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7"/>
  </p:notesMasterIdLst>
  <p:sldIdLst>
    <p:sldId id="419" r:id="rId4"/>
    <p:sldId id="420" r:id="rId5"/>
    <p:sldId id="315" r:id="rId6"/>
    <p:sldId id="335" r:id="rId8"/>
    <p:sldId id="321" r:id="rId9"/>
    <p:sldId id="336" r:id="rId10"/>
    <p:sldId id="385" r:id="rId11"/>
    <p:sldId id="386" r:id="rId12"/>
    <p:sldId id="258" r:id="rId13"/>
    <p:sldId id="260" r:id="rId14"/>
    <p:sldId id="261" r:id="rId15"/>
    <p:sldId id="272" r:id="rId16"/>
    <p:sldId id="262" r:id="rId17"/>
    <p:sldId id="259" r:id="rId18"/>
    <p:sldId id="309" r:id="rId19"/>
    <p:sldId id="314" r:id="rId20"/>
    <p:sldId id="310" r:id="rId21"/>
    <p:sldId id="271" r:id="rId22"/>
    <p:sldId id="275" r:id="rId23"/>
    <p:sldId id="264" r:id="rId24"/>
    <p:sldId id="312" r:id="rId25"/>
    <p:sldId id="313" r:id="rId26"/>
    <p:sldId id="282" r:id="rId27"/>
    <p:sldId id="381" r:id="rId28"/>
    <p:sldId id="382" r:id="rId29"/>
    <p:sldId id="383" r:id="rId30"/>
    <p:sldId id="281" r:id="rId31"/>
    <p:sldId id="377" r:id="rId32"/>
    <p:sldId id="285" r:id="rId33"/>
    <p:sldId id="378" r:id="rId34"/>
    <p:sldId id="287" r:id="rId35"/>
    <p:sldId id="379" r:id="rId36"/>
    <p:sldId id="292" r:id="rId37"/>
    <p:sldId id="380" r:id="rId38"/>
    <p:sldId id="384" r:id="rId39"/>
    <p:sldId id="332" r:id="rId40"/>
    <p:sldId id="333" r:id="rId41"/>
    <p:sldId id="33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andra Paoli" initials="l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5E5E7"/>
    <a:srgbClr val="700808"/>
    <a:srgbClr val="53548A"/>
    <a:srgbClr val="D1D1DA"/>
    <a:srgbClr val="E9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451" autoAdjust="0"/>
  </p:normalViewPr>
  <p:slideViewPr>
    <p:cSldViewPr>
      <p:cViewPr varScale="1">
        <p:scale>
          <a:sx n="83" d="100"/>
          <a:sy n="83" d="100"/>
        </p:scale>
        <p:origin x="-774" y="-90"/>
      </p:cViewPr>
      <p:guideLst>
        <p:guide orient="horz" pos="219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34"/>
    </p:cViewPr>
  </p:sorterViewPr>
  <p:notesViewPr>
    <p:cSldViewPr>
      <p:cViewPr>
        <p:scale>
          <a:sx n="100" d="100"/>
          <a:sy n="100" d="100"/>
        </p:scale>
        <p:origin x="-1548" y="72"/>
      </p:cViewPr>
      <p:guideLst>
        <p:guide orient="horz" pos="292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A9121-9E87-42B2-9B05-455EC8C05672}" type="doc">
      <dgm:prSet loTypeId="urn:microsoft.com/office/officeart/2005/8/layout/vProcess5" loCatId="process" qsTypeId="urn:microsoft.com/office/officeart/2005/8/quickstyle/simple4#1" qsCatId="simple" csTypeId="urn:microsoft.com/office/officeart/2005/8/colors/accent1_2#10" csCatId="accent1" phldr="1"/>
      <dgm:spPr/>
    </dgm:pt>
    <dgm:pt modelId="{7A164777-76CA-44B4-A132-8C6265C8AAFC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Measures</a:t>
          </a:r>
          <a:r>
            <a:rPr lang="en-US" dirty="0" smtClean="0"/>
            <a:t> business </a:t>
          </a:r>
          <a:r>
            <a:rPr lang="en-US" u="sng" dirty="0" smtClean="0"/>
            <a:t>activities</a:t>
          </a:r>
          <a:endParaRPr lang="en-US" u="sng" dirty="0"/>
        </a:p>
      </dgm:t>
    </dgm:pt>
    <dgm:pt modelId="{F534C9D9-B326-4A36-BF73-C988BA6343CE}" cxnId="{E79BCB19-1A42-4C28-9C38-086734B564FA}" type="parTrans">
      <dgm:prSet/>
      <dgm:spPr/>
      <dgm:t>
        <a:bodyPr/>
        <a:lstStyle/>
        <a:p>
          <a:endParaRPr lang="en-US"/>
        </a:p>
      </dgm:t>
    </dgm:pt>
    <dgm:pt modelId="{0488E6B0-E416-46AE-9FE0-81FD7883F975}" cxnId="{E79BCB19-1A42-4C28-9C38-086734B564FA}" type="sibTrans">
      <dgm:prSet/>
      <dgm:spPr/>
      <dgm:t>
        <a:bodyPr/>
        <a:lstStyle/>
        <a:p>
          <a:endParaRPr lang="en-US" dirty="0"/>
        </a:p>
      </dgm:t>
    </dgm:pt>
    <dgm:pt modelId="{79BDE8F7-E0A0-498C-98FC-EB1D7B401930}">
      <dgm:prSet phldrT="[Text]"/>
      <dgm:spPr/>
      <dgm:t>
        <a:bodyPr/>
        <a:lstStyle/>
        <a:p>
          <a:r>
            <a:rPr lang="en-US" dirty="0" smtClean="0"/>
            <a:t>Processes data into </a:t>
          </a:r>
          <a:r>
            <a:rPr lang="en-US" u="sng" dirty="0" smtClean="0"/>
            <a:t>reports</a:t>
          </a:r>
          <a:endParaRPr lang="en-US" u="sng" dirty="0"/>
        </a:p>
      </dgm:t>
    </dgm:pt>
    <dgm:pt modelId="{996950F1-150A-4E5E-82DD-5FD678CE3BFB}" cxnId="{EE02E46B-7B63-4DE1-A856-24485C1897AB}" type="parTrans">
      <dgm:prSet/>
      <dgm:spPr/>
      <dgm:t>
        <a:bodyPr/>
        <a:lstStyle/>
        <a:p>
          <a:endParaRPr lang="en-US"/>
        </a:p>
      </dgm:t>
    </dgm:pt>
    <dgm:pt modelId="{39194003-C2E6-4FE1-9EEE-4D3E6163982F}" cxnId="{EE02E46B-7B63-4DE1-A856-24485C1897AB}" type="sibTrans">
      <dgm:prSet/>
      <dgm:spPr/>
      <dgm:t>
        <a:bodyPr/>
        <a:lstStyle/>
        <a:p>
          <a:endParaRPr lang="en-US" dirty="0"/>
        </a:p>
      </dgm:t>
    </dgm:pt>
    <dgm:pt modelId="{21A46886-A162-47C1-B0BF-C1C87E3D232D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Communicates</a:t>
          </a:r>
          <a:r>
            <a:rPr lang="en-US" dirty="0" smtClean="0"/>
            <a:t> results to financial statement </a:t>
          </a:r>
          <a:r>
            <a:rPr lang="en-US" u="sng" dirty="0" smtClean="0">
              <a:solidFill>
                <a:srgbClr val="FF0000"/>
              </a:solidFill>
            </a:rPr>
            <a:t>users</a:t>
          </a:r>
          <a:endParaRPr lang="en-US" u="sng" dirty="0">
            <a:solidFill>
              <a:srgbClr val="FF0000"/>
            </a:solidFill>
          </a:endParaRPr>
        </a:p>
      </dgm:t>
    </dgm:pt>
    <dgm:pt modelId="{C7A402AB-E10C-4B7C-A796-81F5CD8C55A7}" cxnId="{D9BCEE89-3E4E-4BA9-85E7-30F9E01A52B9}" type="parTrans">
      <dgm:prSet/>
      <dgm:spPr/>
      <dgm:t>
        <a:bodyPr/>
        <a:lstStyle/>
        <a:p>
          <a:endParaRPr lang="en-US"/>
        </a:p>
      </dgm:t>
    </dgm:pt>
    <dgm:pt modelId="{B42784CC-4132-417E-B7FA-A0B268DF76FC}" cxnId="{D9BCEE89-3E4E-4BA9-85E7-30F9E01A52B9}" type="sibTrans">
      <dgm:prSet/>
      <dgm:spPr/>
      <dgm:t>
        <a:bodyPr/>
        <a:lstStyle/>
        <a:p>
          <a:endParaRPr lang="en-US"/>
        </a:p>
      </dgm:t>
    </dgm:pt>
    <dgm:pt modelId="{11B7F29B-617A-413C-84AC-498507A9DC21}" type="pres">
      <dgm:prSet presAssocID="{FD5A9121-9E87-42B2-9B05-455EC8C05672}" presName="outerComposite" presStyleCnt="0">
        <dgm:presLayoutVars>
          <dgm:chMax val="5"/>
          <dgm:dir/>
          <dgm:resizeHandles val="exact"/>
        </dgm:presLayoutVars>
      </dgm:prSet>
      <dgm:spPr/>
    </dgm:pt>
    <dgm:pt modelId="{D8DD1BB4-6967-4D1B-B342-02CD0F66AAFC}" type="pres">
      <dgm:prSet presAssocID="{FD5A9121-9E87-42B2-9B05-455EC8C05672}" presName="dummyMaxCanvas" presStyleCnt="0">
        <dgm:presLayoutVars/>
      </dgm:prSet>
      <dgm:spPr/>
    </dgm:pt>
    <dgm:pt modelId="{928BC577-E3CD-4E4C-8BDD-C568944D303B}" type="pres">
      <dgm:prSet presAssocID="{FD5A9121-9E87-42B2-9B05-455EC8C0567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46CF9-CF05-4BD3-A87C-71C77D1730C7}" type="pres">
      <dgm:prSet presAssocID="{FD5A9121-9E87-42B2-9B05-455EC8C0567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34D8-3CB6-4C55-B2F8-8A873C979520}" type="pres">
      <dgm:prSet presAssocID="{FD5A9121-9E87-42B2-9B05-455EC8C0567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C83DD-37D5-459F-ADF3-77B004B55464}" type="pres">
      <dgm:prSet presAssocID="{FD5A9121-9E87-42B2-9B05-455EC8C0567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42855-BB20-4C51-A6AC-2A77C1F18FAE}" type="pres">
      <dgm:prSet presAssocID="{FD5A9121-9E87-42B2-9B05-455EC8C0567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AB633-1D5D-4DFA-B8A4-5C1222E6DC1F}" type="pres">
      <dgm:prSet presAssocID="{FD5A9121-9E87-42B2-9B05-455EC8C0567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D0DA5-21FA-4070-BAB6-276FA70ADFD8}" type="pres">
      <dgm:prSet presAssocID="{FD5A9121-9E87-42B2-9B05-455EC8C0567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AB798-28CA-45AB-B20A-694A693B67BD}" type="pres">
      <dgm:prSet presAssocID="{FD5A9121-9E87-42B2-9B05-455EC8C0567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D4D9EE-9C1D-4041-AD31-E987488DD0C0}" type="presOf" srcId="{21A46886-A162-47C1-B0BF-C1C87E3D232D}" destId="{991AB798-28CA-45AB-B20A-694A693B67BD}" srcOrd="1" destOrd="0" presId="urn:microsoft.com/office/officeart/2005/8/layout/vProcess5"/>
    <dgm:cxn modelId="{C5472901-AA34-4923-96D0-002C6C08EFCD}" type="presOf" srcId="{7A164777-76CA-44B4-A132-8C6265C8AAFC}" destId="{928BC577-E3CD-4E4C-8BDD-C568944D303B}" srcOrd="0" destOrd="0" presId="urn:microsoft.com/office/officeart/2005/8/layout/vProcess5"/>
    <dgm:cxn modelId="{D9BCEE89-3E4E-4BA9-85E7-30F9E01A52B9}" srcId="{FD5A9121-9E87-42B2-9B05-455EC8C05672}" destId="{21A46886-A162-47C1-B0BF-C1C87E3D232D}" srcOrd="2" destOrd="0" parTransId="{C7A402AB-E10C-4B7C-A796-81F5CD8C55A7}" sibTransId="{B42784CC-4132-417E-B7FA-A0B268DF76FC}"/>
    <dgm:cxn modelId="{EEB86A91-18FC-4CA4-973A-71AD25A89D11}" type="presOf" srcId="{0488E6B0-E416-46AE-9FE0-81FD7883F975}" destId="{B64C83DD-37D5-459F-ADF3-77B004B55464}" srcOrd="0" destOrd="0" presId="urn:microsoft.com/office/officeart/2005/8/layout/vProcess5"/>
    <dgm:cxn modelId="{4FE740EE-05F8-4522-BCF3-AC492D24BF72}" type="presOf" srcId="{79BDE8F7-E0A0-498C-98FC-EB1D7B401930}" destId="{FB4D0DA5-21FA-4070-BAB6-276FA70ADFD8}" srcOrd="1" destOrd="0" presId="urn:microsoft.com/office/officeart/2005/8/layout/vProcess5"/>
    <dgm:cxn modelId="{0D42D2C0-6A1A-42A3-8430-706B6D157A4C}" type="presOf" srcId="{79BDE8F7-E0A0-498C-98FC-EB1D7B401930}" destId="{9DA46CF9-CF05-4BD3-A87C-71C77D1730C7}" srcOrd="0" destOrd="0" presId="urn:microsoft.com/office/officeart/2005/8/layout/vProcess5"/>
    <dgm:cxn modelId="{D6C989AA-5D12-4B1D-BF99-F6CE5EBBB3F8}" type="presOf" srcId="{39194003-C2E6-4FE1-9EEE-4D3E6163982F}" destId="{0C742855-BB20-4C51-A6AC-2A77C1F18FAE}" srcOrd="0" destOrd="0" presId="urn:microsoft.com/office/officeart/2005/8/layout/vProcess5"/>
    <dgm:cxn modelId="{EA19A2E1-CE0A-4DBF-8846-3A66DA56E169}" type="presOf" srcId="{7A164777-76CA-44B4-A132-8C6265C8AAFC}" destId="{C6BAB633-1D5D-4DFA-B8A4-5C1222E6DC1F}" srcOrd="1" destOrd="0" presId="urn:microsoft.com/office/officeart/2005/8/layout/vProcess5"/>
    <dgm:cxn modelId="{E79BCB19-1A42-4C28-9C38-086734B564FA}" srcId="{FD5A9121-9E87-42B2-9B05-455EC8C05672}" destId="{7A164777-76CA-44B4-A132-8C6265C8AAFC}" srcOrd="0" destOrd="0" parTransId="{F534C9D9-B326-4A36-BF73-C988BA6343CE}" sibTransId="{0488E6B0-E416-46AE-9FE0-81FD7883F975}"/>
    <dgm:cxn modelId="{36752AF9-9EE5-40A1-9292-D8D5A3FC01D1}" type="presOf" srcId="{21A46886-A162-47C1-B0BF-C1C87E3D232D}" destId="{A7CC34D8-3CB6-4C55-B2F8-8A873C979520}" srcOrd="0" destOrd="0" presId="urn:microsoft.com/office/officeart/2005/8/layout/vProcess5"/>
    <dgm:cxn modelId="{EE02E46B-7B63-4DE1-A856-24485C1897AB}" srcId="{FD5A9121-9E87-42B2-9B05-455EC8C05672}" destId="{79BDE8F7-E0A0-498C-98FC-EB1D7B401930}" srcOrd="1" destOrd="0" parTransId="{996950F1-150A-4E5E-82DD-5FD678CE3BFB}" sibTransId="{39194003-C2E6-4FE1-9EEE-4D3E6163982F}"/>
    <dgm:cxn modelId="{3AEC653A-D156-4432-97FE-2120C5579B8B}" type="presOf" srcId="{FD5A9121-9E87-42B2-9B05-455EC8C05672}" destId="{11B7F29B-617A-413C-84AC-498507A9DC21}" srcOrd="0" destOrd="0" presId="urn:microsoft.com/office/officeart/2005/8/layout/vProcess5"/>
    <dgm:cxn modelId="{ED992B9F-9465-4445-90CE-7D9A6B24B626}" type="presParOf" srcId="{11B7F29B-617A-413C-84AC-498507A9DC21}" destId="{D8DD1BB4-6967-4D1B-B342-02CD0F66AAFC}" srcOrd="0" destOrd="0" presId="urn:microsoft.com/office/officeart/2005/8/layout/vProcess5"/>
    <dgm:cxn modelId="{D9E77CDA-7786-4F54-BDB3-6774AA2829CB}" type="presParOf" srcId="{11B7F29B-617A-413C-84AC-498507A9DC21}" destId="{928BC577-E3CD-4E4C-8BDD-C568944D303B}" srcOrd="1" destOrd="0" presId="urn:microsoft.com/office/officeart/2005/8/layout/vProcess5"/>
    <dgm:cxn modelId="{61A23B74-1BE0-45C7-B8C4-8E6C769372C4}" type="presParOf" srcId="{11B7F29B-617A-413C-84AC-498507A9DC21}" destId="{9DA46CF9-CF05-4BD3-A87C-71C77D1730C7}" srcOrd="2" destOrd="0" presId="urn:microsoft.com/office/officeart/2005/8/layout/vProcess5"/>
    <dgm:cxn modelId="{BD903A47-A28E-4016-8C85-64B3E2544DC5}" type="presParOf" srcId="{11B7F29B-617A-413C-84AC-498507A9DC21}" destId="{A7CC34D8-3CB6-4C55-B2F8-8A873C979520}" srcOrd="3" destOrd="0" presId="urn:microsoft.com/office/officeart/2005/8/layout/vProcess5"/>
    <dgm:cxn modelId="{A14B1750-EF41-43E0-921D-36D2C9EEFF91}" type="presParOf" srcId="{11B7F29B-617A-413C-84AC-498507A9DC21}" destId="{B64C83DD-37D5-459F-ADF3-77B004B55464}" srcOrd="4" destOrd="0" presId="urn:microsoft.com/office/officeart/2005/8/layout/vProcess5"/>
    <dgm:cxn modelId="{1429011B-4B82-4FBC-BA97-29D05C338729}" type="presParOf" srcId="{11B7F29B-617A-413C-84AC-498507A9DC21}" destId="{0C742855-BB20-4C51-A6AC-2A77C1F18FAE}" srcOrd="5" destOrd="0" presId="urn:microsoft.com/office/officeart/2005/8/layout/vProcess5"/>
    <dgm:cxn modelId="{AC0AB680-E629-4C21-ADE6-F9473A7FEAF6}" type="presParOf" srcId="{11B7F29B-617A-413C-84AC-498507A9DC21}" destId="{C6BAB633-1D5D-4DFA-B8A4-5C1222E6DC1F}" srcOrd="6" destOrd="0" presId="urn:microsoft.com/office/officeart/2005/8/layout/vProcess5"/>
    <dgm:cxn modelId="{C7CB0339-00C5-43E8-A5C1-9FC75DA6BAF2}" type="presParOf" srcId="{11B7F29B-617A-413C-84AC-498507A9DC21}" destId="{FB4D0DA5-21FA-4070-BAB6-276FA70ADFD8}" srcOrd="7" destOrd="0" presId="urn:microsoft.com/office/officeart/2005/8/layout/vProcess5"/>
    <dgm:cxn modelId="{E30E4120-3086-462A-B1BE-9CB6C2F675B8}" type="presParOf" srcId="{11B7F29B-617A-413C-84AC-498507A9DC21}" destId="{991AB798-28CA-45AB-B20A-694A693B67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C4783-7415-411D-A443-206823614B45}" type="doc">
      <dgm:prSet loTypeId="urn:microsoft.com/office/officeart/2005/8/layout/default#1" loCatId="list" qsTypeId="urn:microsoft.com/office/officeart/2005/8/quickstyle/simple1#5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39E64A52-EC78-457D-A1F8-D0EAE3A42402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Investors</a:t>
          </a:r>
          <a:endParaRPr lang="en-US" dirty="0"/>
        </a:p>
      </dgm:t>
    </dgm:pt>
    <dgm:pt modelId="{C1805E89-D387-42AA-B98D-CADF3052850F}" cxnId="{5B247DF0-E306-4CCD-BBD1-3A88F33ACA6B}" type="parTrans">
      <dgm:prSet/>
      <dgm:spPr/>
      <dgm:t>
        <a:bodyPr/>
        <a:lstStyle/>
        <a:p>
          <a:endParaRPr lang="en-US"/>
        </a:p>
      </dgm:t>
    </dgm:pt>
    <dgm:pt modelId="{9BF5F3E7-A16D-4FA2-BE4B-36676E0E69C0}" cxnId="{5B247DF0-E306-4CCD-BBD1-3A88F33ACA6B}" type="sibTrans">
      <dgm:prSet/>
      <dgm:spPr/>
      <dgm:t>
        <a:bodyPr/>
        <a:lstStyle/>
        <a:p>
          <a:endParaRPr lang="en-US"/>
        </a:p>
      </dgm:t>
    </dgm:pt>
    <dgm:pt modelId="{DA4B030E-0242-489D-8ECA-A953A14A69BE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Employees</a:t>
          </a:r>
          <a:endParaRPr lang="en-US" dirty="0"/>
        </a:p>
      </dgm:t>
    </dgm:pt>
    <dgm:pt modelId="{19CBD649-7610-4525-A172-FF913E42806D}" cxnId="{95282FE4-DDC8-4FEA-B431-F4F1C42D1653}" type="parTrans">
      <dgm:prSet/>
      <dgm:spPr/>
      <dgm:t>
        <a:bodyPr/>
        <a:lstStyle/>
        <a:p>
          <a:endParaRPr lang="en-US"/>
        </a:p>
      </dgm:t>
    </dgm:pt>
    <dgm:pt modelId="{1F5C675B-C62E-425E-9F53-A11E07553688}" cxnId="{95282FE4-DDC8-4FEA-B431-F4F1C42D1653}" type="sibTrans">
      <dgm:prSet/>
      <dgm:spPr/>
      <dgm:t>
        <a:bodyPr/>
        <a:lstStyle/>
        <a:p>
          <a:endParaRPr lang="en-US"/>
        </a:p>
      </dgm:t>
    </dgm:pt>
    <dgm:pt modelId="{8D60B109-2EEF-459B-B21F-86BDD7268D00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Creditors</a:t>
          </a:r>
          <a:endParaRPr lang="en-US" dirty="0"/>
        </a:p>
      </dgm:t>
    </dgm:pt>
    <dgm:pt modelId="{B00B6415-7F66-44EF-BD41-CC207F4F6B90}" cxnId="{D891E508-4CE1-412F-8FE5-8660FFC9E267}" type="parTrans">
      <dgm:prSet/>
      <dgm:spPr/>
      <dgm:t>
        <a:bodyPr/>
        <a:lstStyle/>
        <a:p>
          <a:endParaRPr lang="en-US"/>
        </a:p>
      </dgm:t>
    </dgm:pt>
    <dgm:pt modelId="{9713A10A-FB65-40D9-8D09-C6FE557296F7}" cxnId="{D891E508-4CE1-412F-8FE5-8660FFC9E267}" type="sibTrans">
      <dgm:prSet/>
      <dgm:spPr/>
      <dgm:t>
        <a:bodyPr/>
        <a:lstStyle/>
        <a:p>
          <a:endParaRPr lang="en-US"/>
        </a:p>
      </dgm:t>
    </dgm:pt>
    <dgm:pt modelId="{9DD7A2F7-3EB5-4307-A2DB-22FDE024245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Suppliers and trade creditors</a:t>
          </a:r>
          <a:endParaRPr lang="en-US" dirty="0"/>
        </a:p>
      </dgm:t>
    </dgm:pt>
    <dgm:pt modelId="{E02DA383-9267-4377-84A0-4CF4DF61B708}" cxnId="{F35F0B11-D74E-4338-B8B8-026D7E5FD078}" type="parTrans">
      <dgm:prSet/>
      <dgm:spPr/>
      <dgm:t>
        <a:bodyPr/>
        <a:lstStyle/>
        <a:p>
          <a:endParaRPr lang="en-US"/>
        </a:p>
      </dgm:t>
    </dgm:pt>
    <dgm:pt modelId="{393BC89D-E3B4-42E2-A1C9-D55EB9A3DDE7}" cxnId="{F35F0B11-D74E-4338-B8B8-026D7E5FD078}" type="sibTrans">
      <dgm:prSet/>
      <dgm:spPr/>
      <dgm:t>
        <a:bodyPr/>
        <a:lstStyle/>
        <a:p>
          <a:endParaRPr lang="en-US"/>
        </a:p>
      </dgm:t>
    </dgm:pt>
    <dgm:pt modelId="{E3B9CE31-A4A8-4F24-AA23-1070F79EED4E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Customers</a:t>
          </a:r>
          <a:endParaRPr lang="en-US" dirty="0"/>
        </a:p>
      </dgm:t>
    </dgm:pt>
    <dgm:pt modelId="{DEF55889-5689-4694-B566-C35465E8E137}" cxnId="{EA8DCA49-C6F1-4097-AB8C-C66EFA459F5B}" type="parTrans">
      <dgm:prSet/>
      <dgm:spPr/>
      <dgm:t>
        <a:bodyPr/>
        <a:lstStyle/>
        <a:p>
          <a:endParaRPr lang="en-US"/>
        </a:p>
      </dgm:t>
    </dgm:pt>
    <dgm:pt modelId="{2043F94E-7125-4B7C-BEB6-0ADE1B7E539F}" cxnId="{EA8DCA49-C6F1-4097-AB8C-C66EFA459F5B}" type="sibTrans">
      <dgm:prSet/>
      <dgm:spPr/>
      <dgm:t>
        <a:bodyPr/>
        <a:lstStyle/>
        <a:p>
          <a:endParaRPr lang="en-US"/>
        </a:p>
      </dgm:t>
    </dgm:pt>
    <dgm:pt modelId="{31FEF771-102E-470F-992A-7334CD6856B7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Government and its agencies</a:t>
          </a:r>
          <a:endParaRPr lang="en-US" dirty="0"/>
        </a:p>
      </dgm:t>
    </dgm:pt>
    <dgm:pt modelId="{D1216939-D410-4198-AA92-7A743B7DDAD7}" cxnId="{5F618682-E514-4485-801B-4ECABAE48B71}" type="parTrans">
      <dgm:prSet/>
      <dgm:spPr/>
      <dgm:t>
        <a:bodyPr/>
        <a:lstStyle/>
        <a:p>
          <a:endParaRPr lang="en-US"/>
        </a:p>
      </dgm:t>
    </dgm:pt>
    <dgm:pt modelId="{CC2E222F-B0DA-4EB8-9508-FD17B4A4B6CD}" cxnId="{5F618682-E514-4485-801B-4ECABAE48B71}" type="sibTrans">
      <dgm:prSet/>
      <dgm:spPr/>
      <dgm:t>
        <a:bodyPr/>
        <a:lstStyle/>
        <a:p>
          <a:endParaRPr lang="en-US"/>
        </a:p>
      </dgm:t>
    </dgm:pt>
    <dgm:pt modelId="{18395072-E41E-486A-BE72-B53E2E4D7D95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43B13BC5-CF99-4196-97C6-732DB1F1187C}" cxnId="{9DAB92D5-AC20-4DD7-A42C-DF66EB82DB38}" type="parTrans">
      <dgm:prSet/>
      <dgm:spPr/>
      <dgm:t>
        <a:bodyPr/>
        <a:lstStyle/>
        <a:p>
          <a:endParaRPr lang="en-US"/>
        </a:p>
      </dgm:t>
    </dgm:pt>
    <dgm:pt modelId="{F6EB37B4-8099-43F1-8304-321AC6BEBBF4}" cxnId="{9DAB92D5-AC20-4DD7-A42C-DF66EB82DB38}" type="sibTrans">
      <dgm:prSet/>
      <dgm:spPr/>
      <dgm:t>
        <a:bodyPr/>
        <a:lstStyle/>
        <a:p>
          <a:endParaRPr lang="en-US"/>
        </a:p>
      </dgm:t>
    </dgm:pt>
    <dgm:pt modelId="{F29330BC-B749-43BD-AA27-AFBCB87C791A}" type="pres">
      <dgm:prSet presAssocID="{3ADC4783-7415-411D-A443-206823614B4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19843-3EF7-42FB-A3F8-9AF85584503C}" type="pres">
      <dgm:prSet presAssocID="{39E64A52-EC78-457D-A1F8-D0EAE3A4240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79AB5-C7E7-4E50-905B-C8FBC38AC57F}" type="pres">
      <dgm:prSet presAssocID="{9BF5F3E7-A16D-4FA2-BE4B-36676E0E69C0}" presName="sibTrans" presStyleCnt="0"/>
      <dgm:spPr/>
    </dgm:pt>
    <dgm:pt modelId="{CD75375B-D935-4007-8ACC-849BB390EA1F}" type="pres">
      <dgm:prSet presAssocID="{DA4B030E-0242-489D-8ECA-A953A14A69BE}" presName="node" presStyleLbl="node1" presStyleIdx="1" presStyleCnt="7" custLinFactX="9920" custLinFactNeighborX="100000" custLinFactNeighborY="2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5105-01B8-49B7-A861-D1AC5A3EA5E8}" type="pres">
      <dgm:prSet presAssocID="{1F5C675B-C62E-425E-9F53-A11E07553688}" presName="sibTrans" presStyleCnt="0"/>
      <dgm:spPr/>
    </dgm:pt>
    <dgm:pt modelId="{3137EEC0-F695-4E0C-8612-C7465B797C30}" type="pres">
      <dgm:prSet presAssocID="{8D60B109-2EEF-459B-B21F-86BDD7268D00}" presName="node" presStyleLbl="node1" presStyleIdx="2" presStyleCnt="7" custLinFactX="-9346" custLinFactNeighborX="-100000" custLinFactNeighborY="2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5300-F5C0-43D9-AD43-CCB97C0C8627}" type="pres">
      <dgm:prSet presAssocID="{9713A10A-FB65-40D9-8D09-C6FE557296F7}" presName="sibTrans" presStyleCnt="0"/>
      <dgm:spPr/>
    </dgm:pt>
    <dgm:pt modelId="{2097B6B1-8876-4244-80AC-246631BD09F3}" type="pres">
      <dgm:prSet presAssocID="{9DD7A2F7-3EB5-4307-A2DB-22FDE024245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30986-0F24-469D-AB5B-972A0574C3D0}" type="pres">
      <dgm:prSet presAssocID="{393BC89D-E3B4-42E2-A1C9-D55EB9A3DDE7}" presName="sibTrans" presStyleCnt="0"/>
      <dgm:spPr/>
    </dgm:pt>
    <dgm:pt modelId="{A2FACB42-2A05-4AE6-8B68-1D748E06B963}" type="pres">
      <dgm:prSet presAssocID="{E3B9CE31-A4A8-4F24-AA23-1070F79EED4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73BB5-ADA6-42DB-BC68-CCCF0C9E138A}" type="pres">
      <dgm:prSet presAssocID="{2043F94E-7125-4B7C-BEB6-0ADE1B7E539F}" presName="sibTrans" presStyleCnt="0"/>
      <dgm:spPr/>
    </dgm:pt>
    <dgm:pt modelId="{1ECACF25-0687-44B8-A6E6-C59498E68BFA}" type="pres">
      <dgm:prSet presAssocID="{31FEF771-102E-470F-992A-7334CD6856B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4180B-D596-4035-95AD-66B547193905}" type="pres">
      <dgm:prSet presAssocID="{CC2E222F-B0DA-4EB8-9508-FD17B4A4B6CD}" presName="sibTrans" presStyleCnt="0"/>
      <dgm:spPr/>
    </dgm:pt>
    <dgm:pt modelId="{CF3EB6D5-1C10-4416-8332-F7A4D2EB633D}" type="pres">
      <dgm:prSet presAssocID="{18395072-E41E-486A-BE72-B53E2E4D7D9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282FE4-DDC8-4FEA-B431-F4F1C42D1653}" srcId="{3ADC4783-7415-411D-A443-206823614B45}" destId="{DA4B030E-0242-489D-8ECA-A953A14A69BE}" srcOrd="1" destOrd="0" parTransId="{19CBD649-7610-4525-A172-FF913E42806D}" sibTransId="{1F5C675B-C62E-425E-9F53-A11E07553688}"/>
    <dgm:cxn modelId="{9DAB92D5-AC20-4DD7-A42C-DF66EB82DB38}" srcId="{3ADC4783-7415-411D-A443-206823614B45}" destId="{18395072-E41E-486A-BE72-B53E2E4D7D95}" srcOrd="6" destOrd="0" parTransId="{43B13BC5-CF99-4196-97C6-732DB1F1187C}" sibTransId="{F6EB37B4-8099-43F1-8304-321AC6BEBBF4}"/>
    <dgm:cxn modelId="{709E639F-D5A5-4D7A-81FA-8DE0F8EB431F}" type="presOf" srcId="{18395072-E41E-486A-BE72-B53E2E4D7D95}" destId="{CF3EB6D5-1C10-4416-8332-F7A4D2EB633D}" srcOrd="0" destOrd="0" presId="urn:microsoft.com/office/officeart/2005/8/layout/default#1"/>
    <dgm:cxn modelId="{D56AD8BE-0E30-45BD-B3E3-17900B72374F}" type="presOf" srcId="{8D60B109-2EEF-459B-B21F-86BDD7268D00}" destId="{3137EEC0-F695-4E0C-8612-C7465B797C30}" srcOrd="0" destOrd="0" presId="urn:microsoft.com/office/officeart/2005/8/layout/default#1"/>
    <dgm:cxn modelId="{F35F0B11-D74E-4338-B8B8-026D7E5FD078}" srcId="{3ADC4783-7415-411D-A443-206823614B45}" destId="{9DD7A2F7-3EB5-4307-A2DB-22FDE024245D}" srcOrd="3" destOrd="0" parTransId="{E02DA383-9267-4377-84A0-4CF4DF61B708}" sibTransId="{393BC89D-E3B4-42E2-A1C9-D55EB9A3DDE7}"/>
    <dgm:cxn modelId="{5F618682-E514-4485-801B-4ECABAE48B71}" srcId="{3ADC4783-7415-411D-A443-206823614B45}" destId="{31FEF771-102E-470F-992A-7334CD6856B7}" srcOrd="5" destOrd="0" parTransId="{D1216939-D410-4198-AA92-7A743B7DDAD7}" sibTransId="{CC2E222F-B0DA-4EB8-9508-FD17B4A4B6CD}"/>
    <dgm:cxn modelId="{CA792394-CE99-4070-BA27-BB84B696D2D5}" type="presOf" srcId="{31FEF771-102E-470F-992A-7334CD6856B7}" destId="{1ECACF25-0687-44B8-A6E6-C59498E68BFA}" srcOrd="0" destOrd="0" presId="urn:microsoft.com/office/officeart/2005/8/layout/default#1"/>
    <dgm:cxn modelId="{C111AB75-B89E-46D9-8D7C-4DE1741AF0E4}" type="presOf" srcId="{E3B9CE31-A4A8-4F24-AA23-1070F79EED4E}" destId="{A2FACB42-2A05-4AE6-8B68-1D748E06B963}" srcOrd="0" destOrd="0" presId="urn:microsoft.com/office/officeart/2005/8/layout/default#1"/>
    <dgm:cxn modelId="{E6570C3E-D57A-4C54-B75D-BA8A0C1BB072}" type="presOf" srcId="{DA4B030E-0242-489D-8ECA-A953A14A69BE}" destId="{CD75375B-D935-4007-8ACC-849BB390EA1F}" srcOrd="0" destOrd="0" presId="urn:microsoft.com/office/officeart/2005/8/layout/default#1"/>
    <dgm:cxn modelId="{5B247DF0-E306-4CCD-BBD1-3A88F33ACA6B}" srcId="{3ADC4783-7415-411D-A443-206823614B45}" destId="{39E64A52-EC78-457D-A1F8-D0EAE3A42402}" srcOrd="0" destOrd="0" parTransId="{C1805E89-D387-42AA-B98D-CADF3052850F}" sibTransId="{9BF5F3E7-A16D-4FA2-BE4B-36676E0E69C0}"/>
    <dgm:cxn modelId="{D891E508-4CE1-412F-8FE5-8660FFC9E267}" srcId="{3ADC4783-7415-411D-A443-206823614B45}" destId="{8D60B109-2EEF-459B-B21F-86BDD7268D00}" srcOrd="2" destOrd="0" parTransId="{B00B6415-7F66-44EF-BD41-CC207F4F6B90}" sibTransId="{9713A10A-FB65-40D9-8D09-C6FE557296F7}"/>
    <dgm:cxn modelId="{D690378D-F7D8-4A5B-8D97-5A1D6E0BA79C}" type="presOf" srcId="{3ADC4783-7415-411D-A443-206823614B45}" destId="{F29330BC-B749-43BD-AA27-AFBCB87C791A}" srcOrd="0" destOrd="0" presId="urn:microsoft.com/office/officeart/2005/8/layout/default#1"/>
    <dgm:cxn modelId="{7E999FDC-71D2-4737-A72A-2F10519E5029}" type="presOf" srcId="{39E64A52-EC78-457D-A1F8-D0EAE3A42402}" destId="{60819843-3EF7-42FB-A3F8-9AF85584503C}" srcOrd="0" destOrd="0" presId="urn:microsoft.com/office/officeart/2005/8/layout/default#1"/>
    <dgm:cxn modelId="{74794829-F32B-4162-8F15-D076F1B08EF6}" type="presOf" srcId="{9DD7A2F7-3EB5-4307-A2DB-22FDE024245D}" destId="{2097B6B1-8876-4244-80AC-246631BD09F3}" srcOrd="0" destOrd="0" presId="urn:microsoft.com/office/officeart/2005/8/layout/default#1"/>
    <dgm:cxn modelId="{EA8DCA49-C6F1-4097-AB8C-C66EFA459F5B}" srcId="{3ADC4783-7415-411D-A443-206823614B45}" destId="{E3B9CE31-A4A8-4F24-AA23-1070F79EED4E}" srcOrd="4" destOrd="0" parTransId="{DEF55889-5689-4694-B566-C35465E8E137}" sibTransId="{2043F94E-7125-4B7C-BEB6-0ADE1B7E539F}"/>
    <dgm:cxn modelId="{2F4EADA3-F1FD-4357-BD30-719199E89099}" type="presParOf" srcId="{F29330BC-B749-43BD-AA27-AFBCB87C791A}" destId="{60819843-3EF7-42FB-A3F8-9AF85584503C}" srcOrd="0" destOrd="0" presId="urn:microsoft.com/office/officeart/2005/8/layout/default#1"/>
    <dgm:cxn modelId="{B04DD275-DDD4-4C95-BBF9-A328C674715A}" type="presParOf" srcId="{F29330BC-B749-43BD-AA27-AFBCB87C791A}" destId="{E6779AB5-C7E7-4E50-905B-C8FBC38AC57F}" srcOrd="1" destOrd="0" presId="urn:microsoft.com/office/officeart/2005/8/layout/default#1"/>
    <dgm:cxn modelId="{631EB91A-6A33-4A28-B1D5-1204DFEC0094}" type="presParOf" srcId="{F29330BC-B749-43BD-AA27-AFBCB87C791A}" destId="{CD75375B-D935-4007-8ACC-849BB390EA1F}" srcOrd="2" destOrd="0" presId="urn:microsoft.com/office/officeart/2005/8/layout/default#1"/>
    <dgm:cxn modelId="{04AE8BFB-4221-47B1-99B1-B2AF7F6C5D49}" type="presParOf" srcId="{F29330BC-B749-43BD-AA27-AFBCB87C791A}" destId="{AFD65105-01B8-49B7-A861-D1AC5A3EA5E8}" srcOrd="3" destOrd="0" presId="urn:microsoft.com/office/officeart/2005/8/layout/default#1"/>
    <dgm:cxn modelId="{93224ABC-8385-4FD1-98D9-BA6639B28801}" type="presParOf" srcId="{F29330BC-B749-43BD-AA27-AFBCB87C791A}" destId="{3137EEC0-F695-4E0C-8612-C7465B797C30}" srcOrd="4" destOrd="0" presId="urn:microsoft.com/office/officeart/2005/8/layout/default#1"/>
    <dgm:cxn modelId="{5DBF1A0D-9D1B-42A2-A650-A457EAB33BF0}" type="presParOf" srcId="{F29330BC-B749-43BD-AA27-AFBCB87C791A}" destId="{23D75300-F5C0-43D9-AD43-CCB97C0C8627}" srcOrd="5" destOrd="0" presId="urn:microsoft.com/office/officeart/2005/8/layout/default#1"/>
    <dgm:cxn modelId="{A1FBD5E3-4B4E-4899-B9C7-C679F6A33D97}" type="presParOf" srcId="{F29330BC-B749-43BD-AA27-AFBCB87C791A}" destId="{2097B6B1-8876-4244-80AC-246631BD09F3}" srcOrd="6" destOrd="0" presId="urn:microsoft.com/office/officeart/2005/8/layout/default#1"/>
    <dgm:cxn modelId="{3CF2C313-80AE-46CE-B96B-1BAEB1797BD0}" type="presParOf" srcId="{F29330BC-B749-43BD-AA27-AFBCB87C791A}" destId="{A7C30986-0F24-469D-AB5B-972A0574C3D0}" srcOrd="7" destOrd="0" presId="urn:microsoft.com/office/officeart/2005/8/layout/default#1"/>
    <dgm:cxn modelId="{03D6058E-11D2-4148-8BB4-1D3551DD1832}" type="presParOf" srcId="{F29330BC-B749-43BD-AA27-AFBCB87C791A}" destId="{A2FACB42-2A05-4AE6-8B68-1D748E06B963}" srcOrd="8" destOrd="0" presId="urn:microsoft.com/office/officeart/2005/8/layout/default#1"/>
    <dgm:cxn modelId="{52AA4C3A-EAB7-44D7-9446-A2813AEA9841}" type="presParOf" srcId="{F29330BC-B749-43BD-AA27-AFBCB87C791A}" destId="{29F73BB5-ADA6-42DB-BC68-CCCF0C9E138A}" srcOrd="9" destOrd="0" presId="urn:microsoft.com/office/officeart/2005/8/layout/default#1"/>
    <dgm:cxn modelId="{120FD735-CABB-400C-ABA1-7171D51DF05E}" type="presParOf" srcId="{F29330BC-B749-43BD-AA27-AFBCB87C791A}" destId="{1ECACF25-0687-44B8-A6E6-C59498E68BFA}" srcOrd="10" destOrd="0" presId="urn:microsoft.com/office/officeart/2005/8/layout/default#1"/>
    <dgm:cxn modelId="{BD350B06-5427-4A79-A624-9ABB6913FBC5}" type="presParOf" srcId="{F29330BC-B749-43BD-AA27-AFBCB87C791A}" destId="{2674180B-D596-4035-95AD-66B547193905}" srcOrd="11" destOrd="0" presId="urn:microsoft.com/office/officeart/2005/8/layout/default#1"/>
    <dgm:cxn modelId="{29C534DB-A6E7-4051-B2BD-86865F55E9EC}" type="presParOf" srcId="{F29330BC-B749-43BD-AA27-AFBCB87C791A}" destId="{CF3EB6D5-1C10-4416-8332-F7A4D2EB633D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C4783-7415-411D-A443-206823614B45}" type="doc">
      <dgm:prSet loTypeId="urn:microsoft.com/office/officeart/2005/8/layout/default#2" loCatId="list" qsTypeId="urn:microsoft.com/office/officeart/2005/8/quickstyle/simple1#5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D60B109-2EEF-459B-B21F-86BDD7268D00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Relevance</a:t>
          </a:r>
        </a:p>
        <a:p>
          <a:r>
            <a:rPr lang="en-US" dirty="0" smtClean="0"/>
            <a:t>(useful for </a:t>
          </a:r>
          <a:r>
            <a:rPr lang="en-US" u="sng" dirty="0" smtClean="0"/>
            <a:t>decision making</a:t>
          </a:r>
          <a:r>
            <a:rPr lang="en-US" dirty="0" smtClean="0"/>
            <a:t>)</a:t>
          </a:r>
          <a:endParaRPr lang="en-US" dirty="0"/>
        </a:p>
      </dgm:t>
    </dgm:pt>
    <dgm:pt modelId="{B00B6415-7F66-44EF-BD41-CC207F4F6B90}" cxnId="{D891E508-4CE1-412F-8FE5-8660FFC9E267}" type="parTrans">
      <dgm:prSet/>
      <dgm:spPr/>
      <dgm:t>
        <a:bodyPr/>
        <a:lstStyle/>
        <a:p>
          <a:endParaRPr lang="en-US"/>
        </a:p>
      </dgm:t>
    </dgm:pt>
    <dgm:pt modelId="{9713A10A-FB65-40D9-8D09-C6FE557296F7}" cxnId="{D891E508-4CE1-412F-8FE5-8660FFC9E267}" type="sibTrans">
      <dgm:prSet/>
      <dgm:spPr/>
      <dgm:t>
        <a:bodyPr/>
        <a:lstStyle/>
        <a:p>
          <a:endParaRPr lang="en-US"/>
        </a:p>
      </dgm:t>
    </dgm:pt>
    <dgm:pt modelId="{9DD7A2F7-3EB5-4307-A2DB-22FDE024245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Faithful representation</a:t>
          </a:r>
        </a:p>
        <a:p>
          <a:r>
            <a:rPr lang="en-US" dirty="0" smtClean="0"/>
            <a:t>(</a:t>
          </a:r>
          <a:r>
            <a:rPr lang="en-US" u="sng" dirty="0" smtClean="0"/>
            <a:t>complete</a:t>
          </a:r>
          <a:r>
            <a:rPr lang="en-US" dirty="0" smtClean="0"/>
            <a:t>, </a:t>
          </a:r>
          <a:r>
            <a:rPr lang="en-US" u="sng" dirty="0" smtClean="0"/>
            <a:t>neutral</a:t>
          </a:r>
          <a:r>
            <a:rPr lang="en-US" dirty="0" smtClean="0"/>
            <a:t>, free from error)</a:t>
          </a:r>
          <a:endParaRPr lang="en-US" dirty="0"/>
        </a:p>
      </dgm:t>
    </dgm:pt>
    <dgm:pt modelId="{E02DA383-9267-4377-84A0-4CF4DF61B708}" cxnId="{F35F0B11-D74E-4338-B8B8-026D7E5FD078}" type="parTrans">
      <dgm:prSet/>
      <dgm:spPr/>
      <dgm:t>
        <a:bodyPr/>
        <a:lstStyle/>
        <a:p>
          <a:endParaRPr lang="en-US"/>
        </a:p>
      </dgm:t>
    </dgm:pt>
    <dgm:pt modelId="{393BC89D-E3B4-42E2-A1C9-D55EB9A3DDE7}" cxnId="{F35F0B11-D74E-4338-B8B8-026D7E5FD078}" type="sibTrans">
      <dgm:prSet/>
      <dgm:spPr/>
      <dgm:t>
        <a:bodyPr/>
        <a:lstStyle/>
        <a:p>
          <a:endParaRPr lang="en-US"/>
        </a:p>
      </dgm:t>
    </dgm:pt>
    <dgm:pt modelId="{F29330BC-B749-43BD-AA27-AFBCB87C791A}" type="pres">
      <dgm:prSet presAssocID="{3ADC4783-7415-411D-A443-206823614B4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37EEC0-F695-4E0C-8612-C7465B797C30}" type="pres">
      <dgm:prSet presAssocID="{8D60B109-2EEF-459B-B21F-86BDD7268D00}" presName="node" presStyleLbl="node1" presStyleIdx="0" presStyleCnt="2" custLinFactNeighborX="623" custLinFactNeighborY="17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5300-F5C0-43D9-AD43-CCB97C0C8627}" type="pres">
      <dgm:prSet presAssocID="{9713A10A-FB65-40D9-8D09-C6FE557296F7}" presName="sibTrans" presStyleCnt="0"/>
      <dgm:spPr/>
    </dgm:pt>
    <dgm:pt modelId="{2097B6B1-8876-4244-80AC-246631BD09F3}" type="pres">
      <dgm:prSet presAssocID="{9DD7A2F7-3EB5-4307-A2DB-22FDE024245D}" presName="node" presStyleLbl="node1" presStyleIdx="1" presStyleCnt="2" custLinFactNeighborX="835" custLinFactNeighborY="17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6C8EDE-2616-4025-97D2-6BD76D8947AE}" type="presOf" srcId="{8D60B109-2EEF-459B-B21F-86BDD7268D00}" destId="{3137EEC0-F695-4E0C-8612-C7465B797C30}" srcOrd="0" destOrd="0" presId="urn:microsoft.com/office/officeart/2005/8/layout/default#2"/>
    <dgm:cxn modelId="{D891E508-4CE1-412F-8FE5-8660FFC9E267}" srcId="{3ADC4783-7415-411D-A443-206823614B45}" destId="{8D60B109-2EEF-459B-B21F-86BDD7268D00}" srcOrd="0" destOrd="0" parTransId="{B00B6415-7F66-44EF-BD41-CC207F4F6B90}" sibTransId="{9713A10A-FB65-40D9-8D09-C6FE557296F7}"/>
    <dgm:cxn modelId="{F9CF2EEA-A855-47CB-B728-EC0B8B2B9F45}" type="presOf" srcId="{9DD7A2F7-3EB5-4307-A2DB-22FDE024245D}" destId="{2097B6B1-8876-4244-80AC-246631BD09F3}" srcOrd="0" destOrd="0" presId="urn:microsoft.com/office/officeart/2005/8/layout/default#2"/>
    <dgm:cxn modelId="{F35F0B11-D74E-4338-B8B8-026D7E5FD078}" srcId="{3ADC4783-7415-411D-A443-206823614B45}" destId="{9DD7A2F7-3EB5-4307-A2DB-22FDE024245D}" srcOrd="1" destOrd="0" parTransId="{E02DA383-9267-4377-84A0-4CF4DF61B708}" sibTransId="{393BC89D-E3B4-42E2-A1C9-D55EB9A3DDE7}"/>
    <dgm:cxn modelId="{C49E84DA-05B0-4AC8-A27D-E2F9C62963A5}" type="presOf" srcId="{3ADC4783-7415-411D-A443-206823614B45}" destId="{F29330BC-B749-43BD-AA27-AFBCB87C791A}" srcOrd="0" destOrd="0" presId="urn:microsoft.com/office/officeart/2005/8/layout/default#2"/>
    <dgm:cxn modelId="{5D3E1BCA-FD5D-4482-B261-9596C13F0562}" type="presParOf" srcId="{F29330BC-B749-43BD-AA27-AFBCB87C791A}" destId="{3137EEC0-F695-4E0C-8612-C7465B797C30}" srcOrd="0" destOrd="0" presId="urn:microsoft.com/office/officeart/2005/8/layout/default#2"/>
    <dgm:cxn modelId="{971E0B53-8567-423A-A291-68C9C3931E9F}" type="presParOf" srcId="{F29330BC-B749-43BD-AA27-AFBCB87C791A}" destId="{23D75300-F5C0-43D9-AD43-CCB97C0C8627}" srcOrd="1" destOrd="0" presId="urn:microsoft.com/office/officeart/2005/8/layout/default#2"/>
    <dgm:cxn modelId="{A74F149E-CF3A-4D38-BBC3-D8070FFDC128}" type="presParOf" srcId="{F29330BC-B749-43BD-AA27-AFBCB87C791A}" destId="{2097B6B1-8876-4244-80AC-246631BD09F3}" srcOrd="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C4783-7415-411D-A443-206823614B45}" type="doc">
      <dgm:prSet loTypeId="urn:microsoft.com/office/officeart/2005/8/layout/default#2" loCatId="list" qsTypeId="urn:microsoft.com/office/officeart/2005/8/quickstyle/simple1#5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D60B109-2EEF-459B-B21F-86BDD7268D00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Comparability</a:t>
          </a:r>
        </a:p>
        <a:p>
          <a:r>
            <a:rPr lang="en-US" dirty="0" smtClean="0"/>
            <a:t>(across companies and across time)</a:t>
          </a:r>
          <a:endParaRPr lang="en-US" dirty="0"/>
        </a:p>
      </dgm:t>
    </dgm:pt>
    <dgm:pt modelId="{B00B6415-7F66-44EF-BD41-CC207F4F6B90}" cxnId="{D891E508-4CE1-412F-8FE5-8660FFC9E267}" type="parTrans">
      <dgm:prSet/>
      <dgm:spPr/>
      <dgm:t>
        <a:bodyPr/>
        <a:lstStyle/>
        <a:p>
          <a:endParaRPr lang="en-US"/>
        </a:p>
      </dgm:t>
    </dgm:pt>
    <dgm:pt modelId="{9713A10A-FB65-40D9-8D09-C6FE557296F7}" cxnId="{D891E508-4CE1-412F-8FE5-8660FFC9E267}" type="sibTrans">
      <dgm:prSet/>
      <dgm:spPr/>
      <dgm:t>
        <a:bodyPr/>
        <a:lstStyle/>
        <a:p>
          <a:endParaRPr lang="en-US"/>
        </a:p>
      </dgm:t>
    </dgm:pt>
    <dgm:pt modelId="{9DD7A2F7-3EB5-4307-A2DB-22FDE024245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</dgm:spPr>
      <dgm:t>
        <a:bodyPr/>
        <a:lstStyle/>
        <a:p>
          <a:r>
            <a:rPr lang="en-US" dirty="0" smtClean="0"/>
            <a:t>Verifiability (helps ensure faithful representation)</a:t>
          </a:r>
          <a:endParaRPr lang="en-US" dirty="0"/>
        </a:p>
      </dgm:t>
    </dgm:pt>
    <dgm:pt modelId="{E02DA383-9267-4377-84A0-4CF4DF61B708}" cxnId="{F35F0B11-D74E-4338-B8B8-026D7E5FD078}" type="parTrans">
      <dgm:prSet/>
      <dgm:spPr/>
      <dgm:t>
        <a:bodyPr/>
        <a:lstStyle/>
        <a:p>
          <a:endParaRPr lang="en-US"/>
        </a:p>
      </dgm:t>
    </dgm:pt>
    <dgm:pt modelId="{393BC89D-E3B4-42E2-A1C9-D55EB9A3DDE7}" cxnId="{F35F0B11-D74E-4338-B8B8-026D7E5FD078}" type="sibTrans">
      <dgm:prSet/>
      <dgm:spPr/>
      <dgm:t>
        <a:bodyPr/>
        <a:lstStyle/>
        <a:p>
          <a:endParaRPr lang="en-US"/>
        </a:p>
      </dgm:t>
    </dgm:pt>
    <dgm:pt modelId="{4E5742FB-02EA-B141-AB8B-CB620BB9ACC0}">
      <dgm:prSet/>
      <dgm:spPr/>
      <dgm:t>
        <a:bodyPr/>
        <a:lstStyle/>
        <a:p>
          <a:r>
            <a:rPr lang="en-US" dirty="0" smtClean="0"/>
            <a:t>Timeliness </a:t>
          </a:r>
        </a:p>
        <a:p>
          <a:r>
            <a:rPr lang="en-US" dirty="0" smtClean="0"/>
            <a:t>(early enough to make decision)</a:t>
          </a:r>
          <a:endParaRPr lang="en-US" dirty="0"/>
        </a:p>
      </dgm:t>
    </dgm:pt>
    <dgm:pt modelId="{DD403E2C-A533-354F-9115-988B7998A259}" cxnId="{871C7CE7-6136-8346-8386-A37530DE591B}" type="parTrans">
      <dgm:prSet/>
      <dgm:spPr/>
      <dgm:t>
        <a:bodyPr/>
        <a:lstStyle/>
        <a:p>
          <a:endParaRPr lang="en-US"/>
        </a:p>
      </dgm:t>
    </dgm:pt>
    <dgm:pt modelId="{E0AE0CAB-45AB-2B4F-9188-EB0D32A736EE}" cxnId="{871C7CE7-6136-8346-8386-A37530DE591B}" type="sibTrans">
      <dgm:prSet/>
      <dgm:spPr/>
      <dgm:t>
        <a:bodyPr/>
        <a:lstStyle/>
        <a:p>
          <a:endParaRPr lang="en-US"/>
        </a:p>
      </dgm:t>
    </dgm:pt>
    <dgm:pt modelId="{9D5A65E5-B99C-0646-8897-4578BB7ECE07}">
      <dgm:prSet/>
      <dgm:spPr/>
      <dgm:t>
        <a:bodyPr/>
        <a:lstStyle/>
        <a:p>
          <a:r>
            <a:rPr lang="en-US" dirty="0" smtClean="0"/>
            <a:t>Understandability (makes sense to users)</a:t>
          </a:r>
          <a:endParaRPr lang="en-US" dirty="0"/>
        </a:p>
      </dgm:t>
    </dgm:pt>
    <dgm:pt modelId="{DD5CF394-4328-1A49-943A-20646B49250A}" cxnId="{8D05C985-0482-4D4F-9FF4-D9CEF1FD0A1E}" type="parTrans">
      <dgm:prSet/>
      <dgm:spPr/>
      <dgm:t>
        <a:bodyPr/>
        <a:lstStyle/>
        <a:p>
          <a:endParaRPr lang="en-US"/>
        </a:p>
      </dgm:t>
    </dgm:pt>
    <dgm:pt modelId="{0E1BBAE1-FE2F-A14D-9EBC-0D6CBB365A8B}" cxnId="{8D05C985-0482-4D4F-9FF4-D9CEF1FD0A1E}" type="sibTrans">
      <dgm:prSet/>
      <dgm:spPr/>
      <dgm:t>
        <a:bodyPr/>
        <a:lstStyle/>
        <a:p>
          <a:endParaRPr lang="en-US"/>
        </a:p>
      </dgm:t>
    </dgm:pt>
    <dgm:pt modelId="{F29330BC-B749-43BD-AA27-AFBCB87C791A}" type="pres">
      <dgm:prSet presAssocID="{3ADC4783-7415-411D-A443-206823614B4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37EEC0-F695-4E0C-8612-C7465B797C30}" type="pres">
      <dgm:prSet presAssocID="{8D60B109-2EEF-459B-B21F-86BDD7268D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5300-F5C0-43D9-AD43-CCB97C0C8627}" type="pres">
      <dgm:prSet presAssocID="{9713A10A-FB65-40D9-8D09-C6FE557296F7}" presName="sibTrans" presStyleCnt="0"/>
      <dgm:spPr/>
    </dgm:pt>
    <dgm:pt modelId="{2097B6B1-8876-4244-80AC-246631BD09F3}" type="pres">
      <dgm:prSet presAssocID="{9DD7A2F7-3EB5-4307-A2DB-22FDE02424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24F6D-051D-1446-B3C0-14D94BB376E9}" type="pres">
      <dgm:prSet presAssocID="{393BC89D-E3B4-42E2-A1C9-D55EB9A3DDE7}" presName="sibTrans" presStyleCnt="0"/>
      <dgm:spPr/>
    </dgm:pt>
    <dgm:pt modelId="{80FAE263-C96D-EE4C-AC54-AF352B435226}" type="pres">
      <dgm:prSet presAssocID="{4E5742FB-02EA-B141-AB8B-CB620BB9ACC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CC00F-ED2B-644A-B619-1DA238C4D209}" type="pres">
      <dgm:prSet presAssocID="{E0AE0CAB-45AB-2B4F-9188-EB0D32A736EE}" presName="sibTrans" presStyleCnt="0"/>
      <dgm:spPr/>
    </dgm:pt>
    <dgm:pt modelId="{2968041C-694B-6E44-8009-BCF57D078DA6}" type="pres">
      <dgm:prSet presAssocID="{9D5A65E5-B99C-0646-8897-4578BB7ECE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21A83-686F-4129-B050-B42B5F042C80}" type="presOf" srcId="{8D60B109-2EEF-459B-B21F-86BDD7268D00}" destId="{3137EEC0-F695-4E0C-8612-C7465B797C30}" srcOrd="0" destOrd="0" presId="urn:microsoft.com/office/officeart/2005/8/layout/default#2"/>
    <dgm:cxn modelId="{F35F0B11-D74E-4338-B8B8-026D7E5FD078}" srcId="{3ADC4783-7415-411D-A443-206823614B45}" destId="{9DD7A2F7-3EB5-4307-A2DB-22FDE024245D}" srcOrd="1" destOrd="0" parTransId="{E02DA383-9267-4377-84A0-4CF4DF61B708}" sibTransId="{393BC89D-E3B4-42E2-A1C9-D55EB9A3DDE7}"/>
    <dgm:cxn modelId="{A42B92EF-A751-42AF-BB3E-9E96A9D859BD}" type="presOf" srcId="{9D5A65E5-B99C-0646-8897-4578BB7ECE07}" destId="{2968041C-694B-6E44-8009-BCF57D078DA6}" srcOrd="0" destOrd="0" presId="urn:microsoft.com/office/officeart/2005/8/layout/default#2"/>
    <dgm:cxn modelId="{8D05C985-0482-4D4F-9FF4-D9CEF1FD0A1E}" srcId="{3ADC4783-7415-411D-A443-206823614B45}" destId="{9D5A65E5-B99C-0646-8897-4578BB7ECE07}" srcOrd="3" destOrd="0" parTransId="{DD5CF394-4328-1A49-943A-20646B49250A}" sibTransId="{0E1BBAE1-FE2F-A14D-9EBC-0D6CBB365A8B}"/>
    <dgm:cxn modelId="{143A88B2-B1EC-454E-A62D-9A1C6F0BC5B3}" type="presOf" srcId="{4E5742FB-02EA-B141-AB8B-CB620BB9ACC0}" destId="{80FAE263-C96D-EE4C-AC54-AF352B435226}" srcOrd="0" destOrd="0" presId="urn:microsoft.com/office/officeart/2005/8/layout/default#2"/>
    <dgm:cxn modelId="{D891E508-4CE1-412F-8FE5-8660FFC9E267}" srcId="{3ADC4783-7415-411D-A443-206823614B45}" destId="{8D60B109-2EEF-459B-B21F-86BDD7268D00}" srcOrd="0" destOrd="0" parTransId="{B00B6415-7F66-44EF-BD41-CC207F4F6B90}" sibTransId="{9713A10A-FB65-40D9-8D09-C6FE557296F7}"/>
    <dgm:cxn modelId="{871C7CE7-6136-8346-8386-A37530DE591B}" srcId="{3ADC4783-7415-411D-A443-206823614B45}" destId="{4E5742FB-02EA-B141-AB8B-CB620BB9ACC0}" srcOrd="2" destOrd="0" parTransId="{DD403E2C-A533-354F-9115-988B7998A259}" sibTransId="{E0AE0CAB-45AB-2B4F-9188-EB0D32A736EE}"/>
    <dgm:cxn modelId="{A55A7203-7870-4C24-A12F-D4685F8C126B}" type="presOf" srcId="{9DD7A2F7-3EB5-4307-A2DB-22FDE024245D}" destId="{2097B6B1-8876-4244-80AC-246631BD09F3}" srcOrd="0" destOrd="0" presId="urn:microsoft.com/office/officeart/2005/8/layout/default#2"/>
    <dgm:cxn modelId="{9B97F2A2-3DC8-4F4C-94A9-A9A001EEC524}" type="presOf" srcId="{3ADC4783-7415-411D-A443-206823614B45}" destId="{F29330BC-B749-43BD-AA27-AFBCB87C791A}" srcOrd="0" destOrd="0" presId="urn:microsoft.com/office/officeart/2005/8/layout/default#2"/>
    <dgm:cxn modelId="{86BD7003-0C80-492A-A6D8-AC0FF20F3FAB}" type="presParOf" srcId="{F29330BC-B749-43BD-AA27-AFBCB87C791A}" destId="{3137EEC0-F695-4E0C-8612-C7465B797C30}" srcOrd="0" destOrd="0" presId="urn:microsoft.com/office/officeart/2005/8/layout/default#2"/>
    <dgm:cxn modelId="{C759CC62-17B1-42CB-A29A-3D1142ECFDDB}" type="presParOf" srcId="{F29330BC-B749-43BD-AA27-AFBCB87C791A}" destId="{23D75300-F5C0-43D9-AD43-CCB97C0C8627}" srcOrd="1" destOrd="0" presId="urn:microsoft.com/office/officeart/2005/8/layout/default#2"/>
    <dgm:cxn modelId="{604B444A-F408-4D1E-815F-976E5AB87678}" type="presParOf" srcId="{F29330BC-B749-43BD-AA27-AFBCB87C791A}" destId="{2097B6B1-8876-4244-80AC-246631BD09F3}" srcOrd="2" destOrd="0" presId="urn:microsoft.com/office/officeart/2005/8/layout/default#2"/>
    <dgm:cxn modelId="{4CCA6726-C3E6-466C-8677-CB1DC153D3C1}" type="presParOf" srcId="{F29330BC-B749-43BD-AA27-AFBCB87C791A}" destId="{FD524F6D-051D-1446-B3C0-14D94BB376E9}" srcOrd="3" destOrd="0" presId="urn:microsoft.com/office/officeart/2005/8/layout/default#2"/>
    <dgm:cxn modelId="{DC71F7BB-371A-4C08-AFBE-A1CFA6FB0BA1}" type="presParOf" srcId="{F29330BC-B749-43BD-AA27-AFBCB87C791A}" destId="{80FAE263-C96D-EE4C-AC54-AF352B435226}" srcOrd="4" destOrd="0" presId="urn:microsoft.com/office/officeart/2005/8/layout/default#2"/>
    <dgm:cxn modelId="{064CDCFB-0179-4DC3-94F1-34C5CE4394A4}" type="presParOf" srcId="{F29330BC-B749-43BD-AA27-AFBCB87C791A}" destId="{A3BCC00F-ED2B-644A-B619-1DA238C4D209}" srcOrd="5" destOrd="0" presId="urn:microsoft.com/office/officeart/2005/8/layout/default#2"/>
    <dgm:cxn modelId="{FAC8CCD0-5D1A-4474-B5D2-A864B67E408E}" type="presParOf" srcId="{F29330BC-B749-43BD-AA27-AFBCB87C791A}" destId="{2968041C-694B-6E44-8009-BCF57D078DA6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F13570-9107-43E9-AFF2-D5526BC2171A}" type="doc">
      <dgm:prSet loTypeId="urn:microsoft.com/office/officeart/2005/8/layout/vList2#1" loCatId="list" qsTypeId="urn:microsoft.com/office/officeart/2005/8/quickstyle/simple5#1" qsCatId="simple" csTypeId="urn:microsoft.com/office/officeart/2005/8/colors/accent1_2#13" csCatId="accent1" phldr="1"/>
      <dgm:spPr/>
      <dgm:t>
        <a:bodyPr/>
        <a:lstStyle/>
        <a:p>
          <a:endParaRPr lang="en-US"/>
        </a:p>
      </dgm:t>
    </dgm:pt>
    <dgm:pt modelId="{7BC922C0-F746-4221-8036-E5AA604EFB62}">
      <dgm:prSet phldrT="[Text]"/>
      <dgm:spPr/>
      <dgm:t>
        <a:bodyPr/>
        <a:lstStyle/>
        <a:p>
          <a:r>
            <a:rPr lang="en-US" dirty="0" smtClean="0"/>
            <a:t>Accrual Accounting</a:t>
          </a:r>
          <a:endParaRPr lang="en-US" dirty="0"/>
        </a:p>
      </dgm:t>
    </dgm:pt>
    <dgm:pt modelId="{DA639EDE-E430-4331-961F-A678789703E2}" cxnId="{48BAD1B6-406F-4B9B-BFAE-DEED2465CB49}" type="parTrans">
      <dgm:prSet/>
      <dgm:spPr/>
      <dgm:t>
        <a:bodyPr/>
        <a:lstStyle/>
        <a:p>
          <a:endParaRPr lang="en-US"/>
        </a:p>
      </dgm:t>
    </dgm:pt>
    <dgm:pt modelId="{1EAF2627-B650-4802-84F1-31D1D7F4E92C}" cxnId="{48BAD1B6-406F-4B9B-BFAE-DEED2465CB49}" type="sibTrans">
      <dgm:prSet/>
      <dgm:spPr/>
      <dgm:t>
        <a:bodyPr/>
        <a:lstStyle/>
        <a:p>
          <a:endParaRPr lang="en-US"/>
        </a:p>
      </dgm:t>
    </dgm:pt>
    <dgm:pt modelId="{1B956351-D0B0-4CE3-9A3E-00E1B68A5356}">
      <dgm:prSet phldrT="[Text]"/>
      <dgm:spPr/>
      <dgm:t>
        <a:bodyPr/>
        <a:lstStyle/>
        <a:p>
          <a:r>
            <a:rPr lang="en-US" dirty="0" smtClean="0"/>
            <a:t>Transactions and other events are recognized </a:t>
          </a:r>
          <a:r>
            <a:rPr lang="en-US" u="sng" dirty="0" smtClean="0"/>
            <a:t>when they occur</a:t>
          </a:r>
          <a:endParaRPr lang="en-US" u="sng" dirty="0"/>
        </a:p>
      </dgm:t>
    </dgm:pt>
    <dgm:pt modelId="{3EB0D579-2096-4F7D-8D64-D7833B20E050}" cxnId="{04F08454-51D4-45E5-B18E-0DC69FDE700D}" type="parTrans">
      <dgm:prSet/>
      <dgm:spPr/>
      <dgm:t>
        <a:bodyPr/>
        <a:lstStyle/>
        <a:p>
          <a:endParaRPr lang="en-US"/>
        </a:p>
      </dgm:t>
    </dgm:pt>
    <dgm:pt modelId="{1791CEFE-9169-45D9-849C-DBF5A1F13759}" cxnId="{04F08454-51D4-45E5-B18E-0DC69FDE700D}" type="sibTrans">
      <dgm:prSet/>
      <dgm:spPr/>
      <dgm:t>
        <a:bodyPr/>
        <a:lstStyle/>
        <a:p>
          <a:endParaRPr lang="en-US"/>
        </a:p>
      </dgm:t>
    </dgm:pt>
    <dgm:pt modelId="{9F0F61E2-FEA3-4646-AE2F-7E6236E234E7}">
      <dgm:prSet phldrT="[Text]"/>
      <dgm:spPr/>
      <dgm:t>
        <a:bodyPr/>
        <a:lstStyle/>
        <a:p>
          <a:r>
            <a:rPr lang="en-US" dirty="0" smtClean="0"/>
            <a:t>Going- concern assumption</a:t>
          </a:r>
          <a:endParaRPr lang="en-US" dirty="0"/>
        </a:p>
      </dgm:t>
    </dgm:pt>
    <dgm:pt modelId="{086B4996-ADA0-423A-8453-C26ECD43DA1E}" cxnId="{375F8245-7997-4246-984B-E58313ACB8B8}" type="parTrans">
      <dgm:prSet/>
      <dgm:spPr/>
      <dgm:t>
        <a:bodyPr/>
        <a:lstStyle/>
        <a:p>
          <a:endParaRPr lang="en-US"/>
        </a:p>
      </dgm:t>
    </dgm:pt>
    <dgm:pt modelId="{59F367A6-89B5-439E-9588-CB01510F04CC}" cxnId="{375F8245-7997-4246-984B-E58313ACB8B8}" type="sibTrans">
      <dgm:prSet/>
      <dgm:spPr/>
      <dgm:t>
        <a:bodyPr/>
        <a:lstStyle/>
        <a:p>
          <a:endParaRPr lang="en-US"/>
        </a:p>
      </dgm:t>
    </dgm:pt>
    <dgm:pt modelId="{D95CE022-E590-4BD4-BC86-AB4103AD376E}">
      <dgm:prSet phldrT="[Text]"/>
      <dgm:spPr/>
      <dgm:t>
        <a:bodyPr/>
        <a:lstStyle/>
        <a:p>
          <a:r>
            <a:rPr lang="en-US" dirty="0" smtClean="0"/>
            <a:t>Entity will </a:t>
          </a:r>
          <a:r>
            <a:rPr lang="en-US" u="sng" dirty="0" smtClean="0"/>
            <a:t>continue to exist </a:t>
          </a:r>
          <a:r>
            <a:rPr lang="en-US" dirty="0" smtClean="0"/>
            <a:t>indefinitely</a:t>
          </a:r>
          <a:endParaRPr lang="en-US" dirty="0"/>
        </a:p>
      </dgm:t>
    </dgm:pt>
    <dgm:pt modelId="{F09A48BC-0B40-4AF5-8646-AED13810AF7D}" cxnId="{8F45D35F-6B07-4DA9-9141-D548BA2729B8}" type="parTrans">
      <dgm:prSet/>
      <dgm:spPr/>
      <dgm:t>
        <a:bodyPr/>
        <a:lstStyle/>
        <a:p>
          <a:endParaRPr lang="en-US"/>
        </a:p>
      </dgm:t>
    </dgm:pt>
    <dgm:pt modelId="{86237BEB-20F1-4423-A0C6-04DA6E223510}" cxnId="{8F45D35F-6B07-4DA9-9141-D548BA2729B8}" type="sibTrans">
      <dgm:prSet/>
      <dgm:spPr/>
      <dgm:t>
        <a:bodyPr/>
        <a:lstStyle/>
        <a:p>
          <a:endParaRPr lang="en-US"/>
        </a:p>
      </dgm:t>
    </dgm:pt>
    <dgm:pt modelId="{9D52DC90-407F-4693-B868-9EDA1C22E5A8}" type="pres">
      <dgm:prSet presAssocID="{11F13570-9107-43E9-AFF2-D5526BC217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2F7399-036E-4A06-9617-7E9D28D1F03D}" type="pres">
      <dgm:prSet presAssocID="{7BC922C0-F746-4221-8036-E5AA604EFB62}" presName="parentText" presStyleLbl="node1" presStyleIdx="0" presStyleCnt="2" custScaleX="44444" custScaleY="80224" custLinFactNeighborX="-22069" custLinFactNeighborY="-25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E0222-E28C-4AE6-A826-6C03E31EBAB5}" type="pres">
      <dgm:prSet presAssocID="{7BC922C0-F746-4221-8036-E5AA604EFB6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66C26-ABB1-4404-B0A8-3594AD64DD14}" type="pres">
      <dgm:prSet presAssocID="{9F0F61E2-FEA3-4646-AE2F-7E6236E234E7}" presName="parentText" presStyleLbl="node1" presStyleIdx="1" presStyleCnt="2" custScaleX="76852" custLinFactNeighborX="-6081" custLinFactNeighborY="-5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9958-E829-42AC-A885-A09AC4F4ED43}" type="pres">
      <dgm:prSet presAssocID="{9F0F61E2-FEA3-4646-AE2F-7E6236E234E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5D35F-6B07-4DA9-9141-D548BA2729B8}" srcId="{9F0F61E2-FEA3-4646-AE2F-7E6236E234E7}" destId="{D95CE022-E590-4BD4-BC86-AB4103AD376E}" srcOrd="0" destOrd="0" parTransId="{F09A48BC-0B40-4AF5-8646-AED13810AF7D}" sibTransId="{86237BEB-20F1-4423-A0C6-04DA6E223510}"/>
    <dgm:cxn modelId="{268A04A5-7669-4C90-BD06-BA525060D79B}" type="presOf" srcId="{D95CE022-E590-4BD4-BC86-AB4103AD376E}" destId="{08939958-E829-42AC-A885-A09AC4F4ED43}" srcOrd="0" destOrd="0" presId="urn:microsoft.com/office/officeart/2005/8/layout/vList2#1"/>
    <dgm:cxn modelId="{48BAD1B6-406F-4B9B-BFAE-DEED2465CB49}" srcId="{11F13570-9107-43E9-AFF2-D5526BC2171A}" destId="{7BC922C0-F746-4221-8036-E5AA604EFB62}" srcOrd="0" destOrd="0" parTransId="{DA639EDE-E430-4331-961F-A678789703E2}" sibTransId="{1EAF2627-B650-4802-84F1-31D1D7F4E92C}"/>
    <dgm:cxn modelId="{8F64B4A1-C928-49A5-A395-3E89489CDE13}" type="presOf" srcId="{11F13570-9107-43E9-AFF2-D5526BC2171A}" destId="{9D52DC90-407F-4693-B868-9EDA1C22E5A8}" srcOrd="0" destOrd="0" presId="urn:microsoft.com/office/officeart/2005/8/layout/vList2#1"/>
    <dgm:cxn modelId="{36107C8B-2890-44DC-ADA2-5B96CAA7435C}" type="presOf" srcId="{7BC922C0-F746-4221-8036-E5AA604EFB62}" destId="{E72F7399-036E-4A06-9617-7E9D28D1F03D}" srcOrd="0" destOrd="0" presId="urn:microsoft.com/office/officeart/2005/8/layout/vList2#1"/>
    <dgm:cxn modelId="{45E5C18B-57C8-4909-96C5-39BA75CD9643}" type="presOf" srcId="{9F0F61E2-FEA3-4646-AE2F-7E6236E234E7}" destId="{2CB66C26-ABB1-4404-B0A8-3594AD64DD14}" srcOrd="0" destOrd="0" presId="urn:microsoft.com/office/officeart/2005/8/layout/vList2#1"/>
    <dgm:cxn modelId="{375F8245-7997-4246-984B-E58313ACB8B8}" srcId="{11F13570-9107-43E9-AFF2-D5526BC2171A}" destId="{9F0F61E2-FEA3-4646-AE2F-7E6236E234E7}" srcOrd="1" destOrd="0" parTransId="{086B4996-ADA0-423A-8453-C26ECD43DA1E}" sibTransId="{59F367A6-89B5-439E-9588-CB01510F04CC}"/>
    <dgm:cxn modelId="{04F08454-51D4-45E5-B18E-0DC69FDE700D}" srcId="{7BC922C0-F746-4221-8036-E5AA604EFB62}" destId="{1B956351-D0B0-4CE3-9A3E-00E1B68A5356}" srcOrd="0" destOrd="0" parTransId="{3EB0D579-2096-4F7D-8D64-D7833B20E050}" sibTransId="{1791CEFE-9169-45D9-849C-DBF5A1F13759}"/>
    <dgm:cxn modelId="{2C0A42EF-FF25-4777-89E0-3EBBC5390D06}" type="presOf" srcId="{1B956351-D0B0-4CE3-9A3E-00E1B68A5356}" destId="{A79E0222-E28C-4AE6-A826-6C03E31EBAB5}" srcOrd="0" destOrd="0" presId="urn:microsoft.com/office/officeart/2005/8/layout/vList2#1"/>
    <dgm:cxn modelId="{B15D6954-6839-4BBE-83C0-FDE82EFC40A6}" type="presParOf" srcId="{9D52DC90-407F-4693-B868-9EDA1C22E5A8}" destId="{E72F7399-036E-4A06-9617-7E9D28D1F03D}" srcOrd="0" destOrd="0" presId="urn:microsoft.com/office/officeart/2005/8/layout/vList2#1"/>
    <dgm:cxn modelId="{C4CC8155-76EA-41C7-9106-41876500D963}" type="presParOf" srcId="{9D52DC90-407F-4693-B868-9EDA1C22E5A8}" destId="{A79E0222-E28C-4AE6-A826-6C03E31EBAB5}" srcOrd="1" destOrd="0" presId="urn:microsoft.com/office/officeart/2005/8/layout/vList2#1"/>
    <dgm:cxn modelId="{C75D2EAE-CE7E-4BDC-A8AE-2E30A703000D}" type="presParOf" srcId="{9D52DC90-407F-4693-B868-9EDA1C22E5A8}" destId="{2CB66C26-ABB1-4404-B0A8-3594AD64DD14}" srcOrd="2" destOrd="0" presId="urn:microsoft.com/office/officeart/2005/8/layout/vList2#1"/>
    <dgm:cxn modelId="{5C3146FE-3B54-44CA-B0AC-35B93B309587}" type="presParOf" srcId="{9D52DC90-407F-4693-B868-9EDA1C22E5A8}" destId="{08939958-E829-42AC-A885-A09AC4F4ED43}" srcOrd="3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547E03-D496-4084-A728-DBAE75730AEE}" type="doc">
      <dgm:prSet loTypeId="urn:microsoft.com/office/officeart/2005/8/layout/vList5" loCatId="list" qsTypeId="urn:microsoft.com/office/officeart/2005/8/quickstyle/simple5#2" qsCatId="simple" csTypeId="urn:microsoft.com/office/officeart/2005/8/colors/accent1_2#14" csCatId="accent1" phldr="1"/>
      <dgm:spPr/>
      <dgm:t>
        <a:bodyPr/>
        <a:lstStyle/>
        <a:p>
          <a:endParaRPr lang="en-US"/>
        </a:p>
      </dgm:t>
    </dgm:pt>
    <dgm:pt modelId="{90EC1E8E-98C6-4D3B-8215-8069D0E25657}">
      <dgm:prSet phldrT="[Text]"/>
      <dgm:spPr/>
      <dgm:t>
        <a:bodyPr/>
        <a:lstStyle/>
        <a:p>
          <a:r>
            <a:rPr lang="en-US" dirty="0" smtClean="0"/>
            <a:t>Assets</a:t>
          </a:r>
          <a:endParaRPr lang="en-US" dirty="0"/>
        </a:p>
      </dgm:t>
    </dgm:pt>
    <dgm:pt modelId="{7062B5D9-502F-4E5D-B118-DBA854997D0A}" cxnId="{9DBD34E7-2A7D-413A-92AC-D4BF799A4250}" type="parTrans">
      <dgm:prSet/>
      <dgm:spPr/>
      <dgm:t>
        <a:bodyPr/>
        <a:lstStyle/>
        <a:p>
          <a:endParaRPr lang="en-US"/>
        </a:p>
      </dgm:t>
    </dgm:pt>
    <dgm:pt modelId="{19DE6081-ED39-4237-A9D1-AF31F79F39A6}" cxnId="{9DBD34E7-2A7D-413A-92AC-D4BF799A4250}" type="sibTrans">
      <dgm:prSet/>
      <dgm:spPr/>
      <dgm:t>
        <a:bodyPr/>
        <a:lstStyle/>
        <a:p>
          <a:endParaRPr lang="en-US"/>
        </a:p>
      </dgm:t>
    </dgm:pt>
    <dgm:pt modelId="{F4448606-4888-4C2F-86A6-588850AECCEC}">
      <dgm:prSet phldrT="[Text]"/>
      <dgm:spPr/>
      <dgm:t>
        <a:bodyPr/>
        <a:lstStyle/>
        <a:p>
          <a:r>
            <a:rPr lang="en-US" dirty="0" smtClean="0"/>
            <a:t>Economic resources</a:t>
          </a:r>
          <a:endParaRPr lang="en-US" dirty="0">
            <a:solidFill>
              <a:srgbClr val="FF0000"/>
            </a:solidFill>
          </a:endParaRPr>
        </a:p>
      </dgm:t>
    </dgm:pt>
    <dgm:pt modelId="{05227534-3880-4AC3-B347-12A87A056B39}" cxnId="{3FFF4DCC-E6FA-434B-B493-1B30F6351DB8}" type="parTrans">
      <dgm:prSet/>
      <dgm:spPr/>
      <dgm:t>
        <a:bodyPr/>
        <a:lstStyle/>
        <a:p>
          <a:endParaRPr lang="en-US"/>
        </a:p>
      </dgm:t>
    </dgm:pt>
    <dgm:pt modelId="{DCF052D2-2EC4-4FDF-9E7D-955346C9F9D2}" cxnId="{3FFF4DCC-E6FA-434B-B493-1B30F6351DB8}" type="sibTrans">
      <dgm:prSet/>
      <dgm:spPr/>
      <dgm:t>
        <a:bodyPr/>
        <a:lstStyle/>
        <a:p>
          <a:endParaRPr lang="en-US"/>
        </a:p>
      </dgm:t>
    </dgm:pt>
    <dgm:pt modelId="{F4F35007-0CA2-4068-84EE-08C08C2C9EAA}">
      <dgm:prSet phldrT="[Text]"/>
      <dgm:spPr/>
      <dgm:t>
        <a:bodyPr/>
        <a:lstStyle/>
        <a:p>
          <a:r>
            <a:rPr lang="en-US" dirty="0" smtClean="0"/>
            <a:t>Liabilities</a:t>
          </a:r>
          <a:endParaRPr lang="en-US" dirty="0"/>
        </a:p>
      </dgm:t>
    </dgm:pt>
    <dgm:pt modelId="{20D2D28B-A984-488D-B90D-CDA80C7AC19E}" cxnId="{50751485-F752-418C-9669-5228F44E437D}" type="parTrans">
      <dgm:prSet/>
      <dgm:spPr/>
      <dgm:t>
        <a:bodyPr/>
        <a:lstStyle/>
        <a:p>
          <a:endParaRPr lang="en-US"/>
        </a:p>
      </dgm:t>
    </dgm:pt>
    <dgm:pt modelId="{916A5092-9AD9-463E-9E8F-5CF082257327}" cxnId="{50751485-F752-418C-9669-5228F44E437D}" type="sibTrans">
      <dgm:prSet/>
      <dgm:spPr/>
      <dgm:t>
        <a:bodyPr/>
        <a:lstStyle/>
        <a:p>
          <a:endParaRPr lang="en-US"/>
        </a:p>
      </dgm:t>
    </dgm:pt>
    <dgm:pt modelId="{EB053267-431B-4064-960B-A2DF7B01D090}">
      <dgm:prSet phldrT="[Text]"/>
      <dgm:spPr/>
      <dgm:t>
        <a:bodyPr/>
        <a:lstStyle/>
        <a:p>
          <a:r>
            <a:rPr lang="en-US" u="sng" dirty="0" smtClean="0"/>
            <a:t>Present obligations</a:t>
          </a:r>
          <a:endParaRPr lang="en-US" u="sng" dirty="0"/>
        </a:p>
      </dgm:t>
    </dgm:pt>
    <dgm:pt modelId="{DE94586C-C039-40E3-9757-63289316A684}" cxnId="{B06824F7-3D2C-4138-8B43-22160FC53DDF}" type="parTrans">
      <dgm:prSet/>
      <dgm:spPr/>
      <dgm:t>
        <a:bodyPr/>
        <a:lstStyle/>
        <a:p>
          <a:endParaRPr lang="en-US"/>
        </a:p>
      </dgm:t>
    </dgm:pt>
    <dgm:pt modelId="{A5B388E8-90CE-4448-84D7-A56122FBD835}" cxnId="{B06824F7-3D2C-4138-8B43-22160FC53DDF}" type="sibTrans">
      <dgm:prSet/>
      <dgm:spPr/>
      <dgm:t>
        <a:bodyPr/>
        <a:lstStyle/>
        <a:p>
          <a:endParaRPr lang="en-US"/>
        </a:p>
      </dgm:t>
    </dgm:pt>
    <dgm:pt modelId="{F1B211F0-B356-4575-B050-A842A947F840}">
      <dgm:prSet phldrT="[Text]"/>
      <dgm:spPr/>
      <dgm:t>
        <a:bodyPr/>
        <a:lstStyle/>
        <a:p>
          <a:r>
            <a:rPr lang="en-US" dirty="0" smtClean="0"/>
            <a:t>Result in an outflow of economic benefits</a:t>
          </a:r>
          <a:endParaRPr lang="en-US" dirty="0"/>
        </a:p>
      </dgm:t>
    </dgm:pt>
    <dgm:pt modelId="{09DDCF31-4B3F-43D0-9318-4C6FF9CEBD0A}" cxnId="{3732E266-C286-4247-A851-930F66711B5C}" type="parTrans">
      <dgm:prSet/>
      <dgm:spPr/>
      <dgm:t>
        <a:bodyPr/>
        <a:lstStyle/>
        <a:p>
          <a:endParaRPr lang="en-US"/>
        </a:p>
      </dgm:t>
    </dgm:pt>
    <dgm:pt modelId="{C8FB79B7-EF5B-4E92-ACCE-2E0738C5C66D}" cxnId="{3732E266-C286-4247-A851-930F66711B5C}" type="sibTrans">
      <dgm:prSet/>
      <dgm:spPr/>
      <dgm:t>
        <a:bodyPr/>
        <a:lstStyle/>
        <a:p>
          <a:endParaRPr lang="en-US"/>
        </a:p>
      </dgm:t>
    </dgm:pt>
    <dgm:pt modelId="{D6DD56FA-2C91-4593-A5A4-2E973D621705}">
      <dgm:prSet phldrT="[Text]"/>
      <dgm:spPr/>
      <dgm:t>
        <a:bodyPr/>
        <a:lstStyle/>
        <a:p>
          <a:r>
            <a:rPr lang="en-US" dirty="0" smtClean="0"/>
            <a:t>Equity</a:t>
          </a:r>
          <a:endParaRPr lang="en-US" dirty="0"/>
        </a:p>
      </dgm:t>
    </dgm:pt>
    <dgm:pt modelId="{B496FA1F-A060-4746-A10C-EB4C8A9AC888}" cxnId="{CE581854-7D4F-4A4A-86CE-ADF8E3775AE8}" type="parTrans">
      <dgm:prSet/>
      <dgm:spPr/>
      <dgm:t>
        <a:bodyPr/>
        <a:lstStyle/>
        <a:p>
          <a:endParaRPr lang="en-US"/>
        </a:p>
      </dgm:t>
    </dgm:pt>
    <dgm:pt modelId="{CA55E4A1-A43A-49F4-A856-EB08D841D688}" cxnId="{CE581854-7D4F-4A4A-86CE-ADF8E3775AE8}" type="sibTrans">
      <dgm:prSet/>
      <dgm:spPr/>
      <dgm:t>
        <a:bodyPr/>
        <a:lstStyle/>
        <a:p>
          <a:endParaRPr lang="en-US"/>
        </a:p>
      </dgm:t>
    </dgm:pt>
    <dgm:pt modelId="{3F87054E-139D-4706-8F23-791DA7EB588B}">
      <dgm:prSet phldrT="[Text]"/>
      <dgm:spPr/>
      <dgm:t>
        <a:bodyPr/>
        <a:lstStyle/>
        <a:p>
          <a:r>
            <a:rPr lang="en-US" dirty="0" smtClean="0"/>
            <a:t>Represents shareholders’ </a:t>
          </a:r>
          <a:r>
            <a:rPr lang="en-US" u="sng" dirty="0" smtClean="0"/>
            <a:t>residual claim </a:t>
          </a:r>
          <a:r>
            <a:rPr lang="en-US" dirty="0" smtClean="0"/>
            <a:t>to the entity’s assets</a:t>
          </a:r>
          <a:endParaRPr lang="en-US" dirty="0"/>
        </a:p>
      </dgm:t>
    </dgm:pt>
    <dgm:pt modelId="{2D3424B0-14BB-4F09-AC1B-E81E89159284}" cxnId="{81414A1B-D1DB-478F-AE34-D4ED0DE7576F}" type="parTrans">
      <dgm:prSet/>
      <dgm:spPr/>
      <dgm:t>
        <a:bodyPr/>
        <a:lstStyle/>
        <a:p>
          <a:endParaRPr lang="en-US"/>
        </a:p>
      </dgm:t>
    </dgm:pt>
    <dgm:pt modelId="{DD711B8A-461D-4104-A06C-B5648D54BBF7}" cxnId="{81414A1B-D1DB-478F-AE34-D4ED0DE7576F}" type="sibTrans">
      <dgm:prSet/>
      <dgm:spPr/>
      <dgm:t>
        <a:bodyPr/>
        <a:lstStyle/>
        <a:p>
          <a:endParaRPr lang="en-US"/>
        </a:p>
      </dgm:t>
    </dgm:pt>
    <dgm:pt modelId="{32F9D572-5622-4C51-AC8F-61BDBC4ACB2B}">
      <dgm:prSet phldrT="[Text]"/>
      <dgm:spPr/>
      <dgm:t>
        <a:bodyPr/>
        <a:lstStyle/>
        <a:p>
          <a:r>
            <a:rPr lang="en-US" dirty="0" smtClean="0"/>
            <a:t>Income</a:t>
          </a:r>
          <a:endParaRPr lang="en-US" dirty="0"/>
        </a:p>
      </dgm:t>
    </dgm:pt>
    <dgm:pt modelId="{E758961A-E18D-4701-A6A5-39314D99D394}" cxnId="{79638915-2A50-4822-8D2B-DB451A7578DF}" type="parTrans">
      <dgm:prSet/>
      <dgm:spPr/>
      <dgm:t>
        <a:bodyPr/>
        <a:lstStyle/>
        <a:p>
          <a:endParaRPr lang="en-US"/>
        </a:p>
      </dgm:t>
    </dgm:pt>
    <dgm:pt modelId="{19CEDC5F-E9D3-403B-8D2F-258043F1E2D1}" cxnId="{79638915-2A50-4822-8D2B-DB451A7578DF}" type="sibTrans">
      <dgm:prSet/>
      <dgm:spPr/>
      <dgm:t>
        <a:bodyPr/>
        <a:lstStyle/>
        <a:p>
          <a:endParaRPr lang="en-US"/>
        </a:p>
      </dgm:t>
    </dgm:pt>
    <dgm:pt modelId="{35237519-949B-486E-9010-65B82A5D5406}">
      <dgm:prSet phldrT="[Text]"/>
      <dgm:spPr/>
      <dgm:t>
        <a:bodyPr/>
        <a:lstStyle/>
        <a:p>
          <a:r>
            <a:rPr lang="en-US" dirty="0" smtClean="0"/>
            <a:t>Increases in economic benefits during an accounting period</a:t>
          </a:r>
          <a:endParaRPr lang="en-US" dirty="0"/>
        </a:p>
      </dgm:t>
    </dgm:pt>
    <dgm:pt modelId="{773A615A-FE0F-4E19-A8F5-947DBE497A3F}" cxnId="{5AA3B840-FB11-44E2-880F-EEF1600C3ECE}" type="parTrans">
      <dgm:prSet/>
      <dgm:spPr/>
      <dgm:t>
        <a:bodyPr/>
        <a:lstStyle/>
        <a:p>
          <a:endParaRPr lang="en-US"/>
        </a:p>
      </dgm:t>
    </dgm:pt>
    <dgm:pt modelId="{6E96408B-2E7C-41B8-88F3-0B6E3FA87FB0}" cxnId="{5AA3B840-FB11-44E2-880F-EEF1600C3ECE}" type="sibTrans">
      <dgm:prSet/>
      <dgm:spPr/>
      <dgm:t>
        <a:bodyPr/>
        <a:lstStyle/>
        <a:p>
          <a:endParaRPr lang="en-US"/>
        </a:p>
      </dgm:t>
    </dgm:pt>
    <dgm:pt modelId="{49AD1245-8F97-4FC4-AEB5-687EEC97AB00}">
      <dgm:prSet phldrT="[Text]"/>
      <dgm:spPr/>
      <dgm:t>
        <a:bodyPr/>
        <a:lstStyle/>
        <a:p>
          <a:r>
            <a:rPr lang="en-US" dirty="0" smtClean="0"/>
            <a:t>Expenses</a:t>
          </a:r>
          <a:endParaRPr lang="en-US" dirty="0"/>
        </a:p>
      </dgm:t>
    </dgm:pt>
    <dgm:pt modelId="{44DA787B-4F50-4457-ABED-A59AB8E4201E}" cxnId="{72DB58BC-1A8B-4793-AC64-ACB70FCE151C}" type="parTrans">
      <dgm:prSet/>
      <dgm:spPr/>
      <dgm:t>
        <a:bodyPr/>
        <a:lstStyle/>
        <a:p>
          <a:endParaRPr lang="en-US"/>
        </a:p>
      </dgm:t>
    </dgm:pt>
    <dgm:pt modelId="{B5976FD2-101E-4900-A0E2-A5B830600624}" cxnId="{72DB58BC-1A8B-4793-AC64-ACB70FCE151C}" type="sibTrans">
      <dgm:prSet/>
      <dgm:spPr/>
      <dgm:t>
        <a:bodyPr/>
        <a:lstStyle/>
        <a:p>
          <a:endParaRPr lang="en-US"/>
        </a:p>
      </dgm:t>
    </dgm:pt>
    <dgm:pt modelId="{3CF7F50C-85DC-457D-B52D-12CC2A67BB2D}">
      <dgm:prSet phldrT="[Text]"/>
      <dgm:spPr/>
      <dgm:t>
        <a:bodyPr/>
        <a:lstStyle/>
        <a:p>
          <a:r>
            <a:rPr lang="en-US" dirty="0" smtClean="0"/>
            <a:t>Decreases in economic benefits during an accounting period</a:t>
          </a:r>
          <a:endParaRPr lang="en-US" dirty="0"/>
        </a:p>
      </dgm:t>
    </dgm:pt>
    <dgm:pt modelId="{519EF408-B50E-4F33-A7E0-8A0FA5D10CFD}" cxnId="{800A30A3-1C55-4697-8AAE-E93D005B3A38}" type="parTrans">
      <dgm:prSet/>
      <dgm:spPr/>
      <dgm:t>
        <a:bodyPr/>
        <a:lstStyle/>
        <a:p>
          <a:endParaRPr lang="en-US"/>
        </a:p>
      </dgm:t>
    </dgm:pt>
    <dgm:pt modelId="{B364D182-CA14-4C83-B609-D4DEE71520B8}" cxnId="{800A30A3-1C55-4697-8AAE-E93D005B3A38}" type="sibTrans">
      <dgm:prSet/>
      <dgm:spPr/>
      <dgm:t>
        <a:bodyPr/>
        <a:lstStyle/>
        <a:p>
          <a:endParaRPr lang="en-US"/>
        </a:p>
      </dgm:t>
    </dgm:pt>
    <dgm:pt modelId="{E322ED6A-DE09-48E5-9D56-0160E2C53741}">
      <dgm:prSet phldrT="[Text]"/>
      <dgm:spPr/>
      <dgm:t>
        <a:bodyPr/>
        <a:lstStyle/>
        <a:p>
          <a:r>
            <a:rPr lang="en-US" dirty="0" smtClean="0"/>
            <a:t>Produce </a:t>
          </a:r>
          <a:r>
            <a:rPr lang="en-US" u="sng" dirty="0" smtClean="0"/>
            <a:t>future benefits                       </a:t>
          </a:r>
          <a:endParaRPr lang="en-US" dirty="0">
            <a:solidFill>
              <a:srgbClr val="FF0000"/>
            </a:solidFill>
          </a:endParaRPr>
        </a:p>
      </dgm:t>
    </dgm:pt>
    <dgm:pt modelId="{945419F8-61BE-4755-8E68-9D03666F1726}" cxnId="{C89D4CD1-CD5B-472C-9B7E-27964EFDFC50}" type="parTrans">
      <dgm:prSet/>
      <dgm:spPr/>
      <dgm:t>
        <a:bodyPr/>
        <a:lstStyle/>
        <a:p>
          <a:endParaRPr lang="en-US"/>
        </a:p>
      </dgm:t>
    </dgm:pt>
    <dgm:pt modelId="{F1F29E83-6AAD-44BE-B4E7-364F8265EF70}" cxnId="{C89D4CD1-CD5B-472C-9B7E-27964EFDFC50}" type="sibTrans">
      <dgm:prSet/>
      <dgm:spPr/>
      <dgm:t>
        <a:bodyPr/>
        <a:lstStyle/>
        <a:p>
          <a:endParaRPr lang="en-US"/>
        </a:p>
      </dgm:t>
    </dgm:pt>
    <dgm:pt modelId="{B0C8996A-2A56-4A55-939C-5B117880139A}" type="pres">
      <dgm:prSet presAssocID="{54547E03-D496-4084-A728-DBAE75730A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DAA1EA-2E35-4175-BBE0-04D6E83131E9}" type="pres">
      <dgm:prSet presAssocID="{90EC1E8E-98C6-4D3B-8215-8069D0E25657}" presName="linNode" presStyleCnt="0"/>
      <dgm:spPr/>
    </dgm:pt>
    <dgm:pt modelId="{14DFAD5B-92D0-4580-8445-DFAE6A0038C1}" type="pres">
      <dgm:prSet presAssocID="{90EC1E8E-98C6-4D3B-8215-8069D0E25657}" presName="parentText" presStyleLbl="node1" presStyleIdx="0" presStyleCnt="5" custScaleX="742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2893F-EEE8-4EED-A966-2F26B4526DD7}" type="pres">
      <dgm:prSet presAssocID="{90EC1E8E-98C6-4D3B-8215-8069D0E25657}" presName="descendantText" presStyleLbl="alignAccFollowNode1" presStyleIdx="0" presStyleCnt="5" custScaleX="797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8355B-C17D-400A-B407-5A9E86350F15}" type="pres">
      <dgm:prSet presAssocID="{19DE6081-ED39-4237-A9D1-AF31F79F39A6}" presName="sp" presStyleCnt="0"/>
      <dgm:spPr/>
    </dgm:pt>
    <dgm:pt modelId="{33AECEEA-2F5E-4187-B607-0A5F580F7A35}" type="pres">
      <dgm:prSet presAssocID="{F4F35007-0CA2-4068-84EE-08C08C2C9EAA}" presName="linNode" presStyleCnt="0"/>
      <dgm:spPr/>
    </dgm:pt>
    <dgm:pt modelId="{E96312D8-CAF3-42E4-9F14-62C7F1D70284}" type="pres">
      <dgm:prSet presAssocID="{F4F35007-0CA2-4068-84EE-08C08C2C9EAA}" presName="parentText" presStyleLbl="node1" presStyleIdx="1" presStyleCnt="5" custScaleX="742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C785-035C-4B66-82C8-8020279E5C8E}" type="pres">
      <dgm:prSet presAssocID="{F4F35007-0CA2-4068-84EE-08C08C2C9EAA}" presName="descendantText" presStyleLbl="alignAccFollowNode1" presStyleIdx="1" presStyleCnt="5" custScaleX="797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6544B-2519-42FA-8958-AEEB1E9F4BB0}" type="pres">
      <dgm:prSet presAssocID="{916A5092-9AD9-463E-9E8F-5CF082257327}" presName="sp" presStyleCnt="0"/>
      <dgm:spPr/>
    </dgm:pt>
    <dgm:pt modelId="{068FDE73-33CB-492E-97F7-BBA0FD74C80B}" type="pres">
      <dgm:prSet presAssocID="{D6DD56FA-2C91-4593-A5A4-2E973D621705}" presName="linNode" presStyleCnt="0"/>
      <dgm:spPr/>
    </dgm:pt>
    <dgm:pt modelId="{A687FCF7-3DC4-4225-8DEE-8469046C8134}" type="pres">
      <dgm:prSet presAssocID="{D6DD56FA-2C91-4593-A5A4-2E973D621705}" presName="parentText" presStyleLbl="node1" presStyleIdx="2" presStyleCnt="5" custScaleX="748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B5C58-4794-4C39-B873-AE4CA9500E99}" type="pres">
      <dgm:prSet presAssocID="{D6DD56FA-2C91-4593-A5A4-2E973D621705}" presName="descendantText" presStyleLbl="alignAccFollowNode1" presStyleIdx="2" presStyleCnt="5" custScaleX="79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938C0-5939-4D35-8C64-123D1813E9FF}" type="pres">
      <dgm:prSet presAssocID="{CA55E4A1-A43A-49F4-A856-EB08D841D688}" presName="sp" presStyleCnt="0"/>
      <dgm:spPr/>
    </dgm:pt>
    <dgm:pt modelId="{5ABB37CD-C941-422A-8B89-16351C56428B}" type="pres">
      <dgm:prSet presAssocID="{32F9D572-5622-4C51-AC8F-61BDBC4ACB2B}" presName="linNode" presStyleCnt="0"/>
      <dgm:spPr/>
    </dgm:pt>
    <dgm:pt modelId="{05B4E13A-9AF5-4025-8CD1-F2582BC11241}" type="pres">
      <dgm:prSet presAssocID="{32F9D572-5622-4C51-AC8F-61BDBC4ACB2B}" presName="parentText" presStyleLbl="node1" presStyleIdx="3" presStyleCnt="5" custScaleX="748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12AEE-9E36-4EFE-8C61-D6349B467F10}" type="pres">
      <dgm:prSet presAssocID="{32F9D572-5622-4C51-AC8F-61BDBC4ACB2B}" presName="descendantText" presStyleLbl="alignAccFollowNode1" presStyleIdx="3" presStyleCnt="5" custScaleX="79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94A9E-2CF7-49CC-BBB8-D9015F96DF4F}" type="pres">
      <dgm:prSet presAssocID="{19CEDC5F-E9D3-403B-8D2F-258043F1E2D1}" presName="sp" presStyleCnt="0"/>
      <dgm:spPr/>
    </dgm:pt>
    <dgm:pt modelId="{A082EDAB-7100-45E0-9D71-51EE06971C03}" type="pres">
      <dgm:prSet presAssocID="{49AD1245-8F97-4FC4-AEB5-687EEC97AB00}" presName="linNode" presStyleCnt="0"/>
      <dgm:spPr/>
    </dgm:pt>
    <dgm:pt modelId="{9B08AD4C-EF26-479B-AFA1-FA87D2BA845E}" type="pres">
      <dgm:prSet presAssocID="{49AD1245-8F97-4FC4-AEB5-687EEC97AB00}" presName="parentText" presStyleLbl="node1" presStyleIdx="4" presStyleCnt="5" custScaleX="748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8FE59-DBD1-45A3-A327-652983D942A7}" type="pres">
      <dgm:prSet presAssocID="{49AD1245-8F97-4FC4-AEB5-687EEC97AB00}" presName="descendantText" presStyleLbl="alignAccFollowNode1" presStyleIdx="4" presStyleCnt="5" custScaleX="79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6824F7-3D2C-4138-8B43-22160FC53DDF}" srcId="{F4F35007-0CA2-4068-84EE-08C08C2C9EAA}" destId="{EB053267-431B-4064-960B-A2DF7B01D090}" srcOrd="0" destOrd="0" parTransId="{DE94586C-C039-40E3-9757-63289316A684}" sibTransId="{A5B388E8-90CE-4448-84D7-A56122FBD835}"/>
    <dgm:cxn modelId="{8D47A4E3-02ED-455B-8501-1D2C50B4872A}" type="presOf" srcId="{EB053267-431B-4064-960B-A2DF7B01D090}" destId="{33D3C785-035C-4B66-82C8-8020279E5C8E}" srcOrd="0" destOrd="0" presId="urn:microsoft.com/office/officeart/2005/8/layout/vList5"/>
    <dgm:cxn modelId="{A8F9EA5A-FA1B-448B-A09E-DB5914337BB1}" type="presOf" srcId="{3F87054E-139D-4706-8F23-791DA7EB588B}" destId="{1C4B5C58-4794-4C39-B873-AE4CA9500E99}" srcOrd="0" destOrd="0" presId="urn:microsoft.com/office/officeart/2005/8/layout/vList5"/>
    <dgm:cxn modelId="{2272A770-C48B-47FB-B35C-ED966285CC22}" type="presOf" srcId="{49AD1245-8F97-4FC4-AEB5-687EEC97AB00}" destId="{9B08AD4C-EF26-479B-AFA1-FA87D2BA845E}" srcOrd="0" destOrd="0" presId="urn:microsoft.com/office/officeart/2005/8/layout/vList5"/>
    <dgm:cxn modelId="{20BE50DD-19B7-4A8E-B860-6B2924499ED9}" type="presOf" srcId="{90EC1E8E-98C6-4D3B-8215-8069D0E25657}" destId="{14DFAD5B-92D0-4580-8445-DFAE6A0038C1}" srcOrd="0" destOrd="0" presId="urn:microsoft.com/office/officeart/2005/8/layout/vList5"/>
    <dgm:cxn modelId="{3FFF4DCC-E6FA-434B-B493-1B30F6351DB8}" srcId="{90EC1E8E-98C6-4D3B-8215-8069D0E25657}" destId="{F4448606-4888-4C2F-86A6-588850AECCEC}" srcOrd="0" destOrd="0" parTransId="{05227534-3880-4AC3-B347-12A87A056B39}" sibTransId="{DCF052D2-2EC4-4FDF-9E7D-955346C9F9D2}"/>
    <dgm:cxn modelId="{50751485-F752-418C-9669-5228F44E437D}" srcId="{54547E03-D496-4084-A728-DBAE75730AEE}" destId="{F4F35007-0CA2-4068-84EE-08C08C2C9EAA}" srcOrd="1" destOrd="0" parTransId="{20D2D28B-A984-488D-B90D-CDA80C7AC19E}" sibTransId="{916A5092-9AD9-463E-9E8F-5CF082257327}"/>
    <dgm:cxn modelId="{6980007A-2E40-4FAD-9F04-A511A038F191}" type="presOf" srcId="{F4448606-4888-4C2F-86A6-588850AECCEC}" destId="{DE52893F-EEE8-4EED-A966-2F26B4526DD7}" srcOrd="0" destOrd="0" presId="urn:microsoft.com/office/officeart/2005/8/layout/vList5"/>
    <dgm:cxn modelId="{81414A1B-D1DB-478F-AE34-D4ED0DE7576F}" srcId="{D6DD56FA-2C91-4593-A5A4-2E973D621705}" destId="{3F87054E-139D-4706-8F23-791DA7EB588B}" srcOrd="0" destOrd="0" parTransId="{2D3424B0-14BB-4F09-AC1B-E81E89159284}" sibTransId="{DD711B8A-461D-4104-A06C-B5648D54BBF7}"/>
    <dgm:cxn modelId="{3732E266-C286-4247-A851-930F66711B5C}" srcId="{F4F35007-0CA2-4068-84EE-08C08C2C9EAA}" destId="{F1B211F0-B356-4575-B050-A842A947F840}" srcOrd="1" destOrd="0" parTransId="{09DDCF31-4B3F-43D0-9318-4C6FF9CEBD0A}" sibTransId="{C8FB79B7-EF5B-4E92-ACCE-2E0738C5C66D}"/>
    <dgm:cxn modelId="{338F03F2-F677-4BF9-920B-296DA545397D}" type="presOf" srcId="{32F9D572-5622-4C51-AC8F-61BDBC4ACB2B}" destId="{05B4E13A-9AF5-4025-8CD1-F2582BC11241}" srcOrd="0" destOrd="0" presId="urn:microsoft.com/office/officeart/2005/8/layout/vList5"/>
    <dgm:cxn modelId="{9DBD34E7-2A7D-413A-92AC-D4BF799A4250}" srcId="{54547E03-D496-4084-A728-DBAE75730AEE}" destId="{90EC1E8E-98C6-4D3B-8215-8069D0E25657}" srcOrd="0" destOrd="0" parTransId="{7062B5D9-502F-4E5D-B118-DBA854997D0A}" sibTransId="{19DE6081-ED39-4237-A9D1-AF31F79F39A6}"/>
    <dgm:cxn modelId="{5AA3B840-FB11-44E2-880F-EEF1600C3ECE}" srcId="{32F9D572-5622-4C51-AC8F-61BDBC4ACB2B}" destId="{35237519-949B-486E-9010-65B82A5D5406}" srcOrd="0" destOrd="0" parTransId="{773A615A-FE0F-4E19-A8F5-947DBE497A3F}" sibTransId="{6E96408B-2E7C-41B8-88F3-0B6E3FA87FB0}"/>
    <dgm:cxn modelId="{E4BE7315-7324-4E7C-A00D-43E46556543E}" type="presOf" srcId="{35237519-949B-486E-9010-65B82A5D5406}" destId="{0C712AEE-9E36-4EFE-8C61-D6349B467F10}" srcOrd="0" destOrd="0" presId="urn:microsoft.com/office/officeart/2005/8/layout/vList5"/>
    <dgm:cxn modelId="{72DB58BC-1A8B-4793-AC64-ACB70FCE151C}" srcId="{54547E03-D496-4084-A728-DBAE75730AEE}" destId="{49AD1245-8F97-4FC4-AEB5-687EEC97AB00}" srcOrd="4" destOrd="0" parTransId="{44DA787B-4F50-4457-ABED-A59AB8E4201E}" sibTransId="{B5976FD2-101E-4900-A0E2-A5B830600624}"/>
    <dgm:cxn modelId="{9FC10BF7-2EBF-4AC5-B53C-13C41647C9FB}" type="presOf" srcId="{F4F35007-0CA2-4068-84EE-08C08C2C9EAA}" destId="{E96312D8-CAF3-42E4-9F14-62C7F1D70284}" srcOrd="0" destOrd="0" presId="urn:microsoft.com/office/officeart/2005/8/layout/vList5"/>
    <dgm:cxn modelId="{8AD41C51-0723-48F7-8FED-488858CD9C79}" type="presOf" srcId="{3CF7F50C-85DC-457D-B52D-12CC2A67BB2D}" destId="{58E8FE59-DBD1-45A3-A327-652983D942A7}" srcOrd="0" destOrd="0" presId="urn:microsoft.com/office/officeart/2005/8/layout/vList5"/>
    <dgm:cxn modelId="{97BF4A3E-DD0A-4796-BFCB-73E04F849048}" type="presOf" srcId="{E322ED6A-DE09-48E5-9D56-0160E2C53741}" destId="{DE52893F-EEE8-4EED-A966-2F26B4526DD7}" srcOrd="0" destOrd="1" presId="urn:microsoft.com/office/officeart/2005/8/layout/vList5"/>
    <dgm:cxn modelId="{735C3FEA-58D1-45B7-8EA7-D627B2FD71E4}" type="presOf" srcId="{F1B211F0-B356-4575-B050-A842A947F840}" destId="{33D3C785-035C-4B66-82C8-8020279E5C8E}" srcOrd="0" destOrd="1" presId="urn:microsoft.com/office/officeart/2005/8/layout/vList5"/>
    <dgm:cxn modelId="{800A30A3-1C55-4697-8AAE-E93D005B3A38}" srcId="{49AD1245-8F97-4FC4-AEB5-687EEC97AB00}" destId="{3CF7F50C-85DC-457D-B52D-12CC2A67BB2D}" srcOrd="0" destOrd="0" parTransId="{519EF408-B50E-4F33-A7E0-8A0FA5D10CFD}" sibTransId="{B364D182-CA14-4C83-B609-D4DEE71520B8}"/>
    <dgm:cxn modelId="{CE581854-7D4F-4A4A-86CE-ADF8E3775AE8}" srcId="{54547E03-D496-4084-A728-DBAE75730AEE}" destId="{D6DD56FA-2C91-4593-A5A4-2E973D621705}" srcOrd="2" destOrd="0" parTransId="{B496FA1F-A060-4746-A10C-EB4C8A9AC888}" sibTransId="{CA55E4A1-A43A-49F4-A856-EB08D841D688}"/>
    <dgm:cxn modelId="{C89D4CD1-CD5B-472C-9B7E-27964EFDFC50}" srcId="{90EC1E8E-98C6-4D3B-8215-8069D0E25657}" destId="{E322ED6A-DE09-48E5-9D56-0160E2C53741}" srcOrd="1" destOrd="0" parTransId="{945419F8-61BE-4755-8E68-9D03666F1726}" sibTransId="{F1F29E83-6AAD-44BE-B4E7-364F8265EF70}"/>
    <dgm:cxn modelId="{79638915-2A50-4822-8D2B-DB451A7578DF}" srcId="{54547E03-D496-4084-A728-DBAE75730AEE}" destId="{32F9D572-5622-4C51-AC8F-61BDBC4ACB2B}" srcOrd="3" destOrd="0" parTransId="{E758961A-E18D-4701-A6A5-39314D99D394}" sibTransId="{19CEDC5F-E9D3-403B-8D2F-258043F1E2D1}"/>
    <dgm:cxn modelId="{DAE0143F-51A2-4B3F-AD1B-C4ABE4F56FB9}" type="presOf" srcId="{D6DD56FA-2C91-4593-A5A4-2E973D621705}" destId="{A687FCF7-3DC4-4225-8DEE-8469046C8134}" srcOrd="0" destOrd="0" presId="urn:microsoft.com/office/officeart/2005/8/layout/vList5"/>
    <dgm:cxn modelId="{3DB0CAE0-91D7-4233-A0CD-C59FB7EE5C58}" type="presOf" srcId="{54547E03-D496-4084-A728-DBAE75730AEE}" destId="{B0C8996A-2A56-4A55-939C-5B117880139A}" srcOrd="0" destOrd="0" presId="urn:microsoft.com/office/officeart/2005/8/layout/vList5"/>
    <dgm:cxn modelId="{CE10934F-F861-4895-9F52-2F6BC1482EBD}" type="presParOf" srcId="{B0C8996A-2A56-4A55-939C-5B117880139A}" destId="{D9DAA1EA-2E35-4175-BBE0-04D6E83131E9}" srcOrd="0" destOrd="0" presId="urn:microsoft.com/office/officeart/2005/8/layout/vList5"/>
    <dgm:cxn modelId="{8F797A15-9CD0-442E-99A6-F695784CF7CF}" type="presParOf" srcId="{D9DAA1EA-2E35-4175-BBE0-04D6E83131E9}" destId="{14DFAD5B-92D0-4580-8445-DFAE6A0038C1}" srcOrd="0" destOrd="0" presId="urn:microsoft.com/office/officeart/2005/8/layout/vList5"/>
    <dgm:cxn modelId="{635B8038-70CD-4A71-A952-EBDBA6AFB078}" type="presParOf" srcId="{D9DAA1EA-2E35-4175-BBE0-04D6E83131E9}" destId="{DE52893F-EEE8-4EED-A966-2F26B4526DD7}" srcOrd="1" destOrd="0" presId="urn:microsoft.com/office/officeart/2005/8/layout/vList5"/>
    <dgm:cxn modelId="{DD9C43EB-9741-402E-8B1E-1B842FDC678E}" type="presParOf" srcId="{B0C8996A-2A56-4A55-939C-5B117880139A}" destId="{B318355B-C17D-400A-B407-5A9E86350F15}" srcOrd="1" destOrd="0" presId="urn:microsoft.com/office/officeart/2005/8/layout/vList5"/>
    <dgm:cxn modelId="{C38D86C1-FE03-4731-A603-D01C010BD52F}" type="presParOf" srcId="{B0C8996A-2A56-4A55-939C-5B117880139A}" destId="{33AECEEA-2F5E-4187-B607-0A5F580F7A35}" srcOrd="2" destOrd="0" presId="urn:microsoft.com/office/officeart/2005/8/layout/vList5"/>
    <dgm:cxn modelId="{FEF2C2BE-AF0A-4BB3-A1A9-A1241E9C2C47}" type="presParOf" srcId="{33AECEEA-2F5E-4187-B607-0A5F580F7A35}" destId="{E96312D8-CAF3-42E4-9F14-62C7F1D70284}" srcOrd="0" destOrd="0" presId="urn:microsoft.com/office/officeart/2005/8/layout/vList5"/>
    <dgm:cxn modelId="{14C43B8A-FD0D-41B1-B5D3-DE5B1E042C19}" type="presParOf" srcId="{33AECEEA-2F5E-4187-B607-0A5F580F7A35}" destId="{33D3C785-035C-4B66-82C8-8020279E5C8E}" srcOrd="1" destOrd="0" presId="urn:microsoft.com/office/officeart/2005/8/layout/vList5"/>
    <dgm:cxn modelId="{56EC968B-834F-4396-B2C7-D89FEE386502}" type="presParOf" srcId="{B0C8996A-2A56-4A55-939C-5B117880139A}" destId="{2D16544B-2519-42FA-8958-AEEB1E9F4BB0}" srcOrd="3" destOrd="0" presId="urn:microsoft.com/office/officeart/2005/8/layout/vList5"/>
    <dgm:cxn modelId="{B8CCF26E-D175-4D80-9129-91DDCA7E59BB}" type="presParOf" srcId="{B0C8996A-2A56-4A55-939C-5B117880139A}" destId="{068FDE73-33CB-492E-97F7-BBA0FD74C80B}" srcOrd="4" destOrd="0" presId="urn:microsoft.com/office/officeart/2005/8/layout/vList5"/>
    <dgm:cxn modelId="{2CC8CEFA-EFBD-493B-A9D3-32E3A4C2F658}" type="presParOf" srcId="{068FDE73-33CB-492E-97F7-BBA0FD74C80B}" destId="{A687FCF7-3DC4-4225-8DEE-8469046C8134}" srcOrd="0" destOrd="0" presId="urn:microsoft.com/office/officeart/2005/8/layout/vList5"/>
    <dgm:cxn modelId="{35D05840-FF3F-4661-96AD-926F69B2FB44}" type="presParOf" srcId="{068FDE73-33CB-492E-97F7-BBA0FD74C80B}" destId="{1C4B5C58-4794-4C39-B873-AE4CA9500E99}" srcOrd="1" destOrd="0" presId="urn:microsoft.com/office/officeart/2005/8/layout/vList5"/>
    <dgm:cxn modelId="{14CCF427-778A-4ED8-84C9-D7FD3B8E0E81}" type="presParOf" srcId="{B0C8996A-2A56-4A55-939C-5B117880139A}" destId="{31A938C0-5939-4D35-8C64-123D1813E9FF}" srcOrd="5" destOrd="0" presId="urn:microsoft.com/office/officeart/2005/8/layout/vList5"/>
    <dgm:cxn modelId="{49E8634F-56D6-4103-B92E-6553514C97B4}" type="presParOf" srcId="{B0C8996A-2A56-4A55-939C-5B117880139A}" destId="{5ABB37CD-C941-422A-8B89-16351C56428B}" srcOrd="6" destOrd="0" presId="urn:microsoft.com/office/officeart/2005/8/layout/vList5"/>
    <dgm:cxn modelId="{63C675FA-509F-4176-BE9D-3753D8B0A46A}" type="presParOf" srcId="{5ABB37CD-C941-422A-8B89-16351C56428B}" destId="{05B4E13A-9AF5-4025-8CD1-F2582BC11241}" srcOrd="0" destOrd="0" presId="urn:microsoft.com/office/officeart/2005/8/layout/vList5"/>
    <dgm:cxn modelId="{C3E57681-F129-4B57-833B-53B963616023}" type="presParOf" srcId="{5ABB37CD-C941-422A-8B89-16351C56428B}" destId="{0C712AEE-9E36-4EFE-8C61-D6349B467F10}" srcOrd="1" destOrd="0" presId="urn:microsoft.com/office/officeart/2005/8/layout/vList5"/>
    <dgm:cxn modelId="{FD414DD1-F90C-49D3-B4ED-8C8B0490F011}" type="presParOf" srcId="{B0C8996A-2A56-4A55-939C-5B117880139A}" destId="{C2394A9E-2CF7-49CC-BBB8-D9015F96DF4F}" srcOrd="7" destOrd="0" presId="urn:microsoft.com/office/officeart/2005/8/layout/vList5"/>
    <dgm:cxn modelId="{1EFBF140-45D8-4B01-99E2-2DAB7030770A}" type="presParOf" srcId="{B0C8996A-2A56-4A55-939C-5B117880139A}" destId="{A082EDAB-7100-45E0-9D71-51EE06971C03}" srcOrd="8" destOrd="0" presId="urn:microsoft.com/office/officeart/2005/8/layout/vList5"/>
    <dgm:cxn modelId="{30DB93CE-015C-42CF-B57E-79E246D279E2}" type="presParOf" srcId="{A082EDAB-7100-45E0-9D71-51EE06971C03}" destId="{9B08AD4C-EF26-479B-AFA1-FA87D2BA845E}" srcOrd="0" destOrd="0" presId="urn:microsoft.com/office/officeart/2005/8/layout/vList5"/>
    <dgm:cxn modelId="{0701F788-3882-43D8-BC24-095A00D32E58}" type="presParOf" srcId="{A082EDAB-7100-45E0-9D71-51EE06971C03}" destId="{58E8FE59-DBD1-45A3-A327-652983D942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C84B66-6059-43F3-9D3C-F05F0D2BFBAC}" type="doc">
      <dgm:prSet loTypeId="urn:microsoft.com/office/officeart/2005/8/layout/default#4" loCatId="list" qsTypeId="urn:microsoft.com/office/officeart/2005/8/quickstyle/3d2#1" qsCatId="3D" csTypeId="urn:microsoft.com/office/officeart/2005/8/colors/accent1_2#17" csCatId="accent1" phldr="1"/>
      <dgm:spPr/>
      <dgm:t>
        <a:bodyPr/>
        <a:lstStyle/>
        <a:p>
          <a:endParaRPr lang="en-US"/>
        </a:p>
      </dgm:t>
    </dgm:pt>
    <dgm:pt modelId="{BD9E4004-8BBB-45CE-BD6E-54024D63A4C8}">
      <dgm:prSet phldrT="[Text]"/>
      <dgm:spPr/>
      <dgm:t>
        <a:bodyPr/>
        <a:lstStyle/>
        <a:p>
          <a:r>
            <a:rPr lang="en-US" dirty="0" smtClean="0"/>
            <a:t>Income Statement</a:t>
          </a:r>
          <a:endParaRPr lang="en-US" dirty="0"/>
        </a:p>
      </dgm:t>
    </dgm:pt>
    <dgm:pt modelId="{B29FB764-99CC-4A29-9538-9805D0695F42}" cxnId="{686DE5CD-83D3-4B07-8644-C1F6DC991442}" type="parTrans">
      <dgm:prSet/>
      <dgm:spPr/>
      <dgm:t>
        <a:bodyPr/>
        <a:lstStyle/>
        <a:p>
          <a:endParaRPr lang="en-US"/>
        </a:p>
      </dgm:t>
    </dgm:pt>
    <dgm:pt modelId="{69B4C6FC-B903-4BA7-A5AA-0D02F0727D7A}" cxnId="{686DE5CD-83D3-4B07-8644-C1F6DC991442}" type="sibTrans">
      <dgm:prSet/>
      <dgm:spPr/>
      <dgm:t>
        <a:bodyPr/>
        <a:lstStyle/>
        <a:p>
          <a:endParaRPr lang="en-US"/>
        </a:p>
      </dgm:t>
    </dgm:pt>
    <dgm:pt modelId="{74305C8A-6BA0-4CC3-AEE2-C9A966493BD5}">
      <dgm:prSet phldrT="[Text]"/>
      <dgm:spPr/>
      <dgm:t>
        <a:bodyPr/>
        <a:lstStyle/>
        <a:p>
          <a:r>
            <a:rPr lang="en-US" dirty="0" smtClean="0"/>
            <a:t>Statement of Changes in Equity</a:t>
          </a:r>
          <a:endParaRPr lang="en-US" dirty="0"/>
        </a:p>
      </dgm:t>
    </dgm:pt>
    <dgm:pt modelId="{B98A6B39-6A65-4F9E-9E24-C6F5A2BD1623}" cxnId="{EB15DC1E-FF45-447D-94A4-9D860F5A4546}" type="parTrans">
      <dgm:prSet/>
      <dgm:spPr/>
      <dgm:t>
        <a:bodyPr/>
        <a:lstStyle/>
        <a:p>
          <a:endParaRPr lang="en-US"/>
        </a:p>
      </dgm:t>
    </dgm:pt>
    <dgm:pt modelId="{0C9CA766-955A-41D7-81ED-61D5C04742EB}" cxnId="{EB15DC1E-FF45-447D-94A4-9D860F5A4546}" type="sibTrans">
      <dgm:prSet/>
      <dgm:spPr/>
      <dgm:t>
        <a:bodyPr/>
        <a:lstStyle/>
        <a:p>
          <a:endParaRPr lang="en-US"/>
        </a:p>
      </dgm:t>
    </dgm:pt>
    <dgm:pt modelId="{863D0864-39BB-4A43-99A5-8FC337897613}">
      <dgm:prSet/>
      <dgm:spPr/>
      <dgm:t>
        <a:bodyPr/>
        <a:lstStyle/>
        <a:p>
          <a:r>
            <a:rPr lang="en-US" dirty="0" smtClean="0"/>
            <a:t>Balance Sheet</a:t>
          </a:r>
          <a:endParaRPr lang="en-US" dirty="0"/>
        </a:p>
      </dgm:t>
    </dgm:pt>
    <dgm:pt modelId="{42F74597-1347-493D-B163-A5FDB2C38B8F}" cxnId="{EE5FE14E-4285-4FDC-A736-CC6ECE56C8AF}" type="parTrans">
      <dgm:prSet/>
      <dgm:spPr/>
      <dgm:t>
        <a:bodyPr/>
        <a:lstStyle/>
        <a:p>
          <a:endParaRPr lang="en-US"/>
        </a:p>
      </dgm:t>
    </dgm:pt>
    <dgm:pt modelId="{D7A43A18-7E27-4B33-BF7F-093E236D23C7}" cxnId="{EE5FE14E-4285-4FDC-A736-CC6ECE56C8AF}" type="sibTrans">
      <dgm:prSet/>
      <dgm:spPr/>
      <dgm:t>
        <a:bodyPr/>
        <a:lstStyle/>
        <a:p>
          <a:endParaRPr lang="en-US"/>
        </a:p>
      </dgm:t>
    </dgm:pt>
    <dgm:pt modelId="{24B49787-104B-4618-B541-842522F38398}">
      <dgm:prSet phldrT="[Text]"/>
      <dgm:spPr/>
      <dgm:t>
        <a:bodyPr/>
        <a:lstStyle/>
        <a:p>
          <a:r>
            <a:rPr lang="en-US" dirty="0" smtClean="0"/>
            <a:t>Statement of Cash Flows</a:t>
          </a:r>
          <a:endParaRPr lang="en-US" dirty="0"/>
        </a:p>
      </dgm:t>
    </dgm:pt>
    <dgm:pt modelId="{577069EF-BA1D-4EF2-9A4A-64372D40E22A}" cxnId="{1B41DB0A-2DA4-4797-B4E6-F9B1B5B5A7D5}" type="sibTrans">
      <dgm:prSet/>
      <dgm:spPr/>
      <dgm:t>
        <a:bodyPr/>
        <a:lstStyle/>
        <a:p>
          <a:endParaRPr lang="en-US"/>
        </a:p>
      </dgm:t>
    </dgm:pt>
    <dgm:pt modelId="{65CAAB09-66C5-4461-8996-9B150B3B1A34}" cxnId="{1B41DB0A-2DA4-4797-B4E6-F9B1B5B5A7D5}" type="parTrans">
      <dgm:prSet/>
      <dgm:spPr/>
      <dgm:t>
        <a:bodyPr/>
        <a:lstStyle/>
        <a:p>
          <a:endParaRPr lang="en-US"/>
        </a:p>
      </dgm:t>
    </dgm:pt>
    <dgm:pt modelId="{DACBE139-6564-49C3-A784-8C19FC4FF634}" type="pres">
      <dgm:prSet presAssocID="{8EC84B66-6059-43F3-9D3C-F05F0D2BFBA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4B0A1F-CCE4-4453-B7A1-0C0DBB0724DE}" type="pres">
      <dgm:prSet presAssocID="{BD9E4004-8BBB-45CE-BD6E-54024D63A4C8}" presName="node" presStyleLbl="node1" presStyleIdx="0" presStyleCnt="4" custScaleX="18878" custScaleY="25128" custLinFactNeighborX="-11691" custLinFactNeighborY="10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53EDA-6844-416F-8953-81E930204C99}" type="pres">
      <dgm:prSet presAssocID="{69B4C6FC-B903-4BA7-A5AA-0D02F0727D7A}" presName="sibTrans" presStyleCnt="0"/>
      <dgm:spPr/>
    </dgm:pt>
    <dgm:pt modelId="{A9125A54-7BC0-4A2F-8A2B-18916B3C5D53}" type="pres">
      <dgm:prSet presAssocID="{74305C8A-6BA0-4CC3-AEE2-C9A966493BD5}" presName="node" presStyleLbl="node1" presStyleIdx="1" presStyleCnt="4" custScaleX="19989" custScaleY="24678" custLinFactNeighborX="-13748" custLinFactNeighborY="10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85848-FF2A-4143-815C-D5B2D3CC002A}" type="pres">
      <dgm:prSet presAssocID="{0C9CA766-955A-41D7-81ED-61D5C04742EB}" presName="sibTrans" presStyleCnt="0"/>
      <dgm:spPr/>
    </dgm:pt>
    <dgm:pt modelId="{8AF59D1A-6AF6-42E4-B450-E868204A1AFE}" type="pres">
      <dgm:prSet presAssocID="{863D0864-39BB-4A43-99A5-8FC337897613}" presName="node" presStyleLbl="node1" presStyleIdx="2" presStyleCnt="4" custScaleX="20321" custScaleY="23984" custLinFactNeighborX="-15520" custLinFactNeighborY="10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F323F-33FF-4023-B6C2-6BE9FE81AE2C}" type="pres">
      <dgm:prSet presAssocID="{D7A43A18-7E27-4B33-BF7F-093E236D23C7}" presName="sibTrans" presStyleCnt="0"/>
      <dgm:spPr/>
    </dgm:pt>
    <dgm:pt modelId="{C709ABEE-86D2-4B64-8CC7-51B950E633DB}" type="pres">
      <dgm:prSet presAssocID="{24B49787-104B-4618-B541-842522F38398}" presName="node" presStyleLbl="node1" presStyleIdx="3" presStyleCnt="4" custScaleX="18878" custScaleY="24113" custLinFactNeighborX="39635" custLinFactNeighborY="-31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AB3D7-F317-4E20-B2C3-D1826109414A}" type="presOf" srcId="{74305C8A-6BA0-4CC3-AEE2-C9A966493BD5}" destId="{A9125A54-7BC0-4A2F-8A2B-18916B3C5D53}" srcOrd="0" destOrd="0" presId="urn:microsoft.com/office/officeart/2005/8/layout/default#4"/>
    <dgm:cxn modelId="{520DCF59-5275-4097-8D68-9A2A925674E3}" type="presOf" srcId="{863D0864-39BB-4A43-99A5-8FC337897613}" destId="{8AF59D1A-6AF6-42E4-B450-E868204A1AFE}" srcOrd="0" destOrd="0" presId="urn:microsoft.com/office/officeart/2005/8/layout/default#4"/>
    <dgm:cxn modelId="{096F6D03-052C-47AB-ABAC-130B1A3A8098}" type="presOf" srcId="{BD9E4004-8BBB-45CE-BD6E-54024D63A4C8}" destId="{FC4B0A1F-CCE4-4453-B7A1-0C0DBB0724DE}" srcOrd="0" destOrd="0" presId="urn:microsoft.com/office/officeart/2005/8/layout/default#4"/>
    <dgm:cxn modelId="{1B41DB0A-2DA4-4797-B4E6-F9B1B5B5A7D5}" srcId="{8EC84B66-6059-43F3-9D3C-F05F0D2BFBAC}" destId="{24B49787-104B-4618-B541-842522F38398}" srcOrd="3" destOrd="0" parTransId="{65CAAB09-66C5-4461-8996-9B150B3B1A34}" sibTransId="{577069EF-BA1D-4EF2-9A4A-64372D40E22A}"/>
    <dgm:cxn modelId="{686DE5CD-83D3-4B07-8644-C1F6DC991442}" srcId="{8EC84B66-6059-43F3-9D3C-F05F0D2BFBAC}" destId="{BD9E4004-8BBB-45CE-BD6E-54024D63A4C8}" srcOrd="0" destOrd="0" parTransId="{B29FB764-99CC-4A29-9538-9805D0695F42}" sibTransId="{69B4C6FC-B903-4BA7-A5AA-0D02F0727D7A}"/>
    <dgm:cxn modelId="{EB15DC1E-FF45-447D-94A4-9D860F5A4546}" srcId="{8EC84B66-6059-43F3-9D3C-F05F0D2BFBAC}" destId="{74305C8A-6BA0-4CC3-AEE2-C9A966493BD5}" srcOrd="1" destOrd="0" parTransId="{B98A6B39-6A65-4F9E-9E24-C6F5A2BD1623}" sibTransId="{0C9CA766-955A-41D7-81ED-61D5C04742EB}"/>
    <dgm:cxn modelId="{5AD83ACE-1E91-4645-8CA2-D35772049B97}" type="presOf" srcId="{24B49787-104B-4618-B541-842522F38398}" destId="{C709ABEE-86D2-4B64-8CC7-51B950E633DB}" srcOrd="0" destOrd="0" presId="urn:microsoft.com/office/officeart/2005/8/layout/default#4"/>
    <dgm:cxn modelId="{1826B0A2-FDF2-44BD-ADE3-8ACCB9F937D5}" type="presOf" srcId="{8EC84B66-6059-43F3-9D3C-F05F0D2BFBAC}" destId="{DACBE139-6564-49C3-A784-8C19FC4FF634}" srcOrd="0" destOrd="0" presId="urn:microsoft.com/office/officeart/2005/8/layout/default#4"/>
    <dgm:cxn modelId="{EE5FE14E-4285-4FDC-A736-CC6ECE56C8AF}" srcId="{8EC84B66-6059-43F3-9D3C-F05F0D2BFBAC}" destId="{863D0864-39BB-4A43-99A5-8FC337897613}" srcOrd="2" destOrd="0" parTransId="{42F74597-1347-493D-B163-A5FDB2C38B8F}" sibTransId="{D7A43A18-7E27-4B33-BF7F-093E236D23C7}"/>
    <dgm:cxn modelId="{679356F9-0CA0-41AE-AB6F-9487A16E1D22}" type="presParOf" srcId="{DACBE139-6564-49C3-A784-8C19FC4FF634}" destId="{FC4B0A1F-CCE4-4453-B7A1-0C0DBB0724DE}" srcOrd="0" destOrd="0" presId="urn:microsoft.com/office/officeart/2005/8/layout/default#4"/>
    <dgm:cxn modelId="{5B2EE6CB-48D2-4A7B-AAD6-9DAD7395337E}" type="presParOf" srcId="{DACBE139-6564-49C3-A784-8C19FC4FF634}" destId="{6BE53EDA-6844-416F-8953-81E930204C99}" srcOrd="1" destOrd="0" presId="urn:microsoft.com/office/officeart/2005/8/layout/default#4"/>
    <dgm:cxn modelId="{E2833D1F-6039-4839-8FC0-480083CEFE41}" type="presParOf" srcId="{DACBE139-6564-49C3-A784-8C19FC4FF634}" destId="{A9125A54-7BC0-4A2F-8A2B-18916B3C5D53}" srcOrd="2" destOrd="0" presId="urn:microsoft.com/office/officeart/2005/8/layout/default#4"/>
    <dgm:cxn modelId="{E3963540-4238-458D-848C-5C77ED52833D}" type="presParOf" srcId="{DACBE139-6564-49C3-A784-8C19FC4FF634}" destId="{63685848-FF2A-4143-815C-D5B2D3CC002A}" srcOrd="3" destOrd="0" presId="urn:microsoft.com/office/officeart/2005/8/layout/default#4"/>
    <dgm:cxn modelId="{2F311397-2A52-4CB8-B605-4DAD4AC14125}" type="presParOf" srcId="{DACBE139-6564-49C3-A784-8C19FC4FF634}" destId="{8AF59D1A-6AF6-42E4-B450-E868204A1AFE}" srcOrd="4" destOrd="0" presId="urn:microsoft.com/office/officeart/2005/8/layout/default#4"/>
    <dgm:cxn modelId="{D253D1DC-27C4-41ED-A198-70C71F77964C}" type="presParOf" srcId="{DACBE139-6564-49C3-A784-8C19FC4FF634}" destId="{2BEF323F-33FF-4023-B6C2-6BE9FE81AE2C}" srcOrd="5" destOrd="0" presId="urn:microsoft.com/office/officeart/2005/8/layout/default#4"/>
    <dgm:cxn modelId="{64C123BA-DDFC-4AF3-A4B2-D678444C63AF}" type="presParOf" srcId="{DACBE139-6564-49C3-A784-8C19FC4FF634}" destId="{C709ABEE-86D2-4B64-8CC7-51B950E633DB}" srcOrd="6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BC577-E3CD-4E4C-8BDD-C568944D303B}">
      <dsp:nvSpPr>
        <dsp:cNvPr id="0" name=""/>
        <dsp:cNvSpPr/>
      </dsp:nvSpPr>
      <dsp:spPr>
        <a:xfrm>
          <a:off x="0" y="0"/>
          <a:ext cx="6995160" cy="1297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FF0000"/>
              </a:solidFill>
            </a:rPr>
            <a:t>Measures</a:t>
          </a:r>
          <a:r>
            <a:rPr lang="en-US" sz="3600" kern="1200" dirty="0" smtClean="0"/>
            <a:t> business </a:t>
          </a:r>
          <a:r>
            <a:rPr lang="en-US" sz="3600" u="sng" kern="1200" dirty="0" smtClean="0"/>
            <a:t>activities</a:t>
          </a:r>
          <a:endParaRPr lang="en-US" sz="3600" u="sng" kern="1200" dirty="0"/>
        </a:p>
      </dsp:txBody>
      <dsp:txXfrm>
        <a:off x="37997" y="37997"/>
        <a:ext cx="5595266" cy="1221311"/>
      </dsp:txXfrm>
    </dsp:sp>
    <dsp:sp modelId="{9DA46CF9-CF05-4BD3-A87C-71C77D1730C7}">
      <dsp:nvSpPr>
        <dsp:cNvPr id="0" name=""/>
        <dsp:cNvSpPr/>
      </dsp:nvSpPr>
      <dsp:spPr>
        <a:xfrm>
          <a:off x="617219" y="1513522"/>
          <a:ext cx="6995160" cy="1297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Processes data into </a:t>
          </a:r>
          <a:r>
            <a:rPr lang="en-US" sz="3600" u="sng" kern="1200" dirty="0" smtClean="0"/>
            <a:t>reports</a:t>
          </a:r>
          <a:endParaRPr lang="en-US" sz="3600" u="sng" kern="1200" dirty="0"/>
        </a:p>
      </dsp:txBody>
      <dsp:txXfrm>
        <a:off x="655216" y="1551519"/>
        <a:ext cx="5458697" cy="1221311"/>
      </dsp:txXfrm>
    </dsp:sp>
    <dsp:sp modelId="{A7CC34D8-3CB6-4C55-B2F8-8A873C979520}">
      <dsp:nvSpPr>
        <dsp:cNvPr id="0" name=""/>
        <dsp:cNvSpPr/>
      </dsp:nvSpPr>
      <dsp:spPr>
        <a:xfrm>
          <a:off x="1234439" y="3027044"/>
          <a:ext cx="6995160" cy="1297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FF0000"/>
              </a:solidFill>
            </a:rPr>
            <a:t>Communicates</a:t>
          </a:r>
          <a:r>
            <a:rPr lang="en-US" sz="3600" kern="1200" dirty="0" smtClean="0"/>
            <a:t> results to financial statement </a:t>
          </a:r>
          <a:r>
            <a:rPr lang="en-US" sz="3600" u="sng" kern="1200" dirty="0" smtClean="0">
              <a:solidFill>
                <a:srgbClr val="FF0000"/>
              </a:solidFill>
            </a:rPr>
            <a:t>users</a:t>
          </a:r>
          <a:endParaRPr lang="en-US" sz="3600" u="sng" kern="1200" dirty="0">
            <a:solidFill>
              <a:srgbClr val="FF0000"/>
            </a:solidFill>
          </a:endParaRPr>
        </a:p>
      </dsp:txBody>
      <dsp:txXfrm>
        <a:off x="1272436" y="3065041"/>
        <a:ext cx="5458697" cy="1221311"/>
      </dsp:txXfrm>
    </dsp:sp>
    <dsp:sp modelId="{B64C83DD-37D5-459F-ADF3-77B004B55464}">
      <dsp:nvSpPr>
        <dsp:cNvPr id="0" name=""/>
        <dsp:cNvSpPr/>
      </dsp:nvSpPr>
      <dsp:spPr>
        <a:xfrm>
          <a:off x="6151911" y="983789"/>
          <a:ext cx="843248" cy="8432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6341642" y="983789"/>
        <a:ext cx="463786" cy="634544"/>
      </dsp:txXfrm>
    </dsp:sp>
    <dsp:sp modelId="{0C742855-BB20-4C51-A6AC-2A77C1F18FAE}">
      <dsp:nvSpPr>
        <dsp:cNvPr id="0" name=""/>
        <dsp:cNvSpPr/>
      </dsp:nvSpPr>
      <dsp:spPr>
        <a:xfrm>
          <a:off x="6769131" y="2488663"/>
          <a:ext cx="843248" cy="8432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6958862" y="2488663"/>
        <a:ext cx="463786" cy="634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19843-3EF7-42FB-A3F8-9AF85584503C}">
      <dsp:nvSpPr>
        <dsp:cNvPr id="0" name=""/>
        <dsp:cNvSpPr/>
      </dsp:nvSpPr>
      <dsp:spPr>
        <a:xfrm>
          <a:off x="655796" y="297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Investors</a:t>
          </a:r>
          <a:endParaRPr lang="en-US" sz="2700" kern="1200" dirty="0"/>
        </a:p>
      </dsp:txBody>
      <dsp:txXfrm>
        <a:off x="655796" y="297"/>
        <a:ext cx="2161877" cy="1297126"/>
      </dsp:txXfrm>
    </dsp:sp>
    <dsp:sp modelId="{CD75375B-D935-4007-8ACC-849BB390EA1F}">
      <dsp:nvSpPr>
        <dsp:cNvPr id="0" name=""/>
        <dsp:cNvSpPr/>
      </dsp:nvSpPr>
      <dsp:spPr>
        <a:xfrm>
          <a:off x="5410196" y="36513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Employees</a:t>
          </a:r>
          <a:endParaRPr lang="en-US" sz="2700" kern="1200" dirty="0"/>
        </a:p>
      </dsp:txBody>
      <dsp:txXfrm>
        <a:off x="5410196" y="36513"/>
        <a:ext cx="2161877" cy="1297126"/>
      </dsp:txXfrm>
    </dsp:sp>
    <dsp:sp modelId="{3137EEC0-F695-4E0C-8612-C7465B797C30}">
      <dsp:nvSpPr>
        <dsp:cNvPr id="0" name=""/>
        <dsp:cNvSpPr/>
      </dsp:nvSpPr>
      <dsp:spPr>
        <a:xfrm>
          <a:off x="3048000" y="36513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Creditors</a:t>
          </a:r>
          <a:endParaRPr lang="en-US" sz="2700" kern="1200" dirty="0"/>
        </a:p>
      </dsp:txBody>
      <dsp:txXfrm>
        <a:off x="3048000" y="36513"/>
        <a:ext cx="2161877" cy="1297126"/>
      </dsp:txXfrm>
    </dsp:sp>
    <dsp:sp modelId="{2097B6B1-8876-4244-80AC-246631BD09F3}">
      <dsp:nvSpPr>
        <dsp:cNvPr id="0" name=""/>
        <dsp:cNvSpPr/>
      </dsp:nvSpPr>
      <dsp:spPr>
        <a:xfrm>
          <a:off x="655796" y="1513611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Suppliers and trade creditors</a:t>
          </a:r>
          <a:endParaRPr lang="en-US" sz="2700" kern="1200" dirty="0"/>
        </a:p>
      </dsp:txBody>
      <dsp:txXfrm>
        <a:off x="655796" y="1513611"/>
        <a:ext cx="2161877" cy="1297126"/>
      </dsp:txXfrm>
    </dsp:sp>
    <dsp:sp modelId="{A2FACB42-2A05-4AE6-8B68-1D748E06B963}">
      <dsp:nvSpPr>
        <dsp:cNvPr id="0" name=""/>
        <dsp:cNvSpPr/>
      </dsp:nvSpPr>
      <dsp:spPr>
        <a:xfrm>
          <a:off x="3033861" y="1513611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Customers</a:t>
          </a:r>
          <a:endParaRPr lang="en-US" sz="2700" kern="1200" dirty="0"/>
        </a:p>
      </dsp:txBody>
      <dsp:txXfrm>
        <a:off x="3033861" y="1513611"/>
        <a:ext cx="2161877" cy="1297126"/>
      </dsp:txXfrm>
    </dsp:sp>
    <dsp:sp modelId="{1ECACF25-0687-44B8-A6E6-C59498E68BFA}">
      <dsp:nvSpPr>
        <dsp:cNvPr id="0" name=""/>
        <dsp:cNvSpPr/>
      </dsp:nvSpPr>
      <dsp:spPr>
        <a:xfrm>
          <a:off x="5411926" y="1513611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Government and its agencies</a:t>
          </a:r>
          <a:endParaRPr lang="en-US" sz="2700" kern="1200" dirty="0"/>
        </a:p>
      </dsp:txBody>
      <dsp:txXfrm>
        <a:off x="5411926" y="1513611"/>
        <a:ext cx="2161877" cy="1297126"/>
      </dsp:txXfrm>
    </dsp:sp>
    <dsp:sp modelId="{CF3EB6D5-1C10-4416-8332-F7A4D2EB633D}">
      <dsp:nvSpPr>
        <dsp:cNvPr id="0" name=""/>
        <dsp:cNvSpPr/>
      </dsp:nvSpPr>
      <dsp:spPr>
        <a:xfrm>
          <a:off x="3033861" y="3026925"/>
          <a:ext cx="2161877" cy="12971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Public</a:t>
          </a:r>
          <a:endParaRPr lang="en-US" sz="2700" kern="1200" dirty="0"/>
        </a:p>
      </dsp:txBody>
      <dsp:txXfrm>
        <a:off x="3033861" y="3026925"/>
        <a:ext cx="2161877" cy="1297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7EEC0-F695-4E0C-8612-C7465B797C30}">
      <dsp:nvSpPr>
        <dsp:cNvPr id="0" name=""/>
        <dsp:cNvSpPr/>
      </dsp:nvSpPr>
      <dsp:spPr>
        <a:xfrm>
          <a:off x="25413" y="1408104"/>
          <a:ext cx="3917900" cy="2350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Relevance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(useful for </a:t>
          </a:r>
          <a:r>
            <a:rPr lang="en-US" sz="3400" u="sng" kern="1200" dirty="0" smtClean="0"/>
            <a:t>decision making</a:t>
          </a:r>
          <a:r>
            <a:rPr lang="en-US" sz="3400" kern="1200" dirty="0" smtClean="0"/>
            <a:t>)</a:t>
          </a:r>
          <a:endParaRPr lang="en-US" sz="3400" kern="1200" dirty="0"/>
        </a:p>
      </dsp:txBody>
      <dsp:txXfrm>
        <a:off x="25413" y="1408104"/>
        <a:ext cx="3917900" cy="2350740"/>
      </dsp:txXfrm>
    </dsp:sp>
    <dsp:sp modelId="{2097B6B1-8876-4244-80AC-246631BD09F3}">
      <dsp:nvSpPr>
        <dsp:cNvPr id="0" name=""/>
        <dsp:cNvSpPr/>
      </dsp:nvSpPr>
      <dsp:spPr>
        <a:xfrm>
          <a:off x="4311699" y="1408104"/>
          <a:ext cx="3917900" cy="2350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Faithful representation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(</a:t>
          </a:r>
          <a:r>
            <a:rPr lang="en-US" sz="3400" u="sng" kern="1200" dirty="0" smtClean="0"/>
            <a:t>complete</a:t>
          </a:r>
          <a:r>
            <a:rPr lang="en-US" sz="3400" kern="1200" dirty="0" smtClean="0"/>
            <a:t>, </a:t>
          </a:r>
          <a:r>
            <a:rPr lang="en-US" sz="3400" u="sng" kern="1200" dirty="0" smtClean="0"/>
            <a:t>neutral</a:t>
          </a:r>
          <a:r>
            <a:rPr lang="en-US" sz="3400" kern="1200" dirty="0" smtClean="0"/>
            <a:t>, free from error)</a:t>
          </a:r>
          <a:endParaRPr lang="en-US" sz="3400" kern="1200" dirty="0"/>
        </a:p>
      </dsp:txBody>
      <dsp:txXfrm>
        <a:off x="4311699" y="1408104"/>
        <a:ext cx="3917900" cy="2350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7EEC0-F695-4E0C-8612-C7465B797C30}">
      <dsp:nvSpPr>
        <dsp:cNvPr id="0" name=""/>
        <dsp:cNvSpPr/>
      </dsp:nvSpPr>
      <dsp:spPr>
        <a:xfrm>
          <a:off x="625457" y="2105"/>
          <a:ext cx="3323183" cy="19939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Comparability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(across companies and across time)</a:t>
          </a:r>
          <a:endParaRPr lang="en-US" sz="3000" kern="1200" dirty="0"/>
        </a:p>
      </dsp:txBody>
      <dsp:txXfrm>
        <a:off x="625457" y="2105"/>
        <a:ext cx="3323183" cy="1993909"/>
      </dsp:txXfrm>
    </dsp:sp>
    <dsp:sp modelId="{2097B6B1-8876-4244-80AC-246631BD09F3}">
      <dsp:nvSpPr>
        <dsp:cNvPr id="0" name=""/>
        <dsp:cNvSpPr/>
      </dsp:nvSpPr>
      <dsp:spPr>
        <a:xfrm>
          <a:off x="4280959" y="2105"/>
          <a:ext cx="3323183" cy="19939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Verifiability (helps ensure faithful representation)</a:t>
          </a:r>
          <a:endParaRPr lang="en-US" sz="3000" kern="1200" dirty="0"/>
        </a:p>
      </dsp:txBody>
      <dsp:txXfrm>
        <a:off x="4280959" y="2105"/>
        <a:ext cx="3323183" cy="1993909"/>
      </dsp:txXfrm>
    </dsp:sp>
    <dsp:sp modelId="{80FAE263-C96D-EE4C-AC54-AF352B435226}">
      <dsp:nvSpPr>
        <dsp:cNvPr id="0" name=""/>
        <dsp:cNvSpPr/>
      </dsp:nvSpPr>
      <dsp:spPr>
        <a:xfrm>
          <a:off x="625457" y="2328334"/>
          <a:ext cx="3323183" cy="199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Timeliness 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(early enough to make decision)</a:t>
          </a:r>
          <a:endParaRPr lang="en-US" sz="3000" kern="1200" dirty="0"/>
        </a:p>
      </dsp:txBody>
      <dsp:txXfrm>
        <a:off x="625457" y="2328334"/>
        <a:ext cx="3323183" cy="1993909"/>
      </dsp:txXfrm>
    </dsp:sp>
    <dsp:sp modelId="{2968041C-694B-6E44-8009-BCF57D078DA6}">
      <dsp:nvSpPr>
        <dsp:cNvPr id="0" name=""/>
        <dsp:cNvSpPr/>
      </dsp:nvSpPr>
      <dsp:spPr>
        <a:xfrm>
          <a:off x="4280959" y="2328334"/>
          <a:ext cx="3323183" cy="199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Understandability (makes sense to users)</a:t>
          </a:r>
          <a:endParaRPr lang="en-US" sz="3000" kern="1200" dirty="0"/>
        </a:p>
      </dsp:txBody>
      <dsp:txXfrm>
        <a:off x="4280959" y="2328334"/>
        <a:ext cx="3323183" cy="1993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F7399-036E-4A06-9617-7E9D28D1F03D}">
      <dsp:nvSpPr>
        <dsp:cNvPr id="0" name=""/>
        <dsp:cNvSpPr/>
      </dsp:nvSpPr>
      <dsp:spPr>
        <a:xfrm>
          <a:off x="469827" y="0"/>
          <a:ext cx="3657563" cy="919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Accrual Accounting</a:t>
          </a:r>
          <a:endParaRPr lang="en-US" sz="3000" kern="1200" dirty="0"/>
        </a:p>
      </dsp:txBody>
      <dsp:txXfrm>
        <a:off x="514730" y="44903"/>
        <a:ext cx="3567757" cy="830042"/>
      </dsp:txXfrm>
    </dsp:sp>
    <dsp:sp modelId="{A79E0222-E28C-4AE6-A826-6C03E31EBAB5}">
      <dsp:nvSpPr>
        <dsp:cNvPr id="0" name=""/>
        <dsp:cNvSpPr/>
      </dsp:nvSpPr>
      <dsp:spPr>
        <a:xfrm>
          <a:off x="0" y="933069"/>
          <a:ext cx="82296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Transactions and other events are recognized </a:t>
          </a:r>
          <a:r>
            <a:rPr lang="en-US" sz="2300" u="sng" kern="1200" dirty="0" smtClean="0"/>
            <a:t>when they occur</a:t>
          </a:r>
          <a:endParaRPr lang="en-US" sz="2300" u="sng" kern="1200" dirty="0"/>
        </a:p>
      </dsp:txBody>
      <dsp:txXfrm>
        <a:off x="0" y="933069"/>
        <a:ext cx="8229600" cy="1115730"/>
      </dsp:txXfrm>
    </dsp:sp>
    <dsp:sp modelId="{2CB66C26-ABB1-4404-B0A8-3594AD64DD14}">
      <dsp:nvSpPr>
        <dsp:cNvPr id="0" name=""/>
        <dsp:cNvSpPr/>
      </dsp:nvSpPr>
      <dsp:spPr>
        <a:xfrm>
          <a:off x="452051" y="1992309"/>
          <a:ext cx="6324612" cy="1146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Going- concern assumption</a:t>
          </a:r>
          <a:endParaRPr lang="en-US" sz="3000" kern="1200" dirty="0"/>
        </a:p>
      </dsp:txBody>
      <dsp:txXfrm>
        <a:off x="508023" y="2048281"/>
        <a:ext cx="6212668" cy="1034656"/>
      </dsp:txXfrm>
    </dsp:sp>
    <dsp:sp modelId="{08939958-E829-42AC-A885-A09AC4F4ED43}">
      <dsp:nvSpPr>
        <dsp:cNvPr id="0" name=""/>
        <dsp:cNvSpPr/>
      </dsp:nvSpPr>
      <dsp:spPr>
        <a:xfrm>
          <a:off x="0" y="3195399"/>
          <a:ext cx="82296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Entity will </a:t>
          </a:r>
          <a:r>
            <a:rPr lang="en-US" sz="2300" u="sng" kern="1200" dirty="0" smtClean="0"/>
            <a:t>continue to exist </a:t>
          </a:r>
          <a:r>
            <a:rPr lang="en-US" sz="2300" kern="1200" dirty="0" smtClean="0"/>
            <a:t>indefinitely</a:t>
          </a:r>
          <a:endParaRPr lang="en-US" sz="2300" kern="1200" dirty="0"/>
        </a:p>
      </dsp:txBody>
      <dsp:txXfrm>
        <a:off x="0" y="3195399"/>
        <a:ext cx="8229600" cy="1115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2893F-EEE8-4EED-A966-2F26B4526DD7}">
      <dsp:nvSpPr>
        <dsp:cNvPr id="0" name=""/>
        <dsp:cNvSpPr/>
      </dsp:nvSpPr>
      <dsp:spPr>
        <a:xfrm rot="5400000">
          <a:off x="4882778" y="-1682724"/>
          <a:ext cx="664699" cy="42001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Economic resources</a:t>
          </a:r>
          <a:endParaRPr lang="en-US" sz="1600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Produce </a:t>
          </a:r>
          <a:r>
            <a:rPr lang="en-US" sz="1600" u="sng" kern="1200" dirty="0" smtClean="0"/>
            <a:t>future benefits                       </a:t>
          </a:r>
          <a:endParaRPr lang="en-US" sz="1600" kern="1200" dirty="0">
            <a:solidFill>
              <a:srgbClr val="FF0000"/>
            </a:solidFill>
          </a:endParaRPr>
        </a:p>
      </dsp:txBody>
      <dsp:txXfrm rot="-5400000">
        <a:off x="3115066" y="117436"/>
        <a:ext cx="4167676" cy="599803"/>
      </dsp:txXfrm>
    </dsp:sp>
    <dsp:sp modelId="{14DFAD5B-92D0-4580-8445-DFAE6A0038C1}">
      <dsp:nvSpPr>
        <dsp:cNvPr id="0" name=""/>
        <dsp:cNvSpPr/>
      </dsp:nvSpPr>
      <dsp:spPr>
        <a:xfrm>
          <a:off x="914405" y="1900"/>
          <a:ext cx="220066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Assets</a:t>
          </a:r>
          <a:endParaRPr lang="en-US" sz="3100" kern="1200" dirty="0"/>
        </a:p>
      </dsp:txBody>
      <dsp:txXfrm>
        <a:off x="954965" y="42460"/>
        <a:ext cx="2119540" cy="749754"/>
      </dsp:txXfrm>
    </dsp:sp>
    <dsp:sp modelId="{33D3C785-035C-4B66-82C8-8020279E5C8E}">
      <dsp:nvSpPr>
        <dsp:cNvPr id="0" name=""/>
        <dsp:cNvSpPr/>
      </dsp:nvSpPr>
      <dsp:spPr>
        <a:xfrm rot="5400000">
          <a:off x="4882778" y="-810305"/>
          <a:ext cx="664699" cy="42001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u="sng" kern="1200" dirty="0" smtClean="0"/>
            <a:t>Present obligations</a:t>
          </a:r>
          <a:endParaRPr lang="en-US" sz="1600" u="sng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Result in an outflow of economic benefits</a:t>
          </a:r>
          <a:endParaRPr lang="en-US" sz="1600" kern="1200" dirty="0"/>
        </a:p>
      </dsp:txBody>
      <dsp:txXfrm rot="-5400000">
        <a:off x="3115066" y="989855"/>
        <a:ext cx="4167676" cy="599803"/>
      </dsp:txXfrm>
    </dsp:sp>
    <dsp:sp modelId="{E96312D8-CAF3-42E4-9F14-62C7F1D70284}">
      <dsp:nvSpPr>
        <dsp:cNvPr id="0" name=""/>
        <dsp:cNvSpPr/>
      </dsp:nvSpPr>
      <dsp:spPr>
        <a:xfrm>
          <a:off x="914405" y="874318"/>
          <a:ext cx="220066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Liabilities</a:t>
          </a:r>
          <a:endParaRPr lang="en-US" sz="3100" kern="1200" dirty="0"/>
        </a:p>
      </dsp:txBody>
      <dsp:txXfrm>
        <a:off x="954965" y="914878"/>
        <a:ext cx="2119540" cy="749754"/>
      </dsp:txXfrm>
    </dsp:sp>
    <dsp:sp modelId="{1C4B5C58-4794-4C39-B873-AE4CA9500E99}">
      <dsp:nvSpPr>
        <dsp:cNvPr id="0" name=""/>
        <dsp:cNvSpPr/>
      </dsp:nvSpPr>
      <dsp:spPr>
        <a:xfrm rot="5400000">
          <a:off x="4891920" y="71250"/>
          <a:ext cx="664699" cy="41818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Represents shareholders’ </a:t>
          </a:r>
          <a:r>
            <a:rPr lang="en-US" sz="1600" u="sng" kern="1200" dirty="0" smtClean="0"/>
            <a:t>residual claim </a:t>
          </a:r>
          <a:r>
            <a:rPr lang="en-US" sz="1600" kern="1200" dirty="0" smtClean="0"/>
            <a:t>to the entity’s assets</a:t>
          </a:r>
          <a:endParaRPr lang="en-US" sz="1600" kern="1200" dirty="0"/>
        </a:p>
      </dsp:txBody>
      <dsp:txXfrm rot="-5400000">
        <a:off x="3133346" y="1862272"/>
        <a:ext cx="4149400" cy="599803"/>
      </dsp:txXfrm>
    </dsp:sp>
    <dsp:sp modelId="{A687FCF7-3DC4-4225-8DEE-8469046C8134}">
      <dsp:nvSpPr>
        <dsp:cNvPr id="0" name=""/>
        <dsp:cNvSpPr/>
      </dsp:nvSpPr>
      <dsp:spPr>
        <a:xfrm>
          <a:off x="914405" y="1746737"/>
          <a:ext cx="221894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Equity</a:t>
          </a:r>
          <a:endParaRPr lang="en-US" sz="3100" kern="1200" dirty="0"/>
        </a:p>
      </dsp:txBody>
      <dsp:txXfrm>
        <a:off x="954965" y="1787297"/>
        <a:ext cx="2137820" cy="749754"/>
      </dsp:txXfrm>
    </dsp:sp>
    <dsp:sp modelId="{0C712AEE-9E36-4EFE-8C61-D6349B467F10}">
      <dsp:nvSpPr>
        <dsp:cNvPr id="0" name=""/>
        <dsp:cNvSpPr/>
      </dsp:nvSpPr>
      <dsp:spPr>
        <a:xfrm rot="5400000">
          <a:off x="4891920" y="943669"/>
          <a:ext cx="664699" cy="41818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Increases in economic benefits during an accounting period</a:t>
          </a:r>
          <a:endParaRPr lang="en-US" sz="1600" kern="1200" dirty="0"/>
        </a:p>
      </dsp:txBody>
      <dsp:txXfrm rot="-5400000">
        <a:off x="3133346" y="2734691"/>
        <a:ext cx="4149400" cy="599803"/>
      </dsp:txXfrm>
    </dsp:sp>
    <dsp:sp modelId="{05B4E13A-9AF5-4025-8CD1-F2582BC11241}">
      <dsp:nvSpPr>
        <dsp:cNvPr id="0" name=""/>
        <dsp:cNvSpPr/>
      </dsp:nvSpPr>
      <dsp:spPr>
        <a:xfrm>
          <a:off x="914405" y="2619156"/>
          <a:ext cx="221894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Income</a:t>
          </a:r>
          <a:endParaRPr lang="en-US" sz="3100" kern="1200" dirty="0"/>
        </a:p>
      </dsp:txBody>
      <dsp:txXfrm>
        <a:off x="954965" y="2659716"/>
        <a:ext cx="2137820" cy="749754"/>
      </dsp:txXfrm>
    </dsp:sp>
    <dsp:sp modelId="{58E8FE59-DBD1-45A3-A327-652983D942A7}">
      <dsp:nvSpPr>
        <dsp:cNvPr id="0" name=""/>
        <dsp:cNvSpPr/>
      </dsp:nvSpPr>
      <dsp:spPr>
        <a:xfrm rot="5400000">
          <a:off x="4891920" y="1816088"/>
          <a:ext cx="664699" cy="41818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Decreases in economic benefits during an accounting period</a:t>
          </a:r>
          <a:endParaRPr lang="en-US" sz="1600" kern="1200" dirty="0"/>
        </a:p>
      </dsp:txBody>
      <dsp:txXfrm rot="-5400000">
        <a:off x="3133346" y="3607110"/>
        <a:ext cx="4149400" cy="599803"/>
      </dsp:txXfrm>
    </dsp:sp>
    <dsp:sp modelId="{9B08AD4C-EF26-479B-AFA1-FA87D2BA845E}">
      <dsp:nvSpPr>
        <dsp:cNvPr id="0" name=""/>
        <dsp:cNvSpPr/>
      </dsp:nvSpPr>
      <dsp:spPr>
        <a:xfrm>
          <a:off x="914405" y="3491574"/>
          <a:ext cx="2218940" cy="830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Expenses</a:t>
          </a:r>
          <a:endParaRPr lang="en-US" sz="3100" kern="1200" dirty="0"/>
        </a:p>
      </dsp:txBody>
      <dsp:txXfrm>
        <a:off x="954965" y="3532134"/>
        <a:ext cx="2137820" cy="74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B0A1F-CCE4-4453-B7A1-0C0DBB0724DE}">
      <dsp:nvSpPr>
        <dsp:cNvPr id="0" name=""/>
        <dsp:cNvSpPr/>
      </dsp:nvSpPr>
      <dsp:spPr>
        <a:xfrm>
          <a:off x="0" y="1063976"/>
          <a:ext cx="1553583" cy="1240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Income Statement</a:t>
          </a:r>
          <a:endParaRPr lang="en-US" sz="2300" kern="1200" dirty="0"/>
        </a:p>
      </dsp:txBody>
      <dsp:txXfrm>
        <a:off x="0" y="1063976"/>
        <a:ext cx="1553583" cy="1240760"/>
      </dsp:txXfrm>
    </dsp:sp>
    <dsp:sp modelId="{A9125A54-7BC0-4A2F-8A2B-18916B3C5D53}">
      <dsp:nvSpPr>
        <dsp:cNvPr id="0" name=""/>
        <dsp:cNvSpPr/>
      </dsp:nvSpPr>
      <dsp:spPr>
        <a:xfrm>
          <a:off x="2101510" y="1067926"/>
          <a:ext cx="1645014" cy="12185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Statement of Changes in Equity</a:t>
          </a:r>
          <a:endParaRPr lang="en-US" sz="2300" kern="1200" dirty="0"/>
        </a:p>
      </dsp:txBody>
      <dsp:txXfrm>
        <a:off x="2101510" y="1067926"/>
        <a:ext cx="1645014" cy="1218540"/>
      </dsp:txXfrm>
    </dsp:sp>
    <dsp:sp modelId="{8AF59D1A-6AF6-42E4-B450-E868204A1AFE}">
      <dsp:nvSpPr>
        <dsp:cNvPr id="0" name=""/>
        <dsp:cNvSpPr/>
      </dsp:nvSpPr>
      <dsp:spPr>
        <a:xfrm>
          <a:off x="4423656" y="1098540"/>
          <a:ext cx="1672337" cy="11842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Balance Sheet</a:t>
          </a:r>
          <a:endParaRPr lang="en-US" sz="2300" kern="1200" dirty="0"/>
        </a:p>
      </dsp:txBody>
      <dsp:txXfrm>
        <a:off x="4423656" y="1098540"/>
        <a:ext cx="1672337" cy="1184272"/>
      </dsp:txXfrm>
    </dsp:sp>
    <dsp:sp modelId="{C709ABEE-86D2-4B64-8CC7-51B950E633DB}">
      <dsp:nvSpPr>
        <dsp:cNvPr id="0" name=""/>
        <dsp:cNvSpPr/>
      </dsp:nvSpPr>
      <dsp:spPr>
        <a:xfrm>
          <a:off x="6599810" y="1050923"/>
          <a:ext cx="1553583" cy="1190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Statement of Cash Flows</a:t>
          </a:r>
          <a:endParaRPr lang="en-US" sz="2300" kern="1200" dirty="0"/>
        </a:p>
      </dsp:txBody>
      <dsp:txXfrm>
        <a:off x="6599810" y="1050923"/>
        <a:ext cx="1553583" cy="1190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61E8D19-3ED1-47EE-9277-84A9D81A515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>
              <a:ea typeface="MS PGothic" panose="020B0600070205080204" pitchFamily="34" charset="-128"/>
            </a:endParaRPr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EA2F05C-EB53-4EAC-B9A2-1D18FC77E5CF}" type="slidenum">
              <a:rPr lang="en-US" sz="1200"/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73959-9F36-4123-A443-4357AE87DAAF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6FBE1-0127-4658-A866-5ED827DCE9DD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FC0BD-D478-4F9B-91A1-9BA063AFCC16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900" dirty="0" smtClean="0">
              <a:ea typeface="MS PGothic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23EDF-1A3A-4E8B-8A97-9FE318784D14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916A2-AB32-4794-A5CE-2B785A84FD78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08536-CB96-4788-AA2B-219D3A027E06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4BF5D-084A-4219-BB08-078666796BBD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A6055-E941-4389-A1A6-0FD76BC46C24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3BE8D9-9D19-4F90-B70A-9FF2E9F6CCC5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27C5C1-870C-4AF8-8625-291922EC390A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0D7E7-0D66-420C-8E9F-61FCF14F6E84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58588-7B56-4D77-8EE3-D03130D8E55A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F3FE0-8CA0-4380-A2A1-8EE2F930CACD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Grp="1"/>
          </p:cNvSpPr>
          <p:nvPr>
            <p:ph type="sldNum" sz="quarter"/>
          </p:nvPr>
        </p:nvSpPr>
        <p:spPr>
          <a:xfrm>
            <a:off x="5268913" y="6623050"/>
            <a:ext cx="4027487" cy="387350"/>
          </a:xfrm>
          <a:prstGeom prst="rect">
            <a:avLst/>
          </a:prstGeom>
          <a:noFill/>
          <a:ln w="9525">
            <a:noFill/>
          </a:ln>
        </p:spPr>
        <p:txBody>
          <a:bodyPr lIns="19399" tIns="0" rIns="19399" bIns="0" anchor="b"/>
          <a:lstStyle/>
          <a:p>
            <a:pPr lvl="0" algn="r" defTabSz="932180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760" tIns="46881" rIns="93760" bIns="46881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0A2D8-DEC8-4169-9486-9B11B4A05C9C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 txBox="1">
            <a:spLocks noGrp="1"/>
          </p:cNvSpPr>
          <p:nvPr>
            <p:ph type="sldNum" sz="quarter"/>
          </p:nvPr>
        </p:nvSpPr>
        <p:spPr>
          <a:xfrm>
            <a:off x="5268913" y="6623050"/>
            <a:ext cx="4027487" cy="387350"/>
          </a:xfrm>
          <a:prstGeom prst="rect">
            <a:avLst/>
          </a:prstGeom>
          <a:noFill/>
          <a:ln w="9525">
            <a:noFill/>
          </a:ln>
        </p:spPr>
        <p:txBody>
          <a:bodyPr lIns="19399" tIns="0" rIns="19399" bIns="0" anchor="b"/>
          <a:lstStyle/>
          <a:p>
            <a:pPr lvl="0" algn="r" defTabSz="932180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760" tIns="46881" rIns="93760" bIns="46881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BAF67-3EF3-4F54-89B1-3DFEB88A93BD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 txBox="1">
            <a:spLocks noGrp="1"/>
          </p:cNvSpPr>
          <p:nvPr>
            <p:ph type="sldNum" sz="quarter"/>
          </p:nvPr>
        </p:nvSpPr>
        <p:spPr>
          <a:xfrm>
            <a:off x="5268913" y="6623050"/>
            <a:ext cx="4027487" cy="387350"/>
          </a:xfrm>
          <a:prstGeom prst="rect">
            <a:avLst/>
          </a:prstGeom>
          <a:noFill/>
          <a:ln w="9525">
            <a:noFill/>
          </a:ln>
        </p:spPr>
        <p:txBody>
          <a:bodyPr lIns="19399" tIns="0" rIns="19399" bIns="0" anchor="b"/>
          <a:lstStyle/>
          <a:p>
            <a:pPr lvl="0" algn="r" defTabSz="932180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760" tIns="46881" rIns="93760" bIns="46881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970DD-A673-41E8-A9D2-76A4F4605194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 txBox="1">
            <a:spLocks noGrp="1"/>
          </p:cNvSpPr>
          <p:nvPr>
            <p:ph type="sldNum" sz="quarter"/>
          </p:nvPr>
        </p:nvSpPr>
        <p:spPr>
          <a:xfrm>
            <a:off x="5268913" y="6623050"/>
            <a:ext cx="4027487" cy="387350"/>
          </a:xfrm>
          <a:prstGeom prst="rect">
            <a:avLst/>
          </a:prstGeom>
          <a:noFill/>
          <a:ln w="9525">
            <a:noFill/>
          </a:ln>
        </p:spPr>
        <p:txBody>
          <a:bodyPr lIns="19399" tIns="0" rIns="19399" bIns="0" anchor="b"/>
          <a:lstStyle/>
          <a:p>
            <a:pPr lvl="0" algn="r" defTabSz="932180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760" tIns="46881" rIns="93760" bIns="46881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Grp="1"/>
          </p:cNvSpPr>
          <p:nvPr>
            <p:ph type="sldNum" sz="quarter"/>
          </p:nvPr>
        </p:nvSpPr>
        <p:spPr>
          <a:xfrm>
            <a:off x="5268913" y="6623050"/>
            <a:ext cx="4027487" cy="387350"/>
          </a:xfrm>
          <a:prstGeom prst="rect">
            <a:avLst/>
          </a:prstGeom>
          <a:noFill/>
          <a:ln w="9525">
            <a:noFill/>
          </a:ln>
        </p:spPr>
        <p:txBody>
          <a:bodyPr lIns="19399" tIns="0" rIns="19399" bIns="0" anchor="b"/>
          <a:lstStyle/>
          <a:p>
            <a:pPr lvl="0" algn="r" defTabSz="932180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760" tIns="46881" rIns="93760" bIns="46881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F9BD1-CAEA-4AE4-9036-5A688D34628C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F86F1-D9C1-44D0-9573-65C837832CD9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E8D19-3ED1-47EE-9277-84A9D81A515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E5478-4CD2-4083-8A50-310AE071BF09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xfrm>
            <a:off x="304800" y="4191000"/>
            <a:ext cx="6096000" cy="4267200"/>
          </a:xfrm>
          <a:noFill/>
        </p:spPr>
        <p:txBody>
          <a:bodyPr/>
          <a:lstStyle/>
          <a:p>
            <a:endParaRPr lang="en-US" sz="800" dirty="0" smtClean="0">
              <a:ea typeface="MS PGothic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01261-877F-43C4-BE72-F09D51C8AF3D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800" dirty="0" smtClean="0">
              <a:ea typeface="MS PGothic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2BC11-0A1C-49C7-8028-6BD0797A8820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xfrm>
            <a:off x="304800" y="4191000"/>
            <a:ext cx="6096000" cy="4267200"/>
          </a:xfrm>
          <a:noFill/>
        </p:spPr>
        <p:txBody>
          <a:bodyPr/>
          <a:lstStyle/>
          <a:p>
            <a:endParaRPr lang="en-US" sz="800" dirty="0" smtClean="0">
              <a:ea typeface="MS PGothic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5FD1C-5D87-44EA-A596-A15FF2BD8375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61950" indent="-361950">
              <a:lnSpc>
                <a:spcPct val="90000"/>
              </a:lnSpc>
            </a:pPr>
            <a:endParaRPr lang="en-US" sz="1000" dirty="0" smtClean="0">
              <a:ea typeface="MS PGothic" panose="020B0600070205080204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6E322-A1CA-4F0A-9F68-7AA5983A5C18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586ED-0B4D-437B-A385-449F75B16FF4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5D547-468D-4870-872B-31C3340B5B2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THE NAME OF YOUR COMPANY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E5829-8952-4D67-BFB7-06D2CAE1D8C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23FD0-0651-4D06-905B-B90B84BD699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B0687-07F3-4882-9F58-8D5591D4F08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1E81-EA55-4AEF-A754-ED90AFFA78C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588CA-D569-49CB-86E7-7F05A1B0780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C395A-82D2-4C16-A016-C8978EE507E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C32C1-0F9B-4869-B086-A72E6F80E09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656AF-4926-4D80-A5EE-18E1A5C183D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9F02-ED32-40BD-8B38-708548DE9AF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094A9-435F-4B04-A8A1-864A63EB4BC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A104E-705D-4D11-8BF3-337CD45B9D8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C084A-C54D-4775-BF68-FD3CEF59BEA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THE NAME OF YOUR COMPANY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THE NAME OF YOUR COMPANY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50"/>
            </a:lvl1pPr>
          </a:lstStyle>
          <a:p>
            <a:endParaRPr lang="en-US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200">
                <a:latin typeface="Bebas Neue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200">
                <a:latin typeface="Bebas Neue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200">
                <a:latin typeface="Bebas Neue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200">
                <a:latin typeface="Bebas Neue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89823-6412-4A4A-8714-8C3E10FD16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20AD-2A38-4830-A1D4-CB4656BB0C7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D27DC-C2E9-4B19-AAE3-79CB1342DD5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1EC10-EE58-4B3A-BB4D-DA62979D2F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54A47-88A6-41EE-B16E-D7E25B69215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60DB-538E-4982-81DB-FE6AD904006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187DB-6D08-45C7-AE28-E157555BD12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206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06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3528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1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4928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fld id="{413301BA-F03A-4AC2-9B24-B605F900518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905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57225" indent="-24638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MS PGothic" panose="020B0600070205080204" pitchFamily="34" charset="-128"/>
          <a:cs typeface="+mn-cs"/>
        </a:defRPr>
      </a:lvl2pPr>
      <a:lvl3pPr marL="922655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3pPr>
      <a:lvl4pPr marL="1179830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4pPr>
      <a:lvl5pPr marL="13893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MS PGothic" panose="020B0600070205080204" pitchFamily="34" charset="-128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08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08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3528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2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4928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rgbClr val="53548A"/>
                </a:solidFill>
                <a:cs typeface="+mn-cs"/>
              </a:defRPr>
            </a:lvl1pPr>
          </a:lstStyle>
          <a:p>
            <a:pPr>
              <a:defRPr/>
            </a:pPr>
            <a:fld id="{825440C5-8406-442F-B95C-204DDDF8EAB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MS PGothic" panose="020B0600070205080204" pitchFamily="34" charset="-128"/>
        </a:defRPr>
      </a:lvl9pPr>
    </p:titleStyle>
    <p:bodyStyle>
      <a:lvl1pPr marL="365125" indent="-255905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38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>
          <a:solidFill>
            <a:schemeClr val="accent2"/>
          </a:solidFill>
          <a:latin typeface="+mn-lt"/>
          <a:ea typeface="+mn-ea"/>
        </a:defRPr>
      </a:lvl2pPr>
      <a:lvl3pPr marL="922655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>
          <a:solidFill>
            <a:schemeClr val="accent1"/>
          </a:solidFill>
          <a:latin typeface="+mn-lt"/>
          <a:ea typeface="+mn-ea"/>
        </a:defRPr>
      </a:lvl3pPr>
      <a:lvl4pPr marL="1179830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>
          <a:solidFill>
            <a:schemeClr val="accent1"/>
          </a:solidFill>
          <a:latin typeface="+mn-lt"/>
          <a:ea typeface="+mn-ea"/>
        </a:defRPr>
      </a:lvl4pPr>
      <a:lvl5pPr marL="13893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5pPr>
      <a:lvl6pPr marL="18465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6pPr>
      <a:lvl7pPr marL="23037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7pPr>
      <a:lvl8pPr marL="27609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8pPr>
      <a:lvl9pPr marL="32181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971800" y="6553200"/>
            <a:ext cx="3352800" cy="304800"/>
          </a:xfrm>
        </p:spPr>
        <p:txBody>
          <a:bodyPr/>
          <a:p>
            <a:pPr>
              <a:defRPr/>
            </a:pPr>
            <a:r>
              <a:rPr lang="en-US"/>
              <a:t>Copyright ©2014 Pearson Education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53400" y="6492875"/>
            <a:ext cx="762000" cy="365125"/>
          </a:xfrm>
        </p:spPr>
        <p:txBody>
          <a:bodyPr/>
          <a:p>
            <a:pPr>
              <a:defRPr/>
            </a:pPr>
            <a:fld id="{455094A9-435F-4B04-A8A1-864A63EB4BCE}" type="slidenum">
              <a:rPr lang="en-US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1754505"/>
            <a:ext cx="7469505" cy="35153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975"/>
          </a:xfrm>
        </p:spPr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Types of Accounting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2244725"/>
            <a:ext cx="4041775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None/>
              <a:defRPr/>
            </a:pPr>
            <a:r>
              <a:rPr lang="en-US" sz="3200" dirty="0" smtClean="0">
                <a:ea typeface="+mn-ea"/>
                <a:cs typeface="+mn-cs"/>
              </a:rPr>
              <a:t>Financial</a:t>
            </a: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721225" y="2244725"/>
            <a:ext cx="4041775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None/>
              <a:defRPr/>
            </a:pPr>
            <a:r>
              <a:rPr lang="en-US" sz="3200" dirty="0" smtClean="0">
                <a:ea typeface="+mn-ea"/>
                <a:cs typeface="+mn-cs"/>
              </a:rPr>
              <a:t>Managerial</a:t>
            </a:r>
            <a:endParaRPr lang="en-US" sz="3200" dirty="0" smtClean="0">
              <a:ea typeface="+mn-ea"/>
              <a:cs typeface="+mn-cs"/>
            </a:endParaRPr>
          </a:p>
        </p:txBody>
      </p:sp>
      <p:sp>
        <p:nvSpPr>
          <p:cNvPr id="11269" name="Content Placeholder 7"/>
          <p:cNvSpPr>
            <a:spLocks noGrp="1"/>
          </p:cNvSpPr>
          <p:nvPr>
            <p:ph sz="quarter" idx="2"/>
          </p:nvPr>
        </p:nvSpPr>
        <p:spPr>
          <a:xfrm>
            <a:off x="381000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MS PGothic" panose="020B0600070205080204" pitchFamily="34" charset="-128"/>
              </a:rPr>
              <a:t>Provides information for </a:t>
            </a:r>
            <a:r>
              <a:rPr lang="en-US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external users</a:t>
            </a:r>
            <a:endParaRPr lang="en-US" sz="28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lvl="1" eaLnBrk="1" hangingPunct="1"/>
            <a:r>
              <a:rPr lang="en-US" sz="2400" dirty="0" smtClean="0">
                <a:ea typeface="MS PGothic" panose="020B0600070205080204" pitchFamily="34" charset="-128"/>
              </a:rPr>
              <a:t>Investors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sz="2400" dirty="0" smtClean="0">
                <a:ea typeface="MS PGothic" panose="020B0600070205080204" pitchFamily="34" charset="-128"/>
              </a:rPr>
              <a:t>Creditors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sz="2400" dirty="0" smtClean="0">
                <a:ea typeface="MS PGothic" panose="020B0600070205080204" pitchFamily="34" charset="-128"/>
              </a:rPr>
              <a:t>Government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sz="2400" dirty="0" smtClean="0">
                <a:ea typeface="MS PGothic" panose="020B0600070205080204" pitchFamily="34" charset="-128"/>
              </a:rPr>
              <a:t>The public</a:t>
            </a:r>
            <a:endParaRPr lang="en-US" sz="2400" dirty="0" smtClean="0">
              <a:ea typeface="MS PGothic" panose="020B0600070205080204" pitchFamily="34" charset="-128"/>
            </a:endParaRPr>
          </a:p>
        </p:txBody>
      </p:sp>
      <p:sp>
        <p:nvSpPr>
          <p:cNvPr id="11270" name="Content Placeholder 9"/>
          <p:cNvSpPr>
            <a:spLocks noGrp="1"/>
          </p:cNvSpPr>
          <p:nvPr>
            <p:ph sz="quarter" idx="4"/>
          </p:nvPr>
        </p:nvSpPr>
        <p:spPr>
          <a:xfrm>
            <a:off x="4718050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MS PGothic" panose="020B0600070205080204" pitchFamily="34" charset="-128"/>
              </a:rPr>
              <a:t>Provides information for </a:t>
            </a:r>
            <a:r>
              <a:rPr lang="en-US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internal users </a:t>
            </a:r>
            <a:r>
              <a:rPr lang="en-US" sz="2800" dirty="0" smtClean="0">
                <a:ea typeface="MS PGothic" panose="020B0600070205080204" pitchFamily="34" charset="-128"/>
              </a:rPr>
              <a:t>– managers</a:t>
            </a:r>
            <a:endParaRPr lang="en-US" sz="2800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sz="2800" dirty="0" smtClean="0">
                <a:ea typeface="MS PGothic" panose="020B0600070205080204" pitchFamily="34" charset="-128"/>
              </a:rPr>
              <a:t>Includes:</a:t>
            </a:r>
            <a:endParaRPr lang="en-US" sz="2800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sz="2400" dirty="0" smtClean="0">
                <a:ea typeface="MS PGothic" panose="020B0600070205080204" pitchFamily="34" charset="-128"/>
              </a:rPr>
              <a:t>Budgets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sz="2400" dirty="0" smtClean="0">
                <a:ea typeface="MS PGothic" panose="020B0600070205080204" pitchFamily="34" charset="-128"/>
              </a:rPr>
              <a:t>Forecasts</a:t>
            </a:r>
            <a:endParaRPr lang="en-US" sz="2400" dirty="0" smtClean="0">
              <a:ea typeface="MS PGothic" panose="020B0600070205080204" pitchFamily="34" charset="-128"/>
            </a:endParaRPr>
          </a:p>
        </p:txBody>
      </p:sp>
      <p:sp>
        <p:nvSpPr>
          <p:cNvPr id="11271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553200"/>
            <a:ext cx="4267200" cy="304800"/>
          </a:xfrm>
          <a:noFill/>
          <a:ln>
            <a:miter lim="800000"/>
          </a:ln>
        </p:spPr>
        <p:txBody>
          <a:bodyPr/>
          <a:lstStyle/>
          <a:p>
            <a:pPr algn="l"/>
            <a:r>
              <a:rPr lang="en-US" sz="1000" smtClean="0"/>
              <a:t>Copyright ©2014 Pearson Education</a:t>
            </a:r>
            <a:endParaRPr lang="en-US" sz="1000" smtClean="0"/>
          </a:p>
        </p:txBody>
      </p:sp>
      <p:sp>
        <p:nvSpPr>
          <p:cNvPr id="11272" name="Slide Number Placeholder 5"/>
          <p:cNvSpPr txBox="1"/>
          <p:nvPr/>
        </p:nvSpPr>
        <p:spPr bwMode="auto">
          <a:xfrm>
            <a:off x="8153400" y="6492875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3077FD81-C78F-43A3-AE38-3BC249DE50FA}" type="slidenum">
              <a:rPr lang="en-US" sz="800">
                <a:solidFill>
                  <a:schemeClr val="accent2"/>
                </a:solidFill>
              </a:rPr>
            </a:fld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1078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Class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95800" y="13716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5715000"/>
            <a:ext cx="4790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focus on Preparing and Interpreting Financial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Forms of Business Organization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458200" cy="4755234"/>
        </p:xfrm>
        <a:graphic>
          <a:graphicData uri="http://schemas.openxmlformats.org/drawingml/2006/table">
            <a:tbl>
              <a:tblPr/>
              <a:tblGrid>
                <a:gridCol w="1922463"/>
                <a:gridCol w="2379662"/>
                <a:gridCol w="2106613"/>
                <a:gridCol w="2049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Proprietorship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Partnership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Corporation (Limited Company)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Owner(s)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Proprietor – One owner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Partners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– two or more owners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– generally many owners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Personal liability of owner(s) for business debts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Proprietor is personally liable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General partners are personally liable; limited partners are not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Shareholders are NOT personally liable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Examples?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small retails stores and professional service providers: physicians, attorneys, software</a:t>
                      </a:r>
                      <a:r>
                        <a:rPr lang="en-US" baseline="0" dirty="0" smtClean="0"/>
                        <a:t> programmers</a:t>
                      </a:r>
                      <a:endParaRPr lang="en-US" dirty="0" smtClean="0"/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accounting firms, law firms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Apple, Google, Starbucks, China Mobile, ICBC, Vanke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2313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 smtClean="0"/>
              <a:t>Copyright ©2014 Pearson Education</a:t>
            </a:r>
            <a:endParaRPr lang="en-US" smtClean="0"/>
          </a:p>
        </p:txBody>
      </p:sp>
      <p:sp>
        <p:nvSpPr>
          <p:cNvPr id="1231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0396DE6-D26F-405D-99A2-ACD3F9756D06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International Financial  Reporting Standards (IFRS)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756"/>
            <a:ext cx="8229600" cy="4761865"/>
          </a:xfrm>
        </p:spPr>
        <p:txBody>
          <a:bodyPr>
            <a:normAutofit fontScale="80000" lnSpcReduction="20000"/>
          </a:bodyPr>
          <a:lstStyle/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Historically, different countries use their own accounting standards.</a:t>
            </a:r>
            <a:endParaRPr lang="en-US" dirty="0" smtClean="0">
              <a:ea typeface="+mn-ea"/>
              <a:cs typeface="+mn-cs"/>
            </a:endParaRPr>
          </a:p>
          <a:p>
            <a:pPr marL="658495" lvl="1" indent="-247015" eaLnBrk="1" fontAlgn="auto" hangingPunct="1">
              <a:spcAft>
                <a:spcPts val="0"/>
              </a:spcAft>
              <a:buFont typeface="Georgia" panose="02040502050405020303"/>
              <a:buChar char="▫"/>
              <a:defRPr/>
            </a:pPr>
            <a:r>
              <a:rPr lang="en-US" dirty="0" smtClean="0">
                <a:ea typeface="+mn-ea"/>
              </a:rPr>
              <a:t>Difficult for investors to compare companies that operate in different countries</a:t>
            </a:r>
            <a:endParaRPr lang="en-US" dirty="0" smtClean="0">
              <a:ea typeface="+mn-ea"/>
            </a:endParaRP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IASB has developed international standards (IFRS)</a:t>
            </a:r>
            <a:endParaRPr lang="en-US" dirty="0" smtClean="0">
              <a:ea typeface="+mn-ea"/>
              <a:cs typeface="+mn-cs"/>
            </a:endParaRP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Hong Kong Financial Reporting Standards (HKFRS) - set by the </a:t>
            </a:r>
            <a:r>
              <a:rPr lang="en-US" u="sng" dirty="0" smtClean="0">
                <a:ea typeface="+mn-ea"/>
                <a:cs typeface="+mn-cs"/>
              </a:rPr>
              <a:t>Hong Kong Institute of Certified Public Accountants </a:t>
            </a:r>
            <a:r>
              <a:rPr lang="en-US" dirty="0" smtClean="0">
                <a:ea typeface="+mn-ea"/>
                <a:cs typeface="+mn-cs"/>
              </a:rPr>
              <a:t>(HKICPA) – are almost the same as IFRS</a:t>
            </a:r>
            <a:endParaRPr lang="en-US" dirty="0" smtClean="0">
              <a:ea typeface="+mn-ea"/>
              <a:cs typeface="+mn-cs"/>
            </a:endParaRP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5905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/>
              <a:buChar char="•"/>
              <a:defRPr/>
            </a:pPr>
            <a:r>
              <a:rPr lang="en-US" dirty="0">
                <a:ea typeface="+mn-ea"/>
                <a:cs typeface="+mn-cs"/>
                <a:sym typeface="+mn-ea"/>
              </a:rPr>
              <a:t>China Accounting Standards (CAS</a:t>
            </a:r>
            <a:r>
              <a:rPr lang="en-US" dirty="0" smtClean="0">
                <a:ea typeface="+mn-ea"/>
                <a:cs typeface="+mn-cs"/>
                <a:sym typeface="+mn-ea"/>
              </a:rPr>
              <a:t>), set </a:t>
            </a:r>
            <a:r>
              <a:rPr lang="en-US" dirty="0">
                <a:ea typeface="+mn-ea"/>
                <a:cs typeface="+mn-cs"/>
                <a:sym typeface="+mn-ea"/>
              </a:rPr>
              <a:t>by China Accounting Standards Committee, Ministry of </a:t>
            </a:r>
            <a:r>
              <a:rPr lang="en-US" dirty="0" smtClean="0">
                <a:ea typeface="+mn-ea"/>
                <a:cs typeface="+mn-cs"/>
                <a:sym typeface="+mn-ea"/>
              </a:rPr>
              <a:t>Finance, </a:t>
            </a:r>
            <a:r>
              <a:rPr lang="en-US" dirty="0" smtClean="0">
                <a:ea typeface="+mn-ea"/>
                <a:cs typeface="+mn-cs"/>
              </a:rPr>
              <a:t>has </a:t>
            </a:r>
            <a:r>
              <a:rPr lang="en-US" dirty="0">
                <a:ea typeface="+mn-ea"/>
                <a:cs typeface="+mn-cs"/>
              </a:rPr>
              <a:t>converged to IFRS since 2oo7. Some major differences remain: related party identification, reversal of impairment losses, etc.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6389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F3A2B58-81DF-41CF-A214-6415737594BA}" type="slidenum">
              <a:rPr lang="en-US" smtClean="0"/>
            </a:fld>
            <a:endParaRPr 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97944"/>
            <a:ext cx="17907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Screen shot 2013-04-25 at PM 06.40.27.png"/>
          <p:cNvPicPr>
            <a:picLocks noChangeAspect="1"/>
          </p:cNvPicPr>
          <p:nvPr/>
        </p:nvPicPr>
        <p:blipFill>
          <a:blip r:embed="rId1" cstate="print"/>
          <a:srcRect l="2277" t="2748" r="2133" b="3831"/>
          <a:stretch>
            <a:fillRect/>
          </a:stretch>
        </p:blipFill>
        <p:spPr bwMode="auto">
          <a:xfrm>
            <a:off x="304800" y="1303020"/>
            <a:ext cx="8534400" cy="509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Title 1"/>
          <p:cNvSpPr>
            <a:spLocks noGrp="1"/>
          </p:cNvSpPr>
          <p:nvPr/>
        </p:nvSpPr>
        <p:spPr>
          <a:xfrm>
            <a:off x="659130" y="383540"/>
            <a:ext cx="82296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sz="3200" dirty="0" smtClean="0">
                <a:ea typeface="MS PGothic" panose="020B0600070205080204" pitchFamily="34" charset="-128"/>
              </a:rPr>
              <a:t>Conceptual Framework of Accounting</a:t>
            </a:r>
            <a:endParaRPr lang="en-US" sz="3200" dirty="0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Users of Accounting Information</a:t>
            </a:r>
            <a:endParaRPr lang="en-US" smtClean="0">
              <a:ea typeface="MS PGothic" panose="020B0600070205080204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 smtClean="0"/>
              <a:t>Copyright ©2014 Pearson Education</a:t>
            </a:r>
            <a:endParaRPr lang="en-US" smtClean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ACFF996-F49B-44BA-A8F7-026741721B16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What Makes Accounting Information Useful? 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 smtClean="0"/>
              <a:t>Copyright ©2014 Pearson Education</a:t>
            </a:r>
            <a:endParaRPr lang="en-US" smtClean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71E95D8-48EA-4D30-BCE9-A0C8CA1B4121}" type="slidenum">
              <a:rPr lang="en-US" smtClean="0"/>
            </a:fld>
            <a:endParaRPr 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469900" y="2603498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Qualitative Characteristics - </a:t>
            </a:r>
            <a:r>
              <a:rPr lang="en-US" sz="2800" dirty="0">
                <a:solidFill>
                  <a:srgbClr val="FF0000"/>
                </a:solidFill>
              </a:rPr>
              <a:t>Fundamental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763000" cy="1066800"/>
          </a:xfrm>
        </p:spPr>
        <p:txBody>
          <a:bodyPr/>
          <a:lstStyle/>
          <a:p>
            <a:r>
              <a:rPr lang="en-US" dirty="0" smtClean="0">
                <a:ea typeface="MS PGothic" panose="020B0600070205080204" pitchFamily="34" charset="-128"/>
              </a:rPr>
              <a:t>Qualitative Characteristics - Enhancing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 smtClean="0"/>
              <a:t>Copyright ©2014 Pearson Education</a:t>
            </a:r>
            <a:endParaRPr lang="en-US" smtClean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DEA01A6-30B4-4B9C-85E7-9BFC4E1565F1}" type="slidenum">
              <a:rPr lang="en-US" smtClean="0"/>
            </a:fld>
            <a:endParaRPr lang="en-US" smtClean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Constraints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 smtClean="0"/>
              <a:t>Copyright ©2014 Pearson Education</a:t>
            </a:r>
            <a:endParaRPr lang="en-US" smtClean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C6839FA-F5F3-4DCB-8F68-4128739B07E3}" type="slidenum">
              <a:rPr lang="en-US" smtClean="0"/>
            </a:fld>
            <a:endParaRPr lang="en-US" smtClean="0"/>
          </a:p>
        </p:txBody>
      </p:sp>
      <p:sp>
        <p:nvSpPr>
          <p:cNvPr id="225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MS PGothic" panose="020B0600070205080204" pitchFamily="34" charset="-128"/>
              </a:rPr>
              <a:t>Benefits vs Costs</a:t>
            </a:r>
            <a:endParaRPr lang="en-US" smtClean="0">
              <a:ea typeface="MS PGothic" panose="020B0600070205080204" pitchFamily="34" charset="-128"/>
            </a:endParaRPr>
          </a:p>
          <a:p>
            <a:r>
              <a:rPr lang="en-US" smtClean="0">
                <a:ea typeface="MS PGothic" panose="020B0600070205080204" pitchFamily="34" charset="-128"/>
              </a:rPr>
              <a:t>Cost: Cost of data collection, processing, verifying and disseminating information</a:t>
            </a:r>
            <a:endParaRPr lang="en-US" smtClean="0">
              <a:ea typeface="MS PGothic" panose="020B0600070205080204" pitchFamily="34" charset="-128"/>
            </a:endParaRPr>
          </a:p>
          <a:p>
            <a:r>
              <a:rPr lang="en-US" smtClean="0">
                <a:ea typeface="MS PGothic" panose="020B0600070205080204" pitchFamily="34" charset="-128"/>
              </a:rPr>
              <a:t>Will benefits&gt;cost?</a:t>
            </a:r>
            <a:endParaRPr lang="en-US" smtClean="0">
              <a:ea typeface="MS PGothic" panose="020B0600070205080204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01209" y="3886200"/>
            <a:ext cx="3762289" cy="2606675"/>
            <a:chOff x="4701209" y="3886200"/>
            <a:chExt cx="3762289" cy="260667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09" y="3886200"/>
              <a:ext cx="3762289" cy="26066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724400" y="3913982"/>
              <a:ext cx="3672653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Assumptions</a:t>
            </a:r>
            <a:endParaRPr lang="en-US" smtClean="0">
              <a:ea typeface="MS PGothic" panose="020B0600070205080204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9979" y="2351087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556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F753BD8-BDB5-4853-93F8-B2F77EF65254}" type="slidenum">
              <a:rPr lang="en-US" smtClean="0"/>
            </a:fld>
            <a:endParaRPr 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85" y="868680"/>
            <a:ext cx="2215515" cy="124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>
          <a:xfrm>
            <a:off x="381000" y="838200"/>
            <a:ext cx="8991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What Exactly are We Accounting for?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-304800" y="205740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4580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BDD361A-B778-43F3-8D32-FEC386DFF7C1}" type="slidenum">
              <a:rPr lang="en-US" smtClean="0"/>
            </a:fld>
            <a:endParaRPr 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19620" y="1689100"/>
          <a:ext cx="1852930" cy="481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30"/>
              </a:tblGrid>
              <a:tr h="4421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511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Cash, inventory,</a:t>
                      </a:r>
                      <a:r>
                        <a:rPr lang="en-US" sz="1600" baseline="0" dirty="0" smtClean="0"/>
                        <a:t> accounts receivables, PPE</a:t>
                      </a:r>
                      <a:endParaRPr lang="en-US" sz="1600" dirty="0"/>
                    </a:p>
                  </a:txBody>
                  <a:tcPr/>
                </a:tc>
              </a:tr>
              <a:tr h="8511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Bank loans, accounts payables</a:t>
                      </a:r>
                      <a:endParaRPr lang="en-US" sz="1600" dirty="0"/>
                    </a:p>
                  </a:txBody>
                  <a:tcPr/>
                </a:tc>
              </a:tr>
              <a:tr h="8511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 capital, retained</a:t>
                      </a:r>
                      <a:r>
                        <a:rPr lang="en-US" sz="1600" baseline="0" dirty="0" smtClean="0"/>
                        <a:t> earnings</a:t>
                      </a:r>
                      <a:endParaRPr lang="en-US" sz="1600" dirty="0"/>
                    </a:p>
                  </a:txBody>
                  <a:tcPr/>
                </a:tc>
              </a:tr>
              <a:tr h="7547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Revenue</a:t>
                      </a:r>
                      <a:r>
                        <a:rPr lang="en-US" sz="1600" baseline="0" dirty="0" smtClean="0"/>
                        <a:t> vs. gains</a:t>
                      </a:r>
                      <a:endParaRPr lang="en-US" sz="1600" dirty="0"/>
                    </a:p>
                  </a:txBody>
                  <a:tcPr/>
                </a:tc>
              </a:tr>
              <a:tr h="10501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Salaries, rent expenses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Expenses</a:t>
                      </a:r>
                      <a:r>
                        <a:rPr lang="en-US" sz="1600" baseline="0" dirty="0" smtClean="0"/>
                        <a:t> vs. losses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60920" y="1689100"/>
            <a:ext cx="1186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 smtClean="0">
                <a:sym typeface="+mn-ea"/>
              </a:rPr>
              <a:t>Examples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21984" y="5143933"/>
            <a:ext cx="5769486" cy="1011757"/>
          </a:xfrm>
        </p:spPr>
        <p:txBody>
          <a:bodyPr>
            <a:normAutofit/>
          </a:bodyPr>
          <a:lstStyle/>
          <a:p>
            <a:r>
              <a:rPr lang="en-US" sz="19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Accounting is more than “counting” number!</a:t>
            </a:r>
            <a:endParaRPr lang="en-US" sz="19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  <a:p>
            <a:endParaRPr lang="en-US" sz="9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75" dirty="0"/>
          </a:p>
          <a:p>
            <a:endParaRPr lang="en-US" sz="9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type="body" sz="quarter" idx="30"/>
          </p:nvPr>
        </p:nvSpPr>
        <p:spPr>
          <a:xfrm>
            <a:off x="521970" y="1663626"/>
            <a:ext cx="5715000" cy="29353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zh-CN" sz="2400" dirty="0">
                <a:latin typeface="Georgia" panose="02040502050405020303" pitchFamily="18" charset="0"/>
                <a:ea typeface="宋体" panose="02010600030101010101" pitchFamily="2" charset="-122"/>
              </a:rPr>
              <a:t>You have to learn accounting. It's the language of the business. If you don't know it, it's like being in a foreign country without knowing the language.</a:t>
            </a:r>
            <a:endParaRPr lang="en-US" altLang="zh-CN" sz="2400" dirty="0"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 algn="r" eaLnBrk="1" hangingPunct="1">
              <a:buFontTx/>
              <a:buNone/>
            </a:pPr>
            <a:r>
              <a:rPr lang="en-US" altLang="zh-CN" sz="1350" dirty="0">
                <a:latin typeface="Georgia" panose="02040502050405020303" pitchFamily="18" charset="0"/>
                <a:ea typeface="宋体" panose="02010600030101010101" pitchFamily="2" charset="-122"/>
              </a:rPr>
              <a:t>--Warren Buffet (2003) </a:t>
            </a:r>
            <a:endParaRPr lang="en-US" altLang="zh-CN" sz="1350" dirty="0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84" y="1663984"/>
            <a:ext cx="2331343" cy="1425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ual 6"/>
          <p:cNvSpPr/>
          <p:nvPr/>
        </p:nvSpPr>
        <p:spPr>
          <a:xfrm>
            <a:off x="3429000" y="4191000"/>
            <a:ext cx="533400" cy="2286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6627" name="TextBox 7"/>
          <p:cNvSpPr txBox="1">
            <a:spLocks noChangeArrowheads="1"/>
          </p:cNvSpPr>
          <p:nvPr/>
        </p:nvSpPr>
        <p:spPr bwMode="auto">
          <a:xfrm>
            <a:off x="990600" y="1554162"/>
            <a:ext cx="7162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dirty="0"/>
              <a:t>Assets = Liabilities + Equity</a:t>
            </a:r>
            <a:endParaRPr lang="en-US" sz="3200" dirty="0"/>
          </a:p>
        </p:txBody>
      </p:sp>
      <p:sp>
        <p:nvSpPr>
          <p:cNvPr id="26628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26629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E6E3A5-C418-48A9-A05E-BD108C88BE48}" type="slidenum">
              <a:rPr lang="en-US" smtClean="0"/>
            </a:fld>
            <a:endParaRPr lang="en-US" smtClean="0"/>
          </a:p>
        </p:txBody>
      </p:sp>
      <p:sp>
        <p:nvSpPr>
          <p:cNvPr id="9" name="Cube 8"/>
          <p:cNvSpPr/>
          <p:nvPr/>
        </p:nvSpPr>
        <p:spPr>
          <a:xfrm>
            <a:off x="685800" y="2514600"/>
            <a:ext cx="2514600" cy="3657600"/>
          </a:xfrm>
          <a:prstGeom prst="cube">
            <a:avLst>
              <a:gd name="adj" fmla="val 22639"/>
            </a:avLst>
          </a:prstGeom>
          <a:solidFill>
            <a:srgbClr val="70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Assets</a:t>
            </a:r>
            <a:endParaRPr lang="en-US" sz="2400" dirty="0"/>
          </a:p>
          <a:p>
            <a:pPr algn="ctr">
              <a:defRPr/>
            </a:pPr>
            <a:r>
              <a:rPr lang="en-US" sz="2400" dirty="0"/>
              <a:t>$1,000</a:t>
            </a:r>
            <a:endParaRPr lang="en-US" sz="2400" dirty="0"/>
          </a:p>
        </p:txBody>
      </p:sp>
      <p:sp>
        <p:nvSpPr>
          <p:cNvPr id="11" name="Cube 10"/>
          <p:cNvSpPr/>
          <p:nvPr/>
        </p:nvSpPr>
        <p:spPr>
          <a:xfrm>
            <a:off x="4191000" y="3962400"/>
            <a:ext cx="2514600" cy="22098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Equity</a:t>
            </a:r>
            <a:endParaRPr lang="en-US" sz="2400" dirty="0"/>
          </a:p>
          <a:p>
            <a:pPr algn="ctr">
              <a:defRPr/>
            </a:pPr>
            <a:r>
              <a:rPr lang="en-US" sz="2400" dirty="0"/>
              <a:t>$400</a:t>
            </a:r>
            <a:endParaRPr lang="en-US" sz="2400" dirty="0"/>
          </a:p>
        </p:txBody>
      </p:sp>
      <p:sp>
        <p:nvSpPr>
          <p:cNvPr id="12" name="Cube 11"/>
          <p:cNvSpPr/>
          <p:nvPr/>
        </p:nvSpPr>
        <p:spPr>
          <a:xfrm>
            <a:off x="4191000" y="2514600"/>
            <a:ext cx="2514600" cy="220980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Liabilities</a:t>
            </a:r>
            <a:endParaRPr lang="en-US" sz="2400" dirty="0"/>
          </a:p>
          <a:p>
            <a:pPr algn="ctr">
              <a:defRPr/>
            </a:pPr>
            <a:r>
              <a:rPr lang="en-US" sz="2400" dirty="0"/>
              <a:t>$600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0668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Accounting Equation, also called “Balance Sheet Equation”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4819471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Equity or Shareholders’ Equity or Owners’ Equity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705600" y="5410200"/>
            <a:ext cx="304800" cy="9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ual 6"/>
          <p:cNvSpPr/>
          <p:nvPr/>
        </p:nvSpPr>
        <p:spPr>
          <a:xfrm>
            <a:off x="6096000" y="4191000"/>
            <a:ext cx="533400" cy="2286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7651" name="TextBox 7"/>
          <p:cNvSpPr txBox="1">
            <a:spLocks noChangeArrowheads="1"/>
          </p:cNvSpPr>
          <p:nvPr/>
        </p:nvSpPr>
        <p:spPr bwMode="auto">
          <a:xfrm>
            <a:off x="381000" y="1143000"/>
            <a:ext cx="83058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 dirty="0"/>
              <a:t>Total Revenue and Gain – Total Expenses and Losses = Net Income (or Loss)</a:t>
            </a:r>
            <a:endParaRPr lang="en-US" sz="3200" dirty="0"/>
          </a:p>
        </p:txBody>
      </p:sp>
      <p:sp>
        <p:nvSpPr>
          <p:cNvPr id="27652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27653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231824-1719-4A9C-B594-85ABD4AB2FF6}" type="slidenum">
              <a:rPr lang="en-US" smtClean="0"/>
            </a:fld>
            <a:endParaRPr lang="en-US" smtClean="0"/>
          </a:p>
        </p:txBody>
      </p:sp>
      <p:sp>
        <p:nvSpPr>
          <p:cNvPr id="9" name="Cube 8"/>
          <p:cNvSpPr/>
          <p:nvPr/>
        </p:nvSpPr>
        <p:spPr>
          <a:xfrm>
            <a:off x="609600" y="2362200"/>
            <a:ext cx="2133600" cy="3657600"/>
          </a:xfrm>
          <a:prstGeom prst="cube">
            <a:avLst>
              <a:gd name="adj" fmla="val 22639"/>
            </a:avLst>
          </a:prstGeom>
          <a:solidFill>
            <a:srgbClr val="70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Total Revenue and Gains</a:t>
            </a:r>
            <a:endParaRPr lang="en-US" dirty="0">
              <a:solidFill>
                <a:srgbClr val="FFFFFF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dirty="0" smtClean="0">
                <a:solidFill>
                  <a:srgbClr val="FFFFFF"/>
                </a:solidFill>
              </a:rPr>
              <a:t>$</a:t>
            </a:r>
            <a:r>
              <a:rPr lang="en-US" dirty="0">
                <a:solidFill>
                  <a:srgbClr val="FFFFFF"/>
                </a:solidFill>
              </a:rPr>
              <a:t>5</a:t>
            </a:r>
            <a:r>
              <a:rPr lang="en-US" dirty="0" smtClean="0">
                <a:solidFill>
                  <a:srgbClr val="FFFFFF"/>
                </a:solidFill>
              </a:rPr>
              <a:t>00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705600" y="3124200"/>
            <a:ext cx="2133600" cy="22098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Net Income (or Loss)</a:t>
            </a:r>
            <a:endParaRPr lang="en-US">
              <a:solidFill>
                <a:srgbClr val="FFFFFF"/>
              </a:solidFill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$200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810000" y="3200400"/>
            <a:ext cx="2133600" cy="220980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Total Expenses and Losses</a:t>
            </a:r>
            <a:endParaRPr lang="en-US">
              <a:solidFill>
                <a:srgbClr val="FFFFFF"/>
              </a:solidFill>
            </a:endParaRPr>
          </a:p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$300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Minus 12"/>
          <p:cNvSpPr/>
          <p:nvPr/>
        </p:nvSpPr>
        <p:spPr>
          <a:xfrm>
            <a:off x="2971800" y="4114800"/>
            <a:ext cx="533400" cy="304800"/>
          </a:xfrm>
          <a:prstGeom prst="mathMinus">
            <a:avLst/>
          </a:prstGeom>
          <a:gradFill>
            <a:gsLst>
              <a:gs pos="0">
                <a:schemeClr val="accent6">
                  <a:tint val="1000"/>
                  <a:satMod val="255000"/>
                </a:schemeClr>
              </a:gs>
              <a:gs pos="55000">
                <a:schemeClr val="accent6">
                  <a:tint val="12000"/>
                  <a:satMod val="255000"/>
                </a:schemeClr>
              </a:gs>
              <a:gs pos="100000">
                <a:schemeClr val="accent6">
                  <a:tint val="45000"/>
                  <a:satMod val="250000"/>
                </a:schemeClr>
              </a:gs>
            </a:gsLst>
            <a:path path="circle">
              <a:fillToRect l="-40000" t="-90000" r="140000" b="190000"/>
            </a:path>
          </a:gradFill>
          <a:ln w="9525">
            <a:solidFill>
              <a:schemeClr val="accent6"/>
            </a:solidFill>
          </a:ln>
          <a:effectLst>
            <a:outerShdw blurRad="51562" dist="254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rot="5400000">
            <a:off x="2972594" y="2971006"/>
            <a:ext cx="10668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972594" y="4647406"/>
            <a:ext cx="10668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71600" y="5791200"/>
            <a:ext cx="12954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00" y="5791200"/>
            <a:ext cx="12954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2200" y="5791200"/>
            <a:ext cx="1295400" cy="15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3810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The Components of Retained Earnings</a:t>
            </a:r>
            <a:endParaRPr lang="en-US" sz="3200"/>
          </a:p>
        </p:txBody>
      </p:sp>
      <p:sp>
        <p:nvSpPr>
          <p:cNvPr id="28680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28681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2604D3B-3D1B-4B9B-8FF5-DEFC07B1EF30}" type="slidenum">
              <a:rPr lang="en-US" smtClean="0"/>
            </a:fld>
            <a:endParaRPr lang="en-US" smtClean="0"/>
          </a:p>
        </p:txBody>
      </p:sp>
      <p:sp>
        <p:nvSpPr>
          <p:cNvPr id="9" name="Cube 8"/>
          <p:cNvSpPr/>
          <p:nvPr/>
        </p:nvSpPr>
        <p:spPr>
          <a:xfrm>
            <a:off x="2667000" y="1828800"/>
            <a:ext cx="1600200" cy="990600"/>
          </a:xfrm>
          <a:prstGeom prst="cube">
            <a:avLst>
              <a:gd name="adj" fmla="val 9652"/>
            </a:avLst>
          </a:prstGeom>
          <a:solidFill>
            <a:srgbClr val="92D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Revenues for the period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2667000" y="3505200"/>
            <a:ext cx="1600200" cy="990600"/>
          </a:xfrm>
          <a:prstGeom prst="cube">
            <a:avLst>
              <a:gd name="adj" fmla="val 9652"/>
            </a:avLst>
          </a:prstGeom>
          <a:solidFill>
            <a:srgbClr val="0070C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Expenses for the period</a:t>
            </a:r>
            <a:endParaRPr lang="en-US" sz="1600" dirty="0"/>
          </a:p>
        </p:txBody>
      </p:sp>
      <p:sp>
        <p:nvSpPr>
          <p:cNvPr id="18" name="Cube 17"/>
          <p:cNvSpPr/>
          <p:nvPr/>
        </p:nvSpPr>
        <p:spPr>
          <a:xfrm>
            <a:off x="7467600" y="5181600"/>
            <a:ext cx="1600200" cy="1143000"/>
          </a:xfrm>
          <a:prstGeom prst="cube">
            <a:avLst>
              <a:gd name="adj" fmla="val 9652"/>
            </a:avLst>
          </a:prstGeom>
          <a:solidFill>
            <a:srgbClr val="7008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Ending Balance of Retained Earnings</a:t>
            </a:r>
            <a:endParaRPr lang="en-US" sz="1600" dirty="0"/>
          </a:p>
        </p:txBody>
      </p:sp>
      <p:sp>
        <p:nvSpPr>
          <p:cNvPr id="19" name="Cube 18"/>
          <p:cNvSpPr/>
          <p:nvPr/>
        </p:nvSpPr>
        <p:spPr>
          <a:xfrm>
            <a:off x="5105400" y="5181600"/>
            <a:ext cx="1600200" cy="1143000"/>
          </a:xfrm>
          <a:prstGeom prst="cube">
            <a:avLst>
              <a:gd name="adj" fmla="val 9652"/>
            </a:avLst>
          </a:prstGeom>
          <a:solidFill>
            <a:srgbClr val="00B0F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Dividends for the period</a:t>
            </a:r>
            <a:endParaRPr lang="en-US" sz="1600" dirty="0"/>
          </a:p>
        </p:txBody>
      </p:sp>
      <p:sp>
        <p:nvSpPr>
          <p:cNvPr id="20" name="Cube 19"/>
          <p:cNvSpPr/>
          <p:nvPr/>
        </p:nvSpPr>
        <p:spPr>
          <a:xfrm>
            <a:off x="2667000" y="5181600"/>
            <a:ext cx="1600200" cy="1143000"/>
          </a:xfrm>
          <a:prstGeom prst="cube">
            <a:avLst>
              <a:gd name="adj" fmla="val 9652"/>
            </a:avLst>
          </a:prstGeom>
          <a:solidFill>
            <a:srgbClr val="FFC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Net Income (or Net Loss) for the period</a:t>
            </a:r>
            <a:endParaRPr lang="en-US" sz="1600" dirty="0"/>
          </a:p>
        </p:txBody>
      </p:sp>
      <p:sp>
        <p:nvSpPr>
          <p:cNvPr id="21" name="Cube 20"/>
          <p:cNvSpPr/>
          <p:nvPr/>
        </p:nvSpPr>
        <p:spPr>
          <a:xfrm>
            <a:off x="152400" y="5181600"/>
            <a:ext cx="1600200" cy="1143000"/>
          </a:xfrm>
          <a:prstGeom prst="cube">
            <a:avLst>
              <a:gd name="adj" fmla="val 9652"/>
            </a:avLst>
          </a:prstGeom>
          <a:solidFill>
            <a:srgbClr val="7008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Beginning Balance of Retained Earnings</a:t>
            </a:r>
            <a:endParaRPr lang="en-US" sz="1600" dirty="0"/>
          </a:p>
        </p:txBody>
      </p:sp>
      <p:sp>
        <p:nvSpPr>
          <p:cNvPr id="28688" name="TextBox 30"/>
          <p:cNvSpPr txBox="1">
            <a:spLocks noChangeArrowheads="1"/>
          </p:cNvSpPr>
          <p:nvPr/>
        </p:nvSpPr>
        <p:spPr bwMode="auto">
          <a:xfrm>
            <a:off x="2286000" y="2895600"/>
            <a:ext cx="11430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minus</a:t>
            </a:r>
            <a:endParaRPr lang="en-US" sz="1600"/>
          </a:p>
        </p:txBody>
      </p:sp>
      <p:sp>
        <p:nvSpPr>
          <p:cNvPr id="28689" name="TextBox 31"/>
          <p:cNvSpPr txBox="1">
            <a:spLocks noChangeArrowheads="1"/>
          </p:cNvSpPr>
          <p:nvPr/>
        </p:nvSpPr>
        <p:spPr bwMode="auto">
          <a:xfrm>
            <a:off x="2362200" y="4648200"/>
            <a:ext cx="11430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equals</a:t>
            </a:r>
            <a:endParaRPr lang="en-US" sz="1600"/>
          </a:p>
        </p:txBody>
      </p:sp>
      <p:sp>
        <p:nvSpPr>
          <p:cNvPr id="28690" name="TextBox 32"/>
          <p:cNvSpPr txBox="1">
            <a:spLocks noChangeArrowheads="1"/>
          </p:cNvSpPr>
          <p:nvPr/>
        </p:nvSpPr>
        <p:spPr bwMode="auto">
          <a:xfrm>
            <a:off x="1828800" y="4960938"/>
            <a:ext cx="762000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Plus or minus</a:t>
            </a:r>
            <a:endParaRPr lang="en-US" sz="1600"/>
          </a:p>
        </p:txBody>
      </p:sp>
      <p:sp>
        <p:nvSpPr>
          <p:cNvPr id="28691" name="TextBox 33"/>
          <p:cNvSpPr txBox="1">
            <a:spLocks noChangeArrowheads="1"/>
          </p:cNvSpPr>
          <p:nvPr/>
        </p:nvSpPr>
        <p:spPr bwMode="auto">
          <a:xfrm>
            <a:off x="4267200" y="5376863"/>
            <a:ext cx="762000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minus</a:t>
            </a:r>
            <a:endParaRPr lang="en-US" sz="1600"/>
          </a:p>
        </p:txBody>
      </p:sp>
      <p:sp>
        <p:nvSpPr>
          <p:cNvPr id="28692" name="TextBox 34"/>
          <p:cNvSpPr txBox="1">
            <a:spLocks noChangeArrowheads="1"/>
          </p:cNvSpPr>
          <p:nvPr/>
        </p:nvSpPr>
        <p:spPr bwMode="auto">
          <a:xfrm>
            <a:off x="6629400" y="5410200"/>
            <a:ext cx="9144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equals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The Financial Statements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255905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0724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DD42071-6058-4AE5-B57F-F8154ECEADBE}" type="slidenum">
              <a:rPr lang="en-US" smtClean="0"/>
            </a:fld>
            <a:endParaRPr lang="en-US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05300" y="4229100"/>
            <a:ext cx="685800" cy="0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229100"/>
            <a:ext cx="457200" cy="14288"/>
          </a:xfrm>
          <a:prstGeom prst="straightConnector1">
            <a:avLst/>
          </a:prstGeom>
          <a:ln w="44450" cap="flat">
            <a:round/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534150" y="4229100"/>
            <a:ext cx="571500" cy="14288"/>
          </a:xfrm>
          <a:prstGeom prst="straightConnector1">
            <a:avLst/>
          </a:prstGeom>
          <a:ln w="44450" cap="flat"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21336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the financial information flows from one financial statement to the next. </a:t>
            </a:r>
            <a:r>
              <a:rPr lang="en-US" sz="2400" dirty="0" smtClean="0">
                <a:solidFill>
                  <a:srgbClr val="FF0000"/>
                </a:solidFill>
              </a:rPr>
              <a:t>The order </a:t>
            </a:r>
            <a:r>
              <a:rPr lang="en-US" sz="2400" dirty="0" smtClean="0"/>
              <a:t>is important.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Relationships between Financial Statements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1905000"/>
          <a:ext cx="6096000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724400"/>
                <a:gridCol w="1371600"/>
              </a:tblGrid>
              <a:tr h="4876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r>
                        <a:rPr lang="en-US" baseline="0" dirty="0" smtClean="0"/>
                        <a:t> Statement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For the year ended December 31, 20X6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</a:tr>
              <a:tr h="3431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Revenues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$700,00</a:t>
                      </a:r>
                      <a:endParaRPr lang="en-US" dirty="0"/>
                    </a:p>
                  </a:txBody>
                  <a:tcPr anchor="b"/>
                </a:tc>
              </a:tr>
              <a:tr h="3431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Expenses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 smtClean="0"/>
                        <a:t>(670,000)</a:t>
                      </a:r>
                      <a:endParaRPr lang="en-US" u="sng" dirty="0"/>
                    </a:p>
                  </a:txBody>
                  <a:tcPr anchor="b"/>
                </a:tc>
              </a:tr>
              <a:tr h="3431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Net income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sng" baseline="0" dirty="0" smtClean="0"/>
                        <a:t>  $30,000</a:t>
                      </a:r>
                      <a:endParaRPr lang="en-US" b="1" u="sng" dirty="0"/>
                    </a:p>
                  </a:txBody>
                  <a:tcPr anchor="b"/>
                </a:tc>
              </a:tr>
            </a:tbl>
          </a:graphicData>
        </a:graphic>
      </p:graphicFrame>
      <p:graphicFrame>
        <p:nvGraphicFramePr>
          <p:cNvPr id="105513" name="Group 41"/>
          <p:cNvGraphicFramePr>
            <a:graphicFrameLocks noGrp="1"/>
          </p:cNvGraphicFramePr>
          <p:nvPr/>
        </p:nvGraphicFramePr>
        <p:xfrm>
          <a:off x="1447800" y="3886200"/>
          <a:ext cx="6096000" cy="2468564"/>
        </p:xfrm>
        <a:graphic>
          <a:graphicData uri="http://schemas.openxmlformats.org/drawingml/2006/table">
            <a:tbl>
              <a:tblPr/>
              <a:tblGrid>
                <a:gridCol w="4724400"/>
                <a:gridCol w="1371600"/>
              </a:tblGrid>
              <a:tr h="6859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</a:rPr>
                        <a:t>Statement of  Changes in Equity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</a:rPr>
                        <a:t>For the year ended December 31, 20X6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cPr/>
                </a:tc>
              </a:tr>
              <a:tr h="462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Beginning equity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$160,000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T="45732" marB="4573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462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</a:rPr>
                        <a:t>Net income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30,000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T="45732" marB="4573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Cash dividends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(10,000)</a:t>
                      </a: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T="45732" marB="4573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396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Ending equity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$180,000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T="45732" marB="4573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Curved Left Arrow 11"/>
          <p:cNvSpPr/>
          <p:nvPr/>
        </p:nvSpPr>
        <p:spPr>
          <a:xfrm>
            <a:off x="7620000" y="3429000"/>
            <a:ext cx="533400" cy="1981200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42023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42024" name="Slide Number Placeholder 5"/>
          <p:cNvSpPr txBox="1"/>
          <p:nvPr/>
        </p:nvSpPr>
        <p:spPr bwMode="auto">
          <a:xfrm>
            <a:off x="8153400" y="6492875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69C6E999-8329-4A31-BC1B-8ACD59C6090A}" type="slidenum">
              <a:rPr lang="en-US" sz="800">
                <a:solidFill>
                  <a:schemeClr val="accent2"/>
                </a:solidFill>
              </a:rPr>
            </a:fld>
            <a:endParaRPr lang="en-US" sz="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142" name="Group 54"/>
          <p:cNvGraphicFramePr>
            <a:graphicFrameLocks noGrp="1"/>
          </p:cNvGraphicFramePr>
          <p:nvPr/>
        </p:nvGraphicFramePr>
        <p:xfrm>
          <a:off x="1143000" y="685800"/>
          <a:ext cx="6096000" cy="2252964"/>
        </p:xfrm>
        <a:graphic>
          <a:graphicData uri="http://schemas.openxmlformats.org/drawingml/2006/table">
            <a:tbl>
              <a:tblPr/>
              <a:tblGrid>
                <a:gridCol w="4724400"/>
                <a:gridCol w="1371600"/>
              </a:tblGrid>
              <a:tr h="6397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Statement of  Changes in Equity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For the year ended December 31, 20X6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Beginning equity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$160,000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Net income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30,000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dividends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(10,000)</a:t>
                      </a: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Ending equity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$180,000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2" marB="45712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141" name="Group 53"/>
          <p:cNvGraphicFramePr>
            <a:graphicFrameLocks noGrp="1"/>
          </p:cNvGraphicFramePr>
          <p:nvPr/>
        </p:nvGraphicFramePr>
        <p:xfrm>
          <a:off x="1143000" y="3124200"/>
          <a:ext cx="6096000" cy="3392490"/>
        </p:xfrm>
        <a:graphic>
          <a:graphicData uri="http://schemas.openxmlformats.org/drawingml/2006/table">
            <a:tbl>
              <a:tblPr/>
              <a:tblGrid>
                <a:gridCol w="4724400"/>
                <a:gridCol w="1371600"/>
              </a:tblGrid>
              <a:tr h="685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Balance Sheet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on December 31, 20X6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cPr/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Assets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$300,000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Liabilities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120,000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Shareholders</a:t>
                      </a: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equity: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1800" b="0" i="0" u="sng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  Share capital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40,000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  Retained earnings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140,000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Total liabilities and equity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$300,000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9" marB="45729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Curved Left Arrow 7"/>
          <p:cNvSpPr/>
          <p:nvPr/>
        </p:nvSpPr>
        <p:spPr>
          <a:xfrm>
            <a:off x="7315200" y="2667000"/>
            <a:ext cx="762000" cy="3200400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3053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4305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A0ADBE-5790-4FE7-80CB-180CC4FFCAAF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7" name="Group 61"/>
          <p:cNvGraphicFramePr>
            <a:graphicFrameLocks noGrp="1"/>
          </p:cNvGraphicFramePr>
          <p:nvPr/>
        </p:nvGraphicFramePr>
        <p:xfrm>
          <a:off x="609600" y="3505200"/>
          <a:ext cx="6096000" cy="3021013"/>
        </p:xfrm>
        <a:graphic>
          <a:graphicData uri="http://schemas.openxmlformats.org/drawingml/2006/table">
            <a:tbl>
              <a:tblPr/>
              <a:tblGrid>
                <a:gridCol w="4724400"/>
                <a:gridCol w="1371600"/>
              </a:tblGrid>
              <a:tr h="6397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Statement of  Cash Flows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For the year ended December 31, 20X6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flows from operating activities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$55,000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flows from investing activities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(15,000)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flows from financing activities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(10,000)</a:t>
                      </a:r>
                      <a:endParaRPr kumimoji="0" lang="en-US" sz="12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Net cash flows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30,000</a:t>
                      </a:r>
                      <a:endParaRPr kumimoji="0" lang="en-US" sz="12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balance, December 31, 2015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5,000</a:t>
                      </a:r>
                      <a:endParaRPr kumimoji="0" lang="en-US" sz="12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 balance, December 31, 20106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$35,000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196" name="Group 60"/>
          <p:cNvGraphicFramePr>
            <a:graphicFrameLocks noGrp="1"/>
          </p:cNvGraphicFramePr>
          <p:nvPr/>
        </p:nvGraphicFramePr>
        <p:xfrm>
          <a:off x="609600" y="457200"/>
          <a:ext cx="6096000" cy="3142308"/>
        </p:xfrm>
        <a:graphic>
          <a:graphicData uri="http://schemas.openxmlformats.org/drawingml/2006/table">
            <a:tbl>
              <a:tblPr/>
              <a:tblGrid>
                <a:gridCol w="4724400"/>
                <a:gridCol w="1371600"/>
              </a:tblGrid>
              <a:tr h="6397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Balance Sheet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on December 31, 20X6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Assets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Cash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#300,000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35,000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Liabilities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120,000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Shareholders</a:t>
                      </a:r>
                      <a:r>
                        <a:rPr kumimoji="0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equity: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1200" b="0" i="0" u="sng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  Share capital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40,000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   Retained earnings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140,000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Total liabilities and equity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MS PGothic" panose="020B0600070205080204" pitchFamily="34" charset="-128"/>
                        </a:rPr>
                        <a:t>$300,000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Curved Left Arrow 7"/>
          <p:cNvSpPr/>
          <p:nvPr/>
        </p:nvSpPr>
        <p:spPr>
          <a:xfrm>
            <a:off x="6705600" y="1447800"/>
            <a:ext cx="762000" cy="5105400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4083" name="TextBox 8"/>
          <p:cNvSpPr txBox="1">
            <a:spLocks noChangeArrowheads="1"/>
          </p:cNvSpPr>
          <p:nvPr/>
        </p:nvSpPr>
        <p:spPr bwMode="auto">
          <a:xfrm>
            <a:off x="7467600" y="1295400"/>
            <a:ext cx="1676400" cy="4838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 b="1"/>
              <a:t>Cash</a:t>
            </a:r>
            <a:r>
              <a:rPr lang="en-US" sz="2400"/>
              <a:t> from the Asset section  of the Balance </a:t>
            </a:r>
            <a:endParaRPr lang="en-US" sz="2400"/>
          </a:p>
          <a:p>
            <a:r>
              <a:rPr lang="en-US" sz="2400"/>
              <a:t>Sheet equals ending </a:t>
            </a:r>
            <a:r>
              <a:rPr lang="en-US" sz="2400" b="1"/>
              <a:t>Cash</a:t>
            </a:r>
            <a:r>
              <a:rPr lang="en-US" sz="2400"/>
              <a:t> on the Statement of Cash Flows</a:t>
            </a:r>
            <a:endParaRPr lang="en-US" sz="2400"/>
          </a:p>
        </p:txBody>
      </p:sp>
      <p:sp>
        <p:nvSpPr>
          <p:cNvPr id="44084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181B11E-F488-44E5-B1A9-B72854D8CBFA}" type="slidenum">
              <a:rPr lang="en-US" smtClean="0"/>
            </a:fld>
            <a:endParaRPr lang="en-US" smtClean="0"/>
          </a:p>
        </p:txBody>
      </p:sp>
      <p:sp>
        <p:nvSpPr>
          <p:cNvPr id="44085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1. The Income Statement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317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part of Statement of Comprehensive Income</a:t>
            </a:r>
            <a:endParaRPr lang="en-US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Also called </a:t>
            </a:r>
            <a:r>
              <a:rPr lang="en-US" u="sng" dirty="0" smtClean="0">
                <a:ea typeface="MS PGothic" panose="020B0600070205080204" pitchFamily="34" charset="-128"/>
              </a:rPr>
              <a:t>Profit and Loss </a:t>
            </a:r>
            <a:r>
              <a:rPr lang="en-US" dirty="0" smtClean="0">
                <a:ea typeface="MS PGothic" panose="020B0600070205080204" pitchFamily="34" charset="-128"/>
              </a:rPr>
              <a:t>Statement (P&amp;L) </a:t>
            </a:r>
            <a:endParaRPr lang="en-US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Reports two main categories</a:t>
            </a:r>
            <a:endParaRPr lang="en-US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 smtClean="0">
                <a:ea typeface="MS PGothic" panose="020B0600070205080204" pitchFamily="34" charset="-128"/>
              </a:rPr>
              <a:t>Revenues and gains</a:t>
            </a:r>
            <a:endParaRPr lang="en-US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 smtClean="0">
                <a:ea typeface="MS PGothic" panose="020B0600070205080204" pitchFamily="34" charset="-128"/>
              </a:rPr>
              <a:t>Expenses and losses</a:t>
            </a:r>
            <a:endParaRPr lang="en-US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Shows the </a:t>
            </a:r>
            <a:r>
              <a:rPr lang="ja-JP" altLang="en-US" dirty="0" smtClean="0">
                <a:ea typeface="MS PGothic" panose="020B0600070205080204" pitchFamily="34" charset="-128"/>
              </a:rPr>
              <a:t>“</a:t>
            </a:r>
            <a:r>
              <a:rPr lang="en-US" altLang="ja-JP" dirty="0" smtClean="0">
                <a:ea typeface="MS PGothic" panose="020B0600070205080204" pitchFamily="34" charset="-128"/>
              </a:rPr>
              <a:t>bottom line</a:t>
            </a:r>
            <a:r>
              <a:rPr lang="ja-JP" altLang="en-US" dirty="0" smtClean="0">
                <a:ea typeface="MS PGothic" panose="020B0600070205080204" pitchFamily="34" charset="-128"/>
              </a:rPr>
              <a:t>”</a:t>
            </a:r>
            <a:endParaRPr lang="en-US" altLang="ja-JP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 smtClean="0">
                <a:ea typeface="MS PGothic" panose="020B0600070205080204" pitchFamily="34" charset="-128"/>
              </a:rPr>
              <a:t>Net income or net loss for the period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31748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1627D4B-3CCC-4049-9996-9B9849E9C0C0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/>
          <p:nvPr/>
        </p:nvSpPr>
        <p:spPr>
          <a:xfrm>
            <a:off x="31115" y="1012825"/>
            <a:ext cx="2428875" cy="8096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marL="49530" algn="ctr" defTabSz="900430"/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The Income Statement: </a:t>
            </a:r>
            <a:endParaRPr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marL="49530" algn="ctr" defTabSz="900430"/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Nike, Inc., 2010</a:t>
            </a:r>
            <a:endParaRPr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215" y="608648"/>
            <a:ext cx="6221413" cy="617696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69342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2-</a:t>
            </a:r>
            <a:fld id="{9A0DB2DC-4C9A-4742-B13C-FB6460FD3503}" type="slidenum"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</a:fld>
            <a:endParaRPr lang="en-US" sz="100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2. Statement of Changes in Equity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S PGothic" panose="020B0600070205080204" pitchFamily="34" charset="-128"/>
              </a:rPr>
              <a:t>The Statement of Changes in Equity shows a company</a:t>
            </a:r>
            <a:r>
              <a:rPr lang="ja-JP" altLang="en-US" dirty="0" smtClean="0">
                <a:ea typeface="MS PGothic" panose="020B0600070205080204" pitchFamily="34" charset="-128"/>
              </a:rPr>
              <a:t>’</a:t>
            </a:r>
            <a:r>
              <a:rPr lang="en-US" altLang="ja-JP" dirty="0" smtClean="0">
                <a:ea typeface="MS PGothic" panose="020B0600070205080204" pitchFamily="34" charset="-128"/>
              </a:rPr>
              <a:t>s transactions with its </a:t>
            </a:r>
            <a:r>
              <a:rPr lang="en-US" altLang="ja-JP" u="sng" dirty="0" smtClean="0">
                <a:ea typeface="MS PGothic" panose="020B0600070205080204" pitchFamily="34" charset="-128"/>
              </a:rPr>
              <a:t>owners</a:t>
            </a:r>
            <a:r>
              <a:rPr lang="en-US" altLang="ja-JP" dirty="0" smtClean="0">
                <a:ea typeface="MS PGothic" panose="020B0600070205080204" pitchFamily="34" charset="-128"/>
              </a:rPr>
              <a:t>.</a:t>
            </a:r>
            <a:endParaRPr lang="en-US" altLang="ja-JP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[ONLY] </a:t>
            </a:r>
            <a:r>
              <a:rPr lang="en-US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Net income (or net loss) </a:t>
            </a:r>
            <a:r>
              <a:rPr lang="en-US" dirty="0" smtClean="0">
                <a:ea typeface="MS PGothic" panose="020B0600070205080204" pitchFamily="34" charset="-128"/>
              </a:rPr>
              <a:t>flows from the Income Statement to the Statement of Changes in Equity.</a:t>
            </a:r>
            <a:endParaRPr lang="en-US" dirty="0" smtClean="0">
              <a:ea typeface="MS PGothic" panose="020B0600070205080204" pitchFamily="34" charset="-128"/>
            </a:endParaRPr>
          </a:p>
          <a:p>
            <a:pPr eaLnBrk="1" hangingPunct="1"/>
            <a:endParaRPr lang="en-US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For simplicity, we will sometimes refer to a Statement of Changes in </a:t>
            </a:r>
            <a:r>
              <a:rPr lang="en-US" u="sng" dirty="0" smtClean="0">
                <a:ea typeface="MS PGothic" panose="020B0600070205080204" pitchFamily="34" charset="-128"/>
              </a:rPr>
              <a:t>Retained Earnings</a:t>
            </a:r>
            <a:endParaRPr lang="en-US" u="sng" dirty="0" smtClean="0">
              <a:ea typeface="MS PGothic" panose="020B0600070205080204" pitchFamily="34" charset="-128"/>
            </a:endParaRPr>
          </a:p>
        </p:txBody>
      </p:sp>
      <p:sp>
        <p:nvSpPr>
          <p:cNvPr id="33796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570B50A-E7CF-43E5-B397-8E45F110ACE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978027377780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685800"/>
            <a:ext cx="45847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257800" y="1676400"/>
            <a:ext cx="3886200" cy="3505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/>
              <a:t>Chapter 1</a:t>
            </a:r>
            <a:endParaRPr lang="en-GB" sz="3200"/>
          </a:p>
          <a:p>
            <a:pPr algn="ctr">
              <a:spcBef>
                <a:spcPct val="50000"/>
              </a:spcBef>
            </a:pPr>
            <a:endParaRPr lang="en-GB" sz="3200"/>
          </a:p>
          <a:p>
            <a:pPr algn="ctr">
              <a:spcBef>
                <a:spcPct val="50000"/>
              </a:spcBef>
            </a:pPr>
            <a:r>
              <a:rPr lang="en-US" sz="3200"/>
              <a:t>Conceptual Framework and Financial Statements</a:t>
            </a:r>
            <a:endParaRPr lang="en-GB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/>
          <p:nvPr/>
        </p:nvSpPr>
        <p:spPr>
          <a:xfrm>
            <a:off x="-31115" y="838835"/>
            <a:ext cx="3124200" cy="13811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marL="49530" algn="ctr" defTabSz="900430"/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The Statement of Shareholders’ </a:t>
            </a:r>
            <a:endParaRPr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marL="49530" algn="ctr" defTabSz="900430"/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Equity: </a:t>
            </a:r>
            <a:endParaRPr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marL="49530" algn="ctr" defTabSz="900430"/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Nike, Inc., 2010</a:t>
            </a:r>
            <a:endParaRPr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988" y="447040"/>
            <a:ext cx="6070600" cy="635158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69342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2-</a:t>
            </a:r>
            <a:fld id="{9A0DB2DC-4C9A-4742-B13C-FB6460FD3503}" type="slidenum"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</a:fld>
            <a:endParaRPr lang="en-US" sz="100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3. The Balance Sheet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Also called the </a:t>
            </a:r>
            <a:r>
              <a:rPr lang="en-US" u="sng" dirty="0" smtClean="0">
                <a:ea typeface="MS PGothic" panose="020B0600070205080204" pitchFamily="34" charset="-128"/>
              </a:rPr>
              <a:t>Statement of Financial Position</a:t>
            </a:r>
            <a:endParaRPr lang="en-US" u="sng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Reports</a:t>
            </a:r>
            <a:endParaRPr lang="en-US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 smtClean="0">
                <a:ea typeface="MS PGothic" panose="020B0600070205080204" pitchFamily="34" charset="-128"/>
              </a:rPr>
              <a:t>Assets</a:t>
            </a:r>
            <a:endParaRPr lang="en-US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 smtClean="0">
                <a:ea typeface="MS PGothic" panose="020B0600070205080204" pitchFamily="34" charset="-128"/>
              </a:rPr>
              <a:t>Liabilities</a:t>
            </a:r>
            <a:endParaRPr lang="en-US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dirty="0" smtClean="0">
                <a:ea typeface="MS PGothic" panose="020B0600070205080204" pitchFamily="34" charset="-128"/>
              </a:rPr>
              <a:t>Shareholders</a:t>
            </a:r>
            <a:r>
              <a:rPr lang="ja-JP" altLang="en-US" smtClean="0">
                <a:ea typeface="MS PGothic" panose="020B0600070205080204" pitchFamily="34" charset="-128"/>
              </a:rPr>
              <a:t>’</a:t>
            </a:r>
            <a:r>
              <a:rPr lang="en-US" altLang="ja-JP" dirty="0" smtClean="0">
                <a:ea typeface="MS PGothic" panose="020B0600070205080204" pitchFamily="34" charset="-128"/>
              </a:rPr>
              <a:t> equity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35844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76DF2B1-98DA-4A71-A617-F8384FC71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/>
          <p:nvPr/>
        </p:nvSpPr>
        <p:spPr>
          <a:xfrm>
            <a:off x="-122555" y="934720"/>
            <a:ext cx="3303905" cy="8096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marL="49530" algn="ctr" defTabSz="900430"/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The Balance Sheet: </a:t>
            </a:r>
            <a:endParaRPr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marL="49530" algn="ctr" defTabSz="900430"/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Nike, Inc., on May 31, 2010</a:t>
            </a:r>
            <a:endParaRPr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0093" y="481648"/>
            <a:ext cx="5427662" cy="620553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69342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2-</a:t>
            </a:r>
            <a:fld id="{9A0DB2DC-4C9A-4742-B13C-FB6460FD3503}" type="slidenum"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</a:fld>
            <a:endParaRPr lang="en-US" sz="100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4. The Statement of Cash Flows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Measures cash receipts and cash payments</a:t>
            </a:r>
            <a:endParaRPr lang="en-US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Categorizes into three types of activities:</a:t>
            </a:r>
            <a:endParaRPr lang="en-US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u="sng" dirty="0" smtClean="0">
                <a:ea typeface="MS PGothic" panose="020B0600070205080204" pitchFamily="34" charset="-128"/>
              </a:rPr>
              <a:t>Operating</a:t>
            </a:r>
            <a:endParaRPr lang="en-US" u="sng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u="sng" dirty="0" smtClean="0">
                <a:ea typeface="MS PGothic" panose="020B0600070205080204" pitchFamily="34" charset="-128"/>
              </a:rPr>
              <a:t>Investing</a:t>
            </a:r>
            <a:endParaRPr lang="en-US" u="sng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u="sng" dirty="0" smtClean="0">
                <a:ea typeface="MS PGothic" panose="020B0600070205080204" pitchFamily="34" charset="-128"/>
              </a:rPr>
              <a:t>Financing</a:t>
            </a:r>
            <a:endParaRPr lang="en-US" u="sng" dirty="0" smtClean="0">
              <a:ea typeface="MS PGothic" panose="020B0600070205080204" pitchFamily="34" charset="-128"/>
            </a:endParaRPr>
          </a:p>
        </p:txBody>
      </p:sp>
      <p:sp>
        <p:nvSpPr>
          <p:cNvPr id="39940" name="Footer Placeholder 3"/>
          <p:cNvSpPr txBox="1"/>
          <p:nvPr/>
        </p:nvSpPr>
        <p:spPr bwMode="auto">
          <a:xfrm>
            <a:off x="2895600" y="6629400"/>
            <a:ext cx="35052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en-US" sz="800">
                <a:solidFill>
                  <a:schemeClr val="accent2"/>
                </a:solidFill>
              </a:rPr>
              <a:t>Copyright ©2014 Pearson Education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13DE5F0-4DC5-4115-B001-52D27F4A2E3A}" type="slidenum">
              <a:rPr lang="en-US" smtClean="0"/>
            </a:fld>
            <a:endParaRPr 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43940" y="4796790"/>
            <a:ext cx="69342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altLang="zh-CN" err="1">
                <a:sym typeface="+mn-ea"/>
              </a:rPr>
              <a:t>Change in Cash = Cash</a:t>
            </a:r>
            <a:r>
              <a:rPr lang="en-US" altLang="zh-CN">
                <a:sym typeface="+mn-ea"/>
              </a:rPr>
              <a:t> from Operations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>
                <a:sym typeface="+mn-ea"/>
              </a:rPr>
              <a:t>                            + Cash from Investing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>
                <a:sym typeface="+mn-ea"/>
              </a:rPr>
              <a:t>                            + Cash from Financing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/>
          <p:nvPr/>
        </p:nvSpPr>
        <p:spPr>
          <a:xfrm>
            <a:off x="71120" y="693420"/>
            <a:ext cx="2627313" cy="1216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marL="49530" algn="ctr" defTabSz="900430"/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The Cash Flow Statement : </a:t>
            </a:r>
            <a:endParaRPr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marL="49530" algn="ctr" defTabSz="900430"/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Nike, Inc., 2010</a:t>
            </a:r>
            <a:endParaRPr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770" y="503238"/>
            <a:ext cx="5753100" cy="625951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69342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2-</a:t>
            </a:r>
            <a:fld id="{9A0DB2DC-4C9A-4742-B13C-FB6460FD3503}" type="slidenum"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</a:fld>
            <a:endParaRPr lang="en-US" sz="100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66750" y="615633"/>
            <a:ext cx="7810500" cy="809625"/>
          </a:xfrm>
        </p:spPr>
        <p:txBody>
          <a:bodyPr vert="horz" wrap="square" lIns="92075" tIns="46038" rIns="92075" bIns="46038" anchor="ctr"/>
          <a:lstStyle/>
          <a:p>
            <a:r>
              <a:rPr lang="en-US" altLang="zh-CN" sz="3600"/>
              <a:t>The Articulation of the Financial Statements:How They Fit Together</a:t>
            </a:r>
            <a:endParaRPr lang="en-US" altLang="zh-CN" sz="3600"/>
          </a:p>
        </p:txBody>
      </p:sp>
      <p:grpSp>
        <p:nvGrpSpPr>
          <p:cNvPr id="19459" name="Group 3"/>
          <p:cNvGrpSpPr/>
          <p:nvPr/>
        </p:nvGrpSpPr>
        <p:grpSpPr>
          <a:xfrm>
            <a:off x="840740" y="1709187"/>
            <a:ext cx="7322820" cy="5054833"/>
            <a:chOff x="402" y="1142"/>
            <a:chExt cx="3456" cy="2310"/>
          </a:xfrm>
        </p:grpSpPr>
        <p:grpSp>
          <p:nvGrpSpPr>
            <p:cNvPr id="19460" name="Group 4"/>
            <p:cNvGrpSpPr>
              <a:grpSpLocks noChangeAspect="1"/>
            </p:cNvGrpSpPr>
            <p:nvPr/>
          </p:nvGrpSpPr>
          <p:grpSpPr>
            <a:xfrm>
              <a:off x="402" y="1142"/>
              <a:ext cx="3456" cy="2310"/>
              <a:chOff x="1830" y="5313"/>
              <a:chExt cx="8640" cy="5773"/>
            </a:xfrm>
          </p:grpSpPr>
          <p:sp>
            <p:nvSpPr>
              <p:cNvPr id="19463" name="AutoShape 5"/>
              <p:cNvSpPr>
                <a:spLocks noChangeAspect="1"/>
              </p:cNvSpPr>
              <p:nvPr/>
            </p:nvSpPr>
            <p:spPr>
              <a:xfrm>
                <a:off x="1830" y="5343"/>
                <a:ext cx="8640" cy="57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4" name="Rectangle 6"/>
              <p:cNvSpPr/>
              <p:nvPr/>
            </p:nvSpPr>
            <p:spPr>
              <a:xfrm>
                <a:off x="4515" y="7731"/>
                <a:ext cx="2936" cy="1519"/>
              </a:xfrm>
              <a:prstGeom prst="rect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EEFF"/>
                  </a:gs>
                </a:gsLst>
                <a:lin ang="54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5" name="Rectangle 7"/>
              <p:cNvSpPr/>
              <p:nvPr/>
            </p:nvSpPr>
            <p:spPr>
              <a:xfrm>
                <a:off x="4515" y="7726"/>
                <a:ext cx="2936" cy="39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8"/>
                  </a:gs>
                </a:gsLst>
                <a:lin ang="27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FFCC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6" name="Rectangle 8"/>
              <p:cNvSpPr/>
              <p:nvPr/>
            </p:nvSpPr>
            <p:spPr>
              <a:xfrm>
                <a:off x="4633" y="8253"/>
                <a:ext cx="2613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/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Investment and disinvestment by owners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" name="Rectangle 9"/>
              <p:cNvSpPr/>
              <p:nvPr/>
            </p:nvSpPr>
            <p:spPr>
              <a:xfrm>
                <a:off x="4633" y="8582"/>
                <a:ext cx="2784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Net income and other comprehensive income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8" name="Rectangle 10"/>
              <p:cNvSpPr/>
              <p:nvPr/>
            </p:nvSpPr>
            <p:spPr>
              <a:xfrm>
                <a:off x="4633" y="8942"/>
                <a:ext cx="2307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Net change in owners’ equity</a:t>
                </a:r>
                <a:endPara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4123" name="Rectangle 11"/>
              <p:cNvSpPr>
                <a:spLocks noChangeArrowheads="1"/>
              </p:cNvSpPr>
              <p:nvPr/>
            </p:nvSpPr>
            <p:spPr bwMode="auto">
              <a:xfrm>
                <a:off x="4732" y="7832"/>
                <a:ext cx="2359" cy="1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Statement of Shareholders’ Equity</a:t>
                </a:r>
                <a:r>
                  <a:rPr kumimoji="0" lang="en-US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9470" name="Line 12"/>
              <p:cNvSpPr/>
              <p:nvPr/>
            </p:nvSpPr>
            <p:spPr>
              <a:xfrm>
                <a:off x="4637" y="8900"/>
                <a:ext cx="2780" cy="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1" name="Rectangle 13"/>
              <p:cNvSpPr/>
              <p:nvPr/>
            </p:nvSpPr>
            <p:spPr>
              <a:xfrm>
                <a:off x="4515" y="9499"/>
                <a:ext cx="2936" cy="1519"/>
              </a:xfrm>
              <a:prstGeom prst="rect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EEFF"/>
                  </a:gs>
                </a:gsLst>
                <a:lin ang="54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Rectangle 14"/>
              <p:cNvSpPr/>
              <p:nvPr/>
            </p:nvSpPr>
            <p:spPr>
              <a:xfrm>
                <a:off x="4515" y="9494"/>
                <a:ext cx="2936" cy="397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8"/>
                  </a:gs>
                </a:gsLst>
                <a:lin ang="27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FFCC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Rectangle 15"/>
              <p:cNvSpPr/>
              <p:nvPr/>
            </p:nvSpPr>
            <p:spPr>
              <a:xfrm>
                <a:off x="4633" y="10020"/>
                <a:ext cx="623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/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Revenues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Rectangle 16"/>
              <p:cNvSpPr/>
              <p:nvPr/>
            </p:nvSpPr>
            <p:spPr>
              <a:xfrm flipV="1">
                <a:off x="4633" y="10294"/>
                <a:ext cx="605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rot="10800000" wrap="none" lIns="0" tIns="0" rIns="0" bIns="0"/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Rectangle 17"/>
              <p:cNvSpPr/>
              <p:nvPr/>
            </p:nvSpPr>
            <p:spPr>
              <a:xfrm>
                <a:off x="5300" y="10721"/>
                <a:ext cx="992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Net income</a:t>
                </a:r>
                <a:endPara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4130" name="Rectangle 18"/>
              <p:cNvSpPr>
                <a:spLocks noChangeArrowheads="1"/>
              </p:cNvSpPr>
              <p:nvPr/>
            </p:nvSpPr>
            <p:spPr bwMode="auto">
              <a:xfrm>
                <a:off x="5256" y="9589"/>
                <a:ext cx="1600" cy="1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Income Statement</a:t>
                </a: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9477" name="Rectangle 19"/>
              <p:cNvSpPr/>
              <p:nvPr/>
            </p:nvSpPr>
            <p:spPr>
              <a:xfrm>
                <a:off x="4515" y="6019"/>
                <a:ext cx="2936" cy="1519"/>
              </a:xfrm>
              <a:prstGeom prst="rect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EEFF"/>
                  </a:gs>
                </a:gsLst>
                <a:lin ang="54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8" name="Rectangle 20"/>
              <p:cNvSpPr/>
              <p:nvPr/>
            </p:nvSpPr>
            <p:spPr>
              <a:xfrm>
                <a:off x="4515" y="6014"/>
                <a:ext cx="2936" cy="39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8"/>
                  </a:gs>
                </a:gsLst>
                <a:lin ang="27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FFCC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9" name="Rectangle 21"/>
              <p:cNvSpPr/>
              <p:nvPr/>
            </p:nvSpPr>
            <p:spPr>
              <a:xfrm>
                <a:off x="4633" y="6453"/>
                <a:ext cx="1362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Cash from operations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0" name="Rectangle 22"/>
              <p:cNvSpPr/>
              <p:nvPr/>
            </p:nvSpPr>
            <p:spPr>
              <a:xfrm>
                <a:off x="4633" y="6690"/>
                <a:ext cx="1361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Cash from investing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1" name="Rectangle 23"/>
              <p:cNvSpPr/>
              <p:nvPr/>
            </p:nvSpPr>
            <p:spPr>
              <a:xfrm>
                <a:off x="4633" y="6940"/>
                <a:ext cx="1430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Cash from financing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2" name="Rectangle 24"/>
              <p:cNvSpPr/>
              <p:nvPr/>
            </p:nvSpPr>
            <p:spPr>
              <a:xfrm>
                <a:off x="5300" y="7235"/>
                <a:ext cx="993" cy="1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Net change in cash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4137" name="Rectangle 25"/>
              <p:cNvSpPr>
                <a:spLocks noChangeArrowheads="1"/>
              </p:cNvSpPr>
              <p:nvPr/>
            </p:nvSpPr>
            <p:spPr bwMode="auto">
              <a:xfrm>
                <a:off x="4863" y="6089"/>
                <a:ext cx="2383" cy="1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Cash Flow Statement</a:t>
                </a:r>
                <a:endPara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9484" name="Line 26"/>
              <p:cNvSpPr/>
              <p:nvPr/>
            </p:nvSpPr>
            <p:spPr>
              <a:xfrm>
                <a:off x="4684" y="7153"/>
                <a:ext cx="2407" cy="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5" name="Rectangle 27"/>
              <p:cNvSpPr/>
              <p:nvPr/>
            </p:nvSpPr>
            <p:spPr>
              <a:xfrm>
                <a:off x="1830" y="6522"/>
                <a:ext cx="2357" cy="3067"/>
              </a:xfrm>
              <a:prstGeom prst="rect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EEFF"/>
                  </a:gs>
                </a:gsLst>
                <a:lin ang="54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6" name="Rectangle 28"/>
              <p:cNvSpPr/>
              <p:nvPr/>
            </p:nvSpPr>
            <p:spPr>
              <a:xfrm>
                <a:off x="1830" y="6522"/>
                <a:ext cx="2359" cy="528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8"/>
                  </a:gs>
                </a:gsLst>
                <a:lin ang="27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FFCC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7" name="Rectangle 29"/>
              <p:cNvSpPr/>
              <p:nvPr/>
            </p:nvSpPr>
            <p:spPr>
              <a:xfrm flipV="1">
                <a:off x="2111" y="7666"/>
                <a:ext cx="953" cy="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rot="10800000" wrap="none" lIns="0" tIns="0" rIns="0" bIns="0"/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8" name="Rectangle 30"/>
              <p:cNvSpPr/>
              <p:nvPr/>
            </p:nvSpPr>
            <p:spPr>
              <a:xfrm>
                <a:off x="2110" y="7230"/>
                <a:ext cx="503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Cash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9" name="Rectangle 31"/>
              <p:cNvSpPr/>
              <p:nvPr/>
            </p:nvSpPr>
            <p:spPr>
              <a:xfrm>
                <a:off x="2111" y="8403"/>
                <a:ext cx="743" cy="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/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 Liabilities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0" name="Rectangle 32"/>
              <p:cNvSpPr/>
              <p:nvPr/>
            </p:nvSpPr>
            <p:spPr>
              <a:xfrm>
                <a:off x="2110" y="8075"/>
                <a:ext cx="955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Total Assets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1" name="Rectangle 33"/>
              <p:cNvSpPr/>
              <p:nvPr/>
            </p:nvSpPr>
            <p:spPr>
              <a:xfrm>
                <a:off x="2478" y="8917"/>
                <a:ext cx="822" cy="1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Owners’ equity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4146" name="Rectangle 34"/>
              <p:cNvSpPr>
                <a:spLocks noChangeArrowheads="1"/>
              </p:cNvSpPr>
              <p:nvPr/>
            </p:nvSpPr>
            <p:spPr bwMode="auto">
              <a:xfrm>
                <a:off x="1849" y="6656"/>
                <a:ext cx="1808" cy="1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Beginning Balance Sheet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9493" name="Line 35"/>
              <p:cNvSpPr/>
              <p:nvPr/>
            </p:nvSpPr>
            <p:spPr>
              <a:xfrm>
                <a:off x="2089" y="7922"/>
                <a:ext cx="1241" cy="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94" name="Line 36"/>
              <p:cNvSpPr/>
              <p:nvPr/>
            </p:nvSpPr>
            <p:spPr>
              <a:xfrm>
                <a:off x="2077" y="8747"/>
                <a:ext cx="1718" cy="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95" name="Freeform 37"/>
              <p:cNvSpPr/>
              <p:nvPr/>
            </p:nvSpPr>
            <p:spPr>
              <a:xfrm>
                <a:off x="2998" y="7253"/>
                <a:ext cx="2143" cy="201"/>
              </a:xfrm>
              <a:custGeom>
                <a:avLst/>
                <a:gdLst>
                  <a:gd name="txL" fmla="*/ 0 w 1783"/>
                  <a:gd name="txT" fmla="*/ 0 h 107"/>
                  <a:gd name="txR" fmla="*/ 1783 w 1783"/>
                  <a:gd name="txB" fmla="*/ 107 h 107"/>
                </a:gdLst>
                <a:ahLst/>
                <a:cxnLst>
                  <a:cxn ang="0">
                    <a:pos x="7197" y="0"/>
                  </a:cxn>
                  <a:cxn ang="0">
                    <a:pos x="7197" y="3387"/>
                  </a:cxn>
                  <a:cxn ang="0">
                    <a:pos x="0" y="3387"/>
                  </a:cxn>
                  <a:cxn ang="0">
                    <a:pos x="0" y="12858"/>
                  </a:cxn>
                  <a:cxn ang="0">
                    <a:pos x="7197" y="12858"/>
                  </a:cxn>
                  <a:cxn ang="0">
                    <a:pos x="7197" y="16613"/>
                  </a:cxn>
                  <a:cxn ang="0">
                    <a:pos x="7764" y="8094"/>
                  </a:cxn>
                  <a:cxn ang="0">
                    <a:pos x="7197" y="0"/>
                  </a:cxn>
                </a:cxnLst>
                <a:rect l="txL" t="txT" r="txR" b="txB"/>
                <a:pathLst>
                  <a:path w="1783" h="107">
                    <a:moveTo>
                      <a:pt x="1653" y="0"/>
                    </a:moveTo>
                    <a:lnTo>
                      <a:pt x="1653" y="22"/>
                    </a:lnTo>
                    <a:lnTo>
                      <a:pt x="0" y="22"/>
                    </a:lnTo>
                    <a:lnTo>
                      <a:pt x="0" y="83"/>
                    </a:lnTo>
                    <a:lnTo>
                      <a:pt x="1653" y="83"/>
                    </a:lnTo>
                    <a:lnTo>
                      <a:pt x="1653" y="107"/>
                    </a:lnTo>
                    <a:lnTo>
                      <a:pt x="1783" y="52"/>
                    </a:lnTo>
                    <a:lnTo>
                      <a:pt x="165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5E47">
                      <a:alpha val="100000"/>
                    </a:srgbClr>
                  </a:gs>
                  <a:gs pos="100000">
                    <a:srgbClr val="00CC99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CC99"/>
                </a:extrusionClr>
              </a:sp3d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6" name="Freeform 38"/>
              <p:cNvSpPr/>
              <p:nvPr/>
            </p:nvSpPr>
            <p:spPr>
              <a:xfrm>
                <a:off x="6533" y="8706"/>
                <a:ext cx="1475" cy="2152"/>
              </a:xfrm>
              <a:custGeom>
                <a:avLst/>
                <a:gdLst>
                  <a:gd name="txL" fmla="*/ 0 w 869"/>
                  <a:gd name="txT" fmla="*/ 0 h 1625"/>
                  <a:gd name="txR" fmla="*/ 869 w 869"/>
                  <a:gd name="txB" fmla="*/ 1625 h 1625"/>
                </a:gdLst>
                <a:ahLst/>
                <a:cxnLst>
                  <a:cxn ang="0">
                    <a:pos x="0" y="14796"/>
                  </a:cxn>
                  <a:cxn ang="0">
                    <a:pos x="55655" y="14796"/>
                  </a:cxn>
                  <a:cxn ang="0">
                    <a:pos x="55655" y="844"/>
                  </a:cxn>
                  <a:cxn ang="0">
                    <a:pos x="49410" y="844"/>
                  </a:cxn>
                  <a:cxn ang="0">
                    <a:pos x="49597" y="1053"/>
                  </a:cxn>
                  <a:cxn ang="0">
                    <a:pos x="38603" y="530"/>
                  </a:cxn>
                  <a:cxn ang="0">
                    <a:pos x="49695" y="0"/>
                  </a:cxn>
                  <a:cxn ang="0">
                    <a:pos x="49885" y="237"/>
                  </a:cxn>
                  <a:cxn ang="0">
                    <a:pos x="59879" y="237"/>
                  </a:cxn>
                  <a:cxn ang="0">
                    <a:pos x="59879" y="15374"/>
                  </a:cxn>
                  <a:cxn ang="0">
                    <a:pos x="0" y="15374"/>
                  </a:cxn>
                  <a:cxn ang="0">
                    <a:pos x="0" y="14796"/>
                  </a:cxn>
                </a:cxnLst>
                <a:rect l="txL" t="txT" r="txR" b="txB"/>
                <a:pathLst>
                  <a:path w="869" h="1625">
                    <a:moveTo>
                      <a:pt x="0" y="1564"/>
                    </a:moveTo>
                    <a:lnTo>
                      <a:pt x="808" y="1564"/>
                    </a:lnTo>
                    <a:lnTo>
                      <a:pt x="808" y="89"/>
                    </a:lnTo>
                    <a:lnTo>
                      <a:pt x="717" y="89"/>
                    </a:lnTo>
                    <a:lnTo>
                      <a:pt x="720" y="111"/>
                    </a:lnTo>
                    <a:lnTo>
                      <a:pt x="560" y="56"/>
                    </a:lnTo>
                    <a:lnTo>
                      <a:pt x="721" y="0"/>
                    </a:lnTo>
                    <a:lnTo>
                      <a:pt x="724" y="25"/>
                    </a:lnTo>
                    <a:lnTo>
                      <a:pt x="869" y="25"/>
                    </a:lnTo>
                    <a:lnTo>
                      <a:pt x="869" y="1625"/>
                    </a:lnTo>
                    <a:lnTo>
                      <a:pt x="0" y="1625"/>
                    </a:lnTo>
                    <a:lnTo>
                      <a:pt x="0" y="15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5E47">
                      <a:alpha val="100000"/>
                    </a:srgbClr>
                  </a:gs>
                  <a:gs pos="100000">
                    <a:srgbClr val="00CC99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CC99"/>
                </a:extrusionClr>
              </a:sp3d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Rectangle 39"/>
              <p:cNvSpPr/>
              <p:nvPr/>
            </p:nvSpPr>
            <p:spPr>
              <a:xfrm>
                <a:off x="8110" y="6527"/>
                <a:ext cx="2358" cy="3067"/>
              </a:xfrm>
              <a:prstGeom prst="rect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EEFF"/>
                  </a:gs>
                </a:gsLst>
                <a:lin ang="54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8" name="Rectangle 40"/>
              <p:cNvSpPr/>
              <p:nvPr/>
            </p:nvSpPr>
            <p:spPr>
              <a:xfrm>
                <a:off x="8233" y="7650"/>
                <a:ext cx="953" cy="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/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 Other Assets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9" name="Rectangle 41"/>
              <p:cNvSpPr/>
              <p:nvPr/>
            </p:nvSpPr>
            <p:spPr>
              <a:xfrm>
                <a:off x="8233" y="8403"/>
                <a:ext cx="743" cy="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/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 Liabilities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0" name="Rectangle 42"/>
              <p:cNvSpPr/>
              <p:nvPr/>
            </p:nvSpPr>
            <p:spPr>
              <a:xfrm>
                <a:off x="8233" y="7230"/>
                <a:ext cx="357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Cash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1" name="Rectangle 43"/>
              <p:cNvSpPr/>
              <p:nvPr/>
            </p:nvSpPr>
            <p:spPr>
              <a:xfrm>
                <a:off x="8233" y="8075"/>
                <a:ext cx="952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Total Assets</a:t>
                </a:r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2" name="Rectangle 44"/>
              <p:cNvSpPr/>
              <p:nvPr/>
            </p:nvSpPr>
            <p:spPr>
              <a:xfrm>
                <a:off x="8808" y="8917"/>
                <a:ext cx="1067" cy="1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Owners’ equity</a:t>
                </a:r>
                <a:endPara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3" name="Rectangle 45"/>
              <p:cNvSpPr/>
              <p:nvPr/>
            </p:nvSpPr>
            <p:spPr>
              <a:xfrm>
                <a:off x="8110" y="6527"/>
                <a:ext cx="2360" cy="528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8"/>
                  </a:gs>
                </a:gsLst>
                <a:lin ang="27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FFCC"/>
                </a:extrusionClr>
              </a:sp3d>
            </p:spPr>
            <p:txBody>
              <a:bodyPr>
                <a:flatTx/>
              </a:bodyPr>
              <a:lstStyle/>
              <a:p>
                <a:endParaRPr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4158" name="Rectangle 46"/>
              <p:cNvSpPr>
                <a:spLocks noChangeArrowheads="1"/>
              </p:cNvSpPr>
              <p:nvPr/>
            </p:nvSpPr>
            <p:spPr bwMode="auto">
              <a:xfrm>
                <a:off x="8274" y="6659"/>
                <a:ext cx="1601" cy="1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Ending Balance Sheet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9505" name="Line 47"/>
              <p:cNvSpPr/>
              <p:nvPr/>
            </p:nvSpPr>
            <p:spPr>
              <a:xfrm>
                <a:off x="8229" y="7909"/>
                <a:ext cx="1289" cy="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06" name="Line 48"/>
              <p:cNvSpPr/>
              <p:nvPr/>
            </p:nvSpPr>
            <p:spPr>
              <a:xfrm>
                <a:off x="8198" y="8747"/>
                <a:ext cx="1783" cy="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07" name="Freeform 49"/>
              <p:cNvSpPr/>
              <p:nvPr/>
            </p:nvSpPr>
            <p:spPr>
              <a:xfrm>
                <a:off x="3700" y="8966"/>
                <a:ext cx="838" cy="202"/>
              </a:xfrm>
              <a:custGeom>
                <a:avLst/>
                <a:gdLst>
                  <a:gd name="txL" fmla="*/ 0 w 482"/>
                  <a:gd name="txT" fmla="*/ 0 h 106"/>
                  <a:gd name="txR" fmla="*/ 482 w 482"/>
                  <a:gd name="txB" fmla="*/ 106 h 106"/>
                </a:gdLst>
                <a:ahLst/>
                <a:cxnLst>
                  <a:cxn ang="0">
                    <a:pos x="27812" y="0"/>
                  </a:cxn>
                  <a:cxn ang="0">
                    <a:pos x="27812" y="4021"/>
                  </a:cxn>
                  <a:cxn ang="0">
                    <a:pos x="0" y="4021"/>
                  </a:cxn>
                  <a:cxn ang="0">
                    <a:pos x="0" y="14428"/>
                  </a:cxn>
                  <a:cxn ang="0">
                    <a:pos x="27812" y="14428"/>
                  </a:cxn>
                  <a:cxn ang="0">
                    <a:pos x="27812" y="18449"/>
                  </a:cxn>
                  <a:cxn ang="0">
                    <a:pos x="40238" y="9191"/>
                  </a:cxn>
                  <a:cxn ang="0">
                    <a:pos x="27812" y="0"/>
                  </a:cxn>
                </a:cxnLst>
                <a:rect l="txL" t="txT" r="txR" b="txB"/>
                <a:pathLst>
                  <a:path w="482" h="106">
                    <a:moveTo>
                      <a:pt x="333" y="0"/>
                    </a:moveTo>
                    <a:lnTo>
                      <a:pt x="333" y="23"/>
                    </a:lnTo>
                    <a:lnTo>
                      <a:pt x="0" y="23"/>
                    </a:lnTo>
                    <a:lnTo>
                      <a:pt x="0" y="83"/>
                    </a:lnTo>
                    <a:lnTo>
                      <a:pt x="333" y="83"/>
                    </a:lnTo>
                    <a:lnTo>
                      <a:pt x="333" y="106"/>
                    </a:lnTo>
                    <a:lnTo>
                      <a:pt x="482" y="53"/>
                    </a:lnTo>
                    <a:lnTo>
                      <a:pt x="3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5E47">
                      <a:alpha val="100000"/>
                    </a:srgbClr>
                  </a:gs>
                  <a:gs pos="100000">
                    <a:srgbClr val="00CC99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CC99"/>
                </a:extrusionClr>
              </a:sp3d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8" name="Freeform 50"/>
              <p:cNvSpPr/>
              <p:nvPr/>
            </p:nvSpPr>
            <p:spPr>
              <a:xfrm>
                <a:off x="7420" y="8941"/>
                <a:ext cx="1232" cy="227"/>
              </a:xfrm>
              <a:custGeom>
                <a:avLst/>
                <a:gdLst>
                  <a:gd name="txL" fmla="*/ 0 w 905"/>
                  <a:gd name="txT" fmla="*/ 0 h 108"/>
                  <a:gd name="txR" fmla="*/ 905 w 905"/>
                  <a:gd name="txB" fmla="*/ 108 h 108"/>
                </a:gdLst>
                <a:ahLst/>
                <a:cxnLst>
                  <a:cxn ang="0">
                    <a:pos x="8889" y="0"/>
                  </a:cxn>
                  <a:cxn ang="0">
                    <a:pos x="8889" y="8376"/>
                  </a:cxn>
                  <a:cxn ang="0">
                    <a:pos x="0" y="8376"/>
                  </a:cxn>
                  <a:cxn ang="0">
                    <a:pos x="0" y="32083"/>
                  </a:cxn>
                  <a:cxn ang="0">
                    <a:pos x="8889" y="32083"/>
                  </a:cxn>
                  <a:cxn ang="0">
                    <a:pos x="8889" y="41144"/>
                  </a:cxn>
                  <a:cxn ang="0">
                    <a:pos x="10674" y="20106"/>
                  </a:cxn>
                  <a:cxn ang="0">
                    <a:pos x="8889" y="0"/>
                  </a:cxn>
                </a:cxnLst>
                <a:rect l="txL" t="txT" r="txR" b="txB"/>
                <a:pathLst>
                  <a:path w="905" h="108">
                    <a:moveTo>
                      <a:pt x="754" y="0"/>
                    </a:moveTo>
                    <a:lnTo>
                      <a:pt x="754" y="22"/>
                    </a:lnTo>
                    <a:lnTo>
                      <a:pt x="0" y="22"/>
                    </a:lnTo>
                    <a:lnTo>
                      <a:pt x="0" y="84"/>
                    </a:lnTo>
                    <a:lnTo>
                      <a:pt x="754" y="84"/>
                    </a:lnTo>
                    <a:lnTo>
                      <a:pt x="754" y="108"/>
                    </a:lnTo>
                    <a:lnTo>
                      <a:pt x="905" y="53"/>
                    </a:lnTo>
                    <a:lnTo>
                      <a:pt x="7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5E47">
                      <a:alpha val="100000"/>
                    </a:srgbClr>
                  </a:gs>
                  <a:gs pos="100000">
                    <a:srgbClr val="00CC99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CC99"/>
                </a:extrusionClr>
              </a:sp3d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9" name="Freeform 51"/>
              <p:cNvSpPr/>
              <p:nvPr/>
            </p:nvSpPr>
            <p:spPr>
              <a:xfrm>
                <a:off x="7150" y="7169"/>
                <a:ext cx="1047" cy="243"/>
              </a:xfrm>
              <a:custGeom>
                <a:avLst/>
                <a:gdLst>
                  <a:gd name="txL" fmla="*/ 0 w 646"/>
                  <a:gd name="txT" fmla="*/ 0 h 108"/>
                  <a:gd name="txR" fmla="*/ 646 w 646"/>
                  <a:gd name="txB" fmla="*/ 108 h 108"/>
                </a:gdLst>
                <a:ahLst/>
                <a:cxnLst>
                  <a:cxn ang="0">
                    <a:pos x="23621" y="0"/>
                  </a:cxn>
                  <a:cxn ang="0">
                    <a:pos x="23621" y="14636"/>
                  </a:cxn>
                  <a:cxn ang="0">
                    <a:pos x="0" y="14636"/>
                  </a:cxn>
                  <a:cxn ang="0">
                    <a:pos x="0" y="55132"/>
                  </a:cxn>
                  <a:cxn ang="0">
                    <a:pos x="23621" y="55132"/>
                  </a:cxn>
                  <a:cxn ang="0">
                    <a:pos x="23621" y="70996"/>
                  </a:cxn>
                  <a:cxn ang="0">
                    <a:pos x="30755" y="34774"/>
                  </a:cxn>
                  <a:cxn ang="0">
                    <a:pos x="23621" y="0"/>
                  </a:cxn>
                </a:cxnLst>
                <a:rect l="txL" t="txT" r="txR" b="txB"/>
                <a:pathLst>
                  <a:path w="646" h="108">
                    <a:moveTo>
                      <a:pt x="496" y="0"/>
                    </a:moveTo>
                    <a:lnTo>
                      <a:pt x="496" y="22"/>
                    </a:lnTo>
                    <a:lnTo>
                      <a:pt x="0" y="22"/>
                    </a:lnTo>
                    <a:lnTo>
                      <a:pt x="0" y="84"/>
                    </a:lnTo>
                    <a:lnTo>
                      <a:pt x="496" y="84"/>
                    </a:lnTo>
                    <a:lnTo>
                      <a:pt x="496" y="108"/>
                    </a:lnTo>
                    <a:lnTo>
                      <a:pt x="646" y="53"/>
                    </a:lnTo>
                    <a:lnTo>
                      <a:pt x="49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5E47">
                      <a:alpha val="100000"/>
                    </a:srgbClr>
                  </a:gs>
                  <a:gs pos="100000">
                    <a:srgbClr val="00CC99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CC99"/>
                </a:extrusionClr>
              </a:sp3d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0" name="Text Box 52"/>
              <p:cNvSpPr txBox="1"/>
              <p:nvPr/>
            </p:nvSpPr>
            <p:spPr>
              <a:xfrm>
                <a:off x="1895" y="5345"/>
                <a:ext cx="1723" cy="3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62179" tIns="31090" rIns="62179" bIns="3109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Beginning stocks</a:t>
                </a:r>
                <a:endParaRPr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1" name="Text Box 53"/>
              <p:cNvSpPr txBox="1"/>
              <p:nvPr/>
            </p:nvSpPr>
            <p:spPr>
              <a:xfrm>
                <a:off x="5122" y="5313"/>
                <a:ext cx="1633" cy="3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2179" tIns="31090" rIns="62179" bIns="3109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Flows</a:t>
                </a:r>
                <a:endParaRPr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2" name="Text Box 54"/>
              <p:cNvSpPr txBox="1"/>
              <p:nvPr/>
            </p:nvSpPr>
            <p:spPr>
              <a:xfrm>
                <a:off x="8103" y="5343"/>
                <a:ext cx="1630" cy="3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2179" tIns="31090" rIns="62179" bIns="3109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Ending stocks</a:t>
                </a:r>
                <a:endParaRPr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3" name="Freeform 55"/>
              <p:cNvSpPr/>
              <p:nvPr/>
            </p:nvSpPr>
            <p:spPr>
              <a:xfrm>
                <a:off x="3632" y="5386"/>
                <a:ext cx="1046" cy="242"/>
              </a:xfrm>
              <a:custGeom>
                <a:avLst/>
                <a:gdLst>
                  <a:gd name="txL" fmla="*/ 0 w 646"/>
                  <a:gd name="txT" fmla="*/ 0 h 108"/>
                  <a:gd name="txR" fmla="*/ 646 w 646"/>
                  <a:gd name="txB" fmla="*/ 108 h 108"/>
                </a:gdLst>
                <a:ahLst/>
                <a:cxnLst>
                  <a:cxn ang="0">
                    <a:pos x="23427" y="0"/>
                  </a:cxn>
                  <a:cxn ang="0">
                    <a:pos x="23427" y="13893"/>
                  </a:cxn>
                  <a:cxn ang="0">
                    <a:pos x="0" y="13893"/>
                  </a:cxn>
                  <a:cxn ang="0">
                    <a:pos x="0" y="53271"/>
                  </a:cxn>
                  <a:cxn ang="0">
                    <a:pos x="23427" y="53271"/>
                  </a:cxn>
                  <a:cxn ang="0">
                    <a:pos x="23427" y="68571"/>
                  </a:cxn>
                  <a:cxn ang="0">
                    <a:pos x="30528" y="33786"/>
                  </a:cxn>
                  <a:cxn ang="0">
                    <a:pos x="23427" y="0"/>
                  </a:cxn>
                </a:cxnLst>
                <a:rect l="txL" t="txT" r="txR" b="txB"/>
                <a:pathLst>
                  <a:path w="646" h="108">
                    <a:moveTo>
                      <a:pt x="496" y="0"/>
                    </a:moveTo>
                    <a:lnTo>
                      <a:pt x="496" y="22"/>
                    </a:lnTo>
                    <a:lnTo>
                      <a:pt x="0" y="22"/>
                    </a:lnTo>
                    <a:lnTo>
                      <a:pt x="0" y="84"/>
                    </a:lnTo>
                    <a:lnTo>
                      <a:pt x="496" y="84"/>
                    </a:lnTo>
                    <a:lnTo>
                      <a:pt x="496" y="108"/>
                    </a:lnTo>
                    <a:lnTo>
                      <a:pt x="646" y="53"/>
                    </a:lnTo>
                    <a:lnTo>
                      <a:pt x="49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5E47">
                      <a:alpha val="100000"/>
                    </a:srgbClr>
                  </a:gs>
                  <a:gs pos="100000">
                    <a:srgbClr val="00CC99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CC99"/>
                </a:extrusionClr>
              </a:sp3d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4" name="Freeform 56"/>
              <p:cNvSpPr/>
              <p:nvPr/>
            </p:nvSpPr>
            <p:spPr>
              <a:xfrm>
                <a:off x="6554" y="5386"/>
                <a:ext cx="1047" cy="242"/>
              </a:xfrm>
              <a:custGeom>
                <a:avLst/>
                <a:gdLst>
                  <a:gd name="txL" fmla="*/ 0 w 646"/>
                  <a:gd name="txT" fmla="*/ 0 h 108"/>
                  <a:gd name="txR" fmla="*/ 646 w 646"/>
                  <a:gd name="txB" fmla="*/ 108 h 108"/>
                </a:gdLst>
                <a:ahLst/>
                <a:cxnLst>
                  <a:cxn ang="0">
                    <a:pos x="23621" y="0"/>
                  </a:cxn>
                  <a:cxn ang="0">
                    <a:pos x="23621" y="13893"/>
                  </a:cxn>
                  <a:cxn ang="0">
                    <a:pos x="0" y="13893"/>
                  </a:cxn>
                  <a:cxn ang="0">
                    <a:pos x="0" y="53271"/>
                  </a:cxn>
                  <a:cxn ang="0">
                    <a:pos x="23621" y="53271"/>
                  </a:cxn>
                  <a:cxn ang="0">
                    <a:pos x="23621" y="68571"/>
                  </a:cxn>
                  <a:cxn ang="0">
                    <a:pos x="30755" y="33786"/>
                  </a:cxn>
                  <a:cxn ang="0">
                    <a:pos x="23621" y="0"/>
                  </a:cxn>
                </a:cxnLst>
                <a:rect l="txL" t="txT" r="txR" b="txB"/>
                <a:pathLst>
                  <a:path w="646" h="108">
                    <a:moveTo>
                      <a:pt x="496" y="0"/>
                    </a:moveTo>
                    <a:lnTo>
                      <a:pt x="496" y="22"/>
                    </a:lnTo>
                    <a:lnTo>
                      <a:pt x="0" y="22"/>
                    </a:lnTo>
                    <a:lnTo>
                      <a:pt x="0" y="84"/>
                    </a:lnTo>
                    <a:lnTo>
                      <a:pt x="496" y="84"/>
                    </a:lnTo>
                    <a:lnTo>
                      <a:pt x="496" y="108"/>
                    </a:lnTo>
                    <a:lnTo>
                      <a:pt x="646" y="53"/>
                    </a:lnTo>
                    <a:lnTo>
                      <a:pt x="49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5E47">
                      <a:alpha val="100000"/>
                    </a:srgbClr>
                  </a:gs>
                  <a:gs pos="100000">
                    <a:srgbClr val="00CC99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CC99"/>
                </a:extrusionClr>
              </a:sp3d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5" name="Line 57"/>
              <p:cNvSpPr/>
              <p:nvPr/>
            </p:nvSpPr>
            <p:spPr>
              <a:xfrm>
                <a:off x="4660" y="10654"/>
                <a:ext cx="1740" cy="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461" name="Text Box 58"/>
            <p:cNvSpPr txBox="1"/>
            <p:nvPr/>
          </p:nvSpPr>
          <p:spPr>
            <a:xfrm>
              <a:off x="428" y="2063"/>
              <a:ext cx="574" cy="1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rPr>
                <a:t>  Other Assets 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2" name="Text Box 59"/>
            <p:cNvSpPr txBox="1"/>
            <p:nvPr/>
          </p:nvSpPr>
          <p:spPr>
            <a:xfrm>
              <a:off x="1485" y="3167"/>
              <a:ext cx="379" cy="1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rPr>
                <a:t>-Expenses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69342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2-</a:t>
            </a:r>
            <a:fld id="{9A0DB2DC-4C9A-4742-B13C-FB6460FD3503}" type="slidenum">
              <a:rPr lang="en-US" altLang="zh-CN" sz="10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</a:fld>
            <a:endParaRPr lang="en-US" sz="100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Main points </a:t>
            </a:r>
            <a:r>
              <a:rPr lang="en-US" b="1" dirty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of Chapter1</a:t>
            </a:r>
            <a:endParaRPr lang="en-US" b="1" dirty="0">
              <a:ln w="12700">
                <a:solidFill>
                  <a:schemeClr val="accent2">
                    <a:shade val="90000"/>
                    <a:satMod val="150000"/>
                  </a:schemeClr>
                </a:solidFill>
              </a:ln>
              <a:effectLst>
                <a:outerShdw blurRad="38100" dist="381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5745" indent="-457200" eaLnBrk="1" hangingPunct="1"/>
            <a:r>
              <a:rPr lang="en-US" sz="2400" dirty="0" smtClean="0">
                <a:ea typeface="MS PGothic" panose="020B0600070205080204" pitchFamily="34" charset="-128"/>
              </a:rPr>
              <a:t>Accounting is an </a:t>
            </a:r>
            <a:r>
              <a:rPr lang="en-US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information system</a:t>
            </a:r>
            <a:r>
              <a:rPr lang="en-US" sz="2400" dirty="0" smtClean="0">
                <a:ea typeface="MS PGothic" panose="020B0600070205080204" pitchFamily="34" charset="-128"/>
              </a:rPr>
              <a:t>. It </a:t>
            </a:r>
            <a:r>
              <a:rPr lang="en-US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measures</a:t>
            </a:r>
            <a:r>
              <a:rPr lang="en-US" sz="2400" dirty="0" smtClean="0">
                <a:ea typeface="MS PGothic" panose="020B0600070205080204" pitchFamily="34" charset="-128"/>
              </a:rPr>
              <a:t> business activities, processes that information into reports and financial statements, and </a:t>
            </a:r>
            <a:r>
              <a:rPr lang="en-US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communicates</a:t>
            </a:r>
            <a:r>
              <a:rPr lang="en-US" sz="2400" dirty="0" smtClean="0">
                <a:ea typeface="MS PGothic" panose="020B0600070205080204" pitchFamily="34" charset="-128"/>
              </a:rPr>
              <a:t> the results to decision markers.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marL="245745" indent="-457200" eaLnBrk="1" hangingPunct="1"/>
            <a:endParaRPr lang="en-US" sz="2400" dirty="0">
              <a:ea typeface="MS PGothic" panose="020B0600070205080204" pitchFamily="34" charset="-128"/>
            </a:endParaRPr>
          </a:p>
          <a:p>
            <a:pPr marL="245745" indent="-457200" eaLnBrk="1" hangingPunct="1"/>
            <a:r>
              <a:rPr lang="en-US" sz="2400" dirty="0" smtClean="0">
                <a:ea typeface="MS PGothic" panose="020B0600070205080204" pitchFamily="34" charset="-128"/>
              </a:rPr>
              <a:t>IFRS aims to have all the countries use the same set of accounting standards, so that investors can </a:t>
            </a:r>
            <a:r>
              <a:rPr lang="en-US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compare </a:t>
            </a:r>
            <a:r>
              <a:rPr lang="en-US" sz="2400" dirty="0" smtClean="0">
                <a:ea typeface="MS PGothic" panose="020B0600070205080204" pitchFamily="34" charset="-128"/>
              </a:rPr>
              <a:t>financial results across entities from different countries..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marL="245745" indent="-457200" eaLnBrk="1" hangingPunct="1"/>
            <a:r>
              <a:rPr lang="en-US" sz="2400" dirty="0" smtClean="0">
                <a:ea typeface="MS PGothic" panose="020B0600070205080204" pitchFamily="34" charset="-128"/>
              </a:rPr>
              <a:t>Conceptual framework resolves the big issues in Accounting: </a:t>
            </a:r>
            <a:r>
              <a:rPr lang="en-US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“Why, Who, What, How”.</a:t>
            </a:r>
            <a:endParaRPr lang="en-US" sz="24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 smtClean="0"/>
              <a:t>Copyright ©2014 Pearson Education</a:t>
            </a:r>
            <a:endParaRPr lang="en-US" smtClean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3F19E9B-B2BD-4938-9D60-1278D0518262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8229600" cy="4495800"/>
          </a:xfrm>
        </p:spPr>
        <p:txBody>
          <a:bodyPr/>
          <a:lstStyle/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PGothic" panose="020B0600070205080204" pitchFamily="34" charset="-128"/>
              </a:rPr>
              <a:t>Basic assumptions of Accounting: </a:t>
            </a:r>
            <a:r>
              <a:rPr lang="en-US" altLang="zh-CN" sz="2400" dirty="0">
                <a:solidFill>
                  <a:srgbClr val="FF0000"/>
                </a:solidFill>
                <a:ea typeface="MS PGothic" panose="020B0600070205080204" pitchFamily="34" charset="-128"/>
              </a:rPr>
              <a:t>Accrual basis, going </a:t>
            </a:r>
            <a:r>
              <a:rPr lang="en-US" altLang="zh-CN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concern.</a:t>
            </a:r>
            <a:endParaRPr lang="en-US" altLang="zh-CN" sz="24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PGothic" panose="020B0600070205080204" pitchFamily="34" charset="-128"/>
              </a:rPr>
              <a:t>Fundamental qualitative characteristics of </a:t>
            </a:r>
            <a:r>
              <a:rPr lang="en-US" altLang="zh-CN" sz="2400" dirty="0" smtClean="0">
                <a:ea typeface="MS PGothic" panose="020B0600070205080204" pitchFamily="34" charset="-128"/>
              </a:rPr>
              <a:t>accounting: </a:t>
            </a:r>
            <a:r>
              <a:rPr lang="en-US" altLang="zh-CN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Relevance+ Reliability</a:t>
            </a:r>
            <a:r>
              <a:rPr lang="en-US" altLang="zh-CN" sz="2400" dirty="0" smtClean="0">
                <a:ea typeface="MS PGothic" panose="020B0600070205080204" pitchFamily="34" charset="-128"/>
              </a:rPr>
              <a:t>(faithful </a:t>
            </a:r>
            <a:r>
              <a:rPr lang="en-US" altLang="zh-CN" sz="2400" dirty="0">
                <a:ea typeface="MS PGothic" panose="020B0600070205080204" pitchFamily="34" charset="-128"/>
              </a:rPr>
              <a:t>representation </a:t>
            </a:r>
            <a:r>
              <a:rPr lang="en-US" altLang="zh-CN" sz="2400" dirty="0" smtClean="0">
                <a:ea typeface="MS PGothic" panose="020B0600070205080204" pitchFamily="34" charset="-128"/>
              </a:rPr>
              <a:t>)</a:t>
            </a:r>
            <a:endParaRPr lang="en-US" altLang="zh-CN" sz="2400" dirty="0">
              <a:ea typeface="MS PGothic" panose="020B0600070205080204" pitchFamily="34" charset="-128"/>
            </a:endParaRPr>
          </a:p>
          <a:p>
            <a:pPr marL="0" eaLnBrk="1" hangingPunct="1"/>
            <a:endParaRPr lang="en-US" altLang="zh-CN" sz="2400" dirty="0">
              <a:ea typeface="MS PGothic" panose="020B0600070205080204" pitchFamily="34" charset="-128"/>
            </a:endParaRP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S PGothic" panose="020B0600070205080204" pitchFamily="34" charset="-128"/>
              </a:rPr>
              <a:t>Understand accounting </a:t>
            </a:r>
            <a:r>
              <a:rPr lang="en-US" altLang="zh-CN" sz="2400" dirty="0">
                <a:ea typeface="MS PGothic" panose="020B0600070205080204" pitchFamily="34" charset="-128"/>
              </a:rPr>
              <a:t>elements and accounting </a:t>
            </a:r>
            <a:r>
              <a:rPr lang="en-US" altLang="zh-CN" sz="2400" dirty="0" smtClean="0">
                <a:ea typeface="MS PGothic" panose="020B0600070205080204" pitchFamily="34" charset="-128"/>
              </a:rPr>
              <a:t>equations:</a:t>
            </a:r>
            <a:endParaRPr lang="en-US" altLang="zh-CN" sz="2400" dirty="0" smtClean="0">
              <a:ea typeface="MS PGothic" panose="020B0600070205080204" pitchFamily="34" charset="-128"/>
            </a:endParaRP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Assets=Liability + Equity</a:t>
            </a:r>
            <a:endParaRPr lang="en-US" altLang="zh-CN" sz="24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ea typeface="MS PGothic" panose="020B0600070205080204" pitchFamily="34" charset="-128"/>
              </a:rPr>
              <a:t>Net </a:t>
            </a:r>
            <a:r>
              <a:rPr lang="en-US" altLang="zh-CN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income=Revenue-Expenses</a:t>
            </a:r>
            <a:endParaRPr lang="en-US" altLang="zh-CN" sz="24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ea typeface="MS PGothic" panose="020B0600070205080204" pitchFamily="34" charset="-128"/>
            </a:endParaRPr>
          </a:p>
          <a:p>
            <a:pPr marL="245745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S PGothic" panose="020B0600070205080204" pitchFamily="34" charset="-128"/>
              </a:rPr>
              <a:t>Relationships among the financial statements.</a:t>
            </a:r>
            <a:endParaRPr lang="en-US" altLang="zh-CN" sz="2400" dirty="0">
              <a:ea typeface="MS PGothic" panose="020B0600070205080204" pitchFamily="34" charset="-128"/>
            </a:endParaRPr>
          </a:p>
          <a:p>
            <a:pPr marL="245745" indent="-457200" eaLnBrk="1" hangingPunct="1"/>
            <a:endParaRPr lang="en-US" altLang="zh-CN" dirty="0">
              <a:ea typeface="MS PGothic" panose="020B0600070205080204" pitchFamily="34" charset="-128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©2014 Pearson Education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094A9-435F-4B04-A8A1-864A63EB4BCE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2"/>
                </a:solidFill>
              </a:rPr>
              <a:t>Main points of </a:t>
            </a:r>
            <a:r>
              <a:rPr lang="en-US" sz="4000" dirty="0">
                <a:solidFill>
                  <a:schemeClr val="tx2"/>
                </a:solidFill>
              </a:rPr>
              <a:t>Chapter1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What will we learn in Chapter 2?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2271712"/>
          </a:xfrm>
        </p:spPr>
        <p:txBody>
          <a:bodyPr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How to analyze business transactions?</a:t>
            </a:r>
            <a:endParaRPr lang="en-US" altLang="zh-CN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How accounting works?</a:t>
            </a:r>
            <a:endParaRPr lang="en-US" altLang="zh-CN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Journals, trial balance, T-accounts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©2014 Pearson Education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094A9-435F-4B04-A8A1-864A63EB4BC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Important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What is Accounting?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Who are the users of Accounting information? What kind of information do they need?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Why do we need an Accounting standard? What’s the purpose of setting up a conceptual framework?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What exactly are we Accounting for? What are the relationships among the financial statements?</a:t>
            </a:r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©2014 Pearson Education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5D547-468D-4870-872B-31C3340B5B2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History of accounting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history of accounting is </a:t>
            </a:r>
            <a:endParaRPr lang="en-US" sz="2400" dirty="0" smtClean="0"/>
          </a:p>
          <a:p>
            <a:pPr marL="109220" indent="0">
              <a:buNone/>
            </a:pPr>
            <a:r>
              <a:rPr lang="en-US" sz="2400" dirty="0" smtClean="0"/>
              <a:t>    thousands </a:t>
            </a:r>
            <a:r>
              <a:rPr lang="en-US" sz="2400" dirty="0"/>
              <a:t>of years </a:t>
            </a:r>
            <a:r>
              <a:rPr lang="en-US" sz="2400" dirty="0" smtClean="0"/>
              <a:t>old.</a:t>
            </a:r>
            <a:endParaRPr lang="en-US" sz="2400" dirty="0" smtClean="0"/>
          </a:p>
          <a:p>
            <a:pPr marL="109220" indent="0">
              <a:buNone/>
            </a:pPr>
            <a:endParaRPr lang="en-US" sz="2400" dirty="0" smtClean="0"/>
          </a:p>
          <a:p>
            <a:r>
              <a:rPr lang="en-US" sz="2400" dirty="0" smtClean="0"/>
              <a:t>The concept of “</a:t>
            </a:r>
            <a:r>
              <a:rPr lang="en-US" sz="2400" dirty="0" smtClean="0">
                <a:solidFill>
                  <a:srgbClr val="FF0000"/>
                </a:solidFill>
              </a:rPr>
              <a:t>shareholders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pPr marL="1092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was born during the 13-14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centuries when the trading  </a:t>
            </a:r>
            <a:endParaRPr lang="en-US" sz="2400" dirty="0" smtClean="0"/>
          </a:p>
          <a:p>
            <a:pPr marL="109220" indent="0">
              <a:buNone/>
            </a:pPr>
            <a:r>
              <a:rPr lang="en-US" sz="2400" dirty="0" smtClean="0"/>
              <a:t>    ventures grew fast between Europe and the Middle East.</a:t>
            </a:r>
            <a:endParaRPr lang="en-US" sz="2400" dirty="0" smtClean="0"/>
          </a:p>
          <a:p>
            <a:pPr marL="109220" indent="0">
              <a:buNone/>
            </a:pPr>
            <a:endParaRPr lang="en-US" sz="2400" dirty="0" smtClean="0"/>
          </a:p>
          <a:p>
            <a:r>
              <a:rPr lang="en-US" sz="2400" dirty="0" smtClean="0"/>
              <a:t>The Italian </a:t>
            </a:r>
            <a:r>
              <a:rPr lang="en-US" sz="2400" u="sng" dirty="0" smtClean="0">
                <a:solidFill>
                  <a:srgbClr val="FF0000"/>
                </a:solidFill>
              </a:rPr>
              <a:t>Luca </a:t>
            </a:r>
            <a:r>
              <a:rPr lang="en-US" sz="2400" u="sng" dirty="0" err="1" smtClean="0">
                <a:solidFill>
                  <a:srgbClr val="FF0000"/>
                </a:solidFill>
              </a:rPr>
              <a:t>Pacioli</a:t>
            </a:r>
            <a:r>
              <a:rPr lang="en-US" sz="2400" dirty="0"/>
              <a:t> </a:t>
            </a:r>
            <a:r>
              <a:rPr lang="en-US" sz="2400" dirty="0" smtClean="0"/>
              <a:t>published </a:t>
            </a:r>
            <a:r>
              <a:rPr lang="en-US" sz="2400" dirty="0"/>
              <a:t>a work on</a:t>
            </a:r>
            <a:r>
              <a:rPr lang="en-US" sz="2400" u="sng" dirty="0"/>
              <a:t> </a:t>
            </a:r>
            <a:r>
              <a:rPr lang="en-US" sz="2400" u="sng" dirty="0" smtClean="0"/>
              <a:t>double-entry accounting</a:t>
            </a:r>
            <a:r>
              <a:rPr lang="en-US" sz="2400" dirty="0" smtClean="0"/>
              <a:t> in 1494, and he was recognized </a:t>
            </a:r>
            <a:r>
              <a:rPr lang="en-US" sz="2400" dirty="0"/>
              <a:t>as </a:t>
            </a:r>
            <a:r>
              <a:rPr lang="en-US" sz="2400" i="1" dirty="0"/>
              <a:t>The Father of accounting and </a:t>
            </a:r>
            <a:r>
              <a:rPr lang="en-US" sz="2400" i="1" dirty="0" err="1" smtClean="0"/>
              <a:t>bookeeping</a:t>
            </a:r>
            <a:r>
              <a:rPr lang="en-US" sz="2400" i="1" dirty="0" smtClean="0"/>
              <a:t>.</a:t>
            </a:r>
            <a:endParaRPr lang="en-US" sz="2400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 smtClean="0"/>
              <a:t>Copyright ©2014 Pearson Education</a:t>
            </a:r>
            <a:endParaRPr lang="en-US" smtClean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5028890-8989-48BF-B08A-D340368DEDE1}" type="slidenum">
              <a:rPr lang="en-US" smtClean="0"/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38200"/>
            <a:ext cx="3447589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©2014 Pearson Education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094A9-435F-4B04-A8A1-864A63EB4BCE}" type="slidenum">
              <a:rPr lang="en-US" smtClean="0"/>
            </a:fld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09599" y="1905000"/>
            <a:ext cx="8250627" cy="4352853"/>
            <a:chOff x="286304" y="662759"/>
            <a:chExt cx="8629096" cy="5542889"/>
          </a:xfrm>
        </p:grpSpPr>
        <p:sp>
          <p:nvSpPr>
            <p:cNvPr id="6" name="圆角矩形 5"/>
            <p:cNvSpPr/>
            <p:nvPr/>
          </p:nvSpPr>
          <p:spPr>
            <a:xfrm>
              <a:off x="286304" y="2721005"/>
              <a:ext cx="2952195" cy="15387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5300" y="2882993"/>
              <a:ext cx="274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D5E5E7"/>
                  </a:solidFill>
                </a:rPr>
                <a:t>Shareholders (Principal)</a:t>
              </a:r>
              <a:endParaRPr lang="zh-CN" altLang="en-US" sz="3200" dirty="0">
                <a:solidFill>
                  <a:srgbClr val="D5E5E7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924252" y="2787407"/>
              <a:ext cx="2372928" cy="1496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72200" y="2889651"/>
              <a:ext cx="2743200" cy="137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D5E5E7"/>
                  </a:solidFill>
                </a:rPr>
                <a:t>Manager (Agent)</a:t>
              </a:r>
              <a:endParaRPr lang="zh-CN" altLang="en-US" sz="3200" dirty="0">
                <a:solidFill>
                  <a:srgbClr val="D5E5E7"/>
                </a:solidFill>
              </a:endParaRPr>
            </a:p>
          </p:txBody>
        </p:sp>
        <p:sp>
          <p:nvSpPr>
            <p:cNvPr id="16" name="下弧形箭头 15"/>
            <p:cNvSpPr/>
            <p:nvPr/>
          </p:nvSpPr>
          <p:spPr>
            <a:xfrm flipH="1">
              <a:off x="1700074" y="4485442"/>
              <a:ext cx="5691325" cy="13716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上弧形箭头 16"/>
            <p:cNvSpPr/>
            <p:nvPr/>
          </p:nvSpPr>
          <p:spPr>
            <a:xfrm>
              <a:off x="1700074" y="1131933"/>
              <a:ext cx="5867400" cy="1363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74437" y="6627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Delegate Authority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58224" y="5836316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Reports</a:t>
              </a:r>
              <a:endParaRPr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 flipH="1" flipV="1">
              <a:off x="3496138" y="3326432"/>
              <a:ext cx="2275272" cy="316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79889" y="2593386"/>
              <a:ext cx="1581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Selective information</a:t>
              </a:r>
              <a:endParaRPr lang="zh-CN" altLang="en-US" dirty="0"/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41589" y="256777"/>
            <a:ext cx="8686800" cy="10668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2"/>
                </a:solidFill>
                <a:effectLst/>
              </a:rPr>
              <a:t>Agency problem</a:t>
            </a:r>
            <a:endParaRPr lang="en-US" sz="4000" dirty="0">
              <a:solidFill>
                <a:schemeClr val="tx2"/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7200" y="1463586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Moral hazard</a:t>
            </a:r>
            <a:endParaRPr lang="en-US" altLang="zh-CN" dirty="0" smtClean="0"/>
          </a:p>
          <a:p>
            <a:r>
              <a:rPr lang="en-US" altLang="zh-CN" dirty="0" smtClean="0"/>
              <a:t>Adverse selection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725135"/>
            <a:ext cx="6076950" cy="479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810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dirty="0" smtClean="0"/>
              <a:t>Beaver (1968): The </a:t>
            </a:r>
            <a:r>
              <a:rPr lang="en-US" altLang="zh-CN" dirty="0"/>
              <a:t>Information Content of Annual Earnings Announcements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" y="3048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dirty="0" smtClean="0"/>
              <a:t>Ball and Brown (1968): An </a:t>
            </a:r>
            <a:r>
              <a:rPr lang="en-US" altLang="zh-CN" dirty="0"/>
              <a:t>Empirical Evaluation of Accounting Income Numbers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1447800"/>
            <a:ext cx="5257800" cy="510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Accounting is the </a:t>
            </a:r>
            <a:r>
              <a:rPr lang="en-US" u="sng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Language</a:t>
            </a:r>
            <a:r>
              <a:rPr lang="en-US" dirty="0" smtClean="0">
                <a:ea typeface="MS PGothic" panose="020B0600070205080204" pitchFamily="34" charset="-128"/>
              </a:rPr>
              <a:t> of Business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971800" y="6629400"/>
            <a:ext cx="3505200" cy="228600"/>
          </a:xfrm>
          <a:noFill/>
          <a:ln>
            <a:miter lim="800000"/>
          </a:ln>
        </p:spPr>
        <p:txBody>
          <a:bodyPr/>
          <a:lstStyle/>
          <a:p>
            <a:r>
              <a:rPr lang="en-US" smtClean="0"/>
              <a:t>Copyright ©2014 Pearson Education</a:t>
            </a:r>
            <a:endParaRPr lang="en-US" smtClean="0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0600" y="6477000"/>
            <a:ext cx="304800" cy="381000"/>
          </a:xfrm>
          <a:noFill/>
          <a:ln>
            <a:miter lim="800000"/>
          </a:ln>
        </p:spPr>
        <p:txBody>
          <a:bodyPr/>
          <a:lstStyle/>
          <a:p>
            <a:fld id="{B585262C-5160-416C-B394-5EBE41618EC5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Urban">
  <a:themeElements>
    <a:clrScheme name="2_Urban 1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2_Urban">
      <a:majorFont>
        <a:latin typeface="Trebuchet MS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Urban 1">
        <a:dk1>
          <a:srgbClr val="000000"/>
        </a:dk1>
        <a:lt1>
          <a:srgbClr val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FFFFFF"/>
        </a:accent3>
        <a:accent4>
          <a:srgbClr val="000000"/>
        </a:accent4>
        <a:accent5>
          <a:srgbClr val="B3B3C4"/>
        </a:accent5>
        <a:accent6>
          <a:srgbClr val="3C7379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8984</Words>
  <Application>WPS 演示</Application>
  <PresentationFormat>全屏显示(4:3)</PresentationFormat>
  <Paragraphs>625</Paragraphs>
  <Slides>38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MS PGothic</vt:lpstr>
      <vt:lpstr>Trebuchet MS</vt:lpstr>
      <vt:lpstr>Georgia</vt:lpstr>
      <vt:lpstr>Wingdings 2</vt:lpstr>
      <vt:lpstr>Georgia</vt:lpstr>
      <vt:lpstr>Bebas Neue</vt:lpstr>
      <vt:lpstr>微软雅黑</vt:lpstr>
      <vt:lpstr>Arial Unicode MS</vt:lpstr>
      <vt:lpstr>Times New Roman</vt:lpstr>
      <vt:lpstr>Segoe Print</vt:lpstr>
      <vt:lpstr>Urban</vt:lpstr>
      <vt:lpstr>2_Urban</vt:lpstr>
      <vt:lpstr>PowerPoint 演示文稿</vt:lpstr>
      <vt:lpstr>PowerPoint 演示文稿</vt:lpstr>
      <vt:lpstr>PowerPoint 演示文稿</vt:lpstr>
      <vt:lpstr>Important questions</vt:lpstr>
      <vt:lpstr>History of accounting</vt:lpstr>
      <vt:lpstr>Agency problem</vt:lpstr>
      <vt:lpstr>PowerPoint 演示文稿</vt:lpstr>
      <vt:lpstr>PowerPoint 演示文稿</vt:lpstr>
      <vt:lpstr>Accounting is the Language of Business</vt:lpstr>
      <vt:lpstr>Types of Accounting</vt:lpstr>
      <vt:lpstr>Forms of Business Organization</vt:lpstr>
      <vt:lpstr>International Financial  Reporting Standards (IFRS)</vt:lpstr>
      <vt:lpstr>PowerPoint 演示文稿</vt:lpstr>
      <vt:lpstr>Users of Accounting Information</vt:lpstr>
      <vt:lpstr>What Makes Accounting Information Useful? </vt:lpstr>
      <vt:lpstr>Qualitative Characteristics - Enhancing</vt:lpstr>
      <vt:lpstr>Constraints</vt:lpstr>
      <vt:lpstr>Assumptions</vt:lpstr>
      <vt:lpstr>What Exactly are We Accounting for?</vt:lpstr>
      <vt:lpstr>PowerPoint 演示文稿</vt:lpstr>
      <vt:lpstr>PowerPoint 演示文稿</vt:lpstr>
      <vt:lpstr>PowerPoint 演示文稿</vt:lpstr>
      <vt:lpstr>The Financial Statements</vt:lpstr>
      <vt:lpstr>Relationships between Financial Statements</vt:lpstr>
      <vt:lpstr>PowerPoint 演示文稿</vt:lpstr>
      <vt:lpstr>PowerPoint 演示文稿</vt:lpstr>
      <vt:lpstr>1. The Income Statement</vt:lpstr>
      <vt:lpstr>PowerPoint 演示文稿</vt:lpstr>
      <vt:lpstr>2. Statement of Changes in Equity</vt:lpstr>
      <vt:lpstr>PowerPoint 演示文稿</vt:lpstr>
      <vt:lpstr>3. The Balance Sheet</vt:lpstr>
      <vt:lpstr>PowerPoint 演示文稿</vt:lpstr>
      <vt:lpstr>4. The Statement of Cash Flows</vt:lpstr>
      <vt:lpstr>PowerPoint 演示文稿</vt:lpstr>
      <vt:lpstr>The Articulation of the Financial Statements:How They Fit Together</vt:lpstr>
      <vt:lpstr>Main points of Chapter1</vt:lpstr>
      <vt:lpstr>Main points of Chapter1</vt:lpstr>
      <vt:lpstr>What will we learn in Chapter 2?</vt:lpstr>
    </vt:vector>
  </TitlesOfParts>
  <Company>PEARSON Copyright 2008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Financial Accounting</dc:creator>
  <cp:lastModifiedBy>Lenovo</cp:lastModifiedBy>
  <cp:revision>335</cp:revision>
  <dcterms:created xsi:type="dcterms:W3CDTF">2007-05-01T20:21:00Z</dcterms:created>
  <dcterms:modified xsi:type="dcterms:W3CDTF">2019-09-05T01:33:26Z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