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6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eng-ustc/netalgo-la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DPDK + </a:t>
            </a:r>
            <a:r>
              <a:rPr lang="en-US" altLang="zh-CN" dirty="0" err="1" smtClean="0"/>
              <a:t>SimpleDNS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ipeline </a:t>
            </a:r>
            <a:r>
              <a:rPr lang="zh-CN" altLang="en-US" dirty="0" smtClean="0"/>
              <a:t>模型实现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3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猜测原因：</a:t>
            </a:r>
            <a:endParaRPr lang="en-US" altLang="zh-CN" dirty="0"/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高并发的收到包，导致网卡来不及发送。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缓冲区未满，发送失败的包可以尝试再次发送。（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性能达到</a:t>
            </a:r>
            <a:r>
              <a:rPr lang="en-US" altLang="zh-CN" dirty="0" smtClean="0"/>
              <a:t>100k/100k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, 350k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  <a:r>
              <a:rPr lang="zh-CN" altLang="en-US" dirty="0" smtClean="0"/>
              <a:t>。丢包率很高，平均每个包重试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次以上。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失败时使用</a:t>
            </a:r>
            <a:r>
              <a:rPr lang="en-US" altLang="zh-CN" dirty="0" err="1" smtClean="0"/>
              <a:t>rte_pause</a:t>
            </a:r>
            <a:r>
              <a:rPr lang="zh-CN" altLang="en-US" dirty="0" smtClean="0"/>
              <a:t>暂停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，减少无效重发。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丢包次数减少到</a:t>
            </a:r>
            <a:r>
              <a:rPr lang="en-US" altLang="zh-CN" dirty="0" smtClean="0"/>
              <a:t>1k</a:t>
            </a:r>
            <a:r>
              <a:rPr lang="zh-CN" altLang="en-US" dirty="0" smtClean="0"/>
              <a:t>左右，性能仍然达到</a:t>
            </a:r>
            <a:r>
              <a:rPr lang="en-US" altLang="zh-CN" dirty="0" smtClean="0"/>
              <a:t>100k/100k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84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 1M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1M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0</a:t>
            </a:r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1M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150k</a:t>
            </a:r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850k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0</a:t>
            </a:r>
          </a:p>
          <a:p>
            <a:endParaRPr lang="en-US" altLang="zh-CN" dirty="0"/>
          </a:p>
          <a:p>
            <a:r>
              <a:rPr lang="zh-CN" altLang="en-US" dirty="0" smtClean="0"/>
              <a:t>瓶颈在</a:t>
            </a:r>
            <a:r>
              <a:rPr lang="en-US" altLang="zh-CN" dirty="0" smtClean="0"/>
              <a:t>TX</a:t>
            </a:r>
            <a:r>
              <a:rPr lang="zh-CN" altLang="en-US" dirty="0" smtClean="0"/>
              <a:t>上。但增大</a:t>
            </a:r>
            <a:r>
              <a:rPr lang="en-US" altLang="zh-CN" dirty="0" err="1" smtClean="0"/>
              <a:t>TX_ring</a:t>
            </a:r>
            <a:r>
              <a:rPr lang="zh-CN" altLang="en-US" dirty="0" smtClean="0"/>
              <a:t>效果也并不明显。</a:t>
            </a:r>
            <a:endParaRPr lang="en-US" altLang="zh-CN" dirty="0" smtClean="0"/>
          </a:p>
          <a:p>
            <a:r>
              <a:rPr lang="zh-CN" altLang="en-US" dirty="0" smtClean="0"/>
              <a:t>考虑带宽已满。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431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带宽测试：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pktgen</a:t>
            </a:r>
            <a:r>
              <a:rPr lang="en-US" altLang="zh-CN" dirty="0" smtClean="0"/>
              <a:t> –P</a:t>
            </a:r>
            <a:r>
              <a:rPr lang="zh-CN" altLang="en-US" dirty="0" smtClean="0"/>
              <a:t>参数，开启混杂模式，可看到接收带宽。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MBits</a:t>
            </a:r>
            <a:r>
              <a:rPr lang="en-US" altLang="zh-CN" dirty="0" smtClean="0"/>
              <a:t>/s Rx/</a:t>
            </a:r>
            <a:r>
              <a:rPr lang="en-US" altLang="zh-CN" dirty="0" err="1" smtClean="0"/>
              <a:t>Tx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10045/9824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达到物理带宽极限。</a:t>
            </a:r>
            <a:endParaRPr lang="en-US" altLang="zh-CN" dirty="0" smtClean="0"/>
          </a:p>
          <a:p>
            <a:r>
              <a:rPr lang="zh-CN" altLang="en-US" dirty="0" smtClean="0"/>
              <a:t>由于应答包比查询包大，满负荷必然丢包。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6"/>
          <a:stretch/>
        </p:blipFill>
        <p:spPr>
          <a:xfrm>
            <a:off x="5197669" y="1482291"/>
            <a:ext cx="6676697" cy="6189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4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总结和展望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、内存等资源充足，方法合适时能够有效处理高速网络上的大量包。</a:t>
            </a:r>
            <a:r>
              <a:rPr lang="zh-CN" altLang="en-US" dirty="0"/>
              <a:t>合理应用</a:t>
            </a:r>
            <a:r>
              <a:rPr lang="en-US" altLang="zh-CN" dirty="0"/>
              <a:t>DPDK</a:t>
            </a:r>
            <a:r>
              <a:rPr lang="zh-CN" altLang="en-US" dirty="0"/>
              <a:t>可以充分发挥网络设备的性能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使用多个</a:t>
            </a:r>
            <a:r>
              <a:rPr lang="en-US" altLang="zh-CN" dirty="0"/>
              <a:t>RX</a:t>
            </a:r>
            <a:r>
              <a:rPr lang="zh-CN" altLang="en-US" dirty="0"/>
              <a:t>、</a:t>
            </a:r>
            <a:r>
              <a:rPr lang="en-US" altLang="zh-CN" dirty="0"/>
              <a:t>TX</a:t>
            </a:r>
            <a:r>
              <a:rPr lang="zh-CN" altLang="en-US" dirty="0"/>
              <a:t>核时，也使用多个</a:t>
            </a:r>
            <a:r>
              <a:rPr lang="en-US" altLang="zh-CN" dirty="0" err="1"/>
              <a:t>rte_ring</a:t>
            </a:r>
            <a:r>
              <a:rPr lang="zh-CN" altLang="en-US" dirty="0"/>
              <a:t>，让</a:t>
            </a:r>
            <a:r>
              <a:rPr lang="en-US" altLang="zh-CN" dirty="0"/>
              <a:t>ring</a:t>
            </a:r>
            <a:r>
              <a:rPr lang="zh-CN" altLang="en-US" dirty="0"/>
              <a:t>的收发不成为</a:t>
            </a:r>
            <a:r>
              <a:rPr lang="zh-CN" altLang="en-US" dirty="0" smtClean="0"/>
              <a:t>瓶颈</a:t>
            </a:r>
            <a:r>
              <a:rPr lang="zh-CN" altLang="en-US" dirty="0"/>
              <a:t>。</a:t>
            </a:r>
            <a:r>
              <a:rPr lang="zh-CN" altLang="en-US" dirty="0" smtClean="0"/>
              <a:t>（在</a:t>
            </a:r>
            <a:r>
              <a:rPr lang="en-US" altLang="zh-CN" dirty="0" smtClean="0"/>
              <a:t>distributor</a:t>
            </a:r>
            <a:r>
              <a:rPr lang="zh-CN" altLang="en-US" dirty="0" smtClean="0"/>
              <a:t>实验时，发现</a:t>
            </a:r>
            <a:r>
              <a:rPr lang="en-US" altLang="zh-CN" dirty="0" smtClean="0"/>
              <a:t>distributor</a:t>
            </a:r>
            <a:r>
              <a:rPr lang="zh-CN" altLang="en-US" dirty="0" smtClean="0"/>
              <a:t>会成为瓶颈。增加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数量，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的性能也会成为瓶颈。） </a:t>
            </a:r>
            <a:endParaRPr lang="zh-CN" altLang="en-US" dirty="0"/>
          </a:p>
          <a:p>
            <a:pPr lvl="1"/>
            <a:r>
              <a:rPr lang="en-US" altLang="zh-CN" dirty="0" err="1" smtClean="0"/>
              <a:t>SimpleDNS</a:t>
            </a:r>
            <a:r>
              <a:rPr lang="zh-CN" altLang="en-US" dirty="0" smtClean="0"/>
              <a:t>的优化。（或把</a:t>
            </a:r>
            <a:r>
              <a:rPr lang="en-US" altLang="zh-CN" dirty="0" err="1" smtClean="0"/>
              <a:t>SimpleDNS</a:t>
            </a:r>
            <a:r>
              <a:rPr lang="zh-CN" altLang="en-US" dirty="0" smtClean="0"/>
              <a:t>的工作拆解成多个部分，重新设计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参数解析、日志、包速率测量等辅助功能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所有代码已开源：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github.com/ldeng-ustc/netalgo-lab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09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9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Distributor</a:t>
            </a:r>
          </a:p>
          <a:p>
            <a:r>
              <a:rPr lang="en-US" altLang="zh-CN" dirty="0"/>
              <a:t>Multiple Producers/Consumers </a:t>
            </a:r>
            <a:r>
              <a:rPr lang="en-US" altLang="zh-CN" dirty="0" smtClean="0"/>
              <a:t>Ring</a:t>
            </a:r>
          </a:p>
          <a:p>
            <a:r>
              <a:rPr lang="en-US" altLang="zh-CN" dirty="0" smtClean="0"/>
              <a:t>Multiple RX/TX</a:t>
            </a:r>
          </a:p>
          <a:p>
            <a:r>
              <a:rPr lang="en-US" altLang="zh-CN" dirty="0" smtClean="0"/>
              <a:t>TX Retry and TX Pause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Distributor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365"/>
            <a:ext cx="7231140" cy="51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0400"/>
          </a:xfrm>
        </p:spPr>
        <p:txBody>
          <a:bodyPr/>
          <a:lstStyle/>
          <a:p>
            <a:r>
              <a:rPr lang="en-US" altLang="zh-CN" dirty="0" err="1" smtClean="0"/>
              <a:t>rte_ring</a:t>
            </a:r>
            <a:r>
              <a:rPr lang="zh-CN" altLang="en-US" dirty="0" smtClean="0"/>
              <a:t>结构，实现了无锁环形队列。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RING_F_SP_ENQ</a:t>
            </a:r>
            <a:r>
              <a:rPr lang="zh-CN" altLang="en-US" dirty="0" smtClean="0"/>
              <a:t>：单生产者入列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RING_F_SC_DEQ</a:t>
            </a:r>
            <a:r>
              <a:rPr lang="zh-CN" altLang="en-US" dirty="0" smtClean="0"/>
              <a:t>：单消费者出列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不置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即为多生产者多消费者，使用</a:t>
            </a:r>
            <a:r>
              <a:rPr lang="en-US" altLang="zh-CN" dirty="0" smtClean="0"/>
              <a:t>XCHG</a:t>
            </a:r>
            <a:r>
              <a:rPr lang="zh-CN" altLang="en-US" dirty="0" smtClean="0"/>
              <a:t>指令实现。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197" y="2444816"/>
            <a:ext cx="1039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rte_ring_create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Input_ring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SCHED_RX_RING_SZ,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rte_socket_id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 RING_F_SP_ENQ);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5197" y="4058737"/>
            <a:ext cx="90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rte_ring_enqueue_burst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out_ring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BURST_SIZE,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5197" y="4572695"/>
            <a:ext cx="960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rte_ring_dequeue_burst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worker_tx_ring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BURST_SIZE,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8404" y="2156058"/>
            <a:ext cx="733445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8405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0460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4569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72515" y="3753851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69141" y="2175309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5608" y="2791100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rx_ring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68404" y="4889632"/>
            <a:ext cx="733445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65608" y="4889631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x_ring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4" idx="2"/>
            <a:endCxn id="5" idx="0"/>
          </p:cNvCxnSpPr>
          <p:nvPr/>
        </p:nvCxnSpPr>
        <p:spPr>
          <a:xfrm rot="5400000">
            <a:off x="2988646" y="2006867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6" idx="0"/>
          </p:cNvCxnSpPr>
          <p:nvPr/>
        </p:nvCxnSpPr>
        <p:spPr>
          <a:xfrm rot="5400000">
            <a:off x="3986427" y="3004649"/>
            <a:ext cx="497381" cy="1001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2"/>
            <a:endCxn id="8" idx="0"/>
          </p:cNvCxnSpPr>
          <p:nvPr/>
        </p:nvCxnSpPr>
        <p:spPr>
          <a:xfrm rot="16200000" flipH="1">
            <a:off x="4987454" y="3004646"/>
            <a:ext cx="497380" cy="1001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7" idx="0"/>
          </p:cNvCxnSpPr>
          <p:nvPr/>
        </p:nvCxnSpPr>
        <p:spPr>
          <a:xfrm rot="16200000" flipH="1">
            <a:off x="5988481" y="2003619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988647" y="2006868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5988482" y="2003620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2"/>
            <a:endCxn id="14" idx="0"/>
          </p:cNvCxnSpPr>
          <p:nvPr/>
        </p:nvCxnSpPr>
        <p:spPr>
          <a:xfrm rot="16200000" flipH="1">
            <a:off x="2988646" y="3142648"/>
            <a:ext cx="490886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2"/>
            <a:endCxn id="14" idx="0"/>
          </p:cNvCxnSpPr>
          <p:nvPr/>
        </p:nvCxnSpPr>
        <p:spPr>
          <a:xfrm rot="16200000" flipH="1">
            <a:off x="3989673" y="4143675"/>
            <a:ext cx="490886" cy="1001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8" idx="2"/>
            <a:endCxn id="14" idx="0"/>
          </p:cNvCxnSpPr>
          <p:nvPr/>
        </p:nvCxnSpPr>
        <p:spPr>
          <a:xfrm rot="5400000">
            <a:off x="4990701" y="4143672"/>
            <a:ext cx="490887" cy="100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4" idx="0"/>
          </p:cNvCxnSpPr>
          <p:nvPr/>
        </p:nvCxnSpPr>
        <p:spPr>
          <a:xfrm rot="5400000">
            <a:off x="5991728" y="3142646"/>
            <a:ext cx="490886" cy="3003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10000/10000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19000/20000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RX:	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861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smtClean="0"/>
              <a:t>RX/TX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8404" y="2156058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</p:txBody>
      </p:sp>
      <p:sp>
        <p:nvSpPr>
          <p:cNvPr id="5" name="矩形 4"/>
          <p:cNvSpPr/>
          <p:nvPr/>
        </p:nvSpPr>
        <p:spPr>
          <a:xfrm>
            <a:off x="1068405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0460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4569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72515" y="3753851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69141" y="2175309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65608" y="2791100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rx_ring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5608" y="4889631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x_ring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0" idx="2"/>
            <a:endCxn id="5" idx="0"/>
          </p:cNvCxnSpPr>
          <p:nvPr/>
        </p:nvCxnSpPr>
        <p:spPr>
          <a:xfrm rot="5400000">
            <a:off x="2985399" y="2003621"/>
            <a:ext cx="497381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2"/>
            <a:endCxn id="6" idx="0"/>
          </p:cNvCxnSpPr>
          <p:nvPr/>
        </p:nvCxnSpPr>
        <p:spPr>
          <a:xfrm rot="5400000">
            <a:off x="3986427" y="3004649"/>
            <a:ext cx="497381" cy="1001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2"/>
            <a:endCxn id="8" idx="0"/>
          </p:cNvCxnSpPr>
          <p:nvPr/>
        </p:nvCxnSpPr>
        <p:spPr>
          <a:xfrm rot="16200000" flipH="1">
            <a:off x="4987454" y="3004646"/>
            <a:ext cx="497380" cy="1001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2"/>
            <a:endCxn id="7" idx="0"/>
          </p:cNvCxnSpPr>
          <p:nvPr/>
        </p:nvCxnSpPr>
        <p:spPr>
          <a:xfrm rot="16200000" flipH="1">
            <a:off x="5988481" y="2003619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5400000">
            <a:off x="2988647" y="2006868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5988482" y="2003620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2" idx="0"/>
          </p:cNvCxnSpPr>
          <p:nvPr/>
        </p:nvCxnSpPr>
        <p:spPr>
          <a:xfrm rot="16200000" flipH="1">
            <a:off x="2988646" y="3142648"/>
            <a:ext cx="490886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2" idx="0"/>
          </p:cNvCxnSpPr>
          <p:nvPr/>
        </p:nvCxnSpPr>
        <p:spPr>
          <a:xfrm rot="16200000" flipH="1">
            <a:off x="3989673" y="4143675"/>
            <a:ext cx="490886" cy="1001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2"/>
            <a:endCxn id="12" idx="0"/>
          </p:cNvCxnSpPr>
          <p:nvPr/>
        </p:nvCxnSpPr>
        <p:spPr>
          <a:xfrm rot="5400000">
            <a:off x="4990701" y="4143672"/>
            <a:ext cx="490887" cy="100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  <a:endCxn id="12" idx="0"/>
          </p:cNvCxnSpPr>
          <p:nvPr/>
        </p:nvCxnSpPr>
        <p:spPr>
          <a:xfrm rot="5400000">
            <a:off x="5991728" y="3142646"/>
            <a:ext cx="490886" cy="3003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3540" y="2156058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</p:txBody>
      </p:sp>
      <p:cxnSp>
        <p:nvCxnSpPr>
          <p:cNvPr id="34" name="肘形连接符 33"/>
          <p:cNvCxnSpPr>
            <a:stCxn id="4" idx="3"/>
            <a:endCxn id="10" idx="0"/>
          </p:cNvCxnSpPr>
          <p:nvPr/>
        </p:nvCxnSpPr>
        <p:spPr>
          <a:xfrm>
            <a:off x="3397719" y="2387066"/>
            <a:ext cx="1337910" cy="404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1" idx="1"/>
            <a:endCxn id="10" idx="0"/>
          </p:cNvCxnSpPr>
          <p:nvPr/>
        </p:nvCxnSpPr>
        <p:spPr>
          <a:xfrm rot="10800000" flipV="1">
            <a:off x="4735630" y="2387066"/>
            <a:ext cx="1337911" cy="404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68403" y="5534522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</a:p>
        </p:txBody>
      </p:sp>
      <p:sp>
        <p:nvSpPr>
          <p:cNvPr id="42" name="矩形 41"/>
          <p:cNvSpPr/>
          <p:nvPr/>
        </p:nvSpPr>
        <p:spPr>
          <a:xfrm>
            <a:off x="6073539" y="5534290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</a:p>
        </p:txBody>
      </p:sp>
      <p:cxnSp>
        <p:nvCxnSpPr>
          <p:cNvPr id="43" name="肘形连接符 42"/>
          <p:cNvCxnSpPr>
            <a:stCxn id="12" idx="2"/>
            <a:endCxn id="41" idx="3"/>
          </p:cNvCxnSpPr>
          <p:nvPr/>
        </p:nvCxnSpPr>
        <p:spPr>
          <a:xfrm rot="5400000">
            <a:off x="3861410" y="4891311"/>
            <a:ext cx="410528" cy="13379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>
            <a:off x="3861409" y="4891311"/>
            <a:ext cx="410528" cy="13379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2" idx="2"/>
            <a:endCxn id="42" idx="1"/>
          </p:cNvCxnSpPr>
          <p:nvPr/>
        </p:nvCxnSpPr>
        <p:spPr>
          <a:xfrm rot="16200000" flipH="1">
            <a:off x="5199436" y="4891195"/>
            <a:ext cx="410296" cy="133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RX/TX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性能不变</a:t>
            </a:r>
            <a:endParaRPr lang="en-US" altLang="zh-CN" dirty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RX</a:t>
            </a:r>
            <a:r>
              <a:rPr lang="zh-CN" altLang="en-US" dirty="0" smtClean="0"/>
              <a:t>的瓶颈。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</a:t>
            </a:r>
            <a:r>
              <a:rPr lang="en-US" altLang="zh-CN" dirty="0" smtClean="0"/>
              <a:t>example/distributor</a:t>
            </a:r>
            <a:r>
              <a:rPr lang="zh-CN" altLang="en-US" dirty="0" smtClean="0"/>
              <a:t>和本程序的参数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NUM_MBUFS</a:t>
            </a:r>
            <a:r>
              <a:rPr lang="zh-CN" altLang="en-US" dirty="0" smtClean="0"/>
              <a:t>宏的大小限制了</a:t>
            </a:r>
            <a:r>
              <a:rPr lang="en-US" altLang="zh-CN" dirty="0" smtClean="0"/>
              <a:t>RX</a:t>
            </a:r>
            <a:r>
              <a:rPr lang="zh-CN" altLang="en-US" dirty="0" smtClean="0"/>
              <a:t>的速率。</a:t>
            </a:r>
            <a:endParaRPr lang="en-US" altLang="zh-CN" dirty="0" smtClean="0"/>
          </a:p>
          <a:p>
            <a:r>
              <a:rPr lang="zh-CN" altLang="en-US" dirty="0" smtClean="0"/>
              <a:t>修改后：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20000/20000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85000/100000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为新的性能瓶颈。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8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</a:t>
            </a:r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TX</a:t>
            </a:r>
            <a:r>
              <a:rPr lang="zh-CN" altLang="en-US" dirty="0" smtClean="0"/>
              <a:t>的缓冲区没有丢包。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打印中间结果观察：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出现一些</a:t>
            </a:r>
            <a:r>
              <a:rPr lang="en-US" altLang="zh-CN" dirty="0" err="1" smtClean="0"/>
              <a:t>rte_eth_tx_burst</a:t>
            </a:r>
            <a:r>
              <a:rPr lang="zh-CN" altLang="en-US" dirty="0" smtClean="0"/>
              <a:t>时，所有包都发送失败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打印中间结果时，性能反而较好，达到</a:t>
            </a:r>
            <a:r>
              <a:rPr lang="en-US" altLang="zh-CN" dirty="0" smtClean="0"/>
              <a:t>95000/100000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examples/distributor</a:t>
            </a:r>
            <a:r>
              <a:rPr lang="zh-CN" altLang="en-US" dirty="0" smtClean="0"/>
              <a:t>做相同实验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出现类似现象。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3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504</Words>
  <Application>Microsoft Office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DPDK + SimpleDNS</vt:lpstr>
      <vt:lpstr>目录</vt:lpstr>
      <vt:lpstr>Distributor</vt:lpstr>
      <vt:lpstr>Multiple Producers/Consumers Ring</vt:lpstr>
      <vt:lpstr>Multiple Producers/Consumers Ring</vt:lpstr>
      <vt:lpstr>Multiple Producers/Consumers Ring</vt:lpstr>
      <vt:lpstr>Multiple RX/TX</vt:lpstr>
      <vt:lpstr>Multiple RX/TX</vt:lpstr>
      <vt:lpstr>TX Retry and TX Pause</vt:lpstr>
      <vt:lpstr>TX Retry and TX Pause</vt:lpstr>
      <vt:lpstr>TX Retry and TX Pause</vt:lpstr>
      <vt:lpstr>TX Retry and TX Pause</vt:lpstr>
      <vt:lpstr>总结和展望</vt:lpstr>
      <vt:lpstr>谢谢大家</vt:lpstr>
    </vt:vector>
  </TitlesOfParts>
  <Company>中国科学技术大学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DPDK + SimpleDNS</dc:title>
  <dc:creator>邓 龙</dc:creator>
  <cp:lastModifiedBy>邓 龙</cp:lastModifiedBy>
  <cp:revision>44</cp:revision>
  <dcterms:created xsi:type="dcterms:W3CDTF">2019-12-11T13:11:55Z</dcterms:created>
  <dcterms:modified xsi:type="dcterms:W3CDTF">2019-12-11T14:22:10Z</dcterms:modified>
</cp:coreProperties>
</file>