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6"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8" d="100"/>
          <a:sy n="108"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F88B-EB04-4EB3-B61D-465C6C7532EE}" type="datetimeFigureOut">
              <a:rPr lang="zh-CN" altLang="en-US" smtClean="0"/>
              <a:t>2023/10/17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B23BA-1876-404C-B391-7C95130296FA}" type="slidenum">
              <a:rPr lang="zh-CN" altLang="en-US" smtClean="0"/>
              <a:t>‹#›</a:t>
            </a:fld>
            <a:endParaRPr lang="zh-CN" altLang="en-US"/>
          </a:p>
        </p:txBody>
      </p:sp>
    </p:spTree>
    <p:extLst>
      <p:ext uri="{BB962C8B-B14F-4D97-AF65-F5344CB8AC3E}">
        <p14:creationId xmlns:p14="http://schemas.microsoft.com/office/powerpoint/2010/main" val="208828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B0220-2818-0BE4-9A1D-C817CAA40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0C465B-9ACE-E241-42D6-FF0AF1937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8B4B23-3963-0E42-0D8F-EC64374EA353}"/>
              </a:ext>
            </a:extLst>
          </p:cNvPr>
          <p:cNvSpPr>
            <a:spLocks noGrp="1"/>
          </p:cNvSpPr>
          <p:nvPr>
            <p:ph type="dt" sz="half" idx="10"/>
          </p:nvPr>
        </p:nvSpPr>
        <p:spPr/>
        <p:txBody>
          <a:bodyPr/>
          <a:lstStyle/>
          <a:p>
            <a:fld id="{03868D15-A080-48E2-BDF7-92AC5A471D5E}"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F5A5382F-ACB9-0D48-7911-B56988979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8C2409-2BDD-198B-28CC-A9B85E69B1EE}"/>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24421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5F472-4679-AE7D-55A2-D5AD44BED5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A6C3B8-5280-4817-E95E-D3CC7D5DBA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64B438-C1BC-C7E5-3988-A7D6225E11D2}"/>
              </a:ext>
            </a:extLst>
          </p:cNvPr>
          <p:cNvSpPr>
            <a:spLocks noGrp="1"/>
          </p:cNvSpPr>
          <p:nvPr>
            <p:ph type="dt" sz="half" idx="10"/>
          </p:nvPr>
        </p:nvSpPr>
        <p:spPr/>
        <p:txBody>
          <a:bodyPr/>
          <a:lstStyle/>
          <a:p>
            <a:fld id="{30F61606-31AA-4FFB-A1B3-A8A0D436CCC3}"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EB15014C-17CB-873F-1018-6D1AF1BA8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491982-338E-5F14-07CC-AAB5E782C5C8}"/>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367021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80A0F8-CCEB-3BD8-9F20-2F07EA2EF8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4DF3E9-C9FE-9950-7942-952DA3B7CB5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42C43A-0EBD-1F7F-87B6-288C1671999C}"/>
              </a:ext>
            </a:extLst>
          </p:cNvPr>
          <p:cNvSpPr>
            <a:spLocks noGrp="1"/>
          </p:cNvSpPr>
          <p:nvPr>
            <p:ph type="dt" sz="half" idx="10"/>
          </p:nvPr>
        </p:nvSpPr>
        <p:spPr/>
        <p:txBody>
          <a:bodyPr/>
          <a:lstStyle/>
          <a:p>
            <a:fld id="{BFC01C09-2818-4847-B4CC-9FC72652FC6A}"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A855F90A-3D06-C68B-A188-60CFAD56B3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FF4E60-E83D-252B-2053-396B9548B995}"/>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92734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D2D19-FF86-E12C-A9BE-3E07E2252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9128E5-2894-8ABC-D3C4-4E9F9B8ABA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8621F2-BAFE-D3C5-D248-934C5E004E20}"/>
              </a:ext>
            </a:extLst>
          </p:cNvPr>
          <p:cNvSpPr>
            <a:spLocks noGrp="1"/>
          </p:cNvSpPr>
          <p:nvPr>
            <p:ph type="dt" sz="half" idx="10"/>
          </p:nvPr>
        </p:nvSpPr>
        <p:spPr/>
        <p:txBody>
          <a:bodyPr/>
          <a:lstStyle/>
          <a:p>
            <a:fld id="{300B45D3-FE00-4900-8D95-737D5E6F18AF}"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74DE32D5-4321-7B02-9D86-5FE03A7783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19E9CD-B293-B520-2661-7199313C79FB}"/>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302557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CE49F-C3E1-19FF-D852-903C3CA81B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32EC94-25A8-7C78-F9AC-E370BD90B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1241C8-AA21-260C-BC53-E2BE8AA18A1B}"/>
              </a:ext>
            </a:extLst>
          </p:cNvPr>
          <p:cNvSpPr>
            <a:spLocks noGrp="1"/>
          </p:cNvSpPr>
          <p:nvPr>
            <p:ph type="dt" sz="half" idx="10"/>
          </p:nvPr>
        </p:nvSpPr>
        <p:spPr/>
        <p:txBody>
          <a:bodyPr/>
          <a:lstStyle/>
          <a:p>
            <a:fld id="{93F3F997-850F-4F7F-AA9A-03FE1427F981}"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1FDF414C-8B98-3A9B-C61B-7637BBF03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0F5778-E47D-E602-D925-F7D5BA43A99D}"/>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274593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6653D-0B27-243D-03EF-9D5F978656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2BB437-C532-A3EB-7718-B9A44A54FF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DDC63ED-C7C8-04A8-14CB-B7D2D68A79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7598107-D8F3-40E3-C032-51CBD3F67DE0}"/>
              </a:ext>
            </a:extLst>
          </p:cNvPr>
          <p:cNvSpPr>
            <a:spLocks noGrp="1"/>
          </p:cNvSpPr>
          <p:nvPr>
            <p:ph type="dt" sz="half" idx="10"/>
          </p:nvPr>
        </p:nvSpPr>
        <p:spPr/>
        <p:txBody>
          <a:bodyPr/>
          <a:lstStyle/>
          <a:p>
            <a:fld id="{D092BB42-C1F9-4CA6-BA2F-A458A7B95C7D}" type="datetime1">
              <a:rPr lang="zh-CN" altLang="en-US" smtClean="0"/>
              <a:t>2023/10/17</a:t>
            </a:fld>
            <a:endParaRPr lang="zh-CN" altLang="en-US"/>
          </a:p>
        </p:txBody>
      </p:sp>
      <p:sp>
        <p:nvSpPr>
          <p:cNvPr id="6" name="页脚占位符 5">
            <a:extLst>
              <a:ext uri="{FF2B5EF4-FFF2-40B4-BE49-F238E27FC236}">
                <a16:creationId xmlns:a16="http://schemas.microsoft.com/office/drawing/2014/main" id="{5F79DAFD-E672-CF44-8AB4-3858CA40EB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4C4072-06BB-7176-8BA3-B58E0CE2E127}"/>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409807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9298C-C735-3DFF-F1EC-62F5DEB32D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AC847-C9DB-D62A-8D4F-C56C0235B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F58083-4108-FA3C-ED61-7E6B7F4CFA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04B29E-15B6-F866-FFE3-A371D7A2B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F7A58F-D9E7-85A2-A8A0-F79FAA0DDC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5D2BB1-1A4F-76EC-A7B5-C41CC356A0CC}"/>
              </a:ext>
            </a:extLst>
          </p:cNvPr>
          <p:cNvSpPr>
            <a:spLocks noGrp="1"/>
          </p:cNvSpPr>
          <p:nvPr>
            <p:ph type="dt" sz="half" idx="10"/>
          </p:nvPr>
        </p:nvSpPr>
        <p:spPr/>
        <p:txBody>
          <a:bodyPr/>
          <a:lstStyle/>
          <a:p>
            <a:fld id="{0DB5EE17-4251-45C7-8664-1A534A6F0A40}" type="datetime1">
              <a:rPr lang="zh-CN" altLang="en-US" smtClean="0"/>
              <a:t>2023/10/17</a:t>
            </a:fld>
            <a:endParaRPr lang="zh-CN" altLang="en-US"/>
          </a:p>
        </p:txBody>
      </p:sp>
      <p:sp>
        <p:nvSpPr>
          <p:cNvPr id="8" name="页脚占位符 7">
            <a:extLst>
              <a:ext uri="{FF2B5EF4-FFF2-40B4-BE49-F238E27FC236}">
                <a16:creationId xmlns:a16="http://schemas.microsoft.com/office/drawing/2014/main" id="{5A907DF0-F365-0DF3-8E42-9A97D55ECD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F5574D-B59D-5427-4B06-8899081E6E87}"/>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86062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89D53-1E58-5350-96EA-8889A7B022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250EDA-A991-4489-0BA1-BC27E1EB0E26}"/>
              </a:ext>
            </a:extLst>
          </p:cNvPr>
          <p:cNvSpPr>
            <a:spLocks noGrp="1"/>
          </p:cNvSpPr>
          <p:nvPr>
            <p:ph type="dt" sz="half" idx="10"/>
          </p:nvPr>
        </p:nvSpPr>
        <p:spPr/>
        <p:txBody>
          <a:bodyPr/>
          <a:lstStyle/>
          <a:p>
            <a:fld id="{A815CDB9-8CAF-4F58-9E1F-8AFA57FE52FF}" type="datetime1">
              <a:rPr lang="zh-CN" altLang="en-US" smtClean="0"/>
              <a:t>2023/10/17</a:t>
            </a:fld>
            <a:endParaRPr lang="zh-CN" altLang="en-US"/>
          </a:p>
        </p:txBody>
      </p:sp>
      <p:sp>
        <p:nvSpPr>
          <p:cNvPr id="4" name="页脚占位符 3">
            <a:extLst>
              <a:ext uri="{FF2B5EF4-FFF2-40B4-BE49-F238E27FC236}">
                <a16:creationId xmlns:a16="http://schemas.microsoft.com/office/drawing/2014/main" id="{F24574A4-AB3E-7719-7D7A-14AFE5E3C6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7BCFBD-4D73-991C-BE91-5C271C68B36B}"/>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49992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9DF3CF-92B3-A80B-950D-08843C190779}"/>
              </a:ext>
            </a:extLst>
          </p:cNvPr>
          <p:cNvSpPr>
            <a:spLocks noGrp="1"/>
          </p:cNvSpPr>
          <p:nvPr>
            <p:ph type="dt" sz="half" idx="10"/>
          </p:nvPr>
        </p:nvSpPr>
        <p:spPr/>
        <p:txBody>
          <a:bodyPr/>
          <a:lstStyle/>
          <a:p>
            <a:fld id="{6F5CC6DC-AD83-4D35-9937-D92502ACAD0D}" type="datetime1">
              <a:rPr lang="zh-CN" altLang="en-US" smtClean="0"/>
              <a:t>2023/10/17</a:t>
            </a:fld>
            <a:endParaRPr lang="zh-CN" altLang="en-US"/>
          </a:p>
        </p:txBody>
      </p:sp>
      <p:sp>
        <p:nvSpPr>
          <p:cNvPr id="3" name="页脚占位符 2">
            <a:extLst>
              <a:ext uri="{FF2B5EF4-FFF2-40B4-BE49-F238E27FC236}">
                <a16:creationId xmlns:a16="http://schemas.microsoft.com/office/drawing/2014/main" id="{944226BC-632E-D70E-89B9-F641AB81C0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2A6BB0-82F8-7D64-7E55-D50918734672}"/>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334482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A32F4-FEAD-2845-AC79-4F66555DD1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F49674-C5D3-FD93-0D00-07512684A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A31644-C09C-F6D5-539B-3FC879C0A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2E4BBE-2DFA-2463-2A16-B1F71D0707F8}"/>
              </a:ext>
            </a:extLst>
          </p:cNvPr>
          <p:cNvSpPr>
            <a:spLocks noGrp="1"/>
          </p:cNvSpPr>
          <p:nvPr>
            <p:ph type="dt" sz="half" idx="10"/>
          </p:nvPr>
        </p:nvSpPr>
        <p:spPr/>
        <p:txBody>
          <a:bodyPr/>
          <a:lstStyle/>
          <a:p>
            <a:fld id="{BCC274A0-4331-48B6-8959-09AC3B1252F3}" type="datetime1">
              <a:rPr lang="zh-CN" altLang="en-US" smtClean="0"/>
              <a:t>2023/10/17</a:t>
            </a:fld>
            <a:endParaRPr lang="zh-CN" altLang="en-US"/>
          </a:p>
        </p:txBody>
      </p:sp>
      <p:sp>
        <p:nvSpPr>
          <p:cNvPr id="6" name="页脚占位符 5">
            <a:extLst>
              <a:ext uri="{FF2B5EF4-FFF2-40B4-BE49-F238E27FC236}">
                <a16:creationId xmlns:a16="http://schemas.microsoft.com/office/drawing/2014/main" id="{4D9C4A86-49F3-A2E8-5D4F-6E29D507F3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4677E2-99D8-43FA-9D76-F6C218CDBF83}"/>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185899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3B61D-1F5C-45EA-DF46-67BBB6DD61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126997-140B-8C8C-4614-65BA374D0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302CC0-9573-2C19-CD19-399824724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F75F12-D2BC-3CD7-F824-3CA42B73AC14}"/>
              </a:ext>
            </a:extLst>
          </p:cNvPr>
          <p:cNvSpPr>
            <a:spLocks noGrp="1"/>
          </p:cNvSpPr>
          <p:nvPr>
            <p:ph type="dt" sz="half" idx="10"/>
          </p:nvPr>
        </p:nvSpPr>
        <p:spPr/>
        <p:txBody>
          <a:bodyPr/>
          <a:lstStyle/>
          <a:p>
            <a:fld id="{0B7DFCED-FA91-411D-B226-9CAB0554882E}" type="datetime1">
              <a:rPr lang="zh-CN" altLang="en-US" smtClean="0"/>
              <a:t>2023/10/17</a:t>
            </a:fld>
            <a:endParaRPr lang="zh-CN" altLang="en-US"/>
          </a:p>
        </p:txBody>
      </p:sp>
      <p:sp>
        <p:nvSpPr>
          <p:cNvPr id="6" name="页脚占位符 5">
            <a:extLst>
              <a:ext uri="{FF2B5EF4-FFF2-40B4-BE49-F238E27FC236}">
                <a16:creationId xmlns:a16="http://schemas.microsoft.com/office/drawing/2014/main" id="{B1E9B94E-6674-6A28-5A16-7A4D293404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F13B8-C246-B035-B08A-6261AEE018BD}"/>
              </a:ext>
            </a:extLst>
          </p:cNvPr>
          <p:cNvSpPr>
            <a:spLocks noGrp="1"/>
          </p:cNvSpPr>
          <p:nvPr>
            <p:ph type="sldNum" sz="quarter" idx="12"/>
          </p:nvPr>
        </p:nvSpPr>
        <p:spPr/>
        <p:txBody>
          <a:body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335430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B9A576-5F3B-8AF9-BC32-C0C91BD5D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66B762-219C-817F-554E-2BAA1D371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000E16-608C-2789-A3EF-4E57F9C7D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2E905-6910-4FCD-89F3-9DE5269C777A}" type="datetime1">
              <a:rPr lang="zh-CN" altLang="en-US" smtClean="0"/>
              <a:t>2023/10/17</a:t>
            </a:fld>
            <a:endParaRPr lang="zh-CN" altLang="en-US"/>
          </a:p>
        </p:txBody>
      </p:sp>
      <p:sp>
        <p:nvSpPr>
          <p:cNvPr id="5" name="页脚占位符 4">
            <a:extLst>
              <a:ext uri="{FF2B5EF4-FFF2-40B4-BE49-F238E27FC236}">
                <a16:creationId xmlns:a16="http://schemas.microsoft.com/office/drawing/2014/main" id="{505FF740-36DB-81A7-5516-E2BC9FCD4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5A5857-ED2C-D801-73D9-BC213A2D4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11CED-F538-4FB3-B5F1-F30983F12501}" type="slidenum">
              <a:rPr lang="zh-CN" altLang="en-US" smtClean="0"/>
              <a:t>‹#›</a:t>
            </a:fld>
            <a:endParaRPr lang="zh-CN" altLang="en-US"/>
          </a:p>
        </p:txBody>
      </p:sp>
    </p:spTree>
    <p:extLst>
      <p:ext uri="{BB962C8B-B14F-4D97-AF65-F5344CB8AC3E}">
        <p14:creationId xmlns:p14="http://schemas.microsoft.com/office/powerpoint/2010/main" val="421287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20B0-D470-C1FC-74C8-C4805190256D}"/>
              </a:ext>
            </a:extLst>
          </p:cNvPr>
          <p:cNvSpPr>
            <a:spLocks noGrp="1"/>
          </p:cNvSpPr>
          <p:nvPr>
            <p:ph type="ctrTitle"/>
          </p:nvPr>
        </p:nvSpPr>
        <p:spPr>
          <a:xfrm>
            <a:off x="485215" y="1084194"/>
            <a:ext cx="11221570" cy="1601460"/>
          </a:xfrm>
        </p:spPr>
        <p:txBody>
          <a:bodyPr>
            <a:normAutofit/>
          </a:bodyPr>
          <a:lstStyle/>
          <a:p>
            <a:r>
              <a:rPr lang="en-US" altLang="zh-CN" sz="4000" b="1" dirty="0">
                <a:latin typeface="Times New Roman" panose="02020603050405020304" pitchFamily="18" charset="0"/>
                <a:ea typeface="微软雅黑 Light" panose="020B0502040204020203" pitchFamily="34" charset="-122"/>
                <a:cs typeface="Times New Roman" panose="02020603050405020304" pitchFamily="18" charset="0"/>
              </a:rPr>
              <a:t>A Video Analytic In-Class Student Concentration Monitoring System</a:t>
            </a:r>
            <a:endParaRPr lang="zh-CN" altLang="en-US" sz="4000" b="1"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3" name="副标题 2">
            <a:extLst>
              <a:ext uri="{FF2B5EF4-FFF2-40B4-BE49-F238E27FC236}">
                <a16:creationId xmlns:a16="http://schemas.microsoft.com/office/drawing/2014/main" id="{1358E10E-92E1-E28D-BA45-34151B26CB86}"/>
              </a:ext>
            </a:extLst>
          </p:cNvPr>
          <p:cNvSpPr>
            <a:spLocks noGrp="1"/>
          </p:cNvSpPr>
          <p:nvPr>
            <p:ph type="subTitle" idx="1"/>
          </p:nvPr>
        </p:nvSpPr>
        <p:spPr>
          <a:xfrm>
            <a:off x="1118347" y="2994842"/>
            <a:ext cx="9955306" cy="1177505"/>
          </a:xfrm>
        </p:spPr>
        <p:txBody>
          <a:bodyPr>
            <a:normAutofit/>
          </a:bodyPr>
          <a:lstStyle/>
          <a:p>
            <a:pPr>
              <a:lnSpc>
                <a:spcPct val="150000"/>
              </a:lnSpc>
            </a:pPr>
            <a:r>
              <a:rPr lang="en-US" altLang="zh-CN" dirty="0">
                <a:latin typeface="Times New Roman" panose="02020603050405020304" pitchFamily="18" charset="0"/>
                <a:cs typeface="Times New Roman" panose="02020603050405020304" pitchFamily="18" charset="0"/>
              </a:rPr>
              <a:t>Mu-Chun </a:t>
            </a:r>
            <a:r>
              <a:rPr lang="en-US" altLang="zh-CN" dirty="0" err="1">
                <a:latin typeface="Times New Roman" panose="02020603050405020304" pitchFamily="18" charset="0"/>
                <a:cs typeface="Times New Roman" panose="02020603050405020304" pitchFamily="18" charset="0"/>
              </a:rPr>
              <a:t>Su</a:t>
            </a:r>
            <a:r>
              <a:rPr lang="en-US" altLang="zh-CN" dirty="0">
                <a:latin typeface="Times New Roman" panose="02020603050405020304" pitchFamily="18" charset="0"/>
                <a:cs typeface="Times New Roman" panose="02020603050405020304" pitchFamily="18" charset="0"/>
              </a:rPr>
              <a:t> , Senior Member, IEEE, Chun-Ting Cheng, Member, </a:t>
            </a:r>
            <a:r>
              <a:rPr lang="en-US" altLang="zh-CN" dirty="0" err="1">
                <a:latin typeface="Times New Roman" panose="02020603050405020304" pitchFamily="18" charset="0"/>
                <a:cs typeface="Times New Roman" panose="02020603050405020304" pitchFamily="18" charset="0"/>
              </a:rPr>
              <a:t>IEEE,Ming</a:t>
            </a:r>
            <a:r>
              <a:rPr lang="en-US" altLang="zh-CN" dirty="0">
                <a:latin typeface="Times New Roman" panose="02020603050405020304" pitchFamily="18" charset="0"/>
                <a:cs typeface="Times New Roman" panose="02020603050405020304" pitchFamily="18" charset="0"/>
              </a:rPr>
              <a:t>-Ching Chang , Senior Member, IEEE, and Yi-Zeng Hsieh , Member, IEEE</a:t>
            </a:r>
          </a:p>
        </p:txBody>
      </p:sp>
      <p:pic>
        <p:nvPicPr>
          <p:cNvPr id="7" name="图片 6">
            <a:extLst>
              <a:ext uri="{FF2B5EF4-FFF2-40B4-BE49-F238E27FC236}">
                <a16:creationId xmlns:a16="http://schemas.microsoft.com/office/drawing/2014/main" id="{0CB25A78-165C-DA75-3EA0-CD7D46C1CE4A}"/>
              </a:ext>
            </a:extLst>
          </p:cNvPr>
          <p:cNvPicPr>
            <a:picLocks noChangeAspect="1"/>
          </p:cNvPicPr>
          <p:nvPr/>
        </p:nvPicPr>
        <p:blipFill>
          <a:blip r:embed="rId2"/>
          <a:stretch>
            <a:fillRect/>
          </a:stretch>
        </p:blipFill>
        <p:spPr>
          <a:xfrm>
            <a:off x="778073" y="589268"/>
            <a:ext cx="6591300" cy="371475"/>
          </a:xfrm>
          <a:prstGeom prst="rect">
            <a:avLst/>
          </a:prstGeom>
        </p:spPr>
      </p:pic>
      <p:sp>
        <p:nvSpPr>
          <p:cNvPr id="10" name="文本框 9">
            <a:extLst>
              <a:ext uri="{FF2B5EF4-FFF2-40B4-BE49-F238E27FC236}">
                <a16:creationId xmlns:a16="http://schemas.microsoft.com/office/drawing/2014/main" id="{D44242F0-E137-575A-A33B-B1CF2DED13A0}"/>
              </a:ext>
            </a:extLst>
          </p:cNvPr>
          <p:cNvSpPr txBox="1"/>
          <p:nvPr/>
        </p:nvSpPr>
        <p:spPr>
          <a:xfrm>
            <a:off x="4778188" y="4622029"/>
            <a:ext cx="2635624"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汇报：陈逸飞</a:t>
            </a:r>
          </a:p>
        </p:txBody>
      </p:sp>
      <p:sp>
        <p:nvSpPr>
          <p:cNvPr id="11" name="灯片编号占位符 10">
            <a:extLst>
              <a:ext uri="{FF2B5EF4-FFF2-40B4-BE49-F238E27FC236}">
                <a16:creationId xmlns:a16="http://schemas.microsoft.com/office/drawing/2014/main" id="{45EB4AE7-FA6A-A90F-A89B-1632EE714512}"/>
              </a:ext>
            </a:extLst>
          </p:cNvPr>
          <p:cNvSpPr>
            <a:spLocks noGrp="1"/>
          </p:cNvSpPr>
          <p:nvPr>
            <p:ph type="sldNum" sz="quarter" idx="12"/>
          </p:nvPr>
        </p:nvSpPr>
        <p:spPr/>
        <p:txBody>
          <a:bodyPr/>
          <a:lstStyle/>
          <a:p>
            <a:fld id="{CDA11CED-F538-4FB3-B5F1-F30983F12501}" type="slidenum">
              <a:rPr lang="zh-CN" altLang="en-US" smtClean="0"/>
              <a:t>1</a:t>
            </a:fld>
            <a:endParaRPr lang="zh-CN" altLang="en-US"/>
          </a:p>
        </p:txBody>
      </p:sp>
    </p:spTree>
    <p:extLst>
      <p:ext uri="{BB962C8B-B14F-4D97-AF65-F5344CB8AC3E}">
        <p14:creationId xmlns:p14="http://schemas.microsoft.com/office/powerpoint/2010/main" val="250367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四、面部方向和注视估计</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9180BBDD-15F8-7EE5-B478-8EB2D0D54191}"/>
              </a:ext>
            </a:extLst>
          </p:cNvPr>
          <p:cNvSpPr txBox="1"/>
          <p:nvPr/>
        </p:nvSpPr>
        <p:spPr>
          <a:xfrm>
            <a:off x="1576614" y="2150360"/>
            <a:ext cx="9038771"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作者根据左眼、右眼、鼻尖、左嘴角和右嘴角实现对面部朝向角度的估计，并根据角度来判断学生的注视位置</a:t>
            </a:r>
          </a:p>
        </p:txBody>
      </p:sp>
      <p:pic>
        <p:nvPicPr>
          <p:cNvPr id="10" name="图片 9">
            <a:extLst>
              <a:ext uri="{FF2B5EF4-FFF2-40B4-BE49-F238E27FC236}">
                <a16:creationId xmlns:a16="http://schemas.microsoft.com/office/drawing/2014/main" id="{7FE818AA-DF57-9A73-BDB3-EACC763D7C36}"/>
              </a:ext>
            </a:extLst>
          </p:cNvPr>
          <p:cNvPicPr>
            <a:picLocks noChangeAspect="1"/>
          </p:cNvPicPr>
          <p:nvPr/>
        </p:nvPicPr>
        <p:blipFill>
          <a:blip r:embed="rId2"/>
          <a:stretch>
            <a:fillRect/>
          </a:stretch>
        </p:blipFill>
        <p:spPr>
          <a:xfrm>
            <a:off x="808608" y="3429000"/>
            <a:ext cx="2971800" cy="3143250"/>
          </a:xfrm>
          <a:prstGeom prst="rect">
            <a:avLst/>
          </a:prstGeom>
        </p:spPr>
      </p:pic>
      <p:pic>
        <p:nvPicPr>
          <p:cNvPr id="8" name="图片 7">
            <a:extLst>
              <a:ext uri="{FF2B5EF4-FFF2-40B4-BE49-F238E27FC236}">
                <a16:creationId xmlns:a16="http://schemas.microsoft.com/office/drawing/2014/main" id="{1A39BB9A-03A7-DE77-14AC-BDB3DC4E1FD4}"/>
              </a:ext>
            </a:extLst>
          </p:cNvPr>
          <p:cNvPicPr>
            <a:picLocks noChangeAspect="1"/>
          </p:cNvPicPr>
          <p:nvPr/>
        </p:nvPicPr>
        <p:blipFill>
          <a:blip r:embed="rId3"/>
          <a:stretch>
            <a:fillRect/>
          </a:stretch>
        </p:blipFill>
        <p:spPr>
          <a:xfrm>
            <a:off x="4089064" y="3675187"/>
            <a:ext cx="2736927" cy="600075"/>
          </a:xfrm>
          <a:prstGeom prst="rect">
            <a:avLst/>
          </a:prstGeom>
        </p:spPr>
      </p:pic>
      <p:pic>
        <p:nvPicPr>
          <p:cNvPr id="11" name="图片 10">
            <a:extLst>
              <a:ext uri="{FF2B5EF4-FFF2-40B4-BE49-F238E27FC236}">
                <a16:creationId xmlns:a16="http://schemas.microsoft.com/office/drawing/2014/main" id="{83597349-256A-525A-8EB4-355B0AA661F8}"/>
              </a:ext>
            </a:extLst>
          </p:cNvPr>
          <p:cNvPicPr>
            <a:picLocks noChangeAspect="1"/>
          </p:cNvPicPr>
          <p:nvPr/>
        </p:nvPicPr>
        <p:blipFill>
          <a:blip r:embed="rId4"/>
          <a:stretch>
            <a:fillRect/>
          </a:stretch>
        </p:blipFill>
        <p:spPr>
          <a:xfrm>
            <a:off x="4089064" y="4499517"/>
            <a:ext cx="2736927" cy="533372"/>
          </a:xfrm>
          <a:prstGeom prst="rect">
            <a:avLst/>
          </a:prstGeom>
        </p:spPr>
      </p:pic>
      <p:pic>
        <p:nvPicPr>
          <p:cNvPr id="13" name="图片 12">
            <a:extLst>
              <a:ext uri="{FF2B5EF4-FFF2-40B4-BE49-F238E27FC236}">
                <a16:creationId xmlns:a16="http://schemas.microsoft.com/office/drawing/2014/main" id="{F022183A-0C81-F5F6-D43F-B3D7B7300608}"/>
              </a:ext>
            </a:extLst>
          </p:cNvPr>
          <p:cNvPicPr>
            <a:picLocks noChangeAspect="1"/>
          </p:cNvPicPr>
          <p:nvPr/>
        </p:nvPicPr>
        <p:blipFill>
          <a:blip r:embed="rId5"/>
          <a:stretch>
            <a:fillRect/>
          </a:stretch>
        </p:blipFill>
        <p:spPr>
          <a:xfrm>
            <a:off x="4089064" y="5182072"/>
            <a:ext cx="2736927" cy="916600"/>
          </a:xfrm>
          <a:prstGeom prst="rect">
            <a:avLst/>
          </a:prstGeom>
        </p:spPr>
      </p:pic>
      <p:pic>
        <p:nvPicPr>
          <p:cNvPr id="15" name="图片 14">
            <a:extLst>
              <a:ext uri="{FF2B5EF4-FFF2-40B4-BE49-F238E27FC236}">
                <a16:creationId xmlns:a16="http://schemas.microsoft.com/office/drawing/2014/main" id="{B423538D-D7ED-DF81-D758-D965F07E7D69}"/>
              </a:ext>
            </a:extLst>
          </p:cNvPr>
          <p:cNvPicPr>
            <a:picLocks noChangeAspect="1"/>
          </p:cNvPicPr>
          <p:nvPr/>
        </p:nvPicPr>
        <p:blipFill>
          <a:blip r:embed="rId6"/>
          <a:stretch>
            <a:fillRect/>
          </a:stretch>
        </p:blipFill>
        <p:spPr>
          <a:xfrm>
            <a:off x="7134648" y="3975225"/>
            <a:ext cx="5057352" cy="2020160"/>
          </a:xfrm>
          <a:prstGeom prst="rect">
            <a:avLst/>
          </a:prstGeom>
        </p:spPr>
      </p:pic>
      <p:sp>
        <p:nvSpPr>
          <p:cNvPr id="16" name="灯片编号占位符 15">
            <a:extLst>
              <a:ext uri="{FF2B5EF4-FFF2-40B4-BE49-F238E27FC236}">
                <a16:creationId xmlns:a16="http://schemas.microsoft.com/office/drawing/2014/main" id="{B29FFBFF-EBB9-46B6-BB1D-E1BE25967C1E}"/>
              </a:ext>
            </a:extLst>
          </p:cNvPr>
          <p:cNvSpPr>
            <a:spLocks noGrp="1"/>
          </p:cNvSpPr>
          <p:nvPr>
            <p:ph type="sldNum" sz="quarter" idx="12"/>
          </p:nvPr>
        </p:nvSpPr>
        <p:spPr/>
        <p:txBody>
          <a:bodyPr/>
          <a:lstStyle/>
          <a:p>
            <a:fld id="{CDA11CED-F538-4FB3-B5F1-F30983F12501}" type="slidenum">
              <a:rPr lang="zh-CN" altLang="en-US" smtClean="0"/>
              <a:t>10</a:t>
            </a:fld>
            <a:endParaRPr lang="zh-CN" altLang="en-US"/>
          </a:p>
        </p:txBody>
      </p:sp>
    </p:spTree>
    <p:extLst>
      <p:ext uri="{BB962C8B-B14F-4D97-AF65-F5344CB8AC3E}">
        <p14:creationId xmlns:p14="http://schemas.microsoft.com/office/powerpoint/2010/main" val="273271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姿态分析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一、人体姿态和姿态特征归一化</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9180BBDD-15F8-7EE5-B478-8EB2D0D54191}"/>
              </a:ext>
            </a:extLst>
          </p:cNvPr>
          <p:cNvSpPr txBox="1"/>
          <p:nvPr/>
        </p:nvSpPr>
        <p:spPr>
          <a:xfrm>
            <a:off x="1451429" y="2150360"/>
            <a:ext cx="9548003"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作者使用</a:t>
            </a:r>
            <a:r>
              <a:rPr lang="en-US" altLang="zh-CN" dirty="0" err="1">
                <a:latin typeface="微软雅黑 Light" panose="020B0502040204020203" pitchFamily="34" charset="-122"/>
                <a:ea typeface="微软雅黑 Light" panose="020B0502040204020203" pitchFamily="34" charset="-122"/>
              </a:rPr>
              <a:t>Openpose</a:t>
            </a:r>
            <a:r>
              <a:rPr lang="zh-CN" altLang="en-US" dirty="0">
                <a:latin typeface="微软雅黑 Light" panose="020B0502040204020203" pitchFamily="34" charset="-122"/>
                <a:ea typeface="微软雅黑 Light" panose="020B0502040204020203" pitchFamily="34" charset="-122"/>
              </a:rPr>
              <a:t>提取学生的骨骼信息，</a:t>
            </a:r>
            <a:r>
              <a:rPr lang="en-US" altLang="zh-CN" dirty="0" err="1">
                <a:latin typeface="微软雅黑 Light" panose="020B0502040204020203" pitchFamily="34" charset="-122"/>
                <a:ea typeface="微软雅黑 Light" panose="020B0502040204020203" pitchFamily="34" charset="-122"/>
              </a:rPr>
              <a:t>Openpose</a:t>
            </a:r>
            <a:r>
              <a:rPr lang="zh-CN" altLang="en-US" dirty="0">
                <a:latin typeface="微软雅黑 Light" panose="020B0502040204020203" pitchFamily="34" charset="-122"/>
                <a:ea typeface="微软雅黑 Light" panose="020B0502040204020203" pitchFamily="34" charset="-122"/>
              </a:rPr>
              <a:t>是基于卷积神经网络和监督学习的开源库，可以实现人体动作、面部表情等姿态估计，适用于单人和多人，具有极好的鲁棒性。</a:t>
            </a:r>
          </a:p>
        </p:txBody>
      </p:sp>
      <p:sp>
        <p:nvSpPr>
          <p:cNvPr id="3" name="文本框 2">
            <a:extLst>
              <a:ext uri="{FF2B5EF4-FFF2-40B4-BE49-F238E27FC236}">
                <a16:creationId xmlns:a16="http://schemas.microsoft.com/office/drawing/2014/main" id="{E55BC445-BE49-B7DF-DEBE-AF63176AAE4B}"/>
              </a:ext>
            </a:extLst>
          </p:cNvPr>
          <p:cNvSpPr txBox="1"/>
          <p:nvPr/>
        </p:nvSpPr>
        <p:spPr>
          <a:xfrm>
            <a:off x="1451429" y="3237276"/>
            <a:ext cx="3672114" cy="1291700"/>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由于骨架大小受相机位置、拍摄角度等因素的影响，作者以学生颈部为中心进行所有特征点的归一化。</a:t>
            </a:r>
          </a:p>
        </p:txBody>
      </p:sp>
      <p:pic>
        <p:nvPicPr>
          <p:cNvPr id="12" name="图片 11">
            <a:extLst>
              <a:ext uri="{FF2B5EF4-FFF2-40B4-BE49-F238E27FC236}">
                <a16:creationId xmlns:a16="http://schemas.microsoft.com/office/drawing/2014/main" id="{E9238782-6E83-9521-FFC0-FB67F7EF9BBB}"/>
              </a:ext>
            </a:extLst>
          </p:cNvPr>
          <p:cNvPicPr>
            <a:picLocks noChangeAspect="1"/>
          </p:cNvPicPr>
          <p:nvPr/>
        </p:nvPicPr>
        <p:blipFill>
          <a:blip r:embed="rId2"/>
          <a:stretch>
            <a:fillRect/>
          </a:stretch>
        </p:blipFill>
        <p:spPr>
          <a:xfrm>
            <a:off x="5691413" y="3102375"/>
            <a:ext cx="4233195" cy="2153515"/>
          </a:xfrm>
          <a:prstGeom prst="rect">
            <a:avLst/>
          </a:prstGeom>
        </p:spPr>
      </p:pic>
      <p:pic>
        <p:nvPicPr>
          <p:cNvPr id="16" name="图片 15">
            <a:extLst>
              <a:ext uri="{FF2B5EF4-FFF2-40B4-BE49-F238E27FC236}">
                <a16:creationId xmlns:a16="http://schemas.microsoft.com/office/drawing/2014/main" id="{7DBF7889-6A85-9591-0830-17CA846BECA7}"/>
              </a:ext>
            </a:extLst>
          </p:cNvPr>
          <p:cNvPicPr>
            <a:picLocks noChangeAspect="1"/>
          </p:cNvPicPr>
          <p:nvPr/>
        </p:nvPicPr>
        <p:blipFill>
          <a:blip r:embed="rId3"/>
          <a:stretch>
            <a:fillRect/>
          </a:stretch>
        </p:blipFill>
        <p:spPr>
          <a:xfrm>
            <a:off x="1477736" y="4739689"/>
            <a:ext cx="2712826" cy="485453"/>
          </a:xfrm>
          <a:prstGeom prst="rect">
            <a:avLst/>
          </a:prstGeom>
        </p:spPr>
      </p:pic>
      <p:pic>
        <p:nvPicPr>
          <p:cNvPr id="18" name="图片 17">
            <a:extLst>
              <a:ext uri="{FF2B5EF4-FFF2-40B4-BE49-F238E27FC236}">
                <a16:creationId xmlns:a16="http://schemas.microsoft.com/office/drawing/2014/main" id="{5E9CD058-1D3F-03DB-7ED1-0A0CB6D84D13}"/>
              </a:ext>
            </a:extLst>
          </p:cNvPr>
          <p:cNvPicPr>
            <a:picLocks noChangeAspect="1"/>
          </p:cNvPicPr>
          <p:nvPr/>
        </p:nvPicPr>
        <p:blipFill>
          <a:blip r:embed="rId4"/>
          <a:stretch>
            <a:fillRect/>
          </a:stretch>
        </p:blipFill>
        <p:spPr>
          <a:xfrm>
            <a:off x="1477737" y="5512055"/>
            <a:ext cx="5126264" cy="418154"/>
          </a:xfrm>
          <a:prstGeom prst="rect">
            <a:avLst/>
          </a:prstGeom>
        </p:spPr>
      </p:pic>
      <p:pic>
        <p:nvPicPr>
          <p:cNvPr id="20" name="图片 19">
            <a:extLst>
              <a:ext uri="{FF2B5EF4-FFF2-40B4-BE49-F238E27FC236}">
                <a16:creationId xmlns:a16="http://schemas.microsoft.com/office/drawing/2014/main" id="{2FA31E7F-1053-A3A6-10FD-20008EABD5C7}"/>
              </a:ext>
            </a:extLst>
          </p:cNvPr>
          <p:cNvPicPr>
            <a:picLocks noChangeAspect="1"/>
          </p:cNvPicPr>
          <p:nvPr/>
        </p:nvPicPr>
        <p:blipFill>
          <a:blip r:embed="rId5"/>
          <a:stretch>
            <a:fillRect/>
          </a:stretch>
        </p:blipFill>
        <p:spPr>
          <a:xfrm>
            <a:off x="7354659" y="5331703"/>
            <a:ext cx="1948997" cy="833267"/>
          </a:xfrm>
          <a:prstGeom prst="rect">
            <a:avLst/>
          </a:prstGeom>
        </p:spPr>
      </p:pic>
      <p:sp>
        <p:nvSpPr>
          <p:cNvPr id="21" name="灯片编号占位符 20">
            <a:extLst>
              <a:ext uri="{FF2B5EF4-FFF2-40B4-BE49-F238E27FC236}">
                <a16:creationId xmlns:a16="http://schemas.microsoft.com/office/drawing/2014/main" id="{8A062BB3-1701-27BE-3BBB-EDD06EDE1654}"/>
              </a:ext>
            </a:extLst>
          </p:cNvPr>
          <p:cNvSpPr>
            <a:spLocks noGrp="1"/>
          </p:cNvSpPr>
          <p:nvPr>
            <p:ph type="sldNum" sz="quarter" idx="12"/>
          </p:nvPr>
        </p:nvSpPr>
        <p:spPr/>
        <p:txBody>
          <a:bodyPr/>
          <a:lstStyle/>
          <a:p>
            <a:fld id="{CDA11CED-F538-4FB3-B5F1-F30983F12501}" type="slidenum">
              <a:rPr lang="zh-CN" altLang="en-US" smtClean="0"/>
              <a:t>11</a:t>
            </a:fld>
            <a:endParaRPr lang="zh-CN" altLang="en-US"/>
          </a:p>
        </p:txBody>
      </p:sp>
    </p:spTree>
    <p:extLst>
      <p:ext uri="{BB962C8B-B14F-4D97-AF65-F5344CB8AC3E}">
        <p14:creationId xmlns:p14="http://schemas.microsoft.com/office/powerpoint/2010/main" val="64983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姿态分析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二、学生活动识别和分类</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9180BBDD-15F8-7EE5-B478-8EB2D0D54191}"/>
              </a:ext>
            </a:extLst>
          </p:cNvPr>
          <p:cNvSpPr txBox="1"/>
          <p:nvPr/>
        </p:nvSpPr>
        <p:spPr>
          <a:xfrm>
            <a:off x="1451429" y="2150360"/>
            <a:ext cx="9548003"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将提取出的骨架信息作为输入，简化骨骼信息，仅保留上半身。作者使用</a:t>
            </a:r>
            <a:r>
              <a:rPr lang="en-US" altLang="zh-CN" dirty="0">
                <a:latin typeface="微软雅黑 Light" panose="020B0502040204020203" pitchFamily="34" charset="-122"/>
                <a:ea typeface="微软雅黑 Light" panose="020B0502040204020203" pitchFamily="34" charset="-122"/>
              </a:rPr>
              <a:t>CNN</a:t>
            </a:r>
            <a:r>
              <a:rPr lang="zh-CN" altLang="en-US" dirty="0">
                <a:latin typeface="微软雅黑 Light" panose="020B0502040204020203" pitchFamily="34" charset="-122"/>
                <a:ea typeface="微软雅黑 Light" panose="020B0502040204020203" pitchFamily="34" charset="-122"/>
              </a:rPr>
              <a:t>对骨架提取特征并进行分类识别，如下图所示</a:t>
            </a:r>
          </a:p>
        </p:txBody>
      </p:sp>
      <p:pic>
        <p:nvPicPr>
          <p:cNvPr id="8" name="图片 7">
            <a:extLst>
              <a:ext uri="{FF2B5EF4-FFF2-40B4-BE49-F238E27FC236}">
                <a16:creationId xmlns:a16="http://schemas.microsoft.com/office/drawing/2014/main" id="{F029F286-5C0D-699F-453A-36023E0A62FB}"/>
              </a:ext>
            </a:extLst>
          </p:cNvPr>
          <p:cNvPicPr>
            <a:picLocks noChangeAspect="1"/>
          </p:cNvPicPr>
          <p:nvPr/>
        </p:nvPicPr>
        <p:blipFill>
          <a:blip r:embed="rId2"/>
          <a:stretch>
            <a:fillRect/>
          </a:stretch>
        </p:blipFill>
        <p:spPr>
          <a:xfrm>
            <a:off x="0" y="3175923"/>
            <a:ext cx="12192000" cy="1952536"/>
          </a:xfrm>
          <a:prstGeom prst="rect">
            <a:avLst/>
          </a:prstGeom>
        </p:spPr>
      </p:pic>
      <p:sp>
        <p:nvSpPr>
          <p:cNvPr id="9" name="文本框 8">
            <a:extLst>
              <a:ext uri="{FF2B5EF4-FFF2-40B4-BE49-F238E27FC236}">
                <a16:creationId xmlns:a16="http://schemas.microsoft.com/office/drawing/2014/main" id="{BC88389C-1CA6-6DF7-2C0B-3B8914C0526A}"/>
              </a:ext>
            </a:extLst>
          </p:cNvPr>
          <p:cNvSpPr txBox="1"/>
          <p:nvPr/>
        </p:nvSpPr>
        <p:spPr>
          <a:xfrm>
            <a:off x="1451428" y="5229533"/>
            <a:ext cx="9548003"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但由于使用手机、阅读书籍等动作较为复杂，骨架信息难以区分，作者又提出了两种方法用来检测这种人与物体交互的动作</a:t>
            </a:r>
          </a:p>
        </p:txBody>
      </p:sp>
      <p:sp>
        <p:nvSpPr>
          <p:cNvPr id="10" name="灯片编号占位符 9">
            <a:extLst>
              <a:ext uri="{FF2B5EF4-FFF2-40B4-BE49-F238E27FC236}">
                <a16:creationId xmlns:a16="http://schemas.microsoft.com/office/drawing/2014/main" id="{CD67DBCB-6DDD-9FF0-03D1-B62E46A86B1A}"/>
              </a:ext>
            </a:extLst>
          </p:cNvPr>
          <p:cNvSpPr>
            <a:spLocks noGrp="1"/>
          </p:cNvSpPr>
          <p:nvPr>
            <p:ph type="sldNum" sz="quarter" idx="12"/>
          </p:nvPr>
        </p:nvSpPr>
        <p:spPr/>
        <p:txBody>
          <a:bodyPr/>
          <a:lstStyle/>
          <a:p>
            <a:fld id="{CDA11CED-F538-4FB3-B5F1-F30983F12501}" type="slidenum">
              <a:rPr lang="zh-CN" altLang="en-US" smtClean="0"/>
              <a:t>12</a:t>
            </a:fld>
            <a:endParaRPr lang="zh-CN" altLang="en-US"/>
          </a:p>
        </p:txBody>
      </p:sp>
    </p:spTree>
    <p:extLst>
      <p:ext uri="{BB962C8B-B14F-4D97-AF65-F5344CB8AC3E}">
        <p14:creationId xmlns:p14="http://schemas.microsoft.com/office/powerpoint/2010/main" val="254583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姿态分析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二、学生活动识别和分类</a:t>
            </a:r>
            <a:endParaRPr lang="en-US" altLang="zh-CN"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0D4C044E-6FD4-AC61-DDBC-4007056AC461}"/>
              </a:ext>
            </a:extLst>
          </p:cNvPr>
          <p:cNvSpPr txBox="1"/>
          <p:nvPr/>
        </p:nvSpPr>
        <p:spPr>
          <a:xfrm>
            <a:off x="1300682" y="2194104"/>
            <a:ext cx="8774047" cy="1014701"/>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方法一：划定特定区域进行图像分类（</a:t>
            </a:r>
            <a:r>
              <a:rPr lang="en-US" altLang="zh-CN" dirty="0">
                <a:latin typeface="微软雅黑 Light" panose="020B0502040204020203" pitchFamily="34" charset="-122"/>
                <a:ea typeface="微软雅黑 Light" panose="020B0502040204020203" pitchFamily="34" charset="-122"/>
              </a:rPr>
              <a:t>VGG16</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情形一：当双手都在桌子上，双手的中心也是物体的中心时：</a:t>
            </a:r>
            <a:endParaRPr lang="en-US" altLang="zh-CN" dirty="0">
              <a:latin typeface="微软雅黑 Light" panose="020B0502040204020203" pitchFamily="34" charset="-122"/>
              <a:ea typeface="微软雅黑 Light" panose="020B0502040204020203" pitchFamily="34" charset="-122"/>
            </a:endParaRPr>
          </a:p>
        </p:txBody>
      </p:sp>
      <p:pic>
        <p:nvPicPr>
          <p:cNvPr id="11" name="图片 10">
            <a:extLst>
              <a:ext uri="{FF2B5EF4-FFF2-40B4-BE49-F238E27FC236}">
                <a16:creationId xmlns:a16="http://schemas.microsoft.com/office/drawing/2014/main" id="{44FA095F-40F9-530D-2A1B-1BC654EEBE7B}"/>
              </a:ext>
            </a:extLst>
          </p:cNvPr>
          <p:cNvPicPr>
            <a:picLocks noChangeAspect="1"/>
          </p:cNvPicPr>
          <p:nvPr/>
        </p:nvPicPr>
        <p:blipFill>
          <a:blip r:embed="rId2"/>
          <a:stretch>
            <a:fillRect/>
          </a:stretch>
        </p:blipFill>
        <p:spPr>
          <a:xfrm>
            <a:off x="2500913" y="3429000"/>
            <a:ext cx="5290660" cy="946967"/>
          </a:xfrm>
          <a:prstGeom prst="rect">
            <a:avLst/>
          </a:prstGeom>
        </p:spPr>
      </p:pic>
      <p:pic>
        <p:nvPicPr>
          <p:cNvPr id="13" name="图片 12">
            <a:extLst>
              <a:ext uri="{FF2B5EF4-FFF2-40B4-BE49-F238E27FC236}">
                <a16:creationId xmlns:a16="http://schemas.microsoft.com/office/drawing/2014/main" id="{5FFDC1DD-DA27-524C-7EBA-E7D321102568}"/>
              </a:ext>
            </a:extLst>
          </p:cNvPr>
          <p:cNvPicPr>
            <a:picLocks noChangeAspect="1"/>
          </p:cNvPicPr>
          <p:nvPr/>
        </p:nvPicPr>
        <p:blipFill rotWithShape="1">
          <a:blip r:embed="rId3"/>
          <a:srcRect b="36080"/>
          <a:stretch/>
        </p:blipFill>
        <p:spPr>
          <a:xfrm>
            <a:off x="1939346" y="4375967"/>
            <a:ext cx="6413794" cy="946968"/>
          </a:xfrm>
          <a:prstGeom prst="rect">
            <a:avLst/>
          </a:prstGeom>
        </p:spPr>
      </p:pic>
      <p:pic>
        <p:nvPicPr>
          <p:cNvPr id="15" name="图片 14">
            <a:extLst>
              <a:ext uri="{FF2B5EF4-FFF2-40B4-BE49-F238E27FC236}">
                <a16:creationId xmlns:a16="http://schemas.microsoft.com/office/drawing/2014/main" id="{219A2924-21FA-B416-D89F-AE242BCD2711}"/>
              </a:ext>
            </a:extLst>
          </p:cNvPr>
          <p:cNvPicPr>
            <a:picLocks noChangeAspect="1"/>
          </p:cNvPicPr>
          <p:nvPr/>
        </p:nvPicPr>
        <p:blipFill>
          <a:blip r:embed="rId4"/>
          <a:stretch>
            <a:fillRect/>
          </a:stretch>
        </p:blipFill>
        <p:spPr>
          <a:xfrm>
            <a:off x="2355219" y="5565824"/>
            <a:ext cx="5997921" cy="593201"/>
          </a:xfrm>
          <a:prstGeom prst="rect">
            <a:avLst/>
          </a:prstGeom>
        </p:spPr>
      </p:pic>
      <p:sp>
        <p:nvSpPr>
          <p:cNvPr id="16" name="灯片编号占位符 15">
            <a:extLst>
              <a:ext uri="{FF2B5EF4-FFF2-40B4-BE49-F238E27FC236}">
                <a16:creationId xmlns:a16="http://schemas.microsoft.com/office/drawing/2014/main" id="{569442BA-F3BF-DAD8-1A8E-A44107DDD18A}"/>
              </a:ext>
            </a:extLst>
          </p:cNvPr>
          <p:cNvSpPr>
            <a:spLocks noGrp="1"/>
          </p:cNvSpPr>
          <p:nvPr>
            <p:ph type="sldNum" sz="quarter" idx="12"/>
          </p:nvPr>
        </p:nvSpPr>
        <p:spPr/>
        <p:txBody>
          <a:bodyPr/>
          <a:lstStyle/>
          <a:p>
            <a:fld id="{CDA11CED-F538-4FB3-B5F1-F30983F12501}" type="slidenum">
              <a:rPr lang="zh-CN" altLang="en-US" smtClean="0"/>
              <a:t>13</a:t>
            </a:fld>
            <a:endParaRPr lang="zh-CN" altLang="en-US"/>
          </a:p>
        </p:txBody>
      </p:sp>
    </p:spTree>
    <p:extLst>
      <p:ext uri="{BB962C8B-B14F-4D97-AF65-F5344CB8AC3E}">
        <p14:creationId xmlns:p14="http://schemas.microsoft.com/office/powerpoint/2010/main" val="147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姿态分析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17233" y="1538156"/>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情形二：当单手在桌上使用物品，手就是物体的中心时：</a:t>
            </a:r>
            <a:endParaRPr lang="en-US" altLang="zh-CN" dirty="0">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C84AC05E-1AE1-DAC9-B470-57DD5D568D7B}"/>
              </a:ext>
            </a:extLst>
          </p:cNvPr>
          <p:cNvPicPr>
            <a:picLocks noChangeAspect="1"/>
          </p:cNvPicPr>
          <p:nvPr/>
        </p:nvPicPr>
        <p:blipFill rotWithShape="1">
          <a:blip r:embed="rId2"/>
          <a:srcRect r="3041"/>
          <a:stretch/>
        </p:blipFill>
        <p:spPr>
          <a:xfrm>
            <a:off x="703012" y="4765512"/>
            <a:ext cx="5061858" cy="1551578"/>
          </a:xfrm>
          <a:prstGeom prst="rect">
            <a:avLst/>
          </a:prstGeom>
        </p:spPr>
      </p:pic>
      <p:pic>
        <p:nvPicPr>
          <p:cNvPr id="12" name="图片 11">
            <a:extLst>
              <a:ext uri="{FF2B5EF4-FFF2-40B4-BE49-F238E27FC236}">
                <a16:creationId xmlns:a16="http://schemas.microsoft.com/office/drawing/2014/main" id="{BF029970-295C-1E24-226E-955B9A26DDE1}"/>
              </a:ext>
            </a:extLst>
          </p:cNvPr>
          <p:cNvPicPr>
            <a:picLocks noChangeAspect="1"/>
          </p:cNvPicPr>
          <p:nvPr/>
        </p:nvPicPr>
        <p:blipFill>
          <a:blip r:embed="rId3"/>
          <a:stretch>
            <a:fillRect/>
          </a:stretch>
        </p:blipFill>
        <p:spPr>
          <a:xfrm>
            <a:off x="703012" y="3308096"/>
            <a:ext cx="6309077" cy="1457416"/>
          </a:xfrm>
          <a:prstGeom prst="rect">
            <a:avLst/>
          </a:prstGeom>
        </p:spPr>
      </p:pic>
      <p:pic>
        <p:nvPicPr>
          <p:cNvPr id="7" name="图片 6">
            <a:extLst>
              <a:ext uri="{FF2B5EF4-FFF2-40B4-BE49-F238E27FC236}">
                <a16:creationId xmlns:a16="http://schemas.microsoft.com/office/drawing/2014/main" id="{2C28F21D-9934-B449-181A-6BC6E9FB4197}"/>
              </a:ext>
            </a:extLst>
          </p:cNvPr>
          <p:cNvPicPr>
            <a:picLocks noChangeAspect="1"/>
          </p:cNvPicPr>
          <p:nvPr/>
        </p:nvPicPr>
        <p:blipFill rotWithShape="1">
          <a:blip r:embed="rId4"/>
          <a:srcRect l="9963" b="57214"/>
          <a:stretch/>
        </p:blipFill>
        <p:spPr>
          <a:xfrm>
            <a:off x="509000" y="2222194"/>
            <a:ext cx="6503089" cy="1190982"/>
          </a:xfrm>
          <a:prstGeom prst="rect">
            <a:avLst/>
          </a:prstGeom>
        </p:spPr>
      </p:pic>
      <p:pic>
        <p:nvPicPr>
          <p:cNvPr id="16" name="图片 15">
            <a:extLst>
              <a:ext uri="{FF2B5EF4-FFF2-40B4-BE49-F238E27FC236}">
                <a16:creationId xmlns:a16="http://schemas.microsoft.com/office/drawing/2014/main" id="{AD9106A3-0D1B-F598-9736-9E76A1F9F34C}"/>
              </a:ext>
            </a:extLst>
          </p:cNvPr>
          <p:cNvPicPr>
            <a:picLocks noChangeAspect="1"/>
          </p:cNvPicPr>
          <p:nvPr/>
        </p:nvPicPr>
        <p:blipFill rotWithShape="1">
          <a:blip r:embed="rId5"/>
          <a:srcRect t="2275"/>
          <a:stretch/>
        </p:blipFill>
        <p:spPr>
          <a:xfrm>
            <a:off x="6832474" y="3381288"/>
            <a:ext cx="5575668" cy="2768448"/>
          </a:xfrm>
          <a:prstGeom prst="rect">
            <a:avLst/>
          </a:prstGeom>
        </p:spPr>
      </p:pic>
      <p:sp>
        <p:nvSpPr>
          <p:cNvPr id="17" name="灯片编号占位符 16">
            <a:extLst>
              <a:ext uri="{FF2B5EF4-FFF2-40B4-BE49-F238E27FC236}">
                <a16:creationId xmlns:a16="http://schemas.microsoft.com/office/drawing/2014/main" id="{E9EC9CF8-606A-18B9-6B35-72D2E8F2984C}"/>
              </a:ext>
            </a:extLst>
          </p:cNvPr>
          <p:cNvSpPr>
            <a:spLocks noGrp="1"/>
          </p:cNvSpPr>
          <p:nvPr>
            <p:ph type="sldNum" sz="quarter" idx="12"/>
          </p:nvPr>
        </p:nvSpPr>
        <p:spPr/>
        <p:txBody>
          <a:bodyPr/>
          <a:lstStyle/>
          <a:p>
            <a:fld id="{CDA11CED-F538-4FB3-B5F1-F30983F12501}" type="slidenum">
              <a:rPr lang="zh-CN" altLang="en-US" smtClean="0"/>
              <a:t>14</a:t>
            </a:fld>
            <a:endParaRPr lang="zh-CN" altLang="en-US"/>
          </a:p>
        </p:txBody>
      </p:sp>
    </p:spTree>
    <p:extLst>
      <p:ext uri="{BB962C8B-B14F-4D97-AF65-F5344CB8AC3E}">
        <p14:creationId xmlns:p14="http://schemas.microsoft.com/office/powerpoint/2010/main" val="109510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姿态分析</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349668" y="1535065"/>
            <a:ext cx="8774047" cy="2226572"/>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方法二：使用</a:t>
            </a:r>
            <a:r>
              <a:rPr lang="en-US" altLang="zh-CN" dirty="0">
                <a:latin typeface="微软雅黑 Light" panose="020B0502040204020203" pitchFamily="34" charset="-122"/>
                <a:ea typeface="微软雅黑 Light" panose="020B0502040204020203" pitchFamily="34" charset="-122"/>
              </a:rPr>
              <a:t>YOLO(You Only Look Once)</a:t>
            </a:r>
            <a:r>
              <a:rPr lang="zh-CN" altLang="en-US" dirty="0">
                <a:latin typeface="微软雅黑 Light" panose="020B0502040204020203" pitchFamily="34" charset="-122"/>
                <a:ea typeface="微软雅黑 Light" panose="020B0502040204020203" pitchFamily="34" charset="-122"/>
              </a:rPr>
              <a:t>进行人物交互检测</a:t>
            </a:r>
            <a:r>
              <a:rPr lang="en-US" altLang="zh-CN" dirty="0">
                <a:latin typeface="微软雅黑 Light" panose="020B0502040204020203" pitchFamily="34" charset="-122"/>
                <a:ea typeface="微软雅黑 Light" panose="020B0502040204020203" pitchFamily="34" charset="-122"/>
              </a:rPr>
              <a:t>,YOLO</a:t>
            </a:r>
            <a:r>
              <a:rPr lang="zh-CN" altLang="en-US" dirty="0">
                <a:latin typeface="微软雅黑 Light" panose="020B0502040204020203" pitchFamily="34" charset="-122"/>
                <a:ea typeface="微软雅黑 Light" panose="020B0502040204020203" pitchFamily="34" charset="-122"/>
              </a:rPr>
              <a:t>是一个流行的实时物体检测系统。与传统的物体检测方法不同，</a:t>
            </a:r>
            <a:r>
              <a:rPr lang="en-US" altLang="zh-CN" dirty="0">
                <a:latin typeface="微软雅黑 Light" panose="020B0502040204020203" pitchFamily="34" charset="-122"/>
                <a:ea typeface="微软雅黑 Light" panose="020B0502040204020203" pitchFamily="34" charset="-122"/>
              </a:rPr>
              <a:t>YOLO</a:t>
            </a:r>
            <a:r>
              <a:rPr lang="zh-CN" altLang="en-US" dirty="0">
                <a:latin typeface="微软雅黑 Light" panose="020B0502040204020203" pitchFamily="34" charset="-122"/>
                <a:ea typeface="微软雅黑 Light" panose="020B0502040204020203" pitchFamily="34" charset="-122"/>
              </a:rPr>
              <a:t>在单次检测中同时进行边界框回归和类别预测，从而实现了高速且准确的物体检测。并对视频使用了滑动窗口处理和</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赢者通吃</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算法。</a:t>
            </a:r>
            <a:endParaRPr lang="en-US" altLang="zh-CN" dirty="0">
              <a:latin typeface="微软雅黑 Light" panose="020B0502040204020203" pitchFamily="34" charset="-122"/>
              <a:ea typeface="微软雅黑 Light" panose="020B0502040204020203" pitchFamily="34" charset="-122"/>
            </a:endParaRPr>
          </a:p>
        </p:txBody>
      </p:sp>
      <p:pic>
        <p:nvPicPr>
          <p:cNvPr id="7" name="图片 6">
            <a:extLst>
              <a:ext uri="{FF2B5EF4-FFF2-40B4-BE49-F238E27FC236}">
                <a16:creationId xmlns:a16="http://schemas.microsoft.com/office/drawing/2014/main" id="{B5FEDB11-31D9-15D7-18DF-974984F8E7AF}"/>
              </a:ext>
            </a:extLst>
          </p:cNvPr>
          <p:cNvPicPr>
            <a:picLocks noChangeAspect="1"/>
          </p:cNvPicPr>
          <p:nvPr/>
        </p:nvPicPr>
        <p:blipFill>
          <a:blip r:embed="rId2"/>
          <a:stretch>
            <a:fillRect/>
          </a:stretch>
        </p:blipFill>
        <p:spPr>
          <a:xfrm>
            <a:off x="3549251" y="4224834"/>
            <a:ext cx="4374880" cy="1098101"/>
          </a:xfrm>
          <a:prstGeom prst="rect">
            <a:avLst/>
          </a:prstGeom>
        </p:spPr>
      </p:pic>
      <p:sp>
        <p:nvSpPr>
          <p:cNvPr id="8" name="灯片编号占位符 7">
            <a:extLst>
              <a:ext uri="{FF2B5EF4-FFF2-40B4-BE49-F238E27FC236}">
                <a16:creationId xmlns:a16="http://schemas.microsoft.com/office/drawing/2014/main" id="{76D93100-1E7B-BA7A-225E-9481D3F8D835}"/>
              </a:ext>
            </a:extLst>
          </p:cNvPr>
          <p:cNvSpPr>
            <a:spLocks noGrp="1"/>
          </p:cNvSpPr>
          <p:nvPr>
            <p:ph type="sldNum" sz="quarter" idx="12"/>
          </p:nvPr>
        </p:nvSpPr>
        <p:spPr/>
        <p:txBody>
          <a:bodyPr/>
          <a:lstStyle/>
          <a:p>
            <a:fld id="{CDA11CED-F538-4FB3-B5F1-F30983F12501}" type="slidenum">
              <a:rPr lang="zh-CN" altLang="en-US" smtClean="0"/>
              <a:t>15</a:t>
            </a:fld>
            <a:endParaRPr lang="zh-CN" altLang="en-US"/>
          </a:p>
        </p:txBody>
      </p:sp>
    </p:spTree>
    <p:extLst>
      <p:ext uri="{BB962C8B-B14F-4D97-AF65-F5344CB8AC3E}">
        <p14:creationId xmlns:p14="http://schemas.microsoft.com/office/powerpoint/2010/main" val="329394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注意力分析</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349668" y="1535065"/>
            <a:ext cx="8774047" cy="1118576"/>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作者将学生的注意力分为两类：正常和疲劳，学生的初始状态为正常状态，在对面部和姿势进行分析后，如果确认活动类别，则判定为疲劳状态</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ACF549BE-8045-4EA8-FBD3-99629CB1DFA5}"/>
              </a:ext>
            </a:extLst>
          </p:cNvPr>
          <p:cNvPicPr>
            <a:picLocks noChangeAspect="1"/>
          </p:cNvPicPr>
          <p:nvPr/>
        </p:nvPicPr>
        <p:blipFill>
          <a:blip r:embed="rId2"/>
          <a:stretch>
            <a:fillRect/>
          </a:stretch>
        </p:blipFill>
        <p:spPr>
          <a:xfrm>
            <a:off x="1578007" y="2702447"/>
            <a:ext cx="8317367" cy="4005666"/>
          </a:xfrm>
          <a:prstGeom prst="rect">
            <a:avLst/>
          </a:prstGeom>
        </p:spPr>
      </p:pic>
      <p:sp>
        <p:nvSpPr>
          <p:cNvPr id="8" name="灯片编号占位符 7">
            <a:extLst>
              <a:ext uri="{FF2B5EF4-FFF2-40B4-BE49-F238E27FC236}">
                <a16:creationId xmlns:a16="http://schemas.microsoft.com/office/drawing/2014/main" id="{5655FF78-E9FE-10EE-90F6-718791DC6A00}"/>
              </a:ext>
            </a:extLst>
          </p:cNvPr>
          <p:cNvSpPr>
            <a:spLocks noGrp="1"/>
          </p:cNvSpPr>
          <p:nvPr>
            <p:ph type="sldNum" sz="quarter" idx="12"/>
          </p:nvPr>
        </p:nvSpPr>
        <p:spPr/>
        <p:txBody>
          <a:bodyPr/>
          <a:lstStyle/>
          <a:p>
            <a:fld id="{CDA11CED-F538-4FB3-B5F1-F30983F12501}" type="slidenum">
              <a:rPr lang="zh-CN" altLang="en-US" smtClean="0"/>
              <a:t>16</a:t>
            </a:fld>
            <a:endParaRPr lang="zh-CN" altLang="en-US"/>
          </a:p>
        </p:txBody>
      </p:sp>
    </p:spTree>
    <p:extLst>
      <p:ext uri="{BB962C8B-B14F-4D97-AF65-F5344CB8AC3E}">
        <p14:creationId xmlns:p14="http://schemas.microsoft.com/office/powerpoint/2010/main" val="222312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349668" y="1535065"/>
            <a:ext cx="8774047" cy="3334567"/>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一、哈欠检测评估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作者使用数据集</a:t>
            </a:r>
            <a:r>
              <a:rPr lang="en-US" altLang="zh-CN" dirty="0" err="1">
                <a:latin typeface="微软雅黑 Light" panose="020B0502040204020203" pitchFamily="34" charset="-122"/>
                <a:ea typeface="微软雅黑 Light" panose="020B0502040204020203" pitchFamily="34" charset="-122"/>
              </a:rPr>
              <a:t>YawDD</a:t>
            </a:r>
            <a:r>
              <a:rPr lang="zh-CN" altLang="en-US" dirty="0">
                <a:latin typeface="微软雅黑 Light" panose="020B0502040204020203" pitchFamily="34" charset="-122"/>
                <a:ea typeface="微软雅黑 Light" panose="020B0502040204020203" pitchFamily="34" charset="-122"/>
              </a:rPr>
              <a:t>对哈欠检测进行验证，</a:t>
            </a:r>
            <a:r>
              <a:rPr lang="en-US" altLang="zh-CN" dirty="0" err="1">
                <a:latin typeface="微软雅黑 Light" panose="020B0502040204020203" pitchFamily="34" charset="-122"/>
                <a:ea typeface="微软雅黑 Light" panose="020B0502040204020203" pitchFamily="34" charset="-122"/>
              </a:rPr>
              <a:t>YawDD</a:t>
            </a:r>
            <a:r>
              <a:rPr lang="zh-CN" altLang="en-US" dirty="0">
                <a:latin typeface="微软雅黑 Light" panose="020B0502040204020203" pitchFamily="34" charset="-122"/>
                <a:ea typeface="微软雅黑 Light" panose="020B0502040204020203" pitchFamily="34" charset="-122"/>
              </a:rPr>
              <a:t>是一个开放数据集，包含不同环境下的正常、说话和打哈欠视频，共有</a:t>
            </a:r>
            <a:r>
              <a:rPr lang="en-US" altLang="zh-CN" dirty="0">
                <a:latin typeface="微软雅黑 Light" panose="020B0502040204020203" pitchFamily="34" charset="-122"/>
                <a:ea typeface="微软雅黑 Light" panose="020B0502040204020203" pitchFamily="34" charset="-122"/>
              </a:rPr>
              <a:t>349</a:t>
            </a:r>
            <a:r>
              <a:rPr lang="zh-CN" altLang="en-US" dirty="0">
                <a:latin typeface="微软雅黑 Light" panose="020B0502040204020203" pitchFamily="34" charset="-122"/>
                <a:ea typeface="微软雅黑 Light" panose="020B0502040204020203" pitchFamily="34" charset="-122"/>
              </a:rPr>
              <a:t>部影片</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打哈欠检测实验确定镜头中是否出现打哈欠行为，并在不同时间段进行。通过分析距离和时间阈值来测试打哈欠影片。最终得到张口的最佳距离为</a:t>
            </a:r>
            <a:r>
              <a:rPr lang="en-US" altLang="zh-CN" dirty="0">
                <a:latin typeface="微软雅黑 Light" panose="020B0502040204020203" pitchFamily="34" charset="-122"/>
                <a:ea typeface="微软雅黑 Light" panose="020B0502040204020203" pitchFamily="34" charset="-122"/>
              </a:rPr>
              <a:t>40</a:t>
            </a:r>
            <a:r>
              <a:rPr lang="zh-CN" altLang="en-US" dirty="0">
                <a:latin typeface="微软雅黑 Light" panose="020B0502040204020203" pitchFamily="34" charset="-122"/>
                <a:ea typeface="微软雅黑 Light" panose="020B0502040204020203" pitchFamily="34" charset="-122"/>
              </a:rPr>
              <a:t>像素，最佳时间阈值为 </a:t>
            </a:r>
            <a:r>
              <a:rPr lang="en-US" altLang="zh-CN" dirty="0">
                <a:latin typeface="微软雅黑 Light" panose="020B0502040204020203" pitchFamily="34" charset="-122"/>
                <a:ea typeface="微软雅黑 Light" panose="020B0502040204020203" pitchFamily="34" charset="-122"/>
              </a:rPr>
              <a:t>45 </a:t>
            </a:r>
            <a:r>
              <a:rPr lang="zh-CN" altLang="en-US" dirty="0">
                <a:latin typeface="微软雅黑 Light" panose="020B0502040204020203" pitchFamily="34" charset="-122"/>
                <a:ea typeface="微软雅黑 Light" panose="020B0502040204020203" pitchFamily="34" charset="-122"/>
              </a:rPr>
              <a:t>帧</a:t>
            </a:r>
            <a:endParaRPr lang="en-US" altLang="zh-CN" dirty="0">
              <a:latin typeface="微软雅黑 Light" panose="020B0502040204020203" pitchFamily="34" charset="-122"/>
              <a:ea typeface="微软雅黑 Light" panose="020B0502040204020203" pitchFamily="34" charset="-122"/>
            </a:endParaRPr>
          </a:p>
        </p:txBody>
      </p:sp>
      <p:pic>
        <p:nvPicPr>
          <p:cNvPr id="7" name="图片 6">
            <a:extLst>
              <a:ext uri="{FF2B5EF4-FFF2-40B4-BE49-F238E27FC236}">
                <a16:creationId xmlns:a16="http://schemas.microsoft.com/office/drawing/2014/main" id="{0A2C0082-F846-BEE5-66E4-428F80EE35ED}"/>
              </a:ext>
            </a:extLst>
          </p:cNvPr>
          <p:cNvPicPr>
            <a:picLocks noChangeAspect="1"/>
          </p:cNvPicPr>
          <p:nvPr/>
        </p:nvPicPr>
        <p:blipFill>
          <a:blip r:embed="rId2"/>
          <a:stretch>
            <a:fillRect/>
          </a:stretch>
        </p:blipFill>
        <p:spPr>
          <a:xfrm>
            <a:off x="3038910" y="4349929"/>
            <a:ext cx="5949203" cy="2465172"/>
          </a:xfrm>
          <a:prstGeom prst="rect">
            <a:avLst/>
          </a:prstGeom>
        </p:spPr>
      </p:pic>
      <p:sp>
        <p:nvSpPr>
          <p:cNvPr id="8" name="灯片编号占位符 7">
            <a:extLst>
              <a:ext uri="{FF2B5EF4-FFF2-40B4-BE49-F238E27FC236}">
                <a16:creationId xmlns:a16="http://schemas.microsoft.com/office/drawing/2014/main" id="{7809A0D9-580B-C91D-7F22-33CFFB05B6BE}"/>
              </a:ext>
            </a:extLst>
          </p:cNvPr>
          <p:cNvSpPr>
            <a:spLocks noGrp="1"/>
          </p:cNvSpPr>
          <p:nvPr>
            <p:ph type="sldNum" sz="quarter" idx="12"/>
          </p:nvPr>
        </p:nvSpPr>
        <p:spPr/>
        <p:txBody>
          <a:bodyPr/>
          <a:lstStyle/>
          <a:p>
            <a:fld id="{CDA11CED-F538-4FB3-B5F1-F30983F12501}" type="slidenum">
              <a:rPr lang="zh-CN" altLang="en-US" smtClean="0"/>
              <a:t>17</a:t>
            </a:fld>
            <a:endParaRPr lang="zh-CN" altLang="en-US"/>
          </a:p>
        </p:txBody>
      </p:sp>
    </p:spTree>
    <p:extLst>
      <p:ext uri="{BB962C8B-B14F-4D97-AF65-F5344CB8AC3E}">
        <p14:creationId xmlns:p14="http://schemas.microsoft.com/office/powerpoint/2010/main" val="368824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349668" y="1535065"/>
            <a:ext cx="8774047" cy="1672574"/>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二、面部朝向评估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使用数据集</a:t>
            </a:r>
            <a:r>
              <a:rPr lang="en-US" altLang="zh-CN" dirty="0">
                <a:latin typeface="微软雅黑 Light" panose="020B0502040204020203" pitchFamily="34" charset="-122"/>
                <a:ea typeface="微软雅黑 Light" panose="020B0502040204020203" pitchFamily="34" charset="-122"/>
              </a:rPr>
              <a:t>Pointing 04</a:t>
            </a:r>
            <a:r>
              <a:rPr lang="zh-CN" altLang="en-US" dirty="0">
                <a:latin typeface="微软雅黑 Light" panose="020B0502040204020203" pitchFamily="34" charset="-122"/>
                <a:ea typeface="微软雅黑 Light" panose="020B0502040204020203" pitchFamily="34" charset="-122"/>
              </a:rPr>
              <a:t>，其中包含</a:t>
            </a:r>
            <a:r>
              <a:rPr lang="en-US" altLang="zh-CN" dirty="0">
                <a:latin typeface="微软雅黑 Light" panose="020B0502040204020203" pitchFamily="34" charset="-122"/>
                <a:ea typeface="微软雅黑 Light" panose="020B0502040204020203" pitchFamily="34" charset="-122"/>
              </a:rPr>
              <a:t>15</a:t>
            </a:r>
            <a:r>
              <a:rPr lang="zh-CN" altLang="en-US" dirty="0">
                <a:latin typeface="微软雅黑 Light" panose="020B0502040204020203" pitchFamily="34" charset="-122"/>
                <a:ea typeface="微软雅黑 Light" panose="020B0502040204020203" pitchFamily="34" charset="-122"/>
              </a:rPr>
              <a:t>个测试人员不同面部朝向的</a:t>
            </a:r>
            <a:r>
              <a:rPr lang="en-US" altLang="zh-CN" dirty="0">
                <a:latin typeface="微软雅黑 Light" panose="020B0502040204020203" pitchFamily="34" charset="-122"/>
                <a:ea typeface="微软雅黑 Light" panose="020B0502040204020203" pitchFamily="34" charset="-122"/>
              </a:rPr>
              <a:t>1050</a:t>
            </a:r>
            <a:r>
              <a:rPr lang="zh-CN" altLang="en-US" dirty="0">
                <a:latin typeface="微软雅黑 Light" panose="020B0502040204020203" pitchFamily="34" charset="-122"/>
                <a:ea typeface="微软雅黑 Light" panose="020B0502040204020203" pitchFamily="34" charset="-122"/>
              </a:rPr>
              <a:t>个视频。分三个角度对面部朝向进行评估。</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D9022E00-AF27-0637-6AB2-106B63A74A6C}"/>
              </a:ext>
            </a:extLst>
          </p:cNvPr>
          <p:cNvPicPr>
            <a:picLocks noChangeAspect="1"/>
          </p:cNvPicPr>
          <p:nvPr/>
        </p:nvPicPr>
        <p:blipFill>
          <a:blip r:embed="rId2"/>
          <a:stretch>
            <a:fillRect/>
          </a:stretch>
        </p:blipFill>
        <p:spPr>
          <a:xfrm>
            <a:off x="2253343" y="3579662"/>
            <a:ext cx="6515100" cy="2547869"/>
          </a:xfrm>
          <a:prstGeom prst="rect">
            <a:avLst/>
          </a:prstGeom>
        </p:spPr>
      </p:pic>
      <p:sp>
        <p:nvSpPr>
          <p:cNvPr id="8" name="灯片编号占位符 7">
            <a:extLst>
              <a:ext uri="{FF2B5EF4-FFF2-40B4-BE49-F238E27FC236}">
                <a16:creationId xmlns:a16="http://schemas.microsoft.com/office/drawing/2014/main" id="{458FEEC7-F3DD-EC0D-A913-285C7464306E}"/>
              </a:ext>
            </a:extLst>
          </p:cNvPr>
          <p:cNvSpPr>
            <a:spLocks noGrp="1"/>
          </p:cNvSpPr>
          <p:nvPr>
            <p:ph type="sldNum" sz="quarter" idx="12"/>
          </p:nvPr>
        </p:nvSpPr>
        <p:spPr/>
        <p:txBody>
          <a:bodyPr/>
          <a:lstStyle/>
          <a:p>
            <a:fld id="{CDA11CED-F538-4FB3-B5F1-F30983F12501}" type="slidenum">
              <a:rPr lang="zh-CN" altLang="en-US" smtClean="0"/>
              <a:t>18</a:t>
            </a:fld>
            <a:endParaRPr lang="zh-CN" altLang="en-US"/>
          </a:p>
        </p:txBody>
      </p:sp>
    </p:spTree>
    <p:extLst>
      <p:ext uri="{BB962C8B-B14F-4D97-AF65-F5344CB8AC3E}">
        <p14:creationId xmlns:p14="http://schemas.microsoft.com/office/powerpoint/2010/main" val="45969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235368" y="1275485"/>
            <a:ext cx="8774047" cy="2226572"/>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三、活动检测和识别评估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该测试构建了五种不同的场景，如左下图所示。所使用的课堂学生活动数据集</a:t>
            </a:r>
            <a:r>
              <a:rPr lang="en-US" altLang="zh-CN" dirty="0">
                <a:latin typeface="微软雅黑 Light" panose="020B0502040204020203" pitchFamily="34" charset="-122"/>
                <a:ea typeface="微软雅黑 Light" panose="020B0502040204020203" pitchFamily="34" charset="-122"/>
              </a:rPr>
              <a:t>(ICSAD)</a:t>
            </a:r>
            <a:r>
              <a:rPr lang="zh-CN" altLang="en-US" dirty="0">
                <a:latin typeface="微软雅黑 Light" panose="020B0502040204020203" pitchFamily="34" charset="-122"/>
                <a:ea typeface="微软雅黑 Light" panose="020B0502040204020203" pitchFamily="34" charset="-122"/>
              </a:rPr>
              <a:t> 包含八种行为：写笔记、使用笔记本电脑、用手机发短信、手里拿着东西、歪头、用一只手支撑头部、睡觉、接电话，如右下图所示，共</a:t>
            </a:r>
            <a:r>
              <a:rPr lang="en-US" altLang="zh-CN" dirty="0">
                <a:latin typeface="微软雅黑 Light" panose="020B0502040204020203" pitchFamily="34" charset="-122"/>
                <a:ea typeface="微软雅黑 Light" panose="020B0502040204020203" pitchFamily="34" charset="-122"/>
              </a:rPr>
              <a:t>400</a:t>
            </a:r>
            <a:r>
              <a:rPr lang="zh-CN" altLang="en-US" dirty="0">
                <a:latin typeface="微软雅黑 Light" panose="020B0502040204020203" pitchFamily="34" charset="-122"/>
                <a:ea typeface="微软雅黑 Light" panose="020B0502040204020203" pitchFamily="34" charset="-122"/>
              </a:rPr>
              <a:t>部视频。</a:t>
            </a:r>
          </a:p>
        </p:txBody>
      </p:sp>
      <p:pic>
        <p:nvPicPr>
          <p:cNvPr id="9" name="图片 8">
            <a:extLst>
              <a:ext uri="{FF2B5EF4-FFF2-40B4-BE49-F238E27FC236}">
                <a16:creationId xmlns:a16="http://schemas.microsoft.com/office/drawing/2014/main" id="{87B330AE-A640-D33A-43D7-DC612D4AF594}"/>
              </a:ext>
            </a:extLst>
          </p:cNvPr>
          <p:cNvPicPr>
            <a:picLocks noChangeAspect="1"/>
          </p:cNvPicPr>
          <p:nvPr/>
        </p:nvPicPr>
        <p:blipFill>
          <a:blip r:embed="rId2"/>
          <a:stretch>
            <a:fillRect/>
          </a:stretch>
        </p:blipFill>
        <p:spPr>
          <a:xfrm>
            <a:off x="0" y="3802931"/>
            <a:ext cx="5113053" cy="3055069"/>
          </a:xfrm>
          <a:prstGeom prst="rect">
            <a:avLst/>
          </a:prstGeom>
        </p:spPr>
      </p:pic>
      <p:pic>
        <p:nvPicPr>
          <p:cNvPr id="11" name="图片 10">
            <a:extLst>
              <a:ext uri="{FF2B5EF4-FFF2-40B4-BE49-F238E27FC236}">
                <a16:creationId xmlns:a16="http://schemas.microsoft.com/office/drawing/2014/main" id="{7091FC0F-1415-23BA-2289-B14A5EE4D616}"/>
              </a:ext>
            </a:extLst>
          </p:cNvPr>
          <p:cNvPicPr>
            <a:picLocks noChangeAspect="1"/>
          </p:cNvPicPr>
          <p:nvPr/>
        </p:nvPicPr>
        <p:blipFill>
          <a:blip r:embed="rId3"/>
          <a:stretch>
            <a:fillRect/>
          </a:stretch>
        </p:blipFill>
        <p:spPr>
          <a:xfrm>
            <a:off x="5185427" y="3694080"/>
            <a:ext cx="3506045" cy="3110270"/>
          </a:xfrm>
          <a:prstGeom prst="rect">
            <a:avLst/>
          </a:prstGeom>
        </p:spPr>
      </p:pic>
      <p:pic>
        <p:nvPicPr>
          <p:cNvPr id="13" name="图片 12">
            <a:extLst>
              <a:ext uri="{FF2B5EF4-FFF2-40B4-BE49-F238E27FC236}">
                <a16:creationId xmlns:a16="http://schemas.microsoft.com/office/drawing/2014/main" id="{F875AED6-7013-CACD-7643-08FC6611E008}"/>
              </a:ext>
            </a:extLst>
          </p:cNvPr>
          <p:cNvPicPr>
            <a:picLocks noChangeAspect="1"/>
          </p:cNvPicPr>
          <p:nvPr/>
        </p:nvPicPr>
        <p:blipFill>
          <a:blip r:embed="rId4"/>
          <a:stretch>
            <a:fillRect/>
          </a:stretch>
        </p:blipFill>
        <p:spPr>
          <a:xfrm>
            <a:off x="8763846" y="3693465"/>
            <a:ext cx="3501373" cy="3110885"/>
          </a:xfrm>
          <a:prstGeom prst="rect">
            <a:avLst/>
          </a:prstGeom>
        </p:spPr>
      </p:pic>
      <p:sp>
        <p:nvSpPr>
          <p:cNvPr id="14" name="灯片编号占位符 13">
            <a:extLst>
              <a:ext uri="{FF2B5EF4-FFF2-40B4-BE49-F238E27FC236}">
                <a16:creationId xmlns:a16="http://schemas.microsoft.com/office/drawing/2014/main" id="{933EAA1E-D88A-7727-0212-17A2F995518E}"/>
              </a:ext>
            </a:extLst>
          </p:cNvPr>
          <p:cNvSpPr>
            <a:spLocks noGrp="1"/>
          </p:cNvSpPr>
          <p:nvPr>
            <p:ph type="sldNum" sz="quarter" idx="12"/>
          </p:nvPr>
        </p:nvSpPr>
        <p:spPr/>
        <p:txBody>
          <a:bodyPr/>
          <a:lstStyle/>
          <a:p>
            <a:fld id="{CDA11CED-F538-4FB3-B5F1-F30983F12501}" type="slidenum">
              <a:rPr lang="zh-CN" altLang="en-US" smtClean="0"/>
              <a:t>19</a:t>
            </a:fld>
            <a:endParaRPr lang="zh-CN" altLang="en-US"/>
          </a:p>
        </p:txBody>
      </p:sp>
    </p:spTree>
    <p:extLst>
      <p:ext uri="{BB962C8B-B14F-4D97-AF65-F5344CB8AC3E}">
        <p14:creationId xmlns:p14="http://schemas.microsoft.com/office/powerpoint/2010/main" val="129570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B53D86-EDB7-5BEE-5AA1-D8ECE9966D27}"/>
              </a:ext>
            </a:extLst>
          </p:cNvPr>
          <p:cNvSpPr>
            <a:spLocks noGrp="1"/>
          </p:cNvSpPr>
          <p:nvPr>
            <p:ph idx="1"/>
          </p:nvPr>
        </p:nvSpPr>
        <p:spPr>
          <a:xfrm>
            <a:off x="774067" y="1593396"/>
            <a:ext cx="10515600" cy="4351338"/>
          </a:xfrm>
        </p:spPr>
        <p:txBody>
          <a:bodyPr>
            <a:normAutofit/>
          </a:bodyPr>
          <a:lstStyle/>
          <a:p>
            <a:pPr marL="0" indent="0">
              <a:lnSpc>
                <a:spcPct val="150000"/>
              </a:lnSpc>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论文提出了一种判断学生上课注意力的方法，通过对学生的面部和肢体进行分析来判断学生的专注度，学校或教师可以根据学生的专注度有针对性地优化教育。</a:t>
            </a:r>
            <a:endParaRPr lang="en-US" altLang="zh-CN" sz="2400" dirty="0">
              <a:latin typeface="微软雅黑 Light" panose="020B0502040204020203" pitchFamily="34" charset="-122"/>
              <a:ea typeface="微软雅黑 Light" panose="020B0502040204020203" pitchFamily="34" charset="-122"/>
            </a:endParaRPr>
          </a:p>
          <a:p>
            <a:pPr marL="0" indent="0">
              <a:lnSpc>
                <a:spcPct val="150000"/>
              </a:lnSpc>
              <a:buNone/>
            </a:pPr>
            <a:r>
              <a:rPr lang="zh-CN" altLang="en-US" sz="2400" dirty="0">
                <a:latin typeface="微软雅黑 Light" panose="020B0502040204020203" pitchFamily="34" charset="-122"/>
                <a:ea typeface="微软雅黑 Light" panose="020B0502040204020203" pitchFamily="34" charset="-122"/>
              </a:rPr>
              <a:t>       作者将学生的面部分析和人体姿态分析相结合，更准确地实现了对学生状态的识别。</a:t>
            </a:r>
            <a:endParaRPr lang="en-US" altLang="zh-CN" sz="2400" dirty="0">
              <a:latin typeface="微软雅黑 Light" panose="020B0502040204020203" pitchFamily="34" charset="-122"/>
              <a:ea typeface="微软雅黑 Light" panose="020B0502040204020203" pitchFamily="34" charset="-122"/>
            </a:endParaRPr>
          </a:p>
          <a:p>
            <a:pPr marL="0" indent="0">
              <a:lnSpc>
                <a:spcPct val="150000"/>
              </a:lnSpc>
              <a:buNone/>
            </a:pPr>
            <a:endParaRPr lang="zh-CN" altLang="en-US" sz="2400" dirty="0">
              <a:latin typeface="微软雅黑 Light" panose="020B0502040204020203" pitchFamily="34" charset="-122"/>
              <a:ea typeface="微软雅黑 Light" panose="020B0502040204020203" pitchFamily="34" charset="-122"/>
            </a:endParaRPr>
          </a:p>
        </p:txBody>
      </p:sp>
      <p:sp>
        <p:nvSpPr>
          <p:cNvPr id="9" name="标题 1">
            <a:extLst>
              <a:ext uri="{FF2B5EF4-FFF2-40B4-BE49-F238E27FC236}">
                <a16:creationId xmlns:a16="http://schemas.microsoft.com/office/drawing/2014/main" id="{C6145656-FC92-CE62-AF52-10549C1D5BCF}"/>
              </a:ext>
            </a:extLst>
          </p:cNvPr>
          <p:cNvSpPr txBox="1">
            <a:spLocks/>
          </p:cNvSpPr>
          <p:nvPr/>
        </p:nvSpPr>
        <p:spPr>
          <a:xfrm>
            <a:off x="77406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latin typeface="微软雅黑" panose="020B0503020204020204" pitchFamily="34" charset="-122"/>
                <a:ea typeface="微软雅黑" panose="020B0503020204020204" pitchFamily="34" charset="-122"/>
              </a:rPr>
              <a:t>简介</a:t>
            </a:r>
            <a:endParaRPr lang="zh-CN" altLang="en-US" sz="3600"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CE977708-A088-E0C2-AF96-063747EE5071}"/>
              </a:ext>
            </a:extLst>
          </p:cNvPr>
          <p:cNvCxnSpPr>
            <a:cxnSpLocks/>
          </p:cNvCxnSpPr>
          <p:nvPr/>
        </p:nvCxnSpPr>
        <p:spPr>
          <a:xfrm>
            <a:off x="668275" y="1205852"/>
            <a:ext cx="10409808" cy="0"/>
          </a:xfrm>
          <a:prstGeom prst="line">
            <a:avLst/>
          </a:prstGeom>
        </p:spPr>
        <p:style>
          <a:lnRef idx="2">
            <a:schemeClr val="dk1"/>
          </a:lnRef>
          <a:fillRef idx="0">
            <a:schemeClr val="dk1"/>
          </a:fillRef>
          <a:effectRef idx="1">
            <a:schemeClr val="dk1"/>
          </a:effectRef>
          <a:fontRef idx="minor">
            <a:schemeClr val="tx1"/>
          </a:fontRef>
        </p:style>
      </p:cxnSp>
      <p:sp>
        <p:nvSpPr>
          <p:cNvPr id="11" name="灯片编号占位符 10">
            <a:extLst>
              <a:ext uri="{FF2B5EF4-FFF2-40B4-BE49-F238E27FC236}">
                <a16:creationId xmlns:a16="http://schemas.microsoft.com/office/drawing/2014/main" id="{7DCDC339-D8FC-7ABE-EE1A-A02DB3B00C34}"/>
              </a:ext>
            </a:extLst>
          </p:cNvPr>
          <p:cNvSpPr>
            <a:spLocks noGrp="1"/>
          </p:cNvSpPr>
          <p:nvPr>
            <p:ph type="sldNum" sz="quarter" idx="12"/>
          </p:nvPr>
        </p:nvSpPr>
        <p:spPr/>
        <p:txBody>
          <a:bodyPr/>
          <a:lstStyle/>
          <a:p>
            <a:fld id="{CDA11CED-F538-4FB3-B5F1-F30983F12501}" type="slidenum">
              <a:rPr lang="zh-CN" altLang="en-US" smtClean="0"/>
              <a:t>2</a:t>
            </a:fld>
            <a:endParaRPr lang="zh-CN" altLang="en-US"/>
          </a:p>
        </p:txBody>
      </p:sp>
    </p:spTree>
    <p:extLst>
      <p:ext uri="{BB962C8B-B14F-4D97-AF65-F5344CB8AC3E}">
        <p14:creationId xmlns:p14="http://schemas.microsoft.com/office/powerpoint/2010/main" val="2267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235368" y="1275485"/>
            <a:ext cx="8774047" cy="1118576"/>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三、活动检测和识别评估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使用</a:t>
            </a:r>
            <a:r>
              <a:rPr lang="en-US" altLang="zh-CN" dirty="0" err="1">
                <a:latin typeface="微软雅黑 Light" panose="020B0502040204020203" pitchFamily="34" charset="-122"/>
                <a:ea typeface="微软雅黑 Light" panose="020B0502040204020203" pitchFamily="34" charset="-122"/>
              </a:rPr>
              <a:t>Openpose</a:t>
            </a:r>
            <a:r>
              <a:rPr lang="zh-CN" altLang="en-US" dirty="0">
                <a:latin typeface="微软雅黑 Light" panose="020B0502040204020203" pitchFamily="34" charset="-122"/>
                <a:ea typeface="微软雅黑 Light" panose="020B0502040204020203" pitchFamily="34" charset="-122"/>
              </a:rPr>
              <a:t>方法提取骨骼图像并对骨骼图像进行归一化处理</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7AA42022-DD0E-028A-7CB0-7BD282331427}"/>
              </a:ext>
            </a:extLst>
          </p:cNvPr>
          <p:cNvPicPr>
            <a:picLocks noChangeAspect="1"/>
          </p:cNvPicPr>
          <p:nvPr/>
        </p:nvPicPr>
        <p:blipFill>
          <a:blip r:embed="rId2"/>
          <a:stretch>
            <a:fillRect/>
          </a:stretch>
        </p:blipFill>
        <p:spPr>
          <a:xfrm>
            <a:off x="1235368" y="2579914"/>
            <a:ext cx="3751489" cy="4039398"/>
          </a:xfrm>
          <a:prstGeom prst="rect">
            <a:avLst/>
          </a:prstGeom>
        </p:spPr>
      </p:pic>
      <p:pic>
        <p:nvPicPr>
          <p:cNvPr id="8" name="图片 7">
            <a:extLst>
              <a:ext uri="{FF2B5EF4-FFF2-40B4-BE49-F238E27FC236}">
                <a16:creationId xmlns:a16="http://schemas.microsoft.com/office/drawing/2014/main" id="{356A9E86-8FB1-8FA5-6ABC-1315A088D3DE}"/>
              </a:ext>
            </a:extLst>
          </p:cNvPr>
          <p:cNvPicPr>
            <a:picLocks noChangeAspect="1"/>
          </p:cNvPicPr>
          <p:nvPr/>
        </p:nvPicPr>
        <p:blipFill>
          <a:blip r:embed="rId3"/>
          <a:stretch>
            <a:fillRect/>
          </a:stretch>
        </p:blipFill>
        <p:spPr>
          <a:xfrm>
            <a:off x="6230439" y="2579913"/>
            <a:ext cx="3485061" cy="4039399"/>
          </a:xfrm>
          <a:prstGeom prst="rect">
            <a:avLst/>
          </a:prstGeom>
        </p:spPr>
      </p:pic>
      <p:sp>
        <p:nvSpPr>
          <p:cNvPr id="10" name="灯片编号占位符 9">
            <a:extLst>
              <a:ext uri="{FF2B5EF4-FFF2-40B4-BE49-F238E27FC236}">
                <a16:creationId xmlns:a16="http://schemas.microsoft.com/office/drawing/2014/main" id="{D472B0E2-9A32-B377-E1E8-B299D8D9B0C4}"/>
              </a:ext>
            </a:extLst>
          </p:cNvPr>
          <p:cNvSpPr>
            <a:spLocks noGrp="1"/>
          </p:cNvSpPr>
          <p:nvPr>
            <p:ph type="sldNum" sz="quarter" idx="12"/>
          </p:nvPr>
        </p:nvSpPr>
        <p:spPr/>
        <p:txBody>
          <a:bodyPr/>
          <a:lstStyle/>
          <a:p>
            <a:fld id="{CDA11CED-F538-4FB3-B5F1-F30983F12501}" type="slidenum">
              <a:rPr lang="zh-CN" altLang="en-US" smtClean="0"/>
              <a:t>20</a:t>
            </a:fld>
            <a:endParaRPr lang="zh-CN" altLang="en-US"/>
          </a:p>
        </p:txBody>
      </p:sp>
    </p:spTree>
    <p:extLst>
      <p:ext uri="{BB962C8B-B14F-4D97-AF65-F5344CB8AC3E}">
        <p14:creationId xmlns:p14="http://schemas.microsoft.com/office/powerpoint/2010/main" val="87417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006875" y="1693950"/>
            <a:ext cx="3875474" cy="3888565"/>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三、活动检测和识别评估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使用</a:t>
            </a:r>
            <a:r>
              <a:rPr lang="en-US" altLang="zh-CN" dirty="0">
                <a:latin typeface="微软雅黑 Light" panose="020B0502040204020203" pitchFamily="34" charset="-122"/>
                <a:ea typeface="微软雅黑 Light" panose="020B0502040204020203" pitchFamily="34" charset="-122"/>
              </a:rPr>
              <a:t>CNN</a:t>
            </a:r>
            <a:r>
              <a:rPr lang="zh-CN" altLang="en-US" dirty="0">
                <a:latin typeface="微软雅黑 Light" panose="020B0502040204020203" pitchFamily="34" charset="-122"/>
                <a:ea typeface="微软雅黑 Light" panose="020B0502040204020203" pitchFamily="34" charset="-122"/>
              </a:rPr>
              <a:t>对</a:t>
            </a:r>
            <a:r>
              <a:rPr lang="en-US" altLang="zh-CN" dirty="0" err="1">
                <a:latin typeface="微软雅黑 Light" panose="020B0502040204020203" pitchFamily="34" charset="-122"/>
                <a:ea typeface="微软雅黑 Light" panose="020B0502040204020203" pitchFamily="34" charset="-122"/>
              </a:rPr>
              <a:t>Openpose</a:t>
            </a:r>
            <a:r>
              <a:rPr lang="zh-CN" altLang="en-US" dirty="0">
                <a:latin typeface="微软雅黑 Light" panose="020B0502040204020203" pitchFamily="34" charset="-122"/>
                <a:ea typeface="微软雅黑 Light" panose="020B0502040204020203" pitchFamily="34" charset="-122"/>
              </a:rPr>
              <a:t>得到的骨架图像进行识别，可以看出识别书写笔记、使用笔记本和在智能手机上发短信的行为时会出现错误，因为这些动作中的骨架图像都非常相似，人与物体产生交互的动作的识别准确率会下降</a:t>
            </a:r>
            <a:endParaRPr lang="en-US" altLang="zh-CN" dirty="0">
              <a:latin typeface="微软雅黑 Light" panose="020B0502040204020203" pitchFamily="34" charset="-122"/>
              <a:ea typeface="微软雅黑 Light" panose="020B0502040204020203" pitchFamily="34" charset="-122"/>
            </a:endParaRPr>
          </a:p>
        </p:txBody>
      </p:sp>
      <p:pic>
        <p:nvPicPr>
          <p:cNvPr id="7" name="图片 6">
            <a:extLst>
              <a:ext uri="{FF2B5EF4-FFF2-40B4-BE49-F238E27FC236}">
                <a16:creationId xmlns:a16="http://schemas.microsoft.com/office/drawing/2014/main" id="{8E1D05C0-872C-F54F-1E06-2BC4C4523A96}"/>
              </a:ext>
            </a:extLst>
          </p:cNvPr>
          <p:cNvPicPr>
            <a:picLocks noChangeAspect="1"/>
          </p:cNvPicPr>
          <p:nvPr/>
        </p:nvPicPr>
        <p:blipFill>
          <a:blip r:embed="rId2"/>
          <a:stretch>
            <a:fillRect/>
          </a:stretch>
        </p:blipFill>
        <p:spPr>
          <a:xfrm>
            <a:off x="5045529" y="1693951"/>
            <a:ext cx="6887721" cy="3888564"/>
          </a:xfrm>
          <a:prstGeom prst="rect">
            <a:avLst/>
          </a:prstGeom>
        </p:spPr>
      </p:pic>
      <p:sp>
        <p:nvSpPr>
          <p:cNvPr id="9" name="灯片编号占位符 8">
            <a:extLst>
              <a:ext uri="{FF2B5EF4-FFF2-40B4-BE49-F238E27FC236}">
                <a16:creationId xmlns:a16="http://schemas.microsoft.com/office/drawing/2014/main" id="{9D813112-E6B0-A36E-0705-33654E4337F0}"/>
              </a:ext>
            </a:extLst>
          </p:cNvPr>
          <p:cNvSpPr>
            <a:spLocks noGrp="1"/>
          </p:cNvSpPr>
          <p:nvPr>
            <p:ph type="sldNum" sz="quarter" idx="12"/>
          </p:nvPr>
        </p:nvSpPr>
        <p:spPr/>
        <p:txBody>
          <a:bodyPr/>
          <a:lstStyle/>
          <a:p>
            <a:fld id="{CDA11CED-F538-4FB3-B5F1-F30983F12501}" type="slidenum">
              <a:rPr lang="zh-CN" altLang="en-US" smtClean="0"/>
              <a:t>21</a:t>
            </a:fld>
            <a:endParaRPr lang="zh-CN" altLang="en-US"/>
          </a:p>
        </p:txBody>
      </p:sp>
    </p:spTree>
    <p:extLst>
      <p:ext uri="{BB962C8B-B14F-4D97-AF65-F5344CB8AC3E}">
        <p14:creationId xmlns:p14="http://schemas.microsoft.com/office/powerpoint/2010/main" val="354800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169289" y="1275485"/>
            <a:ext cx="9459846" cy="2226572"/>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四、人</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物体交互评估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作者采用</a:t>
            </a:r>
            <a:r>
              <a:rPr lang="en-US" altLang="zh-CN" dirty="0">
                <a:latin typeface="微软雅黑 Light" panose="020B0502040204020203" pitchFamily="34" charset="-122"/>
                <a:ea typeface="微软雅黑 Light" panose="020B0502040204020203" pitchFamily="34" charset="-122"/>
              </a:rPr>
              <a:t>YOLO</a:t>
            </a:r>
            <a:r>
              <a:rPr lang="zh-CN" altLang="en-US" dirty="0">
                <a:latin typeface="微软雅黑 Light" panose="020B0502040204020203" pitchFamily="34" charset="-122"/>
                <a:ea typeface="微软雅黑 Light" panose="020B0502040204020203" pitchFamily="34" charset="-122"/>
              </a:rPr>
              <a:t>对骨架进行目标检测，并使用了</a:t>
            </a:r>
            <a:r>
              <a:rPr lang="en-US" altLang="zh-CN" dirty="0">
                <a:latin typeface="微软雅黑 Light" panose="020B0502040204020203" pitchFamily="34" charset="-122"/>
                <a:ea typeface="微软雅黑 Light" panose="020B0502040204020203" pitchFamily="34" charset="-122"/>
              </a:rPr>
              <a:t>COCO</a:t>
            </a:r>
            <a:r>
              <a:rPr lang="zh-CN" altLang="en-US" dirty="0">
                <a:latin typeface="微软雅黑 Light" panose="020B0502040204020203" pitchFamily="34" charset="-122"/>
                <a:ea typeface="微软雅黑 Light" panose="020B0502040204020203" pitchFamily="34" charset="-122"/>
              </a:rPr>
              <a:t>数据集作为训练数据，定义了三种对象：书籍、笔记本电脑和智能手机，实验结果显示写笔记、使用笔记本和单手支撑头部的识别表现有所改善，但使用手机和单手接电话的表现仍然较差。</a:t>
            </a:r>
            <a:endParaRPr lang="en-US" altLang="zh-CN" dirty="0">
              <a:latin typeface="微软雅黑 Light" panose="020B0502040204020203" pitchFamily="34" charset="-122"/>
              <a:ea typeface="微软雅黑 Light" panose="020B0502040204020203" pitchFamily="34" charset="-122"/>
            </a:endParaRPr>
          </a:p>
        </p:txBody>
      </p:sp>
      <p:pic>
        <p:nvPicPr>
          <p:cNvPr id="7" name="图片 6">
            <a:extLst>
              <a:ext uri="{FF2B5EF4-FFF2-40B4-BE49-F238E27FC236}">
                <a16:creationId xmlns:a16="http://schemas.microsoft.com/office/drawing/2014/main" id="{0A6ED984-7069-CD6B-2F59-EB2795D73D56}"/>
              </a:ext>
            </a:extLst>
          </p:cNvPr>
          <p:cNvPicPr>
            <a:picLocks noChangeAspect="1"/>
          </p:cNvPicPr>
          <p:nvPr/>
        </p:nvPicPr>
        <p:blipFill rotWithShape="1">
          <a:blip r:embed="rId2"/>
          <a:srcRect t="16977"/>
          <a:stretch/>
        </p:blipFill>
        <p:spPr>
          <a:xfrm>
            <a:off x="2500912" y="3502057"/>
            <a:ext cx="6365501" cy="3355940"/>
          </a:xfrm>
          <a:prstGeom prst="rect">
            <a:avLst/>
          </a:prstGeom>
        </p:spPr>
      </p:pic>
      <p:sp>
        <p:nvSpPr>
          <p:cNvPr id="9" name="灯片编号占位符 8">
            <a:extLst>
              <a:ext uri="{FF2B5EF4-FFF2-40B4-BE49-F238E27FC236}">
                <a16:creationId xmlns:a16="http://schemas.microsoft.com/office/drawing/2014/main" id="{C57CBF28-4DAA-FCEE-E11F-1374B62333B2}"/>
              </a:ext>
            </a:extLst>
          </p:cNvPr>
          <p:cNvSpPr>
            <a:spLocks noGrp="1"/>
          </p:cNvSpPr>
          <p:nvPr>
            <p:ph type="sldNum" sz="quarter" idx="12"/>
          </p:nvPr>
        </p:nvSpPr>
        <p:spPr/>
        <p:txBody>
          <a:bodyPr/>
          <a:lstStyle/>
          <a:p>
            <a:fld id="{CDA11CED-F538-4FB3-B5F1-F30983F12501}" type="slidenum">
              <a:rPr lang="zh-CN" altLang="en-US" smtClean="0"/>
              <a:t>22</a:t>
            </a:fld>
            <a:endParaRPr lang="zh-CN" altLang="en-US"/>
          </a:p>
        </p:txBody>
      </p:sp>
    </p:spTree>
    <p:extLst>
      <p:ext uri="{BB962C8B-B14F-4D97-AF65-F5344CB8AC3E}">
        <p14:creationId xmlns:p14="http://schemas.microsoft.com/office/powerpoint/2010/main" val="361361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实验验证和结果</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083754" y="1275485"/>
            <a:ext cx="9611459" cy="2780569"/>
          </a:xfrm>
          <a:prstGeom prst="rect">
            <a:avLst/>
          </a:prstGeom>
          <a:noFill/>
        </p:spPr>
        <p:txBody>
          <a:bodyPr wrap="square" rtlCol="0">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四、人</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物体交互评估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由于教室环境不同，摄像头可能无法捕捉到学生正面的动作，因此作者又测试了不同拍摄角度下是否能够成功识别。收集数据记录时，每个参与者都从</a:t>
            </a: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个不同的角度进行记录：分别是正面（近、远、俯视）和侧面（左</a:t>
            </a:r>
            <a:r>
              <a:rPr lang="en-US" altLang="zh-CN" dirty="0">
                <a:latin typeface="微软雅黑 Light" panose="020B0502040204020203" pitchFamily="34" charset="-122"/>
                <a:ea typeface="微软雅黑 Light" panose="020B0502040204020203" pitchFamily="34" charset="-122"/>
              </a:rPr>
              <a:t>45</a:t>
            </a:r>
            <a:r>
              <a:rPr lang="zh-CN" altLang="en-US" dirty="0">
                <a:latin typeface="微软雅黑 Light" panose="020B0502040204020203" pitchFamily="34" charset="-122"/>
                <a:ea typeface="微软雅黑 Light" panose="020B0502040204020203" pitchFamily="34" charset="-122"/>
              </a:rPr>
              <a:t>度和右</a:t>
            </a:r>
            <a:r>
              <a:rPr lang="en-US" altLang="zh-CN" dirty="0">
                <a:latin typeface="微软雅黑 Light" panose="020B0502040204020203" pitchFamily="34" charset="-122"/>
                <a:ea typeface="微软雅黑 Light" panose="020B0502040204020203" pitchFamily="34" charset="-122"/>
              </a:rPr>
              <a:t>45</a:t>
            </a:r>
            <a:r>
              <a:rPr lang="zh-CN" altLang="en-US" dirty="0">
                <a:latin typeface="微软雅黑 Light" panose="020B0502040204020203" pitchFamily="34" charset="-122"/>
                <a:ea typeface="微软雅黑 Light" panose="020B0502040204020203" pitchFamily="34" charset="-122"/>
              </a:rPr>
              <a:t>度），并进行</a:t>
            </a: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倍交叉验证。并使用不同长度的滑动窗口以减少噪声和提高动作识别的稳定性。可以看到，各项准确率都达到较高水准。</a:t>
            </a:r>
            <a:endParaRPr lang="en-US" altLang="zh-CN"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4BF4E1BF-1696-469D-C4DB-700E06DD28D8}"/>
              </a:ext>
            </a:extLst>
          </p:cNvPr>
          <p:cNvPicPr>
            <a:picLocks noChangeAspect="1"/>
          </p:cNvPicPr>
          <p:nvPr/>
        </p:nvPicPr>
        <p:blipFill>
          <a:blip r:embed="rId2"/>
          <a:stretch>
            <a:fillRect/>
          </a:stretch>
        </p:blipFill>
        <p:spPr>
          <a:xfrm>
            <a:off x="505505" y="4649065"/>
            <a:ext cx="6086475" cy="1866900"/>
          </a:xfrm>
          <a:prstGeom prst="rect">
            <a:avLst/>
          </a:prstGeom>
        </p:spPr>
      </p:pic>
      <p:pic>
        <p:nvPicPr>
          <p:cNvPr id="8" name="图片 7">
            <a:extLst>
              <a:ext uri="{FF2B5EF4-FFF2-40B4-BE49-F238E27FC236}">
                <a16:creationId xmlns:a16="http://schemas.microsoft.com/office/drawing/2014/main" id="{8E390D9E-3355-7CF7-D4B2-FB65398B7CEE}"/>
              </a:ext>
            </a:extLst>
          </p:cNvPr>
          <p:cNvPicPr>
            <a:picLocks noChangeAspect="1"/>
          </p:cNvPicPr>
          <p:nvPr/>
        </p:nvPicPr>
        <p:blipFill>
          <a:blip r:embed="rId3"/>
          <a:stretch>
            <a:fillRect/>
          </a:stretch>
        </p:blipFill>
        <p:spPr>
          <a:xfrm>
            <a:off x="6867127" y="4077430"/>
            <a:ext cx="5314629" cy="2780569"/>
          </a:xfrm>
          <a:prstGeom prst="rect">
            <a:avLst/>
          </a:prstGeom>
        </p:spPr>
      </p:pic>
      <p:sp>
        <p:nvSpPr>
          <p:cNvPr id="9" name="灯片编号占位符 8">
            <a:extLst>
              <a:ext uri="{FF2B5EF4-FFF2-40B4-BE49-F238E27FC236}">
                <a16:creationId xmlns:a16="http://schemas.microsoft.com/office/drawing/2014/main" id="{9617914C-2443-D044-80EB-71DE25319FFD}"/>
              </a:ext>
            </a:extLst>
          </p:cNvPr>
          <p:cNvSpPr>
            <a:spLocks noGrp="1"/>
          </p:cNvSpPr>
          <p:nvPr>
            <p:ph type="sldNum" sz="quarter" idx="12"/>
          </p:nvPr>
        </p:nvSpPr>
        <p:spPr/>
        <p:txBody>
          <a:bodyPr/>
          <a:lstStyle/>
          <a:p>
            <a:fld id="{CDA11CED-F538-4FB3-B5F1-F30983F12501}" type="slidenum">
              <a:rPr lang="zh-CN" altLang="en-US" smtClean="0"/>
              <a:t>23</a:t>
            </a:fld>
            <a:endParaRPr lang="zh-CN" altLang="en-US"/>
          </a:p>
        </p:txBody>
      </p:sp>
    </p:spTree>
    <p:extLst>
      <p:ext uri="{BB962C8B-B14F-4D97-AF65-F5344CB8AC3E}">
        <p14:creationId xmlns:p14="http://schemas.microsoft.com/office/powerpoint/2010/main" val="295673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总结</a:t>
            </a:r>
          </a:p>
        </p:txBody>
      </p:sp>
      <p:sp>
        <p:nvSpPr>
          <p:cNvPr id="2" name="文本框 1">
            <a:extLst>
              <a:ext uri="{FF2B5EF4-FFF2-40B4-BE49-F238E27FC236}">
                <a16:creationId xmlns:a16="http://schemas.microsoft.com/office/drawing/2014/main" id="{0D4C044E-6FD4-AC61-DDBC-4007056AC461}"/>
              </a:ext>
            </a:extLst>
          </p:cNvPr>
          <p:cNvSpPr txBox="1"/>
          <p:nvPr/>
        </p:nvSpPr>
        <p:spPr>
          <a:xfrm>
            <a:off x="1207782" y="1602056"/>
            <a:ext cx="9611459" cy="3079241"/>
          </a:xfrm>
          <a:prstGeom prst="rect">
            <a:avLst/>
          </a:prstGeom>
          <a:noFill/>
        </p:spPr>
        <p:txBody>
          <a:bodyPr wrap="square" rtlCol="0">
            <a:spAutoFit/>
          </a:bodyPr>
          <a:lstStyle/>
          <a:p>
            <a:pPr>
              <a:lnSpc>
                <a:spcPct val="200000"/>
              </a:lnSpc>
            </a:pPr>
            <a:r>
              <a:rPr lang="zh-CN" altLang="en-US" sz="2000" dirty="0">
                <a:latin typeface="微软雅黑 Light" panose="020B0502040204020203" pitchFamily="34" charset="-122"/>
                <a:ea typeface="微软雅黑 Light" panose="020B0502040204020203" pitchFamily="34" charset="-122"/>
              </a:rPr>
              <a:t>       该论文提出一种非侵入式的方式结合面部分析和姿态分析共同判断学生的注意力状态，用以判断学生的上课状态。学生行为的检测可以不是单一的人脸或姿态识别，可以结合起来，提升学生状态判断的准确率。</a:t>
            </a:r>
            <a:endParaRPr lang="en-US" altLang="zh-CN" sz="2000" dirty="0">
              <a:latin typeface="微软雅黑 Light" panose="020B0502040204020203" pitchFamily="34" charset="-122"/>
              <a:ea typeface="微软雅黑 Light" panose="020B0502040204020203" pitchFamily="34" charset="-122"/>
            </a:endParaRPr>
          </a:p>
          <a:p>
            <a:pPr>
              <a:lnSpc>
                <a:spcPct val="200000"/>
              </a:lnSpc>
            </a:pPr>
            <a:r>
              <a:rPr lang="zh-CN" altLang="en-US" sz="2000" dirty="0">
                <a:latin typeface="微软雅黑 Light" panose="020B0502040204020203" pitchFamily="34" charset="-122"/>
                <a:ea typeface="微软雅黑 Light" panose="020B0502040204020203" pitchFamily="34" charset="-122"/>
              </a:rPr>
              <a:t>       实验的误差大多来自摄像机角度问题，都是提取</a:t>
            </a:r>
            <a:r>
              <a:rPr lang="en-US" altLang="zh-CN" sz="2000" dirty="0">
                <a:latin typeface="微软雅黑 Light" panose="020B0502040204020203" pitchFamily="34" charset="-122"/>
                <a:ea typeface="微软雅黑 Light" panose="020B0502040204020203" pitchFamily="34" charset="-122"/>
              </a:rPr>
              <a:t>2D</a:t>
            </a:r>
            <a:r>
              <a:rPr lang="zh-CN" altLang="en-US" sz="2000" dirty="0">
                <a:latin typeface="微软雅黑 Light" panose="020B0502040204020203" pitchFamily="34" charset="-122"/>
                <a:ea typeface="微软雅黑 Light" panose="020B0502040204020203" pitchFamily="34" charset="-122"/>
              </a:rPr>
              <a:t>的特征点，如果可以多角度地结合特征点生成</a:t>
            </a:r>
            <a:r>
              <a:rPr lang="en-US" altLang="zh-CN" sz="2000" dirty="0">
                <a:latin typeface="微软雅黑 Light" panose="020B0502040204020203" pitchFamily="34" charset="-122"/>
                <a:ea typeface="微软雅黑 Light" panose="020B0502040204020203" pitchFamily="34" charset="-122"/>
              </a:rPr>
              <a:t>3D</a:t>
            </a:r>
            <a:r>
              <a:rPr lang="zh-CN" altLang="en-US" sz="2000" dirty="0">
                <a:latin typeface="微软雅黑 Light" panose="020B0502040204020203" pitchFamily="34" charset="-122"/>
                <a:ea typeface="微软雅黑 Light" panose="020B0502040204020203" pitchFamily="34" charset="-122"/>
              </a:rPr>
              <a:t>地模型，会更准确、高效。</a:t>
            </a:r>
            <a:endParaRPr lang="en-US" altLang="zh-CN" sz="2000" dirty="0">
              <a:latin typeface="微软雅黑 Light" panose="020B0502040204020203" pitchFamily="34" charset="-122"/>
              <a:ea typeface="微软雅黑 Light" panose="020B0502040204020203" pitchFamily="34" charset="-122"/>
            </a:endParaRPr>
          </a:p>
        </p:txBody>
      </p:sp>
      <p:sp>
        <p:nvSpPr>
          <p:cNvPr id="3" name="灯片编号占位符 2">
            <a:extLst>
              <a:ext uri="{FF2B5EF4-FFF2-40B4-BE49-F238E27FC236}">
                <a16:creationId xmlns:a16="http://schemas.microsoft.com/office/drawing/2014/main" id="{EAF69A40-1B60-5B21-544E-60C42EB62878}"/>
              </a:ext>
            </a:extLst>
          </p:cNvPr>
          <p:cNvSpPr>
            <a:spLocks noGrp="1"/>
          </p:cNvSpPr>
          <p:nvPr>
            <p:ph type="sldNum" sz="quarter" idx="12"/>
          </p:nvPr>
        </p:nvSpPr>
        <p:spPr/>
        <p:txBody>
          <a:bodyPr/>
          <a:lstStyle/>
          <a:p>
            <a:fld id="{CDA11CED-F538-4FB3-B5F1-F30983F12501}" type="slidenum">
              <a:rPr lang="zh-CN" altLang="en-US" smtClean="0"/>
              <a:t>24</a:t>
            </a:fld>
            <a:endParaRPr lang="zh-CN" altLang="en-US"/>
          </a:p>
        </p:txBody>
      </p:sp>
    </p:spTree>
    <p:extLst>
      <p:ext uri="{BB962C8B-B14F-4D97-AF65-F5344CB8AC3E}">
        <p14:creationId xmlns:p14="http://schemas.microsoft.com/office/powerpoint/2010/main" val="34428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6C99-878B-3305-9F8B-5438C9A7A650}"/>
              </a:ext>
            </a:extLst>
          </p:cNvPr>
          <p:cNvSpPr>
            <a:spLocks noGrp="1"/>
          </p:cNvSpPr>
          <p:nvPr>
            <p:ph type="title"/>
          </p:nvPr>
        </p:nvSpPr>
        <p:spPr>
          <a:xfrm>
            <a:off x="774067" y="0"/>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简介</a:t>
            </a:r>
          </a:p>
        </p:txBody>
      </p:sp>
      <p:cxnSp>
        <p:nvCxnSpPr>
          <p:cNvPr id="5" name="直接连接符 4">
            <a:extLst>
              <a:ext uri="{FF2B5EF4-FFF2-40B4-BE49-F238E27FC236}">
                <a16:creationId xmlns:a16="http://schemas.microsoft.com/office/drawing/2014/main" id="{B75DB093-826C-F454-6753-675228BFBD17}"/>
              </a:ext>
            </a:extLst>
          </p:cNvPr>
          <p:cNvCxnSpPr>
            <a:cxnSpLocks/>
          </p:cNvCxnSpPr>
          <p:nvPr/>
        </p:nvCxnSpPr>
        <p:spPr>
          <a:xfrm>
            <a:off x="668275" y="1205852"/>
            <a:ext cx="10409808" cy="0"/>
          </a:xfrm>
          <a:prstGeom prst="line">
            <a:avLst/>
          </a:prstGeom>
        </p:spPr>
        <p:style>
          <a:lnRef idx="2">
            <a:schemeClr val="dk1"/>
          </a:lnRef>
          <a:fillRef idx="0">
            <a:schemeClr val="dk1"/>
          </a:fillRef>
          <a:effectRef idx="1">
            <a:schemeClr val="dk1"/>
          </a:effectRef>
          <a:fontRef idx="minor">
            <a:schemeClr val="tx1"/>
          </a:fontRef>
        </p:style>
      </p:cxnSp>
      <p:pic>
        <p:nvPicPr>
          <p:cNvPr id="10" name="图片 9">
            <a:extLst>
              <a:ext uri="{FF2B5EF4-FFF2-40B4-BE49-F238E27FC236}">
                <a16:creationId xmlns:a16="http://schemas.microsoft.com/office/drawing/2014/main" id="{01305C04-24E4-6A46-5E18-5DDA8D63462A}"/>
              </a:ext>
            </a:extLst>
          </p:cNvPr>
          <p:cNvPicPr>
            <a:picLocks noChangeAspect="1"/>
          </p:cNvPicPr>
          <p:nvPr/>
        </p:nvPicPr>
        <p:blipFill>
          <a:blip r:embed="rId2"/>
          <a:stretch>
            <a:fillRect/>
          </a:stretch>
        </p:blipFill>
        <p:spPr>
          <a:xfrm>
            <a:off x="774067" y="1325563"/>
            <a:ext cx="10163175" cy="5476875"/>
          </a:xfrm>
          <a:prstGeom prst="rect">
            <a:avLst/>
          </a:prstGeom>
        </p:spPr>
      </p:pic>
      <p:sp>
        <p:nvSpPr>
          <p:cNvPr id="11" name="灯片编号占位符 10">
            <a:extLst>
              <a:ext uri="{FF2B5EF4-FFF2-40B4-BE49-F238E27FC236}">
                <a16:creationId xmlns:a16="http://schemas.microsoft.com/office/drawing/2014/main" id="{90CBBC37-861F-7EF3-AA43-44C6BD4532CC}"/>
              </a:ext>
            </a:extLst>
          </p:cNvPr>
          <p:cNvSpPr>
            <a:spLocks noGrp="1"/>
          </p:cNvSpPr>
          <p:nvPr>
            <p:ph type="sldNum" sz="quarter" idx="12"/>
          </p:nvPr>
        </p:nvSpPr>
        <p:spPr/>
        <p:txBody>
          <a:bodyPr/>
          <a:lstStyle/>
          <a:p>
            <a:fld id="{CDA11CED-F538-4FB3-B5F1-F30983F12501}" type="slidenum">
              <a:rPr lang="zh-CN" altLang="en-US" smtClean="0"/>
              <a:t>3</a:t>
            </a:fld>
            <a:endParaRPr lang="zh-CN" altLang="en-US"/>
          </a:p>
        </p:txBody>
      </p:sp>
    </p:spTree>
    <p:extLst>
      <p:ext uri="{BB962C8B-B14F-4D97-AF65-F5344CB8AC3E}">
        <p14:creationId xmlns:p14="http://schemas.microsoft.com/office/powerpoint/2010/main" val="381944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50DF3B2-3EB2-529C-1341-ED559C31756F}"/>
              </a:ext>
            </a:extLst>
          </p:cNvPr>
          <p:cNvPicPr>
            <a:picLocks noChangeAspect="1"/>
          </p:cNvPicPr>
          <p:nvPr/>
        </p:nvPicPr>
        <p:blipFill>
          <a:blip r:embed="rId2"/>
          <a:stretch>
            <a:fillRect/>
          </a:stretch>
        </p:blipFill>
        <p:spPr>
          <a:xfrm>
            <a:off x="833437" y="795337"/>
            <a:ext cx="10525125" cy="5267325"/>
          </a:xfrm>
          <a:prstGeom prst="rect">
            <a:avLst/>
          </a:prstGeom>
        </p:spPr>
      </p:pic>
      <p:sp>
        <p:nvSpPr>
          <p:cNvPr id="8" name="灯片编号占位符 7">
            <a:extLst>
              <a:ext uri="{FF2B5EF4-FFF2-40B4-BE49-F238E27FC236}">
                <a16:creationId xmlns:a16="http://schemas.microsoft.com/office/drawing/2014/main" id="{C2BB3AF4-85C8-5EE6-CDD9-EB0028F73AA7}"/>
              </a:ext>
            </a:extLst>
          </p:cNvPr>
          <p:cNvSpPr>
            <a:spLocks noGrp="1"/>
          </p:cNvSpPr>
          <p:nvPr>
            <p:ph type="sldNum" sz="quarter" idx="12"/>
          </p:nvPr>
        </p:nvSpPr>
        <p:spPr/>
        <p:txBody>
          <a:bodyPr/>
          <a:lstStyle/>
          <a:p>
            <a:fld id="{CDA11CED-F538-4FB3-B5F1-F30983F12501}" type="slidenum">
              <a:rPr lang="zh-CN" altLang="en-US" smtClean="0"/>
              <a:t>4</a:t>
            </a:fld>
            <a:endParaRPr lang="zh-CN" altLang="en-US"/>
          </a:p>
        </p:txBody>
      </p:sp>
    </p:spTree>
    <p:extLst>
      <p:ext uri="{BB962C8B-B14F-4D97-AF65-F5344CB8AC3E}">
        <p14:creationId xmlns:p14="http://schemas.microsoft.com/office/powerpoint/2010/main" val="156119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A16CEA07-2160-78A1-B0A1-48DD6E3E263B}"/>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36E4BDF7-7583-5694-3D7C-2ADF109BBDD5}"/>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sp>
        <p:nvSpPr>
          <p:cNvPr id="6" name="文本框 5">
            <a:extLst>
              <a:ext uri="{FF2B5EF4-FFF2-40B4-BE49-F238E27FC236}">
                <a16:creationId xmlns:a16="http://schemas.microsoft.com/office/drawing/2014/main" id="{347ACD1A-BF47-2977-7B50-8EC8ACB152CE}"/>
              </a:ext>
            </a:extLst>
          </p:cNvPr>
          <p:cNvSpPr txBox="1"/>
          <p:nvPr/>
        </p:nvSpPr>
        <p:spPr>
          <a:xfrm>
            <a:off x="1006875" y="1482571"/>
            <a:ext cx="9992557" cy="1707199"/>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一、面部标志检测和特征归一化</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作者采用开源的</a:t>
            </a:r>
            <a:r>
              <a:rPr lang="en-US" altLang="zh-CN" dirty="0" err="1">
                <a:latin typeface="微软雅黑 Light" panose="020B0502040204020203" pitchFamily="34" charset="-122"/>
                <a:ea typeface="微软雅黑 Light" panose="020B0502040204020203" pitchFamily="34" charset="-122"/>
              </a:rPr>
              <a:t>Dlib</a:t>
            </a:r>
            <a:r>
              <a:rPr lang="en-US" altLang="zh-CN" dirty="0">
                <a:latin typeface="微软雅黑 Light" panose="020B0502040204020203" pitchFamily="34" charset="-122"/>
                <a:ea typeface="微软雅黑 Light" panose="020B0502040204020203" pitchFamily="34" charset="-122"/>
              </a:rPr>
              <a:t> CNN</a:t>
            </a:r>
            <a:r>
              <a:rPr lang="zh-CN" altLang="en-US" dirty="0">
                <a:latin typeface="微软雅黑 Light" panose="020B0502040204020203" pitchFamily="34" charset="-122"/>
                <a:ea typeface="微软雅黑 Light" panose="020B0502040204020203" pitchFamily="34" charset="-122"/>
              </a:rPr>
              <a:t>模型对人脸进行检测，对每一张检测到的人脸，使用人脸对齐网络</a:t>
            </a:r>
            <a:r>
              <a:rPr lang="en-US" altLang="zh-CN" dirty="0">
                <a:latin typeface="微软雅黑 Light" panose="020B0502040204020203" pitchFamily="34" charset="-122"/>
                <a:ea typeface="微软雅黑 Light" panose="020B0502040204020203" pitchFamily="34" charset="-122"/>
              </a:rPr>
              <a:t>FAN</a:t>
            </a:r>
            <a:r>
              <a:rPr lang="zh-CN" altLang="en-US" dirty="0">
                <a:latin typeface="微软雅黑 Light" panose="020B0502040204020203" pitchFamily="34" charset="-122"/>
                <a:ea typeface="微软雅黑 Light" panose="020B0502040204020203" pitchFamily="34" charset="-122"/>
              </a:rPr>
              <a:t>来准确检测面部的</a:t>
            </a:r>
            <a:r>
              <a:rPr lang="en-US" altLang="zh-CN" dirty="0">
                <a:latin typeface="微软雅黑 Light" panose="020B0502040204020203" pitchFamily="34" charset="-122"/>
                <a:ea typeface="微软雅黑 Light" panose="020B0502040204020203" pitchFamily="34" charset="-122"/>
              </a:rPr>
              <a:t>68</a:t>
            </a:r>
            <a:r>
              <a:rPr lang="zh-CN" altLang="en-US" dirty="0">
                <a:latin typeface="微软雅黑 Light" panose="020B0502040204020203" pitchFamily="34" charset="-122"/>
                <a:ea typeface="微软雅黑 Light" panose="020B0502040204020203" pitchFamily="34" charset="-122"/>
              </a:rPr>
              <a:t>个面部特征点。</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zh-CN" altLang="en-US" dirty="0">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2FB2F1EA-FBF3-08EE-9D61-8A35C2096BA5}"/>
              </a:ext>
            </a:extLst>
          </p:cNvPr>
          <p:cNvPicPr>
            <a:picLocks noChangeAspect="1"/>
          </p:cNvPicPr>
          <p:nvPr/>
        </p:nvPicPr>
        <p:blipFill rotWithShape="1">
          <a:blip r:embed="rId2"/>
          <a:srcRect r="23210"/>
          <a:stretch/>
        </p:blipFill>
        <p:spPr>
          <a:xfrm>
            <a:off x="844117" y="2727895"/>
            <a:ext cx="6373429" cy="1960226"/>
          </a:xfrm>
          <a:prstGeom prst="rect">
            <a:avLst/>
          </a:prstGeom>
        </p:spPr>
      </p:pic>
      <p:pic>
        <p:nvPicPr>
          <p:cNvPr id="10" name="图片 9">
            <a:extLst>
              <a:ext uri="{FF2B5EF4-FFF2-40B4-BE49-F238E27FC236}">
                <a16:creationId xmlns:a16="http://schemas.microsoft.com/office/drawing/2014/main" id="{1E2A8049-5984-74FA-CC79-9A1A6CE77023}"/>
              </a:ext>
            </a:extLst>
          </p:cNvPr>
          <p:cNvPicPr>
            <a:picLocks noChangeAspect="1"/>
          </p:cNvPicPr>
          <p:nvPr/>
        </p:nvPicPr>
        <p:blipFill>
          <a:blip r:embed="rId3"/>
          <a:stretch>
            <a:fillRect/>
          </a:stretch>
        </p:blipFill>
        <p:spPr>
          <a:xfrm>
            <a:off x="5571615" y="4688121"/>
            <a:ext cx="1552575" cy="1724025"/>
          </a:xfrm>
          <a:prstGeom prst="rect">
            <a:avLst/>
          </a:prstGeom>
        </p:spPr>
      </p:pic>
      <p:pic>
        <p:nvPicPr>
          <p:cNvPr id="12" name="图片 11">
            <a:extLst>
              <a:ext uri="{FF2B5EF4-FFF2-40B4-BE49-F238E27FC236}">
                <a16:creationId xmlns:a16="http://schemas.microsoft.com/office/drawing/2014/main" id="{E26C291D-7864-1369-ED18-C38582F2E4D9}"/>
              </a:ext>
            </a:extLst>
          </p:cNvPr>
          <p:cNvPicPr>
            <a:picLocks noChangeAspect="1"/>
          </p:cNvPicPr>
          <p:nvPr/>
        </p:nvPicPr>
        <p:blipFill>
          <a:blip r:embed="rId4"/>
          <a:stretch>
            <a:fillRect/>
          </a:stretch>
        </p:blipFill>
        <p:spPr>
          <a:xfrm>
            <a:off x="7566827" y="2871548"/>
            <a:ext cx="3651589" cy="3540598"/>
          </a:xfrm>
          <a:prstGeom prst="rect">
            <a:avLst/>
          </a:prstGeom>
        </p:spPr>
      </p:pic>
      <p:sp>
        <p:nvSpPr>
          <p:cNvPr id="13" name="灯片编号占位符 12">
            <a:extLst>
              <a:ext uri="{FF2B5EF4-FFF2-40B4-BE49-F238E27FC236}">
                <a16:creationId xmlns:a16="http://schemas.microsoft.com/office/drawing/2014/main" id="{7708B1F4-9C16-9D79-B1A5-96C317B136F3}"/>
              </a:ext>
            </a:extLst>
          </p:cNvPr>
          <p:cNvSpPr>
            <a:spLocks noGrp="1"/>
          </p:cNvSpPr>
          <p:nvPr>
            <p:ph type="sldNum" sz="quarter" idx="12"/>
          </p:nvPr>
        </p:nvSpPr>
        <p:spPr/>
        <p:txBody>
          <a:bodyPr/>
          <a:lstStyle/>
          <a:p>
            <a:fld id="{CDA11CED-F538-4FB3-B5F1-F30983F12501}" type="slidenum">
              <a:rPr lang="zh-CN" altLang="en-US" smtClean="0"/>
              <a:t>5</a:t>
            </a:fld>
            <a:endParaRPr lang="zh-CN" altLang="en-US"/>
          </a:p>
        </p:txBody>
      </p:sp>
    </p:spTree>
    <p:extLst>
      <p:ext uri="{BB962C8B-B14F-4D97-AF65-F5344CB8AC3E}">
        <p14:creationId xmlns:p14="http://schemas.microsoft.com/office/powerpoint/2010/main" val="40599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91E80DF-3B40-9A34-8F4F-28CC7EF05C32}"/>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BF5CAA2E-3C6E-3517-F556-E9FF8E98CF26}"/>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pic>
        <p:nvPicPr>
          <p:cNvPr id="6" name="图片 5">
            <a:extLst>
              <a:ext uri="{FF2B5EF4-FFF2-40B4-BE49-F238E27FC236}">
                <a16:creationId xmlns:a16="http://schemas.microsoft.com/office/drawing/2014/main" id="{35508FDA-C54F-28E4-4B51-8145BDA43CA5}"/>
              </a:ext>
            </a:extLst>
          </p:cNvPr>
          <p:cNvPicPr>
            <a:picLocks noChangeAspect="1"/>
          </p:cNvPicPr>
          <p:nvPr/>
        </p:nvPicPr>
        <p:blipFill>
          <a:blip r:embed="rId2"/>
          <a:stretch>
            <a:fillRect/>
          </a:stretch>
        </p:blipFill>
        <p:spPr>
          <a:xfrm>
            <a:off x="1189608" y="2041917"/>
            <a:ext cx="3651589" cy="3540598"/>
          </a:xfrm>
          <a:prstGeom prst="rect">
            <a:avLst/>
          </a:prstGeom>
        </p:spPr>
      </p:pic>
      <p:sp>
        <p:nvSpPr>
          <p:cNvPr id="9" name="文本框 8">
            <a:extLst>
              <a:ext uri="{FF2B5EF4-FFF2-40B4-BE49-F238E27FC236}">
                <a16:creationId xmlns:a16="http://schemas.microsoft.com/office/drawing/2014/main" id="{7370DCB6-C24A-7896-535B-88CEB34896FC}"/>
              </a:ext>
            </a:extLst>
          </p:cNvPr>
          <p:cNvSpPr txBox="1"/>
          <p:nvPr/>
        </p:nvSpPr>
        <p:spPr>
          <a:xfrm>
            <a:off x="5689599" y="2041917"/>
            <a:ext cx="2473325"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特征点的相对位置：</a:t>
            </a:r>
          </a:p>
        </p:txBody>
      </p:sp>
      <p:pic>
        <p:nvPicPr>
          <p:cNvPr id="11" name="图片 10">
            <a:extLst>
              <a:ext uri="{FF2B5EF4-FFF2-40B4-BE49-F238E27FC236}">
                <a16:creationId xmlns:a16="http://schemas.microsoft.com/office/drawing/2014/main" id="{8AA49C4B-0621-EB61-C47E-F95C4913CBFC}"/>
              </a:ext>
            </a:extLst>
          </p:cNvPr>
          <p:cNvPicPr>
            <a:picLocks noChangeAspect="1"/>
          </p:cNvPicPr>
          <p:nvPr/>
        </p:nvPicPr>
        <p:blipFill>
          <a:blip r:embed="rId3"/>
          <a:stretch>
            <a:fillRect/>
          </a:stretch>
        </p:blipFill>
        <p:spPr>
          <a:xfrm>
            <a:off x="5804580" y="4849746"/>
            <a:ext cx="3800475" cy="523875"/>
          </a:xfrm>
          <a:prstGeom prst="rect">
            <a:avLst/>
          </a:prstGeom>
        </p:spPr>
      </p:pic>
      <p:sp>
        <p:nvSpPr>
          <p:cNvPr id="12" name="文本框 11">
            <a:extLst>
              <a:ext uri="{FF2B5EF4-FFF2-40B4-BE49-F238E27FC236}">
                <a16:creationId xmlns:a16="http://schemas.microsoft.com/office/drawing/2014/main" id="{E91D32AC-96DC-2433-210F-552130F951C3}"/>
              </a:ext>
            </a:extLst>
          </p:cNvPr>
          <p:cNvSpPr txBox="1"/>
          <p:nvPr/>
        </p:nvSpPr>
        <p:spPr>
          <a:xfrm>
            <a:off x="5689599" y="4239902"/>
            <a:ext cx="2565400"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缩放归一化：</a:t>
            </a:r>
          </a:p>
        </p:txBody>
      </p:sp>
      <p:pic>
        <p:nvPicPr>
          <p:cNvPr id="14" name="图片 13">
            <a:extLst>
              <a:ext uri="{FF2B5EF4-FFF2-40B4-BE49-F238E27FC236}">
                <a16:creationId xmlns:a16="http://schemas.microsoft.com/office/drawing/2014/main" id="{2E9BBCED-ADCC-4E52-FF8F-D8BE5DEAB830}"/>
              </a:ext>
            </a:extLst>
          </p:cNvPr>
          <p:cNvPicPr>
            <a:picLocks noChangeAspect="1"/>
          </p:cNvPicPr>
          <p:nvPr/>
        </p:nvPicPr>
        <p:blipFill>
          <a:blip r:embed="rId4"/>
          <a:stretch>
            <a:fillRect/>
          </a:stretch>
        </p:blipFill>
        <p:spPr>
          <a:xfrm>
            <a:off x="5804580" y="5530397"/>
            <a:ext cx="1743075" cy="771525"/>
          </a:xfrm>
          <a:prstGeom prst="rect">
            <a:avLst/>
          </a:prstGeom>
        </p:spPr>
      </p:pic>
      <p:pic>
        <p:nvPicPr>
          <p:cNvPr id="16" name="图片 15">
            <a:extLst>
              <a:ext uri="{FF2B5EF4-FFF2-40B4-BE49-F238E27FC236}">
                <a16:creationId xmlns:a16="http://schemas.microsoft.com/office/drawing/2014/main" id="{193C54F8-A64F-94A1-7F86-D164FAB06879}"/>
              </a:ext>
            </a:extLst>
          </p:cNvPr>
          <p:cNvPicPr>
            <a:picLocks noChangeAspect="1"/>
          </p:cNvPicPr>
          <p:nvPr/>
        </p:nvPicPr>
        <p:blipFill>
          <a:blip r:embed="rId5"/>
          <a:stretch>
            <a:fillRect/>
          </a:stretch>
        </p:blipFill>
        <p:spPr>
          <a:xfrm>
            <a:off x="5883955" y="2596707"/>
            <a:ext cx="3695700" cy="581025"/>
          </a:xfrm>
          <a:prstGeom prst="rect">
            <a:avLst/>
          </a:prstGeom>
        </p:spPr>
      </p:pic>
      <p:pic>
        <p:nvPicPr>
          <p:cNvPr id="18" name="图片 17">
            <a:extLst>
              <a:ext uri="{FF2B5EF4-FFF2-40B4-BE49-F238E27FC236}">
                <a16:creationId xmlns:a16="http://schemas.microsoft.com/office/drawing/2014/main" id="{18F5B7E3-73F6-EB93-FD75-DCCAD6AADD08}"/>
              </a:ext>
            </a:extLst>
          </p:cNvPr>
          <p:cNvPicPr>
            <a:picLocks noChangeAspect="1"/>
          </p:cNvPicPr>
          <p:nvPr/>
        </p:nvPicPr>
        <p:blipFill>
          <a:blip r:embed="rId6"/>
          <a:stretch>
            <a:fillRect/>
          </a:stretch>
        </p:blipFill>
        <p:spPr>
          <a:xfrm>
            <a:off x="5883955" y="3510796"/>
            <a:ext cx="2533650" cy="400050"/>
          </a:xfrm>
          <a:prstGeom prst="rect">
            <a:avLst/>
          </a:prstGeom>
        </p:spPr>
      </p:pic>
      <p:sp>
        <p:nvSpPr>
          <p:cNvPr id="19" name="灯片编号占位符 18">
            <a:extLst>
              <a:ext uri="{FF2B5EF4-FFF2-40B4-BE49-F238E27FC236}">
                <a16:creationId xmlns:a16="http://schemas.microsoft.com/office/drawing/2014/main" id="{FD57293B-C626-D929-D433-6A92B5E50CDD}"/>
              </a:ext>
            </a:extLst>
          </p:cNvPr>
          <p:cNvSpPr>
            <a:spLocks noGrp="1"/>
          </p:cNvSpPr>
          <p:nvPr>
            <p:ph type="sldNum" sz="quarter" idx="12"/>
          </p:nvPr>
        </p:nvSpPr>
        <p:spPr/>
        <p:txBody>
          <a:bodyPr/>
          <a:lstStyle/>
          <a:p>
            <a:fld id="{CDA11CED-F538-4FB3-B5F1-F30983F12501}" type="slidenum">
              <a:rPr lang="zh-CN" altLang="en-US" smtClean="0"/>
              <a:t>6</a:t>
            </a:fld>
            <a:endParaRPr lang="zh-CN" altLang="en-US"/>
          </a:p>
        </p:txBody>
      </p:sp>
    </p:spTree>
    <p:extLst>
      <p:ext uri="{BB962C8B-B14F-4D97-AF65-F5344CB8AC3E}">
        <p14:creationId xmlns:p14="http://schemas.microsoft.com/office/powerpoint/2010/main" val="12422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5809727-6657-F6EB-4F8A-38E917D9E56B}"/>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0775435C-565A-BD9E-9141-E6EECB0716A2}"/>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sp>
        <p:nvSpPr>
          <p:cNvPr id="7" name="文本框 6">
            <a:extLst>
              <a:ext uri="{FF2B5EF4-FFF2-40B4-BE49-F238E27FC236}">
                <a16:creationId xmlns:a16="http://schemas.microsoft.com/office/drawing/2014/main" id="{4391F604-ED2B-668B-28A3-2D45CB7F2262}"/>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二、闭眼检测</a:t>
            </a:r>
            <a:endParaRPr lang="en-US" altLang="zh-CN"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B63A6FD1-5497-B018-4FFE-6CA065E3D075}"/>
              </a:ext>
            </a:extLst>
          </p:cNvPr>
          <p:cNvSpPr txBox="1"/>
          <p:nvPr/>
        </p:nvSpPr>
        <p:spPr>
          <a:xfrm>
            <a:off x="5461000" y="2150360"/>
            <a:ext cx="5321300" cy="1707199"/>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本文通过计算眼睛上的六个标志点来检测学生的闭眼状态，通过确定一定的时间阈值来判断闭眼或眨眼。</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150ms</a:t>
            </a:r>
            <a:r>
              <a:rPr lang="zh-CN" altLang="en-US" dirty="0">
                <a:latin typeface="微软雅黑 Light" panose="020B0502040204020203" pitchFamily="34" charset="-122"/>
                <a:ea typeface="微软雅黑 Light" panose="020B0502040204020203" pitchFamily="34" charset="-122"/>
              </a:rPr>
              <a:t>的预设时间内，如果</a:t>
            </a:r>
            <a:r>
              <a:rPr lang="en-US" altLang="zh-CN" dirty="0">
                <a:latin typeface="微软雅黑 Light" panose="020B0502040204020203" pitchFamily="34" charset="-122"/>
                <a:ea typeface="微软雅黑 Light" panose="020B0502040204020203" pitchFamily="34" charset="-122"/>
              </a:rPr>
              <a:t>EAR(Eye Aspect Ratio )&lt;0.2</a:t>
            </a:r>
            <a:r>
              <a:rPr lang="zh-CN" altLang="en-US" dirty="0">
                <a:latin typeface="微软雅黑 Light" panose="020B0502040204020203" pitchFamily="34" charset="-122"/>
                <a:ea typeface="微软雅黑 Light" panose="020B0502040204020203" pitchFamily="34" charset="-122"/>
              </a:rPr>
              <a:t>，则判断为闭眼</a:t>
            </a:r>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23E4C971-2FD9-29FA-A621-008040D25675}"/>
              </a:ext>
            </a:extLst>
          </p:cNvPr>
          <p:cNvPicPr>
            <a:picLocks noChangeAspect="1"/>
          </p:cNvPicPr>
          <p:nvPr/>
        </p:nvPicPr>
        <p:blipFill>
          <a:blip r:embed="rId2"/>
          <a:stretch>
            <a:fillRect/>
          </a:stretch>
        </p:blipFill>
        <p:spPr>
          <a:xfrm>
            <a:off x="5461000" y="4462047"/>
            <a:ext cx="4019550" cy="885825"/>
          </a:xfrm>
          <a:prstGeom prst="rect">
            <a:avLst/>
          </a:prstGeom>
        </p:spPr>
      </p:pic>
      <p:pic>
        <p:nvPicPr>
          <p:cNvPr id="12" name="图片 11">
            <a:extLst>
              <a:ext uri="{FF2B5EF4-FFF2-40B4-BE49-F238E27FC236}">
                <a16:creationId xmlns:a16="http://schemas.microsoft.com/office/drawing/2014/main" id="{08D4E8EF-AE24-FFB4-327C-9B9074422ECC}"/>
              </a:ext>
            </a:extLst>
          </p:cNvPr>
          <p:cNvPicPr>
            <a:picLocks noChangeAspect="1"/>
          </p:cNvPicPr>
          <p:nvPr/>
        </p:nvPicPr>
        <p:blipFill>
          <a:blip r:embed="rId3"/>
          <a:stretch>
            <a:fillRect/>
          </a:stretch>
        </p:blipFill>
        <p:spPr>
          <a:xfrm>
            <a:off x="469900" y="2395953"/>
            <a:ext cx="4991100" cy="2705100"/>
          </a:xfrm>
          <a:prstGeom prst="rect">
            <a:avLst/>
          </a:prstGeom>
        </p:spPr>
      </p:pic>
      <p:sp>
        <p:nvSpPr>
          <p:cNvPr id="13" name="灯片编号占位符 12">
            <a:extLst>
              <a:ext uri="{FF2B5EF4-FFF2-40B4-BE49-F238E27FC236}">
                <a16:creationId xmlns:a16="http://schemas.microsoft.com/office/drawing/2014/main" id="{A5004293-EC15-B884-8197-FA02165C53C2}"/>
              </a:ext>
            </a:extLst>
          </p:cNvPr>
          <p:cNvSpPr>
            <a:spLocks noGrp="1"/>
          </p:cNvSpPr>
          <p:nvPr>
            <p:ph type="sldNum" sz="quarter" idx="12"/>
          </p:nvPr>
        </p:nvSpPr>
        <p:spPr/>
        <p:txBody>
          <a:bodyPr/>
          <a:lstStyle/>
          <a:p>
            <a:fld id="{CDA11CED-F538-4FB3-B5F1-F30983F12501}" type="slidenum">
              <a:rPr lang="zh-CN" altLang="en-US" smtClean="0"/>
              <a:t>7</a:t>
            </a:fld>
            <a:endParaRPr lang="zh-CN" altLang="en-US"/>
          </a:p>
        </p:txBody>
      </p:sp>
    </p:spTree>
    <p:extLst>
      <p:ext uri="{BB962C8B-B14F-4D97-AF65-F5344CB8AC3E}">
        <p14:creationId xmlns:p14="http://schemas.microsoft.com/office/powerpoint/2010/main" val="106116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三、哈欠检测</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9180BBDD-15F8-7EE5-B478-8EB2D0D54191}"/>
              </a:ext>
            </a:extLst>
          </p:cNvPr>
          <p:cNvSpPr txBox="1"/>
          <p:nvPr/>
        </p:nvSpPr>
        <p:spPr>
          <a:xfrm>
            <a:off x="5295900" y="2552798"/>
            <a:ext cx="5321300"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作者通过计算上下唇中点（标志点</a:t>
            </a:r>
            <a:r>
              <a:rPr lang="en-US" altLang="zh-CN" dirty="0">
                <a:latin typeface="微软雅黑 Light" panose="020B0502040204020203" pitchFamily="34" charset="-122"/>
                <a:ea typeface="微软雅黑 Light" panose="020B0502040204020203" pitchFamily="34" charset="-122"/>
              </a:rPr>
              <a:t>52</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58</a:t>
            </a:r>
            <a:r>
              <a:rPr lang="zh-CN" altLang="en-US" dirty="0">
                <a:latin typeface="微软雅黑 Light" panose="020B0502040204020203" pitchFamily="34" charset="-122"/>
                <a:ea typeface="微软雅黑 Light" panose="020B0502040204020203" pitchFamily="34" charset="-122"/>
              </a:rPr>
              <a:t>）的垂直距离来判断是否打哈欠</a:t>
            </a:r>
          </a:p>
        </p:txBody>
      </p:sp>
      <p:pic>
        <p:nvPicPr>
          <p:cNvPr id="9" name="图片 8">
            <a:extLst>
              <a:ext uri="{FF2B5EF4-FFF2-40B4-BE49-F238E27FC236}">
                <a16:creationId xmlns:a16="http://schemas.microsoft.com/office/drawing/2014/main" id="{A36DEC5A-EC4E-ABE0-6B61-772DBEBE8EF2}"/>
              </a:ext>
            </a:extLst>
          </p:cNvPr>
          <p:cNvPicPr>
            <a:picLocks noChangeAspect="1"/>
          </p:cNvPicPr>
          <p:nvPr/>
        </p:nvPicPr>
        <p:blipFill>
          <a:blip r:embed="rId2"/>
          <a:stretch>
            <a:fillRect/>
          </a:stretch>
        </p:blipFill>
        <p:spPr>
          <a:xfrm>
            <a:off x="1276350" y="3026562"/>
            <a:ext cx="3162300" cy="1685925"/>
          </a:xfrm>
          <a:prstGeom prst="rect">
            <a:avLst/>
          </a:prstGeom>
        </p:spPr>
      </p:pic>
      <p:pic>
        <p:nvPicPr>
          <p:cNvPr id="11" name="图片 10">
            <a:extLst>
              <a:ext uri="{FF2B5EF4-FFF2-40B4-BE49-F238E27FC236}">
                <a16:creationId xmlns:a16="http://schemas.microsoft.com/office/drawing/2014/main" id="{9AE1CFB3-61E0-A795-732D-B52B466893EC}"/>
              </a:ext>
            </a:extLst>
          </p:cNvPr>
          <p:cNvPicPr>
            <a:picLocks noChangeAspect="1"/>
          </p:cNvPicPr>
          <p:nvPr/>
        </p:nvPicPr>
        <p:blipFill>
          <a:blip r:embed="rId3"/>
          <a:stretch>
            <a:fillRect/>
          </a:stretch>
        </p:blipFill>
        <p:spPr>
          <a:xfrm>
            <a:off x="5305427" y="3636161"/>
            <a:ext cx="2447925" cy="466725"/>
          </a:xfrm>
          <a:prstGeom prst="rect">
            <a:avLst/>
          </a:prstGeom>
        </p:spPr>
      </p:pic>
      <p:sp>
        <p:nvSpPr>
          <p:cNvPr id="12" name="文本框 11">
            <a:extLst>
              <a:ext uri="{FF2B5EF4-FFF2-40B4-BE49-F238E27FC236}">
                <a16:creationId xmlns:a16="http://schemas.microsoft.com/office/drawing/2014/main" id="{0BDB3C44-C54E-4AB0-A4C2-CA0880B7FFE4}"/>
              </a:ext>
            </a:extLst>
          </p:cNvPr>
          <p:cNvSpPr txBox="1"/>
          <p:nvPr/>
        </p:nvSpPr>
        <p:spPr>
          <a:xfrm>
            <a:off x="5295900" y="4183047"/>
            <a:ext cx="5321300" cy="876202"/>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在实验中，</a:t>
            </a:r>
            <a:r>
              <a:rPr lang="en-US" altLang="zh-CN" dirty="0" err="1">
                <a:latin typeface="微软雅黑 Light" panose="020B0502040204020203" pitchFamily="34" charset="-122"/>
                <a:ea typeface="微软雅黑 Light" panose="020B0502040204020203" pitchFamily="34" charset="-122"/>
              </a:rPr>
              <a:t>dMouth</a:t>
            </a:r>
            <a:r>
              <a:rPr lang="zh-CN" altLang="en-US" dirty="0">
                <a:latin typeface="微软雅黑 Light" panose="020B0502040204020203" pitchFamily="34" charset="-122"/>
                <a:ea typeface="微软雅黑 Light" panose="020B0502040204020203" pitchFamily="34" charset="-122"/>
              </a:rPr>
              <a:t>如果在</a:t>
            </a:r>
            <a:r>
              <a:rPr lang="en-US" altLang="zh-CN" dirty="0">
                <a:latin typeface="微软雅黑 Light" panose="020B0502040204020203" pitchFamily="34" charset="-122"/>
                <a:ea typeface="微软雅黑 Light" panose="020B0502040204020203" pitchFamily="34" charset="-122"/>
              </a:rPr>
              <a:t>100</a:t>
            </a:r>
            <a:r>
              <a:rPr lang="zh-CN" altLang="en-US" dirty="0">
                <a:latin typeface="微软雅黑 Light" panose="020B0502040204020203" pitchFamily="34" charset="-122"/>
                <a:ea typeface="微软雅黑 Light" panose="020B0502040204020203" pitchFamily="34" charset="-122"/>
              </a:rPr>
              <a:t>帧内增加到</a:t>
            </a:r>
            <a:r>
              <a:rPr lang="en-US" altLang="zh-CN" dirty="0">
                <a:latin typeface="微软雅黑 Light" panose="020B0502040204020203" pitchFamily="34" charset="-122"/>
                <a:ea typeface="微软雅黑 Light" panose="020B0502040204020203" pitchFamily="34" charset="-122"/>
              </a:rPr>
              <a:t>0.5</a:t>
            </a:r>
            <a:r>
              <a:rPr lang="zh-CN" altLang="en-US" dirty="0">
                <a:latin typeface="微软雅黑 Light" panose="020B0502040204020203" pitchFamily="34" charset="-122"/>
                <a:ea typeface="微软雅黑 Light" panose="020B0502040204020203" pitchFamily="34" charset="-122"/>
              </a:rPr>
              <a:t>个单位时，则判断为哈欠状态</a:t>
            </a:r>
          </a:p>
        </p:txBody>
      </p:sp>
      <p:sp>
        <p:nvSpPr>
          <p:cNvPr id="13" name="灯片编号占位符 12">
            <a:extLst>
              <a:ext uri="{FF2B5EF4-FFF2-40B4-BE49-F238E27FC236}">
                <a16:creationId xmlns:a16="http://schemas.microsoft.com/office/drawing/2014/main" id="{E9E751A6-AD91-B74D-AD2D-A731EDFFE4D5}"/>
              </a:ext>
            </a:extLst>
          </p:cNvPr>
          <p:cNvSpPr>
            <a:spLocks noGrp="1"/>
          </p:cNvSpPr>
          <p:nvPr>
            <p:ph type="sldNum" sz="quarter" idx="12"/>
          </p:nvPr>
        </p:nvSpPr>
        <p:spPr/>
        <p:txBody>
          <a:bodyPr/>
          <a:lstStyle/>
          <a:p>
            <a:fld id="{CDA11CED-F538-4FB3-B5F1-F30983F12501}" type="slidenum">
              <a:rPr lang="zh-CN" altLang="en-US" smtClean="0"/>
              <a:t>8</a:t>
            </a:fld>
            <a:endParaRPr lang="zh-CN" altLang="en-US"/>
          </a:p>
        </p:txBody>
      </p:sp>
    </p:spTree>
    <p:extLst>
      <p:ext uri="{BB962C8B-B14F-4D97-AF65-F5344CB8AC3E}">
        <p14:creationId xmlns:p14="http://schemas.microsoft.com/office/powerpoint/2010/main" val="153795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3F10BB0-91E1-BEEB-4F45-87548D168E60}"/>
              </a:ext>
            </a:extLst>
          </p:cNvPr>
          <p:cNvCxnSpPr>
            <a:cxnSpLocks/>
          </p:cNvCxnSpPr>
          <p:nvPr/>
        </p:nvCxnSpPr>
        <p:spPr>
          <a:xfrm>
            <a:off x="808608" y="1275485"/>
            <a:ext cx="10409808" cy="0"/>
          </a:xfrm>
          <a:prstGeom prst="line">
            <a:avLst/>
          </a:prstGeom>
        </p:spPr>
        <p:style>
          <a:lnRef idx="2">
            <a:schemeClr val="dk1"/>
          </a:lnRef>
          <a:fillRef idx="0">
            <a:schemeClr val="dk1"/>
          </a:fillRef>
          <a:effectRef idx="1">
            <a:schemeClr val="dk1"/>
          </a:effectRef>
          <a:fontRef idx="minor">
            <a:schemeClr val="tx1"/>
          </a:fontRef>
        </p:style>
      </p:cxnSp>
      <p:sp>
        <p:nvSpPr>
          <p:cNvPr id="5" name="文本框 4">
            <a:extLst>
              <a:ext uri="{FF2B5EF4-FFF2-40B4-BE49-F238E27FC236}">
                <a16:creationId xmlns:a16="http://schemas.microsoft.com/office/drawing/2014/main" id="{6D707F75-717A-A250-49A1-B115D660DCFA}"/>
              </a:ext>
            </a:extLst>
          </p:cNvPr>
          <p:cNvSpPr txBox="1"/>
          <p:nvPr/>
        </p:nvSpPr>
        <p:spPr>
          <a:xfrm>
            <a:off x="1006875" y="752265"/>
            <a:ext cx="29880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面部分析</a:t>
            </a:r>
          </a:p>
        </p:txBody>
      </p:sp>
      <p:sp>
        <p:nvSpPr>
          <p:cNvPr id="6" name="文本框 5">
            <a:extLst>
              <a:ext uri="{FF2B5EF4-FFF2-40B4-BE49-F238E27FC236}">
                <a16:creationId xmlns:a16="http://schemas.microsoft.com/office/drawing/2014/main" id="{1346687D-82F1-9371-E669-833C4EC242A3}"/>
              </a:ext>
            </a:extLst>
          </p:cNvPr>
          <p:cNvSpPr txBox="1"/>
          <p:nvPr/>
        </p:nvSpPr>
        <p:spPr>
          <a:xfrm>
            <a:off x="1006875" y="1482571"/>
            <a:ext cx="9992557" cy="460704"/>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四、面部方向和注视估计</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9180BBDD-15F8-7EE5-B478-8EB2D0D54191}"/>
              </a:ext>
            </a:extLst>
          </p:cNvPr>
          <p:cNvSpPr txBox="1"/>
          <p:nvPr/>
        </p:nvSpPr>
        <p:spPr>
          <a:xfrm>
            <a:off x="1576614" y="2150360"/>
            <a:ext cx="9038771" cy="1291700"/>
          </a:xfrm>
          <a:prstGeom prst="rect">
            <a:avLst/>
          </a:prstGeom>
          <a:noFill/>
        </p:spPr>
        <p:txBody>
          <a:bodyPr wrap="square" rtlCol="0">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作者使用欧拉角来估计被检测人员的面部方向，将被检测对象的头部置于这一参考系中，其中</a:t>
            </a:r>
            <a:r>
              <a:rPr lang="en-US" altLang="zh-CN" dirty="0">
                <a:latin typeface="微软雅黑 Light" panose="020B0502040204020203" pitchFamily="34" charset="-122"/>
                <a:ea typeface="微软雅黑 Light" panose="020B0502040204020203" pitchFamily="34" charset="-122"/>
              </a:rPr>
              <a:t>Yaw</a:t>
            </a:r>
            <a:r>
              <a:rPr lang="zh-CN" altLang="en-US" dirty="0">
                <a:latin typeface="微软雅黑 Light" panose="020B0502040204020203" pitchFamily="34" charset="-122"/>
                <a:ea typeface="微软雅黑 Light" panose="020B0502040204020203" pitchFamily="34" charset="-122"/>
              </a:rPr>
              <a:t>轴和</a:t>
            </a:r>
            <a:r>
              <a:rPr lang="en-US" altLang="zh-CN" dirty="0">
                <a:latin typeface="微软雅黑 Light" panose="020B0502040204020203" pitchFamily="34" charset="-122"/>
                <a:ea typeface="微软雅黑 Light" panose="020B0502040204020203" pitchFamily="34" charset="-122"/>
              </a:rPr>
              <a:t>Pitch</a:t>
            </a:r>
            <a:r>
              <a:rPr lang="zh-CN" altLang="en-US" dirty="0">
                <a:latin typeface="微软雅黑 Light" panose="020B0502040204020203" pitchFamily="34" charset="-122"/>
                <a:ea typeface="微软雅黑 Light" panose="020B0502040204020203" pitchFamily="34" charset="-122"/>
              </a:rPr>
              <a:t>轴的转动决定了头部的面朝方向，同时使得左眼、右眼、鼻尖、左嘴角和右嘴角之间的距离产生变化。</a:t>
            </a:r>
          </a:p>
        </p:txBody>
      </p:sp>
      <p:pic>
        <p:nvPicPr>
          <p:cNvPr id="3" name="图片 2">
            <a:extLst>
              <a:ext uri="{FF2B5EF4-FFF2-40B4-BE49-F238E27FC236}">
                <a16:creationId xmlns:a16="http://schemas.microsoft.com/office/drawing/2014/main" id="{9E566126-7785-80FB-A609-BC940C3C2A64}"/>
              </a:ext>
            </a:extLst>
          </p:cNvPr>
          <p:cNvPicPr>
            <a:picLocks noChangeAspect="1"/>
          </p:cNvPicPr>
          <p:nvPr/>
        </p:nvPicPr>
        <p:blipFill>
          <a:blip r:embed="rId2"/>
          <a:stretch>
            <a:fillRect/>
          </a:stretch>
        </p:blipFill>
        <p:spPr>
          <a:xfrm>
            <a:off x="2041071" y="3429000"/>
            <a:ext cx="2886075" cy="3295650"/>
          </a:xfrm>
          <a:prstGeom prst="rect">
            <a:avLst/>
          </a:prstGeom>
        </p:spPr>
      </p:pic>
      <p:pic>
        <p:nvPicPr>
          <p:cNvPr id="10" name="图片 9">
            <a:extLst>
              <a:ext uri="{FF2B5EF4-FFF2-40B4-BE49-F238E27FC236}">
                <a16:creationId xmlns:a16="http://schemas.microsoft.com/office/drawing/2014/main" id="{7FE818AA-DF57-9A73-BDB3-EACC763D7C36}"/>
              </a:ext>
            </a:extLst>
          </p:cNvPr>
          <p:cNvPicPr>
            <a:picLocks noChangeAspect="1"/>
          </p:cNvPicPr>
          <p:nvPr/>
        </p:nvPicPr>
        <p:blipFill>
          <a:blip r:embed="rId3"/>
          <a:stretch>
            <a:fillRect/>
          </a:stretch>
        </p:blipFill>
        <p:spPr>
          <a:xfrm>
            <a:off x="6285365" y="3581400"/>
            <a:ext cx="2971800" cy="3143250"/>
          </a:xfrm>
          <a:prstGeom prst="rect">
            <a:avLst/>
          </a:prstGeom>
        </p:spPr>
      </p:pic>
      <p:sp>
        <p:nvSpPr>
          <p:cNvPr id="13" name="灯片编号占位符 12">
            <a:extLst>
              <a:ext uri="{FF2B5EF4-FFF2-40B4-BE49-F238E27FC236}">
                <a16:creationId xmlns:a16="http://schemas.microsoft.com/office/drawing/2014/main" id="{A1352134-25DA-789F-2C03-F5149240BD8B}"/>
              </a:ext>
            </a:extLst>
          </p:cNvPr>
          <p:cNvSpPr>
            <a:spLocks noGrp="1"/>
          </p:cNvSpPr>
          <p:nvPr>
            <p:ph type="sldNum" sz="quarter" idx="12"/>
          </p:nvPr>
        </p:nvSpPr>
        <p:spPr/>
        <p:txBody>
          <a:bodyPr/>
          <a:lstStyle/>
          <a:p>
            <a:fld id="{CDA11CED-F538-4FB3-B5F1-F30983F12501}" type="slidenum">
              <a:rPr lang="zh-CN" altLang="en-US" smtClean="0"/>
              <a:t>9</a:t>
            </a:fld>
            <a:endParaRPr lang="zh-CN" altLang="en-US"/>
          </a:p>
        </p:txBody>
      </p:sp>
    </p:spTree>
    <p:extLst>
      <p:ext uri="{BB962C8B-B14F-4D97-AF65-F5344CB8AC3E}">
        <p14:creationId xmlns:p14="http://schemas.microsoft.com/office/powerpoint/2010/main" val="210609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1331</Words>
  <Application>Microsoft Office PowerPoint</Application>
  <PresentationFormat>宽屏</PresentationFormat>
  <Paragraphs>93</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等线 Light</vt:lpstr>
      <vt:lpstr>微软雅黑</vt:lpstr>
      <vt:lpstr>微软雅黑 Light</vt:lpstr>
      <vt:lpstr>Arial</vt:lpstr>
      <vt:lpstr>Times New Roman</vt:lpstr>
      <vt:lpstr>Office 主题​​</vt:lpstr>
      <vt:lpstr>A Video Analytic In-Class Student Concentration Monitoring System</vt:lpstr>
      <vt:lpstr>PowerPoint 演示文稿</vt:lpstr>
      <vt:lpstr>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Video Analytic In-Class Student Concentration Monitoring System</dc:title>
  <dc:creator>Chen f</dc:creator>
  <cp:lastModifiedBy>Chen f</cp:lastModifiedBy>
  <cp:revision>26</cp:revision>
  <dcterms:created xsi:type="dcterms:W3CDTF">2023-10-16T14:31:05Z</dcterms:created>
  <dcterms:modified xsi:type="dcterms:W3CDTF">2023-10-17T11:14:59Z</dcterms:modified>
</cp:coreProperties>
</file>