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1"/>
  </p:notesMasterIdLst>
  <p:sldIdLst>
    <p:sldId id="278" r:id="rId2"/>
    <p:sldId id="279" r:id="rId3"/>
    <p:sldId id="280" r:id="rId4"/>
    <p:sldId id="281" r:id="rId5"/>
    <p:sldId id="283" r:id="rId6"/>
    <p:sldId id="284" r:id="rId7"/>
    <p:sldId id="310" r:id="rId8"/>
    <p:sldId id="296" r:id="rId9"/>
    <p:sldId id="295" r:id="rId10"/>
    <p:sldId id="294" r:id="rId11"/>
    <p:sldId id="297" r:id="rId12"/>
    <p:sldId id="298" r:id="rId13"/>
    <p:sldId id="299" r:id="rId14"/>
    <p:sldId id="300" r:id="rId15"/>
    <p:sldId id="301" r:id="rId16"/>
    <p:sldId id="302" r:id="rId17"/>
    <p:sldId id="282" r:id="rId18"/>
    <p:sldId id="311"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3" d="100"/>
          <a:sy n="63" d="100"/>
        </p:scale>
        <p:origin x="80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linkedin.com/in/chen-alfasi-419b5623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Supermarket</a:t>
            </a:r>
            <a:br>
              <a:rPr lang="en-US" dirty="0"/>
            </a:br>
            <a:r>
              <a:rPr lang="en-US" dirty="0"/>
              <a:t>data analysis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247896" y="3407664"/>
            <a:ext cx="3493008" cy="1692656"/>
          </a:xfrm>
        </p:spPr>
        <p:txBody>
          <a:bodyPr/>
          <a:lstStyle/>
          <a:p>
            <a:r>
              <a:rPr lang="en-US" sz="3200" dirty="0"/>
              <a:t>Chen Alfasi</a:t>
            </a:r>
          </a:p>
          <a:p>
            <a:pPr algn="l"/>
            <a:r>
              <a:rPr lang="en-US" dirty="0"/>
              <a:t>    </a:t>
            </a:r>
            <a:br>
              <a:rPr lang="en-US" dirty="0"/>
            </a:br>
            <a:r>
              <a:rPr lang="en-US" dirty="0"/>
              <a:t>           </a:t>
            </a:r>
            <a:r>
              <a:rPr lang="en-US" sz="3200" dirty="0"/>
              <a:t>Link:</a:t>
            </a:r>
            <a:br>
              <a:rPr lang="en-US" dirty="0"/>
            </a:br>
            <a:endParaRPr lang="en-US" dirty="0"/>
          </a:p>
          <a:p>
            <a:endParaRPr lang="en-US" dirty="0"/>
          </a:p>
        </p:txBody>
      </p:sp>
      <p:pic>
        <p:nvPicPr>
          <p:cNvPr id="4" name="Picture 3">
            <a:hlinkClick r:id="rId2"/>
            <a:extLst>
              <a:ext uri="{FF2B5EF4-FFF2-40B4-BE49-F238E27FC236}">
                <a16:creationId xmlns:a16="http://schemas.microsoft.com/office/drawing/2014/main" id="{B0E78DB8-926F-2B82-849C-34FA74CB3349}"/>
              </a:ext>
            </a:extLst>
          </p:cNvPr>
          <p:cNvPicPr>
            <a:picLocks noChangeAspect="1"/>
          </p:cNvPicPr>
          <p:nvPr/>
        </p:nvPicPr>
        <p:blipFill>
          <a:blip r:embed="rId3"/>
          <a:stretch>
            <a:fillRect/>
          </a:stretch>
        </p:blipFill>
        <p:spPr>
          <a:xfrm>
            <a:off x="6307494" y="4253992"/>
            <a:ext cx="714931" cy="572546"/>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77672" y="563082"/>
            <a:ext cx="10671048" cy="768096"/>
          </a:xfrm>
        </p:spPr>
        <p:txBody>
          <a:bodyPr/>
          <a:lstStyle/>
          <a:p>
            <a:r>
              <a:rPr lang="en-US" sz="4400" dirty="0"/>
              <a:t>Analysis by CHAIN</a:t>
            </a:r>
          </a:p>
        </p:txBody>
      </p:sp>
      <p:sp>
        <p:nvSpPr>
          <p:cNvPr id="16" name="Slide Number Placeholder 7">
            <a:extLst>
              <a:ext uri="{FF2B5EF4-FFF2-40B4-BE49-F238E27FC236}">
                <a16:creationId xmlns:a16="http://schemas.microsoft.com/office/drawing/2014/main" id="{075E19F5-ABCC-AB74-E867-491BF67A4E6C}"/>
              </a:ext>
            </a:extLst>
          </p:cNvPr>
          <p:cNvSpPr>
            <a:spLocks noGrp="1"/>
          </p:cNvSpPr>
          <p:nvPr>
            <p:ph type="sldNum" sz="quarter" idx="12"/>
          </p:nvPr>
        </p:nvSpPr>
        <p:spPr>
          <a:xfrm>
            <a:off x="7725410" y="3250565"/>
            <a:ext cx="3916363" cy="1250950"/>
          </a:xfrm>
        </p:spPr>
        <p:txBody>
          <a:bodyPr/>
          <a:lstStyle/>
          <a:p>
            <a:pPr algn="l"/>
            <a:r>
              <a:rPr lang="en-US" sz="1800" dirty="0">
                <a:latin typeface="+mn-lt"/>
              </a:rPr>
              <a:t>In this </a:t>
            </a:r>
            <a:r>
              <a:rPr lang="en-US" sz="1800" dirty="0">
                <a:latin typeface="+mn-lt"/>
                <a:cs typeface="Sabon Next LT" panose="02000500000000000000" pitchFamily="2" charset="0"/>
              </a:rPr>
              <a:t>Line stacked and column chart, we can see the total sales and the quantity for each product line in the chain.</a:t>
            </a:r>
            <a:br>
              <a:rPr lang="en-US" sz="1800" dirty="0">
                <a:latin typeface="+mn-lt"/>
                <a:cs typeface="Sabon Next LT" panose="02000500000000000000" pitchFamily="2" charset="0"/>
              </a:rPr>
            </a:br>
            <a:r>
              <a:rPr lang="en-US" sz="1800" dirty="0">
                <a:latin typeface="+mn-lt"/>
                <a:cs typeface="Sabon Next LT" panose="02000500000000000000" pitchFamily="2" charset="0"/>
              </a:rPr>
              <a:t>The most successful product is</a:t>
            </a:r>
            <a:r>
              <a:rPr lang="he-IL" sz="1800" dirty="0">
                <a:latin typeface="+mn-lt"/>
                <a:cs typeface="Sabon Next LT" panose="02000500000000000000" pitchFamily="2" charset="0"/>
              </a:rPr>
              <a:t> </a:t>
            </a:r>
            <a:r>
              <a:rPr lang="en-US" sz="1800" dirty="0">
                <a:latin typeface="+mn-lt"/>
                <a:cs typeface="Sabon Next LT" panose="02000500000000000000" pitchFamily="2" charset="0"/>
              </a:rPr>
              <a:t> Electronic Accessories, and the most unsuccessful is Health and Beauty.</a:t>
            </a:r>
          </a:p>
          <a:p>
            <a:pPr algn="l"/>
            <a:r>
              <a:rPr lang="en-US" sz="1800" dirty="0">
                <a:latin typeface="+mn-lt"/>
                <a:cs typeface="Sabon Next LT" panose="02000500000000000000" pitchFamily="2" charset="0"/>
              </a:rPr>
              <a:t>In addition, there is a tooltip that brings additional summary for each Product line like rating, etc.</a:t>
            </a:r>
          </a:p>
          <a:p>
            <a:pPr algn="l"/>
            <a:endParaRPr lang="en-US" sz="1800" dirty="0">
              <a:latin typeface="+mn-lt"/>
              <a:cs typeface="Sabon Next LT" panose="02000500000000000000" pitchFamily="2" charset="0"/>
            </a:endParaRPr>
          </a:p>
          <a:p>
            <a:pPr algn="l"/>
            <a:endParaRPr lang="en-US" sz="1800" dirty="0">
              <a:latin typeface="+mn-lt"/>
            </a:endParaRPr>
          </a:p>
        </p:txBody>
      </p:sp>
      <p:pic>
        <p:nvPicPr>
          <p:cNvPr id="4" name="Picture 3">
            <a:extLst>
              <a:ext uri="{FF2B5EF4-FFF2-40B4-BE49-F238E27FC236}">
                <a16:creationId xmlns:a16="http://schemas.microsoft.com/office/drawing/2014/main" id="{340E66E5-5A16-30C7-3178-0293281AE906}"/>
              </a:ext>
            </a:extLst>
          </p:cNvPr>
          <p:cNvPicPr>
            <a:picLocks noChangeAspect="1"/>
          </p:cNvPicPr>
          <p:nvPr/>
        </p:nvPicPr>
        <p:blipFill>
          <a:blip r:embed="rId2"/>
          <a:stretch>
            <a:fillRect/>
          </a:stretch>
        </p:blipFill>
        <p:spPr>
          <a:xfrm>
            <a:off x="677672" y="2070848"/>
            <a:ext cx="6116414" cy="3610383"/>
          </a:xfrm>
          <a:prstGeom prst="rect">
            <a:avLst/>
          </a:prstGeom>
        </p:spPr>
      </p:pic>
    </p:spTree>
    <p:extLst>
      <p:ext uri="{BB962C8B-B14F-4D97-AF65-F5344CB8AC3E}">
        <p14:creationId xmlns:p14="http://schemas.microsoft.com/office/powerpoint/2010/main" val="358554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77672" y="563082"/>
            <a:ext cx="10671048" cy="768096"/>
          </a:xfrm>
        </p:spPr>
        <p:txBody>
          <a:bodyPr/>
          <a:lstStyle/>
          <a:p>
            <a:r>
              <a:rPr lang="en-US" sz="4400" dirty="0"/>
              <a:t>Analysis by CHAIN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6639560" y="3337560"/>
            <a:ext cx="3916680" cy="1249680"/>
          </a:xfrm>
        </p:spPr>
        <p:txBody>
          <a:bodyPr/>
          <a:lstStyle/>
          <a:p>
            <a:pPr algn="l"/>
            <a:r>
              <a:rPr lang="en-US" sz="1800" dirty="0">
                <a:latin typeface="+mn-lt"/>
              </a:rPr>
              <a:t>In this </a:t>
            </a:r>
            <a:r>
              <a:rPr lang="en-US" sz="1800" dirty="0">
                <a:latin typeface="+mn-lt"/>
                <a:cs typeface="Sabon Next LT" panose="02000500000000000000" pitchFamily="2" charset="0"/>
              </a:rPr>
              <a:t>Stacked column chart, we can see the distribution of payment type – </a:t>
            </a:r>
            <a:r>
              <a:rPr lang="en-US" sz="1800" dirty="0" err="1">
                <a:latin typeface="+mn-lt"/>
                <a:cs typeface="Sabon Next LT" panose="02000500000000000000" pitchFamily="2" charset="0"/>
              </a:rPr>
              <a:t>Ewallet</a:t>
            </a:r>
            <a:r>
              <a:rPr lang="en-US" sz="1800" dirty="0">
                <a:latin typeface="+mn-lt"/>
                <a:cs typeface="Sabon Next LT" panose="02000500000000000000" pitchFamily="2" charset="0"/>
              </a:rPr>
              <a:t>, Cash, and Credit card in all the different branches.</a:t>
            </a:r>
            <a:br>
              <a:rPr lang="en-US" sz="1800" dirty="0">
                <a:latin typeface="+mn-lt"/>
                <a:cs typeface="Sabon Next LT" panose="02000500000000000000" pitchFamily="2" charset="0"/>
              </a:rPr>
            </a:br>
            <a:endParaRPr lang="en-US" sz="1800" dirty="0">
              <a:latin typeface="+mn-lt"/>
            </a:endParaRPr>
          </a:p>
        </p:txBody>
      </p:sp>
      <p:pic>
        <p:nvPicPr>
          <p:cNvPr id="7" name="Picture 6">
            <a:extLst>
              <a:ext uri="{FF2B5EF4-FFF2-40B4-BE49-F238E27FC236}">
                <a16:creationId xmlns:a16="http://schemas.microsoft.com/office/drawing/2014/main" id="{D3CA3DF6-0427-0229-CFDA-3A46A27F4B87}"/>
              </a:ext>
            </a:extLst>
          </p:cNvPr>
          <p:cNvPicPr>
            <a:picLocks noChangeAspect="1"/>
          </p:cNvPicPr>
          <p:nvPr/>
        </p:nvPicPr>
        <p:blipFill>
          <a:blip r:embed="rId2"/>
          <a:stretch>
            <a:fillRect/>
          </a:stretch>
        </p:blipFill>
        <p:spPr>
          <a:xfrm>
            <a:off x="970282" y="1851552"/>
            <a:ext cx="3588090" cy="4097128"/>
          </a:xfrm>
          <a:prstGeom prst="rect">
            <a:avLst/>
          </a:prstGeom>
        </p:spPr>
      </p:pic>
    </p:spTree>
    <p:extLst>
      <p:ext uri="{BB962C8B-B14F-4D97-AF65-F5344CB8AC3E}">
        <p14:creationId xmlns:p14="http://schemas.microsoft.com/office/powerpoint/2010/main" val="361939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545592" y="349722"/>
            <a:ext cx="10671048" cy="768096"/>
          </a:xfrm>
        </p:spPr>
        <p:txBody>
          <a:bodyPr/>
          <a:lstStyle/>
          <a:p>
            <a:r>
              <a:rPr lang="en-US" sz="4400" dirty="0"/>
              <a:t>Analysis by Branches</a:t>
            </a:r>
          </a:p>
        </p:txBody>
      </p:sp>
      <p:pic>
        <p:nvPicPr>
          <p:cNvPr id="5" name="Picture 4">
            <a:extLst>
              <a:ext uri="{FF2B5EF4-FFF2-40B4-BE49-F238E27FC236}">
                <a16:creationId xmlns:a16="http://schemas.microsoft.com/office/drawing/2014/main" id="{DF33E9E5-D6BE-C815-A5FA-F35BE62E81DF}"/>
              </a:ext>
            </a:extLst>
          </p:cNvPr>
          <p:cNvPicPr>
            <a:picLocks noChangeAspect="1"/>
          </p:cNvPicPr>
          <p:nvPr/>
        </p:nvPicPr>
        <p:blipFill>
          <a:blip r:embed="rId2"/>
          <a:stretch>
            <a:fillRect/>
          </a:stretch>
        </p:blipFill>
        <p:spPr>
          <a:xfrm>
            <a:off x="1874929" y="2651760"/>
            <a:ext cx="8276534" cy="4111600"/>
          </a:xfrm>
          <a:prstGeom prst="rect">
            <a:avLst/>
          </a:prstGeom>
        </p:spPr>
      </p:pic>
      <p:sp>
        <p:nvSpPr>
          <p:cNvPr id="6" name="Slide Number Placeholder 7">
            <a:extLst>
              <a:ext uri="{FF2B5EF4-FFF2-40B4-BE49-F238E27FC236}">
                <a16:creationId xmlns:a16="http://schemas.microsoft.com/office/drawing/2014/main" id="{CCCAC150-9583-7DCC-8FA1-1C3A84025BFC}"/>
              </a:ext>
            </a:extLst>
          </p:cNvPr>
          <p:cNvSpPr>
            <a:spLocks noGrp="1"/>
          </p:cNvSpPr>
          <p:nvPr>
            <p:ph type="sldNum" sz="quarter" idx="12"/>
          </p:nvPr>
        </p:nvSpPr>
        <p:spPr>
          <a:xfrm>
            <a:off x="1772920" y="1422618"/>
            <a:ext cx="8646160" cy="1249680"/>
          </a:xfrm>
        </p:spPr>
        <p:txBody>
          <a:bodyPr/>
          <a:lstStyle/>
          <a:p>
            <a:pPr algn="l"/>
            <a:r>
              <a:rPr lang="en-US" sz="1800" dirty="0">
                <a:latin typeface="+mn-lt"/>
              </a:rPr>
              <a:t>This page is a </a:t>
            </a:r>
            <a:r>
              <a:rPr lang="en-US" sz="1800" b="1" u="sng" dirty="0">
                <a:latin typeface="+mn-lt"/>
              </a:rPr>
              <a:t>Drill Through, </a:t>
            </a:r>
            <a:r>
              <a:rPr lang="en-US" sz="1800" dirty="0">
                <a:latin typeface="+mn-lt"/>
              </a:rPr>
              <a:t>it lets the user the option to get more information about any branch he wants, here the user can find all the relevant information about the branch.</a:t>
            </a:r>
            <a:r>
              <a:rPr lang="he-IL" sz="1800" dirty="0">
                <a:latin typeface="+mn-lt"/>
              </a:rPr>
              <a:t> </a:t>
            </a:r>
            <a:br>
              <a:rPr lang="en-US" sz="1800" dirty="0">
                <a:latin typeface="+mn-lt"/>
              </a:rPr>
            </a:br>
            <a:r>
              <a:rPr lang="en-US" sz="1800" dirty="0">
                <a:latin typeface="+mn-lt"/>
              </a:rPr>
              <a:t>Note - this picture is relevant to branch A but the same visualizations belong to the other branches.</a:t>
            </a:r>
            <a:br>
              <a:rPr lang="en-US" sz="1800" dirty="0">
                <a:latin typeface="+mn-lt"/>
                <a:cs typeface="Sabon Next LT" panose="02000500000000000000" pitchFamily="2" charset="0"/>
              </a:rPr>
            </a:br>
            <a:endParaRPr lang="en-US" sz="1800" dirty="0">
              <a:latin typeface="+mn-lt"/>
            </a:endParaRPr>
          </a:p>
        </p:txBody>
      </p:sp>
    </p:spTree>
    <p:extLst>
      <p:ext uri="{BB962C8B-B14F-4D97-AF65-F5344CB8AC3E}">
        <p14:creationId xmlns:p14="http://schemas.microsoft.com/office/powerpoint/2010/main" val="3238122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77672" y="563082"/>
            <a:ext cx="10671048" cy="768096"/>
          </a:xfrm>
        </p:spPr>
        <p:txBody>
          <a:bodyPr/>
          <a:lstStyle/>
          <a:p>
            <a:r>
              <a:rPr lang="en-US" sz="4400" dirty="0"/>
              <a:t>Analysis by Branches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259841" y="3143504"/>
            <a:ext cx="10088880" cy="1950720"/>
          </a:xfrm>
        </p:spPr>
        <p:txBody>
          <a:bodyPr/>
          <a:lstStyle/>
          <a:p>
            <a:pPr algn="l"/>
            <a:r>
              <a:rPr lang="en-US" sz="1800" dirty="0">
                <a:latin typeface="+mn-lt"/>
              </a:rPr>
              <a:t>In this </a:t>
            </a:r>
            <a:r>
              <a:rPr lang="en-US" sz="1800" dirty="0">
                <a:latin typeface="+mn-lt"/>
                <a:cs typeface="Sabon Next LT" panose="02000500000000000000" pitchFamily="2" charset="0"/>
              </a:rPr>
              <a:t>Multi-row card</a:t>
            </a:r>
            <a:r>
              <a:rPr lang="he-IL" sz="1800" dirty="0">
                <a:latin typeface="+mn-lt"/>
                <a:cs typeface="Sabon Next LT" panose="02000500000000000000" pitchFamily="2" charset="0"/>
              </a:rPr>
              <a:t>,</a:t>
            </a:r>
            <a:r>
              <a:rPr lang="en-US" sz="1800" dirty="0">
                <a:latin typeface="+mn-lt"/>
                <a:cs typeface="Sabon Next LT" panose="02000500000000000000" pitchFamily="2" charset="0"/>
              </a:rPr>
              <a:t> we can see the branch’s details, it is useful especially when we use Drill Through because it gives the information on which branch this page relates.</a:t>
            </a:r>
            <a:br>
              <a:rPr lang="en-US" sz="1200" dirty="0">
                <a:latin typeface="Sabon Next LT" panose="02000500000000000000" pitchFamily="2" charset="0"/>
                <a:cs typeface="Sabon Next LT" panose="02000500000000000000" pitchFamily="2" charset="0"/>
              </a:rPr>
            </a:br>
            <a:endParaRPr lang="en-US" dirty="0"/>
          </a:p>
        </p:txBody>
      </p:sp>
      <p:pic>
        <p:nvPicPr>
          <p:cNvPr id="4" name="Picture 3">
            <a:extLst>
              <a:ext uri="{FF2B5EF4-FFF2-40B4-BE49-F238E27FC236}">
                <a16:creationId xmlns:a16="http://schemas.microsoft.com/office/drawing/2014/main" id="{D98BA3AC-FA6E-DD0F-A551-7799910B10EA}"/>
              </a:ext>
            </a:extLst>
          </p:cNvPr>
          <p:cNvPicPr>
            <a:picLocks noChangeAspect="1"/>
          </p:cNvPicPr>
          <p:nvPr/>
        </p:nvPicPr>
        <p:blipFill>
          <a:blip r:embed="rId2"/>
          <a:stretch>
            <a:fillRect/>
          </a:stretch>
        </p:blipFill>
        <p:spPr>
          <a:xfrm>
            <a:off x="2183949" y="2059849"/>
            <a:ext cx="7658494" cy="869995"/>
          </a:xfrm>
          <a:prstGeom prst="rect">
            <a:avLst/>
          </a:prstGeom>
        </p:spPr>
      </p:pic>
    </p:spTree>
    <p:extLst>
      <p:ext uri="{BB962C8B-B14F-4D97-AF65-F5344CB8AC3E}">
        <p14:creationId xmlns:p14="http://schemas.microsoft.com/office/powerpoint/2010/main" val="3498619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9BFB-B33B-B05A-A872-EC061B187A90}"/>
              </a:ext>
            </a:extLst>
          </p:cNvPr>
          <p:cNvSpPr>
            <a:spLocks noGrp="1"/>
          </p:cNvSpPr>
          <p:nvPr>
            <p:ph type="title"/>
          </p:nvPr>
        </p:nvSpPr>
        <p:spPr/>
        <p:txBody>
          <a:bodyPr/>
          <a:lstStyle/>
          <a:p>
            <a:r>
              <a:rPr lang="en-US" sz="4400" dirty="0"/>
              <a:t>Analysis by Branches</a:t>
            </a:r>
            <a:endParaRPr lang="en-US" dirty="0"/>
          </a:p>
        </p:txBody>
      </p:sp>
      <p:sp>
        <p:nvSpPr>
          <p:cNvPr id="5" name="Slide Number Placeholder 4">
            <a:extLst>
              <a:ext uri="{FF2B5EF4-FFF2-40B4-BE49-F238E27FC236}">
                <a16:creationId xmlns:a16="http://schemas.microsoft.com/office/drawing/2014/main" id="{0121F5F3-F1B6-89A3-927A-D5EA9B11E71A}"/>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8" name="Slide Number Placeholder 7">
            <a:extLst>
              <a:ext uri="{FF2B5EF4-FFF2-40B4-BE49-F238E27FC236}">
                <a16:creationId xmlns:a16="http://schemas.microsoft.com/office/drawing/2014/main" id="{92E35C87-5818-DF4E-1B87-D618A78C42BD}"/>
              </a:ext>
            </a:extLst>
          </p:cNvPr>
          <p:cNvSpPr txBox="1">
            <a:spLocks/>
          </p:cNvSpPr>
          <p:nvPr/>
        </p:nvSpPr>
        <p:spPr>
          <a:xfrm>
            <a:off x="6771599" y="3128573"/>
            <a:ext cx="4414561" cy="1950720"/>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800" dirty="0">
                <a:latin typeface="+mn-lt"/>
              </a:rPr>
              <a:t>In this </a:t>
            </a:r>
            <a:r>
              <a:rPr lang="en-US" sz="1800" dirty="0">
                <a:latin typeface="+mn-lt"/>
                <a:cs typeface="Sabon Next LT" panose="02000500000000000000" pitchFamily="2" charset="0"/>
              </a:rPr>
              <a:t>Pie Chart, we can see the distribution of payment type in a specific branch, in this case, we can see almost a uniform distribution in branch A.</a:t>
            </a:r>
            <a:br>
              <a:rPr lang="en-US" dirty="0">
                <a:latin typeface="Sabon Next LT" panose="02000500000000000000" pitchFamily="2" charset="0"/>
                <a:cs typeface="Sabon Next LT" panose="02000500000000000000" pitchFamily="2" charset="0"/>
              </a:rPr>
            </a:br>
            <a:endParaRPr lang="en-US" dirty="0"/>
          </a:p>
        </p:txBody>
      </p:sp>
      <p:pic>
        <p:nvPicPr>
          <p:cNvPr id="9" name="Picture 8">
            <a:extLst>
              <a:ext uri="{FF2B5EF4-FFF2-40B4-BE49-F238E27FC236}">
                <a16:creationId xmlns:a16="http://schemas.microsoft.com/office/drawing/2014/main" id="{97C6F551-DDE1-E873-03DC-A0861A178BB0}"/>
              </a:ext>
            </a:extLst>
          </p:cNvPr>
          <p:cNvPicPr>
            <a:picLocks noChangeAspect="1"/>
          </p:cNvPicPr>
          <p:nvPr/>
        </p:nvPicPr>
        <p:blipFill>
          <a:blip r:embed="rId2"/>
          <a:stretch>
            <a:fillRect/>
          </a:stretch>
        </p:blipFill>
        <p:spPr>
          <a:xfrm>
            <a:off x="1005840" y="2164576"/>
            <a:ext cx="3855062" cy="3878713"/>
          </a:xfrm>
          <a:prstGeom prst="rect">
            <a:avLst/>
          </a:prstGeom>
        </p:spPr>
      </p:pic>
    </p:spTree>
    <p:extLst>
      <p:ext uri="{BB962C8B-B14F-4D97-AF65-F5344CB8AC3E}">
        <p14:creationId xmlns:p14="http://schemas.microsoft.com/office/powerpoint/2010/main" val="360260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D3ED-8C2E-92B5-AFE9-669AFA6E833C}"/>
              </a:ext>
            </a:extLst>
          </p:cNvPr>
          <p:cNvSpPr>
            <a:spLocks noGrp="1"/>
          </p:cNvSpPr>
          <p:nvPr>
            <p:ph type="title"/>
          </p:nvPr>
        </p:nvSpPr>
        <p:spPr/>
        <p:txBody>
          <a:bodyPr/>
          <a:lstStyle/>
          <a:p>
            <a:r>
              <a:rPr lang="en-US" sz="4400" dirty="0"/>
              <a:t>Analysis by Branches</a:t>
            </a:r>
            <a:endParaRPr lang="en-US" dirty="0"/>
          </a:p>
        </p:txBody>
      </p:sp>
      <p:sp>
        <p:nvSpPr>
          <p:cNvPr id="5" name="Slide Number Placeholder 4">
            <a:extLst>
              <a:ext uri="{FF2B5EF4-FFF2-40B4-BE49-F238E27FC236}">
                <a16:creationId xmlns:a16="http://schemas.microsoft.com/office/drawing/2014/main" id="{4F171A5C-7ACE-FB6F-E7A3-3BF7EC5247F3}"/>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8" name="Slide Number Placeholder 7">
            <a:extLst>
              <a:ext uri="{FF2B5EF4-FFF2-40B4-BE49-F238E27FC236}">
                <a16:creationId xmlns:a16="http://schemas.microsoft.com/office/drawing/2014/main" id="{D3D6DB50-A81A-AECF-BCF3-8AB920F89F1C}"/>
              </a:ext>
            </a:extLst>
          </p:cNvPr>
          <p:cNvSpPr txBox="1">
            <a:spLocks/>
          </p:cNvSpPr>
          <p:nvPr/>
        </p:nvSpPr>
        <p:spPr>
          <a:xfrm>
            <a:off x="6863039" y="3307873"/>
            <a:ext cx="4414561" cy="1950720"/>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800" dirty="0">
                <a:latin typeface="+mn-lt"/>
              </a:rPr>
              <a:t>In this </a:t>
            </a:r>
            <a:r>
              <a:rPr lang="en-US" sz="1800" dirty="0">
                <a:latin typeface="+mn-lt"/>
                <a:cs typeface="Sabon Next LT" panose="02000500000000000000" pitchFamily="2" charset="0"/>
              </a:rPr>
              <a:t>Line stacked and column chart, we can see the total sales and the quantity for each product line in Branch A.</a:t>
            </a:r>
            <a:br>
              <a:rPr lang="en-US" sz="1800" dirty="0">
                <a:latin typeface="+mn-lt"/>
                <a:cs typeface="Sabon Next LT" panose="02000500000000000000" pitchFamily="2" charset="0"/>
              </a:rPr>
            </a:br>
            <a:r>
              <a:rPr lang="en-US" sz="1800" dirty="0">
                <a:latin typeface="+mn-lt"/>
                <a:cs typeface="Sabon Next LT" panose="02000500000000000000" pitchFamily="2" charset="0"/>
              </a:rPr>
              <a:t>The most successful product is</a:t>
            </a:r>
            <a:r>
              <a:rPr lang="he-IL" sz="1800" dirty="0">
                <a:latin typeface="+mn-lt"/>
                <a:cs typeface="Sabon Next LT" panose="02000500000000000000" pitchFamily="2" charset="0"/>
              </a:rPr>
              <a:t> </a:t>
            </a:r>
            <a:r>
              <a:rPr lang="en-US" sz="1800" dirty="0">
                <a:latin typeface="+mn-lt"/>
                <a:cs typeface="Sabon Next LT" panose="02000500000000000000" pitchFamily="2" charset="0"/>
              </a:rPr>
              <a:t>Home and Lifestyle, and the most unsuccessful is Health and Beauty – like in the chain.</a:t>
            </a:r>
          </a:p>
          <a:p>
            <a:pPr algn="l"/>
            <a:r>
              <a:rPr lang="en-US" sz="1800" dirty="0">
                <a:latin typeface="+mn-lt"/>
                <a:cs typeface="Sabon Next LT" panose="02000500000000000000" pitchFamily="2" charset="0"/>
              </a:rPr>
              <a:t>In addition, there is a tooltip that brings additional summary for each Product line like rating, etc.</a:t>
            </a:r>
          </a:p>
        </p:txBody>
      </p:sp>
      <p:pic>
        <p:nvPicPr>
          <p:cNvPr id="9" name="Picture 8">
            <a:extLst>
              <a:ext uri="{FF2B5EF4-FFF2-40B4-BE49-F238E27FC236}">
                <a16:creationId xmlns:a16="http://schemas.microsoft.com/office/drawing/2014/main" id="{CC858B69-DB42-37CC-C8DC-61AC0EE17784}"/>
              </a:ext>
            </a:extLst>
          </p:cNvPr>
          <p:cNvPicPr>
            <a:picLocks noChangeAspect="1"/>
          </p:cNvPicPr>
          <p:nvPr/>
        </p:nvPicPr>
        <p:blipFill>
          <a:blip r:embed="rId2"/>
          <a:stretch>
            <a:fillRect/>
          </a:stretch>
        </p:blipFill>
        <p:spPr>
          <a:xfrm>
            <a:off x="564731" y="2642815"/>
            <a:ext cx="5667250" cy="3392225"/>
          </a:xfrm>
          <a:prstGeom prst="rect">
            <a:avLst/>
          </a:prstGeom>
        </p:spPr>
      </p:pic>
    </p:spTree>
    <p:extLst>
      <p:ext uri="{BB962C8B-B14F-4D97-AF65-F5344CB8AC3E}">
        <p14:creationId xmlns:p14="http://schemas.microsoft.com/office/powerpoint/2010/main" val="121781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E9CC-E6C6-5D7B-5798-8C5D71ED3FE2}"/>
              </a:ext>
            </a:extLst>
          </p:cNvPr>
          <p:cNvSpPr>
            <a:spLocks noGrp="1"/>
          </p:cNvSpPr>
          <p:nvPr>
            <p:ph type="title"/>
          </p:nvPr>
        </p:nvSpPr>
        <p:spPr>
          <a:xfrm>
            <a:off x="755904" y="860552"/>
            <a:ext cx="10186416" cy="1435608"/>
          </a:xfrm>
        </p:spPr>
        <p:txBody>
          <a:bodyPr/>
          <a:lstStyle/>
          <a:p>
            <a:r>
              <a:rPr lang="en-US" sz="4400" dirty="0"/>
              <a:t>Analysis by Product Type</a:t>
            </a:r>
            <a:br>
              <a:rPr lang="en-US" sz="4400" dirty="0"/>
            </a:br>
            <a:endParaRPr lang="en-US" dirty="0"/>
          </a:p>
        </p:txBody>
      </p:sp>
      <p:sp>
        <p:nvSpPr>
          <p:cNvPr id="5" name="Slide Number Placeholder 4">
            <a:extLst>
              <a:ext uri="{FF2B5EF4-FFF2-40B4-BE49-F238E27FC236}">
                <a16:creationId xmlns:a16="http://schemas.microsoft.com/office/drawing/2014/main" id="{1C261C7C-32FC-6C38-9D66-4C7CFBA83469}"/>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8" name="Slide Number Placeholder 7">
            <a:extLst>
              <a:ext uri="{FF2B5EF4-FFF2-40B4-BE49-F238E27FC236}">
                <a16:creationId xmlns:a16="http://schemas.microsoft.com/office/drawing/2014/main" id="{5D46E846-EAD4-43CF-F563-5D800AE16B74}"/>
              </a:ext>
            </a:extLst>
          </p:cNvPr>
          <p:cNvSpPr txBox="1">
            <a:spLocks/>
          </p:cNvSpPr>
          <p:nvPr/>
        </p:nvSpPr>
        <p:spPr>
          <a:xfrm>
            <a:off x="6771599" y="3124993"/>
            <a:ext cx="4414561" cy="1950720"/>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1800" dirty="0">
                <a:latin typeface="+mn-lt"/>
              </a:rPr>
              <a:t>In this </a:t>
            </a:r>
            <a:r>
              <a:rPr lang="en-US" sz="1800" dirty="0">
                <a:latin typeface="+mn-lt"/>
                <a:cs typeface="Sabon Next LT" panose="02000500000000000000" pitchFamily="2" charset="0"/>
              </a:rPr>
              <a:t>Donut chart, we can see the number and the percentage of the sales by customer type in branch A.</a:t>
            </a:r>
            <a:br>
              <a:rPr lang="en-US" sz="1800" dirty="0">
                <a:latin typeface="+mn-lt"/>
                <a:cs typeface="Sabon Next LT" panose="02000500000000000000" pitchFamily="2" charset="0"/>
              </a:rPr>
            </a:br>
            <a:r>
              <a:rPr lang="en-US" sz="1800" dirty="0">
                <a:latin typeface="+mn-lt"/>
                <a:cs typeface="Sabon Next LT" panose="02000500000000000000" pitchFamily="2" charset="0"/>
              </a:rPr>
              <a:t>As we can see they are quite equal.</a:t>
            </a:r>
            <a:endParaRPr lang="en-US" sz="1800" dirty="0">
              <a:latin typeface="+mn-lt"/>
            </a:endParaRPr>
          </a:p>
        </p:txBody>
      </p:sp>
      <p:pic>
        <p:nvPicPr>
          <p:cNvPr id="9" name="Picture 8">
            <a:extLst>
              <a:ext uri="{FF2B5EF4-FFF2-40B4-BE49-F238E27FC236}">
                <a16:creationId xmlns:a16="http://schemas.microsoft.com/office/drawing/2014/main" id="{C0D43C34-3373-8452-9262-3B03CE7A55B0}"/>
              </a:ext>
            </a:extLst>
          </p:cNvPr>
          <p:cNvPicPr>
            <a:picLocks noChangeAspect="1"/>
          </p:cNvPicPr>
          <p:nvPr/>
        </p:nvPicPr>
        <p:blipFill>
          <a:blip r:embed="rId2"/>
          <a:stretch>
            <a:fillRect/>
          </a:stretch>
        </p:blipFill>
        <p:spPr>
          <a:xfrm>
            <a:off x="755904" y="2013417"/>
            <a:ext cx="4285671" cy="4173871"/>
          </a:xfrm>
          <a:prstGeom prst="rect">
            <a:avLst/>
          </a:prstGeom>
        </p:spPr>
      </p:pic>
    </p:spTree>
    <p:extLst>
      <p:ext uri="{BB962C8B-B14F-4D97-AF65-F5344CB8AC3E}">
        <p14:creationId xmlns:p14="http://schemas.microsoft.com/office/powerpoint/2010/main" val="3740631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840480" y="3160395"/>
            <a:ext cx="7193280" cy="1716405"/>
          </a:xfrm>
        </p:spPr>
        <p:txBody>
          <a:bodyPr/>
          <a:lstStyle/>
          <a:p>
            <a:r>
              <a:rPr lang="en-US" sz="4000" dirty="0"/>
              <a:t>Insights &amp; Recommendations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FF8244-FAB0-F119-BE9D-AED2EAEF69DD}"/>
              </a:ext>
            </a:extLst>
          </p:cNvPr>
          <p:cNvSpPr>
            <a:spLocks noGrp="1"/>
          </p:cNvSpPr>
          <p:nvPr>
            <p:ph sz="half" idx="1"/>
          </p:nvPr>
        </p:nvSpPr>
        <p:spPr>
          <a:xfrm>
            <a:off x="758952" y="604520"/>
            <a:ext cx="10680192" cy="5969000"/>
          </a:xfrm>
        </p:spPr>
        <p:txBody>
          <a:bodyPr/>
          <a:lstStyle/>
          <a:p>
            <a:r>
              <a:rPr lang="en-US" dirty="0"/>
              <a:t>In all branches over 60 percent of purchases are made using credit cards and </a:t>
            </a:r>
            <a:r>
              <a:rPr lang="en-US" dirty="0" err="1"/>
              <a:t>EWallet</a:t>
            </a:r>
            <a:r>
              <a:rPr lang="en-US" dirty="0"/>
              <a:t>. That is why it is worthwhile to increase the number of digital cash registers and simultaneously reduce the number of cashiers in branches. This will lead to the reduction of expenses and in addition to the reduction of queues in the branches, which may increase the rating. </a:t>
            </a:r>
            <a:br>
              <a:rPr lang="en-US" dirty="0"/>
            </a:br>
            <a:endParaRPr lang="he-IL" dirty="0"/>
          </a:p>
          <a:p>
            <a:r>
              <a:rPr lang="en-US" dirty="0"/>
              <a:t>The second quarter is the chain's most profitable, as expected.</a:t>
            </a:r>
            <a:r>
              <a:rPr lang="he-IL" dirty="0"/>
              <a:t> </a:t>
            </a:r>
            <a:r>
              <a:rPr lang="en-US" dirty="0"/>
              <a:t>And this is because this is the summer period in India when more people leave the house to hang out and shop. I recommend doing a marketing campaign this quarter and lowering prices a little to attract more customers to become club members and thus win them for the rest of the year, which will lead to increased profitability in the other quarters as well.</a:t>
            </a:r>
            <a:br>
              <a:rPr lang="en-US" dirty="0"/>
            </a:br>
            <a:endParaRPr lang="he-IL" dirty="0"/>
          </a:p>
          <a:p>
            <a:r>
              <a:rPr lang="en-US" dirty="0"/>
              <a:t>There is no direct relationship between the number and the total sale of the product lines sold in the chain compared to the branches, also there is no direct relationship between branch to branch in this aspect.</a:t>
            </a:r>
            <a:br>
              <a:rPr lang="en-US" dirty="0"/>
            </a:br>
            <a:r>
              <a:rPr lang="en-US" dirty="0"/>
              <a:t>Therefore, this does not mean that the level of success of the product lines in the chain will be at the same level in every branch.</a:t>
            </a:r>
            <a:r>
              <a:rPr lang="he-IL" dirty="0"/>
              <a:t> </a:t>
            </a:r>
            <a:r>
              <a:rPr lang="en-US" dirty="0"/>
              <a:t>In this case, I would recommend increasing the types of products from that successful product line in the branch to increase profitability and this is because customers are interested in purchasing products from this product line.</a:t>
            </a:r>
            <a:r>
              <a:rPr lang="he-IL" dirty="0"/>
              <a:t> </a:t>
            </a:r>
            <a:r>
              <a:rPr lang="en-US" dirty="0"/>
              <a:t>And do the opposite for the unsuccessful product lines in the branch.</a:t>
            </a:r>
            <a:br>
              <a:rPr lang="en-US" dirty="0"/>
            </a:br>
            <a:r>
              <a:rPr lang="en-US" dirty="0"/>
              <a:t>For example: in branch A I would sell more new products from Home and Lifestyle and sell less from </a:t>
            </a:r>
            <a:r>
              <a:rPr lang="en-US" dirty="0" err="1"/>
              <a:t>Healty</a:t>
            </a:r>
            <a:r>
              <a:rPr lang="en-US" dirty="0"/>
              <a:t> and Beauty.</a:t>
            </a:r>
          </a:p>
          <a:p>
            <a:pPr marL="0" indent="0">
              <a:buNone/>
            </a:pPr>
            <a:br>
              <a:rPr lang="en-US" dirty="0"/>
            </a:br>
            <a:endParaRPr lang="en-US" dirty="0"/>
          </a:p>
          <a:p>
            <a:endParaRPr lang="en-US" dirty="0"/>
          </a:p>
          <a:p>
            <a:pPr marL="0" indent="0">
              <a:buNone/>
            </a:pPr>
            <a:endParaRPr lang="en-US" dirty="0"/>
          </a:p>
          <a:p>
            <a:endParaRPr lang="en-US" dirty="0"/>
          </a:p>
          <a:p>
            <a:pPr marL="0" indent="0">
              <a:buNone/>
            </a:pPr>
            <a:br>
              <a:rPr lang="en-US" dirty="0"/>
            </a:br>
            <a:endParaRPr lang="en-US" dirty="0"/>
          </a:p>
          <a:p>
            <a:endParaRPr lang="en-US" dirty="0"/>
          </a:p>
        </p:txBody>
      </p:sp>
      <p:sp>
        <p:nvSpPr>
          <p:cNvPr id="5" name="Slide Number Placeholder 4">
            <a:extLst>
              <a:ext uri="{FF2B5EF4-FFF2-40B4-BE49-F238E27FC236}">
                <a16:creationId xmlns:a16="http://schemas.microsoft.com/office/drawing/2014/main" id="{438D7A43-CD82-770B-61F7-B4DEE511A019}"/>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1929256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3403601"/>
            <a:ext cx="4794504" cy="1623568"/>
          </a:xfrm>
        </p:spPr>
        <p:txBody>
          <a:bodyPr/>
          <a:lstStyle/>
          <a:p>
            <a:r>
              <a:rPr lang="en-US" sz="2800" dirty="0"/>
              <a:t>Chen Alfasi</a:t>
            </a:r>
          </a:p>
          <a:p>
            <a:r>
              <a:rPr lang="en-US" sz="2800" dirty="0"/>
              <a:t>Chenalfasi7@gmail.com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Data set</a:t>
            </a:r>
          </a:p>
          <a:p>
            <a:r>
              <a:rPr lang="en-US" dirty="0"/>
              <a:t>​Methodology</a:t>
            </a:r>
          </a:p>
          <a:p>
            <a:r>
              <a:rPr lang="en-US" dirty="0"/>
              <a:t>Observations</a:t>
            </a:r>
          </a:p>
          <a:p>
            <a:r>
              <a:rPr lang="en-US" dirty="0"/>
              <a:t>Insights &amp; Recommendations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94048" y="128524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94048" y="2454656"/>
            <a:ext cx="6766560" cy="2700528"/>
          </a:xfrm>
        </p:spPr>
        <p:txBody>
          <a:bodyPr/>
          <a:lstStyle/>
          <a:p>
            <a:r>
              <a:rPr lang="en-US" sz="2400" dirty="0">
                <a:latin typeface="Sabon Next LT" panose="02000500000000000000" pitchFamily="2" charset="0"/>
                <a:cs typeface="Sabon Next LT" panose="02000500000000000000" pitchFamily="2" charset="0"/>
              </a:rPr>
              <a:t>In this project, I will analyze data from a supermarket chain in India. </a:t>
            </a:r>
            <a:br>
              <a:rPr lang="en-US" sz="2400" dirty="0">
                <a:latin typeface="Sabon Next LT" panose="02000500000000000000" pitchFamily="2" charset="0"/>
                <a:cs typeface="Sabon Next LT" panose="02000500000000000000" pitchFamily="2" charset="0"/>
              </a:rPr>
            </a:br>
            <a:r>
              <a:rPr lang="en-US" sz="2400" dirty="0">
                <a:latin typeface="Sabon Next LT" panose="02000500000000000000" pitchFamily="2" charset="0"/>
                <a:cs typeface="Sabon Next LT" panose="02000500000000000000" pitchFamily="2" charset="0"/>
              </a:rPr>
              <a:t>The data includes information on each sale during 2019. </a:t>
            </a:r>
            <a:br>
              <a:rPr lang="en-US" sz="2400" dirty="0">
                <a:latin typeface="Sabon Next LT" panose="02000500000000000000" pitchFamily="2" charset="0"/>
                <a:cs typeface="Sabon Next LT" panose="02000500000000000000" pitchFamily="2" charset="0"/>
              </a:rPr>
            </a:br>
            <a:r>
              <a:rPr lang="en-US" sz="2400" dirty="0">
                <a:latin typeface="Sabon Next LT" panose="02000500000000000000" pitchFamily="2" charset="0"/>
                <a:cs typeface="Sabon Next LT" panose="02000500000000000000" pitchFamily="2" charset="0"/>
              </a:rPr>
              <a:t>The analysis, the queries, and the visualization will be performed by MYSQL and Power </a:t>
            </a:r>
            <a:r>
              <a:rPr lang="he-IL" sz="2400" dirty="0">
                <a:latin typeface="Sabon Next LT" panose="02000500000000000000" pitchFamily="2" charset="0"/>
                <a:cs typeface="Sabon Next LT" panose="02000500000000000000" pitchFamily="2" charset="0"/>
              </a:rPr>
              <a:t>BI</a:t>
            </a:r>
            <a:r>
              <a:rPr lang="en-US" sz="2400" dirty="0">
                <a:latin typeface="Sabon Next LT" panose="02000500000000000000" pitchFamily="2" charset="0"/>
                <a:cs typeface="Sabon Next LT" panose="02000500000000000000" pitchFamily="2" charset="0"/>
              </a:rPr>
              <a:t> to obtain business insights.</a:t>
            </a:r>
          </a:p>
        </p:txBody>
      </p:sp>
      <p:sp>
        <p:nvSpPr>
          <p:cNvPr id="4" name="Footer Placeholder 13">
            <a:extLst>
              <a:ext uri="{FF2B5EF4-FFF2-40B4-BE49-F238E27FC236}">
                <a16:creationId xmlns:a16="http://schemas.microsoft.com/office/drawing/2014/main" id="{178B4817-FC65-FE75-AE75-F0F9DD569646}"/>
              </a:ext>
            </a:extLst>
          </p:cNvPr>
          <p:cNvSpPr txBox="1">
            <a:spLocks/>
          </p:cNvSpPr>
          <p:nvPr/>
        </p:nvSpPr>
        <p:spPr>
          <a:xfrm>
            <a:off x="4376928" y="609600"/>
            <a:ext cx="3200400"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13">
            <a:extLst>
              <a:ext uri="{FF2B5EF4-FFF2-40B4-BE49-F238E27FC236}">
                <a16:creationId xmlns:a16="http://schemas.microsoft.com/office/drawing/2014/main" id="{D823856F-77DC-44DC-9E48-BE1AACD12EAB}"/>
              </a:ext>
            </a:extLst>
          </p:cNvPr>
          <p:cNvSpPr txBox="1">
            <a:spLocks/>
          </p:cNvSpPr>
          <p:nvPr/>
        </p:nvSpPr>
        <p:spPr>
          <a:xfrm>
            <a:off x="4529328" y="762000"/>
            <a:ext cx="3200400"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83840" y="1338072"/>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set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159760" y="2531871"/>
            <a:ext cx="6400800" cy="2219961"/>
          </a:xfrm>
        </p:spPr>
        <p:txBody>
          <a:bodyPr/>
          <a:lstStyle/>
          <a:p>
            <a:pPr algn="l"/>
            <a:r>
              <a:rPr lang="en-US" dirty="0">
                <a:latin typeface="Sabon Next LT" panose="02000500000000000000" pitchFamily="2" charset="0"/>
                <a:cs typeface="Sabon Next LT" panose="02000500000000000000" pitchFamily="2" charset="0"/>
              </a:rPr>
              <a:t>My data set includes the following data:</a:t>
            </a:r>
          </a:p>
          <a:p>
            <a:pPr algn="l"/>
            <a:r>
              <a:rPr lang="en-US" dirty="0">
                <a:latin typeface="Sabon Next LT" panose="02000500000000000000" pitchFamily="2" charset="0"/>
                <a:cs typeface="Sabon Next LT" panose="02000500000000000000" pitchFamily="2" charset="0"/>
              </a:rPr>
              <a:t>Invoice ID, Branch, City, Customer type, Gender, Product line, Unit price, Quantity, Total, Date, Time, Payment type, Total with &amp; and without tax of 5%, and Rating.</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525272"/>
            <a:ext cx="10671048" cy="768096"/>
          </a:xfrm>
        </p:spPr>
        <p:txBody>
          <a:bodyPr/>
          <a:lstStyle/>
          <a:p>
            <a:r>
              <a:rPr lang="en-US" dirty="0"/>
              <a:t>Methodology</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6B7024FD-9108-9FF4-CAD6-D663858B825D}"/>
              </a:ext>
            </a:extLst>
          </p:cNvPr>
          <p:cNvSpPr>
            <a:spLocks noGrp="1"/>
          </p:cNvSpPr>
          <p:nvPr>
            <p:ph sz="half" idx="1"/>
          </p:nvPr>
        </p:nvSpPr>
        <p:spPr>
          <a:xfrm>
            <a:off x="758952" y="1620520"/>
            <a:ext cx="11119104" cy="4932680"/>
          </a:xfrm>
        </p:spPr>
        <p:txBody>
          <a:bodyPr/>
          <a:lstStyle/>
          <a:p>
            <a:pPr marL="0" indent="0">
              <a:buNone/>
            </a:pPr>
            <a:r>
              <a:rPr lang="en-US" sz="2000" b="1" dirty="0"/>
              <a:t>My analysis and examination focused on the following parameters:</a:t>
            </a:r>
          </a:p>
          <a:p>
            <a:pPr marL="0" indent="0">
              <a:buNone/>
            </a:pPr>
            <a:br>
              <a:rPr lang="en-US" sz="2000" dirty="0"/>
            </a:br>
            <a:r>
              <a:rPr lang="en-US" sz="2000" dirty="0"/>
              <a:t>1. Quarter and months.</a:t>
            </a:r>
            <a:br>
              <a:rPr lang="en-US" sz="2000" dirty="0"/>
            </a:br>
            <a:r>
              <a:rPr lang="en-US" sz="2000" dirty="0"/>
              <a:t>2. Supermarket’s Branches. </a:t>
            </a:r>
            <a:br>
              <a:rPr lang="en-US" sz="2000" dirty="0"/>
            </a:br>
            <a:r>
              <a:rPr lang="en-US" sz="2000" dirty="0"/>
              <a:t>3. Product line.</a:t>
            </a:r>
          </a:p>
          <a:p>
            <a:pPr marL="0" indent="0">
              <a:buNone/>
            </a:pPr>
            <a:r>
              <a:rPr lang="en-US" sz="2000" dirty="0"/>
              <a:t>4. Gender.</a:t>
            </a:r>
          </a:p>
          <a:p>
            <a:pPr marL="0" indent="0">
              <a:buNone/>
            </a:pPr>
            <a:r>
              <a:rPr lang="en-US" sz="2000" dirty="0"/>
              <a:t>5. Payment type.</a:t>
            </a:r>
            <a:br>
              <a:rPr lang="en-US" sz="2000" dirty="0"/>
            </a:br>
            <a:br>
              <a:rPr lang="en-US" sz="2000" dirty="0"/>
            </a:br>
            <a:r>
              <a:rPr lang="en-US" sz="2000" dirty="0"/>
              <a:t>I performed the analysis to understand which products are the most profitable and have high ratings from the customers to continue selling these products, and at the same time understand which products should be taken off the shelves.</a:t>
            </a:r>
          </a:p>
          <a:p>
            <a:pPr marL="0" indent="0">
              <a:buNone/>
            </a:pPr>
            <a:r>
              <a:rPr lang="en-US" sz="2000" dirty="0"/>
              <a:t>In addition, I tried to determine which branch is the most profitable and has a high rating, while in the branches with a low rating, we will invest effort to increase profitability and customer satisfaction.</a:t>
            </a:r>
          </a:p>
          <a:p>
            <a:pPr marL="0" indent="0">
              <a:buNone/>
            </a:pPr>
            <a:r>
              <a:rPr lang="en-US" sz="2000" dirty="0"/>
              <a:t>Beyond that, I also analyzed the data by month and quarter to check if there is any trend, if customer satisfaction has increased or decreased, and if the supermarket's profits have increased or decreased.</a:t>
            </a:r>
            <a:br>
              <a:rPr lang="en-US" sz="2000" dirty="0"/>
            </a:br>
            <a:endParaRPr lang="en-US" sz="2000"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t>Observations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62DFBB3C-F616-0F6C-FE25-BE56AD64D7FD}"/>
              </a:ext>
            </a:extLst>
          </p:cNvPr>
          <p:cNvSpPr>
            <a:spLocks noGrp="1"/>
          </p:cNvSpPr>
          <p:nvPr>
            <p:ph sz="half" idx="1"/>
          </p:nvPr>
        </p:nvSpPr>
        <p:spPr>
          <a:xfrm>
            <a:off x="3669792" y="2591816"/>
            <a:ext cx="6347968" cy="2834640"/>
          </a:xfrm>
        </p:spPr>
        <p:txBody>
          <a:bodyPr/>
          <a:lstStyle/>
          <a:p>
            <a:r>
              <a:rPr lang="en-US" sz="2800" dirty="0"/>
              <a:t>Analysis by Chain</a:t>
            </a:r>
          </a:p>
          <a:p>
            <a:r>
              <a:rPr lang="en-US" sz="2800" dirty="0"/>
              <a:t>Analysis by Branches</a:t>
            </a:r>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2418" y="39770"/>
            <a:ext cx="10671048" cy="768096"/>
          </a:xfrm>
        </p:spPr>
        <p:txBody>
          <a:bodyPr anchor="t">
            <a:normAutofit/>
          </a:bodyPr>
          <a:lstStyle/>
          <a:p>
            <a:r>
              <a:rPr lang="en-US" dirty="0"/>
              <a:t>Analysis by CHAIN</a:t>
            </a:r>
          </a:p>
        </p:txBody>
      </p:sp>
      <p:pic>
        <p:nvPicPr>
          <p:cNvPr id="5" name="Picture 4">
            <a:extLst>
              <a:ext uri="{FF2B5EF4-FFF2-40B4-BE49-F238E27FC236}">
                <a16:creationId xmlns:a16="http://schemas.microsoft.com/office/drawing/2014/main" id="{5BFE72CA-0CCA-8938-986E-5341D25839EC}"/>
              </a:ext>
            </a:extLst>
          </p:cNvPr>
          <p:cNvPicPr>
            <a:picLocks noChangeAspect="1"/>
          </p:cNvPicPr>
          <p:nvPr/>
        </p:nvPicPr>
        <p:blipFill>
          <a:blip r:embed="rId2"/>
          <a:stretch>
            <a:fillRect/>
          </a:stretch>
        </p:blipFill>
        <p:spPr>
          <a:xfrm>
            <a:off x="1291004" y="2260600"/>
            <a:ext cx="9309397" cy="4597400"/>
          </a:xfrm>
          <a:prstGeom prst="rect">
            <a:avLst/>
          </a:prstGeom>
          <a:noFill/>
        </p:spPr>
      </p:pic>
      <p:sp>
        <p:nvSpPr>
          <p:cNvPr id="6" name="Slide Number Placeholder 7">
            <a:extLst>
              <a:ext uri="{FF2B5EF4-FFF2-40B4-BE49-F238E27FC236}">
                <a16:creationId xmlns:a16="http://schemas.microsoft.com/office/drawing/2014/main" id="{D945C637-688E-8CE0-F2F8-5AB498FB48A5}"/>
              </a:ext>
            </a:extLst>
          </p:cNvPr>
          <p:cNvSpPr>
            <a:spLocks noGrp="1"/>
          </p:cNvSpPr>
          <p:nvPr>
            <p:ph type="sldNum" sz="quarter" idx="12"/>
          </p:nvPr>
        </p:nvSpPr>
        <p:spPr>
          <a:xfrm>
            <a:off x="1518920" y="1021298"/>
            <a:ext cx="8646160" cy="1249680"/>
          </a:xfrm>
        </p:spPr>
        <p:txBody>
          <a:bodyPr/>
          <a:lstStyle/>
          <a:p>
            <a:pPr algn="l"/>
            <a:r>
              <a:rPr lang="en-US" sz="1800" dirty="0">
                <a:latin typeface="+mn-lt"/>
              </a:rPr>
              <a:t>This is the chain page</a:t>
            </a:r>
            <a:r>
              <a:rPr lang="en-US" sz="1800" b="1" u="sng" dirty="0">
                <a:latin typeface="+mn-lt"/>
              </a:rPr>
              <a:t>, </a:t>
            </a:r>
            <a:r>
              <a:rPr lang="en-US" sz="1800" dirty="0">
                <a:latin typeface="+mn-lt"/>
              </a:rPr>
              <a:t>here the user can find all the relevant information about the chain.</a:t>
            </a:r>
            <a:r>
              <a:rPr lang="he-IL" sz="1800" dirty="0">
                <a:latin typeface="+mn-lt"/>
              </a:rPr>
              <a:t> </a:t>
            </a:r>
            <a:br>
              <a:rPr lang="en-US" sz="1800" dirty="0">
                <a:latin typeface="+mn-lt"/>
              </a:rPr>
            </a:br>
            <a:r>
              <a:rPr lang="en-US" sz="1800" dirty="0">
                <a:latin typeface="+mn-lt"/>
              </a:rPr>
              <a:t>This page includes Slicers – which let the users have the option to filter.</a:t>
            </a:r>
            <a:br>
              <a:rPr lang="en-US" sz="1800" dirty="0">
                <a:latin typeface="+mn-lt"/>
                <a:cs typeface="Sabon Next LT" panose="02000500000000000000" pitchFamily="2" charset="0"/>
              </a:rPr>
            </a:br>
            <a:endParaRPr lang="en-US" sz="1800" dirty="0">
              <a:latin typeface="+mn-lt"/>
            </a:endParaRPr>
          </a:p>
        </p:txBody>
      </p:sp>
    </p:spTree>
    <p:extLst>
      <p:ext uri="{BB962C8B-B14F-4D97-AF65-F5344CB8AC3E}">
        <p14:creationId xmlns:p14="http://schemas.microsoft.com/office/powerpoint/2010/main" val="164410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77672" y="563082"/>
            <a:ext cx="10671048" cy="768096"/>
          </a:xfrm>
        </p:spPr>
        <p:txBody>
          <a:bodyPr/>
          <a:lstStyle/>
          <a:p>
            <a:r>
              <a:rPr lang="en-US" sz="4400" dirty="0"/>
              <a:t>Analysis by CHAIN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367834" y="3143504"/>
            <a:ext cx="11389367" cy="1666240"/>
          </a:xfrm>
        </p:spPr>
        <p:txBody>
          <a:bodyPr/>
          <a:lstStyle/>
          <a:p>
            <a:pPr algn="l"/>
            <a:r>
              <a:rPr lang="en-US" sz="1800" dirty="0">
                <a:latin typeface="+mn-lt"/>
              </a:rPr>
              <a:t>In this Matrix, you can see the amount of sales including 5% tax - for each month and quarter in 2019. This is for each branch and the chain itself.</a:t>
            </a:r>
            <a:br>
              <a:rPr lang="en-US" sz="1800" dirty="0">
                <a:latin typeface="+mn-lt"/>
              </a:rPr>
            </a:br>
            <a:r>
              <a:rPr lang="en-US" sz="1800" dirty="0">
                <a:latin typeface="+mn-lt"/>
              </a:rPr>
              <a:t>This Matrix lets the user drill down to which level he wants – Year/Quarter/Month.</a:t>
            </a:r>
            <a:endParaRPr lang="he-IL" sz="1800" dirty="0">
              <a:latin typeface="+mn-lt"/>
            </a:endParaRPr>
          </a:p>
          <a:p>
            <a:pPr algn="l"/>
            <a:endParaRPr lang="en-US" sz="1800" dirty="0">
              <a:latin typeface="+mn-lt"/>
            </a:endParaRPr>
          </a:p>
        </p:txBody>
      </p:sp>
      <p:pic>
        <p:nvPicPr>
          <p:cNvPr id="4" name="Picture 3">
            <a:extLst>
              <a:ext uri="{FF2B5EF4-FFF2-40B4-BE49-F238E27FC236}">
                <a16:creationId xmlns:a16="http://schemas.microsoft.com/office/drawing/2014/main" id="{175A9E8A-6ED6-A40C-25BF-72C69FFF854C}"/>
              </a:ext>
            </a:extLst>
          </p:cNvPr>
          <p:cNvPicPr>
            <a:picLocks noChangeAspect="1"/>
          </p:cNvPicPr>
          <p:nvPr/>
        </p:nvPicPr>
        <p:blipFill>
          <a:blip r:embed="rId2"/>
          <a:stretch>
            <a:fillRect/>
          </a:stretch>
        </p:blipFill>
        <p:spPr>
          <a:xfrm>
            <a:off x="794573" y="1762761"/>
            <a:ext cx="10962628" cy="1666239"/>
          </a:xfrm>
          <a:prstGeom prst="rect">
            <a:avLst/>
          </a:prstGeom>
        </p:spPr>
      </p:pic>
    </p:spTree>
    <p:extLst>
      <p:ext uri="{BB962C8B-B14F-4D97-AF65-F5344CB8AC3E}">
        <p14:creationId xmlns:p14="http://schemas.microsoft.com/office/powerpoint/2010/main" val="1247667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677672" y="563082"/>
            <a:ext cx="10671048" cy="768096"/>
          </a:xfrm>
        </p:spPr>
        <p:txBody>
          <a:bodyPr/>
          <a:lstStyle/>
          <a:p>
            <a:r>
              <a:rPr lang="en-US" sz="4400" dirty="0"/>
              <a:t>Analysis by CHAIN</a:t>
            </a:r>
          </a:p>
        </p:txBody>
      </p:sp>
      <p:sp>
        <p:nvSpPr>
          <p:cNvPr id="3" name="Slide Number Placeholder 7">
            <a:extLst>
              <a:ext uri="{FF2B5EF4-FFF2-40B4-BE49-F238E27FC236}">
                <a16:creationId xmlns:a16="http://schemas.microsoft.com/office/drawing/2014/main" id="{694482C3-A85C-7C98-1BF0-2691CC35B96F}"/>
              </a:ext>
            </a:extLst>
          </p:cNvPr>
          <p:cNvSpPr>
            <a:spLocks noGrp="1"/>
          </p:cNvSpPr>
          <p:nvPr>
            <p:ph type="sldNum" sz="quarter" idx="12"/>
          </p:nvPr>
        </p:nvSpPr>
        <p:spPr>
          <a:xfrm>
            <a:off x="6657658" y="3332798"/>
            <a:ext cx="3917950" cy="1250950"/>
          </a:xfrm>
        </p:spPr>
        <p:txBody>
          <a:bodyPr/>
          <a:lstStyle/>
          <a:p>
            <a:pPr algn="l"/>
            <a:r>
              <a:rPr lang="en-US" sz="1800" dirty="0">
                <a:latin typeface="+mn-lt"/>
              </a:rPr>
              <a:t>In this </a:t>
            </a:r>
            <a:r>
              <a:rPr lang="en-US" sz="1800" dirty="0">
                <a:latin typeface="+mn-lt"/>
                <a:cs typeface="Sabon Next LT" panose="02000500000000000000" pitchFamily="2" charset="0"/>
              </a:rPr>
              <a:t>Pie Chart, we can see the number of sales (and the percentage) by branch.</a:t>
            </a:r>
            <a:br>
              <a:rPr lang="en-US" sz="1800" dirty="0">
                <a:latin typeface="+mn-lt"/>
                <a:cs typeface="Sabon Next LT" panose="02000500000000000000" pitchFamily="2" charset="0"/>
              </a:rPr>
            </a:br>
            <a:r>
              <a:rPr lang="en-US" sz="1800" dirty="0">
                <a:latin typeface="+mn-lt"/>
                <a:cs typeface="Sabon Next LT" panose="02000500000000000000" pitchFamily="2" charset="0"/>
              </a:rPr>
              <a:t>You can see that the percentage of sales is pretty much the same -  a uniform distribution.</a:t>
            </a:r>
            <a:endParaRPr lang="en-US" sz="1800" dirty="0">
              <a:latin typeface="+mn-lt"/>
            </a:endParaRPr>
          </a:p>
        </p:txBody>
      </p:sp>
      <p:pic>
        <p:nvPicPr>
          <p:cNvPr id="5" name="Picture 4">
            <a:extLst>
              <a:ext uri="{FF2B5EF4-FFF2-40B4-BE49-F238E27FC236}">
                <a16:creationId xmlns:a16="http://schemas.microsoft.com/office/drawing/2014/main" id="{C917AF87-86E0-4098-7EA5-2A3DF5A4B4D9}"/>
              </a:ext>
            </a:extLst>
          </p:cNvPr>
          <p:cNvPicPr>
            <a:picLocks noChangeAspect="1"/>
          </p:cNvPicPr>
          <p:nvPr/>
        </p:nvPicPr>
        <p:blipFill>
          <a:blip r:embed="rId2"/>
          <a:stretch>
            <a:fillRect/>
          </a:stretch>
        </p:blipFill>
        <p:spPr>
          <a:xfrm>
            <a:off x="921803" y="2108779"/>
            <a:ext cx="3623584" cy="3509701"/>
          </a:xfrm>
          <a:prstGeom prst="rect">
            <a:avLst/>
          </a:prstGeom>
        </p:spPr>
      </p:pic>
    </p:spTree>
    <p:extLst>
      <p:ext uri="{BB962C8B-B14F-4D97-AF65-F5344CB8AC3E}">
        <p14:creationId xmlns:p14="http://schemas.microsoft.com/office/powerpoint/2010/main" val="267784206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{845A2524-34CC-4F76-9185-33DCB62926D0}tf78438558_win32</Template>
  <TotalTime>1272</TotalTime>
  <Words>1084</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Arial Black</vt:lpstr>
      <vt:lpstr>Sabon Next LT</vt:lpstr>
      <vt:lpstr>Office Theme</vt:lpstr>
      <vt:lpstr>Supermarket data analysis </vt:lpstr>
      <vt:lpstr>AGENDA</vt:lpstr>
      <vt:lpstr>Introduction</vt:lpstr>
      <vt:lpstr>Data set</vt:lpstr>
      <vt:lpstr>Methodology</vt:lpstr>
      <vt:lpstr>Observations</vt:lpstr>
      <vt:lpstr>Analysis by CHAIN</vt:lpstr>
      <vt:lpstr>Analysis by CHAIN</vt:lpstr>
      <vt:lpstr>Analysis by CHAIN</vt:lpstr>
      <vt:lpstr>Analysis by CHAIN</vt:lpstr>
      <vt:lpstr>Analysis by CHAIN</vt:lpstr>
      <vt:lpstr>Analysis by Branches</vt:lpstr>
      <vt:lpstr>Analysis by Branches</vt:lpstr>
      <vt:lpstr>Analysis by Branches</vt:lpstr>
      <vt:lpstr>Analysis by Branches</vt:lpstr>
      <vt:lpstr>Analysis by Product Type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data analysis </dc:title>
  <dc:subject/>
  <dc:creator>Chen Alfasi</dc:creator>
  <cp:lastModifiedBy>חן אלפסי</cp:lastModifiedBy>
  <cp:revision>24</cp:revision>
  <dcterms:created xsi:type="dcterms:W3CDTF">2023-01-01T14:15:22Z</dcterms:created>
  <dcterms:modified xsi:type="dcterms:W3CDTF">2023-12-20T15:25:03Z</dcterms:modified>
</cp:coreProperties>
</file>