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1"/>
  </p:sldMasterIdLst>
  <p:notesMasterIdLst>
    <p:notesMasterId r:id="rId26"/>
  </p:notesMasterIdLst>
  <p:sldIdLst>
    <p:sldId id="278" r:id="rId2"/>
    <p:sldId id="279" r:id="rId3"/>
    <p:sldId id="280" r:id="rId4"/>
    <p:sldId id="281" r:id="rId5"/>
    <p:sldId id="283" r:id="rId6"/>
    <p:sldId id="284" r:id="rId7"/>
    <p:sldId id="296" r:id="rId8"/>
    <p:sldId id="295" r:id="rId9"/>
    <p:sldId id="294" r:id="rId10"/>
    <p:sldId id="297" r:id="rId11"/>
    <p:sldId id="298" r:id="rId12"/>
    <p:sldId id="299" r:id="rId13"/>
    <p:sldId id="300" r:id="rId14"/>
    <p:sldId id="301" r:id="rId15"/>
    <p:sldId id="302" r:id="rId16"/>
    <p:sldId id="304" r:id="rId17"/>
    <p:sldId id="303" r:id="rId18"/>
    <p:sldId id="305" r:id="rId19"/>
    <p:sldId id="307" r:id="rId20"/>
    <p:sldId id="306" r:id="rId21"/>
    <p:sldId id="282" r:id="rId22"/>
    <p:sldId id="308" r:id="rId23"/>
    <p:sldId id="309" r:id="rId24"/>
    <p:sldId id="293" r:id="rId25"/>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09" autoAdjust="0"/>
  </p:normalViewPr>
  <p:slideViewPr>
    <p:cSldViewPr snapToGrid="0" snapToObjects="1">
      <p:cViewPr varScale="1">
        <p:scale>
          <a:sx n="63" d="100"/>
          <a:sy n="63" d="100"/>
        </p:scale>
        <p:origin x="804" y="56"/>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8/10/relationships/authors" Targe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descr="preencoded.png">
            <a:extLst>
              <a:ext uri="{FF2B5EF4-FFF2-40B4-BE49-F238E27FC236}">
                <a16:creationId xmlns:a16="http://schemas.microsoft.com/office/drawing/2014/main" id="{BA5D5A72-CB6F-F8DE-E2C9-90459C8C3DC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p:nvPr>
        </p:nvSpPr>
        <p:spPr>
          <a:xfrm>
            <a:off x="3403092" y="1984248"/>
            <a:ext cx="5385816" cy="1225296"/>
          </a:xfrm>
        </p:spPr>
        <p:txBody>
          <a:bodyPr tIns="0" anchor="t">
            <a:noAutofit/>
          </a:bodyPr>
          <a:lstStyle>
            <a:lvl1pPr algn="ctr">
              <a:defRPr sz="4400"/>
            </a:lvl1pPr>
          </a:lstStyle>
          <a:p>
            <a:r>
              <a:rPr lang="en-US"/>
              <a:t>Click to edit Master title style</a:t>
            </a:r>
            <a:endParaRPr lang="en-US" dirty="0"/>
          </a:p>
        </p:txBody>
      </p:sp>
      <p:sp>
        <p:nvSpPr>
          <p:cNvPr id="3" name="Subtitle 2"/>
          <p:cNvSpPr>
            <a:spLocks noGrp="1"/>
          </p:cNvSpPr>
          <p:nvPr>
            <p:ph type="subTitle" idx="1"/>
          </p:nvPr>
        </p:nvSpPr>
        <p:spPr>
          <a:xfrm>
            <a:off x="4349496" y="3483864"/>
            <a:ext cx="3493008" cy="878908"/>
          </a:xfrm>
        </p:spPr>
        <p:txBody>
          <a:bodyPr lIns="0" tIns="0" rIns="0" bIns="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a:extLst>
              <a:ext uri="{FF2B5EF4-FFF2-40B4-BE49-F238E27FC236}">
                <a16:creationId xmlns:a16="http://schemas.microsoft.com/office/drawing/2014/main" id="{ABC388A2-FFC7-1A87-02FB-C97B50161FD3}"/>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descr="preencoded.png">
            <a:extLst>
              <a:ext uri="{FF2B5EF4-FFF2-40B4-BE49-F238E27FC236}">
                <a16:creationId xmlns:a16="http://schemas.microsoft.com/office/drawing/2014/main" id="{D64C4994-B525-F4C0-B74F-D5E8296DFC43}"/>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descr="preencoded.png">
            <a:extLst>
              <a:ext uri="{FF2B5EF4-FFF2-40B4-BE49-F238E27FC236}">
                <a16:creationId xmlns:a16="http://schemas.microsoft.com/office/drawing/2014/main" id="{9019DA73-2516-F3D2-ECDB-620C90483DB3}"/>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descr="preencoded.png">
            <a:extLst>
              <a:ext uri="{FF2B5EF4-FFF2-40B4-BE49-F238E27FC236}">
                <a16:creationId xmlns:a16="http://schemas.microsoft.com/office/drawing/2014/main" id="{FEA70E9F-C506-413C-11EF-5915A2296643}"/>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descr="preencoded.png">
            <a:extLst>
              <a:ext uri="{FF2B5EF4-FFF2-40B4-BE49-F238E27FC236}">
                <a16:creationId xmlns:a16="http://schemas.microsoft.com/office/drawing/2014/main" id="{A8B7F1F1-806C-8D65-7340-220A0C4653C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descr="preencoded.png">
            <a:extLst>
              <a:ext uri="{FF2B5EF4-FFF2-40B4-BE49-F238E27FC236}">
                <a16:creationId xmlns:a16="http://schemas.microsoft.com/office/drawing/2014/main" id="{F19C81EC-0322-58A2-C455-6E2C84D1E6E8}"/>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p>
            <a:r>
              <a:rPr lang="en-US"/>
              <a:t>Presentation title</a:t>
            </a:r>
            <a:endParaRPr lang="en-US" dirty="0"/>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descr="preencoded.png">
            <a:extLst>
              <a:ext uri="{FF2B5EF4-FFF2-40B4-BE49-F238E27FC236}">
                <a16:creationId xmlns:a16="http://schemas.microsoft.com/office/drawing/2014/main"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descr="preencoded.png">
            <a:extLst>
              <a:ext uri="{FF2B5EF4-FFF2-40B4-BE49-F238E27FC236}">
                <a16:creationId xmlns:a16="http://schemas.microsoft.com/office/drawing/2014/main" id="{5CCFEDF9-5B69-87BA-8A33-35033DA4013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ctr">
            <a:noAutofit/>
          </a:bodyPr>
          <a:lstStyle>
            <a:lvl1pPr algn="l">
              <a:defRPr sz="4400"/>
            </a:lvl1pPr>
          </a:lstStyle>
          <a:p>
            <a:r>
              <a:rPr lang="en-US"/>
              <a:t>Click to edit Master title style</a:t>
            </a:r>
            <a:endParaRPr lang="en-US" dirty="0"/>
          </a:p>
        </p:txBody>
      </p:sp>
      <p:sp>
        <p:nvSpPr>
          <p:cNvPr id="3" name="Subtitle 2"/>
          <p:cNvSpPr>
            <a:spLocks noGrp="1"/>
          </p:cNvSpPr>
          <p:nvPr>
            <p:ph type="subTitle" idx="1"/>
          </p:nvPr>
        </p:nvSpPr>
        <p:spPr>
          <a:xfrm>
            <a:off x="1545336" y="2846832"/>
            <a:ext cx="4169664" cy="2176272"/>
          </a:xfrm>
        </p:spPr>
        <p:txBody>
          <a:bodyPr lIns="91440" tIns="0" rIns="91440" bIns="0">
            <a:no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userDrawn="1">
            <p:ph idx="1"/>
          </p:nvPr>
        </p:nvSpPr>
        <p:spPr>
          <a:xfrm>
            <a:off x="4224528" y="3222752"/>
            <a:ext cx="6766560"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userDrawn="1">
            <p:ph type="ftr" sz="quarter" idx="11"/>
          </p:nvPr>
        </p:nvSpPr>
        <p:spPr>
          <a:xfrm>
            <a:off x="4224528" y="457200"/>
            <a:ext cx="3200400" cy="274320"/>
          </a:xfrm>
        </p:spPr>
        <p:txBody>
          <a:bodyPr>
            <a:noAutofit/>
          </a:bodyPr>
          <a:lstStyle/>
          <a:p>
            <a:r>
              <a:rPr lang="en-US"/>
              <a:t>Presentation title</a:t>
            </a:r>
            <a:endParaRPr lang="en-US" dirty="0"/>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t>‹#›</a:t>
            </a:fld>
            <a:endParaRPr lang="en-US" dirty="0"/>
          </a:p>
        </p:txBody>
      </p:sp>
      <p:sp>
        <p:nvSpPr>
          <p:cNvPr id="17" name="Freeform: Shape 16">
            <a:extLst>
              <a:ext uri="{FF2B5EF4-FFF2-40B4-BE49-F238E27FC236}">
                <a16:creationId xmlns:a16="http://schemas.microsoft.com/office/drawing/2014/main" id="{217CBC9E-B934-828F-2AE5-211CEF5B1D25}"/>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a:xfrm>
            <a:off x="2895600" y="3776472"/>
            <a:ext cx="6400800" cy="768096"/>
          </a:xfrm>
        </p:spPr>
        <p:txBody>
          <a:bodyPr anchor="t">
            <a:noAutofit/>
          </a:bodyPr>
          <a:lstStyle>
            <a:lvl1pPr>
              <a:lnSpc>
                <a:spcPct val="100000"/>
              </a:lnSpc>
              <a:defRPr sz="4400"/>
            </a:lvl1pPr>
          </a:lstStyle>
          <a:p>
            <a:r>
              <a:rPr lang="en-US"/>
              <a:t>Click to edit Master title style</a:t>
            </a:r>
            <a:endParaRPr lang="en-US" dirty="0"/>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www.linkedin.com/in/chen-alfasi-419b56235/"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p:txBody>
          <a:bodyPr/>
          <a:lstStyle/>
          <a:p>
            <a:r>
              <a:rPr lang="en-US" dirty="0"/>
              <a:t>Supermarket</a:t>
            </a:r>
            <a:br>
              <a:rPr lang="en-US" dirty="0"/>
            </a:br>
            <a:r>
              <a:rPr lang="en-US" dirty="0"/>
              <a:t>data analysis</a:t>
            </a:r>
            <a:br>
              <a:rPr lang="en-US" dirty="0"/>
            </a:br>
            <a:endParaRPr lang="en-US" dirty="0"/>
          </a:p>
        </p:txBody>
      </p:sp>
      <p:sp>
        <p:nvSpPr>
          <p:cNvPr id="3" name="Subtitle 2">
            <a:extLst>
              <a:ext uri="{FF2B5EF4-FFF2-40B4-BE49-F238E27FC236}">
                <a16:creationId xmlns:a16="http://schemas.microsoft.com/office/drawing/2014/main" id="{86C1060B-300F-3CE3-E5AA-D8E29791C960}"/>
              </a:ext>
            </a:extLst>
          </p:cNvPr>
          <p:cNvSpPr>
            <a:spLocks noGrp="1"/>
          </p:cNvSpPr>
          <p:nvPr>
            <p:ph type="subTitle" idx="1"/>
          </p:nvPr>
        </p:nvSpPr>
        <p:spPr>
          <a:xfrm>
            <a:off x="4247896" y="3407664"/>
            <a:ext cx="3493008" cy="1692656"/>
          </a:xfrm>
        </p:spPr>
        <p:txBody>
          <a:bodyPr/>
          <a:lstStyle/>
          <a:p>
            <a:r>
              <a:rPr lang="en-US" sz="3200" dirty="0"/>
              <a:t>Chen Alfasi</a:t>
            </a:r>
          </a:p>
          <a:p>
            <a:pPr algn="l"/>
            <a:r>
              <a:rPr lang="en-US" dirty="0"/>
              <a:t>    </a:t>
            </a:r>
            <a:br>
              <a:rPr lang="en-US" dirty="0"/>
            </a:br>
            <a:r>
              <a:rPr lang="en-US" dirty="0"/>
              <a:t>           </a:t>
            </a:r>
            <a:r>
              <a:rPr lang="en-US" sz="3200" dirty="0"/>
              <a:t>Link:</a:t>
            </a:r>
            <a:br>
              <a:rPr lang="en-US" dirty="0"/>
            </a:br>
            <a:endParaRPr lang="en-US" dirty="0"/>
          </a:p>
          <a:p>
            <a:endParaRPr lang="en-US" dirty="0"/>
          </a:p>
        </p:txBody>
      </p:sp>
      <p:pic>
        <p:nvPicPr>
          <p:cNvPr id="4" name="Picture 3">
            <a:hlinkClick r:id="rId2"/>
            <a:extLst>
              <a:ext uri="{FF2B5EF4-FFF2-40B4-BE49-F238E27FC236}">
                <a16:creationId xmlns:a16="http://schemas.microsoft.com/office/drawing/2014/main" id="{B0E78DB8-926F-2B82-849C-34FA74CB3349}"/>
              </a:ext>
            </a:extLst>
          </p:cNvPr>
          <p:cNvPicPr>
            <a:picLocks noChangeAspect="1"/>
          </p:cNvPicPr>
          <p:nvPr/>
        </p:nvPicPr>
        <p:blipFill>
          <a:blip r:embed="rId3"/>
          <a:stretch>
            <a:fillRect/>
          </a:stretch>
        </p:blipFill>
        <p:spPr>
          <a:xfrm>
            <a:off x="6307494" y="4253992"/>
            <a:ext cx="714931" cy="572546"/>
          </a:xfrm>
          <a:prstGeom prst="rect">
            <a:avLst/>
          </a:prstGeom>
        </p:spPr>
      </p:pic>
    </p:spTree>
    <p:extLst>
      <p:ext uri="{BB962C8B-B14F-4D97-AF65-F5344CB8AC3E}">
        <p14:creationId xmlns:p14="http://schemas.microsoft.com/office/powerpoint/2010/main" val="2131568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a:xfrm>
            <a:off x="677672" y="563082"/>
            <a:ext cx="10671048" cy="768096"/>
          </a:xfrm>
        </p:spPr>
        <p:txBody>
          <a:bodyPr/>
          <a:lstStyle/>
          <a:p>
            <a:r>
              <a:rPr lang="en-US" sz="4400" dirty="0"/>
              <a:t>Analysis by Branches</a:t>
            </a:r>
          </a:p>
        </p:txBody>
      </p:sp>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a:xfrm>
            <a:off x="7503160" y="3429000"/>
            <a:ext cx="3916680" cy="1249680"/>
          </a:xfrm>
        </p:spPr>
        <p:txBody>
          <a:bodyPr/>
          <a:lstStyle/>
          <a:p>
            <a:pPr algn="l"/>
            <a:r>
              <a:rPr lang="en-US" sz="1800" dirty="0">
                <a:latin typeface="+mn-lt"/>
              </a:rPr>
              <a:t>In this </a:t>
            </a:r>
            <a:r>
              <a:rPr lang="en-US" sz="1800" dirty="0">
                <a:latin typeface="+mn-lt"/>
                <a:cs typeface="Sabon Next LT" panose="02000500000000000000" pitchFamily="2" charset="0"/>
              </a:rPr>
              <a:t>visualization, I separated the branches by revenues and expenses.</a:t>
            </a:r>
            <a:br>
              <a:rPr lang="en-US" sz="1800" dirty="0">
                <a:latin typeface="+mn-lt"/>
                <a:cs typeface="Sabon Next LT" panose="02000500000000000000" pitchFamily="2" charset="0"/>
              </a:rPr>
            </a:br>
            <a:r>
              <a:rPr lang="en-US" sz="1800" dirty="0">
                <a:latin typeface="+mn-lt"/>
                <a:cs typeface="Sabon Next LT" panose="02000500000000000000" pitchFamily="2" charset="0"/>
              </a:rPr>
              <a:t>We can see the difference between them in each branch– to each branch is a profit.</a:t>
            </a:r>
            <a:endParaRPr lang="en-US" sz="1800" dirty="0">
              <a:latin typeface="+mn-lt"/>
            </a:endParaRPr>
          </a:p>
        </p:txBody>
      </p:sp>
      <p:pic>
        <p:nvPicPr>
          <p:cNvPr id="6" name="Picture 5">
            <a:extLst>
              <a:ext uri="{FF2B5EF4-FFF2-40B4-BE49-F238E27FC236}">
                <a16:creationId xmlns:a16="http://schemas.microsoft.com/office/drawing/2014/main" id="{DD7A11D0-F355-01A9-A442-989CC6EDACC7}"/>
              </a:ext>
            </a:extLst>
          </p:cNvPr>
          <p:cNvPicPr>
            <a:picLocks noChangeAspect="1"/>
          </p:cNvPicPr>
          <p:nvPr/>
        </p:nvPicPr>
        <p:blipFill>
          <a:blip r:embed="rId2"/>
          <a:stretch>
            <a:fillRect/>
          </a:stretch>
        </p:blipFill>
        <p:spPr>
          <a:xfrm>
            <a:off x="1632712" y="1731240"/>
            <a:ext cx="3437128" cy="4563678"/>
          </a:xfrm>
          <a:prstGeom prst="rect">
            <a:avLst/>
          </a:prstGeom>
        </p:spPr>
      </p:pic>
    </p:spTree>
    <p:extLst>
      <p:ext uri="{BB962C8B-B14F-4D97-AF65-F5344CB8AC3E}">
        <p14:creationId xmlns:p14="http://schemas.microsoft.com/office/powerpoint/2010/main" val="36193986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a:xfrm>
            <a:off x="677672" y="563082"/>
            <a:ext cx="10671048" cy="768096"/>
          </a:xfrm>
        </p:spPr>
        <p:txBody>
          <a:bodyPr/>
          <a:lstStyle/>
          <a:p>
            <a:r>
              <a:rPr lang="en-US" sz="4400" dirty="0"/>
              <a:t>Analysis by Branches</a:t>
            </a:r>
          </a:p>
        </p:txBody>
      </p:sp>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a:xfrm>
            <a:off x="7432040" y="3241641"/>
            <a:ext cx="3916680" cy="1249680"/>
          </a:xfrm>
        </p:spPr>
        <p:txBody>
          <a:bodyPr/>
          <a:lstStyle/>
          <a:p>
            <a:pPr algn="l"/>
            <a:r>
              <a:rPr lang="en-US" sz="1800" dirty="0">
                <a:latin typeface="+mn-lt"/>
              </a:rPr>
              <a:t>In this </a:t>
            </a:r>
            <a:r>
              <a:rPr lang="en-US" sz="1800" dirty="0">
                <a:latin typeface="+mn-lt"/>
                <a:cs typeface="Sabon Next LT" panose="02000500000000000000" pitchFamily="2" charset="0"/>
              </a:rPr>
              <a:t>Column Chart, I separated the branches by the number of purchases.</a:t>
            </a:r>
            <a:br>
              <a:rPr lang="en-US" sz="1800" dirty="0">
                <a:latin typeface="+mn-lt"/>
                <a:cs typeface="Sabon Next LT" panose="02000500000000000000" pitchFamily="2" charset="0"/>
              </a:rPr>
            </a:br>
            <a:r>
              <a:rPr lang="en-US" sz="1800" dirty="0">
                <a:latin typeface="+mn-lt"/>
                <a:cs typeface="Sabon Next LT" panose="02000500000000000000" pitchFamily="2" charset="0"/>
              </a:rPr>
              <a:t>We can see that number of purchases has almost a uniform distribution by branch – branch C has more purchases than branches A and B. </a:t>
            </a:r>
            <a:endParaRPr lang="en-US" sz="1800" dirty="0">
              <a:latin typeface="+mn-lt"/>
            </a:endParaRPr>
          </a:p>
        </p:txBody>
      </p:sp>
      <p:pic>
        <p:nvPicPr>
          <p:cNvPr id="4" name="Picture 3">
            <a:extLst>
              <a:ext uri="{FF2B5EF4-FFF2-40B4-BE49-F238E27FC236}">
                <a16:creationId xmlns:a16="http://schemas.microsoft.com/office/drawing/2014/main" id="{760E0406-3683-C9C6-9355-C4A12ECF98DD}"/>
              </a:ext>
            </a:extLst>
          </p:cNvPr>
          <p:cNvPicPr>
            <a:picLocks noChangeAspect="1"/>
          </p:cNvPicPr>
          <p:nvPr/>
        </p:nvPicPr>
        <p:blipFill>
          <a:blip r:embed="rId2"/>
          <a:stretch>
            <a:fillRect/>
          </a:stretch>
        </p:blipFill>
        <p:spPr>
          <a:xfrm>
            <a:off x="2137370" y="1809684"/>
            <a:ext cx="2501231" cy="4113595"/>
          </a:xfrm>
          <a:prstGeom prst="rect">
            <a:avLst/>
          </a:prstGeom>
        </p:spPr>
      </p:pic>
    </p:spTree>
    <p:extLst>
      <p:ext uri="{BB962C8B-B14F-4D97-AF65-F5344CB8AC3E}">
        <p14:creationId xmlns:p14="http://schemas.microsoft.com/office/powerpoint/2010/main" val="32381222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a:xfrm>
            <a:off x="677672" y="563082"/>
            <a:ext cx="10671048" cy="768096"/>
          </a:xfrm>
        </p:spPr>
        <p:txBody>
          <a:bodyPr/>
          <a:lstStyle/>
          <a:p>
            <a:r>
              <a:rPr lang="en-US" sz="4400" dirty="0"/>
              <a:t>Analysis by Branches</a:t>
            </a:r>
          </a:p>
        </p:txBody>
      </p:sp>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a:xfrm>
            <a:off x="6934159" y="3143504"/>
            <a:ext cx="4414561" cy="1950720"/>
          </a:xfrm>
        </p:spPr>
        <p:txBody>
          <a:bodyPr/>
          <a:lstStyle/>
          <a:p>
            <a:pPr algn="l"/>
            <a:r>
              <a:rPr lang="en-US" sz="1800" dirty="0">
                <a:latin typeface="+mn-lt"/>
              </a:rPr>
              <a:t>In this </a:t>
            </a:r>
            <a:r>
              <a:rPr lang="en-US" sz="1800" dirty="0">
                <a:latin typeface="+mn-lt"/>
                <a:cs typeface="Sabon Next LT" panose="02000500000000000000" pitchFamily="2" charset="0"/>
              </a:rPr>
              <a:t>Donut Chart, we can see the profit of each branch.</a:t>
            </a:r>
            <a:br>
              <a:rPr lang="en-US" sz="1800" dirty="0">
                <a:latin typeface="+mn-lt"/>
                <a:cs typeface="Sabon Next LT" panose="02000500000000000000" pitchFamily="2" charset="0"/>
              </a:rPr>
            </a:br>
            <a:r>
              <a:rPr lang="en-US" sz="1800" dirty="0">
                <a:latin typeface="+mn-lt"/>
                <a:cs typeface="Sabon Next LT" panose="02000500000000000000" pitchFamily="2" charset="0"/>
              </a:rPr>
              <a:t>As we can see branch C has more profit than the other branches – there is a direct proportion between the number of purchases and the profit.</a:t>
            </a:r>
            <a:br>
              <a:rPr lang="en-US" sz="1200" dirty="0">
                <a:latin typeface="Sabon Next LT" panose="02000500000000000000" pitchFamily="2" charset="0"/>
                <a:cs typeface="Sabon Next LT" panose="02000500000000000000" pitchFamily="2" charset="0"/>
              </a:rPr>
            </a:br>
            <a:endParaRPr lang="en-US" dirty="0"/>
          </a:p>
        </p:txBody>
      </p:sp>
      <p:pic>
        <p:nvPicPr>
          <p:cNvPr id="6" name="Picture 5">
            <a:extLst>
              <a:ext uri="{FF2B5EF4-FFF2-40B4-BE49-F238E27FC236}">
                <a16:creationId xmlns:a16="http://schemas.microsoft.com/office/drawing/2014/main" id="{B7BEC2E4-4CAB-869B-5E0E-13E6CBA944AA}"/>
              </a:ext>
            </a:extLst>
          </p:cNvPr>
          <p:cNvPicPr>
            <a:picLocks noChangeAspect="1"/>
          </p:cNvPicPr>
          <p:nvPr/>
        </p:nvPicPr>
        <p:blipFill>
          <a:blip r:embed="rId2"/>
          <a:stretch>
            <a:fillRect/>
          </a:stretch>
        </p:blipFill>
        <p:spPr>
          <a:xfrm>
            <a:off x="980399" y="1997996"/>
            <a:ext cx="4820962" cy="3911345"/>
          </a:xfrm>
          <a:prstGeom prst="rect">
            <a:avLst/>
          </a:prstGeom>
        </p:spPr>
      </p:pic>
    </p:spTree>
    <p:extLst>
      <p:ext uri="{BB962C8B-B14F-4D97-AF65-F5344CB8AC3E}">
        <p14:creationId xmlns:p14="http://schemas.microsoft.com/office/powerpoint/2010/main" val="34986197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469BFB-B33B-B05A-A872-EC061B187A90}"/>
              </a:ext>
            </a:extLst>
          </p:cNvPr>
          <p:cNvSpPr>
            <a:spLocks noGrp="1"/>
          </p:cNvSpPr>
          <p:nvPr>
            <p:ph type="title"/>
          </p:nvPr>
        </p:nvSpPr>
        <p:spPr/>
        <p:txBody>
          <a:bodyPr/>
          <a:lstStyle/>
          <a:p>
            <a:r>
              <a:rPr lang="en-US" sz="4400" dirty="0"/>
              <a:t>Analysis by Branches</a:t>
            </a:r>
            <a:endParaRPr lang="en-US" dirty="0"/>
          </a:p>
        </p:txBody>
      </p:sp>
      <p:pic>
        <p:nvPicPr>
          <p:cNvPr id="7" name="Content Placeholder 6">
            <a:extLst>
              <a:ext uri="{FF2B5EF4-FFF2-40B4-BE49-F238E27FC236}">
                <a16:creationId xmlns:a16="http://schemas.microsoft.com/office/drawing/2014/main" id="{26695C9C-8007-0EE5-940C-FD9DFB32AB98}"/>
              </a:ext>
            </a:extLst>
          </p:cNvPr>
          <p:cNvPicPr>
            <a:picLocks noGrp="1" noChangeAspect="1"/>
          </p:cNvPicPr>
          <p:nvPr>
            <p:ph sz="half" idx="1"/>
          </p:nvPr>
        </p:nvPicPr>
        <p:blipFill>
          <a:blip r:embed="rId2"/>
          <a:stretch>
            <a:fillRect/>
          </a:stretch>
        </p:blipFill>
        <p:spPr>
          <a:xfrm>
            <a:off x="1332901" y="2621280"/>
            <a:ext cx="4167292" cy="2570479"/>
          </a:xfrm>
        </p:spPr>
      </p:pic>
      <p:sp>
        <p:nvSpPr>
          <p:cNvPr id="5" name="Slide Number Placeholder 4">
            <a:extLst>
              <a:ext uri="{FF2B5EF4-FFF2-40B4-BE49-F238E27FC236}">
                <a16:creationId xmlns:a16="http://schemas.microsoft.com/office/drawing/2014/main" id="{0121F5F3-F1B6-89A3-927A-D5EA9B11E71A}"/>
              </a:ext>
            </a:extLst>
          </p:cNvPr>
          <p:cNvSpPr>
            <a:spLocks noGrp="1"/>
          </p:cNvSpPr>
          <p:nvPr>
            <p:ph type="sldNum" sz="quarter" idx="12"/>
          </p:nvPr>
        </p:nvSpPr>
        <p:spPr/>
        <p:txBody>
          <a:bodyPr/>
          <a:lstStyle/>
          <a:p>
            <a:fld id="{48F63A3B-78C7-47BE-AE5E-E10140E04643}" type="slidenum">
              <a:rPr lang="en-US" smtClean="0"/>
              <a:t>13</a:t>
            </a:fld>
            <a:endParaRPr lang="en-US" dirty="0"/>
          </a:p>
        </p:txBody>
      </p:sp>
      <p:sp>
        <p:nvSpPr>
          <p:cNvPr id="8" name="Slide Number Placeholder 7">
            <a:extLst>
              <a:ext uri="{FF2B5EF4-FFF2-40B4-BE49-F238E27FC236}">
                <a16:creationId xmlns:a16="http://schemas.microsoft.com/office/drawing/2014/main" id="{92E35C87-5818-DF4E-1B87-D618A78C42BD}"/>
              </a:ext>
            </a:extLst>
          </p:cNvPr>
          <p:cNvSpPr txBox="1">
            <a:spLocks/>
          </p:cNvSpPr>
          <p:nvPr/>
        </p:nvSpPr>
        <p:spPr>
          <a:xfrm>
            <a:off x="6771599" y="3128573"/>
            <a:ext cx="4414561" cy="1950720"/>
          </a:xfrm>
          <a:prstGeom prst="rect">
            <a:avLst/>
          </a:prstGeom>
        </p:spPr>
        <p:txBody>
          <a:bodyPr vert="horz" lIns="91440" tIns="45720" rIns="91440" bIns="45720" rtlCol="0" anchor="ctr">
            <a:noAutofit/>
          </a:bodyPr>
          <a:lstStyle>
            <a:defPPr>
              <a:defRPr lang="en-US"/>
            </a:defPPr>
            <a:lvl1pPr marL="0" algn="ctr" defTabSz="457200" rtl="0" eaLnBrk="1" latinLnBrk="0" hangingPunct="1">
              <a:defRPr sz="1200" kern="1200">
                <a:solidFill>
                  <a:schemeClr val="accent6"/>
                </a:solidFill>
                <a:latin typeface="Arial" panose="020B0604020202020204" pitchFamily="34" charset="0"/>
                <a:ea typeface="+mn-ea"/>
                <a:cs typeface="Arial" panose="020B060402020202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r>
              <a:rPr lang="en-US" sz="1800" dirty="0">
                <a:latin typeface="+mn-lt"/>
              </a:rPr>
              <a:t>In this </a:t>
            </a:r>
            <a:r>
              <a:rPr lang="en-US" sz="1800" dirty="0">
                <a:latin typeface="+mn-lt"/>
                <a:cs typeface="Sabon Next LT" panose="02000500000000000000" pitchFamily="2" charset="0"/>
              </a:rPr>
              <a:t>Table, we can see the Rating average of each branch.</a:t>
            </a:r>
            <a:br>
              <a:rPr lang="en-US" sz="1800" dirty="0">
                <a:latin typeface="+mn-lt"/>
                <a:cs typeface="Sabon Next LT" panose="02000500000000000000" pitchFamily="2" charset="0"/>
              </a:rPr>
            </a:br>
            <a:r>
              <a:rPr lang="en-US" sz="1800" dirty="0">
                <a:latin typeface="+mn-lt"/>
                <a:cs typeface="Sabon Next LT" panose="02000500000000000000" pitchFamily="2" charset="0"/>
              </a:rPr>
              <a:t>As we can see branch C is the successful branch– there is a direct proportion between the number of purchases and the Rating average.</a:t>
            </a:r>
            <a:br>
              <a:rPr lang="en-US" dirty="0">
                <a:latin typeface="Sabon Next LT" panose="02000500000000000000" pitchFamily="2" charset="0"/>
                <a:cs typeface="Sabon Next LT" panose="02000500000000000000" pitchFamily="2" charset="0"/>
              </a:rPr>
            </a:br>
            <a:endParaRPr lang="en-US" dirty="0"/>
          </a:p>
        </p:txBody>
      </p:sp>
    </p:spTree>
    <p:extLst>
      <p:ext uri="{BB962C8B-B14F-4D97-AF65-F5344CB8AC3E}">
        <p14:creationId xmlns:p14="http://schemas.microsoft.com/office/powerpoint/2010/main" val="3602607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5D3ED-8C2E-92B5-AFE9-669AFA6E833C}"/>
              </a:ext>
            </a:extLst>
          </p:cNvPr>
          <p:cNvSpPr>
            <a:spLocks noGrp="1"/>
          </p:cNvSpPr>
          <p:nvPr>
            <p:ph type="title"/>
          </p:nvPr>
        </p:nvSpPr>
        <p:spPr/>
        <p:txBody>
          <a:bodyPr/>
          <a:lstStyle/>
          <a:p>
            <a:r>
              <a:rPr lang="en-US" sz="4400" dirty="0"/>
              <a:t>Analysis by Branches</a:t>
            </a:r>
            <a:endParaRPr lang="en-US" dirty="0"/>
          </a:p>
        </p:txBody>
      </p:sp>
      <p:pic>
        <p:nvPicPr>
          <p:cNvPr id="7" name="Content Placeholder 6">
            <a:extLst>
              <a:ext uri="{FF2B5EF4-FFF2-40B4-BE49-F238E27FC236}">
                <a16:creationId xmlns:a16="http://schemas.microsoft.com/office/drawing/2014/main" id="{AFD93D7A-C13C-C309-560D-4B45C275920C}"/>
              </a:ext>
            </a:extLst>
          </p:cNvPr>
          <p:cNvPicPr>
            <a:picLocks noGrp="1" noChangeAspect="1"/>
          </p:cNvPicPr>
          <p:nvPr>
            <p:ph sz="half" idx="1"/>
          </p:nvPr>
        </p:nvPicPr>
        <p:blipFill>
          <a:blip r:embed="rId2"/>
          <a:stretch>
            <a:fillRect/>
          </a:stretch>
        </p:blipFill>
        <p:spPr>
          <a:xfrm>
            <a:off x="1508718" y="2185127"/>
            <a:ext cx="4414561" cy="3898572"/>
          </a:xfrm>
        </p:spPr>
      </p:pic>
      <p:sp>
        <p:nvSpPr>
          <p:cNvPr id="5" name="Slide Number Placeholder 4">
            <a:extLst>
              <a:ext uri="{FF2B5EF4-FFF2-40B4-BE49-F238E27FC236}">
                <a16:creationId xmlns:a16="http://schemas.microsoft.com/office/drawing/2014/main" id="{4F171A5C-7ACE-FB6F-E7A3-3BF7EC5247F3}"/>
              </a:ext>
            </a:extLst>
          </p:cNvPr>
          <p:cNvSpPr>
            <a:spLocks noGrp="1"/>
          </p:cNvSpPr>
          <p:nvPr>
            <p:ph type="sldNum" sz="quarter" idx="12"/>
          </p:nvPr>
        </p:nvSpPr>
        <p:spPr/>
        <p:txBody>
          <a:bodyPr/>
          <a:lstStyle/>
          <a:p>
            <a:fld id="{48F63A3B-78C7-47BE-AE5E-E10140E04643}" type="slidenum">
              <a:rPr lang="en-US" smtClean="0"/>
              <a:t>14</a:t>
            </a:fld>
            <a:endParaRPr lang="en-US" dirty="0"/>
          </a:p>
        </p:txBody>
      </p:sp>
      <p:sp>
        <p:nvSpPr>
          <p:cNvPr id="8" name="Slide Number Placeholder 7">
            <a:extLst>
              <a:ext uri="{FF2B5EF4-FFF2-40B4-BE49-F238E27FC236}">
                <a16:creationId xmlns:a16="http://schemas.microsoft.com/office/drawing/2014/main" id="{D3D6DB50-A81A-AECF-BCF3-8AB920F89F1C}"/>
              </a:ext>
            </a:extLst>
          </p:cNvPr>
          <p:cNvSpPr txBox="1">
            <a:spLocks/>
          </p:cNvSpPr>
          <p:nvPr/>
        </p:nvSpPr>
        <p:spPr>
          <a:xfrm>
            <a:off x="6863039" y="3307873"/>
            <a:ext cx="4414561" cy="1950720"/>
          </a:xfrm>
          <a:prstGeom prst="rect">
            <a:avLst/>
          </a:prstGeom>
        </p:spPr>
        <p:txBody>
          <a:bodyPr vert="horz" lIns="91440" tIns="45720" rIns="91440" bIns="45720" rtlCol="0" anchor="ctr">
            <a:noAutofit/>
          </a:bodyPr>
          <a:lstStyle>
            <a:defPPr>
              <a:defRPr lang="en-US"/>
            </a:defPPr>
            <a:lvl1pPr marL="0" algn="ctr" defTabSz="457200" rtl="0" eaLnBrk="1" latinLnBrk="0" hangingPunct="1">
              <a:defRPr sz="1200" kern="1200">
                <a:solidFill>
                  <a:schemeClr val="accent6"/>
                </a:solidFill>
                <a:latin typeface="Arial" panose="020B0604020202020204" pitchFamily="34" charset="0"/>
                <a:ea typeface="+mn-ea"/>
                <a:cs typeface="Arial" panose="020B060402020202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r>
              <a:rPr lang="en-US" sz="1800" dirty="0">
                <a:latin typeface="+mn-lt"/>
              </a:rPr>
              <a:t>In this </a:t>
            </a:r>
            <a:r>
              <a:rPr lang="en-US" sz="1800" dirty="0">
                <a:latin typeface="+mn-lt"/>
                <a:cs typeface="Sabon Next LT" panose="02000500000000000000" pitchFamily="2" charset="0"/>
              </a:rPr>
              <a:t>Cluster column chart, we can see the number of payment type by each branch.</a:t>
            </a:r>
            <a:br>
              <a:rPr lang="en-US" sz="1800" dirty="0">
                <a:latin typeface="+mn-lt"/>
                <a:cs typeface="Sabon Next LT" panose="02000500000000000000" pitchFamily="2" charset="0"/>
              </a:rPr>
            </a:br>
            <a:r>
              <a:rPr lang="en-US" sz="1800" dirty="0">
                <a:latin typeface="+mn-lt"/>
                <a:cs typeface="Sabon Next LT" panose="02000500000000000000" pitchFamily="2" charset="0"/>
              </a:rPr>
              <a:t>As we can see in branch A The most purchases were made by </a:t>
            </a:r>
            <a:r>
              <a:rPr lang="en-US" sz="1800" dirty="0" err="1">
                <a:latin typeface="+mn-lt"/>
                <a:cs typeface="Sabon Next LT" panose="02000500000000000000" pitchFamily="2" charset="0"/>
              </a:rPr>
              <a:t>Ewallet</a:t>
            </a:r>
            <a:r>
              <a:rPr lang="en-US" sz="1800" dirty="0">
                <a:latin typeface="+mn-lt"/>
                <a:cs typeface="Sabon Next LT" panose="02000500000000000000" pitchFamily="2" charset="0"/>
              </a:rPr>
              <a:t> while in the other branches, most purchases were made by cash.</a:t>
            </a:r>
            <a:endParaRPr lang="en-US" sz="1800" dirty="0">
              <a:latin typeface="+mn-lt"/>
            </a:endParaRPr>
          </a:p>
        </p:txBody>
      </p:sp>
    </p:spTree>
    <p:extLst>
      <p:ext uri="{BB962C8B-B14F-4D97-AF65-F5344CB8AC3E}">
        <p14:creationId xmlns:p14="http://schemas.microsoft.com/office/powerpoint/2010/main" val="12178164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6E9CC-E6C6-5D7B-5798-8C5D71ED3FE2}"/>
              </a:ext>
            </a:extLst>
          </p:cNvPr>
          <p:cNvSpPr>
            <a:spLocks noGrp="1"/>
          </p:cNvSpPr>
          <p:nvPr>
            <p:ph type="title"/>
          </p:nvPr>
        </p:nvSpPr>
        <p:spPr>
          <a:xfrm>
            <a:off x="755904" y="860552"/>
            <a:ext cx="10186416" cy="1435608"/>
          </a:xfrm>
        </p:spPr>
        <p:txBody>
          <a:bodyPr/>
          <a:lstStyle/>
          <a:p>
            <a:r>
              <a:rPr lang="en-US" sz="4400" dirty="0"/>
              <a:t>Analysis by Product Type</a:t>
            </a:r>
            <a:br>
              <a:rPr lang="en-US" sz="4400" dirty="0"/>
            </a:br>
            <a:endParaRPr lang="en-US" dirty="0"/>
          </a:p>
        </p:txBody>
      </p:sp>
      <p:pic>
        <p:nvPicPr>
          <p:cNvPr id="7" name="Content Placeholder 6">
            <a:extLst>
              <a:ext uri="{FF2B5EF4-FFF2-40B4-BE49-F238E27FC236}">
                <a16:creationId xmlns:a16="http://schemas.microsoft.com/office/drawing/2014/main" id="{AA7076BD-377C-20D9-312C-E4468221B20F}"/>
              </a:ext>
            </a:extLst>
          </p:cNvPr>
          <p:cNvPicPr>
            <a:picLocks noGrp="1" noChangeAspect="1"/>
          </p:cNvPicPr>
          <p:nvPr>
            <p:ph sz="half" idx="1"/>
          </p:nvPr>
        </p:nvPicPr>
        <p:blipFill>
          <a:blip r:embed="rId2"/>
          <a:stretch>
            <a:fillRect/>
          </a:stretch>
        </p:blipFill>
        <p:spPr>
          <a:xfrm>
            <a:off x="1302696" y="2296160"/>
            <a:ext cx="5038991" cy="3172358"/>
          </a:xfrm>
        </p:spPr>
      </p:pic>
      <p:sp>
        <p:nvSpPr>
          <p:cNvPr id="5" name="Slide Number Placeholder 4">
            <a:extLst>
              <a:ext uri="{FF2B5EF4-FFF2-40B4-BE49-F238E27FC236}">
                <a16:creationId xmlns:a16="http://schemas.microsoft.com/office/drawing/2014/main" id="{1C261C7C-32FC-6C38-9D66-4C7CFBA83469}"/>
              </a:ext>
            </a:extLst>
          </p:cNvPr>
          <p:cNvSpPr>
            <a:spLocks noGrp="1"/>
          </p:cNvSpPr>
          <p:nvPr>
            <p:ph type="sldNum" sz="quarter" idx="12"/>
          </p:nvPr>
        </p:nvSpPr>
        <p:spPr/>
        <p:txBody>
          <a:bodyPr/>
          <a:lstStyle/>
          <a:p>
            <a:fld id="{48F63A3B-78C7-47BE-AE5E-E10140E04643}" type="slidenum">
              <a:rPr lang="en-US" smtClean="0"/>
              <a:t>15</a:t>
            </a:fld>
            <a:endParaRPr lang="en-US" dirty="0"/>
          </a:p>
        </p:txBody>
      </p:sp>
      <p:sp>
        <p:nvSpPr>
          <p:cNvPr id="8" name="Slide Number Placeholder 7">
            <a:extLst>
              <a:ext uri="{FF2B5EF4-FFF2-40B4-BE49-F238E27FC236}">
                <a16:creationId xmlns:a16="http://schemas.microsoft.com/office/drawing/2014/main" id="{5D46E846-EAD4-43CF-F563-5D800AE16B74}"/>
              </a:ext>
            </a:extLst>
          </p:cNvPr>
          <p:cNvSpPr txBox="1">
            <a:spLocks/>
          </p:cNvSpPr>
          <p:nvPr/>
        </p:nvSpPr>
        <p:spPr>
          <a:xfrm>
            <a:off x="6771599" y="3124993"/>
            <a:ext cx="4414561" cy="1950720"/>
          </a:xfrm>
          <a:prstGeom prst="rect">
            <a:avLst/>
          </a:prstGeom>
        </p:spPr>
        <p:txBody>
          <a:bodyPr vert="horz" lIns="91440" tIns="45720" rIns="91440" bIns="45720" rtlCol="0" anchor="ctr">
            <a:noAutofit/>
          </a:bodyPr>
          <a:lstStyle>
            <a:defPPr>
              <a:defRPr lang="en-US"/>
            </a:defPPr>
            <a:lvl1pPr marL="0" algn="ctr" defTabSz="457200" rtl="0" eaLnBrk="1" latinLnBrk="0" hangingPunct="1">
              <a:defRPr sz="1200" kern="1200">
                <a:solidFill>
                  <a:schemeClr val="accent6"/>
                </a:solidFill>
                <a:latin typeface="Arial" panose="020B0604020202020204" pitchFamily="34" charset="0"/>
                <a:ea typeface="+mn-ea"/>
                <a:cs typeface="Arial" panose="020B060402020202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r>
              <a:rPr lang="en-US" sz="1800" dirty="0">
                <a:latin typeface="+mn-lt"/>
              </a:rPr>
              <a:t>In this </a:t>
            </a:r>
            <a:r>
              <a:rPr lang="en-US" sz="1800" dirty="0">
                <a:latin typeface="+mn-lt"/>
                <a:cs typeface="Sabon Next LT" panose="02000500000000000000" pitchFamily="2" charset="0"/>
              </a:rPr>
              <a:t>Donut chart, we can see the number of sales of each product type.</a:t>
            </a:r>
            <a:br>
              <a:rPr lang="en-US" sz="1800" dirty="0">
                <a:latin typeface="+mn-lt"/>
                <a:cs typeface="Sabon Next LT" panose="02000500000000000000" pitchFamily="2" charset="0"/>
              </a:rPr>
            </a:br>
            <a:r>
              <a:rPr lang="en-US" sz="1800" dirty="0">
                <a:latin typeface="+mn-lt"/>
                <a:cs typeface="Sabon Next LT" panose="02000500000000000000" pitchFamily="2" charset="0"/>
              </a:rPr>
              <a:t>As we can see the most popular product is Electronic accessories, while the least popular product is Health and beauty.</a:t>
            </a:r>
            <a:endParaRPr lang="en-US" sz="1800" dirty="0">
              <a:latin typeface="+mn-lt"/>
            </a:endParaRPr>
          </a:p>
        </p:txBody>
      </p:sp>
    </p:spTree>
    <p:extLst>
      <p:ext uri="{BB962C8B-B14F-4D97-AF65-F5344CB8AC3E}">
        <p14:creationId xmlns:p14="http://schemas.microsoft.com/office/powerpoint/2010/main" val="37406317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E2227-7CD5-7E65-150C-4020B4E5282A}"/>
              </a:ext>
            </a:extLst>
          </p:cNvPr>
          <p:cNvSpPr>
            <a:spLocks noGrp="1"/>
          </p:cNvSpPr>
          <p:nvPr>
            <p:ph type="title"/>
          </p:nvPr>
        </p:nvSpPr>
        <p:spPr>
          <a:xfrm>
            <a:off x="749808" y="777748"/>
            <a:ext cx="10671048" cy="1425448"/>
          </a:xfrm>
        </p:spPr>
        <p:txBody>
          <a:bodyPr/>
          <a:lstStyle/>
          <a:p>
            <a:r>
              <a:rPr lang="en-US" sz="4400" dirty="0"/>
              <a:t>Analysis by Product Type</a:t>
            </a:r>
            <a:endParaRPr lang="en-US" dirty="0"/>
          </a:p>
        </p:txBody>
      </p:sp>
      <p:pic>
        <p:nvPicPr>
          <p:cNvPr id="7" name="Content Placeholder 6">
            <a:extLst>
              <a:ext uri="{FF2B5EF4-FFF2-40B4-BE49-F238E27FC236}">
                <a16:creationId xmlns:a16="http://schemas.microsoft.com/office/drawing/2014/main" id="{C3144079-F8FF-1AD9-E45F-393D1B95246D}"/>
              </a:ext>
            </a:extLst>
          </p:cNvPr>
          <p:cNvPicPr>
            <a:picLocks noGrp="1" noChangeAspect="1"/>
          </p:cNvPicPr>
          <p:nvPr>
            <p:ph sz="half" idx="1"/>
          </p:nvPr>
        </p:nvPicPr>
        <p:blipFill>
          <a:blip r:embed="rId2"/>
          <a:stretch>
            <a:fillRect/>
          </a:stretch>
        </p:blipFill>
        <p:spPr>
          <a:xfrm>
            <a:off x="1513264" y="2772573"/>
            <a:ext cx="4572068" cy="2604759"/>
          </a:xfrm>
        </p:spPr>
      </p:pic>
      <p:sp>
        <p:nvSpPr>
          <p:cNvPr id="5" name="Slide Number Placeholder 4">
            <a:extLst>
              <a:ext uri="{FF2B5EF4-FFF2-40B4-BE49-F238E27FC236}">
                <a16:creationId xmlns:a16="http://schemas.microsoft.com/office/drawing/2014/main" id="{FD2E0239-C505-02C3-6716-C8ACB6C57933}"/>
              </a:ext>
            </a:extLst>
          </p:cNvPr>
          <p:cNvSpPr>
            <a:spLocks noGrp="1"/>
          </p:cNvSpPr>
          <p:nvPr>
            <p:ph type="sldNum" sz="quarter" idx="12"/>
          </p:nvPr>
        </p:nvSpPr>
        <p:spPr/>
        <p:txBody>
          <a:bodyPr/>
          <a:lstStyle/>
          <a:p>
            <a:fld id="{48F63A3B-78C7-47BE-AE5E-E10140E04643}" type="slidenum">
              <a:rPr lang="en-US" smtClean="0"/>
              <a:t>16</a:t>
            </a:fld>
            <a:endParaRPr lang="en-US" dirty="0"/>
          </a:p>
        </p:txBody>
      </p:sp>
      <p:sp>
        <p:nvSpPr>
          <p:cNvPr id="8" name="Slide Number Placeholder 7">
            <a:extLst>
              <a:ext uri="{FF2B5EF4-FFF2-40B4-BE49-F238E27FC236}">
                <a16:creationId xmlns:a16="http://schemas.microsoft.com/office/drawing/2014/main" id="{6CA23CD4-F833-FBE3-73E7-0913875EC822}"/>
              </a:ext>
            </a:extLst>
          </p:cNvPr>
          <p:cNvSpPr txBox="1">
            <a:spLocks/>
          </p:cNvSpPr>
          <p:nvPr/>
        </p:nvSpPr>
        <p:spPr>
          <a:xfrm>
            <a:off x="6771599" y="3099593"/>
            <a:ext cx="4414561" cy="1950720"/>
          </a:xfrm>
          <a:prstGeom prst="rect">
            <a:avLst/>
          </a:prstGeom>
        </p:spPr>
        <p:txBody>
          <a:bodyPr vert="horz" lIns="91440" tIns="45720" rIns="91440" bIns="45720" rtlCol="0" anchor="ctr">
            <a:noAutofit/>
          </a:bodyPr>
          <a:lstStyle>
            <a:defPPr>
              <a:defRPr lang="en-US"/>
            </a:defPPr>
            <a:lvl1pPr marL="0" algn="ctr" defTabSz="457200" rtl="0" eaLnBrk="1" latinLnBrk="0" hangingPunct="1">
              <a:defRPr sz="1200" kern="1200">
                <a:solidFill>
                  <a:schemeClr val="accent6"/>
                </a:solidFill>
                <a:latin typeface="Arial" panose="020B0604020202020204" pitchFamily="34" charset="0"/>
                <a:ea typeface="+mn-ea"/>
                <a:cs typeface="Arial" panose="020B060402020202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r>
              <a:rPr lang="en-US" sz="1800" dirty="0">
                <a:latin typeface="+mn-lt"/>
              </a:rPr>
              <a:t>In this </a:t>
            </a:r>
            <a:r>
              <a:rPr lang="en-US" sz="1800" dirty="0">
                <a:latin typeface="+mn-lt"/>
                <a:cs typeface="Sabon Next LT" panose="02000500000000000000" pitchFamily="2" charset="0"/>
              </a:rPr>
              <a:t>Table, we can see the average unit price by Product type.</a:t>
            </a:r>
            <a:br>
              <a:rPr lang="en-US" sz="1800" dirty="0">
                <a:latin typeface="+mn-lt"/>
                <a:cs typeface="Sabon Next LT" panose="02000500000000000000" pitchFamily="2" charset="0"/>
              </a:rPr>
            </a:br>
            <a:r>
              <a:rPr lang="en-US" sz="1800" dirty="0">
                <a:latin typeface="+mn-lt"/>
                <a:cs typeface="Sabon Next LT" panose="02000500000000000000" pitchFamily="2" charset="0"/>
              </a:rPr>
              <a:t>As we can see the cheapest average product type is Electronic Accessories and this is the reason why his quantity of sales is the highest, while the most expensive average product type is Fashion Accessories and this is the reason why his quantity of sales is almost the lowest.</a:t>
            </a:r>
            <a:endParaRPr lang="en-US" sz="1800" dirty="0">
              <a:latin typeface="+mn-lt"/>
            </a:endParaRPr>
          </a:p>
        </p:txBody>
      </p:sp>
    </p:spTree>
    <p:extLst>
      <p:ext uri="{BB962C8B-B14F-4D97-AF65-F5344CB8AC3E}">
        <p14:creationId xmlns:p14="http://schemas.microsoft.com/office/powerpoint/2010/main" val="32363298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8C7C20-63E6-DB9B-683B-D29152A763FD}"/>
              </a:ext>
            </a:extLst>
          </p:cNvPr>
          <p:cNvSpPr>
            <a:spLocks noGrp="1"/>
          </p:cNvSpPr>
          <p:nvPr>
            <p:ph type="title"/>
          </p:nvPr>
        </p:nvSpPr>
        <p:spPr>
          <a:xfrm>
            <a:off x="758952" y="832104"/>
            <a:ext cx="10671048" cy="1260856"/>
          </a:xfrm>
        </p:spPr>
        <p:txBody>
          <a:bodyPr/>
          <a:lstStyle/>
          <a:p>
            <a:r>
              <a:rPr lang="en-US" sz="4400" dirty="0"/>
              <a:t>Analysis by Product Type</a:t>
            </a:r>
            <a:endParaRPr lang="en-US" dirty="0"/>
          </a:p>
        </p:txBody>
      </p:sp>
      <p:pic>
        <p:nvPicPr>
          <p:cNvPr id="7" name="Content Placeholder 6">
            <a:extLst>
              <a:ext uri="{FF2B5EF4-FFF2-40B4-BE49-F238E27FC236}">
                <a16:creationId xmlns:a16="http://schemas.microsoft.com/office/drawing/2014/main" id="{98E0737F-0DF1-8C5D-1657-A364E984F9C5}"/>
              </a:ext>
            </a:extLst>
          </p:cNvPr>
          <p:cNvPicPr>
            <a:picLocks noGrp="1" noChangeAspect="1"/>
          </p:cNvPicPr>
          <p:nvPr>
            <p:ph sz="half" idx="1"/>
          </p:nvPr>
        </p:nvPicPr>
        <p:blipFill>
          <a:blip r:embed="rId2"/>
          <a:stretch>
            <a:fillRect/>
          </a:stretch>
        </p:blipFill>
        <p:spPr>
          <a:xfrm>
            <a:off x="1422399" y="2092960"/>
            <a:ext cx="4165599" cy="4045527"/>
          </a:xfrm>
        </p:spPr>
      </p:pic>
      <p:sp>
        <p:nvSpPr>
          <p:cNvPr id="5" name="Slide Number Placeholder 4">
            <a:extLst>
              <a:ext uri="{FF2B5EF4-FFF2-40B4-BE49-F238E27FC236}">
                <a16:creationId xmlns:a16="http://schemas.microsoft.com/office/drawing/2014/main" id="{95FFEBEA-BDB1-7859-4BB5-48A09F01CB59}"/>
              </a:ext>
            </a:extLst>
          </p:cNvPr>
          <p:cNvSpPr>
            <a:spLocks noGrp="1"/>
          </p:cNvSpPr>
          <p:nvPr>
            <p:ph type="sldNum" sz="quarter" idx="12"/>
          </p:nvPr>
        </p:nvSpPr>
        <p:spPr/>
        <p:txBody>
          <a:bodyPr/>
          <a:lstStyle/>
          <a:p>
            <a:fld id="{48F63A3B-78C7-47BE-AE5E-E10140E04643}" type="slidenum">
              <a:rPr lang="en-US" smtClean="0"/>
              <a:t>17</a:t>
            </a:fld>
            <a:endParaRPr lang="en-US" dirty="0"/>
          </a:p>
        </p:txBody>
      </p:sp>
      <p:sp>
        <p:nvSpPr>
          <p:cNvPr id="8" name="Slide Number Placeholder 7">
            <a:extLst>
              <a:ext uri="{FF2B5EF4-FFF2-40B4-BE49-F238E27FC236}">
                <a16:creationId xmlns:a16="http://schemas.microsoft.com/office/drawing/2014/main" id="{6BB645BA-92D3-D2D5-E4C2-FED6AD9C3697}"/>
              </a:ext>
            </a:extLst>
          </p:cNvPr>
          <p:cNvSpPr txBox="1">
            <a:spLocks/>
          </p:cNvSpPr>
          <p:nvPr/>
        </p:nvSpPr>
        <p:spPr>
          <a:xfrm>
            <a:off x="6502401" y="3169920"/>
            <a:ext cx="4683760" cy="2215673"/>
          </a:xfrm>
          <a:prstGeom prst="rect">
            <a:avLst/>
          </a:prstGeom>
        </p:spPr>
        <p:txBody>
          <a:bodyPr vert="horz" lIns="91440" tIns="45720" rIns="91440" bIns="45720" rtlCol="0" anchor="ctr">
            <a:noAutofit/>
          </a:bodyPr>
          <a:lstStyle>
            <a:defPPr>
              <a:defRPr lang="en-US"/>
            </a:defPPr>
            <a:lvl1pPr marL="0" algn="ctr" defTabSz="457200" rtl="0" eaLnBrk="1" latinLnBrk="0" hangingPunct="1">
              <a:defRPr sz="1200" kern="1200">
                <a:solidFill>
                  <a:schemeClr val="accent6"/>
                </a:solidFill>
                <a:latin typeface="Arial" panose="020B0604020202020204" pitchFamily="34" charset="0"/>
                <a:ea typeface="+mn-ea"/>
                <a:cs typeface="Arial" panose="020B060402020202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r>
              <a:rPr lang="en-US" sz="1800" dirty="0">
                <a:latin typeface="+mn-lt"/>
              </a:rPr>
              <a:t>In this </a:t>
            </a:r>
            <a:r>
              <a:rPr lang="en-US" sz="1800" dirty="0">
                <a:latin typeface="+mn-lt"/>
                <a:cs typeface="Sabon Next LT" panose="02000500000000000000" pitchFamily="2" charset="0"/>
              </a:rPr>
              <a:t>Clustered column chart, we can see the profit by Product type.</a:t>
            </a:r>
            <a:br>
              <a:rPr lang="en-US" sz="1800" dirty="0">
                <a:latin typeface="+mn-lt"/>
                <a:cs typeface="Sabon Next LT" panose="02000500000000000000" pitchFamily="2" charset="0"/>
              </a:rPr>
            </a:br>
            <a:r>
              <a:rPr lang="en-US" sz="1800" dirty="0">
                <a:latin typeface="+mn-lt"/>
                <a:cs typeface="Sabon Next LT" panose="02000500000000000000" pitchFamily="2" charset="0"/>
              </a:rPr>
              <a:t>As we can see the least profitable product type is Health and beauty and there is a direct proportion between it to the number of sales, and this is despite his lower average price.</a:t>
            </a:r>
            <a:br>
              <a:rPr lang="en-US" sz="1800" dirty="0">
                <a:latin typeface="+mn-lt"/>
                <a:cs typeface="Sabon Next LT" panose="02000500000000000000" pitchFamily="2" charset="0"/>
              </a:rPr>
            </a:br>
            <a:r>
              <a:rPr lang="en-US" sz="1800" dirty="0">
                <a:latin typeface="+mn-lt"/>
                <a:cs typeface="Sabon Next LT" panose="02000500000000000000" pitchFamily="2" charset="0"/>
              </a:rPr>
              <a:t>In addition, Food and Beverages are the most profitable.</a:t>
            </a:r>
            <a:endParaRPr lang="en-US" sz="1800" dirty="0">
              <a:latin typeface="+mn-lt"/>
            </a:endParaRPr>
          </a:p>
        </p:txBody>
      </p:sp>
    </p:spTree>
    <p:extLst>
      <p:ext uri="{BB962C8B-B14F-4D97-AF65-F5344CB8AC3E}">
        <p14:creationId xmlns:p14="http://schemas.microsoft.com/office/powerpoint/2010/main" val="23578577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CF39C9-0823-7D09-BF8B-698A05A373AE}"/>
              </a:ext>
            </a:extLst>
          </p:cNvPr>
          <p:cNvSpPr>
            <a:spLocks noGrp="1"/>
          </p:cNvSpPr>
          <p:nvPr>
            <p:ph type="title"/>
          </p:nvPr>
        </p:nvSpPr>
        <p:spPr>
          <a:xfrm>
            <a:off x="768096" y="1071627"/>
            <a:ext cx="10671048" cy="768096"/>
          </a:xfrm>
        </p:spPr>
        <p:txBody>
          <a:bodyPr/>
          <a:lstStyle/>
          <a:p>
            <a:r>
              <a:rPr lang="en-US" sz="4400" dirty="0"/>
              <a:t>Analysis by Product Type</a:t>
            </a:r>
            <a:endParaRPr lang="en-US" dirty="0"/>
          </a:p>
        </p:txBody>
      </p:sp>
      <p:pic>
        <p:nvPicPr>
          <p:cNvPr id="7" name="Content Placeholder 6">
            <a:extLst>
              <a:ext uri="{FF2B5EF4-FFF2-40B4-BE49-F238E27FC236}">
                <a16:creationId xmlns:a16="http://schemas.microsoft.com/office/drawing/2014/main" id="{504FFA3C-4BA8-294B-2DEE-5924B3E0B231}"/>
              </a:ext>
            </a:extLst>
          </p:cNvPr>
          <p:cNvPicPr>
            <a:picLocks noGrp="1" noChangeAspect="1"/>
          </p:cNvPicPr>
          <p:nvPr>
            <p:ph sz="half" idx="1"/>
          </p:nvPr>
        </p:nvPicPr>
        <p:blipFill>
          <a:blip r:embed="rId2"/>
          <a:stretch>
            <a:fillRect/>
          </a:stretch>
        </p:blipFill>
        <p:spPr>
          <a:xfrm>
            <a:off x="1685891" y="2691671"/>
            <a:ext cx="4105977" cy="2693922"/>
          </a:xfrm>
        </p:spPr>
      </p:pic>
      <p:sp>
        <p:nvSpPr>
          <p:cNvPr id="5" name="Slide Number Placeholder 4">
            <a:extLst>
              <a:ext uri="{FF2B5EF4-FFF2-40B4-BE49-F238E27FC236}">
                <a16:creationId xmlns:a16="http://schemas.microsoft.com/office/drawing/2014/main" id="{641EFF18-5E18-0599-2144-8C22A8C7B1AE}"/>
              </a:ext>
            </a:extLst>
          </p:cNvPr>
          <p:cNvSpPr>
            <a:spLocks noGrp="1"/>
          </p:cNvSpPr>
          <p:nvPr>
            <p:ph type="sldNum" sz="quarter" idx="12"/>
          </p:nvPr>
        </p:nvSpPr>
        <p:spPr/>
        <p:txBody>
          <a:bodyPr/>
          <a:lstStyle/>
          <a:p>
            <a:fld id="{48F63A3B-78C7-47BE-AE5E-E10140E04643}" type="slidenum">
              <a:rPr lang="en-US" smtClean="0"/>
              <a:t>18</a:t>
            </a:fld>
            <a:endParaRPr lang="en-US" dirty="0"/>
          </a:p>
        </p:txBody>
      </p:sp>
      <p:sp>
        <p:nvSpPr>
          <p:cNvPr id="8" name="Slide Number Placeholder 7">
            <a:extLst>
              <a:ext uri="{FF2B5EF4-FFF2-40B4-BE49-F238E27FC236}">
                <a16:creationId xmlns:a16="http://schemas.microsoft.com/office/drawing/2014/main" id="{B2C16634-DDBF-004F-BE72-B8F4CD139D65}"/>
              </a:ext>
            </a:extLst>
          </p:cNvPr>
          <p:cNvSpPr txBox="1">
            <a:spLocks/>
          </p:cNvSpPr>
          <p:nvPr/>
        </p:nvSpPr>
        <p:spPr>
          <a:xfrm>
            <a:off x="6755384" y="3037840"/>
            <a:ext cx="4683760" cy="2215673"/>
          </a:xfrm>
          <a:prstGeom prst="rect">
            <a:avLst/>
          </a:prstGeom>
        </p:spPr>
        <p:txBody>
          <a:bodyPr vert="horz" lIns="91440" tIns="45720" rIns="91440" bIns="45720" rtlCol="0" anchor="ctr">
            <a:noAutofit/>
          </a:bodyPr>
          <a:lstStyle>
            <a:defPPr>
              <a:defRPr lang="en-US"/>
            </a:defPPr>
            <a:lvl1pPr marL="0" algn="ctr" defTabSz="457200" rtl="0" eaLnBrk="1" latinLnBrk="0" hangingPunct="1">
              <a:defRPr sz="1200" kern="1200">
                <a:solidFill>
                  <a:schemeClr val="accent6"/>
                </a:solidFill>
                <a:latin typeface="Arial" panose="020B0604020202020204" pitchFamily="34" charset="0"/>
                <a:ea typeface="+mn-ea"/>
                <a:cs typeface="Arial" panose="020B060402020202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r>
              <a:rPr lang="en-US" sz="1800" dirty="0">
                <a:latin typeface="+mn-lt"/>
              </a:rPr>
              <a:t>In this </a:t>
            </a:r>
            <a:r>
              <a:rPr lang="en-US" sz="1800" dirty="0">
                <a:latin typeface="+mn-lt"/>
                <a:cs typeface="Sabon Next LT" panose="02000500000000000000" pitchFamily="2" charset="0"/>
              </a:rPr>
              <a:t>Table, we can see the Rating average by Product type.</a:t>
            </a:r>
            <a:br>
              <a:rPr lang="en-US" sz="1800" dirty="0">
                <a:latin typeface="+mn-lt"/>
                <a:cs typeface="Sabon Next LT" panose="02000500000000000000" pitchFamily="2" charset="0"/>
              </a:rPr>
            </a:br>
            <a:r>
              <a:rPr lang="en-US" sz="1800" dirty="0">
                <a:latin typeface="+mn-lt"/>
                <a:cs typeface="Sabon Next LT" panose="02000500000000000000" pitchFamily="2" charset="0"/>
              </a:rPr>
              <a:t>As we can see the highest Rating average is Food and Beverages, there is a direct proportion between it and profitable.</a:t>
            </a:r>
            <a:endParaRPr lang="en-US" sz="1800" dirty="0">
              <a:latin typeface="+mn-lt"/>
            </a:endParaRPr>
          </a:p>
        </p:txBody>
      </p:sp>
    </p:spTree>
    <p:extLst>
      <p:ext uri="{BB962C8B-B14F-4D97-AF65-F5344CB8AC3E}">
        <p14:creationId xmlns:p14="http://schemas.microsoft.com/office/powerpoint/2010/main" val="20864940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E6B19-02BD-730F-3740-7763ED52F598}"/>
              </a:ext>
            </a:extLst>
          </p:cNvPr>
          <p:cNvSpPr>
            <a:spLocks noGrp="1"/>
          </p:cNvSpPr>
          <p:nvPr>
            <p:ph type="title"/>
          </p:nvPr>
        </p:nvSpPr>
        <p:spPr/>
        <p:txBody>
          <a:bodyPr/>
          <a:lstStyle/>
          <a:p>
            <a:r>
              <a:rPr lang="en-US" dirty="0"/>
              <a:t>SUMMARY</a:t>
            </a:r>
          </a:p>
        </p:txBody>
      </p:sp>
      <p:sp>
        <p:nvSpPr>
          <p:cNvPr id="5" name="Slide Number Placeholder 4">
            <a:extLst>
              <a:ext uri="{FF2B5EF4-FFF2-40B4-BE49-F238E27FC236}">
                <a16:creationId xmlns:a16="http://schemas.microsoft.com/office/drawing/2014/main" id="{47EE4271-405F-03AF-9498-52367AA6AF85}"/>
              </a:ext>
            </a:extLst>
          </p:cNvPr>
          <p:cNvSpPr>
            <a:spLocks noGrp="1"/>
          </p:cNvSpPr>
          <p:nvPr>
            <p:ph type="sldNum" sz="quarter" idx="12"/>
          </p:nvPr>
        </p:nvSpPr>
        <p:spPr/>
        <p:txBody>
          <a:bodyPr/>
          <a:lstStyle/>
          <a:p>
            <a:fld id="{48F63A3B-78C7-47BE-AE5E-E10140E04643}" type="slidenum">
              <a:rPr lang="en-US" smtClean="0"/>
              <a:t>19</a:t>
            </a:fld>
            <a:endParaRPr lang="en-US" dirty="0"/>
          </a:p>
        </p:txBody>
      </p:sp>
      <p:pic>
        <p:nvPicPr>
          <p:cNvPr id="7" name="Picture 6">
            <a:extLst>
              <a:ext uri="{FF2B5EF4-FFF2-40B4-BE49-F238E27FC236}">
                <a16:creationId xmlns:a16="http://schemas.microsoft.com/office/drawing/2014/main" id="{0B14DED3-4DBF-A679-C635-E621C2A5C725}"/>
              </a:ext>
            </a:extLst>
          </p:cNvPr>
          <p:cNvPicPr>
            <a:picLocks noChangeAspect="1"/>
          </p:cNvPicPr>
          <p:nvPr/>
        </p:nvPicPr>
        <p:blipFill>
          <a:blip r:embed="rId2"/>
          <a:stretch>
            <a:fillRect/>
          </a:stretch>
        </p:blipFill>
        <p:spPr>
          <a:xfrm>
            <a:off x="1229398" y="2110340"/>
            <a:ext cx="9730156" cy="1191660"/>
          </a:xfrm>
          <a:prstGeom prst="rect">
            <a:avLst/>
          </a:prstGeom>
        </p:spPr>
      </p:pic>
      <p:sp>
        <p:nvSpPr>
          <p:cNvPr id="8" name="Slide Number Placeholder 7">
            <a:extLst>
              <a:ext uri="{FF2B5EF4-FFF2-40B4-BE49-F238E27FC236}">
                <a16:creationId xmlns:a16="http://schemas.microsoft.com/office/drawing/2014/main" id="{1A5AE45E-8350-0736-E1B8-571A4F77299B}"/>
              </a:ext>
            </a:extLst>
          </p:cNvPr>
          <p:cNvSpPr txBox="1">
            <a:spLocks/>
          </p:cNvSpPr>
          <p:nvPr/>
        </p:nvSpPr>
        <p:spPr>
          <a:xfrm>
            <a:off x="3069336" y="3698240"/>
            <a:ext cx="6883400" cy="2215673"/>
          </a:xfrm>
          <a:prstGeom prst="rect">
            <a:avLst/>
          </a:prstGeom>
        </p:spPr>
        <p:txBody>
          <a:bodyPr vert="horz" lIns="91440" tIns="45720" rIns="91440" bIns="45720" rtlCol="0" anchor="ctr">
            <a:noAutofit/>
          </a:bodyPr>
          <a:lstStyle>
            <a:defPPr>
              <a:defRPr lang="en-US"/>
            </a:defPPr>
            <a:lvl1pPr marL="0" algn="ctr" defTabSz="457200" rtl="0" eaLnBrk="1" latinLnBrk="0" hangingPunct="1">
              <a:defRPr sz="1200" kern="1200">
                <a:solidFill>
                  <a:schemeClr val="accent6"/>
                </a:solidFill>
                <a:latin typeface="Arial" panose="020B0604020202020204" pitchFamily="34" charset="0"/>
                <a:ea typeface="+mn-ea"/>
                <a:cs typeface="Arial" panose="020B060402020202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r>
              <a:rPr lang="en-US" sz="1800" dirty="0">
                <a:latin typeface="+mn-lt"/>
              </a:rPr>
              <a:t>Here we can see the Revenues, Expenses, and Profit in the first quarter of 2019 in the supermarket.</a:t>
            </a:r>
            <a:br>
              <a:rPr lang="en-US" sz="1800" dirty="0">
                <a:latin typeface="+mn-lt"/>
              </a:rPr>
            </a:br>
            <a:r>
              <a:rPr lang="en-US" sz="1800" dirty="0">
                <a:latin typeface="+mn-lt"/>
              </a:rPr>
              <a:t>In the bottom line – the first quarter is profitable.</a:t>
            </a:r>
          </a:p>
        </p:txBody>
      </p:sp>
    </p:spTree>
    <p:extLst>
      <p:ext uri="{BB962C8B-B14F-4D97-AF65-F5344CB8AC3E}">
        <p14:creationId xmlns:p14="http://schemas.microsoft.com/office/powerpoint/2010/main" val="33330194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p:txBody>
          <a:bodyPr/>
          <a:lstStyle/>
          <a:p>
            <a:r>
              <a:rPr lang="en-US" sz="4400" b="1" dirty="0">
                <a:solidFill>
                  <a:schemeClr val="accent6"/>
                </a:solidFill>
                <a:latin typeface="Arial Black" panose="020B0604020202020204" pitchFamily="34" charset="0"/>
                <a:ea typeface="Arial Regular" pitchFamily="34" charset="-122"/>
                <a:cs typeface="Arial Black" panose="020B0604020202020204" pitchFamily="34" charset="0"/>
              </a:rPr>
              <a:t>AGENDA</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3" name="Content Placeholder 2">
            <a:extLst>
              <a:ext uri="{FF2B5EF4-FFF2-40B4-BE49-F238E27FC236}">
                <a16:creationId xmlns:a16="http://schemas.microsoft.com/office/drawing/2014/main" id="{4D1F66E5-D2D7-172B-46BA-FEBFE092CC7F}"/>
              </a:ext>
            </a:extLst>
          </p:cNvPr>
          <p:cNvSpPr>
            <a:spLocks noGrp="1"/>
          </p:cNvSpPr>
          <p:nvPr>
            <p:ph idx="1"/>
          </p:nvPr>
        </p:nvSpPr>
        <p:spPr/>
        <p:txBody>
          <a:bodyPr/>
          <a:lstStyle/>
          <a:p>
            <a:r>
              <a:rPr lang="en-US" dirty="0"/>
              <a:t>Introduction​</a:t>
            </a:r>
          </a:p>
          <a:p>
            <a:r>
              <a:rPr lang="en-US" dirty="0"/>
              <a:t>Data set</a:t>
            </a:r>
          </a:p>
          <a:p>
            <a:r>
              <a:rPr lang="en-US" dirty="0"/>
              <a:t>​Methodology</a:t>
            </a:r>
          </a:p>
          <a:p>
            <a:r>
              <a:rPr lang="en-US" dirty="0"/>
              <a:t>Observations</a:t>
            </a:r>
          </a:p>
          <a:p>
            <a:r>
              <a:rPr lang="en-US" dirty="0"/>
              <a:t>Insights &amp; Recommendations</a:t>
            </a:r>
          </a:p>
          <a:p>
            <a:endParaRPr lang="en-US" dirty="0"/>
          </a:p>
        </p:txBody>
      </p:sp>
    </p:spTree>
    <p:extLst>
      <p:ext uri="{BB962C8B-B14F-4D97-AF65-F5344CB8AC3E}">
        <p14:creationId xmlns:p14="http://schemas.microsoft.com/office/powerpoint/2010/main" val="38555318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F091A9-F167-3DBB-7DD9-F309E31C6487}"/>
              </a:ext>
            </a:extLst>
          </p:cNvPr>
          <p:cNvSpPr>
            <a:spLocks noGrp="1"/>
          </p:cNvSpPr>
          <p:nvPr>
            <p:ph type="title"/>
          </p:nvPr>
        </p:nvSpPr>
        <p:spPr>
          <a:xfrm>
            <a:off x="758952" y="1070864"/>
            <a:ext cx="10671048" cy="768096"/>
          </a:xfrm>
        </p:spPr>
        <p:txBody>
          <a:bodyPr/>
          <a:lstStyle/>
          <a:p>
            <a:r>
              <a:rPr lang="en-US" dirty="0"/>
              <a:t>SUMMARY</a:t>
            </a:r>
          </a:p>
        </p:txBody>
      </p:sp>
      <p:pic>
        <p:nvPicPr>
          <p:cNvPr id="7" name="Content Placeholder 6">
            <a:extLst>
              <a:ext uri="{FF2B5EF4-FFF2-40B4-BE49-F238E27FC236}">
                <a16:creationId xmlns:a16="http://schemas.microsoft.com/office/drawing/2014/main" id="{4AAED723-7814-13F3-43F7-6248B8A7337C}"/>
              </a:ext>
            </a:extLst>
          </p:cNvPr>
          <p:cNvPicPr>
            <a:picLocks noGrp="1" noChangeAspect="1"/>
          </p:cNvPicPr>
          <p:nvPr>
            <p:ph sz="half" idx="1"/>
          </p:nvPr>
        </p:nvPicPr>
        <p:blipFill>
          <a:blip r:embed="rId2"/>
          <a:stretch>
            <a:fillRect/>
          </a:stretch>
        </p:blipFill>
        <p:spPr>
          <a:xfrm>
            <a:off x="4162776" y="1794480"/>
            <a:ext cx="3863400" cy="3666076"/>
          </a:xfrm>
        </p:spPr>
      </p:pic>
      <p:sp>
        <p:nvSpPr>
          <p:cNvPr id="5" name="Slide Number Placeholder 4">
            <a:extLst>
              <a:ext uri="{FF2B5EF4-FFF2-40B4-BE49-F238E27FC236}">
                <a16:creationId xmlns:a16="http://schemas.microsoft.com/office/drawing/2014/main" id="{8CE2AA2D-FDE1-C98A-A23C-B11CA265F3D3}"/>
              </a:ext>
            </a:extLst>
          </p:cNvPr>
          <p:cNvSpPr>
            <a:spLocks noGrp="1"/>
          </p:cNvSpPr>
          <p:nvPr>
            <p:ph type="sldNum" sz="quarter" idx="12"/>
          </p:nvPr>
        </p:nvSpPr>
        <p:spPr/>
        <p:txBody>
          <a:bodyPr/>
          <a:lstStyle/>
          <a:p>
            <a:fld id="{48F63A3B-78C7-47BE-AE5E-E10140E04643}" type="slidenum">
              <a:rPr lang="en-US" smtClean="0"/>
              <a:t>20</a:t>
            </a:fld>
            <a:endParaRPr lang="en-US" dirty="0"/>
          </a:p>
        </p:txBody>
      </p:sp>
      <p:sp>
        <p:nvSpPr>
          <p:cNvPr id="8" name="Slide Number Placeholder 7">
            <a:extLst>
              <a:ext uri="{FF2B5EF4-FFF2-40B4-BE49-F238E27FC236}">
                <a16:creationId xmlns:a16="http://schemas.microsoft.com/office/drawing/2014/main" id="{22F60130-241B-6194-32D9-BEB1C0C06AC4}"/>
              </a:ext>
            </a:extLst>
          </p:cNvPr>
          <p:cNvSpPr txBox="1">
            <a:spLocks/>
          </p:cNvSpPr>
          <p:nvPr/>
        </p:nvSpPr>
        <p:spPr>
          <a:xfrm>
            <a:off x="2426716" y="4352719"/>
            <a:ext cx="7814564" cy="2215673"/>
          </a:xfrm>
          <a:prstGeom prst="rect">
            <a:avLst/>
          </a:prstGeom>
        </p:spPr>
        <p:txBody>
          <a:bodyPr vert="horz" lIns="91440" tIns="45720" rIns="91440" bIns="45720" rtlCol="0" anchor="ctr">
            <a:noAutofit/>
          </a:bodyPr>
          <a:lstStyle>
            <a:defPPr>
              <a:defRPr lang="en-US"/>
            </a:defPPr>
            <a:lvl1pPr marL="0" algn="ctr" defTabSz="457200" rtl="0" eaLnBrk="1" latinLnBrk="0" hangingPunct="1">
              <a:defRPr sz="1200" kern="1200">
                <a:solidFill>
                  <a:schemeClr val="accent6"/>
                </a:solidFill>
                <a:latin typeface="Arial" panose="020B0604020202020204" pitchFamily="34" charset="0"/>
                <a:ea typeface="+mn-ea"/>
                <a:cs typeface="Arial" panose="020B060402020202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r>
              <a:rPr lang="en-US" sz="1800" dirty="0">
                <a:latin typeface="+mn-lt"/>
              </a:rPr>
              <a:t>This is the Rating average of the Supermarket chain in the first quarter of 2019.</a:t>
            </a:r>
          </a:p>
        </p:txBody>
      </p:sp>
    </p:spTree>
    <p:extLst>
      <p:ext uri="{BB962C8B-B14F-4D97-AF65-F5344CB8AC3E}">
        <p14:creationId xmlns:p14="http://schemas.microsoft.com/office/powerpoint/2010/main" val="13322776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D2BBD890-6A99-C160-C084-2916E2310718}"/>
              </a:ext>
            </a:extLst>
          </p:cNvPr>
          <p:cNvSpPr>
            <a:spLocks noGrp="1"/>
          </p:cNvSpPr>
          <p:nvPr>
            <p:ph type="body" sz="quarter" idx="13"/>
          </p:nvPr>
        </p:nvSpPr>
        <p:spPr>
          <a:xfrm>
            <a:off x="3840480" y="3160395"/>
            <a:ext cx="7193280" cy="1716405"/>
          </a:xfrm>
        </p:spPr>
        <p:txBody>
          <a:bodyPr/>
          <a:lstStyle/>
          <a:p>
            <a:r>
              <a:rPr lang="en-US" sz="4000" dirty="0"/>
              <a:t>Insights &amp; Recommendations</a:t>
            </a:r>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2"/>
          </p:nvPr>
        </p:nvSpPr>
        <p:spPr/>
        <p:txBody>
          <a:bodyPr/>
          <a:lstStyle/>
          <a:p>
            <a:fld id="{48F63A3B-78C7-47BE-AE5E-E10140E04643}" type="slidenum">
              <a:rPr lang="en-US" smtClean="0"/>
              <a:t>21</a:t>
            </a:fld>
            <a:endParaRPr lang="en-US" dirty="0"/>
          </a:p>
        </p:txBody>
      </p:sp>
    </p:spTree>
    <p:extLst>
      <p:ext uri="{BB962C8B-B14F-4D97-AF65-F5344CB8AC3E}">
        <p14:creationId xmlns:p14="http://schemas.microsoft.com/office/powerpoint/2010/main" val="6856810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0C2E40D-884F-A7E1-6A63-8C84C92390A0}"/>
              </a:ext>
            </a:extLst>
          </p:cNvPr>
          <p:cNvSpPr>
            <a:spLocks noGrp="1"/>
          </p:cNvSpPr>
          <p:nvPr>
            <p:ph sz="half" idx="1"/>
          </p:nvPr>
        </p:nvSpPr>
        <p:spPr>
          <a:xfrm>
            <a:off x="837184" y="1757680"/>
            <a:ext cx="10680192" cy="3657600"/>
          </a:xfrm>
        </p:spPr>
        <p:txBody>
          <a:bodyPr/>
          <a:lstStyle/>
          <a:p>
            <a:r>
              <a:rPr lang="en-US" dirty="0"/>
              <a:t>In February, the income and profitability in the supermarket chain </a:t>
            </a:r>
            <a:r>
              <a:rPr lang="he-IL" dirty="0" err="1"/>
              <a:t>are</a:t>
            </a:r>
            <a:r>
              <a:rPr lang="en-US" dirty="0"/>
              <a:t> the lowest because February is the shortest</a:t>
            </a:r>
            <a:r>
              <a:rPr lang="he-IL" dirty="0"/>
              <a:t> </a:t>
            </a:r>
            <a:r>
              <a:rPr lang="en-US" dirty="0"/>
              <a:t>month.</a:t>
            </a:r>
            <a:br>
              <a:rPr lang="en-US" dirty="0"/>
            </a:br>
            <a:endParaRPr lang="en-US" dirty="0"/>
          </a:p>
          <a:p>
            <a:r>
              <a:rPr lang="en-US" dirty="0"/>
              <a:t>The profitability and the number of sales in branch C are the highest, and so is the rating in branch C - which indicates on the</a:t>
            </a:r>
            <a:r>
              <a:rPr lang="he-IL" dirty="0"/>
              <a:t> </a:t>
            </a:r>
            <a:r>
              <a:rPr lang="en-US" dirty="0"/>
              <a:t>employees’ attitude in the branch, the quality of the products, and the short wait at the cash desk.</a:t>
            </a:r>
            <a:r>
              <a:rPr lang="he-IL" dirty="0"/>
              <a:t> </a:t>
            </a:r>
            <a:r>
              <a:rPr lang="en-US" dirty="0"/>
              <a:t>Therefore branches A and B can learn from branch C in terms of conduct.</a:t>
            </a:r>
            <a:r>
              <a:rPr lang="he-IL" dirty="0"/>
              <a:t> </a:t>
            </a:r>
            <a:r>
              <a:rPr lang="en-US" dirty="0"/>
              <a:t>I recommend a tour of all the employees from branches A and B in branch C.</a:t>
            </a:r>
            <a:br>
              <a:rPr lang="en-US" dirty="0"/>
            </a:br>
            <a:endParaRPr lang="en-US" dirty="0"/>
          </a:p>
          <a:p>
            <a:r>
              <a:rPr lang="en-US" dirty="0"/>
              <a:t>The number of sales of Electronic Accessories is the highest, in addition, the average price per unit of Electronic Accessories is the lowest. That is why the number of electronic products must be increased since their high profitability.</a:t>
            </a:r>
            <a:br>
              <a:rPr lang="en-US" dirty="0"/>
            </a:br>
            <a:endParaRPr lang="en-US" dirty="0"/>
          </a:p>
          <a:p>
            <a:endParaRPr lang="en-US" dirty="0"/>
          </a:p>
          <a:p>
            <a:endParaRPr lang="en-US" dirty="0"/>
          </a:p>
        </p:txBody>
      </p:sp>
      <p:sp>
        <p:nvSpPr>
          <p:cNvPr id="5" name="Slide Number Placeholder 4">
            <a:extLst>
              <a:ext uri="{FF2B5EF4-FFF2-40B4-BE49-F238E27FC236}">
                <a16:creationId xmlns:a16="http://schemas.microsoft.com/office/drawing/2014/main" id="{997E0BBC-DAFD-5DCB-F988-EDCE6165FC02}"/>
              </a:ext>
            </a:extLst>
          </p:cNvPr>
          <p:cNvSpPr>
            <a:spLocks noGrp="1"/>
          </p:cNvSpPr>
          <p:nvPr>
            <p:ph type="sldNum" sz="quarter" idx="12"/>
          </p:nvPr>
        </p:nvSpPr>
        <p:spPr/>
        <p:txBody>
          <a:bodyPr/>
          <a:lstStyle/>
          <a:p>
            <a:fld id="{48F63A3B-78C7-47BE-AE5E-E10140E04643}" type="slidenum">
              <a:rPr lang="en-US" smtClean="0"/>
              <a:t>22</a:t>
            </a:fld>
            <a:endParaRPr lang="en-US" dirty="0"/>
          </a:p>
        </p:txBody>
      </p:sp>
    </p:spTree>
    <p:extLst>
      <p:ext uri="{BB962C8B-B14F-4D97-AF65-F5344CB8AC3E}">
        <p14:creationId xmlns:p14="http://schemas.microsoft.com/office/powerpoint/2010/main" val="39456980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2FF8244-FAB0-F119-BE9D-AED2EAEF69DD}"/>
              </a:ext>
            </a:extLst>
          </p:cNvPr>
          <p:cNvSpPr>
            <a:spLocks noGrp="1"/>
          </p:cNvSpPr>
          <p:nvPr>
            <p:ph sz="half" idx="1"/>
          </p:nvPr>
        </p:nvSpPr>
        <p:spPr>
          <a:xfrm>
            <a:off x="758952" y="1686560"/>
            <a:ext cx="10680192" cy="4226560"/>
          </a:xfrm>
        </p:spPr>
        <p:txBody>
          <a:bodyPr/>
          <a:lstStyle/>
          <a:p>
            <a:r>
              <a:rPr lang="en-US" dirty="0"/>
              <a:t>The food products are the most profitable and have the highest ratings. In other words, customers are satisfied with them and the profit from them is the best. Therefore, I recommend increasing the number of products of this type in order to increase profits and maintain high customer satisfaction.</a:t>
            </a:r>
            <a:br>
              <a:rPr lang="en-US" dirty="0"/>
            </a:br>
            <a:endParaRPr lang="en-US" dirty="0"/>
          </a:p>
          <a:p>
            <a:r>
              <a:rPr lang="en-US" dirty="0"/>
              <a:t>Health and beauty products sell the least and bring the least profit. Recommend considering a change in these products and checking if the change brought positive results. If not, recommend stopping selling these products to save inventory costs on products that are not profitable enough.</a:t>
            </a:r>
            <a:br>
              <a:rPr lang="en-US" dirty="0"/>
            </a:br>
            <a:endParaRPr lang="en-US" dirty="0"/>
          </a:p>
          <a:p>
            <a:r>
              <a:rPr lang="en-US" dirty="0"/>
              <a:t>In branch A, most customers prefer to pay with </a:t>
            </a:r>
            <a:r>
              <a:rPr lang="en-US" dirty="0" err="1"/>
              <a:t>Ewallet</a:t>
            </a:r>
            <a:r>
              <a:rPr lang="en-US" dirty="0"/>
              <a:t>, in contrast to branches B and C, where customers prefer to pay with cash. I Recommend opening a self-service cash desk in branch A that allows payment via </a:t>
            </a:r>
            <a:r>
              <a:rPr lang="en-US" dirty="0" err="1"/>
              <a:t>Ewallet</a:t>
            </a:r>
            <a:r>
              <a:rPr lang="en-US" dirty="0"/>
              <a:t> and will lead to reducing queues at the cash desk.</a:t>
            </a:r>
            <a:br>
              <a:rPr lang="en-US" dirty="0"/>
            </a:br>
            <a:endParaRPr lang="en-US" dirty="0"/>
          </a:p>
          <a:p>
            <a:endParaRPr lang="en-US" dirty="0"/>
          </a:p>
        </p:txBody>
      </p:sp>
      <p:sp>
        <p:nvSpPr>
          <p:cNvPr id="5" name="Slide Number Placeholder 4">
            <a:extLst>
              <a:ext uri="{FF2B5EF4-FFF2-40B4-BE49-F238E27FC236}">
                <a16:creationId xmlns:a16="http://schemas.microsoft.com/office/drawing/2014/main" id="{438D7A43-CD82-770B-61F7-B4DEE511A019}"/>
              </a:ext>
            </a:extLst>
          </p:cNvPr>
          <p:cNvSpPr>
            <a:spLocks noGrp="1"/>
          </p:cNvSpPr>
          <p:nvPr>
            <p:ph type="sldNum" sz="quarter" idx="12"/>
          </p:nvPr>
        </p:nvSpPr>
        <p:spPr/>
        <p:txBody>
          <a:bodyPr/>
          <a:lstStyle/>
          <a:p>
            <a:fld id="{48F63A3B-78C7-47BE-AE5E-E10140E04643}" type="slidenum">
              <a:rPr lang="en-US" smtClean="0"/>
              <a:t>23</a:t>
            </a:fld>
            <a:endParaRPr lang="en-US" dirty="0"/>
          </a:p>
        </p:txBody>
      </p:sp>
    </p:spTree>
    <p:extLst>
      <p:ext uri="{BB962C8B-B14F-4D97-AF65-F5344CB8AC3E}">
        <p14:creationId xmlns:p14="http://schemas.microsoft.com/office/powerpoint/2010/main" val="34868811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AB426-5B7C-607E-D413-5D2C9495CC0A}"/>
              </a:ext>
            </a:extLst>
          </p:cNvPr>
          <p:cNvSpPr>
            <a:spLocks noGrp="1"/>
          </p:cNvSpPr>
          <p:nvPr>
            <p:ph type="ctrTitle"/>
          </p:nvPr>
        </p:nvSpPr>
        <p:spPr/>
        <p:txBody>
          <a:bodyPr/>
          <a:lstStyle/>
          <a:p>
            <a:r>
              <a:rPr lang="en-US" dirty="0"/>
              <a:t>THANK YOU</a:t>
            </a:r>
          </a:p>
        </p:txBody>
      </p:sp>
      <p:sp>
        <p:nvSpPr>
          <p:cNvPr id="3" name="Subtitle 2">
            <a:extLst>
              <a:ext uri="{FF2B5EF4-FFF2-40B4-BE49-F238E27FC236}">
                <a16:creationId xmlns:a16="http://schemas.microsoft.com/office/drawing/2014/main" id="{B787DFD8-D262-D485-B1F2-817C5A0928C5}"/>
              </a:ext>
            </a:extLst>
          </p:cNvPr>
          <p:cNvSpPr>
            <a:spLocks noGrp="1"/>
          </p:cNvSpPr>
          <p:nvPr>
            <p:ph type="subTitle" idx="1"/>
          </p:nvPr>
        </p:nvSpPr>
        <p:spPr>
          <a:xfrm>
            <a:off x="1545336" y="3403601"/>
            <a:ext cx="4794504" cy="1623568"/>
          </a:xfrm>
        </p:spPr>
        <p:txBody>
          <a:bodyPr/>
          <a:lstStyle/>
          <a:p>
            <a:r>
              <a:rPr lang="en-US" sz="2800" dirty="0"/>
              <a:t>Chen Alfasi</a:t>
            </a:r>
          </a:p>
          <a:p>
            <a:r>
              <a:rPr lang="en-US" sz="2800" dirty="0"/>
              <a:t>Chenalfasi7@gmail.com</a:t>
            </a:r>
          </a:p>
        </p:txBody>
      </p:sp>
    </p:spTree>
    <p:extLst>
      <p:ext uri="{BB962C8B-B14F-4D97-AF65-F5344CB8AC3E}">
        <p14:creationId xmlns:p14="http://schemas.microsoft.com/office/powerpoint/2010/main" val="10039624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4194048" y="1285240"/>
            <a:ext cx="6766560" cy="768096"/>
          </a:xfrm>
        </p:spPr>
        <p:txBody>
          <a:bodyPr/>
          <a:lstStyle/>
          <a:p>
            <a:r>
              <a:rPr lang="en-US" dirty="0"/>
              <a:t>Introduction</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a:xfrm>
            <a:off x="4194048" y="2454656"/>
            <a:ext cx="6766560" cy="2700528"/>
          </a:xfrm>
        </p:spPr>
        <p:txBody>
          <a:bodyPr/>
          <a:lstStyle/>
          <a:p>
            <a:r>
              <a:rPr lang="en-US" sz="2400" dirty="0">
                <a:latin typeface="Sabon Next LT" panose="02000500000000000000" pitchFamily="2" charset="0"/>
                <a:cs typeface="Sabon Next LT" panose="02000500000000000000" pitchFamily="2" charset="0"/>
              </a:rPr>
              <a:t>In this project, I will analyze data from a supermarket chain in the United States. </a:t>
            </a:r>
            <a:br>
              <a:rPr lang="en-US" sz="2400" dirty="0">
                <a:latin typeface="Sabon Next LT" panose="02000500000000000000" pitchFamily="2" charset="0"/>
                <a:cs typeface="Sabon Next LT" panose="02000500000000000000" pitchFamily="2" charset="0"/>
              </a:rPr>
            </a:br>
            <a:r>
              <a:rPr lang="en-US" sz="2400" dirty="0">
                <a:latin typeface="Sabon Next LT" panose="02000500000000000000" pitchFamily="2" charset="0"/>
                <a:cs typeface="Sabon Next LT" panose="02000500000000000000" pitchFamily="2" charset="0"/>
              </a:rPr>
              <a:t>The data includes information on each sale during the first quarter of 2019. </a:t>
            </a:r>
            <a:br>
              <a:rPr lang="en-US" sz="2400" dirty="0">
                <a:latin typeface="Sabon Next LT" panose="02000500000000000000" pitchFamily="2" charset="0"/>
                <a:cs typeface="Sabon Next LT" panose="02000500000000000000" pitchFamily="2" charset="0"/>
              </a:rPr>
            </a:br>
            <a:r>
              <a:rPr lang="en-US" sz="2400" dirty="0">
                <a:latin typeface="Sabon Next LT" panose="02000500000000000000" pitchFamily="2" charset="0"/>
                <a:cs typeface="Sabon Next LT" panose="02000500000000000000" pitchFamily="2" charset="0"/>
              </a:rPr>
              <a:t>The analysis, the queries, and the visualization will be performed by SQL and Power Bi in order to obtain business insights.</a:t>
            </a:r>
          </a:p>
        </p:txBody>
      </p:sp>
      <p:sp>
        <p:nvSpPr>
          <p:cNvPr id="4" name="Footer Placeholder 13">
            <a:extLst>
              <a:ext uri="{FF2B5EF4-FFF2-40B4-BE49-F238E27FC236}">
                <a16:creationId xmlns:a16="http://schemas.microsoft.com/office/drawing/2014/main" id="{178B4817-FC65-FE75-AE75-F0F9DD569646}"/>
              </a:ext>
            </a:extLst>
          </p:cNvPr>
          <p:cNvSpPr txBox="1">
            <a:spLocks/>
          </p:cNvSpPr>
          <p:nvPr/>
        </p:nvSpPr>
        <p:spPr>
          <a:xfrm>
            <a:off x="4376928" y="609600"/>
            <a:ext cx="3200400" cy="274320"/>
          </a:xfrm>
          <a:prstGeom prst="rect">
            <a:avLst/>
          </a:prstGeom>
        </p:spPr>
        <p:txBody>
          <a:bodyPr vert="horz" lIns="91440" tIns="45720" rIns="91440" bIns="45720" rtlCol="0" anchor="ctr">
            <a:noAutofit/>
          </a:bodyPr>
          <a:lstStyle>
            <a:defPPr>
              <a:defRPr lang="en-US"/>
            </a:defPPr>
            <a:lvl1pPr marL="0" algn="l" defTabSz="457200" rtl="0" eaLnBrk="1" latinLnBrk="0" hangingPunct="1">
              <a:defRPr sz="1200" kern="1200">
                <a:solidFill>
                  <a:schemeClr val="accent6"/>
                </a:solidFill>
                <a:latin typeface="Arial" panose="020B0604020202020204" pitchFamily="34" charset="0"/>
                <a:ea typeface="+mn-ea"/>
                <a:cs typeface="Arial" panose="020B060402020202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p>
        </p:txBody>
      </p:sp>
      <p:sp>
        <p:nvSpPr>
          <p:cNvPr id="5" name="Footer Placeholder 13">
            <a:extLst>
              <a:ext uri="{FF2B5EF4-FFF2-40B4-BE49-F238E27FC236}">
                <a16:creationId xmlns:a16="http://schemas.microsoft.com/office/drawing/2014/main" id="{D823856F-77DC-44DC-9E48-BE1AACD12EAB}"/>
              </a:ext>
            </a:extLst>
          </p:cNvPr>
          <p:cNvSpPr txBox="1">
            <a:spLocks/>
          </p:cNvSpPr>
          <p:nvPr/>
        </p:nvSpPr>
        <p:spPr>
          <a:xfrm>
            <a:off x="4529328" y="762000"/>
            <a:ext cx="3200400" cy="274320"/>
          </a:xfrm>
          <a:prstGeom prst="rect">
            <a:avLst/>
          </a:prstGeom>
        </p:spPr>
        <p:txBody>
          <a:bodyPr vert="horz" lIns="91440" tIns="45720" rIns="91440" bIns="45720" rtlCol="0" anchor="ctr">
            <a:noAutofit/>
          </a:bodyPr>
          <a:lstStyle>
            <a:defPPr>
              <a:defRPr lang="en-US"/>
            </a:defPPr>
            <a:lvl1pPr marL="0" algn="l" defTabSz="457200" rtl="0" eaLnBrk="1" latinLnBrk="0" hangingPunct="1">
              <a:defRPr sz="1200" kern="1200">
                <a:solidFill>
                  <a:schemeClr val="accent6"/>
                </a:solidFill>
                <a:latin typeface="Arial" panose="020B0604020202020204" pitchFamily="34" charset="0"/>
                <a:ea typeface="+mn-ea"/>
                <a:cs typeface="Arial" panose="020B060402020202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9796220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2783840" y="1338072"/>
            <a:ext cx="6400800" cy="768096"/>
          </a:xfrm>
        </p:spPr>
        <p:txBody>
          <a:bodyPr/>
          <a:lstStyle/>
          <a:p>
            <a:r>
              <a:rPr lang="en-US" sz="4400" b="1" dirty="0">
                <a:solidFill>
                  <a:schemeClr val="accent6"/>
                </a:solidFill>
                <a:latin typeface="Arial Black" panose="020B0604020202020204" pitchFamily="34" charset="0"/>
                <a:cs typeface="Arial Black" panose="020B0604020202020204" pitchFamily="34" charset="0"/>
              </a:rPr>
              <a:t>Data set</a:t>
            </a:r>
          </a:p>
        </p:txBody>
      </p:sp>
      <p:sp>
        <p:nvSpPr>
          <p:cNvPr id="3" name="Text Placeholder 2">
            <a:extLst>
              <a:ext uri="{FF2B5EF4-FFF2-40B4-BE49-F238E27FC236}">
                <a16:creationId xmlns:a16="http://schemas.microsoft.com/office/drawing/2014/main" id="{A2E339BF-E6D7-DD0E-AF02-6813852EE723}"/>
              </a:ext>
            </a:extLst>
          </p:cNvPr>
          <p:cNvSpPr>
            <a:spLocks noGrp="1"/>
          </p:cNvSpPr>
          <p:nvPr>
            <p:ph type="body" idx="1"/>
          </p:nvPr>
        </p:nvSpPr>
        <p:spPr>
          <a:xfrm>
            <a:off x="3159760" y="2531871"/>
            <a:ext cx="6400800" cy="2219961"/>
          </a:xfrm>
        </p:spPr>
        <p:txBody>
          <a:bodyPr/>
          <a:lstStyle/>
          <a:p>
            <a:pPr algn="l"/>
            <a:r>
              <a:rPr lang="en-US" dirty="0">
                <a:latin typeface="Sabon Next LT" panose="02000500000000000000" pitchFamily="2" charset="0"/>
                <a:cs typeface="Sabon Next LT" panose="02000500000000000000" pitchFamily="2" charset="0"/>
              </a:rPr>
              <a:t>Our data set includes the following data:</a:t>
            </a:r>
          </a:p>
          <a:p>
            <a:pPr algn="l"/>
            <a:r>
              <a:rPr lang="en-US" dirty="0">
                <a:latin typeface="Sabon Next LT" panose="02000500000000000000" pitchFamily="2" charset="0"/>
                <a:cs typeface="Sabon Next LT" panose="02000500000000000000" pitchFamily="2" charset="0"/>
              </a:rPr>
              <a:t>Every sale has </a:t>
            </a:r>
            <a:r>
              <a:rPr lang="he-IL" dirty="0" err="1">
                <a:latin typeface="Sabon Next LT" panose="02000500000000000000" pitchFamily="2" charset="0"/>
                <a:cs typeface="Sabon Next LT" panose="02000500000000000000" pitchFamily="2" charset="0"/>
              </a:rPr>
              <a:t>an</a:t>
            </a:r>
            <a:r>
              <a:rPr lang="he-IL" dirty="0">
                <a:latin typeface="Sabon Next LT" panose="02000500000000000000" pitchFamily="2" charset="0"/>
                <a:cs typeface="Sabon Next LT" panose="02000500000000000000" pitchFamily="2" charset="0"/>
              </a:rPr>
              <a:t> </a:t>
            </a:r>
            <a:r>
              <a:rPr lang="en-US" dirty="0">
                <a:latin typeface="Sabon Next LT" panose="02000500000000000000" pitchFamily="2" charset="0"/>
                <a:cs typeface="Sabon Next LT" panose="02000500000000000000" pitchFamily="2" charset="0"/>
              </a:rPr>
              <a:t>Invoice ID, Branch, City, Customer type, Gender, Product line, Unit price, Quantity, Total, Date, Time, Payment type, Cogs, Gross income, and Rating.</a:t>
            </a:r>
            <a:endParaRPr lang="en-US" sz="2400" dirty="0">
              <a:solidFill>
                <a:schemeClr val="accent6"/>
              </a:solidFill>
              <a:latin typeface="Sabon Next LT" panose="02000500000000000000" pitchFamily="2" charset="0"/>
              <a:cs typeface="Sabon Next LT" panose="02000500000000000000" pitchFamily="2" charset="0"/>
            </a:endParaRPr>
          </a:p>
        </p:txBody>
      </p:sp>
    </p:spTree>
    <p:extLst>
      <p:ext uri="{BB962C8B-B14F-4D97-AF65-F5344CB8AC3E}">
        <p14:creationId xmlns:p14="http://schemas.microsoft.com/office/powerpoint/2010/main" val="2952923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25542-D540-B766-0FA1-10DE2ED0495C}"/>
              </a:ext>
            </a:extLst>
          </p:cNvPr>
          <p:cNvSpPr>
            <a:spLocks noGrp="1"/>
          </p:cNvSpPr>
          <p:nvPr>
            <p:ph type="title"/>
          </p:nvPr>
        </p:nvSpPr>
        <p:spPr>
          <a:xfrm>
            <a:off x="621792" y="525272"/>
            <a:ext cx="10671048" cy="768096"/>
          </a:xfrm>
        </p:spPr>
        <p:txBody>
          <a:bodyPr/>
          <a:lstStyle/>
          <a:p>
            <a:r>
              <a:rPr lang="en-US" dirty="0"/>
              <a:t>Methodology</a:t>
            </a:r>
          </a:p>
        </p:txBody>
      </p:sp>
      <p:sp>
        <p:nvSpPr>
          <p:cNvPr id="7" name="Slide Number Placeholder 6">
            <a:extLst>
              <a:ext uri="{FF2B5EF4-FFF2-40B4-BE49-F238E27FC236}">
                <a16:creationId xmlns:a16="http://schemas.microsoft.com/office/drawing/2014/main" id="{712D1D31-1A67-703B-DF69-CA8142BF6A2D}"/>
              </a:ext>
            </a:extLst>
          </p:cNvPr>
          <p:cNvSpPr>
            <a:spLocks noGrp="1"/>
          </p:cNvSpPr>
          <p:nvPr>
            <p:ph type="sldNum" sz="quarter" idx="12"/>
          </p:nvPr>
        </p:nvSpPr>
        <p:spPr/>
        <p:txBody>
          <a:bodyPr/>
          <a:lstStyle/>
          <a:p>
            <a:fld id="{48F63A3B-78C7-47BE-AE5E-E10140E04643}" type="slidenum">
              <a:rPr lang="en-US" smtClean="0"/>
              <a:t>5</a:t>
            </a:fld>
            <a:endParaRPr lang="en-US" dirty="0"/>
          </a:p>
        </p:txBody>
      </p:sp>
      <p:sp>
        <p:nvSpPr>
          <p:cNvPr id="4" name="Content Placeholder 3">
            <a:extLst>
              <a:ext uri="{FF2B5EF4-FFF2-40B4-BE49-F238E27FC236}">
                <a16:creationId xmlns:a16="http://schemas.microsoft.com/office/drawing/2014/main" id="{6B7024FD-9108-9FF4-CAD6-D663858B825D}"/>
              </a:ext>
            </a:extLst>
          </p:cNvPr>
          <p:cNvSpPr>
            <a:spLocks noGrp="1"/>
          </p:cNvSpPr>
          <p:nvPr>
            <p:ph sz="half" idx="1"/>
          </p:nvPr>
        </p:nvSpPr>
        <p:spPr>
          <a:xfrm>
            <a:off x="758952" y="1620520"/>
            <a:ext cx="11119104" cy="4932680"/>
          </a:xfrm>
        </p:spPr>
        <p:txBody>
          <a:bodyPr/>
          <a:lstStyle/>
          <a:p>
            <a:pPr marL="0" indent="0">
              <a:buNone/>
            </a:pPr>
            <a:r>
              <a:rPr lang="en-US" sz="2000" b="1" dirty="0"/>
              <a:t>Our analysis and examination focused on the following parameters:</a:t>
            </a:r>
          </a:p>
          <a:p>
            <a:pPr marL="0" indent="0">
              <a:buNone/>
            </a:pPr>
            <a:br>
              <a:rPr lang="en-US" sz="2000" dirty="0"/>
            </a:br>
            <a:r>
              <a:rPr lang="en-US" sz="2000" dirty="0"/>
              <a:t>1. Months.</a:t>
            </a:r>
            <a:br>
              <a:rPr lang="en-US" sz="2000" dirty="0"/>
            </a:br>
            <a:r>
              <a:rPr lang="en-US" sz="2000" dirty="0"/>
              <a:t>2. Supermarket’s Branches. </a:t>
            </a:r>
            <a:br>
              <a:rPr lang="en-US" sz="2000" dirty="0"/>
            </a:br>
            <a:r>
              <a:rPr lang="en-US" sz="2000" dirty="0"/>
              <a:t>3. Product type.</a:t>
            </a:r>
          </a:p>
          <a:p>
            <a:pPr marL="0" indent="0">
              <a:buNone/>
            </a:pPr>
            <a:r>
              <a:rPr lang="en-US" sz="2000" dirty="0"/>
              <a:t>4. Gender.</a:t>
            </a:r>
            <a:br>
              <a:rPr lang="en-US" sz="2000" dirty="0"/>
            </a:br>
            <a:br>
              <a:rPr lang="en-US" sz="2000" dirty="0"/>
            </a:br>
            <a:r>
              <a:rPr lang="en-US" sz="2000" dirty="0"/>
              <a:t>I performed the analysis in order to understand which products are the most profitable and have high ratings from the customers in order to continue selling these products, and at the same time understand which products should be taken off the shelves.</a:t>
            </a:r>
          </a:p>
          <a:p>
            <a:pPr marL="0" indent="0">
              <a:buNone/>
            </a:pPr>
            <a:r>
              <a:rPr lang="en-US" sz="2000" dirty="0"/>
              <a:t>In addition, I tried to determine which branch is the most profitable and has a high rating, while in the branches with a low rating we will invest effort in order to increase profitability and customer satisfaction.</a:t>
            </a:r>
          </a:p>
          <a:p>
            <a:pPr marL="0" indent="0">
              <a:buNone/>
            </a:pPr>
            <a:r>
              <a:rPr lang="en-US" sz="2000" dirty="0"/>
              <a:t>Beyond that, I also analyzed the data by month to check if there is any trend and if customer satisfaction has increased or decreased and if the supermarket's profits have increased or decreased.</a:t>
            </a:r>
            <a:br>
              <a:rPr lang="en-US" sz="2000" dirty="0"/>
            </a:br>
            <a:endParaRPr lang="en-US" sz="2000" dirty="0"/>
          </a:p>
        </p:txBody>
      </p:sp>
    </p:spTree>
    <p:extLst>
      <p:ext uri="{BB962C8B-B14F-4D97-AF65-F5344CB8AC3E}">
        <p14:creationId xmlns:p14="http://schemas.microsoft.com/office/powerpoint/2010/main" val="29038414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p:txBody>
          <a:bodyPr/>
          <a:lstStyle/>
          <a:p>
            <a:r>
              <a:rPr lang="en-US" dirty="0"/>
              <a:t>Observations</a:t>
            </a:r>
          </a:p>
        </p:txBody>
      </p:sp>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6</a:t>
            </a:fld>
            <a:endParaRPr lang="en-US" dirty="0"/>
          </a:p>
        </p:txBody>
      </p:sp>
      <p:sp>
        <p:nvSpPr>
          <p:cNvPr id="4" name="Content Placeholder 3">
            <a:extLst>
              <a:ext uri="{FF2B5EF4-FFF2-40B4-BE49-F238E27FC236}">
                <a16:creationId xmlns:a16="http://schemas.microsoft.com/office/drawing/2014/main" id="{62DFBB3C-F616-0F6C-FE25-BE56AD64D7FD}"/>
              </a:ext>
            </a:extLst>
          </p:cNvPr>
          <p:cNvSpPr>
            <a:spLocks noGrp="1"/>
          </p:cNvSpPr>
          <p:nvPr>
            <p:ph sz="half" idx="1"/>
          </p:nvPr>
        </p:nvSpPr>
        <p:spPr>
          <a:xfrm>
            <a:off x="3669792" y="2591816"/>
            <a:ext cx="6347968" cy="2834640"/>
          </a:xfrm>
        </p:spPr>
        <p:txBody>
          <a:bodyPr/>
          <a:lstStyle/>
          <a:p>
            <a:r>
              <a:rPr lang="en-US" sz="2800" dirty="0"/>
              <a:t>Analysis by Months</a:t>
            </a:r>
          </a:p>
          <a:p>
            <a:r>
              <a:rPr lang="en-US" sz="2800" dirty="0"/>
              <a:t>Analysis by Branches</a:t>
            </a:r>
          </a:p>
          <a:p>
            <a:r>
              <a:rPr lang="en-US" sz="2800" dirty="0"/>
              <a:t>Analysis by Product Type</a:t>
            </a:r>
          </a:p>
          <a:p>
            <a:r>
              <a:rPr lang="en-US" sz="2800" dirty="0"/>
              <a:t>Summary</a:t>
            </a:r>
          </a:p>
        </p:txBody>
      </p:sp>
    </p:spTree>
    <p:extLst>
      <p:ext uri="{BB962C8B-B14F-4D97-AF65-F5344CB8AC3E}">
        <p14:creationId xmlns:p14="http://schemas.microsoft.com/office/powerpoint/2010/main" val="28864747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a:xfrm>
            <a:off x="677672" y="563082"/>
            <a:ext cx="10671048" cy="768096"/>
          </a:xfrm>
        </p:spPr>
        <p:txBody>
          <a:bodyPr/>
          <a:lstStyle/>
          <a:p>
            <a:r>
              <a:rPr lang="en-US" sz="4400" dirty="0"/>
              <a:t>Analysis by Months</a:t>
            </a:r>
          </a:p>
        </p:txBody>
      </p:sp>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a:xfrm>
            <a:off x="6888480" y="3143504"/>
            <a:ext cx="4150401" cy="1666240"/>
          </a:xfrm>
        </p:spPr>
        <p:txBody>
          <a:bodyPr/>
          <a:lstStyle/>
          <a:p>
            <a:pPr algn="l"/>
            <a:r>
              <a:rPr lang="en-US" sz="1800" dirty="0">
                <a:latin typeface="+mn-lt"/>
              </a:rPr>
              <a:t>In this </a:t>
            </a:r>
            <a:r>
              <a:rPr lang="en-US" sz="1800" dirty="0">
                <a:latin typeface="+mn-lt"/>
                <a:cs typeface="Sabon Next LT" panose="02000500000000000000" pitchFamily="2" charset="0"/>
              </a:rPr>
              <a:t>Clustered column chart, I separated the revenues and the expenses by each month of the first quarter.</a:t>
            </a:r>
            <a:br>
              <a:rPr lang="en-US" sz="1800" dirty="0">
                <a:latin typeface="+mn-lt"/>
                <a:cs typeface="Sabon Next LT" panose="02000500000000000000" pitchFamily="2" charset="0"/>
              </a:rPr>
            </a:br>
            <a:r>
              <a:rPr lang="en-US" sz="1800" dirty="0">
                <a:latin typeface="+mn-lt"/>
                <a:cs typeface="Sabon Next LT" panose="02000500000000000000" pitchFamily="2" charset="0"/>
              </a:rPr>
              <a:t>We can see the difference between the Revenues and the Expenses in each month.</a:t>
            </a:r>
            <a:endParaRPr lang="en-US" sz="1800" dirty="0">
              <a:latin typeface="+mn-lt"/>
            </a:endParaRPr>
          </a:p>
        </p:txBody>
      </p:sp>
      <p:pic>
        <p:nvPicPr>
          <p:cNvPr id="13" name="Picture 12">
            <a:extLst>
              <a:ext uri="{FF2B5EF4-FFF2-40B4-BE49-F238E27FC236}">
                <a16:creationId xmlns:a16="http://schemas.microsoft.com/office/drawing/2014/main" id="{2DF6F8CF-C7D4-EFC5-081F-4593E9F96787}"/>
              </a:ext>
            </a:extLst>
          </p:cNvPr>
          <p:cNvPicPr>
            <a:picLocks noChangeAspect="1"/>
          </p:cNvPicPr>
          <p:nvPr/>
        </p:nvPicPr>
        <p:blipFill>
          <a:blip r:embed="rId2"/>
          <a:stretch>
            <a:fillRect/>
          </a:stretch>
        </p:blipFill>
        <p:spPr>
          <a:xfrm>
            <a:off x="677672" y="2032108"/>
            <a:ext cx="5290608" cy="3230771"/>
          </a:xfrm>
          <a:prstGeom prst="rect">
            <a:avLst/>
          </a:prstGeom>
        </p:spPr>
      </p:pic>
    </p:spTree>
    <p:extLst>
      <p:ext uri="{BB962C8B-B14F-4D97-AF65-F5344CB8AC3E}">
        <p14:creationId xmlns:p14="http://schemas.microsoft.com/office/powerpoint/2010/main" val="12476674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a:xfrm>
            <a:off x="677672" y="563082"/>
            <a:ext cx="10671048" cy="768096"/>
          </a:xfrm>
        </p:spPr>
        <p:txBody>
          <a:bodyPr/>
          <a:lstStyle/>
          <a:p>
            <a:r>
              <a:rPr lang="en-US" sz="4400" dirty="0"/>
              <a:t>Analysis by Months</a:t>
            </a:r>
          </a:p>
        </p:txBody>
      </p:sp>
      <p:pic>
        <p:nvPicPr>
          <p:cNvPr id="11" name="Picture 10">
            <a:extLst>
              <a:ext uri="{FF2B5EF4-FFF2-40B4-BE49-F238E27FC236}">
                <a16:creationId xmlns:a16="http://schemas.microsoft.com/office/drawing/2014/main" id="{60430D82-6B4F-E49F-EB28-E36798617FA4}"/>
              </a:ext>
            </a:extLst>
          </p:cNvPr>
          <p:cNvPicPr>
            <a:picLocks noChangeAspect="1"/>
          </p:cNvPicPr>
          <p:nvPr/>
        </p:nvPicPr>
        <p:blipFill>
          <a:blip r:embed="rId2"/>
          <a:stretch>
            <a:fillRect/>
          </a:stretch>
        </p:blipFill>
        <p:spPr>
          <a:xfrm>
            <a:off x="833120" y="2210124"/>
            <a:ext cx="4795520" cy="3213364"/>
          </a:xfrm>
          <a:prstGeom prst="rect">
            <a:avLst/>
          </a:prstGeom>
        </p:spPr>
      </p:pic>
      <p:sp>
        <p:nvSpPr>
          <p:cNvPr id="3" name="Slide Number Placeholder 7">
            <a:extLst>
              <a:ext uri="{FF2B5EF4-FFF2-40B4-BE49-F238E27FC236}">
                <a16:creationId xmlns:a16="http://schemas.microsoft.com/office/drawing/2014/main" id="{694482C3-A85C-7C98-1BF0-2691CC35B96F}"/>
              </a:ext>
            </a:extLst>
          </p:cNvPr>
          <p:cNvSpPr>
            <a:spLocks noGrp="1"/>
          </p:cNvSpPr>
          <p:nvPr>
            <p:ph type="sldNum" sz="quarter" idx="12"/>
          </p:nvPr>
        </p:nvSpPr>
        <p:spPr>
          <a:xfrm>
            <a:off x="6871018" y="3332798"/>
            <a:ext cx="3917950" cy="1250950"/>
          </a:xfrm>
        </p:spPr>
        <p:txBody>
          <a:bodyPr/>
          <a:lstStyle/>
          <a:p>
            <a:pPr algn="l"/>
            <a:r>
              <a:rPr lang="en-US" sz="1800" dirty="0">
                <a:latin typeface="+mn-lt"/>
              </a:rPr>
              <a:t>In this </a:t>
            </a:r>
            <a:r>
              <a:rPr lang="en-US" sz="1800" dirty="0">
                <a:latin typeface="+mn-lt"/>
                <a:cs typeface="Sabon Next LT" panose="02000500000000000000" pitchFamily="2" charset="0"/>
              </a:rPr>
              <a:t>Pie Chart, we can see the profit has almost a uniform distribution by month. </a:t>
            </a:r>
            <a:br>
              <a:rPr lang="en-US" sz="1800" dirty="0">
                <a:latin typeface="+mn-lt"/>
                <a:cs typeface="Sabon Next LT" panose="02000500000000000000" pitchFamily="2" charset="0"/>
              </a:rPr>
            </a:br>
            <a:r>
              <a:rPr lang="en-US" sz="1800" dirty="0">
                <a:latin typeface="+mn-lt"/>
                <a:cs typeface="Sabon Next LT" panose="02000500000000000000" pitchFamily="2" charset="0"/>
              </a:rPr>
              <a:t>In addition, the profit in February is a little bit lower than the other month probably because this is a shorter month.</a:t>
            </a:r>
            <a:endParaRPr lang="en-US" sz="1800" dirty="0">
              <a:latin typeface="+mn-lt"/>
            </a:endParaRPr>
          </a:p>
        </p:txBody>
      </p:sp>
    </p:spTree>
    <p:extLst>
      <p:ext uri="{BB962C8B-B14F-4D97-AF65-F5344CB8AC3E}">
        <p14:creationId xmlns:p14="http://schemas.microsoft.com/office/powerpoint/2010/main" val="26778420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a:xfrm>
            <a:off x="677672" y="563082"/>
            <a:ext cx="10671048" cy="768096"/>
          </a:xfrm>
        </p:spPr>
        <p:txBody>
          <a:bodyPr/>
          <a:lstStyle/>
          <a:p>
            <a:r>
              <a:rPr lang="en-US" sz="4400" dirty="0"/>
              <a:t>Analysis by Months</a:t>
            </a:r>
          </a:p>
        </p:txBody>
      </p:sp>
      <p:pic>
        <p:nvPicPr>
          <p:cNvPr id="15" name="Picture 14">
            <a:extLst>
              <a:ext uri="{FF2B5EF4-FFF2-40B4-BE49-F238E27FC236}">
                <a16:creationId xmlns:a16="http://schemas.microsoft.com/office/drawing/2014/main" id="{17FDF998-B50A-6E57-4B01-4E597DFE381A}"/>
              </a:ext>
            </a:extLst>
          </p:cNvPr>
          <p:cNvPicPr>
            <a:picLocks noChangeAspect="1"/>
          </p:cNvPicPr>
          <p:nvPr/>
        </p:nvPicPr>
        <p:blipFill>
          <a:blip r:embed="rId2"/>
          <a:stretch>
            <a:fillRect/>
          </a:stretch>
        </p:blipFill>
        <p:spPr>
          <a:xfrm>
            <a:off x="865422" y="2858327"/>
            <a:ext cx="5839423" cy="1842386"/>
          </a:xfrm>
          <a:prstGeom prst="rect">
            <a:avLst/>
          </a:prstGeom>
        </p:spPr>
      </p:pic>
      <p:sp>
        <p:nvSpPr>
          <p:cNvPr id="16" name="Slide Number Placeholder 7">
            <a:extLst>
              <a:ext uri="{FF2B5EF4-FFF2-40B4-BE49-F238E27FC236}">
                <a16:creationId xmlns:a16="http://schemas.microsoft.com/office/drawing/2014/main" id="{075E19F5-ABCC-AB74-E867-491BF67A4E6C}"/>
              </a:ext>
            </a:extLst>
          </p:cNvPr>
          <p:cNvSpPr>
            <a:spLocks noGrp="1"/>
          </p:cNvSpPr>
          <p:nvPr>
            <p:ph type="sldNum" sz="quarter" idx="12"/>
          </p:nvPr>
        </p:nvSpPr>
        <p:spPr>
          <a:xfrm>
            <a:off x="7725410" y="3250565"/>
            <a:ext cx="3916363" cy="1250950"/>
          </a:xfrm>
        </p:spPr>
        <p:txBody>
          <a:bodyPr/>
          <a:lstStyle/>
          <a:p>
            <a:pPr algn="l"/>
            <a:r>
              <a:rPr lang="en-US" sz="1800" dirty="0">
                <a:latin typeface="+mn-lt"/>
              </a:rPr>
              <a:t>In this </a:t>
            </a:r>
            <a:r>
              <a:rPr lang="en-US" sz="1800" dirty="0">
                <a:latin typeface="+mn-lt"/>
                <a:cs typeface="Sabon Next LT" panose="02000500000000000000" pitchFamily="2" charset="0"/>
              </a:rPr>
              <a:t>table, we can see the sales summary for each month – the details for each month are more accurate.</a:t>
            </a:r>
            <a:endParaRPr lang="en-US" sz="1800" dirty="0">
              <a:latin typeface="+mn-lt"/>
            </a:endParaRPr>
          </a:p>
        </p:txBody>
      </p:sp>
    </p:spTree>
    <p:extLst>
      <p:ext uri="{BB962C8B-B14F-4D97-AF65-F5344CB8AC3E}">
        <p14:creationId xmlns:p14="http://schemas.microsoft.com/office/powerpoint/2010/main" val="3585540487"/>
      </p:ext>
    </p:extLst>
  </p:cSld>
  <p:clrMapOvr>
    <a:masterClrMapping/>
  </p:clrMapOvr>
</p:sld>
</file>

<file path=ppt/theme/theme1.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Color-Block_Win32_jx_v9.potx" id="{B1D493D9-AF74-4AD6-8F0C-5B1308D7041B}" vid="{1AA99070-5A1F-42D2-9F5B-E7354C9646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{845A2524-34CC-4F76-9185-33DCB62926D0}tf78438558_win32</Template>
  <TotalTime>1081</TotalTime>
  <Words>1241</Words>
  <Application>Microsoft Office PowerPoint</Application>
  <PresentationFormat>Widescreen</PresentationFormat>
  <Paragraphs>76</Paragraphs>
  <Slides>24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Arial Black</vt:lpstr>
      <vt:lpstr>Sabon Next LT</vt:lpstr>
      <vt:lpstr>Office Theme</vt:lpstr>
      <vt:lpstr>Supermarket data analysis </vt:lpstr>
      <vt:lpstr>AGENDA</vt:lpstr>
      <vt:lpstr>Introduction</vt:lpstr>
      <vt:lpstr>Data set</vt:lpstr>
      <vt:lpstr>Methodology</vt:lpstr>
      <vt:lpstr>Observations</vt:lpstr>
      <vt:lpstr>Analysis by Months</vt:lpstr>
      <vt:lpstr>Analysis by Months</vt:lpstr>
      <vt:lpstr>Analysis by Months</vt:lpstr>
      <vt:lpstr>Analysis by Branches</vt:lpstr>
      <vt:lpstr>Analysis by Branches</vt:lpstr>
      <vt:lpstr>Analysis by Branches</vt:lpstr>
      <vt:lpstr>Analysis by Branches</vt:lpstr>
      <vt:lpstr>Analysis by Branches</vt:lpstr>
      <vt:lpstr>Analysis by Product Type </vt:lpstr>
      <vt:lpstr>Analysis by Product Type</vt:lpstr>
      <vt:lpstr>Analysis by Product Type</vt:lpstr>
      <vt:lpstr>Analysis by Product Type</vt:lpstr>
      <vt:lpstr>SUMMARY</vt:lpstr>
      <vt:lpstr>SUMMARY</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Supermarket data analysis </dc:title>
  <dc:subject/>
  <dc:creator>Chen Alfasi</dc:creator>
  <cp:lastModifiedBy>חן אלפסי</cp:lastModifiedBy>
  <cp:revision>10</cp:revision>
  <dcterms:created xsi:type="dcterms:W3CDTF">2023-01-01T14:15:22Z</dcterms:created>
  <dcterms:modified xsi:type="dcterms:W3CDTF">2023-01-11T15:38:46Z</dcterms:modified>
</cp:coreProperties>
</file>