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638" r:id="rId2"/>
    <p:sldId id="656" r:id="rId3"/>
    <p:sldId id="657" r:id="rId4"/>
    <p:sldId id="658" r:id="rId5"/>
    <p:sldId id="659" r:id="rId6"/>
    <p:sldId id="660" r:id="rId7"/>
    <p:sldId id="661" r:id="rId8"/>
    <p:sldId id="664" r:id="rId9"/>
    <p:sldId id="687" r:id="rId10"/>
    <p:sldId id="688" r:id="rId11"/>
    <p:sldId id="689" r:id="rId12"/>
    <p:sldId id="683" r:id="rId13"/>
    <p:sldId id="684" r:id="rId14"/>
    <p:sldId id="685" r:id="rId15"/>
    <p:sldId id="686" r:id="rId16"/>
    <p:sldId id="690" r:id="rId17"/>
    <p:sldId id="692" r:id="rId18"/>
    <p:sldId id="691" r:id="rId19"/>
    <p:sldId id="693" r:id="rId20"/>
  </p:sldIdLst>
  <p:sldSz cx="9144000" cy="6858000" type="letter"/>
  <p:notesSz cx="6991350" cy="92821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0000CC"/>
    <a:srgbClr val="FEBB00"/>
    <a:srgbClr val="F2F729"/>
    <a:srgbClr val="F6B600"/>
    <a:srgbClr val="F5FEC6"/>
    <a:srgbClr val="F4F84E"/>
    <a:srgbClr val="FFFF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04" autoAdjust="0"/>
  </p:normalViewPr>
  <p:slideViewPr>
    <p:cSldViewPr>
      <p:cViewPr varScale="1">
        <p:scale>
          <a:sx n="72" d="100"/>
          <a:sy n="72" d="100"/>
        </p:scale>
        <p:origin x="150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e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p:cNvSpPr>
          <p:nvPr>
            <p:ph type="sldImg" idx="2"/>
          </p:nvPr>
        </p:nvSpPr>
        <p:spPr bwMode="auto">
          <a:xfrm>
            <a:off x="1190625" y="596900"/>
            <a:ext cx="46228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25463" y="4408488"/>
            <a:ext cx="6026150" cy="4176712"/>
          </a:xfrm>
          <a:prstGeom prst="rect">
            <a:avLst/>
          </a:prstGeom>
          <a:noFill/>
          <a:ln w="9525">
            <a:noFill/>
            <a:miter lim="800000"/>
            <a:headEnd/>
            <a:tailEnd/>
          </a:ln>
        </p:spPr>
        <p:txBody>
          <a:bodyPr vert="horz" wrap="square" lIns="92017" tIns="45201" rIns="92017" bIns="45201" numCol="1" anchor="t" anchorCtr="0" compatLnSpc="1">
            <a:prstTxWarp prst="textNoShape">
              <a:avLst/>
            </a:prstTxWarp>
          </a:bodyPr>
          <a:lstStyle/>
          <a:p>
            <a:pPr lvl="0"/>
            <a:r>
              <a:rPr lang="en-US" noProof="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244020098"/>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654097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014937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949395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2970245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793666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3740650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9551915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45532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01619277"/>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4449618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tx2"/>
              </a:solidFill>
              <a:latin typeface="Times New Roman" panose="02020603050405020304" pitchFamily="18" charset="0"/>
            </a:endParaRPr>
          </a:p>
        </p:txBody>
      </p:sp>
      <p:sp>
        <p:nvSpPr>
          <p:cNvPr id="1027" name="Rectangle 12"/>
          <p:cNvSpPr>
            <a:spLocks noGrp="1" noChangeArrowheads="1"/>
          </p:cNvSpPr>
          <p:nvPr>
            <p:ph type="title"/>
          </p:nvPr>
        </p:nvSpPr>
        <p:spPr bwMode="auto">
          <a:xfrm>
            <a:off x="684213"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29" name="Rectangle 14"/>
          <p:cNvSpPr>
            <a:spLocks noGrp="1" noChangeArrowheads="1"/>
          </p:cNvSpPr>
          <p:nvPr>
            <p:ph type="body" idx="1"/>
          </p:nvPr>
        </p:nvSpPr>
        <p:spPr bwMode="auto">
          <a:xfrm>
            <a:off x="685800" y="1125538"/>
            <a:ext cx="7848600"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3" name="Text Box 18"/>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spcBef>
                <a:spcPct val="50000"/>
              </a:spcBef>
              <a:defRPr/>
            </a:pPr>
            <a:fld id="{A1CC5968-FD13-44C2-A0D0-BBBFD4312577}" type="slidenum">
              <a:rPr lang="zh-CN" altLang="en-US" sz="1400" smtClean="0">
                <a:solidFill>
                  <a:srgbClr val="000099"/>
                </a:solidFill>
              </a:rPr>
              <a:pPr algn="ctr">
                <a:spcBef>
                  <a:spcPct val="50000"/>
                </a:spcBef>
                <a:defRPr/>
              </a:pPr>
              <a:t>‹#›</a:t>
            </a:fld>
            <a:endParaRPr lang="en-US" altLang="zh-CN" sz="1400">
              <a:solidFill>
                <a:srgbClr val="000099"/>
              </a:solidFill>
            </a:endParaRPr>
          </a:p>
        </p:txBody>
      </p:sp>
      <p:pic>
        <p:nvPicPr>
          <p:cNvPr id="1034" name="Picture 19" descr="buaa_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000" b="1">
          <a:solidFill>
            <a:schemeClr val="tx1"/>
          </a:solidFill>
          <a:latin typeface="Times New Roman" pitchFamily="18" charset="0"/>
          <a:ea typeface="+mn-ea"/>
          <a:cs typeface="Times New Roman" pitchFamily="18" charset="0"/>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Times New Roman" pitchFamily="18" charset="0"/>
          <a:cs typeface="Times New Roman" pitchFamily="18" charset="0"/>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sz="1600" b="1">
          <a:solidFill>
            <a:schemeClr val="tx1"/>
          </a:solidFill>
          <a:latin typeface="Times New Roman" pitchFamily="18" charset="0"/>
          <a:cs typeface="Times New Roman" pitchFamily="18" charset="0"/>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0.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0.png"/><Relationship Id="rId5" Type="http://schemas.openxmlformats.org/officeDocument/2006/relationships/image" Target="../media/image5.emf"/><Relationship Id="rId4" Type="http://schemas.openxmlformats.org/officeDocument/2006/relationships/oleObject" Target="../embeddings/oleObject6.bin"/><Relationship Id="rId9" Type="http://schemas.openxmlformats.org/officeDocument/2006/relationships/image" Target="../media/image9.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1.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5.emf"/><Relationship Id="rId4" Type="http://schemas.openxmlformats.org/officeDocument/2006/relationships/oleObject" Target="../embeddings/oleObject8.bin"/><Relationship Id="rId9" Type="http://schemas.openxmlformats.org/officeDocument/2006/relationships/image" Target="../media/image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6.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二、选择题</a:t>
            </a:r>
          </a:p>
        </p:txBody>
      </p:sp>
      <p:sp>
        <p:nvSpPr>
          <p:cNvPr id="3075" name="Content Placeholder 4"/>
          <p:cNvSpPr>
            <a:spLocks noGrp="1"/>
          </p:cNvSpPr>
          <p:nvPr>
            <p:ph idx="4294967295"/>
          </p:nvPr>
        </p:nvSpPr>
        <p:spPr>
          <a:xfrm>
            <a:off x="684213" y="908050"/>
            <a:ext cx="7848600" cy="2568575"/>
          </a:xfrm>
        </p:spPr>
        <p:txBody>
          <a:bodyPr/>
          <a:lstStyle/>
          <a:p>
            <a:pPr marL="0" indent="0">
              <a:lnSpc>
                <a:spcPct val="120000"/>
              </a:lnSpc>
              <a:spcBef>
                <a:spcPct val="20000"/>
              </a:spcBef>
              <a:spcAft>
                <a:spcPct val="20000"/>
              </a:spcAft>
            </a:pPr>
            <a:r>
              <a:rPr lang="en-US" altLang="zh-CN">
                <a:ea typeface="黑体" panose="02010609060101010101" pitchFamily="49" charset="-122"/>
              </a:rPr>
              <a:t>1.</a:t>
            </a:r>
            <a:r>
              <a:rPr lang="zh-CN" altLang="en-US">
                <a:ea typeface="黑体" panose="02010609060101010101" pitchFamily="49" charset="-122"/>
              </a:rPr>
              <a:t>若</a:t>
            </a:r>
            <a:r>
              <a:rPr lang="en-US" altLang="zh-CN">
                <a:ea typeface="黑体" panose="02010609060101010101" pitchFamily="49" charset="-122"/>
              </a:rPr>
              <a:t>JK</a:t>
            </a:r>
            <a:r>
              <a:rPr lang="zh-CN" altLang="en-US">
                <a:ea typeface="黑体" panose="02010609060101010101" pitchFamily="49" charset="-122"/>
              </a:rPr>
              <a:t>触发器的原始状态为</a:t>
            </a:r>
            <a:r>
              <a:rPr lang="en-US" altLang="zh-CN">
                <a:ea typeface="黑体" panose="02010609060101010101" pitchFamily="49" charset="-122"/>
              </a:rPr>
              <a:t>0</a:t>
            </a:r>
            <a:r>
              <a:rPr lang="zh-CN" altLang="en-US">
                <a:ea typeface="黑体" panose="02010609060101010101" pitchFamily="49" charset="-122"/>
              </a:rPr>
              <a:t>，欲在</a:t>
            </a:r>
            <a:r>
              <a:rPr lang="en-US" altLang="zh-CN">
                <a:ea typeface="黑体" panose="02010609060101010101" pitchFamily="49" charset="-122"/>
              </a:rPr>
              <a:t>CP</a:t>
            </a:r>
            <a:r>
              <a:rPr lang="zh-CN" altLang="en-US">
                <a:ea typeface="黑体" panose="02010609060101010101" pitchFamily="49" charset="-122"/>
              </a:rPr>
              <a:t>作用后保持</a:t>
            </a:r>
            <a:r>
              <a:rPr lang="en-US" altLang="zh-CN">
                <a:ea typeface="黑体" panose="02010609060101010101" pitchFamily="49" charset="-122"/>
              </a:rPr>
              <a:t>0</a:t>
            </a:r>
            <a:r>
              <a:rPr lang="zh-CN" altLang="en-US">
                <a:ea typeface="黑体" panose="02010609060101010101" pitchFamily="49" charset="-122"/>
              </a:rPr>
              <a:t>状态，则激励函数</a:t>
            </a:r>
            <a:r>
              <a:rPr lang="en-US" altLang="zh-CN">
                <a:ea typeface="黑体" panose="02010609060101010101" pitchFamily="49" charset="-122"/>
              </a:rPr>
              <a:t>JK</a:t>
            </a:r>
            <a:r>
              <a:rPr lang="zh-CN" altLang="en-US">
                <a:ea typeface="黑体" panose="02010609060101010101" pitchFamily="49" charset="-122"/>
              </a:rPr>
              <a:t>的值应是（</a:t>
            </a:r>
            <a:r>
              <a:rPr lang="en-US" altLang="zh-CN" u="sng">
                <a:solidFill>
                  <a:srgbClr val="FF0000"/>
                </a:solidFill>
                <a:ea typeface="黑体" panose="02010609060101010101" pitchFamily="49" charset="-122"/>
              </a:rPr>
              <a:t>C</a:t>
            </a:r>
            <a:r>
              <a:rPr lang="zh-CN" altLang="en-US">
                <a:ea typeface="黑体" panose="02010609060101010101" pitchFamily="49" charset="-122"/>
              </a:rPr>
              <a:t>）。</a:t>
            </a:r>
          </a:p>
          <a:p>
            <a:pPr marL="384175" lvl="1" indent="0">
              <a:lnSpc>
                <a:spcPct val="120000"/>
              </a:lnSpc>
              <a:spcBef>
                <a:spcPct val="20000"/>
              </a:spcBef>
              <a:spcAft>
                <a:spcPct val="20000"/>
              </a:spcAft>
            </a:pPr>
            <a:r>
              <a:rPr lang="en-US" altLang="zh-CN">
                <a:ea typeface="黑体" panose="02010609060101010101" pitchFamily="49" charset="-122"/>
              </a:rPr>
              <a:t>A</a:t>
            </a:r>
            <a:r>
              <a:rPr lang="zh-CN" altLang="en-US">
                <a:ea typeface="黑体" panose="02010609060101010101" pitchFamily="49" charset="-122"/>
              </a:rPr>
              <a:t>．</a:t>
            </a:r>
            <a:r>
              <a:rPr lang="en-US" altLang="zh-CN">
                <a:ea typeface="黑体" panose="02010609060101010101" pitchFamily="49" charset="-122"/>
              </a:rPr>
              <a:t>J=1</a:t>
            </a:r>
            <a:r>
              <a:rPr lang="zh-CN" altLang="en-US">
                <a:ea typeface="黑体" panose="02010609060101010101" pitchFamily="49" charset="-122"/>
              </a:rPr>
              <a:t>，</a:t>
            </a:r>
            <a:r>
              <a:rPr lang="en-US" altLang="zh-CN">
                <a:ea typeface="黑体" panose="02010609060101010101" pitchFamily="49" charset="-122"/>
              </a:rPr>
              <a:t>K=1</a:t>
            </a:r>
          </a:p>
          <a:p>
            <a:pPr marL="384175" lvl="1" indent="0">
              <a:lnSpc>
                <a:spcPct val="120000"/>
              </a:lnSpc>
              <a:spcBef>
                <a:spcPct val="20000"/>
              </a:spcBef>
              <a:spcAft>
                <a:spcPct val="20000"/>
              </a:spcAft>
            </a:pPr>
            <a:r>
              <a:rPr lang="en-US" altLang="zh-CN">
                <a:ea typeface="黑体" panose="02010609060101010101" pitchFamily="49" charset="-122"/>
              </a:rPr>
              <a:t>B</a:t>
            </a:r>
            <a:r>
              <a:rPr lang="zh-CN" altLang="en-US">
                <a:ea typeface="黑体" panose="02010609060101010101" pitchFamily="49" charset="-122"/>
              </a:rPr>
              <a:t>．</a:t>
            </a:r>
            <a:r>
              <a:rPr lang="en-US" altLang="zh-CN">
                <a:ea typeface="黑体" panose="02010609060101010101" pitchFamily="49" charset="-122"/>
              </a:rPr>
              <a:t>J=0</a:t>
            </a:r>
            <a:r>
              <a:rPr lang="zh-CN" altLang="en-US">
                <a:ea typeface="黑体" panose="02010609060101010101" pitchFamily="49" charset="-122"/>
              </a:rPr>
              <a:t>，</a:t>
            </a:r>
            <a:r>
              <a:rPr lang="en-US" altLang="zh-CN">
                <a:ea typeface="黑体" panose="02010609060101010101" pitchFamily="49" charset="-122"/>
              </a:rPr>
              <a:t>K=0</a:t>
            </a:r>
          </a:p>
          <a:p>
            <a:pPr marL="384175" lvl="1" indent="0">
              <a:lnSpc>
                <a:spcPct val="120000"/>
              </a:lnSpc>
              <a:spcBef>
                <a:spcPct val="20000"/>
              </a:spcBef>
              <a:spcAft>
                <a:spcPct val="20000"/>
              </a:spcAft>
            </a:pPr>
            <a:r>
              <a:rPr lang="en-US" altLang="zh-CN">
                <a:ea typeface="黑体" panose="02010609060101010101" pitchFamily="49" charset="-122"/>
              </a:rPr>
              <a:t>C</a:t>
            </a:r>
            <a:r>
              <a:rPr lang="zh-CN" altLang="en-US">
                <a:ea typeface="黑体" panose="02010609060101010101" pitchFamily="49" charset="-122"/>
              </a:rPr>
              <a:t>．</a:t>
            </a:r>
            <a:r>
              <a:rPr lang="en-US" altLang="zh-CN">
                <a:ea typeface="黑体" panose="02010609060101010101" pitchFamily="49" charset="-122"/>
              </a:rPr>
              <a:t>J=0</a:t>
            </a:r>
            <a:r>
              <a:rPr lang="zh-CN" altLang="en-US">
                <a:ea typeface="黑体" panose="02010609060101010101" pitchFamily="49" charset="-122"/>
              </a:rPr>
              <a:t>，</a:t>
            </a:r>
            <a:r>
              <a:rPr lang="en-US" altLang="zh-CN">
                <a:ea typeface="黑体" panose="02010609060101010101" pitchFamily="49" charset="-122"/>
              </a:rPr>
              <a:t>K=x</a:t>
            </a:r>
          </a:p>
          <a:p>
            <a:pPr marL="384175" lvl="1" indent="0">
              <a:lnSpc>
                <a:spcPct val="120000"/>
              </a:lnSpc>
              <a:spcBef>
                <a:spcPct val="20000"/>
              </a:spcBef>
              <a:spcAft>
                <a:spcPct val="20000"/>
              </a:spcAft>
            </a:pPr>
            <a:r>
              <a:rPr lang="en-US" altLang="zh-CN">
                <a:ea typeface="黑体" panose="02010609060101010101" pitchFamily="49" charset="-122"/>
              </a:rPr>
              <a:t>D</a:t>
            </a:r>
            <a:r>
              <a:rPr lang="zh-CN" altLang="en-US">
                <a:ea typeface="黑体" panose="02010609060101010101" pitchFamily="49" charset="-122"/>
              </a:rPr>
              <a:t>．</a:t>
            </a:r>
            <a:r>
              <a:rPr lang="en-US" altLang="zh-CN">
                <a:ea typeface="黑体" panose="02010609060101010101" pitchFamily="49" charset="-122"/>
              </a:rPr>
              <a:t>J=x</a:t>
            </a:r>
            <a:r>
              <a:rPr lang="zh-CN" altLang="en-US">
                <a:ea typeface="黑体" panose="02010609060101010101" pitchFamily="49" charset="-122"/>
              </a:rPr>
              <a:t>，</a:t>
            </a:r>
            <a:r>
              <a:rPr lang="en-US" altLang="zh-CN">
                <a:ea typeface="黑体" panose="02010609060101010101" pitchFamily="49" charset="-122"/>
              </a:rPr>
              <a:t>K=x</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1" end="1"/>
                                            </p:txEl>
                                          </p:spTgt>
                                        </p:tgtEl>
                                        <p:attrNameLst>
                                          <p:attrName>style.visibility</p:attrName>
                                        </p:attrNameLst>
                                      </p:cBhvr>
                                      <p:to>
                                        <p:strVal val="visible"/>
                                      </p:to>
                                    </p:set>
                                    <p:animEffect transition="in" filter="fade">
                                      <p:cBhvr>
                                        <p:cTn id="10" dur="500"/>
                                        <p:tgtEl>
                                          <p:spTgt spid="307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Effect transition="in" filter="fade">
                                      <p:cBhvr>
                                        <p:cTn id="13" dur="500"/>
                                        <p:tgtEl>
                                          <p:spTgt spid="307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5">
                                            <p:txEl>
                                              <p:pRg st="3" end="3"/>
                                            </p:txEl>
                                          </p:spTgt>
                                        </p:tgtEl>
                                        <p:attrNameLst>
                                          <p:attrName>style.visibility</p:attrName>
                                        </p:attrNameLst>
                                      </p:cBhvr>
                                      <p:to>
                                        <p:strVal val="visible"/>
                                      </p:to>
                                    </p:set>
                                    <p:animEffect transition="in" filter="fade">
                                      <p:cBhvr>
                                        <p:cTn id="16" dur="500"/>
                                        <p:tgtEl>
                                          <p:spTgt spid="307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animEffect transition="in" filter="fade">
                                      <p:cBhvr>
                                        <p:cTn id="19"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13315" name="Content Placeholder 4"/>
          <p:cNvSpPr>
            <a:spLocks noGrp="1"/>
          </p:cNvSpPr>
          <p:nvPr>
            <p:ph idx="4294967295"/>
          </p:nvPr>
        </p:nvSpPr>
        <p:spPr>
          <a:xfrm>
            <a:off x="684213" y="908050"/>
            <a:ext cx="7848600" cy="3929063"/>
          </a:xfrm>
        </p:spPr>
        <p:txBody>
          <a:bodyPr/>
          <a:lstStyle/>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2</a:t>
            </a:r>
            <a:r>
              <a:rPr lang="zh-CN" altLang="en-US">
                <a:ea typeface="黑体" panose="02010609060101010101" pitchFamily="49" charset="-122"/>
              </a:rPr>
              <a:t>）状态转换表：</a:t>
            </a: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r>
              <a:rPr lang="zh-CN" altLang="en-US">
                <a:ea typeface="黑体" panose="02010609060101010101" pitchFamily="49" charset="-122"/>
              </a:rPr>
              <a:t>状态转换图：</a:t>
            </a:r>
            <a:endParaRPr lang="en-US" altLang="zh-CN">
              <a:ea typeface="黑体" panose="02010609060101010101" pitchFamily="49" charset="-122"/>
            </a:endParaRPr>
          </a:p>
        </p:txBody>
      </p:sp>
      <p:sp>
        <p:nvSpPr>
          <p:cNvPr id="2970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4" name="Rectangle 5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5" name="Rectangle 1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6" name="Rectangle 1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7"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708" name="对象 3"/>
          <p:cNvGraphicFramePr>
            <a:graphicFrameLocks noChangeAspect="1"/>
          </p:cNvGraphicFramePr>
          <p:nvPr/>
        </p:nvGraphicFramePr>
        <p:xfrm>
          <a:off x="4548188" y="404813"/>
          <a:ext cx="4487862" cy="1584325"/>
        </p:xfrm>
        <a:graphic>
          <a:graphicData uri="http://schemas.openxmlformats.org/presentationml/2006/ole">
            <mc:AlternateContent xmlns:mc="http://schemas.openxmlformats.org/markup-compatibility/2006">
              <mc:Choice xmlns:v="urn:schemas-microsoft-com:vml" Requires="v">
                <p:oleObj spid="_x0000_s29722" r:id="rId4" imgW="9077375" imgH="3190775" progId="Visio.Drawing.15">
                  <p:embed/>
                </p:oleObj>
              </mc:Choice>
              <mc:Fallback>
                <p:oleObj r:id="rId4" imgW="9077375" imgH="3190775" progId="Visio.Drawing.15">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8188" y="404813"/>
                        <a:ext cx="4487862" cy="1584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表格 2"/>
          <p:cNvGraphicFramePr>
            <a:graphicFrameLocks noGrp="1"/>
          </p:cNvGraphicFramePr>
          <p:nvPr/>
        </p:nvGraphicFramePr>
        <p:xfrm>
          <a:off x="1115616" y="1674231"/>
          <a:ext cx="3202305" cy="2474849"/>
        </p:xfrm>
        <a:graphic>
          <a:graphicData uri="http://schemas.openxmlformats.org/drawingml/2006/table">
            <a:tbl>
              <a:tblPr firstRow="1" firstCol="1" bandRow="1"/>
              <a:tblGrid>
                <a:gridCol w="414655">
                  <a:extLst>
                    <a:ext uri="{9D8B030D-6E8A-4147-A177-3AD203B41FA5}">
                      <a16:colId xmlns:a16="http://schemas.microsoft.com/office/drawing/2014/main" val="20000"/>
                    </a:ext>
                  </a:extLst>
                </a:gridCol>
                <a:gridCol w="414655">
                  <a:extLst>
                    <a:ext uri="{9D8B030D-6E8A-4147-A177-3AD203B41FA5}">
                      <a16:colId xmlns:a16="http://schemas.microsoft.com/office/drawing/2014/main" val="20001"/>
                    </a:ext>
                  </a:extLst>
                </a:gridCol>
                <a:gridCol w="414655">
                  <a:extLst>
                    <a:ext uri="{9D8B030D-6E8A-4147-A177-3AD203B41FA5}">
                      <a16:colId xmlns:a16="http://schemas.microsoft.com/office/drawing/2014/main" val="20002"/>
                    </a:ext>
                  </a:extLst>
                </a:gridCol>
                <a:gridCol w="539115">
                  <a:extLst>
                    <a:ext uri="{9D8B030D-6E8A-4147-A177-3AD203B41FA5}">
                      <a16:colId xmlns:a16="http://schemas.microsoft.com/office/drawing/2014/main" val="20003"/>
                    </a:ext>
                  </a:extLst>
                </a:gridCol>
                <a:gridCol w="539115">
                  <a:extLst>
                    <a:ext uri="{9D8B030D-6E8A-4147-A177-3AD203B41FA5}">
                      <a16:colId xmlns:a16="http://schemas.microsoft.com/office/drawing/2014/main" val="20004"/>
                    </a:ext>
                  </a:extLst>
                </a:gridCol>
                <a:gridCol w="539115">
                  <a:extLst>
                    <a:ext uri="{9D8B030D-6E8A-4147-A177-3AD203B41FA5}">
                      <a16:colId xmlns:a16="http://schemas.microsoft.com/office/drawing/2014/main" val="20005"/>
                    </a:ext>
                  </a:extLst>
                </a:gridCol>
                <a:gridCol w="340995">
                  <a:extLst>
                    <a:ext uri="{9D8B030D-6E8A-4147-A177-3AD203B41FA5}">
                      <a16:colId xmlns:a16="http://schemas.microsoft.com/office/drawing/2014/main" val="20006"/>
                    </a:ext>
                  </a:extLst>
                </a:gridCol>
              </a:tblGrid>
              <a:tr h="280289">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2941" t="-28261" r="-676471" b="-832609"/>
                      </a:stretch>
                    </a:blipFill>
                  </a:tcPr>
                </a:tc>
                <a:tc>
                  <a:txBody>
                    <a:bodyPr/>
                    <a:lstStyle/>
                    <a:p>
                      <a:endParaRPr lang="zh-CN"/>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102941" t="-28261" r="-576471" b="-832609"/>
                      </a:stretch>
                    </a:blipFill>
                  </a:tcPr>
                </a:tc>
                <a:tc>
                  <a:txBody>
                    <a:bodyPr/>
                    <a:lstStyle/>
                    <a:p>
                      <a:endParaRPr lang="zh-CN"/>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202941" t="-28261" r="-476471" b="-832609"/>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231461" t="-28261" r="-264045" b="-832609"/>
                      </a:stretch>
                    </a:blipFill>
                  </a:tcPr>
                </a:tc>
                <a:tc>
                  <a:txBody>
                    <a:bodyPr/>
                    <a:lstStyle/>
                    <a:p>
                      <a:endParaRPr lang="zh-CN"/>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335227" t="-28261" r="-167045" b="-832609"/>
                      </a:stretch>
                    </a:blipFill>
                  </a:tcPr>
                </a:tc>
                <a:tc>
                  <a:txBody>
                    <a:bodyPr/>
                    <a:lstStyle/>
                    <a:p>
                      <a:endParaRPr lang="zh-CN"/>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430337" t="-28261" r="-65169" b="-832609"/>
                      </a:stretch>
                    </a:blipFill>
                  </a:tcPr>
                </a:tc>
                <a:tc>
                  <a:txBody>
                    <a:bodyPr/>
                    <a:lstStyle/>
                    <a:p>
                      <a:pPr algn="ctr">
                        <a:spcAft>
                          <a:spcPts val="0"/>
                        </a:spcAft>
                      </a:pPr>
                      <a:r>
                        <a:rPr lang="en-US" sz="1800" i="1" kern="100">
                          <a:effectLst/>
                          <a:latin typeface="Times New Roman"/>
                          <a:ea typeface="宋体"/>
                          <a:cs typeface="Times New Roman"/>
                        </a:rPr>
                        <a:t>C</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20">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0</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0</a:t>
                      </a:r>
                      <a:endParaRPr lang="zh-CN" sz="18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20">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20">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1</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1</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20">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20">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20">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20">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1</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1</a:t>
                      </a:r>
                      <a:endParaRPr lang="zh-CN" sz="18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5" name="矩形 14"/>
          <p:cNvSpPr>
            <a:spLocks noRot="1" noChangeAspect="1" noMove="1" noResize="1" noEditPoints="1" noAdjustHandles="1" noChangeArrowheads="1" noChangeShapeType="1" noTextEdit="1"/>
          </p:cNvSpPr>
          <p:nvPr/>
        </p:nvSpPr>
        <p:spPr>
          <a:xfrm>
            <a:off x="5732353" y="2327934"/>
            <a:ext cx="2007999" cy="1461106"/>
          </a:xfrm>
          <a:prstGeom prst="rect">
            <a:avLst/>
          </a:prstGeom>
          <a:blipFill rotWithShape="0">
            <a:blip r:embed="rId7"/>
            <a:stretch>
              <a:fillRect/>
            </a:stretch>
          </a:blipFill>
        </p:spPr>
        <p:txBody>
          <a:bodyPr/>
          <a:lstStyle/>
          <a:p>
            <a:pPr>
              <a:defRPr/>
            </a:pPr>
            <a:r>
              <a:rPr lang="zh-CN" altLang="en-US">
                <a:noFill/>
              </a:rPr>
              <a:t> </a:t>
            </a:r>
          </a:p>
        </p:txBody>
      </p:sp>
      <p:sp>
        <p:nvSpPr>
          <p:cNvPr id="297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 name="对象 4"/>
          <p:cNvGraphicFramePr>
            <a:graphicFrameLocks noChangeAspect="1"/>
          </p:cNvGraphicFramePr>
          <p:nvPr/>
        </p:nvGraphicFramePr>
        <p:xfrm>
          <a:off x="2124075" y="4941888"/>
          <a:ext cx="5608638" cy="1439862"/>
        </p:xfrm>
        <a:graphic>
          <a:graphicData uri="http://schemas.openxmlformats.org/presentationml/2006/ole">
            <mc:AlternateContent xmlns:mc="http://schemas.openxmlformats.org/markup-compatibility/2006">
              <mc:Choice xmlns:v="urn:schemas-microsoft-com:vml" Requires="v">
                <p:oleObj spid="_x0000_s29723" name="Visio" r:id="rId8" imgW="7127190" imgH="1830417" progId="Visio.Drawing.11">
                  <p:embed/>
                </p:oleObj>
              </mc:Choice>
              <mc:Fallback>
                <p:oleObj name="Visio" r:id="rId8" imgW="7127190" imgH="1830417" progId="Visio.Drawing.11">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4075" y="4941888"/>
                        <a:ext cx="560863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8" end="8"/>
                                            </p:txEl>
                                          </p:spTgt>
                                        </p:tgtEl>
                                        <p:attrNameLst>
                                          <p:attrName>style.visibility</p:attrName>
                                        </p:attrNameLst>
                                      </p:cBhvr>
                                      <p:to>
                                        <p:strVal val="visible"/>
                                      </p:to>
                                    </p:set>
                                    <p:animEffect transition="in" filter="fade">
                                      <p:cBhvr>
                                        <p:cTn id="22" dur="500"/>
                                        <p:tgtEl>
                                          <p:spTgt spid="13315">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13315" name="Content Placeholder 4"/>
          <p:cNvSpPr>
            <a:spLocks noGrp="1"/>
          </p:cNvSpPr>
          <p:nvPr>
            <p:ph idx="4294967295"/>
          </p:nvPr>
        </p:nvSpPr>
        <p:spPr>
          <a:xfrm>
            <a:off x="684213" y="908050"/>
            <a:ext cx="7848600" cy="4814888"/>
          </a:xfrm>
        </p:spPr>
        <p:txBody>
          <a:bodyPr/>
          <a:lstStyle/>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2</a:t>
            </a:r>
            <a:r>
              <a:rPr lang="zh-CN" altLang="en-US">
                <a:ea typeface="黑体" panose="02010609060101010101" pitchFamily="49" charset="-122"/>
              </a:rPr>
              <a:t>）时序图：</a:t>
            </a: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3</a:t>
            </a:r>
            <a:r>
              <a:rPr lang="zh-CN" altLang="en-US">
                <a:ea typeface="黑体" panose="02010609060101010101" pitchFamily="49" charset="-122"/>
              </a:rPr>
              <a:t>）电路特点：具有</a:t>
            </a:r>
            <a:r>
              <a:rPr lang="zh-CN" altLang="en-US">
                <a:solidFill>
                  <a:srgbClr val="FF0000"/>
                </a:solidFill>
                <a:ea typeface="黑体" panose="02010609060101010101" pitchFamily="49" charset="-122"/>
              </a:rPr>
              <a:t>自启动</a:t>
            </a:r>
            <a:r>
              <a:rPr lang="zh-CN" altLang="en-US">
                <a:ea typeface="黑体" panose="02010609060101010101" pitchFamily="49" charset="-122"/>
              </a:rPr>
              <a:t>特性的</a:t>
            </a:r>
            <a:r>
              <a:rPr lang="zh-CN" altLang="en-US">
                <a:solidFill>
                  <a:srgbClr val="FF0000"/>
                </a:solidFill>
                <a:ea typeface="黑体" panose="02010609060101010101" pitchFamily="49" charset="-122"/>
              </a:rPr>
              <a:t>同步五进制加法</a:t>
            </a:r>
            <a:r>
              <a:rPr lang="zh-CN" altLang="en-US">
                <a:ea typeface="黑体" panose="02010609060101010101" pitchFamily="49" charset="-122"/>
              </a:rPr>
              <a:t>计数器</a:t>
            </a:r>
          </a:p>
        </p:txBody>
      </p:sp>
      <p:sp>
        <p:nvSpPr>
          <p:cNvPr id="317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4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2" name="Rectangle 5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3" name="Rectangle 1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4" name="Rectangle 1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5"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756" name="对象 3"/>
          <p:cNvGraphicFramePr>
            <a:graphicFrameLocks noChangeAspect="1"/>
          </p:cNvGraphicFramePr>
          <p:nvPr/>
        </p:nvGraphicFramePr>
        <p:xfrm>
          <a:off x="4548188" y="404813"/>
          <a:ext cx="4487862" cy="1584325"/>
        </p:xfrm>
        <a:graphic>
          <a:graphicData uri="http://schemas.openxmlformats.org/presentationml/2006/ole">
            <mc:AlternateContent xmlns:mc="http://schemas.openxmlformats.org/markup-compatibility/2006">
              <mc:Choice xmlns:v="urn:schemas-microsoft-com:vml" Requires="v">
                <p:oleObj spid="_x0000_s31771" r:id="rId4" imgW="9077375" imgH="3190775" progId="Visio.Drawing.15">
                  <p:embed/>
                </p:oleObj>
              </mc:Choice>
              <mc:Fallback>
                <p:oleObj r:id="rId4" imgW="9077375" imgH="3190775" progId="Visio.Drawing.15">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8188" y="404813"/>
                        <a:ext cx="4487862" cy="1584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395288" y="1533525"/>
          <a:ext cx="4032250" cy="3479800"/>
        </p:xfrm>
        <a:graphic>
          <a:graphicData uri="http://schemas.openxmlformats.org/presentationml/2006/ole">
            <mc:AlternateContent xmlns:mc="http://schemas.openxmlformats.org/markup-compatibility/2006">
              <mc:Choice xmlns:v="urn:schemas-microsoft-com:vml" Requires="v">
                <p:oleObj spid="_x0000_s31772" name="Visio" r:id="rId6" imgW="4591080" imgH="3960333" progId="Visio.Drawing.11">
                  <p:embed/>
                </p:oleObj>
              </mc:Choice>
              <mc:Fallback>
                <p:oleObj name="Visio" r:id="rId6" imgW="4591080" imgH="3960333" progId="Visio.Drawing.11">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533525"/>
                        <a:ext cx="403225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4608513" y="2698750"/>
          <a:ext cx="4248150" cy="1090613"/>
        </p:xfrm>
        <a:graphic>
          <a:graphicData uri="http://schemas.openxmlformats.org/presentationml/2006/ole">
            <mc:AlternateContent xmlns:mc="http://schemas.openxmlformats.org/markup-compatibility/2006">
              <mc:Choice xmlns:v="urn:schemas-microsoft-com:vml" Requires="v">
                <p:oleObj spid="_x0000_s31773" name="Visio" r:id="rId8" imgW="7127190" imgH="1830417" progId="Visio.Drawing.11">
                  <p:embed/>
                </p:oleObj>
              </mc:Choice>
              <mc:Fallback>
                <p:oleObj name="Visio" r:id="rId8" imgW="7127190" imgH="1830417" progId="Visio.Drawing.11">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8513" y="2698750"/>
                        <a:ext cx="42481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10" end="10"/>
                                            </p:txEl>
                                          </p:spTgt>
                                        </p:tgtEl>
                                        <p:attrNameLst>
                                          <p:attrName>style.visibility</p:attrName>
                                        </p:attrNameLst>
                                      </p:cBhvr>
                                      <p:to>
                                        <p:strVal val="visible"/>
                                      </p:to>
                                    </p:set>
                                    <p:animEffect transition="in" filter="fade">
                                      <p:cBhvr>
                                        <p:cTn id="22"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5246688"/>
          </a:xfrm>
        </p:spPr>
        <p:txBody>
          <a:bodyPr/>
          <a:lstStyle/>
          <a:p>
            <a:pPr marL="0" indent="0">
              <a:lnSpc>
                <a:spcPct val="120000"/>
              </a:lnSpc>
              <a:spcBef>
                <a:spcPct val="20000"/>
              </a:spcBef>
              <a:spcAft>
                <a:spcPct val="20000"/>
              </a:spcAft>
            </a:pPr>
            <a:r>
              <a:rPr lang="en-US" altLang="zh-CN">
                <a:ea typeface="黑体" panose="02010609060101010101" pitchFamily="49" charset="-122"/>
              </a:rPr>
              <a:t>4.</a:t>
            </a:r>
            <a:r>
              <a:rPr lang="zh-CN" altLang="en-US">
                <a:ea typeface="黑体" panose="02010609060101010101" pitchFamily="49" charset="-122"/>
              </a:rPr>
              <a:t>使用</a:t>
            </a:r>
            <a:r>
              <a:rPr lang="en-US" altLang="zh-CN">
                <a:ea typeface="黑体" panose="02010609060101010101" pitchFamily="49" charset="-122"/>
              </a:rPr>
              <a:t>D</a:t>
            </a:r>
            <a:r>
              <a:rPr lang="zh-CN" altLang="en-US">
                <a:ea typeface="黑体" panose="02010609060101010101" pitchFamily="49" charset="-122"/>
              </a:rPr>
              <a:t>触发器和与非门设计一个</a:t>
            </a:r>
            <a:r>
              <a:rPr lang="en-US" altLang="zh-CN">
                <a:ea typeface="黑体" panose="02010609060101010101" pitchFamily="49" charset="-122"/>
              </a:rPr>
              <a:t>3</a:t>
            </a:r>
            <a:r>
              <a:rPr lang="zh-CN" altLang="en-US">
                <a:ea typeface="黑体" panose="02010609060101010101" pitchFamily="49" charset="-122"/>
              </a:rPr>
              <a:t>人抢答逻辑电路，具体要求为：</a:t>
            </a:r>
          </a:p>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1</a:t>
            </a:r>
            <a:r>
              <a:rPr lang="zh-CN" altLang="en-US">
                <a:ea typeface="黑体" panose="02010609060101010101" pitchFamily="49" charset="-122"/>
              </a:rPr>
              <a:t>）每个参赛者控制一个按钮，用按钮发出抢答信号；</a:t>
            </a:r>
          </a:p>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2</a:t>
            </a:r>
            <a:r>
              <a:rPr lang="zh-CN" altLang="en-US">
                <a:ea typeface="黑体" panose="02010609060101010101" pitchFamily="49" charset="-122"/>
              </a:rPr>
              <a:t>）竞赛主持人控制另一个按钮，用于电路复位；</a:t>
            </a:r>
          </a:p>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3</a:t>
            </a:r>
            <a:r>
              <a:rPr lang="zh-CN" altLang="en-US">
                <a:ea typeface="黑体" panose="02010609060101010101" pitchFamily="49" charset="-122"/>
              </a:rPr>
              <a:t>）竞赛开始后，先按动按钮者将对应的一个发光二极管点亮，此后其他</a:t>
            </a:r>
            <a:r>
              <a:rPr lang="en-US" altLang="zh-CN">
                <a:ea typeface="黑体" panose="02010609060101010101" pitchFamily="49" charset="-122"/>
              </a:rPr>
              <a:t>2</a:t>
            </a:r>
            <a:r>
              <a:rPr lang="zh-CN" altLang="en-US">
                <a:ea typeface="黑体" panose="02010609060101010101" pitchFamily="49" charset="-122"/>
              </a:rPr>
              <a:t>人再按动按钮对电路不起作用。</a:t>
            </a:r>
            <a:endParaRPr lang="en-US" altLang="zh-CN">
              <a:ea typeface="黑体" panose="02010609060101010101" pitchFamily="49" charset="-122"/>
            </a:endParaRPr>
          </a:p>
          <a:p>
            <a:pPr marL="765175" lvl="2" indent="0">
              <a:lnSpc>
                <a:spcPct val="120000"/>
              </a:lnSpc>
              <a:spcBef>
                <a:spcPct val="20000"/>
              </a:spcBef>
              <a:spcAft>
                <a:spcPct val="20000"/>
              </a:spcAft>
            </a:pPr>
            <a:r>
              <a:rPr lang="zh-CN" altLang="en-US">
                <a:ea typeface="黑体" panose="02010609060101010101" pitchFamily="49" charset="-122"/>
              </a:rPr>
              <a:t>提示：抢答逻辑电路通常用于智力竞赛的抢答比赛中。由于参赛者按动按钮发出的信号不能自行保持，而且按动的动作可能有先后、长短之别，所以需要</a:t>
            </a:r>
            <a:r>
              <a:rPr lang="en-US" altLang="zh-CN">
                <a:ea typeface="黑体" panose="02010609060101010101" pitchFamily="49" charset="-122"/>
              </a:rPr>
              <a:t>3</a:t>
            </a:r>
            <a:r>
              <a:rPr lang="zh-CN" altLang="en-US">
                <a:ea typeface="黑体" panose="02010609060101010101" pitchFamily="49" charset="-122"/>
              </a:rPr>
              <a:t>个触发器分别保存</a:t>
            </a:r>
            <a:r>
              <a:rPr lang="en-US" altLang="zh-CN">
                <a:ea typeface="黑体" panose="02010609060101010101" pitchFamily="49" charset="-122"/>
              </a:rPr>
              <a:t>3</a:t>
            </a:r>
            <a:r>
              <a:rPr lang="zh-CN" altLang="en-US">
                <a:ea typeface="黑体" panose="02010609060101010101" pitchFamily="49" charset="-122"/>
              </a:rPr>
              <a:t>个参赛者按动按钮发出的信号。由于只要求触发器具有置</a:t>
            </a:r>
            <a:r>
              <a:rPr lang="en-US" altLang="zh-CN">
                <a:ea typeface="黑体" panose="02010609060101010101" pitchFamily="49" charset="-122"/>
              </a:rPr>
              <a:t>1</a:t>
            </a:r>
            <a:r>
              <a:rPr lang="zh-CN" altLang="en-US">
                <a:ea typeface="黑体" panose="02010609060101010101" pitchFamily="49" charset="-122"/>
              </a:rPr>
              <a:t>（抢答）、置</a:t>
            </a:r>
            <a:r>
              <a:rPr lang="en-US" altLang="zh-CN">
                <a:ea typeface="黑体" panose="02010609060101010101" pitchFamily="49" charset="-122"/>
              </a:rPr>
              <a:t>0</a:t>
            </a:r>
            <a:r>
              <a:rPr lang="zh-CN" altLang="en-US">
                <a:ea typeface="黑体" panose="02010609060101010101" pitchFamily="49" charset="-122"/>
              </a:rPr>
              <a:t>（复位）功能即可，所以采用</a:t>
            </a:r>
            <a:r>
              <a:rPr lang="en-US" altLang="zh-CN">
                <a:ea typeface="黑体" panose="02010609060101010101" pitchFamily="49" charset="-122"/>
              </a:rPr>
              <a:t>RS</a:t>
            </a:r>
            <a:r>
              <a:rPr lang="zh-CN" altLang="en-US">
                <a:ea typeface="黑体" panose="02010609060101010101" pitchFamily="49" charset="-122"/>
              </a:rPr>
              <a:t>、</a:t>
            </a:r>
            <a:r>
              <a:rPr lang="en-US" altLang="zh-CN">
                <a:ea typeface="黑体" panose="02010609060101010101" pitchFamily="49" charset="-122"/>
              </a:rPr>
              <a:t>D</a:t>
            </a:r>
            <a:r>
              <a:rPr lang="zh-CN" altLang="en-US">
                <a:ea typeface="黑体" panose="02010609060101010101" pitchFamily="49" charset="-122"/>
              </a:rPr>
              <a:t>、</a:t>
            </a:r>
            <a:r>
              <a:rPr lang="en-US" altLang="zh-CN">
                <a:ea typeface="黑体" panose="02010609060101010101" pitchFamily="49" charset="-122"/>
              </a:rPr>
              <a:t>JK</a:t>
            </a:r>
            <a:r>
              <a:rPr lang="zh-CN" altLang="en-US">
                <a:ea typeface="黑体" panose="02010609060101010101" pitchFamily="49" charset="-122"/>
              </a:rPr>
              <a:t>触发器均可，对结构类型也无特定要求。</a:t>
            </a:r>
            <a:endParaRPr lang="en-US" altLang="zh-CN">
              <a:ea typeface="黑体" panose="02010609060101010101" pitchFamily="49" charset="-122"/>
            </a:endParaRPr>
          </a:p>
          <a:p>
            <a:pPr marL="765175" lvl="2" indent="0">
              <a:lnSpc>
                <a:spcPct val="120000"/>
              </a:lnSpc>
              <a:spcBef>
                <a:spcPct val="20000"/>
              </a:spcBef>
              <a:spcAft>
                <a:spcPct val="20000"/>
              </a:spcAft>
            </a:pPr>
            <a:r>
              <a:rPr lang="zh-CN" altLang="en-US">
                <a:ea typeface="黑体" panose="02010609060101010101" pitchFamily="49" charset="-122"/>
              </a:rPr>
              <a:t>此外，最先产生的抢答信号还应控制其它后来产生的抢答信号无法改变自身触发器的值，这样在抢答结束时就可根据各触发器的状态判断是哪位选手最先按下抢答按钮的。因此，需要将</a:t>
            </a:r>
            <a:r>
              <a:rPr lang="en-US" altLang="zh-CN">
                <a:ea typeface="黑体" panose="02010609060101010101" pitchFamily="49" charset="-122"/>
              </a:rPr>
              <a:t>4</a:t>
            </a:r>
            <a:r>
              <a:rPr lang="zh-CN" altLang="en-US">
                <a:ea typeface="黑体" panose="02010609060101010101" pitchFamily="49" charset="-122"/>
              </a:rPr>
              <a:t>个触发器的反相输出 分别引入到一个与非门的输入端，并与输入时钟信号相与，再将与非门的输出作为各触发器的时钟信号。</a:t>
            </a:r>
            <a:endParaRPr lang="en-US" altLang="zh-CN">
              <a:ea typeface="黑体" panose="02010609060101010101" pitchFamily="49" charset="-122"/>
            </a:endParaRPr>
          </a:p>
        </p:txBody>
      </p:sp>
      <p:sp>
        <p:nvSpPr>
          <p:cNvPr id="399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Effect transition="in" filter="fade">
                                      <p:cBhvr>
                                        <p:cTn id="21" dur="500"/>
                                        <p:tgtEl>
                                          <p:spTgt spid="2150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2266950"/>
          </a:xfrm>
        </p:spPr>
        <p:txBody>
          <a:bodyPr/>
          <a:lstStyle/>
          <a:p>
            <a:pPr marL="384175" lvl="1" indent="0">
              <a:lnSpc>
                <a:spcPct val="120000"/>
              </a:lnSpc>
              <a:spcBef>
                <a:spcPct val="20000"/>
              </a:spcBef>
              <a:spcAft>
                <a:spcPct val="20000"/>
              </a:spcAft>
            </a:pPr>
            <a:r>
              <a:rPr lang="zh-CN" altLang="en-US">
                <a:ea typeface="黑体" panose="02010609060101010101" pitchFamily="49" charset="-122"/>
              </a:rPr>
              <a:t>解：</a:t>
            </a:r>
            <a:endParaRPr lang="en-US" altLang="zh-CN">
              <a:ea typeface="黑体" panose="02010609060101010101" pitchFamily="49" charset="-122"/>
            </a:endParaRPr>
          </a:p>
          <a:p>
            <a:pPr marL="384175" lvl="1" indent="0">
              <a:lnSpc>
                <a:spcPct val="120000"/>
              </a:lnSpc>
              <a:spcBef>
                <a:spcPct val="20000"/>
              </a:spcBef>
              <a:spcAft>
                <a:spcPct val="20000"/>
              </a:spcAft>
            </a:pPr>
            <a:r>
              <a:rPr lang="en-US" altLang="zh-CN">
                <a:ea typeface="黑体" panose="02010609060101010101" pitchFamily="49" charset="-122"/>
              </a:rPr>
              <a:t>3</a:t>
            </a:r>
            <a:r>
              <a:rPr lang="zh-CN" altLang="en-US">
                <a:ea typeface="黑体" panose="02010609060101010101" pitchFamily="49" charset="-122"/>
              </a:rPr>
              <a:t>人抢答逻辑电路如图所示，图中</a:t>
            </a:r>
            <a:r>
              <a:rPr lang="en-US" altLang="zh-CN">
                <a:ea typeface="黑体" panose="02010609060101010101" pitchFamily="49" charset="-122"/>
              </a:rPr>
              <a:t>A</a:t>
            </a:r>
            <a:r>
              <a:rPr lang="zh-CN" altLang="en-US">
                <a:ea typeface="黑体" panose="02010609060101010101" pitchFamily="49" charset="-122"/>
              </a:rPr>
              <a:t>、</a:t>
            </a:r>
            <a:r>
              <a:rPr lang="en-US" altLang="zh-CN">
                <a:ea typeface="黑体" panose="02010609060101010101" pitchFamily="49" charset="-122"/>
              </a:rPr>
              <a:t>B</a:t>
            </a:r>
            <a:r>
              <a:rPr lang="zh-CN" altLang="en-US">
                <a:ea typeface="黑体" panose="02010609060101010101" pitchFamily="49" charset="-122"/>
              </a:rPr>
              <a:t>、</a:t>
            </a:r>
            <a:r>
              <a:rPr lang="en-US" altLang="zh-CN">
                <a:ea typeface="黑体" panose="02010609060101010101" pitchFamily="49" charset="-122"/>
              </a:rPr>
              <a:t>C</a:t>
            </a:r>
            <a:r>
              <a:rPr lang="zh-CN" altLang="en-US">
                <a:ea typeface="黑体" panose="02010609060101010101" pitchFamily="49" charset="-122"/>
              </a:rPr>
              <a:t>三个按钮各由一名参赛者控制，按钮</a:t>
            </a:r>
            <a:r>
              <a:rPr lang="en-US" altLang="zh-CN">
                <a:ea typeface="黑体" panose="02010609060101010101" pitchFamily="49" charset="-122"/>
              </a:rPr>
              <a:t>J</a:t>
            </a:r>
            <a:r>
              <a:rPr lang="zh-CN" altLang="en-US">
                <a:ea typeface="黑体" panose="02010609060101010101" pitchFamily="49" charset="-122"/>
              </a:rPr>
              <a:t>由主持人控制。</a:t>
            </a:r>
            <a:endParaRPr lang="en-US" altLang="zh-CN">
              <a:ea typeface="黑体" panose="02010609060101010101" pitchFamily="49" charset="-122"/>
            </a:endParaRPr>
          </a:p>
          <a:p>
            <a:pPr marL="384175" lvl="1" indent="0">
              <a:lnSpc>
                <a:spcPct val="120000"/>
              </a:lnSpc>
              <a:spcBef>
                <a:spcPct val="20000"/>
              </a:spcBef>
              <a:spcAft>
                <a:spcPct val="20000"/>
              </a:spcAft>
            </a:pPr>
            <a:r>
              <a:rPr lang="zh-CN" altLang="en-US">
                <a:ea typeface="黑体" panose="02010609060101010101" pitchFamily="49" charset="-122"/>
              </a:rPr>
              <a:t>电路工作过程：当</a:t>
            </a:r>
            <a:r>
              <a:rPr lang="en-US" altLang="zh-CN">
                <a:ea typeface="黑体" panose="02010609060101010101" pitchFamily="49" charset="-122"/>
              </a:rPr>
              <a:t>A</a:t>
            </a:r>
            <a:r>
              <a:rPr lang="zh-CN" altLang="en-US">
                <a:ea typeface="黑体" panose="02010609060101010101" pitchFamily="49" charset="-122"/>
              </a:rPr>
              <a:t>、</a:t>
            </a:r>
            <a:r>
              <a:rPr lang="en-US" altLang="zh-CN">
                <a:ea typeface="黑体" panose="02010609060101010101" pitchFamily="49" charset="-122"/>
              </a:rPr>
              <a:t>B</a:t>
            </a:r>
            <a:r>
              <a:rPr lang="zh-CN" altLang="en-US">
                <a:ea typeface="黑体" panose="02010609060101010101" pitchFamily="49" charset="-122"/>
              </a:rPr>
              <a:t>、</a:t>
            </a:r>
            <a:r>
              <a:rPr lang="en-US" altLang="zh-CN">
                <a:ea typeface="黑体" panose="02010609060101010101" pitchFamily="49" charset="-122"/>
              </a:rPr>
              <a:t>C</a:t>
            </a:r>
            <a:r>
              <a:rPr lang="zh-CN" altLang="en-US">
                <a:ea typeface="黑体" panose="02010609060101010101" pitchFamily="49" charset="-122"/>
              </a:rPr>
              <a:t>任何一个按钮首先按下时，对应的触发器被置</a:t>
            </a:r>
            <a:r>
              <a:rPr lang="en-US" altLang="zh-CN">
                <a:ea typeface="黑体" panose="02010609060101010101" pitchFamily="49" charset="-122"/>
              </a:rPr>
              <a:t>1</a:t>
            </a:r>
            <a:r>
              <a:rPr lang="zh-CN" altLang="en-US">
                <a:ea typeface="黑体" panose="02010609060101010101" pitchFamily="49" charset="-122"/>
              </a:rPr>
              <a:t>；这个触发器的     端随之变为低电平，将与非门</a:t>
            </a:r>
            <a:r>
              <a:rPr lang="en-US" altLang="zh-CN">
                <a:ea typeface="黑体" panose="02010609060101010101" pitchFamily="49" charset="-122"/>
              </a:rPr>
              <a:t>G</a:t>
            </a:r>
            <a:r>
              <a:rPr lang="zh-CN" altLang="en-US">
                <a:ea typeface="黑体" panose="02010609060101010101" pitchFamily="49" charset="-122"/>
              </a:rPr>
              <a:t>封锁；其余的触发器不再有</a:t>
            </a:r>
            <a:r>
              <a:rPr lang="en-US" altLang="zh-CN">
                <a:ea typeface="黑体" panose="02010609060101010101" pitchFamily="49" charset="-122"/>
              </a:rPr>
              <a:t>CP</a:t>
            </a:r>
            <a:r>
              <a:rPr lang="zh-CN" altLang="en-US">
                <a:ea typeface="黑体" panose="02010609060101010101" pitchFamily="49" charset="-122"/>
              </a:rPr>
              <a:t>信号输入，无法再置</a:t>
            </a:r>
            <a:r>
              <a:rPr lang="en-US" altLang="zh-CN">
                <a:ea typeface="黑体" panose="02010609060101010101" pitchFamily="49" charset="-122"/>
              </a:rPr>
              <a:t>1</a:t>
            </a:r>
            <a:r>
              <a:rPr lang="zh-CN" altLang="en-US">
                <a:ea typeface="黑体" panose="02010609060101010101" pitchFamily="49" charset="-122"/>
              </a:rPr>
              <a:t>。</a:t>
            </a:r>
            <a:endParaRPr lang="en-US" altLang="zh-CN">
              <a:ea typeface="黑体" panose="02010609060101010101" pitchFamily="49" charset="-122"/>
            </a:endParaRPr>
          </a:p>
        </p:txBody>
      </p:sp>
      <p:sp>
        <p:nvSpPr>
          <p:cNvPr id="4198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8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15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141663"/>
            <a:ext cx="6069012"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514" name="对象 6"/>
          <p:cNvGraphicFramePr>
            <a:graphicFrameLocks noChangeAspect="1"/>
          </p:cNvGraphicFramePr>
          <p:nvPr/>
        </p:nvGraphicFramePr>
        <p:xfrm>
          <a:off x="3348038" y="2443163"/>
          <a:ext cx="215900" cy="338137"/>
        </p:xfrm>
        <a:graphic>
          <a:graphicData uri="http://schemas.openxmlformats.org/presentationml/2006/ole">
            <mc:AlternateContent xmlns:mc="http://schemas.openxmlformats.org/markup-compatibility/2006">
              <mc:Choice xmlns:v="urn:schemas-microsoft-com:vml" Requires="v">
                <p:oleObj spid="_x0000_s41999" name="公式" r:id="rId5" imgW="152334" imgH="241195" progId="Equation.3">
                  <p:embed/>
                </p:oleObj>
              </mc:Choice>
              <mc:Fallback>
                <p:oleObj name="公式" r:id="rId5" imgW="152334" imgH="241195" progId="Equation.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2443163"/>
                        <a:ext cx="215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1512"/>
                                        </p:tgtEl>
                                        <p:attrNameLst>
                                          <p:attrName>style.visibility</p:attrName>
                                        </p:attrNameLst>
                                      </p:cBhvr>
                                      <p:to>
                                        <p:strVal val="visible"/>
                                      </p:to>
                                    </p:set>
                                    <p:animEffect transition="in" filter="fade">
                                      <p:cBhvr>
                                        <p:cTn id="15" dur="500"/>
                                        <p:tgtEl>
                                          <p:spTgt spid="215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507">
                                            <p:txEl>
                                              <p:pRg st="2" end="2"/>
                                            </p:txEl>
                                          </p:spTgt>
                                        </p:tgtEl>
                                        <p:attrNameLst>
                                          <p:attrName>style.visibility</p:attrName>
                                        </p:attrNameLst>
                                      </p:cBhvr>
                                      <p:to>
                                        <p:strVal val="visible"/>
                                      </p:to>
                                    </p:set>
                                    <p:animEffect transition="in" filter="fade">
                                      <p:cBhvr>
                                        <p:cTn id="20" dur="500"/>
                                        <p:tgtEl>
                                          <p:spTgt spid="2150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1514"/>
                                        </p:tgtEl>
                                        <p:attrNameLst>
                                          <p:attrName>style.visibility</p:attrName>
                                        </p:attrNameLst>
                                      </p:cBhvr>
                                      <p:to>
                                        <p:strVal val="visible"/>
                                      </p:to>
                                    </p:set>
                                    <p:animEffect transition="in" filter="fade">
                                      <p:cBhvr>
                                        <p:cTn id="23" dur="500"/>
                                        <p:tgtEl>
                                          <p:spTgt spid="21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2384425"/>
          </a:xfrm>
        </p:spPr>
        <p:txBody>
          <a:bodyPr/>
          <a:lstStyle/>
          <a:p>
            <a:pPr marL="0" indent="0">
              <a:lnSpc>
                <a:spcPct val="120000"/>
              </a:lnSpc>
              <a:spcBef>
                <a:spcPct val="20000"/>
              </a:spcBef>
              <a:spcAft>
                <a:spcPct val="20000"/>
              </a:spcAft>
            </a:pPr>
            <a:r>
              <a:rPr lang="en-US" altLang="zh-CN">
                <a:ea typeface="黑体" panose="02010609060101010101" pitchFamily="49" charset="-122"/>
              </a:rPr>
              <a:t>5.</a:t>
            </a:r>
            <a:r>
              <a:rPr lang="zh-CN" altLang="en-US">
                <a:ea typeface="黑体" panose="02010609060101010101" pitchFamily="49" charset="-122"/>
              </a:rPr>
              <a:t>设计一个自动售货机控制器，每次可以任意投入一枚</a:t>
            </a:r>
            <a:r>
              <a:rPr lang="en-US" altLang="zh-CN">
                <a:ea typeface="黑体" panose="02010609060101010101" pitchFamily="49" charset="-122"/>
              </a:rPr>
              <a:t>1</a:t>
            </a:r>
            <a:r>
              <a:rPr lang="zh-CN" altLang="en-US">
                <a:ea typeface="黑体" panose="02010609060101010101" pitchFamily="49" charset="-122"/>
              </a:rPr>
              <a:t>分或</a:t>
            </a:r>
            <a:r>
              <a:rPr lang="en-US" altLang="zh-CN">
                <a:ea typeface="黑体" panose="02010609060101010101" pitchFamily="49" charset="-122"/>
              </a:rPr>
              <a:t>2</a:t>
            </a:r>
            <a:r>
              <a:rPr lang="zh-CN" altLang="en-US">
                <a:ea typeface="黑体" panose="02010609060101010101" pitchFamily="49" charset="-122"/>
              </a:rPr>
              <a:t>分的硬币。货物价格为</a:t>
            </a:r>
            <a:r>
              <a:rPr lang="en-US" altLang="zh-CN">
                <a:ea typeface="黑体" panose="02010609060101010101" pitchFamily="49" charset="-122"/>
              </a:rPr>
              <a:t>4</a:t>
            </a:r>
            <a:r>
              <a:rPr lang="zh-CN" altLang="en-US">
                <a:ea typeface="黑体" panose="02010609060101010101" pitchFamily="49" charset="-122"/>
              </a:rPr>
              <a:t>分，当投入足够的钱后，售货机吐出货物并找零钱。请完成下列任务：</a:t>
            </a:r>
          </a:p>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1</a:t>
            </a:r>
            <a:r>
              <a:rPr lang="zh-CN" altLang="en-US">
                <a:ea typeface="黑体" panose="02010609060101010101" pitchFamily="49" charset="-122"/>
              </a:rPr>
              <a:t>）画出实现上述功能的状态机；</a:t>
            </a:r>
          </a:p>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2</a:t>
            </a:r>
            <a:r>
              <a:rPr lang="zh-CN" altLang="en-US">
                <a:ea typeface="黑体" panose="02010609060101010101" pitchFamily="49" charset="-122"/>
              </a:rPr>
              <a:t>）列出二进制编码的状态转换表和输出逻辑真值表，给出次态每一位编码的逻辑函数表达式和输出逻辑函数表达式，并化简。</a:t>
            </a:r>
          </a:p>
        </p:txBody>
      </p:sp>
      <p:sp>
        <p:nvSpPr>
          <p:cNvPr id="4403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5289550"/>
          </a:xfrm>
        </p:spPr>
        <p:txBody>
          <a:bodyPr/>
          <a:lstStyle/>
          <a:p>
            <a:pPr marL="384175" lvl="1" indent="0">
              <a:lnSpc>
                <a:spcPct val="100000"/>
              </a:lnSpc>
              <a:spcBef>
                <a:spcPct val="20000"/>
              </a:spcBef>
              <a:spcAft>
                <a:spcPct val="20000"/>
              </a:spcAft>
            </a:pPr>
            <a:r>
              <a:rPr lang="zh-CN" altLang="en-US">
                <a:ea typeface="黑体" panose="02010609060101010101" pitchFamily="49" charset="-122"/>
              </a:rPr>
              <a:t>解：（</a:t>
            </a:r>
            <a:r>
              <a:rPr lang="en-US" altLang="zh-CN">
                <a:ea typeface="黑体" panose="02010609060101010101" pitchFamily="49" charset="-122"/>
              </a:rPr>
              <a:t>1</a:t>
            </a:r>
            <a:r>
              <a:rPr lang="zh-CN" altLang="en-US">
                <a:ea typeface="黑体" panose="02010609060101010101" pitchFamily="49" charset="-122"/>
              </a:rPr>
              <a:t>）首先定义状态机：</a:t>
            </a:r>
            <a:endParaRPr lang="en-US" altLang="zh-CN">
              <a:ea typeface="黑体" panose="02010609060101010101" pitchFamily="49" charset="-122"/>
            </a:endParaRPr>
          </a:p>
          <a:p>
            <a:pPr marL="384175" lvl="1" indent="0">
              <a:lnSpc>
                <a:spcPct val="100000"/>
              </a:lnSpc>
              <a:spcBef>
                <a:spcPct val="20000"/>
              </a:spcBef>
              <a:spcAft>
                <a:spcPct val="20000"/>
              </a:spcAft>
            </a:pPr>
            <a:r>
              <a:rPr lang="zh-CN" altLang="en-US">
                <a:ea typeface="黑体" panose="02010609060101010101" pitchFamily="49" charset="-122"/>
              </a:rPr>
              <a:t>假设各个状态定义为：</a:t>
            </a:r>
          </a:p>
          <a:p>
            <a:pPr marL="765175" lvl="2" indent="0">
              <a:lnSpc>
                <a:spcPct val="10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0</a:t>
            </a:r>
            <a:r>
              <a:rPr lang="en-US" altLang="zh-CN">
                <a:ea typeface="黑体" panose="02010609060101010101" pitchFamily="49" charset="-122"/>
              </a:rPr>
              <a:t>(000)</a:t>
            </a:r>
            <a:r>
              <a:rPr lang="zh-CN" altLang="en-US">
                <a:ea typeface="黑体" panose="02010609060101010101" pitchFamily="49" charset="-122"/>
              </a:rPr>
              <a:t>：未投入硬币</a:t>
            </a:r>
          </a:p>
          <a:p>
            <a:pPr marL="765175" lvl="2" indent="0">
              <a:lnSpc>
                <a:spcPct val="10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1</a:t>
            </a:r>
            <a:r>
              <a:rPr lang="en-US" altLang="zh-CN">
                <a:ea typeface="黑体" panose="02010609060101010101" pitchFamily="49" charset="-122"/>
              </a:rPr>
              <a:t>(001)</a:t>
            </a:r>
            <a:r>
              <a:rPr lang="zh-CN" altLang="en-US">
                <a:ea typeface="黑体" panose="02010609060101010101" pitchFamily="49" charset="-122"/>
              </a:rPr>
              <a:t>：已投入</a:t>
            </a:r>
            <a:r>
              <a:rPr lang="en-US" altLang="zh-CN">
                <a:ea typeface="黑体" panose="02010609060101010101" pitchFamily="49" charset="-122"/>
              </a:rPr>
              <a:t>1</a:t>
            </a:r>
            <a:r>
              <a:rPr lang="zh-CN" altLang="en-US">
                <a:ea typeface="黑体" panose="02010609060101010101" pitchFamily="49" charset="-122"/>
              </a:rPr>
              <a:t>分</a:t>
            </a:r>
          </a:p>
          <a:p>
            <a:pPr marL="765175" lvl="2" indent="0">
              <a:lnSpc>
                <a:spcPct val="10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2</a:t>
            </a:r>
            <a:r>
              <a:rPr lang="en-US" altLang="zh-CN">
                <a:ea typeface="黑体" panose="02010609060101010101" pitchFamily="49" charset="-122"/>
              </a:rPr>
              <a:t>(010)</a:t>
            </a:r>
            <a:r>
              <a:rPr lang="zh-CN" altLang="en-US">
                <a:ea typeface="黑体" panose="02010609060101010101" pitchFamily="49" charset="-122"/>
              </a:rPr>
              <a:t>：已投入</a:t>
            </a:r>
            <a:r>
              <a:rPr lang="en-US" altLang="zh-CN">
                <a:ea typeface="黑体" panose="02010609060101010101" pitchFamily="49" charset="-122"/>
              </a:rPr>
              <a:t>2</a:t>
            </a:r>
            <a:r>
              <a:rPr lang="zh-CN" altLang="en-US">
                <a:ea typeface="黑体" panose="02010609060101010101" pitchFamily="49" charset="-122"/>
              </a:rPr>
              <a:t>分</a:t>
            </a:r>
          </a:p>
          <a:p>
            <a:pPr marL="765175" lvl="2" indent="0">
              <a:lnSpc>
                <a:spcPct val="10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3</a:t>
            </a:r>
            <a:r>
              <a:rPr lang="en-US" altLang="zh-CN">
                <a:ea typeface="黑体" panose="02010609060101010101" pitchFamily="49" charset="-122"/>
              </a:rPr>
              <a:t>(011)</a:t>
            </a:r>
            <a:r>
              <a:rPr lang="zh-CN" altLang="en-US">
                <a:ea typeface="黑体" panose="02010609060101010101" pitchFamily="49" charset="-122"/>
              </a:rPr>
              <a:t>：已投入</a:t>
            </a:r>
            <a:r>
              <a:rPr lang="en-US" altLang="zh-CN">
                <a:ea typeface="黑体" panose="02010609060101010101" pitchFamily="49" charset="-122"/>
              </a:rPr>
              <a:t>3</a:t>
            </a:r>
            <a:r>
              <a:rPr lang="zh-CN" altLang="en-US">
                <a:ea typeface="黑体" panose="02010609060101010101" pitchFamily="49" charset="-122"/>
              </a:rPr>
              <a:t>分</a:t>
            </a:r>
          </a:p>
          <a:p>
            <a:pPr marL="765175" lvl="2" indent="0">
              <a:lnSpc>
                <a:spcPct val="10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4</a:t>
            </a:r>
            <a:r>
              <a:rPr lang="en-US" altLang="zh-CN">
                <a:ea typeface="黑体" panose="02010609060101010101" pitchFamily="49" charset="-122"/>
              </a:rPr>
              <a:t>(100)</a:t>
            </a:r>
            <a:r>
              <a:rPr lang="zh-CN" altLang="en-US">
                <a:ea typeface="黑体" panose="02010609060101010101" pitchFamily="49" charset="-122"/>
              </a:rPr>
              <a:t>：已投入</a:t>
            </a:r>
            <a:r>
              <a:rPr lang="en-US" altLang="zh-CN">
                <a:ea typeface="黑体" panose="02010609060101010101" pitchFamily="49" charset="-122"/>
              </a:rPr>
              <a:t>4</a:t>
            </a:r>
            <a:r>
              <a:rPr lang="zh-CN" altLang="en-US">
                <a:ea typeface="黑体" panose="02010609060101010101" pitchFamily="49" charset="-122"/>
              </a:rPr>
              <a:t>分</a:t>
            </a:r>
          </a:p>
          <a:p>
            <a:pPr marL="765175" lvl="2" indent="0">
              <a:lnSpc>
                <a:spcPct val="10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5</a:t>
            </a:r>
            <a:r>
              <a:rPr lang="en-US" altLang="zh-CN">
                <a:ea typeface="黑体" panose="02010609060101010101" pitchFamily="49" charset="-122"/>
              </a:rPr>
              <a:t>(101)</a:t>
            </a:r>
            <a:r>
              <a:rPr lang="zh-CN" altLang="en-US">
                <a:ea typeface="黑体" panose="02010609060101010101" pitchFamily="49" charset="-122"/>
              </a:rPr>
              <a:t>：已投入</a:t>
            </a:r>
            <a:r>
              <a:rPr lang="en-US" altLang="zh-CN">
                <a:ea typeface="黑体" panose="02010609060101010101" pitchFamily="49" charset="-122"/>
              </a:rPr>
              <a:t>5</a:t>
            </a:r>
            <a:r>
              <a:rPr lang="zh-CN" altLang="en-US">
                <a:ea typeface="黑体" panose="02010609060101010101" pitchFamily="49" charset="-122"/>
              </a:rPr>
              <a:t>分</a:t>
            </a:r>
          </a:p>
          <a:p>
            <a:pPr marL="384175" lvl="1" indent="0">
              <a:lnSpc>
                <a:spcPct val="100000"/>
              </a:lnSpc>
              <a:spcBef>
                <a:spcPct val="20000"/>
              </a:spcBef>
              <a:spcAft>
                <a:spcPct val="20000"/>
              </a:spcAft>
            </a:pPr>
            <a:r>
              <a:rPr lang="zh-CN" altLang="en-US">
                <a:ea typeface="黑体" panose="02010609060101010101" pitchFamily="49" charset="-122"/>
              </a:rPr>
              <a:t>输入定义：</a:t>
            </a:r>
          </a:p>
          <a:p>
            <a:pPr marL="765175" lvl="2" indent="0">
              <a:lnSpc>
                <a:spcPct val="100000"/>
              </a:lnSpc>
              <a:spcBef>
                <a:spcPct val="20000"/>
              </a:spcBef>
              <a:spcAft>
                <a:spcPct val="20000"/>
              </a:spcAft>
            </a:pPr>
            <a:r>
              <a:rPr lang="en-US" altLang="zh-CN">
                <a:ea typeface="黑体" panose="02010609060101010101" pitchFamily="49" charset="-122"/>
              </a:rPr>
              <a:t>I</a:t>
            </a:r>
            <a:r>
              <a:rPr lang="en-US" altLang="zh-CN" baseline="-25000">
                <a:ea typeface="黑体" panose="02010609060101010101" pitchFamily="49" charset="-122"/>
              </a:rPr>
              <a:t>0</a:t>
            </a:r>
            <a:r>
              <a:rPr lang="en-US" altLang="zh-CN">
                <a:ea typeface="黑体" panose="02010609060101010101" pitchFamily="49" charset="-122"/>
              </a:rPr>
              <a:t>(0)</a:t>
            </a:r>
            <a:r>
              <a:rPr lang="zh-CN" altLang="en-US">
                <a:ea typeface="黑体" panose="02010609060101010101" pitchFamily="49" charset="-122"/>
              </a:rPr>
              <a:t>：投入</a:t>
            </a:r>
            <a:r>
              <a:rPr lang="en-US" altLang="zh-CN">
                <a:ea typeface="黑体" panose="02010609060101010101" pitchFamily="49" charset="-122"/>
              </a:rPr>
              <a:t>1</a:t>
            </a:r>
            <a:r>
              <a:rPr lang="zh-CN" altLang="en-US">
                <a:ea typeface="黑体" panose="02010609060101010101" pitchFamily="49" charset="-122"/>
              </a:rPr>
              <a:t>分硬币</a:t>
            </a:r>
          </a:p>
          <a:p>
            <a:pPr marL="765175" lvl="2" indent="0">
              <a:lnSpc>
                <a:spcPct val="100000"/>
              </a:lnSpc>
              <a:spcBef>
                <a:spcPct val="20000"/>
              </a:spcBef>
              <a:spcAft>
                <a:spcPct val="20000"/>
              </a:spcAft>
            </a:pPr>
            <a:r>
              <a:rPr lang="en-US" altLang="zh-CN">
                <a:ea typeface="黑体" panose="02010609060101010101" pitchFamily="49" charset="-122"/>
              </a:rPr>
              <a:t>I</a:t>
            </a:r>
            <a:r>
              <a:rPr lang="en-US" altLang="zh-CN" baseline="-25000">
                <a:ea typeface="黑体" panose="02010609060101010101" pitchFamily="49" charset="-122"/>
              </a:rPr>
              <a:t>1</a:t>
            </a:r>
            <a:r>
              <a:rPr lang="en-US" altLang="zh-CN">
                <a:ea typeface="黑体" panose="02010609060101010101" pitchFamily="49" charset="-122"/>
              </a:rPr>
              <a:t>(1)</a:t>
            </a:r>
            <a:r>
              <a:rPr lang="zh-CN" altLang="en-US">
                <a:ea typeface="黑体" panose="02010609060101010101" pitchFamily="49" charset="-122"/>
              </a:rPr>
              <a:t>：投入</a:t>
            </a:r>
            <a:r>
              <a:rPr lang="en-US" altLang="zh-CN">
                <a:ea typeface="黑体" panose="02010609060101010101" pitchFamily="49" charset="-122"/>
              </a:rPr>
              <a:t>2</a:t>
            </a:r>
            <a:r>
              <a:rPr lang="zh-CN" altLang="en-US">
                <a:ea typeface="黑体" panose="02010609060101010101" pitchFamily="49" charset="-122"/>
              </a:rPr>
              <a:t>分硬币</a:t>
            </a:r>
          </a:p>
          <a:p>
            <a:pPr marL="384175" lvl="1" indent="0">
              <a:lnSpc>
                <a:spcPct val="100000"/>
              </a:lnSpc>
              <a:spcBef>
                <a:spcPct val="20000"/>
              </a:spcBef>
              <a:spcAft>
                <a:spcPct val="20000"/>
              </a:spcAft>
            </a:pPr>
            <a:r>
              <a:rPr lang="zh-CN" altLang="en-US">
                <a:ea typeface="黑体" panose="02010609060101010101" pitchFamily="49" charset="-122"/>
              </a:rPr>
              <a:t>输出定义：</a:t>
            </a:r>
          </a:p>
          <a:p>
            <a:pPr marL="765175" lvl="2" indent="0">
              <a:lnSpc>
                <a:spcPct val="100000"/>
              </a:lnSpc>
              <a:spcBef>
                <a:spcPct val="20000"/>
              </a:spcBef>
              <a:spcAft>
                <a:spcPct val="20000"/>
              </a:spcAft>
            </a:pPr>
            <a:r>
              <a:rPr lang="en-US" altLang="zh-CN">
                <a:ea typeface="黑体" panose="02010609060101010101" pitchFamily="49" charset="-122"/>
              </a:rPr>
              <a:t>C</a:t>
            </a:r>
            <a:r>
              <a:rPr lang="en-US" altLang="zh-CN" baseline="-25000">
                <a:ea typeface="黑体" panose="02010609060101010101" pitchFamily="49" charset="-122"/>
              </a:rPr>
              <a:t>0</a:t>
            </a:r>
            <a:r>
              <a:rPr lang="en-US" altLang="zh-CN">
                <a:ea typeface="黑体" panose="02010609060101010101" pitchFamily="49" charset="-122"/>
              </a:rPr>
              <a:t>(00)</a:t>
            </a:r>
            <a:r>
              <a:rPr lang="zh-CN" altLang="en-US">
                <a:ea typeface="黑体" panose="02010609060101010101" pitchFamily="49" charset="-122"/>
              </a:rPr>
              <a:t>：不吐出货物</a:t>
            </a:r>
          </a:p>
          <a:p>
            <a:pPr marL="765175" lvl="2" indent="0">
              <a:lnSpc>
                <a:spcPct val="100000"/>
              </a:lnSpc>
              <a:spcBef>
                <a:spcPct val="20000"/>
              </a:spcBef>
              <a:spcAft>
                <a:spcPct val="20000"/>
              </a:spcAft>
            </a:pPr>
            <a:r>
              <a:rPr lang="en-US" altLang="zh-CN">
                <a:ea typeface="黑体" panose="02010609060101010101" pitchFamily="49" charset="-122"/>
              </a:rPr>
              <a:t>C</a:t>
            </a:r>
            <a:r>
              <a:rPr lang="en-US" altLang="zh-CN" baseline="-25000">
                <a:ea typeface="黑体" panose="02010609060101010101" pitchFamily="49" charset="-122"/>
              </a:rPr>
              <a:t>1</a:t>
            </a:r>
            <a:r>
              <a:rPr lang="en-US" altLang="zh-CN">
                <a:ea typeface="黑体" panose="02010609060101010101" pitchFamily="49" charset="-122"/>
              </a:rPr>
              <a:t>(01)</a:t>
            </a:r>
            <a:r>
              <a:rPr lang="zh-CN" altLang="en-US">
                <a:ea typeface="黑体" panose="02010609060101010101" pitchFamily="49" charset="-122"/>
              </a:rPr>
              <a:t>：吐出货物</a:t>
            </a:r>
          </a:p>
          <a:p>
            <a:pPr marL="765175" lvl="2" indent="0">
              <a:lnSpc>
                <a:spcPct val="100000"/>
              </a:lnSpc>
              <a:spcBef>
                <a:spcPct val="20000"/>
              </a:spcBef>
              <a:spcAft>
                <a:spcPct val="20000"/>
              </a:spcAft>
            </a:pPr>
            <a:r>
              <a:rPr lang="en-US" altLang="zh-CN">
                <a:ea typeface="黑体" panose="02010609060101010101" pitchFamily="49" charset="-122"/>
              </a:rPr>
              <a:t>C</a:t>
            </a:r>
            <a:r>
              <a:rPr lang="en-US" altLang="zh-CN" baseline="-25000">
                <a:ea typeface="黑体" panose="02010609060101010101" pitchFamily="49" charset="-122"/>
              </a:rPr>
              <a:t>2</a:t>
            </a:r>
            <a:r>
              <a:rPr lang="en-US" altLang="zh-CN">
                <a:ea typeface="黑体" panose="02010609060101010101" pitchFamily="49" charset="-122"/>
              </a:rPr>
              <a:t>(10)</a:t>
            </a:r>
            <a:r>
              <a:rPr lang="zh-CN" altLang="en-US">
                <a:ea typeface="黑体" panose="02010609060101010101" pitchFamily="49" charset="-122"/>
              </a:rPr>
              <a:t>：吐出货物并找零</a:t>
            </a:r>
            <a:r>
              <a:rPr lang="en-US" altLang="zh-CN">
                <a:ea typeface="黑体" panose="02010609060101010101" pitchFamily="49" charset="-122"/>
              </a:rPr>
              <a:t>1</a:t>
            </a:r>
            <a:r>
              <a:rPr lang="zh-CN" altLang="en-US">
                <a:ea typeface="黑体" panose="02010609060101010101" pitchFamily="49" charset="-122"/>
              </a:rPr>
              <a:t>分</a:t>
            </a:r>
          </a:p>
        </p:txBody>
      </p:sp>
      <p:sp>
        <p:nvSpPr>
          <p:cNvPr id="4608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对象 2"/>
          <p:cNvGraphicFramePr>
            <a:graphicFrameLocks noChangeAspect="1"/>
          </p:cNvGraphicFramePr>
          <p:nvPr/>
        </p:nvGraphicFramePr>
        <p:xfrm>
          <a:off x="4662488" y="908050"/>
          <a:ext cx="4086225" cy="2609850"/>
        </p:xfrm>
        <a:graphic>
          <a:graphicData uri="http://schemas.openxmlformats.org/presentationml/2006/ole">
            <mc:AlternateContent xmlns:mc="http://schemas.openxmlformats.org/markup-compatibility/2006">
              <mc:Choice xmlns:v="urn:schemas-microsoft-com:vml" Requires="v">
                <p:oleObj spid="_x0000_s46102" name="Visio" r:id="rId4" imgW="4081860" imgH="2605717" progId="Visio.Drawing.11">
                  <p:embed/>
                </p:oleObj>
              </mc:Choice>
              <mc:Fallback>
                <p:oleObj name="Visio" r:id="rId4" imgW="4081860" imgH="2605717"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488" y="908050"/>
                        <a:ext cx="408622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 name="对象 4"/>
          <p:cNvGraphicFramePr>
            <a:graphicFrameLocks noChangeAspect="1"/>
          </p:cNvGraphicFramePr>
          <p:nvPr/>
        </p:nvGraphicFramePr>
        <p:xfrm>
          <a:off x="4211638" y="3860800"/>
          <a:ext cx="4333875" cy="2428875"/>
        </p:xfrm>
        <a:graphic>
          <a:graphicData uri="http://schemas.openxmlformats.org/presentationml/2006/ole">
            <mc:AlternateContent xmlns:mc="http://schemas.openxmlformats.org/markup-compatibility/2006">
              <mc:Choice xmlns:v="urn:schemas-microsoft-com:vml" Requires="v">
                <p:oleObj spid="_x0000_s46103" name="Visio" r:id="rId6" imgW="4329450" imgH="2425640" progId="Visio.Drawing.11">
                  <p:embed/>
                </p:oleObj>
              </mc:Choice>
              <mc:Fallback>
                <p:oleObj name="Visio" r:id="rId6" imgW="4329450" imgH="2425640" progId="Visio.Drawing.11">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3860800"/>
                        <a:ext cx="43338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a:spLocks noChangeArrowheads="1"/>
          </p:cNvSpPr>
          <p:nvPr/>
        </p:nvSpPr>
        <p:spPr bwMode="auto">
          <a:xfrm>
            <a:off x="5543550" y="3500438"/>
            <a:ext cx="1765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r>
              <a:rPr lang="en-US" altLang="zh-CN" sz="1800" b="1">
                <a:latin typeface="Times New Roman" panose="02020603050405020304" pitchFamily="18" charset="0"/>
                <a:ea typeface="黑体" panose="02010609060101010101" pitchFamily="49" charset="-122"/>
                <a:cs typeface="Times New Roman" panose="02020603050405020304" pitchFamily="18" charset="0"/>
              </a:rPr>
              <a:t>Moore</a:t>
            </a:r>
            <a:r>
              <a:rPr lang="zh-CN" altLang="en-US" sz="1800" b="1">
                <a:latin typeface="Times New Roman" panose="02020603050405020304" pitchFamily="18" charset="0"/>
                <a:ea typeface="黑体" panose="02010609060101010101" pitchFamily="49" charset="-122"/>
                <a:cs typeface="Times New Roman" panose="02020603050405020304" pitchFamily="18" charset="0"/>
              </a:rPr>
              <a:t>型状态机</a:t>
            </a:r>
          </a:p>
        </p:txBody>
      </p:sp>
      <p:sp>
        <p:nvSpPr>
          <p:cNvPr id="13" name="TextBox 12"/>
          <p:cNvSpPr txBox="1">
            <a:spLocks noChangeArrowheads="1"/>
          </p:cNvSpPr>
          <p:nvPr/>
        </p:nvSpPr>
        <p:spPr bwMode="auto">
          <a:xfrm>
            <a:off x="5854700" y="6237288"/>
            <a:ext cx="173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r>
              <a:rPr lang="en-US" altLang="zh-CN" sz="1800" b="1">
                <a:latin typeface="Times New Roman" panose="02020603050405020304" pitchFamily="18" charset="0"/>
                <a:ea typeface="黑体" panose="02010609060101010101" pitchFamily="49" charset="-122"/>
                <a:cs typeface="Times New Roman" panose="02020603050405020304" pitchFamily="18" charset="0"/>
              </a:rPr>
              <a:t>Mealy</a:t>
            </a:r>
            <a:r>
              <a:rPr lang="zh-CN" altLang="en-US" sz="1800" b="1">
                <a:latin typeface="Times New Roman" panose="02020603050405020304" pitchFamily="18" charset="0"/>
                <a:ea typeface="黑体" panose="02010609060101010101" pitchFamily="49" charset="-122"/>
                <a:cs typeface="Times New Roman" panose="02020603050405020304" pitchFamily="18" charset="0"/>
              </a:rPr>
              <a:t>型状态机</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500"/>
                                        <p:tgtEl>
                                          <p:spTgt spid="2150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fade">
                                      <p:cBhvr>
                                        <p:cTn id="20" dur="500"/>
                                        <p:tgtEl>
                                          <p:spTgt spid="2150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fade">
                                      <p:cBhvr>
                                        <p:cTn id="23" dur="500"/>
                                        <p:tgtEl>
                                          <p:spTgt spid="2150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507">
                                            <p:txEl>
                                              <p:pRg st="5" end="5"/>
                                            </p:txEl>
                                          </p:spTgt>
                                        </p:tgtEl>
                                        <p:attrNameLst>
                                          <p:attrName>style.visibility</p:attrName>
                                        </p:attrNameLst>
                                      </p:cBhvr>
                                      <p:to>
                                        <p:strVal val="visible"/>
                                      </p:to>
                                    </p:set>
                                    <p:animEffect transition="in" filter="fade">
                                      <p:cBhvr>
                                        <p:cTn id="26" dur="500"/>
                                        <p:tgtEl>
                                          <p:spTgt spid="2150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507">
                                            <p:txEl>
                                              <p:pRg st="6" end="6"/>
                                            </p:txEl>
                                          </p:spTgt>
                                        </p:tgtEl>
                                        <p:attrNameLst>
                                          <p:attrName>style.visibility</p:attrName>
                                        </p:attrNameLst>
                                      </p:cBhvr>
                                      <p:to>
                                        <p:strVal val="visible"/>
                                      </p:to>
                                    </p:set>
                                    <p:animEffect transition="in" filter="fade">
                                      <p:cBhvr>
                                        <p:cTn id="29" dur="500"/>
                                        <p:tgtEl>
                                          <p:spTgt spid="2150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507">
                                            <p:txEl>
                                              <p:pRg st="7" end="7"/>
                                            </p:txEl>
                                          </p:spTgt>
                                        </p:tgtEl>
                                        <p:attrNameLst>
                                          <p:attrName>style.visibility</p:attrName>
                                        </p:attrNameLst>
                                      </p:cBhvr>
                                      <p:to>
                                        <p:strVal val="visible"/>
                                      </p:to>
                                    </p:set>
                                    <p:animEffect transition="in" filter="fade">
                                      <p:cBhvr>
                                        <p:cTn id="32" dur="500"/>
                                        <p:tgtEl>
                                          <p:spTgt spid="2150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507">
                                            <p:txEl>
                                              <p:pRg st="8" end="8"/>
                                            </p:txEl>
                                          </p:spTgt>
                                        </p:tgtEl>
                                        <p:attrNameLst>
                                          <p:attrName>style.visibility</p:attrName>
                                        </p:attrNameLst>
                                      </p:cBhvr>
                                      <p:to>
                                        <p:strVal val="visible"/>
                                      </p:to>
                                    </p:set>
                                    <p:animEffect transition="in" filter="fade">
                                      <p:cBhvr>
                                        <p:cTn id="37" dur="500"/>
                                        <p:tgtEl>
                                          <p:spTgt spid="2150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507">
                                            <p:txEl>
                                              <p:pRg st="9" end="9"/>
                                            </p:txEl>
                                          </p:spTgt>
                                        </p:tgtEl>
                                        <p:attrNameLst>
                                          <p:attrName>style.visibility</p:attrName>
                                        </p:attrNameLst>
                                      </p:cBhvr>
                                      <p:to>
                                        <p:strVal val="visible"/>
                                      </p:to>
                                    </p:set>
                                    <p:animEffect transition="in" filter="fade">
                                      <p:cBhvr>
                                        <p:cTn id="42" dur="500"/>
                                        <p:tgtEl>
                                          <p:spTgt spid="21507">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507">
                                            <p:txEl>
                                              <p:pRg st="10" end="10"/>
                                            </p:txEl>
                                          </p:spTgt>
                                        </p:tgtEl>
                                        <p:attrNameLst>
                                          <p:attrName>style.visibility</p:attrName>
                                        </p:attrNameLst>
                                      </p:cBhvr>
                                      <p:to>
                                        <p:strVal val="visible"/>
                                      </p:to>
                                    </p:set>
                                    <p:animEffect transition="in" filter="fade">
                                      <p:cBhvr>
                                        <p:cTn id="45" dur="500"/>
                                        <p:tgtEl>
                                          <p:spTgt spid="21507">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507">
                                            <p:txEl>
                                              <p:pRg st="11" end="11"/>
                                            </p:txEl>
                                          </p:spTgt>
                                        </p:tgtEl>
                                        <p:attrNameLst>
                                          <p:attrName>style.visibility</p:attrName>
                                        </p:attrNameLst>
                                      </p:cBhvr>
                                      <p:to>
                                        <p:strVal val="visible"/>
                                      </p:to>
                                    </p:set>
                                    <p:animEffect transition="in" filter="fade">
                                      <p:cBhvr>
                                        <p:cTn id="50" dur="500"/>
                                        <p:tgtEl>
                                          <p:spTgt spid="21507">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507">
                                            <p:txEl>
                                              <p:pRg st="12" end="12"/>
                                            </p:txEl>
                                          </p:spTgt>
                                        </p:tgtEl>
                                        <p:attrNameLst>
                                          <p:attrName>style.visibility</p:attrName>
                                        </p:attrNameLst>
                                      </p:cBhvr>
                                      <p:to>
                                        <p:strVal val="visible"/>
                                      </p:to>
                                    </p:set>
                                    <p:animEffect transition="in" filter="fade">
                                      <p:cBhvr>
                                        <p:cTn id="55" dur="500"/>
                                        <p:tgtEl>
                                          <p:spTgt spid="21507">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507">
                                            <p:txEl>
                                              <p:pRg st="13" end="13"/>
                                            </p:txEl>
                                          </p:spTgt>
                                        </p:tgtEl>
                                        <p:attrNameLst>
                                          <p:attrName>style.visibility</p:attrName>
                                        </p:attrNameLst>
                                      </p:cBhvr>
                                      <p:to>
                                        <p:strVal val="visible"/>
                                      </p:to>
                                    </p:set>
                                    <p:animEffect transition="in" filter="fade">
                                      <p:cBhvr>
                                        <p:cTn id="58" dur="500"/>
                                        <p:tgtEl>
                                          <p:spTgt spid="21507">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507">
                                            <p:txEl>
                                              <p:pRg st="14" end="14"/>
                                            </p:txEl>
                                          </p:spTgt>
                                        </p:tgtEl>
                                        <p:attrNameLst>
                                          <p:attrName>style.visibility</p:attrName>
                                        </p:attrNameLst>
                                      </p:cBhvr>
                                      <p:to>
                                        <p:strVal val="visible"/>
                                      </p:to>
                                    </p:set>
                                    <p:animEffect transition="in" filter="fade">
                                      <p:cBhvr>
                                        <p:cTn id="61" dur="500"/>
                                        <p:tgtEl>
                                          <p:spTgt spid="21507">
                                            <p:txEl>
                                              <p:pRg st="14" end="14"/>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500"/>
                                        <p:tgtEl>
                                          <p:spTgt spid="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6"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384175"/>
          </a:xfrm>
        </p:spPr>
        <p:txBody>
          <a:bodyPr/>
          <a:lstStyle/>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2</a:t>
            </a:r>
            <a:r>
              <a:rPr lang="zh-CN" altLang="en-US">
                <a:ea typeface="黑体" panose="02010609060101010101" pitchFamily="49" charset="-122"/>
              </a:rPr>
              <a:t>）二进制编码的状态转换表和输出逻辑真值表</a:t>
            </a:r>
            <a:r>
              <a:rPr lang="en-US" altLang="zh-CN">
                <a:ea typeface="黑体" panose="02010609060101010101" pitchFamily="49" charset="-122"/>
              </a:rPr>
              <a:t>1</a:t>
            </a:r>
            <a:r>
              <a:rPr lang="zh-CN" altLang="en-US">
                <a:ea typeface="黑体" panose="02010609060101010101" pitchFamily="49" charset="-122"/>
              </a:rPr>
              <a:t>：</a:t>
            </a:r>
            <a:endParaRPr lang="en-US" altLang="zh-CN">
              <a:ea typeface="黑体" panose="02010609060101010101" pitchFamily="49" charset="-122"/>
            </a:endParaRPr>
          </a:p>
        </p:txBody>
      </p:sp>
      <p:sp>
        <p:nvSpPr>
          <p:cNvPr id="4813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 name="对象 1"/>
          <p:cNvGraphicFramePr>
            <a:graphicFrameLocks noChangeAspect="1"/>
          </p:cNvGraphicFramePr>
          <p:nvPr/>
        </p:nvGraphicFramePr>
        <p:xfrm>
          <a:off x="3132138" y="1300163"/>
          <a:ext cx="3671887" cy="2344737"/>
        </p:xfrm>
        <a:graphic>
          <a:graphicData uri="http://schemas.openxmlformats.org/presentationml/2006/ole">
            <mc:AlternateContent xmlns:mc="http://schemas.openxmlformats.org/markup-compatibility/2006">
              <mc:Choice xmlns:v="urn:schemas-microsoft-com:vml" Requires="v">
                <p:oleObj spid="_x0000_s48191" name="Visio" r:id="rId4" imgW="4081860" imgH="2605717" progId="Visio.Drawing.11">
                  <p:embed/>
                </p:oleObj>
              </mc:Choice>
              <mc:Fallback>
                <p:oleObj name="Visio" r:id="rId4" imgW="4081860" imgH="2605717" progId="Visio.Drawing.11">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1300163"/>
                        <a:ext cx="3671887" cy="2344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表格 2"/>
          <p:cNvGraphicFramePr>
            <a:graphicFrameLocks noGrp="1"/>
          </p:cNvGraphicFramePr>
          <p:nvPr/>
        </p:nvGraphicFramePr>
        <p:xfrm>
          <a:off x="2051050" y="3770313"/>
          <a:ext cx="5608638" cy="2682878"/>
        </p:xfrm>
        <a:graphic>
          <a:graphicData uri="http://schemas.openxmlformats.org/drawingml/2006/table">
            <a:tbl>
              <a:tblPr firstRow="1" firstCol="1" bandRow="1">
                <a:tableStyleId>{69CF1AB2-1976-4502-BF36-3FF5EA218861}</a:tableStyleId>
              </a:tblPr>
              <a:tblGrid>
                <a:gridCol w="2507525">
                  <a:extLst>
                    <a:ext uri="{9D8B030D-6E8A-4147-A177-3AD203B41FA5}">
                      <a16:colId xmlns:a16="http://schemas.microsoft.com/office/drawing/2014/main" val="20000"/>
                    </a:ext>
                  </a:extLst>
                </a:gridCol>
                <a:gridCol w="813509">
                  <a:extLst>
                    <a:ext uri="{9D8B030D-6E8A-4147-A177-3AD203B41FA5}">
                      <a16:colId xmlns:a16="http://schemas.microsoft.com/office/drawing/2014/main" val="20001"/>
                    </a:ext>
                  </a:extLst>
                </a:gridCol>
                <a:gridCol w="2287604">
                  <a:extLst>
                    <a:ext uri="{9D8B030D-6E8A-4147-A177-3AD203B41FA5}">
                      <a16:colId xmlns:a16="http://schemas.microsoft.com/office/drawing/2014/main" val="20002"/>
                    </a:ext>
                  </a:extLst>
                </a:gridCol>
              </a:tblGrid>
              <a:tr h="243898">
                <a:tc>
                  <a:txBody>
                    <a:bodyPr/>
                    <a:lstStyle/>
                    <a:p>
                      <a:pPr algn="ctr">
                        <a:spcAft>
                          <a:spcPts val="0"/>
                        </a:spcAft>
                      </a:pPr>
                      <a:r>
                        <a:rPr lang="zh-CN" sz="1600" kern="100" dirty="0">
                          <a:effectLst/>
                          <a:latin typeface="Times New Roman" pitchFamily="18" charset="0"/>
                          <a:cs typeface="Times New Roman" pitchFamily="18" charset="0"/>
                        </a:rPr>
                        <a:t>当前状态</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2</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r>
                        <a:rPr lang="zh-CN" sz="1600" kern="100" dirty="0">
                          <a:effectLst/>
                          <a:latin typeface="Times New Roman" pitchFamily="18" charset="0"/>
                          <a:cs typeface="Times New Roman" pitchFamily="18" charset="0"/>
                        </a:rPr>
                        <a:t>输出</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endParaRPr lang="zh-CN" sz="160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zh-CN" sz="1600" kern="100" dirty="0">
                          <a:effectLst/>
                          <a:latin typeface="Times New Roman" pitchFamily="18" charset="0"/>
                          <a:cs typeface="Times New Roman" pitchFamily="18" charset="0"/>
                        </a:rPr>
                        <a:t>输入</a:t>
                      </a:r>
                      <a:r>
                        <a:rPr lang="en-US" sz="1600" kern="100" dirty="0">
                          <a:effectLst/>
                          <a:latin typeface="Times New Roman" pitchFamily="18" charset="0"/>
                          <a:cs typeface="Times New Roman" pitchFamily="18" charset="0"/>
                        </a:rPr>
                        <a:t>(I)</a:t>
                      </a:r>
                      <a:endParaRPr lang="zh-CN" sz="160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zh-CN" sz="1600" kern="100" dirty="0">
                          <a:effectLst/>
                          <a:latin typeface="Times New Roman" pitchFamily="18" charset="0"/>
                          <a:cs typeface="Times New Roman" pitchFamily="18" charset="0"/>
                        </a:rPr>
                        <a:t>次态</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2</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r>
                        <a:rPr lang="zh-CN" sz="1600" kern="100" dirty="0">
                          <a:effectLst/>
                          <a:latin typeface="Times New Roman" pitchFamily="18" charset="0"/>
                          <a:cs typeface="Times New Roman" pitchFamily="18" charset="0"/>
                        </a:rPr>
                        <a:t>输出</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endParaRPr lang="zh-CN" sz="1600" kern="100" dirty="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0"/>
                  </a:ext>
                </a:extLst>
              </a:tr>
              <a:tr h="243898">
                <a:tc>
                  <a:txBody>
                    <a:bodyPr/>
                    <a:lstStyle/>
                    <a:p>
                      <a:pPr algn="ctr">
                        <a:spcAft>
                          <a:spcPts val="0"/>
                        </a:spcAft>
                      </a:pPr>
                      <a:r>
                        <a:rPr lang="en-US" sz="1600" b="0" kern="100" dirty="0">
                          <a:effectLst/>
                          <a:latin typeface="Times New Roman" pitchFamily="18" charset="0"/>
                          <a:cs typeface="Times New Roman" pitchFamily="18" charset="0"/>
                        </a:rPr>
                        <a:t>000/00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001/00</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1"/>
                  </a:ext>
                </a:extLst>
              </a:tr>
              <a:tr h="243898">
                <a:tc>
                  <a:txBody>
                    <a:bodyPr/>
                    <a:lstStyle/>
                    <a:p>
                      <a:pPr algn="ctr">
                        <a:spcAft>
                          <a:spcPts val="0"/>
                        </a:spcAft>
                      </a:pPr>
                      <a:r>
                        <a:rPr lang="en-US" sz="1600" b="0" kern="100" dirty="0">
                          <a:effectLst/>
                          <a:latin typeface="Times New Roman" pitchFamily="18" charset="0"/>
                          <a:cs typeface="Times New Roman" pitchFamily="18" charset="0"/>
                        </a:rPr>
                        <a:t>000/00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1</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010/00</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2"/>
                  </a:ext>
                </a:extLst>
              </a:tr>
              <a:tr h="243898">
                <a:tc>
                  <a:txBody>
                    <a:bodyPr/>
                    <a:lstStyle/>
                    <a:p>
                      <a:pPr algn="ctr">
                        <a:spcAft>
                          <a:spcPts val="0"/>
                        </a:spcAft>
                      </a:pPr>
                      <a:r>
                        <a:rPr lang="en-US" sz="1600" b="0" kern="100" dirty="0">
                          <a:effectLst/>
                          <a:latin typeface="Times New Roman" pitchFamily="18" charset="0"/>
                          <a:cs typeface="Times New Roman" pitchFamily="18" charset="0"/>
                        </a:rPr>
                        <a:t>001/00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010/00</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3"/>
                  </a:ext>
                </a:extLst>
              </a:tr>
              <a:tr h="243898">
                <a:tc>
                  <a:txBody>
                    <a:bodyPr/>
                    <a:lstStyle/>
                    <a:p>
                      <a:pPr algn="ctr">
                        <a:spcAft>
                          <a:spcPts val="0"/>
                        </a:spcAft>
                      </a:pPr>
                      <a:r>
                        <a:rPr lang="en-US" sz="1600" b="0" kern="100" dirty="0">
                          <a:effectLst/>
                          <a:latin typeface="Times New Roman" pitchFamily="18" charset="0"/>
                          <a:cs typeface="Times New Roman" pitchFamily="18" charset="0"/>
                        </a:rPr>
                        <a:t>001/00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1</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011/00</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4"/>
                  </a:ext>
                </a:extLst>
              </a:tr>
              <a:tr h="243898">
                <a:tc>
                  <a:txBody>
                    <a:bodyPr/>
                    <a:lstStyle/>
                    <a:p>
                      <a:pPr algn="ctr">
                        <a:spcAft>
                          <a:spcPts val="0"/>
                        </a:spcAft>
                      </a:pPr>
                      <a:r>
                        <a:rPr lang="en-US" sz="1600" b="0" kern="100">
                          <a:effectLst/>
                          <a:latin typeface="Times New Roman" pitchFamily="18" charset="0"/>
                          <a:cs typeface="Times New Roman" pitchFamily="18" charset="0"/>
                        </a:rPr>
                        <a:t>010/00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011/00</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5"/>
                  </a:ext>
                </a:extLst>
              </a:tr>
              <a:tr h="243898">
                <a:tc>
                  <a:txBody>
                    <a:bodyPr/>
                    <a:lstStyle/>
                    <a:p>
                      <a:pPr algn="ctr">
                        <a:spcAft>
                          <a:spcPts val="0"/>
                        </a:spcAft>
                      </a:pPr>
                      <a:r>
                        <a:rPr lang="en-US" sz="1600" b="0" kern="100">
                          <a:effectLst/>
                          <a:latin typeface="Times New Roman" pitchFamily="18" charset="0"/>
                          <a:cs typeface="Times New Roman" pitchFamily="18" charset="0"/>
                        </a:rPr>
                        <a:t>010/00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1</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100/01</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6"/>
                  </a:ext>
                </a:extLst>
              </a:tr>
              <a:tr h="243898">
                <a:tc>
                  <a:txBody>
                    <a:bodyPr/>
                    <a:lstStyle/>
                    <a:p>
                      <a:pPr algn="ctr">
                        <a:spcAft>
                          <a:spcPts val="0"/>
                        </a:spcAft>
                      </a:pPr>
                      <a:r>
                        <a:rPr lang="en-US" sz="1600" b="0" kern="100">
                          <a:effectLst/>
                          <a:latin typeface="Times New Roman" pitchFamily="18" charset="0"/>
                          <a:cs typeface="Times New Roman" pitchFamily="18" charset="0"/>
                        </a:rPr>
                        <a:t>011/00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100/01</a:t>
                      </a:r>
                      <a:endParaRPr lang="zh-CN" sz="1600" b="0" kern="100" dirty="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7"/>
                  </a:ext>
                </a:extLst>
              </a:tr>
              <a:tr h="243898">
                <a:tc>
                  <a:txBody>
                    <a:bodyPr/>
                    <a:lstStyle/>
                    <a:p>
                      <a:pPr algn="ctr">
                        <a:spcAft>
                          <a:spcPts val="0"/>
                        </a:spcAft>
                      </a:pPr>
                      <a:r>
                        <a:rPr lang="en-US" sz="1600" b="0" kern="100">
                          <a:effectLst/>
                          <a:latin typeface="Times New Roman" pitchFamily="18" charset="0"/>
                          <a:cs typeface="Times New Roman" pitchFamily="18" charset="0"/>
                        </a:rPr>
                        <a:t>011/00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1</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101/10</a:t>
                      </a:r>
                      <a:endParaRPr lang="zh-CN" sz="1600" b="0" kern="100" dirty="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8"/>
                  </a:ext>
                </a:extLst>
              </a:tr>
              <a:tr h="243898">
                <a:tc>
                  <a:txBody>
                    <a:bodyPr/>
                    <a:lstStyle/>
                    <a:p>
                      <a:pPr algn="ctr">
                        <a:spcAft>
                          <a:spcPts val="0"/>
                        </a:spcAft>
                      </a:pPr>
                      <a:r>
                        <a:rPr lang="en-US" sz="1600" b="0" kern="100">
                          <a:effectLst/>
                          <a:latin typeface="Times New Roman" pitchFamily="18" charset="0"/>
                          <a:cs typeface="Times New Roman" pitchFamily="18" charset="0"/>
                        </a:rPr>
                        <a:t>100/01</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X</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000/00</a:t>
                      </a:r>
                      <a:endParaRPr lang="zh-CN" sz="1600" b="0" kern="100" dirty="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9"/>
                  </a:ext>
                </a:extLst>
              </a:tr>
              <a:tr h="243898">
                <a:tc>
                  <a:txBody>
                    <a:bodyPr/>
                    <a:lstStyle/>
                    <a:p>
                      <a:pPr algn="ctr">
                        <a:spcAft>
                          <a:spcPts val="0"/>
                        </a:spcAft>
                      </a:pPr>
                      <a:r>
                        <a:rPr lang="en-US" sz="1600" b="0" kern="100">
                          <a:effectLst/>
                          <a:latin typeface="Times New Roman" pitchFamily="18" charset="0"/>
                          <a:cs typeface="Times New Roman" pitchFamily="18" charset="0"/>
                        </a:rPr>
                        <a:t>101/10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X</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000/00</a:t>
                      </a:r>
                      <a:endParaRPr lang="zh-CN" sz="1600" b="0" kern="100" dirty="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10"/>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4568825"/>
          </a:xfrm>
        </p:spPr>
        <p:txBody>
          <a:bodyPr/>
          <a:lstStyle/>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2</a:t>
            </a:r>
            <a:r>
              <a:rPr lang="zh-CN" altLang="en-US">
                <a:ea typeface="黑体" panose="02010609060101010101" pitchFamily="49" charset="-122"/>
              </a:rPr>
              <a:t>）次态每一位编码的逻辑函数表达式</a:t>
            </a:r>
            <a:r>
              <a:rPr lang="en-US" altLang="zh-CN">
                <a:ea typeface="黑体" panose="02010609060101010101" pitchFamily="49" charset="-122"/>
              </a:rPr>
              <a:t>1</a:t>
            </a:r>
            <a:r>
              <a:rPr lang="zh-CN" altLang="en-US">
                <a:ea typeface="黑体" panose="02010609060101010101" pitchFamily="49" charset="-122"/>
              </a:rPr>
              <a:t>：</a:t>
            </a:r>
            <a:endParaRPr lang="en-US" altLang="zh-CN">
              <a:ea typeface="黑体" panose="02010609060101010101" pitchFamily="49" charset="-122"/>
            </a:endParaRPr>
          </a:p>
          <a:p>
            <a:pPr marL="765175" lvl="2" indent="0">
              <a:lnSpc>
                <a:spcPct val="120000"/>
              </a:lnSpc>
              <a:spcBef>
                <a:spcPct val="20000"/>
              </a:spcBef>
              <a:spcAft>
                <a:spcPct val="20000"/>
              </a:spcAft>
            </a:pPr>
            <a:r>
              <a:rPr lang="zh-CN" altLang="en-US">
                <a:ea typeface="黑体" panose="02010609060101010101" pitchFamily="49" charset="-122"/>
              </a:rPr>
              <a:t>次态与</a:t>
            </a:r>
            <a:r>
              <a:rPr lang="zh-CN" altLang="en-US">
                <a:solidFill>
                  <a:srgbClr val="FF0000"/>
                </a:solidFill>
                <a:ea typeface="黑体" panose="02010609060101010101" pitchFamily="49" charset="-122"/>
              </a:rPr>
              <a:t>当前状态和输入</a:t>
            </a:r>
            <a:r>
              <a:rPr lang="zh-CN" altLang="en-US">
                <a:ea typeface="黑体" panose="02010609060101010101" pitchFamily="49" charset="-122"/>
              </a:rPr>
              <a:t>有关（以</a:t>
            </a:r>
            <a:r>
              <a:rPr lang="en-US" altLang="zh-CN">
                <a:ea typeface="黑体" panose="02010609060101010101" pitchFamily="49" charset="-122"/>
              </a:rPr>
              <a:t>s</a:t>
            </a:r>
            <a:r>
              <a:rPr lang="en-US" altLang="zh-CN" baseline="-25000">
                <a:ea typeface="黑体" panose="02010609060101010101" pitchFamily="49" charset="-122"/>
              </a:rPr>
              <a:t>2</a:t>
            </a:r>
            <a:r>
              <a:rPr lang="en-US" altLang="zh-CN">
                <a:ea typeface="黑体" panose="02010609060101010101" pitchFamily="49" charset="-122"/>
              </a:rPr>
              <a:t>s</a:t>
            </a:r>
            <a:r>
              <a:rPr lang="en-US" altLang="zh-CN" baseline="-25000">
                <a:ea typeface="黑体" panose="02010609060101010101" pitchFamily="49" charset="-122"/>
              </a:rPr>
              <a:t>1</a:t>
            </a:r>
            <a:r>
              <a:rPr lang="en-US" altLang="zh-CN">
                <a:ea typeface="黑体" panose="02010609060101010101" pitchFamily="49" charset="-122"/>
              </a:rPr>
              <a:t>s</a:t>
            </a:r>
            <a:r>
              <a:rPr lang="en-US" altLang="zh-CN" baseline="-25000">
                <a:ea typeface="黑体" panose="02010609060101010101" pitchFamily="49" charset="-122"/>
              </a:rPr>
              <a:t>0</a:t>
            </a:r>
            <a:r>
              <a:rPr lang="en-US" altLang="zh-CN">
                <a:ea typeface="黑体" panose="02010609060101010101" pitchFamily="49" charset="-122"/>
              </a:rPr>
              <a:t>I</a:t>
            </a:r>
            <a:r>
              <a:rPr lang="zh-CN" altLang="en-US">
                <a:ea typeface="黑体" panose="02010609060101010101" pitchFamily="49" charset="-122"/>
              </a:rPr>
              <a:t>构成最小项）</a:t>
            </a:r>
            <a:endParaRPr lang="en-US" altLang="zh-CN">
              <a:ea typeface="黑体" panose="02010609060101010101" pitchFamily="49" charset="-122"/>
            </a:endParaRPr>
          </a:p>
          <a:p>
            <a:pPr marL="765175" lvl="2" indent="0">
              <a:lnSpc>
                <a:spcPct val="12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2</a:t>
            </a:r>
            <a:r>
              <a:rPr lang="en-US" altLang="zh-CN">
                <a:ea typeface="黑体" panose="02010609060101010101" pitchFamily="49" charset="-122"/>
              </a:rPr>
              <a:t>’ = m</a:t>
            </a:r>
            <a:r>
              <a:rPr lang="en-US" altLang="zh-CN" baseline="-25000">
                <a:ea typeface="黑体" panose="02010609060101010101" pitchFamily="49" charset="-122"/>
              </a:rPr>
              <a:t>5</a:t>
            </a:r>
            <a:r>
              <a:rPr lang="en-US" altLang="zh-CN">
                <a:ea typeface="黑体" panose="02010609060101010101" pitchFamily="49" charset="-122"/>
              </a:rPr>
              <a:t> + m</a:t>
            </a:r>
            <a:r>
              <a:rPr lang="en-US" altLang="zh-CN" baseline="-25000">
                <a:ea typeface="黑体" panose="02010609060101010101" pitchFamily="49" charset="-122"/>
              </a:rPr>
              <a:t>6</a:t>
            </a:r>
            <a:r>
              <a:rPr lang="en-US" altLang="zh-CN">
                <a:ea typeface="黑体" panose="02010609060101010101" pitchFamily="49" charset="-122"/>
              </a:rPr>
              <a:t> + m</a:t>
            </a:r>
            <a:r>
              <a:rPr lang="en-US" altLang="zh-CN" baseline="-25000">
                <a:ea typeface="黑体" panose="02010609060101010101" pitchFamily="49" charset="-122"/>
              </a:rPr>
              <a:t>7</a:t>
            </a:r>
            <a:r>
              <a:rPr lang="en-US" altLang="zh-CN">
                <a:ea typeface="黑体" panose="02010609060101010101" pitchFamily="49" charset="-122"/>
              </a:rPr>
              <a:t> = (!s2 &amp;&amp; s1 &amp;&amp; !s0 &amp;&amp; I) || (!s2 &amp;&amp; s1 &amp;&amp; s0 &amp;&amp; !I) || (!s2 &amp;&amp; s1 &amp;&amp; s0 &amp;&amp; I)</a:t>
            </a:r>
          </a:p>
          <a:p>
            <a:pPr marL="765175" lvl="2" indent="0">
              <a:lnSpc>
                <a:spcPct val="12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1</a:t>
            </a:r>
            <a:r>
              <a:rPr lang="en-US" altLang="zh-CN">
                <a:ea typeface="黑体" panose="02010609060101010101" pitchFamily="49" charset="-122"/>
              </a:rPr>
              <a:t>’ = m</a:t>
            </a:r>
            <a:r>
              <a:rPr lang="en-US" altLang="zh-CN" baseline="-25000">
                <a:ea typeface="黑体" panose="02010609060101010101" pitchFamily="49" charset="-122"/>
              </a:rPr>
              <a:t>1</a:t>
            </a:r>
            <a:r>
              <a:rPr lang="en-US" altLang="zh-CN">
                <a:ea typeface="黑体" panose="02010609060101010101" pitchFamily="49" charset="-122"/>
              </a:rPr>
              <a:t> + m</a:t>
            </a:r>
            <a:r>
              <a:rPr lang="en-US" altLang="zh-CN" baseline="-25000">
                <a:ea typeface="黑体" panose="02010609060101010101" pitchFamily="49" charset="-122"/>
              </a:rPr>
              <a:t>2</a:t>
            </a:r>
            <a:r>
              <a:rPr lang="en-US" altLang="zh-CN">
                <a:ea typeface="黑体" panose="02010609060101010101" pitchFamily="49" charset="-122"/>
              </a:rPr>
              <a:t> + m</a:t>
            </a:r>
            <a:r>
              <a:rPr lang="en-US" altLang="zh-CN" baseline="-25000">
                <a:ea typeface="黑体" panose="02010609060101010101" pitchFamily="49" charset="-122"/>
              </a:rPr>
              <a:t>3</a:t>
            </a:r>
            <a:r>
              <a:rPr lang="en-US" altLang="zh-CN">
                <a:ea typeface="黑体" panose="02010609060101010101" pitchFamily="49" charset="-122"/>
              </a:rPr>
              <a:t> + m</a:t>
            </a:r>
            <a:r>
              <a:rPr lang="en-US" altLang="zh-CN" baseline="-25000">
                <a:ea typeface="黑体" panose="02010609060101010101" pitchFamily="49" charset="-122"/>
              </a:rPr>
              <a:t>4</a:t>
            </a:r>
            <a:r>
              <a:rPr lang="en-US" altLang="zh-CN">
                <a:ea typeface="黑体" panose="02010609060101010101" pitchFamily="49" charset="-122"/>
              </a:rPr>
              <a:t> = (!s2 &amp;&amp; !s1 &amp;&amp; !s0 &amp;&amp; I) || (!s2 &amp;&amp; !s1 &amp;&amp; s0 &amp;&amp; !I) || (!s2 &amp;&amp; !s1 &amp;&amp; s0 &amp;&amp; I) || (!s2 &amp;&amp; s1 &amp;&amp; !s0 &amp;&amp; !I)</a:t>
            </a:r>
          </a:p>
          <a:p>
            <a:pPr marL="765175" lvl="2" indent="0">
              <a:lnSpc>
                <a:spcPct val="12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0</a:t>
            </a:r>
            <a:r>
              <a:rPr lang="en-US" altLang="zh-CN">
                <a:ea typeface="黑体" panose="02010609060101010101" pitchFamily="49" charset="-122"/>
              </a:rPr>
              <a:t>’ = m</a:t>
            </a:r>
            <a:r>
              <a:rPr lang="en-US" altLang="zh-CN" baseline="-25000">
                <a:ea typeface="黑体" panose="02010609060101010101" pitchFamily="49" charset="-122"/>
              </a:rPr>
              <a:t>0</a:t>
            </a:r>
            <a:r>
              <a:rPr lang="en-US" altLang="zh-CN">
                <a:ea typeface="黑体" panose="02010609060101010101" pitchFamily="49" charset="-122"/>
              </a:rPr>
              <a:t> + m</a:t>
            </a:r>
            <a:r>
              <a:rPr lang="en-US" altLang="zh-CN" baseline="-25000">
                <a:ea typeface="黑体" panose="02010609060101010101" pitchFamily="49" charset="-122"/>
              </a:rPr>
              <a:t>3</a:t>
            </a:r>
            <a:r>
              <a:rPr lang="en-US" altLang="zh-CN">
                <a:ea typeface="黑体" panose="02010609060101010101" pitchFamily="49" charset="-122"/>
              </a:rPr>
              <a:t> + m</a:t>
            </a:r>
            <a:r>
              <a:rPr lang="en-US" altLang="zh-CN" baseline="-25000">
                <a:ea typeface="黑体" panose="02010609060101010101" pitchFamily="49" charset="-122"/>
              </a:rPr>
              <a:t>4</a:t>
            </a:r>
            <a:r>
              <a:rPr lang="en-US" altLang="zh-CN">
                <a:ea typeface="黑体" panose="02010609060101010101" pitchFamily="49" charset="-122"/>
              </a:rPr>
              <a:t> + m</a:t>
            </a:r>
            <a:r>
              <a:rPr lang="en-US" altLang="zh-CN" baseline="-25000">
                <a:ea typeface="黑体" panose="02010609060101010101" pitchFamily="49" charset="-122"/>
              </a:rPr>
              <a:t>7</a:t>
            </a:r>
            <a:r>
              <a:rPr lang="en-US" altLang="zh-CN">
                <a:ea typeface="黑体" panose="02010609060101010101" pitchFamily="49" charset="-122"/>
              </a:rPr>
              <a:t> = (!s2 &amp;&amp; !s1 &amp;&amp; !s0 &amp;&amp; !I) || (!s2 &amp;&amp; !s1 &amp;&amp; s0 &amp;&amp; I) || (!s2 &amp;&amp; s1 &amp;&amp; !s0 &amp;&amp; !I) || (!s2 &amp;&amp; s1 &amp;&amp; s0 &amp;&amp; I)</a:t>
            </a:r>
          </a:p>
          <a:p>
            <a:pPr marL="384175" lvl="1" indent="0">
              <a:lnSpc>
                <a:spcPct val="120000"/>
              </a:lnSpc>
              <a:spcBef>
                <a:spcPct val="20000"/>
              </a:spcBef>
              <a:spcAft>
                <a:spcPct val="20000"/>
              </a:spcAft>
            </a:pPr>
            <a:r>
              <a:rPr lang="zh-CN" altLang="en-US">
                <a:ea typeface="黑体" panose="02010609060101010101" pitchFamily="49" charset="-122"/>
              </a:rPr>
              <a:t>输出的逻辑函数表达式</a:t>
            </a:r>
            <a:r>
              <a:rPr lang="en-US" altLang="zh-CN">
                <a:ea typeface="黑体" panose="02010609060101010101" pitchFamily="49" charset="-122"/>
              </a:rPr>
              <a:t>1</a:t>
            </a:r>
            <a:r>
              <a:rPr lang="zh-CN" altLang="en-US">
                <a:ea typeface="黑体" panose="02010609060101010101" pitchFamily="49" charset="-122"/>
              </a:rPr>
              <a:t>：</a:t>
            </a:r>
            <a:endParaRPr lang="en-US" altLang="zh-CN">
              <a:ea typeface="黑体" panose="02010609060101010101" pitchFamily="49" charset="-122"/>
            </a:endParaRPr>
          </a:p>
          <a:p>
            <a:pPr marL="765175" lvl="2" indent="0">
              <a:lnSpc>
                <a:spcPct val="120000"/>
              </a:lnSpc>
              <a:spcBef>
                <a:spcPct val="20000"/>
              </a:spcBef>
              <a:spcAft>
                <a:spcPct val="20000"/>
              </a:spcAft>
            </a:pPr>
            <a:r>
              <a:rPr lang="zh-CN" altLang="en-US">
                <a:ea typeface="黑体" panose="02010609060101010101" pitchFamily="49" charset="-122"/>
              </a:rPr>
              <a:t>输出</a:t>
            </a:r>
            <a:r>
              <a:rPr lang="zh-CN" altLang="en-US">
                <a:solidFill>
                  <a:srgbClr val="FF0000"/>
                </a:solidFill>
                <a:ea typeface="黑体" panose="02010609060101010101" pitchFamily="49" charset="-122"/>
              </a:rPr>
              <a:t>只与当前状态</a:t>
            </a:r>
            <a:r>
              <a:rPr lang="zh-CN" altLang="en-US">
                <a:ea typeface="黑体" panose="02010609060101010101" pitchFamily="49" charset="-122"/>
              </a:rPr>
              <a:t>有关（以</a:t>
            </a:r>
            <a:r>
              <a:rPr lang="en-US" altLang="zh-CN">
                <a:ea typeface="黑体" panose="02010609060101010101" pitchFamily="49" charset="-122"/>
              </a:rPr>
              <a:t>s</a:t>
            </a:r>
            <a:r>
              <a:rPr lang="en-US" altLang="zh-CN" baseline="-25000">
                <a:ea typeface="黑体" panose="02010609060101010101" pitchFamily="49" charset="-122"/>
              </a:rPr>
              <a:t>2</a:t>
            </a:r>
            <a:r>
              <a:rPr lang="en-US" altLang="zh-CN">
                <a:ea typeface="黑体" panose="02010609060101010101" pitchFamily="49" charset="-122"/>
              </a:rPr>
              <a:t>s</a:t>
            </a:r>
            <a:r>
              <a:rPr lang="en-US" altLang="zh-CN" baseline="-25000">
                <a:ea typeface="黑体" panose="02010609060101010101" pitchFamily="49" charset="-122"/>
              </a:rPr>
              <a:t>1</a:t>
            </a:r>
            <a:r>
              <a:rPr lang="en-US" altLang="zh-CN">
                <a:ea typeface="黑体" panose="02010609060101010101" pitchFamily="49" charset="-122"/>
              </a:rPr>
              <a:t>s</a:t>
            </a:r>
            <a:r>
              <a:rPr lang="en-US" altLang="zh-CN" baseline="-25000">
                <a:ea typeface="黑体" panose="02010609060101010101" pitchFamily="49" charset="-122"/>
              </a:rPr>
              <a:t>0</a:t>
            </a:r>
            <a:r>
              <a:rPr lang="zh-CN" altLang="en-US">
                <a:ea typeface="黑体" panose="02010609060101010101" pitchFamily="49" charset="-122"/>
              </a:rPr>
              <a:t>构成最小项）</a:t>
            </a:r>
            <a:endParaRPr lang="en-US" altLang="zh-CN">
              <a:ea typeface="黑体" panose="02010609060101010101" pitchFamily="49" charset="-122"/>
            </a:endParaRPr>
          </a:p>
          <a:p>
            <a:pPr marL="765175" lvl="2" indent="0">
              <a:lnSpc>
                <a:spcPct val="120000"/>
              </a:lnSpc>
              <a:spcBef>
                <a:spcPct val="20000"/>
              </a:spcBef>
              <a:spcAft>
                <a:spcPct val="20000"/>
              </a:spcAft>
            </a:pPr>
            <a:r>
              <a:rPr lang="en-US" altLang="zh-CN">
                <a:ea typeface="黑体" panose="02010609060101010101" pitchFamily="49" charset="-122"/>
              </a:rPr>
              <a:t>c</a:t>
            </a:r>
            <a:r>
              <a:rPr lang="en-US" altLang="zh-CN" baseline="-25000">
                <a:ea typeface="黑体" panose="02010609060101010101" pitchFamily="49" charset="-122"/>
              </a:rPr>
              <a:t>1</a:t>
            </a:r>
            <a:r>
              <a:rPr lang="en-US" altLang="zh-CN">
                <a:ea typeface="黑体" panose="02010609060101010101" pitchFamily="49" charset="-122"/>
              </a:rPr>
              <a:t> = m</a:t>
            </a:r>
            <a:r>
              <a:rPr lang="en-US" altLang="zh-CN" baseline="-25000">
                <a:ea typeface="黑体" panose="02010609060101010101" pitchFamily="49" charset="-122"/>
              </a:rPr>
              <a:t>5</a:t>
            </a:r>
            <a:r>
              <a:rPr lang="en-US" altLang="zh-CN">
                <a:ea typeface="黑体" panose="02010609060101010101" pitchFamily="49" charset="-122"/>
              </a:rPr>
              <a:t> = s2 &amp;&amp; !s1 &amp;&amp; s0 </a:t>
            </a:r>
          </a:p>
          <a:p>
            <a:pPr marL="765175" lvl="2" indent="0">
              <a:lnSpc>
                <a:spcPct val="120000"/>
              </a:lnSpc>
              <a:spcBef>
                <a:spcPct val="20000"/>
              </a:spcBef>
              <a:spcAft>
                <a:spcPct val="20000"/>
              </a:spcAft>
            </a:pPr>
            <a:r>
              <a:rPr lang="en-US" altLang="zh-CN">
                <a:ea typeface="黑体" panose="02010609060101010101" pitchFamily="49" charset="-122"/>
              </a:rPr>
              <a:t>c</a:t>
            </a:r>
            <a:r>
              <a:rPr lang="en-US" altLang="zh-CN" baseline="-25000">
                <a:ea typeface="黑体" panose="02010609060101010101" pitchFamily="49" charset="-122"/>
              </a:rPr>
              <a:t>0</a:t>
            </a:r>
            <a:r>
              <a:rPr lang="en-US" altLang="zh-CN">
                <a:ea typeface="黑体" panose="02010609060101010101" pitchFamily="49" charset="-122"/>
              </a:rPr>
              <a:t> = m</a:t>
            </a:r>
            <a:r>
              <a:rPr lang="en-US" altLang="zh-CN" baseline="-25000">
                <a:ea typeface="黑体" panose="02010609060101010101" pitchFamily="49" charset="-122"/>
              </a:rPr>
              <a:t>4</a:t>
            </a:r>
            <a:r>
              <a:rPr lang="en-US" altLang="zh-CN">
                <a:ea typeface="黑体" panose="02010609060101010101" pitchFamily="49" charset="-122"/>
              </a:rPr>
              <a:t> = s2 &amp;&amp; !s1 &amp;&amp; !s0 </a:t>
            </a:r>
          </a:p>
        </p:txBody>
      </p:sp>
      <p:sp>
        <p:nvSpPr>
          <p:cNvPr id="5018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表格 7"/>
          <p:cNvGraphicFramePr>
            <a:graphicFrameLocks noGrp="1"/>
          </p:cNvGraphicFramePr>
          <p:nvPr/>
        </p:nvGraphicFramePr>
        <p:xfrm>
          <a:off x="4211638" y="4652963"/>
          <a:ext cx="4281487" cy="2011680"/>
        </p:xfrm>
        <a:graphic>
          <a:graphicData uri="http://schemas.openxmlformats.org/drawingml/2006/table">
            <a:tbl>
              <a:tblPr firstRow="1" firstCol="1" bandRow="1">
                <a:tableStyleId>{69CF1AB2-1976-4502-BF36-3FF5EA218861}</a:tableStyleId>
              </a:tblPr>
              <a:tblGrid>
                <a:gridCol w="1902403">
                  <a:extLst>
                    <a:ext uri="{9D8B030D-6E8A-4147-A177-3AD203B41FA5}">
                      <a16:colId xmlns:a16="http://schemas.microsoft.com/office/drawing/2014/main" val="20000"/>
                    </a:ext>
                  </a:extLst>
                </a:gridCol>
                <a:gridCol w="640379">
                  <a:extLst>
                    <a:ext uri="{9D8B030D-6E8A-4147-A177-3AD203B41FA5}">
                      <a16:colId xmlns:a16="http://schemas.microsoft.com/office/drawing/2014/main" val="20001"/>
                    </a:ext>
                  </a:extLst>
                </a:gridCol>
                <a:gridCol w="1738705">
                  <a:extLst>
                    <a:ext uri="{9D8B030D-6E8A-4147-A177-3AD203B41FA5}">
                      <a16:colId xmlns:a16="http://schemas.microsoft.com/office/drawing/2014/main" val="20002"/>
                    </a:ext>
                  </a:extLst>
                </a:gridCol>
              </a:tblGrid>
              <a:tr h="182851">
                <a:tc>
                  <a:txBody>
                    <a:bodyPr/>
                    <a:lstStyle/>
                    <a:p>
                      <a:pPr algn="ctr">
                        <a:spcAft>
                          <a:spcPts val="0"/>
                        </a:spcAft>
                      </a:pPr>
                      <a:r>
                        <a:rPr lang="zh-CN" sz="1200" kern="100" dirty="0">
                          <a:effectLst/>
                          <a:latin typeface="Times New Roman" pitchFamily="18" charset="0"/>
                          <a:cs typeface="Times New Roman" pitchFamily="18" charset="0"/>
                        </a:rPr>
                        <a:t>当前状态</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2</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r>
                        <a:rPr lang="zh-CN" sz="1200" kern="100" dirty="0">
                          <a:effectLst/>
                          <a:latin typeface="Times New Roman" pitchFamily="18" charset="0"/>
                          <a:cs typeface="Times New Roman" pitchFamily="18" charset="0"/>
                        </a:rPr>
                        <a:t>输出</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zh-CN" sz="1200" kern="100" dirty="0">
                          <a:effectLst/>
                          <a:latin typeface="Times New Roman" pitchFamily="18" charset="0"/>
                          <a:cs typeface="Times New Roman" pitchFamily="18" charset="0"/>
                        </a:rPr>
                        <a:t>输入</a:t>
                      </a:r>
                      <a:r>
                        <a:rPr lang="en-US" sz="1200" kern="100" dirty="0">
                          <a:effectLst/>
                          <a:latin typeface="Times New Roman" pitchFamily="18" charset="0"/>
                          <a:cs typeface="Times New Roman" pitchFamily="18" charset="0"/>
                        </a:rPr>
                        <a:t>(I)</a:t>
                      </a:r>
                      <a:endParaRPr lang="zh-CN" sz="120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zh-CN" sz="1200" kern="100" dirty="0">
                          <a:effectLst/>
                          <a:latin typeface="Times New Roman" pitchFamily="18" charset="0"/>
                          <a:cs typeface="Times New Roman" pitchFamily="18" charset="0"/>
                        </a:rPr>
                        <a:t>次态</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2</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r>
                        <a:rPr lang="zh-CN" sz="1200" kern="100" dirty="0">
                          <a:effectLst/>
                          <a:latin typeface="Times New Roman" pitchFamily="18" charset="0"/>
                          <a:cs typeface="Times New Roman" pitchFamily="18" charset="0"/>
                        </a:rPr>
                        <a:t>输出</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0"/>
                  </a:ext>
                </a:extLst>
              </a:tr>
              <a:tr h="182851">
                <a:tc>
                  <a:txBody>
                    <a:bodyPr/>
                    <a:lstStyle/>
                    <a:p>
                      <a:pPr algn="ctr">
                        <a:spcAft>
                          <a:spcPts val="0"/>
                        </a:spcAft>
                      </a:pPr>
                      <a:r>
                        <a:rPr lang="en-US" sz="1200" b="0" kern="100" dirty="0">
                          <a:effectLst/>
                          <a:latin typeface="Times New Roman" pitchFamily="18" charset="0"/>
                          <a:cs typeface="Times New Roman" pitchFamily="18" charset="0"/>
                        </a:rPr>
                        <a:t>000/00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001/00</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1"/>
                  </a:ext>
                </a:extLst>
              </a:tr>
              <a:tr h="182851">
                <a:tc>
                  <a:txBody>
                    <a:bodyPr/>
                    <a:lstStyle/>
                    <a:p>
                      <a:pPr algn="ctr">
                        <a:spcAft>
                          <a:spcPts val="0"/>
                        </a:spcAft>
                      </a:pPr>
                      <a:r>
                        <a:rPr lang="en-US" sz="1200" b="0" kern="100" dirty="0">
                          <a:effectLst/>
                          <a:latin typeface="Times New Roman" pitchFamily="18" charset="0"/>
                          <a:cs typeface="Times New Roman" pitchFamily="18" charset="0"/>
                        </a:rPr>
                        <a:t>000/00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1</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010/00</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2"/>
                  </a:ext>
                </a:extLst>
              </a:tr>
              <a:tr h="182851">
                <a:tc>
                  <a:txBody>
                    <a:bodyPr/>
                    <a:lstStyle/>
                    <a:p>
                      <a:pPr algn="ctr">
                        <a:spcAft>
                          <a:spcPts val="0"/>
                        </a:spcAft>
                      </a:pPr>
                      <a:r>
                        <a:rPr lang="en-US" sz="1200" b="0" kern="100" dirty="0">
                          <a:effectLst/>
                          <a:latin typeface="Times New Roman" pitchFamily="18" charset="0"/>
                          <a:cs typeface="Times New Roman" pitchFamily="18" charset="0"/>
                        </a:rPr>
                        <a:t>001/00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010/00</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3"/>
                  </a:ext>
                </a:extLst>
              </a:tr>
              <a:tr h="182851">
                <a:tc>
                  <a:txBody>
                    <a:bodyPr/>
                    <a:lstStyle/>
                    <a:p>
                      <a:pPr algn="ctr">
                        <a:spcAft>
                          <a:spcPts val="0"/>
                        </a:spcAft>
                      </a:pPr>
                      <a:r>
                        <a:rPr lang="en-US" sz="1200" b="0" kern="100" dirty="0">
                          <a:effectLst/>
                          <a:latin typeface="Times New Roman" pitchFamily="18" charset="0"/>
                          <a:cs typeface="Times New Roman" pitchFamily="18" charset="0"/>
                        </a:rPr>
                        <a:t>001/00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1</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011/00</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4"/>
                  </a:ext>
                </a:extLst>
              </a:tr>
              <a:tr h="182851">
                <a:tc>
                  <a:txBody>
                    <a:bodyPr/>
                    <a:lstStyle/>
                    <a:p>
                      <a:pPr algn="ctr">
                        <a:spcAft>
                          <a:spcPts val="0"/>
                        </a:spcAft>
                      </a:pPr>
                      <a:r>
                        <a:rPr lang="en-US" sz="1200" b="0" kern="100">
                          <a:effectLst/>
                          <a:latin typeface="Times New Roman" pitchFamily="18" charset="0"/>
                          <a:cs typeface="Times New Roman" pitchFamily="18" charset="0"/>
                        </a:rPr>
                        <a:t>010/00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011/00</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5"/>
                  </a:ext>
                </a:extLst>
              </a:tr>
              <a:tr h="182851">
                <a:tc>
                  <a:txBody>
                    <a:bodyPr/>
                    <a:lstStyle/>
                    <a:p>
                      <a:pPr algn="ctr">
                        <a:spcAft>
                          <a:spcPts val="0"/>
                        </a:spcAft>
                      </a:pPr>
                      <a:r>
                        <a:rPr lang="en-US" sz="1200" b="0" kern="100">
                          <a:effectLst/>
                          <a:latin typeface="Times New Roman" pitchFamily="18" charset="0"/>
                          <a:cs typeface="Times New Roman" pitchFamily="18" charset="0"/>
                        </a:rPr>
                        <a:t>010/00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1</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100/01</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6"/>
                  </a:ext>
                </a:extLst>
              </a:tr>
              <a:tr h="182851">
                <a:tc>
                  <a:txBody>
                    <a:bodyPr/>
                    <a:lstStyle/>
                    <a:p>
                      <a:pPr algn="ctr">
                        <a:spcAft>
                          <a:spcPts val="0"/>
                        </a:spcAft>
                      </a:pPr>
                      <a:r>
                        <a:rPr lang="en-US" sz="1200" b="0" kern="100">
                          <a:effectLst/>
                          <a:latin typeface="Times New Roman" pitchFamily="18" charset="0"/>
                          <a:cs typeface="Times New Roman" pitchFamily="18" charset="0"/>
                        </a:rPr>
                        <a:t>011/00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100/01</a:t>
                      </a:r>
                      <a:endParaRPr lang="zh-CN" sz="1200" b="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7"/>
                  </a:ext>
                </a:extLst>
              </a:tr>
              <a:tr h="182851">
                <a:tc>
                  <a:txBody>
                    <a:bodyPr/>
                    <a:lstStyle/>
                    <a:p>
                      <a:pPr algn="ctr">
                        <a:spcAft>
                          <a:spcPts val="0"/>
                        </a:spcAft>
                      </a:pPr>
                      <a:r>
                        <a:rPr lang="en-US" sz="1200" b="0" kern="100">
                          <a:effectLst/>
                          <a:latin typeface="Times New Roman" pitchFamily="18" charset="0"/>
                          <a:cs typeface="Times New Roman" pitchFamily="18" charset="0"/>
                        </a:rPr>
                        <a:t>011/00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1</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101/10</a:t>
                      </a:r>
                      <a:endParaRPr lang="zh-CN" sz="1200" b="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8"/>
                  </a:ext>
                </a:extLst>
              </a:tr>
              <a:tr h="182851">
                <a:tc>
                  <a:txBody>
                    <a:bodyPr/>
                    <a:lstStyle/>
                    <a:p>
                      <a:pPr algn="ctr">
                        <a:spcAft>
                          <a:spcPts val="0"/>
                        </a:spcAft>
                      </a:pPr>
                      <a:r>
                        <a:rPr lang="en-US" sz="1200" b="0" kern="100">
                          <a:effectLst/>
                          <a:latin typeface="Times New Roman" pitchFamily="18" charset="0"/>
                          <a:cs typeface="Times New Roman" pitchFamily="18" charset="0"/>
                        </a:rPr>
                        <a:t>100/01</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X</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000/00</a:t>
                      </a:r>
                      <a:endParaRPr lang="zh-CN" sz="1200" b="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9"/>
                  </a:ext>
                </a:extLst>
              </a:tr>
              <a:tr h="182851">
                <a:tc>
                  <a:txBody>
                    <a:bodyPr/>
                    <a:lstStyle/>
                    <a:p>
                      <a:pPr algn="ctr">
                        <a:spcAft>
                          <a:spcPts val="0"/>
                        </a:spcAft>
                      </a:pPr>
                      <a:r>
                        <a:rPr lang="en-US" sz="1200" b="0" kern="100">
                          <a:effectLst/>
                          <a:latin typeface="Times New Roman" pitchFamily="18" charset="0"/>
                          <a:cs typeface="Times New Roman" pitchFamily="18" charset="0"/>
                        </a:rPr>
                        <a:t>101/10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X</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000/00</a:t>
                      </a:r>
                      <a:endParaRPr lang="zh-CN" sz="1200" b="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10"/>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fade">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fade">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fade">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fade">
                                      <p:cBhvr>
                                        <p:cTn id="32" dur="500"/>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fade">
                                      <p:cBhvr>
                                        <p:cTn id="37" dur="500"/>
                                        <p:tgtEl>
                                          <p:spTgt spid="2150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507">
                                            <p:txEl>
                                              <p:pRg st="6" end="6"/>
                                            </p:txEl>
                                          </p:spTgt>
                                        </p:tgtEl>
                                        <p:attrNameLst>
                                          <p:attrName>style.visibility</p:attrName>
                                        </p:attrNameLst>
                                      </p:cBhvr>
                                      <p:to>
                                        <p:strVal val="visible"/>
                                      </p:to>
                                    </p:set>
                                    <p:animEffect transition="in" filter="fade">
                                      <p:cBhvr>
                                        <p:cTn id="42" dur="500"/>
                                        <p:tgtEl>
                                          <p:spTgt spid="2150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507">
                                            <p:txEl>
                                              <p:pRg st="7" end="7"/>
                                            </p:txEl>
                                          </p:spTgt>
                                        </p:tgtEl>
                                        <p:attrNameLst>
                                          <p:attrName>style.visibility</p:attrName>
                                        </p:attrNameLst>
                                      </p:cBhvr>
                                      <p:to>
                                        <p:strVal val="visible"/>
                                      </p:to>
                                    </p:set>
                                    <p:animEffect transition="in" filter="fade">
                                      <p:cBhvr>
                                        <p:cTn id="47" dur="500"/>
                                        <p:tgtEl>
                                          <p:spTgt spid="21507">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507">
                                            <p:txEl>
                                              <p:pRg st="8" end="8"/>
                                            </p:txEl>
                                          </p:spTgt>
                                        </p:tgtEl>
                                        <p:attrNameLst>
                                          <p:attrName>style.visibility</p:attrName>
                                        </p:attrNameLst>
                                      </p:cBhvr>
                                      <p:to>
                                        <p:strVal val="visible"/>
                                      </p:to>
                                    </p:set>
                                    <p:animEffect transition="in" filter="fade">
                                      <p:cBhvr>
                                        <p:cTn id="52"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384175"/>
          </a:xfrm>
        </p:spPr>
        <p:txBody>
          <a:bodyPr/>
          <a:lstStyle/>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2</a:t>
            </a:r>
            <a:r>
              <a:rPr lang="zh-CN" altLang="en-US">
                <a:ea typeface="黑体" panose="02010609060101010101" pitchFamily="49" charset="-122"/>
              </a:rPr>
              <a:t>）二进制编码的状态转换表和输出逻辑真值表</a:t>
            </a:r>
            <a:r>
              <a:rPr lang="en-US" altLang="zh-CN">
                <a:ea typeface="黑体" panose="02010609060101010101" pitchFamily="49" charset="-122"/>
              </a:rPr>
              <a:t>2</a:t>
            </a:r>
            <a:r>
              <a:rPr lang="zh-CN" altLang="en-US">
                <a:ea typeface="黑体" panose="02010609060101010101" pitchFamily="49" charset="-122"/>
              </a:rPr>
              <a:t>：</a:t>
            </a:r>
            <a:endParaRPr lang="en-US" altLang="zh-CN">
              <a:ea typeface="黑体" panose="02010609060101010101" pitchFamily="49" charset="-122"/>
            </a:endParaRPr>
          </a:p>
        </p:txBody>
      </p:sp>
      <p:sp>
        <p:nvSpPr>
          <p:cNvPr id="5222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2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 name="对象 1"/>
          <p:cNvGraphicFramePr>
            <a:graphicFrameLocks noChangeAspect="1"/>
          </p:cNvGraphicFramePr>
          <p:nvPr/>
        </p:nvGraphicFramePr>
        <p:xfrm>
          <a:off x="2759075" y="1360488"/>
          <a:ext cx="4333875" cy="2428875"/>
        </p:xfrm>
        <a:graphic>
          <a:graphicData uri="http://schemas.openxmlformats.org/presentationml/2006/ole">
            <mc:AlternateContent xmlns:mc="http://schemas.openxmlformats.org/markup-compatibility/2006">
              <mc:Choice xmlns:v="urn:schemas-microsoft-com:vml" Requires="v">
                <p:oleObj spid="_x0000_s52289" name="Visio" r:id="rId4" imgW="4329450" imgH="2425640" progId="Visio.Drawing.11">
                  <p:embed/>
                </p:oleObj>
              </mc:Choice>
              <mc:Fallback>
                <p:oleObj name="Visio" r:id="rId4" imgW="4329450" imgH="2425640" progId="Visio.Drawing.11">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9075" y="1360488"/>
                        <a:ext cx="4333875" cy="2428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表格 2"/>
          <p:cNvGraphicFramePr>
            <a:graphicFrameLocks noGrp="1"/>
          </p:cNvGraphicFramePr>
          <p:nvPr/>
        </p:nvGraphicFramePr>
        <p:xfrm>
          <a:off x="2484438" y="4005263"/>
          <a:ext cx="4818062" cy="2194560"/>
        </p:xfrm>
        <a:graphic>
          <a:graphicData uri="http://schemas.openxmlformats.org/drawingml/2006/table">
            <a:tbl>
              <a:tblPr firstRow="1" firstCol="1" bandRow="1">
                <a:tableStyleId>{69CF1AB2-1976-4502-BF36-3FF5EA218861}</a:tableStyleId>
              </a:tblPr>
              <a:tblGrid>
                <a:gridCol w="1586506">
                  <a:extLst>
                    <a:ext uri="{9D8B030D-6E8A-4147-A177-3AD203B41FA5}">
                      <a16:colId xmlns:a16="http://schemas.microsoft.com/office/drawing/2014/main" val="20000"/>
                    </a:ext>
                  </a:extLst>
                </a:gridCol>
                <a:gridCol w="813413">
                  <a:extLst>
                    <a:ext uri="{9D8B030D-6E8A-4147-A177-3AD203B41FA5}">
                      <a16:colId xmlns:a16="http://schemas.microsoft.com/office/drawing/2014/main" val="20001"/>
                    </a:ext>
                  </a:extLst>
                </a:gridCol>
                <a:gridCol w="1051532">
                  <a:extLst>
                    <a:ext uri="{9D8B030D-6E8A-4147-A177-3AD203B41FA5}">
                      <a16:colId xmlns:a16="http://schemas.microsoft.com/office/drawing/2014/main" val="20002"/>
                    </a:ext>
                  </a:extLst>
                </a:gridCol>
                <a:gridCol w="1366611">
                  <a:extLst>
                    <a:ext uri="{9D8B030D-6E8A-4147-A177-3AD203B41FA5}">
                      <a16:colId xmlns:a16="http://schemas.microsoft.com/office/drawing/2014/main" val="20003"/>
                    </a:ext>
                  </a:extLst>
                </a:gridCol>
              </a:tblGrid>
              <a:tr h="243769">
                <a:tc>
                  <a:txBody>
                    <a:bodyPr/>
                    <a:lstStyle/>
                    <a:p>
                      <a:pPr algn="ctr">
                        <a:spcAft>
                          <a:spcPts val="0"/>
                        </a:spcAft>
                      </a:pPr>
                      <a:r>
                        <a:rPr lang="zh-CN" sz="1600" kern="100" dirty="0">
                          <a:effectLst/>
                          <a:latin typeface="Times New Roman" pitchFamily="18" charset="0"/>
                          <a:cs typeface="Times New Roman" pitchFamily="18" charset="0"/>
                        </a:rPr>
                        <a:t>当前状态</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2</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endParaRPr lang="zh-CN" sz="160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zh-CN" sz="1600" kern="100" dirty="0">
                          <a:effectLst/>
                          <a:latin typeface="Times New Roman" pitchFamily="18" charset="0"/>
                          <a:cs typeface="Times New Roman" pitchFamily="18" charset="0"/>
                        </a:rPr>
                        <a:t>输入</a:t>
                      </a:r>
                      <a:r>
                        <a:rPr lang="en-US" sz="1600" kern="100" dirty="0">
                          <a:effectLst/>
                          <a:latin typeface="Times New Roman" pitchFamily="18" charset="0"/>
                          <a:cs typeface="Times New Roman" pitchFamily="18" charset="0"/>
                        </a:rPr>
                        <a:t>(I)</a:t>
                      </a:r>
                      <a:endParaRPr lang="zh-CN" sz="160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zh-CN" sz="1600" kern="100" dirty="0">
                          <a:effectLst/>
                          <a:latin typeface="Times New Roman" pitchFamily="18" charset="0"/>
                          <a:cs typeface="Times New Roman" pitchFamily="18" charset="0"/>
                        </a:rPr>
                        <a:t>输出</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endParaRPr lang="zh-CN" sz="160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zh-CN" sz="1600" kern="100">
                          <a:effectLst/>
                          <a:latin typeface="Times New Roman" pitchFamily="18" charset="0"/>
                          <a:cs typeface="Times New Roman" pitchFamily="18" charset="0"/>
                        </a:rPr>
                        <a:t>次态</a:t>
                      </a:r>
                      <a:r>
                        <a:rPr lang="en-US" sz="1600" kern="100">
                          <a:effectLst/>
                          <a:latin typeface="Times New Roman" pitchFamily="18" charset="0"/>
                          <a:cs typeface="Times New Roman" pitchFamily="18" charset="0"/>
                        </a:rPr>
                        <a:t>(s</a:t>
                      </a:r>
                      <a:r>
                        <a:rPr lang="en-US" sz="1600" kern="100" baseline="-25000">
                          <a:effectLst/>
                          <a:latin typeface="Times New Roman" pitchFamily="18" charset="0"/>
                          <a:cs typeface="Times New Roman" pitchFamily="18" charset="0"/>
                        </a:rPr>
                        <a:t>2</a:t>
                      </a:r>
                      <a:r>
                        <a:rPr lang="en-US" sz="1600" kern="100">
                          <a:effectLst/>
                          <a:latin typeface="Times New Roman" pitchFamily="18" charset="0"/>
                          <a:cs typeface="Times New Roman" pitchFamily="18" charset="0"/>
                        </a:rPr>
                        <a:t>’s</a:t>
                      </a:r>
                      <a:r>
                        <a:rPr lang="en-US" sz="1600" kern="100" baseline="-25000">
                          <a:effectLst/>
                          <a:latin typeface="Times New Roman" pitchFamily="18" charset="0"/>
                          <a:cs typeface="Times New Roman" pitchFamily="18" charset="0"/>
                        </a:rPr>
                        <a:t>1</a:t>
                      </a:r>
                      <a:r>
                        <a:rPr lang="en-US" sz="1600" kern="100">
                          <a:effectLst/>
                          <a:latin typeface="Times New Roman" pitchFamily="18" charset="0"/>
                          <a:cs typeface="Times New Roman" pitchFamily="18" charset="0"/>
                        </a:rPr>
                        <a:t>’s</a:t>
                      </a:r>
                      <a:r>
                        <a:rPr lang="en-US" sz="1600" kern="100" baseline="-25000">
                          <a:effectLst/>
                          <a:latin typeface="Times New Roman" pitchFamily="18" charset="0"/>
                          <a:cs typeface="Times New Roman" pitchFamily="18" charset="0"/>
                        </a:rPr>
                        <a:t>0</a:t>
                      </a:r>
                      <a:r>
                        <a:rPr lang="en-US" sz="1600" kern="100">
                          <a:effectLst/>
                          <a:latin typeface="Times New Roman" pitchFamily="18" charset="0"/>
                          <a:cs typeface="Times New Roman" pitchFamily="18" charset="0"/>
                        </a:rPr>
                        <a:t>’)</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0"/>
                  </a:ext>
                </a:extLst>
              </a:tr>
              <a:tr h="243769">
                <a:tc>
                  <a:txBody>
                    <a:bodyPr/>
                    <a:lstStyle/>
                    <a:p>
                      <a:pPr algn="ctr">
                        <a:spcAft>
                          <a:spcPts val="0"/>
                        </a:spcAft>
                      </a:pPr>
                      <a:r>
                        <a:rPr lang="en-US" sz="1600" b="0" kern="100" dirty="0">
                          <a:effectLst/>
                          <a:latin typeface="Times New Roman" pitchFamily="18" charset="0"/>
                          <a:cs typeface="Times New Roman" pitchFamily="18" charset="0"/>
                        </a:rPr>
                        <a:t>000</a:t>
                      </a:r>
                      <a:endParaRPr lang="zh-CN" sz="16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001</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1"/>
                  </a:ext>
                </a:extLst>
              </a:tr>
              <a:tr h="243769">
                <a:tc>
                  <a:txBody>
                    <a:bodyPr/>
                    <a:lstStyle/>
                    <a:p>
                      <a:pPr algn="ctr">
                        <a:spcAft>
                          <a:spcPts val="0"/>
                        </a:spcAft>
                      </a:pPr>
                      <a:r>
                        <a:rPr lang="en-US" sz="1600" b="0" kern="100">
                          <a:effectLst/>
                          <a:latin typeface="Times New Roman" pitchFamily="18" charset="0"/>
                          <a:cs typeface="Times New Roman" pitchFamily="18" charset="0"/>
                        </a:rPr>
                        <a:t>000</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010</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2"/>
                  </a:ext>
                </a:extLst>
              </a:tr>
              <a:tr h="243769">
                <a:tc>
                  <a:txBody>
                    <a:bodyPr/>
                    <a:lstStyle/>
                    <a:p>
                      <a:pPr algn="ctr">
                        <a:spcAft>
                          <a:spcPts val="0"/>
                        </a:spcAft>
                      </a:pPr>
                      <a:r>
                        <a:rPr lang="en-US" sz="1600" b="0" kern="100">
                          <a:effectLst/>
                          <a:latin typeface="Times New Roman" pitchFamily="18" charset="0"/>
                          <a:cs typeface="Times New Roman" pitchFamily="18" charset="0"/>
                        </a:rPr>
                        <a:t>001</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010</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3"/>
                  </a:ext>
                </a:extLst>
              </a:tr>
              <a:tr h="243769">
                <a:tc>
                  <a:txBody>
                    <a:bodyPr/>
                    <a:lstStyle/>
                    <a:p>
                      <a:pPr algn="ctr">
                        <a:spcAft>
                          <a:spcPts val="0"/>
                        </a:spcAft>
                      </a:pPr>
                      <a:r>
                        <a:rPr lang="en-US" sz="1600" b="0" kern="100">
                          <a:effectLst/>
                          <a:latin typeface="Times New Roman" pitchFamily="18" charset="0"/>
                          <a:cs typeface="Times New Roman" pitchFamily="18" charset="0"/>
                        </a:rPr>
                        <a:t>001</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011</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4"/>
                  </a:ext>
                </a:extLst>
              </a:tr>
              <a:tr h="243769">
                <a:tc>
                  <a:txBody>
                    <a:bodyPr/>
                    <a:lstStyle/>
                    <a:p>
                      <a:pPr algn="ctr">
                        <a:spcAft>
                          <a:spcPts val="0"/>
                        </a:spcAft>
                      </a:pPr>
                      <a:r>
                        <a:rPr lang="en-US" sz="1600" b="0" kern="100">
                          <a:effectLst/>
                          <a:latin typeface="Times New Roman" pitchFamily="18" charset="0"/>
                          <a:cs typeface="Times New Roman" pitchFamily="18" charset="0"/>
                        </a:rPr>
                        <a:t>010</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011</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5"/>
                  </a:ext>
                </a:extLst>
              </a:tr>
              <a:tr h="243769">
                <a:tc>
                  <a:txBody>
                    <a:bodyPr/>
                    <a:lstStyle/>
                    <a:p>
                      <a:pPr algn="ctr">
                        <a:spcAft>
                          <a:spcPts val="0"/>
                        </a:spcAft>
                      </a:pPr>
                      <a:r>
                        <a:rPr lang="en-US" sz="1600" b="0" kern="100">
                          <a:effectLst/>
                          <a:latin typeface="Times New Roman" pitchFamily="18" charset="0"/>
                          <a:cs typeface="Times New Roman" pitchFamily="18" charset="0"/>
                        </a:rPr>
                        <a:t>010</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000</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6"/>
                  </a:ext>
                </a:extLst>
              </a:tr>
              <a:tr h="243769">
                <a:tc>
                  <a:txBody>
                    <a:bodyPr/>
                    <a:lstStyle/>
                    <a:p>
                      <a:pPr algn="ctr">
                        <a:spcAft>
                          <a:spcPts val="0"/>
                        </a:spcAft>
                      </a:pPr>
                      <a:r>
                        <a:rPr lang="en-US" sz="1600" b="0" kern="100">
                          <a:effectLst/>
                          <a:latin typeface="Times New Roman" pitchFamily="18" charset="0"/>
                          <a:cs typeface="Times New Roman" pitchFamily="18" charset="0"/>
                        </a:rPr>
                        <a:t>011</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000</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7"/>
                  </a:ext>
                </a:extLst>
              </a:tr>
              <a:tr h="243769">
                <a:tc>
                  <a:txBody>
                    <a:bodyPr/>
                    <a:lstStyle/>
                    <a:p>
                      <a:pPr algn="ctr">
                        <a:spcAft>
                          <a:spcPts val="0"/>
                        </a:spcAft>
                      </a:pPr>
                      <a:r>
                        <a:rPr lang="en-US" sz="1600" b="0" kern="100" dirty="0">
                          <a:effectLst/>
                          <a:latin typeface="Times New Roman" pitchFamily="18" charset="0"/>
                          <a:cs typeface="Times New Roman" pitchFamily="18" charset="0"/>
                        </a:rPr>
                        <a:t>011</a:t>
                      </a:r>
                      <a:endParaRPr lang="zh-CN" sz="16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10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dirty="0">
                          <a:effectLst/>
                          <a:latin typeface="Times New Roman" pitchFamily="18" charset="0"/>
                          <a:cs typeface="Times New Roman" pitchFamily="18" charset="0"/>
                        </a:rPr>
                        <a:t>000</a:t>
                      </a:r>
                      <a:endParaRPr lang="zh-CN" sz="160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8"/>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4181475"/>
          </a:xfrm>
        </p:spPr>
        <p:txBody>
          <a:bodyPr/>
          <a:lstStyle/>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2</a:t>
            </a:r>
            <a:r>
              <a:rPr lang="zh-CN" altLang="en-US">
                <a:ea typeface="黑体" panose="02010609060101010101" pitchFamily="49" charset="-122"/>
              </a:rPr>
              <a:t>）次态每一位编码的逻辑函数表达式</a:t>
            </a:r>
            <a:r>
              <a:rPr lang="en-US" altLang="zh-CN">
                <a:ea typeface="黑体" panose="02010609060101010101" pitchFamily="49" charset="-122"/>
              </a:rPr>
              <a:t>2</a:t>
            </a:r>
            <a:r>
              <a:rPr lang="zh-CN" altLang="en-US">
                <a:ea typeface="黑体" panose="02010609060101010101" pitchFamily="49" charset="-122"/>
              </a:rPr>
              <a:t>：</a:t>
            </a:r>
            <a:endParaRPr lang="en-US" altLang="zh-CN">
              <a:ea typeface="黑体" panose="02010609060101010101" pitchFamily="49" charset="-122"/>
            </a:endParaRPr>
          </a:p>
          <a:p>
            <a:pPr marL="765175" lvl="2" indent="0">
              <a:lnSpc>
                <a:spcPct val="120000"/>
              </a:lnSpc>
              <a:spcBef>
                <a:spcPct val="20000"/>
              </a:spcBef>
              <a:spcAft>
                <a:spcPct val="20000"/>
              </a:spcAft>
            </a:pPr>
            <a:r>
              <a:rPr lang="zh-CN" altLang="en-US">
                <a:ea typeface="黑体" panose="02010609060101010101" pitchFamily="49" charset="-122"/>
              </a:rPr>
              <a:t>次态与</a:t>
            </a:r>
            <a:r>
              <a:rPr lang="zh-CN" altLang="en-US">
                <a:solidFill>
                  <a:srgbClr val="FF0000"/>
                </a:solidFill>
                <a:ea typeface="黑体" panose="02010609060101010101" pitchFamily="49" charset="-122"/>
              </a:rPr>
              <a:t>当前状态和输入</a:t>
            </a:r>
            <a:r>
              <a:rPr lang="zh-CN" altLang="en-US">
                <a:ea typeface="黑体" panose="02010609060101010101" pitchFamily="49" charset="-122"/>
              </a:rPr>
              <a:t>有关（以</a:t>
            </a:r>
            <a:r>
              <a:rPr lang="en-US" altLang="zh-CN">
                <a:ea typeface="黑体" panose="02010609060101010101" pitchFamily="49" charset="-122"/>
              </a:rPr>
              <a:t>s</a:t>
            </a:r>
            <a:r>
              <a:rPr lang="en-US" altLang="zh-CN" baseline="-25000">
                <a:ea typeface="黑体" panose="02010609060101010101" pitchFamily="49" charset="-122"/>
              </a:rPr>
              <a:t>2</a:t>
            </a:r>
            <a:r>
              <a:rPr lang="en-US" altLang="zh-CN">
                <a:ea typeface="黑体" panose="02010609060101010101" pitchFamily="49" charset="-122"/>
              </a:rPr>
              <a:t>s</a:t>
            </a:r>
            <a:r>
              <a:rPr lang="en-US" altLang="zh-CN" baseline="-25000">
                <a:ea typeface="黑体" panose="02010609060101010101" pitchFamily="49" charset="-122"/>
              </a:rPr>
              <a:t>1</a:t>
            </a:r>
            <a:r>
              <a:rPr lang="en-US" altLang="zh-CN">
                <a:ea typeface="黑体" panose="02010609060101010101" pitchFamily="49" charset="-122"/>
              </a:rPr>
              <a:t>s</a:t>
            </a:r>
            <a:r>
              <a:rPr lang="en-US" altLang="zh-CN" baseline="-25000">
                <a:ea typeface="黑体" panose="02010609060101010101" pitchFamily="49" charset="-122"/>
              </a:rPr>
              <a:t>0</a:t>
            </a:r>
            <a:r>
              <a:rPr lang="en-US" altLang="zh-CN">
                <a:ea typeface="黑体" panose="02010609060101010101" pitchFamily="49" charset="-122"/>
              </a:rPr>
              <a:t>I</a:t>
            </a:r>
            <a:r>
              <a:rPr lang="zh-CN" altLang="en-US">
                <a:ea typeface="黑体" panose="02010609060101010101" pitchFamily="49" charset="-122"/>
              </a:rPr>
              <a:t>构成最小项）</a:t>
            </a:r>
          </a:p>
          <a:p>
            <a:pPr marL="765175" lvl="2" indent="0">
              <a:lnSpc>
                <a:spcPct val="12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2</a:t>
            </a:r>
            <a:r>
              <a:rPr lang="en-US" altLang="zh-CN">
                <a:ea typeface="黑体" panose="02010609060101010101" pitchFamily="49" charset="-122"/>
              </a:rPr>
              <a:t>’ = 0</a:t>
            </a:r>
          </a:p>
          <a:p>
            <a:pPr marL="765175" lvl="2" indent="0">
              <a:lnSpc>
                <a:spcPct val="12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1</a:t>
            </a:r>
            <a:r>
              <a:rPr lang="en-US" altLang="zh-CN">
                <a:ea typeface="黑体" panose="02010609060101010101" pitchFamily="49" charset="-122"/>
              </a:rPr>
              <a:t>’ = m</a:t>
            </a:r>
            <a:r>
              <a:rPr lang="en-US" altLang="zh-CN" baseline="-25000">
                <a:ea typeface="黑体" panose="02010609060101010101" pitchFamily="49" charset="-122"/>
              </a:rPr>
              <a:t>1</a:t>
            </a:r>
            <a:r>
              <a:rPr lang="en-US" altLang="zh-CN">
                <a:ea typeface="黑体" panose="02010609060101010101" pitchFamily="49" charset="-122"/>
              </a:rPr>
              <a:t> + m</a:t>
            </a:r>
            <a:r>
              <a:rPr lang="en-US" altLang="zh-CN" baseline="-25000">
                <a:ea typeface="黑体" panose="02010609060101010101" pitchFamily="49" charset="-122"/>
              </a:rPr>
              <a:t>2</a:t>
            </a:r>
            <a:r>
              <a:rPr lang="en-US" altLang="zh-CN">
                <a:ea typeface="黑体" panose="02010609060101010101" pitchFamily="49" charset="-122"/>
              </a:rPr>
              <a:t> + m</a:t>
            </a:r>
            <a:r>
              <a:rPr lang="en-US" altLang="zh-CN" baseline="-25000">
                <a:ea typeface="黑体" panose="02010609060101010101" pitchFamily="49" charset="-122"/>
              </a:rPr>
              <a:t>3</a:t>
            </a:r>
            <a:r>
              <a:rPr lang="en-US" altLang="zh-CN">
                <a:ea typeface="黑体" panose="02010609060101010101" pitchFamily="49" charset="-122"/>
              </a:rPr>
              <a:t> + m</a:t>
            </a:r>
            <a:r>
              <a:rPr lang="en-US" altLang="zh-CN" baseline="-25000">
                <a:ea typeface="黑体" panose="02010609060101010101" pitchFamily="49" charset="-122"/>
              </a:rPr>
              <a:t>4</a:t>
            </a:r>
            <a:r>
              <a:rPr lang="en-US" altLang="zh-CN">
                <a:ea typeface="黑体" panose="02010609060101010101" pitchFamily="49" charset="-122"/>
              </a:rPr>
              <a:t> = (!s2 &amp;&amp; !s1 &amp;&amp; !s0 &amp;&amp; I) || (!s2 &amp;&amp; !s1 &amp;&amp; s0 &amp;&amp; !I) || (!s2 &amp;&amp; !s1 &amp;&amp; s0 &amp;&amp; I) || (!s2 &amp;&amp; s1 &amp;&amp; !s0 &amp;&amp; !I)</a:t>
            </a:r>
          </a:p>
          <a:p>
            <a:pPr marL="765175" lvl="2" indent="0">
              <a:lnSpc>
                <a:spcPct val="120000"/>
              </a:lnSpc>
              <a:spcBef>
                <a:spcPct val="20000"/>
              </a:spcBef>
              <a:spcAft>
                <a:spcPct val="20000"/>
              </a:spcAft>
            </a:pPr>
            <a:r>
              <a:rPr lang="en-US" altLang="zh-CN">
                <a:ea typeface="黑体" panose="02010609060101010101" pitchFamily="49" charset="-122"/>
              </a:rPr>
              <a:t>s</a:t>
            </a:r>
            <a:r>
              <a:rPr lang="en-US" altLang="zh-CN" baseline="-25000">
                <a:ea typeface="黑体" panose="02010609060101010101" pitchFamily="49" charset="-122"/>
              </a:rPr>
              <a:t>0</a:t>
            </a:r>
            <a:r>
              <a:rPr lang="en-US" altLang="zh-CN">
                <a:ea typeface="黑体" panose="02010609060101010101" pitchFamily="49" charset="-122"/>
              </a:rPr>
              <a:t>’ = m</a:t>
            </a:r>
            <a:r>
              <a:rPr lang="en-US" altLang="zh-CN" baseline="-25000">
                <a:ea typeface="黑体" panose="02010609060101010101" pitchFamily="49" charset="-122"/>
              </a:rPr>
              <a:t>0</a:t>
            </a:r>
            <a:r>
              <a:rPr lang="en-US" altLang="zh-CN">
                <a:ea typeface="黑体" panose="02010609060101010101" pitchFamily="49" charset="-122"/>
              </a:rPr>
              <a:t> + m</a:t>
            </a:r>
            <a:r>
              <a:rPr lang="en-US" altLang="zh-CN" baseline="-25000">
                <a:ea typeface="黑体" panose="02010609060101010101" pitchFamily="49" charset="-122"/>
              </a:rPr>
              <a:t>3</a:t>
            </a:r>
            <a:r>
              <a:rPr lang="en-US" altLang="zh-CN">
                <a:ea typeface="黑体" panose="02010609060101010101" pitchFamily="49" charset="-122"/>
              </a:rPr>
              <a:t> + m</a:t>
            </a:r>
            <a:r>
              <a:rPr lang="en-US" altLang="zh-CN" baseline="-25000">
                <a:ea typeface="黑体" panose="02010609060101010101" pitchFamily="49" charset="-122"/>
              </a:rPr>
              <a:t>4</a:t>
            </a:r>
            <a:r>
              <a:rPr lang="en-US" altLang="zh-CN">
                <a:ea typeface="黑体" panose="02010609060101010101" pitchFamily="49" charset="-122"/>
              </a:rPr>
              <a:t> = (!s2 &amp;&amp; !s1 &amp;&amp; !s0 &amp;&amp; !I) || (!s2 &amp;&amp; !s1 &amp;&amp; s0 &amp;&amp; I) || (!s2 &amp;&amp; s1 &amp;&amp; !s0 &amp;&amp; !I)</a:t>
            </a:r>
          </a:p>
          <a:p>
            <a:pPr marL="384175" lvl="1" indent="0">
              <a:lnSpc>
                <a:spcPct val="120000"/>
              </a:lnSpc>
              <a:spcBef>
                <a:spcPct val="20000"/>
              </a:spcBef>
              <a:spcAft>
                <a:spcPct val="20000"/>
              </a:spcAft>
            </a:pPr>
            <a:r>
              <a:rPr lang="zh-CN" altLang="en-US">
                <a:ea typeface="黑体" panose="02010609060101010101" pitchFamily="49" charset="-122"/>
              </a:rPr>
              <a:t>输出的逻辑函数表达式</a:t>
            </a:r>
            <a:r>
              <a:rPr lang="en-US" altLang="zh-CN">
                <a:ea typeface="黑体" panose="02010609060101010101" pitchFamily="49" charset="-122"/>
              </a:rPr>
              <a:t>2</a:t>
            </a:r>
            <a:r>
              <a:rPr lang="zh-CN" altLang="en-US">
                <a:ea typeface="黑体" panose="02010609060101010101" pitchFamily="49" charset="-122"/>
              </a:rPr>
              <a:t>：</a:t>
            </a:r>
            <a:endParaRPr lang="en-US" altLang="zh-CN">
              <a:ea typeface="黑体" panose="02010609060101010101" pitchFamily="49" charset="-122"/>
            </a:endParaRPr>
          </a:p>
          <a:p>
            <a:pPr marL="765175" lvl="2" indent="0">
              <a:lnSpc>
                <a:spcPct val="120000"/>
              </a:lnSpc>
              <a:spcBef>
                <a:spcPct val="20000"/>
              </a:spcBef>
              <a:spcAft>
                <a:spcPct val="20000"/>
              </a:spcAft>
            </a:pPr>
            <a:r>
              <a:rPr lang="zh-CN" altLang="en-US">
                <a:ea typeface="黑体" panose="02010609060101010101" pitchFamily="49" charset="-122"/>
              </a:rPr>
              <a:t>输出与</a:t>
            </a:r>
            <a:r>
              <a:rPr lang="zh-CN" altLang="en-US">
                <a:solidFill>
                  <a:srgbClr val="FF0000"/>
                </a:solidFill>
                <a:ea typeface="黑体" panose="02010609060101010101" pitchFamily="49" charset="-122"/>
              </a:rPr>
              <a:t>当前状态和输入</a:t>
            </a:r>
            <a:r>
              <a:rPr lang="zh-CN" altLang="en-US">
                <a:ea typeface="黑体" panose="02010609060101010101" pitchFamily="49" charset="-122"/>
              </a:rPr>
              <a:t>都有关（以</a:t>
            </a:r>
            <a:r>
              <a:rPr lang="en-US" altLang="zh-CN">
                <a:ea typeface="黑体" panose="02010609060101010101" pitchFamily="49" charset="-122"/>
              </a:rPr>
              <a:t>s</a:t>
            </a:r>
            <a:r>
              <a:rPr lang="en-US" altLang="zh-CN" baseline="-25000">
                <a:ea typeface="黑体" panose="02010609060101010101" pitchFamily="49" charset="-122"/>
              </a:rPr>
              <a:t>2</a:t>
            </a:r>
            <a:r>
              <a:rPr lang="en-US" altLang="zh-CN">
                <a:ea typeface="黑体" panose="02010609060101010101" pitchFamily="49" charset="-122"/>
              </a:rPr>
              <a:t>s</a:t>
            </a:r>
            <a:r>
              <a:rPr lang="en-US" altLang="zh-CN" baseline="-25000">
                <a:ea typeface="黑体" panose="02010609060101010101" pitchFamily="49" charset="-122"/>
              </a:rPr>
              <a:t>1</a:t>
            </a:r>
            <a:r>
              <a:rPr lang="en-US" altLang="zh-CN">
                <a:ea typeface="黑体" panose="02010609060101010101" pitchFamily="49" charset="-122"/>
              </a:rPr>
              <a:t>s</a:t>
            </a:r>
            <a:r>
              <a:rPr lang="en-US" altLang="zh-CN" baseline="-25000">
                <a:ea typeface="黑体" panose="02010609060101010101" pitchFamily="49" charset="-122"/>
              </a:rPr>
              <a:t>0</a:t>
            </a:r>
            <a:r>
              <a:rPr lang="en-US" altLang="zh-CN">
                <a:ea typeface="黑体" panose="02010609060101010101" pitchFamily="49" charset="-122"/>
              </a:rPr>
              <a:t>I</a:t>
            </a:r>
            <a:r>
              <a:rPr lang="zh-CN" altLang="en-US">
                <a:ea typeface="黑体" panose="02010609060101010101" pitchFamily="49" charset="-122"/>
              </a:rPr>
              <a:t>构成最小项）</a:t>
            </a:r>
          </a:p>
          <a:p>
            <a:pPr marL="765175" lvl="2" indent="0">
              <a:lnSpc>
                <a:spcPct val="120000"/>
              </a:lnSpc>
              <a:spcBef>
                <a:spcPct val="20000"/>
              </a:spcBef>
              <a:spcAft>
                <a:spcPct val="20000"/>
              </a:spcAft>
            </a:pPr>
            <a:r>
              <a:rPr lang="en-US" altLang="zh-CN">
                <a:ea typeface="黑体" panose="02010609060101010101" pitchFamily="49" charset="-122"/>
              </a:rPr>
              <a:t>c</a:t>
            </a:r>
            <a:r>
              <a:rPr lang="en-US" altLang="zh-CN" baseline="-25000">
                <a:ea typeface="黑体" panose="02010609060101010101" pitchFamily="49" charset="-122"/>
              </a:rPr>
              <a:t>1</a:t>
            </a:r>
            <a:r>
              <a:rPr lang="en-US" altLang="zh-CN">
                <a:ea typeface="黑体" panose="02010609060101010101" pitchFamily="49" charset="-122"/>
              </a:rPr>
              <a:t> = m</a:t>
            </a:r>
            <a:r>
              <a:rPr lang="en-US" altLang="zh-CN" baseline="-25000">
                <a:ea typeface="黑体" panose="02010609060101010101" pitchFamily="49" charset="-122"/>
              </a:rPr>
              <a:t>7</a:t>
            </a:r>
            <a:r>
              <a:rPr lang="en-US" altLang="zh-CN">
                <a:ea typeface="黑体" panose="02010609060101010101" pitchFamily="49" charset="-122"/>
              </a:rPr>
              <a:t> = !s2 &amp;&amp; s1 &amp;&amp; s0 &amp;&amp; I</a:t>
            </a:r>
          </a:p>
          <a:p>
            <a:pPr marL="765175" lvl="2" indent="0">
              <a:lnSpc>
                <a:spcPct val="120000"/>
              </a:lnSpc>
              <a:spcBef>
                <a:spcPct val="20000"/>
              </a:spcBef>
              <a:spcAft>
                <a:spcPct val="20000"/>
              </a:spcAft>
            </a:pPr>
            <a:r>
              <a:rPr lang="en-US" altLang="zh-CN">
                <a:ea typeface="黑体" panose="02010609060101010101" pitchFamily="49" charset="-122"/>
              </a:rPr>
              <a:t>c</a:t>
            </a:r>
            <a:r>
              <a:rPr lang="en-US" altLang="zh-CN" baseline="-25000">
                <a:ea typeface="黑体" panose="02010609060101010101" pitchFamily="49" charset="-122"/>
              </a:rPr>
              <a:t>0</a:t>
            </a:r>
            <a:r>
              <a:rPr lang="en-US" altLang="zh-CN">
                <a:ea typeface="黑体" panose="02010609060101010101" pitchFamily="49" charset="-122"/>
              </a:rPr>
              <a:t> = m</a:t>
            </a:r>
            <a:r>
              <a:rPr lang="en-US" altLang="zh-CN" baseline="-25000">
                <a:ea typeface="黑体" panose="02010609060101010101" pitchFamily="49" charset="-122"/>
              </a:rPr>
              <a:t>5</a:t>
            </a:r>
            <a:r>
              <a:rPr lang="en-US" altLang="zh-CN">
                <a:ea typeface="黑体" panose="02010609060101010101" pitchFamily="49" charset="-122"/>
              </a:rPr>
              <a:t> + m</a:t>
            </a:r>
            <a:r>
              <a:rPr lang="en-US" altLang="zh-CN" baseline="-25000">
                <a:ea typeface="黑体" panose="02010609060101010101" pitchFamily="49" charset="-122"/>
              </a:rPr>
              <a:t>6</a:t>
            </a:r>
            <a:r>
              <a:rPr lang="en-US" altLang="zh-CN">
                <a:ea typeface="黑体" panose="02010609060101010101" pitchFamily="49" charset="-122"/>
              </a:rPr>
              <a:t> = (!s2 &amp;&amp; s1 &amp;&amp; !s0 &amp;&amp; I) || (!s2 &amp;&amp; s1 &amp;&amp; s0 &amp;&amp; !I)</a:t>
            </a:r>
          </a:p>
        </p:txBody>
      </p:sp>
      <p:sp>
        <p:nvSpPr>
          <p:cNvPr id="5427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7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7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7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表格 7"/>
          <p:cNvGraphicFramePr>
            <a:graphicFrameLocks noGrp="1"/>
          </p:cNvGraphicFramePr>
          <p:nvPr/>
        </p:nvGraphicFramePr>
        <p:xfrm>
          <a:off x="3203575" y="5084763"/>
          <a:ext cx="3727450" cy="1646235"/>
        </p:xfrm>
        <a:graphic>
          <a:graphicData uri="http://schemas.openxmlformats.org/drawingml/2006/table">
            <a:tbl>
              <a:tblPr firstRow="1" firstCol="1" bandRow="1">
                <a:tableStyleId>{69CF1AB2-1976-4502-BF36-3FF5EA218861}</a:tableStyleId>
              </a:tblPr>
              <a:tblGrid>
                <a:gridCol w="1215341">
                  <a:extLst>
                    <a:ext uri="{9D8B030D-6E8A-4147-A177-3AD203B41FA5}">
                      <a16:colId xmlns:a16="http://schemas.microsoft.com/office/drawing/2014/main" val="20000"/>
                    </a:ext>
                  </a:extLst>
                </a:gridCol>
                <a:gridCol w="640540">
                  <a:extLst>
                    <a:ext uri="{9D8B030D-6E8A-4147-A177-3AD203B41FA5}">
                      <a16:colId xmlns:a16="http://schemas.microsoft.com/office/drawing/2014/main" val="20001"/>
                    </a:ext>
                  </a:extLst>
                </a:gridCol>
                <a:gridCol w="819966">
                  <a:extLst>
                    <a:ext uri="{9D8B030D-6E8A-4147-A177-3AD203B41FA5}">
                      <a16:colId xmlns:a16="http://schemas.microsoft.com/office/drawing/2014/main" val="20002"/>
                    </a:ext>
                  </a:extLst>
                </a:gridCol>
                <a:gridCol w="1051603">
                  <a:extLst>
                    <a:ext uri="{9D8B030D-6E8A-4147-A177-3AD203B41FA5}">
                      <a16:colId xmlns:a16="http://schemas.microsoft.com/office/drawing/2014/main" val="20003"/>
                    </a:ext>
                  </a:extLst>
                </a:gridCol>
              </a:tblGrid>
              <a:tr h="182915">
                <a:tc>
                  <a:txBody>
                    <a:bodyPr/>
                    <a:lstStyle/>
                    <a:p>
                      <a:pPr algn="ctr">
                        <a:spcAft>
                          <a:spcPts val="0"/>
                        </a:spcAft>
                      </a:pPr>
                      <a:r>
                        <a:rPr lang="zh-CN" sz="1200" kern="100" dirty="0">
                          <a:effectLst/>
                          <a:latin typeface="Times New Roman" pitchFamily="18" charset="0"/>
                          <a:cs typeface="Times New Roman" pitchFamily="18" charset="0"/>
                        </a:rPr>
                        <a:t>当前状态</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2</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zh-CN" sz="1200" kern="100" dirty="0">
                          <a:effectLst/>
                          <a:latin typeface="Times New Roman" pitchFamily="18" charset="0"/>
                          <a:cs typeface="Times New Roman" pitchFamily="18" charset="0"/>
                        </a:rPr>
                        <a:t>输入</a:t>
                      </a:r>
                      <a:r>
                        <a:rPr lang="en-US" sz="1200" kern="100" dirty="0">
                          <a:effectLst/>
                          <a:latin typeface="Times New Roman" pitchFamily="18" charset="0"/>
                          <a:cs typeface="Times New Roman" pitchFamily="18" charset="0"/>
                        </a:rPr>
                        <a:t>(I)</a:t>
                      </a:r>
                      <a:endParaRPr lang="zh-CN" sz="1200" kern="100" dirty="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zh-CN" sz="1200" kern="100" dirty="0">
                          <a:effectLst/>
                          <a:latin typeface="Times New Roman" pitchFamily="18" charset="0"/>
                          <a:cs typeface="Times New Roman" pitchFamily="18" charset="0"/>
                        </a:rPr>
                        <a:t>输出</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zh-CN" sz="1200" kern="100">
                          <a:effectLst/>
                          <a:latin typeface="Times New Roman" pitchFamily="18" charset="0"/>
                          <a:cs typeface="Times New Roman" pitchFamily="18" charset="0"/>
                        </a:rPr>
                        <a:t>次态</a:t>
                      </a:r>
                      <a:r>
                        <a:rPr lang="en-US" sz="1200" kern="100">
                          <a:effectLst/>
                          <a:latin typeface="Times New Roman" pitchFamily="18" charset="0"/>
                          <a:cs typeface="Times New Roman" pitchFamily="18" charset="0"/>
                        </a:rPr>
                        <a:t>(s</a:t>
                      </a:r>
                      <a:r>
                        <a:rPr lang="en-US" sz="1200" kern="100" baseline="-25000">
                          <a:effectLst/>
                          <a:latin typeface="Times New Roman" pitchFamily="18" charset="0"/>
                          <a:cs typeface="Times New Roman" pitchFamily="18" charset="0"/>
                        </a:rPr>
                        <a:t>2</a:t>
                      </a:r>
                      <a:r>
                        <a:rPr lang="en-US" sz="1200" kern="100">
                          <a:effectLst/>
                          <a:latin typeface="Times New Roman" pitchFamily="18" charset="0"/>
                          <a:cs typeface="Times New Roman" pitchFamily="18" charset="0"/>
                        </a:rPr>
                        <a:t>’s</a:t>
                      </a:r>
                      <a:r>
                        <a:rPr lang="en-US" sz="1200" kern="100" baseline="-25000">
                          <a:effectLst/>
                          <a:latin typeface="Times New Roman" pitchFamily="18" charset="0"/>
                          <a:cs typeface="Times New Roman" pitchFamily="18" charset="0"/>
                        </a:rPr>
                        <a:t>1</a:t>
                      </a:r>
                      <a:r>
                        <a:rPr lang="en-US" sz="1200" kern="100">
                          <a:effectLst/>
                          <a:latin typeface="Times New Roman" pitchFamily="18" charset="0"/>
                          <a:cs typeface="Times New Roman" pitchFamily="18" charset="0"/>
                        </a:rPr>
                        <a:t>’s</a:t>
                      </a:r>
                      <a:r>
                        <a:rPr lang="en-US" sz="1200" kern="100" baseline="-25000">
                          <a:effectLst/>
                          <a:latin typeface="Times New Roman" pitchFamily="18" charset="0"/>
                          <a:cs typeface="Times New Roman" pitchFamily="18" charset="0"/>
                        </a:rPr>
                        <a:t>0</a:t>
                      </a:r>
                      <a:r>
                        <a:rPr lang="en-US" sz="1200" kern="100">
                          <a:effectLst/>
                          <a:latin typeface="Times New Roman" pitchFamily="18" charset="0"/>
                          <a:cs typeface="Times New Roman" pitchFamily="18" charset="0"/>
                        </a:rPr>
                        <a:t>’)</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0"/>
                  </a:ext>
                </a:extLst>
              </a:tr>
              <a:tr h="182915">
                <a:tc>
                  <a:txBody>
                    <a:bodyPr/>
                    <a:lstStyle/>
                    <a:p>
                      <a:pPr algn="ctr">
                        <a:spcAft>
                          <a:spcPts val="0"/>
                        </a:spcAft>
                      </a:pPr>
                      <a:r>
                        <a:rPr lang="en-US" sz="1200" b="0" kern="100" dirty="0">
                          <a:effectLst/>
                          <a:latin typeface="Times New Roman" pitchFamily="18" charset="0"/>
                          <a:cs typeface="Times New Roman" pitchFamily="18" charset="0"/>
                        </a:rPr>
                        <a:t>000</a:t>
                      </a:r>
                      <a:endParaRPr lang="zh-CN" sz="1200" b="0" kern="100" dirty="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001</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1"/>
                  </a:ext>
                </a:extLst>
              </a:tr>
              <a:tr h="182915">
                <a:tc>
                  <a:txBody>
                    <a:bodyPr/>
                    <a:lstStyle/>
                    <a:p>
                      <a:pPr algn="ctr">
                        <a:spcAft>
                          <a:spcPts val="0"/>
                        </a:spcAft>
                      </a:pPr>
                      <a:r>
                        <a:rPr lang="en-US" sz="1200" b="0" kern="100">
                          <a:effectLst/>
                          <a:latin typeface="Times New Roman" pitchFamily="18" charset="0"/>
                          <a:cs typeface="Times New Roman" pitchFamily="18" charset="0"/>
                        </a:rPr>
                        <a:t>000</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010</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2"/>
                  </a:ext>
                </a:extLst>
              </a:tr>
              <a:tr h="182915">
                <a:tc>
                  <a:txBody>
                    <a:bodyPr/>
                    <a:lstStyle/>
                    <a:p>
                      <a:pPr algn="ctr">
                        <a:spcAft>
                          <a:spcPts val="0"/>
                        </a:spcAft>
                      </a:pPr>
                      <a:r>
                        <a:rPr lang="en-US" sz="1200" b="0" kern="100">
                          <a:effectLst/>
                          <a:latin typeface="Times New Roman" pitchFamily="18" charset="0"/>
                          <a:cs typeface="Times New Roman" pitchFamily="18" charset="0"/>
                        </a:rPr>
                        <a:t>001</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010</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3"/>
                  </a:ext>
                </a:extLst>
              </a:tr>
              <a:tr h="182915">
                <a:tc>
                  <a:txBody>
                    <a:bodyPr/>
                    <a:lstStyle/>
                    <a:p>
                      <a:pPr algn="ctr">
                        <a:spcAft>
                          <a:spcPts val="0"/>
                        </a:spcAft>
                      </a:pPr>
                      <a:r>
                        <a:rPr lang="en-US" sz="1200" b="0" kern="100">
                          <a:effectLst/>
                          <a:latin typeface="Times New Roman" pitchFamily="18" charset="0"/>
                          <a:cs typeface="Times New Roman" pitchFamily="18" charset="0"/>
                        </a:rPr>
                        <a:t>001</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011</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4"/>
                  </a:ext>
                </a:extLst>
              </a:tr>
              <a:tr h="182915">
                <a:tc>
                  <a:txBody>
                    <a:bodyPr/>
                    <a:lstStyle/>
                    <a:p>
                      <a:pPr algn="ctr">
                        <a:spcAft>
                          <a:spcPts val="0"/>
                        </a:spcAft>
                      </a:pPr>
                      <a:r>
                        <a:rPr lang="en-US" sz="1200" b="0" kern="100">
                          <a:effectLst/>
                          <a:latin typeface="Times New Roman" pitchFamily="18" charset="0"/>
                          <a:cs typeface="Times New Roman" pitchFamily="18" charset="0"/>
                        </a:rPr>
                        <a:t>010</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011</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5"/>
                  </a:ext>
                </a:extLst>
              </a:tr>
              <a:tr h="182915">
                <a:tc>
                  <a:txBody>
                    <a:bodyPr/>
                    <a:lstStyle/>
                    <a:p>
                      <a:pPr algn="ctr">
                        <a:spcAft>
                          <a:spcPts val="0"/>
                        </a:spcAft>
                      </a:pPr>
                      <a:r>
                        <a:rPr lang="en-US" sz="1200" b="0" kern="100">
                          <a:effectLst/>
                          <a:latin typeface="Times New Roman" pitchFamily="18" charset="0"/>
                          <a:cs typeface="Times New Roman" pitchFamily="18" charset="0"/>
                        </a:rPr>
                        <a:t>010</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000</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6"/>
                  </a:ext>
                </a:extLst>
              </a:tr>
              <a:tr h="182915">
                <a:tc>
                  <a:txBody>
                    <a:bodyPr/>
                    <a:lstStyle/>
                    <a:p>
                      <a:pPr algn="ctr">
                        <a:spcAft>
                          <a:spcPts val="0"/>
                        </a:spcAft>
                      </a:pPr>
                      <a:r>
                        <a:rPr lang="en-US" sz="1200" b="0" kern="100">
                          <a:effectLst/>
                          <a:latin typeface="Times New Roman" pitchFamily="18" charset="0"/>
                          <a:cs typeface="Times New Roman" pitchFamily="18" charset="0"/>
                        </a:rPr>
                        <a:t>011</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000</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7"/>
                  </a:ext>
                </a:extLst>
              </a:tr>
              <a:tr h="182915">
                <a:tc>
                  <a:txBody>
                    <a:bodyPr/>
                    <a:lstStyle/>
                    <a:p>
                      <a:pPr algn="ctr">
                        <a:spcAft>
                          <a:spcPts val="0"/>
                        </a:spcAft>
                      </a:pPr>
                      <a:r>
                        <a:rPr lang="en-US" sz="1200" b="0" kern="100" dirty="0">
                          <a:effectLst/>
                          <a:latin typeface="Times New Roman" pitchFamily="18" charset="0"/>
                          <a:cs typeface="Times New Roman" pitchFamily="18" charset="0"/>
                        </a:rPr>
                        <a:t>011</a:t>
                      </a:r>
                      <a:endParaRPr lang="zh-CN" sz="1200" b="0" kern="100" dirty="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10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dirty="0">
                          <a:effectLst/>
                          <a:latin typeface="Times New Roman" pitchFamily="18" charset="0"/>
                          <a:cs typeface="Times New Roman" pitchFamily="18" charset="0"/>
                        </a:rPr>
                        <a:t>000</a:t>
                      </a:r>
                      <a:endParaRPr lang="zh-CN" sz="1200" kern="100" dirty="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8"/>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fade">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fade">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fade">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fade">
                                      <p:cBhvr>
                                        <p:cTn id="32" dur="500"/>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fade">
                                      <p:cBhvr>
                                        <p:cTn id="37" dur="500"/>
                                        <p:tgtEl>
                                          <p:spTgt spid="2150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507">
                                            <p:txEl>
                                              <p:pRg st="6" end="6"/>
                                            </p:txEl>
                                          </p:spTgt>
                                        </p:tgtEl>
                                        <p:attrNameLst>
                                          <p:attrName>style.visibility</p:attrName>
                                        </p:attrNameLst>
                                      </p:cBhvr>
                                      <p:to>
                                        <p:strVal val="visible"/>
                                      </p:to>
                                    </p:set>
                                    <p:animEffect transition="in" filter="fade">
                                      <p:cBhvr>
                                        <p:cTn id="42" dur="500"/>
                                        <p:tgtEl>
                                          <p:spTgt spid="2150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507">
                                            <p:txEl>
                                              <p:pRg st="7" end="7"/>
                                            </p:txEl>
                                          </p:spTgt>
                                        </p:tgtEl>
                                        <p:attrNameLst>
                                          <p:attrName>style.visibility</p:attrName>
                                        </p:attrNameLst>
                                      </p:cBhvr>
                                      <p:to>
                                        <p:strVal val="visible"/>
                                      </p:to>
                                    </p:set>
                                    <p:animEffect transition="in" filter="fade">
                                      <p:cBhvr>
                                        <p:cTn id="47" dur="500"/>
                                        <p:tgtEl>
                                          <p:spTgt spid="21507">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507">
                                            <p:txEl>
                                              <p:pRg st="8" end="8"/>
                                            </p:txEl>
                                          </p:spTgt>
                                        </p:tgtEl>
                                        <p:attrNameLst>
                                          <p:attrName>style.visibility</p:attrName>
                                        </p:attrNameLst>
                                      </p:cBhvr>
                                      <p:to>
                                        <p:strVal val="visible"/>
                                      </p:to>
                                    </p:set>
                                    <p:animEffect transition="in" filter="fade">
                                      <p:cBhvr>
                                        <p:cTn id="52"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二、选择题</a:t>
            </a:r>
          </a:p>
        </p:txBody>
      </p:sp>
      <p:sp>
        <p:nvSpPr>
          <p:cNvPr id="4099" name="Content Placeholder 4"/>
          <p:cNvSpPr>
            <a:spLocks noGrp="1"/>
          </p:cNvSpPr>
          <p:nvPr>
            <p:ph idx="4294967295"/>
          </p:nvPr>
        </p:nvSpPr>
        <p:spPr>
          <a:xfrm>
            <a:off x="684213" y="908050"/>
            <a:ext cx="7848600" cy="5056188"/>
          </a:xfrm>
        </p:spPr>
        <p:txBody>
          <a:bodyPr/>
          <a:lstStyle/>
          <a:p>
            <a:pPr marL="0" indent="0">
              <a:lnSpc>
                <a:spcPct val="120000"/>
              </a:lnSpc>
              <a:spcBef>
                <a:spcPct val="20000"/>
              </a:spcBef>
              <a:spcAft>
                <a:spcPct val="20000"/>
              </a:spcAft>
            </a:pPr>
            <a:r>
              <a:rPr lang="en-US" altLang="zh-CN">
                <a:ea typeface="黑体" panose="02010609060101010101" pitchFamily="49" charset="-122"/>
              </a:rPr>
              <a:t>2.</a:t>
            </a:r>
            <a:r>
              <a:rPr lang="zh-CN" altLang="en-US">
                <a:ea typeface="黑体" panose="02010609060101010101" pitchFamily="49" charset="-122"/>
              </a:rPr>
              <a:t>下列电路中，只有（</a:t>
            </a:r>
            <a:r>
              <a:rPr lang="en-US" altLang="zh-CN" u="sng">
                <a:solidFill>
                  <a:srgbClr val="FF0000"/>
                </a:solidFill>
                <a:ea typeface="黑体" panose="02010609060101010101" pitchFamily="49" charset="-122"/>
              </a:rPr>
              <a:t>D</a:t>
            </a:r>
            <a:r>
              <a:rPr lang="zh-CN" altLang="en-US">
                <a:ea typeface="黑体" panose="02010609060101010101" pitchFamily="49" charset="-122"/>
              </a:rPr>
              <a:t>）不能实现                 。</a:t>
            </a:r>
            <a:endParaRPr lang="en-US" altLang="zh-CN">
              <a:ea typeface="黑体" panose="02010609060101010101" pitchFamily="49" charset="-122"/>
            </a:endParaRPr>
          </a:p>
          <a:p>
            <a:pPr marL="0" indent="0">
              <a:lnSpc>
                <a:spcPct val="120000"/>
              </a:lnSpc>
              <a:spcBef>
                <a:spcPct val="20000"/>
              </a:spcBef>
              <a:spcAft>
                <a:spcPct val="20000"/>
              </a:spcAft>
            </a:pPr>
            <a:endParaRPr lang="en-US" altLang="zh-CN">
              <a:ea typeface="黑体" panose="02010609060101010101" pitchFamily="49" charset="-122"/>
            </a:endParaRPr>
          </a:p>
          <a:p>
            <a:pPr marL="0" indent="0">
              <a:lnSpc>
                <a:spcPct val="120000"/>
              </a:lnSpc>
              <a:spcBef>
                <a:spcPct val="20000"/>
              </a:spcBef>
              <a:spcAft>
                <a:spcPct val="20000"/>
              </a:spcAft>
            </a:pPr>
            <a:endParaRPr lang="en-US" altLang="zh-CN">
              <a:ea typeface="黑体" panose="02010609060101010101" pitchFamily="49" charset="-122"/>
            </a:endParaRPr>
          </a:p>
          <a:p>
            <a:pPr marL="0" indent="0">
              <a:lnSpc>
                <a:spcPct val="120000"/>
              </a:lnSpc>
              <a:spcBef>
                <a:spcPct val="20000"/>
              </a:spcBef>
              <a:spcAft>
                <a:spcPct val="20000"/>
              </a:spcAft>
            </a:pPr>
            <a:endParaRPr lang="en-US" altLang="zh-CN">
              <a:ea typeface="黑体" panose="02010609060101010101" pitchFamily="49" charset="-122"/>
            </a:endParaRPr>
          </a:p>
          <a:p>
            <a:pPr marL="0"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r>
              <a:rPr lang="en-US" altLang="zh-CN">
                <a:ea typeface="黑体" panose="02010609060101010101" pitchFamily="49" charset="-122"/>
              </a:rPr>
              <a:t> 		        A			           B</a:t>
            </a: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r>
              <a:rPr lang="en-US" altLang="zh-CN">
                <a:ea typeface="黑体" panose="02010609060101010101" pitchFamily="49" charset="-122"/>
              </a:rPr>
              <a:t> 		       C			           D</a:t>
            </a:r>
          </a:p>
        </p:txBody>
      </p:sp>
      <p:sp>
        <p:nvSpPr>
          <p:cNvPr id="92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101" name="对象 2"/>
          <p:cNvGraphicFramePr>
            <a:graphicFrameLocks noChangeAspect="1"/>
          </p:cNvGraphicFramePr>
          <p:nvPr/>
        </p:nvGraphicFramePr>
        <p:xfrm>
          <a:off x="5003800" y="877888"/>
          <a:ext cx="981075" cy="390525"/>
        </p:xfrm>
        <a:graphic>
          <a:graphicData uri="http://schemas.openxmlformats.org/presentationml/2006/ole">
            <mc:AlternateContent xmlns:mc="http://schemas.openxmlformats.org/markup-compatibility/2006">
              <mc:Choice xmlns:v="urn:schemas-microsoft-com:vml" Requires="v">
                <p:oleObj spid="_x0000_s9312" name="公式" r:id="rId4" imgW="647419" imgH="253890" progId="Equation.3">
                  <p:embed/>
                </p:oleObj>
              </mc:Choice>
              <mc:Fallback>
                <p:oleObj name="公式" r:id="rId4" imgW="647419" imgH="253890"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877888"/>
                        <a:ext cx="9810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Rectangle 14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03" name="组合 4241"/>
          <p:cNvGrpSpPr>
            <a:grpSpLocks/>
          </p:cNvGrpSpPr>
          <p:nvPr/>
        </p:nvGrpSpPr>
        <p:grpSpPr bwMode="auto">
          <a:xfrm>
            <a:off x="2146300" y="1851025"/>
            <a:ext cx="1633538" cy="1362075"/>
            <a:chOff x="1270131" y="2060848"/>
            <a:chExt cx="1633117" cy="1362199"/>
          </a:xfrm>
        </p:grpSpPr>
        <p:sp>
          <p:nvSpPr>
            <p:cNvPr id="9288" name="Text Box 246"/>
            <p:cNvSpPr txBox="1">
              <a:spLocks noChangeArrowheads="1"/>
            </p:cNvSpPr>
            <p:nvPr/>
          </p:nvSpPr>
          <p:spPr bwMode="auto">
            <a:xfrm>
              <a:off x="1270131" y="2060848"/>
              <a:ext cx="997613" cy="288032"/>
            </a:xfrm>
            <a:prstGeom prst="rect">
              <a:avLst/>
            </a:prstGeom>
            <a:solidFill>
              <a:srgbClr val="FFFFFF"/>
            </a:solidFill>
            <a:ln w="9525">
              <a:solidFill>
                <a:srgbClr val="FFFFFF"/>
              </a:solidFill>
              <a:miter lim="800000"/>
              <a:headEnd/>
              <a:tailEnd/>
            </a:ln>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00000"/>
                </a:lnSpc>
                <a:spcBef>
                  <a:spcPct val="0"/>
                </a:spcBef>
                <a:buClrTx/>
                <a:buSzTx/>
                <a:buFontTx/>
                <a:buNone/>
              </a:pPr>
              <a:r>
                <a:rPr lang="zh-CN" altLang="en-US" sz="1600" b="0">
                  <a:latin typeface="Calibri" panose="020F0502020204030204" pitchFamily="34" charset="0"/>
                </a:rPr>
                <a:t>接高电平</a:t>
              </a:r>
              <a:endParaRPr lang="zh-CN" altLang="zh-CN" sz="4400" b="0">
                <a:latin typeface="Arial" panose="020B0604020202020204" pitchFamily="34" charset="0"/>
              </a:endParaRPr>
            </a:p>
          </p:txBody>
        </p:sp>
        <p:grpSp>
          <p:nvGrpSpPr>
            <p:cNvPr id="9289" name="Group 126"/>
            <p:cNvGrpSpPr>
              <a:grpSpLocks noChangeAspect="1"/>
            </p:cNvGrpSpPr>
            <p:nvPr/>
          </p:nvGrpSpPr>
          <p:grpSpPr bwMode="auto">
            <a:xfrm>
              <a:off x="1534823" y="2276872"/>
              <a:ext cx="1368425" cy="1146175"/>
              <a:chOff x="3060" y="12937"/>
              <a:chExt cx="2155" cy="1805"/>
            </a:xfrm>
          </p:grpSpPr>
          <p:sp>
            <p:nvSpPr>
              <p:cNvPr id="9290" name="AutoShape 144"/>
              <p:cNvSpPr>
                <a:spLocks noChangeAspect="1" noChangeArrowheads="1" noTextEdit="1"/>
              </p:cNvSpPr>
              <p:nvPr/>
            </p:nvSpPr>
            <p:spPr bwMode="auto">
              <a:xfrm>
                <a:off x="3060" y="12937"/>
                <a:ext cx="2155" cy="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91" name="Rectangle 75"/>
              <p:cNvSpPr>
                <a:spLocks noChangeArrowheads="1"/>
              </p:cNvSpPr>
              <p:nvPr/>
            </p:nvSpPr>
            <p:spPr bwMode="auto">
              <a:xfrm>
                <a:off x="3628" y="13162"/>
                <a:ext cx="1132" cy="15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92" name="Oval 77"/>
              <p:cNvSpPr>
                <a:spLocks noChangeArrowheads="1"/>
              </p:cNvSpPr>
              <p:nvPr/>
            </p:nvSpPr>
            <p:spPr bwMode="auto">
              <a:xfrm>
                <a:off x="4778" y="14352"/>
                <a:ext cx="120" cy="1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93" name="Line 81"/>
              <p:cNvSpPr>
                <a:spLocks noChangeShapeType="1"/>
              </p:cNvSpPr>
              <p:nvPr/>
            </p:nvSpPr>
            <p:spPr bwMode="auto">
              <a:xfrm flipV="1">
                <a:off x="3288" y="12937"/>
                <a:ext cx="0" cy="14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4" name="Line 84"/>
              <p:cNvSpPr>
                <a:spLocks noChangeShapeType="1"/>
              </p:cNvSpPr>
              <p:nvPr/>
            </p:nvSpPr>
            <p:spPr bwMode="auto">
              <a:xfrm>
                <a:off x="3288" y="13502"/>
                <a:ext cx="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5" name="Text Box 92"/>
              <p:cNvSpPr txBox="1">
                <a:spLocks noChangeArrowheads="1"/>
              </p:cNvSpPr>
              <p:nvPr/>
            </p:nvSpPr>
            <p:spPr bwMode="auto">
              <a:xfrm>
                <a:off x="4308" y="13277"/>
                <a:ext cx="720"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9296" name="Text Box 93"/>
              <p:cNvSpPr txBox="1">
                <a:spLocks noChangeArrowheads="1"/>
              </p:cNvSpPr>
              <p:nvPr/>
            </p:nvSpPr>
            <p:spPr bwMode="auto">
              <a:xfrm>
                <a:off x="4308" y="14185"/>
                <a:ext cx="72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9297" name="Line 94"/>
              <p:cNvSpPr>
                <a:spLocks noChangeShapeType="1"/>
              </p:cNvSpPr>
              <p:nvPr/>
            </p:nvSpPr>
            <p:spPr bwMode="auto">
              <a:xfrm>
                <a:off x="4420" y="14296"/>
                <a:ext cx="2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8" name="AutoShape 95"/>
              <p:cNvSpPr>
                <a:spLocks noChangeArrowheads="1"/>
              </p:cNvSpPr>
              <p:nvPr/>
            </p:nvSpPr>
            <p:spPr bwMode="auto">
              <a:xfrm rot="5400000">
                <a:off x="3567" y="13830"/>
                <a:ext cx="361" cy="240"/>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99" name="Oval 103"/>
              <p:cNvSpPr>
                <a:spLocks noChangeArrowheads="1"/>
              </p:cNvSpPr>
              <p:nvPr/>
            </p:nvSpPr>
            <p:spPr bwMode="auto">
              <a:xfrm>
                <a:off x="3513" y="13890"/>
                <a:ext cx="120" cy="1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300" name="Text Box 104"/>
              <p:cNvSpPr txBox="1">
                <a:spLocks noChangeArrowheads="1"/>
              </p:cNvSpPr>
              <p:nvPr/>
            </p:nvSpPr>
            <p:spPr bwMode="auto">
              <a:xfrm>
                <a:off x="3513" y="13277"/>
                <a:ext cx="567"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1J</a:t>
                </a:r>
                <a:endParaRPr lang="en-US" altLang="zh-CN" sz="2400" b="0">
                  <a:solidFill>
                    <a:schemeClr val="accent1"/>
                  </a:solidFill>
                  <a:latin typeface="Arial" panose="020B0604020202020204" pitchFamily="34" charset="0"/>
                </a:endParaRPr>
              </a:p>
            </p:txBody>
          </p:sp>
          <p:sp>
            <p:nvSpPr>
              <p:cNvPr id="9301" name="Text Box 105"/>
              <p:cNvSpPr txBox="1">
                <a:spLocks noChangeArrowheads="1"/>
              </p:cNvSpPr>
              <p:nvPr/>
            </p:nvSpPr>
            <p:spPr bwMode="auto">
              <a:xfrm>
                <a:off x="3513" y="14185"/>
                <a:ext cx="6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1K</a:t>
                </a:r>
                <a:endParaRPr lang="en-US" altLang="zh-CN" sz="2400" b="0">
                  <a:solidFill>
                    <a:schemeClr val="accent1"/>
                  </a:solidFill>
                  <a:latin typeface="Arial" panose="020B0604020202020204" pitchFamily="34" charset="0"/>
                </a:endParaRPr>
              </a:p>
            </p:txBody>
          </p:sp>
          <p:sp>
            <p:nvSpPr>
              <p:cNvPr id="9302" name="Line 84"/>
              <p:cNvSpPr>
                <a:spLocks noChangeShapeType="1"/>
              </p:cNvSpPr>
              <p:nvPr/>
            </p:nvSpPr>
            <p:spPr bwMode="auto">
              <a:xfrm>
                <a:off x="3288" y="14410"/>
                <a:ext cx="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3" name="Line 84"/>
              <p:cNvSpPr>
                <a:spLocks noChangeShapeType="1"/>
              </p:cNvSpPr>
              <p:nvPr/>
            </p:nvSpPr>
            <p:spPr bwMode="auto">
              <a:xfrm>
                <a:off x="4760" y="13502"/>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4" name="Line 84"/>
              <p:cNvSpPr>
                <a:spLocks noChangeShapeType="1"/>
              </p:cNvSpPr>
              <p:nvPr/>
            </p:nvSpPr>
            <p:spPr bwMode="auto">
              <a:xfrm>
                <a:off x="4895" y="14410"/>
                <a:ext cx="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5" name="Line 84"/>
              <p:cNvSpPr>
                <a:spLocks noChangeShapeType="1"/>
              </p:cNvSpPr>
              <p:nvPr/>
            </p:nvSpPr>
            <p:spPr bwMode="auto">
              <a:xfrm>
                <a:off x="3060" y="13957"/>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6" name="Text Box 104"/>
              <p:cNvSpPr txBox="1">
                <a:spLocks noChangeArrowheads="1"/>
              </p:cNvSpPr>
              <p:nvPr/>
            </p:nvSpPr>
            <p:spPr bwMode="auto">
              <a:xfrm>
                <a:off x="3740" y="13712"/>
                <a:ext cx="680"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9307" name="Oval 101"/>
              <p:cNvSpPr>
                <a:spLocks noChangeArrowheads="1"/>
              </p:cNvSpPr>
              <p:nvPr/>
            </p:nvSpPr>
            <p:spPr bwMode="auto">
              <a:xfrm>
                <a:off x="3253" y="13464"/>
                <a:ext cx="80" cy="88"/>
              </a:xfrm>
              <a:prstGeom prst="ellipse">
                <a:avLst/>
              </a:prstGeom>
              <a:solidFill>
                <a:srgbClr val="000000"/>
              </a:solidFill>
              <a:ln w="9525">
                <a:solidFill>
                  <a:srgbClr val="000000"/>
                </a:solidFill>
                <a:round/>
                <a:headEnd/>
                <a:tailEnd/>
              </a:ln>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grpSp>
      </p:grpSp>
      <p:sp>
        <p:nvSpPr>
          <p:cNvPr id="9224" name="Rectangle 17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05" name="Group 156"/>
          <p:cNvGrpSpPr>
            <a:grpSpLocks noChangeAspect="1"/>
          </p:cNvGrpSpPr>
          <p:nvPr/>
        </p:nvGrpSpPr>
        <p:grpSpPr bwMode="auto">
          <a:xfrm>
            <a:off x="5291138" y="2138363"/>
            <a:ext cx="1368425" cy="1146175"/>
            <a:chOff x="6365" y="11889"/>
            <a:chExt cx="2155" cy="1805"/>
          </a:xfrm>
        </p:grpSpPr>
        <p:sp>
          <p:nvSpPr>
            <p:cNvPr id="9271" name="AutoShape 173"/>
            <p:cNvSpPr>
              <a:spLocks noChangeAspect="1" noChangeArrowheads="1" noTextEdit="1"/>
            </p:cNvSpPr>
            <p:nvPr/>
          </p:nvSpPr>
          <p:spPr bwMode="auto">
            <a:xfrm>
              <a:off x="6365" y="11889"/>
              <a:ext cx="2155" cy="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72" name="Rectangle 75"/>
            <p:cNvSpPr>
              <a:spLocks noChangeArrowheads="1"/>
            </p:cNvSpPr>
            <p:nvPr/>
          </p:nvSpPr>
          <p:spPr bwMode="auto">
            <a:xfrm>
              <a:off x="6933" y="12114"/>
              <a:ext cx="1132" cy="15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73" name="Oval 77"/>
            <p:cNvSpPr>
              <a:spLocks noChangeArrowheads="1"/>
            </p:cNvSpPr>
            <p:nvPr/>
          </p:nvSpPr>
          <p:spPr bwMode="auto">
            <a:xfrm>
              <a:off x="8083" y="13304"/>
              <a:ext cx="120" cy="1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74" name="Line 81"/>
            <p:cNvSpPr>
              <a:spLocks noChangeShapeType="1"/>
            </p:cNvSpPr>
            <p:nvPr/>
          </p:nvSpPr>
          <p:spPr bwMode="auto">
            <a:xfrm flipV="1">
              <a:off x="6593" y="11889"/>
              <a:ext cx="0" cy="5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5" name="Text Box 92"/>
            <p:cNvSpPr txBox="1">
              <a:spLocks noChangeArrowheads="1"/>
            </p:cNvSpPr>
            <p:nvPr/>
          </p:nvSpPr>
          <p:spPr bwMode="auto">
            <a:xfrm>
              <a:off x="7613" y="12229"/>
              <a:ext cx="720"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9276" name="Text Box 93"/>
            <p:cNvSpPr txBox="1">
              <a:spLocks noChangeArrowheads="1"/>
            </p:cNvSpPr>
            <p:nvPr/>
          </p:nvSpPr>
          <p:spPr bwMode="auto">
            <a:xfrm>
              <a:off x="7613" y="13137"/>
              <a:ext cx="72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9277" name="Line 94"/>
            <p:cNvSpPr>
              <a:spLocks noChangeShapeType="1"/>
            </p:cNvSpPr>
            <p:nvPr/>
          </p:nvSpPr>
          <p:spPr bwMode="auto">
            <a:xfrm>
              <a:off x="7725" y="13248"/>
              <a:ext cx="2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8" name="AutoShape 95"/>
            <p:cNvSpPr>
              <a:spLocks noChangeArrowheads="1"/>
            </p:cNvSpPr>
            <p:nvPr/>
          </p:nvSpPr>
          <p:spPr bwMode="auto">
            <a:xfrm rot="5400000">
              <a:off x="6872" y="12782"/>
              <a:ext cx="361" cy="240"/>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79" name="Oval 103"/>
            <p:cNvSpPr>
              <a:spLocks noChangeArrowheads="1"/>
            </p:cNvSpPr>
            <p:nvPr/>
          </p:nvSpPr>
          <p:spPr bwMode="auto">
            <a:xfrm>
              <a:off x="6818" y="12842"/>
              <a:ext cx="120" cy="1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80" name="Text Box 104"/>
            <p:cNvSpPr txBox="1">
              <a:spLocks noChangeArrowheads="1"/>
            </p:cNvSpPr>
            <p:nvPr/>
          </p:nvSpPr>
          <p:spPr bwMode="auto">
            <a:xfrm>
              <a:off x="6818" y="12229"/>
              <a:ext cx="795"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1D</a:t>
              </a:r>
              <a:endParaRPr lang="en-US" altLang="zh-CN" sz="2400" b="0">
                <a:solidFill>
                  <a:schemeClr val="accent1"/>
                </a:solidFill>
                <a:latin typeface="Arial" panose="020B0604020202020204" pitchFamily="34" charset="0"/>
              </a:endParaRPr>
            </a:p>
          </p:txBody>
        </p:sp>
        <p:sp>
          <p:nvSpPr>
            <p:cNvPr id="9281" name="Line 84"/>
            <p:cNvSpPr>
              <a:spLocks noChangeShapeType="1"/>
            </p:cNvSpPr>
            <p:nvPr/>
          </p:nvSpPr>
          <p:spPr bwMode="auto">
            <a:xfrm>
              <a:off x="6593" y="11889"/>
              <a:ext cx="19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2" name="Line 84"/>
            <p:cNvSpPr>
              <a:spLocks noChangeShapeType="1"/>
            </p:cNvSpPr>
            <p:nvPr/>
          </p:nvSpPr>
          <p:spPr bwMode="auto">
            <a:xfrm>
              <a:off x="8200" y="13362"/>
              <a:ext cx="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3" name="Line 84"/>
            <p:cNvSpPr>
              <a:spLocks noChangeShapeType="1"/>
            </p:cNvSpPr>
            <p:nvPr/>
          </p:nvSpPr>
          <p:spPr bwMode="auto">
            <a:xfrm>
              <a:off x="6365" y="12909"/>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4" name="Line 81"/>
            <p:cNvSpPr>
              <a:spLocks noChangeShapeType="1"/>
            </p:cNvSpPr>
            <p:nvPr/>
          </p:nvSpPr>
          <p:spPr bwMode="auto">
            <a:xfrm flipV="1">
              <a:off x="8520" y="11889"/>
              <a:ext cx="0" cy="14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5" name="Line 84"/>
            <p:cNvSpPr>
              <a:spLocks noChangeShapeType="1"/>
            </p:cNvSpPr>
            <p:nvPr/>
          </p:nvSpPr>
          <p:spPr bwMode="auto">
            <a:xfrm>
              <a:off x="6593" y="12457"/>
              <a:ext cx="3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6" name="Text Box 104"/>
            <p:cNvSpPr txBox="1">
              <a:spLocks noChangeArrowheads="1"/>
            </p:cNvSpPr>
            <p:nvPr/>
          </p:nvSpPr>
          <p:spPr bwMode="auto">
            <a:xfrm>
              <a:off x="7045" y="12682"/>
              <a:ext cx="79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9287" name="Line 157"/>
            <p:cNvSpPr>
              <a:spLocks noChangeShapeType="1"/>
            </p:cNvSpPr>
            <p:nvPr/>
          </p:nvSpPr>
          <p:spPr bwMode="auto">
            <a:xfrm>
              <a:off x="8087" y="12477"/>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6" name="Rectangle 20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07" name="Group 183"/>
          <p:cNvGrpSpPr>
            <a:grpSpLocks noChangeAspect="1"/>
          </p:cNvGrpSpPr>
          <p:nvPr/>
        </p:nvGrpSpPr>
        <p:grpSpPr bwMode="auto">
          <a:xfrm>
            <a:off x="2411413" y="4149725"/>
            <a:ext cx="1368425" cy="1295400"/>
            <a:chOff x="2360" y="8918"/>
            <a:chExt cx="1874" cy="1776"/>
          </a:xfrm>
        </p:grpSpPr>
        <p:sp>
          <p:nvSpPr>
            <p:cNvPr id="9249" name="AutoShape 205"/>
            <p:cNvSpPr>
              <a:spLocks noChangeAspect="1" noChangeArrowheads="1" noTextEdit="1"/>
            </p:cNvSpPr>
            <p:nvPr/>
          </p:nvSpPr>
          <p:spPr bwMode="auto">
            <a:xfrm>
              <a:off x="2360" y="8918"/>
              <a:ext cx="187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50" name="Rectangle 75"/>
            <p:cNvSpPr>
              <a:spLocks noChangeArrowheads="1"/>
            </p:cNvSpPr>
            <p:nvPr/>
          </p:nvSpPr>
          <p:spPr bwMode="auto">
            <a:xfrm>
              <a:off x="2854" y="9114"/>
              <a:ext cx="984" cy="13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51" name="Oval 77"/>
            <p:cNvSpPr>
              <a:spLocks noChangeArrowheads="1"/>
            </p:cNvSpPr>
            <p:nvPr/>
          </p:nvSpPr>
          <p:spPr bwMode="auto">
            <a:xfrm>
              <a:off x="3854" y="10150"/>
              <a:ext cx="104" cy="1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52" name="Line 81"/>
            <p:cNvSpPr>
              <a:spLocks noChangeShapeType="1"/>
            </p:cNvSpPr>
            <p:nvPr/>
          </p:nvSpPr>
          <p:spPr bwMode="auto">
            <a:xfrm flipV="1">
              <a:off x="2558" y="8918"/>
              <a:ext cx="0" cy="4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3" name="Text Box 92"/>
            <p:cNvSpPr txBox="1">
              <a:spLocks noChangeArrowheads="1"/>
            </p:cNvSpPr>
            <p:nvPr/>
          </p:nvSpPr>
          <p:spPr bwMode="auto">
            <a:xfrm>
              <a:off x="3445" y="9214"/>
              <a:ext cx="62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9254" name="Text Box 93"/>
            <p:cNvSpPr txBox="1">
              <a:spLocks noChangeArrowheads="1"/>
            </p:cNvSpPr>
            <p:nvPr/>
          </p:nvSpPr>
          <p:spPr bwMode="auto">
            <a:xfrm>
              <a:off x="3445" y="10004"/>
              <a:ext cx="62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9255" name="Line 94"/>
            <p:cNvSpPr>
              <a:spLocks noChangeShapeType="1"/>
            </p:cNvSpPr>
            <p:nvPr/>
          </p:nvSpPr>
          <p:spPr bwMode="auto">
            <a:xfrm>
              <a:off x="3543" y="10102"/>
              <a:ext cx="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6" name="AutoShape 95"/>
            <p:cNvSpPr>
              <a:spLocks noChangeArrowheads="1"/>
            </p:cNvSpPr>
            <p:nvPr/>
          </p:nvSpPr>
          <p:spPr bwMode="auto">
            <a:xfrm rot="5400000">
              <a:off x="2802" y="9695"/>
              <a:ext cx="313" cy="209"/>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57" name="Oval 103"/>
            <p:cNvSpPr>
              <a:spLocks noChangeArrowheads="1"/>
            </p:cNvSpPr>
            <p:nvPr/>
          </p:nvSpPr>
          <p:spPr bwMode="auto">
            <a:xfrm>
              <a:off x="2754" y="9747"/>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58" name="Text Box 104"/>
            <p:cNvSpPr txBox="1">
              <a:spLocks noChangeArrowheads="1"/>
            </p:cNvSpPr>
            <p:nvPr/>
          </p:nvSpPr>
          <p:spPr bwMode="auto">
            <a:xfrm>
              <a:off x="2754" y="9214"/>
              <a:ext cx="69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1J</a:t>
              </a:r>
              <a:endParaRPr lang="en-US" altLang="zh-CN" sz="2400" b="0">
                <a:solidFill>
                  <a:schemeClr val="accent1"/>
                </a:solidFill>
                <a:latin typeface="Arial" panose="020B0604020202020204" pitchFamily="34" charset="0"/>
              </a:endParaRPr>
            </a:p>
          </p:txBody>
        </p:sp>
        <p:sp>
          <p:nvSpPr>
            <p:cNvPr id="9259" name="Text Box 105"/>
            <p:cNvSpPr txBox="1">
              <a:spLocks noChangeArrowheads="1"/>
            </p:cNvSpPr>
            <p:nvPr/>
          </p:nvSpPr>
          <p:spPr bwMode="auto">
            <a:xfrm>
              <a:off x="2754" y="10004"/>
              <a:ext cx="52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1K</a:t>
              </a:r>
              <a:endParaRPr lang="en-US" altLang="zh-CN" sz="2400" b="0">
                <a:solidFill>
                  <a:schemeClr val="accent1"/>
                </a:solidFill>
                <a:latin typeface="Arial" panose="020B0604020202020204" pitchFamily="34" charset="0"/>
              </a:endParaRPr>
            </a:p>
          </p:txBody>
        </p:sp>
        <p:sp>
          <p:nvSpPr>
            <p:cNvPr id="9260" name="Line 84"/>
            <p:cNvSpPr>
              <a:spLocks noChangeShapeType="1"/>
            </p:cNvSpPr>
            <p:nvPr/>
          </p:nvSpPr>
          <p:spPr bwMode="auto">
            <a:xfrm>
              <a:off x="2558" y="8918"/>
              <a:ext cx="16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1" name="Line 84"/>
            <p:cNvSpPr>
              <a:spLocks noChangeShapeType="1"/>
            </p:cNvSpPr>
            <p:nvPr/>
          </p:nvSpPr>
          <p:spPr bwMode="auto">
            <a:xfrm>
              <a:off x="3956" y="10200"/>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2" name="Line 84"/>
            <p:cNvSpPr>
              <a:spLocks noChangeShapeType="1"/>
            </p:cNvSpPr>
            <p:nvPr/>
          </p:nvSpPr>
          <p:spPr bwMode="auto">
            <a:xfrm>
              <a:off x="2360" y="9806"/>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3" name="Line 81"/>
            <p:cNvSpPr>
              <a:spLocks noChangeShapeType="1"/>
            </p:cNvSpPr>
            <p:nvPr/>
          </p:nvSpPr>
          <p:spPr bwMode="auto">
            <a:xfrm flipV="1">
              <a:off x="4234" y="8918"/>
              <a:ext cx="0" cy="1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4" name="Line 84"/>
            <p:cNvSpPr>
              <a:spLocks noChangeShapeType="1"/>
            </p:cNvSpPr>
            <p:nvPr/>
          </p:nvSpPr>
          <p:spPr bwMode="auto">
            <a:xfrm>
              <a:off x="2558" y="9412"/>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5" name="Line 84"/>
            <p:cNvSpPr>
              <a:spLocks noChangeShapeType="1"/>
            </p:cNvSpPr>
            <p:nvPr/>
          </p:nvSpPr>
          <p:spPr bwMode="auto">
            <a:xfrm>
              <a:off x="2558" y="10200"/>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6" name="Line 84"/>
            <p:cNvSpPr>
              <a:spLocks noChangeShapeType="1"/>
            </p:cNvSpPr>
            <p:nvPr/>
          </p:nvSpPr>
          <p:spPr bwMode="auto">
            <a:xfrm>
              <a:off x="2558" y="10694"/>
              <a:ext cx="1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7" name="Line 81"/>
            <p:cNvSpPr>
              <a:spLocks noChangeShapeType="1"/>
            </p:cNvSpPr>
            <p:nvPr/>
          </p:nvSpPr>
          <p:spPr bwMode="auto">
            <a:xfrm flipV="1">
              <a:off x="2558" y="10200"/>
              <a:ext cx="0" cy="4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8" name="Line 84"/>
            <p:cNvSpPr>
              <a:spLocks noChangeShapeType="1"/>
            </p:cNvSpPr>
            <p:nvPr/>
          </p:nvSpPr>
          <p:spPr bwMode="auto">
            <a:xfrm>
              <a:off x="3841" y="9412"/>
              <a:ext cx="1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9" name="Line 81"/>
            <p:cNvSpPr>
              <a:spLocks noChangeShapeType="1"/>
            </p:cNvSpPr>
            <p:nvPr/>
          </p:nvSpPr>
          <p:spPr bwMode="auto">
            <a:xfrm flipV="1">
              <a:off x="4037" y="9412"/>
              <a:ext cx="0" cy="1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0" name="Text Box 104"/>
            <p:cNvSpPr txBox="1">
              <a:spLocks noChangeArrowheads="1"/>
            </p:cNvSpPr>
            <p:nvPr/>
          </p:nvSpPr>
          <p:spPr bwMode="auto">
            <a:xfrm>
              <a:off x="2951" y="9608"/>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grpSp>
      <p:sp>
        <p:nvSpPr>
          <p:cNvPr id="9228" name="Rectangle 23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09" name="Group 216"/>
          <p:cNvGrpSpPr>
            <a:grpSpLocks noChangeAspect="1"/>
          </p:cNvGrpSpPr>
          <p:nvPr/>
        </p:nvGrpSpPr>
        <p:grpSpPr bwMode="auto">
          <a:xfrm>
            <a:off x="5292725" y="4227513"/>
            <a:ext cx="1639888" cy="1146175"/>
            <a:chOff x="2360" y="1223"/>
            <a:chExt cx="2246" cy="1572"/>
          </a:xfrm>
        </p:grpSpPr>
        <p:sp>
          <p:nvSpPr>
            <p:cNvPr id="9230" name="AutoShape 235"/>
            <p:cNvSpPr>
              <a:spLocks noChangeAspect="1" noChangeArrowheads="1" noTextEdit="1"/>
            </p:cNvSpPr>
            <p:nvPr/>
          </p:nvSpPr>
          <p:spPr bwMode="auto">
            <a:xfrm>
              <a:off x="2360" y="1223"/>
              <a:ext cx="2246" cy="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1" name="Rectangle 75"/>
            <p:cNvSpPr>
              <a:spLocks noChangeArrowheads="1"/>
            </p:cNvSpPr>
            <p:nvPr/>
          </p:nvSpPr>
          <p:spPr bwMode="auto">
            <a:xfrm>
              <a:off x="2854" y="1419"/>
              <a:ext cx="984" cy="13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32" name="Oval 77"/>
            <p:cNvSpPr>
              <a:spLocks noChangeArrowheads="1"/>
            </p:cNvSpPr>
            <p:nvPr/>
          </p:nvSpPr>
          <p:spPr bwMode="auto">
            <a:xfrm>
              <a:off x="3854" y="2455"/>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33" name="Line 81"/>
            <p:cNvSpPr>
              <a:spLocks noChangeShapeType="1"/>
            </p:cNvSpPr>
            <p:nvPr/>
          </p:nvSpPr>
          <p:spPr bwMode="auto">
            <a:xfrm flipV="1">
              <a:off x="2558" y="1223"/>
              <a:ext cx="0" cy="4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Text Box 92"/>
            <p:cNvSpPr txBox="1">
              <a:spLocks noChangeArrowheads="1"/>
            </p:cNvSpPr>
            <p:nvPr/>
          </p:nvSpPr>
          <p:spPr bwMode="auto">
            <a:xfrm>
              <a:off x="3445" y="1519"/>
              <a:ext cx="62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9235" name="Text Box 93"/>
            <p:cNvSpPr txBox="1">
              <a:spLocks noChangeArrowheads="1"/>
            </p:cNvSpPr>
            <p:nvPr/>
          </p:nvSpPr>
          <p:spPr bwMode="auto">
            <a:xfrm>
              <a:off x="3445" y="2310"/>
              <a:ext cx="62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9236" name="Line 94"/>
            <p:cNvSpPr>
              <a:spLocks noChangeShapeType="1"/>
            </p:cNvSpPr>
            <p:nvPr/>
          </p:nvSpPr>
          <p:spPr bwMode="auto">
            <a:xfrm>
              <a:off x="3543" y="2407"/>
              <a:ext cx="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AutoShape 95"/>
            <p:cNvSpPr>
              <a:spLocks noChangeArrowheads="1"/>
            </p:cNvSpPr>
            <p:nvPr/>
          </p:nvSpPr>
          <p:spPr bwMode="auto">
            <a:xfrm rot="5400000">
              <a:off x="2802" y="2000"/>
              <a:ext cx="314" cy="209"/>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38" name="Oval 103"/>
            <p:cNvSpPr>
              <a:spLocks noChangeArrowheads="1"/>
            </p:cNvSpPr>
            <p:nvPr/>
          </p:nvSpPr>
          <p:spPr bwMode="auto">
            <a:xfrm>
              <a:off x="2754" y="2053"/>
              <a:ext cx="104" cy="1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9239" name="Text Box 104"/>
            <p:cNvSpPr txBox="1">
              <a:spLocks noChangeArrowheads="1"/>
            </p:cNvSpPr>
            <p:nvPr/>
          </p:nvSpPr>
          <p:spPr bwMode="auto">
            <a:xfrm>
              <a:off x="2754" y="1519"/>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1J</a:t>
              </a:r>
              <a:endParaRPr lang="en-US" altLang="zh-CN" sz="2400" b="0">
                <a:solidFill>
                  <a:schemeClr val="accent1"/>
                </a:solidFill>
                <a:latin typeface="Arial" panose="020B0604020202020204" pitchFamily="34" charset="0"/>
              </a:endParaRPr>
            </a:p>
          </p:txBody>
        </p:sp>
        <p:sp>
          <p:nvSpPr>
            <p:cNvPr id="9240" name="Text Box 105"/>
            <p:cNvSpPr txBox="1">
              <a:spLocks noChangeArrowheads="1"/>
            </p:cNvSpPr>
            <p:nvPr/>
          </p:nvSpPr>
          <p:spPr bwMode="auto">
            <a:xfrm>
              <a:off x="2754" y="2310"/>
              <a:ext cx="52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1K</a:t>
              </a:r>
              <a:endParaRPr lang="en-US" altLang="zh-CN" sz="2400" b="0">
                <a:solidFill>
                  <a:schemeClr val="accent1"/>
                </a:solidFill>
                <a:latin typeface="Arial" panose="020B0604020202020204" pitchFamily="34" charset="0"/>
              </a:endParaRPr>
            </a:p>
          </p:txBody>
        </p:sp>
        <p:sp>
          <p:nvSpPr>
            <p:cNvPr id="9241" name="Line 84"/>
            <p:cNvSpPr>
              <a:spLocks noChangeShapeType="1"/>
            </p:cNvSpPr>
            <p:nvPr/>
          </p:nvSpPr>
          <p:spPr bwMode="auto">
            <a:xfrm>
              <a:off x="2558" y="1223"/>
              <a:ext cx="15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2" name="Line 84"/>
            <p:cNvSpPr>
              <a:spLocks noChangeShapeType="1"/>
            </p:cNvSpPr>
            <p:nvPr/>
          </p:nvSpPr>
          <p:spPr bwMode="auto">
            <a:xfrm>
              <a:off x="2360" y="2111"/>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81"/>
            <p:cNvSpPr>
              <a:spLocks noChangeShapeType="1"/>
            </p:cNvSpPr>
            <p:nvPr/>
          </p:nvSpPr>
          <p:spPr bwMode="auto">
            <a:xfrm flipV="1">
              <a:off x="4134" y="1223"/>
              <a:ext cx="0" cy="4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Line 84"/>
            <p:cNvSpPr>
              <a:spLocks noChangeShapeType="1"/>
            </p:cNvSpPr>
            <p:nvPr/>
          </p:nvSpPr>
          <p:spPr bwMode="auto">
            <a:xfrm>
              <a:off x="2558" y="1718"/>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84"/>
            <p:cNvSpPr>
              <a:spLocks noChangeShapeType="1"/>
            </p:cNvSpPr>
            <p:nvPr/>
          </p:nvSpPr>
          <p:spPr bwMode="auto">
            <a:xfrm>
              <a:off x="3841" y="1718"/>
              <a:ext cx="2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Text Box 104"/>
            <p:cNvSpPr txBox="1">
              <a:spLocks noChangeArrowheads="1"/>
            </p:cNvSpPr>
            <p:nvPr/>
          </p:nvSpPr>
          <p:spPr bwMode="auto">
            <a:xfrm>
              <a:off x="2951" y="1914"/>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9247" name="Line 84"/>
            <p:cNvSpPr>
              <a:spLocks noChangeShapeType="1"/>
            </p:cNvSpPr>
            <p:nvPr/>
          </p:nvSpPr>
          <p:spPr bwMode="auto">
            <a:xfrm>
              <a:off x="2469" y="2510"/>
              <a:ext cx="3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8" name="Line 84"/>
            <p:cNvSpPr>
              <a:spLocks noChangeShapeType="1"/>
            </p:cNvSpPr>
            <p:nvPr/>
          </p:nvSpPr>
          <p:spPr bwMode="auto">
            <a:xfrm>
              <a:off x="3966" y="2515"/>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5" end="5"/>
                                            </p:txEl>
                                          </p:spTgt>
                                        </p:tgtEl>
                                        <p:attrNameLst>
                                          <p:attrName>style.visibility</p:attrName>
                                        </p:attrNameLst>
                                      </p:cBhvr>
                                      <p:to>
                                        <p:strVal val="visible"/>
                                      </p:to>
                                    </p:set>
                                    <p:animEffect transition="in" filter="fade">
                                      <p:cBhvr>
                                        <p:cTn id="10" dur="500"/>
                                        <p:tgtEl>
                                          <p:spTgt spid="4099">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9">
                                            <p:txEl>
                                              <p:pRg st="10" end="10"/>
                                            </p:txEl>
                                          </p:spTgt>
                                        </p:tgtEl>
                                        <p:attrNameLst>
                                          <p:attrName>style.visibility</p:attrName>
                                        </p:attrNameLst>
                                      </p:cBhvr>
                                      <p:to>
                                        <p:strVal val="visible"/>
                                      </p:to>
                                    </p:set>
                                    <p:animEffect transition="in" filter="fade">
                                      <p:cBhvr>
                                        <p:cTn id="13" dur="500"/>
                                        <p:tgtEl>
                                          <p:spTgt spid="4099">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transition="in" filter="fade">
                                      <p:cBhvr>
                                        <p:cTn id="16" dur="500"/>
                                        <p:tgtEl>
                                          <p:spTgt spid="4103"/>
                                        </p:tgtEl>
                                      </p:cBhvr>
                                    </p:animEffect>
                                  </p:childTnLst>
                                </p:cTn>
                              </p:par>
                              <p:par>
                                <p:cTn id="17" presetID="10" presetClass="entr" presetSubtype="0" fill="hold" nodeType="withEffect">
                                  <p:stCondLst>
                                    <p:cond delay="0"/>
                                  </p:stCondLst>
                                  <p:childTnLst>
                                    <p:set>
                                      <p:cBhvr>
                                        <p:cTn id="18" dur="1" fill="hold">
                                          <p:stCondLst>
                                            <p:cond delay="0"/>
                                          </p:stCondLst>
                                        </p:cTn>
                                        <p:tgtEl>
                                          <p:spTgt spid="4105"/>
                                        </p:tgtEl>
                                        <p:attrNameLst>
                                          <p:attrName>style.visibility</p:attrName>
                                        </p:attrNameLst>
                                      </p:cBhvr>
                                      <p:to>
                                        <p:strVal val="visible"/>
                                      </p:to>
                                    </p:set>
                                    <p:animEffect transition="in" filter="fade">
                                      <p:cBhvr>
                                        <p:cTn id="19" dur="500"/>
                                        <p:tgtEl>
                                          <p:spTgt spid="4105"/>
                                        </p:tgtEl>
                                      </p:cBhvr>
                                    </p:animEffect>
                                  </p:childTnLst>
                                </p:cTn>
                              </p:par>
                              <p:par>
                                <p:cTn id="20" presetID="10" presetClass="entr" presetSubtype="0" fill="hold" nodeType="withEffect">
                                  <p:stCondLst>
                                    <p:cond delay="0"/>
                                  </p:stCondLst>
                                  <p:childTnLst>
                                    <p:set>
                                      <p:cBhvr>
                                        <p:cTn id="21" dur="1" fill="hold">
                                          <p:stCondLst>
                                            <p:cond delay="0"/>
                                          </p:stCondLst>
                                        </p:cTn>
                                        <p:tgtEl>
                                          <p:spTgt spid="4107"/>
                                        </p:tgtEl>
                                        <p:attrNameLst>
                                          <p:attrName>style.visibility</p:attrName>
                                        </p:attrNameLst>
                                      </p:cBhvr>
                                      <p:to>
                                        <p:strVal val="visible"/>
                                      </p:to>
                                    </p:set>
                                    <p:animEffect transition="in" filter="fade">
                                      <p:cBhvr>
                                        <p:cTn id="22" dur="500"/>
                                        <p:tgtEl>
                                          <p:spTgt spid="4107"/>
                                        </p:tgtEl>
                                      </p:cBhvr>
                                    </p:animEffect>
                                  </p:childTnLst>
                                </p:cTn>
                              </p:par>
                              <p:par>
                                <p:cTn id="23" presetID="10" presetClass="entr" presetSubtype="0" fill="hold" nodeType="withEffect">
                                  <p:stCondLst>
                                    <p:cond delay="0"/>
                                  </p:stCondLst>
                                  <p:childTnLst>
                                    <p:set>
                                      <p:cBhvr>
                                        <p:cTn id="24" dur="1" fill="hold">
                                          <p:stCondLst>
                                            <p:cond delay="0"/>
                                          </p:stCondLst>
                                        </p:cTn>
                                        <p:tgtEl>
                                          <p:spTgt spid="4109"/>
                                        </p:tgtEl>
                                        <p:attrNameLst>
                                          <p:attrName>style.visibility</p:attrName>
                                        </p:attrNameLst>
                                      </p:cBhvr>
                                      <p:to>
                                        <p:strVal val="visible"/>
                                      </p:to>
                                    </p:set>
                                    <p:animEffect transition="in" filter="fade">
                                      <p:cBhvr>
                                        <p:cTn id="25" dur="500"/>
                                        <p:tgtEl>
                                          <p:spTgt spid="4109"/>
                                        </p:tgtEl>
                                      </p:cBhvr>
                                    </p:animEffect>
                                  </p:childTnLst>
                                </p:cTn>
                              </p:par>
                              <p:par>
                                <p:cTn id="26" presetID="10" presetClass="entr" presetSubtype="0" fill="hold" nodeType="withEffect">
                                  <p:stCondLst>
                                    <p:cond delay="0"/>
                                  </p:stCondLst>
                                  <p:childTnLst>
                                    <p:set>
                                      <p:cBhvr>
                                        <p:cTn id="27" dur="1" fill="hold">
                                          <p:stCondLst>
                                            <p:cond delay="0"/>
                                          </p:stCondLst>
                                        </p:cTn>
                                        <p:tgtEl>
                                          <p:spTgt spid="4101"/>
                                        </p:tgtEl>
                                        <p:attrNameLst>
                                          <p:attrName>style.visibility</p:attrName>
                                        </p:attrNameLst>
                                      </p:cBhvr>
                                      <p:to>
                                        <p:strVal val="visible"/>
                                      </p:to>
                                    </p:set>
                                    <p:animEffect transition="in" filter="fade">
                                      <p:cBhvr>
                                        <p:cTn id="28"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二、选择题</a:t>
            </a:r>
          </a:p>
        </p:txBody>
      </p:sp>
      <p:sp>
        <p:nvSpPr>
          <p:cNvPr id="5123" name="Content Placeholder 4"/>
          <p:cNvSpPr>
            <a:spLocks noGrp="1"/>
          </p:cNvSpPr>
          <p:nvPr>
            <p:ph idx="4294967295"/>
          </p:nvPr>
        </p:nvSpPr>
        <p:spPr>
          <a:xfrm>
            <a:off x="684213" y="908050"/>
            <a:ext cx="7848600" cy="4932363"/>
          </a:xfrm>
        </p:spPr>
        <p:txBody>
          <a:bodyPr/>
          <a:lstStyle/>
          <a:p>
            <a:pPr marL="0" indent="0">
              <a:lnSpc>
                <a:spcPct val="120000"/>
              </a:lnSpc>
              <a:spcBef>
                <a:spcPct val="20000"/>
              </a:spcBef>
              <a:spcAft>
                <a:spcPct val="20000"/>
              </a:spcAft>
            </a:pPr>
            <a:r>
              <a:rPr lang="en-US" altLang="zh-CN">
                <a:ea typeface="黑体" panose="02010609060101010101" pitchFamily="49" charset="-122"/>
              </a:rPr>
              <a:t>3.</a:t>
            </a:r>
            <a:r>
              <a:rPr lang="zh-CN" altLang="en-US">
                <a:ea typeface="黑体" panose="02010609060101010101" pitchFamily="49" charset="-122"/>
              </a:rPr>
              <a:t>如下各触发器电路中，能实现                             功能的电路是      （</a:t>
            </a:r>
            <a:r>
              <a:rPr lang="en-US" altLang="zh-CN" u="sng">
                <a:solidFill>
                  <a:srgbClr val="FF0000"/>
                </a:solidFill>
                <a:ea typeface="黑体" panose="02010609060101010101" pitchFamily="49" charset="-122"/>
              </a:rPr>
              <a:t>B</a:t>
            </a:r>
            <a:r>
              <a:rPr lang="zh-CN" altLang="en-US">
                <a:ea typeface="黑体" panose="02010609060101010101" pitchFamily="49" charset="-122"/>
              </a:rPr>
              <a:t>）。</a:t>
            </a:r>
            <a:endParaRPr lang="en-US" altLang="zh-CN">
              <a:ea typeface="黑体" panose="02010609060101010101" pitchFamily="49" charset="-122"/>
            </a:endParaRPr>
          </a:p>
          <a:p>
            <a:pPr marL="0" indent="0">
              <a:lnSpc>
                <a:spcPct val="120000"/>
              </a:lnSpc>
              <a:spcBef>
                <a:spcPct val="20000"/>
              </a:spcBef>
              <a:spcAft>
                <a:spcPct val="20000"/>
              </a:spcAft>
            </a:pPr>
            <a:endParaRPr lang="en-US" altLang="zh-CN">
              <a:ea typeface="黑体" panose="02010609060101010101" pitchFamily="49" charset="-122"/>
            </a:endParaRPr>
          </a:p>
          <a:p>
            <a:pPr marL="0" indent="0">
              <a:lnSpc>
                <a:spcPct val="120000"/>
              </a:lnSpc>
              <a:spcBef>
                <a:spcPct val="20000"/>
              </a:spcBef>
              <a:spcAft>
                <a:spcPct val="20000"/>
              </a:spcAft>
            </a:pPr>
            <a:endParaRPr lang="en-US" altLang="zh-CN">
              <a:ea typeface="黑体" panose="02010609060101010101" pitchFamily="49" charset="-122"/>
            </a:endParaRPr>
          </a:p>
          <a:p>
            <a:pPr marL="0"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r>
              <a:rPr lang="en-US" altLang="zh-CN">
                <a:ea typeface="黑体" panose="02010609060101010101" pitchFamily="49" charset="-122"/>
              </a:rPr>
              <a:t> 		             A				B</a:t>
            </a: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r>
              <a:rPr lang="en-US" altLang="zh-CN">
                <a:ea typeface="黑体" panose="02010609060101010101" pitchFamily="49" charset="-122"/>
              </a:rPr>
              <a:t> 		            C				D</a:t>
            </a:r>
          </a:p>
        </p:txBody>
      </p:sp>
      <p:sp>
        <p:nvSpPr>
          <p:cNvPr id="112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25" name="对象 2"/>
          <p:cNvGraphicFramePr>
            <a:graphicFrameLocks noChangeAspect="1"/>
          </p:cNvGraphicFramePr>
          <p:nvPr/>
        </p:nvGraphicFramePr>
        <p:xfrm>
          <a:off x="4572000" y="908050"/>
          <a:ext cx="1704975" cy="361950"/>
        </p:xfrm>
        <a:graphic>
          <a:graphicData uri="http://schemas.openxmlformats.org/presentationml/2006/ole">
            <mc:AlternateContent xmlns:mc="http://schemas.openxmlformats.org/markup-compatibility/2006">
              <mc:Choice xmlns:v="urn:schemas-microsoft-com:vml" Requires="v">
                <p:oleObj spid="_x0000_s11385" name="公式" r:id="rId4" imgW="1079500" imgH="228600" progId="Equation.3">
                  <p:embed/>
                </p:oleObj>
              </mc:Choice>
              <mc:Fallback>
                <p:oleObj name="公式" r:id="rId4" imgW="1079500" imgH="228600"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908050"/>
                        <a:ext cx="17049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0"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27" name="Group 3"/>
          <p:cNvGrpSpPr>
            <a:grpSpLocks noChangeAspect="1"/>
          </p:cNvGrpSpPr>
          <p:nvPr/>
        </p:nvGrpSpPr>
        <p:grpSpPr bwMode="auto">
          <a:xfrm>
            <a:off x="2322513" y="2066925"/>
            <a:ext cx="1655762" cy="1146175"/>
            <a:chOff x="3002" y="5961"/>
            <a:chExt cx="2608" cy="1805"/>
          </a:xfrm>
        </p:grpSpPr>
        <p:sp>
          <p:nvSpPr>
            <p:cNvPr id="11359" name="AutoShape 25"/>
            <p:cNvSpPr>
              <a:spLocks noChangeAspect="1" noChangeArrowheads="1" noTextEdit="1"/>
            </p:cNvSpPr>
            <p:nvPr/>
          </p:nvSpPr>
          <p:spPr bwMode="auto">
            <a:xfrm>
              <a:off x="3002" y="5961"/>
              <a:ext cx="2608" cy="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0" name="Rectangle 75"/>
            <p:cNvSpPr>
              <a:spLocks noChangeArrowheads="1"/>
            </p:cNvSpPr>
            <p:nvPr/>
          </p:nvSpPr>
          <p:spPr bwMode="auto">
            <a:xfrm>
              <a:off x="4137" y="6186"/>
              <a:ext cx="1133" cy="15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61" name="Oval 77"/>
            <p:cNvSpPr>
              <a:spLocks noChangeArrowheads="1"/>
            </p:cNvSpPr>
            <p:nvPr/>
          </p:nvSpPr>
          <p:spPr bwMode="auto">
            <a:xfrm>
              <a:off x="5287" y="7376"/>
              <a:ext cx="119" cy="1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62" name="Line 81"/>
            <p:cNvSpPr>
              <a:spLocks noChangeShapeType="1"/>
            </p:cNvSpPr>
            <p:nvPr/>
          </p:nvSpPr>
          <p:spPr bwMode="auto">
            <a:xfrm flipV="1">
              <a:off x="3797" y="5961"/>
              <a:ext cx="0"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3" name="Text Box 92"/>
            <p:cNvSpPr txBox="1">
              <a:spLocks noChangeArrowheads="1"/>
            </p:cNvSpPr>
            <p:nvPr/>
          </p:nvSpPr>
          <p:spPr bwMode="auto">
            <a:xfrm>
              <a:off x="4817" y="6301"/>
              <a:ext cx="721"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1364" name="Text Box 93"/>
            <p:cNvSpPr txBox="1">
              <a:spLocks noChangeArrowheads="1"/>
            </p:cNvSpPr>
            <p:nvPr/>
          </p:nvSpPr>
          <p:spPr bwMode="auto">
            <a:xfrm>
              <a:off x="4817" y="7209"/>
              <a:ext cx="72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1365" name="Line 94"/>
            <p:cNvSpPr>
              <a:spLocks noChangeShapeType="1"/>
            </p:cNvSpPr>
            <p:nvPr/>
          </p:nvSpPr>
          <p:spPr bwMode="auto">
            <a:xfrm>
              <a:off x="4930" y="7320"/>
              <a:ext cx="2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6" name="AutoShape 95"/>
            <p:cNvSpPr>
              <a:spLocks noChangeArrowheads="1"/>
            </p:cNvSpPr>
            <p:nvPr/>
          </p:nvSpPr>
          <p:spPr bwMode="auto">
            <a:xfrm rot="5400000">
              <a:off x="4076" y="6854"/>
              <a:ext cx="361" cy="240"/>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67" name="Oval 103"/>
            <p:cNvSpPr>
              <a:spLocks noChangeArrowheads="1"/>
            </p:cNvSpPr>
            <p:nvPr/>
          </p:nvSpPr>
          <p:spPr bwMode="auto">
            <a:xfrm>
              <a:off x="4022" y="6914"/>
              <a:ext cx="120" cy="1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68" name="Text Box 104"/>
            <p:cNvSpPr txBox="1">
              <a:spLocks noChangeArrowheads="1"/>
            </p:cNvSpPr>
            <p:nvPr/>
          </p:nvSpPr>
          <p:spPr bwMode="auto">
            <a:xfrm>
              <a:off x="4250" y="6189"/>
              <a:ext cx="79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1D</a:t>
              </a:r>
              <a:endParaRPr lang="en-US" altLang="zh-CN" sz="2400" b="0">
                <a:solidFill>
                  <a:schemeClr val="accent1"/>
                </a:solidFill>
                <a:latin typeface="Arial" panose="020B0604020202020204" pitchFamily="34" charset="0"/>
              </a:endParaRPr>
            </a:p>
          </p:txBody>
        </p:sp>
        <p:sp>
          <p:nvSpPr>
            <p:cNvPr id="11369" name="Line 84"/>
            <p:cNvSpPr>
              <a:spLocks noChangeShapeType="1"/>
            </p:cNvSpPr>
            <p:nvPr/>
          </p:nvSpPr>
          <p:spPr bwMode="auto">
            <a:xfrm>
              <a:off x="3797" y="5961"/>
              <a:ext cx="18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 name="Line 84"/>
            <p:cNvSpPr>
              <a:spLocks noChangeShapeType="1"/>
            </p:cNvSpPr>
            <p:nvPr/>
          </p:nvSpPr>
          <p:spPr bwMode="auto">
            <a:xfrm>
              <a:off x="3570" y="6981"/>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 name="Line 81"/>
            <p:cNvSpPr>
              <a:spLocks noChangeShapeType="1"/>
            </p:cNvSpPr>
            <p:nvPr/>
          </p:nvSpPr>
          <p:spPr bwMode="auto">
            <a:xfrm flipV="1">
              <a:off x="5610" y="5961"/>
              <a:ext cx="0" cy="5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2" name="Line 84"/>
            <p:cNvSpPr>
              <a:spLocks noChangeShapeType="1"/>
            </p:cNvSpPr>
            <p:nvPr/>
          </p:nvSpPr>
          <p:spPr bwMode="auto">
            <a:xfrm>
              <a:off x="3797" y="6416"/>
              <a:ext cx="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 name="Line 84"/>
            <p:cNvSpPr>
              <a:spLocks noChangeShapeType="1"/>
            </p:cNvSpPr>
            <p:nvPr/>
          </p:nvSpPr>
          <p:spPr bwMode="auto">
            <a:xfrm>
              <a:off x="5272" y="6529"/>
              <a:ext cx="3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4" name="Text Box 104"/>
            <p:cNvSpPr txBox="1">
              <a:spLocks noChangeArrowheads="1"/>
            </p:cNvSpPr>
            <p:nvPr/>
          </p:nvSpPr>
          <p:spPr bwMode="auto">
            <a:xfrm>
              <a:off x="4250" y="6754"/>
              <a:ext cx="79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1375" name="Line 81"/>
            <p:cNvSpPr>
              <a:spLocks noChangeShapeType="1"/>
            </p:cNvSpPr>
            <p:nvPr/>
          </p:nvSpPr>
          <p:spPr bwMode="auto">
            <a:xfrm flipV="1">
              <a:off x="4362" y="6189"/>
              <a:ext cx="0"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6" name="Line 84"/>
            <p:cNvSpPr>
              <a:spLocks noChangeShapeType="1"/>
            </p:cNvSpPr>
            <p:nvPr/>
          </p:nvSpPr>
          <p:spPr bwMode="auto">
            <a:xfrm>
              <a:off x="4137" y="6641"/>
              <a:ext cx="2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 name="Text Box 104"/>
            <p:cNvSpPr txBox="1">
              <a:spLocks noChangeArrowheads="1"/>
            </p:cNvSpPr>
            <p:nvPr/>
          </p:nvSpPr>
          <p:spPr bwMode="auto">
            <a:xfrm>
              <a:off x="4022" y="6189"/>
              <a:ext cx="79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1378" name="Line 84"/>
            <p:cNvSpPr>
              <a:spLocks noChangeShapeType="1"/>
            </p:cNvSpPr>
            <p:nvPr/>
          </p:nvSpPr>
          <p:spPr bwMode="auto">
            <a:xfrm>
              <a:off x="3570" y="6529"/>
              <a:ext cx="5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 name="Text Box 104"/>
            <p:cNvSpPr txBox="1">
              <a:spLocks noChangeArrowheads="1"/>
            </p:cNvSpPr>
            <p:nvPr/>
          </p:nvSpPr>
          <p:spPr bwMode="auto">
            <a:xfrm>
              <a:off x="3115" y="6301"/>
              <a:ext cx="795"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a:t>
              </a:r>
              <a:endParaRPr lang="en-US" altLang="zh-CN" sz="2400" b="0">
                <a:solidFill>
                  <a:schemeClr val="accent1"/>
                </a:solidFill>
                <a:latin typeface="Arial" panose="020B0604020202020204" pitchFamily="34" charset="0"/>
              </a:endParaRPr>
            </a:p>
          </p:txBody>
        </p:sp>
        <p:sp>
          <p:nvSpPr>
            <p:cNvPr id="11380" name="Text Box 104"/>
            <p:cNvSpPr txBox="1">
              <a:spLocks noChangeArrowheads="1"/>
            </p:cNvSpPr>
            <p:nvPr/>
          </p:nvSpPr>
          <p:spPr bwMode="auto">
            <a:xfrm>
              <a:off x="3002" y="6756"/>
              <a:ext cx="79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CP</a:t>
              </a:r>
              <a:endParaRPr lang="en-US" altLang="zh-CN" sz="2400" b="0">
                <a:solidFill>
                  <a:schemeClr val="accent1"/>
                </a:solidFill>
                <a:latin typeface="Arial" panose="020B0604020202020204" pitchFamily="34" charset="0"/>
              </a:endParaRPr>
            </a:p>
          </p:txBody>
        </p:sp>
      </p:grpSp>
      <p:sp>
        <p:nvSpPr>
          <p:cNvPr id="11272" name="Rectangle 6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29" name="Group 38"/>
          <p:cNvGrpSpPr>
            <a:grpSpLocks noChangeAspect="1"/>
          </p:cNvGrpSpPr>
          <p:nvPr/>
        </p:nvGrpSpPr>
        <p:grpSpPr bwMode="auto">
          <a:xfrm>
            <a:off x="5257800" y="2060575"/>
            <a:ext cx="1906588" cy="1152525"/>
            <a:chOff x="2360" y="5778"/>
            <a:chExt cx="2612" cy="1581"/>
          </a:xfrm>
        </p:grpSpPr>
        <p:sp>
          <p:nvSpPr>
            <p:cNvPr id="11329" name="AutoShape 68"/>
            <p:cNvSpPr>
              <a:spLocks noChangeAspect="1" noChangeArrowheads="1" noTextEdit="1"/>
            </p:cNvSpPr>
            <p:nvPr/>
          </p:nvSpPr>
          <p:spPr bwMode="auto">
            <a:xfrm>
              <a:off x="2360" y="5778"/>
              <a:ext cx="2612" cy="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30" name="Rectangle 75"/>
            <p:cNvSpPr>
              <a:spLocks noChangeArrowheads="1"/>
            </p:cNvSpPr>
            <p:nvPr/>
          </p:nvSpPr>
          <p:spPr bwMode="auto">
            <a:xfrm>
              <a:off x="3347" y="5974"/>
              <a:ext cx="985" cy="13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31" name="Oval 77"/>
            <p:cNvSpPr>
              <a:spLocks noChangeArrowheads="1"/>
            </p:cNvSpPr>
            <p:nvPr/>
          </p:nvSpPr>
          <p:spPr bwMode="auto">
            <a:xfrm>
              <a:off x="4347" y="7011"/>
              <a:ext cx="104" cy="1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32" name="Line 81"/>
            <p:cNvSpPr>
              <a:spLocks noChangeShapeType="1"/>
            </p:cNvSpPr>
            <p:nvPr/>
          </p:nvSpPr>
          <p:spPr bwMode="auto">
            <a:xfrm flipV="1">
              <a:off x="3051" y="5778"/>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3" name="Text Box 92"/>
            <p:cNvSpPr txBox="1">
              <a:spLocks noChangeArrowheads="1"/>
            </p:cNvSpPr>
            <p:nvPr/>
          </p:nvSpPr>
          <p:spPr bwMode="auto">
            <a:xfrm>
              <a:off x="3938" y="6074"/>
              <a:ext cx="62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1334" name="Text Box 93"/>
            <p:cNvSpPr txBox="1">
              <a:spLocks noChangeArrowheads="1"/>
            </p:cNvSpPr>
            <p:nvPr/>
          </p:nvSpPr>
          <p:spPr bwMode="auto">
            <a:xfrm>
              <a:off x="3938" y="6865"/>
              <a:ext cx="62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1335" name="Line 94"/>
            <p:cNvSpPr>
              <a:spLocks noChangeShapeType="1"/>
            </p:cNvSpPr>
            <p:nvPr/>
          </p:nvSpPr>
          <p:spPr bwMode="auto">
            <a:xfrm>
              <a:off x="4037" y="6963"/>
              <a:ext cx="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 name="AutoShape 95"/>
            <p:cNvSpPr>
              <a:spLocks noChangeArrowheads="1"/>
            </p:cNvSpPr>
            <p:nvPr/>
          </p:nvSpPr>
          <p:spPr bwMode="auto">
            <a:xfrm rot="5400000">
              <a:off x="3295" y="6556"/>
              <a:ext cx="313" cy="209"/>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37" name="Oval 103"/>
            <p:cNvSpPr>
              <a:spLocks noChangeArrowheads="1"/>
            </p:cNvSpPr>
            <p:nvPr/>
          </p:nvSpPr>
          <p:spPr bwMode="auto">
            <a:xfrm>
              <a:off x="3247" y="6608"/>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38" name="Text Box 104"/>
            <p:cNvSpPr txBox="1">
              <a:spLocks noChangeArrowheads="1"/>
            </p:cNvSpPr>
            <p:nvPr/>
          </p:nvSpPr>
          <p:spPr bwMode="auto">
            <a:xfrm>
              <a:off x="3445" y="5977"/>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1J</a:t>
              </a:r>
              <a:endParaRPr lang="en-US" altLang="zh-CN" sz="2400" b="0">
                <a:solidFill>
                  <a:schemeClr val="accent1"/>
                </a:solidFill>
                <a:latin typeface="Arial" panose="020B0604020202020204" pitchFamily="34" charset="0"/>
              </a:endParaRPr>
            </a:p>
          </p:txBody>
        </p:sp>
        <p:sp>
          <p:nvSpPr>
            <p:cNvPr id="11339" name="Line 84"/>
            <p:cNvSpPr>
              <a:spLocks noChangeShapeType="1"/>
            </p:cNvSpPr>
            <p:nvPr/>
          </p:nvSpPr>
          <p:spPr bwMode="auto">
            <a:xfrm>
              <a:off x="3051" y="5778"/>
              <a:ext cx="15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0" name="Line 84"/>
            <p:cNvSpPr>
              <a:spLocks noChangeShapeType="1"/>
            </p:cNvSpPr>
            <p:nvPr/>
          </p:nvSpPr>
          <p:spPr bwMode="auto">
            <a:xfrm>
              <a:off x="2854" y="6666"/>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1" name="Line 81"/>
            <p:cNvSpPr>
              <a:spLocks noChangeShapeType="1"/>
            </p:cNvSpPr>
            <p:nvPr/>
          </p:nvSpPr>
          <p:spPr bwMode="auto">
            <a:xfrm flipV="1">
              <a:off x="4628" y="5778"/>
              <a:ext cx="0" cy="1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2" name="Line 84"/>
            <p:cNvSpPr>
              <a:spLocks noChangeShapeType="1"/>
            </p:cNvSpPr>
            <p:nvPr/>
          </p:nvSpPr>
          <p:spPr bwMode="auto">
            <a:xfrm>
              <a:off x="3051" y="6174"/>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3" name="Line 84"/>
            <p:cNvSpPr>
              <a:spLocks noChangeShapeType="1"/>
            </p:cNvSpPr>
            <p:nvPr/>
          </p:nvSpPr>
          <p:spPr bwMode="auto">
            <a:xfrm flipV="1">
              <a:off x="4471" y="7063"/>
              <a:ext cx="1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4" name="Text Box 104"/>
            <p:cNvSpPr txBox="1">
              <a:spLocks noChangeArrowheads="1"/>
            </p:cNvSpPr>
            <p:nvPr/>
          </p:nvSpPr>
          <p:spPr bwMode="auto">
            <a:xfrm>
              <a:off x="3445" y="6469"/>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1345" name="Line 81"/>
            <p:cNvSpPr>
              <a:spLocks noChangeShapeType="1"/>
            </p:cNvSpPr>
            <p:nvPr/>
          </p:nvSpPr>
          <p:spPr bwMode="auto">
            <a:xfrm flipV="1">
              <a:off x="3543" y="5977"/>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6" name="Line 84"/>
            <p:cNvSpPr>
              <a:spLocks noChangeShapeType="1"/>
            </p:cNvSpPr>
            <p:nvPr/>
          </p:nvSpPr>
          <p:spPr bwMode="auto">
            <a:xfrm>
              <a:off x="3347" y="6370"/>
              <a:ext cx="1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7" name="Text Box 104"/>
            <p:cNvSpPr txBox="1">
              <a:spLocks noChangeArrowheads="1"/>
            </p:cNvSpPr>
            <p:nvPr/>
          </p:nvSpPr>
          <p:spPr bwMode="auto">
            <a:xfrm>
              <a:off x="3247" y="5977"/>
              <a:ext cx="69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1348" name="Line 84"/>
            <p:cNvSpPr>
              <a:spLocks noChangeShapeType="1"/>
            </p:cNvSpPr>
            <p:nvPr/>
          </p:nvSpPr>
          <p:spPr bwMode="auto">
            <a:xfrm>
              <a:off x="3247" y="7063"/>
              <a:ext cx="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9" name="Text Box 104"/>
            <p:cNvSpPr txBox="1">
              <a:spLocks noChangeArrowheads="1"/>
            </p:cNvSpPr>
            <p:nvPr/>
          </p:nvSpPr>
          <p:spPr bwMode="auto">
            <a:xfrm>
              <a:off x="2458" y="6865"/>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a:t>
              </a:r>
              <a:endParaRPr lang="en-US" altLang="zh-CN" sz="2400" b="0">
                <a:solidFill>
                  <a:schemeClr val="accent1"/>
                </a:solidFill>
                <a:latin typeface="Arial" panose="020B0604020202020204" pitchFamily="34" charset="0"/>
              </a:endParaRPr>
            </a:p>
          </p:txBody>
        </p:sp>
        <p:sp>
          <p:nvSpPr>
            <p:cNvPr id="11350" name="Text Box 104"/>
            <p:cNvSpPr txBox="1">
              <a:spLocks noChangeArrowheads="1"/>
            </p:cNvSpPr>
            <p:nvPr/>
          </p:nvSpPr>
          <p:spPr bwMode="auto">
            <a:xfrm>
              <a:off x="2360" y="6471"/>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CP</a:t>
              </a:r>
              <a:endParaRPr lang="en-US" altLang="zh-CN" sz="2400" b="0">
                <a:solidFill>
                  <a:schemeClr val="accent1"/>
                </a:solidFill>
                <a:latin typeface="Arial" panose="020B0604020202020204" pitchFamily="34" charset="0"/>
              </a:endParaRPr>
            </a:p>
          </p:txBody>
        </p:sp>
        <p:sp>
          <p:nvSpPr>
            <p:cNvPr id="11351" name="Oval 77"/>
            <p:cNvSpPr>
              <a:spLocks noChangeArrowheads="1"/>
            </p:cNvSpPr>
            <p:nvPr/>
          </p:nvSpPr>
          <p:spPr bwMode="auto">
            <a:xfrm>
              <a:off x="3138" y="7004"/>
              <a:ext cx="105"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52" name="Rectangle 75"/>
            <p:cNvSpPr>
              <a:spLocks noChangeArrowheads="1"/>
            </p:cNvSpPr>
            <p:nvPr/>
          </p:nvSpPr>
          <p:spPr bwMode="auto">
            <a:xfrm>
              <a:off x="2951" y="6910"/>
              <a:ext cx="179" cy="2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53" name="Line 84"/>
            <p:cNvSpPr>
              <a:spLocks noChangeShapeType="1"/>
            </p:cNvSpPr>
            <p:nvPr/>
          </p:nvSpPr>
          <p:spPr bwMode="auto">
            <a:xfrm>
              <a:off x="2756" y="7063"/>
              <a:ext cx="1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4" name="Text Box 104"/>
            <p:cNvSpPr txBox="1">
              <a:spLocks noChangeArrowheads="1"/>
            </p:cNvSpPr>
            <p:nvPr/>
          </p:nvSpPr>
          <p:spPr bwMode="auto">
            <a:xfrm>
              <a:off x="3445" y="6963"/>
              <a:ext cx="69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1K</a:t>
              </a:r>
              <a:endParaRPr lang="en-US" altLang="zh-CN" sz="2400" b="0">
                <a:solidFill>
                  <a:schemeClr val="accent1"/>
                </a:solidFill>
                <a:latin typeface="Arial" panose="020B0604020202020204" pitchFamily="34" charset="0"/>
              </a:endParaRPr>
            </a:p>
          </p:txBody>
        </p:sp>
        <p:sp>
          <p:nvSpPr>
            <p:cNvPr id="11355" name="Text Box 104"/>
            <p:cNvSpPr txBox="1">
              <a:spLocks noChangeArrowheads="1"/>
            </p:cNvSpPr>
            <p:nvPr/>
          </p:nvSpPr>
          <p:spPr bwMode="auto">
            <a:xfrm>
              <a:off x="3247" y="6963"/>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1356" name="Line 81"/>
            <p:cNvSpPr>
              <a:spLocks noChangeShapeType="1"/>
            </p:cNvSpPr>
            <p:nvPr/>
          </p:nvSpPr>
          <p:spPr bwMode="auto">
            <a:xfrm flipV="1">
              <a:off x="3543" y="6963"/>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7" name="Line 84"/>
            <p:cNvSpPr>
              <a:spLocks noChangeShapeType="1"/>
            </p:cNvSpPr>
            <p:nvPr/>
          </p:nvSpPr>
          <p:spPr bwMode="auto">
            <a:xfrm>
              <a:off x="3347" y="6963"/>
              <a:ext cx="1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8" name="Line 84"/>
            <p:cNvSpPr>
              <a:spLocks noChangeShapeType="1"/>
            </p:cNvSpPr>
            <p:nvPr/>
          </p:nvSpPr>
          <p:spPr bwMode="auto">
            <a:xfrm>
              <a:off x="4350" y="6275"/>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74" name="Rectangle 1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31" name="Group 86"/>
          <p:cNvGrpSpPr>
            <a:grpSpLocks noChangeAspect="1"/>
          </p:cNvGrpSpPr>
          <p:nvPr/>
        </p:nvGrpSpPr>
        <p:grpSpPr bwMode="auto">
          <a:xfrm>
            <a:off x="2362200" y="3914775"/>
            <a:ext cx="1647825" cy="1450975"/>
            <a:chOff x="2360" y="6088"/>
            <a:chExt cx="2257" cy="1991"/>
          </a:xfrm>
        </p:grpSpPr>
        <p:sp>
          <p:nvSpPr>
            <p:cNvPr id="11305" name="AutoShape 110"/>
            <p:cNvSpPr>
              <a:spLocks noChangeAspect="1" noChangeArrowheads="1" noTextEdit="1"/>
            </p:cNvSpPr>
            <p:nvPr/>
          </p:nvSpPr>
          <p:spPr bwMode="auto">
            <a:xfrm>
              <a:off x="2360" y="6088"/>
              <a:ext cx="2257" cy="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06" name="AutoShape 109"/>
            <p:cNvSpPr>
              <a:spLocks noChangeAspect="1" noChangeArrowheads="1"/>
            </p:cNvSpPr>
            <p:nvPr/>
          </p:nvSpPr>
          <p:spPr bwMode="auto">
            <a:xfrm>
              <a:off x="2460" y="6088"/>
              <a:ext cx="2074" cy="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07" name="Text Box 104"/>
            <p:cNvSpPr txBox="1">
              <a:spLocks noChangeArrowheads="1"/>
            </p:cNvSpPr>
            <p:nvPr/>
          </p:nvSpPr>
          <p:spPr bwMode="auto">
            <a:xfrm>
              <a:off x="2360" y="7175"/>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CP</a:t>
              </a:r>
              <a:endParaRPr lang="en-US" altLang="zh-CN" sz="2400" b="0">
                <a:solidFill>
                  <a:schemeClr val="accent1"/>
                </a:solidFill>
                <a:latin typeface="Arial" panose="020B0604020202020204" pitchFamily="34" charset="0"/>
              </a:endParaRPr>
            </a:p>
          </p:txBody>
        </p:sp>
        <p:sp>
          <p:nvSpPr>
            <p:cNvPr id="11308" name="AutoShape 107"/>
            <p:cNvSpPr>
              <a:spLocks noChangeAspect="1" noChangeArrowheads="1"/>
            </p:cNvSpPr>
            <p:nvPr/>
          </p:nvSpPr>
          <p:spPr bwMode="auto">
            <a:xfrm>
              <a:off x="2447" y="6506"/>
              <a:ext cx="2170" cy="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09" name="Rectangle 75"/>
            <p:cNvSpPr>
              <a:spLocks noChangeArrowheads="1"/>
            </p:cNvSpPr>
            <p:nvPr/>
          </p:nvSpPr>
          <p:spPr bwMode="auto">
            <a:xfrm>
              <a:off x="3337" y="6702"/>
              <a:ext cx="984" cy="137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10" name="Oval 77"/>
            <p:cNvSpPr>
              <a:spLocks noChangeArrowheads="1"/>
            </p:cNvSpPr>
            <p:nvPr/>
          </p:nvSpPr>
          <p:spPr bwMode="auto">
            <a:xfrm>
              <a:off x="4337" y="7739"/>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11" name="Line 81"/>
            <p:cNvSpPr>
              <a:spLocks noChangeShapeType="1"/>
            </p:cNvSpPr>
            <p:nvPr/>
          </p:nvSpPr>
          <p:spPr bwMode="auto">
            <a:xfrm flipV="1">
              <a:off x="3041" y="6506"/>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2" name="Text Box 92"/>
            <p:cNvSpPr txBox="1">
              <a:spLocks noChangeArrowheads="1"/>
            </p:cNvSpPr>
            <p:nvPr/>
          </p:nvSpPr>
          <p:spPr bwMode="auto">
            <a:xfrm>
              <a:off x="3928" y="6802"/>
              <a:ext cx="62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1313" name="Text Box 93"/>
            <p:cNvSpPr txBox="1">
              <a:spLocks noChangeArrowheads="1"/>
            </p:cNvSpPr>
            <p:nvPr/>
          </p:nvSpPr>
          <p:spPr bwMode="auto">
            <a:xfrm>
              <a:off x="3928" y="7593"/>
              <a:ext cx="62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1314" name="Line 94"/>
            <p:cNvSpPr>
              <a:spLocks noChangeShapeType="1"/>
            </p:cNvSpPr>
            <p:nvPr/>
          </p:nvSpPr>
          <p:spPr bwMode="auto">
            <a:xfrm>
              <a:off x="4026" y="7691"/>
              <a:ext cx="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AutoShape 95"/>
            <p:cNvSpPr>
              <a:spLocks noChangeArrowheads="1"/>
            </p:cNvSpPr>
            <p:nvPr/>
          </p:nvSpPr>
          <p:spPr bwMode="auto">
            <a:xfrm rot="5400000">
              <a:off x="3284" y="7285"/>
              <a:ext cx="313" cy="208"/>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16" name="Oval 103"/>
            <p:cNvSpPr>
              <a:spLocks noChangeArrowheads="1"/>
            </p:cNvSpPr>
            <p:nvPr/>
          </p:nvSpPr>
          <p:spPr bwMode="auto">
            <a:xfrm>
              <a:off x="3237" y="7336"/>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317" name="Text Box 104"/>
            <p:cNvSpPr txBox="1">
              <a:spLocks noChangeArrowheads="1"/>
            </p:cNvSpPr>
            <p:nvPr/>
          </p:nvSpPr>
          <p:spPr bwMode="auto">
            <a:xfrm>
              <a:off x="3434" y="6705"/>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1D</a:t>
              </a:r>
              <a:endParaRPr lang="en-US" altLang="zh-CN" sz="2400" b="0">
                <a:solidFill>
                  <a:schemeClr val="accent1"/>
                </a:solidFill>
                <a:latin typeface="Arial" panose="020B0604020202020204" pitchFamily="34" charset="0"/>
              </a:endParaRPr>
            </a:p>
          </p:txBody>
        </p:sp>
        <p:sp>
          <p:nvSpPr>
            <p:cNvPr id="11318" name="Line 84"/>
            <p:cNvSpPr>
              <a:spLocks noChangeShapeType="1"/>
            </p:cNvSpPr>
            <p:nvPr/>
          </p:nvSpPr>
          <p:spPr bwMode="auto">
            <a:xfrm>
              <a:off x="3041" y="6506"/>
              <a:ext cx="15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Line 84"/>
            <p:cNvSpPr>
              <a:spLocks noChangeShapeType="1"/>
            </p:cNvSpPr>
            <p:nvPr/>
          </p:nvSpPr>
          <p:spPr bwMode="auto">
            <a:xfrm>
              <a:off x="2843" y="7395"/>
              <a:ext cx="3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0" name="Line 81"/>
            <p:cNvSpPr>
              <a:spLocks noChangeShapeType="1"/>
            </p:cNvSpPr>
            <p:nvPr/>
          </p:nvSpPr>
          <p:spPr bwMode="auto">
            <a:xfrm flipV="1">
              <a:off x="4617" y="6506"/>
              <a:ext cx="0" cy="12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1" name="Line 84"/>
            <p:cNvSpPr>
              <a:spLocks noChangeShapeType="1"/>
            </p:cNvSpPr>
            <p:nvPr/>
          </p:nvSpPr>
          <p:spPr bwMode="auto">
            <a:xfrm>
              <a:off x="3041" y="6902"/>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2" name="Line 84"/>
            <p:cNvSpPr>
              <a:spLocks noChangeShapeType="1"/>
            </p:cNvSpPr>
            <p:nvPr/>
          </p:nvSpPr>
          <p:spPr bwMode="auto">
            <a:xfrm flipV="1">
              <a:off x="4460" y="7792"/>
              <a:ext cx="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Text Box 104"/>
            <p:cNvSpPr txBox="1">
              <a:spLocks noChangeArrowheads="1"/>
            </p:cNvSpPr>
            <p:nvPr/>
          </p:nvSpPr>
          <p:spPr bwMode="auto">
            <a:xfrm>
              <a:off x="3434" y="7197"/>
              <a:ext cx="69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1324" name="Line 81"/>
            <p:cNvSpPr>
              <a:spLocks noChangeShapeType="1"/>
            </p:cNvSpPr>
            <p:nvPr/>
          </p:nvSpPr>
          <p:spPr bwMode="auto">
            <a:xfrm flipV="1">
              <a:off x="3532" y="6705"/>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84"/>
            <p:cNvSpPr>
              <a:spLocks noChangeShapeType="1"/>
            </p:cNvSpPr>
            <p:nvPr/>
          </p:nvSpPr>
          <p:spPr bwMode="auto">
            <a:xfrm>
              <a:off x="3337" y="7099"/>
              <a:ext cx="1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Text Box 104"/>
            <p:cNvSpPr txBox="1">
              <a:spLocks noChangeArrowheads="1"/>
            </p:cNvSpPr>
            <p:nvPr/>
          </p:nvSpPr>
          <p:spPr bwMode="auto">
            <a:xfrm>
              <a:off x="3237" y="6705"/>
              <a:ext cx="69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1327" name="Text Box 104"/>
            <p:cNvSpPr txBox="1">
              <a:spLocks noChangeArrowheads="1"/>
            </p:cNvSpPr>
            <p:nvPr/>
          </p:nvSpPr>
          <p:spPr bwMode="auto">
            <a:xfrm>
              <a:off x="2447" y="6802"/>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a:t>
              </a:r>
              <a:endParaRPr lang="en-US" altLang="zh-CN" sz="2400" b="0">
                <a:solidFill>
                  <a:schemeClr val="accent1"/>
                </a:solidFill>
                <a:latin typeface="Arial" panose="020B0604020202020204" pitchFamily="34" charset="0"/>
              </a:endParaRPr>
            </a:p>
          </p:txBody>
        </p:sp>
        <p:sp>
          <p:nvSpPr>
            <p:cNvPr id="11328" name="Line 84"/>
            <p:cNvSpPr>
              <a:spLocks noChangeShapeType="1"/>
            </p:cNvSpPr>
            <p:nvPr/>
          </p:nvSpPr>
          <p:spPr bwMode="auto">
            <a:xfrm>
              <a:off x="2843" y="7001"/>
              <a:ext cx="4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76" name="Rectangle 15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33" name="Group 123"/>
          <p:cNvGrpSpPr>
            <a:grpSpLocks noChangeAspect="1"/>
          </p:cNvGrpSpPr>
          <p:nvPr/>
        </p:nvGrpSpPr>
        <p:grpSpPr bwMode="auto">
          <a:xfrm>
            <a:off x="5219700" y="4268788"/>
            <a:ext cx="1866900" cy="1152525"/>
            <a:chOff x="2360" y="5778"/>
            <a:chExt cx="2557" cy="1581"/>
          </a:xfrm>
        </p:grpSpPr>
        <p:sp>
          <p:nvSpPr>
            <p:cNvPr id="11278" name="AutoShape 150"/>
            <p:cNvSpPr>
              <a:spLocks noChangeAspect="1" noChangeArrowheads="1" noTextEdit="1"/>
            </p:cNvSpPr>
            <p:nvPr/>
          </p:nvSpPr>
          <p:spPr bwMode="auto">
            <a:xfrm>
              <a:off x="2360" y="5778"/>
              <a:ext cx="2557" cy="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79" name="Rectangle 75"/>
            <p:cNvSpPr>
              <a:spLocks noChangeArrowheads="1"/>
            </p:cNvSpPr>
            <p:nvPr/>
          </p:nvSpPr>
          <p:spPr bwMode="auto">
            <a:xfrm>
              <a:off x="3347" y="5974"/>
              <a:ext cx="985" cy="13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280" name="Oval 77"/>
            <p:cNvSpPr>
              <a:spLocks noChangeArrowheads="1"/>
            </p:cNvSpPr>
            <p:nvPr/>
          </p:nvSpPr>
          <p:spPr bwMode="auto">
            <a:xfrm>
              <a:off x="4347" y="7011"/>
              <a:ext cx="104" cy="1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281" name="Line 81"/>
            <p:cNvSpPr>
              <a:spLocks noChangeShapeType="1"/>
            </p:cNvSpPr>
            <p:nvPr/>
          </p:nvSpPr>
          <p:spPr bwMode="auto">
            <a:xfrm flipV="1">
              <a:off x="3051" y="5778"/>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Text Box 92"/>
            <p:cNvSpPr txBox="1">
              <a:spLocks noChangeArrowheads="1"/>
            </p:cNvSpPr>
            <p:nvPr/>
          </p:nvSpPr>
          <p:spPr bwMode="auto">
            <a:xfrm>
              <a:off x="3938" y="6074"/>
              <a:ext cx="62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1283" name="Text Box 93"/>
            <p:cNvSpPr txBox="1">
              <a:spLocks noChangeArrowheads="1"/>
            </p:cNvSpPr>
            <p:nvPr/>
          </p:nvSpPr>
          <p:spPr bwMode="auto">
            <a:xfrm>
              <a:off x="3938" y="6865"/>
              <a:ext cx="62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1284" name="Line 94"/>
            <p:cNvSpPr>
              <a:spLocks noChangeShapeType="1"/>
            </p:cNvSpPr>
            <p:nvPr/>
          </p:nvSpPr>
          <p:spPr bwMode="auto">
            <a:xfrm>
              <a:off x="4037" y="6963"/>
              <a:ext cx="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AutoShape 95"/>
            <p:cNvSpPr>
              <a:spLocks noChangeArrowheads="1"/>
            </p:cNvSpPr>
            <p:nvPr/>
          </p:nvSpPr>
          <p:spPr bwMode="auto">
            <a:xfrm rot="5400000">
              <a:off x="3295" y="6556"/>
              <a:ext cx="313" cy="209"/>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286" name="Oval 103"/>
            <p:cNvSpPr>
              <a:spLocks noChangeArrowheads="1"/>
            </p:cNvSpPr>
            <p:nvPr/>
          </p:nvSpPr>
          <p:spPr bwMode="auto">
            <a:xfrm>
              <a:off x="3247" y="6608"/>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1287" name="Text Box 104"/>
            <p:cNvSpPr txBox="1">
              <a:spLocks noChangeArrowheads="1"/>
            </p:cNvSpPr>
            <p:nvPr/>
          </p:nvSpPr>
          <p:spPr bwMode="auto">
            <a:xfrm>
              <a:off x="3445" y="5977"/>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1J</a:t>
              </a:r>
              <a:endParaRPr lang="en-US" altLang="zh-CN" sz="2400" b="0">
                <a:solidFill>
                  <a:schemeClr val="accent1"/>
                </a:solidFill>
                <a:latin typeface="Arial" panose="020B0604020202020204" pitchFamily="34" charset="0"/>
              </a:endParaRPr>
            </a:p>
          </p:txBody>
        </p:sp>
        <p:sp>
          <p:nvSpPr>
            <p:cNvPr id="11288" name="Line 84"/>
            <p:cNvSpPr>
              <a:spLocks noChangeShapeType="1"/>
            </p:cNvSpPr>
            <p:nvPr/>
          </p:nvSpPr>
          <p:spPr bwMode="auto">
            <a:xfrm>
              <a:off x="3051" y="5778"/>
              <a:ext cx="15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84"/>
            <p:cNvSpPr>
              <a:spLocks noChangeShapeType="1"/>
            </p:cNvSpPr>
            <p:nvPr/>
          </p:nvSpPr>
          <p:spPr bwMode="auto">
            <a:xfrm>
              <a:off x="2854" y="6666"/>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81"/>
            <p:cNvSpPr>
              <a:spLocks noChangeShapeType="1"/>
            </p:cNvSpPr>
            <p:nvPr/>
          </p:nvSpPr>
          <p:spPr bwMode="auto">
            <a:xfrm flipV="1">
              <a:off x="4628" y="5778"/>
              <a:ext cx="0" cy="1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84"/>
            <p:cNvSpPr>
              <a:spLocks noChangeShapeType="1"/>
            </p:cNvSpPr>
            <p:nvPr/>
          </p:nvSpPr>
          <p:spPr bwMode="auto">
            <a:xfrm>
              <a:off x="3051" y="6174"/>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Line 84"/>
            <p:cNvSpPr>
              <a:spLocks noChangeShapeType="1"/>
            </p:cNvSpPr>
            <p:nvPr/>
          </p:nvSpPr>
          <p:spPr bwMode="auto">
            <a:xfrm flipV="1">
              <a:off x="4471" y="7063"/>
              <a:ext cx="1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Text Box 104"/>
            <p:cNvSpPr txBox="1">
              <a:spLocks noChangeArrowheads="1"/>
            </p:cNvSpPr>
            <p:nvPr/>
          </p:nvSpPr>
          <p:spPr bwMode="auto">
            <a:xfrm>
              <a:off x="3445" y="6469"/>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1294" name="Line 81"/>
            <p:cNvSpPr>
              <a:spLocks noChangeShapeType="1"/>
            </p:cNvSpPr>
            <p:nvPr/>
          </p:nvSpPr>
          <p:spPr bwMode="auto">
            <a:xfrm flipV="1">
              <a:off x="3543" y="5977"/>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Line 84"/>
            <p:cNvSpPr>
              <a:spLocks noChangeShapeType="1"/>
            </p:cNvSpPr>
            <p:nvPr/>
          </p:nvSpPr>
          <p:spPr bwMode="auto">
            <a:xfrm>
              <a:off x="3347" y="6370"/>
              <a:ext cx="1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Text Box 104"/>
            <p:cNvSpPr txBox="1">
              <a:spLocks noChangeArrowheads="1"/>
            </p:cNvSpPr>
            <p:nvPr/>
          </p:nvSpPr>
          <p:spPr bwMode="auto">
            <a:xfrm>
              <a:off x="3247" y="5977"/>
              <a:ext cx="69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1297" name="Text Box 104"/>
            <p:cNvSpPr txBox="1">
              <a:spLocks noChangeArrowheads="1"/>
            </p:cNvSpPr>
            <p:nvPr/>
          </p:nvSpPr>
          <p:spPr bwMode="auto">
            <a:xfrm>
              <a:off x="2458" y="6865"/>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a:t>
              </a:r>
              <a:endParaRPr lang="en-US" altLang="zh-CN" sz="2400" b="0">
                <a:solidFill>
                  <a:schemeClr val="accent1"/>
                </a:solidFill>
                <a:latin typeface="Arial" panose="020B0604020202020204" pitchFamily="34" charset="0"/>
              </a:endParaRPr>
            </a:p>
          </p:txBody>
        </p:sp>
        <p:sp>
          <p:nvSpPr>
            <p:cNvPr id="11298" name="Text Box 104"/>
            <p:cNvSpPr txBox="1">
              <a:spLocks noChangeArrowheads="1"/>
            </p:cNvSpPr>
            <p:nvPr/>
          </p:nvSpPr>
          <p:spPr bwMode="auto">
            <a:xfrm>
              <a:off x="2360" y="6471"/>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CP</a:t>
              </a:r>
              <a:endParaRPr lang="en-US" altLang="zh-CN" sz="2400" b="0">
                <a:solidFill>
                  <a:schemeClr val="accent1"/>
                </a:solidFill>
                <a:latin typeface="Arial" panose="020B0604020202020204" pitchFamily="34" charset="0"/>
              </a:endParaRPr>
            </a:p>
          </p:txBody>
        </p:sp>
        <p:sp>
          <p:nvSpPr>
            <p:cNvPr id="11299" name="Line 84"/>
            <p:cNvSpPr>
              <a:spLocks noChangeShapeType="1"/>
            </p:cNvSpPr>
            <p:nvPr/>
          </p:nvSpPr>
          <p:spPr bwMode="auto">
            <a:xfrm>
              <a:off x="2854" y="7063"/>
              <a:ext cx="4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0" name="Text Box 104"/>
            <p:cNvSpPr txBox="1">
              <a:spLocks noChangeArrowheads="1"/>
            </p:cNvSpPr>
            <p:nvPr/>
          </p:nvSpPr>
          <p:spPr bwMode="auto">
            <a:xfrm>
              <a:off x="3445" y="6963"/>
              <a:ext cx="69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1K</a:t>
              </a:r>
              <a:endParaRPr lang="en-US" altLang="zh-CN" sz="2400" b="0">
                <a:solidFill>
                  <a:schemeClr val="accent1"/>
                </a:solidFill>
                <a:latin typeface="Arial" panose="020B0604020202020204" pitchFamily="34" charset="0"/>
              </a:endParaRPr>
            </a:p>
          </p:txBody>
        </p:sp>
        <p:sp>
          <p:nvSpPr>
            <p:cNvPr id="11301" name="Text Box 104"/>
            <p:cNvSpPr txBox="1">
              <a:spLocks noChangeArrowheads="1"/>
            </p:cNvSpPr>
            <p:nvPr/>
          </p:nvSpPr>
          <p:spPr bwMode="auto">
            <a:xfrm>
              <a:off x="3247" y="6963"/>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1302" name="Line 81"/>
            <p:cNvSpPr>
              <a:spLocks noChangeShapeType="1"/>
            </p:cNvSpPr>
            <p:nvPr/>
          </p:nvSpPr>
          <p:spPr bwMode="auto">
            <a:xfrm flipV="1">
              <a:off x="3543" y="6963"/>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Line 84"/>
            <p:cNvSpPr>
              <a:spLocks noChangeShapeType="1"/>
            </p:cNvSpPr>
            <p:nvPr/>
          </p:nvSpPr>
          <p:spPr bwMode="auto">
            <a:xfrm>
              <a:off x="3347" y="6963"/>
              <a:ext cx="1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Line 84"/>
            <p:cNvSpPr>
              <a:spLocks noChangeShapeType="1"/>
            </p:cNvSpPr>
            <p:nvPr/>
          </p:nvSpPr>
          <p:spPr bwMode="auto">
            <a:xfrm>
              <a:off x="4339" y="6275"/>
              <a:ext cx="39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4" end="4"/>
                                            </p:txEl>
                                          </p:spTgt>
                                        </p:tgtEl>
                                        <p:attrNameLst>
                                          <p:attrName>style.visibility</p:attrName>
                                        </p:attrNameLst>
                                      </p:cBhvr>
                                      <p:to>
                                        <p:strVal val="visible"/>
                                      </p:to>
                                    </p:set>
                                    <p:animEffect transition="in" filter="fade">
                                      <p:cBhvr>
                                        <p:cTn id="10" dur="500"/>
                                        <p:tgtEl>
                                          <p:spTgt spid="512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9" end="9"/>
                                            </p:txEl>
                                          </p:spTgt>
                                        </p:tgtEl>
                                        <p:attrNameLst>
                                          <p:attrName>style.visibility</p:attrName>
                                        </p:attrNameLst>
                                      </p:cBhvr>
                                      <p:to>
                                        <p:strVal val="visible"/>
                                      </p:to>
                                    </p:set>
                                    <p:animEffect transition="in" filter="fade">
                                      <p:cBhvr>
                                        <p:cTn id="13" dur="500"/>
                                        <p:tgtEl>
                                          <p:spTgt spid="512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125"/>
                                        </p:tgtEl>
                                        <p:attrNameLst>
                                          <p:attrName>style.visibility</p:attrName>
                                        </p:attrNameLst>
                                      </p:cBhvr>
                                      <p:to>
                                        <p:strVal val="visible"/>
                                      </p:to>
                                    </p:set>
                                    <p:animEffect transition="in" filter="fade">
                                      <p:cBhvr>
                                        <p:cTn id="16" dur="500"/>
                                        <p:tgtEl>
                                          <p:spTgt spid="5125"/>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33"/>
                                        </p:tgtEl>
                                        <p:attrNameLst>
                                          <p:attrName>style.visibility</p:attrName>
                                        </p:attrNameLst>
                                      </p:cBhvr>
                                      <p:to>
                                        <p:strVal val="visible"/>
                                      </p:to>
                                    </p:set>
                                    <p:animEffect transition="in" filter="fade">
                                      <p:cBhvr>
                                        <p:cTn id="28" dur="500"/>
                                        <p:tgtEl>
                                          <p:spTgt spid="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二、选择题</a:t>
            </a:r>
          </a:p>
        </p:txBody>
      </p:sp>
      <p:sp>
        <p:nvSpPr>
          <p:cNvPr id="6147" name="Content Placeholder 4"/>
          <p:cNvSpPr>
            <a:spLocks noGrp="1"/>
          </p:cNvSpPr>
          <p:nvPr>
            <p:ph idx="4294967295"/>
          </p:nvPr>
        </p:nvSpPr>
        <p:spPr>
          <a:xfrm>
            <a:off x="684213" y="908050"/>
            <a:ext cx="7848600" cy="4606925"/>
          </a:xfrm>
        </p:spPr>
        <p:txBody>
          <a:bodyPr/>
          <a:lstStyle/>
          <a:p>
            <a:pPr marL="0" indent="0">
              <a:lnSpc>
                <a:spcPct val="120000"/>
              </a:lnSpc>
              <a:spcBef>
                <a:spcPct val="20000"/>
              </a:spcBef>
              <a:spcAft>
                <a:spcPct val="20000"/>
              </a:spcAft>
            </a:pPr>
            <a:r>
              <a:rPr lang="en-US" altLang="zh-CN" dirty="0">
                <a:ea typeface="黑体" panose="02010609060101010101" pitchFamily="49" charset="-122"/>
              </a:rPr>
              <a:t>4.</a:t>
            </a:r>
            <a:r>
              <a:rPr lang="zh-CN" altLang="en-US" dirty="0">
                <a:ea typeface="黑体" panose="02010609060101010101" pitchFamily="49" charset="-122"/>
              </a:rPr>
              <a:t>用</a:t>
            </a:r>
            <a:r>
              <a:rPr lang="en-US" altLang="zh-CN" dirty="0">
                <a:ea typeface="黑体" panose="02010609060101010101" pitchFamily="49" charset="-122"/>
              </a:rPr>
              <a:t>3</a:t>
            </a:r>
            <a:r>
              <a:rPr lang="zh-CN" altLang="en-US" dirty="0">
                <a:ea typeface="黑体" panose="02010609060101010101" pitchFamily="49" charset="-122"/>
              </a:rPr>
              <a:t>级触发器可以记忆（</a:t>
            </a:r>
            <a:r>
              <a:rPr lang="en-US" altLang="zh-CN" u="sng" dirty="0">
                <a:solidFill>
                  <a:srgbClr val="FF0000"/>
                </a:solidFill>
                <a:ea typeface="黑体" panose="02010609060101010101" pitchFamily="49" charset="-122"/>
              </a:rPr>
              <a:t>A</a:t>
            </a:r>
            <a:r>
              <a:rPr lang="zh-CN" altLang="en-US" dirty="0">
                <a:ea typeface="黑体" panose="02010609060101010101" pitchFamily="49" charset="-122"/>
              </a:rPr>
              <a:t>）种不同的状态。</a:t>
            </a:r>
          </a:p>
          <a:p>
            <a:pPr marL="384175" lvl="1" indent="0">
              <a:lnSpc>
                <a:spcPct val="120000"/>
              </a:lnSpc>
              <a:spcBef>
                <a:spcPct val="20000"/>
              </a:spcBef>
              <a:spcAft>
                <a:spcPct val="20000"/>
              </a:spcAft>
            </a:pPr>
            <a:r>
              <a:rPr lang="en-US" altLang="zh-CN" dirty="0">
                <a:ea typeface="黑体" panose="02010609060101010101" pitchFamily="49" charset="-122"/>
              </a:rPr>
              <a:t>A</a:t>
            </a:r>
            <a:r>
              <a:rPr lang="zh-CN" altLang="en-US" dirty="0">
                <a:ea typeface="黑体" panose="02010609060101010101" pitchFamily="49" charset="-122"/>
              </a:rPr>
              <a:t>．</a:t>
            </a:r>
            <a:r>
              <a:rPr lang="en-US" altLang="zh-CN" dirty="0">
                <a:ea typeface="黑体" panose="02010609060101010101" pitchFamily="49" charset="-122"/>
              </a:rPr>
              <a:t>8	B</a:t>
            </a:r>
            <a:r>
              <a:rPr lang="zh-CN" altLang="en-US" dirty="0">
                <a:ea typeface="黑体" panose="02010609060101010101" pitchFamily="49" charset="-122"/>
              </a:rPr>
              <a:t>．</a:t>
            </a:r>
            <a:r>
              <a:rPr lang="en-US" altLang="zh-CN" dirty="0">
                <a:ea typeface="黑体" panose="02010609060101010101" pitchFamily="49" charset="-122"/>
              </a:rPr>
              <a:t>16		C</a:t>
            </a:r>
            <a:r>
              <a:rPr lang="zh-CN" altLang="en-US" dirty="0">
                <a:ea typeface="黑体" panose="02010609060101010101" pitchFamily="49" charset="-122"/>
              </a:rPr>
              <a:t>．</a:t>
            </a:r>
            <a:r>
              <a:rPr lang="en-US" altLang="zh-CN" dirty="0">
                <a:ea typeface="黑体" panose="02010609060101010101" pitchFamily="49" charset="-122"/>
              </a:rPr>
              <a:t>128		D</a:t>
            </a:r>
            <a:r>
              <a:rPr lang="zh-CN" altLang="en-US" dirty="0">
                <a:ea typeface="黑体" panose="02010609060101010101" pitchFamily="49" charset="-122"/>
              </a:rPr>
              <a:t>．</a:t>
            </a:r>
            <a:r>
              <a:rPr lang="en-US" altLang="zh-CN" dirty="0">
                <a:ea typeface="黑体" panose="02010609060101010101" pitchFamily="49" charset="-122"/>
              </a:rPr>
              <a:t>256</a:t>
            </a:r>
          </a:p>
          <a:p>
            <a:pPr marL="0" indent="0">
              <a:lnSpc>
                <a:spcPct val="120000"/>
              </a:lnSpc>
              <a:spcBef>
                <a:spcPct val="20000"/>
              </a:spcBef>
              <a:spcAft>
                <a:spcPct val="20000"/>
              </a:spcAft>
            </a:pPr>
            <a:r>
              <a:rPr lang="en-US" altLang="zh-CN" dirty="0">
                <a:ea typeface="黑体" panose="02010609060101010101" pitchFamily="49" charset="-122"/>
              </a:rPr>
              <a:t>5.</a:t>
            </a:r>
            <a:r>
              <a:rPr lang="zh-CN" altLang="en-US" dirty="0">
                <a:ea typeface="黑体" panose="02010609060101010101" pitchFamily="49" charset="-122"/>
              </a:rPr>
              <a:t>同步计数器是指（</a:t>
            </a:r>
            <a:r>
              <a:rPr lang="en-US" altLang="zh-CN" u="sng" dirty="0">
                <a:solidFill>
                  <a:srgbClr val="FF0000"/>
                </a:solidFill>
                <a:ea typeface="黑体" panose="02010609060101010101" pitchFamily="49" charset="-122"/>
              </a:rPr>
              <a:t>B</a:t>
            </a:r>
            <a:r>
              <a:rPr lang="zh-CN" altLang="en-US" dirty="0">
                <a:ea typeface="黑体" panose="02010609060101010101" pitchFamily="49" charset="-122"/>
              </a:rPr>
              <a:t>）的计数器。</a:t>
            </a:r>
          </a:p>
          <a:p>
            <a:pPr marL="384175" lvl="1" indent="0">
              <a:lnSpc>
                <a:spcPct val="120000"/>
              </a:lnSpc>
              <a:spcBef>
                <a:spcPct val="20000"/>
              </a:spcBef>
              <a:spcAft>
                <a:spcPct val="20000"/>
              </a:spcAft>
            </a:pPr>
            <a:r>
              <a:rPr lang="zh-CN" altLang="en-US" dirty="0">
                <a:ea typeface="黑体" panose="02010609060101010101" pitchFamily="49" charset="-122"/>
              </a:rPr>
              <a:t>① 由同类型的触发器构成</a:t>
            </a:r>
          </a:p>
          <a:p>
            <a:pPr marL="384175" lvl="1" indent="0">
              <a:lnSpc>
                <a:spcPct val="120000"/>
              </a:lnSpc>
              <a:spcBef>
                <a:spcPct val="20000"/>
              </a:spcBef>
              <a:spcAft>
                <a:spcPct val="20000"/>
              </a:spcAft>
            </a:pPr>
            <a:r>
              <a:rPr lang="zh-CN" altLang="en-US" dirty="0">
                <a:ea typeface="黑体" panose="02010609060101010101" pitchFamily="49" charset="-122"/>
              </a:rPr>
              <a:t>② 各触发器时钟端连在一起，统一由系统时钟控制</a:t>
            </a:r>
          </a:p>
          <a:p>
            <a:pPr marL="384175" lvl="1" indent="0">
              <a:lnSpc>
                <a:spcPct val="120000"/>
              </a:lnSpc>
              <a:spcBef>
                <a:spcPct val="20000"/>
              </a:spcBef>
              <a:spcAft>
                <a:spcPct val="20000"/>
              </a:spcAft>
            </a:pPr>
            <a:r>
              <a:rPr lang="zh-CN" altLang="en-US" dirty="0">
                <a:ea typeface="黑体" panose="02010609060101010101" pitchFamily="49" charset="-122"/>
              </a:rPr>
              <a:t>③ 可用前级的输出做后级触发器的时钟</a:t>
            </a:r>
          </a:p>
          <a:p>
            <a:pPr marL="384175" lvl="1" indent="0">
              <a:lnSpc>
                <a:spcPct val="120000"/>
              </a:lnSpc>
              <a:spcBef>
                <a:spcPct val="20000"/>
              </a:spcBef>
              <a:spcAft>
                <a:spcPct val="20000"/>
              </a:spcAft>
            </a:pPr>
            <a:r>
              <a:rPr lang="zh-CN" altLang="en-US" dirty="0">
                <a:ea typeface="黑体" panose="02010609060101010101" pitchFamily="49" charset="-122"/>
              </a:rPr>
              <a:t>④ 可用后级的输出做前级触发器的时钟</a:t>
            </a:r>
          </a:p>
          <a:p>
            <a:pPr marL="0" indent="0">
              <a:lnSpc>
                <a:spcPct val="120000"/>
              </a:lnSpc>
              <a:spcBef>
                <a:spcPct val="20000"/>
              </a:spcBef>
              <a:spcAft>
                <a:spcPct val="20000"/>
              </a:spcAft>
            </a:pPr>
            <a:r>
              <a:rPr lang="en-US" altLang="zh-CN" dirty="0">
                <a:ea typeface="黑体" panose="02010609060101010101" pitchFamily="49" charset="-122"/>
              </a:rPr>
              <a:t>6.</a:t>
            </a:r>
            <a:r>
              <a:rPr lang="zh-CN" altLang="en-US" dirty="0">
                <a:ea typeface="黑体" panose="02010609060101010101" pitchFamily="49" charset="-122"/>
              </a:rPr>
              <a:t>由</a:t>
            </a:r>
            <a:r>
              <a:rPr lang="en-US" altLang="zh-CN" dirty="0">
                <a:ea typeface="黑体" panose="02010609060101010101" pitchFamily="49" charset="-122"/>
              </a:rPr>
              <a:t>4</a:t>
            </a:r>
            <a:r>
              <a:rPr lang="zh-CN" altLang="en-US" dirty="0">
                <a:ea typeface="黑体" panose="02010609060101010101" pitchFamily="49" charset="-122"/>
              </a:rPr>
              <a:t>级触发器构成的二进制计数器，其模值为（</a:t>
            </a:r>
            <a:r>
              <a:rPr lang="en-US" altLang="zh-CN" u="sng" dirty="0">
                <a:solidFill>
                  <a:srgbClr val="FF0000"/>
                </a:solidFill>
                <a:ea typeface="黑体" panose="02010609060101010101" pitchFamily="49" charset="-122"/>
              </a:rPr>
              <a:t>A</a:t>
            </a:r>
            <a:r>
              <a:rPr lang="zh-CN" altLang="en-US" dirty="0">
                <a:ea typeface="黑体" panose="02010609060101010101" pitchFamily="49" charset="-122"/>
              </a:rPr>
              <a:t>）。</a:t>
            </a:r>
          </a:p>
          <a:p>
            <a:pPr marL="384175" lvl="1" indent="0">
              <a:lnSpc>
                <a:spcPct val="120000"/>
              </a:lnSpc>
              <a:spcBef>
                <a:spcPct val="20000"/>
              </a:spcBef>
              <a:spcAft>
                <a:spcPct val="20000"/>
              </a:spcAft>
            </a:pPr>
            <a:r>
              <a:rPr lang="zh-CN" altLang="en-US" dirty="0">
                <a:ea typeface="黑体" panose="02010609060101010101" pitchFamily="49" charset="-122"/>
              </a:rPr>
              <a:t>① </a:t>
            </a:r>
            <a:r>
              <a:rPr lang="en-US" altLang="zh-CN" dirty="0">
                <a:ea typeface="黑体" panose="02010609060101010101" pitchFamily="49" charset="-122"/>
              </a:rPr>
              <a:t>16	② 20		③ 1000		④ 1024</a:t>
            </a:r>
          </a:p>
          <a:p>
            <a:pPr marL="0" indent="0">
              <a:lnSpc>
                <a:spcPct val="120000"/>
              </a:lnSpc>
              <a:spcBef>
                <a:spcPct val="20000"/>
              </a:spcBef>
              <a:spcAft>
                <a:spcPct val="20000"/>
              </a:spcAft>
            </a:pPr>
            <a:endParaRPr lang="en-US" altLang="zh-CN" dirty="0">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fade">
                                      <p:cBhvr>
                                        <p:cTn id="10" dur="500"/>
                                        <p:tgtEl>
                                          <p:spTgt spid="61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fade">
                                      <p:cBhvr>
                                        <p:cTn id="15" dur="500"/>
                                        <p:tgtEl>
                                          <p:spTgt spid="614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fade">
                                      <p:cBhvr>
                                        <p:cTn id="18" dur="500"/>
                                        <p:tgtEl>
                                          <p:spTgt spid="614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fade">
                                      <p:cBhvr>
                                        <p:cTn id="21" dur="500"/>
                                        <p:tgtEl>
                                          <p:spTgt spid="614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47">
                                            <p:txEl>
                                              <p:pRg st="5" end="5"/>
                                            </p:txEl>
                                          </p:spTgt>
                                        </p:tgtEl>
                                        <p:attrNameLst>
                                          <p:attrName>style.visibility</p:attrName>
                                        </p:attrNameLst>
                                      </p:cBhvr>
                                      <p:to>
                                        <p:strVal val="visible"/>
                                      </p:to>
                                    </p:set>
                                    <p:animEffect transition="in" filter="fade">
                                      <p:cBhvr>
                                        <p:cTn id="24" dur="500"/>
                                        <p:tgtEl>
                                          <p:spTgt spid="614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animEffect transition="in" filter="fade">
                                      <p:cBhvr>
                                        <p:cTn id="27" dur="500"/>
                                        <p:tgtEl>
                                          <p:spTgt spid="614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47">
                                            <p:txEl>
                                              <p:pRg st="7" end="7"/>
                                            </p:txEl>
                                          </p:spTgt>
                                        </p:tgtEl>
                                        <p:attrNameLst>
                                          <p:attrName>style.visibility</p:attrName>
                                        </p:attrNameLst>
                                      </p:cBhvr>
                                      <p:to>
                                        <p:strVal val="visible"/>
                                      </p:to>
                                    </p:set>
                                    <p:animEffect transition="in" filter="fade">
                                      <p:cBhvr>
                                        <p:cTn id="32" dur="500"/>
                                        <p:tgtEl>
                                          <p:spTgt spid="614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147">
                                            <p:txEl>
                                              <p:pRg st="8" end="8"/>
                                            </p:txEl>
                                          </p:spTgt>
                                        </p:tgtEl>
                                        <p:attrNameLst>
                                          <p:attrName>style.visibility</p:attrName>
                                        </p:attrNameLst>
                                      </p:cBhvr>
                                      <p:to>
                                        <p:strVal val="visible"/>
                                      </p:to>
                                    </p:set>
                                    <p:animEffect transition="in" filter="fade">
                                      <p:cBhvr>
                                        <p:cTn id="35"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二、选择题</a:t>
            </a:r>
          </a:p>
        </p:txBody>
      </p:sp>
      <p:sp>
        <p:nvSpPr>
          <p:cNvPr id="7171" name="Content Placeholder 4"/>
          <p:cNvSpPr>
            <a:spLocks noGrp="1"/>
          </p:cNvSpPr>
          <p:nvPr>
            <p:ph idx="4294967295"/>
          </p:nvPr>
        </p:nvSpPr>
        <p:spPr>
          <a:xfrm>
            <a:off x="684213" y="908050"/>
            <a:ext cx="7848600" cy="5302250"/>
          </a:xfrm>
        </p:spPr>
        <p:txBody>
          <a:bodyPr/>
          <a:lstStyle/>
          <a:p>
            <a:pPr marL="0" indent="0">
              <a:lnSpc>
                <a:spcPct val="120000"/>
              </a:lnSpc>
              <a:spcBef>
                <a:spcPct val="20000"/>
              </a:spcBef>
              <a:spcAft>
                <a:spcPct val="20000"/>
              </a:spcAft>
            </a:pPr>
            <a:r>
              <a:rPr lang="en-US" altLang="zh-CN" dirty="0">
                <a:ea typeface="黑体" panose="02010609060101010101" pitchFamily="49" charset="-122"/>
              </a:rPr>
              <a:t>7.</a:t>
            </a:r>
            <a:r>
              <a:rPr lang="zh-CN" altLang="en-US" dirty="0">
                <a:ea typeface="黑体" panose="02010609060101010101" pitchFamily="49" charset="-122"/>
              </a:rPr>
              <a:t>同步</a:t>
            </a:r>
            <a:r>
              <a:rPr lang="en-US" altLang="zh-CN" dirty="0">
                <a:ea typeface="黑体" panose="02010609060101010101" pitchFamily="49" charset="-122"/>
              </a:rPr>
              <a:t>4</a:t>
            </a:r>
            <a:r>
              <a:rPr lang="zh-CN" altLang="en-US" dirty="0">
                <a:ea typeface="黑体" panose="02010609060101010101" pitchFamily="49" charset="-122"/>
              </a:rPr>
              <a:t>位二进制减法计数器的借位方程是                        ，则可知</a:t>
            </a:r>
            <a:r>
              <a:rPr lang="en-US" altLang="zh-CN" dirty="0">
                <a:ea typeface="黑体" panose="02010609060101010101" pitchFamily="49" charset="-122"/>
              </a:rPr>
              <a:t>B</a:t>
            </a:r>
            <a:r>
              <a:rPr lang="zh-CN" altLang="en-US" dirty="0">
                <a:ea typeface="黑体" panose="02010609060101010101" pitchFamily="49" charset="-122"/>
              </a:rPr>
              <a:t>的周期和正脉冲宽度为（</a:t>
            </a:r>
            <a:r>
              <a:rPr lang="en-US" altLang="zh-CN" u="sng" dirty="0">
                <a:solidFill>
                  <a:srgbClr val="FF0000"/>
                </a:solidFill>
                <a:ea typeface="黑体" panose="02010609060101010101" pitchFamily="49" charset="-122"/>
              </a:rPr>
              <a:t>B</a:t>
            </a:r>
            <a:r>
              <a:rPr lang="zh-CN" altLang="en-US" dirty="0">
                <a:ea typeface="黑体" panose="02010609060101010101" pitchFamily="49" charset="-122"/>
              </a:rPr>
              <a:t>）。</a:t>
            </a:r>
          </a:p>
          <a:p>
            <a:pPr marL="384175" lvl="1" indent="0">
              <a:lnSpc>
                <a:spcPct val="120000"/>
              </a:lnSpc>
              <a:spcBef>
                <a:spcPct val="20000"/>
              </a:spcBef>
              <a:spcAft>
                <a:spcPct val="20000"/>
              </a:spcAft>
            </a:pPr>
            <a:r>
              <a:rPr lang="zh-CN" altLang="en-US" dirty="0">
                <a:ea typeface="黑体" panose="02010609060101010101" pitchFamily="49" charset="-122"/>
              </a:rPr>
              <a:t>① </a:t>
            </a:r>
            <a:r>
              <a:rPr lang="en-US" altLang="zh-CN" dirty="0">
                <a:ea typeface="黑体" panose="02010609060101010101" pitchFamily="49" charset="-122"/>
              </a:rPr>
              <a:t>16</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周期和</a:t>
            </a:r>
            <a:r>
              <a:rPr lang="en-US" altLang="zh-CN" dirty="0">
                <a:ea typeface="黑体" panose="02010609060101010101" pitchFamily="49" charset="-122"/>
              </a:rPr>
              <a:t>2</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a:t>
            </a:r>
          </a:p>
          <a:p>
            <a:pPr marL="384175" lvl="1" indent="0">
              <a:lnSpc>
                <a:spcPct val="120000"/>
              </a:lnSpc>
              <a:spcBef>
                <a:spcPct val="20000"/>
              </a:spcBef>
              <a:spcAft>
                <a:spcPct val="20000"/>
              </a:spcAft>
            </a:pPr>
            <a:r>
              <a:rPr lang="zh-CN" altLang="en-US" dirty="0">
                <a:ea typeface="黑体" panose="02010609060101010101" pitchFamily="49" charset="-122"/>
              </a:rPr>
              <a:t>② </a:t>
            </a:r>
            <a:r>
              <a:rPr lang="en-US" altLang="zh-CN" dirty="0">
                <a:ea typeface="黑体" panose="02010609060101010101" pitchFamily="49" charset="-122"/>
              </a:rPr>
              <a:t>16</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周期和</a:t>
            </a:r>
            <a:r>
              <a:rPr lang="en-US" altLang="zh-CN" dirty="0">
                <a:ea typeface="黑体" panose="02010609060101010101" pitchFamily="49" charset="-122"/>
              </a:rPr>
              <a:t>1</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a:t>
            </a:r>
          </a:p>
          <a:p>
            <a:pPr marL="384175" lvl="1" indent="0">
              <a:lnSpc>
                <a:spcPct val="120000"/>
              </a:lnSpc>
              <a:spcBef>
                <a:spcPct val="20000"/>
              </a:spcBef>
              <a:spcAft>
                <a:spcPct val="20000"/>
              </a:spcAft>
            </a:pPr>
            <a:r>
              <a:rPr lang="zh-CN" altLang="en-US" dirty="0">
                <a:ea typeface="黑体" panose="02010609060101010101" pitchFamily="49" charset="-122"/>
              </a:rPr>
              <a:t>③   </a:t>
            </a:r>
            <a:r>
              <a:rPr lang="en-US" altLang="zh-CN" dirty="0">
                <a:ea typeface="黑体" panose="02010609060101010101" pitchFamily="49" charset="-122"/>
              </a:rPr>
              <a:t>8</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周期和</a:t>
            </a:r>
            <a:r>
              <a:rPr lang="en-US" altLang="zh-CN" dirty="0">
                <a:ea typeface="黑体" panose="02010609060101010101" pitchFamily="49" charset="-122"/>
              </a:rPr>
              <a:t>8</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a:t>
            </a:r>
          </a:p>
          <a:p>
            <a:pPr marL="384175" lvl="1" indent="0">
              <a:lnSpc>
                <a:spcPct val="120000"/>
              </a:lnSpc>
              <a:spcBef>
                <a:spcPct val="20000"/>
              </a:spcBef>
              <a:spcAft>
                <a:spcPct val="20000"/>
              </a:spcAft>
            </a:pPr>
            <a:r>
              <a:rPr lang="zh-CN" altLang="en-US" dirty="0">
                <a:ea typeface="黑体" panose="02010609060101010101" pitchFamily="49" charset="-122"/>
              </a:rPr>
              <a:t>④   </a:t>
            </a:r>
            <a:r>
              <a:rPr lang="en-US" altLang="zh-CN" dirty="0">
                <a:ea typeface="黑体" panose="02010609060101010101" pitchFamily="49" charset="-122"/>
              </a:rPr>
              <a:t>8</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周期和</a:t>
            </a:r>
            <a:r>
              <a:rPr lang="en-US" altLang="zh-CN" dirty="0">
                <a:ea typeface="黑体" panose="02010609060101010101" pitchFamily="49" charset="-122"/>
              </a:rPr>
              <a:t>4</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a:t>
            </a:r>
          </a:p>
          <a:p>
            <a:pPr marL="0" indent="0">
              <a:lnSpc>
                <a:spcPct val="120000"/>
              </a:lnSpc>
              <a:spcBef>
                <a:spcPct val="20000"/>
              </a:spcBef>
              <a:spcAft>
                <a:spcPct val="20000"/>
              </a:spcAft>
            </a:pPr>
            <a:r>
              <a:rPr lang="en-US" altLang="zh-CN" dirty="0">
                <a:ea typeface="黑体" panose="02010609060101010101" pitchFamily="49" charset="-122"/>
              </a:rPr>
              <a:t>8.</a:t>
            </a:r>
            <a:r>
              <a:rPr lang="zh-CN" altLang="en-US" dirty="0">
                <a:ea typeface="黑体" panose="02010609060101010101" pitchFamily="49" charset="-122"/>
              </a:rPr>
              <a:t>已知</a:t>
            </a:r>
            <a:r>
              <a:rPr lang="en-US" altLang="zh-CN" dirty="0">
                <a:ea typeface="黑体" panose="02010609060101010101" pitchFamily="49" charset="-122"/>
              </a:rPr>
              <a:t>Q</a:t>
            </a:r>
            <a:r>
              <a:rPr lang="en-US" altLang="zh-CN" baseline="-25000" dirty="0">
                <a:ea typeface="黑体" panose="02010609060101010101" pitchFamily="49" charset="-122"/>
              </a:rPr>
              <a:t>3</a:t>
            </a:r>
            <a:r>
              <a:rPr lang="zh-CN" altLang="en-US" dirty="0">
                <a:ea typeface="黑体" panose="02010609060101010101" pitchFamily="49" charset="-122"/>
              </a:rPr>
              <a:t>、</a:t>
            </a:r>
            <a:r>
              <a:rPr lang="en-US" altLang="zh-CN" dirty="0">
                <a:ea typeface="黑体" panose="02010609060101010101" pitchFamily="49" charset="-122"/>
              </a:rPr>
              <a:t>Q</a:t>
            </a:r>
            <a:r>
              <a:rPr lang="en-US" altLang="zh-CN" baseline="-25000" dirty="0">
                <a:ea typeface="黑体" panose="02010609060101010101" pitchFamily="49" charset="-122"/>
              </a:rPr>
              <a:t>2</a:t>
            </a:r>
            <a:r>
              <a:rPr lang="zh-CN" altLang="en-US" dirty="0">
                <a:ea typeface="黑体" panose="02010609060101010101" pitchFamily="49" charset="-122"/>
              </a:rPr>
              <a:t>、</a:t>
            </a:r>
            <a:r>
              <a:rPr lang="en-US" altLang="zh-CN" dirty="0">
                <a:ea typeface="黑体" panose="02010609060101010101" pitchFamily="49" charset="-122"/>
              </a:rPr>
              <a:t>Q</a:t>
            </a:r>
            <a:r>
              <a:rPr lang="en-US" altLang="zh-CN" baseline="-25000" dirty="0">
                <a:ea typeface="黑体" panose="02010609060101010101" pitchFamily="49" charset="-122"/>
              </a:rPr>
              <a:t>1</a:t>
            </a:r>
            <a:r>
              <a:rPr lang="zh-CN" altLang="en-US" dirty="0">
                <a:ea typeface="黑体" panose="02010609060101010101" pitchFamily="49" charset="-122"/>
              </a:rPr>
              <a:t>、</a:t>
            </a:r>
            <a:r>
              <a:rPr lang="en-US" altLang="zh-CN" dirty="0">
                <a:ea typeface="黑体" panose="02010609060101010101" pitchFamily="49" charset="-122"/>
              </a:rPr>
              <a:t>Q</a:t>
            </a:r>
            <a:r>
              <a:rPr lang="en-US" altLang="zh-CN" baseline="-25000" dirty="0">
                <a:ea typeface="黑体" panose="02010609060101010101" pitchFamily="49" charset="-122"/>
              </a:rPr>
              <a:t>0</a:t>
            </a:r>
            <a:r>
              <a:rPr lang="zh-CN" altLang="en-US" dirty="0">
                <a:ea typeface="黑体" panose="02010609060101010101" pitchFamily="49" charset="-122"/>
              </a:rPr>
              <a:t>是同步</a:t>
            </a:r>
            <a:r>
              <a:rPr lang="zh-CN" altLang="en-US" dirty="0">
                <a:solidFill>
                  <a:srgbClr val="FF0000"/>
                </a:solidFill>
                <a:ea typeface="黑体" panose="02010609060101010101" pitchFamily="49" charset="-122"/>
              </a:rPr>
              <a:t>十进制</a:t>
            </a:r>
            <a:r>
              <a:rPr lang="zh-CN" altLang="en-US" dirty="0">
                <a:ea typeface="黑体" panose="02010609060101010101" pitchFamily="49" charset="-122"/>
              </a:rPr>
              <a:t>计数器的触发器输出，若以</a:t>
            </a:r>
            <a:r>
              <a:rPr lang="en-US" altLang="zh-CN" dirty="0">
                <a:ea typeface="黑体" panose="02010609060101010101" pitchFamily="49" charset="-122"/>
              </a:rPr>
              <a:t>Q</a:t>
            </a:r>
            <a:r>
              <a:rPr lang="en-US" altLang="zh-CN" baseline="-25000" dirty="0">
                <a:ea typeface="黑体" panose="02010609060101010101" pitchFamily="49" charset="-122"/>
              </a:rPr>
              <a:t>3</a:t>
            </a:r>
            <a:r>
              <a:rPr lang="zh-CN" altLang="en-US" dirty="0">
                <a:ea typeface="黑体" panose="02010609060101010101" pitchFamily="49" charset="-122"/>
              </a:rPr>
              <a:t>作进位</a:t>
            </a:r>
            <a:r>
              <a:rPr lang="en-US" altLang="zh-CN" dirty="0">
                <a:ea typeface="黑体" panose="02010609060101010101" pitchFamily="49" charset="-122"/>
              </a:rPr>
              <a:t>C</a:t>
            </a:r>
            <a:r>
              <a:rPr lang="zh-CN" altLang="en-US" dirty="0">
                <a:ea typeface="黑体" panose="02010609060101010101" pitchFamily="49" charset="-122"/>
              </a:rPr>
              <a:t>，则</a:t>
            </a:r>
            <a:r>
              <a:rPr lang="en-US" altLang="zh-CN" dirty="0">
                <a:ea typeface="黑体" panose="02010609060101010101" pitchFamily="49" charset="-122"/>
              </a:rPr>
              <a:t>C</a:t>
            </a:r>
            <a:r>
              <a:rPr lang="zh-CN" altLang="en-US" dirty="0">
                <a:ea typeface="黑体" panose="02010609060101010101" pitchFamily="49" charset="-122"/>
              </a:rPr>
              <a:t>的周期和正脉冲宽度是（</a:t>
            </a:r>
            <a:r>
              <a:rPr lang="en-US" altLang="zh-CN" u="sng" dirty="0">
                <a:solidFill>
                  <a:srgbClr val="FF0000"/>
                </a:solidFill>
                <a:ea typeface="黑体" panose="02010609060101010101" pitchFamily="49" charset="-122"/>
              </a:rPr>
              <a:t>B</a:t>
            </a:r>
            <a:r>
              <a:rPr lang="zh-CN" altLang="en-US" dirty="0">
                <a:ea typeface="黑体" panose="02010609060101010101" pitchFamily="49" charset="-122"/>
              </a:rPr>
              <a:t>）。</a:t>
            </a:r>
          </a:p>
          <a:p>
            <a:pPr marL="384175" lvl="1" indent="0">
              <a:lnSpc>
                <a:spcPct val="120000"/>
              </a:lnSpc>
              <a:spcBef>
                <a:spcPct val="20000"/>
              </a:spcBef>
              <a:spcAft>
                <a:spcPct val="20000"/>
              </a:spcAft>
            </a:pPr>
            <a:r>
              <a:rPr lang="zh-CN" altLang="en-US" dirty="0">
                <a:ea typeface="黑体" panose="02010609060101010101" pitchFamily="49" charset="-122"/>
              </a:rPr>
              <a:t>① </a:t>
            </a:r>
            <a:r>
              <a:rPr lang="en-US" altLang="zh-CN" dirty="0">
                <a:ea typeface="黑体" panose="02010609060101010101" pitchFamily="49" charset="-122"/>
              </a:rPr>
              <a:t>10</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脉冲，正脉冲宽度为</a:t>
            </a:r>
            <a:r>
              <a:rPr lang="en-US" altLang="zh-CN" dirty="0">
                <a:ea typeface="黑体" panose="02010609060101010101" pitchFamily="49" charset="-122"/>
              </a:rPr>
              <a:t>1</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a:t>
            </a:r>
          </a:p>
          <a:p>
            <a:pPr marL="384175" lvl="1" indent="0">
              <a:lnSpc>
                <a:spcPct val="120000"/>
              </a:lnSpc>
              <a:spcBef>
                <a:spcPct val="20000"/>
              </a:spcBef>
              <a:spcAft>
                <a:spcPct val="20000"/>
              </a:spcAft>
            </a:pPr>
            <a:r>
              <a:rPr lang="zh-CN" altLang="en-US" dirty="0">
                <a:ea typeface="黑体" panose="02010609060101010101" pitchFamily="49" charset="-122"/>
              </a:rPr>
              <a:t>② </a:t>
            </a:r>
            <a:r>
              <a:rPr lang="en-US" altLang="zh-CN" dirty="0">
                <a:ea typeface="黑体" panose="02010609060101010101" pitchFamily="49" charset="-122"/>
              </a:rPr>
              <a:t>10</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脉冲，正脉冲宽度为</a:t>
            </a:r>
            <a:r>
              <a:rPr lang="en-US" altLang="zh-CN" dirty="0">
                <a:ea typeface="黑体" panose="02010609060101010101" pitchFamily="49" charset="-122"/>
              </a:rPr>
              <a:t>2</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a:t>
            </a:r>
          </a:p>
          <a:p>
            <a:pPr marL="384175" lvl="1" indent="0">
              <a:lnSpc>
                <a:spcPct val="120000"/>
              </a:lnSpc>
              <a:spcBef>
                <a:spcPct val="20000"/>
              </a:spcBef>
              <a:spcAft>
                <a:spcPct val="20000"/>
              </a:spcAft>
            </a:pPr>
            <a:r>
              <a:rPr lang="zh-CN" altLang="en-US" dirty="0">
                <a:ea typeface="黑体" panose="02010609060101010101" pitchFamily="49" charset="-122"/>
              </a:rPr>
              <a:t>③   </a:t>
            </a:r>
            <a:r>
              <a:rPr lang="en-US" altLang="zh-CN" dirty="0">
                <a:ea typeface="黑体" panose="02010609060101010101" pitchFamily="49" charset="-122"/>
              </a:rPr>
              <a:t>8</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脉冲，正脉冲宽度为</a:t>
            </a:r>
            <a:r>
              <a:rPr lang="en-US" altLang="zh-CN" dirty="0">
                <a:ea typeface="黑体" panose="02010609060101010101" pitchFamily="49" charset="-122"/>
              </a:rPr>
              <a:t>1</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a:t>
            </a:r>
          </a:p>
          <a:p>
            <a:pPr marL="384175" lvl="1" indent="0">
              <a:lnSpc>
                <a:spcPct val="120000"/>
              </a:lnSpc>
              <a:spcBef>
                <a:spcPct val="20000"/>
              </a:spcBef>
              <a:spcAft>
                <a:spcPct val="20000"/>
              </a:spcAft>
            </a:pPr>
            <a:r>
              <a:rPr lang="zh-CN" altLang="en-US" dirty="0">
                <a:ea typeface="黑体" panose="02010609060101010101" pitchFamily="49" charset="-122"/>
              </a:rPr>
              <a:t>④   </a:t>
            </a:r>
            <a:r>
              <a:rPr lang="en-US" altLang="zh-CN" dirty="0">
                <a:ea typeface="黑体" panose="02010609060101010101" pitchFamily="49" charset="-122"/>
              </a:rPr>
              <a:t>8</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脉冲，正脉冲宽度为</a:t>
            </a:r>
            <a:r>
              <a:rPr lang="en-US" altLang="zh-CN" dirty="0">
                <a:ea typeface="黑体" panose="02010609060101010101" pitchFamily="49" charset="-122"/>
              </a:rPr>
              <a:t>2</a:t>
            </a:r>
            <a:r>
              <a:rPr lang="zh-CN" altLang="en-US" dirty="0">
                <a:ea typeface="黑体" panose="02010609060101010101" pitchFamily="49" charset="-122"/>
              </a:rPr>
              <a:t>个</a:t>
            </a:r>
            <a:r>
              <a:rPr lang="en-US" altLang="zh-CN" dirty="0">
                <a:ea typeface="黑体" panose="02010609060101010101" pitchFamily="49" charset="-122"/>
              </a:rPr>
              <a:t>CP</a:t>
            </a:r>
            <a:r>
              <a:rPr lang="zh-CN" altLang="en-US" dirty="0">
                <a:ea typeface="黑体" panose="02010609060101010101" pitchFamily="49" charset="-122"/>
              </a:rPr>
              <a:t>周期</a:t>
            </a:r>
          </a:p>
        </p:txBody>
      </p:sp>
      <p:sp>
        <p:nvSpPr>
          <p:cNvPr id="1536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173" name="对象 2"/>
          <p:cNvGraphicFramePr>
            <a:graphicFrameLocks noChangeAspect="1"/>
          </p:cNvGraphicFramePr>
          <p:nvPr/>
        </p:nvGraphicFramePr>
        <p:xfrm>
          <a:off x="5651500" y="908050"/>
          <a:ext cx="1543050" cy="428625"/>
        </p:xfrm>
        <a:graphic>
          <a:graphicData uri="http://schemas.openxmlformats.org/presentationml/2006/ole">
            <mc:AlternateContent xmlns:mc="http://schemas.openxmlformats.org/markup-compatibility/2006">
              <mc:Choice xmlns:v="urn:schemas-microsoft-com:vml" Requires="v">
                <p:oleObj spid="_x0000_s15370" name="公式" r:id="rId4" imgW="926698" imgH="253890" progId="Equation.3">
                  <p:embed/>
                </p:oleObj>
              </mc:Choice>
              <mc:Fallback>
                <p:oleObj name="公式" r:id="rId4" imgW="926698" imgH="253890"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908050"/>
                        <a:ext cx="15430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3"/>
                                        </p:tgtEl>
                                        <p:attrNameLst>
                                          <p:attrName>style.visibility</p:attrName>
                                        </p:attrNameLst>
                                      </p:cBhvr>
                                      <p:to>
                                        <p:strVal val="visible"/>
                                      </p:to>
                                    </p:set>
                                    <p:animEffect transition="in" filter="fade">
                                      <p:cBhvr>
                                        <p:cTn id="10" dur="500"/>
                                        <p:tgtEl>
                                          <p:spTgt spid="717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Effect transition="in" filter="fade">
                                      <p:cBhvr>
                                        <p:cTn id="13" dur="500"/>
                                        <p:tgtEl>
                                          <p:spTgt spid="7171">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2" end="2"/>
                                            </p:txEl>
                                          </p:spTgt>
                                        </p:tgtEl>
                                        <p:attrNameLst>
                                          <p:attrName>style.visibility</p:attrName>
                                        </p:attrNameLst>
                                      </p:cBhvr>
                                      <p:to>
                                        <p:strVal val="visible"/>
                                      </p:to>
                                    </p:set>
                                    <p:animEffect transition="in" filter="fade">
                                      <p:cBhvr>
                                        <p:cTn id="16" dur="500"/>
                                        <p:tgtEl>
                                          <p:spTgt spid="717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Effect transition="in" filter="fade">
                                      <p:cBhvr>
                                        <p:cTn id="19" dur="500"/>
                                        <p:tgtEl>
                                          <p:spTgt spid="7171">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fade">
                                      <p:cBhvr>
                                        <p:cTn id="22" dur="500"/>
                                        <p:tgtEl>
                                          <p:spTgt spid="71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Effect transition="in" filter="fade">
                                      <p:cBhvr>
                                        <p:cTn id="27" dur="500"/>
                                        <p:tgtEl>
                                          <p:spTgt spid="7171">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6" end="6"/>
                                            </p:txEl>
                                          </p:spTgt>
                                        </p:tgtEl>
                                        <p:attrNameLst>
                                          <p:attrName>style.visibility</p:attrName>
                                        </p:attrNameLst>
                                      </p:cBhvr>
                                      <p:to>
                                        <p:strVal val="visible"/>
                                      </p:to>
                                    </p:set>
                                    <p:animEffect transition="in" filter="fade">
                                      <p:cBhvr>
                                        <p:cTn id="30" dur="500"/>
                                        <p:tgtEl>
                                          <p:spTgt spid="7171">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171">
                                            <p:txEl>
                                              <p:pRg st="7" end="7"/>
                                            </p:txEl>
                                          </p:spTgt>
                                        </p:tgtEl>
                                        <p:attrNameLst>
                                          <p:attrName>style.visibility</p:attrName>
                                        </p:attrNameLst>
                                      </p:cBhvr>
                                      <p:to>
                                        <p:strVal val="visible"/>
                                      </p:to>
                                    </p:set>
                                    <p:animEffect transition="in" filter="fade">
                                      <p:cBhvr>
                                        <p:cTn id="33" dur="500"/>
                                        <p:tgtEl>
                                          <p:spTgt spid="7171">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171">
                                            <p:txEl>
                                              <p:pRg st="8" end="8"/>
                                            </p:txEl>
                                          </p:spTgt>
                                        </p:tgtEl>
                                        <p:attrNameLst>
                                          <p:attrName>style.visibility</p:attrName>
                                        </p:attrNameLst>
                                      </p:cBhvr>
                                      <p:to>
                                        <p:strVal val="visible"/>
                                      </p:to>
                                    </p:set>
                                    <p:animEffect transition="in" filter="fade">
                                      <p:cBhvr>
                                        <p:cTn id="36" dur="500"/>
                                        <p:tgtEl>
                                          <p:spTgt spid="7171">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171">
                                            <p:txEl>
                                              <p:pRg st="9" end="9"/>
                                            </p:txEl>
                                          </p:spTgt>
                                        </p:tgtEl>
                                        <p:attrNameLst>
                                          <p:attrName>style.visibility</p:attrName>
                                        </p:attrNameLst>
                                      </p:cBhvr>
                                      <p:to>
                                        <p:strVal val="visible"/>
                                      </p:to>
                                    </p:set>
                                    <p:animEffect transition="in" filter="fade">
                                      <p:cBhvr>
                                        <p:cTn id="39"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二、选择题</a:t>
            </a:r>
          </a:p>
        </p:txBody>
      </p:sp>
      <p:sp>
        <p:nvSpPr>
          <p:cNvPr id="8195" name="Content Placeholder 4"/>
          <p:cNvSpPr>
            <a:spLocks noGrp="1"/>
          </p:cNvSpPr>
          <p:nvPr>
            <p:ph idx="4294967295"/>
          </p:nvPr>
        </p:nvSpPr>
        <p:spPr>
          <a:xfrm>
            <a:off x="684213" y="908050"/>
            <a:ext cx="7848600" cy="3554413"/>
          </a:xfrm>
        </p:spPr>
        <p:txBody>
          <a:bodyPr/>
          <a:lstStyle/>
          <a:p>
            <a:pPr marL="0" indent="0">
              <a:lnSpc>
                <a:spcPct val="120000"/>
              </a:lnSpc>
              <a:spcBef>
                <a:spcPct val="20000"/>
              </a:spcBef>
              <a:spcAft>
                <a:spcPct val="20000"/>
              </a:spcAft>
            </a:pPr>
            <a:r>
              <a:rPr lang="en-US" altLang="zh-CN" dirty="0">
                <a:ea typeface="黑体" panose="02010609060101010101" pitchFamily="49" charset="-122"/>
              </a:rPr>
              <a:t>9.</a:t>
            </a:r>
            <a:r>
              <a:rPr lang="zh-CN" altLang="en-US" dirty="0">
                <a:ea typeface="黑体" panose="02010609060101010101" pitchFamily="49" charset="-122"/>
              </a:rPr>
              <a:t>一个</a:t>
            </a:r>
            <a:r>
              <a:rPr lang="en-US" altLang="zh-CN" dirty="0">
                <a:ea typeface="黑体" panose="02010609060101010101" pitchFamily="49" charset="-122"/>
              </a:rPr>
              <a:t>4</a:t>
            </a:r>
            <a:r>
              <a:rPr lang="zh-CN" altLang="en-US" dirty="0">
                <a:ea typeface="黑体" panose="02010609060101010101" pitchFamily="49" charset="-122"/>
              </a:rPr>
              <a:t>位移位寄存器原来的状态为</a:t>
            </a:r>
            <a:r>
              <a:rPr lang="en-US" altLang="zh-CN" dirty="0">
                <a:ea typeface="黑体" panose="02010609060101010101" pitchFamily="49" charset="-122"/>
              </a:rPr>
              <a:t>0000</a:t>
            </a:r>
            <a:r>
              <a:rPr lang="zh-CN" altLang="en-US" dirty="0">
                <a:ea typeface="黑体" panose="02010609060101010101" pitchFamily="49" charset="-122"/>
              </a:rPr>
              <a:t>，如果串行输入始终为</a:t>
            </a:r>
            <a:r>
              <a:rPr lang="en-US" altLang="zh-CN" dirty="0">
                <a:ea typeface="黑体" panose="02010609060101010101" pitchFamily="49" charset="-122"/>
              </a:rPr>
              <a:t>1</a:t>
            </a:r>
            <a:r>
              <a:rPr lang="zh-CN" altLang="en-US" dirty="0">
                <a:ea typeface="黑体" panose="02010609060101010101" pitchFamily="49" charset="-122"/>
              </a:rPr>
              <a:t>，则经过</a:t>
            </a:r>
            <a:r>
              <a:rPr lang="en-US" altLang="zh-CN" dirty="0">
                <a:ea typeface="黑体" panose="02010609060101010101" pitchFamily="49" charset="-122"/>
              </a:rPr>
              <a:t>4</a:t>
            </a:r>
            <a:r>
              <a:rPr lang="zh-CN" altLang="en-US" dirty="0">
                <a:ea typeface="黑体" panose="02010609060101010101" pitchFamily="49" charset="-122"/>
              </a:rPr>
              <a:t>个移位脉冲后寄存器的内容为（</a:t>
            </a:r>
            <a:r>
              <a:rPr lang="en-US" altLang="zh-CN" u="sng" dirty="0">
                <a:solidFill>
                  <a:srgbClr val="FF0000"/>
                </a:solidFill>
                <a:ea typeface="黑体" panose="02010609060101010101" pitchFamily="49" charset="-122"/>
              </a:rPr>
              <a:t>D</a:t>
            </a:r>
            <a:r>
              <a:rPr lang="zh-CN" altLang="en-US" dirty="0">
                <a:ea typeface="黑体" panose="02010609060101010101" pitchFamily="49" charset="-122"/>
              </a:rPr>
              <a:t>）。</a:t>
            </a:r>
          </a:p>
          <a:p>
            <a:pPr marL="384175" lvl="1" indent="0">
              <a:lnSpc>
                <a:spcPct val="120000"/>
              </a:lnSpc>
              <a:spcBef>
                <a:spcPct val="20000"/>
              </a:spcBef>
              <a:spcAft>
                <a:spcPct val="20000"/>
              </a:spcAft>
            </a:pPr>
            <a:r>
              <a:rPr lang="zh-CN" altLang="en-US" dirty="0">
                <a:ea typeface="黑体" panose="02010609060101010101" pitchFamily="49" charset="-122"/>
              </a:rPr>
              <a:t>① </a:t>
            </a:r>
            <a:r>
              <a:rPr lang="en-US" altLang="zh-CN" dirty="0">
                <a:ea typeface="黑体" panose="02010609060101010101" pitchFamily="49" charset="-122"/>
              </a:rPr>
              <a:t>0001	② 0111		③ 1110		④ 1111</a:t>
            </a:r>
          </a:p>
          <a:p>
            <a:pPr marL="0" indent="0">
              <a:lnSpc>
                <a:spcPct val="120000"/>
              </a:lnSpc>
              <a:spcBef>
                <a:spcPct val="20000"/>
              </a:spcBef>
              <a:spcAft>
                <a:spcPct val="20000"/>
              </a:spcAft>
            </a:pPr>
            <a:r>
              <a:rPr lang="en-US" altLang="zh-CN" dirty="0">
                <a:ea typeface="黑体" panose="02010609060101010101" pitchFamily="49" charset="-122"/>
              </a:rPr>
              <a:t>10.</a:t>
            </a:r>
            <a:r>
              <a:rPr lang="zh-CN" altLang="en-US" dirty="0">
                <a:ea typeface="黑体" panose="02010609060101010101" pitchFamily="49" charset="-122"/>
              </a:rPr>
              <a:t>可以用来实现并</a:t>
            </a:r>
            <a:r>
              <a:rPr lang="en-US" altLang="zh-CN" dirty="0">
                <a:ea typeface="黑体" panose="02010609060101010101" pitchFamily="49" charset="-122"/>
              </a:rPr>
              <a:t>/</a:t>
            </a:r>
            <a:r>
              <a:rPr lang="zh-CN" altLang="en-US" dirty="0">
                <a:ea typeface="黑体" panose="02010609060101010101" pitchFamily="49" charset="-122"/>
              </a:rPr>
              <a:t>串转换和串</a:t>
            </a:r>
            <a:r>
              <a:rPr lang="en-US" altLang="zh-CN" dirty="0">
                <a:ea typeface="黑体" panose="02010609060101010101" pitchFamily="49" charset="-122"/>
              </a:rPr>
              <a:t>/</a:t>
            </a:r>
            <a:r>
              <a:rPr lang="zh-CN" altLang="en-US" dirty="0">
                <a:ea typeface="黑体" panose="02010609060101010101" pitchFamily="49" charset="-122"/>
              </a:rPr>
              <a:t>并转换的器件是（</a:t>
            </a:r>
            <a:r>
              <a:rPr lang="en-US" altLang="zh-CN" u="sng" dirty="0">
                <a:solidFill>
                  <a:srgbClr val="FF0000"/>
                </a:solidFill>
                <a:ea typeface="黑体" panose="02010609060101010101" pitchFamily="49" charset="-122"/>
              </a:rPr>
              <a:t>B</a:t>
            </a:r>
            <a:r>
              <a:rPr lang="zh-CN" altLang="en-US" dirty="0">
                <a:ea typeface="黑体" panose="02010609060101010101" pitchFamily="49" charset="-122"/>
              </a:rPr>
              <a:t>）。</a:t>
            </a:r>
          </a:p>
          <a:p>
            <a:pPr marL="384175" lvl="1" indent="0">
              <a:lnSpc>
                <a:spcPct val="120000"/>
              </a:lnSpc>
              <a:spcBef>
                <a:spcPct val="20000"/>
              </a:spcBef>
              <a:spcAft>
                <a:spcPct val="20000"/>
              </a:spcAft>
            </a:pPr>
            <a:r>
              <a:rPr lang="zh-CN" altLang="en-US" dirty="0">
                <a:ea typeface="黑体" panose="02010609060101010101" pitchFamily="49" charset="-122"/>
              </a:rPr>
              <a:t>① 计数器		</a:t>
            </a:r>
            <a:r>
              <a:rPr lang="en-US" altLang="zh-CN" dirty="0">
                <a:ea typeface="黑体" panose="02010609060101010101" pitchFamily="49" charset="-122"/>
              </a:rPr>
              <a:t>	</a:t>
            </a:r>
            <a:r>
              <a:rPr lang="zh-CN" altLang="en-US" dirty="0">
                <a:ea typeface="黑体" panose="02010609060101010101" pitchFamily="49" charset="-122"/>
              </a:rPr>
              <a:t>② 移位寄存器</a:t>
            </a:r>
          </a:p>
          <a:p>
            <a:pPr marL="384175" lvl="1" indent="0">
              <a:lnSpc>
                <a:spcPct val="120000"/>
              </a:lnSpc>
              <a:spcBef>
                <a:spcPct val="20000"/>
              </a:spcBef>
              <a:spcAft>
                <a:spcPct val="20000"/>
              </a:spcAft>
            </a:pPr>
            <a:r>
              <a:rPr lang="zh-CN" altLang="en-US" dirty="0">
                <a:ea typeface="黑体" panose="02010609060101010101" pitchFamily="49" charset="-122"/>
              </a:rPr>
              <a:t>③ 存储器		</a:t>
            </a:r>
            <a:r>
              <a:rPr lang="en-US" altLang="zh-CN" dirty="0">
                <a:ea typeface="黑体" panose="02010609060101010101" pitchFamily="49" charset="-122"/>
              </a:rPr>
              <a:t>	</a:t>
            </a:r>
            <a:r>
              <a:rPr lang="zh-CN" altLang="en-US" dirty="0">
                <a:ea typeface="黑体" panose="02010609060101010101" pitchFamily="49" charset="-122"/>
              </a:rPr>
              <a:t>④ 全加器</a:t>
            </a:r>
          </a:p>
          <a:p>
            <a:pPr marL="0" indent="0">
              <a:lnSpc>
                <a:spcPct val="120000"/>
              </a:lnSpc>
              <a:spcBef>
                <a:spcPct val="20000"/>
              </a:spcBef>
              <a:spcAft>
                <a:spcPct val="20000"/>
              </a:spcAft>
            </a:pPr>
            <a:r>
              <a:rPr lang="en-US" altLang="zh-CN" dirty="0">
                <a:ea typeface="黑体" panose="02010609060101010101" pitchFamily="49" charset="-122"/>
              </a:rPr>
              <a:t>11.</a:t>
            </a:r>
            <a:r>
              <a:rPr lang="zh-CN" altLang="zh-CN" dirty="0">
                <a:ea typeface="黑体" panose="02010609060101010101" pitchFamily="49" charset="-122"/>
              </a:rPr>
              <a:t>设计模值为</a:t>
            </a:r>
            <a:r>
              <a:rPr lang="en-US" altLang="zh-CN" dirty="0">
                <a:ea typeface="黑体" panose="02010609060101010101" pitchFamily="49" charset="-122"/>
              </a:rPr>
              <a:t>36</a:t>
            </a:r>
            <a:r>
              <a:rPr lang="zh-CN" altLang="zh-CN" dirty="0">
                <a:ea typeface="黑体" panose="02010609060101010101" pitchFamily="49" charset="-122"/>
              </a:rPr>
              <a:t>的计数器至少需要（</a:t>
            </a:r>
            <a:r>
              <a:rPr lang="en-US" altLang="zh-CN" dirty="0">
                <a:ea typeface="黑体" panose="02010609060101010101" pitchFamily="49" charset="-122"/>
              </a:rPr>
              <a:t> </a:t>
            </a:r>
            <a:r>
              <a:rPr lang="en-US" altLang="zh-CN" u="sng" dirty="0">
                <a:solidFill>
                  <a:srgbClr val="FF0000"/>
                </a:solidFill>
                <a:ea typeface="黑体" panose="02010609060101010101" pitchFamily="49" charset="-122"/>
              </a:rPr>
              <a:t>B</a:t>
            </a:r>
            <a:r>
              <a:rPr lang="en-US" altLang="zh-CN" dirty="0">
                <a:ea typeface="黑体" panose="02010609060101010101" pitchFamily="49" charset="-122"/>
              </a:rPr>
              <a:t> </a:t>
            </a:r>
            <a:r>
              <a:rPr lang="zh-CN" altLang="zh-CN" dirty="0">
                <a:ea typeface="黑体" panose="02010609060101010101" pitchFamily="49" charset="-122"/>
              </a:rPr>
              <a:t>）级触发器。</a:t>
            </a:r>
            <a:endParaRPr lang="zh-CN" altLang="en-US" dirty="0">
              <a:ea typeface="黑体" panose="02010609060101010101" pitchFamily="49" charset="-122"/>
            </a:endParaRPr>
          </a:p>
          <a:p>
            <a:pPr marL="384175" lvl="1" indent="0">
              <a:lnSpc>
                <a:spcPct val="120000"/>
              </a:lnSpc>
              <a:spcBef>
                <a:spcPct val="20000"/>
              </a:spcBef>
              <a:spcAft>
                <a:spcPct val="20000"/>
              </a:spcAft>
            </a:pPr>
            <a:r>
              <a:rPr lang="zh-CN" altLang="en-US" dirty="0">
                <a:ea typeface="黑体" panose="02010609060101010101" pitchFamily="49" charset="-122"/>
              </a:rPr>
              <a:t>① </a:t>
            </a:r>
            <a:r>
              <a:rPr lang="en-US" altLang="zh-CN" dirty="0">
                <a:ea typeface="黑体" panose="02010609060101010101" pitchFamily="49" charset="-122"/>
              </a:rPr>
              <a:t>5	② 6		③ 3	④ 4</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500"/>
                                        <p:tgtEl>
                                          <p:spTgt spid="81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5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5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500"/>
                                        <p:tgtEl>
                                          <p:spTgt spid="819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195">
                                            <p:txEl>
                                              <p:pRg st="5" end="5"/>
                                            </p:txEl>
                                          </p:spTgt>
                                        </p:tgtEl>
                                        <p:attrNameLst>
                                          <p:attrName>style.visibility</p:attrName>
                                        </p:attrNameLst>
                                      </p:cBhvr>
                                      <p:to>
                                        <p:strVal val="visible"/>
                                      </p:to>
                                    </p:set>
                                    <p:animEffect transition="in" filter="fade">
                                      <p:cBhvr>
                                        <p:cTn id="26" dur="500"/>
                                        <p:tgtEl>
                                          <p:spTgt spid="819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195">
                                            <p:txEl>
                                              <p:pRg st="6" end="6"/>
                                            </p:txEl>
                                          </p:spTgt>
                                        </p:tgtEl>
                                        <p:attrNameLst>
                                          <p:attrName>style.visibility</p:attrName>
                                        </p:attrNameLst>
                                      </p:cBhvr>
                                      <p:to>
                                        <p:strVal val="visible"/>
                                      </p:to>
                                    </p:set>
                                    <p:animEffect transition="in" filter="fade">
                                      <p:cBhvr>
                                        <p:cTn id="29"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二、选择题</a:t>
            </a:r>
          </a:p>
        </p:txBody>
      </p:sp>
      <p:sp>
        <p:nvSpPr>
          <p:cNvPr id="9219" name="Content Placeholder 4"/>
          <p:cNvSpPr>
            <a:spLocks noGrp="1"/>
          </p:cNvSpPr>
          <p:nvPr>
            <p:ph idx="4294967295"/>
          </p:nvPr>
        </p:nvSpPr>
        <p:spPr>
          <a:xfrm>
            <a:off x="684213" y="908050"/>
            <a:ext cx="7848600" cy="2568575"/>
          </a:xfrm>
        </p:spPr>
        <p:txBody>
          <a:bodyPr/>
          <a:lstStyle/>
          <a:p>
            <a:pPr marL="0" indent="0">
              <a:lnSpc>
                <a:spcPct val="120000"/>
              </a:lnSpc>
              <a:spcBef>
                <a:spcPct val="20000"/>
              </a:spcBef>
              <a:spcAft>
                <a:spcPct val="20000"/>
              </a:spcAft>
            </a:pPr>
            <a:r>
              <a:rPr lang="en-US" altLang="zh-CN" dirty="0">
                <a:ea typeface="黑体" panose="02010609060101010101" pitchFamily="49" charset="-122"/>
              </a:rPr>
              <a:t>12.</a:t>
            </a:r>
            <a:r>
              <a:rPr lang="zh-CN" altLang="en-US" dirty="0">
                <a:ea typeface="黑体" panose="02010609060101010101" pitchFamily="49" charset="-122"/>
              </a:rPr>
              <a:t>用</a:t>
            </a:r>
            <a:r>
              <a:rPr lang="en-US" altLang="zh-CN" dirty="0">
                <a:ea typeface="黑体" panose="02010609060101010101" pitchFamily="49" charset="-122"/>
              </a:rPr>
              <a:t>Verilog HDL</a:t>
            </a:r>
            <a:r>
              <a:rPr lang="zh-CN" altLang="en-US" dirty="0">
                <a:ea typeface="黑体" panose="02010609060101010101" pitchFamily="49" charset="-122"/>
              </a:rPr>
              <a:t>设计同步清除的计数器时，在</a:t>
            </a:r>
            <a:r>
              <a:rPr lang="en-US" altLang="zh-CN" dirty="0">
                <a:ea typeface="黑体" panose="02010609060101010101" pitchFamily="49" charset="-122"/>
              </a:rPr>
              <a:t>always</a:t>
            </a:r>
            <a:r>
              <a:rPr lang="zh-CN" altLang="en-US" dirty="0">
                <a:ea typeface="黑体" panose="02010609060101010101" pitchFamily="49" charset="-122"/>
              </a:rPr>
              <a:t>语句的敏感参数表中（</a:t>
            </a:r>
            <a:r>
              <a:rPr lang="en-US" altLang="zh-CN" u="sng" dirty="0">
                <a:solidFill>
                  <a:srgbClr val="FF0000"/>
                </a:solidFill>
                <a:ea typeface="黑体" panose="02010609060101010101" pitchFamily="49" charset="-122"/>
              </a:rPr>
              <a:t>A</a:t>
            </a:r>
            <a:r>
              <a:rPr lang="zh-CN" altLang="en-US" dirty="0">
                <a:ea typeface="黑体" panose="02010609060101010101" pitchFamily="49" charset="-122"/>
              </a:rPr>
              <a:t>）。</a:t>
            </a:r>
          </a:p>
          <a:p>
            <a:pPr marL="384175" lvl="1" indent="0">
              <a:lnSpc>
                <a:spcPct val="120000"/>
              </a:lnSpc>
              <a:spcBef>
                <a:spcPct val="20000"/>
              </a:spcBef>
              <a:spcAft>
                <a:spcPct val="20000"/>
              </a:spcAft>
            </a:pPr>
            <a:r>
              <a:rPr lang="zh-CN" altLang="en-US" dirty="0">
                <a:ea typeface="黑体" panose="02010609060101010101" pitchFamily="49" charset="-122"/>
              </a:rPr>
              <a:t>① 需要列出时钟信号和清除信号标示符的有效边沿</a:t>
            </a:r>
          </a:p>
          <a:p>
            <a:pPr marL="384175" lvl="1" indent="0">
              <a:lnSpc>
                <a:spcPct val="120000"/>
              </a:lnSpc>
              <a:spcBef>
                <a:spcPct val="20000"/>
              </a:spcBef>
              <a:spcAft>
                <a:spcPct val="20000"/>
              </a:spcAft>
            </a:pPr>
            <a:r>
              <a:rPr lang="zh-CN" altLang="en-US" dirty="0">
                <a:ea typeface="黑体" panose="02010609060101010101" pitchFamily="49" charset="-122"/>
              </a:rPr>
              <a:t>② 只需要列出时钟信号标示符的有效边沿</a:t>
            </a:r>
          </a:p>
          <a:p>
            <a:pPr marL="384175" lvl="1" indent="0">
              <a:lnSpc>
                <a:spcPct val="120000"/>
              </a:lnSpc>
              <a:spcBef>
                <a:spcPct val="20000"/>
              </a:spcBef>
              <a:spcAft>
                <a:spcPct val="20000"/>
              </a:spcAft>
            </a:pPr>
            <a:r>
              <a:rPr lang="zh-CN" altLang="en-US" dirty="0">
                <a:ea typeface="黑体" panose="02010609060101010101" pitchFamily="49" charset="-122"/>
              </a:rPr>
              <a:t>③ 只需要列出清除信号标示符的有效边沿</a:t>
            </a:r>
          </a:p>
          <a:p>
            <a:pPr marL="384175" lvl="1" indent="0">
              <a:lnSpc>
                <a:spcPct val="120000"/>
              </a:lnSpc>
              <a:spcBef>
                <a:spcPct val="20000"/>
              </a:spcBef>
              <a:spcAft>
                <a:spcPct val="20000"/>
              </a:spcAft>
            </a:pPr>
            <a:r>
              <a:rPr lang="zh-CN" altLang="en-US" dirty="0">
                <a:ea typeface="黑体" panose="02010609060101010101" pitchFamily="49" charset="-122"/>
              </a:rPr>
              <a:t>④ 只需要列出时钟信号或者清除信号标示符的有效边沿</a:t>
            </a:r>
            <a:endParaRPr lang="en-US" altLang="zh-CN" dirty="0">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500"/>
                                        <p:tgtEl>
                                          <p:spTgt spid="92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fade">
                                      <p:cBhvr>
                                        <p:cTn id="13" dur="500"/>
                                        <p:tgtEl>
                                          <p:spTgt spid="92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fade">
                                      <p:cBhvr>
                                        <p:cTn id="16" dur="500"/>
                                        <p:tgtEl>
                                          <p:spTgt spid="921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Effect transition="in" filter="fade">
                                      <p:cBhvr>
                                        <p:cTn id="19"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13315" name="Content Placeholder 4"/>
          <p:cNvSpPr>
            <a:spLocks noGrp="1"/>
          </p:cNvSpPr>
          <p:nvPr>
            <p:ph idx="4294967295"/>
          </p:nvPr>
        </p:nvSpPr>
        <p:spPr>
          <a:xfrm>
            <a:off x="684213" y="908050"/>
            <a:ext cx="7848600" cy="1755775"/>
          </a:xfrm>
        </p:spPr>
        <p:txBody>
          <a:bodyPr/>
          <a:lstStyle/>
          <a:p>
            <a:pPr marL="0" indent="0">
              <a:lnSpc>
                <a:spcPct val="120000"/>
              </a:lnSpc>
              <a:spcBef>
                <a:spcPct val="20000"/>
              </a:spcBef>
              <a:spcAft>
                <a:spcPct val="20000"/>
              </a:spcAft>
            </a:pPr>
            <a:r>
              <a:rPr lang="en-US" altLang="zh-CN">
                <a:ea typeface="黑体" panose="02010609060101010101" pitchFamily="49" charset="-122"/>
              </a:rPr>
              <a:t>2.</a:t>
            </a:r>
            <a:r>
              <a:rPr lang="zh-CN" altLang="en-US">
                <a:ea typeface="黑体" panose="02010609060101010101" pitchFamily="49" charset="-122"/>
              </a:rPr>
              <a:t>分析下图所示电路，要求：</a:t>
            </a:r>
          </a:p>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1</a:t>
            </a:r>
            <a:r>
              <a:rPr lang="zh-CN" altLang="en-US">
                <a:ea typeface="黑体" panose="02010609060101010101" pitchFamily="49" charset="-122"/>
              </a:rPr>
              <a:t>）写出分析过程，包括各级触发器的驱动方程和状态方程；</a:t>
            </a:r>
          </a:p>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2</a:t>
            </a:r>
            <a:r>
              <a:rPr lang="zh-CN" altLang="en-US">
                <a:ea typeface="黑体" panose="02010609060101010101" pitchFamily="49" charset="-122"/>
              </a:rPr>
              <a:t>）画出状态转换表、状态转换图和时序图；</a:t>
            </a:r>
          </a:p>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3</a:t>
            </a:r>
            <a:r>
              <a:rPr lang="zh-CN" altLang="en-US">
                <a:ea typeface="黑体" panose="02010609060101010101" pitchFamily="49" charset="-122"/>
              </a:rPr>
              <a:t>）说明电路特点。</a:t>
            </a:r>
          </a:p>
        </p:txBody>
      </p:sp>
      <p:sp>
        <p:nvSpPr>
          <p:cNvPr id="2560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8" name="Rectangle 5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9" name="Rectangle 1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0" name="Rectangle 1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1"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24" name="对象 3"/>
          <p:cNvGraphicFramePr>
            <a:graphicFrameLocks noChangeAspect="1"/>
          </p:cNvGraphicFramePr>
          <p:nvPr/>
        </p:nvGraphicFramePr>
        <p:xfrm>
          <a:off x="1101725" y="3068638"/>
          <a:ext cx="7142163" cy="2520950"/>
        </p:xfrm>
        <a:graphic>
          <a:graphicData uri="http://schemas.openxmlformats.org/presentationml/2006/ole">
            <mc:AlternateContent xmlns:mc="http://schemas.openxmlformats.org/markup-compatibility/2006">
              <mc:Choice xmlns:v="urn:schemas-microsoft-com:vml" Requires="v">
                <p:oleObj spid="_x0000_s25617" r:id="rId4" imgW="9077375" imgH="3190775" progId="Visio.Drawing.15">
                  <p:embed/>
                </p:oleObj>
              </mc:Choice>
              <mc:Fallback>
                <p:oleObj r:id="rId4" imgW="9077375" imgH="3190775" progId="Visio.Drawing.15">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725" y="3068638"/>
                        <a:ext cx="7142163" cy="2520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fade">
                                      <p:cBhvr>
                                        <p:cTn id="10" dur="500"/>
                                        <p:tgtEl>
                                          <p:spTgt spid="133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fade">
                                      <p:cBhvr>
                                        <p:cTn id="13" dur="500"/>
                                        <p:tgtEl>
                                          <p:spTgt spid="133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15">
                                            <p:txEl>
                                              <p:pRg st="3" end="3"/>
                                            </p:txEl>
                                          </p:spTgt>
                                        </p:tgtEl>
                                        <p:attrNameLst>
                                          <p:attrName>style.visibility</p:attrName>
                                        </p:attrNameLst>
                                      </p:cBhvr>
                                      <p:to>
                                        <p:strVal val="visible"/>
                                      </p:to>
                                    </p:set>
                                    <p:animEffect transition="in" filter="fade">
                                      <p:cBhvr>
                                        <p:cTn id="16" dur="500"/>
                                        <p:tgtEl>
                                          <p:spTgt spid="1331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324"/>
                                        </p:tgtEl>
                                        <p:attrNameLst>
                                          <p:attrName>style.visibility</p:attrName>
                                        </p:attrNameLst>
                                      </p:cBhvr>
                                      <p:to>
                                        <p:strVal val="visible"/>
                                      </p:to>
                                    </p:set>
                                    <p:animEffect transition="in" filter="fade">
                                      <p:cBhvr>
                                        <p:cTn id="19" dur="5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3"/>
          <p:cNvSpPr>
            <a:spLocks noGrp="1"/>
          </p:cNvSpPr>
          <p:nvPr>
            <p:ph type="title" idx="4294967295"/>
          </p:nvPr>
        </p:nvSpPr>
        <p:spPr>
          <a:xfrm>
            <a:off x="539750" y="404813"/>
            <a:ext cx="5257800" cy="373062"/>
          </a:xfrm>
        </p:spPr>
        <p:txBody>
          <a:bodyPr/>
          <a:lstStyle/>
          <a:p>
            <a:r>
              <a:rPr lang="zh-CN" altLang="en-US">
                <a:latin typeface="Times New Roman" panose="02020603050405020304" pitchFamily="18" charset="0"/>
                <a:cs typeface="Times New Roman" panose="02020603050405020304" pitchFamily="18" charset="0"/>
              </a:rPr>
              <a:t>三、分析与设计题</a:t>
            </a:r>
          </a:p>
        </p:txBody>
      </p:sp>
      <p:sp>
        <p:nvSpPr>
          <p:cNvPr id="13315" name="Content Placeholder 4"/>
          <p:cNvSpPr>
            <a:spLocks noGrp="1"/>
          </p:cNvSpPr>
          <p:nvPr>
            <p:ph idx="4294967295"/>
          </p:nvPr>
        </p:nvSpPr>
        <p:spPr>
          <a:xfrm>
            <a:off x="684213" y="908050"/>
            <a:ext cx="7848600" cy="3486150"/>
          </a:xfrm>
        </p:spPr>
        <p:txBody>
          <a:bodyPr/>
          <a:lstStyle/>
          <a:p>
            <a:pPr marL="384175" lvl="1" indent="0">
              <a:lnSpc>
                <a:spcPct val="120000"/>
              </a:lnSpc>
              <a:spcBef>
                <a:spcPct val="20000"/>
              </a:spcBef>
              <a:spcAft>
                <a:spcPct val="20000"/>
              </a:spcAft>
            </a:pPr>
            <a:r>
              <a:rPr lang="zh-CN" altLang="en-US">
                <a:ea typeface="黑体" panose="02010609060101010101" pitchFamily="49" charset="-122"/>
              </a:rPr>
              <a:t>解：</a:t>
            </a: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r>
              <a:rPr lang="zh-CN" altLang="en-US">
                <a:ea typeface="黑体" panose="02010609060101010101" pitchFamily="49" charset="-122"/>
              </a:rPr>
              <a:t>（</a:t>
            </a:r>
            <a:r>
              <a:rPr lang="en-US" altLang="zh-CN">
                <a:ea typeface="黑体" panose="02010609060101010101" pitchFamily="49" charset="-122"/>
              </a:rPr>
              <a:t>1</a:t>
            </a:r>
            <a:r>
              <a:rPr lang="zh-CN" altLang="en-US">
                <a:ea typeface="黑体" panose="02010609060101010101" pitchFamily="49" charset="-122"/>
              </a:rPr>
              <a:t>）各级触发器的驱动方程：</a:t>
            </a: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r>
              <a:rPr lang="en-US" altLang="zh-CN">
                <a:ea typeface="黑体" panose="02010609060101010101" pitchFamily="49" charset="-122"/>
              </a:rPr>
              <a:t>D</a:t>
            </a:r>
            <a:r>
              <a:rPr lang="zh-CN" altLang="en-US">
                <a:ea typeface="黑体" panose="02010609060101010101" pitchFamily="49" charset="-122"/>
              </a:rPr>
              <a:t>触发器的特性方程为：</a:t>
            </a:r>
            <a:endParaRPr lang="en-US" altLang="zh-CN">
              <a:ea typeface="黑体" panose="02010609060101010101" pitchFamily="49" charset="-122"/>
            </a:endParaRPr>
          </a:p>
          <a:p>
            <a:pPr marL="384175" lvl="1" indent="0">
              <a:lnSpc>
                <a:spcPct val="120000"/>
              </a:lnSpc>
              <a:spcBef>
                <a:spcPct val="20000"/>
              </a:spcBef>
              <a:spcAft>
                <a:spcPct val="20000"/>
              </a:spcAft>
            </a:pPr>
            <a:endParaRPr lang="en-US" altLang="zh-CN">
              <a:ea typeface="黑体" panose="02010609060101010101" pitchFamily="49" charset="-122"/>
            </a:endParaRPr>
          </a:p>
          <a:p>
            <a:pPr marL="384175" lvl="1" indent="0">
              <a:lnSpc>
                <a:spcPct val="120000"/>
              </a:lnSpc>
              <a:spcBef>
                <a:spcPct val="20000"/>
              </a:spcBef>
              <a:spcAft>
                <a:spcPct val="20000"/>
              </a:spcAft>
            </a:pPr>
            <a:r>
              <a:rPr lang="zh-CN" altLang="en-US">
                <a:ea typeface="黑体" panose="02010609060101010101" pitchFamily="49" charset="-122"/>
              </a:rPr>
              <a:t>代入可得各级触发器的状态方程：</a:t>
            </a:r>
            <a:endParaRPr lang="en-US" altLang="zh-CN">
              <a:ea typeface="黑体" panose="02010609060101010101" pitchFamily="49" charset="-122"/>
            </a:endParaRPr>
          </a:p>
        </p:txBody>
      </p:sp>
      <p:sp>
        <p:nvSpPr>
          <p:cNvPr id="2765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6" name="Rectangle 5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7" name="Rectangle 1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8" name="Rectangle 1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9"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0" name="对象 3"/>
          <p:cNvGraphicFramePr>
            <a:graphicFrameLocks noChangeAspect="1"/>
          </p:cNvGraphicFramePr>
          <p:nvPr/>
        </p:nvGraphicFramePr>
        <p:xfrm>
          <a:off x="4572000" y="404813"/>
          <a:ext cx="4487863" cy="1584325"/>
        </p:xfrm>
        <a:graphic>
          <a:graphicData uri="http://schemas.openxmlformats.org/presentationml/2006/ole">
            <mc:AlternateContent xmlns:mc="http://schemas.openxmlformats.org/markup-compatibility/2006">
              <mc:Choice xmlns:v="urn:schemas-microsoft-com:vml" Requires="v">
                <p:oleObj spid="_x0000_s27668" r:id="rId4" imgW="9077375" imgH="3190775" progId="Visio.Drawing.15">
                  <p:embed/>
                </p:oleObj>
              </mc:Choice>
              <mc:Fallback>
                <p:oleObj r:id="rId4" imgW="9077375" imgH="3190775" progId="Visio.Drawing.15">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04813"/>
                        <a:ext cx="4487863" cy="1584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a:spLocks noRot="1" noChangeAspect="1" noMove="1" noResize="1" noEditPoints="1" noAdjustHandles="1" noChangeArrowheads="1" noChangeShapeType="1" noTextEdit="1"/>
          </p:cNvSpPr>
          <p:nvPr/>
        </p:nvSpPr>
        <p:spPr>
          <a:xfrm>
            <a:off x="3995936" y="2116713"/>
            <a:ext cx="1656184" cy="1024255"/>
          </a:xfrm>
          <a:prstGeom prst="rect">
            <a:avLst/>
          </a:prstGeom>
          <a:blipFill rotWithShape="0">
            <a:blip r:embed="rId6"/>
            <a:stretch>
              <a:fillRect/>
            </a:stretch>
          </a:blipFill>
        </p:spPr>
        <p:txBody>
          <a:bodyPr/>
          <a:lstStyle/>
          <a:p>
            <a:pPr>
              <a:defRPr/>
            </a:pPr>
            <a:r>
              <a:rPr lang="zh-CN" altLang="en-US">
                <a:noFill/>
              </a:rPr>
              <a:t> </a:t>
            </a:r>
          </a:p>
        </p:txBody>
      </p:sp>
      <p:sp>
        <p:nvSpPr>
          <p:cNvPr id="4" name="矩形 3"/>
          <p:cNvSpPr>
            <a:spLocks noRot="1" noChangeAspect="1" noMove="1" noResize="1" noEditPoints="1" noAdjustHandles="1" noChangeArrowheads="1" noChangeShapeType="1" noTextEdit="1"/>
          </p:cNvSpPr>
          <p:nvPr/>
        </p:nvSpPr>
        <p:spPr>
          <a:xfrm>
            <a:off x="3567598" y="3340524"/>
            <a:ext cx="2516570" cy="736548"/>
          </a:xfrm>
          <a:prstGeom prst="rect">
            <a:avLst/>
          </a:prstGeom>
          <a:blipFill rotWithShape="0">
            <a:blip r:embed="rId7"/>
            <a:stretch>
              <a:fillRect b="-4132"/>
            </a:stretch>
          </a:blipFill>
        </p:spPr>
        <p:txBody>
          <a:bodyPr/>
          <a:lstStyle/>
          <a:p>
            <a:pPr>
              <a:defRPr/>
            </a:pPr>
            <a:r>
              <a:rPr lang="zh-CN" altLang="en-US">
                <a:noFill/>
              </a:rPr>
              <a:t> </a:t>
            </a:r>
          </a:p>
        </p:txBody>
      </p:sp>
      <p:sp>
        <p:nvSpPr>
          <p:cNvPr id="5" name="矩形 4"/>
          <p:cNvSpPr>
            <a:spLocks noRot="1" noChangeAspect="1" noMove="1" noResize="1" noEditPoints="1" noAdjustHandles="1" noChangeArrowheads="1" noChangeShapeType="1" noTextEdit="1"/>
          </p:cNvSpPr>
          <p:nvPr/>
        </p:nvSpPr>
        <p:spPr>
          <a:xfrm>
            <a:off x="3779912" y="4344158"/>
            <a:ext cx="2007999" cy="1461106"/>
          </a:xfrm>
          <a:prstGeom prst="rect">
            <a:avLst/>
          </a:prstGeom>
          <a:blipFill rotWithShape="0">
            <a:blip r:embed="rId8"/>
            <a:stretch>
              <a:fillRect/>
            </a:stretch>
          </a:blipFill>
        </p:spPr>
        <p:txBody>
          <a:bodyPr/>
          <a:lstStyle/>
          <a:p>
            <a:pPr>
              <a:defRPr/>
            </a:pPr>
            <a:r>
              <a:rPr lang="zh-CN" altLang="en-US">
                <a:noFill/>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500"/>
                                        <p:tgtEl>
                                          <p:spTgt spid="13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5" end="5"/>
                                            </p:txEl>
                                          </p:spTgt>
                                        </p:tgtEl>
                                        <p:attrNameLst>
                                          <p:attrName>style.visibility</p:attrName>
                                        </p:attrNameLst>
                                      </p:cBhvr>
                                      <p:to>
                                        <p:strVal val="visible"/>
                                      </p:to>
                                    </p:set>
                                    <p:animEffect transition="in" filter="fade">
                                      <p:cBhvr>
                                        <p:cTn id="22" dur="500"/>
                                        <p:tgtEl>
                                          <p:spTgt spid="1331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315">
                                            <p:txEl>
                                              <p:pRg st="7" end="7"/>
                                            </p:txEl>
                                          </p:spTgt>
                                        </p:tgtEl>
                                        <p:attrNameLst>
                                          <p:attrName>style.visibility</p:attrName>
                                        </p:attrNameLst>
                                      </p:cBhvr>
                                      <p:to>
                                        <p:strVal val="visible"/>
                                      </p:to>
                                    </p:set>
                                    <p:animEffect transition="in" filter="fade">
                                      <p:cBhvr>
                                        <p:cTn id="32" dur="500"/>
                                        <p:tgtEl>
                                          <p:spTgt spid="1331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ea typeface="宋体" pitchFamily="2" charset="-122"/>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864</TotalTime>
  <Pages>47</Pages>
  <Words>1870</Words>
  <Characters>0</Characters>
  <Application>Microsoft Office PowerPoint</Application>
  <DocSecurity>0</DocSecurity>
  <PresentationFormat>信纸(8.5x11 英寸)</PresentationFormat>
  <Lines>0</Lines>
  <Paragraphs>408</Paragraphs>
  <Slides>19</Slides>
  <Notes>19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19</vt:i4>
      </vt:variant>
    </vt:vector>
  </HeadingPairs>
  <TitlesOfParts>
    <vt:vector size="30" baseType="lpstr">
      <vt:lpstr>黑体</vt:lpstr>
      <vt:lpstr>楷体_GB2312</vt:lpstr>
      <vt:lpstr>宋体</vt:lpstr>
      <vt:lpstr>Arial</vt:lpstr>
      <vt:lpstr>Calibri</vt:lpstr>
      <vt:lpstr>Times New Roman</vt:lpstr>
      <vt:lpstr>Wingdings</vt:lpstr>
      <vt:lpstr>CS152-SP98</vt:lpstr>
      <vt:lpstr>Visio</vt:lpstr>
      <vt:lpstr>公式</vt:lpstr>
      <vt:lpstr>Visio.Drawing.15</vt:lpstr>
      <vt:lpstr>二、选择题</vt:lpstr>
      <vt:lpstr>二、选择题</vt:lpstr>
      <vt:lpstr>二、选择题</vt:lpstr>
      <vt:lpstr>二、选择题</vt:lpstr>
      <vt:lpstr>二、选择题</vt:lpstr>
      <vt:lpstr>二、选择题</vt:lpstr>
      <vt:lpstr>二、选择题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vector>
  </TitlesOfParts>
  <Company>BUAA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system</dc:title>
  <dc:creator>lxd</dc:creator>
  <dc:description>lecture 2 to lecture 7</dc:description>
  <cp:lastModifiedBy>JSK</cp:lastModifiedBy>
  <cp:revision>508</cp:revision>
  <cp:lastPrinted>1999-08-22T22:40:57Z</cp:lastPrinted>
  <dcterms:created xsi:type="dcterms:W3CDTF">1997-08-19T16:58:46Z</dcterms:created>
  <dcterms:modified xsi:type="dcterms:W3CDTF">2016-11-03T06:20:38Z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