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713" r:id="rId2"/>
    <p:sldId id="576" r:id="rId3"/>
    <p:sldId id="577" r:id="rId4"/>
    <p:sldId id="715" r:id="rId5"/>
    <p:sldId id="714" r:id="rId6"/>
    <p:sldId id="718" r:id="rId7"/>
    <p:sldId id="719" r:id="rId8"/>
    <p:sldId id="725" r:id="rId9"/>
    <p:sldId id="723" r:id="rId10"/>
    <p:sldId id="724" r:id="rId11"/>
    <p:sldId id="721" r:id="rId12"/>
    <p:sldId id="722" r:id="rId13"/>
    <p:sldId id="578" r:id="rId14"/>
    <p:sldId id="579" r:id="rId15"/>
    <p:sldId id="587" r:id="rId16"/>
    <p:sldId id="588" r:id="rId17"/>
    <p:sldId id="589" r:id="rId18"/>
    <p:sldId id="590" r:id="rId19"/>
    <p:sldId id="591" r:id="rId20"/>
    <p:sldId id="592" r:id="rId21"/>
    <p:sldId id="593" r:id="rId22"/>
    <p:sldId id="594" r:id="rId23"/>
    <p:sldId id="595" r:id="rId24"/>
    <p:sldId id="596" r:id="rId25"/>
    <p:sldId id="597" r:id="rId26"/>
    <p:sldId id="598" r:id="rId27"/>
    <p:sldId id="599" r:id="rId28"/>
    <p:sldId id="600" r:id="rId29"/>
    <p:sldId id="601" r:id="rId30"/>
    <p:sldId id="602" r:id="rId31"/>
    <p:sldId id="603" r:id="rId32"/>
    <p:sldId id="604" r:id="rId33"/>
    <p:sldId id="605" r:id="rId34"/>
    <p:sldId id="606" r:id="rId35"/>
    <p:sldId id="607" r:id="rId36"/>
    <p:sldId id="608" r:id="rId37"/>
    <p:sldId id="609" r:id="rId38"/>
    <p:sldId id="610" r:id="rId39"/>
    <p:sldId id="611" r:id="rId40"/>
    <p:sldId id="612" r:id="rId41"/>
    <p:sldId id="613" r:id="rId42"/>
    <p:sldId id="614" r:id="rId43"/>
    <p:sldId id="615" r:id="rId44"/>
    <p:sldId id="616" r:id="rId45"/>
    <p:sldId id="617" r:id="rId46"/>
    <p:sldId id="618" r:id="rId47"/>
    <p:sldId id="619" r:id="rId48"/>
    <p:sldId id="620" r:id="rId49"/>
    <p:sldId id="621" r:id="rId50"/>
    <p:sldId id="622" r:id="rId51"/>
    <p:sldId id="623" r:id="rId52"/>
    <p:sldId id="624" r:id="rId53"/>
    <p:sldId id="625" r:id="rId54"/>
    <p:sldId id="626" r:id="rId55"/>
    <p:sldId id="627" r:id="rId56"/>
    <p:sldId id="628" r:id="rId57"/>
    <p:sldId id="629" r:id="rId58"/>
    <p:sldId id="630" r:id="rId59"/>
    <p:sldId id="631" r:id="rId60"/>
    <p:sldId id="632" r:id="rId61"/>
    <p:sldId id="633" r:id="rId62"/>
    <p:sldId id="634" r:id="rId63"/>
    <p:sldId id="636" r:id="rId64"/>
    <p:sldId id="637" r:id="rId65"/>
    <p:sldId id="638" r:id="rId66"/>
    <p:sldId id="639" r:id="rId67"/>
    <p:sldId id="640" r:id="rId68"/>
    <p:sldId id="641" r:id="rId69"/>
    <p:sldId id="642" r:id="rId70"/>
    <p:sldId id="643" r:id="rId71"/>
    <p:sldId id="644" r:id="rId72"/>
    <p:sldId id="645" r:id="rId73"/>
    <p:sldId id="646" r:id="rId74"/>
  </p:sldIdLst>
  <p:sldSz cx="9144000" cy="6858000" type="letter"/>
  <p:notesSz cx="6991350" cy="9282113"/>
  <p:kinsoku lang="zh-CN"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accent1"/>
        </a:solidFill>
        <a:latin typeface="Arial" pitchFamily="34" charset="0"/>
        <a:ea typeface="宋体" pitchFamily="2" charset="-122"/>
        <a:cs typeface="+mn-cs"/>
      </a:defRPr>
    </a:lvl1pPr>
    <a:lvl2pPr marL="457200" algn="l" rtl="0" fontAlgn="base">
      <a:spcBef>
        <a:spcPct val="0"/>
      </a:spcBef>
      <a:spcAft>
        <a:spcPct val="0"/>
      </a:spcAft>
      <a:defRPr sz="2400" kern="1200">
        <a:solidFill>
          <a:schemeClr val="accent1"/>
        </a:solidFill>
        <a:latin typeface="Arial" pitchFamily="34" charset="0"/>
        <a:ea typeface="宋体" pitchFamily="2" charset="-122"/>
        <a:cs typeface="+mn-cs"/>
      </a:defRPr>
    </a:lvl2pPr>
    <a:lvl3pPr marL="914400" algn="l" rtl="0" fontAlgn="base">
      <a:spcBef>
        <a:spcPct val="0"/>
      </a:spcBef>
      <a:spcAft>
        <a:spcPct val="0"/>
      </a:spcAft>
      <a:defRPr sz="2400" kern="1200">
        <a:solidFill>
          <a:schemeClr val="accent1"/>
        </a:solidFill>
        <a:latin typeface="Arial" pitchFamily="34" charset="0"/>
        <a:ea typeface="宋体" pitchFamily="2" charset="-122"/>
        <a:cs typeface="+mn-cs"/>
      </a:defRPr>
    </a:lvl3pPr>
    <a:lvl4pPr marL="1371600" algn="l" rtl="0" fontAlgn="base">
      <a:spcBef>
        <a:spcPct val="0"/>
      </a:spcBef>
      <a:spcAft>
        <a:spcPct val="0"/>
      </a:spcAft>
      <a:defRPr sz="2400" kern="1200">
        <a:solidFill>
          <a:schemeClr val="accent1"/>
        </a:solidFill>
        <a:latin typeface="Arial" pitchFamily="34" charset="0"/>
        <a:ea typeface="宋体" pitchFamily="2" charset="-122"/>
        <a:cs typeface="+mn-cs"/>
      </a:defRPr>
    </a:lvl4pPr>
    <a:lvl5pPr marL="1828800" algn="l" rtl="0" fontAlgn="base">
      <a:spcBef>
        <a:spcPct val="0"/>
      </a:spcBef>
      <a:spcAft>
        <a:spcPct val="0"/>
      </a:spcAft>
      <a:defRPr sz="2400" kern="1200">
        <a:solidFill>
          <a:schemeClr val="accent1"/>
        </a:solidFill>
        <a:latin typeface="Arial" pitchFamily="34" charset="0"/>
        <a:ea typeface="宋体" pitchFamily="2" charset="-122"/>
        <a:cs typeface="+mn-cs"/>
      </a:defRPr>
    </a:lvl5pPr>
    <a:lvl6pPr marL="2286000" algn="l" defTabSz="914400" rtl="0" eaLnBrk="1" latinLnBrk="0" hangingPunct="1">
      <a:defRPr sz="2400" kern="1200">
        <a:solidFill>
          <a:schemeClr val="accent1"/>
        </a:solidFill>
        <a:latin typeface="Arial" pitchFamily="34" charset="0"/>
        <a:ea typeface="宋体" pitchFamily="2" charset="-122"/>
        <a:cs typeface="+mn-cs"/>
      </a:defRPr>
    </a:lvl6pPr>
    <a:lvl7pPr marL="2743200" algn="l" defTabSz="914400" rtl="0" eaLnBrk="1" latinLnBrk="0" hangingPunct="1">
      <a:defRPr sz="2400" kern="1200">
        <a:solidFill>
          <a:schemeClr val="accent1"/>
        </a:solidFill>
        <a:latin typeface="Arial" pitchFamily="34" charset="0"/>
        <a:ea typeface="宋体" pitchFamily="2" charset="-122"/>
        <a:cs typeface="+mn-cs"/>
      </a:defRPr>
    </a:lvl7pPr>
    <a:lvl8pPr marL="3200400" algn="l" defTabSz="914400" rtl="0" eaLnBrk="1" latinLnBrk="0" hangingPunct="1">
      <a:defRPr sz="2400" kern="1200">
        <a:solidFill>
          <a:schemeClr val="accent1"/>
        </a:solidFill>
        <a:latin typeface="Arial" pitchFamily="34" charset="0"/>
        <a:ea typeface="宋体" pitchFamily="2" charset="-122"/>
        <a:cs typeface="+mn-cs"/>
      </a:defRPr>
    </a:lvl8pPr>
    <a:lvl9pPr marL="3657600" algn="l" defTabSz="914400" rtl="0" eaLnBrk="1" latinLnBrk="0" hangingPunct="1">
      <a:defRPr sz="2400" kern="1200">
        <a:solidFill>
          <a:schemeClr val="accent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6600"/>
    <a:srgbClr val="CC0000"/>
    <a:srgbClr val="F6B600"/>
    <a:srgbClr val="98ECF2"/>
    <a:srgbClr val="FF0066"/>
    <a:srgbClr val="CC0066"/>
    <a:srgbClr val="CCFFCC"/>
    <a:srgbClr val="F2F729"/>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92" autoAdjust="0"/>
    <p:restoredTop sz="90508" autoAdjust="0"/>
  </p:normalViewPr>
  <p:slideViewPr>
    <p:cSldViewPr>
      <p:cViewPr varScale="1">
        <p:scale>
          <a:sx n="59" d="100"/>
          <a:sy n="59" d="100"/>
        </p:scale>
        <p:origin x="1142" y="72"/>
      </p:cViewPr>
      <p:guideLst>
        <p:guide orient="horz" pos="2160"/>
        <p:guide pos="2880"/>
      </p:guideLst>
    </p:cSldViewPr>
  </p:slideViewPr>
  <p:outlineViewPr>
    <p:cViewPr>
      <p:scale>
        <a:sx n="33" d="100"/>
        <a:sy n="33" d="100"/>
      </p:scale>
      <p:origin x="0" y="2016"/>
    </p:cViewPr>
  </p:outlineViewPr>
  <p:notesTextViewPr>
    <p:cViewPr>
      <p:scale>
        <a:sx n="100" d="100"/>
        <a:sy n="100" d="100"/>
      </p:scale>
      <p:origin x="0" y="0"/>
    </p:cViewPr>
  </p:notesTextViewPr>
  <p:sorterViewPr>
    <p:cViewPr>
      <p:scale>
        <a:sx n="66" d="100"/>
        <a:sy n="66" d="100"/>
      </p:scale>
      <p:origin x="0" y="7440"/>
    </p:cViewPr>
  </p:sorterViewPr>
  <p:notesViewPr>
    <p:cSldViewPr>
      <p:cViewPr varScale="1">
        <p:scale>
          <a:sx n="42" d="100"/>
          <a:sy n="42" d="100"/>
        </p:scale>
        <p:origin x="-1230" y="-96"/>
      </p:cViewPr>
      <p:guideLst>
        <p:guide orient="horz" pos="2923"/>
        <p:guide pos="220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9B699-B4BB-44D3-9ECF-761EF2AFE78C}"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zh-CN" altLang="en-US"/>
        </a:p>
      </dgm:t>
    </dgm:pt>
    <dgm:pt modelId="{B34C8E8D-368F-4239-973A-470AE676F6F0}">
      <dgm:prSet phldrT="[文本]" custT="1"/>
      <dgm:spPr/>
      <dgm:t>
        <a:bodyPr/>
        <a:lstStyle/>
        <a:p>
          <a:r>
            <a:rPr lang="en-US" altLang="zh-CN" sz="2400" b="1" dirty="0" smtClean="0">
              <a:solidFill>
                <a:schemeClr val="tx1"/>
              </a:solidFill>
              <a:latin typeface="Arial" pitchFamily="34" charset="0"/>
              <a:cs typeface="Arial" pitchFamily="34" charset="0"/>
            </a:rPr>
            <a:t>case</a:t>
          </a:r>
          <a:r>
            <a:rPr lang="zh-CN" altLang="en-US" sz="2400" b="1" dirty="0" smtClean="0">
              <a:solidFill>
                <a:schemeClr val="tx1"/>
              </a:solidFill>
              <a:latin typeface="Arial" pitchFamily="34" charset="0"/>
              <a:cs typeface="Arial" pitchFamily="34" charset="0"/>
            </a:rPr>
            <a:t>语句的</a:t>
          </a:r>
          <a:r>
            <a:rPr lang="en-US" altLang="zh-CN" sz="2400" b="1" dirty="0" smtClean="0">
              <a:solidFill>
                <a:srgbClr val="CC0066"/>
              </a:solidFill>
              <a:latin typeface="Arial" pitchFamily="34" charset="0"/>
              <a:cs typeface="Arial" pitchFamily="34" charset="0"/>
            </a:rPr>
            <a:t>3</a:t>
          </a:r>
          <a:r>
            <a:rPr lang="zh-CN" altLang="en-US" sz="2400" b="1" dirty="0" smtClean="0">
              <a:solidFill>
                <a:schemeClr val="tx1"/>
              </a:solidFill>
              <a:latin typeface="Arial" pitchFamily="34" charset="0"/>
              <a:cs typeface="Arial" pitchFamily="34" charset="0"/>
            </a:rPr>
            <a:t>种形式</a:t>
          </a:r>
          <a:endParaRPr lang="zh-CN" altLang="en-US" sz="2400" b="1" dirty="0">
            <a:latin typeface="Arial" pitchFamily="34" charset="0"/>
            <a:cs typeface="Arial" pitchFamily="34" charset="0"/>
          </a:endParaRPr>
        </a:p>
      </dgm:t>
    </dgm:pt>
    <dgm:pt modelId="{67541DD0-9080-4D0F-A8CA-22A5B5C82738}" type="parTrans" cxnId="{17E88813-E555-4AFD-A973-D2C7428A8502}">
      <dgm:prSet/>
      <dgm:spPr/>
      <dgm:t>
        <a:bodyPr/>
        <a:lstStyle/>
        <a:p>
          <a:endParaRPr lang="zh-CN" altLang="en-US"/>
        </a:p>
      </dgm:t>
    </dgm:pt>
    <dgm:pt modelId="{6C770319-ACD5-4132-8142-167302F03F46}" type="sibTrans" cxnId="{17E88813-E555-4AFD-A973-D2C7428A8502}">
      <dgm:prSet/>
      <dgm:spPr/>
      <dgm:t>
        <a:bodyPr/>
        <a:lstStyle/>
        <a:p>
          <a:endParaRPr lang="zh-CN" altLang="en-US"/>
        </a:p>
      </dgm:t>
    </dgm:pt>
    <dgm:pt modelId="{1439C476-8DAF-416E-8AB7-F55A0A835C43}">
      <dgm:prSet phldrT="[文本]" custT="1"/>
      <dgm:spPr/>
      <dgm:t>
        <a:bodyPr/>
        <a:lstStyle/>
        <a:p>
          <a:r>
            <a:rPr lang="en-US" altLang="zh-CN" sz="3200" b="1" dirty="0" smtClean="0">
              <a:solidFill>
                <a:schemeClr val="tx1"/>
              </a:solidFill>
              <a:latin typeface="Arial" charset="0"/>
            </a:rPr>
            <a:t>case</a:t>
          </a:r>
          <a:endParaRPr lang="zh-CN" altLang="en-US" sz="3200" b="1" dirty="0"/>
        </a:p>
      </dgm:t>
    </dgm:pt>
    <dgm:pt modelId="{6A135D0D-402E-455F-8FD3-B811121517DA}" type="parTrans" cxnId="{1E35B017-E5C4-4444-A513-A024FAEF9568}">
      <dgm:prSet/>
      <dgm:spPr/>
      <dgm:t>
        <a:bodyPr/>
        <a:lstStyle/>
        <a:p>
          <a:endParaRPr lang="zh-CN" altLang="en-US"/>
        </a:p>
      </dgm:t>
    </dgm:pt>
    <dgm:pt modelId="{3260E2AE-9330-497C-9E14-6CB511759BBA}" type="sibTrans" cxnId="{1E35B017-E5C4-4444-A513-A024FAEF9568}">
      <dgm:prSet/>
      <dgm:spPr/>
      <dgm:t>
        <a:bodyPr/>
        <a:lstStyle/>
        <a:p>
          <a:endParaRPr lang="zh-CN" altLang="en-US"/>
        </a:p>
      </dgm:t>
    </dgm:pt>
    <dgm:pt modelId="{B18A911C-1B92-4DE0-9229-2A0987006121}">
      <dgm:prSet phldrT="[文本]" custT="1"/>
      <dgm:spPr/>
      <dgm:t>
        <a:bodyPr/>
        <a:lstStyle/>
        <a:p>
          <a:r>
            <a:rPr lang="en-US" altLang="zh-CN" sz="3200" b="1" dirty="0" err="1" smtClean="0">
              <a:solidFill>
                <a:schemeClr val="tx1"/>
              </a:solidFill>
              <a:latin typeface="Arial" charset="0"/>
            </a:rPr>
            <a:t>casez</a:t>
          </a:r>
          <a:endParaRPr lang="zh-CN" altLang="en-US" sz="3200" b="1" dirty="0"/>
        </a:p>
      </dgm:t>
    </dgm:pt>
    <dgm:pt modelId="{4EC2971C-BE8E-4EFF-B71A-4996545A8B80}" type="parTrans" cxnId="{52366C2C-8FFB-4BA5-937A-2CB466D144A5}">
      <dgm:prSet/>
      <dgm:spPr/>
      <dgm:t>
        <a:bodyPr/>
        <a:lstStyle/>
        <a:p>
          <a:endParaRPr lang="zh-CN" altLang="en-US"/>
        </a:p>
      </dgm:t>
    </dgm:pt>
    <dgm:pt modelId="{2114AE96-18DC-4AEA-9350-DE686F969B74}" type="sibTrans" cxnId="{52366C2C-8FFB-4BA5-937A-2CB466D144A5}">
      <dgm:prSet/>
      <dgm:spPr/>
      <dgm:t>
        <a:bodyPr/>
        <a:lstStyle/>
        <a:p>
          <a:endParaRPr lang="zh-CN" altLang="en-US"/>
        </a:p>
      </dgm:t>
    </dgm:pt>
    <dgm:pt modelId="{1E5EBA42-DE91-4728-9D98-DD4E992280E6}">
      <dgm:prSet phldrT="[文本]" custT="1"/>
      <dgm:spPr/>
      <dgm:t>
        <a:bodyPr/>
        <a:lstStyle/>
        <a:p>
          <a:r>
            <a:rPr lang="en-US" altLang="zh-CN" sz="3200" b="1" dirty="0" err="1" smtClean="0">
              <a:solidFill>
                <a:schemeClr val="tx1"/>
              </a:solidFill>
              <a:latin typeface="Arial" charset="0"/>
            </a:rPr>
            <a:t>casex</a:t>
          </a:r>
          <a:endParaRPr lang="zh-CN" altLang="en-US" sz="3200" b="1" dirty="0"/>
        </a:p>
      </dgm:t>
    </dgm:pt>
    <dgm:pt modelId="{E25D8D48-B37C-4DBB-BDDA-4A33A3545BE1}" type="parTrans" cxnId="{85993F99-7F03-44DD-859C-45C3D63FB581}">
      <dgm:prSet/>
      <dgm:spPr/>
      <dgm:t>
        <a:bodyPr/>
        <a:lstStyle/>
        <a:p>
          <a:endParaRPr lang="zh-CN" altLang="en-US"/>
        </a:p>
      </dgm:t>
    </dgm:pt>
    <dgm:pt modelId="{41BFE1F6-85AE-4ABB-A5E9-CA48919B494D}" type="sibTrans" cxnId="{85993F99-7F03-44DD-859C-45C3D63FB581}">
      <dgm:prSet/>
      <dgm:spPr/>
      <dgm:t>
        <a:bodyPr/>
        <a:lstStyle/>
        <a:p>
          <a:endParaRPr lang="zh-CN" altLang="en-US"/>
        </a:p>
      </dgm:t>
    </dgm:pt>
    <dgm:pt modelId="{B82DB27A-C318-4CCD-A958-4F57352077E6}" type="pres">
      <dgm:prSet presAssocID="{18A9B699-B4BB-44D3-9ECF-761EF2AFE78C}" presName="hierChild1" presStyleCnt="0">
        <dgm:presLayoutVars>
          <dgm:orgChart val="1"/>
          <dgm:chPref val="1"/>
          <dgm:dir/>
          <dgm:animOne val="branch"/>
          <dgm:animLvl val="lvl"/>
          <dgm:resizeHandles/>
        </dgm:presLayoutVars>
      </dgm:prSet>
      <dgm:spPr/>
      <dgm:t>
        <a:bodyPr/>
        <a:lstStyle/>
        <a:p>
          <a:endParaRPr lang="zh-CN" altLang="en-US"/>
        </a:p>
      </dgm:t>
    </dgm:pt>
    <dgm:pt modelId="{084FA4A1-DA7B-4132-BC56-4EEE0218E978}" type="pres">
      <dgm:prSet presAssocID="{B34C8E8D-368F-4239-973A-470AE676F6F0}" presName="hierRoot1" presStyleCnt="0">
        <dgm:presLayoutVars>
          <dgm:hierBranch val="init"/>
        </dgm:presLayoutVars>
      </dgm:prSet>
      <dgm:spPr/>
    </dgm:pt>
    <dgm:pt modelId="{916C6968-AA95-408F-855B-9D2DDD9DFE42}" type="pres">
      <dgm:prSet presAssocID="{B34C8E8D-368F-4239-973A-470AE676F6F0}" presName="rootComposite1" presStyleCnt="0"/>
      <dgm:spPr/>
    </dgm:pt>
    <dgm:pt modelId="{F6D644C7-155D-431A-9824-DC98C2E49671}" type="pres">
      <dgm:prSet presAssocID="{B34C8E8D-368F-4239-973A-470AE676F6F0}" presName="rootText1" presStyleLbl="node0" presStyleIdx="0" presStyleCnt="1" custScaleX="104218">
        <dgm:presLayoutVars>
          <dgm:chPref val="3"/>
        </dgm:presLayoutVars>
      </dgm:prSet>
      <dgm:spPr/>
      <dgm:t>
        <a:bodyPr/>
        <a:lstStyle/>
        <a:p>
          <a:endParaRPr lang="zh-CN" altLang="en-US"/>
        </a:p>
      </dgm:t>
    </dgm:pt>
    <dgm:pt modelId="{0A037BF3-02A2-4F05-9ACF-098F36AB59F3}" type="pres">
      <dgm:prSet presAssocID="{B34C8E8D-368F-4239-973A-470AE676F6F0}" presName="rootConnector1" presStyleLbl="node1" presStyleIdx="0" presStyleCnt="0"/>
      <dgm:spPr/>
      <dgm:t>
        <a:bodyPr/>
        <a:lstStyle/>
        <a:p>
          <a:endParaRPr lang="zh-CN" altLang="en-US"/>
        </a:p>
      </dgm:t>
    </dgm:pt>
    <dgm:pt modelId="{70181DAE-EAF7-4983-89F2-585C489882EF}" type="pres">
      <dgm:prSet presAssocID="{B34C8E8D-368F-4239-973A-470AE676F6F0}" presName="hierChild2" presStyleCnt="0"/>
      <dgm:spPr/>
    </dgm:pt>
    <dgm:pt modelId="{13099C6C-B685-420C-A5C2-EA0B08B87CD7}" type="pres">
      <dgm:prSet presAssocID="{6A135D0D-402E-455F-8FD3-B811121517DA}" presName="Name37" presStyleLbl="parChTrans1D2" presStyleIdx="0" presStyleCnt="3"/>
      <dgm:spPr/>
      <dgm:t>
        <a:bodyPr/>
        <a:lstStyle/>
        <a:p>
          <a:endParaRPr lang="zh-CN" altLang="en-US"/>
        </a:p>
      </dgm:t>
    </dgm:pt>
    <dgm:pt modelId="{AB94F9E7-EEF6-4827-B02B-C379D8DF0412}" type="pres">
      <dgm:prSet presAssocID="{1439C476-8DAF-416E-8AB7-F55A0A835C43}" presName="hierRoot2" presStyleCnt="0">
        <dgm:presLayoutVars>
          <dgm:hierBranch val="init"/>
        </dgm:presLayoutVars>
      </dgm:prSet>
      <dgm:spPr/>
    </dgm:pt>
    <dgm:pt modelId="{8A6697DF-C6D5-403A-BD01-A623F184701C}" type="pres">
      <dgm:prSet presAssocID="{1439C476-8DAF-416E-8AB7-F55A0A835C43}" presName="rootComposite" presStyleCnt="0"/>
      <dgm:spPr/>
    </dgm:pt>
    <dgm:pt modelId="{FEE3E703-927C-46BF-83A6-34ED3120B9AA}" type="pres">
      <dgm:prSet presAssocID="{1439C476-8DAF-416E-8AB7-F55A0A835C43}" presName="rootText" presStyleLbl="node2" presStyleIdx="0" presStyleCnt="3">
        <dgm:presLayoutVars>
          <dgm:chPref val="3"/>
        </dgm:presLayoutVars>
      </dgm:prSet>
      <dgm:spPr/>
      <dgm:t>
        <a:bodyPr/>
        <a:lstStyle/>
        <a:p>
          <a:endParaRPr lang="zh-CN" altLang="en-US"/>
        </a:p>
      </dgm:t>
    </dgm:pt>
    <dgm:pt modelId="{4E217200-6D02-4408-824B-6D4C5490FE9C}" type="pres">
      <dgm:prSet presAssocID="{1439C476-8DAF-416E-8AB7-F55A0A835C43}" presName="rootConnector" presStyleLbl="node2" presStyleIdx="0" presStyleCnt="3"/>
      <dgm:spPr/>
      <dgm:t>
        <a:bodyPr/>
        <a:lstStyle/>
        <a:p>
          <a:endParaRPr lang="zh-CN" altLang="en-US"/>
        </a:p>
      </dgm:t>
    </dgm:pt>
    <dgm:pt modelId="{A691EE27-1586-46B3-8CFA-07085CEF7BC4}" type="pres">
      <dgm:prSet presAssocID="{1439C476-8DAF-416E-8AB7-F55A0A835C43}" presName="hierChild4" presStyleCnt="0"/>
      <dgm:spPr/>
    </dgm:pt>
    <dgm:pt modelId="{9D582756-0170-4C41-9762-C29307472C09}" type="pres">
      <dgm:prSet presAssocID="{1439C476-8DAF-416E-8AB7-F55A0A835C43}" presName="hierChild5" presStyleCnt="0"/>
      <dgm:spPr/>
    </dgm:pt>
    <dgm:pt modelId="{A9D9D4AA-AA54-41C8-8F8A-2556A0C19538}" type="pres">
      <dgm:prSet presAssocID="{4EC2971C-BE8E-4EFF-B71A-4996545A8B80}" presName="Name37" presStyleLbl="parChTrans1D2" presStyleIdx="1" presStyleCnt="3"/>
      <dgm:spPr/>
      <dgm:t>
        <a:bodyPr/>
        <a:lstStyle/>
        <a:p>
          <a:endParaRPr lang="zh-CN" altLang="en-US"/>
        </a:p>
      </dgm:t>
    </dgm:pt>
    <dgm:pt modelId="{7285A610-B407-4B10-B58F-2C183CB0A61C}" type="pres">
      <dgm:prSet presAssocID="{B18A911C-1B92-4DE0-9229-2A0987006121}" presName="hierRoot2" presStyleCnt="0">
        <dgm:presLayoutVars>
          <dgm:hierBranch val="init"/>
        </dgm:presLayoutVars>
      </dgm:prSet>
      <dgm:spPr/>
    </dgm:pt>
    <dgm:pt modelId="{DAF41B7A-A017-4269-A9D8-4CD150BBBA46}" type="pres">
      <dgm:prSet presAssocID="{B18A911C-1B92-4DE0-9229-2A0987006121}" presName="rootComposite" presStyleCnt="0"/>
      <dgm:spPr/>
    </dgm:pt>
    <dgm:pt modelId="{D60F2FC8-2CC3-4954-97F0-B0AFC860563F}" type="pres">
      <dgm:prSet presAssocID="{B18A911C-1B92-4DE0-9229-2A0987006121}" presName="rootText" presStyleLbl="node2" presStyleIdx="1" presStyleCnt="3">
        <dgm:presLayoutVars>
          <dgm:chPref val="3"/>
        </dgm:presLayoutVars>
      </dgm:prSet>
      <dgm:spPr/>
      <dgm:t>
        <a:bodyPr/>
        <a:lstStyle/>
        <a:p>
          <a:endParaRPr lang="zh-CN" altLang="en-US"/>
        </a:p>
      </dgm:t>
    </dgm:pt>
    <dgm:pt modelId="{022997D7-2229-4708-9EF8-DB49CBE21E47}" type="pres">
      <dgm:prSet presAssocID="{B18A911C-1B92-4DE0-9229-2A0987006121}" presName="rootConnector" presStyleLbl="node2" presStyleIdx="1" presStyleCnt="3"/>
      <dgm:spPr/>
      <dgm:t>
        <a:bodyPr/>
        <a:lstStyle/>
        <a:p>
          <a:endParaRPr lang="zh-CN" altLang="en-US"/>
        </a:p>
      </dgm:t>
    </dgm:pt>
    <dgm:pt modelId="{87E37445-5672-4477-BEFC-F92C36D71D50}" type="pres">
      <dgm:prSet presAssocID="{B18A911C-1B92-4DE0-9229-2A0987006121}" presName="hierChild4" presStyleCnt="0"/>
      <dgm:spPr/>
    </dgm:pt>
    <dgm:pt modelId="{CE1E57AB-9797-4085-9627-C8AA93E79550}" type="pres">
      <dgm:prSet presAssocID="{B18A911C-1B92-4DE0-9229-2A0987006121}" presName="hierChild5" presStyleCnt="0"/>
      <dgm:spPr/>
    </dgm:pt>
    <dgm:pt modelId="{90B25E95-F575-4387-A7A5-33A666E11906}" type="pres">
      <dgm:prSet presAssocID="{E25D8D48-B37C-4DBB-BDDA-4A33A3545BE1}" presName="Name37" presStyleLbl="parChTrans1D2" presStyleIdx="2" presStyleCnt="3"/>
      <dgm:spPr/>
      <dgm:t>
        <a:bodyPr/>
        <a:lstStyle/>
        <a:p>
          <a:endParaRPr lang="zh-CN" altLang="en-US"/>
        </a:p>
      </dgm:t>
    </dgm:pt>
    <dgm:pt modelId="{E878315C-B638-4959-BA4E-93B8EAFD84A3}" type="pres">
      <dgm:prSet presAssocID="{1E5EBA42-DE91-4728-9D98-DD4E992280E6}" presName="hierRoot2" presStyleCnt="0">
        <dgm:presLayoutVars>
          <dgm:hierBranch val="init"/>
        </dgm:presLayoutVars>
      </dgm:prSet>
      <dgm:spPr/>
    </dgm:pt>
    <dgm:pt modelId="{588C21AB-E89F-48DD-B72F-7218E9A096D7}" type="pres">
      <dgm:prSet presAssocID="{1E5EBA42-DE91-4728-9D98-DD4E992280E6}" presName="rootComposite" presStyleCnt="0"/>
      <dgm:spPr/>
    </dgm:pt>
    <dgm:pt modelId="{0EAF21FA-D521-4E0D-8078-98EEBDD13C76}" type="pres">
      <dgm:prSet presAssocID="{1E5EBA42-DE91-4728-9D98-DD4E992280E6}" presName="rootText" presStyleLbl="node2" presStyleIdx="2" presStyleCnt="3">
        <dgm:presLayoutVars>
          <dgm:chPref val="3"/>
        </dgm:presLayoutVars>
      </dgm:prSet>
      <dgm:spPr/>
      <dgm:t>
        <a:bodyPr/>
        <a:lstStyle/>
        <a:p>
          <a:endParaRPr lang="zh-CN" altLang="en-US"/>
        </a:p>
      </dgm:t>
    </dgm:pt>
    <dgm:pt modelId="{67BA5644-26AF-43ED-AE9C-94A346106928}" type="pres">
      <dgm:prSet presAssocID="{1E5EBA42-DE91-4728-9D98-DD4E992280E6}" presName="rootConnector" presStyleLbl="node2" presStyleIdx="2" presStyleCnt="3"/>
      <dgm:spPr/>
      <dgm:t>
        <a:bodyPr/>
        <a:lstStyle/>
        <a:p>
          <a:endParaRPr lang="zh-CN" altLang="en-US"/>
        </a:p>
      </dgm:t>
    </dgm:pt>
    <dgm:pt modelId="{B923F384-2744-4699-B79B-AA3345DEA5E5}" type="pres">
      <dgm:prSet presAssocID="{1E5EBA42-DE91-4728-9D98-DD4E992280E6}" presName="hierChild4" presStyleCnt="0"/>
      <dgm:spPr/>
    </dgm:pt>
    <dgm:pt modelId="{91D5BD88-533A-4104-8A66-EB321808E575}" type="pres">
      <dgm:prSet presAssocID="{1E5EBA42-DE91-4728-9D98-DD4E992280E6}" presName="hierChild5" presStyleCnt="0"/>
      <dgm:spPr/>
    </dgm:pt>
    <dgm:pt modelId="{231BD819-DF2E-410A-B542-EA6C1BFCEEB4}" type="pres">
      <dgm:prSet presAssocID="{B34C8E8D-368F-4239-973A-470AE676F6F0}" presName="hierChild3" presStyleCnt="0"/>
      <dgm:spPr/>
    </dgm:pt>
  </dgm:ptLst>
  <dgm:cxnLst>
    <dgm:cxn modelId="{85993F99-7F03-44DD-859C-45C3D63FB581}" srcId="{B34C8E8D-368F-4239-973A-470AE676F6F0}" destId="{1E5EBA42-DE91-4728-9D98-DD4E992280E6}" srcOrd="2" destOrd="0" parTransId="{E25D8D48-B37C-4DBB-BDDA-4A33A3545BE1}" sibTransId="{41BFE1F6-85AE-4ABB-A5E9-CA48919B494D}"/>
    <dgm:cxn modelId="{467F0D06-46EF-4E7F-BD89-24AB0FAC03E5}" type="presOf" srcId="{6A135D0D-402E-455F-8FD3-B811121517DA}" destId="{13099C6C-B685-420C-A5C2-EA0B08B87CD7}" srcOrd="0" destOrd="0" presId="urn:microsoft.com/office/officeart/2005/8/layout/orgChart1"/>
    <dgm:cxn modelId="{9FBEDFF2-23D0-4197-A6B5-E97540660786}" type="presOf" srcId="{E25D8D48-B37C-4DBB-BDDA-4A33A3545BE1}" destId="{90B25E95-F575-4387-A7A5-33A666E11906}" srcOrd="0" destOrd="0" presId="urn:microsoft.com/office/officeart/2005/8/layout/orgChart1"/>
    <dgm:cxn modelId="{17E88813-E555-4AFD-A973-D2C7428A8502}" srcId="{18A9B699-B4BB-44D3-9ECF-761EF2AFE78C}" destId="{B34C8E8D-368F-4239-973A-470AE676F6F0}" srcOrd="0" destOrd="0" parTransId="{67541DD0-9080-4D0F-A8CA-22A5B5C82738}" sibTransId="{6C770319-ACD5-4132-8142-167302F03F46}"/>
    <dgm:cxn modelId="{D3AE11E6-8A6D-4F62-9E3B-CC08690B12A3}" type="presOf" srcId="{B18A911C-1B92-4DE0-9229-2A0987006121}" destId="{022997D7-2229-4708-9EF8-DB49CBE21E47}" srcOrd="1" destOrd="0" presId="urn:microsoft.com/office/officeart/2005/8/layout/orgChart1"/>
    <dgm:cxn modelId="{3A8FDA31-F8A5-4351-B507-623B448F4C39}" type="presOf" srcId="{4EC2971C-BE8E-4EFF-B71A-4996545A8B80}" destId="{A9D9D4AA-AA54-41C8-8F8A-2556A0C19538}" srcOrd="0" destOrd="0" presId="urn:microsoft.com/office/officeart/2005/8/layout/orgChart1"/>
    <dgm:cxn modelId="{AE77FF1D-D6B1-4131-AC9C-955F3992029D}" type="presOf" srcId="{1439C476-8DAF-416E-8AB7-F55A0A835C43}" destId="{FEE3E703-927C-46BF-83A6-34ED3120B9AA}" srcOrd="0" destOrd="0" presId="urn:microsoft.com/office/officeart/2005/8/layout/orgChart1"/>
    <dgm:cxn modelId="{4E155604-8C39-41E0-B435-3C66D1B39966}" type="presOf" srcId="{B34C8E8D-368F-4239-973A-470AE676F6F0}" destId="{0A037BF3-02A2-4F05-9ACF-098F36AB59F3}" srcOrd="1" destOrd="0" presId="urn:microsoft.com/office/officeart/2005/8/layout/orgChart1"/>
    <dgm:cxn modelId="{B5489111-3900-4356-94D5-763EB356E92B}" type="presOf" srcId="{1E5EBA42-DE91-4728-9D98-DD4E992280E6}" destId="{0EAF21FA-D521-4E0D-8078-98EEBDD13C76}" srcOrd="0" destOrd="0" presId="urn:microsoft.com/office/officeart/2005/8/layout/orgChart1"/>
    <dgm:cxn modelId="{1E35B017-E5C4-4444-A513-A024FAEF9568}" srcId="{B34C8E8D-368F-4239-973A-470AE676F6F0}" destId="{1439C476-8DAF-416E-8AB7-F55A0A835C43}" srcOrd="0" destOrd="0" parTransId="{6A135D0D-402E-455F-8FD3-B811121517DA}" sibTransId="{3260E2AE-9330-497C-9E14-6CB511759BBA}"/>
    <dgm:cxn modelId="{7EEE37F0-FD34-4D49-90AC-4716A43023EF}" type="presOf" srcId="{B18A911C-1B92-4DE0-9229-2A0987006121}" destId="{D60F2FC8-2CC3-4954-97F0-B0AFC860563F}" srcOrd="0" destOrd="0" presId="urn:microsoft.com/office/officeart/2005/8/layout/orgChart1"/>
    <dgm:cxn modelId="{52366C2C-8FFB-4BA5-937A-2CB466D144A5}" srcId="{B34C8E8D-368F-4239-973A-470AE676F6F0}" destId="{B18A911C-1B92-4DE0-9229-2A0987006121}" srcOrd="1" destOrd="0" parTransId="{4EC2971C-BE8E-4EFF-B71A-4996545A8B80}" sibTransId="{2114AE96-18DC-4AEA-9350-DE686F969B74}"/>
    <dgm:cxn modelId="{92F79883-6049-4A97-9331-59127ACD3FD4}" type="presOf" srcId="{1E5EBA42-DE91-4728-9D98-DD4E992280E6}" destId="{67BA5644-26AF-43ED-AE9C-94A346106928}" srcOrd="1" destOrd="0" presId="urn:microsoft.com/office/officeart/2005/8/layout/orgChart1"/>
    <dgm:cxn modelId="{C9485DA5-C078-40BD-9D15-A53B34FF1871}" type="presOf" srcId="{1439C476-8DAF-416E-8AB7-F55A0A835C43}" destId="{4E217200-6D02-4408-824B-6D4C5490FE9C}" srcOrd="1" destOrd="0" presId="urn:microsoft.com/office/officeart/2005/8/layout/orgChart1"/>
    <dgm:cxn modelId="{5D49D1B5-86B0-4288-BB7F-3CED188E5838}" type="presOf" srcId="{B34C8E8D-368F-4239-973A-470AE676F6F0}" destId="{F6D644C7-155D-431A-9824-DC98C2E49671}" srcOrd="0" destOrd="0" presId="urn:microsoft.com/office/officeart/2005/8/layout/orgChart1"/>
    <dgm:cxn modelId="{E77BCE5A-9100-43DE-B699-F47435B40836}" type="presOf" srcId="{18A9B699-B4BB-44D3-9ECF-761EF2AFE78C}" destId="{B82DB27A-C318-4CCD-A958-4F57352077E6}" srcOrd="0" destOrd="0" presId="urn:microsoft.com/office/officeart/2005/8/layout/orgChart1"/>
    <dgm:cxn modelId="{BD892341-3FBE-48CC-BC80-ED9F7B62793F}" type="presParOf" srcId="{B82DB27A-C318-4CCD-A958-4F57352077E6}" destId="{084FA4A1-DA7B-4132-BC56-4EEE0218E978}" srcOrd="0" destOrd="0" presId="urn:microsoft.com/office/officeart/2005/8/layout/orgChart1"/>
    <dgm:cxn modelId="{DD355270-B417-4770-8E65-79802456A631}" type="presParOf" srcId="{084FA4A1-DA7B-4132-BC56-4EEE0218E978}" destId="{916C6968-AA95-408F-855B-9D2DDD9DFE42}" srcOrd="0" destOrd="0" presId="urn:microsoft.com/office/officeart/2005/8/layout/orgChart1"/>
    <dgm:cxn modelId="{F7D533E5-F614-49C8-B9E0-38562B485B4D}" type="presParOf" srcId="{916C6968-AA95-408F-855B-9D2DDD9DFE42}" destId="{F6D644C7-155D-431A-9824-DC98C2E49671}" srcOrd="0" destOrd="0" presId="urn:microsoft.com/office/officeart/2005/8/layout/orgChart1"/>
    <dgm:cxn modelId="{CFEFD048-DE6E-4C25-B602-DEAE29BE53B0}" type="presParOf" srcId="{916C6968-AA95-408F-855B-9D2DDD9DFE42}" destId="{0A037BF3-02A2-4F05-9ACF-098F36AB59F3}" srcOrd="1" destOrd="0" presId="urn:microsoft.com/office/officeart/2005/8/layout/orgChart1"/>
    <dgm:cxn modelId="{EB7F5386-76BE-48BF-B2A9-BC75799DEDA5}" type="presParOf" srcId="{084FA4A1-DA7B-4132-BC56-4EEE0218E978}" destId="{70181DAE-EAF7-4983-89F2-585C489882EF}" srcOrd="1" destOrd="0" presId="urn:microsoft.com/office/officeart/2005/8/layout/orgChart1"/>
    <dgm:cxn modelId="{0A0A72A6-03D4-4BC4-A4E4-24CACB525EBA}" type="presParOf" srcId="{70181DAE-EAF7-4983-89F2-585C489882EF}" destId="{13099C6C-B685-420C-A5C2-EA0B08B87CD7}" srcOrd="0" destOrd="0" presId="urn:microsoft.com/office/officeart/2005/8/layout/orgChart1"/>
    <dgm:cxn modelId="{1FE0E92C-7356-4C84-AC62-1358A1AF157A}" type="presParOf" srcId="{70181DAE-EAF7-4983-89F2-585C489882EF}" destId="{AB94F9E7-EEF6-4827-B02B-C379D8DF0412}" srcOrd="1" destOrd="0" presId="urn:microsoft.com/office/officeart/2005/8/layout/orgChart1"/>
    <dgm:cxn modelId="{2DA8040F-EA3B-488A-B3E2-32499579EBE2}" type="presParOf" srcId="{AB94F9E7-EEF6-4827-B02B-C379D8DF0412}" destId="{8A6697DF-C6D5-403A-BD01-A623F184701C}" srcOrd="0" destOrd="0" presId="urn:microsoft.com/office/officeart/2005/8/layout/orgChart1"/>
    <dgm:cxn modelId="{708B6BFA-ADD2-4178-8BE1-38B14D647ADA}" type="presParOf" srcId="{8A6697DF-C6D5-403A-BD01-A623F184701C}" destId="{FEE3E703-927C-46BF-83A6-34ED3120B9AA}" srcOrd="0" destOrd="0" presId="urn:microsoft.com/office/officeart/2005/8/layout/orgChart1"/>
    <dgm:cxn modelId="{F641399E-B61B-4F15-A491-73176BA735D2}" type="presParOf" srcId="{8A6697DF-C6D5-403A-BD01-A623F184701C}" destId="{4E217200-6D02-4408-824B-6D4C5490FE9C}" srcOrd="1" destOrd="0" presId="urn:microsoft.com/office/officeart/2005/8/layout/orgChart1"/>
    <dgm:cxn modelId="{F1F885EB-CE3E-402F-94BE-93733EEE2ABF}" type="presParOf" srcId="{AB94F9E7-EEF6-4827-B02B-C379D8DF0412}" destId="{A691EE27-1586-46B3-8CFA-07085CEF7BC4}" srcOrd="1" destOrd="0" presId="urn:microsoft.com/office/officeart/2005/8/layout/orgChart1"/>
    <dgm:cxn modelId="{65A57713-0CB3-4B0D-A4E1-9B2B9DA096E7}" type="presParOf" srcId="{AB94F9E7-EEF6-4827-B02B-C379D8DF0412}" destId="{9D582756-0170-4C41-9762-C29307472C09}" srcOrd="2" destOrd="0" presId="urn:microsoft.com/office/officeart/2005/8/layout/orgChart1"/>
    <dgm:cxn modelId="{DCD26E42-D637-4A9F-B9DE-1ED4E82C9043}" type="presParOf" srcId="{70181DAE-EAF7-4983-89F2-585C489882EF}" destId="{A9D9D4AA-AA54-41C8-8F8A-2556A0C19538}" srcOrd="2" destOrd="0" presId="urn:microsoft.com/office/officeart/2005/8/layout/orgChart1"/>
    <dgm:cxn modelId="{0D031579-5F6D-4DC7-A261-BB52C324F633}" type="presParOf" srcId="{70181DAE-EAF7-4983-89F2-585C489882EF}" destId="{7285A610-B407-4B10-B58F-2C183CB0A61C}" srcOrd="3" destOrd="0" presId="urn:microsoft.com/office/officeart/2005/8/layout/orgChart1"/>
    <dgm:cxn modelId="{52E860A0-A4CB-4528-A9A6-9F5D7EF2799D}" type="presParOf" srcId="{7285A610-B407-4B10-B58F-2C183CB0A61C}" destId="{DAF41B7A-A017-4269-A9D8-4CD150BBBA46}" srcOrd="0" destOrd="0" presId="urn:microsoft.com/office/officeart/2005/8/layout/orgChart1"/>
    <dgm:cxn modelId="{4C7C8DCF-9FBA-495E-BC24-0595A5D9E98C}" type="presParOf" srcId="{DAF41B7A-A017-4269-A9D8-4CD150BBBA46}" destId="{D60F2FC8-2CC3-4954-97F0-B0AFC860563F}" srcOrd="0" destOrd="0" presId="urn:microsoft.com/office/officeart/2005/8/layout/orgChart1"/>
    <dgm:cxn modelId="{4CC29C68-0208-4B52-A38A-F81FA9CBA075}" type="presParOf" srcId="{DAF41B7A-A017-4269-A9D8-4CD150BBBA46}" destId="{022997D7-2229-4708-9EF8-DB49CBE21E47}" srcOrd="1" destOrd="0" presId="urn:microsoft.com/office/officeart/2005/8/layout/orgChart1"/>
    <dgm:cxn modelId="{4BF23CA3-2FDA-442D-B846-FC1B2DE74C4A}" type="presParOf" srcId="{7285A610-B407-4B10-B58F-2C183CB0A61C}" destId="{87E37445-5672-4477-BEFC-F92C36D71D50}" srcOrd="1" destOrd="0" presId="urn:microsoft.com/office/officeart/2005/8/layout/orgChart1"/>
    <dgm:cxn modelId="{385EFF36-7A83-4FC9-A9FA-61B66E630921}" type="presParOf" srcId="{7285A610-B407-4B10-B58F-2C183CB0A61C}" destId="{CE1E57AB-9797-4085-9627-C8AA93E79550}" srcOrd="2" destOrd="0" presId="urn:microsoft.com/office/officeart/2005/8/layout/orgChart1"/>
    <dgm:cxn modelId="{6465C6EB-1002-405C-95E2-A20EBF7C5398}" type="presParOf" srcId="{70181DAE-EAF7-4983-89F2-585C489882EF}" destId="{90B25E95-F575-4387-A7A5-33A666E11906}" srcOrd="4" destOrd="0" presId="urn:microsoft.com/office/officeart/2005/8/layout/orgChart1"/>
    <dgm:cxn modelId="{544A8D16-C77B-4B01-85A1-986EA3A564CD}" type="presParOf" srcId="{70181DAE-EAF7-4983-89F2-585C489882EF}" destId="{E878315C-B638-4959-BA4E-93B8EAFD84A3}" srcOrd="5" destOrd="0" presId="urn:microsoft.com/office/officeart/2005/8/layout/orgChart1"/>
    <dgm:cxn modelId="{FA7C4DD2-2BF4-469A-BC9E-C3086B58B624}" type="presParOf" srcId="{E878315C-B638-4959-BA4E-93B8EAFD84A3}" destId="{588C21AB-E89F-48DD-B72F-7218E9A096D7}" srcOrd="0" destOrd="0" presId="urn:microsoft.com/office/officeart/2005/8/layout/orgChart1"/>
    <dgm:cxn modelId="{86F901C8-70E3-4565-A91B-3A564667B8B0}" type="presParOf" srcId="{588C21AB-E89F-48DD-B72F-7218E9A096D7}" destId="{0EAF21FA-D521-4E0D-8078-98EEBDD13C76}" srcOrd="0" destOrd="0" presId="urn:microsoft.com/office/officeart/2005/8/layout/orgChart1"/>
    <dgm:cxn modelId="{488CCDAD-794A-4899-8789-4A78D4992942}" type="presParOf" srcId="{588C21AB-E89F-48DD-B72F-7218E9A096D7}" destId="{67BA5644-26AF-43ED-AE9C-94A346106928}" srcOrd="1" destOrd="0" presId="urn:microsoft.com/office/officeart/2005/8/layout/orgChart1"/>
    <dgm:cxn modelId="{5065D984-9AA3-4529-884A-3A21E90D6BBE}" type="presParOf" srcId="{E878315C-B638-4959-BA4E-93B8EAFD84A3}" destId="{B923F384-2744-4699-B79B-AA3345DEA5E5}" srcOrd="1" destOrd="0" presId="urn:microsoft.com/office/officeart/2005/8/layout/orgChart1"/>
    <dgm:cxn modelId="{3C13B4C2-29A5-44CE-83C9-89F86956FE68}" type="presParOf" srcId="{E878315C-B638-4959-BA4E-93B8EAFD84A3}" destId="{91D5BD88-533A-4104-8A66-EB321808E575}" srcOrd="2" destOrd="0" presId="urn:microsoft.com/office/officeart/2005/8/layout/orgChart1"/>
    <dgm:cxn modelId="{EBE75110-D981-4320-B24E-8B59EB6FD422}" type="presParOf" srcId="{084FA4A1-DA7B-4132-BC56-4EEE0218E978}" destId="{231BD819-DF2E-410A-B542-EA6C1BFCEEB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759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idx="2"/>
          </p:nvPr>
        </p:nvSpPr>
        <p:spPr bwMode="auto">
          <a:xfrm>
            <a:off x="1190625" y="596900"/>
            <a:ext cx="4622800" cy="34671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5463" y="4408488"/>
            <a:ext cx="6026150" cy="4176712"/>
          </a:xfrm>
          <a:prstGeom prst="rect">
            <a:avLst/>
          </a:prstGeom>
          <a:noFill/>
          <a:ln w="12700">
            <a:noFill/>
            <a:miter lim="800000"/>
            <a:headEnd/>
            <a:tailEnd/>
          </a:ln>
          <a:effectLst/>
        </p:spPr>
        <p:txBody>
          <a:bodyPr vert="horz" wrap="square" lIns="92017" tIns="45201" rIns="92017" bIns="45201" numCol="1" anchor="t" anchorCtr="0" compatLnSpc="1">
            <a:prstTxWarp prst="textNoShape">
              <a:avLst/>
            </a:prstTxWarp>
          </a:bodyPr>
          <a:lstStyle/>
          <a:p>
            <a:pPr lvl="0"/>
            <a:r>
              <a:rPr lang="en-US" altLang="zh-CN" noProof="0" smtClean="0"/>
              <a:t>We want this to be in font 11 and justify.</a:t>
            </a:r>
          </a:p>
        </p:txBody>
      </p:sp>
    </p:spTree>
    <p:extLst>
      <p:ext uri="{BB962C8B-B14F-4D97-AF65-F5344CB8AC3E}">
        <p14:creationId xmlns:p14="http://schemas.microsoft.com/office/powerpoint/2010/main" val="1633834154"/>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p:sp>
      <p:sp>
        <p:nvSpPr>
          <p:cNvPr id="13312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157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2658822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p:spPr>
        <p:txBody>
          <a:bodyPr/>
          <a:lstStyle/>
          <a:p>
            <a:r>
              <a:rPr lang="zh-CN" altLang="en-US" sz="1800" dirty="0" smtClean="0">
                <a:latin typeface="Tahoma" pitchFamily="34" charset="0"/>
              </a:rPr>
              <a:t>    见</a:t>
            </a:r>
            <a:r>
              <a:rPr lang="en-US" altLang="zh-CN" sz="2200" dirty="0" smtClean="0">
                <a:solidFill>
                  <a:srgbClr val="CC0066"/>
                </a:solidFill>
                <a:latin typeface="方正姚体" pitchFamily="2" charset="-122"/>
                <a:ea typeface="方正姚体" pitchFamily="2" charset="-122"/>
              </a:rPr>
              <a:t>《</a:t>
            </a:r>
            <a:r>
              <a:rPr lang="zh-CN" altLang="en-US" sz="2200" dirty="0" smtClean="0">
                <a:solidFill>
                  <a:srgbClr val="CC0066"/>
                </a:solidFill>
                <a:latin typeface="方正姚体" pitchFamily="2" charset="-122"/>
                <a:ea typeface="方正姚体" pitchFamily="2" charset="-122"/>
              </a:rPr>
              <a:t>数字系统设计与</a:t>
            </a:r>
            <a:r>
              <a:rPr lang="en-US" altLang="zh-CN" sz="2200" dirty="0" err="1" smtClean="0">
                <a:solidFill>
                  <a:srgbClr val="CC0066"/>
                </a:solidFill>
                <a:latin typeface="方正姚体" pitchFamily="2" charset="-122"/>
                <a:ea typeface="方正姚体" pitchFamily="2" charset="-122"/>
              </a:rPr>
              <a:t>Verilog</a:t>
            </a:r>
            <a:r>
              <a:rPr lang="en-US" altLang="zh-CN" sz="2200" dirty="0" smtClean="0">
                <a:solidFill>
                  <a:srgbClr val="CC0066"/>
                </a:solidFill>
                <a:latin typeface="方正姚体" pitchFamily="2" charset="-122"/>
                <a:ea typeface="方正姚体" pitchFamily="2" charset="-122"/>
              </a:rPr>
              <a:t> HDL 》</a:t>
            </a:r>
            <a:r>
              <a:rPr lang="en-US" altLang="zh-CN" sz="1800" dirty="0" smtClean="0">
                <a:latin typeface="Tahoma" pitchFamily="34" charset="0"/>
              </a:rPr>
              <a:t> P149</a:t>
            </a:r>
            <a:r>
              <a:rPr lang="zh-CN" altLang="en-US" sz="1800" dirty="0" smtClean="0">
                <a:latin typeface="Tahoma" pitchFamily="34" charset="0"/>
              </a:rPr>
              <a:t>，或</a:t>
            </a:r>
            <a:r>
              <a:rPr lang="en-US" altLang="zh-CN" sz="2200" dirty="0" smtClean="0">
                <a:solidFill>
                  <a:srgbClr val="CC0066"/>
                </a:solidFill>
                <a:latin typeface="方正姚体" pitchFamily="2" charset="-122"/>
                <a:ea typeface="方正姚体" pitchFamily="2" charset="-122"/>
              </a:rPr>
              <a:t>《</a:t>
            </a:r>
            <a:r>
              <a:rPr lang="zh-CN" altLang="en-US" sz="2200" dirty="0" smtClean="0">
                <a:solidFill>
                  <a:srgbClr val="CC0066"/>
                </a:solidFill>
                <a:latin typeface="方正姚体" pitchFamily="2" charset="-122"/>
                <a:ea typeface="方正姚体" pitchFamily="2" charset="-122"/>
              </a:rPr>
              <a:t>从算法设计到硬线逻辑的实现</a:t>
            </a:r>
            <a:r>
              <a:rPr lang="en-US" altLang="zh-CN" sz="2200" dirty="0" smtClean="0">
                <a:solidFill>
                  <a:srgbClr val="CC0066"/>
                </a:solidFill>
                <a:ea typeface="方正姚体" pitchFamily="2" charset="-122"/>
              </a:rPr>
              <a:t>——</a:t>
            </a:r>
            <a:r>
              <a:rPr lang="zh-CN" altLang="en-US" sz="2200" dirty="0" smtClean="0">
                <a:solidFill>
                  <a:srgbClr val="CC0066"/>
                </a:solidFill>
                <a:latin typeface="方正姚体" pitchFamily="2" charset="-122"/>
                <a:ea typeface="方正姚体" pitchFamily="2" charset="-122"/>
              </a:rPr>
              <a:t>复杂数字逻辑系统的</a:t>
            </a:r>
            <a:r>
              <a:rPr lang="en-US" altLang="zh-CN" sz="2200" dirty="0" err="1" smtClean="0">
                <a:solidFill>
                  <a:srgbClr val="CC0066"/>
                </a:solidFill>
                <a:latin typeface="方正姚体" pitchFamily="2" charset="-122"/>
                <a:ea typeface="方正姚体" pitchFamily="2" charset="-122"/>
              </a:rPr>
              <a:t>Verilog</a:t>
            </a:r>
            <a:r>
              <a:rPr lang="en-US" altLang="zh-CN" sz="2200" dirty="0" smtClean="0">
                <a:solidFill>
                  <a:srgbClr val="CC0066"/>
                </a:solidFill>
                <a:latin typeface="方正姚体" pitchFamily="2" charset="-122"/>
                <a:ea typeface="方正姚体" pitchFamily="2" charset="-122"/>
              </a:rPr>
              <a:t> HDL</a:t>
            </a:r>
            <a:r>
              <a:rPr lang="zh-CN" altLang="en-US" sz="2200" dirty="0" smtClean="0">
                <a:solidFill>
                  <a:srgbClr val="CC0066"/>
                </a:solidFill>
                <a:latin typeface="方正姚体" pitchFamily="2" charset="-122"/>
                <a:ea typeface="方正姚体" pitchFamily="2" charset="-122"/>
              </a:rPr>
              <a:t>设计技术和方法</a:t>
            </a:r>
            <a:r>
              <a:rPr lang="en-US" altLang="zh-CN" sz="2200" dirty="0" smtClean="0">
                <a:solidFill>
                  <a:srgbClr val="CC0066"/>
                </a:solidFill>
                <a:latin typeface="方正姚体" pitchFamily="2" charset="-122"/>
                <a:ea typeface="方正姚体" pitchFamily="2" charset="-122"/>
              </a:rPr>
              <a:t>》P21</a:t>
            </a:r>
          </a:p>
          <a:p>
            <a:r>
              <a:rPr lang="zh-CN" altLang="en-US" sz="1400" dirty="0" smtClean="0"/>
              <a:t>    </a:t>
            </a:r>
            <a:r>
              <a:rPr lang="zh-CN" altLang="zh-CN" sz="1400" dirty="0" smtClean="0"/>
              <a:t>用assign 语句（</a:t>
            </a:r>
            <a:r>
              <a:rPr lang="zh-CN" altLang="zh-CN" b="1" dirty="0" smtClean="0"/>
              <a:t>连续赋值语句）</a:t>
            </a:r>
            <a:r>
              <a:rPr lang="zh-CN" altLang="en-US" sz="1400" dirty="0" smtClean="0"/>
              <a:t>通常是用逻辑表达式来描述</a:t>
            </a:r>
            <a:r>
              <a:rPr lang="zh-CN" altLang="zh-CN" dirty="0" smtClean="0"/>
              <a:t>逻辑功能</a:t>
            </a:r>
            <a:endParaRPr lang="zh-CN" altLang="en-US" sz="1400" dirty="0" smtClean="0">
              <a:ea typeface="华文新魏" pitchFamily="2" charset="-122"/>
            </a:endParaRPr>
          </a:p>
          <a:p>
            <a:r>
              <a:rPr lang="zh-CN" altLang="en-US" sz="2000" b="1" dirty="0" smtClean="0">
                <a:solidFill>
                  <a:schemeClr val="tx2"/>
                </a:solidFill>
                <a:latin typeface="华文新魏" pitchFamily="2" charset="-122"/>
                <a:ea typeface="华文新魏" pitchFamily="2" charset="-122"/>
              </a:rPr>
              <a:t>    </a:t>
            </a:r>
            <a:r>
              <a:rPr lang="zh-CN" altLang="zh-CN" sz="2000" b="1" dirty="0" smtClean="0">
                <a:solidFill>
                  <a:schemeClr val="tx2"/>
                </a:solidFill>
                <a:latin typeface="华文新魏" pitchFamily="2" charset="-122"/>
                <a:ea typeface="华文新魏" pitchFamily="2" charset="-122"/>
              </a:rPr>
              <a:t>元件例化方法与图形输入方式下调入库元件</a:t>
            </a:r>
            <a:r>
              <a:rPr lang="zh-CN" altLang="en-US" sz="2000" b="1" dirty="0" smtClean="0">
                <a:solidFill>
                  <a:schemeClr val="tx2"/>
                </a:solidFill>
                <a:latin typeface="华文新魏" pitchFamily="2" charset="-122"/>
                <a:ea typeface="华文新魏" pitchFamily="2" charset="-122"/>
              </a:rPr>
              <a:t>作用</a:t>
            </a:r>
            <a:r>
              <a:rPr lang="zh-CN" altLang="zh-CN" sz="2000" b="1" dirty="0" smtClean="0">
                <a:solidFill>
                  <a:schemeClr val="tx2"/>
                </a:solidFill>
                <a:latin typeface="华文新魏" pitchFamily="2" charset="-122"/>
                <a:ea typeface="华文新魏" pitchFamily="2" charset="-122"/>
              </a:rPr>
              <a:t>一样。</a:t>
            </a:r>
            <a:endParaRPr lang="zh-CN" altLang="en-US" sz="2000" b="1" dirty="0" smtClean="0">
              <a:solidFill>
                <a:schemeClr val="tx2"/>
              </a:solidFill>
              <a:latin typeface="华文新魏" pitchFamily="2" charset="-122"/>
              <a:ea typeface="华文新魏" pitchFamily="2" charset="-122"/>
            </a:endParaRPr>
          </a:p>
          <a:p>
            <a:r>
              <a:rPr lang="zh-CN" altLang="en-US" dirty="0" smtClean="0"/>
              <a:t>    例化元件名也可以省略！（如</a:t>
            </a:r>
            <a:r>
              <a:rPr lang="en-US" altLang="zh-CN" dirty="0" smtClean="0"/>
              <a:t>and myand3( </a:t>
            </a:r>
            <a:r>
              <a:rPr lang="en-US" altLang="zh-CN" dirty="0" err="1" smtClean="0"/>
              <a:t>f,a,b,c</a:t>
            </a:r>
            <a:r>
              <a:rPr lang="en-US" altLang="zh-CN" dirty="0" smtClean="0"/>
              <a:t>)</a:t>
            </a:r>
            <a:r>
              <a:rPr lang="zh-CN" altLang="en-US" dirty="0" smtClean="0"/>
              <a:t>；也可以写为</a:t>
            </a:r>
            <a:r>
              <a:rPr lang="en-US" altLang="zh-CN" dirty="0" smtClean="0"/>
              <a:t>and ( </a:t>
            </a:r>
            <a:r>
              <a:rPr lang="en-US" altLang="zh-CN" dirty="0" err="1" smtClean="0"/>
              <a:t>f,a,b,c</a:t>
            </a:r>
            <a:r>
              <a:rPr lang="en-US" altLang="zh-CN" dirty="0" smtClean="0"/>
              <a:t>)</a:t>
            </a:r>
            <a:r>
              <a:rPr lang="zh-CN" altLang="en-US" dirty="0" smtClean="0"/>
              <a:t>；）</a:t>
            </a:r>
          </a:p>
        </p:txBody>
      </p:sp>
    </p:spTree>
    <p:extLst>
      <p:ext uri="{BB962C8B-B14F-4D97-AF65-F5344CB8AC3E}">
        <p14:creationId xmlns:p14="http://schemas.microsoft.com/office/powerpoint/2010/main" val="1800855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p:spPr>
        <p:txBody>
          <a:bodyPr/>
          <a:lstStyle/>
          <a:p>
            <a:endParaRPr lang="zh-CN" altLang="en-US" smtClean="0">
              <a:solidFill>
                <a:srgbClr val="FF3399"/>
              </a:solidFill>
              <a:latin typeface="宋体" charset="-122"/>
            </a:endParaRPr>
          </a:p>
        </p:txBody>
      </p:sp>
    </p:spTree>
    <p:extLst>
      <p:ext uri="{BB962C8B-B14F-4D97-AF65-F5344CB8AC3E}">
        <p14:creationId xmlns:p14="http://schemas.microsoft.com/office/powerpoint/2010/main" val="4245078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solidFill>
            <a:srgbClr val="FFFFFF"/>
          </a:solidFill>
          <a:ln/>
        </p:spPr>
      </p:sp>
      <p:sp>
        <p:nvSpPr>
          <p:cNvPr id="135171" name="Rectangle 3"/>
          <p:cNvSpPr>
            <a:spLocks noGrp="1" noChangeArrowheads="1"/>
          </p:cNvSpPr>
          <p:nvPr>
            <p:ph type="body" idx="1"/>
          </p:nvPr>
        </p:nvSpPr>
        <p:spPr>
          <a:solidFill>
            <a:srgbClr val="FFFFFF"/>
          </a:solidFill>
          <a:ln>
            <a:solidFill>
              <a:srgbClr val="000000"/>
            </a:solidFill>
          </a:ln>
        </p:spPr>
        <p:txBody>
          <a:bodyPr/>
          <a:lstStyle/>
          <a:p>
            <a:r>
              <a:rPr lang="zh-CN" altLang="en-US" sz="1000" dirty="0" smtClean="0">
                <a:latin typeface="宋体" charset="-122"/>
              </a:rPr>
              <a:t>    </a:t>
            </a:r>
            <a:r>
              <a:rPr lang="zh-CN" altLang="zh-CN" b="1" dirty="0" smtClean="0"/>
              <a:t> （</a:t>
            </a:r>
            <a:r>
              <a:rPr lang="en-US" altLang="zh-CN" b="1" dirty="0" smtClean="0"/>
              <a:t>1</a:t>
            </a:r>
            <a:r>
              <a:rPr lang="zh-CN" altLang="zh-CN" b="1" dirty="0" smtClean="0"/>
              <a:t>）在</a:t>
            </a:r>
            <a:r>
              <a:rPr lang="en-US" altLang="zh-CN" b="1" dirty="0" smtClean="0"/>
              <a:t>C</a:t>
            </a:r>
            <a:r>
              <a:rPr lang="zh-CN" altLang="zh-CN" b="1" dirty="0" smtClean="0"/>
              <a:t>语言中，函数的定义包括无参函数的定义、有参函数的定义</a:t>
            </a:r>
            <a:endParaRPr lang="zh-CN" altLang="zh-CN" dirty="0" smtClean="0"/>
          </a:p>
          <a:p>
            <a:r>
              <a:rPr lang="en-US" altLang="zh-CN" b="1" dirty="0" smtClean="0"/>
              <a:t>     </a:t>
            </a:r>
            <a:r>
              <a:rPr lang="zh-CN" altLang="zh-CN" b="1" dirty="0" smtClean="0"/>
              <a:t>无参函数的定义：</a:t>
            </a:r>
            <a:endParaRPr lang="zh-CN" altLang="zh-CN" dirty="0" smtClean="0"/>
          </a:p>
          <a:p>
            <a:r>
              <a:rPr lang="zh-CN" altLang="zh-CN" dirty="0" smtClean="0"/>
              <a:t>类型标识符 函数名</a:t>
            </a:r>
            <a:r>
              <a:rPr lang="en-US" altLang="zh-CN" dirty="0" smtClean="0"/>
              <a:t>( )</a:t>
            </a:r>
            <a:endParaRPr lang="zh-CN" altLang="zh-CN" dirty="0" smtClean="0"/>
          </a:p>
          <a:p>
            <a:r>
              <a:rPr lang="en-US" altLang="zh-CN" dirty="0" smtClean="0"/>
              <a:t>{</a:t>
            </a:r>
            <a:r>
              <a:rPr lang="zh-CN" altLang="zh-CN" dirty="0" smtClean="0"/>
              <a:t>声明部分</a:t>
            </a:r>
          </a:p>
          <a:p>
            <a:r>
              <a:rPr lang="zh-CN" altLang="zh-CN" dirty="0" smtClean="0"/>
              <a:t>语句</a:t>
            </a:r>
          </a:p>
          <a:p>
            <a:r>
              <a:rPr lang="en-US" altLang="zh-CN" dirty="0" smtClean="0"/>
              <a:t>}</a:t>
            </a:r>
            <a:endParaRPr lang="zh-CN" altLang="zh-CN" dirty="0" smtClean="0"/>
          </a:p>
          <a:p>
            <a:r>
              <a:rPr lang="en-US" altLang="zh-CN" b="1" dirty="0" smtClean="0"/>
              <a:t>     </a:t>
            </a:r>
            <a:r>
              <a:rPr lang="zh-CN" altLang="zh-CN" b="1" dirty="0" smtClean="0"/>
              <a:t>有参函数的定义：</a:t>
            </a:r>
            <a:endParaRPr lang="zh-CN" altLang="zh-CN" dirty="0" smtClean="0"/>
          </a:p>
          <a:p>
            <a:r>
              <a:rPr lang="zh-CN" altLang="zh-CN" dirty="0" smtClean="0"/>
              <a:t>类型标识符 函数名</a:t>
            </a:r>
            <a:r>
              <a:rPr lang="en-US" altLang="zh-CN" dirty="0" smtClean="0"/>
              <a:t>(</a:t>
            </a:r>
            <a:r>
              <a:rPr lang="zh-CN" altLang="zh-CN" dirty="0" smtClean="0"/>
              <a:t>形式参数表列</a:t>
            </a:r>
            <a:r>
              <a:rPr lang="en-US" altLang="zh-CN" dirty="0" smtClean="0"/>
              <a:t> )</a:t>
            </a:r>
            <a:endParaRPr lang="zh-CN" altLang="zh-CN" dirty="0" smtClean="0"/>
          </a:p>
          <a:p>
            <a:r>
              <a:rPr lang="en-US" altLang="zh-CN" dirty="0" smtClean="0"/>
              <a:t>{</a:t>
            </a:r>
            <a:r>
              <a:rPr lang="zh-CN" altLang="zh-CN" dirty="0" smtClean="0"/>
              <a:t>声明部分</a:t>
            </a:r>
          </a:p>
          <a:p>
            <a:r>
              <a:rPr lang="zh-CN" altLang="zh-CN" dirty="0" smtClean="0"/>
              <a:t>语句</a:t>
            </a:r>
          </a:p>
          <a:p>
            <a:r>
              <a:rPr lang="en-US" altLang="zh-CN" dirty="0" smtClean="0"/>
              <a:t>}</a:t>
            </a:r>
            <a:endParaRPr lang="zh-CN" altLang="zh-CN" dirty="0" smtClean="0"/>
          </a:p>
          <a:p>
            <a:r>
              <a:rPr lang="zh-CN" altLang="zh-CN" b="1" dirty="0" smtClean="0"/>
              <a:t>在</a:t>
            </a:r>
            <a:r>
              <a:rPr lang="en-US" altLang="zh-CN" b="1" dirty="0" err="1" smtClean="0"/>
              <a:t>Verilog</a:t>
            </a:r>
            <a:r>
              <a:rPr lang="en-US" altLang="zh-CN" b="1" dirty="0" smtClean="0"/>
              <a:t> HDL</a:t>
            </a:r>
            <a:r>
              <a:rPr lang="zh-CN" altLang="zh-CN" b="1" dirty="0" smtClean="0"/>
              <a:t>语言中，用</a:t>
            </a:r>
            <a:r>
              <a:rPr lang="en-US" altLang="zh-CN" b="1" dirty="0" smtClean="0"/>
              <a:t>function</a:t>
            </a:r>
            <a:r>
              <a:rPr lang="zh-CN" altLang="zh-CN" b="1" dirty="0" smtClean="0"/>
              <a:t>块语句来定义函数：</a:t>
            </a:r>
            <a:endParaRPr lang="zh-CN" altLang="zh-CN" dirty="0" smtClean="0"/>
          </a:p>
          <a:p>
            <a:r>
              <a:rPr lang="en-US" altLang="zh-CN" dirty="0" smtClean="0"/>
              <a:t>function &lt;</a:t>
            </a:r>
            <a:r>
              <a:rPr lang="zh-CN" altLang="zh-CN" dirty="0" smtClean="0"/>
              <a:t>返回值位宽或类型说明</a:t>
            </a:r>
            <a:r>
              <a:rPr lang="en-US" altLang="zh-CN" dirty="0" smtClean="0"/>
              <a:t>&gt; </a:t>
            </a:r>
            <a:r>
              <a:rPr lang="zh-CN" altLang="zh-CN" dirty="0" smtClean="0"/>
              <a:t>函数名；</a:t>
            </a:r>
          </a:p>
          <a:p>
            <a:r>
              <a:rPr lang="en-US" altLang="zh-CN" dirty="0" smtClean="0"/>
              <a:t>    </a:t>
            </a:r>
            <a:r>
              <a:rPr lang="zh-CN" altLang="zh-CN" dirty="0" smtClean="0"/>
              <a:t>端口声明；</a:t>
            </a:r>
          </a:p>
          <a:p>
            <a:r>
              <a:rPr lang="en-US" altLang="zh-CN" dirty="0" smtClean="0"/>
              <a:t>    </a:t>
            </a:r>
            <a:r>
              <a:rPr lang="zh-CN" altLang="zh-CN" dirty="0" smtClean="0"/>
              <a:t>局部变量定义；</a:t>
            </a:r>
          </a:p>
          <a:p>
            <a:r>
              <a:rPr lang="en-US" altLang="zh-CN" dirty="0" smtClean="0"/>
              <a:t>    </a:t>
            </a:r>
            <a:r>
              <a:rPr lang="zh-CN" altLang="zh-CN" dirty="0" smtClean="0"/>
              <a:t>其他语句；</a:t>
            </a:r>
          </a:p>
          <a:p>
            <a:r>
              <a:rPr lang="en-US" altLang="zh-CN" dirty="0" err="1" smtClean="0"/>
              <a:t>endfunction</a:t>
            </a:r>
            <a:r>
              <a:rPr lang="en-US" altLang="zh-CN" dirty="0" smtClean="0"/>
              <a:t> </a:t>
            </a:r>
            <a:endParaRPr lang="zh-CN" altLang="zh-CN" dirty="0" smtClean="0"/>
          </a:p>
          <a:p>
            <a:r>
              <a:rPr lang="zh-CN" altLang="zh-CN" b="1" dirty="0" smtClean="0"/>
              <a:t>函数的调用：</a:t>
            </a:r>
            <a:endParaRPr lang="zh-CN" altLang="zh-CN" dirty="0" smtClean="0"/>
          </a:p>
          <a:p>
            <a:r>
              <a:rPr lang="en-US" altLang="zh-CN" dirty="0" smtClean="0"/>
              <a:t>&lt;</a:t>
            </a:r>
            <a:r>
              <a:rPr lang="zh-CN" altLang="zh-CN" dirty="0" smtClean="0"/>
              <a:t>函数名</a:t>
            </a:r>
            <a:r>
              <a:rPr lang="en-US" altLang="zh-CN" dirty="0" smtClean="0"/>
              <a:t>&gt; (&lt;</a:t>
            </a:r>
            <a:r>
              <a:rPr lang="zh-CN" altLang="zh-CN" dirty="0" smtClean="0"/>
              <a:t>表达式</a:t>
            </a:r>
            <a:r>
              <a:rPr lang="en-US" altLang="zh-CN" dirty="0" smtClean="0"/>
              <a:t>1&gt;, &lt;</a:t>
            </a:r>
            <a:r>
              <a:rPr lang="zh-CN" altLang="zh-CN" dirty="0" smtClean="0"/>
              <a:t>表达式</a:t>
            </a:r>
            <a:r>
              <a:rPr lang="en-US" altLang="zh-CN" dirty="0" smtClean="0"/>
              <a:t>2&gt;, …… )</a:t>
            </a:r>
            <a:endParaRPr lang="zh-CN" altLang="zh-CN" dirty="0" smtClean="0"/>
          </a:p>
          <a:p>
            <a:r>
              <a:rPr lang="en-US" altLang="zh-CN" dirty="0" smtClean="0"/>
              <a:t> </a:t>
            </a:r>
            <a:endParaRPr lang="zh-CN" altLang="zh-CN" dirty="0" smtClean="0"/>
          </a:p>
          <a:p>
            <a:r>
              <a:rPr lang="en-US" altLang="zh-CN" b="1" dirty="0" smtClean="0"/>
              <a:t>    </a:t>
            </a:r>
            <a:r>
              <a:rPr lang="zh-CN" altLang="zh-CN" b="1" dirty="0" smtClean="0"/>
              <a:t>（</a:t>
            </a:r>
            <a:r>
              <a:rPr lang="en-US" altLang="zh-CN" b="1" dirty="0" smtClean="0"/>
              <a:t>2</a:t>
            </a:r>
            <a:r>
              <a:rPr lang="zh-CN" altLang="zh-CN" b="1" dirty="0" smtClean="0"/>
              <a:t>）在</a:t>
            </a:r>
            <a:r>
              <a:rPr lang="en-US" altLang="zh-CN" b="1" dirty="0" smtClean="0"/>
              <a:t>C</a:t>
            </a:r>
            <a:r>
              <a:rPr lang="zh-CN" altLang="zh-CN" b="1" dirty="0" smtClean="0"/>
              <a:t>语言中，赋值语句为：</a:t>
            </a:r>
            <a:endParaRPr lang="zh-CN" altLang="zh-CN" dirty="0" smtClean="0"/>
          </a:p>
          <a:p>
            <a:r>
              <a:rPr lang="en-US" altLang="zh-CN" dirty="0" smtClean="0"/>
              <a:t>    </a:t>
            </a:r>
            <a:r>
              <a:rPr lang="zh-CN" altLang="zh-CN" dirty="0" smtClean="0"/>
              <a:t>赋值变量 </a:t>
            </a:r>
            <a:r>
              <a:rPr lang="en-US" altLang="zh-CN" dirty="0" smtClean="0"/>
              <a:t>= </a:t>
            </a:r>
            <a:r>
              <a:rPr lang="zh-CN" altLang="zh-CN" dirty="0" smtClean="0"/>
              <a:t>表达式</a:t>
            </a:r>
            <a:r>
              <a:rPr lang="en-US" altLang="zh-CN" dirty="0" smtClean="0"/>
              <a:t>;</a:t>
            </a:r>
            <a:endParaRPr lang="zh-CN" altLang="zh-CN" dirty="0" smtClean="0"/>
          </a:p>
          <a:p>
            <a:r>
              <a:rPr lang="zh-CN" altLang="zh-CN" b="1" dirty="0" smtClean="0"/>
              <a:t>在</a:t>
            </a:r>
            <a:r>
              <a:rPr lang="en-US" altLang="zh-CN" b="1" dirty="0" err="1" smtClean="0"/>
              <a:t>Verilog</a:t>
            </a:r>
            <a:r>
              <a:rPr lang="en-US" altLang="zh-CN" b="1" dirty="0" smtClean="0"/>
              <a:t> HDL</a:t>
            </a:r>
            <a:r>
              <a:rPr lang="zh-CN" altLang="zh-CN" b="1" dirty="0" smtClean="0"/>
              <a:t>语言中，赋值语句有</a:t>
            </a:r>
            <a:r>
              <a:rPr lang="en-US" altLang="zh-CN" b="1" dirty="0" smtClean="0"/>
              <a:t>2</a:t>
            </a:r>
            <a:r>
              <a:rPr lang="zh-CN" altLang="zh-CN" b="1" dirty="0" smtClean="0"/>
              <a:t>种方式：</a:t>
            </a:r>
            <a:endParaRPr lang="zh-CN" altLang="zh-CN" dirty="0" smtClean="0"/>
          </a:p>
          <a:p>
            <a:pPr lvl="1"/>
            <a:r>
              <a:rPr lang="zh-CN" altLang="zh-CN" dirty="0" smtClean="0"/>
              <a:t>阻塞（</a:t>
            </a:r>
            <a:r>
              <a:rPr lang="en-US" altLang="zh-CN" dirty="0" smtClean="0"/>
              <a:t>blocking</a:t>
            </a:r>
            <a:r>
              <a:rPr lang="zh-CN" altLang="zh-CN" dirty="0" smtClean="0"/>
              <a:t>）赋值方式：赋值变量 </a:t>
            </a:r>
            <a:r>
              <a:rPr lang="en-US" altLang="zh-CN" dirty="0" smtClean="0"/>
              <a:t>= </a:t>
            </a:r>
            <a:r>
              <a:rPr lang="zh-CN" altLang="zh-CN" dirty="0" smtClean="0"/>
              <a:t>表达式</a:t>
            </a:r>
            <a:r>
              <a:rPr lang="en-US" altLang="zh-CN" dirty="0" smtClean="0"/>
              <a:t>;</a:t>
            </a:r>
            <a:endParaRPr lang="zh-CN" altLang="zh-CN" dirty="0" smtClean="0"/>
          </a:p>
          <a:p>
            <a:pPr lvl="1"/>
            <a:r>
              <a:rPr lang="zh-CN" altLang="zh-CN" dirty="0" smtClean="0"/>
              <a:t>非阻塞（</a:t>
            </a:r>
            <a:r>
              <a:rPr lang="en-US" altLang="zh-CN" dirty="0" smtClean="0"/>
              <a:t>non-blocking</a:t>
            </a:r>
            <a:r>
              <a:rPr lang="zh-CN" altLang="zh-CN" dirty="0" smtClean="0"/>
              <a:t>）赋值方式：赋值变量 </a:t>
            </a:r>
            <a:r>
              <a:rPr lang="en-US" altLang="zh-CN" dirty="0" smtClean="0"/>
              <a:t>&lt;= </a:t>
            </a:r>
            <a:r>
              <a:rPr lang="zh-CN" altLang="zh-CN" dirty="0" smtClean="0"/>
              <a:t>表达式</a:t>
            </a:r>
            <a:r>
              <a:rPr lang="en-US" altLang="zh-CN" dirty="0" smtClean="0"/>
              <a:t>;</a:t>
            </a:r>
            <a:endParaRPr lang="zh-CN" altLang="zh-CN" dirty="0" smtClean="0"/>
          </a:p>
          <a:p>
            <a:r>
              <a:rPr lang="zh-CN" altLang="zh-CN" b="1" dirty="0" smtClean="0"/>
              <a:t>（</a:t>
            </a:r>
            <a:r>
              <a:rPr lang="en-US" altLang="zh-CN" b="1" dirty="0" smtClean="0"/>
              <a:t>3</a:t>
            </a:r>
            <a:r>
              <a:rPr lang="zh-CN" altLang="zh-CN" b="1" dirty="0" smtClean="0"/>
              <a:t>）在</a:t>
            </a:r>
            <a:r>
              <a:rPr lang="en-US" altLang="zh-CN" b="1" dirty="0" smtClean="0"/>
              <a:t>C</a:t>
            </a:r>
            <a:r>
              <a:rPr lang="zh-CN" altLang="zh-CN" b="1" dirty="0" smtClean="0"/>
              <a:t>语言中，多分支选择语句是</a:t>
            </a:r>
            <a:r>
              <a:rPr lang="en-US" altLang="zh-CN" b="1" dirty="0" smtClean="0"/>
              <a:t>switch</a:t>
            </a:r>
            <a:r>
              <a:rPr lang="zh-CN" altLang="zh-CN" b="1" dirty="0" smtClean="0"/>
              <a:t>语句： </a:t>
            </a:r>
            <a:endParaRPr lang="zh-CN" altLang="zh-CN" dirty="0" smtClean="0"/>
          </a:p>
          <a:p>
            <a:r>
              <a:rPr lang="en-US" altLang="zh-CN" dirty="0" smtClean="0"/>
              <a:t>    switch (</a:t>
            </a:r>
            <a:r>
              <a:rPr lang="zh-CN" altLang="zh-CN" dirty="0" smtClean="0"/>
              <a:t>表达式</a:t>
            </a:r>
            <a:r>
              <a:rPr lang="en-US" altLang="zh-CN" dirty="0" smtClean="0"/>
              <a:t>)</a:t>
            </a:r>
            <a:endParaRPr lang="zh-CN" altLang="zh-CN" dirty="0" smtClean="0"/>
          </a:p>
          <a:p>
            <a:r>
              <a:rPr lang="en-US" altLang="zh-CN" dirty="0" smtClean="0"/>
              <a:t>    {case </a:t>
            </a:r>
            <a:r>
              <a:rPr lang="zh-CN" altLang="zh-CN" dirty="0" smtClean="0"/>
              <a:t>常量表达式</a:t>
            </a:r>
            <a:r>
              <a:rPr lang="en-US" altLang="zh-CN" dirty="0" smtClean="0"/>
              <a:t>1:</a:t>
            </a:r>
            <a:r>
              <a:rPr lang="zh-CN" altLang="zh-CN" dirty="0" smtClean="0"/>
              <a:t>语句</a:t>
            </a:r>
            <a:r>
              <a:rPr lang="en-US" altLang="zh-CN" dirty="0" smtClean="0"/>
              <a:t>1</a:t>
            </a:r>
            <a:endParaRPr lang="zh-CN" altLang="zh-CN" dirty="0" smtClean="0"/>
          </a:p>
          <a:p>
            <a:r>
              <a:rPr lang="en-US" altLang="zh-CN" dirty="0" smtClean="0"/>
              <a:t>     case </a:t>
            </a:r>
            <a:r>
              <a:rPr lang="zh-CN" altLang="zh-CN" dirty="0" smtClean="0"/>
              <a:t>常量表达式</a:t>
            </a:r>
            <a:r>
              <a:rPr lang="en-US" altLang="zh-CN" dirty="0" smtClean="0"/>
              <a:t>2:</a:t>
            </a:r>
            <a:r>
              <a:rPr lang="zh-CN" altLang="zh-CN" dirty="0" smtClean="0"/>
              <a:t>语句</a:t>
            </a:r>
            <a:r>
              <a:rPr lang="en-US" altLang="zh-CN" dirty="0" smtClean="0"/>
              <a:t>2</a:t>
            </a:r>
            <a:endParaRPr lang="zh-CN" altLang="zh-CN" dirty="0" smtClean="0"/>
          </a:p>
          <a:p>
            <a:r>
              <a:rPr lang="en-US" altLang="zh-CN" dirty="0" smtClean="0"/>
              <a:t>     …</a:t>
            </a:r>
            <a:endParaRPr lang="zh-CN" altLang="zh-CN" dirty="0" smtClean="0"/>
          </a:p>
          <a:p>
            <a:r>
              <a:rPr lang="en-US" altLang="zh-CN" dirty="0" smtClean="0"/>
              <a:t>     case </a:t>
            </a:r>
            <a:r>
              <a:rPr lang="zh-CN" altLang="zh-CN" dirty="0" smtClean="0"/>
              <a:t>常量表达式</a:t>
            </a:r>
            <a:r>
              <a:rPr lang="en-US" altLang="zh-CN" dirty="0" smtClean="0"/>
              <a:t>n:</a:t>
            </a:r>
            <a:r>
              <a:rPr lang="zh-CN" altLang="zh-CN" dirty="0" smtClean="0"/>
              <a:t>语句</a:t>
            </a:r>
            <a:r>
              <a:rPr lang="en-US" altLang="zh-CN" dirty="0" smtClean="0"/>
              <a:t>n</a:t>
            </a:r>
            <a:endParaRPr lang="zh-CN" altLang="zh-CN" dirty="0" smtClean="0"/>
          </a:p>
          <a:p>
            <a:r>
              <a:rPr lang="en-US" altLang="zh-CN" dirty="0" smtClean="0"/>
              <a:t>     } </a:t>
            </a:r>
            <a:endParaRPr lang="zh-CN" altLang="zh-CN" dirty="0" smtClean="0"/>
          </a:p>
          <a:p>
            <a:r>
              <a:rPr lang="zh-CN" altLang="zh-CN" b="1" dirty="0" smtClean="0"/>
              <a:t>（</a:t>
            </a:r>
            <a:r>
              <a:rPr lang="en-US" altLang="zh-CN" b="1" dirty="0" smtClean="0"/>
              <a:t>4</a:t>
            </a:r>
            <a:r>
              <a:rPr lang="zh-CN" altLang="zh-CN" b="1" dirty="0" smtClean="0"/>
              <a:t>）在</a:t>
            </a:r>
            <a:r>
              <a:rPr lang="en-US" altLang="zh-CN" b="1" dirty="0" smtClean="0"/>
              <a:t>C</a:t>
            </a:r>
            <a:r>
              <a:rPr lang="zh-CN" altLang="zh-CN" b="1" dirty="0" smtClean="0"/>
              <a:t>语言中，宏定义语句（以符号“</a:t>
            </a:r>
            <a:r>
              <a:rPr lang="en-US" altLang="zh-CN" b="1" dirty="0" smtClean="0"/>
              <a:t>#</a:t>
            </a:r>
            <a:r>
              <a:rPr lang="zh-CN" altLang="zh-CN" b="1" dirty="0" smtClean="0"/>
              <a:t>”开头） 的一般形式为：</a:t>
            </a:r>
            <a:endParaRPr lang="zh-CN" altLang="zh-CN" dirty="0" smtClean="0"/>
          </a:p>
          <a:p>
            <a:r>
              <a:rPr lang="en-US" altLang="zh-CN" dirty="0" smtClean="0"/>
              <a:t>#define </a:t>
            </a:r>
            <a:r>
              <a:rPr lang="zh-CN" altLang="zh-CN" dirty="0" smtClean="0"/>
              <a:t>标识符 字符串</a:t>
            </a:r>
          </a:p>
          <a:p>
            <a:r>
              <a:rPr lang="zh-CN" altLang="zh-CN" b="1" dirty="0" smtClean="0"/>
              <a:t>在</a:t>
            </a:r>
            <a:r>
              <a:rPr lang="en-US" altLang="zh-CN" b="1" dirty="0" err="1" smtClean="0"/>
              <a:t>Verilog</a:t>
            </a:r>
            <a:r>
              <a:rPr lang="en-US" altLang="zh-CN" b="1" dirty="0" smtClean="0"/>
              <a:t> HDL</a:t>
            </a:r>
            <a:r>
              <a:rPr lang="zh-CN" altLang="zh-CN" b="1" dirty="0" smtClean="0"/>
              <a:t>语言中，宏定义语句（以符号“</a:t>
            </a:r>
            <a:r>
              <a:rPr lang="en-US" altLang="zh-CN" b="1" dirty="0" smtClean="0"/>
              <a:t>’</a:t>
            </a:r>
            <a:r>
              <a:rPr lang="zh-CN" altLang="zh-CN" b="1" dirty="0" smtClean="0"/>
              <a:t>”开头） 的一般形式为：</a:t>
            </a:r>
            <a:endParaRPr lang="zh-CN" altLang="zh-CN" dirty="0" smtClean="0"/>
          </a:p>
          <a:p>
            <a:r>
              <a:rPr lang="en-US" altLang="zh-CN" dirty="0" smtClean="0"/>
              <a:t> ‘define </a:t>
            </a:r>
            <a:r>
              <a:rPr lang="zh-CN" altLang="zh-CN" dirty="0" smtClean="0"/>
              <a:t>标志符 字符串</a:t>
            </a:r>
          </a:p>
          <a:p>
            <a:r>
              <a:rPr lang="zh-CN" altLang="zh-CN" b="1" dirty="0" smtClean="0"/>
              <a:t>（</a:t>
            </a:r>
            <a:r>
              <a:rPr lang="en-US" altLang="zh-CN" b="1" dirty="0" smtClean="0"/>
              <a:t>5</a:t>
            </a:r>
            <a:r>
              <a:rPr lang="zh-CN" altLang="zh-CN" b="1" dirty="0" smtClean="0"/>
              <a:t>）在</a:t>
            </a:r>
            <a:r>
              <a:rPr lang="en-US" altLang="zh-CN" b="1" dirty="0" smtClean="0"/>
              <a:t>C</a:t>
            </a:r>
            <a:r>
              <a:rPr lang="zh-CN" altLang="zh-CN" b="1" dirty="0" smtClean="0"/>
              <a:t>语言中，格式输出函数的一般形式为：</a:t>
            </a:r>
            <a:endParaRPr lang="zh-CN" altLang="zh-CN" dirty="0" smtClean="0"/>
          </a:p>
          <a:p>
            <a:r>
              <a:rPr lang="en-US" altLang="zh-CN" dirty="0" err="1" smtClean="0"/>
              <a:t>printf</a:t>
            </a:r>
            <a:r>
              <a:rPr lang="en-US" altLang="zh-CN" dirty="0" smtClean="0"/>
              <a:t>(</a:t>
            </a:r>
            <a:r>
              <a:rPr lang="zh-CN" altLang="zh-CN" dirty="0" smtClean="0"/>
              <a:t>格式控制</a:t>
            </a:r>
            <a:r>
              <a:rPr lang="en-US" altLang="zh-CN" dirty="0" smtClean="0"/>
              <a:t>, </a:t>
            </a:r>
            <a:r>
              <a:rPr lang="zh-CN" altLang="zh-CN" dirty="0" smtClean="0"/>
              <a:t>输出表列</a:t>
            </a:r>
            <a:r>
              <a:rPr lang="en-US" altLang="zh-CN" dirty="0" smtClean="0"/>
              <a:t>) </a:t>
            </a:r>
            <a:endParaRPr lang="zh-CN" altLang="en-US" dirty="0" smtClean="0"/>
          </a:p>
        </p:txBody>
      </p:sp>
    </p:spTree>
    <p:extLst>
      <p:ext uri="{BB962C8B-B14F-4D97-AF65-F5344CB8AC3E}">
        <p14:creationId xmlns:p14="http://schemas.microsoft.com/office/powerpoint/2010/main" val="1228808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solidFill>
            <a:srgbClr val="FFFFFF"/>
          </a:solidFill>
          <a:ln/>
        </p:spPr>
      </p:sp>
      <p:sp>
        <p:nvSpPr>
          <p:cNvPr id="136195"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zh-CN" smtClean="0"/>
              <a:t>表中包括算术运算符、逻辑运算符、关系运算符、位运算符、移位运算符、条件运算符</a:t>
            </a:r>
          </a:p>
        </p:txBody>
      </p:sp>
    </p:spTree>
    <p:extLst>
      <p:ext uri="{BB962C8B-B14F-4D97-AF65-F5344CB8AC3E}">
        <p14:creationId xmlns:p14="http://schemas.microsoft.com/office/powerpoint/2010/main" val="186445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p:spPr>
        <p:txBody>
          <a:bodyPr/>
          <a:lstStyle/>
          <a:p>
            <a:pPr eaLnBrk="1" hangingPunct="1"/>
            <a:r>
              <a:rPr lang="zh-CN" altLang="en-US" sz="1300" dirty="0" smtClean="0"/>
              <a:t>    硬件电路的行为特性主要指电路输入、输出信号间的逻辑关系。一般用</a:t>
            </a:r>
            <a:r>
              <a:rPr lang="en-US" altLang="zh-CN" dirty="0" smtClean="0">
                <a:solidFill>
                  <a:srgbClr val="CC0066"/>
                </a:solidFill>
              </a:rPr>
              <a:t>always</a:t>
            </a:r>
            <a:r>
              <a:rPr lang="zh-CN" altLang="en-US" sz="1300" dirty="0" smtClean="0"/>
              <a:t>过程语句来描述。</a:t>
            </a:r>
          </a:p>
          <a:p>
            <a:pPr eaLnBrk="1" hangingPunct="1"/>
            <a:r>
              <a:rPr lang="en-US" altLang="zh-CN" dirty="0" smtClean="0"/>
              <a:t>    </a:t>
            </a:r>
            <a:r>
              <a:rPr lang="en-US" altLang="zh-CN" dirty="0" err="1" smtClean="0"/>
              <a:t>Verilog</a:t>
            </a:r>
            <a:r>
              <a:rPr lang="en-US" altLang="zh-CN" dirty="0" smtClean="0"/>
              <a:t> HDL</a:t>
            </a:r>
            <a:r>
              <a:rPr lang="zh-CN" altLang="en-US" dirty="0" smtClean="0"/>
              <a:t>的行为级描述是最能体现</a:t>
            </a:r>
            <a:r>
              <a:rPr lang="en-US" altLang="zh-CN" dirty="0" smtClean="0"/>
              <a:t>EDA</a:t>
            </a:r>
            <a:r>
              <a:rPr lang="zh-CN" altLang="en-US" dirty="0" smtClean="0"/>
              <a:t>风格的硬件描述方式，它既可以描述简单的逻辑门，也可以描述复杂的数字系统乃至微处理器；既可以描述组合逻辑电路，也可以描述时序逻辑电路。</a:t>
            </a:r>
            <a:endParaRPr lang="zh-CN" altLang="en-US" sz="2400" dirty="0" smtClean="0">
              <a:latin typeface="方正姚体" pitchFamily="2" charset="-122"/>
              <a:ea typeface="方正姚体" pitchFamily="2" charset="-122"/>
            </a:endParaRPr>
          </a:p>
          <a:p>
            <a:pPr eaLnBrk="1" hangingPunct="1"/>
            <a:r>
              <a:rPr lang="zh-CN" altLang="en-US" sz="2400" dirty="0" smtClean="0">
                <a:latin typeface="方正姚体" pitchFamily="2" charset="-122"/>
                <a:ea typeface="方正姚体" pitchFamily="2" charset="-122"/>
              </a:rPr>
              <a:t>    见</a:t>
            </a:r>
            <a:r>
              <a:rPr lang="en-US" altLang="zh-CN" sz="2200" dirty="0" smtClean="0">
                <a:solidFill>
                  <a:srgbClr val="CC0066"/>
                </a:solidFill>
                <a:latin typeface="方正姚体" pitchFamily="2" charset="-122"/>
                <a:ea typeface="方正姚体" pitchFamily="2" charset="-122"/>
              </a:rPr>
              <a:t>《</a:t>
            </a:r>
            <a:r>
              <a:rPr lang="zh-CN" altLang="en-US" sz="2200" dirty="0" smtClean="0">
                <a:solidFill>
                  <a:srgbClr val="CC0066"/>
                </a:solidFill>
                <a:latin typeface="方正姚体" pitchFamily="2" charset="-122"/>
                <a:ea typeface="方正姚体" pitchFamily="2" charset="-122"/>
              </a:rPr>
              <a:t>数字系统设计与</a:t>
            </a:r>
            <a:r>
              <a:rPr lang="en-US" altLang="zh-CN" sz="2200" dirty="0" err="1" smtClean="0">
                <a:solidFill>
                  <a:srgbClr val="CC0066"/>
                </a:solidFill>
                <a:latin typeface="方正姚体" pitchFamily="2" charset="-122"/>
                <a:ea typeface="方正姚体" pitchFamily="2" charset="-122"/>
              </a:rPr>
              <a:t>Verilog</a:t>
            </a:r>
            <a:r>
              <a:rPr lang="en-US" altLang="zh-CN" sz="2200" dirty="0" smtClean="0">
                <a:solidFill>
                  <a:srgbClr val="CC0066"/>
                </a:solidFill>
                <a:latin typeface="方正姚体" pitchFamily="2" charset="-122"/>
                <a:ea typeface="方正姚体" pitchFamily="2" charset="-122"/>
              </a:rPr>
              <a:t> HDL</a:t>
            </a:r>
            <a:r>
              <a:rPr lang="zh-CN" altLang="en-US" dirty="0" smtClean="0"/>
              <a:t>（第</a:t>
            </a:r>
            <a:r>
              <a:rPr lang="en-US" altLang="zh-CN" dirty="0" smtClean="0"/>
              <a:t>2</a:t>
            </a:r>
            <a:r>
              <a:rPr lang="zh-CN" altLang="en-US" dirty="0" smtClean="0"/>
              <a:t>版）</a:t>
            </a:r>
            <a:r>
              <a:rPr lang="en-US" altLang="zh-CN" sz="2200" dirty="0" smtClean="0">
                <a:solidFill>
                  <a:srgbClr val="CC0066"/>
                </a:solidFill>
                <a:latin typeface="方正姚体" pitchFamily="2" charset="-122"/>
                <a:ea typeface="方正姚体" pitchFamily="2" charset="-122"/>
              </a:rPr>
              <a:t>》</a:t>
            </a:r>
            <a:r>
              <a:rPr lang="en-US" altLang="zh-CN" sz="2400" dirty="0" smtClean="0">
                <a:latin typeface="方正姚体" pitchFamily="2" charset="-122"/>
                <a:ea typeface="方正姚体" pitchFamily="2" charset="-122"/>
              </a:rPr>
              <a:t>P192[</a:t>
            </a:r>
            <a:r>
              <a:rPr lang="zh-CN" altLang="en-US" sz="2400" dirty="0" smtClean="0">
                <a:latin typeface="方正姚体" pitchFamily="2" charset="-122"/>
                <a:ea typeface="方正姚体" pitchFamily="2" charset="-122"/>
              </a:rPr>
              <a:t>例</a:t>
            </a:r>
            <a:r>
              <a:rPr lang="en-US" altLang="zh-CN" sz="2400" dirty="0" smtClean="0">
                <a:latin typeface="方正姚体" pitchFamily="2" charset="-122"/>
                <a:ea typeface="方正姚体" pitchFamily="2" charset="-122"/>
              </a:rPr>
              <a:t>7.2]</a:t>
            </a:r>
          </a:p>
          <a:p>
            <a:pPr eaLnBrk="1" hangingPunct="1"/>
            <a:r>
              <a:rPr lang="en-US" altLang="zh-CN" sz="1400" dirty="0" smtClean="0">
                <a:solidFill>
                  <a:srgbClr val="009900"/>
                </a:solidFill>
                <a:latin typeface="华文新魏" pitchFamily="2" charset="-122"/>
                <a:ea typeface="华文新魏" pitchFamily="2" charset="-122"/>
              </a:rPr>
              <a:t>    case</a:t>
            </a:r>
            <a:r>
              <a:rPr lang="zh-CN" altLang="en-US" sz="1400" dirty="0" smtClean="0">
                <a:solidFill>
                  <a:srgbClr val="009900"/>
                </a:solidFill>
                <a:latin typeface="华文新魏" pitchFamily="2" charset="-122"/>
                <a:ea typeface="华文新魏" pitchFamily="2" charset="-122"/>
              </a:rPr>
              <a:t>语句特别</a:t>
            </a:r>
            <a:r>
              <a:rPr lang="zh-CN" altLang="en-US" sz="1400" smtClean="0">
                <a:solidFill>
                  <a:srgbClr val="009900"/>
                </a:solidFill>
                <a:latin typeface="华文新魏" pitchFamily="2" charset="-122"/>
                <a:ea typeface="华文新魏" pitchFamily="2" charset="-122"/>
              </a:rPr>
              <a:t>适于描述</a:t>
            </a:r>
            <a:r>
              <a:rPr lang="zh-CN" altLang="en-US" sz="2000" smtClean="0">
                <a:latin typeface="方正姚体" pitchFamily="2" charset="-122"/>
                <a:ea typeface="方正姚体" pitchFamily="2" charset="-122"/>
              </a:rPr>
              <a:t>数据选择器、</a:t>
            </a:r>
            <a:r>
              <a:rPr lang="zh-CN" altLang="en-US" sz="2000" dirty="0" smtClean="0">
                <a:latin typeface="方正姚体" pitchFamily="2" charset="-122"/>
                <a:ea typeface="方正姚体" pitchFamily="2" charset="-122"/>
              </a:rPr>
              <a:t>译码器等。</a:t>
            </a:r>
          </a:p>
          <a:p>
            <a:pPr eaLnBrk="1" hangingPunct="1"/>
            <a:r>
              <a:rPr lang="zh-CN" altLang="en-US" dirty="0" smtClean="0"/>
              <a:t>    在</a:t>
            </a:r>
            <a:r>
              <a:rPr lang="en-US" altLang="zh-CN" dirty="0" err="1" smtClean="0"/>
              <a:t>Verilog</a:t>
            </a:r>
            <a:r>
              <a:rPr lang="en-US" altLang="zh-CN" dirty="0" smtClean="0"/>
              <a:t> HDL</a:t>
            </a:r>
            <a:r>
              <a:rPr lang="zh-CN" altLang="en-US" dirty="0" smtClean="0"/>
              <a:t>的学习中，应重点掌握高层次描述方法</a:t>
            </a:r>
            <a:endParaRPr lang="zh-CN" altLang="en-US" sz="2000" dirty="0" smtClean="0">
              <a:latin typeface="方正姚体" pitchFamily="2" charset="-122"/>
              <a:ea typeface="方正姚体" pitchFamily="2" charset="-122"/>
            </a:endParaRPr>
          </a:p>
          <a:p>
            <a:pPr eaLnBrk="1" hangingPunct="1"/>
            <a:endParaRPr lang="en-US" altLang="zh-CN" dirty="0" smtClean="0"/>
          </a:p>
          <a:p>
            <a:pPr eaLnBrk="1" hangingPunct="1"/>
            <a:endParaRPr lang="zh-CN" altLang="en-US" dirty="0" smtClean="0"/>
          </a:p>
        </p:txBody>
      </p:sp>
    </p:spTree>
    <p:extLst>
      <p:ext uri="{BB962C8B-B14F-4D97-AF65-F5344CB8AC3E}">
        <p14:creationId xmlns:p14="http://schemas.microsoft.com/office/powerpoint/2010/main" val="2111892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p:spPr>
        <p:txBody>
          <a:bodyPr/>
          <a:lstStyle/>
          <a:p>
            <a:r>
              <a:rPr lang="zh-CN" altLang="zh-CN" sz="1400" dirty="0" smtClean="0">
                <a:solidFill>
                  <a:schemeClr val="tx2"/>
                </a:solidFill>
                <a:latin typeface="华文新魏" pitchFamily="2" charset="-122"/>
                <a:ea typeface="华文新魏" pitchFamily="2" charset="-122"/>
              </a:rPr>
              <a:t>见</a:t>
            </a:r>
            <a:r>
              <a:rPr lang="en-US" altLang="zh-CN" sz="2200" dirty="0" smtClean="0">
                <a:solidFill>
                  <a:srgbClr val="CC0066"/>
                </a:solidFill>
                <a:latin typeface="方正姚体" pitchFamily="2" charset="-122"/>
                <a:ea typeface="方正姚体" pitchFamily="2" charset="-122"/>
              </a:rPr>
              <a:t>《</a:t>
            </a:r>
            <a:r>
              <a:rPr lang="zh-CN" altLang="en-US" sz="2200" dirty="0" smtClean="0">
                <a:solidFill>
                  <a:srgbClr val="CC0066"/>
                </a:solidFill>
                <a:latin typeface="方正姚体" pitchFamily="2" charset="-122"/>
                <a:ea typeface="方正姚体" pitchFamily="2" charset="-122"/>
              </a:rPr>
              <a:t>数字系统设计与</a:t>
            </a:r>
            <a:r>
              <a:rPr lang="en-US" altLang="zh-CN" sz="2200" dirty="0" err="1" smtClean="0">
                <a:solidFill>
                  <a:srgbClr val="CC0066"/>
                </a:solidFill>
                <a:latin typeface="方正姚体" pitchFamily="2" charset="-122"/>
                <a:ea typeface="方正姚体" pitchFamily="2" charset="-122"/>
              </a:rPr>
              <a:t>Verilog</a:t>
            </a:r>
            <a:r>
              <a:rPr lang="en-US" altLang="zh-CN" sz="2200" dirty="0" smtClean="0">
                <a:solidFill>
                  <a:srgbClr val="CC0066"/>
                </a:solidFill>
                <a:latin typeface="方正姚体" pitchFamily="2" charset="-122"/>
                <a:ea typeface="方正姚体" pitchFamily="2" charset="-122"/>
              </a:rPr>
              <a:t> HDL 》</a:t>
            </a:r>
            <a:r>
              <a:rPr lang="zh-CN" altLang="zh-CN" sz="1400" dirty="0" smtClean="0">
                <a:solidFill>
                  <a:schemeClr val="tx2"/>
                </a:solidFill>
                <a:latin typeface="华文新魏" pitchFamily="2" charset="-122"/>
                <a:ea typeface="华文新魏" pitchFamily="2" charset="-122"/>
              </a:rPr>
              <a:t> </a:t>
            </a:r>
            <a:r>
              <a:rPr lang="en-US" altLang="zh-CN" sz="1400" dirty="0" smtClean="0">
                <a:solidFill>
                  <a:schemeClr val="tx2"/>
                </a:solidFill>
                <a:latin typeface="华文新魏" pitchFamily="2" charset="-122"/>
                <a:ea typeface="华文新魏" pitchFamily="2" charset="-122"/>
              </a:rPr>
              <a:t>P150</a:t>
            </a:r>
          </a:p>
          <a:p>
            <a:r>
              <a:rPr lang="en-US" altLang="zh-CN" sz="1400" dirty="0" smtClean="0">
                <a:solidFill>
                  <a:srgbClr val="990000"/>
                </a:solidFill>
                <a:latin typeface="华文新魏" pitchFamily="2" charset="-122"/>
                <a:ea typeface="华文新魏" pitchFamily="2" charset="-122"/>
              </a:rPr>
              <a:t>      </a:t>
            </a:r>
            <a:r>
              <a:rPr lang="zh-CN" altLang="zh-CN" sz="1400" dirty="0" smtClean="0">
                <a:solidFill>
                  <a:srgbClr val="990000"/>
                </a:solidFill>
                <a:latin typeface="华文新魏" pitchFamily="2" charset="-122"/>
                <a:ea typeface="华文新魏" pitchFamily="2" charset="-122"/>
              </a:rPr>
              <a:t>仅考虑用于逻辑综合的部分，不考虑用于逻辑模拟（仿真）的部分。用于逻辑仿真的</a:t>
            </a:r>
            <a:r>
              <a:rPr lang="zh-CN" altLang="en-US" dirty="0" smtClean="0">
                <a:solidFill>
                  <a:srgbClr val="FF3399"/>
                </a:solidFill>
                <a:latin typeface="华文彩云" pitchFamily="2" charset="-122"/>
                <a:ea typeface="华文彩云" pitchFamily="2" charset="-122"/>
              </a:rPr>
              <a:t>测试文件模板参见</a:t>
            </a:r>
            <a:r>
              <a:rPr lang="zh-CN" altLang="en-US" dirty="0" smtClean="0">
                <a:solidFill>
                  <a:srgbClr val="FF3399"/>
                </a:solidFill>
                <a:ea typeface="华文彩云" pitchFamily="2" charset="-122"/>
              </a:rPr>
              <a:t>“</a:t>
            </a:r>
            <a:r>
              <a:rPr lang="en-US" altLang="zh-CN" dirty="0" smtClean="0">
                <a:latin typeface="华文楷体" pitchFamily="2" charset="-122"/>
                <a:ea typeface="华文楷体" pitchFamily="2" charset="-122"/>
              </a:rPr>
              <a:t>4.10 </a:t>
            </a:r>
            <a:r>
              <a:rPr lang="zh-CN" altLang="en-US" dirty="0" smtClean="0">
                <a:latin typeface="华文楷体" pitchFamily="2" charset="-122"/>
                <a:ea typeface="华文楷体" pitchFamily="2" charset="-122"/>
              </a:rPr>
              <a:t>仿真工具</a:t>
            </a:r>
            <a:r>
              <a:rPr lang="en-US" altLang="zh-CN" dirty="0" err="1" smtClean="0">
                <a:latin typeface="华文楷体" pitchFamily="2" charset="-122"/>
                <a:ea typeface="华文楷体" pitchFamily="2" charset="-122"/>
              </a:rPr>
              <a:t>ModelSim</a:t>
            </a:r>
            <a:r>
              <a:rPr lang="en-US" altLang="zh-CN" dirty="0" smtClean="0">
                <a:ea typeface="华文楷体" pitchFamily="2" charset="-122"/>
              </a:rPr>
              <a:t>”</a:t>
            </a:r>
            <a:r>
              <a:rPr lang="zh-CN" altLang="en-US" dirty="0" smtClean="0">
                <a:latin typeface="华文楷体" pitchFamily="2" charset="-122"/>
                <a:ea typeface="华文楷体" pitchFamily="2" charset="-122"/>
              </a:rPr>
              <a:t>中</a:t>
            </a:r>
            <a:r>
              <a:rPr lang="zh-CN" altLang="en-US" dirty="0" smtClean="0">
                <a:solidFill>
                  <a:srgbClr val="FF3399"/>
                </a:solidFill>
                <a:latin typeface="华文彩云" pitchFamily="2" charset="-122"/>
                <a:ea typeface="华文彩云" pitchFamily="2" charset="-122"/>
              </a:rPr>
              <a:t>测试文件模板。</a:t>
            </a:r>
          </a:p>
        </p:txBody>
      </p:sp>
    </p:spTree>
    <p:extLst>
      <p:ext uri="{BB962C8B-B14F-4D97-AF65-F5344CB8AC3E}">
        <p14:creationId xmlns:p14="http://schemas.microsoft.com/office/powerpoint/2010/main" val="1317130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p:spPr>
        <p:txBody>
          <a:bodyPr/>
          <a:lstStyle/>
          <a:p>
            <a:endParaRPr lang="zh-CN" altLang="en-US" sz="1400" dirty="0" smtClean="0">
              <a:solidFill>
                <a:schemeClr val="tx2"/>
              </a:solidFill>
              <a:latin typeface="华文新魏" pitchFamily="2" charset="-122"/>
              <a:ea typeface="华文新魏" pitchFamily="2" charset="-122"/>
            </a:endParaRPr>
          </a:p>
        </p:txBody>
      </p:sp>
    </p:spTree>
    <p:extLst>
      <p:ext uri="{BB962C8B-B14F-4D97-AF65-F5344CB8AC3E}">
        <p14:creationId xmlns:p14="http://schemas.microsoft.com/office/powerpoint/2010/main" val="3727044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p:spPr>
        <p:txBody>
          <a:bodyPr/>
          <a:lstStyle/>
          <a:p>
            <a:r>
              <a:rPr kumimoji="1" lang="zh-CN" altLang="en-US" dirty="0" smtClean="0">
                <a:solidFill>
                  <a:srgbClr val="FF0000"/>
                </a:solidFill>
              </a:rPr>
              <a:t>    空白符主要用于增强程序的可读性。</a:t>
            </a:r>
          </a:p>
          <a:p>
            <a:r>
              <a:rPr kumimoji="1" lang="zh-CN" altLang="en-US" sz="1000" dirty="0" smtClean="0"/>
              <a:t>    当注释只有一行时采用行注释，一般紧跟在被注释语句的后面；当注释有多行时采用块注释。</a:t>
            </a:r>
          </a:p>
        </p:txBody>
      </p:sp>
    </p:spTree>
    <p:extLst>
      <p:ext uri="{BB962C8B-B14F-4D97-AF65-F5344CB8AC3E}">
        <p14:creationId xmlns:p14="http://schemas.microsoft.com/office/powerpoint/2010/main" val="2388926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888194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r>
              <a:rPr lang="zh-CN" altLang="en-US" smtClean="0"/>
              <a:t>    </a:t>
            </a:r>
            <a:r>
              <a:rPr lang="zh-CN" altLang="zh-CN" smtClean="0"/>
              <a:t>参见《数字系统设计与</a:t>
            </a:r>
            <a:r>
              <a:rPr lang="en-US" altLang="zh-CN" smtClean="0"/>
              <a:t>Verilog HDL 》P13</a:t>
            </a:r>
          </a:p>
          <a:p>
            <a:r>
              <a:rPr lang="zh-CN" altLang="en-US" smtClean="0"/>
              <a:t>    高层设计</a:t>
            </a:r>
            <a:r>
              <a:rPr lang="en-US" altLang="zh-CN" smtClean="0"/>
              <a:t>(High Level Design)</a:t>
            </a:r>
            <a:r>
              <a:rPr lang="zh-CN" altLang="en-US" smtClean="0"/>
              <a:t>方法：设计人员可利用这种语言来描述自己的设计思想，进行设计输入；然后利用</a:t>
            </a:r>
            <a:r>
              <a:rPr lang="en-US" altLang="zh-CN" smtClean="0"/>
              <a:t>EDA</a:t>
            </a:r>
            <a:r>
              <a:rPr lang="zh-CN" altLang="en-US" smtClean="0"/>
              <a:t>工具进行编译、仿真；再自动综合到门级电路，生成目标文件；最后编程下载到</a:t>
            </a:r>
            <a:r>
              <a:rPr lang="en-US" altLang="zh-CN" smtClean="0"/>
              <a:t>PLD</a:t>
            </a:r>
            <a:r>
              <a:rPr lang="zh-CN" altLang="en-US" smtClean="0"/>
              <a:t>中，实现所设计的逻辑功能。这种称为高层设计的方法已得到普遍应用，据统计，美国硅谷约有</a:t>
            </a:r>
            <a:r>
              <a:rPr lang="en-US" altLang="zh-CN" smtClean="0"/>
              <a:t>80%</a:t>
            </a:r>
            <a:r>
              <a:rPr lang="zh-CN" altLang="en-US" smtClean="0"/>
              <a:t>的</a:t>
            </a:r>
            <a:r>
              <a:rPr lang="en-US" altLang="zh-CN" smtClean="0"/>
              <a:t>ASIC</a:t>
            </a:r>
            <a:r>
              <a:rPr lang="zh-CN" altLang="en-US" smtClean="0"/>
              <a:t>和</a:t>
            </a:r>
            <a:r>
              <a:rPr lang="en-US" altLang="zh-CN" smtClean="0"/>
              <a:t>FPGA</a:t>
            </a:r>
            <a:r>
              <a:rPr lang="zh-CN" altLang="en-US" smtClean="0"/>
              <a:t>是采用</a:t>
            </a:r>
            <a:r>
              <a:rPr lang="en-US" altLang="zh-CN" smtClean="0"/>
              <a:t>HDL</a:t>
            </a:r>
            <a:r>
              <a:rPr lang="zh-CN" altLang="en-US" smtClean="0"/>
              <a:t>方法设计的。</a:t>
            </a:r>
          </a:p>
          <a:p>
            <a:r>
              <a:rPr lang="zh-CN" altLang="en-US" smtClean="0"/>
              <a:t>硬件描述语言发展至今已有二十多年的历史，到</a:t>
            </a:r>
            <a:r>
              <a:rPr lang="en-US" altLang="zh-CN" smtClean="0"/>
              <a:t>20</a:t>
            </a:r>
            <a:r>
              <a:rPr lang="zh-CN" altLang="en-US" smtClean="0"/>
              <a:t>世纪</a:t>
            </a:r>
            <a:r>
              <a:rPr lang="en-US" altLang="zh-CN" smtClean="0"/>
              <a:t>80</a:t>
            </a:r>
            <a:r>
              <a:rPr lang="zh-CN" altLang="en-US" smtClean="0"/>
              <a:t>年代，已出现了数十种硬件描述语言，但大多面向特定的设计领域和层次，众多的语言使用户无所适从。</a:t>
            </a:r>
            <a:r>
              <a:rPr lang="en-US" altLang="zh-CN" smtClean="0"/>
              <a:t>80</a:t>
            </a:r>
            <a:r>
              <a:rPr lang="zh-CN" altLang="en-US" smtClean="0"/>
              <a:t>年代后期，硬件描述语言向着标准化、集成化的方向发展，最终，</a:t>
            </a:r>
            <a:r>
              <a:rPr lang="en-US" altLang="zh-CN" smtClean="0"/>
              <a:t>VHDL</a:t>
            </a:r>
            <a:r>
              <a:rPr lang="zh-CN" altLang="en-US" smtClean="0"/>
              <a:t>、</a:t>
            </a:r>
            <a:r>
              <a:rPr lang="en-US" altLang="zh-CN" smtClean="0"/>
              <a:t>Verilog HDL</a:t>
            </a:r>
            <a:r>
              <a:rPr lang="zh-CN" altLang="en-US" smtClean="0"/>
              <a:t>因其先进性和实用性，先后成为</a:t>
            </a:r>
            <a:r>
              <a:rPr lang="en-US" altLang="zh-CN" smtClean="0"/>
              <a:t>IEEE</a:t>
            </a:r>
            <a:r>
              <a:rPr lang="zh-CN" altLang="en-US" smtClean="0"/>
              <a:t>标准。</a:t>
            </a:r>
            <a:endParaRPr lang="en-US" altLang="zh-CN" smtClean="0"/>
          </a:p>
        </p:txBody>
      </p:sp>
    </p:spTree>
    <p:extLst>
      <p:ext uri="{BB962C8B-B14F-4D97-AF65-F5344CB8AC3E}">
        <p14:creationId xmlns:p14="http://schemas.microsoft.com/office/powerpoint/2010/main" val="3164219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p:spPr>
        <p:txBody>
          <a:bodyPr/>
          <a:lstStyle/>
          <a:p>
            <a:r>
              <a:rPr lang="en-US" altLang="zh-CN" smtClean="0"/>
              <a:t>    x</a:t>
            </a:r>
            <a:r>
              <a:rPr lang="zh-CN" altLang="en-US" smtClean="0"/>
              <a:t>（或</a:t>
            </a:r>
            <a:r>
              <a:rPr lang="en-US" altLang="zh-CN" smtClean="0"/>
              <a:t>z</a:t>
            </a:r>
            <a:r>
              <a:rPr lang="zh-CN" altLang="en-US" smtClean="0"/>
              <a:t>）代表的位数取决于所用的进制</a:t>
            </a:r>
            <a:r>
              <a:rPr lang="en-US" altLang="zh-CN" smtClean="0"/>
              <a:t>——x</a:t>
            </a:r>
            <a:r>
              <a:rPr lang="zh-CN" altLang="en-US" smtClean="0"/>
              <a:t>（或</a:t>
            </a:r>
            <a:r>
              <a:rPr lang="en-US" altLang="zh-CN" smtClean="0"/>
              <a:t>z</a:t>
            </a:r>
            <a:r>
              <a:rPr lang="zh-CN" altLang="en-US" smtClean="0"/>
              <a:t>）在二进制中代表</a:t>
            </a:r>
            <a:r>
              <a:rPr lang="en-US" altLang="zh-CN" smtClean="0"/>
              <a:t>1</a:t>
            </a:r>
            <a:r>
              <a:rPr lang="zh-CN" altLang="en-US" smtClean="0"/>
              <a:t>位的</a:t>
            </a:r>
            <a:r>
              <a:rPr lang="en-US" altLang="zh-CN" smtClean="0"/>
              <a:t>x</a:t>
            </a:r>
            <a:r>
              <a:rPr lang="zh-CN" altLang="en-US" smtClean="0"/>
              <a:t>（或</a:t>
            </a:r>
            <a:r>
              <a:rPr lang="en-US" altLang="zh-CN" smtClean="0"/>
              <a:t>z</a:t>
            </a:r>
            <a:r>
              <a:rPr lang="zh-CN" altLang="en-US" smtClean="0"/>
              <a:t>），在八进制中代表</a:t>
            </a:r>
            <a:r>
              <a:rPr lang="en-US" altLang="zh-CN" smtClean="0"/>
              <a:t>3</a:t>
            </a:r>
            <a:r>
              <a:rPr lang="zh-CN" altLang="en-US" smtClean="0"/>
              <a:t>位的</a:t>
            </a:r>
            <a:r>
              <a:rPr lang="en-US" altLang="zh-CN" smtClean="0"/>
              <a:t>x</a:t>
            </a:r>
            <a:r>
              <a:rPr lang="zh-CN" altLang="en-US" smtClean="0"/>
              <a:t>（或</a:t>
            </a:r>
            <a:r>
              <a:rPr lang="en-US" altLang="zh-CN" smtClean="0"/>
              <a:t>z</a:t>
            </a:r>
            <a:r>
              <a:rPr lang="zh-CN" altLang="en-US" smtClean="0"/>
              <a:t>），在十六进制中代表</a:t>
            </a:r>
            <a:r>
              <a:rPr lang="en-US" altLang="zh-CN" smtClean="0"/>
              <a:t>4</a:t>
            </a:r>
            <a:r>
              <a:rPr lang="zh-CN" altLang="en-US" smtClean="0"/>
              <a:t>位的</a:t>
            </a:r>
            <a:r>
              <a:rPr lang="en-US" altLang="zh-CN" smtClean="0"/>
              <a:t>x</a:t>
            </a:r>
            <a:r>
              <a:rPr lang="zh-CN" altLang="en-US" smtClean="0"/>
              <a:t>（或</a:t>
            </a:r>
            <a:r>
              <a:rPr lang="en-US" altLang="zh-CN" smtClean="0"/>
              <a:t>z</a:t>
            </a:r>
            <a:r>
              <a:rPr lang="zh-CN" altLang="en-US" smtClean="0"/>
              <a:t>）。</a:t>
            </a:r>
          </a:p>
          <a:p>
            <a:r>
              <a:rPr lang="zh-CN" altLang="en-US" smtClean="0"/>
              <a:t>    负数表示实际为该负数的补码：其数符位为</a:t>
            </a:r>
            <a:r>
              <a:rPr lang="en-US" altLang="zh-CN" smtClean="0"/>
              <a:t>1</a:t>
            </a:r>
            <a:r>
              <a:rPr lang="zh-CN" altLang="en-US" smtClean="0"/>
              <a:t>，数值位的绝对值（</a:t>
            </a:r>
            <a:r>
              <a:rPr lang="en-US" altLang="zh-CN" smtClean="0"/>
              <a:t>5</a:t>
            </a:r>
            <a:r>
              <a:rPr lang="zh-CN" altLang="en-US" smtClean="0"/>
              <a:t>的原码表示为</a:t>
            </a:r>
            <a:r>
              <a:rPr lang="en-US" altLang="zh-CN" smtClean="0"/>
              <a:t>0000101</a:t>
            </a:r>
            <a:r>
              <a:rPr lang="zh-CN" altLang="en-US" smtClean="0"/>
              <a:t>）按位取反，末位加</a:t>
            </a:r>
            <a:r>
              <a:rPr lang="en-US" altLang="zh-CN" smtClean="0"/>
              <a:t>1</a:t>
            </a:r>
            <a:r>
              <a:rPr lang="zh-CN" altLang="en-US" smtClean="0"/>
              <a:t>。</a:t>
            </a:r>
          </a:p>
        </p:txBody>
      </p:sp>
    </p:spTree>
    <p:extLst>
      <p:ext uri="{BB962C8B-B14F-4D97-AF65-F5344CB8AC3E}">
        <p14:creationId xmlns:p14="http://schemas.microsoft.com/office/powerpoint/2010/main" val="752022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p:spPr>
        <p:txBody>
          <a:bodyPr/>
          <a:lstStyle/>
          <a:p>
            <a:r>
              <a:rPr kumimoji="1" lang="zh-CN" altLang="en-US" b="1" dirty="0" smtClean="0"/>
              <a:t>    下划线</a:t>
            </a:r>
            <a:r>
              <a:rPr lang="zh-CN" altLang="en-US" sz="1600" dirty="0" smtClean="0"/>
              <a:t>只能用在数字之间。</a:t>
            </a:r>
          </a:p>
        </p:txBody>
      </p:sp>
    </p:spTree>
    <p:extLst>
      <p:ext uri="{BB962C8B-B14F-4D97-AF65-F5344CB8AC3E}">
        <p14:creationId xmlns:p14="http://schemas.microsoft.com/office/powerpoint/2010/main" val="2675756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ln/>
        </p:spPr>
        <p:txBody>
          <a:bodyPr/>
          <a:lstStyle/>
          <a:p>
            <a:pPr marL="364838" indent="-364838" defTabSz="2762117">
              <a:spcBef>
                <a:spcPct val="20000"/>
              </a:spcBef>
              <a:buClr>
                <a:schemeClr val="tx2"/>
              </a:buClr>
              <a:buSzPct val="80000"/>
              <a:defRPr/>
            </a:pPr>
            <a:r>
              <a:rPr lang="en-US" altLang="zh-CN" sz="1600" dirty="0" smtClean="0">
                <a:solidFill>
                  <a:srgbClr val="996633"/>
                </a:solidFill>
                <a:ea typeface="黑体" pitchFamily="49" charset="-122"/>
                <a:cs typeface="Arial" pitchFamily="34" charset="0"/>
              </a:rPr>
              <a:t>$display</a:t>
            </a:r>
            <a:r>
              <a:rPr lang="zh-CN" altLang="en-US" sz="1600" dirty="0" smtClean="0">
                <a:solidFill>
                  <a:srgbClr val="996633"/>
                </a:solidFill>
                <a:ea typeface="黑体" pitchFamily="49" charset="-122"/>
                <a:cs typeface="Arial" pitchFamily="34" charset="0"/>
              </a:rPr>
              <a:t>与</a:t>
            </a:r>
            <a:r>
              <a:rPr lang="en-US" altLang="zh-CN" sz="1600" dirty="0" smtClean="0">
                <a:solidFill>
                  <a:srgbClr val="996633"/>
                </a:solidFill>
                <a:ea typeface="黑体" pitchFamily="49" charset="-122"/>
                <a:cs typeface="Arial" pitchFamily="34" charset="0"/>
              </a:rPr>
              <a:t>$write</a:t>
            </a:r>
            <a:r>
              <a:rPr lang="zh-CN" altLang="en-US" sz="1600" dirty="0" smtClean="0">
                <a:solidFill>
                  <a:srgbClr val="996633"/>
                </a:solidFill>
                <a:ea typeface="黑体" pitchFamily="49" charset="-122"/>
                <a:cs typeface="Arial" pitchFamily="34" charset="0"/>
              </a:rPr>
              <a:t>都是</a:t>
            </a:r>
            <a:r>
              <a:rPr kumimoji="1" lang="zh-CN" altLang="en-US" sz="1600" dirty="0" smtClean="0">
                <a:solidFill>
                  <a:srgbClr val="CC0099"/>
                </a:solidFill>
              </a:rPr>
              <a:t>系统任务</a:t>
            </a:r>
            <a:r>
              <a:rPr kumimoji="1" lang="zh-CN" altLang="en-US" sz="1600" dirty="0" smtClean="0"/>
              <a:t>，用于显示</a:t>
            </a:r>
            <a:r>
              <a:rPr kumimoji="1" lang="zh-CN" altLang="en-US" sz="1600" dirty="0" smtClean="0">
                <a:solidFill>
                  <a:srgbClr val="CC0099"/>
                </a:solidFill>
              </a:rPr>
              <a:t>仿真结果。</a:t>
            </a:r>
            <a:r>
              <a:rPr lang="zh-CN" altLang="en-US" sz="1600" dirty="0" smtClean="0"/>
              <a:t>主要用于仿真，</a:t>
            </a:r>
            <a:r>
              <a:rPr kumimoji="1" lang="zh-CN" altLang="en-US" sz="1600" dirty="0" smtClean="0">
                <a:solidFill>
                  <a:srgbClr val="CC0099"/>
                </a:solidFill>
              </a:rPr>
              <a:t>用在测试文件中。</a:t>
            </a:r>
          </a:p>
          <a:p>
            <a:pPr marL="364838" indent="-364838" defTabSz="2762117">
              <a:spcBef>
                <a:spcPct val="20000"/>
              </a:spcBef>
              <a:buClr>
                <a:schemeClr val="tx2"/>
              </a:buClr>
              <a:buSzPct val="80000"/>
              <a:defRPr/>
            </a:pPr>
            <a:r>
              <a:rPr kumimoji="1" lang="en-US" altLang="zh-CN" sz="1600" dirty="0" smtClean="0">
                <a:cs typeface="Arial" pitchFamily="34" charset="0"/>
              </a:rPr>
              <a:t>$display</a:t>
            </a:r>
            <a:r>
              <a:rPr kumimoji="1" lang="zh-CN" altLang="en-US" sz="1600" dirty="0" smtClean="0">
                <a:cs typeface="Arial" pitchFamily="34" charset="0"/>
              </a:rPr>
              <a:t>在输出结束后能自动换行，</a:t>
            </a:r>
            <a:r>
              <a:rPr kumimoji="1" lang="en-US" altLang="zh-CN" sz="1600" dirty="0" smtClean="0">
                <a:cs typeface="Arial" pitchFamily="34" charset="0"/>
              </a:rPr>
              <a:t>$write</a:t>
            </a:r>
            <a:r>
              <a:rPr kumimoji="1" lang="zh-CN" altLang="en-US" sz="1600" dirty="0" smtClean="0"/>
              <a:t>不能</a:t>
            </a:r>
            <a:endParaRPr kumimoji="1" lang="en-US" altLang="zh-CN" sz="1600" dirty="0" smtClean="0"/>
          </a:p>
          <a:p>
            <a:pPr marL="364838" indent="-364838" defTabSz="2762117">
              <a:spcBef>
                <a:spcPct val="20000"/>
              </a:spcBef>
              <a:buClr>
                <a:schemeClr val="tx2"/>
              </a:buClr>
              <a:buSzPct val="80000"/>
              <a:defRPr/>
            </a:pPr>
            <a:r>
              <a:rPr kumimoji="1" lang="zh-CN" altLang="en-US" sz="1600" dirty="0" smtClean="0"/>
              <a:t>在上面的例子中，存储</a:t>
            </a:r>
            <a:r>
              <a:rPr kumimoji="1" lang="en-US" altLang="zh-CN" sz="1600" dirty="0" smtClean="0"/>
              <a:t>12</a:t>
            </a:r>
            <a:r>
              <a:rPr kumimoji="1" lang="zh-CN" altLang="en-US" sz="1600" dirty="0" smtClean="0"/>
              <a:t>个字符构成的字符串</a:t>
            </a:r>
            <a:r>
              <a:rPr lang="en-US" altLang="zh-CN" sz="1600" dirty="0" smtClean="0">
                <a:ea typeface="方正姚体" pitchFamily="2" charset="-122"/>
              </a:rPr>
              <a:t>“Hello word!”</a:t>
            </a:r>
            <a:r>
              <a:rPr lang="zh-CN" altLang="en-US" sz="1600" dirty="0" smtClean="0">
                <a:ea typeface="方正姚体" pitchFamily="2" charset="-122"/>
              </a:rPr>
              <a:t>需要一个宽度为</a:t>
            </a:r>
            <a:r>
              <a:rPr lang="en-US" altLang="zh-CN" sz="1600" dirty="0" smtClean="0">
                <a:ea typeface="方正姚体" pitchFamily="2" charset="-122"/>
              </a:rPr>
              <a:t>8x12=96bit</a:t>
            </a:r>
            <a:r>
              <a:rPr lang="zh-CN" altLang="en-US" sz="1600" dirty="0" smtClean="0">
                <a:ea typeface="方正姚体" pitchFamily="2" charset="-122"/>
              </a:rPr>
              <a:t>的</a:t>
            </a:r>
            <a:r>
              <a:rPr lang="en-US" altLang="zh-CN" sz="1600" dirty="0" err="1" smtClean="0"/>
              <a:t>reg</a:t>
            </a:r>
            <a:r>
              <a:rPr lang="zh-CN" altLang="en-US" sz="1600" dirty="0" smtClean="0"/>
              <a:t>型变量</a:t>
            </a:r>
            <a:endParaRPr kumimoji="1" lang="zh-CN" altLang="en-US" sz="1600" dirty="0" smtClean="0"/>
          </a:p>
          <a:p>
            <a:pPr>
              <a:defRPr/>
            </a:pPr>
            <a:endParaRPr kumimoji="1" lang="zh-CN" altLang="en-US" sz="1600" dirty="0" smtClean="0"/>
          </a:p>
        </p:txBody>
      </p:sp>
    </p:spTree>
    <p:extLst>
      <p:ext uri="{BB962C8B-B14F-4D97-AF65-F5344CB8AC3E}">
        <p14:creationId xmlns:p14="http://schemas.microsoft.com/office/powerpoint/2010/main" val="1011308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p:spPr>
        <p:txBody>
          <a:bodyPr/>
          <a:lstStyle/>
          <a:p>
            <a:r>
              <a:rPr lang="zh-CN" altLang="en-US" sz="1000" dirty="0" smtClean="0">
                <a:latin typeface="宋体" charset="-122"/>
              </a:rPr>
              <a:t>参见</a:t>
            </a:r>
            <a:r>
              <a:rPr lang="en-US" altLang="zh-CN" sz="2200" dirty="0" smtClean="0">
                <a:solidFill>
                  <a:srgbClr val="CC0066"/>
                </a:solidFill>
                <a:latin typeface="方正姚体" pitchFamily="2" charset="-122"/>
                <a:ea typeface="方正姚体" pitchFamily="2" charset="-122"/>
              </a:rPr>
              <a:t>《</a:t>
            </a:r>
            <a:r>
              <a:rPr lang="zh-CN" altLang="en-US" sz="2200" dirty="0" smtClean="0">
                <a:solidFill>
                  <a:srgbClr val="CC0066"/>
                </a:solidFill>
                <a:latin typeface="方正姚体" pitchFamily="2" charset="-122"/>
                <a:ea typeface="方正姚体" pitchFamily="2" charset="-122"/>
              </a:rPr>
              <a:t>从算法设计到硬线逻辑的实现</a:t>
            </a:r>
            <a:r>
              <a:rPr lang="en-US" altLang="zh-CN" sz="2200" dirty="0" smtClean="0">
                <a:solidFill>
                  <a:srgbClr val="CC0066"/>
                </a:solidFill>
                <a:ea typeface="方正姚体" pitchFamily="2" charset="-122"/>
              </a:rPr>
              <a:t>——</a:t>
            </a:r>
            <a:r>
              <a:rPr lang="zh-CN" altLang="en-US" sz="2200" dirty="0" smtClean="0">
                <a:solidFill>
                  <a:srgbClr val="CC0066"/>
                </a:solidFill>
                <a:latin typeface="方正姚体" pitchFamily="2" charset="-122"/>
                <a:ea typeface="方正姚体" pitchFamily="2" charset="-122"/>
              </a:rPr>
              <a:t>实验练习与</a:t>
            </a:r>
            <a:r>
              <a:rPr lang="zh-CN" altLang="zh-CN" sz="1300" dirty="0" smtClean="0">
                <a:latin typeface="华文新魏" pitchFamily="2" charset="-122"/>
                <a:ea typeface="华文新魏" pitchFamily="2" charset="-122"/>
              </a:rPr>
              <a:t>Verilog</a:t>
            </a:r>
            <a:r>
              <a:rPr lang="en-US" altLang="zh-CN" sz="2200" dirty="0" smtClean="0">
                <a:solidFill>
                  <a:srgbClr val="CC0066"/>
                </a:solidFill>
                <a:latin typeface="方正姚体" pitchFamily="2" charset="-122"/>
                <a:ea typeface="方正姚体" pitchFamily="2" charset="-122"/>
              </a:rPr>
              <a:t> </a:t>
            </a:r>
            <a:r>
              <a:rPr lang="zh-CN" altLang="en-US" sz="2200" dirty="0" smtClean="0">
                <a:solidFill>
                  <a:srgbClr val="CC0066"/>
                </a:solidFill>
                <a:latin typeface="方正姚体" pitchFamily="2" charset="-122"/>
                <a:ea typeface="方正姚体" pitchFamily="2" charset="-122"/>
              </a:rPr>
              <a:t>语法手册</a:t>
            </a:r>
            <a:r>
              <a:rPr lang="en-US" altLang="zh-CN" sz="2200" dirty="0" smtClean="0">
                <a:solidFill>
                  <a:srgbClr val="CC0066"/>
                </a:solidFill>
                <a:latin typeface="方正姚体" pitchFamily="2" charset="-122"/>
                <a:ea typeface="方正姚体" pitchFamily="2" charset="-122"/>
              </a:rPr>
              <a:t>》P97</a:t>
            </a:r>
          </a:p>
        </p:txBody>
      </p:sp>
    </p:spTree>
    <p:extLst>
      <p:ext uri="{BB962C8B-B14F-4D97-AF65-F5344CB8AC3E}">
        <p14:creationId xmlns:p14="http://schemas.microsoft.com/office/powerpoint/2010/main" val="3039614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p:spPr>
        <p:txBody>
          <a:bodyPr/>
          <a:lstStyle/>
          <a:p>
            <a:r>
              <a:rPr lang="zh-CN" altLang="en-US" sz="1000" dirty="0" smtClean="0">
                <a:latin typeface="宋体" charset="-122"/>
              </a:rPr>
              <a:t>参见</a:t>
            </a:r>
            <a:r>
              <a:rPr lang="zh-CN" altLang="en-US" sz="2200" dirty="0" smtClean="0">
                <a:solidFill>
                  <a:srgbClr val="CC0066"/>
                </a:solidFill>
                <a:latin typeface="方正姚体" pitchFamily="2" charset="-122"/>
                <a:ea typeface="方正姚体" pitchFamily="2" charset="-122"/>
              </a:rPr>
              <a:t>教材</a:t>
            </a:r>
            <a:r>
              <a:rPr lang="en-US" altLang="zh-CN" sz="2200" dirty="0" smtClean="0">
                <a:solidFill>
                  <a:srgbClr val="CC0066"/>
                </a:solidFill>
                <a:latin typeface="方正姚体" pitchFamily="2" charset="-122"/>
                <a:ea typeface="方正姚体" pitchFamily="2" charset="-122"/>
              </a:rPr>
              <a:t>P33</a:t>
            </a:r>
            <a:r>
              <a:rPr lang="zh-CN" altLang="en-US" sz="2200" dirty="0" smtClean="0">
                <a:solidFill>
                  <a:srgbClr val="CC0066"/>
                </a:solidFill>
                <a:latin typeface="方正姚体" pitchFamily="2" charset="-122"/>
                <a:ea typeface="方正姚体" pitchFamily="2" charset="-122"/>
              </a:rPr>
              <a:t>表</a:t>
            </a:r>
            <a:r>
              <a:rPr lang="en-US" altLang="zh-CN" sz="2200" dirty="0" smtClean="0">
                <a:solidFill>
                  <a:srgbClr val="CC0066"/>
                </a:solidFill>
                <a:latin typeface="方正姚体" pitchFamily="2" charset="-122"/>
                <a:ea typeface="方正姚体" pitchFamily="2" charset="-122"/>
              </a:rPr>
              <a:t>2.14</a:t>
            </a:r>
            <a:r>
              <a:rPr lang="zh-CN" altLang="en-US" sz="2200" dirty="0" smtClean="0">
                <a:solidFill>
                  <a:srgbClr val="CC0066"/>
                </a:solidFill>
                <a:latin typeface="方正姚体" pitchFamily="2" charset="-122"/>
                <a:ea typeface="方正姚体" pitchFamily="2" charset="-122"/>
              </a:rPr>
              <a:t>。</a:t>
            </a:r>
            <a:r>
              <a:rPr lang="zh-CN" altLang="zh-CN" dirty="0" smtClean="0"/>
              <a:t>专用单词，用户不能</a:t>
            </a:r>
            <a:r>
              <a:rPr lang="zh-CN" altLang="en-US" dirty="0" smtClean="0"/>
              <a:t>随便</a:t>
            </a:r>
            <a:r>
              <a:rPr lang="zh-CN" altLang="zh-CN" dirty="0" smtClean="0"/>
              <a:t>使用。</a:t>
            </a:r>
            <a:endParaRPr lang="en-US" altLang="zh-CN" sz="2200" dirty="0" smtClean="0">
              <a:solidFill>
                <a:srgbClr val="CC0066"/>
              </a:solidFill>
              <a:latin typeface="方正姚体" pitchFamily="2" charset="-122"/>
              <a:ea typeface="方正姚体" pitchFamily="2" charset="-122"/>
            </a:endParaRPr>
          </a:p>
        </p:txBody>
      </p:sp>
    </p:spTree>
    <p:extLst>
      <p:ext uri="{BB962C8B-B14F-4D97-AF65-F5344CB8AC3E}">
        <p14:creationId xmlns:p14="http://schemas.microsoft.com/office/powerpoint/2010/main" val="3003963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r>
              <a:rPr lang="zh-CN" altLang="en-US" dirty="0" smtClean="0"/>
              <a:t>参见</a:t>
            </a:r>
            <a:r>
              <a:rPr lang="en-US" altLang="zh-CN" dirty="0" smtClean="0"/>
              <a:t>《</a:t>
            </a:r>
            <a:r>
              <a:rPr lang="zh-CN" altLang="en-US" dirty="0" smtClean="0"/>
              <a:t>数字系统设计与</a:t>
            </a:r>
            <a:r>
              <a:rPr lang="en-US" altLang="zh-CN" dirty="0" err="1" smtClean="0"/>
              <a:t>Verilog</a:t>
            </a:r>
            <a:r>
              <a:rPr lang="en-US" altLang="zh-CN" dirty="0" smtClean="0"/>
              <a:t> HDL</a:t>
            </a:r>
            <a:r>
              <a:rPr lang="zh-CN" altLang="en-US" dirty="0" smtClean="0"/>
              <a:t>（第</a:t>
            </a:r>
            <a:r>
              <a:rPr lang="en-US" altLang="zh-CN" dirty="0" smtClean="0"/>
              <a:t>4</a:t>
            </a:r>
            <a:r>
              <a:rPr lang="zh-CN" altLang="en-US" dirty="0" smtClean="0"/>
              <a:t>版）</a:t>
            </a:r>
            <a:r>
              <a:rPr lang="en-US" altLang="zh-CN" dirty="0" smtClean="0"/>
              <a:t>》</a:t>
            </a:r>
            <a:r>
              <a:rPr lang="zh-CN" altLang="en-US" dirty="0" smtClean="0"/>
              <a:t>第</a:t>
            </a:r>
            <a:r>
              <a:rPr lang="en-US" altLang="zh-CN" dirty="0" smtClean="0"/>
              <a:t>5</a:t>
            </a:r>
            <a:r>
              <a:rPr lang="zh-CN" altLang="en-US" dirty="0" smtClean="0"/>
              <a:t>章“</a:t>
            </a:r>
            <a:r>
              <a:rPr lang="en-US" altLang="zh-CN" dirty="0" err="1" smtClean="0"/>
              <a:t>Verilog</a:t>
            </a:r>
            <a:r>
              <a:rPr lang="zh-CN" altLang="en-US" dirty="0" smtClean="0"/>
              <a:t>语法与要素”（</a:t>
            </a:r>
            <a:r>
              <a:rPr lang="en-US" altLang="zh-CN" dirty="0" smtClean="0"/>
              <a:t>P132~136</a:t>
            </a:r>
            <a:r>
              <a:rPr lang="zh-CN" altLang="en-US" dirty="0" smtClean="0"/>
              <a:t>）</a:t>
            </a:r>
            <a:endParaRPr lang="en-US" altLang="zh-CN" dirty="0" smtClean="0"/>
          </a:p>
          <a:p>
            <a:r>
              <a:rPr lang="zh-CN" altLang="en-US" sz="1000" dirty="0" smtClean="0">
                <a:latin typeface="宋体" charset="-122"/>
              </a:rPr>
              <a:t>参见</a:t>
            </a:r>
            <a:r>
              <a:rPr lang="zh-CN" altLang="en-US" sz="1000" dirty="0" smtClean="0"/>
              <a:t>“</a:t>
            </a:r>
            <a:r>
              <a:rPr lang="en-US" altLang="zh-CN" sz="1000" dirty="0" err="1" smtClean="0">
                <a:latin typeface="宋体" charset="-122"/>
              </a:rPr>
              <a:t>Quartus</a:t>
            </a:r>
            <a:r>
              <a:rPr lang="en-US" altLang="zh-CN" sz="1000" baseline="30000" dirty="0" smtClean="0">
                <a:latin typeface="宋体" charset="-122"/>
              </a:rPr>
              <a:t> </a:t>
            </a:r>
            <a:r>
              <a:rPr lang="en-US" altLang="zh-CN" sz="1000" dirty="0" smtClean="0">
                <a:latin typeface="宋体" charset="-122"/>
              </a:rPr>
              <a:t>II</a:t>
            </a:r>
            <a:r>
              <a:rPr lang="zh-CN" altLang="en-US" sz="1000" dirty="0" smtClean="0">
                <a:latin typeface="宋体" charset="-122"/>
              </a:rPr>
              <a:t>所支持的运算符 </a:t>
            </a:r>
            <a:r>
              <a:rPr lang="en-US" altLang="zh-CN" sz="1000" dirty="0" smtClean="0">
                <a:latin typeface="宋体" charset="-122"/>
              </a:rPr>
              <a:t>.doc</a:t>
            </a:r>
            <a:r>
              <a:rPr lang="en-US" altLang="zh-CN" sz="1000" dirty="0" smtClean="0"/>
              <a:t>”</a:t>
            </a:r>
            <a:endParaRPr lang="en-US" altLang="zh-CN" sz="1000" dirty="0" smtClean="0">
              <a:latin typeface="宋体" charset="-122"/>
            </a:endParaRPr>
          </a:p>
          <a:p>
            <a:pPr eaLnBrk="1" hangingPunct="1">
              <a:spcBef>
                <a:spcPct val="50000"/>
              </a:spcBef>
            </a:pPr>
            <a:r>
              <a:rPr kumimoji="1" lang="zh-CN" altLang="en-US" dirty="0" smtClean="0"/>
              <a:t>操作符通常由</a:t>
            </a:r>
            <a:r>
              <a:rPr kumimoji="1" lang="en-US" altLang="zh-CN" dirty="0" smtClean="0"/>
              <a:t>1</a:t>
            </a:r>
            <a:r>
              <a:rPr kumimoji="1" lang="zh-CN" altLang="en-US" dirty="0" smtClean="0"/>
              <a:t>～</a:t>
            </a:r>
            <a:r>
              <a:rPr kumimoji="1" lang="en-US" altLang="zh-CN" dirty="0" smtClean="0"/>
              <a:t>3</a:t>
            </a:r>
            <a:r>
              <a:rPr kumimoji="1" lang="zh-CN" altLang="en-US" dirty="0" smtClean="0"/>
              <a:t>个字符组成，例如，“</a:t>
            </a:r>
            <a:r>
              <a:rPr kumimoji="1" lang="en-US" altLang="zh-CN" dirty="0" smtClean="0"/>
              <a:t>+”</a:t>
            </a:r>
            <a:r>
              <a:rPr kumimoji="1" lang="zh-CN" altLang="en-US" dirty="0" smtClean="0"/>
              <a:t>表示加操作，“</a:t>
            </a:r>
            <a:r>
              <a:rPr kumimoji="1" lang="en-US" altLang="zh-CN" dirty="0" smtClean="0"/>
              <a:t>==”</a:t>
            </a:r>
            <a:r>
              <a:rPr kumimoji="1" lang="zh-CN" altLang="en-US" dirty="0" smtClean="0"/>
              <a:t>（两个</a:t>
            </a:r>
            <a:r>
              <a:rPr kumimoji="1" lang="en-US" altLang="zh-CN" dirty="0" smtClean="0"/>
              <a:t>=</a:t>
            </a:r>
            <a:r>
              <a:rPr kumimoji="1" lang="zh-CN" altLang="en-US" dirty="0" smtClean="0"/>
              <a:t>字符）表示逻辑等操作，“</a:t>
            </a:r>
            <a:r>
              <a:rPr kumimoji="1" lang="en-US" altLang="zh-CN" dirty="0" smtClean="0"/>
              <a:t>===”</a:t>
            </a:r>
            <a:r>
              <a:rPr kumimoji="1" lang="zh-CN" altLang="en-US" dirty="0" smtClean="0"/>
              <a:t>（</a:t>
            </a:r>
            <a:r>
              <a:rPr kumimoji="1" lang="en-US" altLang="zh-CN" dirty="0" smtClean="0"/>
              <a:t>3</a:t>
            </a:r>
            <a:r>
              <a:rPr kumimoji="1" lang="zh-CN" altLang="en-US" dirty="0" smtClean="0"/>
              <a:t>个</a:t>
            </a:r>
            <a:r>
              <a:rPr kumimoji="1" lang="en-US" altLang="zh-CN" dirty="0" smtClean="0"/>
              <a:t>=</a:t>
            </a:r>
            <a:r>
              <a:rPr kumimoji="1" lang="zh-CN" altLang="en-US" dirty="0" smtClean="0"/>
              <a:t>字符）表示全等操作。有些操作符的操作数只有</a:t>
            </a:r>
            <a:r>
              <a:rPr kumimoji="1" lang="en-US" altLang="zh-CN" dirty="0" smtClean="0"/>
              <a:t>1</a:t>
            </a:r>
            <a:r>
              <a:rPr kumimoji="1" lang="zh-CN" altLang="en-US" dirty="0" smtClean="0"/>
              <a:t>个，称为单目操作；有些操作符的操作数有</a:t>
            </a:r>
            <a:r>
              <a:rPr kumimoji="1" lang="en-US" altLang="zh-CN" dirty="0" smtClean="0"/>
              <a:t>2</a:t>
            </a:r>
            <a:r>
              <a:rPr kumimoji="1" lang="zh-CN" altLang="en-US" dirty="0" smtClean="0"/>
              <a:t>个，称为双目操作；有些操作符的操作数有</a:t>
            </a:r>
            <a:r>
              <a:rPr kumimoji="1" lang="en-US" altLang="zh-CN" dirty="0" smtClean="0"/>
              <a:t>3</a:t>
            </a:r>
            <a:r>
              <a:rPr kumimoji="1" lang="zh-CN" altLang="en-US" dirty="0" smtClean="0"/>
              <a:t>个，称为三目操作。</a:t>
            </a:r>
          </a:p>
          <a:p>
            <a:endParaRPr lang="en-US" altLang="zh-CN" sz="1000" dirty="0" smtClean="0">
              <a:latin typeface="宋体" charset="-122"/>
            </a:endParaRPr>
          </a:p>
        </p:txBody>
      </p:sp>
    </p:spTree>
    <p:extLst>
      <p:ext uri="{BB962C8B-B14F-4D97-AF65-F5344CB8AC3E}">
        <p14:creationId xmlns:p14="http://schemas.microsoft.com/office/powerpoint/2010/main" val="1321282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p:spPr>
        <p:txBody>
          <a:bodyPr/>
          <a:lstStyle/>
          <a:p>
            <a:r>
              <a:rPr lang="en-US" altLang="zh-CN" sz="2000" dirty="0" smtClean="0">
                <a:latin typeface="华文新魏" pitchFamily="2" charset="-122"/>
                <a:ea typeface="华文新魏" pitchFamily="2" charset="-122"/>
              </a:rPr>
              <a:t>E:\AMJ\2003_2005Year\course\EDA\2005Year\2005_VerilogHDL_example\arithmetic</a:t>
            </a:r>
            <a:r>
              <a:rPr lang="zh-CN" altLang="en-US" sz="2000" dirty="0" smtClean="0">
                <a:latin typeface="华文新魏" pitchFamily="2" charset="-122"/>
                <a:ea typeface="华文新魏" pitchFamily="2" charset="-122"/>
              </a:rPr>
              <a:t>中的</a:t>
            </a:r>
            <a:r>
              <a:rPr lang="en-US" altLang="zh-CN" sz="2000" dirty="0" err="1" smtClean="0">
                <a:latin typeface="华文新魏" pitchFamily="2" charset="-122"/>
                <a:ea typeface="华文新魏" pitchFamily="2" charset="-122"/>
              </a:rPr>
              <a:t>arithmetic.v</a:t>
            </a:r>
            <a:r>
              <a:rPr lang="zh-CN" altLang="en-US" sz="2000" dirty="0" smtClean="0">
                <a:latin typeface="华文新魏" pitchFamily="2" charset="-122"/>
                <a:ea typeface="华文新魏" pitchFamily="2" charset="-122"/>
              </a:rPr>
              <a:t>和</a:t>
            </a:r>
            <a:r>
              <a:rPr lang="en-US" altLang="zh-CN" sz="2000" dirty="0" smtClean="0">
                <a:latin typeface="华文新魏" pitchFamily="2" charset="-122"/>
                <a:ea typeface="华文新魏" pitchFamily="2" charset="-122"/>
              </a:rPr>
              <a:t>arithmetic.vwf</a:t>
            </a:r>
          </a:p>
          <a:p>
            <a:r>
              <a:rPr lang="en-US" altLang="zh-CN" dirty="0" smtClean="0"/>
              <a:t> </a:t>
            </a:r>
            <a:r>
              <a:rPr lang="zh-CN" altLang="en-US" dirty="0" smtClean="0"/>
              <a:t>进行整数除法运算时，结果值略去小数部分，只取整数部分！</a:t>
            </a:r>
            <a:r>
              <a:rPr lang="en-US" altLang="zh-CN" dirty="0" smtClean="0"/>
              <a:t>——</a:t>
            </a:r>
            <a:r>
              <a:rPr lang="zh-CN" altLang="en-US" dirty="0" smtClean="0"/>
              <a:t>比如</a:t>
            </a:r>
            <a:r>
              <a:rPr lang="en-US" altLang="zh-CN" dirty="0" smtClean="0"/>
              <a:t>10/4=2.5</a:t>
            </a:r>
            <a:r>
              <a:rPr lang="zh-CN" altLang="en-US" dirty="0" smtClean="0"/>
              <a:t>，但结果值为</a:t>
            </a:r>
            <a:r>
              <a:rPr lang="en-US" altLang="zh-CN" dirty="0" smtClean="0"/>
              <a:t>2</a:t>
            </a:r>
            <a:r>
              <a:rPr lang="zh-CN" altLang="en-US" dirty="0" smtClean="0"/>
              <a:t>。</a:t>
            </a:r>
            <a:endParaRPr lang="zh-CN" altLang="en-US" sz="2000" dirty="0" smtClean="0">
              <a:latin typeface="华文新魏" pitchFamily="2" charset="-122"/>
              <a:ea typeface="华文新魏" pitchFamily="2" charset="-122"/>
            </a:endParaRPr>
          </a:p>
          <a:p>
            <a:r>
              <a:rPr lang="zh-CN" altLang="en-US" sz="2000" b="1" dirty="0" smtClean="0"/>
              <a:t>          </a:t>
            </a:r>
            <a:endParaRPr lang="zh-CN" altLang="en-US" sz="2000" dirty="0" smtClean="0">
              <a:latin typeface="华文新魏" pitchFamily="2" charset="-122"/>
              <a:ea typeface="华文新魏" pitchFamily="2" charset="-122"/>
            </a:endParaRPr>
          </a:p>
          <a:p>
            <a:endParaRPr lang="zh-CN" altLang="en-US"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1822562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p:spPr>
        <p:txBody>
          <a:bodyPr/>
          <a:lstStyle/>
          <a:p>
            <a:r>
              <a:rPr lang="zh-CN" altLang="en-US" sz="1000" dirty="0" smtClean="0">
                <a:latin typeface="宋体" charset="-122"/>
              </a:rPr>
              <a:t>    如果操作数不止一位，应将操作数作为一个整体来对待！即如果操作数各位都是</a:t>
            </a:r>
            <a:r>
              <a:rPr lang="en-US" altLang="zh-CN" sz="1000" dirty="0" smtClean="0">
                <a:latin typeface="宋体" charset="-122"/>
              </a:rPr>
              <a:t>0</a:t>
            </a:r>
            <a:r>
              <a:rPr lang="zh-CN" altLang="en-US" sz="1000" dirty="0" smtClean="0">
                <a:latin typeface="宋体" charset="-122"/>
              </a:rPr>
              <a:t>，则整个操作数相当于逻辑</a:t>
            </a:r>
            <a:r>
              <a:rPr lang="en-US" altLang="zh-CN" sz="1000" dirty="0" smtClean="0">
                <a:latin typeface="宋体" charset="-122"/>
              </a:rPr>
              <a:t>0</a:t>
            </a:r>
            <a:r>
              <a:rPr lang="zh-CN" altLang="en-US" sz="1000" dirty="0" smtClean="0">
                <a:latin typeface="宋体" charset="-122"/>
              </a:rPr>
              <a:t>；但只要有某一位是</a:t>
            </a:r>
            <a:r>
              <a:rPr lang="en-US" altLang="zh-CN" sz="1000" dirty="0" smtClean="0">
                <a:latin typeface="宋体" charset="-122"/>
              </a:rPr>
              <a:t>1</a:t>
            </a:r>
            <a:r>
              <a:rPr lang="zh-CN" altLang="en-US" sz="1000" dirty="0" smtClean="0">
                <a:latin typeface="宋体" charset="-122"/>
              </a:rPr>
              <a:t>，则整个操作数被看做是逻辑</a:t>
            </a:r>
            <a:r>
              <a:rPr lang="en-US" altLang="zh-CN" sz="1000" dirty="0" smtClean="0">
                <a:latin typeface="宋体" charset="-122"/>
              </a:rPr>
              <a:t>1</a:t>
            </a:r>
            <a:r>
              <a:rPr lang="zh-CN" altLang="en-US" sz="1000" dirty="0" smtClean="0">
                <a:latin typeface="宋体" charset="-122"/>
              </a:rPr>
              <a:t>。</a:t>
            </a:r>
          </a:p>
        </p:txBody>
      </p:sp>
    </p:spTree>
    <p:extLst>
      <p:ext uri="{BB962C8B-B14F-4D97-AF65-F5344CB8AC3E}">
        <p14:creationId xmlns:p14="http://schemas.microsoft.com/office/powerpoint/2010/main" val="3667733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985738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1610187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r>
              <a:rPr lang="zh-CN" altLang="en-US" sz="1800" dirty="0" smtClean="0">
                <a:latin typeface="Tahoma" pitchFamily="34" charset="0"/>
              </a:rPr>
              <a:t>见</a:t>
            </a:r>
            <a:r>
              <a:rPr lang="en-US" altLang="zh-CN" sz="2200" dirty="0" smtClean="0">
                <a:solidFill>
                  <a:srgbClr val="CC0066"/>
                </a:solidFill>
                <a:latin typeface="方正姚体" pitchFamily="2" charset="-122"/>
                <a:ea typeface="方正姚体" pitchFamily="2" charset="-122"/>
              </a:rPr>
              <a:t>《</a:t>
            </a:r>
            <a:r>
              <a:rPr lang="zh-CN" altLang="en-US" sz="2200" dirty="0" smtClean="0">
                <a:solidFill>
                  <a:srgbClr val="CC0066"/>
                </a:solidFill>
                <a:latin typeface="方正姚体" pitchFamily="2" charset="-122"/>
                <a:ea typeface="方正姚体" pitchFamily="2" charset="-122"/>
              </a:rPr>
              <a:t>数字系统设计与</a:t>
            </a:r>
            <a:r>
              <a:rPr lang="en-US" altLang="zh-CN" sz="2200" dirty="0" err="1" smtClean="0">
                <a:solidFill>
                  <a:srgbClr val="CC0066"/>
                </a:solidFill>
                <a:latin typeface="方正姚体" pitchFamily="2" charset="-122"/>
                <a:ea typeface="方正姚体" pitchFamily="2" charset="-122"/>
              </a:rPr>
              <a:t>Verilog</a:t>
            </a:r>
            <a:r>
              <a:rPr lang="en-US" altLang="zh-CN" sz="2200" dirty="0" smtClean="0">
                <a:solidFill>
                  <a:srgbClr val="CC0066"/>
                </a:solidFill>
                <a:latin typeface="方正姚体" pitchFamily="2" charset="-122"/>
                <a:ea typeface="方正姚体" pitchFamily="2" charset="-122"/>
              </a:rPr>
              <a:t> HDL 》</a:t>
            </a:r>
            <a:r>
              <a:rPr lang="en-US" altLang="zh-CN" sz="1800" dirty="0" smtClean="0">
                <a:latin typeface="Tahoma" pitchFamily="34" charset="0"/>
              </a:rPr>
              <a:t> P146</a:t>
            </a:r>
          </a:p>
          <a:p>
            <a:r>
              <a:rPr lang="zh-CN" altLang="en-US" dirty="0" smtClean="0"/>
              <a:t>    借用</a:t>
            </a:r>
            <a:r>
              <a:rPr lang="en-US" altLang="zh-CN" dirty="0" smtClean="0"/>
              <a:t>C</a:t>
            </a:r>
            <a:r>
              <a:rPr lang="zh-CN" altLang="en-US" dirty="0" smtClean="0"/>
              <a:t>语言的结构和语句：如条件语句（</a:t>
            </a:r>
            <a:r>
              <a:rPr lang="en-US" altLang="zh-CN" dirty="0" smtClean="0"/>
              <a:t>if-else</a:t>
            </a:r>
            <a:r>
              <a:rPr lang="zh-CN" altLang="en-US" dirty="0" smtClean="0"/>
              <a:t>语句、</a:t>
            </a:r>
            <a:r>
              <a:rPr lang="en-US" altLang="zh-CN" dirty="0" smtClean="0"/>
              <a:t>case</a:t>
            </a:r>
            <a:r>
              <a:rPr lang="zh-CN" altLang="en-US" dirty="0" smtClean="0"/>
              <a:t>语句）、赋值语句（</a:t>
            </a:r>
            <a:r>
              <a:rPr lang="en-US" altLang="zh-CN" dirty="0" smtClean="0"/>
              <a:t>assign</a:t>
            </a:r>
            <a:r>
              <a:rPr lang="zh-CN" altLang="en-US" dirty="0" smtClean="0"/>
              <a:t>语句）、循环语句（</a:t>
            </a:r>
            <a:r>
              <a:rPr lang="en-US" altLang="zh-CN" dirty="0" smtClean="0"/>
              <a:t>for</a:t>
            </a:r>
            <a:r>
              <a:rPr lang="zh-CN" altLang="en-US" dirty="0" smtClean="0"/>
              <a:t>语句、</a:t>
            </a:r>
            <a:r>
              <a:rPr lang="en-US" altLang="zh-CN" dirty="0" smtClean="0"/>
              <a:t>while</a:t>
            </a:r>
            <a:r>
              <a:rPr lang="zh-CN" altLang="en-US" dirty="0" smtClean="0"/>
              <a:t>语句 ）等。</a:t>
            </a:r>
          </a:p>
          <a:p>
            <a:r>
              <a:rPr lang="zh-CN" altLang="en-US" dirty="0" smtClean="0"/>
              <a:t>    </a:t>
            </a:r>
            <a:r>
              <a:rPr lang="zh-CN" altLang="en-US" sz="1800" dirty="0" smtClean="0"/>
              <a:t>基本逻辑门、开关级结构模型均内置于语言中，可直接调用：例如与门</a:t>
            </a:r>
            <a:r>
              <a:rPr lang="en-US" altLang="zh-CN" sz="1800" dirty="0" smtClean="0"/>
              <a:t>and</a:t>
            </a:r>
            <a:r>
              <a:rPr lang="zh-CN" altLang="en-US" sz="1800" dirty="0" smtClean="0"/>
              <a:t>、或门</a:t>
            </a:r>
            <a:r>
              <a:rPr lang="en-US" altLang="zh-CN" sz="1800" dirty="0" smtClean="0"/>
              <a:t>or</a:t>
            </a:r>
            <a:r>
              <a:rPr lang="zh-CN" altLang="en-US" sz="1800" dirty="0" smtClean="0"/>
              <a:t>、三态门</a:t>
            </a:r>
            <a:r>
              <a:rPr lang="en-US" altLang="zh-CN" sz="1800" dirty="0" smtClean="0"/>
              <a:t>bufif1(</a:t>
            </a:r>
            <a:r>
              <a:rPr lang="zh-CN" altLang="en-US" sz="1800" dirty="0" smtClean="0"/>
              <a:t>或</a:t>
            </a:r>
            <a:r>
              <a:rPr lang="en-US" altLang="zh-CN" sz="1800" dirty="0" smtClean="0"/>
              <a:t>bufif0)</a:t>
            </a:r>
            <a:r>
              <a:rPr lang="zh-CN" altLang="en-US" sz="1800" dirty="0" smtClean="0"/>
              <a:t>和与非门</a:t>
            </a:r>
            <a:r>
              <a:rPr lang="en-US" altLang="zh-CN" sz="1800" dirty="0" err="1" smtClean="0"/>
              <a:t>nand</a:t>
            </a:r>
            <a:r>
              <a:rPr lang="zh-CN" altLang="en-US" sz="1800" dirty="0" smtClean="0"/>
              <a:t>均可以采用门元件例化的方法直接调用</a:t>
            </a:r>
            <a:r>
              <a:rPr lang="en-US" altLang="zh-CN" sz="1800" b="1" dirty="0" err="1" smtClean="0">
                <a:ea typeface="黑体" pitchFamily="49" charset="-122"/>
              </a:rPr>
              <a:t>Verilog</a:t>
            </a:r>
            <a:r>
              <a:rPr lang="en-US" altLang="zh-CN" sz="1800" b="1" dirty="0" smtClean="0">
                <a:ea typeface="黑体" pitchFamily="49" charset="-122"/>
              </a:rPr>
              <a:t> HDL</a:t>
            </a:r>
            <a:r>
              <a:rPr lang="zh-CN" altLang="en-US" sz="1800" b="1" dirty="0" smtClean="0">
                <a:ea typeface="黑体" pitchFamily="49" charset="-122"/>
              </a:rPr>
              <a:t>语言库中的相应门元件</a:t>
            </a:r>
            <a:r>
              <a:rPr lang="zh-CN" altLang="en-US" sz="1800" dirty="0" smtClean="0"/>
              <a:t>，而不必由用户自己编写。</a:t>
            </a:r>
            <a:r>
              <a:rPr lang="zh-CN" altLang="zh-CN" dirty="0" smtClean="0"/>
              <a:t>例如调用</a:t>
            </a:r>
            <a:r>
              <a:rPr lang="en-US" altLang="zh-CN" dirty="0" smtClean="0"/>
              <a:t>4</a:t>
            </a:r>
            <a:r>
              <a:rPr lang="zh-CN" altLang="zh-CN" dirty="0" smtClean="0"/>
              <a:t>输入与非门：</a:t>
            </a:r>
            <a:r>
              <a:rPr lang="en-US" altLang="zh-CN" dirty="0" err="1" smtClean="0"/>
              <a:t>nand</a:t>
            </a:r>
            <a:r>
              <a:rPr lang="en-US" altLang="zh-CN" dirty="0" smtClean="0"/>
              <a:t>(</a:t>
            </a:r>
            <a:r>
              <a:rPr lang="en-US" altLang="zh-CN" dirty="0" err="1" smtClean="0"/>
              <a:t>y,a,b,c,d</a:t>
            </a:r>
            <a:r>
              <a:rPr lang="en-US" altLang="zh-CN" dirty="0" smtClean="0"/>
              <a:t>);</a:t>
            </a:r>
            <a:endParaRPr lang="zh-CN" altLang="en-US" sz="1800" dirty="0" smtClean="0"/>
          </a:p>
          <a:p>
            <a:r>
              <a:rPr lang="zh-CN" altLang="en-US" sz="1800" dirty="0" smtClean="0"/>
              <a:t>      用户定义原语：由用户定义后，就像一个元件一样，可由用户调用。</a:t>
            </a:r>
          </a:p>
          <a:p>
            <a:pPr algn="just"/>
            <a:r>
              <a:rPr lang="zh-CN" altLang="en-US" sz="1300" dirty="0" smtClean="0">
                <a:latin typeface="华文新魏" pitchFamily="2" charset="-122"/>
                <a:ea typeface="华文新魏" pitchFamily="2" charset="-122"/>
              </a:rPr>
              <a:t>       易学易用，功能强： </a:t>
            </a:r>
            <a:r>
              <a:rPr lang="en-US" altLang="zh-CN" sz="1000" dirty="0" err="1" smtClean="0">
                <a:solidFill>
                  <a:srgbClr val="000000"/>
                </a:solidFill>
                <a:latin typeface="宋体" charset="-122"/>
              </a:rPr>
              <a:t>Verilog</a:t>
            </a:r>
            <a:r>
              <a:rPr lang="en-US" altLang="zh-CN" sz="1000" dirty="0" smtClean="0">
                <a:solidFill>
                  <a:srgbClr val="000000"/>
                </a:solidFill>
                <a:latin typeface="宋体" charset="-122"/>
              </a:rPr>
              <a:t> HDL</a:t>
            </a:r>
            <a:r>
              <a:rPr lang="zh-CN" altLang="en-US" sz="1000" dirty="0" smtClean="0">
                <a:solidFill>
                  <a:srgbClr val="000000"/>
                </a:solidFill>
              </a:rPr>
              <a:t>简单易学，只要有</a:t>
            </a:r>
            <a:r>
              <a:rPr lang="en-US" altLang="zh-CN" sz="1000" dirty="0" smtClean="0">
                <a:solidFill>
                  <a:srgbClr val="000000"/>
                </a:solidFill>
                <a:latin typeface="宋体" charset="-122"/>
              </a:rPr>
              <a:t>C</a:t>
            </a:r>
            <a:r>
              <a:rPr lang="zh-CN" altLang="en-US" sz="1000" dirty="0" smtClean="0">
                <a:solidFill>
                  <a:srgbClr val="000000"/>
                </a:solidFill>
              </a:rPr>
              <a:t>语言的编程基础，</a:t>
            </a:r>
            <a:r>
              <a:rPr lang="zh-CN" altLang="en-US" dirty="0" smtClean="0"/>
              <a:t>一、两</a:t>
            </a:r>
            <a:r>
              <a:rPr lang="zh-CN" altLang="en-US" sz="1000" dirty="0" smtClean="0">
                <a:solidFill>
                  <a:srgbClr val="000000"/>
                </a:solidFill>
              </a:rPr>
              <a:t>个月即可熟练掌握。</a:t>
            </a:r>
            <a:endParaRPr lang="zh-CN" altLang="en-US" sz="1000" dirty="0" smtClean="0">
              <a:latin typeface="宋体" charset="-122"/>
            </a:endParaRPr>
          </a:p>
          <a:p>
            <a:endParaRPr lang="zh-CN" altLang="en-US" sz="1800" dirty="0" smtClean="0"/>
          </a:p>
          <a:p>
            <a:endParaRPr lang="zh-CN" altLang="en-US" sz="1800" dirty="0" smtClean="0">
              <a:latin typeface="Tahoma" pitchFamily="34" charset="0"/>
            </a:endParaRPr>
          </a:p>
        </p:txBody>
      </p:sp>
    </p:spTree>
    <p:extLst>
      <p:ext uri="{BB962C8B-B14F-4D97-AF65-F5344CB8AC3E}">
        <p14:creationId xmlns:p14="http://schemas.microsoft.com/office/powerpoint/2010/main" val="4111289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p:spPr>
        <p:txBody>
          <a:bodyPr/>
          <a:lstStyle/>
          <a:p>
            <a:r>
              <a:rPr lang="zh-CN" altLang="en-US" smtClean="0">
                <a:ea typeface="黑体" pitchFamily="49" charset="-122"/>
              </a:rPr>
              <a:t>例如：</a:t>
            </a:r>
            <a:r>
              <a:rPr lang="en-US" altLang="zh-CN" smtClean="0">
                <a:ea typeface="黑体" pitchFamily="49" charset="-122"/>
              </a:rPr>
              <a:t>reg</a:t>
            </a:r>
            <a:r>
              <a:rPr lang="zh-CN" altLang="en-US" smtClean="0">
                <a:ea typeface="黑体" pitchFamily="49" charset="-122"/>
              </a:rPr>
              <a:t>型变量</a:t>
            </a:r>
            <a:r>
              <a:rPr lang="en-US" altLang="zh-CN" smtClean="0">
                <a:ea typeface="黑体" pitchFamily="49" charset="-122"/>
              </a:rPr>
              <a:t>a=5’b11x01</a:t>
            </a:r>
            <a:r>
              <a:rPr lang="zh-CN" altLang="en-US" smtClean="0">
                <a:ea typeface="黑体" pitchFamily="49" charset="-122"/>
              </a:rPr>
              <a:t>，</a:t>
            </a:r>
            <a:r>
              <a:rPr lang="en-US" altLang="zh-CN" smtClean="0">
                <a:ea typeface="黑体" pitchFamily="49" charset="-122"/>
              </a:rPr>
              <a:t>b=5’b11x01</a:t>
            </a:r>
            <a:r>
              <a:rPr lang="zh-CN" altLang="en-US" smtClean="0">
                <a:ea typeface="黑体" pitchFamily="49" charset="-122"/>
              </a:rPr>
              <a:t>，则“</a:t>
            </a:r>
            <a:r>
              <a:rPr lang="en-US" altLang="zh-CN" smtClean="0">
                <a:ea typeface="黑体" pitchFamily="49" charset="-122"/>
              </a:rPr>
              <a:t>a==b”</a:t>
            </a:r>
            <a:r>
              <a:rPr lang="zh-CN" altLang="en-US" smtClean="0">
                <a:ea typeface="黑体" pitchFamily="49" charset="-122"/>
              </a:rPr>
              <a:t>的结果是</a:t>
            </a:r>
            <a:r>
              <a:rPr lang="en-US" altLang="zh-CN" smtClean="0">
                <a:ea typeface="黑体" pitchFamily="49" charset="-122"/>
              </a:rPr>
              <a:t>x</a:t>
            </a:r>
            <a:r>
              <a:rPr lang="zh-CN" altLang="en-US" smtClean="0">
                <a:ea typeface="黑体" pitchFamily="49" charset="-122"/>
              </a:rPr>
              <a:t>， “</a:t>
            </a:r>
            <a:r>
              <a:rPr lang="en-US" altLang="zh-CN" smtClean="0">
                <a:ea typeface="黑体" pitchFamily="49" charset="-122"/>
              </a:rPr>
              <a:t>a===b”</a:t>
            </a:r>
            <a:r>
              <a:rPr lang="zh-CN" altLang="en-US" smtClean="0">
                <a:ea typeface="黑体" pitchFamily="49" charset="-122"/>
              </a:rPr>
              <a:t>的结果是逻辑</a:t>
            </a:r>
            <a:r>
              <a:rPr lang="en-US" altLang="zh-CN" smtClean="0">
                <a:ea typeface="黑体" pitchFamily="49" charset="-122"/>
              </a:rPr>
              <a:t>1</a:t>
            </a:r>
            <a:r>
              <a:rPr lang="zh-CN" altLang="en-US" smtClean="0">
                <a:ea typeface="黑体" pitchFamily="49" charset="-122"/>
              </a:rPr>
              <a:t>。</a:t>
            </a:r>
          </a:p>
          <a:p>
            <a:r>
              <a:rPr lang="zh-CN" altLang="en-US" b="1" smtClean="0">
                <a:ea typeface="黑体" pitchFamily="49" charset="-122"/>
              </a:rPr>
              <a:t>备注</a:t>
            </a:r>
            <a:r>
              <a:rPr lang="zh-CN" altLang="en-US" smtClean="0"/>
              <a:t>：逻辑运算符、关系运算符和等值运算符的运算结果都是为</a:t>
            </a:r>
            <a:r>
              <a:rPr lang="en-US" altLang="zh-CN" smtClean="0">
                <a:latin typeface="宋体" charset="-122"/>
              </a:rPr>
              <a:t>1</a:t>
            </a:r>
            <a:r>
              <a:rPr lang="zh-CN" altLang="en-US" smtClean="0"/>
              <a:t>位的逻辑值</a:t>
            </a:r>
            <a:r>
              <a:rPr lang="en-US" altLang="zh-CN" smtClean="0">
                <a:latin typeface="宋体" charset="-122"/>
              </a:rPr>
              <a:t>1</a:t>
            </a:r>
            <a:r>
              <a:rPr lang="zh-CN" altLang="en-US" smtClean="0"/>
              <a:t>或</a:t>
            </a:r>
            <a:r>
              <a:rPr lang="en-US" altLang="zh-CN" smtClean="0">
                <a:latin typeface="宋体" charset="-122"/>
              </a:rPr>
              <a:t>0</a:t>
            </a:r>
            <a:r>
              <a:rPr lang="zh-CN" altLang="en-US" smtClean="0"/>
              <a:t>或</a:t>
            </a:r>
            <a:r>
              <a:rPr lang="en-US" altLang="zh-CN" smtClean="0">
                <a:latin typeface="宋体" charset="-122"/>
              </a:rPr>
              <a:t>x</a:t>
            </a:r>
            <a:r>
              <a:rPr lang="zh-CN" altLang="en-US" smtClean="0"/>
              <a:t>。</a:t>
            </a:r>
          </a:p>
          <a:p>
            <a:endParaRPr lang="zh-CN" altLang="en-US" smtClean="0">
              <a:latin typeface="宋体" charset="-122"/>
            </a:endParaRPr>
          </a:p>
          <a:p>
            <a:pPr algn="just"/>
            <a:r>
              <a:rPr lang="zh-CN" altLang="en-US" b="1" smtClean="0">
                <a:ea typeface="黑体" pitchFamily="49" charset="-122"/>
              </a:rPr>
              <a:t> </a:t>
            </a:r>
            <a:endParaRPr lang="zh-CN" altLang="en-US" smtClean="0">
              <a:latin typeface="宋体" charset="-122"/>
            </a:endParaRPr>
          </a:p>
          <a:p>
            <a:endParaRPr lang="zh-CN" altLang="en-US" smtClean="0">
              <a:latin typeface="宋体" charset="-122"/>
            </a:endParaRPr>
          </a:p>
        </p:txBody>
      </p:sp>
    </p:spTree>
    <p:extLst>
      <p:ext uri="{BB962C8B-B14F-4D97-AF65-F5344CB8AC3E}">
        <p14:creationId xmlns:p14="http://schemas.microsoft.com/office/powerpoint/2010/main" val="1419389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p:spPr>
        <p:txBody>
          <a:bodyPr/>
          <a:lstStyle/>
          <a:p>
            <a:pPr algn="just"/>
            <a:r>
              <a:rPr lang="zh-CN" altLang="en-US" sz="1000" dirty="0" smtClean="0">
                <a:ea typeface="黑体" pitchFamily="49" charset="-122"/>
              </a:rPr>
              <a:t>缩减</a:t>
            </a:r>
            <a:r>
              <a:rPr lang="zh-CN" altLang="en-US" sz="1000" dirty="0" smtClean="0"/>
              <a:t>运算符对单个操作数进行缩减运算后，运算结果缩减到一位</a:t>
            </a:r>
            <a:r>
              <a:rPr lang="zh-CN" altLang="en-US" dirty="0" smtClean="0"/>
              <a:t>，即将一个矢量缩减为一个标量</a:t>
            </a:r>
            <a:r>
              <a:rPr lang="zh-CN" altLang="en-US" sz="1000" dirty="0" smtClean="0"/>
              <a:t>。</a:t>
            </a:r>
            <a:r>
              <a:rPr lang="zh-CN" altLang="zh-CN" dirty="0" smtClean="0"/>
              <a:t>与位运算的区别是它没有按位取反（</a:t>
            </a:r>
            <a:r>
              <a:rPr lang="en-US" altLang="zh-CN" dirty="0" smtClean="0"/>
              <a:t>~</a:t>
            </a:r>
            <a:r>
              <a:rPr lang="zh-CN" altLang="zh-CN" dirty="0" smtClean="0"/>
              <a:t>）运算。</a:t>
            </a:r>
            <a:endParaRPr lang="zh-CN" altLang="en-US" sz="1000" dirty="0" smtClean="0">
              <a:latin typeface="宋体" charset="-122"/>
            </a:endParaRPr>
          </a:p>
          <a:p>
            <a:r>
              <a:rPr lang="zh-CN" altLang="en-US" sz="1000" dirty="0" smtClean="0">
                <a:ea typeface="黑体" pitchFamily="49" charset="-122"/>
              </a:rPr>
              <a:t>位</a:t>
            </a:r>
            <a:r>
              <a:rPr lang="zh-CN" altLang="en-US" sz="1000" dirty="0" smtClean="0"/>
              <a:t>运算符是对两个操作数的相应位进行与、或、同或、异或逻辑运算，或对单个操作数按位取反，操作数为几位，则运算结果也为几位。</a:t>
            </a:r>
            <a:r>
              <a:rPr lang="zh-CN" altLang="zh-CN" sz="1000" dirty="0" smtClean="0"/>
              <a:t>位运算</a:t>
            </a:r>
            <a:r>
              <a:rPr lang="zh-CN" altLang="en-US" sz="1000" dirty="0" smtClean="0"/>
              <a:t>没有与非、或非运算。</a:t>
            </a:r>
            <a:endParaRPr lang="zh-CN" altLang="en-US" sz="1000" dirty="0" smtClean="0">
              <a:latin typeface="宋体" charset="-122"/>
            </a:endParaRPr>
          </a:p>
          <a:p>
            <a:endParaRPr lang="zh-CN" altLang="en-US" sz="1000" dirty="0" smtClean="0">
              <a:latin typeface="宋体" charset="-122"/>
            </a:endParaRPr>
          </a:p>
        </p:txBody>
      </p:sp>
    </p:spTree>
    <p:extLst>
      <p:ext uri="{BB962C8B-B14F-4D97-AF65-F5344CB8AC3E}">
        <p14:creationId xmlns:p14="http://schemas.microsoft.com/office/powerpoint/2010/main" val="2186825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1598565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p:spPr>
        <p:txBody>
          <a:bodyPr/>
          <a:lstStyle/>
          <a:p>
            <a:r>
              <a:rPr lang="zh-CN" altLang="en-US" sz="1000" smtClean="0">
                <a:latin typeface="宋体" charset="-122"/>
              </a:rPr>
              <a:t>适于描述数据选择器。</a:t>
            </a:r>
            <a:endParaRPr lang="en-US" altLang="zh-CN" sz="1000" dirty="0" smtClean="0">
              <a:latin typeface="宋体" charset="-122"/>
            </a:endParaRPr>
          </a:p>
          <a:p>
            <a:r>
              <a:rPr lang="zh-CN" altLang="en-US" sz="1000" dirty="0" smtClean="0">
                <a:latin typeface="宋体" charset="-122"/>
              </a:rPr>
              <a:t>其定义同</a:t>
            </a:r>
            <a:r>
              <a:rPr lang="en-US" altLang="zh-CN" sz="1000" dirty="0" smtClean="0">
                <a:latin typeface="宋体" charset="-122"/>
              </a:rPr>
              <a:t>C </a:t>
            </a:r>
            <a:r>
              <a:rPr lang="zh-CN" altLang="en-US" sz="1000" dirty="0" smtClean="0">
                <a:latin typeface="宋体" charset="-122"/>
              </a:rPr>
              <a:t>语言中的定义：</a:t>
            </a:r>
            <a:endParaRPr lang="en-US" altLang="zh-CN" sz="1000" dirty="0" smtClean="0">
              <a:latin typeface="宋体" charset="-122"/>
            </a:endParaRPr>
          </a:p>
          <a:p>
            <a:r>
              <a:rPr lang="en-US" altLang="zh-CN" sz="1000" dirty="0" smtClean="0">
                <a:latin typeface="宋体" charset="-122"/>
              </a:rPr>
              <a:t>signal= condition ? </a:t>
            </a:r>
            <a:r>
              <a:rPr lang="en-US" altLang="zh-CN" sz="1000" dirty="0" err="1" smtClean="0">
                <a:latin typeface="宋体" charset="-122"/>
              </a:rPr>
              <a:t>true_expression</a:t>
            </a:r>
            <a:r>
              <a:rPr lang="en-US" altLang="zh-CN" sz="1000" dirty="0" smtClean="0">
                <a:latin typeface="宋体" charset="-122"/>
              </a:rPr>
              <a:t> : </a:t>
            </a:r>
            <a:r>
              <a:rPr lang="en-US" altLang="zh-CN" sz="1000" dirty="0" err="1" smtClean="0">
                <a:latin typeface="宋体" charset="-122"/>
              </a:rPr>
              <a:t>false_expression</a:t>
            </a:r>
            <a:r>
              <a:rPr lang="en-US" altLang="zh-CN" sz="1000" dirty="0" smtClean="0">
                <a:latin typeface="宋体" charset="-122"/>
              </a:rPr>
              <a:t>;</a:t>
            </a:r>
            <a:endParaRPr lang="zh-CN" altLang="en-US" sz="1000" dirty="0" smtClean="0">
              <a:latin typeface="宋体" charset="-122"/>
            </a:endParaRPr>
          </a:p>
        </p:txBody>
      </p:sp>
    </p:spTree>
    <p:extLst>
      <p:ext uri="{BB962C8B-B14F-4D97-AF65-F5344CB8AC3E}">
        <p14:creationId xmlns:p14="http://schemas.microsoft.com/office/powerpoint/2010/main" val="1927974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24724791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p:spPr>
        <p:txBody>
          <a:bodyPr/>
          <a:lstStyle/>
          <a:p>
            <a:r>
              <a:rPr lang="zh-CN" altLang="en-US" sz="1000" dirty="0" smtClean="0">
                <a:solidFill>
                  <a:srgbClr val="FFCC00"/>
                </a:solidFill>
                <a:ea typeface="黑体" pitchFamily="49" charset="-122"/>
              </a:rPr>
              <a:t>不同的运算符有不同的优先级。同一个表达式中如果有多个运算符，应按照优先级高的运算符先运算、优先级低的运算符后运算的规则进行。</a:t>
            </a:r>
          </a:p>
        </p:txBody>
      </p:sp>
    </p:spTree>
    <p:extLst>
      <p:ext uri="{BB962C8B-B14F-4D97-AF65-F5344CB8AC3E}">
        <p14:creationId xmlns:p14="http://schemas.microsoft.com/office/powerpoint/2010/main" val="1672442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p:spPr>
        <p:txBody>
          <a:bodyPr/>
          <a:lstStyle/>
          <a:p>
            <a:pPr lvl="1"/>
            <a:r>
              <a:rPr lang="zh-CN" altLang="en-US" dirty="0" smtClean="0"/>
              <a:t>参见</a:t>
            </a:r>
            <a:r>
              <a:rPr lang="en-US" altLang="zh-CN" dirty="0" smtClean="0"/>
              <a:t>《</a:t>
            </a:r>
            <a:r>
              <a:rPr lang="zh-CN" altLang="en-US" dirty="0" smtClean="0"/>
              <a:t>数字系统设计与</a:t>
            </a:r>
            <a:r>
              <a:rPr lang="en-US" altLang="zh-CN" dirty="0" err="1" smtClean="0"/>
              <a:t>Verilog</a:t>
            </a:r>
            <a:r>
              <a:rPr lang="en-US" altLang="zh-CN" dirty="0" smtClean="0"/>
              <a:t> HDL</a:t>
            </a:r>
            <a:r>
              <a:rPr lang="zh-CN" altLang="en-US" dirty="0" smtClean="0"/>
              <a:t>（第</a:t>
            </a:r>
            <a:r>
              <a:rPr lang="en-US" altLang="zh-CN" dirty="0" smtClean="0"/>
              <a:t>4</a:t>
            </a:r>
            <a:r>
              <a:rPr lang="zh-CN" altLang="en-US" dirty="0" smtClean="0"/>
              <a:t>版）</a:t>
            </a:r>
            <a:r>
              <a:rPr lang="en-US" altLang="zh-CN" dirty="0" smtClean="0"/>
              <a:t>》</a:t>
            </a:r>
            <a:r>
              <a:rPr lang="zh-CN" altLang="en-US" dirty="0" smtClean="0"/>
              <a:t>第</a:t>
            </a:r>
            <a:r>
              <a:rPr lang="en-US" altLang="zh-CN" dirty="0" smtClean="0"/>
              <a:t>5</a:t>
            </a:r>
            <a:r>
              <a:rPr lang="zh-CN" altLang="en-US" dirty="0" smtClean="0"/>
              <a:t>章“</a:t>
            </a:r>
            <a:r>
              <a:rPr lang="en-US" altLang="zh-CN" dirty="0" err="1" smtClean="0"/>
              <a:t>Verilog</a:t>
            </a:r>
            <a:r>
              <a:rPr lang="zh-CN" altLang="en-US" dirty="0" smtClean="0"/>
              <a:t>语法与要素”（</a:t>
            </a:r>
            <a:r>
              <a:rPr lang="en-US" altLang="zh-CN" dirty="0" smtClean="0"/>
              <a:t>P125~128</a:t>
            </a:r>
            <a:r>
              <a:rPr lang="zh-CN" altLang="en-US" dirty="0" smtClean="0"/>
              <a:t>）</a:t>
            </a:r>
            <a:endParaRPr lang="en-US" altLang="zh-CN" sz="1000" dirty="0" smtClean="0"/>
          </a:p>
          <a:p>
            <a:pPr lvl="1"/>
            <a:r>
              <a:rPr lang="en-US" altLang="zh-CN" sz="1000" dirty="0" smtClean="0"/>
              <a:t>parameter </a:t>
            </a:r>
            <a:r>
              <a:rPr lang="en-US" altLang="zh-CN" sz="1000" dirty="0" err="1" smtClean="0"/>
              <a:t>addrwidth</a:t>
            </a:r>
            <a:r>
              <a:rPr lang="en-US" altLang="zh-CN" sz="1000" dirty="0" smtClean="0"/>
              <a:t> = 16</a:t>
            </a:r>
            <a:r>
              <a:rPr lang="zh-CN" altLang="en-US" sz="1000" dirty="0" smtClean="0"/>
              <a:t>；               </a:t>
            </a:r>
            <a:r>
              <a:rPr lang="en-US" altLang="zh-CN" sz="1000" dirty="0" smtClean="0"/>
              <a:t>//</a:t>
            </a:r>
            <a:r>
              <a:rPr lang="zh-CN" altLang="en-US" sz="1000" dirty="0" smtClean="0"/>
              <a:t>合法格式</a:t>
            </a:r>
          </a:p>
          <a:p>
            <a:pPr lvl="1"/>
            <a:r>
              <a:rPr lang="en-US" altLang="zh-CN" sz="1000" dirty="0" smtClean="0"/>
              <a:t>parameter </a:t>
            </a:r>
            <a:r>
              <a:rPr lang="en-US" altLang="zh-CN" sz="1000" dirty="0" err="1" smtClean="0"/>
              <a:t>addrwidth</a:t>
            </a:r>
            <a:r>
              <a:rPr lang="en-US" altLang="zh-CN" sz="1000" dirty="0" smtClean="0"/>
              <a:t> = </a:t>
            </a:r>
            <a:r>
              <a:rPr lang="en-US" altLang="zh-CN" sz="1000" dirty="0" err="1" smtClean="0"/>
              <a:t>datawidth</a:t>
            </a:r>
            <a:r>
              <a:rPr lang="en-US" altLang="zh-CN" sz="1000" dirty="0" smtClean="0"/>
              <a:t>*2</a:t>
            </a:r>
            <a:r>
              <a:rPr lang="zh-CN" altLang="en-US" sz="1000" dirty="0" smtClean="0"/>
              <a:t>； </a:t>
            </a:r>
            <a:r>
              <a:rPr lang="en-US" altLang="zh-CN" sz="1000" dirty="0" smtClean="0"/>
              <a:t>//</a:t>
            </a:r>
            <a:r>
              <a:rPr lang="zh-CN" altLang="en-US" sz="1000" dirty="0" smtClean="0"/>
              <a:t>非法格式</a:t>
            </a:r>
          </a:p>
          <a:p>
            <a:r>
              <a:rPr lang="en-US" altLang="zh-CN" sz="1000" dirty="0" smtClean="0">
                <a:latin typeface="华文新魏" pitchFamily="2" charset="-122"/>
                <a:ea typeface="华文新魏" pitchFamily="2" charset="-122"/>
              </a:rPr>
              <a:t>    parameter </a:t>
            </a:r>
            <a:r>
              <a:rPr lang="en-US" altLang="zh-CN" sz="1000" dirty="0" err="1" smtClean="0">
                <a:latin typeface="华文新魏" pitchFamily="2" charset="-122"/>
                <a:ea typeface="华文新魏" pitchFamily="2" charset="-122"/>
              </a:rPr>
              <a:t>datawidth</a:t>
            </a:r>
            <a:r>
              <a:rPr lang="en-US" altLang="zh-CN" sz="1000" dirty="0" smtClean="0">
                <a:latin typeface="华文新魏" pitchFamily="2" charset="-122"/>
                <a:ea typeface="华文新魏" pitchFamily="2" charset="-122"/>
              </a:rPr>
              <a:t> =8,addrwidth = </a:t>
            </a:r>
            <a:r>
              <a:rPr lang="en-US" altLang="zh-CN" sz="1000" dirty="0" err="1" smtClean="0">
                <a:latin typeface="华文新魏" pitchFamily="2" charset="-122"/>
                <a:ea typeface="华文新魏" pitchFamily="2" charset="-122"/>
              </a:rPr>
              <a:t>datawidth</a:t>
            </a:r>
            <a:r>
              <a:rPr lang="en-US" altLang="zh-CN" sz="1000" dirty="0" smtClean="0">
                <a:latin typeface="华文新魏" pitchFamily="2" charset="-122"/>
                <a:ea typeface="华文新魏" pitchFamily="2" charset="-122"/>
              </a:rPr>
              <a:t>*2</a:t>
            </a:r>
            <a:r>
              <a:rPr lang="zh-CN" altLang="en-US" sz="1000" dirty="0" smtClean="0">
                <a:latin typeface="宋体" charset="-122"/>
              </a:rPr>
              <a:t>；</a:t>
            </a:r>
            <a:r>
              <a:rPr lang="zh-CN" altLang="en-US" sz="1000" dirty="0" smtClean="0">
                <a:latin typeface="华文新魏" pitchFamily="2" charset="-122"/>
                <a:ea typeface="华文新魏" pitchFamily="2" charset="-122"/>
              </a:rPr>
              <a:t> </a:t>
            </a:r>
            <a:r>
              <a:rPr lang="en-US" altLang="zh-CN" sz="1000" dirty="0" smtClean="0">
                <a:latin typeface="华文新魏" pitchFamily="2" charset="-122"/>
                <a:ea typeface="华文新魏" pitchFamily="2" charset="-122"/>
              </a:rPr>
              <a:t>//</a:t>
            </a:r>
            <a:r>
              <a:rPr lang="zh-CN" altLang="en-US" sz="1000" dirty="0" smtClean="0">
                <a:latin typeface="宋体" charset="-122"/>
              </a:rPr>
              <a:t>合法格式</a:t>
            </a:r>
          </a:p>
          <a:p>
            <a:r>
              <a:rPr lang="zh-CN" altLang="en-US" sz="2000" dirty="0" smtClean="0">
                <a:solidFill>
                  <a:srgbClr val="CC0066"/>
                </a:solidFill>
              </a:rPr>
              <a:t>    为什么要使用</a:t>
            </a:r>
            <a:r>
              <a:rPr lang="en-US" altLang="zh-CN" dirty="0" smtClean="0">
                <a:solidFill>
                  <a:srgbClr val="009900"/>
                </a:solidFill>
                <a:latin typeface="宋体" charset="-122"/>
              </a:rPr>
              <a:t>parameter</a:t>
            </a:r>
            <a:r>
              <a:rPr lang="zh-CN" altLang="en-US" dirty="0" smtClean="0">
                <a:solidFill>
                  <a:srgbClr val="009900"/>
                </a:solidFill>
                <a:latin typeface="宋体" charset="-122"/>
              </a:rPr>
              <a:t>常量？</a:t>
            </a:r>
            <a:r>
              <a:rPr lang="en-US" altLang="zh-CN" dirty="0" smtClean="0">
                <a:solidFill>
                  <a:srgbClr val="009900"/>
                </a:solidFill>
              </a:rPr>
              <a:t>——</a:t>
            </a:r>
            <a:r>
              <a:rPr lang="zh-CN" altLang="en-US" sz="2000" dirty="0" smtClean="0">
                <a:solidFill>
                  <a:srgbClr val="CC0066"/>
                </a:solidFill>
              </a:rPr>
              <a:t>这样便于</a:t>
            </a:r>
            <a:r>
              <a:rPr lang="zh-CN" altLang="en-US" sz="2000" dirty="0" smtClean="0">
                <a:solidFill>
                  <a:srgbClr val="CC0066"/>
                </a:solidFill>
                <a:latin typeface="宋体" charset="-122"/>
              </a:rPr>
              <a:t>多处</a:t>
            </a:r>
            <a:r>
              <a:rPr lang="zh-CN" altLang="en-US" dirty="0" smtClean="0"/>
              <a:t>相同的</a:t>
            </a:r>
            <a:r>
              <a:rPr lang="zh-CN" altLang="en-US" sz="2000" dirty="0" smtClean="0">
                <a:solidFill>
                  <a:srgbClr val="CC0066"/>
                </a:solidFill>
                <a:latin typeface="宋体" charset="-122"/>
              </a:rPr>
              <a:t>数字的一次性</a:t>
            </a:r>
            <a:r>
              <a:rPr lang="zh-CN" altLang="en-US" sz="2000" dirty="0" smtClean="0">
                <a:solidFill>
                  <a:srgbClr val="CC0066"/>
                </a:solidFill>
              </a:rPr>
              <a:t>修改和书写的简洁、有意义。</a:t>
            </a:r>
          </a:p>
          <a:p>
            <a:pPr lvl="1"/>
            <a:endParaRPr lang="zh-CN" altLang="en-US" sz="1000" dirty="0" smtClean="0"/>
          </a:p>
          <a:p>
            <a:endParaRPr lang="zh-CN" altLang="en-US" sz="1000" dirty="0" smtClean="0"/>
          </a:p>
          <a:p>
            <a:endParaRPr lang="zh-CN" altLang="en-US" sz="1000" dirty="0" smtClean="0">
              <a:latin typeface="宋体" charset="-122"/>
            </a:endParaRPr>
          </a:p>
        </p:txBody>
      </p:sp>
    </p:spTree>
    <p:extLst>
      <p:ext uri="{BB962C8B-B14F-4D97-AF65-F5344CB8AC3E}">
        <p14:creationId xmlns:p14="http://schemas.microsoft.com/office/powerpoint/2010/main" val="666761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p:spPr>
        <p:txBody>
          <a:bodyPr/>
          <a:lstStyle/>
          <a:p>
            <a:pPr algn="just">
              <a:lnSpc>
                <a:spcPct val="110000"/>
              </a:lnSpc>
              <a:spcBef>
                <a:spcPct val="0"/>
              </a:spcBef>
              <a:buClr>
                <a:schemeClr val="bg2"/>
              </a:buClr>
              <a:buFont typeface="Wingdings" pitchFamily="2" charset="2"/>
              <a:buChar char="v"/>
            </a:pPr>
            <a:r>
              <a:rPr lang="zh-CN" altLang="en-US" dirty="0" smtClean="0"/>
              <a:t>数据类型是用来表示数字电路中的数据存储和传送单元。</a:t>
            </a:r>
          </a:p>
          <a:p>
            <a:endParaRPr lang="zh-CN" altLang="en-US" sz="1000" dirty="0" smtClean="0">
              <a:latin typeface="宋体" charset="-122"/>
            </a:endParaRPr>
          </a:p>
        </p:txBody>
      </p:sp>
    </p:spTree>
    <p:extLst>
      <p:ext uri="{BB962C8B-B14F-4D97-AF65-F5344CB8AC3E}">
        <p14:creationId xmlns:p14="http://schemas.microsoft.com/office/powerpoint/2010/main" val="7869024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p:spPr>
        <p:txBody>
          <a:bodyPr/>
          <a:lstStyle/>
          <a:p>
            <a:r>
              <a:rPr lang="en-US" altLang="zh-CN" sz="1000" dirty="0" smtClean="0">
                <a:latin typeface="宋体" charset="-122"/>
              </a:rPr>
              <a:t>    nets</a:t>
            </a:r>
            <a:r>
              <a:rPr lang="zh-CN" altLang="en-US" sz="1000" dirty="0" smtClean="0">
                <a:latin typeface="宋体" charset="-122"/>
              </a:rPr>
              <a:t>型</a:t>
            </a:r>
            <a:r>
              <a:rPr lang="zh-CN" altLang="en-US" sz="1000" dirty="0" smtClean="0"/>
              <a:t>变量不能储存值！即不能存储输入。</a:t>
            </a:r>
          </a:p>
          <a:p>
            <a:r>
              <a:rPr lang="zh-CN" altLang="en-US" sz="1000" dirty="0" smtClean="0"/>
              <a:t>    </a:t>
            </a:r>
            <a:r>
              <a:rPr lang="en-US" altLang="zh-CN" sz="1000" dirty="0" smtClean="0"/>
              <a:t>nets</a:t>
            </a:r>
            <a:r>
              <a:rPr lang="zh-CN" altLang="en-US" sz="1000" dirty="0" smtClean="0"/>
              <a:t>型变量有两种驱动方式 ：在结构描述中将其连接到一个门元件或模块的输出端；或用</a:t>
            </a:r>
            <a:r>
              <a:rPr lang="en-US" altLang="zh-CN" sz="1000" dirty="0" smtClean="0"/>
              <a:t>assign</a:t>
            </a:r>
            <a:r>
              <a:rPr lang="zh-CN" altLang="en-US" sz="1000" dirty="0" smtClean="0"/>
              <a:t>语句对其赋值</a:t>
            </a:r>
            <a:r>
              <a:rPr lang="en-US" altLang="zh-CN" sz="1000" dirty="0" smtClean="0"/>
              <a:t>——</a:t>
            </a:r>
            <a:r>
              <a:rPr lang="zh-CN" altLang="en-US" sz="1000" dirty="0" smtClean="0"/>
              <a:t>如果没有连接到驱动，其值为高阻态</a:t>
            </a:r>
            <a:r>
              <a:rPr lang="en-US" altLang="zh-CN" sz="1000" dirty="0" smtClean="0"/>
              <a:t>z</a:t>
            </a:r>
          </a:p>
          <a:p>
            <a:r>
              <a:rPr lang="en-US" altLang="zh-CN" sz="1000" dirty="0" smtClean="0"/>
              <a:t>    tri</a:t>
            </a:r>
            <a:r>
              <a:rPr lang="zh-CN" altLang="en-US" sz="1000" dirty="0" smtClean="0"/>
              <a:t>与</a:t>
            </a:r>
            <a:r>
              <a:rPr lang="en-US" altLang="zh-CN" sz="1000" dirty="0" smtClean="0"/>
              <a:t>wire</a:t>
            </a:r>
            <a:r>
              <a:rPr lang="zh-CN" altLang="en-US" sz="1000" dirty="0" smtClean="0"/>
              <a:t>的功能及使用方法完全相同，</a:t>
            </a:r>
            <a:r>
              <a:rPr lang="en-US" altLang="zh-CN" sz="1000" dirty="0" err="1" smtClean="0"/>
              <a:t>Verilog</a:t>
            </a:r>
            <a:r>
              <a:rPr lang="zh-CN" altLang="en-US" sz="1000" dirty="0" smtClean="0"/>
              <a:t>综合器对</a:t>
            </a:r>
            <a:r>
              <a:rPr lang="en-US" altLang="zh-CN" sz="1000" dirty="0" smtClean="0"/>
              <a:t>tri</a:t>
            </a:r>
            <a:r>
              <a:rPr lang="zh-CN" altLang="en-US" sz="1000" dirty="0" smtClean="0"/>
              <a:t>型数据和</a:t>
            </a:r>
            <a:r>
              <a:rPr lang="en-US" altLang="zh-CN" sz="1000" dirty="0" smtClean="0"/>
              <a:t>wire</a:t>
            </a:r>
            <a:r>
              <a:rPr lang="zh-CN" altLang="en-US" sz="1000" dirty="0" smtClean="0"/>
              <a:t>型数据的处理也完全相同。将信号定义为</a:t>
            </a:r>
            <a:r>
              <a:rPr lang="en-US" altLang="zh-CN" sz="1000" dirty="0" smtClean="0"/>
              <a:t>tri</a:t>
            </a:r>
            <a:r>
              <a:rPr lang="zh-CN" altLang="en-US" sz="1000" dirty="0" smtClean="0"/>
              <a:t>（三态）只是为了增加程序的可读性，清晰地表示该信号综合后的电路连线具有三态功能。</a:t>
            </a:r>
            <a:endParaRPr lang="en-US" altLang="zh-CN" sz="1000" dirty="0" smtClean="0"/>
          </a:p>
          <a:p>
            <a:r>
              <a:rPr lang="en-US" altLang="zh-CN" sz="1000" dirty="0" smtClean="0"/>
              <a:t>    </a:t>
            </a:r>
            <a:r>
              <a:rPr lang="zh-CN" altLang="en-US" sz="1000" dirty="0" smtClean="0"/>
              <a:t>只有</a:t>
            </a:r>
            <a:r>
              <a:rPr lang="en-US" altLang="zh-CN" sz="1000" dirty="0" smtClean="0">
                <a:solidFill>
                  <a:srgbClr val="CC0066"/>
                </a:solidFill>
              </a:rPr>
              <a:t>wire</a:t>
            </a:r>
            <a:r>
              <a:rPr lang="zh-CN" altLang="en-US" sz="1000" dirty="0" smtClean="0"/>
              <a:t>，</a:t>
            </a:r>
            <a:r>
              <a:rPr lang="en-US" altLang="zh-CN" sz="1000" dirty="0" smtClean="0"/>
              <a:t>tri</a:t>
            </a:r>
            <a:r>
              <a:rPr lang="zh-CN" altLang="en-US" sz="1000" dirty="0" smtClean="0"/>
              <a:t>、</a:t>
            </a:r>
            <a:r>
              <a:rPr lang="en-US" altLang="zh-CN" sz="1000" dirty="0" smtClean="0"/>
              <a:t>supply1</a:t>
            </a:r>
            <a:r>
              <a:rPr lang="zh-CN" altLang="en-US" sz="1000" dirty="0" smtClean="0"/>
              <a:t>，</a:t>
            </a:r>
            <a:r>
              <a:rPr lang="en-US" altLang="zh-CN" sz="1000" dirty="0" smtClean="0"/>
              <a:t>supply0</a:t>
            </a:r>
            <a:r>
              <a:rPr lang="zh-CN" altLang="en-US" sz="1000" dirty="0" smtClean="0"/>
              <a:t>变量是可综合的，即可以综合为具有物理意义的电路，用在可综合的程序中；其他变量不可综合，一般用在测试文件中</a:t>
            </a:r>
            <a:endParaRPr lang="zh-CN" altLang="en-US" sz="1000" dirty="0" smtClean="0">
              <a:latin typeface="宋体" charset="-122"/>
            </a:endParaRPr>
          </a:p>
        </p:txBody>
      </p:sp>
    </p:spTree>
    <p:extLst>
      <p:ext uri="{BB962C8B-B14F-4D97-AF65-F5344CB8AC3E}">
        <p14:creationId xmlns:p14="http://schemas.microsoft.com/office/powerpoint/2010/main" val="2896677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r>
              <a:rPr lang="zh-CN" altLang="en-US" sz="1300" dirty="0" smtClean="0">
                <a:latin typeface="方正姚体" pitchFamily="2" charset="-122"/>
                <a:ea typeface="方正姚体" pitchFamily="2" charset="-122"/>
              </a:rPr>
              <a:t>   如果一次定义多个数据，数据名之间用逗号隔开。</a:t>
            </a:r>
            <a:r>
              <a:rPr lang="zh-CN" altLang="en-US" sz="1300" b="1" dirty="0" smtClean="0">
                <a:latin typeface="方正姚体" pitchFamily="2" charset="-122"/>
                <a:ea typeface="方正姚体" pitchFamily="2" charset="-122"/>
              </a:rPr>
              <a:t> </a:t>
            </a:r>
            <a:endParaRPr lang="zh-CN" altLang="en-US" sz="1000" dirty="0" smtClean="0">
              <a:latin typeface="宋体" charset="-122"/>
            </a:endParaRPr>
          </a:p>
        </p:txBody>
      </p:sp>
    </p:spTree>
    <p:extLst>
      <p:ext uri="{BB962C8B-B14F-4D97-AF65-F5344CB8AC3E}">
        <p14:creationId xmlns:p14="http://schemas.microsoft.com/office/powerpoint/2010/main" val="1919295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39432933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p:spPr>
        <p:txBody>
          <a:bodyPr/>
          <a:lstStyle/>
          <a:p>
            <a:r>
              <a:rPr lang="en-US" altLang="zh-CN" smtClean="0">
                <a:solidFill>
                  <a:srgbClr val="FFCC00"/>
                </a:solidFill>
                <a:ea typeface="黑体" pitchFamily="49" charset="-122"/>
              </a:rPr>
              <a:t>wire</a:t>
            </a:r>
            <a:r>
              <a:rPr lang="zh-CN" altLang="en-US" smtClean="0">
                <a:solidFill>
                  <a:srgbClr val="FFCC00"/>
                </a:solidFill>
                <a:ea typeface="黑体" pitchFamily="49" charset="-122"/>
              </a:rPr>
              <a:t>型变量只能存储</a:t>
            </a:r>
            <a:r>
              <a:rPr lang="en-US" altLang="zh-CN" smtClean="0">
                <a:solidFill>
                  <a:srgbClr val="FFCC00"/>
                </a:solidFill>
                <a:ea typeface="黑体" pitchFamily="49" charset="-122"/>
              </a:rPr>
              <a:t>1</a:t>
            </a:r>
            <a:r>
              <a:rPr lang="zh-CN" altLang="en-US" smtClean="0">
                <a:solidFill>
                  <a:srgbClr val="FFCC00"/>
                </a:solidFill>
                <a:ea typeface="黑体" pitchFamily="49" charset="-122"/>
              </a:rPr>
              <a:t>位数据，而</a:t>
            </a:r>
            <a:r>
              <a:rPr lang="en-US" altLang="zh-CN" smtClean="0">
                <a:solidFill>
                  <a:srgbClr val="FFCC00"/>
                </a:solidFill>
                <a:ea typeface="黑体" pitchFamily="49" charset="-122"/>
              </a:rPr>
              <a:t>wire</a:t>
            </a:r>
            <a:r>
              <a:rPr lang="zh-CN" altLang="en-US" smtClean="0">
                <a:solidFill>
                  <a:srgbClr val="FFCC00"/>
                </a:solidFill>
                <a:ea typeface="黑体" pitchFamily="49" charset="-122"/>
              </a:rPr>
              <a:t>型向量可以存储</a:t>
            </a:r>
            <a:r>
              <a:rPr lang="en-US" altLang="zh-CN" smtClean="0">
                <a:solidFill>
                  <a:srgbClr val="FFCC00"/>
                </a:solidFill>
                <a:ea typeface="黑体" pitchFamily="49" charset="-122"/>
              </a:rPr>
              <a:t>n</a:t>
            </a:r>
            <a:r>
              <a:rPr lang="zh-CN" altLang="en-US" smtClean="0">
                <a:solidFill>
                  <a:srgbClr val="FFCC00"/>
                </a:solidFill>
                <a:ea typeface="黑体" pitchFamily="49" charset="-122"/>
              </a:rPr>
              <a:t>位数据</a:t>
            </a:r>
            <a:endParaRPr lang="en-US" altLang="zh-CN" smtClean="0">
              <a:solidFill>
                <a:srgbClr val="FFCC00"/>
              </a:solidFill>
              <a:ea typeface="黑体" pitchFamily="49" charset="-122"/>
            </a:endParaRPr>
          </a:p>
          <a:p>
            <a:r>
              <a:rPr lang="zh-CN" altLang="en-US" smtClean="0">
                <a:solidFill>
                  <a:srgbClr val="FFCC00"/>
                </a:solidFill>
                <a:ea typeface="黑体" pitchFamily="49" charset="-122"/>
              </a:rPr>
              <a:t>方括号中左边的数字表示向量的</a:t>
            </a:r>
            <a:r>
              <a:rPr lang="zh-CN" altLang="en-US" smtClean="0">
                <a:ea typeface="楷体_GB2312" pitchFamily="49" charset="-122"/>
              </a:rPr>
              <a:t>最高有效位，右边的</a:t>
            </a:r>
            <a:r>
              <a:rPr lang="zh-CN" altLang="en-US" smtClean="0">
                <a:solidFill>
                  <a:srgbClr val="FFCC00"/>
                </a:solidFill>
                <a:ea typeface="黑体" pitchFamily="49" charset="-122"/>
              </a:rPr>
              <a:t>数字表示向量的</a:t>
            </a:r>
            <a:r>
              <a:rPr lang="zh-CN" altLang="en-US" smtClean="0">
                <a:ea typeface="楷体_GB2312" pitchFamily="49" charset="-122"/>
              </a:rPr>
              <a:t>最低有效位</a:t>
            </a:r>
            <a:endParaRPr lang="zh-CN" altLang="en-US" smtClean="0"/>
          </a:p>
        </p:txBody>
      </p:sp>
    </p:spTree>
    <p:extLst>
      <p:ext uri="{BB962C8B-B14F-4D97-AF65-F5344CB8AC3E}">
        <p14:creationId xmlns:p14="http://schemas.microsoft.com/office/powerpoint/2010/main" val="4006142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p:spPr>
        <p:txBody>
          <a:bodyPr/>
          <a:lstStyle/>
          <a:p>
            <a:r>
              <a:rPr lang="zh-CN" altLang="en-US" sz="1000" dirty="0" smtClean="0">
                <a:ea typeface="黑体" pitchFamily="49" charset="-122"/>
              </a:rPr>
              <a:t>备注</a:t>
            </a:r>
            <a:r>
              <a:rPr lang="zh-CN" altLang="en-US" sz="1000" dirty="0" smtClean="0"/>
              <a:t>：</a:t>
            </a:r>
            <a:r>
              <a:rPr lang="en-US" altLang="zh-CN" sz="1000" dirty="0" smtClean="0"/>
              <a:t>real</a:t>
            </a:r>
            <a:r>
              <a:rPr lang="zh-CN" altLang="en-US" sz="1000" dirty="0" smtClean="0">
                <a:latin typeface="宋体" charset="-122"/>
              </a:rPr>
              <a:t>型和</a:t>
            </a:r>
            <a:r>
              <a:rPr lang="en-US" altLang="zh-CN" sz="1000" dirty="0" smtClean="0"/>
              <a:t>time</a:t>
            </a:r>
            <a:r>
              <a:rPr lang="zh-CN" altLang="en-US" sz="1000" dirty="0" smtClean="0">
                <a:latin typeface="宋体" charset="-122"/>
              </a:rPr>
              <a:t>型变量为纯数学的抽象描述，不对应任何具体的硬件电路。不能被综合 </a:t>
            </a:r>
            <a:endParaRPr lang="zh-CN" altLang="en-US" sz="1000" dirty="0" smtClean="0"/>
          </a:p>
          <a:p>
            <a:endParaRPr lang="zh-CN" altLang="en-US" sz="1000" dirty="0" smtClean="0">
              <a:latin typeface="宋体" charset="-122"/>
            </a:endParaRPr>
          </a:p>
        </p:txBody>
      </p:sp>
    </p:spTree>
    <p:extLst>
      <p:ext uri="{BB962C8B-B14F-4D97-AF65-F5344CB8AC3E}">
        <p14:creationId xmlns:p14="http://schemas.microsoft.com/office/powerpoint/2010/main" val="14744508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p:spPr>
        <p:txBody>
          <a:bodyPr/>
          <a:lstStyle/>
          <a:p>
            <a:r>
              <a:rPr lang="zh-CN" altLang="en-US" sz="1000" dirty="0" smtClean="0">
                <a:ea typeface="黑体" pitchFamily="49" charset="-122"/>
              </a:rPr>
              <a:t>备注</a:t>
            </a:r>
            <a:r>
              <a:rPr lang="zh-CN" altLang="en-US" sz="1000" dirty="0" smtClean="0"/>
              <a:t>：过程赋值语句包括非阻塞赋值语句</a:t>
            </a:r>
            <a:r>
              <a:rPr lang="en-US" altLang="zh-CN" sz="1000" dirty="0" smtClean="0"/>
              <a:t>b&lt;=a;</a:t>
            </a:r>
            <a:r>
              <a:rPr lang="zh-CN" altLang="en-US" sz="1000" dirty="0" smtClean="0"/>
              <a:t>和阻塞赋值语句</a:t>
            </a:r>
            <a:r>
              <a:rPr lang="en-US" altLang="zh-CN" sz="1000" dirty="0" smtClean="0"/>
              <a:t>b=a;</a:t>
            </a:r>
          </a:p>
          <a:p>
            <a:r>
              <a:rPr lang="en-US" altLang="zh-CN" sz="1000" dirty="0" smtClean="0"/>
              <a:t>          </a:t>
            </a:r>
            <a:endParaRPr lang="en-US" altLang="zh-CN" sz="1000" dirty="0" smtClean="0">
              <a:latin typeface="宋体" charset="-122"/>
            </a:endParaRPr>
          </a:p>
        </p:txBody>
      </p:sp>
    </p:spTree>
    <p:extLst>
      <p:ext uri="{BB962C8B-B14F-4D97-AF65-F5344CB8AC3E}">
        <p14:creationId xmlns:p14="http://schemas.microsoft.com/office/powerpoint/2010/main" val="2059279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p:spPr>
        <p:txBody>
          <a:bodyPr/>
          <a:lstStyle/>
          <a:p>
            <a:r>
              <a:rPr kumimoji="1" lang="zh-CN" altLang="en-US" sz="1000" dirty="0" smtClean="0"/>
              <a:t>    位宽超过一位的变量称为向量。位宽为</a:t>
            </a:r>
            <a:r>
              <a:rPr kumimoji="1" lang="en-US" altLang="zh-CN" sz="1000" dirty="0" smtClean="0"/>
              <a:t>1</a:t>
            </a:r>
            <a:r>
              <a:rPr kumimoji="1" lang="zh-CN" altLang="en-US" sz="1000" dirty="0" smtClean="0"/>
              <a:t>位的变量称为标量，标量的定义不需要加位宽选项。</a:t>
            </a:r>
          </a:p>
          <a:p>
            <a:r>
              <a:rPr kumimoji="1" lang="zh-CN" altLang="en-US" dirty="0" smtClean="0"/>
              <a:t>    向量定义后可以采用多种使用形式（即赋值）</a:t>
            </a:r>
            <a:r>
              <a:rPr kumimoji="1" lang="en-US" altLang="zh-CN" dirty="0" smtClean="0"/>
              <a:t>——</a:t>
            </a:r>
            <a:r>
              <a:rPr kumimoji="1" lang="zh-CN" altLang="en-US" dirty="0" smtClean="0"/>
              <a:t>可以对整个向量赋值，也可以对向量的某几位或某</a:t>
            </a:r>
            <a:r>
              <a:rPr kumimoji="1" lang="en-US" altLang="zh-CN" dirty="0" smtClean="0"/>
              <a:t>1</a:t>
            </a:r>
            <a:r>
              <a:rPr kumimoji="1" lang="zh-CN" altLang="en-US" dirty="0" smtClean="0"/>
              <a:t>位赋值。</a:t>
            </a:r>
          </a:p>
        </p:txBody>
      </p:sp>
    </p:spTree>
    <p:extLst>
      <p:ext uri="{BB962C8B-B14F-4D97-AF65-F5344CB8AC3E}">
        <p14:creationId xmlns:p14="http://schemas.microsoft.com/office/powerpoint/2010/main" val="25840945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solidFill>
            <a:srgbClr val="FFFFFF"/>
          </a:solidFill>
          <a:ln/>
        </p:spPr>
      </p:sp>
      <p:sp>
        <p:nvSpPr>
          <p:cNvPr id="178179"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10000"/>
              </a:spcBef>
            </a:pPr>
            <a:endParaRPr lang="en-US" altLang="zh-CN" sz="1300" dirty="0" smtClean="0"/>
          </a:p>
        </p:txBody>
      </p:sp>
    </p:spTree>
    <p:extLst>
      <p:ext uri="{BB962C8B-B14F-4D97-AF65-F5344CB8AC3E}">
        <p14:creationId xmlns:p14="http://schemas.microsoft.com/office/powerpoint/2010/main" val="16003483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p:spPr>
        <p:txBody>
          <a:bodyPr/>
          <a:lstStyle/>
          <a:p>
            <a:pPr>
              <a:buClr>
                <a:srgbClr val="FF0066"/>
              </a:buClr>
              <a:buFont typeface="Wingdings" pitchFamily="2" charset="2"/>
              <a:buNone/>
            </a:pPr>
            <a:endParaRPr lang="zh-CN" altLang="en-US" smtClean="0"/>
          </a:p>
        </p:txBody>
      </p:sp>
    </p:spTree>
    <p:extLst>
      <p:ext uri="{BB962C8B-B14F-4D97-AF65-F5344CB8AC3E}">
        <p14:creationId xmlns:p14="http://schemas.microsoft.com/office/powerpoint/2010/main" val="21952968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p:spPr>
        <p:txBody>
          <a:bodyPr/>
          <a:lstStyle/>
          <a:p>
            <a:pPr>
              <a:buClr>
                <a:srgbClr val="FF0066"/>
              </a:buClr>
              <a:buFont typeface="Wingdings" pitchFamily="2" charset="2"/>
              <a:buNone/>
            </a:pPr>
            <a:r>
              <a:rPr lang="zh-CN" altLang="en-US" sz="1000" dirty="0" smtClean="0">
                <a:ea typeface="楷体_GB2312" pitchFamily="49" charset="-122"/>
              </a:rPr>
              <a:t>注： 上表中，凡</a:t>
            </a:r>
            <a:r>
              <a:rPr lang="en-US" altLang="zh-CN" sz="1000" dirty="0" err="1" smtClean="0">
                <a:ea typeface="楷体_GB2312" pitchFamily="49" charset="-122"/>
              </a:rPr>
              <a:t>Quartus</a:t>
            </a:r>
            <a:r>
              <a:rPr lang="en-US" altLang="zh-CN" sz="1000" dirty="0" smtClean="0">
                <a:ea typeface="楷体_GB2312" pitchFamily="49" charset="-122"/>
              </a:rPr>
              <a:t> II</a:t>
            </a:r>
            <a:r>
              <a:rPr lang="zh-CN" altLang="en-US" sz="1000" dirty="0" smtClean="0">
                <a:ea typeface="楷体_GB2312" pitchFamily="49" charset="-122"/>
              </a:rPr>
              <a:t>不支持的语句是不可综合的，通常用在测试文件中；未注明“</a:t>
            </a:r>
            <a:r>
              <a:rPr lang="en-US" altLang="zh-CN" sz="1000" dirty="0" err="1" smtClean="0">
                <a:ea typeface="楷体_GB2312" pitchFamily="49" charset="-122"/>
              </a:rPr>
              <a:t>Quartus</a:t>
            </a:r>
            <a:r>
              <a:rPr lang="en-US" altLang="zh-CN" sz="1000" dirty="0" smtClean="0">
                <a:ea typeface="楷体_GB2312" pitchFamily="49" charset="-122"/>
              </a:rPr>
              <a:t> II</a:t>
            </a:r>
            <a:r>
              <a:rPr lang="zh-CN" altLang="en-US" sz="1000" dirty="0" smtClean="0">
                <a:ea typeface="楷体_GB2312" pitchFamily="49" charset="-122"/>
              </a:rPr>
              <a:t>不支持”的语句均是可综合的。</a:t>
            </a:r>
          </a:p>
          <a:p>
            <a:pPr lvl="1"/>
            <a:r>
              <a:rPr lang="en-US" altLang="zh-CN" sz="1000" dirty="0" smtClean="0"/>
              <a:t>forever</a:t>
            </a:r>
            <a:r>
              <a:rPr lang="zh-CN" altLang="en-US" sz="1000" dirty="0" smtClean="0"/>
              <a:t>语句、</a:t>
            </a:r>
            <a:r>
              <a:rPr lang="en-US" altLang="zh-CN" sz="1000" dirty="0" smtClean="0"/>
              <a:t>while</a:t>
            </a:r>
            <a:r>
              <a:rPr lang="zh-CN" altLang="en-US" sz="1000" dirty="0" smtClean="0"/>
              <a:t>语句通常用在测试文件中；</a:t>
            </a:r>
          </a:p>
          <a:p>
            <a:pPr lvl="1"/>
            <a:r>
              <a:rPr lang="zh-CN" altLang="en-US" sz="1000" dirty="0" smtClean="0"/>
              <a:t>表中只有</a:t>
            </a:r>
            <a:r>
              <a:rPr lang="en-US" altLang="zh-CN" sz="1000" dirty="0" smtClean="0"/>
              <a:t>4</a:t>
            </a:r>
            <a:r>
              <a:rPr lang="zh-CN" altLang="en-US" sz="1000" dirty="0" smtClean="0"/>
              <a:t>种语句（</a:t>
            </a:r>
            <a:r>
              <a:rPr lang="en-US" altLang="zh-CN" sz="1000" dirty="0" err="1" smtClean="0"/>
              <a:t>fork_join</a:t>
            </a:r>
            <a:r>
              <a:rPr lang="zh-CN" altLang="en-US" sz="1000" dirty="0" smtClean="0"/>
              <a:t>，</a:t>
            </a:r>
            <a:r>
              <a:rPr lang="en-US" altLang="zh-CN" sz="1000" dirty="0" smtClean="0"/>
              <a:t>initial</a:t>
            </a:r>
            <a:r>
              <a:rPr lang="zh-CN" altLang="en-US" sz="1000" dirty="0" smtClean="0"/>
              <a:t>，‘</a:t>
            </a:r>
            <a:r>
              <a:rPr lang="en-US" altLang="zh-CN" sz="1000" dirty="0" smtClean="0"/>
              <a:t>include</a:t>
            </a:r>
            <a:r>
              <a:rPr lang="zh-CN" altLang="en-US" sz="1000" dirty="0" smtClean="0"/>
              <a:t>，‘</a:t>
            </a:r>
            <a:r>
              <a:rPr lang="en-US" altLang="zh-CN" sz="1000" dirty="0" smtClean="0"/>
              <a:t>timescale</a:t>
            </a:r>
            <a:r>
              <a:rPr lang="zh-CN" altLang="en-US" sz="1000" dirty="0" smtClean="0"/>
              <a:t>）是</a:t>
            </a:r>
            <a:r>
              <a:rPr lang="en-US" altLang="zh-CN" sz="1000" dirty="0" err="1" smtClean="0"/>
              <a:t>Quartus</a:t>
            </a:r>
            <a:r>
              <a:rPr lang="en-US" altLang="zh-CN" sz="1000" dirty="0" smtClean="0"/>
              <a:t> II</a:t>
            </a:r>
            <a:r>
              <a:rPr lang="zh-CN" altLang="en-US" sz="1000" dirty="0" smtClean="0"/>
              <a:t>不支持的，它们通常用在测试模块中（</a:t>
            </a:r>
            <a:r>
              <a:rPr lang="en-US" altLang="zh-CN" sz="1000" dirty="0" err="1" smtClean="0"/>
              <a:t>ModelSim</a:t>
            </a:r>
            <a:r>
              <a:rPr lang="zh-CN" altLang="en-US" sz="1000" dirty="0" smtClean="0"/>
              <a:t>软件支持）。</a:t>
            </a:r>
          </a:p>
          <a:p>
            <a:endParaRPr lang="zh-CN" altLang="en-US" sz="1000" dirty="0" smtClean="0">
              <a:latin typeface="宋体" charset="-122"/>
            </a:endParaRPr>
          </a:p>
        </p:txBody>
      </p:sp>
    </p:spTree>
    <p:extLst>
      <p:ext uri="{BB962C8B-B14F-4D97-AF65-F5344CB8AC3E}">
        <p14:creationId xmlns:p14="http://schemas.microsoft.com/office/powerpoint/2010/main" val="26182690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p:spPr>
        <p:txBody>
          <a:bodyPr/>
          <a:lstStyle/>
          <a:p>
            <a:r>
              <a:rPr lang="zh-CN" altLang="en-US" sz="800" dirty="0" smtClean="0"/>
              <a:t>    </a:t>
            </a:r>
            <a:r>
              <a:rPr lang="en-US" altLang="zh-CN" dirty="0" smtClean="0"/>
              <a:t>initial</a:t>
            </a:r>
            <a:r>
              <a:rPr lang="zh-CN" altLang="zh-CN" dirty="0" smtClean="0"/>
              <a:t>语句常用于仿真中各变量的初始化，</a:t>
            </a:r>
            <a:r>
              <a:rPr lang="en-US" altLang="zh-CN" dirty="0" smtClean="0"/>
              <a:t>initial</a:t>
            </a:r>
            <a:r>
              <a:rPr lang="zh-CN" altLang="zh-CN" dirty="0" smtClean="0"/>
              <a:t>语句沿时间轴只执行一次</a:t>
            </a:r>
            <a:r>
              <a:rPr lang="zh-CN" altLang="en-US" dirty="0" smtClean="0"/>
              <a:t>。</a:t>
            </a:r>
            <a:endParaRPr lang="zh-CN" altLang="zh-CN" dirty="0" smtClean="0"/>
          </a:p>
          <a:p>
            <a:r>
              <a:rPr lang="zh-CN" altLang="en-US" sz="800" dirty="0" smtClean="0"/>
              <a:t>    </a:t>
            </a:r>
            <a:r>
              <a:rPr lang="en-US" altLang="zh-CN" sz="800" dirty="0" smtClean="0">
                <a:solidFill>
                  <a:srgbClr val="CC9900"/>
                </a:solidFill>
                <a:ea typeface="楷体_GB2312" pitchFamily="49" charset="-122"/>
              </a:rPr>
              <a:t>task</a:t>
            </a:r>
            <a:r>
              <a:rPr lang="zh-CN" altLang="en-US" sz="800" dirty="0" smtClean="0">
                <a:ea typeface="楷体_GB2312" pitchFamily="49" charset="-122"/>
              </a:rPr>
              <a:t>语句用于定义任务。任务类似于高级语言中的子程序，用来单独完成某项具体任务。</a:t>
            </a:r>
            <a:endParaRPr lang="en-US" altLang="zh-CN" sz="800" dirty="0" smtClean="0">
              <a:ea typeface="楷体_GB2312" pitchFamily="49" charset="-122"/>
            </a:endParaRPr>
          </a:p>
          <a:p>
            <a:r>
              <a:rPr lang="zh-CN" altLang="en-US" sz="800" dirty="0" smtClean="0">
                <a:ea typeface="楷体_GB2312" pitchFamily="49" charset="-122"/>
              </a:rPr>
              <a:t>    </a:t>
            </a:r>
            <a:r>
              <a:rPr lang="en-US" altLang="zh-CN" sz="800" dirty="0" smtClean="0">
                <a:solidFill>
                  <a:srgbClr val="CC9900"/>
                </a:solidFill>
                <a:ea typeface="楷体_GB2312" pitchFamily="49" charset="-122"/>
              </a:rPr>
              <a:t>function</a:t>
            </a:r>
            <a:r>
              <a:rPr lang="zh-CN" altLang="en-US" sz="800" dirty="0" smtClean="0">
                <a:ea typeface="楷体_GB2312" pitchFamily="49" charset="-122"/>
              </a:rPr>
              <a:t>语句用于定义函数。函数类似于高级语言中的函数，用来单独完成某项具体操作。</a:t>
            </a:r>
            <a:endParaRPr lang="en-US" altLang="zh-CN" sz="800" dirty="0" smtClean="0"/>
          </a:p>
          <a:p>
            <a:r>
              <a:rPr lang="zh-CN" altLang="en-US" sz="800" dirty="0" smtClean="0"/>
              <a:t>    在</a:t>
            </a:r>
            <a:r>
              <a:rPr lang="en-US" altLang="zh-CN" sz="800" dirty="0" smtClean="0"/>
              <a:t>always</a:t>
            </a:r>
            <a:r>
              <a:rPr lang="zh-CN" altLang="en-US" sz="800" dirty="0" smtClean="0"/>
              <a:t>块中被赋值的只能是</a:t>
            </a:r>
            <a:r>
              <a:rPr lang="en-US" altLang="zh-CN" sz="800" dirty="0" smtClean="0">
                <a:solidFill>
                  <a:srgbClr val="CC0066"/>
                </a:solidFill>
              </a:rPr>
              <a:t>register</a:t>
            </a:r>
            <a:r>
              <a:rPr lang="zh-CN" altLang="en-US" sz="800" dirty="0" smtClean="0">
                <a:solidFill>
                  <a:srgbClr val="CC0066"/>
                </a:solidFill>
              </a:rPr>
              <a:t>型</a:t>
            </a:r>
            <a:r>
              <a:rPr lang="zh-CN" altLang="en-US" sz="800" dirty="0" smtClean="0"/>
              <a:t>变量（如</a:t>
            </a:r>
            <a:r>
              <a:rPr lang="en-US" altLang="zh-CN" sz="800" dirty="0" err="1" smtClean="0"/>
              <a:t>reg</a:t>
            </a:r>
            <a:r>
              <a:rPr lang="zh-CN" altLang="en-US" sz="800" dirty="0" smtClean="0"/>
              <a:t>，</a:t>
            </a:r>
            <a:r>
              <a:rPr lang="en-US" altLang="zh-CN" sz="800" dirty="0" smtClean="0"/>
              <a:t>integer</a:t>
            </a:r>
            <a:r>
              <a:rPr lang="zh-CN" altLang="en-US" sz="800" dirty="0" smtClean="0"/>
              <a:t>，</a:t>
            </a:r>
            <a:r>
              <a:rPr lang="en-US" altLang="zh-CN" sz="800" dirty="0" smtClean="0"/>
              <a:t>real</a:t>
            </a:r>
            <a:r>
              <a:rPr lang="zh-CN" altLang="en-US" sz="800" dirty="0" smtClean="0"/>
              <a:t>，</a:t>
            </a:r>
            <a:r>
              <a:rPr lang="en-US" altLang="zh-CN" sz="800" dirty="0" smtClean="0"/>
              <a:t>time</a:t>
            </a:r>
            <a:r>
              <a:rPr lang="zh-CN" altLang="en-US" sz="800" dirty="0" smtClean="0"/>
              <a:t>）</a:t>
            </a:r>
          </a:p>
        </p:txBody>
      </p:sp>
    </p:spTree>
    <p:extLst>
      <p:ext uri="{BB962C8B-B14F-4D97-AF65-F5344CB8AC3E}">
        <p14:creationId xmlns:p14="http://schemas.microsoft.com/office/powerpoint/2010/main" val="34282095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p:spPr>
        <p:txBody>
          <a:bodyPr/>
          <a:lstStyle/>
          <a:p>
            <a:pPr algn="just">
              <a:lnSpc>
                <a:spcPct val="110000"/>
              </a:lnSpc>
              <a:spcBef>
                <a:spcPct val="0"/>
              </a:spcBef>
              <a:buClr>
                <a:schemeClr val="hlink"/>
              </a:buClr>
              <a:buFont typeface="Wingdings" pitchFamily="2" charset="2"/>
              <a:buNone/>
            </a:pPr>
            <a:r>
              <a:rPr lang="zh-CN" altLang="zh-CN" sz="1000" dirty="0" smtClean="0">
                <a:solidFill>
                  <a:srgbClr val="FF3399"/>
                </a:solidFill>
              </a:rPr>
              <a:t>注</a:t>
            </a:r>
            <a:r>
              <a:rPr lang="zh-CN" altLang="zh-CN" sz="1000" dirty="0" smtClean="0"/>
              <a:t>：如果</a:t>
            </a:r>
            <a:r>
              <a:rPr lang="en-US" altLang="zh-CN" sz="1000" dirty="0" smtClean="0"/>
              <a:t>always</a:t>
            </a:r>
            <a:r>
              <a:rPr lang="zh-CN" altLang="zh-CN" sz="1000" dirty="0" smtClean="0"/>
              <a:t>块中包含一个以上的语句，则这些语句必须放在</a:t>
            </a:r>
            <a:r>
              <a:rPr lang="en-US" altLang="zh-CN" sz="1000" dirty="0" err="1" smtClean="0">
                <a:solidFill>
                  <a:srgbClr val="CC3300"/>
                </a:solidFill>
              </a:rPr>
              <a:t>begin_end</a:t>
            </a:r>
            <a:r>
              <a:rPr lang="zh-CN" altLang="en-US" sz="1000" dirty="0" smtClean="0"/>
              <a:t>或</a:t>
            </a:r>
            <a:r>
              <a:rPr lang="en-US" altLang="zh-CN" sz="1000" dirty="0" err="1" smtClean="0">
                <a:solidFill>
                  <a:srgbClr val="CC3300"/>
                </a:solidFill>
              </a:rPr>
              <a:t>fork_join</a:t>
            </a:r>
            <a:r>
              <a:rPr lang="zh-CN" altLang="en-US" sz="1000" dirty="0" smtClean="0"/>
              <a:t>块中！</a:t>
            </a:r>
          </a:p>
          <a:p>
            <a:pPr algn="just">
              <a:lnSpc>
                <a:spcPct val="110000"/>
              </a:lnSpc>
              <a:spcBef>
                <a:spcPct val="0"/>
              </a:spcBef>
              <a:buClr>
                <a:schemeClr val="hlink"/>
              </a:buClr>
              <a:buFont typeface="Wingdings" pitchFamily="2" charset="2"/>
              <a:buNone/>
            </a:pPr>
            <a:r>
              <a:rPr lang="zh-CN" altLang="en-US" sz="1000" dirty="0" smtClean="0"/>
              <a:t>    </a:t>
            </a:r>
            <a:r>
              <a:rPr lang="en-US" altLang="zh-CN" sz="1000" dirty="0" smtClean="0">
                <a:latin typeface="宋体" charset="-122"/>
              </a:rPr>
              <a:t>assign</a:t>
            </a:r>
            <a:r>
              <a:rPr lang="zh-CN" altLang="en-US" sz="1000" dirty="0" smtClean="0">
                <a:latin typeface="宋体" charset="-122"/>
              </a:rPr>
              <a:t>语句在</a:t>
            </a:r>
            <a:r>
              <a:rPr lang="en-US" altLang="zh-CN" sz="1000" dirty="0" smtClean="0">
                <a:latin typeface="宋体" charset="-122"/>
              </a:rPr>
              <a:t>always</a:t>
            </a:r>
            <a:r>
              <a:rPr lang="zh-CN" altLang="en-US" sz="1000" dirty="0" smtClean="0">
                <a:latin typeface="宋体" charset="-122"/>
              </a:rPr>
              <a:t>块之外；循环语句</a:t>
            </a:r>
            <a:r>
              <a:rPr lang="en-US" altLang="zh-CN" sz="1000" dirty="0" smtClean="0">
                <a:latin typeface="宋体" charset="-122"/>
              </a:rPr>
              <a:t>forever</a:t>
            </a:r>
            <a:r>
              <a:rPr lang="zh-CN" altLang="en-US" sz="1000" dirty="0" smtClean="0">
                <a:latin typeface="宋体" charset="-122"/>
              </a:rPr>
              <a:t>语句是在</a:t>
            </a:r>
            <a:r>
              <a:rPr lang="en-US" altLang="zh-CN" sz="1000" dirty="0" smtClean="0">
                <a:latin typeface="宋体" charset="-122"/>
              </a:rPr>
              <a:t>initial</a:t>
            </a:r>
            <a:r>
              <a:rPr lang="zh-CN" altLang="en-US" sz="1000" dirty="0" smtClean="0">
                <a:latin typeface="宋体" charset="-122"/>
              </a:rPr>
              <a:t>块中！</a:t>
            </a:r>
            <a:endParaRPr lang="zh-CN" altLang="en-US" sz="1000" dirty="0" smtClean="0"/>
          </a:p>
          <a:p>
            <a:endParaRPr lang="zh-CN" altLang="en-US" sz="1000" dirty="0" smtClean="0">
              <a:latin typeface="宋体" charset="-122"/>
            </a:endParaRPr>
          </a:p>
        </p:txBody>
      </p:sp>
    </p:spTree>
    <p:extLst>
      <p:ext uri="{BB962C8B-B14F-4D97-AF65-F5344CB8AC3E}">
        <p14:creationId xmlns:p14="http://schemas.microsoft.com/office/powerpoint/2010/main" val="8311726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p:spPr>
        <p:txBody>
          <a:bodyPr/>
          <a:lstStyle/>
          <a:p>
            <a:r>
              <a:rPr lang="zh-CN" altLang="en-US" dirty="0" smtClean="0"/>
              <a:t>若在可综合的程序中要初始化某个变量，直接在</a:t>
            </a:r>
            <a:r>
              <a:rPr lang="en-US" altLang="zh-CN" dirty="0" smtClean="0"/>
              <a:t>always</a:t>
            </a:r>
            <a:r>
              <a:rPr lang="zh-CN" altLang="en-US" dirty="0" smtClean="0"/>
              <a:t>块或</a:t>
            </a:r>
            <a:r>
              <a:rPr lang="en-US" altLang="zh-CN" dirty="0" smtClean="0"/>
              <a:t>function</a:t>
            </a:r>
            <a:r>
              <a:rPr lang="zh-CN" altLang="en-US" dirty="0" smtClean="0"/>
              <a:t>中赋初值即可，例如：“</a:t>
            </a:r>
            <a:r>
              <a:rPr lang="en-US" altLang="zh-CN" dirty="0" smtClean="0"/>
              <a:t>reg1 = 0;</a:t>
            </a:r>
            <a:r>
              <a:rPr lang="zh-CN" altLang="en-US" dirty="0" smtClean="0"/>
              <a:t>”，后面再跟进行操作的语句。赋初值不必写在</a:t>
            </a:r>
            <a:r>
              <a:rPr lang="en-US" altLang="zh-CN" dirty="0" smtClean="0"/>
              <a:t>initial</a:t>
            </a:r>
            <a:r>
              <a:rPr lang="zh-CN" altLang="en-US" dirty="0" smtClean="0"/>
              <a:t>块中。</a:t>
            </a:r>
          </a:p>
          <a:p>
            <a:r>
              <a:rPr lang="zh-CN" altLang="en-US" dirty="0" smtClean="0"/>
              <a:t>例如：</a:t>
            </a:r>
          </a:p>
          <a:p>
            <a:r>
              <a:rPr lang="en-US" altLang="zh-CN" dirty="0" smtClean="0"/>
              <a:t>function[3:0] get0; //</a:t>
            </a:r>
            <a:r>
              <a:rPr lang="zh-CN" altLang="en-US" dirty="0" smtClean="0"/>
              <a:t>函数的定义，计算</a:t>
            </a:r>
            <a:r>
              <a:rPr lang="en-US" altLang="zh-CN" dirty="0" smtClean="0"/>
              <a:t>x</a:t>
            </a:r>
            <a:r>
              <a:rPr lang="zh-CN" altLang="en-US" dirty="0" smtClean="0"/>
              <a:t>中</a:t>
            </a:r>
            <a:r>
              <a:rPr lang="en-US" altLang="zh-CN" dirty="0" smtClean="0"/>
              <a:t>0</a:t>
            </a:r>
            <a:r>
              <a:rPr lang="zh-CN" altLang="en-US" dirty="0" smtClean="0"/>
              <a:t>的个数</a:t>
            </a:r>
          </a:p>
          <a:p>
            <a:r>
              <a:rPr lang="en-US" altLang="zh-CN" dirty="0" smtClean="0"/>
              <a:t>    input [7:0] x; </a:t>
            </a:r>
            <a:endParaRPr lang="zh-CN" altLang="en-US" dirty="0" smtClean="0"/>
          </a:p>
          <a:p>
            <a:r>
              <a:rPr lang="en-US" altLang="zh-CN" dirty="0" smtClean="0"/>
              <a:t>    </a:t>
            </a:r>
            <a:r>
              <a:rPr lang="en-US" altLang="zh-CN" dirty="0" err="1" smtClean="0"/>
              <a:t>reg</a:t>
            </a:r>
            <a:r>
              <a:rPr lang="en-US" altLang="zh-CN" dirty="0" smtClean="0"/>
              <a:t>[3:0] count;  integer </a:t>
            </a:r>
            <a:r>
              <a:rPr lang="en-US" altLang="zh-CN" dirty="0" err="1" smtClean="0"/>
              <a:t>i</a:t>
            </a:r>
            <a:r>
              <a:rPr lang="en-US" altLang="zh-CN" dirty="0" smtClean="0"/>
              <a:t>;</a:t>
            </a:r>
            <a:endParaRPr lang="zh-CN" altLang="en-US" dirty="0" smtClean="0"/>
          </a:p>
          <a:p>
            <a:r>
              <a:rPr lang="en-US" altLang="zh-CN" dirty="0" smtClean="0"/>
              <a:t>    </a:t>
            </a:r>
            <a:r>
              <a:rPr lang="en-US" altLang="zh-CN" b="1" dirty="0" smtClean="0"/>
              <a:t>begin count=0; 		 // count</a:t>
            </a:r>
            <a:r>
              <a:rPr lang="zh-CN" altLang="en-US" b="1" dirty="0" smtClean="0"/>
              <a:t>赋初值</a:t>
            </a:r>
            <a:endParaRPr lang="zh-CN" altLang="en-US" dirty="0" smtClean="0"/>
          </a:p>
          <a:p>
            <a:r>
              <a:rPr lang="zh-CN" altLang="en-US" dirty="0" smtClean="0"/>
              <a:t>        </a:t>
            </a:r>
            <a:r>
              <a:rPr lang="en-US" altLang="zh-CN" dirty="0" smtClean="0"/>
              <a:t>for(</a:t>
            </a:r>
            <a:r>
              <a:rPr lang="en-US" altLang="zh-CN" dirty="0" err="1" smtClean="0"/>
              <a:t>i</a:t>
            </a:r>
            <a:r>
              <a:rPr lang="en-US" altLang="zh-CN" dirty="0" smtClean="0"/>
              <a:t>=0;i&lt;=7;1=1+1) //</a:t>
            </a:r>
            <a:r>
              <a:rPr lang="zh-CN" altLang="en-US" dirty="0" smtClean="0"/>
              <a:t>循环核对</a:t>
            </a:r>
            <a:r>
              <a:rPr lang="en-US" altLang="zh-CN" dirty="0" smtClean="0"/>
              <a:t>x</a:t>
            </a:r>
            <a:r>
              <a:rPr lang="zh-CN" altLang="en-US" dirty="0" smtClean="0"/>
              <a:t>中的每一位 </a:t>
            </a:r>
          </a:p>
          <a:p>
            <a:r>
              <a:rPr lang="en-US" altLang="zh-CN" dirty="0" smtClean="0"/>
              <a:t>            if(x[</a:t>
            </a:r>
            <a:r>
              <a:rPr lang="en-US" altLang="zh-CN" dirty="0" err="1" smtClean="0"/>
              <a:t>i</a:t>
            </a:r>
            <a:r>
              <a:rPr lang="en-US" altLang="zh-CN" dirty="0" smtClean="0"/>
              <a:t>]=1’b0)  count=count+1;</a:t>
            </a:r>
            <a:endParaRPr lang="zh-CN" altLang="en-US" dirty="0" smtClean="0"/>
          </a:p>
          <a:p>
            <a:r>
              <a:rPr lang="en-US" altLang="zh-CN" dirty="0" smtClean="0"/>
              <a:t>        get0 = count;   //</a:t>
            </a:r>
            <a:r>
              <a:rPr lang="zh-CN" altLang="en-US" dirty="0" smtClean="0"/>
              <a:t>将运算结果赋给与函数同名的内部寄存器</a:t>
            </a:r>
          </a:p>
          <a:p>
            <a:r>
              <a:rPr lang="en-US" altLang="zh-CN" dirty="0" smtClean="0"/>
              <a:t> </a:t>
            </a:r>
            <a:r>
              <a:rPr lang="en-US" altLang="zh-CN" dirty="0" err="1" smtClean="0"/>
              <a:t>endfunction</a:t>
            </a:r>
            <a:r>
              <a:rPr lang="en-US" altLang="zh-CN" dirty="0" smtClean="0"/>
              <a:t> </a:t>
            </a:r>
            <a:endParaRPr lang="zh-CN" altLang="en-US" dirty="0" smtClean="0"/>
          </a:p>
          <a:p>
            <a:endParaRPr lang="zh-CN" altLang="en-US" sz="1000" dirty="0" smtClean="0">
              <a:latin typeface="宋体" charset="-122"/>
            </a:endParaRPr>
          </a:p>
        </p:txBody>
      </p:sp>
    </p:spTree>
    <p:extLst>
      <p:ext uri="{BB962C8B-B14F-4D97-AF65-F5344CB8AC3E}">
        <p14:creationId xmlns:p14="http://schemas.microsoft.com/office/powerpoint/2010/main" val="2510705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r>
              <a:rPr lang="zh-CN" altLang="en-US" sz="1800" dirty="0" smtClean="0">
                <a:latin typeface="Tahoma" pitchFamily="34" charset="0"/>
              </a:rPr>
              <a:t>    见</a:t>
            </a:r>
            <a:r>
              <a:rPr lang="en-US" altLang="zh-CN" sz="2200" dirty="0" smtClean="0">
                <a:solidFill>
                  <a:srgbClr val="CC0066"/>
                </a:solidFill>
                <a:latin typeface="方正姚体" pitchFamily="2" charset="-122"/>
                <a:ea typeface="方正姚体" pitchFamily="2" charset="-122"/>
              </a:rPr>
              <a:t>《</a:t>
            </a:r>
            <a:r>
              <a:rPr lang="zh-CN" altLang="en-US" sz="2200" dirty="0" smtClean="0">
                <a:solidFill>
                  <a:srgbClr val="CC0066"/>
                </a:solidFill>
                <a:latin typeface="方正姚体" pitchFamily="2" charset="-122"/>
                <a:ea typeface="方正姚体" pitchFamily="2" charset="-122"/>
              </a:rPr>
              <a:t>数字系统设计与</a:t>
            </a:r>
            <a:r>
              <a:rPr lang="en-US" altLang="zh-CN" sz="2200" dirty="0" err="1" smtClean="0">
                <a:solidFill>
                  <a:srgbClr val="CC0066"/>
                </a:solidFill>
                <a:latin typeface="方正姚体" pitchFamily="2" charset="-122"/>
                <a:ea typeface="方正姚体" pitchFamily="2" charset="-122"/>
              </a:rPr>
              <a:t>Verilog</a:t>
            </a:r>
            <a:r>
              <a:rPr lang="en-US" altLang="zh-CN" sz="2200" dirty="0" smtClean="0">
                <a:solidFill>
                  <a:srgbClr val="CC0066"/>
                </a:solidFill>
                <a:latin typeface="方正姚体" pitchFamily="2" charset="-122"/>
                <a:ea typeface="方正姚体" pitchFamily="2" charset="-122"/>
              </a:rPr>
              <a:t> HDL 》</a:t>
            </a:r>
            <a:r>
              <a:rPr lang="en-US" altLang="zh-CN" sz="1800" dirty="0" smtClean="0">
                <a:latin typeface="Tahoma" pitchFamily="34" charset="0"/>
              </a:rPr>
              <a:t> P147</a:t>
            </a:r>
          </a:p>
          <a:p>
            <a:r>
              <a:rPr lang="zh-CN" altLang="en-US" sz="1800" dirty="0" smtClean="0">
                <a:latin typeface="Tahoma" pitchFamily="34" charset="0"/>
              </a:rPr>
              <a:t>    不考虑低位进位，两个数码算术加称为半加，实现半加功能的逻辑元件称为半加器。异或逻辑就可以实现半加。</a:t>
            </a:r>
          </a:p>
          <a:p>
            <a:r>
              <a:rPr lang="zh-CN" altLang="en-US" sz="1800" dirty="0" smtClean="0">
                <a:latin typeface="Tahoma" pitchFamily="34" charset="0"/>
              </a:rPr>
              <a:t>    考虑低位进位的两个数码相加称为全加，实现全加功能的逻辑元件称为全加器。</a:t>
            </a:r>
            <a:endParaRPr lang="en-US" altLang="zh-CN" sz="1800" dirty="0" smtClean="0">
              <a:latin typeface="Tahoma" pitchFamily="34" charset="0"/>
            </a:endParaRPr>
          </a:p>
          <a:p>
            <a:endParaRPr lang="zh-CN" altLang="en-US" sz="1000" dirty="0" smtClean="0">
              <a:latin typeface="宋体" charset="-122"/>
            </a:endParaRPr>
          </a:p>
        </p:txBody>
      </p:sp>
    </p:spTree>
    <p:extLst>
      <p:ext uri="{BB962C8B-B14F-4D97-AF65-F5344CB8AC3E}">
        <p14:creationId xmlns:p14="http://schemas.microsoft.com/office/powerpoint/2010/main" val="28490749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p:spPr>
        <p:txBody>
          <a:bodyPr/>
          <a:lstStyle/>
          <a:p>
            <a:pPr algn="just">
              <a:lnSpc>
                <a:spcPct val="120000"/>
              </a:lnSpc>
            </a:pPr>
            <a:r>
              <a:rPr lang="zh-CN" altLang="en-US" dirty="0" smtClean="0"/>
              <a:t>参见</a:t>
            </a:r>
            <a:r>
              <a:rPr lang="en-US" altLang="zh-CN" dirty="0" smtClean="0"/>
              <a:t>《</a:t>
            </a:r>
            <a:r>
              <a:rPr lang="zh-CN" altLang="en-US" dirty="0" smtClean="0"/>
              <a:t>数字系统设计与</a:t>
            </a:r>
            <a:r>
              <a:rPr lang="en-US" altLang="zh-CN" dirty="0" err="1" smtClean="0"/>
              <a:t>Verilog</a:t>
            </a:r>
            <a:r>
              <a:rPr lang="en-US" altLang="zh-CN" dirty="0" smtClean="0"/>
              <a:t> HDL</a:t>
            </a:r>
            <a:r>
              <a:rPr lang="zh-CN" altLang="en-US" dirty="0" smtClean="0"/>
              <a:t>（第</a:t>
            </a:r>
            <a:r>
              <a:rPr lang="en-US" altLang="zh-CN" dirty="0" smtClean="0"/>
              <a:t>4</a:t>
            </a:r>
            <a:r>
              <a:rPr lang="zh-CN" altLang="en-US" dirty="0" smtClean="0"/>
              <a:t>版）</a:t>
            </a:r>
            <a:r>
              <a:rPr lang="en-US" altLang="zh-CN" dirty="0" smtClean="0"/>
              <a:t>》P157</a:t>
            </a:r>
            <a:endParaRPr lang="zh-CN" altLang="en-US" dirty="0" smtClean="0"/>
          </a:p>
          <a:p>
            <a:pPr algn="just">
              <a:lnSpc>
                <a:spcPct val="120000"/>
              </a:lnSpc>
            </a:pPr>
            <a:r>
              <a:rPr lang="en-US" altLang="zh-CN" sz="1000" dirty="0" smtClean="0">
                <a:latin typeface="宋体" charset="-122"/>
              </a:rPr>
              <a:t>task</a:t>
            </a:r>
            <a:r>
              <a:rPr lang="zh-CN" altLang="en-US" sz="1000" dirty="0" smtClean="0">
                <a:latin typeface="宋体" charset="-122"/>
              </a:rPr>
              <a:t>和</a:t>
            </a:r>
            <a:r>
              <a:rPr lang="en-US" altLang="zh-CN" sz="1000" dirty="0" smtClean="0">
                <a:latin typeface="宋体" charset="-122"/>
              </a:rPr>
              <a:t>function</a:t>
            </a:r>
            <a:r>
              <a:rPr lang="zh-CN" altLang="en-US" sz="1000" dirty="0" smtClean="0">
                <a:latin typeface="宋体" charset="-122"/>
              </a:rPr>
              <a:t>语句分别用来由用户定义任务和函数。</a:t>
            </a:r>
          </a:p>
          <a:p>
            <a:pPr algn="just">
              <a:lnSpc>
                <a:spcPct val="120000"/>
              </a:lnSpc>
            </a:pPr>
            <a:r>
              <a:rPr lang="zh-CN" altLang="en-US" sz="1000" dirty="0" smtClean="0">
                <a:latin typeface="宋体" charset="-122"/>
              </a:rPr>
              <a:t>任务和函数往往是大的程序模块中在</a:t>
            </a:r>
            <a:r>
              <a:rPr lang="zh-CN" altLang="en-US" sz="1000" dirty="0" smtClean="0">
                <a:solidFill>
                  <a:srgbClr val="CC0066"/>
                </a:solidFill>
                <a:latin typeface="宋体" charset="-122"/>
              </a:rPr>
              <a:t>不同</a:t>
            </a:r>
            <a:r>
              <a:rPr lang="zh-CN" altLang="en-US" sz="1000" dirty="0" smtClean="0">
                <a:latin typeface="宋体" charset="-122"/>
              </a:rPr>
              <a:t>地点</a:t>
            </a:r>
            <a:r>
              <a:rPr lang="zh-CN" altLang="en-US" sz="1000" dirty="0" smtClean="0">
                <a:solidFill>
                  <a:srgbClr val="CC0066"/>
                </a:solidFill>
                <a:latin typeface="宋体" charset="-122"/>
              </a:rPr>
              <a:t>多次</a:t>
            </a:r>
            <a:r>
              <a:rPr lang="zh-CN" altLang="en-US" sz="1000" dirty="0" smtClean="0">
                <a:latin typeface="宋体" charset="-122"/>
              </a:rPr>
              <a:t>用到的</a:t>
            </a:r>
            <a:r>
              <a:rPr lang="zh-CN" altLang="en-US" sz="1000" dirty="0" smtClean="0">
                <a:solidFill>
                  <a:srgbClr val="CC0066"/>
                </a:solidFill>
                <a:latin typeface="宋体" charset="-122"/>
              </a:rPr>
              <a:t>相同</a:t>
            </a:r>
            <a:r>
              <a:rPr lang="zh-CN" altLang="en-US" sz="1000" dirty="0" smtClean="0">
                <a:latin typeface="宋体" charset="-122"/>
              </a:rPr>
              <a:t>的程序段。</a:t>
            </a:r>
          </a:p>
          <a:p>
            <a:pPr algn="just">
              <a:lnSpc>
                <a:spcPct val="120000"/>
              </a:lnSpc>
            </a:pPr>
            <a:r>
              <a:rPr lang="zh-CN" altLang="en-US" sz="1000" dirty="0" smtClean="0">
                <a:latin typeface="宋体" charset="-122"/>
              </a:rPr>
              <a:t>利用任务和函数可将一个很大的程序模块分解为许多较小的任务和函数，便于理解和调试。</a:t>
            </a:r>
          </a:p>
          <a:p>
            <a:pPr algn="just">
              <a:lnSpc>
                <a:spcPct val="120000"/>
              </a:lnSpc>
            </a:pPr>
            <a:r>
              <a:rPr lang="zh-CN" altLang="en-US" sz="1000" dirty="0" smtClean="0">
                <a:latin typeface="宋体" charset="-122"/>
              </a:rPr>
              <a:t>输入、输出和总线信号的值可以传入、传出任务和函数。</a:t>
            </a:r>
            <a:endParaRPr lang="en-US" altLang="zh-CN" sz="1000" dirty="0" smtClean="0">
              <a:latin typeface="宋体" charset="-122"/>
            </a:endParaRPr>
          </a:p>
          <a:p>
            <a:pPr algn="just">
              <a:lnSpc>
                <a:spcPct val="120000"/>
              </a:lnSpc>
            </a:pPr>
            <a:r>
              <a:rPr lang="zh-CN" altLang="en-US" sz="1000" dirty="0" smtClean="0">
                <a:latin typeface="宋体" charset="-122"/>
              </a:rPr>
              <a:t>任务定义中的</a:t>
            </a:r>
            <a:r>
              <a:rPr lang="zh-CN" altLang="en-US" sz="1000" dirty="0" smtClean="0"/>
              <a:t>端口声明语句可以是</a:t>
            </a:r>
            <a:r>
              <a:rPr lang="en-US" altLang="zh-CN" sz="1000" dirty="0" smtClean="0"/>
              <a:t>input</a:t>
            </a:r>
            <a:r>
              <a:rPr lang="zh-CN" altLang="en-US" sz="1000" dirty="0" smtClean="0"/>
              <a:t>、</a:t>
            </a:r>
            <a:r>
              <a:rPr lang="en-US" altLang="zh-CN" sz="1000" dirty="0" smtClean="0"/>
              <a:t>output</a:t>
            </a:r>
            <a:r>
              <a:rPr lang="zh-CN" altLang="en-US" sz="1000" dirty="0" smtClean="0"/>
              <a:t>或</a:t>
            </a:r>
            <a:r>
              <a:rPr lang="en-US" altLang="zh-CN" sz="1000" dirty="0" err="1" smtClean="0"/>
              <a:t>inout</a:t>
            </a:r>
            <a:endParaRPr lang="zh-CN" altLang="en-US" sz="1000" dirty="0" smtClean="0">
              <a:latin typeface="宋体" charset="-122"/>
            </a:endParaRPr>
          </a:p>
        </p:txBody>
      </p:sp>
    </p:spTree>
    <p:extLst>
      <p:ext uri="{BB962C8B-B14F-4D97-AF65-F5344CB8AC3E}">
        <p14:creationId xmlns:p14="http://schemas.microsoft.com/office/powerpoint/2010/main" val="39377391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2824574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p:spPr>
        <p:txBody>
          <a:bodyPr/>
          <a:lstStyle/>
          <a:p>
            <a:r>
              <a:rPr lang="zh-CN" altLang="en-US" dirty="0" smtClean="0"/>
              <a:t>参见</a:t>
            </a:r>
            <a:r>
              <a:rPr lang="en-US" altLang="zh-CN" dirty="0" smtClean="0"/>
              <a:t>《</a:t>
            </a:r>
            <a:r>
              <a:rPr lang="zh-CN" altLang="en-US" dirty="0" smtClean="0"/>
              <a:t>数字系统设计与</a:t>
            </a:r>
            <a:r>
              <a:rPr lang="en-US" altLang="zh-CN" dirty="0" err="1" smtClean="0"/>
              <a:t>Verilog</a:t>
            </a:r>
            <a:r>
              <a:rPr lang="en-US" altLang="zh-CN" dirty="0" smtClean="0"/>
              <a:t> HDL</a:t>
            </a:r>
            <a:r>
              <a:rPr lang="zh-CN" altLang="en-US" dirty="0" smtClean="0"/>
              <a:t>（第</a:t>
            </a:r>
            <a:r>
              <a:rPr lang="en-US" altLang="zh-CN" dirty="0" smtClean="0"/>
              <a:t>4</a:t>
            </a:r>
            <a:r>
              <a:rPr lang="zh-CN" altLang="en-US" dirty="0" smtClean="0"/>
              <a:t>版）</a:t>
            </a:r>
            <a:r>
              <a:rPr lang="en-US" altLang="zh-CN" dirty="0" smtClean="0"/>
              <a:t>》P160-163</a:t>
            </a:r>
          </a:p>
          <a:p>
            <a:r>
              <a:rPr lang="zh-CN" altLang="zh-CN" dirty="0" smtClean="0"/>
              <a:t>函数将程序模块中在不同地点多次用到的相同的程序段独立出来，每次调用它，并返回一个值。</a:t>
            </a:r>
            <a:endParaRPr lang="zh-CN" altLang="en-US" dirty="0" smtClean="0"/>
          </a:p>
          <a:p>
            <a:endParaRPr lang="zh-CN" altLang="en-US" sz="1000" dirty="0" smtClean="0">
              <a:latin typeface="宋体" charset="-122"/>
            </a:endParaRPr>
          </a:p>
        </p:txBody>
      </p:sp>
    </p:spTree>
    <p:extLst>
      <p:ext uri="{BB962C8B-B14F-4D97-AF65-F5344CB8AC3E}">
        <p14:creationId xmlns:p14="http://schemas.microsoft.com/office/powerpoint/2010/main" val="41191082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37764519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noFill/>
          <a:ln/>
        </p:spPr>
        <p:txBody>
          <a:bodyPr/>
          <a:lstStyle/>
          <a:p>
            <a:r>
              <a:rPr lang="zh-CN" altLang="zh-CN" smtClean="0"/>
              <a:t>参见《数字系统设计与</a:t>
            </a:r>
            <a:r>
              <a:rPr lang="en-US" altLang="zh-CN" smtClean="0"/>
              <a:t>Verilog HDL</a:t>
            </a:r>
            <a:r>
              <a:rPr lang="zh-CN" altLang="zh-CN" smtClean="0"/>
              <a:t>（第</a:t>
            </a:r>
            <a:r>
              <a:rPr lang="en-US" altLang="zh-CN" smtClean="0"/>
              <a:t>4</a:t>
            </a:r>
            <a:r>
              <a:rPr lang="zh-CN" altLang="zh-CN" smtClean="0"/>
              <a:t>版）》</a:t>
            </a:r>
            <a:r>
              <a:rPr lang="en-US" altLang="zh-CN" smtClean="0"/>
              <a:t>P144-146</a:t>
            </a:r>
            <a:endParaRPr lang="zh-CN" altLang="zh-CN" smtClean="0"/>
          </a:p>
        </p:txBody>
      </p:sp>
    </p:spTree>
    <p:extLst>
      <p:ext uri="{BB962C8B-B14F-4D97-AF65-F5344CB8AC3E}">
        <p14:creationId xmlns:p14="http://schemas.microsoft.com/office/powerpoint/2010/main" val="8036787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15780229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27381973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p:spPr>
        <p:txBody>
          <a:bodyPr/>
          <a:lstStyle/>
          <a:p>
            <a:pPr algn="just"/>
            <a:r>
              <a:rPr lang="zh-CN" altLang="en-US" smtClean="0"/>
              <a:t>    备注：参见</a:t>
            </a:r>
            <a:r>
              <a:rPr lang="en-US" altLang="zh-CN" smtClean="0"/>
              <a:t>《</a:t>
            </a:r>
            <a:r>
              <a:rPr lang="zh-CN" altLang="en-US" smtClean="0"/>
              <a:t>数字系统设计与</a:t>
            </a:r>
            <a:r>
              <a:rPr lang="en-US" altLang="zh-CN" smtClean="0"/>
              <a:t>Verilog HDL </a:t>
            </a:r>
            <a:r>
              <a:rPr lang="zh-CN" altLang="en-US" smtClean="0"/>
              <a:t>（第</a:t>
            </a:r>
            <a:r>
              <a:rPr lang="en-US" altLang="zh-CN" smtClean="0"/>
              <a:t>4</a:t>
            </a:r>
            <a:r>
              <a:rPr lang="zh-CN" altLang="en-US" smtClean="0"/>
              <a:t>版）</a:t>
            </a:r>
            <a:r>
              <a:rPr lang="en-US" altLang="zh-CN" smtClean="0"/>
              <a:t>》P145 </a:t>
            </a:r>
            <a:r>
              <a:rPr lang="zh-CN" altLang="en-US" smtClean="0"/>
              <a:t>例</a:t>
            </a:r>
            <a:r>
              <a:rPr lang="en-US" altLang="zh-CN" smtClean="0"/>
              <a:t>6.11</a:t>
            </a:r>
            <a:r>
              <a:rPr lang="zh-CN" altLang="en-US" smtClean="0"/>
              <a:t>、例</a:t>
            </a:r>
            <a:r>
              <a:rPr lang="en-US" altLang="zh-CN" smtClean="0"/>
              <a:t>6.12</a:t>
            </a:r>
          </a:p>
          <a:p>
            <a:pPr algn="just"/>
            <a:r>
              <a:rPr lang="zh-CN" altLang="en-US" smtClean="0"/>
              <a:t>    对于非阻塞赋值，</a:t>
            </a:r>
            <a:r>
              <a:rPr lang="en-US" altLang="zh-CN" smtClean="0"/>
              <a:t>c</a:t>
            </a:r>
            <a:r>
              <a:rPr lang="zh-CN" altLang="en-US" smtClean="0"/>
              <a:t>的值比</a:t>
            </a:r>
            <a:r>
              <a:rPr lang="en-US" altLang="zh-CN" smtClean="0"/>
              <a:t>b</a:t>
            </a:r>
            <a:r>
              <a:rPr lang="zh-CN" altLang="en-US" smtClean="0"/>
              <a:t>的值落后一个时钟周期</a:t>
            </a:r>
            <a:r>
              <a:rPr lang="en-US" altLang="zh-CN" smtClean="0"/>
              <a:t>—</a:t>
            </a:r>
            <a:r>
              <a:rPr lang="en-US" altLang="zh-CN" b="1" smtClean="0"/>
              <a:t>—</a:t>
            </a:r>
            <a:r>
              <a:rPr lang="zh-CN" altLang="en-US" smtClean="0"/>
              <a:t>因为</a:t>
            </a:r>
            <a:r>
              <a:rPr lang="en-US" altLang="zh-CN" smtClean="0"/>
              <a:t>always</a:t>
            </a:r>
            <a:r>
              <a:rPr lang="zh-CN" altLang="en-US" smtClean="0"/>
              <a:t>块每个时钟周期执行一次，所以信号的值每个时钟周期更新一次，</a:t>
            </a:r>
            <a:r>
              <a:rPr lang="en-US" altLang="zh-CN" smtClean="0"/>
              <a:t>c</a:t>
            </a:r>
            <a:r>
              <a:rPr lang="zh-CN" altLang="en-US" smtClean="0"/>
              <a:t>的值是上一时钟周期的</a:t>
            </a:r>
            <a:r>
              <a:rPr lang="en-US" altLang="zh-CN" smtClean="0"/>
              <a:t>b</a:t>
            </a:r>
            <a:r>
              <a:rPr lang="zh-CN" altLang="en-US" smtClean="0"/>
              <a:t>值。</a:t>
            </a:r>
            <a:endParaRPr lang="en-US" altLang="zh-CN" smtClean="0"/>
          </a:p>
        </p:txBody>
      </p:sp>
    </p:spTree>
    <p:extLst>
      <p:ext uri="{BB962C8B-B14F-4D97-AF65-F5344CB8AC3E}">
        <p14:creationId xmlns:p14="http://schemas.microsoft.com/office/powerpoint/2010/main" val="22757315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noFill/>
          <a:ln/>
        </p:spPr>
        <p:txBody>
          <a:bodyPr/>
          <a:lstStyle/>
          <a:p>
            <a:endParaRPr lang="en-US" altLang="zh-CN" smtClean="0"/>
          </a:p>
        </p:txBody>
      </p:sp>
    </p:spTree>
    <p:extLst>
      <p:ext uri="{BB962C8B-B14F-4D97-AF65-F5344CB8AC3E}">
        <p14:creationId xmlns:p14="http://schemas.microsoft.com/office/powerpoint/2010/main" val="42146075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noFill/>
          <a:ln/>
        </p:spPr>
        <p:txBody>
          <a:bodyPr/>
          <a:lstStyle/>
          <a:p>
            <a:r>
              <a:rPr lang="zh-CN" altLang="en-US" dirty="0" smtClean="0">
                <a:latin typeface="宋体" charset="-122"/>
              </a:rPr>
              <a:t>    见</a:t>
            </a:r>
            <a:r>
              <a:rPr lang="en-US" altLang="zh-CN" sz="2200" dirty="0" smtClean="0">
                <a:solidFill>
                  <a:srgbClr val="CC0066"/>
                </a:solidFill>
                <a:latin typeface="方正姚体" pitchFamily="2" charset="-122"/>
                <a:ea typeface="方正姚体" pitchFamily="2" charset="-122"/>
              </a:rPr>
              <a:t>《</a:t>
            </a:r>
            <a:r>
              <a:rPr lang="zh-CN" altLang="en-US" sz="2200" dirty="0" smtClean="0">
                <a:solidFill>
                  <a:srgbClr val="CC0066"/>
                </a:solidFill>
                <a:latin typeface="方正姚体" pitchFamily="2" charset="-122"/>
                <a:ea typeface="方正姚体" pitchFamily="2" charset="-122"/>
              </a:rPr>
              <a:t>数字系统设计与</a:t>
            </a:r>
            <a:r>
              <a:rPr lang="en-US" altLang="zh-CN" sz="2200" dirty="0" err="1" smtClean="0">
                <a:solidFill>
                  <a:srgbClr val="CC0066"/>
                </a:solidFill>
                <a:latin typeface="方正姚体" pitchFamily="2" charset="-122"/>
                <a:ea typeface="方正姚体" pitchFamily="2" charset="-122"/>
              </a:rPr>
              <a:t>Verilog</a:t>
            </a:r>
            <a:r>
              <a:rPr lang="en-US" altLang="zh-CN" sz="2200" dirty="0" smtClean="0">
                <a:solidFill>
                  <a:srgbClr val="CC0066"/>
                </a:solidFill>
                <a:latin typeface="方正姚体" pitchFamily="2" charset="-122"/>
                <a:ea typeface="方正姚体" pitchFamily="2" charset="-122"/>
              </a:rPr>
              <a:t> HDL </a:t>
            </a:r>
            <a:r>
              <a:rPr lang="zh-CN" altLang="en-US" dirty="0" smtClean="0"/>
              <a:t>（第</a:t>
            </a:r>
            <a:r>
              <a:rPr lang="en-US" altLang="zh-CN" dirty="0" smtClean="0"/>
              <a:t>4</a:t>
            </a:r>
            <a:r>
              <a:rPr lang="zh-CN" altLang="en-US" dirty="0" smtClean="0"/>
              <a:t>版）</a:t>
            </a:r>
            <a:r>
              <a:rPr lang="zh-CN" altLang="en-US" sz="2200" dirty="0" smtClean="0">
                <a:solidFill>
                  <a:srgbClr val="CC0066"/>
                </a:solidFill>
                <a:latin typeface="方正姚体" pitchFamily="2" charset="-122"/>
                <a:ea typeface="方正姚体" pitchFamily="2" charset="-122"/>
              </a:rPr>
              <a:t> </a:t>
            </a:r>
            <a:r>
              <a:rPr lang="en-US" altLang="zh-CN" sz="2200" dirty="0" smtClean="0">
                <a:solidFill>
                  <a:srgbClr val="CC0066"/>
                </a:solidFill>
                <a:latin typeface="方正姚体" pitchFamily="2" charset="-122"/>
                <a:ea typeface="方正姚体" pitchFamily="2" charset="-122"/>
              </a:rPr>
              <a:t>》</a:t>
            </a:r>
            <a:r>
              <a:rPr lang="en-US" altLang="zh-CN" dirty="0" smtClean="0">
                <a:latin typeface="宋体" charset="-122"/>
              </a:rPr>
              <a:t> 146~152</a:t>
            </a:r>
          </a:p>
          <a:p>
            <a:r>
              <a:rPr lang="zh-CN" altLang="en-US" dirty="0" smtClean="0">
                <a:latin typeface="宋体" charset="-122"/>
              </a:rPr>
              <a:t>    其格式与</a:t>
            </a:r>
            <a:r>
              <a:rPr lang="en-US" altLang="zh-CN" dirty="0" smtClean="0">
                <a:latin typeface="宋体" charset="-122"/>
              </a:rPr>
              <a:t>C</a:t>
            </a:r>
            <a:r>
              <a:rPr lang="zh-CN" altLang="en-US" dirty="0" smtClean="0">
                <a:latin typeface="宋体" charset="-122"/>
              </a:rPr>
              <a:t>语言中的</a:t>
            </a:r>
            <a:r>
              <a:rPr lang="en-US" altLang="zh-CN" dirty="0" smtClean="0">
                <a:latin typeface="宋体" charset="-122"/>
              </a:rPr>
              <a:t>if-else</a:t>
            </a:r>
            <a:r>
              <a:rPr lang="zh-CN" altLang="en-US" dirty="0" smtClean="0">
                <a:latin typeface="宋体" charset="-122"/>
              </a:rPr>
              <a:t>语句类似</a:t>
            </a:r>
            <a:endParaRPr lang="en-US" altLang="zh-CN" dirty="0" smtClean="0">
              <a:latin typeface="宋体" charset="-122"/>
            </a:endParaRPr>
          </a:p>
        </p:txBody>
      </p:sp>
    </p:spTree>
    <p:extLst>
      <p:ext uri="{BB962C8B-B14F-4D97-AF65-F5344CB8AC3E}">
        <p14:creationId xmlns:p14="http://schemas.microsoft.com/office/powerpoint/2010/main" val="3622294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r>
              <a:rPr lang="zh-CN" altLang="en-US" sz="1800" dirty="0" smtClean="0">
                <a:latin typeface="Tahoma" pitchFamily="34" charset="0"/>
              </a:rPr>
              <a:t>    见</a:t>
            </a:r>
            <a:r>
              <a:rPr lang="en-US" altLang="zh-CN" sz="2200" dirty="0" smtClean="0">
                <a:solidFill>
                  <a:srgbClr val="CC0066"/>
                </a:solidFill>
                <a:latin typeface="方正姚体" pitchFamily="2" charset="-122"/>
                <a:ea typeface="方正姚体" pitchFamily="2" charset="-122"/>
              </a:rPr>
              <a:t>《</a:t>
            </a:r>
            <a:r>
              <a:rPr lang="zh-CN" altLang="en-US" sz="2200" dirty="0" smtClean="0">
                <a:solidFill>
                  <a:srgbClr val="CC0066"/>
                </a:solidFill>
                <a:latin typeface="方正姚体" pitchFamily="2" charset="-122"/>
                <a:ea typeface="方正姚体" pitchFamily="2" charset="-122"/>
              </a:rPr>
              <a:t>数字系统设计与</a:t>
            </a:r>
            <a:r>
              <a:rPr lang="en-US" altLang="zh-CN" sz="2200" dirty="0" err="1" smtClean="0">
                <a:solidFill>
                  <a:srgbClr val="CC0066"/>
                </a:solidFill>
                <a:latin typeface="方正姚体" pitchFamily="2" charset="-122"/>
                <a:ea typeface="方正姚体" pitchFamily="2" charset="-122"/>
              </a:rPr>
              <a:t>Verilog</a:t>
            </a:r>
            <a:r>
              <a:rPr lang="en-US" altLang="zh-CN" sz="2200" dirty="0" smtClean="0">
                <a:solidFill>
                  <a:srgbClr val="CC0066"/>
                </a:solidFill>
                <a:latin typeface="方正姚体" pitchFamily="2" charset="-122"/>
                <a:ea typeface="方正姚体" pitchFamily="2" charset="-122"/>
              </a:rPr>
              <a:t> HDL 》</a:t>
            </a:r>
            <a:r>
              <a:rPr lang="en-US" altLang="zh-CN" sz="1800" dirty="0" smtClean="0">
                <a:latin typeface="Tahoma" pitchFamily="34" charset="0"/>
              </a:rPr>
              <a:t> P147</a:t>
            </a:r>
          </a:p>
          <a:p>
            <a:r>
              <a:rPr lang="zh-CN" altLang="en-US" sz="1800" dirty="0" smtClean="0">
                <a:latin typeface="Tahoma" pitchFamily="34" charset="0"/>
              </a:rPr>
              <a:t>    不考虑低位进位，两个数码算术加称为半加，实现半加功能的逻辑元件称为半加器。异或逻辑就可以实现半加。</a:t>
            </a:r>
          </a:p>
          <a:p>
            <a:r>
              <a:rPr lang="zh-CN" altLang="en-US" sz="1800" dirty="0" smtClean="0">
                <a:latin typeface="Tahoma" pitchFamily="34" charset="0"/>
              </a:rPr>
              <a:t>    考虑低位进位的两个数码相加称为全加，实现全加功能的逻辑元件称为全加器。</a:t>
            </a:r>
            <a:endParaRPr lang="en-US" altLang="zh-CN" sz="1800" dirty="0" smtClean="0">
              <a:latin typeface="Tahoma" pitchFamily="34" charset="0"/>
            </a:endParaRPr>
          </a:p>
          <a:p>
            <a:endParaRPr lang="zh-CN" altLang="en-US" sz="1000" dirty="0" smtClean="0">
              <a:latin typeface="宋体" charset="-122"/>
            </a:endParaRPr>
          </a:p>
        </p:txBody>
      </p:sp>
    </p:spTree>
    <p:extLst>
      <p:ext uri="{BB962C8B-B14F-4D97-AF65-F5344CB8AC3E}">
        <p14:creationId xmlns:p14="http://schemas.microsoft.com/office/powerpoint/2010/main" val="28490749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p:spPr>
        <p:txBody>
          <a:bodyPr/>
          <a:lstStyle/>
          <a:p>
            <a:pPr marL="755506" lvl="1" indent="-290579"/>
            <a:r>
              <a:rPr lang="zh-CN" altLang="en-US" dirty="0" smtClean="0"/>
              <a:t>其中“表达式”为逻辑表达式或关系表达式，或一位的变量。每个“表达式”为一个不同的条件。</a:t>
            </a:r>
          </a:p>
          <a:p>
            <a:pPr marL="755506" lvl="1" indent="-290579"/>
            <a:r>
              <a:rPr lang="zh-CN" altLang="en-US" dirty="0" smtClean="0"/>
              <a:t>若表达式的值为</a:t>
            </a:r>
            <a:r>
              <a:rPr lang="en-US" altLang="zh-CN" dirty="0" smtClean="0"/>
              <a:t>0</a:t>
            </a:r>
            <a:r>
              <a:rPr lang="zh-CN" altLang="en-US" dirty="0" smtClean="0"/>
              <a:t>、或</a:t>
            </a:r>
            <a:r>
              <a:rPr lang="en-US" altLang="zh-CN" dirty="0" smtClean="0"/>
              <a:t>z</a:t>
            </a:r>
            <a:r>
              <a:rPr lang="zh-CN" altLang="en-US" dirty="0" smtClean="0"/>
              <a:t>，则判定的结果为“假”；若为</a:t>
            </a:r>
            <a:r>
              <a:rPr lang="en-US" altLang="zh-CN" dirty="0" smtClean="0"/>
              <a:t>1</a:t>
            </a:r>
            <a:r>
              <a:rPr lang="zh-CN" altLang="en-US" dirty="0" smtClean="0"/>
              <a:t>，则结果为“真”。</a:t>
            </a:r>
          </a:p>
          <a:p>
            <a:pPr marL="755506" lvl="1" indent="-290579"/>
            <a:r>
              <a:rPr lang="zh-CN" altLang="en-US" dirty="0" smtClean="0"/>
              <a:t>执行的语句可为单句，也可为多句；多句时一定要用“</a:t>
            </a:r>
            <a:r>
              <a:rPr lang="en-US" altLang="zh-CN" dirty="0" err="1" smtClean="0"/>
              <a:t>begin_end</a:t>
            </a:r>
            <a:r>
              <a:rPr lang="en-US" altLang="zh-CN" dirty="0" smtClean="0"/>
              <a:t>”</a:t>
            </a:r>
            <a:r>
              <a:rPr lang="zh-CN" altLang="en-US" dirty="0" smtClean="0"/>
              <a:t>语句括起来，形成一个复合块语句。</a:t>
            </a:r>
          </a:p>
          <a:p>
            <a:pPr marL="755506" lvl="1" indent="-290579"/>
            <a:r>
              <a:rPr lang="en-US" altLang="zh-CN" dirty="0" smtClean="0"/>
              <a:t>if</a:t>
            </a:r>
            <a:r>
              <a:rPr lang="zh-CN" altLang="en-US" dirty="0" smtClean="0"/>
              <a:t>语句可以嵌套；若</a:t>
            </a:r>
            <a:r>
              <a:rPr lang="en-US" altLang="zh-CN" dirty="0" smtClean="0"/>
              <a:t>if</a:t>
            </a:r>
            <a:r>
              <a:rPr lang="zh-CN" altLang="en-US" dirty="0" smtClean="0"/>
              <a:t>与</a:t>
            </a:r>
            <a:r>
              <a:rPr lang="en-US" altLang="zh-CN" dirty="0" smtClean="0"/>
              <a:t>else</a:t>
            </a:r>
            <a:r>
              <a:rPr lang="zh-CN" altLang="en-US" dirty="0" smtClean="0"/>
              <a:t>的数目不一样，注意用“</a:t>
            </a:r>
            <a:r>
              <a:rPr lang="en-US" altLang="zh-CN" dirty="0" err="1" smtClean="0"/>
              <a:t>begin_end</a:t>
            </a:r>
            <a:r>
              <a:rPr lang="en-US" altLang="zh-CN" dirty="0" smtClean="0"/>
              <a:t>”</a:t>
            </a:r>
            <a:r>
              <a:rPr lang="zh-CN" altLang="en-US" dirty="0" smtClean="0"/>
              <a:t>语句来确定</a:t>
            </a:r>
            <a:r>
              <a:rPr lang="en-US" altLang="zh-CN" dirty="0" smtClean="0"/>
              <a:t>if</a:t>
            </a:r>
            <a:r>
              <a:rPr lang="zh-CN" altLang="en-US" dirty="0" smtClean="0"/>
              <a:t>与</a:t>
            </a:r>
            <a:r>
              <a:rPr lang="en-US" altLang="zh-CN" dirty="0" smtClean="0"/>
              <a:t>else</a:t>
            </a:r>
            <a:r>
              <a:rPr lang="zh-CN" altLang="en-US" dirty="0" smtClean="0"/>
              <a:t>的配对关系！</a:t>
            </a:r>
          </a:p>
        </p:txBody>
      </p:sp>
    </p:spTree>
    <p:extLst>
      <p:ext uri="{BB962C8B-B14F-4D97-AF65-F5344CB8AC3E}">
        <p14:creationId xmlns:p14="http://schemas.microsoft.com/office/powerpoint/2010/main" val="9212663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noFill/>
          <a:ln/>
        </p:spPr>
        <p:txBody>
          <a:bodyPr/>
          <a:lstStyle/>
          <a:p>
            <a:pPr eaLnBrk="1" hangingPunct="1">
              <a:spcBef>
                <a:spcPct val="20000"/>
              </a:spcBef>
              <a:buClr>
                <a:schemeClr val="tx1"/>
              </a:buClr>
              <a:buSzPct val="80000"/>
              <a:buFont typeface="Wingdings" pitchFamily="2" charset="2"/>
              <a:buNone/>
            </a:pPr>
            <a:r>
              <a:rPr lang="en-US" altLang="zh-CN" sz="2400" b="1" dirty="0" smtClean="0">
                <a:solidFill>
                  <a:srgbClr val="800000"/>
                </a:solidFill>
                <a:latin typeface="Tahoma" pitchFamily="34" charset="0"/>
                <a:ea typeface="华文行楷" pitchFamily="2" charset="-122"/>
              </a:rPr>
              <a:t>case</a:t>
            </a:r>
            <a:r>
              <a:rPr lang="zh-CN" altLang="en-US" sz="2400" b="1" dirty="0" smtClean="0">
                <a:solidFill>
                  <a:srgbClr val="800000"/>
                </a:solidFill>
                <a:latin typeface="Tahoma" pitchFamily="34" charset="0"/>
                <a:ea typeface="华文行楷" pitchFamily="2" charset="-122"/>
              </a:rPr>
              <a:t>语句与</a:t>
            </a:r>
            <a:r>
              <a:rPr lang="en-US" altLang="zh-CN" sz="2400" b="1" dirty="0" smtClean="0">
                <a:solidFill>
                  <a:srgbClr val="800000"/>
                </a:solidFill>
                <a:latin typeface="Tahoma" pitchFamily="34" charset="0"/>
                <a:ea typeface="华文行楷" pitchFamily="2" charset="-122"/>
              </a:rPr>
              <a:t>if-else</a:t>
            </a:r>
            <a:r>
              <a:rPr lang="zh-CN" altLang="en-US" sz="2400" b="1" dirty="0" smtClean="0">
                <a:solidFill>
                  <a:srgbClr val="800000"/>
                </a:solidFill>
                <a:latin typeface="Tahoma" pitchFamily="34" charset="0"/>
                <a:ea typeface="华文行楷" pitchFamily="2" charset="-122"/>
              </a:rPr>
              <a:t>语句有什么区别呢？</a:t>
            </a:r>
          </a:p>
          <a:p>
            <a:pPr eaLnBrk="1" hangingPunct="1"/>
            <a:r>
              <a:rPr lang="zh-CN" altLang="en-US" sz="2400" b="1" dirty="0" smtClean="0">
                <a:solidFill>
                  <a:srgbClr val="800000"/>
                </a:solidFill>
                <a:latin typeface="Tahoma" pitchFamily="34" charset="0"/>
                <a:ea typeface="华文行楷" pitchFamily="2" charset="-122"/>
              </a:rPr>
              <a:t>   </a:t>
            </a:r>
            <a:r>
              <a:rPr lang="en-US" altLang="zh-CN" sz="2400" b="1" dirty="0" smtClean="0">
                <a:solidFill>
                  <a:srgbClr val="800000"/>
                </a:solidFill>
                <a:latin typeface="Tahoma" pitchFamily="34" charset="0"/>
                <a:ea typeface="华文行楷" pitchFamily="2" charset="-122"/>
              </a:rPr>
              <a:t>if-else</a:t>
            </a:r>
            <a:r>
              <a:rPr lang="zh-CN" altLang="en-US" sz="2400" b="1" dirty="0" smtClean="0">
                <a:solidFill>
                  <a:srgbClr val="800000"/>
                </a:solidFill>
                <a:latin typeface="Tahoma" pitchFamily="34" charset="0"/>
                <a:ea typeface="华文行楷" pitchFamily="2" charset="-122"/>
              </a:rPr>
              <a:t>语句</a:t>
            </a:r>
            <a:r>
              <a:rPr lang="zh-CN" altLang="en-US" sz="2000" dirty="0" smtClean="0">
                <a:latin typeface="宋体" charset="-122"/>
                <a:ea typeface="华文楷体" pitchFamily="2" charset="-122"/>
              </a:rPr>
              <a:t>适于对</a:t>
            </a:r>
            <a:r>
              <a:rPr lang="zh-CN" altLang="en-US" sz="2000" dirty="0" smtClean="0">
                <a:solidFill>
                  <a:srgbClr val="FF3399"/>
                </a:solidFill>
                <a:latin typeface="宋体" charset="-122"/>
                <a:ea typeface="华文楷体" pitchFamily="2" charset="-122"/>
              </a:rPr>
              <a:t>不同的条件</a:t>
            </a:r>
            <a:r>
              <a:rPr lang="zh-CN" altLang="en-US" sz="2000" dirty="0" smtClean="0">
                <a:latin typeface="宋体" charset="-122"/>
                <a:ea typeface="华文楷体" pitchFamily="2" charset="-122"/>
              </a:rPr>
              <a:t>，执行不同的操作；</a:t>
            </a:r>
            <a:r>
              <a:rPr lang="zh-CN" altLang="en-US" sz="1800" dirty="0" smtClean="0">
                <a:latin typeface="宋体" charset="-122"/>
              </a:rPr>
              <a:t>对于每个判定只有</a:t>
            </a:r>
            <a:r>
              <a:rPr lang="zh-CN" altLang="en-US" sz="1800" b="1" dirty="0" smtClean="0">
                <a:solidFill>
                  <a:srgbClr val="FF0066"/>
                </a:solidFill>
                <a:latin typeface="宋体" charset="-122"/>
              </a:rPr>
              <a:t>两</a:t>
            </a:r>
            <a:r>
              <a:rPr lang="zh-CN" altLang="en-US" sz="1800" dirty="0" smtClean="0">
                <a:latin typeface="宋体" charset="-122"/>
              </a:rPr>
              <a:t>个分支。</a:t>
            </a:r>
          </a:p>
          <a:p>
            <a:pPr eaLnBrk="1" hangingPunct="1"/>
            <a:r>
              <a:rPr lang="zh-CN" altLang="en-US" sz="2400" b="1" dirty="0" smtClean="0">
                <a:solidFill>
                  <a:srgbClr val="800000"/>
                </a:solidFill>
                <a:latin typeface="Tahoma" pitchFamily="34" charset="0"/>
                <a:ea typeface="华文行楷" pitchFamily="2" charset="-122"/>
              </a:rPr>
              <a:t>    </a:t>
            </a:r>
            <a:r>
              <a:rPr lang="en-US" altLang="zh-CN" sz="2400" b="1" dirty="0" smtClean="0">
                <a:solidFill>
                  <a:srgbClr val="800000"/>
                </a:solidFill>
                <a:latin typeface="Tahoma" pitchFamily="34" charset="0"/>
                <a:ea typeface="华文行楷" pitchFamily="2" charset="-122"/>
              </a:rPr>
              <a:t>case</a:t>
            </a:r>
            <a:r>
              <a:rPr lang="zh-CN" altLang="en-US" sz="2400" b="1" dirty="0" smtClean="0">
                <a:solidFill>
                  <a:srgbClr val="800000"/>
                </a:solidFill>
                <a:latin typeface="Tahoma" pitchFamily="34" charset="0"/>
                <a:ea typeface="华文行楷" pitchFamily="2" charset="-122"/>
              </a:rPr>
              <a:t>语句</a:t>
            </a:r>
            <a:r>
              <a:rPr lang="zh-CN" altLang="en-US" sz="2000" dirty="0" smtClean="0">
                <a:latin typeface="华文新魏" pitchFamily="2" charset="-122"/>
                <a:ea typeface="华文新魏" pitchFamily="2" charset="-122"/>
              </a:rPr>
              <a:t>适于对</a:t>
            </a:r>
            <a:r>
              <a:rPr lang="zh-CN" altLang="en-US" sz="2000" dirty="0" smtClean="0">
                <a:solidFill>
                  <a:srgbClr val="FF3399"/>
                </a:solidFill>
                <a:latin typeface="华文新魏" pitchFamily="2" charset="-122"/>
                <a:ea typeface="华文新魏" pitchFamily="2" charset="-122"/>
              </a:rPr>
              <a:t>同一组</a:t>
            </a:r>
            <a:r>
              <a:rPr lang="zh-CN" altLang="en-US" sz="2000" dirty="0" smtClean="0">
                <a:latin typeface="华文新魏" pitchFamily="2" charset="-122"/>
                <a:ea typeface="华文新魏" pitchFamily="2" charset="-122"/>
              </a:rPr>
              <a:t>控制信号取不同的值时，输出取不同的值！它是</a:t>
            </a:r>
            <a:r>
              <a:rPr lang="zh-CN" altLang="en-US" sz="2000" b="1" dirty="0" smtClean="0">
                <a:solidFill>
                  <a:srgbClr val="FF0066"/>
                </a:solidFill>
                <a:latin typeface="宋体" charset="-122"/>
              </a:rPr>
              <a:t>多</a:t>
            </a:r>
            <a:r>
              <a:rPr lang="zh-CN" altLang="en-US" sz="2000" dirty="0" smtClean="0">
                <a:latin typeface="宋体" charset="-122"/>
              </a:rPr>
              <a:t>分支语句。</a:t>
            </a:r>
          </a:p>
          <a:p>
            <a:pPr eaLnBrk="1" hangingPunct="1"/>
            <a:r>
              <a:rPr lang="zh-CN" altLang="en-US" sz="2000" dirty="0" smtClean="0">
                <a:latin typeface="宋体" charset="-122"/>
              </a:rPr>
              <a:t>    当控制信号只有一个时，最好采用</a:t>
            </a:r>
            <a:r>
              <a:rPr lang="en-US" altLang="zh-CN" sz="2000" dirty="0" smtClean="0">
                <a:latin typeface="宋体" charset="-122"/>
              </a:rPr>
              <a:t>case</a:t>
            </a:r>
            <a:r>
              <a:rPr lang="zh-CN" altLang="en-US" sz="2000" dirty="0" smtClean="0">
                <a:latin typeface="宋体" charset="-122"/>
              </a:rPr>
              <a:t>语句，比较简洁！</a:t>
            </a:r>
            <a:r>
              <a:rPr lang="zh-CN" altLang="en-US" dirty="0" smtClean="0"/>
              <a:t>而且耗用逻辑资源比采用</a:t>
            </a:r>
            <a:r>
              <a:rPr lang="en-US" altLang="zh-CN" dirty="0" smtClean="0"/>
              <a:t>if--else</a:t>
            </a:r>
            <a:r>
              <a:rPr lang="zh-CN" altLang="en-US" dirty="0" smtClean="0"/>
              <a:t>语句要少。当有多个条件时，则采用</a:t>
            </a:r>
            <a:r>
              <a:rPr lang="en-US" altLang="zh-CN" dirty="0" smtClean="0"/>
              <a:t>if-else</a:t>
            </a:r>
            <a:r>
              <a:rPr lang="zh-CN" altLang="en-US" dirty="0" smtClean="0"/>
              <a:t>语句。 </a:t>
            </a:r>
            <a:endParaRPr lang="zh-CN" altLang="en-US" sz="2000" dirty="0" smtClean="0">
              <a:latin typeface="华文新魏" pitchFamily="2" charset="-122"/>
              <a:ea typeface="华文新魏" pitchFamily="2" charset="-122"/>
            </a:endParaRPr>
          </a:p>
          <a:p>
            <a:endParaRPr lang="zh-CN" altLang="en-US" sz="2000" dirty="0" smtClean="0">
              <a:latin typeface="宋体" charset="-122"/>
              <a:ea typeface="华文楷体" pitchFamily="2" charset="-122"/>
            </a:endParaRPr>
          </a:p>
        </p:txBody>
      </p:sp>
    </p:spTree>
    <p:extLst>
      <p:ext uri="{BB962C8B-B14F-4D97-AF65-F5344CB8AC3E}">
        <p14:creationId xmlns:p14="http://schemas.microsoft.com/office/powerpoint/2010/main" val="40258708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noFill/>
          <a:ln/>
        </p:spPr>
        <p:txBody>
          <a:bodyPr/>
          <a:lstStyle/>
          <a:p>
            <a:r>
              <a:rPr lang="zh-CN" altLang="en-US" sz="1000" dirty="0" smtClean="0">
                <a:latin typeface="宋体" charset="-122"/>
              </a:rPr>
              <a:t>当</a:t>
            </a:r>
            <a:r>
              <a:rPr lang="zh-CN" altLang="en-US" sz="1000" dirty="0" smtClean="0">
                <a:cs typeface="Arial" charset="0"/>
              </a:rPr>
              <a:t>敏感表达式的值为值</a:t>
            </a:r>
            <a:r>
              <a:rPr lang="en-US" altLang="zh-CN" sz="1000" dirty="0" smtClean="0">
                <a:cs typeface="Arial" charset="0"/>
              </a:rPr>
              <a:t>1</a:t>
            </a:r>
            <a:r>
              <a:rPr lang="zh-CN" altLang="en-US" sz="1000" dirty="0" smtClean="0">
                <a:cs typeface="Arial" charset="0"/>
              </a:rPr>
              <a:t>时，执行语句</a:t>
            </a:r>
            <a:r>
              <a:rPr lang="en-US" altLang="zh-CN" sz="1000" dirty="0" smtClean="0">
                <a:cs typeface="Arial" charset="0"/>
              </a:rPr>
              <a:t>1</a:t>
            </a:r>
            <a:r>
              <a:rPr lang="zh-CN" altLang="en-US" sz="1000" dirty="0" smtClean="0">
                <a:cs typeface="Arial" charset="0"/>
              </a:rPr>
              <a:t>；为值</a:t>
            </a:r>
            <a:r>
              <a:rPr lang="en-US" altLang="zh-CN" sz="1000" dirty="0" smtClean="0">
                <a:cs typeface="Arial" charset="0"/>
              </a:rPr>
              <a:t>2</a:t>
            </a:r>
            <a:r>
              <a:rPr lang="zh-CN" altLang="en-US" sz="1000" dirty="0" smtClean="0">
                <a:cs typeface="Arial" charset="0"/>
              </a:rPr>
              <a:t>时，执行语句</a:t>
            </a:r>
            <a:r>
              <a:rPr lang="en-US" altLang="zh-CN" sz="1000" dirty="0" smtClean="0">
                <a:cs typeface="Arial" charset="0"/>
              </a:rPr>
              <a:t>2</a:t>
            </a:r>
            <a:r>
              <a:rPr lang="zh-CN" altLang="en-US" sz="1000" dirty="0" smtClean="0">
                <a:cs typeface="Arial" charset="0"/>
              </a:rPr>
              <a:t>；依此类推；敏感表达式的值与所有的值（值</a:t>
            </a:r>
            <a:r>
              <a:rPr lang="en-US" altLang="zh-CN" sz="1000" dirty="0" smtClean="0">
                <a:cs typeface="Arial" charset="0"/>
              </a:rPr>
              <a:t>1~</a:t>
            </a:r>
            <a:r>
              <a:rPr lang="zh-CN" altLang="en-US" sz="1000" dirty="0" smtClean="0">
                <a:cs typeface="Arial" charset="0"/>
              </a:rPr>
              <a:t>值</a:t>
            </a:r>
            <a:r>
              <a:rPr lang="en-US" altLang="zh-CN" sz="1000" dirty="0" smtClean="0">
                <a:cs typeface="Arial" charset="0"/>
              </a:rPr>
              <a:t>n</a:t>
            </a:r>
            <a:r>
              <a:rPr lang="zh-CN" altLang="en-US" sz="1000" dirty="0" smtClean="0">
                <a:cs typeface="Arial" charset="0"/>
              </a:rPr>
              <a:t>）都不符，则执行</a:t>
            </a:r>
            <a:r>
              <a:rPr lang="en-US" altLang="zh-CN" sz="1000" dirty="0" smtClean="0">
                <a:cs typeface="Arial" charset="0"/>
              </a:rPr>
              <a:t>default</a:t>
            </a:r>
            <a:r>
              <a:rPr lang="zh-CN" altLang="en-US" sz="1000" dirty="0" smtClean="0">
                <a:cs typeface="Arial" charset="0"/>
              </a:rPr>
              <a:t>后面的语句。</a:t>
            </a:r>
            <a:endParaRPr lang="zh-CN" altLang="en-US" sz="1000" dirty="0" smtClean="0">
              <a:latin typeface="宋体" charset="-122"/>
            </a:endParaRPr>
          </a:p>
        </p:txBody>
      </p:sp>
    </p:spTree>
    <p:extLst>
      <p:ext uri="{BB962C8B-B14F-4D97-AF65-F5344CB8AC3E}">
        <p14:creationId xmlns:p14="http://schemas.microsoft.com/office/powerpoint/2010/main" val="34114832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p:spPr>
        <p:txBody>
          <a:bodyPr/>
          <a:lstStyle/>
          <a:p>
            <a:r>
              <a:rPr lang="zh-CN" altLang="zh-CN" dirty="0" smtClean="0"/>
              <a:t>参见《数字系统设计与</a:t>
            </a:r>
            <a:r>
              <a:rPr lang="en-US" altLang="zh-CN" dirty="0" err="1" smtClean="0"/>
              <a:t>Verilog</a:t>
            </a:r>
            <a:r>
              <a:rPr lang="en-US" altLang="zh-CN" dirty="0" smtClean="0"/>
              <a:t> HDL</a:t>
            </a:r>
            <a:r>
              <a:rPr lang="zh-CN" altLang="zh-CN" dirty="0" smtClean="0"/>
              <a:t>（第</a:t>
            </a:r>
            <a:r>
              <a:rPr lang="en-US" altLang="zh-CN" dirty="0" smtClean="0"/>
              <a:t>4</a:t>
            </a:r>
            <a:r>
              <a:rPr lang="zh-CN" altLang="zh-CN" dirty="0" smtClean="0"/>
              <a:t>版） 》</a:t>
            </a:r>
            <a:r>
              <a:rPr lang="en-US" altLang="zh-CN" dirty="0" smtClean="0"/>
              <a:t> 152~155 </a:t>
            </a:r>
            <a:endParaRPr lang="zh-CN" altLang="zh-CN" dirty="0" smtClean="0"/>
          </a:p>
          <a:p>
            <a:endParaRPr lang="zh-CN" altLang="en-US" sz="1000" dirty="0" smtClean="0">
              <a:latin typeface="宋体" charset="-122"/>
            </a:endParaRPr>
          </a:p>
        </p:txBody>
      </p:sp>
    </p:spTree>
    <p:extLst>
      <p:ext uri="{BB962C8B-B14F-4D97-AF65-F5344CB8AC3E}">
        <p14:creationId xmlns:p14="http://schemas.microsoft.com/office/powerpoint/2010/main" val="24192756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a:noFill/>
          <a:ln/>
        </p:spPr>
        <p:txBody>
          <a:bodyPr/>
          <a:lstStyle/>
          <a:p>
            <a:r>
              <a:rPr lang="en-US" altLang="zh-CN" smtClean="0">
                <a:solidFill>
                  <a:srgbClr val="FFCC00"/>
                </a:solidFill>
                <a:ea typeface="黑体" pitchFamily="49" charset="-122"/>
              </a:rPr>
              <a:t>for</a:t>
            </a:r>
            <a:r>
              <a:rPr lang="zh-CN" altLang="en-US" smtClean="0">
                <a:solidFill>
                  <a:srgbClr val="FFCC00"/>
                </a:solidFill>
                <a:ea typeface="黑体" pitchFamily="49" charset="-122"/>
              </a:rPr>
              <a:t>语句的使用格式同</a:t>
            </a:r>
            <a:r>
              <a:rPr lang="en-US" altLang="zh-CN" smtClean="0">
                <a:solidFill>
                  <a:srgbClr val="FFCC00"/>
                </a:solidFill>
                <a:ea typeface="黑体" pitchFamily="49" charset="-122"/>
              </a:rPr>
              <a:t>C</a:t>
            </a:r>
            <a:r>
              <a:rPr lang="zh-CN" altLang="en-US" smtClean="0">
                <a:solidFill>
                  <a:srgbClr val="FFCC00"/>
                </a:solidFill>
                <a:ea typeface="黑体" pitchFamily="49" charset="-122"/>
              </a:rPr>
              <a:t>语言</a:t>
            </a:r>
            <a:endParaRPr lang="zh-CN" altLang="en-US" smtClean="0">
              <a:latin typeface="宋体" charset="-122"/>
            </a:endParaRPr>
          </a:p>
        </p:txBody>
      </p:sp>
    </p:spTree>
    <p:extLst>
      <p:ext uri="{BB962C8B-B14F-4D97-AF65-F5344CB8AC3E}">
        <p14:creationId xmlns:p14="http://schemas.microsoft.com/office/powerpoint/2010/main" val="35157531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a:noFill/>
          <a:ln/>
        </p:spPr>
        <p:txBody>
          <a:bodyPr/>
          <a:lstStyle/>
          <a:p>
            <a:pPr lvl="1"/>
            <a:r>
              <a:rPr lang="zh-CN" altLang="en-US" dirty="0" smtClean="0">
                <a:latin typeface="宋体" charset="-122"/>
              </a:rPr>
              <a:t>（见</a:t>
            </a:r>
            <a:r>
              <a:rPr lang="en-US" altLang="zh-CN" sz="2200" dirty="0" smtClean="0">
                <a:solidFill>
                  <a:srgbClr val="CC0066"/>
                </a:solidFill>
                <a:latin typeface="方正姚体" pitchFamily="2" charset="-122"/>
                <a:ea typeface="方正姚体" pitchFamily="2" charset="-122"/>
              </a:rPr>
              <a:t>《</a:t>
            </a:r>
            <a:r>
              <a:rPr lang="zh-CN" altLang="en-US" sz="2200" dirty="0" smtClean="0">
                <a:solidFill>
                  <a:srgbClr val="CC0066"/>
                </a:solidFill>
                <a:latin typeface="方正姚体" pitchFamily="2" charset="-122"/>
                <a:ea typeface="方正姚体" pitchFamily="2" charset="-122"/>
              </a:rPr>
              <a:t>数字系统设计与</a:t>
            </a:r>
            <a:r>
              <a:rPr lang="en-US" altLang="zh-CN" sz="2200" dirty="0" err="1" smtClean="0">
                <a:solidFill>
                  <a:srgbClr val="CC0066"/>
                </a:solidFill>
                <a:latin typeface="方正姚体" pitchFamily="2" charset="-122"/>
                <a:ea typeface="方正姚体" pitchFamily="2" charset="-122"/>
              </a:rPr>
              <a:t>Verilog</a:t>
            </a:r>
            <a:r>
              <a:rPr lang="en-US" altLang="zh-CN" sz="2200" dirty="0" smtClean="0">
                <a:solidFill>
                  <a:srgbClr val="CC0066"/>
                </a:solidFill>
                <a:latin typeface="方正姚体" pitchFamily="2" charset="-122"/>
                <a:ea typeface="方正姚体" pitchFamily="2" charset="-122"/>
              </a:rPr>
              <a:t> HDL</a:t>
            </a:r>
            <a:r>
              <a:rPr lang="zh-CN" altLang="en-US" dirty="0" smtClean="0"/>
              <a:t>（第</a:t>
            </a:r>
            <a:r>
              <a:rPr lang="en-US" altLang="zh-CN" dirty="0" smtClean="0"/>
              <a:t>4</a:t>
            </a:r>
            <a:r>
              <a:rPr lang="zh-CN" altLang="en-US" dirty="0" smtClean="0"/>
              <a:t>版）</a:t>
            </a:r>
            <a:r>
              <a:rPr lang="en-US" altLang="zh-CN" sz="2200" dirty="0" smtClean="0">
                <a:solidFill>
                  <a:srgbClr val="CC0066"/>
                </a:solidFill>
                <a:latin typeface="方正姚体" pitchFamily="2" charset="-122"/>
                <a:ea typeface="方正姚体" pitchFamily="2" charset="-122"/>
              </a:rPr>
              <a:t>》</a:t>
            </a:r>
            <a:r>
              <a:rPr lang="en-US" altLang="zh-CN" dirty="0" smtClean="0">
                <a:latin typeface="宋体" charset="-122"/>
              </a:rPr>
              <a:t>P153[</a:t>
            </a:r>
            <a:r>
              <a:rPr lang="zh-CN" altLang="en-US" dirty="0" smtClean="0">
                <a:latin typeface="宋体" charset="-122"/>
              </a:rPr>
              <a:t>例</a:t>
            </a:r>
            <a:r>
              <a:rPr lang="en-US" altLang="zh-CN" dirty="0" smtClean="0">
                <a:latin typeface="宋体" charset="-122"/>
              </a:rPr>
              <a:t>6.21])</a:t>
            </a:r>
          </a:p>
          <a:p>
            <a:pPr lvl="1"/>
            <a:r>
              <a:rPr lang="zh-CN" altLang="en-US" sz="2200" dirty="0" smtClean="0">
                <a:solidFill>
                  <a:srgbClr val="CC0066"/>
                </a:solidFill>
                <a:latin typeface="方正姚体" pitchFamily="2" charset="-122"/>
                <a:ea typeface="方正姚体" pitchFamily="2" charset="-122"/>
              </a:rPr>
              <a:t> </a:t>
            </a:r>
            <a:r>
              <a:rPr lang="zh-CN" altLang="en-US" dirty="0" smtClean="0">
                <a:latin typeface="宋体" charset="-122"/>
              </a:rPr>
              <a:t>位于</a:t>
            </a:r>
            <a:r>
              <a:rPr lang="en-US" altLang="zh-CN" dirty="0" smtClean="0">
                <a:latin typeface="宋体" charset="-122"/>
              </a:rPr>
              <a:t>voter7</a:t>
            </a:r>
            <a:r>
              <a:rPr lang="zh-CN" altLang="en-US" dirty="0" smtClean="0">
                <a:latin typeface="宋体" charset="-122"/>
              </a:rPr>
              <a:t>文件夹中</a:t>
            </a:r>
          </a:p>
          <a:p>
            <a:pPr algn="just"/>
            <a:r>
              <a:rPr lang="zh-CN" altLang="en-US" b="1" dirty="0" smtClean="0">
                <a:latin typeface="宋体" charset="-122"/>
              </a:rPr>
              <a:t>	</a:t>
            </a:r>
          </a:p>
          <a:p>
            <a:endParaRPr lang="zh-CN" altLang="en-US" sz="1000" dirty="0" smtClean="0">
              <a:latin typeface="宋体" charset="-122"/>
            </a:endParaRPr>
          </a:p>
        </p:txBody>
      </p:sp>
    </p:spTree>
    <p:extLst>
      <p:ext uri="{BB962C8B-B14F-4D97-AF65-F5344CB8AC3E}">
        <p14:creationId xmlns:p14="http://schemas.microsoft.com/office/powerpoint/2010/main" val="18119665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19167778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41819033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r>
              <a:rPr lang="zh-CN" altLang="en-US" sz="1000" dirty="0" smtClean="0"/>
              <a:t>参见</a:t>
            </a:r>
            <a:r>
              <a:rPr lang="en-US" altLang="zh-CN" sz="1000" dirty="0" smtClean="0"/>
              <a:t>《</a:t>
            </a:r>
            <a:r>
              <a:rPr lang="zh-CN" altLang="en-US" sz="1000" dirty="0" smtClean="0"/>
              <a:t>从算法设计到硬线逻辑的实现</a:t>
            </a:r>
            <a:r>
              <a:rPr lang="en-US" altLang="zh-CN" sz="1000" dirty="0" smtClean="0"/>
              <a:t>——</a:t>
            </a:r>
            <a:r>
              <a:rPr lang="zh-CN" altLang="en-US" sz="1000" dirty="0" smtClean="0"/>
              <a:t>复杂数字逻辑系统的</a:t>
            </a:r>
            <a:r>
              <a:rPr lang="en-US" altLang="zh-CN" sz="1000" dirty="0" err="1" smtClean="0">
                <a:latin typeface="宋体" charset="-122"/>
              </a:rPr>
              <a:t>Verilog</a:t>
            </a:r>
            <a:r>
              <a:rPr lang="en-US" altLang="zh-CN" sz="1000" dirty="0" smtClean="0">
                <a:latin typeface="宋体" charset="-122"/>
              </a:rPr>
              <a:t> HDL</a:t>
            </a:r>
            <a:r>
              <a:rPr lang="zh-CN" altLang="en-US" sz="1000" dirty="0" smtClean="0"/>
              <a:t>设计技术和方法</a:t>
            </a:r>
            <a:r>
              <a:rPr lang="en-US" altLang="zh-CN" sz="1000" dirty="0" smtClean="0"/>
              <a:t>》</a:t>
            </a:r>
            <a:r>
              <a:rPr lang="en-US" altLang="zh-CN" sz="1000" dirty="0" smtClean="0">
                <a:latin typeface="宋体" charset="-122"/>
              </a:rPr>
              <a:t>P46~47</a:t>
            </a:r>
          </a:p>
          <a:p>
            <a:pPr algn="just"/>
            <a:r>
              <a:rPr lang="en-US" altLang="zh-CN" sz="1000" dirty="0" smtClean="0">
                <a:latin typeface="宋体" charset="-122"/>
              </a:rPr>
              <a:t>count1s_while.v</a:t>
            </a:r>
            <a:r>
              <a:rPr lang="zh-CN" altLang="en-US" sz="1000" dirty="0" smtClean="0"/>
              <a:t>位于</a:t>
            </a:r>
            <a:r>
              <a:rPr lang="en-US" altLang="zh-CN" sz="1000" dirty="0" smtClean="0">
                <a:latin typeface="宋体" charset="-122"/>
              </a:rPr>
              <a:t>count1s_while</a:t>
            </a:r>
            <a:r>
              <a:rPr lang="zh-CN" altLang="en-US" sz="1000" dirty="0" smtClean="0"/>
              <a:t>文件夹中。</a:t>
            </a:r>
            <a:endParaRPr lang="en-US" altLang="zh-CN" sz="1000" dirty="0" smtClean="0"/>
          </a:p>
          <a:p>
            <a:r>
              <a:rPr lang="en-US" altLang="zh-CN" dirty="0" smtClean="0"/>
              <a:t>    </a:t>
            </a:r>
            <a:r>
              <a:rPr lang="zh-CN" altLang="zh-CN" dirty="0" smtClean="0"/>
              <a:t>思路：将这个</a:t>
            </a:r>
            <a:r>
              <a:rPr lang="en-US" altLang="zh-CN" dirty="0" smtClean="0"/>
              <a:t>8</a:t>
            </a:r>
            <a:r>
              <a:rPr lang="zh-CN" altLang="zh-CN" dirty="0" smtClean="0"/>
              <a:t>位二进制数存入一个中间变量中，在该变量非</a:t>
            </a:r>
            <a:r>
              <a:rPr lang="en-US" altLang="zh-CN" dirty="0" smtClean="0"/>
              <a:t>0</a:t>
            </a:r>
            <a:r>
              <a:rPr lang="zh-CN" altLang="zh-CN" dirty="0" smtClean="0"/>
              <a:t>的情况下，执行循环：先判断该变量最低位是否为</a:t>
            </a:r>
            <a:r>
              <a:rPr lang="en-US" altLang="zh-CN" dirty="0" smtClean="0"/>
              <a:t>1</a:t>
            </a:r>
            <a:r>
              <a:rPr lang="zh-CN" altLang="zh-CN" dirty="0" smtClean="0"/>
              <a:t>，若是，则</a:t>
            </a:r>
            <a:r>
              <a:rPr lang="en-US" altLang="zh-CN" dirty="0" smtClean="0"/>
              <a:t> count</a:t>
            </a:r>
            <a:r>
              <a:rPr lang="zh-CN" altLang="zh-CN" dirty="0" smtClean="0"/>
              <a:t>加</a:t>
            </a:r>
            <a:r>
              <a:rPr lang="en-US" altLang="zh-CN" dirty="0" smtClean="0"/>
              <a:t>1</a:t>
            </a:r>
            <a:r>
              <a:rPr lang="zh-CN" altLang="zh-CN" dirty="0" smtClean="0"/>
              <a:t>；若不是，则</a:t>
            </a:r>
            <a:r>
              <a:rPr lang="en-US" altLang="zh-CN" dirty="0" smtClean="0"/>
              <a:t>count</a:t>
            </a:r>
            <a:r>
              <a:rPr lang="zh-CN" altLang="zh-CN" dirty="0" smtClean="0"/>
              <a:t>保持不变。再将该变量右移</a:t>
            </a:r>
            <a:r>
              <a:rPr lang="en-US" altLang="zh-CN" dirty="0" smtClean="0"/>
              <a:t>1</a:t>
            </a:r>
            <a:r>
              <a:rPr lang="zh-CN" altLang="zh-CN" dirty="0" smtClean="0"/>
              <a:t>位，以便判断下一位是否为</a:t>
            </a:r>
            <a:r>
              <a:rPr lang="en-US" altLang="zh-CN" dirty="0" smtClean="0"/>
              <a:t>1</a:t>
            </a:r>
            <a:r>
              <a:rPr lang="zh-CN" altLang="zh-CN" dirty="0" smtClean="0"/>
              <a:t>。</a:t>
            </a:r>
            <a:endParaRPr lang="en-US" altLang="zh-CN" dirty="0" smtClean="0"/>
          </a:p>
          <a:p>
            <a:r>
              <a:rPr lang="en-US" altLang="zh-CN" dirty="0" smtClean="0"/>
              <a:t>   </a:t>
            </a:r>
            <a:r>
              <a:rPr lang="zh-CN" altLang="en-US" dirty="0" smtClean="0"/>
              <a:t>用</a:t>
            </a:r>
            <a:r>
              <a:rPr kumimoji="1" lang="en-US" altLang="zh-CN" dirty="0" smtClean="0">
                <a:solidFill>
                  <a:srgbClr val="FF0066"/>
                </a:solidFill>
                <a:latin typeface="Tahoma" pitchFamily="34" charset="0"/>
                <a:ea typeface="华文行楷" pitchFamily="2" charset="-122"/>
              </a:rPr>
              <a:t>for</a:t>
            </a:r>
            <a:r>
              <a:rPr kumimoji="1" lang="zh-CN" altLang="en-US" dirty="0" smtClean="0">
                <a:solidFill>
                  <a:srgbClr val="800000"/>
                </a:solidFill>
                <a:latin typeface="Tahoma" pitchFamily="34" charset="0"/>
                <a:ea typeface="华文行楷" pitchFamily="2" charset="-122"/>
              </a:rPr>
              <a:t>语句改写此程序：需要一个循环变量</a:t>
            </a:r>
            <a:r>
              <a:rPr kumimoji="1" lang="en-US" altLang="zh-CN" dirty="0" err="1" smtClean="0">
                <a:solidFill>
                  <a:srgbClr val="800000"/>
                </a:solidFill>
                <a:latin typeface="Tahoma" pitchFamily="34" charset="0"/>
                <a:ea typeface="华文行楷" pitchFamily="2" charset="-122"/>
              </a:rPr>
              <a:t>i</a:t>
            </a:r>
            <a:r>
              <a:rPr kumimoji="1" lang="zh-CN" altLang="en-US" dirty="0" smtClean="0">
                <a:solidFill>
                  <a:srgbClr val="800000"/>
                </a:solidFill>
                <a:latin typeface="Tahoma" pitchFamily="34" charset="0"/>
                <a:ea typeface="华文行楷" pitchFamily="2" charset="-122"/>
              </a:rPr>
              <a:t>（</a:t>
            </a:r>
            <a:r>
              <a:rPr kumimoji="1" lang="en-US" altLang="zh-CN" dirty="0" smtClean="0">
                <a:solidFill>
                  <a:srgbClr val="800000"/>
                </a:solidFill>
                <a:latin typeface="Tahoma" pitchFamily="34" charset="0"/>
                <a:ea typeface="华文行楷" pitchFamily="2" charset="-122"/>
              </a:rPr>
              <a:t>integer</a:t>
            </a:r>
            <a:r>
              <a:rPr kumimoji="1" lang="zh-CN" altLang="en-US" dirty="0" smtClean="0">
                <a:solidFill>
                  <a:srgbClr val="800000"/>
                </a:solidFill>
                <a:latin typeface="Tahoma" pitchFamily="34" charset="0"/>
                <a:ea typeface="华文行楷" pitchFamily="2" charset="-122"/>
              </a:rPr>
              <a:t>型），一个</a:t>
            </a:r>
            <a:r>
              <a:rPr kumimoji="1" lang="en-US" altLang="zh-CN" dirty="0" err="1" smtClean="0">
                <a:solidFill>
                  <a:srgbClr val="800000"/>
                </a:solidFill>
                <a:latin typeface="Tahoma" pitchFamily="34" charset="0"/>
                <a:ea typeface="华文行楷" pitchFamily="2" charset="-122"/>
              </a:rPr>
              <a:t>reg</a:t>
            </a:r>
            <a:r>
              <a:rPr kumimoji="1" lang="zh-CN" altLang="en-US" dirty="0" smtClean="0">
                <a:solidFill>
                  <a:srgbClr val="800000"/>
                </a:solidFill>
                <a:latin typeface="Tahoma" pitchFamily="34" charset="0"/>
                <a:ea typeface="华文行楷" pitchFamily="2" charset="-122"/>
              </a:rPr>
              <a:t>型变量（</a:t>
            </a:r>
            <a:r>
              <a:rPr kumimoji="1" lang="en-US" altLang="zh-CN" dirty="0" err="1" smtClean="0">
                <a:solidFill>
                  <a:srgbClr val="800000"/>
                </a:solidFill>
                <a:latin typeface="Tahoma" pitchFamily="34" charset="0"/>
                <a:ea typeface="华文行楷" pitchFamily="2" charset="-122"/>
              </a:rPr>
              <a:t>reg</a:t>
            </a:r>
            <a:r>
              <a:rPr kumimoji="1" lang="en-US" altLang="zh-CN" dirty="0" smtClean="0">
                <a:solidFill>
                  <a:srgbClr val="800000"/>
                </a:solidFill>
                <a:latin typeface="Tahoma" pitchFamily="34" charset="0"/>
                <a:ea typeface="华文行楷" pitchFamily="2" charset="-122"/>
              </a:rPr>
              <a:t>[3:0] count</a:t>
            </a:r>
            <a:r>
              <a:rPr kumimoji="1" lang="zh-CN" altLang="en-US" dirty="0" smtClean="0">
                <a:solidFill>
                  <a:srgbClr val="800000"/>
                </a:solidFill>
                <a:latin typeface="Tahoma" pitchFamily="34" charset="0"/>
                <a:ea typeface="华文行楷" pitchFamily="2" charset="-122"/>
              </a:rPr>
              <a:t>）对为</a:t>
            </a:r>
            <a:r>
              <a:rPr kumimoji="1" lang="en-US" altLang="zh-CN" dirty="0" smtClean="0">
                <a:solidFill>
                  <a:srgbClr val="800000"/>
                </a:solidFill>
                <a:latin typeface="Tahoma" pitchFamily="34" charset="0"/>
                <a:ea typeface="华文行楷" pitchFamily="2" charset="-122"/>
              </a:rPr>
              <a:t>1</a:t>
            </a:r>
            <a:r>
              <a:rPr kumimoji="1" lang="zh-CN" altLang="en-US" dirty="0" smtClean="0">
                <a:solidFill>
                  <a:srgbClr val="800000"/>
                </a:solidFill>
                <a:latin typeface="Tahoma" pitchFamily="34" charset="0"/>
                <a:ea typeface="华文行楷" pitchFamily="2" charset="-122"/>
              </a:rPr>
              <a:t>的位计数。</a:t>
            </a:r>
            <a:r>
              <a:rPr kumimoji="1" lang="en-US" altLang="zh-CN" dirty="0" smtClean="0">
                <a:solidFill>
                  <a:srgbClr val="800000"/>
                </a:solidFill>
                <a:latin typeface="Tahoma" pitchFamily="34" charset="0"/>
                <a:ea typeface="华文行楷" pitchFamily="2" charset="-122"/>
              </a:rPr>
              <a:t>for</a:t>
            </a:r>
            <a:r>
              <a:rPr kumimoji="1" lang="zh-CN" altLang="en-US" dirty="0" smtClean="0">
                <a:solidFill>
                  <a:srgbClr val="800000"/>
                </a:solidFill>
                <a:latin typeface="Tahoma" pitchFamily="34" charset="0"/>
                <a:ea typeface="华文行楷" pitchFamily="2" charset="-122"/>
              </a:rPr>
              <a:t>语句：</a:t>
            </a:r>
            <a:endParaRPr kumimoji="1" lang="en-US" altLang="zh-CN" dirty="0" smtClean="0">
              <a:solidFill>
                <a:srgbClr val="800000"/>
              </a:solidFill>
              <a:latin typeface="Tahoma" pitchFamily="34" charset="0"/>
              <a:ea typeface="华文行楷" pitchFamily="2" charset="-122"/>
            </a:endParaRPr>
          </a:p>
          <a:p>
            <a:r>
              <a:rPr kumimoji="1" lang="en-US" altLang="zh-CN" dirty="0" smtClean="0">
                <a:solidFill>
                  <a:srgbClr val="800000"/>
                </a:solidFill>
                <a:latin typeface="Tahoma" pitchFamily="34" charset="0"/>
                <a:ea typeface="华文行楷" pitchFamily="2" charset="-122"/>
              </a:rPr>
              <a:t>    for (</a:t>
            </a:r>
            <a:r>
              <a:rPr kumimoji="1" lang="en-US" altLang="zh-CN" dirty="0" err="1" smtClean="0">
                <a:solidFill>
                  <a:srgbClr val="800000"/>
                </a:solidFill>
                <a:latin typeface="Tahoma" pitchFamily="34" charset="0"/>
                <a:ea typeface="华文行楷" pitchFamily="2" charset="-122"/>
              </a:rPr>
              <a:t>i</a:t>
            </a:r>
            <a:r>
              <a:rPr kumimoji="1" lang="en-US" altLang="zh-CN" dirty="0" smtClean="0">
                <a:solidFill>
                  <a:srgbClr val="800000"/>
                </a:solidFill>
                <a:latin typeface="Tahoma" pitchFamily="34" charset="0"/>
                <a:ea typeface="华文行楷" pitchFamily="2" charset="-122"/>
              </a:rPr>
              <a:t>=0; </a:t>
            </a:r>
            <a:r>
              <a:rPr kumimoji="1" lang="en-US" altLang="zh-CN" dirty="0" err="1" smtClean="0">
                <a:solidFill>
                  <a:srgbClr val="800000"/>
                </a:solidFill>
                <a:latin typeface="Tahoma" pitchFamily="34" charset="0"/>
                <a:ea typeface="华文行楷" pitchFamily="2" charset="-122"/>
              </a:rPr>
              <a:t>i</a:t>
            </a:r>
            <a:r>
              <a:rPr kumimoji="1" lang="en-US" altLang="zh-CN" dirty="0" smtClean="0">
                <a:solidFill>
                  <a:srgbClr val="800000"/>
                </a:solidFill>
                <a:latin typeface="Tahoma" pitchFamily="34" charset="0"/>
                <a:ea typeface="华文行楷" pitchFamily="2" charset="-122"/>
              </a:rPr>
              <a:t>&lt;=7;i=i+1)</a:t>
            </a:r>
          </a:p>
          <a:p>
            <a:r>
              <a:rPr kumimoji="1" lang="en-US" altLang="zh-CN" dirty="0" smtClean="0">
                <a:solidFill>
                  <a:srgbClr val="800000"/>
                </a:solidFill>
                <a:latin typeface="Tahoma" pitchFamily="34" charset="0"/>
                <a:ea typeface="华文行楷" pitchFamily="2" charset="-122"/>
              </a:rPr>
              <a:t>      if(</a:t>
            </a:r>
            <a:r>
              <a:rPr kumimoji="1" lang="en-US" altLang="zh-CN" dirty="0" err="1" smtClean="0">
                <a:solidFill>
                  <a:srgbClr val="800000"/>
                </a:solidFill>
                <a:latin typeface="Tahoma" pitchFamily="34" charset="0"/>
                <a:ea typeface="华文行楷" pitchFamily="2" charset="-122"/>
              </a:rPr>
              <a:t>rega</a:t>
            </a:r>
            <a:r>
              <a:rPr kumimoji="1" lang="en-US" altLang="zh-CN" dirty="0" smtClean="0">
                <a:solidFill>
                  <a:srgbClr val="800000"/>
                </a:solidFill>
                <a:latin typeface="Tahoma" pitchFamily="34" charset="0"/>
                <a:ea typeface="华文行楷" pitchFamily="2" charset="-122"/>
              </a:rPr>
              <a:t>[</a:t>
            </a:r>
            <a:r>
              <a:rPr kumimoji="1" lang="en-US" altLang="zh-CN" dirty="0" err="1" smtClean="0">
                <a:solidFill>
                  <a:srgbClr val="800000"/>
                </a:solidFill>
                <a:latin typeface="Tahoma" pitchFamily="34" charset="0"/>
                <a:ea typeface="华文行楷" pitchFamily="2" charset="-122"/>
              </a:rPr>
              <a:t>i</a:t>
            </a:r>
            <a:r>
              <a:rPr kumimoji="1" lang="en-US" altLang="zh-CN" dirty="0" smtClean="0">
                <a:solidFill>
                  <a:srgbClr val="800000"/>
                </a:solidFill>
                <a:latin typeface="Tahoma" pitchFamily="34" charset="0"/>
                <a:ea typeface="华文行楷" pitchFamily="2" charset="-122"/>
              </a:rPr>
              <a:t>]==1) count=count+1;</a:t>
            </a:r>
          </a:p>
          <a:p>
            <a:r>
              <a:rPr kumimoji="1" lang="en-US" altLang="zh-CN" dirty="0" smtClean="0">
                <a:solidFill>
                  <a:srgbClr val="800000"/>
                </a:solidFill>
                <a:latin typeface="Tahoma" pitchFamily="34" charset="0"/>
                <a:ea typeface="华文行楷" pitchFamily="2" charset="-122"/>
              </a:rPr>
              <a:t>    </a:t>
            </a:r>
            <a:endParaRPr lang="zh-CN" altLang="zh-CN" dirty="0" smtClean="0"/>
          </a:p>
          <a:p>
            <a:pPr algn="just"/>
            <a:endParaRPr lang="zh-CN" altLang="en-US" sz="1000" dirty="0" smtClean="0">
              <a:latin typeface="宋体" charset="-122"/>
            </a:endParaRPr>
          </a:p>
          <a:p>
            <a:endParaRPr lang="zh-CN" altLang="en-US" sz="1000" dirty="0" smtClean="0">
              <a:latin typeface="宋体" charset="-122"/>
            </a:endParaRPr>
          </a:p>
        </p:txBody>
      </p:sp>
    </p:spTree>
    <p:extLst>
      <p:ext uri="{BB962C8B-B14F-4D97-AF65-F5344CB8AC3E}">
        <p14:creationId xmlns:p14="http://schemas.microsoft.com/office/powerpoint/2010/main" val="12190196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noFill/>
          <a:ln/>
        </p:spPr>
        <p:txBody>
          <a:bodyPr/>
          <a:lstStyle/>
          <a:p>
            <a:pPr algn="just"/>
            <a:endParaRPr lang="zh-CN" altLang="en-US" sz="1000" dirty="0" smtClean="0">
              <a:latin typeface="宋体" charset="-122"/>
            </a:endParaRPr>
          </a:p>
          <a:p>
            <a:endParaRPr lang="zh-CN" altLang="en-US" sz="1000" dirty="0" smtClean="0">
              <a:latin typeface="宋体" charset="-122"/>
            </a:endParaRPr>
          </a:p>
        </p:txBody>
      </p:sp>
    </p:spTree>
    <p:extLst>
      <p:ext uri="{BB962C8B-B14F-4D97-AF65-F5344CB8AC3E}">
        <p14:creationId xmlns:p14="http://schemas.microsoft.com/office/powerpoint/2010/main" val="566157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r>
              <a:rPr lang="zh-CN" altLang="en-US" sz="1800" dirty="0" smtClean="0">
                <a:latin typeface="Tahoma" pitchFamily="34" charset="0"/>
              </a:rPr>
              <a:t>    见</a:t>
            </a:r>
            <a:r>
              <a:rPr lang="en-US" altLang="zh-CN" sz="2200" dirty="0" smtClean="0">
                <a:solidFill>
                  <a:srgbClr val="CC0066"/>
                </a:solidFill>
                <a:latin typeface="方正姚体" pitchFamily="2" charset="-122"/>
                <a:ea typeface="方正姚体" pitchFamily="2" charset="-122"/>
              </a:rPr>
              <a:t>《</a:t>
            </a:r>
            <a:r>
              <a:rPr lang="zh-CN" altLang="en-US" sz="2200" dirty="0" smtClean="0">
                <a:solidFill>
                  <a:srgbClr val="CC0066"/>
                </a:solidFill>
                <a:latin typeface="方正姚体" pitchFamily="2" charset="-122"/>
                <a:ea typeface="方正姚体" pitchFamily="2" charset="-122"/>
              </a:rPr>
              <a:t>数字系统设计与</a:t>
            </a:r>
            <a:r>
              <a:rPr lang="en-US" altLang="zh-CN" sz="2200" dirty="0" err="1" smtClean="0">
                <a:solidFill>
                  <a:srgbClr val="CC0066"/>
                </a:solidFill>
                <a:latin typeface="方正姚体" pitchFamily="2" charset="-122"/>
                <a:ea typeface="方正姚体" pitchFamily="2" charset="-122"/>
              </a:rPr>
              <a:t>Verilog</a:t>
            </a:r>
            <a:r>
              <a:rPr lang="en-US" altLang="zh-CN" sz="2200" dirty="0" smtClean="0">
                <a:solidFill>
                  <a:srgbClr val="CC0066"/>
                </a:solidFill>
                <a:latin typeface="方正姚体" pitchFamily="2" charset="-122"/>
                <a:ea typeface="方正姚体" pitchFamily="2" charset="-122"/>
              </a:rPr>
              <a:t> HDL 》</a:t>
            </a:r>
            <a:r>
              <a:rPr lang="en-US" altLang="zh-CN" sz="1800" dirty="0" smtClean="0">
                <a:latin typeface="Tahoma" pitchFamily="34" charset="0"/>
              </a:rPr>
              <a:t> P147</a:t>
            </a:r>
          </a:p>
          <a:p>
            <a:r>
              <a:rPr lang="zh-CN" altLang="en-US" sz="1800" dirty="0" smtClean="0">
                <a:latin typeface="Tahoma" pitchFamily="34" charset="0"/>
              </a:rPr>
              <a:t>    不考虑低位进位，两个数码算术加称为半加，实现半加功能的逻辑元件称为半加器。异或逻辑就可以实现半加。</a:t>
            </a:r>
          </a:p>
          <a:p>
            <a:r>
              <a:rPr lang="zh-CN" altLang="en-US" sz="1800" dirty="0" smtClean="0">
                <a:latin typeface="Tahoma" pitchFamily="34" charset="0"/>
              </a:rPr>
              <a:t>    考虑低位进位的两个数码相加称为全加，实现全加功能的逻辑元件称为全加器。</a:t>
            </a:r>
            <a:endParaRPr lang="en-US" altLang="zh-CN" sz="1800" dirty="0" smtClean="0">
              <a:latin typeface="Tahoma" pitchFamily="34" charset="0"/>
            </a:endParaRPr>
          </a:p>
          <a:p>
            <a:endParaRPr lang="zh-CN" altLang="en-US" sz="1000" dirty="0" smtClean="0">
              <a:latin typeface="宋体" charset="-122"/>
            </a:endParaRPr>
          </a:p>
        </p:txBody>
      </p:sp>
    </p:spTree>
    <p:extLst>
      <p:ext uri="{BB962C8B-B14F-4D97-AF65-F5344CB8AC3E}">
        <p14:creationId xmlns:p14="http://schemas.microsoft.com/office/powerpoint/2010/main" val="28490749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noFill/>
          <a:ln/>
        </p:spPr>
        <p:txBody>
          <a:bodyPr/>
          <a:lstStyle/>
          <a:p>
            <a:pPr algn="just">
              <a:lnSpc>
                <a:spcPct val="110000"/>
              </a:lnSpc>
            </a:pPr>
            <a:r>
              <a:rPr lang="zh-CN" altLang="zh-CN" dirty="0" smtClean="0"/>
              <a:t>见《数字系统设计与</a:t>
            </a:r>
            <a:r>
              <a:rPr lang="en-US" altLang="zh-CN" dirty="0" err="1" smtClean="0"/>
              <a:t>Verilog</a:t>
            </a:r>
            <a:r>
              <a:rPr lang="en-US" altLang="zh-CN" dirty="0" smtClean="0"/>
              <a:t> HDL</a:t>
            </a:r>
            <a:r>
              <a:rPr lang="zh-CN" altLang="zh-CN" dirty="0" smtClean="0"/>
              <a:t>（第</a:t>
            </a:r>
            <a:r>
              <a:rPr lang="en-US" altLang="zh-CN" dirty="0" smtClean="0"/>
              <a:t>4</a:t>
            </a:r>
            <a:r>
              <a:rPr lang="zh-CN" altLang="zh-CN" dirty="0" smtClean="0"/>
              <a:t>版）》</a:t>
            </a:r>
            <a:r>
              <a:rPr lang="en-US" altLang="zh-CN" dirty="0" smtClean="0"/>
              <a:t>P182 [</a:t>
            </a:r>
            <a:r>
              <a:rPr lang="zh-CN" altLang="zh-CN" dirty="0" smtClean="0"/>
              <a:t>例</a:t>
            </a:r>
            <a:r>
              <a:rPr lang="en-US" altLang="zh-CN" dirty="0" smtClean="0"/>
              <a:t>633]</a:t>
            </a:r>
            <a:r>
              <a:rPr lang="zh-CN" altLang="zh-CN" dirty="0" smtClean="0"/>
              <a:t>、</a:t>
            </a:r>
            <a:r>
              <a:rPr lang="en-US" altLang="zh-CN" dirty="0" smtClean="0"/>
              <a:t> [</a:t>
            </a:r>
            <a:r>
              <a:rPr lang="zh-CN" altLang="zh-CN" dirty="0" smtClean="0"/>
              <a:t>例</a:t>
            </a:r>
            <a:r>
              <a:rPr lang="en-US" altLang="zh-CN" dirty="0" smtClean="0"/>
              <a:t>6.34]</a:t>
            </a:r>
            <a:endParaRPr lang="zh-CN" altLang="zh-CN" dirty="0" smtClean="0"/>
          </a:p>
          <a:p>
            <a:pPr algn="just">
              <a:lnSpc>
                <a:spcPct val="110000"/>
              </a:lnSpc>
            </a:pPr>
            <a:endParaRPr lang="en-US" altLang="zh-CN" sz="1300" dirty="0" smtClean="0">
              <a:latin typeface="华文新魏" pitchFamily="2" charset="-122"/>
              <a:ea typeface="华文新魏" pitchFamily="2" charset="-122"/>
            </a:endParaRPr>
          </a:p>
          <a:p>
            <a:endParaRPr lang="zh-CN" altLang="en-US" sz="1000" dirty="0" smtClean="0">
              <a:latin typeface="宋体" charset="-122"/>
            </a:endParaRPr>
          </a:p>
        </p:txBody>
      </p:sp>
    </p:spTree>
    <p:extLst>
      <p:ext uri="{BB962C8B-B14F-4D97-AF65-F5344CB8AC3E}">
        <p14:creationId xmlns:p14="http://schemas.microsoft.com/office/powerpoint/2010/main" val="23666991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p:spPr>
        <p:txBody>
          <a:bodyPr/>
          <a:lstStyle/>
          <a:p>
            <a:r>
              <a:rPr lang="zh-CN" altLang="en-US" sz="1000" dirty="0" smtClean="0">
                <a:latin typeface="宋体" charset="-122"/>
              </a:rPr>
              <a:t>二者的区别是在</a:t>
            </a:r>
            <a:r>
              <a:rPr lang="en-US" altLang="zh-CN" sz="1000" dirty="0" smtClean="0">
                <a:latin typeface="宋体" charset="-122"/>
              </a:rPr>
              <a:t>always</a:t>
            </a:r>
            <a:r>
              <a:rPr lang="zh-CN" altLang="en-US" sz="1000" dirty="0" smtClean="0">
                <a:latin typeface="宋体" charset="-122"/>
              </a:rPr>
              <a:t>模块内，</a:t>
            </a:r>
            <a:r>
              <a:rPr lang="zh-CN" altLang="en-US" sz="1300" dirty="0" smtClean="0">
                <a:latin typeface="华文新魏" pitchFamily="2" charset="-122"/>
                <a:ea typeface="华文新魏" pitchFamily="2" charset="-122"/>
              </a:rPr>
              <a:t>两条赋值语句的顺序相反。</a:t>
            </a:r>
          </a:p>
          <a:p>
            <a:r>
              <a:rPr lang="en-US" altLang="zh-CN" sz="2200" dirty="0" smtClean="0"/>
              <a:t>serial1.v</a:t>
            </a:r>
            <a:r>
              <a:rPr lang="zh-CN" altLang="en-US" sz="2200" dirty="0" smtClean="0"/>
              <a:t>和</a:t>
            </a:r>
            <a:r>
              <a:rPr lang="en-US" altLang="zh-CN" sz="2200" dirty="0" smtClean="0"/>
              <a:t>serial2.v</a:t>
            </a:r>
            <a:r>
              <a:rPr lang="zh-CN" altLang="en-US" sz="2200" dirty="0" smtClean="0"/>
              <a:t>位于</a:t>
            </a:r>
            <a:r>
              <a:rPr lang="en-US" altLang="zh-CN" sz="2200" dirty="0" smtClean="0"/>
              <a:t>serial</a:t>
            </a:r>
            <a:r>
              <a:rPr lang="zh-CN" altLang="en-US" sz="2200" dirty="0" smtClean="0"/>
              <a:t>文件夹中</a:t>
            </a:r>
          </a:p>
        </p:txBody>
      </p:sp>
    </p:spTree>
    <p:extLst>
      <p:ext uri="{BB962C8B-B14F-4D97-AF65-F5344CB8AC3E}">
        <p14:creationId xmlns:p14="http://schemas.microsoft.com/office/powerpoint/2010/main" val="18317005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a:noFill/>
          <a:ln/>
        </p:spPr>
        <p:txBody>
          <a:bodyPr/>
          <a:lstStyle/>
          <a:p>
            <a:pPr>
              <a:lnSpc>
                <a:spcPct val="110000"/>
              </a:lnSpc>
            </a:pPr>
            <a:r>
              <a:rPr lang="zh-CN" altLang="en-US" sz="1300" dirty="0" smtClean="0"/>
              <a:t>见</a:t>
            </a:r>
            <a:r>
              <a:rPr lang="en-US" altLang="zh-CN" sz="1300" dirty="0" smtClean="0"/>
              <a:t>《</a:t>
            </a:r>
            <a:r>
              <a:rPr lang="zh-CN" altLang="en-US" sz="1300" dirty="0" smtClean="0"/>
              <a:t>数字系统设计与</a:t>
            </a:r>
            <a:r>
              <a:rPr lang="en-US" altLang="zh-CN" sz="1300" dirty="0" err="1" smtClean="0">
                <a:latin typeface="华文新魏" pitchFamily="2" charset="-122"/>
                <a:ea typeface="华文新魏" pitchFamily="2" charset="-122"/>
              </a:rPr>
              <a:t>Verilog</a:t>
            </a:r>
            <a:r>
              <a:rPr lang="en-US" altLang="zh-CN" sz="1300" dirty="0" smtClean="0">
                <a:latin typeface="华文新魏" pitchFamily="2" charset="-122"/>
                <a:ea typeface="华文新魏" pitchFamily="2" charset="-122"/>
              </a:rPr>
              <a:t> HDL</a:t>
            </a:r>
            <a:r>
              <a:rPr lang="zh-CN" altLang="en-US" sz="2200" dirty="0" smtClean="0">
                <a:solidFill>
                  <a:srgbClr val="CC0066"/>
                </a:solidFill>
                <a:latin typeface="方正姚体" pitchFamily="2" charset="-122"/>
                <a:ea typeface="方正姚体" pitchFamily="2" charset="-122"/>
              </a:rPr>
              <a:t>（第</a:t>
            </a:r>
            <a:r>
              <a:rPr lang="en-US" altLang="zh-CN" sz="2200" dirty="0" smtClean="0">
                <a:solidFill>
                  <a:srgbClr val="CC0066"/>
                </a:solidFill>
                <a:latin typeface="方正姚体" pitchFamily="2" charset="-122"/>
                <a:ea typeface="方正姚体" pitchFamily="2" charset="-122"/>
              </a:rPr>
              <a:t>4</a:t>
            </a:r>
            <a:r>
              <a:rPr lang="zh-CN" altLang="en-US" sz="2200" dirty="0" smtClean="0">
                <a:solidFill>
                  <a:srgbClr val="CC0066"/>
                </a:solidFill>
                <a:latin typeface="方正姚体" pitchFamily="2" charset="-122"/>
                <a:ea typeface="方正姚体" pitchFamily="2" charset="-122"/>
              </a:rPr>
              <a:t>版）</a:t>
            </a:r>
            <a:r>
              <a:rPr lang="en-US" altLang="zh-CN" sz="1300" dirty="0" smtClean="0"/>
              <a:t>》</a:t>
            </a:r>
            <a:r>
              <a:rPr lang="en-US" altLang="zh-CN" sz="1300" dirty="0" smtClean="0">
                <a:latin typeface="华文新魏" pitchFamily="2" charset="-122"/>
                <a:ea typeface="华文新魏" pitchFamily="2" charset="-122"/>
              </a:rPr>
              <a:t>P164[</a:t>
            </a:r>
            <a:r>
              <a:rPr lang="zh-CN" altLang="en-US" sz="1300" dirty="0" smtClean="0"/>
              <a:t>例</a:t>
            </a:r>
            <a:r>
              <a:rPr lang="en-US" altLang="zh-CN" sz="1300" dirty="0" smtClean="0">
                <a:latin typeface="华文新魏" pitchFamily="2" charset="-122"/>
                <a:ea typeface="华文新魏" pitchFamily="2" charset="-122"/>
              </a:rPr>
              <a:t>6.35]</a:t>
            </a:r>
            <a:r>
              <a:rPr lang="zh-CN" altLang="en-US" sz="1300" dirty="0" smtClean="0"/>
              <a:t> 。</a:t>
            </a:r>
          </a:p>
          <a:p>
            <a:pPr>
              <a:lnSpc>
                <a:spcPct val="110000"/>
              </a:lnSpc>
            </a:pPr>
            <a:endParaRPr lang="zh-CN" altLang="en-US" sz="1000" dirty="0" smtClean="0">
              <a:latin typeface="宋体" charset="-122"/>
            </a:endParaRPr>
          </a:p>
        </p:txBody>
      </p:sp>
    </p:spTree>
    <p:extLst>
      <p:ext uri="{BB962C8B-B14F-4D97-AF65-F5344CB8AC3E}">
        <p14:creationId xmlns:p14="http://schemas.microsoft.com/office/powerpoint/2010/main" val="22498585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a:noFill/>
          <a:ln/>
        </p:spPr>
        <p:txBody>
          <a:bodyPr/>
          <a:lstStyle/>
          <a:p>
            <a:r>
              <a:rPr lang="zh-CN" altLang="zh-CN" dirty="0" smtClean="0"/>
              <a:t>见《数字系统设计与</a:t>
            </a:r>
            <a:r>
              <a:rPr lang="en-US" altLang="zh-CN" dirty="0" err="1" smtClean="0"/>
              <a:t>Verilog</a:t>
            </a:r>
            <a:r>
              <a:rPr lang="en-US" altLang="zh-CN" dirty="0" smtClean="0"/>
              <a:t> HDL</a:t>
            </a:r>
            <a:r>
              <a:rPr lang="zh-CN" altLang="zh-CN" dirty="0" smtClean="0"/>
              <a:t>（第</a:t>
            </a:r>
            <a:r>
              <a:rPr lang="en-US" altLang="zh-CN" dirty="0" smtClean="0"/>
              <a:t>4</a:t>
            </a:r>
            <a:r>
              <a:rPr lang="zh-CN" altLang="zh-CN" dirty="0" smtClean="0"/>
              <a:t>版）》</a:t>
            </a:r>
            <a:r>
              <a:rPr lang="zh-CN" altLang="en-US" dirty="0" smtClean="0"/>
              <a:t>第</a:t>
            </a:r>
            <a:r>
              <a:rPr lang="en-US" altLang="zh-CN" dirty="0" smtClean="0"/>
              <a:t>7</a:t>
            </a:r>
            <a:r>
              <a:rPr lang="zh-CN" altLang="en-US" dirty="0" smtClean="0"/>
              <a:t>章“</a:t>
            </a:r>
            <a:r>
              <a:rPr lang="en-US" altLang="zh-CN" dirty="0" err="1" smtClean="0">
                <a:solidFill>
                  <a:srgbClr val="FFCC00"/>
                </a:solidFill>
                <a:ea typeface="黑体" pitchFamily="49" charset="-122"/>
              </a:rPr>
              <a:t>Verilog</a:t>
            </a:r>
            <a:r>
              <a:rPr lang="zh-CN" altLang="en-US" dirty="0" smtClean="0">
                <a:solidFill>
                  <a:srgbClr val="FFCC00"/>
                </a:solidFill>
                <a:ea typeface="黑体" pitchFamily="49" charset="-122"/>
              </a:rPr>
              <a:t>设计的层次与风格”</a:t>
            </a:r>
            <a:r>
              <a:rPr lang="en-US" altLang="zh-CN" dirty="0" smtClean="0"/>
              <a:t>P166-172</a:t>
            </a:r>
            <a:endParaRPr lang="zh-CN" altLang="zh-CN" dirty="0" smtClean="0"/>
          </a:p>
          <a:p>
            <a:endParaRPr lang="zh-CN" altLang="en-US" sz="1000" dirty="0" smtClean="0">
              <a:latin typeface="宋体" charset="-122"/>
            </a:endParaRPr>
          </a:p>
        </p:txBody>
      </p:sp>
    </p:spTree>
    <p:extLst>
      <p:ext uri="{BB962C8B-B14F-4D97-AF65-F5344CB8AC3E}">
        <p14:creationId xmlns:p14="http://schemas.microsoft.com/office/powerpoint/2010/main" val="1892993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r>
              <a:rPr lang="zh-CN" altLang="en-US" sz="1800" dirty="0" smtClean="0">
                <a:latin typeface="Tahoma" pitchFamily="34" charset="0"/>
              </a:rPr>
              <a:t>    见</a:t>
            </a:r>
            <a:r>
              <a:rPr lang="en-US" altLang="zh-CN" sz="2200" dirty="0" smtClean="0">
                <a:solidFill>
                  <a:srgbClr val="CC0066"/>
                </a:solidFill>
                <a:latin typeface="方正姚体" pitchFamily="2" charset="-122"/>
                <a:ea typeface="方正姚体" pitchFamily="2" charset="-122"/>
              </a:rPr>
              <a:t>《</a:t>
            </a:r>
            <a:r>
              <a:rPr lang="zh-CN" altLang="en-US" sz="2200" dirty="0" smtClean="0">
                <a:solidFill>
                  <a:srgbClr val="CC0066"/>
                </a:solidFill>
                <a:latin typeface="方正姚体" pitchFamily="2" charset="-122"/>
                <a:ea typeface="方正姚体" pitchFamily="2" charset="-122"/>
              </a:rPr>
              <a:t>数字系统设计与</a:t>
            </a:r>
            <a:r>
              <a:rPr lang="en-US" altLang="zh-CN" sz="2200" dirty="0" err="1" smtClean="0">
                <a:solidFill>
                  <a:srgbClr val="CC0066"/>
                </a:solidFill>
                <a:latin typeface="方正姚体" pitchFamily="2" charset="-122"/>
                <a:ea typeface="方正姚体" pitchFamily="2" charset="-122"/>
              </a:rPr>
              <a:t>Verilog</a:t>
            </a:r>
            <a:r>
              <a:rPr lang="en-US" altLang="zh-CN" sz="2200" dirty="0" smtClean="0">
                <a:solidFill>
                  <a:srgbClr val="CC0066"/>
                </a:solidFill>
                <a:latin typeface="方正姚体" pitchFamily="2" charset="-122"/>
                <a:ea typeface="方正姚体" pitchFamily="2" charset="-122"/>
              </a:rPr>
              <a:t> HDL 》</a:t>
            </a:r>
            <a:r>
              <a:rPr lang="en-US" altLang="zh-CN" sz="1800" dirty="0" smtClean="0">
                <a:latin typeface="Tahoma" pitchFamily="34" charset="0"/>
              </a:rPr>
              <a:t> P147</a:t>
            </a:r>
          </a:p>
          <a:p>
            <a:r>
              <a:rPr lang="zh-CN" altLang="en-US" sz="1800" dirty="0" smtClean="0">
                <a:latin typeface="Tahoma" pitchFamily="34" charset="0"/>
              </a:rPr>
              <a:t>    不考虑低位进位，两个数码算术加称为半加，实现半加功能的逻辑元件称为半加器。异或逻辑就可以实现半加。</a:t>
            </a:r>
          </a:p>
          <a:p>
            <a:r>
              <a:rPr lang="zh-CN" altLang="en-US" sz="1800" dirty="0" smtClean="0">
                <a:latin typeface="Tahoma" pitchFamily="34" charset="0"/>
              </a:rPr>
              <a:t>    考虑低位进位的两个数码相加称为全加，实现全加功能的逻辑元件称为全加器。</a:t>
            </a:r>
            <a:endParaRPr lang="en-US" altLang="zh-CN" sz="1800" dirty="0" smtClean="0">
              <a:latin typeface="Tahoma" pitchFamily="34" charset="0"/>
            </a:endParaRPr>
          </a:p>
          <a:p>
            <a:endParaRPr lang="zh-CN" altLang="en-US" sz="1000" dirty="0" smtClean="0">
              <a:latin typeface="宋体" charset="-122"/>
            </a:endParaRPr>
          </a:p>
        </p:txBody>
      </p:sp>
    </p:spTree>
    <p:extLst>
      <p:ext uri="{BB962C8B-B14F-4D97-AF65-F5344CB8AC3E}">
        <p14:creationId xmlns:p14="http://schemas.microsoft.com/office/powerpoint/2010/main" val="2849074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p:spPr>
        <p:txBody>
          <a:bodyPr/>
          <a:lstStyle/>
          <a:p>
            <a:endParaRPr lang="zh-CN" altLang="en-US" sz="1000" dirty="0" smtClean="0">
              <a:latin typeface="宋体" charset="-122"/>
            </a:endParaRPr>
          </a:p>
        </p:txBody>
      </p:sp>
    </p:spTree>
    <p:extLst>
      <p:ext uri="{BB962C8B-B14F-4D97-AF65-F5344CB8AC3E}">
        <p14:creationId xmlns:p14="http://schemas.microsoft.com/office/powerpoint/2010/main" val="3975029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0"/>
            <a:ext cx="7451725" cy="549275"/>
          </a:xfrm>
          <a:prstGeom prst="rect">
            <a:avLst/>
          </a:prstGeom>
          <a:solidFill>
            <a:srgbClr val="C30224"/>
          </a:solidFill>
          <a:ln w="9525">
            <a:noFill/>
            <a:miter lim="800000"/>
            <a:headEnd/>
            <a:tailEnd/>
          </a:ln>
          <a:effectLst/>
        </p:spPr>
        <p:txBody>
          <a:bodyPr wrap="none" anchor="ctr"/>
          <a:lstStyle/>
          <a:p>
            <a:pPr>
              <a:defRPr/>
            </a:pPr>
            <a:endParaRPr lang="zh-CN" altLang="en-US" sz="3200" b="1">
              <a:solidFill>
                <a:schemeClr val="tx2"/>
              </a:solidFill>
            </a:endParaRPr>
          </a:p>
        </p:txBody>
      </p:sp>
      <p:sp>
        <p:nvSpPr>
          <p:cNvPr id="3" name="Line 10"/>
          <p:cNvSpPr>
            <a:spLocks noChangeShapeType="1"/>
          </p:cNvSpPr>
          <p:nvPr userDrawn="1"/>
        </p:nvSpPr>
        <p:spPr bwMode="auto">
          <a:xfrm flipV="1">
            <a:off x="468313" y="2852738"/>
            <a:ext cx="8064500" cy="0"/>
          </a:xfrm>
          <a:prstGeom prst="line">
            <a:avLst/>
          </a:prstGeom>
          <a:noFill/>
          <a:ln w="38100">
            <a:solidFill>
              <a:schemeClr val="bg2"/>
            </a:solidFill>
            <a:round/>
            <a:headEnd/>
            <a:tailEnd/>
          </a:ln>
          <a:effectLst/>
        </p:spPr>
        <p:txBody>
          <a:bodyPr anchor="ctr">
            <a:spAutoFit/>
          </a:bodyPr>
          <a:lstStyle/>
          <a:p>
            <a:pPr algn="ctr" eaLnBrk="0" hangingPunct="0">
              <a:defRPr/>
            </a:pPr>
            <a:endParaRPr lang="zh-CN" altLang="en-US">
              <a:ea typeface="+mn-ea"/>
            </a:endParaRPr>
          </a:p>
        </p:txBody>
      </p:sp>
      <p:sp>
        <p:nvSpPr>
          <p:cNvPr id="4" name="Line 11"/>
          <p:cNvSpPr>
            <a:spLocks noChangeShapeType="1"/>
          </p:cNvSpPr>
          <p:nvPr userDrawn="1"/>
        </p:nvSpPr>
        <p:spPr bwMode="auto">
          <a:xfrm>
            <a:off x="7451725" y="0"/>
            <a:ext cx="0" cy="5949950"/>
          </a:xfrm>
          <a:prstGeom prst="line">
            <a:avLst/>
          </a:prstGeom>
          <a:noFill/>
          <a:ln w="38100">
            <a:solidFill>
              <a:schemeClr val="bg2"/>
            </a:solidFill>
            <a:round/>
            <a:headEnd/>
            <a:tailEnd/>
          </a:ln>
          <a:effectLst/>
        </p:spPr>
        <p:txBody>
          <a:bodyPr anchor="ctr">
            <a:spAutoFit/>
          </a:bodyPr>
          <a:lstStyle/>
          <a:p>
            <a:pPr algn="ctr" eaLnBrk="0" hangingPunct="0">
              <a:defRPr/>
            </a:pPr>
            <a:endParaRPr lang="zh-CN" altLang="en-US">
              <a:ea typeface="+mn-ea"/>
            </a:endParaRPr>
          </a:p>
        </p:txBody>
      </p:sp>
      <p:grpSp>
        <p:nvGrpSpPr>
          <p:cNvPr id="5" name="Group 12"/>
          <p:cNvGrpSpPr>
            <a:grpSpLocks/>
          </p:cNvGrpSpPr>
          <p:nvPr userDrawn="1"/>
        </p:nvGrpSpPr>
        <p:grpSpPr bwMode="auto">
          <a:xfrm>
            <a:off x="7596188" y="188913"/>
            <a:ext cx="1338262" cy="2189162"/>
            <a:chOff x="4704" y="1885"/>
            <a:chExt cx="843" cy="1379"/>
          </a:xfrm>
        </p:grpSpPr>
        <p:sp>
          <p:nvSpPr>
            <p:cNvPr id="6" name="Oval 13"/>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a:p>
          </p:txBody>
        </p:sp>
        <p:sp>
          <p:nvSpPr>
            <p:cNvPr id="7" name="Oval 14"/>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a:p>
          </p:txBody>
        </p:sp>
        <p:sp>
          <p:nvSpPr>
            <p:cNvPr id="8" name="Oval 15"/>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a:p>
          </p:txBody>
        </p:sp>
        <p:sp>
          <p:nvSpPr>
            <p:cNvPr id="9" name="Oval 16"/>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a:p>
          </p:txBody>
        </p:sp>
        <p:sp>
          <p:nvSpPr>
            <p:cNvPr id="10" name="Oval 17"/>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a:p>
          </p:txBody>
        </p:sp>
        <p:sp>
          <p:nvSpPr>
            <p:cNvPr id="11" name="Oval 18"/>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a:p>
          </p:txBody>
        </p:sp>
        <p:sp>
          <p:nvSpPr>
            <p:cNvPr id="12" name="Oval 19"/>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a:p>
          </p:txBody>
        </p:sp>
        <p:sp>
          <p:nvSpPr>
            <p:cNvPr id="13" name="Oval 20"/>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a:p>
          </p:txBody>
        </p:sp>
        <p:sp>
          <p:nvSpPr>
            <p:cNvPr id="14" name="Oval 21"/>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a:p>
          </p:txBody>
        </p:sp>
        <p:sp>
          <p:nvSpPr>
            <p:cNvPr id="15" name="Oval 22"/>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a:p>
          </p:txBody>
        </p:sp>
        <p:sp>
          <p:nvSpPr>
            <p:cNvPr id="16" name="Oval 23"/>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a:p>
          </p:txBody>
        </p:sp>
        <p:sp>
          <p:nvSpPr>
            <p:cNvPr id="17" name="Oval 24"/>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a:p>
          </p:txBody>
        </p:sp>
        <p:sp>
          <p:nvSpPr>
            <p:cNvPr id="18" name="Oval 25"/>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a:p>
          </p:txBody>
        </p:sp>
        <p:sp>
          <p:nvSpPr>
            <p:cNvPr id="19" name="Oval 26"/>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a:p>
          </p:txBody>
        </p:sp>
        <p:sp>
          <p:nvSpPr>
            <p:cNvPr id="20" name="Oval 27"/>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a:p>
          </p:txBody>
        </p:sp>
        <p:sp>
          <p:nvSpPr>
            <p:cNvPr id="21" name="Oval 28"/>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a:p>
          </p:txBody>
        </p:sp>
        <p:sp>
          <p:nvSpPr>
            <p:cNvPr id="22" name="Oval 29"/>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a:p>
          </p:txBody>
        </p:sp>
        <p:sp>
          <p:nvSpPr>
            <p:cNvPr id="23" name="Oval 30"/>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a:p>
          </p:txBody>
        </p:sp>
        <p:sp>
          <p:nvSpPr>
            <p:cNvPr id="24" name="Oval 31"/>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a:p>
          </p:txBody>
        </p:sp>
        <p:sp>
          <p:nvSpPr>
            <p:cNvPr id="25" name="Oval 32"/>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a:p>
          </p:txBody>
        </p:sp>
        <p:sp>
          <p:nvSpPr>
            <p:cNvPr id="26" name="Oval 33"/>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lgn="ctr" eaLnBrk="0" hangingPunct="0">
                <a:defRPr/>
              </a:pPr>
              <a:endParaRPr lang="zh-CN" altLang="en-US"/>
            </a:p>
          </p:txBody>
        </p:sp>
        <p:sp>
          <p:nvSpPr>
            <p:cNvPr id="27" name="Oval 34"/>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a:p>
          </p:txBody>
        </p:sp>
        <p:sp>
          <p:nvSpPr>
            <p:cNvPr id="28" name="Oval 35"/>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a:p>
          </p:txBody>
        </p:sp>
        <p:sp>
          <p:nvSpPr>
            <p:cNvPr id="29" name="Oval 36"/>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a:p>
          </p:txBody>
        </p:sp>
        <p:sp>
          <p:nvSpPr>
            <p:cNvPr id="30" name="Oval 37"/>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lgn="ctr" eaLnBrk="0" hangingPunct="0">
                <a:defRPr/>
              </a:pPr>
              <a:endParaRPr lang="zh-CN" altLang="en-US"/>
            </a:p>
          </p:txBody>
        </p:sp>
        <p:sp>
          <p:nvSpPr>
            <p:cNvPr id="31" name="Oval 38"/>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a:p>
          </p:txBody>
        </p:sp>
        <p:sp>
          <p:nvSpPr>
            <p:cNvPr id="32" name="Oval 39"/>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a:p>
          </p:txBody>
        </p:sp>
        <p:sp>
          <p:nvSpPr>
            <p:cNvPr id="33" name="Oval 40"/>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lgn="ctr" eaLnBrk="0" hangingPunct="0">
                <a:defRPr/>
              </a:pPr>
              <a:endParaRPr lang="zh-CN" altLang="en-US"/>
            </a:p>
          </p:txBody>
        </p:sp>
        <p:sp>
          <p:nvSpPr>
            <p:cNvPr id="34" name="Oval 41"/>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lgn="ctr" eaLnBrk="0" hangingPunct="0">
                <a:defRPr/>
              </a:pPr>
              <a:endParaRPr lang="zh-CN" altLang="en-US"/>
            </a:p>
          </p:txBody>
        </p:sp>
        <p:sp>
          <p:nvSpPr>
            <p:cNvPr id="35" name="Oval 42"/>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lgn="ctr" eaLnBrk="0" hangingPunct="0">
                <a:defRPr/>
              </a:pPr>
              <a:endParaRPr lang="zh-CN" altLang="en-US"/>
            </a:p>
          </p:txBody>
        </p:sp>
        <p:sp>
          <p:nvSpPr>
            <p:cNvPr id="36" name="Oval 43"/>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lgn="ctr" eaLnBrk="0" hangingPunct="0">
                <a:defRPr/>
              </a:pPr>
              <a:endParaRPr lang="zh-CN" altLang="en-US"/>
            </a:p>
          </p:txBody>
        </p:sp>
      </p:grpSp>
      <p:sp>
        <p:nvSpPr>
          <p:cNvPr id="37" name="Rectangle 44"/>
          <p:cNvSpPr>
            <a:spLocks noChangeArrowheads="1"/>
          </p:cNvSpPr>
          <p:nvPr userDrawn="1"/>
        </p:nvSpPr>
        <p:spPr bwMode="auto">
          <a:xfrm>
            <a:off x="4763" y="6742113"/>
            <a:ext cx="8599487" cy="71437"/>
          </a:xfrm>
          <a:prstGeom prst="rect">
            <a:avLst/>
          </a:prstGeom>
          <a:solidFill>
            <a:srgbClr val="E88000"/>
          </a:solidFill>
          <a:ln w="9525">
            <a:noFill/>
            <a:miter lim="800000"/>
            <a:headEnd/>
            <a:tailEnd/>
          </a:ln>
          <a:effectLst/>
        </p:spPr>
        <p:txBody>
          <a:bodyPr wrap="none" anchor="ctr"/>
          <a:lstStyle/>
          <a:p>
            <a:pPr algn="ctr" eaLnBrk="0" hangingPunct="0">
              <a:defRPr/>
            </a:pPr>
            <a:endParaRPr lang="zh-CN" altLang="en-US"/>
          </a:p>
        </p:txBody>
      </p:sp>
      <p:sp>
        <p:nvSpPr>
          <p:cNvPr id="38" name="Rectangle 45"/>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a:effectLst/>
        </p:spPr>
        <p:txBody>
          <a:bodyPr wrap="none" anchor="ctr"/>
          <a:lstStyle/>
          <a:p>
            <a:pPr algn="ctr" eaLnBrk="0" hangingPunct="0">
              <a:defRPr/>
            </a:pPr>
            <a:endParaRPr lang="zh-CN" altLang="en-US"/>
          </a:p>
        </p:txBody>
      </p:sp>
      <p:sp>
        <p:nvSpPr>
          <p:cNvPr id="39" name="Rectangle 46"/>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a:effectLst/>
        </p:spPr>
        <p:txBody>
          <a:bodyPr wrap="none" anchor="ctr"/>
          <a:lstStyle/>
          <a:p>
            <a:pPr algn="ctr" eaLnBrk="0" hangingPunct="0">
              <a:defRPr/>
            </a:pPr>
            <a:endParaRPr lang="zh-CN" altLang="en-US"/>
          </a:p>
        </p:txBody>
      </p:sp>
      <p:pic>
        <p:nvPicPr>
          <p:cNvPr id="40" name="Picture 47"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a:effectLst/>
        </p:spPr>
        <p:txBody>
          <a:bodyPr wrap="none" anchor="ctr"/>
          <a:lstStyle/>
          <a:p>
            <a:pPr>
              <a:defRPr/>
            </a:pPr>
            <a:endParaRPr lang="zh-CN" altLang="en-US">
              <a:solidFill>
                <a:schemeClr val="tx2"/>
              </a:solidFill>
              <a:latin typeface="Times New Roman" pitchFamily="18" charset="0"/>
            </a:endParaRPr>
          </a:p>
        </p:txBody>
      </p:sp>
      <p:sp>
        <p:nvSpPr>
          <p:cNvPr id="36867" name="Rectangle 12"/>
          <p:cNvSpPr>
            <a:spLocks noGrp="1" noChangeArrowheads="1"/>
          </p:cNvSpPr>
          <p:nvPr>
            <p:ph type="title"/>
          </p:nvPr>
        </p:nvSpPr>
        <p:spPr bwMode="auto">
          <a:xfrm>
            <a:off x="684213" y="404813"/>
            <a:ext cx="5257800" cy="3683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37"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a:effectLst/>
        </p:spPr>
        <p:txBody>
          <a:bodyPr anchor="ctr">
            <a:spAutoFit/>
          </a:bodyPr>
          <a:lstStyle/>
          <a:p>
            <a:pPr algn="ctr" eaLnBrk="0" hangingPunct="0">
              <a:defRPr/>
            </a:pPr>
            <a:endParaRPr lang="zh-CN" altLang="en-US">
              <a:ea typeface="+mn-ea"/>
            </a:endParaRPr>
          </a:p>
        </p:txBody>
      </p:sp>
      <p:sp>
        <p:nvSpPr>
          <p:cNvPr id="36869" name="Rectangle 14"/>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9" name="Rectangle 15"/>
          <p:cNvSpPr>
            <a:spLocks noChangeArrowheads="1"/>
          </p:cNvSpPr>
          <p:nvPr userDrawn="1"/>
        </p:nvSpPr>
        <p:spPr bwMode="auto">
          <a:xfrm>
            <a:off x="4763" y="6742113"/>
            <a:ext cx="8599487" cy="71437"/>
          </a:xfrm>
          <a:prstGeom prst="rect">
            <a:avLst/>
          </a:prstGeom>
          <a:solidFill>
            <a:srgbClr val="E88000"/>
          </a:solidFill>
          <a:ln w="9525">
            <a:noFill/>
            <a:miter lim="800000"/>
            <a:headEnd/>
            <a:tailEnd/>
          </a:ln>
          <a:effectLst/>
        </p:spPr>
        <p:txBody>
          <a:bodyPr wrap="none" anchor="ctr"/>
          <a:lstStyle/>
          <a:p>
            <a:pPr algn="ctr" eaLnBrk="0" hangingPunct="0">
              <a:defRPr/>
            </a:pPr>
            <a:endParaRPr lang="zh-CN" altLang="en-US"/>
          </a:p>
        </p:txBody>
      </p:sp>
      <p:sp>
        <p:nvSpPr>
          <p:cNvPr id="1040" name="Rectangle 16"/>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a:effectLst/>
        </p:spPr>
        <p:txBody>
          <a:bodyPr wrap="none" anchor="ctr"/>
          <a:lstStyle/>
          <a:p>
            <a:pPr algn="ctr" eaLnBrk="0" hangingPunct="0">
              <a:defRPr/>
            </a:pPr>
            <a:endParaRPr lang="zh-CN" altLang="en-US"/>
          </a:p>
        </p:txBody>
      </p:sp>
      <p:sp>
        <p:nvSpPr>
          <p:cNvPr id="1041" name="Rectangle 17"/>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a:effectLst/>
        </p:spPr>
        <p:txBody>
          <a:bodyPr wrap="none" anchor="ctr"/>
          <a:lstStyle/>
          <a:p>
            <a:pPr algn="ctr" eaLnBrk="0" hangingPunct="0">
              <a:defRPr/>
            </a:pPr>
            <a:endParaRPr lang="zh-CN" altLang="en-US"/>
          </a:p>
        </p:txBody>
      </p:sp>
      <p:sp>
        <p:nvSpPr>
          <p:cNvPr id="1042" name="Text Box 18"/>
          <p:cNvSpPr txBox="1">
            <a:spLocks noChangeArrowheads="1"/>
          </p:cNvSpPr>
          <p:nvPr userDrawn="1"/>
        </p:nvSpPr>
        <p:spPr bwMode="auto">
          <a:xfrm>
            <a:off x="8532813" y="6524625"/>
            <a:ext cx="576262" cy="304800"/>
          </a:xfrm>
          <a:prstGeom prst="rect">
            <a:avLst/>
          </a:prstGeom>
          <a:noFill/>
          <a:ln w="9525">
            <a:noFill/>
            <a:miter lim="800000"/>
            <a:headEnd/>
            <a:tailEnd/>
          </a:ln>
          <a:effectLst/>
        </p:spPr>
        <p:txBody>
          <a:bodyPr>
            <a:spAutoFit/>
          </a:bodyPr>
          <a:lstStyle/>
          <a:p>
            <a:pPr algn="ctr" eaLnBrk="0" hangingPunct="0">
              <a:spcBef>
                <a:spcPct val="50000"/>
              </a:spcBef>
              <a:defRPr/>
            </a:pPr>
            <a:fld id="{0EED3CC7-0B68-442A-BA1A-033631C98E86}" type="slidenum">
              <a:rPr lang="zh-CN" altLang="en-US" sz="1400">
                <a:solidFill>
                  <a:srgbClr val="000099"/>
                </a:solidFill>
              </a:rPr>
              <a:pPr algn="ctr" eaLnBrk="0" hangingPunct="0">
                <a:spcBef>
                  <a:spcPct val="50000"/>
                </a:spcBef>
                <a:defRPr/>
              </a:pPr>
              <a:t>‹#›</a:t>
            </a:fld>
            <a:endParaRPr lang="en-US" altLang="zh-CN" sz="1400">
              <a:solidFill>
                <a:srgbClr val="000099"/>
              </a:solidFill>
            </a:endParaRPr>
          </a:p>
        </p:txBody>
      </p:sp>
      <p:pic>
        <p:nvPicPr>
          <p:cNvPr id="36874" name="Picture 19" descr="buaa_1"/>
          <p:cNvPicPr>
            <a:picLocks noChangeAspect="1" noChangeArrowheads="1"/>
          </p:cNvPicPr>
          <p:nvPr userDrawn="1"/>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5"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4"/>
          <p:cNvSpPr>
            <a:spLocks noGrp="1" noChangeArrowheads="1"/>
          </p:cNvSpPr>
          <p:nvPr>
            <p:ph type="ctrTitle" idx="4294967295"/>
          </p:nvPr>
        </p:nvSpPr>
        <p:spPr bwMode="auto">
          <a:xfrm>
            <a:off x="395536" y="1628800"/>
            <a:ext cx="6912768" cy="712667"/>
          </a:xfrm>
          <a:prstGeom prst="rect">
            <a:avLst/>
          </a:prstGeom>
          <a:solidFill>
            <a:srgbClr val="FFFFFF"/>
          </a:solidFill>
          <a:ln>
            <a:miter lim="800000"/>
            <a:headEnd/>
            <a:tailEnd/>
          </a:ln>
        </p:spPr>
        <p:txBody>
          <a:bodyPr tIns="61200" bIns="61200"/>
          <a:lstStyle/>
          <a:p>
            <a:pPr algn="ctr"/>
            <a:r>
              <a:rPr lang="en-US" altLang="zh-CN" sz="4400" i="0" dirty="0" smtClean="0">
                <a:solidFill>
                  <a:srgbClr val="000066"/>
                </a:solidFill>
                <a:latin typeface="+mn-lt"/>
                <a:ea typeface="黑体" pitchFamily="49" charset="-122"/>
              </a:rPr>
              <a:t>Verilog HDL</a:t>
            </a:r>
            <a:r>
              <a:rPr lang="zh-CN" altLang="en-US" sz="4400" i="0" dirty="0" smtClean="0">
                <a:solidFill>
                  <a:srgbClr val="000066"/>
                </a:solidFill>
                <a:latin typeface="+mn-lt"/>
                <a:ea typeface="黑体" pitchFamily="49" charset="-122"/>
              </a:rPr>
              <a:t>基础</a:t>
            </a:r>
            <a:endParaRPr lang="en-US" altLang="zh-CN" sz="4800" i="0" dirty="0">
              <a:solidFill>
                <a:srgbClr val="000066"/>
              </a:solidFill>
              <a:latin typeface="+mn-lt"/>
            </a:endParaRPr>
          </a:p>
        </p:txBody>
      </p:sp>
      <p:sp>
        <p:nvSpPr>
          <p:cNvPr id="118789" name="Rectangle 5"/>
          <p:cNvSpPr>
            <a:spLocks noGrp="1" noChangeArrowheads="1"/>
          </p:cNvSpPr>
          <p:nvPr>
            <p:ph type="subTitle" idx="4294967295"/>
          </p:nvPr>
        </p:nvSpPr>
        <p:spPr bwMode="auto">
          <a:xfrm>
            <a:off x="663809" y="3068960"/>
            <a:ext cx="6376222" cy="2880196"/>
          </a:xfrm>
          <a:prstGeom prst="rect">
            <a:avLst/>
          </a:prstGeom>
          <a:solidFill>
            <a:srgbClr val="FFFFFF"/>
          </a:solidFill>
          <a:ln>
            <a:miter lim="800000"/>
            <a:headEnd/>
            <a:tailEnd/>
          </a:ln>
        </p:spPr>
        <p:txBody>
          <a:bodyPr tIns="97200" bIns="97200"/>
          <a:lstStyle/>
          <a:p>
            <a:pPr marL="0" indent="0" algn="ctr">
              <a:lnSpc>
                <a:spcPct val="150000"/>
              </a:lnSpc>
              <a:spcBef>
                <a:spcPts val="0"/>
              </a:spcBef>
              <a:spcAft>
                <a:spcPts val="0"/>
              </a:spcAft>
              <a:buNone/>
            </a:pPr>
            <a:r>
              <a:rPr lang="zh-CN" altLang="en-US" sz="3600" dirty="0" smtClean="0">
                <a:solidFill>
                  <a:schemeClr val="tx2"/>
                </a:solidFill>
                <a:latin typeface="华文楷体" pitchFamily="2" charset="-122"/>
                <a:ea typeface="华文楷体" pitchFamily="2" charset="-122"/>
                <a:cs typeface="Times New Roman" pitchFamily="18" charset="0"/>
              </a:rPr>
              <a:t>计算机组成原理课程组</a:t>
            </a:r>
            <a:endParaRPr lang="en-US" altLang="zh-CN" sz="3600" dirty="0" smtClean="0">
              <a:solidFill>
                <a:schemeClr val="tx2"/>
              </a:solidFill>
              <a:latin typeface="华文楷体" pitchFamily="2" charset="-122"/>
              <a:ea typeface="华文楷体" pitchFamily="2" charset="-122"/>
              <a:cs typeface="Times New Roman" pitchFamily="18" charset="0"/>
            </a:endParaRPr>
          </a:p>
          <a:p>
            <a:pPr marL="0" indent="0" algn="ctr">
              <a:lnSpc>
                <a:spcPct val="150000"/>
              </a:lnSpc>
              <a:spcBef>
                <a:spcPts val="0"/>
              </a:spcBef>
              <a:spcAft>
                <a:spcPts val="0"/>
              </a:spcAft>
              <a:buNone/>
            </a:pPr>
            <a:r>
              <a:rPr lang="zh-CN" altLang="en-US" sz="3200" baseline="30000" dirty="0" smtClean="0">
                <a:solidFill>
                  <a:schemeClr val="tx2"/>
                </a:solidFill>
                <a:latin typeface="华文楷体" pitchFamily="2" charset="-122"/>
                <a:ea typeface="华文楷体" pitchFamily="2" charset="-122"/>
                <a:cs typeface="Times New Roman" pitchFamily="18" charset="0"/>
              </a:rPr>
              <a:t>（刘旭东、肖利民、牛建伟、栾钟治）</a:t>
            </a:r>
            <a:endParaRPr lang="en-US" altLang="zh-CN" sz="3200" baseline="30000" dirty="0" smtClean="0">
              <a:solidFill>
                <a:schemeClr val="tx2"/>
              </a:solidFill>
              <a:latin typeface="华文楷体" pitchFamily="2" charset="-122"/>
              <a:ea typeface="华文楷体" pitchFamily="2" charset="-122"/>
              <a:cs typeface="Times New Roman" pitchFamily="18" charset="0"/>
            </a:endParaRPr>
          </a:p>
          <a:p>
            <a:pPr marL="0" indent="0" algn="ctr">
              <a:buNone/>
            </a:pPr>
            <a:endParaRPr lang="en-US" altLang="zh-CN" sz="3200" baseline="30000" dirty="0">
              <a:solidFill>
                <a:schemeClr val="tx2"/>
              </a:solidFill>
              <a:latin typeface="华文楷体" pitchFamily="2" charset="-122"/>
              <a:ea typeface="华文楷体" pitchFamily="2" charset="-122"/>
              <a:cs typeface="Times New Roman" pitchFamily="18" charset="0"/>
            </a:endParaRPr>
          </a:p>
          <a:p>
            <a:pPr marL="0" indent="0">
              <a:buFont typeface="Wingdings" pitchFamily="2" charset="2"/>
              <a:buNone/>
            </a:pPr>
            <a:r>
              <a:rPr lang="en-US" altLang="zh-CN" sz="1800" b="0" dirty="0" smtClean="0">
                <a:solidFill>
                  <a:schemeClr val="tx2"/>
                </a:solidFill>
                <a:ea typeface="华文楷体" pitchFamily="2" charset="-122"/>
                <a:cs typeface="Times New Roman" panose="02020603050405020304" pitchFamily="18" charset="0"/>
              </a:rPr>
              <a:t>                                                  Tel </a:t>
            </a:r>
            <a:r>
              <a:rPr lang="zh-CN" altLang="en-US" sz="1800" b="0" dirty="0" smtClean="0">
                <a:solidFill>
                  <a:schemeClr val="tx2"/>
                </a:solidFill>
                <a:ea typeface="华文楷体" pitchFamily="2" charset="-122"/>
                <a:cs typeface="Times New Roman" panose="02020603050405020304" pitchFamily="18" charset="0"/>
              </a:rPr>
              <a:t>：</a:t>
            </a:r>
            <a:r>
              <a:rPr lang="en-US" altLang="zh-CN" sz="1800" b="0" dirty="0" smtClean="0">
                <a:solidFill>
                  <a:schemeClr val="tx2"/>
                </a:solidFill>
                <a:ea typeface="华文楷体" pitchFamily="2" charset="-122"/>
                <a:cs typeface="Times New Roman" panose="02020603050405020304" pitchFamily="18" charset="0"/>
              </a:rPr>
              <a:t>82316285</a:t>
            </a:r>
            <a:endParaRPr lang="en-US" altLang="zh-CN" sz="1800" b="0" dirty="0">
              <a:solidFill>
                <a:schemeClr val="tx2"/>
              </a:solidFill>
              <a:ea typeface="华文楷体" pitchFamily="2" charset="-122"/>
              <a:cs typeface="Times New Roman" panose="02020603050405020304" pitchFamily="18" charset="0"/>
            </a:endParaRPr>
          </a:p>
          <a:p>
            <a:pPr marL="0" indent="0">
              <a:buFont typeface="Wingdings" pitchFamily="2" charset="2"/>
              <a:buNone/>
            </a:pPr>
            <a:r>
              <a:rPr lang="en-US" altLang="zh-CN" sz="1800" b="0" dirty="0" smtClean="0">
                <a:solidFill>
                  <a:schemeClr val="tx2"/>
                </a:solidFill>
                <a:ea typeface="华文楷体" pitchFamily="2" charset="-122"/>
                <a:cs typeface="Times New Roman" panose="02020603050405020304" pitchFamily="18" charset="0"/>
              </a:rPr>
              <a:t>                                                 Mail</a:t>
            </a:r>
            <a:r>
              <a:rPr lang="zh-CN" altLang="en-US" sz="1800" b="0" dirty="0" smtClean="0">
                <a:solidFill>
                  <a:schemeClr val="tx2"/>
                </a:solidFill>
                <a:ea typeface="华文楷体" pitchFamily="2" charset="-122"/>
                <a:cs typeface="Times New Roman" panose="02020603050405020304" pitchFamily="18" charset="0"/>
              </a:rPr>
              <a:t>：</a:t>
            </a:r>
            <a:r>
              <a:rPr lang="en-US" altLang="zh-CN" sz="1800" b="0" dirty="0">
                <a:solidFill>
                  <a:schemeClr val="tx2"/>
                </a:solidFill>
                <a:ea typeface="华文楷体" pitchFamily="2" charset="-122"/>
                <a:cs typeface="Times New Roman" panose="02020603050405020304" pitchFamily="18" charset="0"/>
              </a:rPr>
              <a:t>liuxd@buaa.edu.cn</a:t>
            </a:r>
          </a:p>
          <a:p>
            <a:pPr marL="0" indent="0">
              <a:buFont typeface="Wingdings" pitchFamily="2" charset="2"/>
              <a:buNone/>
            </a:pPr>
            <a:r>
              <a:rPr lang="en-US" altLang="zh-CN" sz="1800" b="0" dirty="0" smtClean="0">
                <a:solidFill>
                  <a:schemeClr val="tx2"/>
                </a:solidFill>
                <a:ea typeface="华文楷体" pitchFamily="2" charset="-122"/>
                <a:cs typeface="Times New Roman" panose="02020603050405020304" pitchFamily="18" charset="0"/>
              </a:rPr>
              <a:t>                                                           </a:t>
            </a:r>
            <a:r>
              <a:rPr lang="en-US" altLang="zh-CN" sz="1800" b="0" dirty="0">
                <a:solidFill>
                  <a:schemeClr val="tx2"/>
                </a:solidFill>
                <a:ea typeface="华文楷体" pitchFamily="2" charset="-122"/>
                <a:cs typeface="Times New Roman" panose="02020603050405020304" pitchFamily="18" charset="0"/>
              </a:rPr>
              <a:t>liuxd@act.buaa.edu.cn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2835" name="Rectangle 3"/>
          <p:cNvSpPr>
            <a:spLocks noGrp="1" noChangeArrowheads="1"/>
          </p:cNvSpPr>
          <p:nvPr>
            <p:ph type="body" idx="1"/>
          </p:nvPr>
        </p:nvSpPr>
        <p:spPr>
          <a:xfrm>
            <a:off x="467544" y="1052736"/>
            <a:ext cx="8243887" cy="2071688"/>
          </a:xfrm>
        </p:spPr>
        <p:txBody>
          <a:bodyPr/>
          <a:lstStyle/>
          <a:p>
            <a:pPr marL="176213" indent="-176213">
              <a:lnSpc>
                <a:spcPct val="110000"/>
              </a:lnSpc>
              <a:spcBef>
                <a:spcPct val="0"/>
              </a:spcBef>
              <a:buFont typeface="Wingdings" pitchFamily="2" charset="2"/>
              <a:buNone/>
            </a:pPr>
            <a:r>
              <a:rPr kumimoji="1" lang="en-US" altLang="zh-CN" sz="2400" dirty="0" smtClean="0">
                <a:solidFill>
                  <a:srgbClr val="CC3300"/>
                </a:solidFill>
                <a:latin typeface="Arial" charset="0"/>
                <a:ea typeface="宋体" charset="-122"/>
              </a:rPr>
              <a:t>3</a:t>
            </a:r>
            <a:r>
              <a:rPr kumimoji="1" lang="zh-CN" altLang="en-US" sz="2400" dirty="0" smtClean="0">
                <a:solidFill>
                  <a:srgbClr val="CC3300"/>
                </a:solidFill>
                <a:latin typeface="Arial" charset="0"/>
                <a:ea typeface="宋体" charset="-122"/>
              </a:rPr>
              <a:t>、信号类型声明</a:t>
            </a:r>
          </a:p>
          <a:p>
            <a:pPr marL="633413" lvl="1" indent="-277813">
              <a:lnSpc>
                <a:spcPct val="110000"/>
              </a:lnSpc>
            </a:pPr>
            <a:r>
              <a:rPr kumimoji="1" lang="zh-CN" altLang="zh-CN" sz="2000" dirty="0" smtClean="0">
                <a:latin typeface="Arial" charset="0"/>
                <a:ea typeface="宋体" charset="-122"/>
              </a:rPr>
              <a:t>信号类型声明用来说明设计电路的功能描述中，所用的信号的数据类型以及函数声明。</a:t>
            </a:r>
          </a:p>
          <a:p>
            <a:pPr marL="633413" lvl="1" indent="-277813">
              <a:lnSpc>
                <a:spcPct val="110000"/>
              </a:lnSpc>
            </a:pPr>
            <a:r>
              <a:rPr kumimoji="1" lang="zh-CN" altLang="zh-CN" sz="2000" dirty="0" smtClean="0">
                <a:latin typeface="Arial" charset="0"/>
                <a:ea typeface="宋体" charset="-122"/>
              </a:rPr>
              <a:t>信号的数据类型主要有</a:t>
            </a:r>
            <a:r>
              <a:rPr kumimoji="1" lang="zh-CN" altLang="zh-CN" sz="2000" dirty="0" smtClean="0">
                <a:solidFill>
                  <a:srgbClr val="CC0066"/>
                </a:solidFill>
                <a:latin typeface="Arial" charset="0"/>
                <a:ea typeface="宋体" charset="-122"/>
              </a:rPr>
              <a:t>连线</a:t>
            </a:r>
            <a:r>
              <a:rPr kumimoji="1" lang="zh-CN" altLang="zh-CN" sz="2000" dirty="0" smtClean="0">
                <a:latin typeface="Arial" charset="0"/>
                <a:ea typeface="宋体" charset="-122"/>
              </a:rPr>
              <a:t>（</a:t>
            </a:r>
            <a:r>
              <a:rPr kumimoji="1" lang="en-US" altLang="zh-CN" sz="2000" dirty="0" smtClean="0">
                <a:latin typeface="Arial" charset="0"/>
                <a:ea typeface="宋体" charset="-122"/>
              </a:rPr>
              <a:t>wire</a:t>
            </a:r>
            <a:r>
              <a:rPr kumimoji="1" lang="zh-CN" altLang="en-US" sz="2000" dirty="0" smtClean="0">
                <a:latin typeface="Arial" charset="0"/>
                <a:ea typeface="宋体" charset="-122"/>
              </a:rPr>
              <a:t>）、</a:t>
            </a:r>
            <a:r>
              <a:rPr kumimoji="1" lang="zh-CN" altLang="en-US" sz="2000" dirty="0" smtClean="0">
                <a:solidFill>
                  <a:srgbClr val="CC0066"/>
                </a:solidFill>
                <a:latin typeface="Arial" charset="0"/>
                <a:ea typeface="宋体" charset="-122"/>
              </a:rPr>
              <a:t>寄存器</a:t>
            </a:r>
            <a:r>
              <a:rPr kumimoji="1" lang="zh-CN" altLang="en-US" sz="2000" dirty="0" smtClean="0">
                <a:latin typeface="Arial" charset="0"/>
                <a:ea typeface="宋体" charset="-122"/>
              </a:rPr>
              <a:t>（</a:t>
            </a:r>
            <a:r>
              <a:rPr kumimoji="1" lang="en-US" altLang="zh-CN" sz="2000" dirty="0" err="1" smtClean="0">
                <a:latin typeface="Arial" charset="0"/>
                <a:ea typeface="宋体" charset="-122"/>
              </a:rPr>
              <a:t>reg</a:t>
            </a:r>
            <a:r>
              <a:rPr kumimoji="1" lang="zh-CN" altLang="en-US" sz="2000" dirty="0" smtClean="0">
                <a:latin typeface="Arial" charset="0"/>
                <a:ea typeface="宋体" charset="-122"/>
              </a:rPr>
              <a:t>）、</a:t>
            </a:r>
            <a:r>
              <a:rPr kumimoji="1" lang="zh-CN" altLang="en-US" sz="2000" dirty="0" smtClean="0">
                <a:solidFill>
                  <a:srgbClr val="CC0066"/>
                </a:solidFill>
                <a:latin typeface="Arial" charset="0"/>
                <a:ea typeface="宋体" charset="-122"/>
              </a:rPr>
              <a:t>整型</a:t>
            </a:r>
            <a:r>
              <a:rPr kumimoji="1" lang="zh-CN" altLang="en-US" sz="2000" dirty="0" smtClean="0">
                <a:latin typeface="Arial" charset="0"/>
                <a:ea typeface="宋体" charset="-122"/>
              </a:rPr>
              <a:t>（</a:t>
            </a:r>
            <a:r>
              <a:rPr kumimoji="1" lang="en-US" altLang="zh-CN" sz="2000" dirty="0" smtClean="0">
                <a:latin typeface="Arial" charset="0"/>
                <a:ea typeface="宋体" charset="-122"/>
              </a:rPr>
              <a:t>integer</a:t>
            </a:r>
            <a:r>
              <a:rPr kumimoji="1" lang="zh-CN" altLang="en-US" sz="2000" dirty="0" smtClean="0">
                <a:latin typeface="Arial" charset="0"/>
                <a:ea typeface="宋体" charset="-122"/>
              </a:rPr>
              <a:t>）、</a:t>
            </a:r>
            <a:r>
              <a:rPr kumimoji="1" lang="zh-CN" altLang="en-US" sz="2000" dirty="0" smtClean="0">
                <a:solidFill>
                  <a:srgbClr val="CC0066"/>
                </a:solidFill>
                <a:latin typeface="Arial" charset="0"/>
                <a:ea typeface="宋体" charset="-122"/>
              </a:rPr>
              <a:t>实型</a:t>
            </a:r>
            <a:r>
              <a:rPr kumimoji="1" lang="zh-CN" altLang="en-US" sz="2000" dirty="0" smtClean="0">
                <a:latin typeface="Arial" charset="0"/>
                <a:ea typeface="宋体" charset="-122"/>
              </a:rPr>
              <a:t>（</a:t>
            </a:r>
            <a:r>
              <a:rPr kumimoji="1" lang="en-US" altLang="zh-CN" sz="2000" dirty="0" smtClean="0">
                <a:latin typeface="Arial" charset="0"/>
                <a:ea typeface="宋体" charset="-122"/>
              </a:rPr>
              <a:t>real</a:t>
            </a:r>
            <a:r>
              <a:rPr kumimoji="1" lang="zh-CN" altLang="en-US" sz="2000" dirty="0" smtClean="0">
                <a:latin typeface="Arial" charset="0"/>
                <a:ea typeface="宋体" charset="-122"/>
              </a:rPr>
              <a:t>）和</a:t>
            </a:r>
            <a:r>
              <a:rPr kumimoji="1" lang="zh-CN" altLang="en-US" sz="2000" dirty="0" smtClean="0">
                <a:solidFill>
                  <a:srgbClr val="CC0066"/>
                </a:solidFill>
                <a:latin typeface="Arial" charset="0"/>
                <a:ea typeface="宋体" charset="-122"/>
              </a:rPr>
              <a:t>时间</a:t>
            </a:r>
            <a:r>
              <a:rPr kumimoji="1" lang="zh-CN" altLang="en-US" sz="2000" dirty="0" smtClean="0">
                <a:latin typeface="Arial" charset="0"/>
                <a:ea typeface="宋体" charset="-122"/>
              </a:rPr>
              <a:t>（</a:t>
            </a:r>
            <a:r>
              <a:rPr kumimoji="1" lang="en-US" altLang="zh-CN" sz="2000" dirty="0" smtClean="0">
                <a:latin typeface="Arial" charset="0"/>
                <a:ea typeface="宋体" charset="-122"/>
              </a:rPr>
              <a:t>time</a:t>
            </a:r>
            <a:r>
              <a:rPr kumimoji="1" lang="zh-CN" altLang="en-US" sz="2000" dirty="0" smtClean="0">
                <a:latin typeface="Arial" charset="0"/>
                <a:ea typeface="宋体" charset="-122"/>
              </a:rPr>
              <a:t>）等类型。</a:t>
            </a:r>
            <a:r>
              <a:rPr kumimoji="1" lang="zh-CN" altLang="en-US" sz="2000" b="0" dirty="0" smtClean="0">
                <a:latin typeface="Arial" charset="0"/>
                <a:ea typeface="宋体" charset="-122"/>
              </a:rPr>
              <a:t> </a:t>
            </a:r>
            <a:r>
              <a:rPr kumimoji="1" lang="en-US" altLang="zh-CN" sz="1800" dirty="0" smtClean="0">
                <a:latin typeface="Arial" charset="0"/>
                <a:ea typeface="宋体" charset="-122"/>
              </a:rPr>
              <a:t>          </a:t>
            </a:r>
            <a:endParaRPr kumimoji="1" lang="zh-CN" altLang="en-US" sz="1800" dirty="0" smtClean="0">
              <a:latin typeface="Arial" charset="0"/>
              <a:ea typeface="宋体" charset="-122"/>
            </a:endParaRPr>
          </a:p>
        </p:txBody>
      </p:sp>
      <p:sp>
        <p:nvSpPr>
          <p:cNvPr id="632836" name="Rectangle 4"/>
          <p:cNvSpPr>
            <a:spLocks noChangeArrowheads="1"/>
          </p:cNvSpPr>
          <p:nvPr/>
        </p:nvSpPr>
        <p:spPr bwMode="auto">
          <a:xfrm>
            <a:off x="432568" y="3248943"/>
            <a:ext cx="8243888" cy="2700337"/>
          </a:xfrm>
          <a:prstGeom prst="rect">
            <a:avLst/>
          </a:prstGeom>
          <a:noFill/>
          <a:ln w="9525">
            <a:noFill/>
            <a:miter lim="800000"/>
            <a:headEnd/>
            <a:tailEnd/>
          </a:ln>
        </p:spPr>
        <p:txBody>
          <a:bodyPr/>
          <a:lstStyle/>
          <a:p>
            <a:pPr algn="l">
              <a:spcBef>
                <a:spcPct val="0"/>
              </a:spcBef>
              <a:buClr>
                <a:schemeClr val="bg2"/>
              </a:buClr>
              <a:buFont typeface="Wingdings" pitchFamily="2" charset="2"/>
              <a:buNone/>
            </a:pPr>
            <a:r>
              <a:rPr kumimoji="1" lang="en-US" altLang="zh-CN" b="1" dirty="0">
                <a:solidFill>
                  <a:srgbClr val="C00000"/>
                </a:solidFill>
                <a:latin typeface="Arial" charset="0"/>
              </a:rPr>
              <a:t>4</a:t>
            </a:r>
            <a:r>
              <a:rPr kumimoji="1" lang="zh-CN" altLang="en-US" b="1" dirty="0">
                <a:solidFill>
                  <a:srgbClr val="C00000"/>
                </a:solidFill>
                <a:latin typeface="Arial" charset="0"/>
              </a:rPr>
              <a:t>、功能</a:t>
            </a:r>
            <a:r>
              <a:rPr kumimoji="1" lang="zh-CN" altLang="en-US" b="1" dirty="0" smtClean="0">
                <a:solidFill>
                  <a:srgbClr val="C00000"/>
                </a:solidFill>
                <a:latin typeface="Arial" charset="0"/>
              </a:rPr>
              <a:t>描述</a:t>
            </a:r>
            <a:endParaRPr kumimoji="1" lang="zh-CN" altLang="en-US" b="1" dirty="0">
              <a:solidFill>
                <a:srgbClr val="C00000"/>
              </a:solidFill>
              <a:latin typeface="Arial" charset="0"/>
            </a:endParaRPr>
          </a:p>
          <a:p>
            <a:pPr marL="633413" lvl="1" indent="-277813" eaLnBrk="0" hangingPunct="0">
              <a:lnSpc>
                <a:spcPct val="110000"/>
              </a:lnSpc>
              <a:spcBef>
                <a:spcPct val="40000"/>
              </a:spcBef>
              <a:buClr>
                <a:srgbClr val="001ADC"/>
              </a:buClr>
              <a:buSzPct val="100000"/>
              <a:buFont typeface="Wingdings" pitchFamily="2" charset="2"/>
              <a:buChar char="Ø"/>
            </a:pPr>
            <a:r>
              <a:rPr kumimoji="1" lang="zh-CN" altLang="en-US" sz="2000" b="1" dirty="0">
                <a:solidFill>
                  <a:schemeClr val="tx1"/>
                </a:solidFill>
                <a:latin typeface="Arial" charset="0"/>
                <a:ea typeface="宋体" charset="-122"/>
              </a:rPr>
              <a:t>功能描述是</a:t>
            </a:r>
            <a:r>
              <a:rPr kumimoji="1" lang="en-US" altLang="zh-CN" sz="2000" b="1" dirty="0">
                <a:solidFill>
                  <a:schemeClr val="tx1"/>
                </a:solidFill>
                <a:latin typeface="Arial" charset="0"/>
                <a:ea typeface="宋体" charset="-122"/>
              </a:rPr>
              <a:t>Verilog HDL</a:t>
            </a:r>
            <a:r>
              <a:rPr kumimoji="1" lang="zh-CN" altLang="en-US" sz="2000" b="1" dirty="0">
                <a:solidFill>
                  <a:schemeClr val="tx1"/>
                </a:solidFill>
                <a:latin typeface="Arial" charset="0"/>
                <a:ea typeface="宋体" charset="-122"/>
              </a:rPr>
              <a:t>程序设计中最主要的部分，用来描述设计模块的</a:t>
            </a:r>
            <a:r>
              <a:rPr kumimoji="1" lang="zh-CN" altLang="en-US" sz="2000" b="1" dirty="0">
                <a:solidFill>
                  <a:srgbClr val="CC0066"/>
                </a:solidFill>
                <a:latin typeface="Arial" charset="0"/>
                <a:ea typeface="宋体" charset="-122"/>
              </a:rPr>
              <a:t>内部结构</a:t>
            </a:r>
            <a:r>
              <a:rPr kumimoji="1" lang="zh-CN" altLang="en-US" sz="2000" b="1" dirty="0">
                <a:solidFill>
                  <a:schemeClr val="tx1"/>
                </a:solidFill>
                <a:latin typeface="Arial" charset="0"/>
                <a:ea typeface="宋体" charset="-122"/>
              </a:rPr>
              <a:t>和模块端口间的</a:t>
            </a:r>
            <a:r>
              <a:rPr kumimoji="1" lang="zh-CN" altLang="en-US" sz="2000" b="1" dirty="0">
                <a:solidFill>
                  <a:srgbClr val="CC0066"/>
                </a:solidFill>
                <a:latin typeface="Arial" charset="0"/>
                <a:ea typeface="宋体" charset="-122"/>
              </a:rPr>
              <a:t>逻辑关系</a:t>
            </a:r>
            <a:r>
              <a:rPr kumimoji="1" lang="zh-CN" altLang="en-US" sz="2000" b="1" dirty="0">
                <a:solidFill>
                  <a:schemeClr val="tx1"/>
                </a:solidFill>
                <a:latin typeface="Arial" charset="0"/>
                <a:ea typeface="宋体" charset="-122"/>
              </a:rPr>
              <a:t>，在电路上相当于器件的内部电路结构。</a:t>
            </a:r>
          </a:p>
          <a:p>
            <a:pPr marL="633413" lvl="1" indent="-277813" eaLnBrk="0" hangingPunct="0">
              <a:lnSpc>
                <a:spcPct val="110000"/>
              </a:lnSpc>
              <a:spcBef>
                <a:spcPct val="40000"/>
              </a:spcBef>
              <a:buClr>
                <a:srgbClr val="001ADC"/>
              </a:buClr>
              <a:buSzPct val="100000"/>
              <a:buFont typeface="Wingdings" pitchFamily="2" charset="2"/>
              <a:buChar char="Ø"/>
            </a:pPr>
            <a:r>
              <a:rPr kumimoji="1" lang="zh-CN" altLang="en-US" sz="2000" b="1" dirty="0">
                <a:solidFill>
                  <a:schemeClr val="tx1"/>
                </a:solidFill>
                <a:latin typeface="Arial" charset="0"/>
                <a:ea typeface="宋体" charset="-122"/>
              </a:rPr>
              <a:t>功能描述可以用</a:t>
            </a:r>
            <a:r>
              <a:rPr kumimoji="1" lang="en-US" altLang="zh-CN" sz="2000" b="1" dirty="0">
                <a:solidFill>
                  <a:schemeClr val="tx1"/>
                </a:solidFill>
                <a:latin typeface="Arial" charset="0"/>
                <a:ea typeface="宋体" charset="-122"/>
              </a:rPr>
              <a:t>assign</a:t>
            </a:r>
            <a:r>
              <a:rPr kumimoji="1" lang="zh-CN" altLang="en-US" sz="2000" b="1" dirty="0">
                <a:solidFill>
                  <a:schemeClr val="tx1"/>
                </a:solidFill>
                <a:latin typeface="Arial" charset="0"/>
                <a:ea typeface="宋体" charset="-122"/>
              </a:rPr>
              <a:t>语句、元件例化（</a:t>
            </a:r>
            <a:r>
              <a:rPr kumimoji="1" lang="en-US" altLang="zh-CN" sz="2000" b="1" dirty="0">
                <a:solidFill>
                  <a:schemeClr val="tx1"/>
                </a:solidFill>
                <a:latin typeface="Arial" charset="0"/>
                <a:ea typeface="宋体" charset="-122"/>
              </a:rPr>
              <a:t>instantiate</a:t>
            </a:r>
            <a:r>
              <a:rPr kumimoji="1" lang="zh-CN" altLang="en-US" sz="2000" b="1" dirty="0">
                <a:solidFill>
                  <a:schemeClr val="tx1"/>
                </a:solidFill>
                <a:latin typeface="Arial" charset="0"/>
                <a:ea typeface="宋体" charset="-122"/>
              </a:rPr>
              <a:t>）、</a:t>
            </a:r>
            <a:r>
              <a:rPr kumimoji="1" lang="en-US" altLang="zh-CN" sz="2000" b="1" dirty="0">
                <a:solidFill>
                  <a:schemeClr val="tx1"/>
                </a:solidFill>
                <a:latin typeface="Arial" charset="0"/>
                <a:ea typeface="宋体" charset="-122"/>
              </a:rPr>
              <a:t>always</a:t>
            </a:r>
            <a:r>
              <a:rPr kumimoji="1" lang="zh-CN" altLang="en-US" sz="2000" b="1" dirty="0">
                <a:solidFill>
                  <a:schemeClr val="tx1"/>
                </a:solidFill>
                <a:latin typeface="Arial" charset="0"/>
                <a:ea typeface="宋体" charset="-122"/>
              </a:rPr>
              <a:t>块语句等方法来实现，通常把确定这些设计模块描述的方法称为</a:t>
            </a:r>
            <a:r>
              <a:rPr kumimoji="1" lang="zh-CN" altLang="en-US" sz="2000" b="1" dirty="0">
                <a:solidFill>
                  <a:srgbClr val="FF0000"/>
                </a:solidFill>
                <a:latin typeface="Arial" charset="0"/>
                <a:ea typeface="宋体" charset="-122"/>
              </a:rPr>
              <a:t>建模</a:t>
            </a:r>
            <a:r>
              <a:rPr kumimoji="1" lang="zh-CN" altLang="en-US" sz="2000" b="1" dirty="0">
                <a:solidFill>
                  <a:schemeClr val="tx1"/>
                </a:solidFill>
                <a:latin typeface="Arial" charset="0"/>
                <a:ea typeface="宋体" charset="-122"/>
              </a:rPr>
              <a:t>。 </a:t>
            </a:r>
          </a:p>
        </p:txBody>
      </p:sp>
      <p:sp>
        <p:nvSpPr>
          <p:cNvPr id="8" name="Rectangle 2"/>
          <p:cNvSpPr>
            <a:spLocks noGrp="1" noChangeArrowheads="1"/>
          </p:cNvSpPr>
          <p:nvPr>
            <p:ph type="title"/>
          </p:nvPr>
        </p:nvSpPr>
        <p:spPr>
          <a:xfrm>
            <a:off x="539552" y="464109"/>
            <a:ext cx="7772400" cy="372603"/>
          </a:xfrm>
        </p:spPr>
        <p:txBody>
          <a:bodyPr/>
          <a:lstStyle/>
          <a:p>
            <a:r>
              <a:rPr lang="en-US" altLang="zh-CN" dirty="0" err="1" smtClean="0">
                <a:solidFill>
                  <a:schemeClr val="accent1"/>
                </a:solidFill>
                <a:latin typeface="Times New Roman" panose="02020603050405020304" pitchFamily="18" charset="0"/>
                <a:cs typeface="Times New Roman" panose="02020603050405020304" pitchFamily="18" charset="0"/>
              </a:rPr>
              <a:t>Verilog</a:t>
            </a:r>
            <a:r>
              <a:rPr lang="en-US" altLang="zh-CN" dirty="0" smtClean="0">
                <a:solidFill>
                  <a:schemeClr val="accent1"/>
                </a:solidFill>
                <a:latin typeface="Times New Roman" panose="02020603050405020304" pitchFamily="18" charset="0"/>
                <a:cs typeface="Times New Roman" panose="02020603050405020304" pitchFamily="18" charset="0"/>
              </a:rPr>
              <a:t> HDL</a:t>
            </a:r>
            <a:r>
              <a:rPr lang="zh-CN" altLang="en-US" dirty="0" smtClean="0">
                <a:solidFill>
                  <a:schemeClr val="accent1"/>
                </a:solidFill>
                <a:latin typeface="Times New Roman" panose="02020603050405020304" pitchFamily="18" charset="0"/>
                <a:cs typeface="Times New Roman" panose="02020603050405020304" pitchFamily="18" charset="0"/>
              </a:rPr>
              <a:t>模块的结构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2835"/>
                                        </p:tgtEl>
                                        <p:attrNameLst>
                                          <p:attrName>style.visibility</p:attrName>
                                        </p:attrNameLst>
                                      </p:cBhvr>
                                      <p:to>
                                        <p:strVal val="visible"/>
                                      </p:to>
                                    </p:set>
                                    <p:anim calcmode="lin" valueType="num">
                                      <p:cBhvr additive="base">
                                        <p:cTn id="7" dur="500" fill="hold"/>
                                        <p:tgtEl>
                                          <p:spTgt spid="632835"/>
                                        </p:tgtEl>
                                        <p:attrNameLst>
                                          <p:attrName>ppt_x</p:attrName>
                                        </p:attrNameLst>
                                      </p:cBhvr>
                                      <p:tavLst>
                                        <p:tav tm="0">
                                          <p:val>
                                            <p:strVal val="0-#ppt_w/2"/>
                                          </p:val>
                                        </p:tav>
                                        <p:tav tm="100000">
                                          <p:val>
                                            <p:strVal val="#ppt_x"/>
                                          </p:val>
                                        </p:tav>
                                      </p:tavLst>
                                    </p:anim>
                                    <p:anim calcmode="lin" valueType="num">
                                      <p:cBhvr additive="base">
                                        <p:cTn id="8" dur="500" fill="hold"/>
                                        <p:tgtEl>
                                          <p:spTgt spid="6328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2836"/>
                                        </p:tgtEl>
                                        <p:attrNameLst>
                                          <p:attrName>style.visibility</p:attrName>
                                        </p:attrNameLst>
                                      </p:cBhvr>
                                      <p:to>
                                        <p:strVal val="visible"/>
                                      </p:to>
                                    </p:set>
                                    <p:anim calcmode="lin" valueType="num">
                                      <p:cBhvr additive="base">
                                        <p:cTn id="13" dur="500" fill="hold"/>
                                        <p:tgtEl>
                                          <p:spTgt spid="632836"/>
                                        </p:tgtEl>
                                        <p:attrNameLst>
                                          <p:attrName>ppt_x</p:attrName>
                                        </p:attrNameLst>
                                      </p:cBhvr>
                                      <p:tavLst>
                                        <p:tav tm="0">
                                          <p:val>
                                            <p:strVal val="0-#ppt_w/2"/>
                                          </p:val>
                                        </p:tav>
                                        <p:tav tm="100000">
                                          <p:val>
                                            <p:strVal val="#ppt_x"/>
                                          </p:val>
                                        </p:tav>
                                      </p:tavLst>
                                    </p:anim>
                                    <p:anim calcmode="lin" valueType="num">
                                      <p:cBhvr additive="base">
                                        <p:cTn id="14" dur="500" fill="hold"/>
                                        <p:tgtEl>
                                          <p:spTgt spid="632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autoUpdateAnimBg="0"/>
      <p:bldP spid="63283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539552" y="464109"/>
            <a:ext cx="7772400" cy="372603"/>
          </a:xfrm>
        </p:spPr>
        <p:txBody>
          <a:bodyPr/>
          <a:lstStyle/>
          <a:p>
            <a:r>
              <a:rPr lang="zh-CN" altLang="en-US" dirty="0" smtClean="0">
                <a:solidFill>
                  <a:schemeClr val="accent1"/>
                </a:solidFill>
                <a:latin typeface="Times New Roman" panose="02020603050405020304" pitchFamily="18" charset="0"/>
                <a:cs typeface="Times New Roman" panose="02020603050405020304" pitchFamily="18" charset="0"/>
              </a:rPr>
              <a:t>逻辑功能定义</a:t>
            </a:r>
          </a:p>
        </p:txBody>
      </p:sp>
      <p:sp>
        <p:nvSpPr>
          <p:cNvPr id="394243" name="Rectangle 3"/>
          <p:cNvSpPr>
            <a:spLocks noGrp="1" noChangeArrowheads="1"/>
          </p:cNvSpPr>
          <p:nvPr>
            <p:ph type="body" idx="1"/>
          </p:nvPr>
        </p:nvSpPr>
        <p:spPr>
          <a:xfrm>
            <a:off x="251520" y="958436"/>
            <a:ext cx="8553450" cy="1510157"/>
          </a:xfrm>
        </p:spPr>
        <p:txBody>
          <a:bodyPr/>
          <a:lstStyle/>
          <a:p>
            <a:pPr marL="360000" indent="-180000" algn="just">
              <a:lnSpc>
                <a:spcPct val="110000"/>
              </a:lnSpc>
              <a:spcBef>
                <a:spcPct val="0"/>
              </a:spcBef>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在Verilog 模块中有</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种方法可以描述电路的逻辑功能：</a:t>
            </a: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gn="just">
              <a:lnSpc>
                <a:spcPct val="110000"/>
              </a:lnSpc>
              <a:spcBef>
                <a:spcPct val="0"/>
              </a:spcBef>
              <a:buClr>
                <a:schemeClr val="tx1"/>
              </a:buClr>
              <a:buFont typeface="Wingdings" pitchFamily="2" charset="2"/>
              <a:buAutoNum type="circleNumDbPlain"/>
            </a:pPr>
            <a:r>
              <a:rPr lang="zh-CN" altLang="zh-CN" sz="2400" kern="1200" dirty="0">
                <a:latin typeface="Times New Roman" panose="02020603050405020304" pitchFamily="18" charset="0"/>
                <a:ea typeface="宋体" pitchFamily="2" charset="-122"/>
                <a:cs typeface="Times New Roman" panose="02020603050405020304" pitchFamily="18" charset="0"/>
              </a:rPr>
              <a:t>用assign 语句</a:t>
            </a:r>
          </a:p>
          <a:p>
            <a:pPr marL="533400" indent="-533400">
              <a:lnSpc>
                <a:spcPct val="110000"/>
              </a:lnSpc>
              <a:buFont typeface="Wingdings" pitchFamily="2" charset="2"/>
              <a:buNone/>
            </a:pPr>
            <a:r>
              <a:rPr lang="zh-CN" altLang="zh-CN" kern="1200" dirty="0">
                <a:latin typeface="Times New Roman" panose="02020603050405020304" pitchFamily="18" charset="0"/>
                <a:ea typeface="宋体" pitchFamily="2" charset="-122"/>
                <a:cs typeface="Times New Roman" panose="02020603050405020304" pitchFamily="18" charset="0"/>
              </a:rPr>
              <a:t> </a:t>
            </a:r>
            <a:r>
              <a:rPr lang="zh-CN" altLang="en-US" kern="1200" dirty="0">
                <a:latin typeface="Times New Roman" panose="02020603050405020304" pitchFamily="18" charset="0"/>
                <a:ea typeface="宋体" pitchFamily="2" charset="-122"/>
                <a:cs typeface="Times New Roman" panose="02020603050405020304" pitchFamily="18" charset="0"/>
              </a:rPr>
              <a:t>		</a:t>
            </a:r>
            <a:r>
              <a:rPr lang="zh-CN" altLang="zh-CN" kern="1200" dirty="0">
                <a:latin typeface="Times New Roman" panose="02020603050405020304" pitchFamily="18" charset="0"/>
                <a:ea typeface="宋体" pitchFamily="2" charset="-122"/>
                <a:cs typeface="Times New Roman" panose="02020603050405020304" pitchFamily="18" charset="0"/>
              </a:rPr>
              <a:t>assign x = ( b &amp; ~c )；</a:t>
            </a:r>
            <a:endParaRPr lang="zh-CN" altLang="en-US" kern="1200" dirty="0">
              <a:latin typeface="Times New Roman" panose="02020603050405020304" pitchFamily="18" charset="0"/>
              <a:ea typeface="宋体" pitchFamily="2" charset="-122"/>
              <a:cs typeface="Times New Roman" panose="02020603050405020304" pitchFamily="18" charset="0"/>
            </a:endParaRPr>
          </a:p>
        </p:txBody>
      </p:sp>
      <p:sp>
        <p:nvSpPr>
          <p:cNvPr id="394244" name="Text Box 4"/>
          <p:cNvSpPr txBox="1">
            <a:spLocks noChangeArrowheads="1"/>
          </p:cNvSpPr>
          <p:nvPr/>
        </p:nvSpPr>
        <p:spPr bwMode="auto">
          <a:xfrm>
            <a:off x="3396356" y="1505695"/>
            <a:ext cx="1633538" cy="406400"/>
          </a:xfrm>
          <a:prstGeom prst="rect">
            <a:avLst/>
          </a:prstGeom>
          <a:solidFill>
            <a:srgbClr val="00FFFF"/>
          </a:solidFill>
          <a:ln w="9525">
            <a:solidFill>
              <a:srgbClr val="CC6600"/>
            </a:solidFill>
            <a:miter lim="800000"/>
            <a:headEnd/>
            <a:tailEnd/>
          </a:ln>
        </p:spPr>
        <p:txBody>
          <a:bodyPr anchor="b">
            <a:spAutoFit/>
          </a:bodyPr>
          <a:lstStyle/>
          <a:p>
            <a:pPr>
              <a:lnSpc>
                <a:spcPct val="100000"/>
              </a:lnSpc>
              <a:spcBef>
                <a:spcPct val="0"/>
              </a:spcBef>
              <a:buClrTx/>
              <a:buFontTx/>
              <a:buNone/>
            </a:pPr>
            <a:r>
              <a:rPr lang="zh-CN" altLang="zh-CN" sz="2000" b="1">
                <a:solidFill>
                  <a:schemeClr val="tx1"/>
                </a:solidFill>
                <a:latin typeface="Times New Roman" panose="02020603050405020304" pitchFamily="18" charset="0"/>
                <a:cs typeface="Times New Roman" panose="02020603050405020304" pitchFamily="18" charset="0"/>
              </a:rPr>
              <a:t>数据流描述</a:t>
            </a:r>
            <a:endParaRPr lang="en-US" altLang="zh-CN" sz="2000" b="1">
              <a:solidFill>
                <a:schemeClr val="tx1"/>
              </a:solidFill>
              <a:latin typeface="Times New Roman" panose="02020603050405020304" pitchFamily="18" charset="0"/>
              <a:cs typeface="Times New Roman" panose="02020603050405020304" pitchFamily="18" charset="0"/>
            </a:endParaRPr>
          </a:p>
        </p:txBody>
      </p:sp>
      <p:sp>
        <p:nvSpPr>
          <p:cNvPr id="394245" name="AutoShape 5"/>
          <p:cNvSpPr>
            <a:spLocks noChangeArrowheads="1"/>
          </p:cNvSpPr>
          <p:nvPr/>
        </p:nvSpPr>
        <p:spPr bwMode="auto">
          <a:xfrm>
            <a:off x="5358506" y="1694607"/>
            <a:ext cx="1498600" cy="685800"/>
          </a:xfrm>
          <a:prstGeom prst="wedgeRoundRectCallout">
            <a:avLst>
              <a:gd name="adj1" fmla="val -73199"/>
              <a:gd name="adj2" fmla="val -47222"/>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b="1">
                <a:solidFill>
                  <a:schemeClr val="tx1"/>
                </a:solidFill>
                <a:latin typeface="Times New Roman" panose="02020603050405020304" pitchFamily="18" charset="0"/>
                <a:cs typeface="Times New Roman" panose="02020603050405020304" pitchFamily="18" charset="0"/>
              </a:rPr>
              <a:t>常用于描述组合逻辑</a:t>
            </a:r>
          </a:p>
        </p:txBody>
      </p:sp>
      <p:sp>
        <p:nvSpPr>
          <p:cNvPr id="394246" name="Text Box 6"/>
          <p:cNvSpPr txBox="1">
            <a:spLocks noChangeArrowheads="1"/>
          </p:cNvSpPr>
          <p:nvPr/>
        </p:nvSpPr>
        <p:spPr bwMode="auto">
          <a:xfrm>
            <a:off x="5225156" y="2975720"/>
            <a:ext cx="1365250" cy="406400"/>
          </a:xfrm>
          <a:prstGeom prst="rect">
            <a:avLst/>
          </a:prstGeom>
          <a:solidFill>
            <a:srgbClr val="00FFFF"/>
          </a:solidFill>
          <a:ln w="9525">
            <a:solidFill>
              <a:srgbClr val="CC6600"/>
            </a:solidFill>
            <a:miter lim="800000"/>
            <a:headEnd/>
            <a:tailEnd/>
          </a:ln>
        </p:spPr>
        <p:txBody>
          <a:bodyPr anchor="b">
            <a:spAutoFit/>
          </a:bodyPr>
          <a:lstStyle/>
          <a:p>
            <a:pPr>
              <a:lnSpc>
                <a:spcPct val="100000"/>
              </a:lnSpc>
              <a:spcBef>
                <a:spcPct val="0"/>
              </a:spcBef>
              <a:buClrTx/>
              <a:buFontTx/>
              <a:buNone/>
            </a:pPr>
            <a:r>
              <a:rPr lang="zh-CN" altLang="zh-CN" sz="2000" b="1">
                <a:solidFill>
                  <a:schemeClr val="tx1"/>
                </a:solidFill>
                <a:latin typeface="Times New Roman" panose="02020603050405020304" pitchFamily="18" charset="0"/>
                <a:cs typeface="Times New Roman" panose="02020603050405020304" pitchFamily="18" charset="0"/>
              </a:rPr>
              <a:t>结构描述</a:t>
            </a:r>
            <a:endParaRPr lang="en-US" altLang="zh-CN" sz="2000" b="1">
              <a:solidFill>
                <a:schemeClr val="tx1"/>
              </a:solidFill>
              <a:latin typeface="Times New Roman" panose="02020603050405020304" pitchFamily="18" charset="0"/>
              <a:cs typeface="Times New Roman" panose="02020603050405020304" pitchFamily="18" charset="0"/>
            </a:endParaRPr>
          </a:p>
        </p:txBody>
      </p:sp>
      <p:sp>
        <p:nvSpPr>
          <p:cNvPr id="394248" name="AutoShape 8"/>
          <p:cNvSpPr>
            <a:spLocks noChangeArrowheads="1"/>
          </p:cNvSpPr>
          <p:nvPr/>
        </p:nvSpPr>
        <p:spPr bwMode="auto">
          <a:xfrm>
            <a:off x="3026469" y="3639295"/>
            <a:ext cx="1514475" cy="350837"/>
          </a:xfrm>
          <a:prstGeom prst="wedgeRoundRectCallout">
            <a:avLst>
              <a:gd name="adj1" fmla="val -53773"/>
              <a:gd name="adj2" fmla="val -14140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1800" b="1">
                <a:solidFill>
                  <a:schemeClr val="tx1"/>
                </a:solidFill>
                <a:latin typeface="Times New Roman" panose="02020603050405020304" pitchFamily="18" charset="0"/>
                <a:cs typeface="Times New Roman" panose="02020603050405020304" pitchFamily="18" charset="0"/>
              </a:rPr>
              <a:t>例化元件名</a:t>
            </a:r>
          </a:p>
        </p:txBody>
      </p:sp>
      <p:sp>
        <p:nvSpPr>
          <p:cNvPr id="394249" name="AutoShape 9"/>
          <p:cNvSpPr>
            <a:spLocks noChangeArrowheads="1"/>
          </p:cNvSpPr>
          <p:nvPr/>
        </p:nvSpPr>
        <p:spPr bwMode="auto">
          <a:xfrm>
            <a:off x="510281" y="3494832"/>
            <a:ext cx="1758950" cy="381000"/>
          </a:xfrm>
          <a:prstGeom prst="wedgeRoundRectCallout">
            <a:avLst>
              <a:gd name="adj1" fmla="val 38898"/>
              <a:gd name="adj2" fmla="val -10333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b="1">
                <a:solidFill>
                  <a:schemeClr val="tx1"/>
                </a:solidFill>
                <a:latin typeface="Times New Roman" panose="02020603050405020304" pitchFamily="18" charset="0"/>
                <a:cs typeface="Times New Roman" panose="02020603050405020304" pitchFamily="18" charset="0"/>
              </a:rPr>
              <a:t>门元件关键字</a:t>
            </a:r>
          </a:p>
        </p:txBody>
      </p:sp>
      <p:sp>
        <p:nvSpPr>
          <p:cNvPr id="394250" name="Rectangle 10"/>
          <p:cNvSpPr>
            <a:spLocks noChangeArrowheads="1"/>
          </p:cNvSpPr>
          <p:nvPr/>
        </p:nvSpPr>
        <p:spPr bwMode="auto">
          <a:xfrm>
            <a:off x="1699319" y="2924944"/>
            <a:ext cx="3200400" cy="390525"/>
          </a:xfrm>
          <a:prstGeom prst="rect">
            <a:avLst/>
          </a:prstGeom>
          <a:noFill/>
          <a:ln w="19050">
            <a:solidFill>
              <a:srgbClr val="FF0000"/>
            </a:solidFill>
            <a:prstDash val="dashDot"/>
            <a:miter lim="800000"/>
            <a:headEnd/>
            <a:tailEnd/>
          </a:ln>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394251" name="Rectangle 11"/>
          <p:cNvSpPr>
            <a:spLocks noChangeArrowheads="1"/>
          </p:cNvSpPr>
          <p:nvPr/>
        </p:nvSpPr>
        <p:spPr bwMode="auto">
          <a:xfrm>
            <a:off x="666635" y="2472482"/>
            <a:ext cx="6786562" cy="939800"/>
          </a:xfrm>
          <a:prstGeom prst="rect">
            <a:avLst/>
          </a:prstGeom>
          <a:noFill/>
          <a:ln w="9525">
            <a:noFill/>
            <a:miter lim="800000"/>
            <a:headEnd/>
            <a:tailEnd/>
          </a:ln>
        </p:spPr>
        <p:txBody>
          <a:bodyPr/>
          <a:lstStyle/>
          <a:p>
            <a:pPr marL="381000" indent="-381000">
              <a:lnSpc>
                <a:spcPct val="105000"/>
              </a:lnSpc>
              <a:spcBef>
                <a:spcPct val="0"/>
              </a:spcBef>
              <a:buClr>
                <a:schemeClr val="tx1"/>
              </a:buClr>
              <a:buFont typeface="Wingdings" pitchFamily="2" charset="2"/>
              <a:buAutoNum type="circleNumDbPlain" startAt="2"/>
            </a:pPr>
            <a:r>
              <a:rPr lang="zh-CN" altLang="zh-CN" b="1" dirty="0">
                <a:solidFill>
                  <a:schemeClr val="tx1"/>
                </a:solidFill>
                <a:latin typeface="Times New Roman" panose="02020603050405020304" pitchFamily="18" charset="0"/>
                <a:cs typeface="Times New Roman" panose="02020603050405020304" pitchFamily="18" charset="0"/>
              </a:rPr>
              <a:t>用元件例化（</a:t>
            </a:r>
            <a:r>
              <a:rPr lang="en-US" altLang="zh-CN" b="1" dirty="0">
                <a:solidFill>
                  <a:schemeClr val="tx1"/>
                </a:solidFill>
                <a:latin typeface="Times New Roman" panose="02020603050405020304" pitchFamily="18" charset="0"/>
                <a:cs typeface="Times New Roman" panose="02020603050405020304" pitchFamily="18" charset="0"/>
              </a:rPr>
              <a:t>instantiate</a:t>
            </a:r>
            <a:r>
              <a:rPr lang="zh-CN" altLang="en-US" b="1" dirty="0">
                <a:solidFill>
                  <a:schemeClr val="tx1"/>
                </a:solidFill>
                <a:latin typeface="Times New Roman" panose="02020603050405020304" pitchFamily="18" charset="0"/>
                <a:cs typeface="Times New Roman" panose="02020603050405020304" pitchFamily="18" charset="0"/>
              </a:rPr>
              <a:t>）</a:t>
            </a:r>
            <a:endParaRPr lang="zh-CN" altLang="zh-CN" b="1" dirty="0">
              <a:solidFill>
                <a:schemeClr val="tx1"/>
              </a:solidFill>
              <a:latin typeface="Times New Roman" panose="02020603050405020304" pitchFamily="18" charset="0"/>
              <a:cs typeface="Times New Roman" panose="02020603050405020304" pitchFamily="18" charset="0"/>
            </a:endParaRPr>
          </a:p>
          <a:p>
            <a:pPr marL="381000" indent="-381000" algn="l" eaLnBrk="1" hangingPunct="1">
              <a:lnSpc>
                <a:spcPct val="100000"/>
              </a:lnSpc>
              <a:buClr>
                <a:srgbClr val="3333FF"/>
              </a:buClr>
              <a:buFont typeface="Wingdings" pitchFamily="2" charset="2"/>
              <a:buNone/>
            </a:pPr>
            <a:r>
              <a:rPr lang="zh-CN" altLang="en-US" b="1" dirty="0">
                <a:solidFill>
                  <a:schemeClr val="tx1"/>
                </a:solidFill>
                <a:latin typeface="Times New Roman" panose="02020603050405020304" pitchFamily="18" charset="0"/>
                <a:cs typeface="Times New Roman" panose="02020603050405020304" pitchFamily="18" charset="0"/>
              </a:rPr>
              <a:t>		</a:t>
            </a:r>
            <a:r>
              <a:rPr lang="zh-CN" altLang="zh-CN" b="1" dirty="0">
                <a:solidFill>
                  <a:srgbClr val="FF0000"/>
                </a:solidFill>
                <a:latin typeface="Times New Roman" panose="02020603050405020304" pitchFamily="18" charset="0"/>
                <a:cs typeface="Times New Roman" panose="02020603050405020304" pitchFamily="18" charset="0"/>
              </a:rPr>
              <a:t>and</a:t>
            </a:r>
            <a:r>
              <a:rPr lang="zh-CN" altLang="zh-CN" b="1" dirty="0">
                <a:solidFill>
                  <a:schemeClr val="tx1"/>
                </a:solidFill>
                <a:latin typeface="Times New Roman" panose="02020603050405020304" pitchFamily="18" charset="0"/>
                <a:cs typeface="Times New Roman" panose="02020603050405020304" pitchFamily="18" charset="0"/>
              </a:rPr>
              <a:t> </a:t>
            </a:r>
            <a:r>
              <a:rPr lang="en-US" altLang="zh-CN" b="1" dirty="0">
                <a:solidFill>
                  <a:srgbClr val="CC0066"/>
                </a:solidFill>
                <a:latin typeface="Times New Roman" panose="02020603050405020304" pitchFamily="18" charset="0"/>
                <a:cs typeface="Times New Roman" panose="02020603050405020304" pitchFamily="18" charset="0"/>
              </a:rPr>
              <a:t>my</a:t>
            </a:r>
            <a:r>
              <a:rPr lang="zh-CN" altLang="zh-CN" b="1" dirty="0">
                <a:solidFill>
                  <a:srgbClr val="CC0066"/>
                </a:solidFill>
                <a:latin typeface="Times New Roman" panose="02020603050405020304" pitchFamily="18" charset="0"/>
                <a:cs typeface="Times New Roman" panose="02020603050405020304" pitchFamily="18" charset="0"/>
              </a:rPr>
              <a:t>and</a:t>
            </a:r>
            <a:r>
              <a:rPr lang="en-US" altLang="zh-CN" b="1" dirty="0">
                <a:solidFill>
                  <a:srgbClr val="CC0066"/>
                </a:solidFill>
                <a:latin typeface="Times New Roman" panose="02020603050405020304" pitchFamily="18" charset="0"/>
                <a:cs typeface="Times New Roman" panose="02020603050405020304" pitchFamily="18" charset="0"/>
              </a:rPr>
              <a:t>3</a:t>
            </a:r>
            <a:r>
              <a:rPr lang="zh-CN" altLang="zh-CN" b="1" dirty="0">
                <a:solidFill>
                  <a:schemeClr val="tx1"/>
                </a:solidFill>
                <a:latin typeface="Times New Roman" panose="02020603050405020304" pitchFamily="18" charset="0"/>
                <a:cs typeface="Times New Roman" panose="02020603050405020304" pitchFamily="18" charset="0"/>
              </a:rPr>
              <a:t>( </a:t>
            </a:r>
            <a:r>
              <a:rPr lang="en-US" altLang="zh-CN" b="1" dirty="0">
                <a:solidFill>
                  <a:schemeClr val="tx1"/>
                </a:solidFill>
                <a:latin typeface="Times New Roman" panose="02020603050405020304" pitchFamily="18" charset="0"/>
                <a:cs typeface="Times New Roman" panose="02020603050405020304" pitchFamily="18" charset="0"/>
              </a:rPr>
              <a:t>f</a:t>
            </a:r>
            <a:r>
              <a:rPr lang="zh-CN" altLang="zh-CN" b="1" dirty="0">
                <a:solidFill>
                  <a:schemeClr val="tx1"/>
                </a:solidFill>
                <a:latin typeface="Times New Roman" panose="02020603050405020304" pitchFamily="18" charset="0"/>
                <a:cs typeface="Times New Roman" panose="02020603050405020304" pitchFamily="18" charset="0"/>
              </a:rPr>
              <a:t>,a,b</a:t>
            </a:r>
            <a:r>
              <a:rPr lang="en-US" altLang="zh-CN" b="1" dirty="0">
                <a:solidFill>
                  <a:schemeClr val="tx1"/>
                </a:solidFill>
                <a:latin typeface="Times New Roman" panose="02020603050405020304" pitchFamily="18" charset="0"/>
                <a:cs typeface="Times New Roman" panose="02020603050405020304" pitchFamily="18" charset="0"/>
              </a:rPr>
              <a:t>,c</a:t>
            </a:r>
            <a:r>
              <a:rPr lang="zh-CN" altLang="zh-CN" b="1" dirty="0">
                <a:solidFill>
                  <a:schemeClr val="tx1"/>
                </a:solidFill>
                <a:latin typeface="Times New Roman" panose="02020603050405020304" pitchFamily="18" charset="0"/>
                <a:cs typeface="Times New Roman" panose="02020603050405020304" pitchFamily="18" charset="0"/>
              </a:rPr>
              <a:t>)；</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394252" name="AutoShape 12"/>
          <p:cNvSpPr>
            <a:spLocks noChangeArrowheads="1"/>
          </p:cNvSpPr>
          <p:nvPr/>
        </p:nvSpPr>
        <p:spPr bwMode="auto">
          <a:xfrm>
            <a:off x="1092894" y="3742224"/>
            <a:ext cx="6689725" cy="2699266"/>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363538" indent="-363538">
              <a:lnSpc>
                <a:spcPct val="105000"/>
              </a:lnSpc>
              <a:spcBef>
                <a:spcPct val="0"/>
              </a:spcBef>
              <a:buClr>
                <a:srgbClr val="FF0066"/>
              </a:buClr>
              <a:buFont typeface="Wingdings" pitchFamily="2" charset="2"/>
              <a:buChar char="v"/>
            </a:pPr>
            <a:r>
              <a:rPr kumimoji="1" lang="zh-CN" altLang="zh-CN" sz="2000" b="1">
                <a:solidFill>
                  <a:schemeClr val="tx2"/>
                </a:solidFill>
                <a:latin typeface="Times New Roman" panose="02020603050405020304" pitchFamily="18" charset="0"/>
                <a:cs typeface="Times New Roman" panose="02020603050405020304" pitchFamily="18" charset="0"/>
              </a:rPr>
              <a:t>注</a:t>
            </a:r>
            <a:r>
              <a:rPr kumimoji="1" lang="en-US" altLang="zh-CN" sz="2000" b="1">
                <a:solidFill>
                  <a:schemeClr val="tx2"/>
                </a:solidFill>
                <a:latin typeface="Times New Roman" panose="02020603050405020304" pitchFamily="18" charset="0"/>
                <a:cs typeface="Times New Roman" panose="02020603050405020304" pitchFamily="18" charset="0"/>
              </a:rPr>
              <a:t>1</a:t>
            </a:r>
            <a:r>
              <a:rPr kumimoji="1" lang="zh-CN" altLang="zh-CN" sz="2000" b="1">
                <a:solidFill>
                  <a:schemeClr val="tx2"/>
                </a:solidFill>
                <a:latin typeface="Times New Roman" panose="02020603050405020304" pitchFamily="18" charset="0"/>
                <a:cs typeface="Times New Roman" panose="02020603050405020304" pitchFamily="18" charset="0"/>
              </a:rPr>
              <a:t>：元件例化即是调用</a:t>
            </a:r>
            <a:r>
              <a:rPr kumimoji="1" lang="en-US" altLang="zh-CN" sz="2000" b="1">
                <a:solidFill>
                  <a:schemeClr val="tx2"/>
                </a:solidFill>
                <a:latin typeface="Times New Roman" panose="02020603050405020304" pitchFamily="18" charset="0"/>
                <a:cs typeface="Times New Roman" panose="02020603050405020304" pitchFamily="18" charset="0"/>
              </a:rPr>
              <a:t>Verilog HDL</a:t>
            </a:r>
            <a:r>
              <a:rPr kumimoji="1" lang="zh-CN" altLang="en-US" sz="2000" b="1">
                <a:solidFill>
                  <a:schemeClr val="tx2"/>
                </a:solidFill>
                <a:latin typeface="Times New Roman" panose="02020603050405020304" pitchFamily="18" charset="0"/>
                <a:cs typeface="Times New Roman" panose="02020603050405020304" pitchFamily="18" charset="0"/>
              </a:rPr>
              <a:t>提供的元件或由某子模块定义的实例元件；</a:t>
            </a:r>
          </a:p>
          <a:p>
            <a:pPr marL="363538" indent="-363538">
              <a:lnSpc>
                <a:spcPct val="105000"/>
              </a:lnSpc>
              <a:spcBef>
                <a:spcPct val="0"/>
              </a:spcBef>
              <a:buClr>
                <a:srgbClr val="FF0066"/>
              </a:buClr>
              <a:buFont typeface="Wingdings" pitchFamily="2" charset="2"/>
              <a:buChar char="v"/>
            </a:pPr>
            <a:r>
              <a:rPr kumimoji="1" lang="zh-CN" altLang="zh-CN" sz="2000" b="1">
                <a:solidFill>
                  <a:schemeClr val="tx2"/>
                </a:solidFill>
                <a:latin typeface="Times New Roman" panose="02020603050405020304" pitchFamily="18" charset="0"/>
                <a:cs typeface="Times New Roman" panose="02020603050405020304" pitchFamily="18" charset="0"/>
              </a:rPr>
              <a:t>注</a:t>
            </a:r>
            <a:r>
              <a:rPr kumimoji="1" lang="en-US" altLang="zh-CN" sz="2000" b="1">
                <a:solidFill>
                  <a:schemeClr val="tx2"/>
                </a:solidFill>
                <a:latin typeface="Times New Roman" panose="02020603050405020304" pitchFamily="18" charset="0"/>
                <a:cs typeface="Times New Roman" panose="02020603050405020304" pitchFamily="18" charset="0"/>
              </a:rPr>
              <a:t>2</a:t>
            </a:r>
            <a:r>
              <a:rPr kumimoji="1" lang="zh-CN" altLang="zh-CN" sz="2000" b="1">
                <a:solidFill>
                  <a:schemeClr val="tx2"/>
                </a:solidFill>
                <a:latin typeface="Times New Roman" panose="02020603050405020304" pitchFamily="18" charset="0"/>
                <a:cs typeface="Times New Roman" panose="02020603050405020304" pitchFamily="18" charset="0"/>
              </a:rPr>
              <a:t>：元件例化包括</a:t>
            </a:r>
            <a:r>
              <a:rPr kumimoji="1" lang="zh-CN" altLang="zh-CN" sz="2000" b="1">
                <a:solidFill>
                  <a:srgbClr val="FF0066"/>
                </a:solidFill>
                <a:latin typeface="Times New Roman" panose="02020603050405020304" pitchFamily="18" charset="0"/>
                <a:cs typeface="Times New Roman" panose="02020603050405020304" pitchFamily="18" charset="0"/>
              </a:rPr>
              <a:t>门</a:t>
            </a:r>
            <a:r>
              <a:rPr kumimoji="1" lang="zh-CN" altLang="zh-CN" sz="2000" b="1">
                <a:solidFill>
                  <a:schemeClr val="tx2"/>
                </a:solidFill>
                <a:latin typeface="Times New Roman" panose="02020603050405020304" pitchFamily="18" charset="0"/>
                <a:cs typeface="Times New Roman" panose="02020603050405020304" pitchFamily="18" charset="0"/>
              </a:rPr>
              <a:t>元件例化和</a:t>
            </a:r>
            <a:r>
              <a:rPr kumimoji="1" lang="zh-CN" altLang="zh-CN" sz="2000" b="1">
                <a:solidFill>
                  <a:srgbClr val="FF0066"/>
                </a:solidFill>
                <a:latin typeface="Times New Roman" panose="02020603050405020304" pitchFamily="18" charset="0"/>
                <a:cs typeface="Times New Roman" panose="02020603050405020304" pitchFamily="18" charset="0"/>
              </a:rPr>
              <a:t>模块</a:t>
            </a:r>
            <a:r>
              <a:rPr kumimoji="1" lang="zh-CN" altLang="zh-CN" sz="2000" b="1">
                <a:solidFill>
                  <a:schemeClr val="tx2"/>
                </a:solidFill>
                <a:latin typeface="Times New Roman" panose="02020603050405020304" pitchFamily="18" charset="0"/>
                <a:cs typeface="Times New Roman" panose="02020603050405020304" pitchFamily="18" charset="0"/>
              </a:rPr>
              <a:t>元件例化；</a:t>
            </a:r>
            <a:endParaRPr kumimoji="1" lang="zh-CN" altLang="en-US" sz="2000" b="1">
              <a:solidFill>
                <a:schemeClr val="tx2"/>
              </a:solidFill>
              <a:latin typeface="Times New Roman" panose="02020603050405020304" pitchFamily="18" charset="0"/>
              <a:cs typeface="Times New Roman" panose="02020603050405020304" pitchFamily="18" charset="0"/>
            </a:endParaRPr>
          </a:p>
          <a:p>
            <a:pPr marL="363538" indent="-363538">
              <a:lnSpc>
                <a:spcPct val="105000"/>
              </a:lnSpc>
              <a:spcBef>
                <a:spcPct val="0"/>
              </a:spcBef>
              <a:buClr>
                <a:srgbClr val="FF0066"/>
              </a:buClr>
              <a:buFont typeface="Wingdings" pitchFamily="2" charset="2"/>
              <a:buChar char="v"/>
            </a:pPr>
            <a:r>
              <a:rPr kumimoji="1" lang="zh-CN" altLang="zh-CN" sz="2000" b="1">
                <a:solidFill>
                  <a:schemeClr val="tx2"/>
                </a:solidFill>
                <a:latin typeface="Times New Roman" panose="02020603050405020304" pitchFamily="18" charset="0"/>
                <a:cs typeface="Times New Roman" panose="02020603050405020304" pitchFamily="18" charset="0"/>
              </a:rPr>
              <a:t>注</a:t>
            </a:r>
            <a:r>
              <a:rPr kumimoji="1" lang="en-US" altLang="zh-CN" sz="2000" b="1">
                <a:solidFill>
                  <a:schemeClr val="tx2"/>
                </a:solidFill>
                <a:latin typeface="Times New Roman" panose="02020603050405020304" pitchFamily="18" charset="0"/>
                <a:cs typeface="Times New Roman" panose="02020603050405020304" pitchFamily="18" charset="0"/>
              </a:rPr>
              <a:t>3</a:t>
            </a:r>
            <a:r>
              <a:rPr kumimoji="1" lang="zh-CN" altLang="zh-CN" sz="2000" b="1">
                <a:solidFill>
                  <a:schemeClr val="tx2"/>
                </a:solidFill>
                <a:latin typeface="Times New Roman" panose="02020603050405020304" pitchFamily="18" charset="0"/>
                <a:cs typeface="Times New Roman" panose="02020603050405020304" pitchFamily="18" charset="0"/>
              </a:rPr>
              <a:t>：</a:t>
            </a:r>
            <a:r>
              <a:rPr kumimoji="1" lang="zh-CN" altLang="en-US" sz="2000" b="1">
                <a:solidFill>
                  <a:schemeClr val="tx2"/>
                </a:solidFill>
                <a:latin typeface="Times New Roman" panose="02020603050405020304" pitchFamily="18" charset="0"/>
                <a:cs typeface="Times New Roman" panose="02020603050405020304" pitchFamily="18" charset="0"/>
              </a:rPr>
              <a:t>例化元件名也可以省略！若不省略，则每个实例元件的名字必须</a:t>
            </a:r>
            <a:r>
              <a:rPr kumimoji="1" lang="zh-CN" altLang="en-US" sz="2000" b="1">
                <a:solidFill>
                  <a:srgbClr val="FF0066"/>
                </a:solidFill>
                <a:latin typeface="Times New Roman" panose="02020603050405020304" pitchFamily="18" charset="0"/>
                <a:cs typeface="Times New Roman" panose="02020603050405020304" pitchFamily="18" charset="0"/>
              </a:rPr>
              <a:t>唯一</a:t>
            </a:r>
            <a:r>
              <a:rPr kumimoji="1" lang="zh-CN" altLang="en-US" sz="2000" b="1">
                <a:solidFill>
                  <a:schemeClr val="tx2"/>
                </a:solidFill>
                <a:latin typeface="Times New Roman" panose="02020603050405020304" pitchFamily="18" charset="0"/>
                <a:cs typeface="Times New Roman" panose="02020603050405020304" pitchFamily="18" charset="0"/>
              </a:rPr>
              <a:t>！以避免与其它调用该元件的实例相混淆。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4243"/>
                                        </p:tgtEl>
                                        <p:attrNameLst>
                                          <p:attrName>style.visibility</p:attrName>
                                        </p:attrNameLst>
                                      </p:cBhvr>
                                      <p:to>
                                        <p:strVal val="visible"/>
                                      </p:to>
                                    </p:set>
                                    <p:anim calcmode="lin" valueType="num">
                                      <p:cBhvr additive="base">
                                        <p:cTn id="7" dur="500" fill="hold"/>
                                        <p:tgtEl>
                                          <p:spTgt spid="394243"/>
                                        </p:tgtEl>
                                        <p:attrNameLst>
                                          <p:attrName>ppt_x</p:attrName>
                                        </p:attrNameLst>
                                      </p:cBhvr>
                                      <p:tavLst>
                                        <p:tav tm="0">
                                          <p:val>
                                            <p:strVal val="0-#ppt_w/2"/>
                                          </p:val>
                                        </p:tav>
                                        <p:tav tm="100000">
                                          <p:val>
                                            <p:strVal val="#ppt_x"/>
                                          </p:val>
                                        </p:tav>
                                      </p:tavLst>
                                    </p:anim>
                                    <p:anim calcmode="lin" valueType="num">
                                      <p:cBhvr additive="base">
                                        <p:cTn id="8" dur="500" fill="hold"/>
                                        <p:tgtEl>
                                          <p:spTgt spid="3942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394244"/>
                                        </p:tgtEl>
                                        <p:attrNameLst>
                                          <p:attrName>style.visibility</p:attrName>
                                        </p:attrNameLst>
                                      </p:cBhvr>
                                      <p:to>
                                        <p:strVal val="visible"/>
                                      </p:to>
                                    </p:set>
                                    <p:animEffect transition="in" filter="barn(outVertical)">
                                      <p:cBhvr>
                                        <p:cTn id="13" dur="500"/>
                                        <p:tgtEl>
                                          <p:spTgt spid="39424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94245"/>
                                        </p:tgtEl>
                                        <p:attrNameLst>
                                          <p:attrName>style.visibility</p:attrName>
                                        </p:attrNameLst>
                                      </p:cBhvr>
                                      <p:to>
                                        <p:strVal val="visible"/>
                                      </p:to>
                                    </p:set>
                                    <p:animEffect transition="in" filter="dissolve">
                                      <p:cBhvr>
                                        <p:cTn id="18" dur="500"/>
                                        <p:tgtEl>
                                          <p:spTgt spid="39424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94251"/>
                                        </p:tgtEl>
                                        <p:attrNameLst>
                                          <p:attrName>style.visibility</p:attrName>
                                        </p:attrNameLst>
                                      </p:cBhvr>
                                      <p:to>
                                        <p:strVal val="visible"/>
                                      </p:to>
                                    </p:set>
                                    <p:anim calcmode="lin" valueType="num">
                                      <p:cBhvr additive="base">
                                        <p:cTn id="23" dur="500" fill="hold"/>
                                        <p:tgtEl>
                                          <p:spTgt spid="394251"/>
                                        </p:tgtEl>
                                        <p:attrNameLst>
                                          <p:attrName>ppt_x</p:attrName>
                                        </p:attrNameLst>
                                      </p:cBhvr>
                                      <p:tavLst>
                                        <p:tav tm="0">
                                          <p:val>
                                            <p:strVal val="0-#ppt_w/2"/>
                                          </p:val>
                                        </p:tav>
                                        <p:tav tm="100000">
                                          <p:val>
                                            <p:strVal val="#ppt_x"/>
                                          </p:val>
                                        </p:tav>
                                      </p:tavLst>
                                    </p:anim>
                                    <p:anim calcmode="lin" valueType="num">
                                      <p:cBhvr additive="base">
                                        <p:cTn id="24" dur="500" fill="hold"/>
                                        <p:tgtEl>
                                          <p:spTgt spid="39425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394246"/>
                                        </p:tgtEl>
                                        <p:attrNameLst>
                                          <p:attrName>style.visibility</p:attrName>
                                        </p:attrNameLst>
                                      </p:cBhvr>
                                      <p:to>
                                        <p:strVal val="visible"/>
                                      </p:to>
                                    </p:set>
                                    <p:animEffect transition="in" filter="barn(outVertical)">
                                      <p:cBhvr>
                                        <p:cTn id="29" dur="500"/>
                                        <p:tgtEl>
                                          <p:spTgt spid="394246"/>
                                        </p:tgtEl>
                                      </p:cBhvr>
                                    </p:animEffect>
                                  </p:childTnLst>
                                </p:cTn>
                              </p:par>
                            </p:childTnLst>
                          </p:cTn>
                        </p:par>
                        <p:par>
                          <p:cTn id="30" fill="hold">
                            <p:stCondLst>
                              <p:cond delay="500"/>
                            </p:stCondLst>
                            <p:childTnLst>
                              <p:par>
                                <p:cTn id="31" presetID="23" presetClass="entr" presetSubtype="16" fill="hold" grpId="0" nodeType="afterEffect">
                                  <p:stCondLst>
                                    <p:cond delay="0"/>
                                  </p:stCondLst>
                                  <p:childTnLst>
                                    <p:set>
                                      <p:cBhvr>
                                        <p:cTn id="32" dur="1" fill="hold">
                                          <p:stCondLst>
                                            <p:cond delay="0"/>
                                          </p:stCondLst>
                                        </p:cTn>
                                        <p:tgtEl>
                                          <p:spTgt spid="394250"/>
                                        </p:tgtEl>
                                        <p:attrNameLst>
                                          <p:attrName>style.visibility</p:attrName>
                                        </p:attrNameLst>
                                      </p:cBhvr>
                                      <p:to>
                                        <p:strVal val="visible"/>
                                      </p:to>
                                    </p:set>
                                    <p:anim calcmode="lin" valueType="num">
                                      <p:cBhvr>
                                        <p:cTn id="33" dur="500" fill="hold"/>
                                        <p:tgtEl>
                                          <p:spTgt spid="394250"/>
                                        </p:tgtEl>
                                        <p:attrNameLst>
                                          <p:attrName>ppt_w</p:attrName>
                                        </p:attrNameLst>
                                      </p:cBhvr>
                                      <p:tavLst>
                                        <p:tav tm="0">
                                          <p:val>
                                            <p:fltVal val="0"/>
                                          </p:val>
                                        </p:tav>
                                        <p:tav tm="100000">
                                          <p:val>
                                            <p:strVal val="#ppt_w"/>
                                          </p:val>
                                        </p:tav>
                                      </p:tavLst>
                                    </p:anim>
                                    <p:anim calcmode="lin" valueType="num">
                                      <p:cBhvr>
                                        <p:cTn id="34" dur="500" fill="hold"/>
                                        <p:tgtEl>
                                          <p:spTgt spid="394250"/>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94249"/>
                                        </p:tgtEl>
                                        <p:attrNameLst>
                                          <p:attrName>style.visibility</p:attrName>
                                        </p:attrNameLst>
                                      </p:cBhvr>
                                      <p:to>
                                        <p:strVal val="visible"/>
                                      </p:to>
                                    </p:set>
                                    <p:animEffect transition="in" filter="dissolve">
                                      <p:cBhvr>
                                        <p:cTn id="39" dur="500"/>
                                        <p:tgtEl>
                                          <p:spTgt spid="39424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94248"/>
                                        </p:tgtEl>
                                        <p:attrNameLst>
                                          <p:attrName>style.visibility</p:attrName>
                                        </p:attrNameLst>
                                      </p:cBhvr>
                                      <p:to>
                                        <p:strVal val="visible"/>
                                      </p:to>
                                    </p:set>
                                    <p:animEffect transition="in" filter="dissolve">
                                      <p:cBhvr>
                                        <p:cTn id="44" dur="500"/>
                                        <p:tgtEl>
                                          <p:spTgt spid="394248"/>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394252"/>
                                        </p:tgtEl>
                                        <p:attrNameLst>
                                          <p:attrName>style.visibility</p:attrName>
                                        </p:attrNameLst>
                                      </p:cBhvr>
                                      <p:to>
                                        <p:strVal val="visible"/>
                                      </p:to>
                                    </p:set>
                                    <p:anim calcmode="lin" valueType="num">
                                      <p:cBhvr>
                                        <p:cTn id="49" dur="500" fill="hold"/>
                                        <p:tgtEl>
                                          <p:spTgt spid="394252"/>
                                        </p:tgtEl>
                                        <p:attrNameLst>
                                          <p:attrName>ppt_w</p:attrName>
                                        </p:attrNameLst>
                                      </p:cBhvr>
                                      <p:tavLst>
                                        <p:tav tm="0">
                                          <p:val>
                                            <p:fltVal val="0"/>
                                          </p:val>
                                        </p:tav>
                                        <p:tav tm="100000">
                                          <p:val>
                                            <p:strVal val="#ppt_w"/>
                                          </p:val>
                                        </p:tav>
                                      </p:tavLst>
                                    </p:anim>
                                    <p:anim calcmode="lin" valueType="num">
                                      <p:cBhvr>
                                        <p:cTn id="50" dur="500" fill="hold"/>
                                        <p:tgtEl>
                                          <p:spTgt spid="3942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autoUpdateAnimBg="0"/>
      <p:bldP spid="394244" grpId="0" animBg="1"/>
      <p:bldP spid="394245" grpId="0" animBg="1"/>
      <p:bldP spid="394246" grpId="0" animBg="1"/>
      <p:bldP spid="394248" grpId="0" animBg="1"/>
      <p:bldP spid="394249" grpId="0" animBg="1"/>
      <p:bldP spid="394250" grpId="0" animBg="1"/>
      <p:bldP spid="394251" grpId="0" autoUpdateAnimBg="0"/>
      <p:bldP spid="39425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539552" y="404664"/>
            <a:ext cx="7772400" cy="372603"/>
          </a:xfrm>
        </p:spPr>
        <p:txBody>
          <a:bodyPr/>
          <a:lstStyle/>
          <a:p>
            <a:r>
              <a:rPr lang="zh-CN" altLang="en-US" smtClean="0">
                <a:solidFill>
                  <a:schemeClr val="accent1"/>
                </a:solidFill>
                <a:latin typeface="+mj-ea"/>
              </a:rPr>
              <a:t>逻辑功能定义（续）</a:t>
            </a:r>
          </a:p>
        </p:txBody>
      </p:sp>
      <p:sp>
        <p:nvSpPr>
          <p:cNvPr id="396291" name="Rectangle 3"/>
          <p:cNvSpPr>
            <a:spLocks noGrp="1" noChangeArrowheads="1"/>
          </p:cNvSpPr>
          <p:nvPr>
            <p:ph type="body" idx="1"/>
          </p:nvPr>
        </p:nvSpPr>
        <p:spPr>
          <a:xfrm>
            <a:off x="180528" y="1052736"/>
            <a:ext cx="9144000" cy="2256836"/>
          </a:xfrm>
        </p:spPr>
        <p:txBody>
          <a:bodyPr/>
          <a:lstStyle/>
          <a:p>
            <a:pPr marL="533400" indent="-533400" algn="just">
              <a:lnSpc>
                <a:spcPct val="110000"/>
              </a:lnSpc>
              <a:spcBef>
                <a:spcPct val="0"/>
              </a:spcBef>
              <a:buClr>
                <a:schemeClr val="tx1"/>
              </a:buClr>
              <a:buFont typeface="Wingdings" pitchFamily="2" charset="2"/>
              <a:buAutoNum type="circleNumDbPlain" startAt="3"/>
            </a:pPr>
            <a:r>
              <a:rPr lang="zh-CN" altLang="zh-CN" sz="2200" dirty="0">
                <a:latin typeface="Arial" pitchFamily="34" charset="0"/>
                <a:ea typeface="宋体" pitchFamily="2" charset="-122"/>
              </a:rPr>
              <a:t>用“always”块语句</a:t>
            </a:r>
          </a:p>
          <a:p>
            <a:pPr marL="533400" indent="-533400" algn="just">
              <a:lnSpc>
                <a:spcPct val="110000"/>
              </a:lnSpc>
              <a:spcBef>
                <a:spcPct val="0"/>
              </a:spcBef>
              <a:buClrTx/>
              <a:buFontTx/>
              <a:buNone/>
            </a:pPr>
            <a:r>
              <a:rPr lang="zh-CN" altLang="en-US" sz="2200" dirty="0">
                <a:latin typeface="Arial" pitchFamily="34" charset="0"/>
                <a:ea typeface="宋体" pitchFamily="2" charset="-122"/>
              </a:rPr>
              <a:t>     </a:t>
            </a:r>
            <a:r>
              <a:rPr lang="en-US" altLang="zh-CN" sz="2200" dirty="0">
                <a:latin typeface="Arial" pitchFamily="34" charset="0"/>
                <a:ea typeface="宋体" pitchFamily="2" charset="-122"/>
              </a:rPr>
              <a:t>always @(</a:t>
            </a:r>
            <a:r>
              <a:rPr lang="en-US" altLang="zh-CN" sz="2200" dirty="0" err="1">
                <a:latin typeface="Arial" pitchFamily="34" charset="0"/>
                <a:ea typeface="宋体" pitchFamily="2" charset="-122"/>
              </a:rPr>
              <a:t>posedge</a:t>
            </a:r>
            <a:r>
              <a:rPr lang="en-US" altLang="zh-CN" sz="2200" dirty="0">
                <a:latin typeface="Arial" pitchFamily="34" charset="0"/>
                <a:ea typeface="宋体" pitchFamily="2" charset="-122"/>
              </a:rPr>
              <a:t> </a:t>
            </a:r>
            <a:r>
              <a:rPr lang="en-US" altLang="zh-CN" sz="2200" dirty="0" err="1">
                <a:latin typeface="Arial" pitchFamily="34" charset="0"/>
                <a:ea typeface="宋体" pitchFamily="2" charset="-122"/>
              </a:rPr>
              <a:t>clk</a:t>
            </a:r>
            <a:r>
              <a:rPr lang="en-US" altLang="zh-CN" sz="2200" dirty="0">
                <a:latin typeface="Arial" pitchFamily="34" charset="0"/>
                <a:ea typeface="宋体" pitchFamily="2" charset="-122"/>
              </a:rPr>
              <a:t>) // </a:t>
            </a:r>
            <a:r>
              <a:rPr lang="zh-CN" altLang="en-US" sz="2200" dirty="0">
                <a:latin typeface="Arial" pitchFamily="34" charset="0"/>
                <a:ea typeface="宋体" pitchFamily="2" charset="-122"/>
              </a:rPr>
              <a:t>每当时钟上升沿到来时执行一遍块内语句</a:t>
            </a:r>
          </a:p>
          <a:p>
            <a:pPr marL="533400" indent="-533400" algn="just">
              <a:lnSpc>
                <a:spcPct val="110000"/>
              </a:lnSpc>
              <a:spcBef>
                <a:spcPct val="0"/>
              </a:spcBef>
              <a:buClrTx/>
              <a:buFontTx/>
              <a:buNone/>
            </a:pPr>
            <a:r>
              <a:rPr lang="zh-CN" altLang="en-US" sz="2200" dirty="0">
                <a:latin typeface="Arial" pitchFamily="34" charset="0"/>
                <a:ea typeface="宋体" pitchFamily="2" charset="-122"/>
              </a:rPr>
              <a:t>        </a:t>
            </a:r>
            <a:r>
              <a:rPr lang="en-US" altLang="zh-CN" sz="2200" dirty="0">
                <a:latin typeface="Arial" pitchFamily="34" charset="0"/>
                <a:ea typeface="宋体" pitchFamily="2" charset="-122"/>
              </a:rPr>
              <a:t>begin</a:t>
            </a:r>
          </a:p>
          <a:p>
            <a:pPr marL="533400" indent="-533400" algn="just">
              <a:lnSpc>
                <a:spcPct val="110000"/>
              </a:lnSpc>
              <a:spcBef>
                <a:spcPct val="0"/>
              </a:spcBef>
              <a:buClrTx/>
              <a:buFontTx/>
              <a:buNone/>
            </a:pPr>
            <a:r>
              <a:rPr lang="en-US" altLang="zh-CN" sz="2200" dirty="0">
                <a:latin typeface="Arial" pitchFamily="34" charset="0"/>
                <a:ea typeface="宋体" pitchFamily="2" charset="-122"/>
              </a:rPr>
              <a:t>	     if(load)       out = data;                  // </a:t>
            </a:r>
            <a:r>
              <a:rPr lang="zh-CN" altLang="en-US" sz="2200" dirty="0">
                <a:latin typeface="Arial" pitchFamily="34" charset="0"/>
                <a:ea typeface="宋体" pitchFamily="2" charset="-122"/>
              </a:rPr>
              <a:t>同步预置数据</a:t>
            </a:r>
          </a:p>
          <a:p>
            <a:pPr marL="533400" indent="-533400" algn="just">
              <a:lnSpc>
                <a:spcPct val="110000"/>
              </a:lnSpc>
              <a:spcBef>
                <a:spcPct val="0"/>
              </a:spcBef>
              <a:buClrTx/>
              <a:buFontTx/>
              <a:buNone/>
            </a:pPr>
            <a:r>
              <a:rPr lang="zh-CN" altLang="en-US" sz="2200" dirty="0">
                <a:latin typeface="Arial" pitchFamily="34" charset="0"/>
                <a:ea typeface="宋体" pitchFamily="2" charset="-122"/>
              </a:rPr>
              <a:t>	     </a:t>
            </a:r>
            <a:r>
              <a:rPr lang="en-US" altLang="zh-CN" sz="2200" dirty="0">
                <a:latin typeface="Arial" pitchFamily="34" charset="0"/>
                <a:ea typeface="宋体" pitchFamily="2" charset="-122"/>
              </a:rPr>
              <a:t>else            out = data + 1 + </a:t>
            </a:r>
            <a:r>
              <a:rPr lang="en-US" altLang="zh-CN" sz="2200" dirty="0" err="1">
                <a:latin typeface="Arial" pitchFamily="34" charset="0"/>
                <a:ea typeface="宋体" pitchFamily="2" charset="-122"/>
              </a:rPr>
              <a:t>cin</a:t>
            </a:r>
            <a:r>
              <a:rPr lang="en-US" altLang="zh-CN" sz="2200" dirty="0">
                <a:latin typeface="Arial" pitchFamily="34" charset="0"/>
                <a:ea typeface="宋体" pitchFamily="2" charset="-122"/>
              </a:rPr>
              <a:t>;  // </a:t>
            </a:r>
            <a:r>
              <a:rPr lang="zh-CN" altLang="en-US" sz="2200" dirty="0">
                <a:latin typeface="Arial" pitchFamily="34" charset="0"/>
                <a:ea typeface="宋体" pitchFamily="2" charset="-122"/>
              </a:rPr>
              <a:t>加</a:t>
            </a:r>
            <a:r>
              <a:rPr lang="en-US" altLang="zh-CN" sz="2200" dirty="0">
                <a:latin typeface="Arial" pitchFamily="34" charset="0"/>
                <a:ea typeface="宋体" pitchFamily="2" charset="-122"/>
              </a:rPr>
              <a:t>1</a:t>
            </a:r>
            <a:r>
              <a:rPr lang="zh-CN" altLang="en-US" sz="2200" dirty="0">
                <a:latin typeface="Arial" pitchFamily="34" charset="0"/>
                <a:ea typeface="宋体" pitchFamily="2" charset="-122"/>
              </a:rPr>
              <a:t>计数</a:t>
            </a:r>
          </a:p>
          <a:p>
            <a:pPr marL="533400" indent="-533400" algn="just">
              <a:lnSpc>
                <a:spcPct val="110000"/>
              </a:lnSpc>
              <a:spcBef>
                <a:spcPct val="0"/>
              </a:spcBef>
              <a:buClrTx/>
              <a:buFontTx/>
              <a:buNone/>
            </a:pPr>
            <a:r>
              <a:rPr lang="zh-CN" altLang="en-US" sz="2200" dirty="0">
                <a:latin typeface="Arial" pitchFamily="34" charset="0"/>
                <a:ea typeface="宋体" pitchFamily="2" charset="-122"/>
              </a:rPr>
              <a:t>        </a:t>
            </a:r>
            <a:r>
              <a:rPr lang="en-US" altLang="zh-CN" sz="2200" dirty="0">
                <a:latin typeface="Arial" pitchFamily="34" charset="0"/>
                <a:ea typeface="宋体" pitchFamily="2" charset="-122"/>
              </a:rPr>
              <a:t>end</a:t>
            </a:r>
          </a:p>
        </p:txBody>
      </p:sp>
      <p:sp>
        <p:nvSpPr>
          <p:cNvPr id="396292" name="Text Box 4"/>
          <p:cNvSpPr txBox="1">
            <a:spLocks noChangeArrowheads="1"/>
          </p:cNvSpPr>
          <p:nvPr/>
        </p:nvSpPr>
        <p:spPr bwMode="auto">
          <a:xfrm>
            <a:off x="3707904" y="980728"/>
            <a:ext cx="1463675" cy="406400"/>
          </a:xfrm>
          <a:prstGeom prst="rect">
            <a:avLst/>
          </a:prstGeom>
          <a:solidFill>
            <a:srgbClr val="00FFFF"/>
          </a:solidFill>
          <a:ln w="9525">
            <a:solidFill>
              <a:srgbClr val="CC6600"/>
            </a:solidFill>
            <a:miter lim="800000"/>
            <a:headEnd/>
            <a:tailEnd/>
          </a:ln>
        </p:spPr>
        <p:txBody>
          <a:bodyPr anchor="b">
            <a:spAutoFit/>
          </a:bodyPr>
          <a:lstStyle/>
          <a:p>
            <a:pPr algn="ctr">
              <a:lnSpc>
                <a:spcPct val="100000"/>
              </a:lnSpc>
              <a:spcBef>
                <a:spcPct val="0"/>
              </a:spcBef>
              <a:buClrTx/>
              <a:buFontTx/>
              <a:buNone/>
            </a:pPr>
            <a:r>
              <a:rPr lang="zh-CN" altLang="zh-CN" sz="2000" b="1" dirty="0">
                <a:solidFill>
                  <a:schemeClr val="tx1"/>
                </a:solidFill>
                <a:latin typeface="楷体_GB2312" pitchFamily="49" charset="-122"/>
                <a:ea typeface="楷体_GB2312" pitchFamily="49" charset="-122"/>
              </a:rPr>
              <a:t>行为描述</a:t>
            </a:r>
            <a:endParaRPr lang="en-US" altLang="zh-CN" sz="2000" b="1" dirty="0">
              <a:solidFill>
                <a:schemeClr val="tx1"/>
              </a:solidFill>
              <a:latin typeface="楷体_GB2312" pitchFamily="49" charset="-122"/>
              <a:ea typeface="楷体_GB2312" pitchFamily="49" charset="-122"/>
            </a:endParaRPr>
          </a:p>
        </p:txBody>
      </p:sp>
      <p:sp>
        <p:nvSpPr>
          <p:cNvPr id="396293" name="AutoShape 5"/>
          <p:cNvSpPr>
            <a:spLocks noChangeArrowheads="1"/>
          </p:cNvSpPr>
          <p:nvPr/>
        </p:nvSpPr>
        <p:spPr bwMode="auto">
          <a:xfrm>
            <a:off x="622300" y="3284984"/>
            <a:ext cx="7899400" cy="2921000"/>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280988" indent="-280988">
              <a:lnSpc>
                <a:spcPct val="105000"/>
              </a:lnSpc>
              <a:spcBef>
                <a:spcPct val="0"/>
              </a:spcBef>
              <a:buClr>
                <a:srgbClr val="FF0066"/>
              </a:buClr>
              <a:buFont typeface="Wingdings" pitchFamily="2" charset="2"/>
              <a:buChar char="v"/>
            </a:pPr>
            <a:r>
              <a:rPr kumimoji="1" lang="zh-CN" altLang="zh-CN" sz="2200" b="1">
                <a:solidFill>
                  <a:schemeClr val="tx2"/>
                </a:solidFill>
                <a:latin typeface="Arial" charset="0"/>
                <a:ea typeface="楷体_GB2312" pitchFamily="49" charset="-122"/>
              </a:rPr>
              <a:t>注</a:t>
            </a:r>
            <a:r>
              <a:rPr kumimoji="1" lang="en-US" altLang="zh-CN" sz="2200" b="1">
                <a:solidFill>
                  <a:schemeClr val="tx2"/>
                </a:solidFill>
                <a:latin typeface="Arial" charset="0"/>
                <a:ea typeface="楷体_GB2312" pitchFamily="49" charset="-122"/>
              </a:rPr>
              <a:t>1</a:t>
            </a:r>
            <a:r>
              <a:rPr kumimoji="1" lang="zh-CN" altLang="zh-CN" sz="2200" b="1">
                <a:solidFill>
                  <a:schemeClr val="tx2"/>
                </a:solidFill>
                <a:latin typeface="Arial" charset="0"/>
                <a:ea typeface="楷体_GB2312" pitchFamily="49" charset="-122"/>
              </a:rPr>
              <a:t>：“always” 块语句</a:t>
            </a:r>
            <a:r>
              <a:rPr kumimoji="1" lang="zh-CN" altLang="en-US" sz="2200" b="1">
                <a:solidFill>
                  <a:schemeClr val="tx2"/>
                </a:solidFill>
                <a:latin typeface="Arial" charset="0"/>
                <a:ea typeface="楷体_GB2312" pitchFamily="49" charset="-122"/>
              </a:rPr>
              <a:t>常用于描述</a:t>
            </a:r>
            <a:r>
              <a:rPr kumimoji="1" lang="zh-CN" altLang="en-US" sz="2200" b="1">
                <a:solidFill>
                  <a:srgbClr val="CC0066"/>
                </a:solidFill>
                <a:latin typeface="Arial" charset="0"/>
                <a:ea typeface="楷体_GB2312" pitchFamily="49" charset="-122"/>
              </a:rPr>
              <a:t>时序</a:t>
            </a:r>
            <a:r>
              <a:rPr kumimoji="1" lang="zh-CN" altLang="en-US" sz="2200" b="1">
                <a:solidFill>
                  <a:schemeClr val="tx2"/>
                </a:solidFill>
                <a:latin typeface="Arial" charset="0"/>
                <a:ea typeface="楷体_GB2312" pitchFamily="49" charset="-122"/>
              </a:rPr>
              <a:t>逻辑，也可描述</a:t>
            </a:r>
            <a:r>
              <a:rPr kumimoji="1" lang="zh-CN" altLang="en-US" sz="2200" b="1">
                <a:solidFill>
                  <a:srgbClr val="CC0066"/>
                </a:solidFill>
                <a:latin typeface="Arial" charset="0"/>
                <a:ea typeface="楷体_GB2312" pitchFamily="49" charset="-122"/>
              </a:rPr>
              <a:t>组合</a:t>
            </a:r>
            <a:r>
              <a:rPr kumimoji="1" lang="zh-CN" altLang="en-US" sz="2200" b="1">
                <a:solidFill>
                  <a:schemeClr val="tx2"/>
                </a:solidFill>
                <a:latin typeface="Arial" charset="0"/>
                <a:ea typeface="楷体_GB2312" pitchFamily="49" charset="-122"/>
              </a:rPr>
              <a:t>逻辑。</a:t>
            </a:r>
          </a:p>
          <a:p>
            <a:pPr marL="280988" indent="-280988">
              <a:lnSpc>
                <a:spcPct val="105000"/>
              </a:lnSpc>
              <a:spcBef>
                <a:spcPct val="0"/>
              </a:spcBef>
              <a:buClr>
                <a:srgbClr val="FF0066"/>
              </a:buClr>
              <a:buFont typeface="Wingdings" pitchFamily="2" charset="2"/>
              <a:buChar char="v"/>
            </a:pPr>
            <a:r>
              <a:rPr kumimoji="1" lang="zh-CN" altLang="zh-CN" sz="2200" b="1">
                <a:solidFill>
                  <a:schemeClr val="tx2"/>
                </a:solidFill>
                <a:latin typeface="Arial" charset="0"/>
                <a:ea typeface="楷体_GB2312" pitchFamily="49" charset="-122"/>
              </a:rPr>
              <a:t>注</a:t>
            </a:r>
            <a:r>
              <a:rPr kumimoji="1" lang="en-US" altLang="zh-CN" sz="2200" b="1">
                <a:solidFill>
                  <a:schemeClr val="tx2"/>
                </a:solidFill>
                <a:latin typeface="Arial" charset="0"/>
                <a:ea typeface="楷体_GB2312" pitchFamily="49" charset="-122"/>
              </a:rPr>
              <a:t>2</a:t>
            </a:r>
            <a:r>
              <a:rPr kumimoji="1" lang="zh-CN" altLang="zh-CN" sz="2200" b="1">
                <a:solidFill>
                  <a:schemeClr val="tx2"/>
                </a:solidFill>
                <a:latin typeface="Arial" charset="0"/>
                <a:ea typeface="楷体_GB2312" pitchFamily="49" charset="-122"/>
              </a:rPr>
              <a:t>：“always” 块</a:t>
            </a:r>
            <a:r>
              <a:rPr kumimoji="1" lang="zh-CN" altLang="en-US" sz="2200" b="1">
                <a:solidFill>
                  <a:schemeClr val="tx2"/>
                </a:solidFill>
                <a:latin typeface="Arial" charset="0"/>
                <a:ea typeface="楷体_GB2312" pitchFamily="49" charset="-122"/>
              </a:rPr>
              <a:t>可用多种手段来表达逻辑关系，如用</a:t>
            </a:r>
            <a:r>
              <a:rPr kumimoji="1" lang="en-US" altLang="zh-CN" sz="2200" b="1">
                <a:solidFill>
                  <a:srgbClr val="CC0066"/>
                </a:solidFill>
                <a:latin typeface="Arial" charset="0"/>
                <a:ea typeface="楷体_GB2312" pitchFamily="49" charset="-122"/>
              </a:rPr>
              <a:t>if-else</a:t>
            </a:r>
            <a:r>
              <a:rPr kumimoji="1" lang="zh-CN" altLang="en-US" sz="2200" b="1">
                <a:solidFill>
                  <a:schemeClr val="tx2"/>
                </a:solidFill>
                <a:latin typeface="Arial" charset="0"/>
                <a:ea typeface="楷体_GB2312" pitchFamily="49" charset="-122"/>
              </a:rPr>
              <a:t>语句或</a:t>
            </a:r>
            <a:r>
              <a:rPr kumimoji="1" lang="en-US" altLang="zh-CN" sz="2200" b="1">
                <a:solidFill>
                  <a:srgbClr val="CC0066"/>
                </a:solidFill>
                <a:latin typeface="Arial" charset="0"/>
                <a:ea typeface="楷体_GB2312" pitchFamily="49" charset="-122"/>
              </a:rPr>
              <a:t>case</a:t>
            </a:r>
            <a:r>
              <a:rPr kumimoji="1" lang="zh-CN" altLang="en-US" sz="2200" b="1">
                <a:solidFill>
                  <a:schemeClr val="tx2"/>
                </a:solidFill>
                <a:latin typeface="Arial" charset="0"/>
                <a:ea typeface="楷体_GB2312" pitchFamily="49" charset="-122"/>
              </a:rPr>
              <a:t>语句。</a:t>
            </a:r>
          </a:p>
          <a:p>
            <a:pPr marL="280988" indent="-280988">
              <a:lnSpc>
                <a:spcPct val="105000"/>
              </a:lnSpc>
              <a:spcBef>
                <a:spcPct val="0"/>
              </a:spcBef>
              <a:buClr>
                <a:srgbClr val="FF0066"/>
              </a:buClr>
              <a:buFont typeface="Wingdings" pitchFamily="2" charset="2"/>
              <a:buChar char="v"/>
            </a:pPr>
            <a:r>
              <a:rPr kumimoji="1" lang="zh-CN" altLang="en-US" sz="2200" b="1">
                <a:solidFill>
                  <a:schemeClr val="tx2"/>
                </a:solidFill>
                <a:latin typeface="Arial" charset="0"/>
                <a:ea typeface="楷体_GB2312" pitchFamily="49" charset="-122"/>
              </a:rPr>
              <a:t>注</a:t>
            </a:r>
            <a:r>
              <a:rPr kumimoji="1" lang="en-US" altLang="zh-CN" sz="2200" b="1">
                <a:solidFill>
                  <a:schemeClr val="tx2"/>
                </a:solidFill>
                <a:latin typeface="Arial" charset="0"/>
                <a:ea typeface="楷体_GB2312" pitchFamily="49" charset="-122"/>
              </a:rPr>
              <a:t>3</a:t>
            </a:r>
            <a:r>
              <a:rPr kumimoji="1" lang="zh-CN" altLang="en-US" sz="2200" b="1">
                <a:solidFill>
                  <a:schemeClr val="tx2"/>
                </a:solidFill>
                <a:latin typeface="Arial" charset="0"/>
                <a:ea typeface="楷体_GB2312" pitchFamily="49" charset="-122"/>
              </a:rPr>
              <a:t>：</a:t>
            </a:r>
            <a:r>
              <a:rPr kumimoji="1" lang="zh-CN" altLang="zh-CN" sz="2200" b="1">
                <a:solidFill>
                  <a:schemeClr val="tx2"/>
                </a:solidFill>
                <a:latin typeface="Arial" charset="0"/>
                <a:ea typeface="楷体_GB2312" pitchFamily="49" charset="-122"/>
              </a:rPr>
              <a:t>“always” 块语句与</a:t>
            </a:r>
            <a:r>
              <a:rPr kumimoji="1" lang="en-US" altLang="zh-CN" sz="2200" b="1">
                <a:solidFill>
                  <a:schemeClr val="tx2"/>
                </a:solidFill>
                <a:latin typeface="Arial" charset="0"/>
                <a:ea typeface="楷体_GB2312" pitchFamily="49" charset="-122"/>
              </a:rPr>
              <a:t>assign</a:t>
            </a:r>
            <a:r>
              <a:rPr kumimoji="1" lang="zh-CN" altLang="en-US" sz="2200" b="1">
                <a:solidFill>
                  <a:schemeClr val="tx2"/>
                </a:solidFill>
                <a:latin typeface="Arial" charset="0"/>
                <a:ea typeface="楷体_GB2312" pitchFamily="49" charset="-122"/>
              </a:rPr>
              <a:t>语句是并发执行的， </a:t>
            </a:r>
            <a:r>
              <a:rPr kumimoji="1" lang="en-US" altLang="zh-CN" sz="2200" b="1">
                <a:solidFill>
                  <a:schemeClr val="tx2"/>
                </a:solidFill>
                <a:latin typeface="Arial" charset="0"/>
                <a:ea typeface="楷体_GB2312" pitchFamily="49" charset="-122"/>
              </a:rPr>
              <a:t>assign</a:t>
            </a:r>
            <a:r>
              <a:rPr kumimoji="1" lang="zh-CN" altLang="en-US" sz="2200" b="1">
                <a:solidFill>
                  <a:schemeClr val="tx2"/>
                </a:solidFill>
                <a:latin typeface="Arial" charset="0"/>
                <a:ea typeface="楷体_GB2312" pitchFamily="49" charset="-122"/>
              </a:rPr>
              <a:t>语句一定要放在</a:t>
            </a:r>
            <a:r>
              <a:rPr kumimoji="1" lang="zh-CN" altLang="zh-CN" sz="2200" b="1">
                <a:solidFill>
                  <a:schemeClr val="tx2"/>
                </a:solidFill>
                <a:latin typeface="Arial" charset="0"/>
                <a:ea typeface="楷体_GB2312" pitchFamily="49" charset="-122"/>
              </a:rPr>
              <a:t>“always” 块语句之外！</a:t>
            </a:r>
            <a:endParaRPr kumimoji="1" lang="zh-CN" altLang="en-US" sz="2200" b="1">
              <a:solidFill>
                <a:schemeClr val="tx2"/>
              </a:solidFill>
              <a:latin typeface="Arial"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96291"/>
                                        </p:tgtEl>
                                        <p:attrNameLst>
                                          <p:attrName>style.visibility</p:attrName>
                                        </p:attrNameLst>
                                      </p:cBhvr>
                                      <p:to>
                                        <p:strVal val="visible"/>
                                      </p:to>
                                    </p:set>
                                    <p:anim calcmode="lin" valueType="num">
                                      <p:cBhvr additive="base">
                                        <p:cTn id="7" dur="500" fill="hold"/>
                                        <p:tgtEl>
                                          <p:spTgt spid="396291"/>
                                        </p:tgtEl>
                                        <p:attrNameLst>
                                          <p:attrName>ppt_x</p:attrName>
                                        </p:attrNameLst>
                                      </p:cBhvr>
                                      <p:tavLst>
                                        <p:tav tm="0">
                                          <p:val>
                                            <p:strVal val="#ppt_x"/>
                                          </p:val>
                                        </p:tav>
                                        <p:tav tm="100000">
                                          <p:val>
                                            <p:strVal val="#ppt_x"/>
                                          </p:val>
                                        </p:tav>
                                      </p:tavLst>
                                    </p:anim>
                                    <p:anim calcmode="lin" valueType="num">
                                      <p:cBhvr additive="base">
                                        <p:cTn id="8" dur="500" fill="hold"/>
                                        <p:tgtEl>
                                          <p:spTgt spid="3962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96292"/>
                                        </p:tgtEl>
                                        <p:attrNameLst>
                                          <p:attrName>style.visibility</p:attrName>
                                        </p:attrNameLst>
                                      </p:cBhvr>
                                      <p:to>
                                        <p:strVal val="visible"/>
                                      </p:to>
                                    </p:set>
                                    <p:anim calcmode="lin" valueType="num">
                                      <p:cBhvr>
                                        <p:cTn id="13" dur="500" fill="hold"/>
                                        <p:tgtEl>
                                          <p:spTgt spid="396292"/>
                                        </p:tgtEl>
                                        <p:attrNameLst>
                                          <p:attrName>ppt_w</p:attrName>
                                        </p:attrNameLst>
                                      </p:cBhvr>
                                      <p:tavLst>
                                        <p:tav tm="0">
                                          <p:val>
                                            <p:fltVal val="0"/>
                                          </p:val>
                                        </p:tav>
                                        <p:tav tm="100000">
                                          <p:val>
                                            <p:strVal val="#ppt_w"/>
                                          </p:val>
                                        </p:tav>
                                      </p:tavLst>
                                    </p:anim>
                                    <p:anim calcmode="lin" valueType="num">
                                      <p:cBhvr>
                                        <p:cTn id="14" dur="500" fill="hold"/>
                                        <p:tgtEl>
                                          <p:spTgt spid="39629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396293"/>
                                        </p:tgtEl>
                                        <p:attrNameLst>
                                          <p:attrName>style.visibility</p:attrName>
                                        </p:attrNameLst>
                                      </p:cBhvr>
                                      <p:to>
                                        <p:strVal val="visible"/>
                                      </p:to>
                                    </p:set>
                                    <p:animEffect transition="in" filter="barn(outVertical)">
                                      <p:cBhvr>
                                        <p:cTn id="19" dur="500"/>
                                        <p:tgtEl>
                                          <p:spTgt spid="396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autoUpdateAnimBg="0"/>
      <p:bldP spid="396292" grpId="0" animBg="1"/>
      <p:bldP spid="39629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4131" name="Rectangle 3"/>
          <p:cNvSpPr>
            <a:spLocks noGrp="1" noChangeArrowheads="1"/>
          </p:cNvSpPr>
          <p:nvPr>
            <p:ph type="body" idx="4294967295"/>
          </p:nvPr>
        </p:nvSpPr>
        <p:spPr>
          <a:xfrm>
            <a:off x="251520" y="928466"/>
            <a:ext cx="7754937" cy="450444"/>
          </a:xfrm>
        </p:spPr>
        <p:txBody>
          <a:bodyPr/>
          <a:lstStyle/>
          <a:p>
            <a:pPr marL="360363" indent="-360363" algn="just">
              <a:lnSpc>
                <a:spcPct val="120000"/>
              </a:lnSpc>
              <a:buClr>
                <a:schemeClr val="accent1"/>
              </a:buClr>
            </a:pPr>
            <a:r>
              <a:rPr lang="zh-CN" altLang="en-US" sz="2400" dirty="0" smtClean="0">
                <a:latin typeface="Arial" charset="0"/>
                <a:ea typeface="宋体" charset="-122"/>
              </a:rPr>
              <a:t>语句及函数的比较</a:t>
            </a:r>
            <a:endParaRPr lang="en-US" altLang="zh-CN" sz="2400" dirty="0" smtClean="0">
              <a:latin typeface="Arial" charset="0"/>
              <a:ea typeface="宋体" charset="-122"/>
            </a:endParaRPr>
          </a:p>
        </p:txBody>
      </p:sp>
      <p:graphicFrame>
        <p:nvGraphicFramePr>
          <p:cNvPr id="746536" name="Group 40"/>
          <p:cNvGraphicFramePr>
            <a:graphicFrameLocks noGrp="1"/>
          </p:cNvGraphicFramePr>
          <p:nvPr>
            <p:extLst>
              <p:ext uri="{D42A27DB-BD31-4B8C-83A1-F6EECF244321}">
                <p14:modId xmlns:p14="http://schemas.microsoft.com/office/powerpoint/2010/main" val="3754362195"/>
              </p:ext>
            </p:extLst>
          </p:nvPr>
        </p:nvGraphicFramePr>
        <p:xfrm>
          <a:off x="319979" y="1449288"/>
          <a:ext cx="8572501" cy="4572000"/>
        </p:xfrm>
        <a:graphic>
          <a:graphicData uri="http://schemas.openxmlformats.org/drawingml/2006/table">
            <a:tbl>
              <a:tblPr/>
              <a:tblGrid>
                <a:gridCol w="2193911"/>
                <a:gridCol w="2945644"/>
                <a:gridCol w="3432946"/>
              </a:tblGrid>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语句及函数</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98EC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2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语言</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98EC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Verilog</a:t>
                      </a:r>
                      <a:r>
                        <a:rPr kumimoji="0" lang="en-US" altLang="zh-CN" sz="2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 HDL</a:t>
                      </a:r>
                      <a:endParaRPr kumimoji="0" lang="zh-CN" altLang="en-US" sz="2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98ECF2"/>
                    </a:solid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无参函数，有参函数</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function</a:t>
                      </a:r>
                      <a:r>
                        <a:rPr kumimoji="0" lang="zh-CN" altLang="en-US" sz="2400" b="1"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块语句</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赋值语句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赋值变量 </a:t>
                      </a:r>
                      <a:r>
                        <a:rPr kumimoji="1"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表达式</a:t>
                      </a:r>
                      <a:r>
                        <a:rPr kumimoji="1"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阻塞</a:t>
                      </a:r>
                      <a:r>
                        <a:rPr kumimoji="0" lang="zh-CN"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赋值</a:t>
                      </a:r>
                      <a:r>
                        <a:rPr kumimoji="0" lang="zh-CN" altLang="en-US"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kern="1200" cap="none" normalizeH="0" baseline="0" dirty="0" smtClean="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非阻塞</a:t>
                      </a:r>
                      <a:r>
                        <a:rPr kumimoji="0" lang="zh-CN" altLang="zh-CN" sz="2400" b="1" i="0" u="none" strike="noStrike" kern="1200" cap="none" normalizeH="0" baseline="0" dirty="0" smtClean="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赋值</a:t>
                      </a:r>
                      <a:endParaRPr kumimoji="0" lang="zh-CN" altLang="en-US" sz="2400" b="1" i="0" u="none" strike="noStrike" kern="1200" cap="none" normalizeH="0" baseline="0" dirty="0" smtClean="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条件语句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if-else</a:t>
                      </a:r>
                      <a:endParaRPr kumimoji="0" lang="zh-CN" altLang="en-US"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if-else</a:t>
                      </a:r>
                      <a:endParaRPr kumimoji="0" lang="zh-CN" altLang="en-US"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条件</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switch</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kern="1200" cap="none" normalizeH="0" baseline="0" dirty="0" smtClean="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case</a:t>
                      </a:r>
                      <a:endParaRPr kumimoji="0" lang="zh-CN" altLang="en-US" sz="2400" b="1" i="0" u="none" strike="noStrike" kern="1200" cap="none" normalizeH="0" baseline="0" dirty="0" smtClean="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循环语句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循环语句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while</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while</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中止语句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break</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break</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宏定义语句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define</a:t>
                      </a:r>
                      <a:r>
                        <a:rPr lang="zh-CN" altLang="zh-CN" sz="18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（以符号</a:t>
                      </a:r>
                      <a:r>
                        <a:rPr lang="en-US" altLang="zh-CN" sz="1800" b="1" kern="120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开头）</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define</a:t>
                      </a:r>
                      <a:r>
                        <a:rPr lang="zh-CN" altLang="zh-CN" sz="18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（以符号</a:t>
                      </a:r>
                      <a:r>
                        <a:rPr lang="en-US" altLang="zh-CN" sz="1800" b="1" kern="12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开头）</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格式输出函数</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printf</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printf</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bl>
          </a:graphicData>
        </a:graphic>
      </p:graphicFrame>
      <p:sp>
        <p:nvSpPr>
          <p:cNvPr id="6" name="Rectangle 2"/>
          <p:cNvSpPr txBox="1">
            <a:spLocks noChangeArrowheads="1"/>
          </p:cNvSpPr>
          <p:nvPr/>
        </p:nvSpPr>
        <p:spPr>
          <a:xfrm>
            <a:off x="611560" y="431800"/>
            <a:ext cx="5128840" cy="372603"/>
          </a:xfrm>
          <a:prstGeom prst="rect">
            <a:avLst/>
          </a:prstGeom>
        </p:spPr>
        <p:txBody>
          <a:bodyPr/>
          <a:lstStyle/>
          <a:p>
            <a:pPr marL="0" marR="0" lvl="0" indent="0" algn="l" defTabSz="914400" rtl="0" eaLnBrk="0" fontAlgn="base" latinLnBrk="0" hangingPunct="0">
              <a:lnSpc>
                <a:spcPct val="87000"/>
              </a:lnSpc>
              <a:spcBef>
                <a:spcPct val="0"/>
              </a:spcBef>
              <a:spcAft>
                <a:spcPct val="0"/>
              </a:spcAft>
              <a:buClrTx/>
              <a:buSzTx/>
              <a:buFontTx/>
              <a:buNone/>
              <a:tabLst/>
              <a:defRPr/>
            </a:pPr>
            <a:r>
              <a:rPr kumimoji="0" lang="en-US" altLang="zh-CN" sz="2400" b="1" u="none" strike="noStrike" kern="0" cap="none" spc="0" normalizeH="0" baseline="0" noProof="0" dirty="0" err="1" smtClean="0">
                <a:ln>
                  <a:noFill/>
                </a:ln>
                <a:solidFill>
                  <a:schemeClr val="accent1"/>
                </a:solidFill>
                <a:effectLst/>
                <a:uLnTx/>
                <a:uFillTx/>
                <a:latin typeface="+mj-ea"/>
                <a:ea typeface="+mj-ea"/>
                <a:cs typeface="楷体_GB2312"/>
              </a:rPr>
              <a:t>Verilog</a:t>
            </a:r>
            <a:r>
              <a:rPr kumimoji="0" lang="en-US" altLang="zh-CN" sz="2400" b="1" u="none" strike="noStrike" kern="0" cap="none" spc="0" normalizeH="0" baseline="0" noProof="0" dirty="0" smtClean="0">
                <a:ln>
                  <a:noFill/>
                </a:ln>
                <a:solidFill>
                  <a:schemeClr val="accent1"/>
                </a:solidFill>
                <a:effectLst/>
                <a:uLnTx/>
                <a:uFillTx/>
                <a:latin typeface="+mj-ea"/>
                <a:ea typeface="+mj-ea"/>
                <a:cs typeface="楷体_GB2312"/>
              </a:rPr>
              <a:t> HDL</a:t>
            </a:r>
            <a:r>
              <a:rPr kumimoji="0" lang="zh-CN" altLang="en-US" sz="2400" b="1" u="none" strike="noStrike" kern="0" cap="none" spc="0" normalizeH="0" baseline="0" noProof="0" dirty="0" smtClean="0">
                <a:ln>
                  <a:noFill/>
                </a:ln>
                <a:solidFill>
                  <a:schemeClr val="accent1"/>
                </a:solidFill>
                <a:effectLst/>
                <a:uLnTx/>
                <a:uFillTx/>
                <a:latin typeface="+mj-ea"/>
                <a:ea typeface="+mj-ea"/>
                <a:cs typeface="楷体_GB2312"/>
              </a:rPr>
              <a:t>语句</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84131"/>
                                        </p:tgtEl>
                                        <p:attrNameLst>
                                          <p:attrName>style.visibility</p:attrName>
                                        </p:attrNameLst>
                                      </p:cBhvr>
                                      <p:to>
                                        <p:strVal val="visible"/>
                                      </p:to>
                                    </p:set>
                                    <p:anim calcmode="lin" valueType="num">
                                      <p:cBhvr additive="base">
                                        <p:cTn id="7" dur="500" fill="hold"/>
                                        <p:tgtEl>
                                          <p:spTgt spid="1584131"/>
                                        </p:tgtEl>
                                        <p:attrNameLst>
                                          <p:attrName>ppt_x</p:attrName>
                                        </p:attrNameLst>
                                      </p:cBhvr>
                                      <p:tavLst>
                                        <p:tav tm="0">
                                          <p:val>
                                            <p:strVal val="0-#ppt_w/2"/>
                                          </p:val>
                                        </p:tav>
                                        <p:tav tm="100000">
                                          <p:val>
                                            <p:strVal val="#ppt_x"/>
                                          </p:val>
                                        </p:tav>
                                      </p:tavLst>
                                    </p:anim>
                                    <p:anim calcmode="lin" valueType="num">
                                      <p:cBhvr additive="base">
                                        <p:cTn id="8" dur="500" fill="hold"/>
                                        <p:tgtEl>
                                          <p:spTgt spid="1584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39552" y="404664"/>
            <a:ext cx="7107237" cy="372603"/>
          </a:xfrm>
        </p:spPr>
        <p:txBody>
          <a:bodyPr anchor="b"/>
          <a:lstStyle/>
          <a:p>
            <a:pPr eaLnBrk="1" hangingPunct="1"/>
            <a:r>
              <a:rPr lang="zh-CN" altLang="en-US" i="0" dirty="0" smtClean="0">
                <a:solidFill>
                  <a:schemeClr val="accent1"/>
                </a:solidFill>
                <a:latin typeface="+mj-ea"/>
                <a:cs typeface="Times New Roman" panose="02020603050405020304" pitchFamily="18" charset="0"/>
              </a:rPr>
              <a:t>运算符的比较</a:t>
            </a:r>
          </a:p>
        </p:txBody>
      </p:sp>
      <p:graphicFrame>
        <p:nvGraphicFramePr>
          <p:cNvPr id="748741" name="Group 197"/>
          <p:cNvGraphicFramePr>
            <a:graphicFrameLocks noGrp="1"/>
          </p:cNvGraphicFramePr>
          <p:nvPr>
            <p:extLst>
              <p:ext uri="{D42A27DB-BD31-4B8C-83A1-F6EECF244321}">
                <p14:modId xmlns:p14="http://schemas.microsoft.com/office/powerpoint/2010/main" val="1488723228"/>
              </p:ext>
            </p:extLst>
          </p:nvPr>
        </p:nvGraphicFramePr>
        <p:xfrm>
          <a:off x="373955" y="1012073"/>
          <a:ext cx="8518525" cy="4759325"/>
        </p:xfrm>
        <a:graphic>
          <a:graphicData uri="http://schemas.openxmlformats.org/drawingml/2006/table">
            <a:tbl>
              <a:tblPr/>
              <a:tblGrid>
                <a:gridCol w="984250"/>
                <a:gridCol w="1828800"/>
                <a:gridCol w="1230313"/>
                <a:gridCol w="1087437"/>
                <a:gridCol w="1638300"/>
                <a:gridCol w="1749425"/>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C00000"/>
                          </a:solidFill>
                          <a:effectLst/>
                          <a:latin typeface="Arial" pitchFamily="34" charset="0"/>
                          <a:ea typeface="楷体_GB2312" pitchFamily="49" charset="-122"/>
                          <a:cs typeface="Arial" pitchFamily="34" charset="0"/>
                        </a:rPr>
                        <a:t>C</a:t>
                      </a:r>
                      <a:r>
                        <a:rPr kumimoji="0" lang="zh-CN" altLang="en-US" sz="2000" b="1" i="0" u="none" strike="noStrike" cap="none" normalizeH="0" baseline="0" dirty="0" smtClean="0">
                          <a:ln>
                            <a:noFill/>
                          </a:ln>
                          <a:solidFill>
                            <a:srgbClr val="C00000"/>
                          </a:solidFill>
                          <a:effectLst/>
                          <a:latin typeface="Arial" pitchFamily="34" charset="0"/>
                          <a:ea typeface="楷体_GB2312" pitchFamily="49" charset="-122"/>
                          <a:cs typeface="Arial" pitchFamily="34" charset="0"/>
                        </a:rPr>
                        <a:t>语言</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98EC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rgbClr val="C00000"/>
                          </a:solidFill>
                          <a:effectLst/>
                          <a:latin typeface="Arial" pitchFamily="34" charset="0"/>
                          <a:ea typeface="楷体_GB2312" pitchFamily="49" charset="-122"/>
                          <a:cs typeface="Arial" pitchFamily="34" charset="0"/>
                        </a:rPr>
                        <a:t>Verilog</a:t>
                      </a:r>
                      <a:r>
                        <a:rPr kumimoji="0" lang="en-US" altLang="zh-CN" sz="2000" b="1" i="0" u="none" strike="noStrike" cap="none" normalizeH="0" baseline="0" dirty="0" smtClean="0">
                          <a:ln>
                            <a:noFill/>
                          </a:ln>
                          <a:solidFill>
                            <a:srgbClr val="C00000"/>
                          </a:solidFill>
                          <a:effectLst/>
                          <a:latin typeface="Arial" pitchFamily="34" charset="0"/>
                          <a:ea typeface="楷体_GB2312" pitchFamily="49" charset="-122"/>
                          <a:cs typeface="Arial" pitchFamily="34" charset="0"/>
                        </a:rPr>
                        <a:t> HDL</a:t>
                      </a:r>
                      <a:endParaRPr kumimoji="0" lang="zh-CN" altLang="en-US" sz="2000" b="1" i="0" u="none" strike="noStrike" cap="none" normalizeH="0" baseline="0" dirty="0" smtClean="0">
                        <a:ln>
                          <a:noFill/>
                        </a:ln>
                        <a:solidFill>
                          <a:srgbClr val="C00000"/>
                        </a:solidFill>
                        <a:effectLst/>
                        <a:latin typeface="Arial" pitchFamily="34" charset="0"/>
                        <a:ea typeface="楷体_GB2312" pitchFamily="49"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98EC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C00000"/>
                          </a:solidFill>
                          <a:effectLst/>
                          <a:latin typeface="Arial" pitchFamily="34" charset="0"/>
                          <a:ea typeface="楷体_GB2312" pitchFamily="49" charset="-122"/>
                          <a:cs typeface="Arial" pitchFamily="34" charset="0"/>
                        </a:rPr>
                        <a:t>功能</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98EC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C00000"/>
                          </a:solidFill>
                          <a:effectLst/>
                          <a:latin typeface="Arial" pitchFamily="34" charset="0"/>
                          <a:ea typeface="楷体_GB2312" pitchFamily="49" charset="-122"/>
                          <a:cs typeface="Arial" pitchFamily="34" charset="0"/>
                        </a:rPr>
                        <a:t>C</a:t>
                      </a:r>
                      <a:r>
                        <a:rPr kumimoji="0" lang="zh-CN" altLang="en-US" sz="2000" b="1" i="0" u="none" strike="noStrike" cap="none" normalizeH="0" baseline="0" dirty="0" smtClean="0">
                          <a:ln>
                            <a:noFill/>
                          </a:ln>
                          <a:solidFill>
                            <a:srgbClr val="C00000"/>
                          </a:solidFill>
                          <a:effectLst/>
                          <a:latin typeface="Arial" pitchFamily="34" charset="0"/>
                          <a:ea typeface="楷体_GB2312" pitchFamily="49" charset="-122"/>
                          <a:cs typeface="Arial" pitchFamily="34" charset="0"/>
                        </a:rPr>
                        <a:t>语言</a:t>
                      </a: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98EC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rgbClr val="C00000"/>
                          </a:solidFill>
                          <a:effectLst/>
                          <a:latin typeface="Arial" pitchFamily="34" charset="0"/>
                          <a:ea typeface="楷体_GB2312" pitchFamily="49" charset="-122"/>
                          <a:cs typeface="Arial" pitchFamily="34" charset="0"/>
                        </a:rPr>
                        <a:t>Verilog</a:t>
                      </a:r>
                      <a:r>
                        <a:rPr kumimoji="0" lang="en-US" altLang="zh-CN" sz="2000" b="1" i="0" u="none" strike="noStrike" cap="none" normalizeH="0" baseline="0" dirty="0" smtClean="0">
                          <a:ln>
                            <a:noFill/>
                          </a:ln>
                          <a:solidFill>
                            <a:srgbClr val="C00000"/>
                          </a:solidFill>
                          <a:effectLst/>
                          <a:latin typeface="Arial" pitchFamily="34" charset="0"/>
                          <a:ea typeface="楷体_GB2312" pitchFamily="49" charset="-122"/>
                          <a:cs typeface="Arial" pitchFamily="34" charset="0"/>
                        </a:rPr>
                        <a:t> HDL</a:t>
                      </a:r>
                      <a:endParaRPr kumimoji="0" lang="zh-CN" altLang="en-US" sz="2000" b="1" i="0" u="none" strike="noStrike" cap="none" normalizeH="0" baseline="0" dirty="0" smtClean="0">
                        <a:ln>
                          <a:noFill/>
                        </a:ln>
                        <a:solidFill>
                          <a:srgbClr val="C00000"/>
                        </a:solidFill>
                        <a:effectLst/>
                        <a:latin typeface="Arial" pitchFamily="34" charset="0"/>
                        <a:ea typeface="楷体_GB2312" pitchFamily="49" charset="-122"/>
                        <a:cs typeface="Arial" pitchFamily="34" charset="0"/>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98EC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C00000"/>
                          </a:solidFill>
                          <a:effectLst/>
                          <a:latin typeface="Arial" pitchFamily="34" charset="0"/>
                          <a:ea typeface="楷体_GB2312" pitchFamily="49" charset="-122"/>
                          <a:cs typeface="Arial" pitchFamily="34" charset="0"/>
                        </a:rPr>
                        <a:t>功能</a:t>
                      </a: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98ECF2"/>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加</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&lt;=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&lt;=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小于等于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减</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等于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乘</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不等于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除</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按位取反</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取模</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&amp;</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&amp;</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按位与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逻辑非</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按位或</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&amp;&amp;</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&amp;&amp;</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逻辑与</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按位异或</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逻辑或</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&lt;&lt;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&lt;&lt;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左移</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&gt;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&gt;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大于</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&gt;&gt;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&gt;&gt;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右移</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&lt;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&lt;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小于</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等同于</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if-else</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&gt;=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&gt;=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大于等于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bl>
          </a:graphicData>
        </a:graphic>
      </p:graphicFrame>
      <p:sp>
        <p:nvSpPr>
          <p:cNvPr id="2228228" name="AutoShape 4"/>
          <p:cNvSpPr>
            <a:spLocks noChangeArrowheads="1"/>
          </p:cNvSpPr>
          <p:nvPr/>
        </p:nvSpPr>
        <p:spPr bwMode="auto">
          <a:xfrm>
            <a:off x="1115616" y="5835651"/>
            <a:ext cx="6972300" cy="636588"/>
          </a:xfrm>
          <a:prstGeom prst="horizontalScroll">
            <a:avLst>
              <a:gd name="adj" fmla="val 12500"/>
            </a:avLst>
          </a:prstGeom>
          <a:solidFill>
            <a:srgbClr val="FFCC66"/>
          </a:solidFill>
          <a:ln w="9525">
            <a:solidFill>
              <a:srgbClr val="FF6600"/>
            </a:solidFill>
            <a:round/>
            <a:headEnd/>
            <a:tailEnd/>
          </a:ln>
        </p:spPr>
        <p:txBody>
          <a:bodyPr anchor="ctr">
            <a:spAutoFit/>
          </a:bodyPr>
          <a:lstStyle/>
          <a:p>
            <a:pPr marL="290513" indent="-290513" algn="ctr" eaLnBrk="1" hangingPunct="1">
              <a:spcAft>
                <a:spcPct val="20000"/>
              </a:spcAft>
              <a:buClr>
                <a:srgbClr val="3333FF"/>
              </a:buClr>
              <a:buFont typeface="Wingdings" pitchFamily="2" charset="2"/>
              <a:buNone/>
            </a:pPr>
            <a:r>
              <a:rPr kumimoji="1" lang="en-US" altLang="zh-CN" b="1">
                <a:solidFill>
                  <a:srgbClr val="CC3300"/>
                </a:solidFill>
                <a:latin typeface="Times New Roman" panose="02020603050405020304" pitchFamily="18" charset="0"/>
                <a:cs typeface="Times New Roman" panose="02020603050405020304" pitchFamily="18" charset="0"/>
              </a:rPr>
              <a:t>Verilog HDL</a:t>
            </a:r>
            <a:r>
              <a:rPr kumimoji="1" lang="zh-CN" altLang="en-US" b="1">
                <a:solidFill>
                  <a:srgbClr val="CC3300"/>
                </a:solidFill>
                <a:latin typeface="Times New Roman" panose="02020603050405020304" pitchFamily="18" charset="0"/>
                <a:cs typeface="Times New Roman" panose="02020603050405020304" pitchFamily="18" charset="0"/>
              </a:rPr>
              <a:t>与</a:t>
            </a:r>
            <a:r>
              <a:rPr kumimoji="1" lang="en-US" altLang="zh-CN" b="1">
                <a:solidFill>
                  <a:srgbClr val="CC3300"/>
                </a:solidFill>
                <a:latin typeface="Times New Roman" panose="02020603050405020304" pitchFamily="18" charset="0"/>
                <a:cs typeface="Times New Roman" panose="02020603050405020304" pitchFamily="18" charset="0"/>
              </a:rPr>
              <a:t>C</a:t>
            </a:r>
            <a:r>
              <a:rPr kumimoji="1" lang="zh-CN" altLang="en-US" b="1">
                <a:solidFill>
                  <a:srgbClr val="CC3300"/>
                </a:solidFill>
                <a:latin typeface="Times New Roman" panose="02020603050405020304" pitchFamily="18" charset="0"/>
                <a:cs typeface="Times New Roman" panose="02020603050405020304" pitchFamily="18" charset="0"/>
              </a:rPr>
              <a:t>语言的运算符几乎完全相同！</a:t>
            </a:r>
            <a:endParaRPr kumimoji="1" lang="zh-CN" altLang="en-US" b="1">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228228"/>
                                        </p:tgtEl>
                                        <p:attrNameLst>
                                          <p:attrName>style.visibility</p:attrName>
                                        </p:attrNameLst>
                                      </p:cBhvr>
                                      <p:to>
                                        <p:strVal val="visible"/>
                                      </p:to>
                                    </p:set>
                                    <p:animEffect transition="in" filter="barn(outVertical)">
                                      <p:cBhvr>
                                        <p:cTn id="7" dur="500"/>
                                        <p:tgtEl>
                                          <p:spTgt spid="2228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822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395536" y="968132"/>
            <a:ext cx="7277100" cy="372603"/>
          </a:xfrm>
        </p:spPr>
        <p:txBody>
          <a:bodyPr anchor="ctr" anchorCtr="0"/>
          <a:lstStyle/>
          <a:p>
            <a:pPr marL="342900" indent="-342900" eaLnBrk="1" hangingPunct="1">
              <a:buClr>
                <a:schemeClr val="accent1"/>
              </a:buClr>
              <a:buFont typeface="Wingdings" panose="05000000000000000000" pitchFamily="2" charset="2"/>
              <a:buChar char="v"/>
            </a:pPr>
            <a:r>
              <a:rPr lang="en-US" altLang="zh-CN" i="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Verilog</a:t>
            </a:r>
            <a:r>
              <a:rPr lang="en-US" altLang="zh-CN" i="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HDL</a:t>
            </a:r>
            <a:r>
              <a:rPr lang="zh-CN" altLang="en-US" i="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程序的三种描述方式</a:t>
            </a:r>
          </a:p>
        </p:txBody>
      </p:sp>
      <p:sp>
        <p:nvSpPr>
          <p:cNvPr id="34820" name="内容占位符 4"/>
          <p:cNvSpPr>
            <a:spLocks noGrp="1"/>
          </p:cNvSpPr>
          <p:nvPr>
            <p:ph idx="4294967295"/>
          </p:nvPr>
        </p:nvSpPr>
        <p:spPr>
          <a:xfrm>
            <a:off x="685800" y="1125538"/>
            <a:ext cx="7848600" cy="329064"/>
          </a:xfrm>
        </p:spPr>
        <p:txBody>
          <a:bodyPr/>
          <a:lstStyle/>
          <a:p>
            <a:pPr>
              <a:buFont typeface="Wingdings" pitchFamily="2" charset="2"/>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组合 7"/>
          <p:cNvGrpSpPr/>
          <p:nvPr/>
        </p:nvGrpSpPr>
        <p:grpSpPr>
          <a:xfrm>
            <a:off x="225460" y="1557805"/>
            <a:ext cx="1687846" cy="1324655"/>
            <a:chOff x="4116" y="179906"/>
            <a:chExt cx="1687846" cy="1324655"/>
          </a:xfrm>
          <a:scene3d>
            <a:camera prst="orthographicFront">
              <a:rot lat="0" lon="0" rev="0"/>
            </a:camera>
            <a:lightRig rig="contrasting" dir="t">
              <a:rot lat="0" lon="0" rev="1500000"/>
            </a:lightRig>
          </a:scene3d>
        </p:grpSpPr>
        <p:sp>
          <p:nvSpPr>
            <p:cNvPr id="9" name="圆角矩形 8"/>
            <p:cNvSpPr/>
            <p:nvPr/>
          </p:nvSpPr>
          <p:spPr>
            <a:xfrm>
              <a:off x="4116" y="179906"/>
              <a:ext cx="1687846" cy="1324655"/>
            </a:xfrm>
            <a:prstGeom prst="roundRect">
              <a:avLst/>
            </a:prstGeom>
            <a:ln>
              <a:noFill/>
            </a:ln>
            <a:effectLst>
              <a:outerShdw blurRad="149987" dist="250190" dir="8460000" algn="ctr">
                <a:srgbClr val="000000">
                  <a:alpha val="28000"/>
                </a:srgbClr>
              </a:outerShdw>
            </a:effectLst>
            <a:sp3d prstMaterial="metal">
              <a:bevelT w="88900" h="88900"/>
            </a:sp3d>
          </p:spPr>
          <p:style>
            <a:lnRef idx="1">
              <a:schemeClr val="accent6"/>
            </a:lnRef>
            <a:fillRef idx="2">
              <a:schemeClr val="accent6"/>
            </a:fillRef>
            <a:effectRef idx="1">
              <a:schemeClr val="accent6"/>
            </a:effectRef>
            <a:fontRef idx="minor">
              <a:schemeClr val="dk1"/>
            </a:fontRef>
          </p:style>
        </p:sp>
        <p:sp>
          <p:nvSpPr>
            <p:cNvPr id="10" name="圆角矩形 4"/>
            <p:cNvSpPr/>
            <p:nvPr/>
          </p:nvSpPr>
          <p:spPr>
            <a:xfrm>
              <a:off x="42128" y="244570"/>
              <a:ext cx="1585170" cy="1195327"/>
            </a:xfrm>
            <a:prstGeom prst="rect">
              <a:avLst/>
            </a:prstGeom>
            <a:ln>
              <a:noFill/>
            </a:ln>
            <a:effectLst>
              <a:outerShdw blurRad="149987" dist="250190" dir="8460000" algn="ctr">
                <a:srgbClr val="000000">
                  <a:alpha val="28000"/>
                </a:srgbClr>
              </a:outerShdw>
            </a:effectLst>
            <a:sp3d prstMaterial="metal">
              <a:bevelT w="88900" h="88900"/>
            </a:sp3d>
          </p:spPr>
          <p:style>
            <a:lnRef idx="0">
              <a:scrgbClr r="0" g="0" b="0"/>
            </a:lnRef>
            <a:fillRef idx="0">
              <a:scrgbClr r="0" g="0" b="0"/>
            </a:fillRef>
            <a:effectRef idx="0">
              <a:scrgbClr r="0" g="0" b="0"/>
            </a:effectRef>
            <a:fontRef idx="minor">
              <a:schemeClr val="dk1"/>
            </a:fontRef>
          </p:style>
          <p:txBody>
            <a:bodyPr lIns="83820" tIns="41910" rIns="83820" bIns="41910" spcCol="1270" anchor="ctr"/>
            <a:lstStyle/>
            <a:p>
              <a:pPr algn="ctr" defTabSz="977900" eaLnBrk="1" hangingPunct="1">
                <a:lnSpc>
                  <a:spcPct val="90000"/>
                </a:lnSpc>
                <a:spcBef>
                  <a:spcPct val="0"/>
                </a:spcBef>
                <a:spcAft>
                  <a:spcPct val="35000"/>
                </a:spcAft>
                <a:buClrTx/>
                <a:buFontTx/>
                <a:buNone/>
                <a:defRPr/>
              </a:pPr>
              <a:r>
                <a:rPr lang="zh-CN" altLang="en-US" sz="2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结构（</a:t>
              </a:r>
              <a:r>
                <a:rPr lang="en-US" altLang="zh-CN" sz="2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Structural</a:t>
              </a:r>
              <a:r>
                <a:rPr lang="zh-CN" altLang="en-US" sz="2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）描述</a:t>
              </a:r>
            </a:p>
          </p:txBody>
        </p:sp>
      </p:grpSp>
      <p:grpSp>
        <p:nvGrpSpPr>
          <p:cNvPr id="3" name="组合 10"/>
          <p:cNvGrpSpPr/>
          <p:nvPr/>
        </p:nvGrpSpPr>
        <p:grpSpPr>
          <a:xfrm>
            <a:off x="1951697" y="1412770"/>
            <a:ext cx="7192303" cy="1683982"/>
            <a:chOff x="1472016" y="243"/>
            <a:chExt cx="6940192" cy="1683981"/>
          </a:xfrm>
          <a:scene3d>
            <a:camera prst="orthographicFront">
              <a:rot lat="0" lon="0" rev="0"/>
            </a:camera>
            <a:lightRig rig="balanced" dir="t">
              <a:rot lat="0" lon="0" rev="8700000"/>
            </a:lightRig>
          </a:scene3d>
        </p:grpSpPr>
        <p:sp>
          <p:nvSpPr>
            <p:cNvPr id="12" name="右箭头 11"/>
            <p:cNvSpPr/>
            <p:nvPr/>
          </p:nvSpPr>
          <p:spPr>
            <a:xfrm>
              <a:off x="1660974" y="243"/>
              <a:ext cx="6751234" cy="1683981"/>
            </a:xfrm>
            <a:prstGeom prst="rightArrow">
              <a:avLst>
                <a:gd name="adj1" fmla="val 75000"/>
                <a:gd name="adj2" fmla="val 50000"/>
              </a:avLst>
            </a:prstGeom>
            <a:ln/>
          </p:spPr>
          <p:style>
            <a:lnRef idx="1">
              <a:schemeClr val="accent2"/>
            </a:lnRef>
            <a:fillRef idx="2">
              <a:schemeClr val="accent2"/>
            </a:fillRef>
            <a:effectRef idx="1">
              <a:schemeClr val="accent2"/>
            </a:effectRef>
            <a:fontRef idx="minor">
              <a:schemeClr val="dk1"/>
            </a:fontRef>
          </p:style>
        </p:sp>
        <p:sp>
          <p:nvSpPr>
            <p:cNvPr id="13" name="右箭头 4"/>
            <p:cNvSpPr/>
            <p:nvPr/>
          </p:nvSpPr>
          <p:spPr>
            <a:xfrm>
              <a:off x="1472016" y="294981"/>
              <a:ext cx="6351959" cy="1039474"/>
            </a:xfrm>
            <a:prstGeom prst="rect">
              <a:avLst/>
            </a:prstGeom>
            <a:ln>
              <a:solidFill>
                <a:schemeClr val="bg1"/>
              </a:solidFill>
            </a:ln>
          </p:spPr>
          <p:style>
            <a:lnRef idx="1">
              <a:schemeClr val="accent2"/>
            </a:lnRef>
            <a:fillRef idx="2">
              <a:schemeClr val="accent2"/>
            </a:fillRef>
            <a:effectRef idx="1">
              <a:schemeClr val="accent2"/>
            </a:effectRef>
            <a:fontRef idx="minor">
              <a:schemeClr val="dk1"/>
            </a:fontRef>
          </p:style>
          <p:txBody>
            <a:bodyPr lIns="12700" tIns="12700" rIns="12700" bIns="12700" spcCol="1270"/>
            <a:lstStyle/>
            <a:p>
              <a:pPr marL="228600" lvl="1" indent="-228600" algn="l" defTabSz="889000" eaLnBrk="1" hangingPunct="1">
                <a:spcBef>
                  <a:spcPct val="0"/>
                </a:spcBef>
                <a:spcAft>
                  <a:spcPct val="15000"/>
                </a:spcAft>
                <a:buClr>
                  <a:srgbClr val="FF0000"/>
                </a:buClr>
                <a:buSzPct val="80000"/>
                <a:buFont typeface="Wingdings" pitchFamily="2" charset="2"/>
                <a:buChar char="Ø"/>
                <a:defRP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对设计电路的</a:t>
              </a:r>
              <a:r>
                <a:rPr lang="zh-CN" altLang="en-US" sz="2000" b="1" dirty="0">
                  <a:solidFill>
                    <a:srgbClr val="CC0066"/>
                  </a:solidFill>
                  <a:latin typeface="Times New Roman" panose="02020603050405020304" pitchFamily="18" charset="0"/>
                  <a:ea typeface="宋体" panose="02010600030101010101" pitchFamily="2" charset="-122"/>
                  <a:cs typeface="Times New Roman" panose="02020603050405020304" pitchFamily="18" charset="0"/>
                </a:rPr>
                <a:t>结构</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进行描述，即描述设计电路使用的元件及这些元件之间的连接关系</a:t>
              </a:r>
            </a:p>
            <a:p>
              <a:pPr marL="228600" lvl="1" indent="-228600" algn="l" defTabSz="889000" eaLnBrk="1" hangingPunct="1">
                <a:spcBef>
                  <a:spcPct val="0"/>
                </a:spcBef>
                <a:spcAft>
                  <a:spcPct val="15000"/>
                </a:spcAft>
                <a:buClr>
                  <a:srgbClr val="FF0000"/>
                </a:buClr>
                <a:buSzPct val="80000"/>
                <a:buFont typeface="Wingdings" pitchFamily="2" charset="2"/>
                <a:buChar char="Ø"/>
                <a:defRP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属于</a:t>
              </a:r>
              <a:r>
                <a:rPr lang="zh-CN" altLang="en-US" sz="2000" b="1" dirty="0">
                  <a:solidFill>
                    <a:srgbClr val="CC0066"/>
                  </a:solidFill>
                  <a:latin typeface="Times New Roman" panose="02020603050405020304" pitchFamily="18" charset="0"/>
                  <a:ea typeface="宋体" panose="02010600030101010101" pitchFamily="2" charset="-122"/>
                  <a:cs typeface="Times New Roman" panose="02020603050405020304" pitchFamily="18" charset="0"/>
                </a:rPr>
                <a:t>低层次</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的描述方法，包括门级和开关级</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种抽象级别</a:t>
              </a:r>
            </a:p>
          </p:txBody>
        </p:sp>
      </p:grpSp>
      <p:grpSp>
        <p:nvGrpSpPr>
          <p:cNvPr id="4" name="组合 13"/>
          <p:cNvGrpSpPr/>
          <p:nvPr/>
        </p:nvGrpSpPr>
        <p:grpSpPr>
          <a:xfrm>
            <a:off x="262656" y="3256561"/>
            <a:ext cx="1737439" cy="1324655"/>
            <a:chOff x="2999" y="2086363"/>
            <a:chExt cx="1737439" cy="1324655"/>
          </a:xfrm>
          <a:solidFill>
            <a:srgbClr val="92D050"/>
          </a:solidFill>
          <a:scene3d>
            <a:camera prst="orthographicFront">
              <a:rot lat="0" lon="0" rev="0"/>
            </a:camera>
            <a:lightRig rig="contrasting" dir="t">
              <a:rot lat="0" lon="0" rev="1500000"/>
            </a:lightRig>
          </a:scene3d>
        </p:grpSpPr>
        <p:sp>
          <p:nvSpPr>
            <p:cNvPr id="15" name="圆角矩形 14"/>
            <p:cNvSpPr/>
            <p:nvPr/>
          </p:nvSpPr>
          <p:spPr>
            <a:xfrm>
              <a:off x="2999" y="2086363"/>
              <a:ext cx="1737439" cy="132465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角矩形 4"/>
            <p:cNvSpPr/>
            <p:nvPr/>
          </p:nvSpPr>
          <p:spPr>
            <a:xfrm>
              <a:off x="67663" y="2151027"/>
              <a:ext cx="1608111" cy="1195327"/>
            </a:xfrm>
            <a:prstGeom prst="rect">
              <a:avLst/>
            </a:prstGeom>
            <a:grpFill/>
            <a:ln>
              <a:noFill/>
            </a:ln>
            <a:effectLst>
              <a:outerShdw blurRad="149987" dist="250190" dir="8460000" algn="ctr">
                <a:srgbClr val="000000">
                  <a:alpha val="28000"/>
                </a:srgbClr>
              </a:outerShdw>
            </a:effectLst>
            <a:sp3d prstMaterial="metal">
              <a:bevelT w="88900" h="88900"/>
            </a:sp3d>
          </p:spPr>
          <p:style>
            <a:lnRef idx="0">
              <a:scrgbClr r="0" g="0" b="0"/>
            </a:lnRef>
            <a:fillRef idx="0">
              <a:scrgbClr r="0" g="0" b="0"/>
            </a:fillRef>
            <a:effectRef idx="0">
              <a:scrgbClr r="0" g="0" b="0"/>
            </a:effectRef>
            <a:fontRef idx="minor">
              <a:schemeClr val="lt1"/>
            </a:fontRef>
          </p:style>
          <p:txBody>
            <a:bodyPr lIns="83820" tIns="41910" rIns="83820" bIns="41910" spcCol="1270" anchor="ctr"/>
            <a:lstStyle/>
            <a:p>
              <a:pPr algn="ctr" defTabSz="977900" eaLnBrk="1" hangingPunct="1">
                <a:lnSpc>
                  <a:spcPct val="90000"/>
                </a:lnSpc>
                <a:spcBef>
                  <a:spcPct val="0"/>
                </a:spcBef>
                <a:spcAft>
                  <a:spcPct val="35000"/>
                </a:spcAft>
                <a:buClrTx/>
                <a:buFontTx/>
                <a:buNone/>
                <a:defRPr/>
              </a:pPr>
              <a:r>
                <a:rPr lang="zh-CN" altLang="en-US" sz="2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行为（</a:t>
              </a:r>
              <a:r>
                <a:rPr lang="en-US" altLang="zh-CN" sz="22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Behavioural</a:t>
              </a:r>
              <a:r>
                <a:rPr lang="zh-CN" altLang="en-US" sz="2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）描述</a:t>
              </a:r>
            </a:p>
          </p:txBody>
        </p:sp>
      </p:grpSp>
      <p:grpSp>
        <p:nvGrpSpPr>
          <p:cNvPr id="5" name="组合 16"/>
          <p:cNvGrpSpPr/>
          <p:nvPr/>
        </p:nvGrpSpPr>
        <p:grpSpPr>
          <a:xfrm>
            <a:off x="2061276" y="3047751"/>
            <a:ext cx="6850250" cy="1882223"/>
            <a:chOff x="1594064" y="1816690"/>
            <a:chExt cx="6850250" cy="1882224"/>
          </a:xfrm>
          <a:solidFill>
            <a:srgbClr val="92D050"/>
          </a:solidFill>
          <a:scene3d>
            <a:camera prst="orthographicFront">
              <a:rot lat="0" lon="0" rev="0"/>
            </a:camera>
            <a:lightRig rig="balanced" dir="t">
              <a:rot lat="0" lon="0" rev="8700000"/>
            </a:lightRig>
          </a:scene3d>
        </p:grpSpPr>
        <p:sp>
          <p:nvSpPr>
            <p:cNvPr id="18" name="右箭头 17"/>
            <p:cNvSpPr/>
            <p:nvPr/>
          </p:nvSpPr>
          <p:spPr>
            <a:xfrm>
              <a:off x="1740438" y="1816690"/>
              <a:ext cx="6703876" cy="1882224"/>
            </a:xfrm>
            <a:prstGeom prst="rightArrow">
              <a:avLst>
                <a:gd name="adj1" fmla="val 75000"/>
                <a:gd name="adj2" fmla="val 50000"/>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右箭头 4"/>
            <p:cNvSpPr/>
            <p:nvPr/>
          </p:nvSpPr>
          <p:spPr>
            <a:xfrm>
              <a:off x="1594064" y="2125931"/>
              <a:ext cx="6151250" cy="139800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2700" tIns="12700" rIns="12700" bIns="12700" spcCol="1270"/>
            <a:lstStyle/>
            <a:p>
              <a:pPr marL="228600" lvl="1" indent="-228600" algn="l" defTabSz="889000" eaLnBrk="1" hangingPunct="1">
                <a:spcBef>
                  <a:spcPct val="0"/>
                </a:spcBef>
                <a:spcAft>
                  <a:spcPct val="15000"/>
                </a:spcAft>
                <a:buClr>
                  <a:srgbClr val="FF0000"/>
                </a:buClr>
                <a:buSzPct val="80000"/>
                <a:buFont typeface="Wingdings" pitchFamily="2" charset="2"/>
                <a:buChar char="Ø"/>
                <a:defRP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对设计电路的</a:t>
              </a:r>
              <a:r>
                <a:rPr lang="zh-CN" altLang="en-US" sz="2000" b="1" dirty="0">
                  <a:solidFill>
                    <a:srgbClr val="CC0066"/>
                  </a:solidFill>
                  <a:latin typeface="Times New Roman" panose="02020603050405020304" pitchFamily="18" charset="0"/>
                  <a:ea typeface="宋体" panose="02010600030101010101" pitchFamily="2" charset="-122"/>
                  <a:cs typeface="Times New Roman" panose="02020603050405020304" pitchFamily="18" charset="0"/>
                </a:rPr>
                <a:t>逻辑功能</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的描述，并不用关心设计电路使用哪些元件以及这些元件之间的连接关系</a:t>
              </a:r>
            </a:p>
            <a:p>
              <a:pPr marL="228600" lvl="1" indent="-228600" algn="l" defTabSz="889000" eaLnBrk="1" hangingPunct="1">
                <a:spcBef>
                  <a:spcPct val="0"/>
                </a:spcBef>
                <a:spcAft>
                  <a:spcPct val="15000"/>
                </a:spcAft>
                <a:buClr>
                  <a:srgbClr val="FF0000"/>
                </a:buClr>
                <a:buSzPct val="80000"/>
                <a:buFont typeface="Wingdings" pitchFamily="2" charset="2"/>
                <a:buChar char="Ø"/>
                <a:defRP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属于</a:t>
              </a:r>
              <a:r>
                <a:rPr lang="zh-CN" altLang="en-US" sz="2000" b="1" dirty="0">
                  <a:solidFill>
                    <a:srgbClr val="CC0066"/>
                  </a:solidFill>
                  <a:latin typeface="Times New Roman" panose="02020603050405020304" pitchFamily="18" charset="0"/>
                  <a:ea typeface="宋体" panose="02010600030101010101" pitchFamily="2" charset="-122"/>
                  <a:cs typeface="Times New Roman" panose="02020603050405020304" pitchFamily="18" charset="0"/>
                </a:rPr>
                <a:t>高层次</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的描述方法，包括系统级、算法级和寄存器传输级等</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种抽象级别</a:t>
              </a:r>
            </a:p>
          </p:txBody>
        </p:sp>
      </p:grpSp>
      <p:grpSp>
        <p:nvGrpSpPr>
          <p:cNvPr id="6" name="组合 19"/>
          <p:cNvGrpSpPr/>
          <p:nvPr/>
        </p:nvGrpSpPr>
        <p:grpSpPr>
          <a:xfrm>
            <a:off x="257936" y="4940785"/>
            <a:ext cx="1808871" cy="1324655"/>
            <a:chOff x="2999" y="3813158"/>
            <a:chExt cx="1808871" cy="1324655"/>
          </a:xfrm>
          <a:solidFill>
            <a:schemeClr val="bg2">
              <a:lumMod val="60000"/>
              <a:lumOff val="40000"/>
            </a:schemeClr>
          </a:solidFill>
          <a:scene3d>
            <a:camera prst="orthographicFront">
              <a:rot lat="0" lon="0" rev="0"/>
            </a:camera>
            <a:lightRig rig="contrasting" dir="t">
              <a:rot lat="0" lon="0" rev="1500000"/>
            </a:lightRig>
          </a:scene3d>
        </p:grpSpPr>
        <p:sp>
          <p:nvSpPr>
            <p:cNvPr id="21" name="圆角矩形 20"/>
            <p:cNvSpPr/>
            <p:nvPr/>
          </p:nvSpPr>
          <p:spPr>
            <a:xfrm>
              <a:off x="2999" y="3813158"/>
              <a:ext cx="1808871" cy="132465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圆角矩形 4"/>
            <p:cNvSpPr/>
            <p:nvPr/>
          </p:nvSpPr>
          <p:spPr>
            <a:xfrm>
              <a:off x="67663" y="3877822"/>
              <a:ext cx="1679543" cy="1195327"/>
            </a:xfrm>
            <a:prstGeom prst="rect">
              <a:avLst/>
            </a:prstGeom>
            <a:grpFill/>
            <a:ln>
              <a:noFill/>
            </a:ln>
            <a:effectLst>
              <a:outerShdw blurRad="149987" dist="250190" dir="8460000" algn="ctr">
                <a:srgbClr val="000000">
                  <a:alpha val="28000"/>
                </a:srgbClr>
              </a:outerShdw>
            </a:effectLst>
            <a:sp3d prstMaterial="metal">
              <a:bevelT w="88900" h="88900"/>
            </a:sp3d>
          </p:spPr>
          <p:style>
            <a:lnRef idx="0">
              <a:scrgbClr r="0" g="0" b="0"/>
            </a:lnRef>
            <a:fillRef idx="0">
              <a:scrgbClr r="0" g="0" b="0"/>
            </a:fillRef>
            <a:effectRef idx="0">
              <a:scrgbClr r="0" g="0" b="0"/>
            </a:effectRef>
            <a:fontRef idx="minor">
              <a:schemeClr val="lt1"/>
            </a:fontRef>
          </p:style>
          <p:txBody>
            <a:bodyPr lIns="83820" tIns="41910" rIns="83820" bIns="41910" spcCol="1270" anchor="ctr"/>
            <a:lstStyle/>
            <a:p>
              <a:pPr algn="ctr" defTabSz="977900" eaLnBrk="1" hangingPunct="1">
                <a:lnSpc>
                  <a:spcPct val="90000"/>
                </a:lnSpc>
                <a:spcBef>
                  <a:spcPct val="0"/>
                </a:spcBef>
                <a:spcAft>
                  <a:spcPct val="35000"/>
                </a:spcAft>
                <a:buClrTx/>
                <a:buFontTx/>
                <a:buNone/>
                <a:defRPr/>
              </a:pPr>
              <a:r>
                <a:rPr lang="zh-CN" altLang="en-US" sz="2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数据流（</a:t>
              </a:r>
              <a:r>
                <a:rPr lang="en-US" altLang="zh-CN" sz="2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Data Flow</a:t>
              </a:r>
              <a:r>
                <a:rPr lang="zh-CN" altLang="en-US" sz="2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）描述</a:t>
              </a:r>
            </a:p>
          </p:txBody>
        </p:sp>
      </p:grpSp>
      <p:grpSp>
        <p:nvGrpSpPr>
          <p:cNvPr id="7" name="组合 22"/>
          <p:cNvGrpSpPr/>
          <p:nvPr/>
        </p:nvGrpSpPr>
        <p:grpSpPr>
          <a:xfrm>
            <a:off x="2186091" y="4955740"/>
            <a:ext cx="6632444" cy="1324655"/>
            <a:chOff x="1811870" y="3813158"/>
            <a:chExt cx="6632444" cy="1324655"/>
          </a:xfrm>
          <a:solidFill>
            <a:schemeClr val="bg2">
              <a:lumMod val="60000"/>
              <a:lumOff val="40000"/>
            </a:schemeClr>
          </a:solidFill>
          <a:scene3d>
            <a:camera prst="orthographicFront">
              <a:rot lat="0" lon="0" rev="0"/>
            </a:camera>
            <a:lightRig rig="balanced" dir="t">
              <a:rot lat="0" lon="0" rev="8700000"/>
            </a:lightRig>
          </a:scene3d>
        </p:grpSpPr>
        <p:sp>
          <p:nvSpPr>
            <p:cNvPr id="24" name="右箭头 23"/>
            <p:cNvSpPr/>
            <p:nvPr/>
          </p:nvSpPr>
          <p:spPr>
            <a:xfrm>
              <a:off x="1811870" y="3813158"/>
              <a:ext cx="6632444" cy="1324655"/>
            </a:xfrm>
            <a:prstGeom prst="rightArrow">
              <a:avLst>
                <a:gd name="adj1" fmla="val 75000"/>
                <a:gd name="adj2" fmla="val 50000"/>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右箭头 4"/>
            <p:cNvSpPr/>
            <p:nvPr/>
          </p:nvSpPr>
          <p:spPr>
            <a:xfrm>
              <a:off x="1811870" y="3978740"/>
              <a:ext cx="6135698" cy="99349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2700" tIns="12700" rIns="12700" bIns="12700" spcCol="1270"/>
            <a:lstStyle/>
            <a:p>
              <a:pPr marL="228600" lvl="1" indent="-228600" algn="l" defTabSz="889000" eaLnBrk="1" hangingPunct="1">
                <a:lnSpc>
                  <a:spcPct val="90000"/>
                </a:lnSpc>
                <a:spcBef>
                  <a:spcPct val="0"/>
                </a:spcBef>
                <a:spcAft>
                  <a:spcPct val="15000"/>
                </a:spcAft>
                <a:buClrTx/>
                <a:buFontTx/>
                <a:buChar char="••"/>
                <a:defRPr/>
              </a:pP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a:p>
              <a:pPr marL="228600" lvl="1" indent="-228600" algn="l" defTabSz="889000" eaLnBrk="1" hangingPunct="1">
                <a:lnSpc>
                  <a:spcPct val="90000"/>
                </a:lnSpc>
                <a:spcBef>
                  <a:spcPct val="0"/>
                </a:spcBef>
                <a:spcAft>
                  <a:spcPct val="15000"/>
                </a:spcAft>
                <a:buClr>
                  <a:srgbClr val="FF0000"/>
                </a:buClr>
                <a:buSzPct val="80000"/>
                <a:buFont typeface="Wingdings" pitchFamily="2" charset="2"/>
                <a:buChar char="Ø"/>
                <a:defRP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采用持续赋值语句</a:t>
              </a:r>
            </a:p>
          </p:txBody>
        </p:sp>
      </p:grpSp>
      <p:sp>
        <p:nvSpPr>
          <p:cNvPr id="23" name="Rectangle 2"/>
          <p:cNvSpPr txBox="1">
            <a:spLocks noChangeArrowheads="1"/>
          </p:cNvSpPr>
          <p:nvPr/>
        </p:nvSpPr>
        <p:spPr>
          <a:xfrm>
            <a:off x="539552" y="404664"/>
            <a:ext cx="7772400" cy="372603"/>
          </a:xfrm>
          <a:prstGeom prst="rect">
            <a:avLst/>
          </a:prstGeom>
        </p:spPr>
        <p:txBody>
          <a:bodyPr/>
          <a:lstStyle/>
          <a:p>
            <a:pPr marL="0" marR="0" lvl="0" indent="0" algn="l" defTabSz="914400" rtl="0" eaLnBrk="0" fontAlgn="base" latinLnBrk="0" hangingPunct="0">
              <a:lnSpc>
                <a:spcPct val="87000"/>
              </a:lnSpc>
              <a:spcBef>
                <a:spcPct val="0"/>
              </a:spcBef>
              <a:spcAft>
                <a:spcPct val="0"/>
              </a:spcAft>
              <a:buClrTx/>
              <a:buSzTx/>
              <a:buFontTx/>
              <a:buNone/>
              <a:tabLst/>
              <a:defRPr/>
            </a:pPr>
            <a:r>
              <a:rPr kumimoji="0" lang="en-US" altLang="zh-CN" sz="2400" b="1" u="none" strike="noStrike" kern="0" cap="none" spc="0" normalizeH="0" baseline="0" noProof="0" dirty="0" smtClean="0">
                <a:ln>
                  <a:noFill/>
                </a:ln>
                <a:solidFill>
                  <a:schemeClr val="accent1"/>
                </a:solidFill>
                <a:effectLst/>
                <a:uLnTx/>
                <a:uFillTx/>
                <a:latin typeface="Times New Roman" panose="02020603050405020304" pitchFamily="18" charset="0"/>
                <a:ea typeface="+mj-ea"/>
                <a:cs typeface="Times New Roman" panose="02020603050405020304" pitchFamily="18" charset="0"/>
              </a:rPr>
              <a:t>3.2 </a:t>
            </a:r>
            <a:r>
              <a:rPr kumimoji="0" lang="en-US" altLang="zh-CN" sz="2400" b="1" u="none" strike="noStrike" kern="0" cap="none" spc="0" normalizeH="0" baseline="0" noProof="0" dirty="0" err="1" smtClean="0">
                <a:ln>
                  <a:noFill/>
                </a:ln>
                <a:solidFill>
                  <a:schemeClr val="accent1"/>
                </a:solidFill>
                <a:effectLst/>
                <a:uLnTx/>
                <a:uFillTx/>
                <a:latin typeface="Times New Roman" panose="02020603050405020304" pitchFamily="18" charset="0"/>
                <a:ea typeface="+mj-ea"/>
                <a:cs typeface="Times New Roman" panose="02020603050405020304" pitchFamily="18" charset="0"/>
              </a:rPr>
              <a:t>Verilog</a:t>
            </a:r>
            <a:r>
              <a:rPr kumimoji="0" lang="en-US" altLang="zh-CN" sz="2400" b="1" u="none" strike="noStrike" kern="0" cap="none" spc="0" normalizeH="0" baseline="0" noProof="0" dirty="0" smtClean="0">
                <a:ln>
                  <a:noFill/>
                </a:ln>
                <a:solidFill>
                  <a:schemeClr val="accent1"/>
                </a:solidFill>
                <a:effectLst/>
                <a:uLnTx/>
                <a:uFillTx/>
                <a:latin typeface="Times New Roman" panose="02020603050405020304" pitchFamily="18" charset="0"/>
                <a:ea typeface="+mj-ea"/>
                <a:cs typeface="Times New Roman" panose="02020603050405020304" pitchFamily="18" charset="0"/>
              </a:rPr>
              <a:t> HDL</a:t>
            </a:r>
            <a:r>
              <a:rPr kumimoji="0" lang="zh-CN" altLang="en-US" sz="2400" b="1" u="none" strike="noStrike" kern="0" cap="none" spc="0" normalizeH="0" baseline="0" noProof="0" dirty="0" smtClean="0">
                <a:ln>
                  <a:noFill/>
                </a:ln>
                <a:solidFill>
                  <a:schemeClr val="accent1"/>
                </a:solidFill>
                <a:effectLst/>
                <a:uLnTx/>
                <a:uFillTx/>
                <a:latin typeface="Times New Roman" panose="02020603050405020304" pitchFamily="18" charset="0"/>
                <a:ea typeface="+mj-ea"/>
                <a:cs typeface="Times New Roman" panose="02020603050405020304" pitchFamily="18" charset="0"/>
              </a:rPr>
              <a:t>模块的结构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par>
                                <p:cTn id="8" presetID="3" presetClass="entr" presetSubtype="5"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vertical)">
                                      <p:cBhvr>
                                        <p:cTn id="15" dur="500"/>
                                        <p:tgtEl>
                                          <p:spTgt spid="4"/>
                                        </p:tgtEl>
                                      </p:cBhvr>
                                    </p:animEffect>
                                  </p:childTnLst>
                                </p:cTn>
                              </p:par>
                            </p:childTnLst>
                          </p:cTn>
                        </p:par>
                        <p:par>
                          <p:cTn id="16" fill="hold">
                            <p:stCondLst>
                              <p:cond delay="500"/>
                            </p:stCondLst>
                            <p:childTnLst>
                              <p:par>
                                <p:cTn id="17" presetID="3" presetClass="entr" presetSubtype="5"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vertical)">
                                      <p:cBhvr>
                                        <p:cTn id="24" dur="500"/>
                                        <p:tgtEl>
                                          <p:spTgt spid="6"/>
                                        </p:tgtEl>
                                      </p:cBhvr>
                                    </p:animEffect>
                                  </p:childTnLst>
                                </p:cTn>
                              </p:par>
                            </p:childTnLst>
                          </p:cTn>
                        </p:par>
                        <p:par>
                          <p:cTn id="25" fill="hold">
                            <p:stCondLst>
                              <p:cond delay="500"/>
                            </p:stCondLst>
                            <p:childTnLst>
                              <p:par>
                                <p:cTn id="26" presetID="3" presetClass="entr" presetSubtype="5"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544016" y="464109"/>
            <a:ext cx="7772400" cy="372603"/>
          </a:xfrm>
        </p:spPr>
        <p:txBody>
          <a:bodyPr anchor="b" anchorCtr="0"/>
          <a:lstStyle/>
          <a:p>
            <a:r>
              <a:rPr lang="en-US" altLang="zh-CN" dirty="0" smtClean="0">
                <a:solidFill>
                  <a:schemeClr val="accent1"/>
                </a:solidFill>
                <a:latin typeface="Times New Roman" panose="02020603050405020304" pitchFamily="18" charset="0"/>
                <a:cs typeface="Times New Roman" panose="02020603050405020304" pitchFamily="18" charset="0"/>
              </a:rPr>
              <a:t>3.3 </a:t>
            </a:r>
            <a:r>
              <a:rPr lang="zh-CN" altLang="zh-CN" dirty="0" smtClean="0">
                <a:solidFill>
                  <a:schemeClr val="accent1"/>
                </a:solidFill>
                <a:latin typeface="Times New Roman" panose="02020603050405020304" pitchFamily="18" charset="0"/>
                <a:cs typeface="Times New Roman" panose="02020603050405020304" pitchFamily="18" charset="0"/>
              </a:rPr>
              <a:t>Verilog </a:t>
            </a:r>
            <a:r>
              <a:rPr lang="en-US" altLang="zh-CN" dirty="0" smtClean="0">
                <a:solidFill>
                  <a:schemeClr val="accent1"/>
                </a:solidFill>
                <a:latin typeface="Times New Roman" panose="02020603050405020304" pitchFamily="18" charset="0"/>
                <a:cs typeface="Times New Roman" panose="02020603050405020304" pitchFamily="18" charset="0"/>
              </a:rPr>
              <a:t>HDL</a:t>
            </a:r>
            <a:r>
              <a:rPr lang="zh-CN" altLang="zh-CN" dirty="0" smtClean="0">
                <a:solidFill>
                  <a:schemeClr val="accent1"/>
                </a:solidFill>
                <a:latin typeface="Times New Roman" panose="02020603050405020304" pitchFamily="18" charset="0"/>
                <a:cs typeface="Times New Roman" panose="02020603050405020304" pitchFamily="18" charset="0"/>
              </a:rPr>
              <a:t>模块</a:t>
            </a:r>
            <a:endParaRPr lang="zh-CN" altLang="en-US" dirty="0" smtClean="0">
              <a:solidFill>
                <a:schemeClr val="accent1"/>
              </a:solidFill>
              <a:latin typeface="Times New Roman" panose="02020603050405020304" pitchFamily="18" charset="0"/>
              <a:cs typeface="Times New Roman" panose="02020603050405020304" pitchFamily="18" charset="0"/>
            </a:endParaRPr>
          </a:p>
        </p:txBody>
      </p:sp>
      <p:sp>
        <p:nvSpPr>
          <p:cNvPr id="398339" name="Rectangle 3"/>
          <p:cNvSpPr>
            <a:spLocks noGrp="1" noChangeArrowheads="1"/>
          </p:cNvSpPr>
          <p:nvPr>
            <p:ph type="body" idx="1"/>
          </p:nvPr>
        </p:nvSpPr>
        <p:spPr>
          <a:xfrm>
            <a:off x="467544" y="980728"/>
            <a:ext cx="8561387" cy="410562"/>
          </a:xfrm>
        </p:spPr>
        <p:txBody>
          <a:bodyPr/>
          <a:lstStyle/>
          <a:p>
            <a:pPr algn="just">
              <a:lnSpc>
                <a:spcPct val="105000"/>
              </a:lnSpc>
              <a:spcBef>
                <a:spcPct val="0"/>
              </a:spcBef>
              <a:buClr>
                <a:schemeClr val="accent1"/>
              </a:buClr>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Verilog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HDL</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模块的模板（仅考虑用于逻辑综合的</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8340" name="Rectangle 4"/>
          <p:cNvSpPr>
            <a:spLocks noChangeArrowheads="1"/>
          </p:cNvSpPr>
          <p:nvPr/>
        </p:nvSpPr>
        <p:spPr bwMode="auto">
          <a:xfrm>
            <a:off x="1475656" y="1449536"/>
            <a:ext cx="6089650" cy="5003800"/>
          </a:xfrm>
          <a:prstGeom prst="rect">
            <a:avLst/>
          </a:prstGeom>
          <a:solidFill>
            <a:srgbClr val="ADD6FF"/>
          </a:solidFill>
          <a:ln w="9525">
            <a:noFill/>
            <a:miter lim="800000"/>
            <a:headEnd/>
            <a:tailEnd/>
          </a:ln>
          <a:effectLst>
            <a:prstShdw prst="shdw13" dist="53882" dir="13500000">
              <a:schemeClr val="bg2"/>
            </a:prstShdw>
          </a:effectLst>
        </p:spPr>
        <p:txBody>
          <a:bodyPr/>
          <a:lstStyle/>
          <a:p>
            <a:pPr marL="342900" indent="-342900" eaLnBrk="1" hangingPunct="1">
              <a:lnSpc>
                <a:spcPct val="100000"/>
              </a:lnSpc>
              <a:buClr>
                <a:srgbClr val="3333FF"/>
              </a:buClr>
              <a:buFont typeface="Wingdings" pitchFamily="2" charset="2"/>
              <a:buNone/>
            </a:pPr>
            <a:r>
              <a:rPr lang="zh-CN" altLang="zh-CN" sz="2000" b="1">
                <a:solidFill>
                  <a:schemeClr val="tx1"/>
                </a:solidFill>
                <a:latin typeface="Times New Roman" panose="02020603050405020304" pitchFamily="18" charset="0"/>
                <a:cs typeface="Times New Roman" panose="02020603050405020304" pitchFamily="18" charset="0"/>
              </a:rPr>
              <a:t>module </a:t>
            </a:r>
            <a:r>
              <a:rPr lang="en-US" altLang="zh-CN" sz="2000" b="1">
                <a:solidFill>
                  <a:schemeClr val="tx1"/>
                </a:solidFill>
                <a:latin typeface="Times New Roman" panose="02020603050405020304" pitchFamily="18" charset="0"/>
                <a:cs typeface="Times New Roman" panose="02020603050405020304" pitchFamily="18" charset="0"/>
              </a:rPr>
              <a:t>&lt;</a:t>
            </a:r>
            <a:r>
              <a:rPr lang="zh-CN" altLang="en-US" sz="2000" b="1">
                <a:solidFill>
                  <a:schemeClr val="tx1"/>
                </a:solidFill>
                <a:latin typeface="Times New Roman" panose="02020603050405020304" pitchFamily="18" charset="0"/>
                <a:cs typeface="Times New Roman" panose="02020603050405020304" pitchFamily="18" charset="0"/>
              </a:rPr>
              <a:t>顶层模块名</a:t>
            </a:r>
            <a:r>
              <a:rPr lang="en-US" altLang="zh-CN" sz="2000" b="1">
                <a:solidFill>
                  <a:schemeClr val="tx1"/>
                </a:solidFill>
                <a:latin typeface="Times New Roman" panose="02020603050405020304" pitchFamily="18" charset="0"/>
                <a:cs typeface="Times New Roman" panose="02020603050405020304" pitchFamily="18" charset="0"/>
              </a:rPr>
              <a:t>&gt; (&lt; </a:t>
            </a:r>
            <a:r>
              <a:rPr lang="zh-CN" altLang="en-US" sz="2000" b="1">
                <a:solidFill>
                  <a:schemeClr val="tx1"/>
                </a:solidFill>
                <a:latin typeface="Times New Roman" panose="02020603050405020304" pitchFamily="18" charset="0"/>
                <a:cs typeface="Times New Roman" panose="02020603050405020304" pitchFamily="18" charset="0"/>
              </a:rPr>
              <a:t>输入输出端口列表</a:t>
            </a:r>
            <a:r>
              <a:rPr lang="en-US" altLang="zh-CN" sz="2000" b="1">
                <a:solidFill>
                  <a:schemeClr val="tx1"/>
                </a:solidFill>
                <a:latin typeface="Times New Roman" panose="02020603050405020304" pitchFamily="18" charset="0"/>
                <a:cs typeface="Times New Roman" panose="02020603050405020304" pitchFamily="18" charset="0"/>
              </a:rPr>
              <a:t>&gt;)</a:t>
            </a:r>
            <a:r>
              <a:rPr lang="zh-CN" altLang="zh-CN" sz="2000" b="1">
                <a:solidFill>
                  <a:schemeClr val="tx1"/>
                </a:solidFill>
                <a:latin typeface="Times New Roman" panose="02020603050405020304" pitchFamily="18" charset="0"/>
                <a:cs typeface="Times New Roman" panose="02020603050405020304" pitchFamily="18" charset="0"/>
              </a:rPr>
              <a:t> ；</a:t>
            </a:r>
          </a:p>
          <a:p>
            <a:pPr marL="342900" indent="-342900" algn="l" eaLnBrk="1" hangingPunct="1">
              <a:lnSpc>
                <a:spcPct val="100000"/>
              </a:lnSpc>
              <a:buClr>
                <a:srgbClr val="3333FF"/>
              </a:buClr>
              <a:buFont typeface="Wingdings" pitchFamily="2" charset="2"/>
              <a:buNone/>
            </a:pPr>
            <a:r>
              <a:rPr lang="zh-CN" altLang="en-US" sz="2000" b="1">
                <a:solidFill>
                  <a:schemeClr val="tx1"/>
                </a:solidFill>
                <a:latin typeface="Times New Roman" panose="02020603050405020304" pitchFamily="18" charset="0"/>
                <a:cs typeface="Times New Roman" panose="02020603050405020304" pitchFamily="18" charset="0"/>
              </a:rPr>
              <a:t>    </a:t>
            </a:r>
            <a:r>
              <a:rPr lang="zh-CN" altLang="zh-CN" sz="2000" b="1">
                <a:solidFill>
                  <a:schemeClr val="tx1"/>
                </a:solidFill>
                <a:latin typeface="Times New Roman" panose="02020603050405020304" pitchFamily="18" charset="0"/>
                <a:cs typeface="Times New Roman" panose="02020603050405020304" pitchFamily="18" charset="0"/>
              </a:rPr>
              <a:t>output</a:t>
            </a:r>
            <a:r>
              <a:rPr lang="en-US" altLang="zh-CN" sz="2000" b="1">
                <a:solidFill>
                  <a:schemeClr val="tx1"/>
                </a:solidFill>
                <a:latin typeface="Times New Roman" panose="02020603050405020304" pitchFamily="18" charset="0"/>
                <a:cs typeface="Times New Roman" panose="02020603050405020304" pitchFamily="18" charset="0"/>
              </a:rPr>
              <a:t> </a:t>
            </a:r>
            <a:r>
              <a:rPr lang="zh-CN" altLang="en-US" sz="2000" b="1">
                <a:solidFill>
                  <a:schemeClr val="tx1"/>
                </a:solidFill>
                <a:latin typeface="Times New Roman" panose="02020603050405020304" pitchFamily="18" charset="0"/>
                <a:cs typeface="Times New Roman" panose="02020603050405020304" pitchFamily="18" charset="0"/>
              </a:rPr>
              <a:t>输出端口列表；</a:t>
            </a:r>
          </a:p>
          <a:p>
            <a:pPr marL="342900" indent="-342900" algn="l" eaLnBrk="1" hangingPunct="1">
              <a:lnSpc>
                <a:spcPct val="100000"/>
              </a:lnSpc>
              <a:buClr>
                <a:srgbClr val="3333FF"/>
              </a:buClr>
              <a:buFont typeface="Wingdings" pitchFamily="2" charset="2"/>
              <a:buNone/>
            </a:pPr>
            <a:r>
              <a:rPr lang="zh-CN" altLang="en-US" sz="2000" b="1">
                <a:solidFill>
                  <a:schemeClr val="tx1"/>
                </a:solidFill>
                <a:latin typeface="Times New Roman" panose="02020603050405020304" pitchFamily="18" charset="0"/>
                <a:cs typeface="Times New Roman" panose="02020603050405020304" pitchFamily="18" charset="0"/>
              </a:rPr>
              <a:t>    </a:t>
            </a:r>
            <a:r>
              <a:rPr lang="zh-CN" altLang="zh-CN" sz="2000" b="1">
                <a:solidFill>
                  <a:schemeClr val="tx1"/>
                </a:solidFill>
                <a:latin typeface="Times New Roman" panose="02020603050405020304" pitchFamily="18" charset="0"/>
                <a:cs typeface="Times New Roman" panose="02020603050405020304" pitchFamily="18" charset="0"/>
              </a:rPr>
              <a:t>input</a:t>
            </a:r>
            <a:r>
              <a:rPr lang="en-US" altLang="zh-CN" sz="2000" b="1">
                <a:solidFill>
                  <a:schemeClr val="tx1"/>
                </a:solidFill>
                <a:latin typeface="Times New Roman" panose="02020603050405020304" pitchFamily="18" charset="0"/>
                <a:cs typeface="Times New Roman" panose="02020603050405020304" pitchFamily="18" charset="0"/>
              </a:rPr>
              <a:t> </a:t>
            </a:r>
            <a:r>
              <a:rPr lang="zh-CN" altLang="en-US" sz="2000" b="1">
                <a:solidFill>
                  <a:schemeClr val="tx1"/>
                </a:solidFill>
                <a:latin typeface="Times New Roman" panose="02020603050405020304" pitchFamily="18" charset="0"/>
                <a:cs typeface="Times New Roman" panose="02020603050405020304" pitchFamily="18" charset="0"/>
              </a:rPr>
              <a:t>输入端口列表</a:t>
            </a:r>
            <a:r>
              <a:rPr lang="zh-CN" altLang="zh-CN" sz="2000" b="1">
                <a:solidFill>
                  <a:schemeClr val="tx1"/>
                </a:solidFill>
                <a:latin typeface="Times New Roman" panose="02020603050405020304" pitchFamily="18" charset="0"/>
                <a:cs typeface="Times New Roman" panose="02020603050405020304" pitchFamily="18" charset="0"/>
              </a:rPr>
              <a:t>；</a:t>
            </a:r>
          </a:p>
          <a:p>
            <a:pPr marL="342900" indent="-342900" algn="l" eaLnBrk="1" hangingPunct="1">
              <a:lnSpc>
                <a:spcPct val="100000"/>
              </a:lnSpc>
              <a:buClr>
                <a:srgbClr val="3333FF"/>
              </a:buClr>
              <a:buFont typeface="Wingdings" pitchFamily="2" charset="2"/>
              <a:buNone/>
            </a:pPr>
            <a:r>
              <a:rPr lang="zh-CN" altLang="en-US" sz="2000" b="1">
                <a:solidFill>
                  <a:schemeClr val="tx1"/>
                </a:solidFill>
                <a:latin typeface="Times New Roman" panose="02020603050405020304" pitchFamily="18" charset="0"/>
                <a:cs typeface="Times New Roman" panose="02020603050405020304" pitchFamily="18" charset="0"/>
              </a:rPr>
              <a:t> </a:t>
            </a:r>
            <a:r>
              <a:rPr lang="en-US" altLang="zh-CN" sz="2000" b="1">
                <a:solidFill>
                  <a:schemeClr val="tx1"/>
                </a:solidFill>
                <a:latin typeface="Times New Roman" panose="02020603050405020304" pitchFamily="18" charset="0"/>
                <a:cs typeface="Times New Roman" panose="02020603050405020304" pitchFamily="18" charset="0"/>
              </a:rPr>
              <a:t>//</a:t>
            </a:r>
            <a:r>
              <a:rPr lang="zh-CN" altLang="en-US" sz="2000" b="1">
                <a:solidFill>
                  <a:schemeClr val="tx1"/>
                </a:solidFill>
                <a:latin typeface="Times New Roman" panose="02020603050405020304" pitchFamily="18" charset="0"/>
                <a:cs typeface="Times New Roman" panose="02020603050405020304" pitchFamily="18" charset="0"/>
              </a:rPr>
              <a:t>（</a:t>
            </a:r>
            <a:r>
              <a:rPr lang="en-US" altLang="zh-CN" sz="2000" b="1">
                <a:solidFill>
                  <a:schemeClr val="tx1"/>
                </a:solidFill>
                <a:latin typeface="Times New Roman" panose="02020603050405020304" pitchFamily="18" charset="0"/>
                <a:cs typeface="Times New Roman" panose="02020603050405020304" pitchFamily="18" charset="0"/>
              </a:rPr>
              <a:t>1</a:t>
            </a:r>
            <a:r>
              <a:rPr lang="zh-CN" altLang="en-US" sz="2000" b="1">
                <a:solidFill>
                  <a:schemeClr val="tx1"/>
                </a:solidFill>
                <a:latin typeface="Times New Roman" panose="02020603050405020304" pitchFamily="18" charset="0"/>
                <a:cs typeface="Times New Roman" panose="02020603050405020304" pitchFamily="18" charset="0"/>
              </a:rPr>
              <a:t>）使用</a:t>
            </a:r>
            <a:r>
              <a:rPr lang="en-US" altLang="zh-CN" sz="2000" b="1">
                <a:solidFill>
                  <a:schemeClr val="tx1"/>
                </a:solidFill>
                <a:latin typeface="Times New Roman" panose="02020603050405020304" pitchFamily="18" charset="0"/>
                <a:cs typeface="Times New Roman" panose="02020603050405020304" pitchFamily="18" charset="0"/>
              </a:rPr>
              <a:t>assign</a:t>
            </a:r>
            <a:r>
              <a:rPr lang="zh-CN" altLang="en-US" sz="2000" b="1">
                <a:solidFill>
                  <a:schemeClr val="tx1"/>
                </a:solidFill>
                <a:latin typeface="Times New Roman" panose="02020603050405020304" pitchFamily="18" charset="0"/>
                <a:cs typeface="Times New Roman" panose="02020603050405020304" pitchFamily="18" charset="0"/>
              </a:rPr>
              <a:t>语句定义逻辑功能</a:t>
            </a:r>
            <a:endParaRPr lang="zh-CN" altLang="zh-CN" sz="2000" b="1">
              <a:solidFill>
                <a:schemeClr val="tx1"/>
              </a:solidFill>
              <a:latin typeface="Times New Roman" panose="02020603050405020304" pitchFamily="18" charset="0"/>
              <a:cs typeface="Times New Roman" panose="02020603050405020304" pitchFamily="18" charset="0"/>
            </a:endParaRPr>
          </a:p>
          <a:p>
            <a:pPr marL="342900" indent="-342900" algn="l" eaLnBrk="1" hangingPunct="1">
              <a:lnSpc>
                <a:spcPct val="100000"/>
              </a:lnSpc>
              <a:buClr>
                <a:srgbClr val="3333FF"/>
              </a:buClr>
              <a:buFont typeface="Wingdings" pitchFamily="2" charset="2"/>
              <a:buNone/>
            </a:pPr>
            <a:r>
              <a:rPr lang="zh-CN" altLang="en-US" sz="2000" b="1">
                <a:solidFill>
                  <a:schemeClr val="tx1"/>
                </a:solidFill>
                <a:latin typeface="Times New Roman" panose="02020603050405020304" pitchFamily="18" charset="0"/>
                <a:cs typeface="Times New Roman" panose="02020603050405020304" pitchFamily="18" charset="0"/>
              </a:rPr>
              <a:t>    </a:t>
            </a:r>
            <a:r>
              <a:rPr lang="zh-CN" altLang="zh-CN" sz="2000" b="1">
                <a:solidFill>
                  <a:schemeClr val="tx1"/>
                </a:solidFill>
                <a:latin typeface="Times New Roman" panose="02020603050405020304" pitchFamily="18" charset="0"/>
                <a:cs typeface="Times New Roman" panose="02020603050405020304" pitchFamily="18" charset="0"/>
              </a:rPr>
              <a:t>wire </a:t>
            </a:r>
            <a:r>
              <a:rPr lang="en-US" altLang="zh-CN" sz="2000" b="1">
                <a:solidFill>
                  <a:schemeClr val="tx1"/>
                </a:solidFill>
                <a:latin typeface="Times New Roman" panose="02020603050405020304" pitchFamily="18" charset="0"/>
                <a:cs typeface="Times New Roman" panose="02020603050405020304" pitchFamily="18" charset="0"/>
              </a:rPr>
              <a:t>&lt;</a:t>
            </a:r>
            <a:r>
              <a:rPr lang="zh-CN" altLang="zh-CN" sz="2000" b="1">
                <a:solidFill>
                  <a:schemeClr val="tx1"/>
                </a:solidFill>
                <a:latin typeface="Times New Roman" panose="02020603050405020304" pitchFamily="18" charset="0"/>
                <a:cs typeface="Times New Roman" panose="02020603050405020304" pitchFamily="18" charset="0"/>
              </a:rPr>
              <a:t>结果信号名</a:t>
            </a:r>
            <a:r>
              <a:rPr lang="en-US" altLang="zh-CN" sz="2000" b="1">
                <a:solidFill>
                  <a:schemeClr val="tx1"/>
                </a:solidFill>
                <a:latin typeface="Times New Roman" panose="02020603050405020304" pitchFamily="18" charset="0"/>
                <a:cs typeface="Times New Roman" panose="02020603050405020304" pitchFamily="18" charset="0"/>
              </a:rPr>
              <a:t>&gt;</a:t>
            </a:r>
            <a:r>
              <a:rPr lang="zh-CN" altLang="zh-CN" b="1">
                <a:solidFill>
                  <a:schemeClr val="tx1"/>
                </a:solidFill>
                <a:latin typeface="Times New Roman" panose="02020603050405020304" pitchFamily="18" charset="0"/>
                <a:cs typeface="Times New Roman" panose="02020603050405020304" pitchFamily="18" charset="0"/>
              </a:rPr>
              <a:t> </a:t>
            </a:r>
            <a:r>
              <a:rPr lang="zh-CN" altLang="zh-CN" sz="2000" b="1">
                <a:solidFill>
                  <a:schemeClr val="tx1"/>
                </a:solidFill>
                <a:latin typeface="Times New Roman" panose="02020603050405020304" pitchFamily="18" charset="0"/>
                <a:cs typeface="Times New Roman" panose="02020603050405020304" pitchFamily="18" charset="0"/>
              </a:rPr>
              <a:t>；</a:t>
            </a:r>
          </a:p>
          <a:p>
            <a:pPr marL="342900" indent="-342900" algn="l" eaLnBrk="1" hangingPunct="1">
              <a:lnSpc>
                <a:spcPct val="100000"/>
              </a:lnSpc>
              <a:buClr>
                <a:srgbClr val="3333FF"/>
              </a:buClr>
              <a:buFont typeface="Wingdings" pitchFamily="2" charset="2"/>
              <a:buNone/>
            </a:pPr>
            <a:r>
              <a:rPr lang="zh-CN" altLang="en-US" sz="2000" b="1">
                <a:solidFill>
                  <a:schemeClr val="tx1"/>
                </a:solidFill>
                <a:latin typeface="Times New Roman" panose="02020603050405020304" pitchFamily="18" charset="0"/>
                <a:cs typeface="Times New Roman" panose="02020603050405020304" pitchFamily="18" charset="0"/>
              </a:rPr>
              <a:t>    </a:t>
            </a:r>
            <a:r>
              <a:rPr lang="zh-CN" altLang="zh-CN" sz="2000" b="1">
                <a:solidFill>
                  <a:schemeClr val="tx1"/>
                </a:solidFill>
                <a:latin typeface="Times New Roman" panose="02020603050405020304" pitchFamily="18" charset="0"/>
                <a:cs typeface="Times New Roman" panose="02020603050405020304" pitchFamily="18" charset="0"/>
              </a:rPr>
              <a:t>assign </a:t>
            </a:r>
            <a:r>
              <a:rPr lang="en-US" altLang="zh-CN" sz="2000" b="1">
                <a:solidFill>
                  <a:schemeClr val="tx1"/>
                </a:solidFill>
                <a:latin typeface="Times New Roman" panose="02020603050405020304" pitchFamily="18" charset="0"/>
                <a:cs typeface="Times New Roman" panose="02020603050405020304" pitchFamily="18" charset="0"/>
              </a:rPr>
              <a:t>&lt;</a:t>
            </a:r>
            <a:r>
              <a:rPr lang="zh-CN" altLang="zh-CN" sz="2000" b="1">
                <a:solidFill>
                  <a:schemeClr val="tx1"/>
                </a:solidFill>
                <a:latin typeface="Times New Roman" panose="02020603050405020304" pitchFamily="18" charset="0"/>
                <a:cs typeface="Times New Roman" panose="02020603050405020304" pitchFamily="18" charset="0"/>
              </a:rPr>
              <a:t>结果信号名</a:t>
            </a:r>
            <a:r>
              <a:rPr lang="en-US" altLang="zh-CN" sz="2000" b="1">
                <a:solidFill>
                  <a:schemeClr val="tx1"/>
                </a:solidFill>
                <a:latin typeface="Times New Roman" panose="02020603050405020304" pitchFamily="18" charset="0"/>
                <a:cs typeface="Times New Roman" panose="02020603050405020304" pitchFamily="18" charset="0"/>
              </a:rPr>
              <a:t>&gt;</a:t>
            </a:r>
            <a:r>
              <a:rPr lang="zh-CN" altLang="zh-CN" sz="2000" b="1">
                <a:solidFill>
                  <a:schemeClr val="tx1"/>
                </a:solidFill>
                <a:latin typeface="Times New Roman" panose="02020603050405020304" pitchFamily="18" charset="0"/>
                <a:cs typeface="Times New Roman" panose="02020603050405020304" pitchFamily="18" charset="0"/>
              </a:rPr>
              <a:t> = 表达式 ；  </a:t>
            </a:r>
            <a:endParaRPr lang="zh-CN" altLang="en-US" sz="2000" b="1">
              <a:solidFill>
                <a:schemeClr val="tx1"/>
              </a:solidFill>
              <a:latin typeface="Times New Roman" panose="02020603050405020304" pitchFamily="18" charset="0"/>
              <a:cs typeface="Times New Roman" panose="02020603050405020304" pitchFamily="18" charset="0"/>
            </a:endParaRPr>
          </a:p>
          <a:p>
            <a:pPr marL="342900" indent="-342900" algn="l" eaLnBrk="1" hangingPunct="1">
              <a:lnSpc>
                <a:spcPct val="100000"/>
              </a:lnSpc>
              <a:buClr>
                <a:srgbClr val="3333FF"/>
              </a:buClr>
              <a:buFont typeface="Wingdings" pitchFamily="2" charset="2"/>
              <a:buNone/>
            </a:pPr>
            <a:r>
              <a:rPr lang="zh-CN" altLang="zh-CN" sz="2000" b="1">
                <a:solidFill>
                  <a:schemeClr val="tx1"/>
                </a:solidFill>
                <a:latin typeface="Times New Roman" panose="02020603050405020304" pitchFamily="18" charset="0"/>
                <a:cs typeface="Times New Roman" panose="02020603050405020304" pitchFamily="18" charset="0"/>
              </a:rPr>
              <a:t> </a:t>
            </a:r>
            <a:r>
              <a:rPr lang="en-US" altLang="zh-CN" sz="2000" b="1">
                <a:solidFill>
                  <a:schemeClr val="tx1"/>
                </a:solidFill>
                <a:latin typeface="Times New Roman" panose="02020603050405020304" pitchFamily="18" charset="0"/>
                <a:cs typeface="Times New Roman" panose="02020603050405020304" pitchFamily="18" charset="0"/>
              </a:rPr>
              <a:t>//</a:t>
            </a:r>
            <a:r>
              <a:rPr lang="zh-CN" altLang="en-US" sz="2000" b="1">
                <a:solidFill>
                  <a:schemeClr val="tx1"/>
                </a:solidFill>
                <a:latin typeface="Times New Roman" panose="02020603050405020304" pitchFamily="18" charset="0"/>
                <a:cs typeface="Times New Roman" panose="02020603050405020304" pitchFamily="18" charset="0"/>
              </a:rPr>
              <a:t>（</a:t>
            </a:r>
            <a:r>
              <a:rPr lang="en-US" altLang="zh-CN" sz="2000" b="1">
                <a:solidFill>
                  <a:schemeClr val="tx1"/>
                </a:solidFill>
                <a:latin typeface="Times New Roman" panose="02020603050405020304" pitchFamily="18" charset="0"/>
                <a:cs typeface="Times New Roman" panose="02020603050405020304" pitchFamily="18" charset="0"/>
              </a:rPr>
              <a:t>2</a:t>
            </a:r>
            <a:r>
              <a:rPr lang="zh-CN" altLang="en-US" sz="2000" b="1">
                <a:solidFill>
                  <a:schemeClr val="tx1"/>
                </a:solidFill>
                <a:latin typeface="Times New Roman" panose="02020603050405020304" pitchFamily="18" charset="0"/>
                <a:cs typeface="Times New Roman" panose="02020603050405020304" pitchFamily="18" charset="0"/>
              </a:rPr>
              <a:t>）使用</a:t>
            </a:r>
            <a:r>
              <a:rPr lang="en-US" altLang="zh-CN" sz="2000" b="1">
                <a:solidFill>
                  <a:schemeClr val="tx1"/>
                </a:solidFill>
                <a:latin typeface="Times New Roman" panose="02020603050405020304" pitchFamily="18" charset="0"/>
                <a:cs typeface="Times New Roman" panose="02020603050405020304" pitchFamily="18" charset="0"/>
              </a:rPr>
              <a:t>always</a:t>
            </a:r>
            <a:r>
              <a:rPr lang="zh-CN" altLang="en-US" sz="2000" b="1">
                <a:solidFill>
                  <a:schemeClr val="tx1"/>
                </a:solidFill>
                <a:latin typeface="Times New Roman" panose="02020603050405020304" pitchFamily="18" charset="0"/>
                <a:cs typeface="Times New Roman" panose="02020603050405020304" pitchFamily="18" charset="0"/>
              </a:rPr>
              <a:t>块定义逻辑功能</a:t>
            </a:r>
          </a:p>
          <a:p>
            <a:pPr marL="342900" indent="-342900">
              <a:lnSpc>
                <a:spcPct val="100000"/>
              </a:lnSpc>
              <a:spcBef>
                <a:spcPct val="0"/>
              </a:spcBef>
              <a:buClrTx/>
              <a:buFontTx/>
              <a:buNone/>
            </a:pPr>
            <a:r>
              <a:rPr lang="zh-CN" altLang="en-US" sz="2000" b="1">
                <a:solidFill>
                  <a:schemeClr val="tx1"/>
                </a:solidFill>
                <a:latin typeface="Times New Roman" panose="02020603050405020304" pitchFamily="18" charset="0"/>
                <a:cs typeface="Times New Roman" panose="02020603050405020304" pitchFamily="18" charset="0"/>
              </a:rPr>
              <a:t>    </a:t>
            </a:r>
            <a:r>
              <a:rPr lang="en-US" altLang="zh-CN" sz="2000" b="1">
                <a:solidFill>
                  <a:schemeClr val="tx1"/>
                </a:solidFill>
                <a:latin typeface="Times New Roman" panose="02020603050405020304" pitchFamily="18" charset="0"/>
                <a:cs typeface="Times New Roman" panose="02020603050405020304" pitchFamily="18" charset="0"/>
              </a:rPr>
              <a:t>always @(&lt;</a:t>
            </a:r>
            <a:r>
              <a:rPr lang="zh-CN" altLang="en-US" sz="2000" b="1">
                <a:solidFill>
                  <a:schemeClr val="tx1"/>
                </a:solidFill>
                <a:latin typeface="Times New Roman" panose="02020603050405020304" pitchFamily="18" charset="0"/>
                <a:cs typeface="Times New Roman" panose="02020603050405020304" pitchFamily="18" charset="0"/>
              </a:rPr>
              <a:t>敏感信号表达式</a:t>
            </a:r>
            <a:r>
              <a:rPr lang="en-US" altLang="zh-CN" sz="2000" b="1">
                <a:solidFill>
                  <a:schemeClr val="tx1"/>
                </a:solidFill>
                <a:latin typeface="Times New Roman" panose="02020603050405020304" pitchFamily="18" charset="0"/>
                <a:cs typeface="Times New Roman" panose="02020603050405020304" pitchFamily="18" charset="0"/>
              </a:rPr>
              <a:t>&gt;)</a:t>
            </a:r>
          </a:p>
          <a:p>
            <a:pPr marL="342900" indent="-342900">
              <a:lnSpc>
                <a:spcPct val="100000"/>
              </a:lnSpc>
              <a:spcBef>
                <a:spcPct val="0"/>
              </a:spcBef>
              <a:buClrTx/>
              <a:buFontTx/>
              <a:buNone/>
            </a:pPr>
            <a:r>
              <a:rPr lang="en-US" altLang="zh-CN" sz="2000" b="1">
                <a:solidFill>
                  <a:schemeClr val="tx1"/>
                </a:solidFill>
                <a:latin typeface="Times New Roman" panose="02020603050405020304" pitchFamily="18" charset="0"/>
                <a:cs typeface="Times New Roman" panose="02020603050405020304" pitchFamily="18" charset="0"/>
              </a:rPr>
              <a:t>        begin</a:t>
            </a:r>
          </a:p>
          <a:p>
            <a:pPr marL="342900" indent="-342900">
              <a:lnSpc>
                <a:spcPct val="100000"/>
              </a:lnSpc>
              <a:spcBef>
                <a:spcPct val="0"/>
              </a:spcBef>
              <a:buClrTx/>
              <a:buFontTx/>
              <a:buNone/>
            </a:pPr>
            <a:r>
              <a:rPr lang="en-US" altLang="zh-CN" sz="2000" b="1">
                <a:solidFill>
                  <a:schemeClr val="tx1"/>
                </a:solidFill>
                <a:latin typeface="Times New Roman" panose="02020603050405020304" pitchFamily="18" charset="0"/>
                <a:cs typeface="Times New Roman" panose="02020603050405020304" pitchFamily="18" charset="0"/>
              </a:rPr>
              <a:t>	       //</a:t>
            </a:r>
            <a:r>
              <a:rPr lang="zh-CN" altLang="en-US" sz="2000" b="1">
                <a:solidFill>
                  <a:schemeClr val="tx1"/>
                </a:solidFill>
                <a:latin typeface="Times New Roman" panose="02020603050405020304" pitchFamily="18" charset="0"/>
                <a:cs typeface="Times New Roman" panose="02020603050405020304" pitchFamily="18" charset="0"/>
              </a:rPr>
              <a:t>过程赋值语句</a:t>
            </a:r>
          </a:p>
          <a:p>
            <a:pPr marL="342900" indent="-342900">
              <a:lnSpc>
                <a:spcPct val="100000"/>
              </a:lnSpc>
              <a:spcBef>
                <a:spcPct val="0"/>
              </a:spcBef>
              <a:buClrTx/>
              <a:buFontTx/>
              <a:buNone/>
            </a:pPr>
            <a:r>
              <a:rPr lang="zh-CN" altLang="en-US" sz="2000" b="1">
                <a:solidFill>
                  <a:schemeClr val="tx1"/>
                </a:solidFill>
                <a:latin typeface="Times New Roman" panose="02020603050405020304" pitchFamily="18" charset="0"/>
                <a:cs typeface="Times New Roman" panose="02020603050405020304" pitchFamily="18" charset="0"/>
              </a:rPr>
              <a:t>            </a:t>
            </a:r>
            <a:r>
              <a:rPr lang="en-US" altLang="zh-CN" sz="2000" b="1">
                <a:solidFill>
                  <a:schemeClr val="tx1"/>
                </a:solidFill>
                <a:latin typeface="Times New Roman" panose="02020603050405020304" pitchFamily="18" charset="0"/>
                <a:cs typeface="Times New Roman" panose="02020603050405020304" pitchFamily="18" charset="0"/>
              </a:rPr>
              <a:t>//if</a:t>
            </a:r>
            <a:r>
              <a:rPr lang="zh-CN" altLang="en-US" sz="2000" b="1">
                <a:solidFill>
                  <a:schemeClr val="tx1"/>
                </a:solidFill>
                <a:latin typeface="Times New Roman" panose="02020603050405020304" pitchFamily="18" charset="0"/>
                <a:cs typeface="Times New Roman" panose="02020603050405020304" pitchFamily="18" charset="0"/>
              </a:rPr>
              <a:t>语句</a:t>
            </a:r>
          </a:p>
          <a:p>
            <a:pPr marL="342900" indent="-342900">
              <a:lnSpc>
                <a:spcPct val="100000"/>
              </a:lnSpc>
              <a:spcBef>
                <a:spcPct val="0"/>
              </a:spcBef>
              <a:buClrTx/>
              <a:buFontTx/>
              <a:buNone/>
            </a:pPr>
            <a:r>
              <a:rPr lang="zh-CN" altLang="en-US" sz="2000" b="1">
                <a:solidFill>
                  <a:schemeClr val="tx1"/>
                </a:solidFill>
                <a:latin typeface="Times New Roman" panose="02020603050405020304" pitchFamily="18" charset="0"/>
                <a:cs typeface="Times New Roman" panose="02020603050405020304" pitchFamily="18" charset="0"/>
              </a:rPr>
              <a:t>            </a:t>
            </a:r>
            <a:r>
              <a:rPr lang="en-US" altLang="zh-CN" sz="2000" b="1">
                <a:solidFill>
                  <a:schemeClr val="tx1"/>
                </a:solidFill>
                <a:latin typeface="Times New Roman" panose="02020603050405020304" pitchFamily="18" charset="0"/>
                <a:cs typeface="Times New Roman" panose="02020603050405020304" pitchFamily="18" charset="0"/>
              </a:rPr>
              <a:t>//case</a:t>
            </a:r>
            <a:r>
              <a:rPr lang="zh-CN" altLang="en-US" sz="2000" b="1">
                <a:solidFill>
                  <a:schemeClr val="tx1"/>
                </a:solidFill>
                <a:latin typeface="Times New Roman" panose="02020603050405020304" pitchFamily="18" charset="0"/>
                <a:cs typeface="Times New Roman" panose="02020603050405020304" pitchFamily="18" charset="0"/>
              </a:rPr>
              <a:t>语句</a:t>
            </a:r>
          </a:p>
          <a:p>
            <a:pPr marL="342900" indent="-342900">
              <a:lnSpc>
                <a:spcPct val="100000"/>
              </a:lnSpc>
              <a:spcBef>
                <a:spcPct val="0"/>
              </a:spcBef>
              <a:buClrTx/>
              <a:buFontTx/>
              <a:buNone/>
            </a:pPr>
            <a:r>
              <a:rPr lang="zh-CN" altLang="en-US" sz="2000" b="1">
                <a:solidFill>
                  <a:schemeClr val="tx1"/>
                </a:solidFill>
                <a:latin typeface="Times New Roman" panose="02020603050405020304" pitchFamily="18" charset="0"/>
                <a:cs typeface="Times New Roman" panose="02020603050405020304" pitchFamily="18" charset="0"/>
              </a:rPr>
              <a:t>            </a:t>
            </a:r>
            <a:r>
              <a:rPr lang="en-US" altLang="zh-CN" sz="2000" b="1">
                <a:solidFill>
                  <a:schemeClr val="tx1"/>
                </a:solidFill>
                <a:latin typeface="Times New Roman" panose="02020603050405020304" pitchFamily="18" charset="0"/>
                <a:cs typeface="Times New Roman" panose="02020603050405020304" pitchFamily="18" charset="0"/>
              </a:rPr>
              <a:t>//while,repeat,for</a:t>
            </a:r>
            <a:r>
              <a:rPr lang="zh-CN" altLang="en-US" sz="2000" b="1">
                <a:solidFill>
                  <a:schemeClr val="tx1"/>
                </a:solidFill>
                <a:latin typeface="Times New Roman" panose="02020603050405020304" pitchFamily="18" charset="0"/>
                <a:cs typeface="Times New Roman" panose="02020603050405020304" pitchFamily="18" charset="0"/>
              </a:rPr>
              <a:t>循环语句</a:t>
            </a:r>
          </a:p>
          <a:p>
            <a:pPr marL="342900" indent="-342900">
              <a:lnSpc>
                <a:spcPct val="100000"/>
              </a:lnSpc>
              <a:spcBef>
                <a:spcPct val="0"/>
              </a:spcBef>
              <a:buClrTx/>
              <a:buFontTx/>
              <a:buNone/>
            </a:pPr>
            <a:r>
              <a:rPr lang="zh-CN" altLang="en-US" sz="2000" b="1">
                <a:solidFill>
                  <a:schemeClr val="tx1"/>
                </a:solidFill>
                <a:latin typeface="Times New Roman" panose="02020603050405020304" pitchFamily="18" charset="0"/>
                <a:cs typeface="Times New Roman" panose="02020603050405020304" pitchFamily="18" charset="0"/>
              </a:rPr>
              <a:t>            </a:t>
            </a:r>
            <a:r>
              <a:rPr lang="en-US" altLang="zh-CN" sz="2000" b="1">
                <a:solidFill>
                  <a:schemeClr val="tx1"/>
                </a:solidFill>
                <a:latin typeface="Times New Roman" panose="02020603050405020304" pitchFamily="18" charset="0"/>
                <a:cs typeface="Times New Roman" panose="02020603050405020304" pitchFamily="18" charset="0"/>
              </a:rPr>
              <a:t>//task,function</a:t>
            </a:r>
            <a:r>
              <a:rPr lang="zh-CN" altLang="en-US" sz="2000" b="1">
                <a:solidFill>
                  <a:schemeClr val="tx1"/>
                </a:solidFill>
                <a:latin typeface="Times New Roman" panose="02020603050405020304" pitchFamily="18" charset="0"/>
                <a:cs typeface="Times New Roman" panose="02020603050405020304" pitchFamily="18" charset="0"/>
              </a:rPr>
              <a:t>调用</a:t>
            </a:r>
          </a:p>
          <a:p>
            <a:pPr marL="342900" indent="-342900">
              <a:lnSpc>
                <a:spcPct val="100000"/>
              </a:lnSpc>
              <a:spcBef>
                <a:spcPct val="0"/>
              </a:spcBef>
              <a:buClrTx/>
              <a:buFontTx/>
              <a:buNone/>
            </a:pPr>
            <a:r>
              <a:rPr lang="zh-CN" altLang="en-US" sz="2000" b="1">
                <a:solidFill>
                  <a:schemeClr val="tx1"/>
                </a:solidFill>
                <a:latin typeface="Times New Roman" panose="02020603050405020304" pitchFamily="18" charset="0"/>
                <a:cs typeface="Times New Roman" panose="02020603050405020304" pitchFamily="18" charset="0"/>
              </a:rPr>
              <a:t>	   </a:t>
            </a:r>
            <a:r>
              <a:rPr lang="en-US" altLang="zh-CN" sz="2000" b="1">
                <a:solidFill>
                  <a:schemeClr val="tx1"/>
                </a:solidFill>
                <a:latin typeface="Times New Roman" panose="02020603050405020304" pitchFamily="18" charset="0"/>
                <a:cs typeface="Times New Roman" panose="02020603050405020304" pitchFamily="18" charset="0"/>
              </a:rPr>
              <a:t>end</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8339"/>
                                        </p:tgtEl>
                                        <p:attrNameLst>
                                          <p:attrName>style.visibility</p:attrName>
                                        </p:attrNameLst>
                                      </p:cBhvr>
                                      <p:to>
                                        <p:strVal val="visible"/>
                                      </p:to>
                                    </p:set>
                                    <p:anim calcmode="lin" valueType="num">
                                      <p:cBhvr additive="base">
                                        <p:cTn id="7" dur="500" fill="hold"/>
                                        <p:tgtEl>
                                          <p:spTgt spid="398339"/>
                                        </p:tgtEl>
                                        <p:attrNameLst>
                                          <p:attrName>ppt_x</p:attrName>
                                        </p:attrNameLst>
                                      </p:cBhvr>
                                      <p:tavLst>
                                        <p:tav tm="0">
                                          <p:val>
                                            <p:strVal val="0-#ppt_w/2"/>
                                          </p:val>
                                        </p:tav>
                                        <p:tav tm="100000">
                                          <p:val>
                                            <p:strVal val="#ppt_x"/>
                                          </p:val>
                                        </p:tav>
                                      </p:tavLst>
                                    </p:anim>
                                    <p:anim calcmode="lin" valueType="num">
                                      <p:cBhvr additive="base">
                                        <p:cTn id="8" dur="500" fill="hold"/>
                                        <p:tgtEl>
                                          <p:spTgt spid="3983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98340"/>
                                        </p:tgtEl>
                                        <p:attrNameLst>
                                          <p:attrName>style.visibility</p:attrName>
                                        </p:attrNameLst>
                                      </p:cBhvr>
                                      <p:to>
                                        <p:strVal val="visible"/>
                                      </p:to>
                                    </p:set>
                                    <p:anim calcmode="lin" valueType="num">
                                      <p:cBhvr additive="base">
                                        <p:cTn id="12" dur="500" fill="hold"/>
                                        <p:tgtEl>
                                          <p:spTgt spid="398340"/>
                                        </p:tgtEl>
                                        <p:attrNameLst>
                                          <p:attrName>ppt_x</p:attrName>
                                        </p:attrNameLst>
                                      </p:cBhvr>
                                      <p:tavLst>
                                        <p:tav tm="0">
                                          <p:val>
                                            <p:strVal val="#ppt_x"/>
                                          </p:val>
                                        </p:tav>
                                        <p:tav tm="100000">
                                          <p:val>
                                            <p:strVal val="#ppt_x"/>
                                          </p:val>
                                        </p:tav>
                                      </p:tavLst>
                                    </p:anim>
                                    <p:anim calcmode="lin" valueType="num">
                                      <p:cBhvr additive="base">
                                        <p:cTn id="13" dur="500" fill="hold"/>
                                        <p:tgtEl>
                                          <p:spTgt spid="398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autoUpdateAnimBg="0"/>
      <p:bldP spid="39834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67544" y="1217790"/>
            <a:ext cx="7772400" cy="372603"/>
          </a:xfrm>
        </p:spPr>
        <p:txBody>
          <a:bodyPr/>
          <a:lstStyle/>
          <a:p>
            <a:pPr marL="342900" indent="-342900">
              <a:buClr>
                <a:schemeClr val="accent1"/>
              </a:buClr>
              <a:buFont typeface="Wingdings" panose="05000000000000000000" pitchFamily="2" charset="2"/>
              <a:buChar char="v"/>
            </a:pPr>
            <a:r>
              <a:rPr lang="zh-CN" altLang="zh-CN" dirty="0" smtClean="0">
                <a:solidFill>
                  <a:schemeClr val="tx1"/>
                </a:solidFill>
                <a:latin typeface="Arial" charset="0"/>
                <a:ea typeface="黑体" pitchFamily="49" charset="-122"/>
              </a:rPr>
              <a:t>Verilog </a:t>
            </a:r>
            <a:r>
              <a:rPr lang="en-US" altLang="zh-CN" dirty="0" smtClean="0">
                <a:solidFill>
                  <a:schemeClr val="tx1"/>
                </a:solidFill>
                <a:latin typeface="Arial" charset="0"/>
                <a:ea typeface="黑体" pitchFamily="49" charset="-122"/>
              </a:rPr>
              <a:t>HDL</a:t>
            </a:r>
            <a:r>
              <a:rPr lang="zh-CN" altLang="zh-CN" dirty="0" smtClean="0">
                <a:solidFill>
                  <a:schemeClr val="tx1"/>
                </a:solidFill>
                <a:latin typeface="Arial" charset="0"/>
                <a:ea typeface="黑体" pitchFamily="49" charset="-122"/>
              </a:rPr>
              <a:t>模块的模板</a:t>
            </a:r>
            <a:r>
              <a:rPr lang="zh-CN" altLang="en-US" dirty="0" smtClean="0">
                <a:solidFill>
                  <a:schemeClr val="tx1"/>
                </a:solidFill>
                <a:latin typeface="Arial" charset="0"/>
                <a:ea typeface="黑体" pitchFamily="49" charset="-122"/>
              </a:rPr>
              <a:t>（续）</a:t>
            </a:r>
          </a:p>
        </p:txBody>
      </p:sp>
      <p:sp>
        <p:nvSpPr>
          <p:cNvPr id="400387" name="Rectangle 3"/>
          <p:cNvSpPr>
            <a:spLocks noChangeArrowheads="1"/>
          </p:cNvSpPr>
          <p:nvPr/>
        </p:nvSpPr>
        <p:spPr bwMode="auto">
          <a:xfrm>
            <a:off x="231775" y="2364314"/>
            <a:ext cx="8769350" cy="1560513"/>
          </a:xfrm>
          <a:prstGeom prst="rect">
            <a:avLst/>
          </a:prstGeom>
          <a:solidFill>
            <a:srgbClr val="ADD6FF"/>
          </a:solidFill>
          <a:ln w="9525">
            <a:noFill/>
            <a:miter lim="800000"/>
            <a:headEnd/>
            <a:tailEnd/>
          </a:ln>
          <a:effectLst>
            <a:prstShdw prst="shdw13" dist="53882" dir="13500000">
              <a:schemeClr val="bg2"/>
            </a:prstShdw>
          </a:effectLst>
        </p:spPr>
        <p:txBody>
          <a:bodyPr/>
          <a:lstStyle/>
          <a:p>
            <a:pPr marL="342900" indent="-342900" eaLnBrk="1" hangingPunct="1">
              <a:lnSpc>
                <a:spcPct val="100000"/>
              </a:lnSpc>
              <a:buClr>
                <a:srgbClr val="3333FF"/>
              </a:buClr>
              <a:buFont typeface="Wingdings" pitchFamily="2" charset="2"/>
              <a:buNone/>
            </a:pPr>
            <a:r>
              <a:rPr lang="en-US" altLang="zh-CN" sz="2000" b="1">
                <a:solidFill>
                  <a:schemeClr val="tx1"/>
                </a:solidFill>
                <a:latin typeface="Arial" charset="0"/>
              </a:rPr>
              <a:t>// </a:t>
            </a:r>
            <a:r>
              <a:rPr lang="zh-CN" altLang="en-US" sz="2000" b="1">
                <a:solidFill>
                  <a:schemeClr val="tx1"/>
                </a:solidFill>
                <a:latin typeface="Arial" charset="0"/>
              </a:rPr>
              <a:t>（</a:t>
            </a:r>
            <a:r>
              <a:rPr lang="en-US" altLang="zh-CN" sz="2000" b="1">
                <a:solidFill>
                  <a:schemeClr val="tx1"/>
                </a:solidFill>
                <a:latin typeface="Arial" charset="0"/>
              </a:rPr>
              <a:t>3</a:t>
            </a:r>
            <a:r>
              <a:rPr lang="zh-CN" altLang="en-US" sz="2000" b="1">
                <a:solidFill>
                  <a:schemeClr val="tx1"/>
                </a:solidFill>
                <a:latin typeface="Arial" charset="0"/>
              </a:rPr>
              <a:t>）元件例化</a:t>
            </a:r>
          </a:p>
          <a:p>
            <a:pPr marL="342900" indent="-342900">
              <a:lnSpc>
                <a:spcPct val="100000"/>
              </a:lnSpc>
              <a:spcBef>
                <a:spcPct val="0"/>
              </a:spcBef>
              <a:buClrTx/>
              <a:buFontTx/>
              <a:buNone/>
            </a:pPr>
            <a:r>
              <a:rPr lang="zh-CN" altLang="en-US" sz="2000" b="1">
                <a:solidFill>
                  <a:schemeClr val="tx1"/>
                </a:solidFill>
                <a:latin typeface="Arial" charset="0"/>
              </a:rPr>
              <a:t>    </a:t>
            </a:r>
            <a:r>
              <a:rPr lang="en-US" altLang="zh-CN" sz="2000" b="1">
                <a:solidFill>
                  <a:schemeClr val="tx1"/>
                </a:solidFill>
                <a:latin typeface="Arial" charset="0"/>
              </a:rPr>
              <a:t>&lt; </a:t>
            </a:r>
            <a:r>
              <a:rPr lang="zh-CN" altLang="zh-CN" sz="2000" b="1">
                <a:solidFill>
                  <a:schemeClr val="tx1"/>
                </a:solidFill>
                <a:latin typeface="Arial" charset="0"/>
              </a:rPr>
              <a:t>module</a:t>
            </a:r>
            <a:r>
              <a:rPr lang="en-US" altLang="zh-CN" sz="2000" b="1">
                <a:solidFill>
                  <a:schemeClr val="tx1"/>
                </a:solidFill>
                <a:latin typeface="Arial" charset="0"/>
              </a:rPr>
              <a:t>_name</a:t>
            </a:r>
            <a:r>
              <a:rPr lang="zh-CN" altLang="zh-CN" sz="2000" b="1">
                <a:solidFill>
                  <a:schemeClr val="tx1"/>
                </a:solidFill>
                <a:latin typeface="Arial" charset="0"/>
              </a:rPr>
              <a:t> </a:t>
            </a:r>
            <a:r>
              <a:rPr lang="en-US" altLang="zh-CN" sz="2000" b="1">
                <a:solidFill>
                  <a:schemeClr val="tx1"/>
                </a:solidFill>
                <a:latin typeface="Arial" charset="0"/>
              </a:rPr>
              <a:t>&gt; &lt; instance_name</a:t>
            </a:r>
            <a:r>
              <a:rPr lang="zh-CN" altLang="zh-CN" sz="2000" b="1">
                <a:solidFill>
                  <a:schemeClr val="tx1"/>
                </a:solidFill>
                <a:latin typeface="Arial" charset="0"/>
              </a:rPr>
              <a:t> </a:t>
            </a:r>
            <a:r>
              <a:rPr lang="en-US" altLang="zh-CN" sz="2000" b="1">
                <a:solidFill>
                  <a:schemeClr val="tx1"/>
                </a:solidFill>
                <a:latin typeface="Arial" charset="0"/>
              </a:rPr>
              <a:t>&gt; (&lt;port_list&gt;);   // </a:t>
            </a:r>
            <a:r>
              <a:rPr lang="zh-CN" altLang="en-US" sz="2000" b="1">
                <a:solidFill>
                  <a:schemeClr val="tx1"/>
                </a:solidFill>
                <a:latin typeface="Arial" charset="0"/>
              </a:rPr>
              <a:t>模块元件例化</a:t>
            </a:r>
          </a:p>
          <a:p>
            <a:pPr marL="342900" indent="-342900" algn="l" eaLnBrk="1" hangingPunct="1">
              <a:lnSpc>
                <a:spcPct val="100000"/>
              </a:lnSpc>
              <a:buClr>
                <a:srgbClr val="3333FF"/>
              </a:buClr>
              <a:buFont typeface="Wingdings" pitchFamily="2" charset="2"/>
              <a:buNone/>
            </a:pPr>
            <a:r>
              <a:rPr lang="zh-CN" altLang="en-US" sz="2000" b="1">
                <a:solidFill>
                  <a:schemeClr val="tx1"/>
                </a:solidFill>
                <a:latin typeface="Arial" charset="0"/>
              </a:rPr>
              <a:t>    </a:t>
            </a:r>
            <a:r>
              <a:rPr lang="en-US" altLang="zh-CN" sz="2000" b="1">
                <a:solidFill>
                  <a:schemeClr val="tx1"/>
                </a:solidFill>
                <a:latin typeface="Arial" charset="0"/>
              </a:rPr>
              <a:t>&lt;gate_type_keyword&gt; &lt; instance_name</a:t>
            </a:r>
            <a:r>
              <a:rPr lang="zh-CN" altLang="zh-CN" sz="2000" b="1">
                <a:solidFill>
                  <a:schemeClr val="tx1"/>
                </a:solidFill>
                <a:latin typeface="Arial" charset="0"/>
              </a:rPr>
              <a:t> </a:t>
            </a:r>
            <a:r>
              <a:rPr lang="en-US" altLang="zh-CN" sz="2000" b="1">
                <a:solidFill>
                  <a:schemeClr val="tx1"/>
                </a:solidFill>
                <a:latin typeface="Arial" charset="0"/>
              </a:rPr>
              <a:t>&gt; (&lt;port_list&gt;); // </a:t>
            </a:r>
            <a:r>
              <a:rPr lang="zh-CN" altLang="en-US" sz="2000" b="1">
                <a:solidFill>
                  <a:schemeClr val="tx1"/>
                </a:solidFill>
                <a:latin typeface="Arial" charset="0"/>
              </a:rPr>
              <a:t>门元件例化</a:t>
            </a:r>
          </a:p>
          <a:p>
            <a:pPr marL="342900" indent="-342900" algn="l" eaLnBrk="1" hangingPunct="1">
              <a:lnSpc>
                <a:spcPct val="100000"/>
              </a:lnSpc>
              <a:buClr>
                <a:srgbClr val="3333FF"/>
              </a:buClr>
              <a:buFont typeface="Wingdings" pitchFamily="2" charset="2"/>
              <a:buNone/>
            </a:pPr>
            <a:r>
              <a:rPr lang="zh-CN" altLang="zh-CN" sz="2000" b="1">
                <a:solidFill>
                  <a:schemeClr val="tx1"/>
                </a:solidFill>
                <a:latin typeface="Arial" charset="0"/>
              </a:rPr>
              <a:t>endmodule</a:t>
            </a:r>
            <a:endParaRPr lang="en-US" altLang="zh-CN" sz="2000" b="1">
              <a:solidFill>
                <a:schemeClr val="tx1"/>
              </a:solidFill>
              <a:latin typeface="Arial" charset="0"/>
            </a:endParaRPr>
          </a:p>
        </p:txBody>
      </p:sp>
      <p:sp>
        <p:nvSpPr>
          <p:cNvPr id="400388" name="AutoShape 4"/>
          <p:cNvSpPr>
            <a:spLocks noChangeArrowheads="1"/>
          </p:cNvSpPr>
          <p:nvPr/>
        </p:nvSpPr>
        <p:spPr bwMode="auto">
          <a:xfrm>
            <a:off x="4353744" y="3924827"/>
            <a:ext cx="1879600" cy="642937"/>
          </a:xfrm>
          <a:prstGeom prst="wedgeRoundRectCallout">
            <a:avLst>
              <a:gd name="adj1" fmla="val -65708"/>
              <a:gd name="adj2" fmla="val -12135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b="1">
                <a:solidFill>
                  <a:schemeClr val="tx1"/>
                </a:solidFill>
                <a:latin typeface="Tahoma" pitchFamily="34" charset="0"/>
                <a:ea typeface="楷体_GB2312" pitchFamily="49" charset="-122"/>
              </a:rPr>
              <a:t>例化元件名</a:t>
            </a:r>
            <a:r>
              <a:rPr lang="zh-CN" altLang="zh-CN" sz="2000" b="1">
                <a:solidFill>
                  <a:schemeClr val="tx1"/>
                </a:solidFill>
                <a:latin typeface="Tahoma" pitchFamily="34" charset="0"/>
                <a:ea typeface="楷体_GB2312" pitchFamily="49" charset="-122"/>
              </a:rPr>
              <a:t>也可以省略！</a:t>
            </a:r>
            <a:endParaRPr lang="zh-CN" altLang="en-US" sz="2000" b="1">
              <a:solidFill>
                <a:schemeClr val="tx1"/>
              </a:solidFill>
              <a:latin typeface="Tahoma" pitchFamily="34" charset="0"/>
              <a:ea typeface="楷体_GB2312" pitchFamily="49" charset="-122"/>
            </a:endParaRPr>
          </a:p>
        </p:txBody>
      </p:sp>
      <p:sp>
        <p:nvSpPr>
          <p:cNvPr id="6" name="Rectangle 2"/>
          <p:cNvSpPr txBox="1">
            <a:spLocks noChangeArrowheads="1"/>
          </p:cNvSpPr>
          <p:nvPr/>
        </p:nvSpPr>
        <p:spPr bwMode="auto">
          <a:xfrm>
            <a:off x="539552" y="464109"/>
            <a:ext cx="7772400" cy="372603"/>
          </a:xfrm>
          <a:prstGeom prst="rect">
            <a:avLst/>
          </a:prstGeom>
          <a:noFill/>
          <a:ln w="12700">
            <a:noFill/>
            <a:miter lim="800000"/>
            <a:headEnd/>
            <a:tailEnd/>
          </a:ln>
        </p:spPr>
        <p:txBody>
          <a:bodyPr vert="horz" wrap="square" lIns="63500" tIns="25400" rIns="63500" bIns="25400" numCol="1" anchor="b" anchorCtr="0" compatLnSpc="1">
            <a:prstTxWarp prst="textNoShape">
              <a:avLst/>
            </a:prstTxWarp>
            <a:spAutoFit/>
          </a:bodyPr>
          <a:lstStyle/>
          <a:p>
            <a:pPr marL="0" marR="0" lvl="0" indent="0" algn="l" defTabSz="914400" rtl="0" eaLnBrk="0" fontAlgn="base" latinLnBrk="0" hangingPunct="0">
              <a:lnSpc>
                <a:spcPct val="87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effectLst/>
                <a:uLnTx/>
                <a:uFillTx/>
                <a:latin typeface="Times New Roman" panose="02020603050405020304" pitchFamily="18" charset="0"/>
                <a:ea typeface="+mj-ea"/>
                <a:cs typeface="Times New Roman" panose="02020603050405020304" pitchFamily="18" charset="0"/>
              </a:rPr>
              <a:t>3.3 </a:t>
            </a:r>
            <a:r>
              <a:rPr kumimoji="0" lang="zh-CN" altLang="zh-CN" sz="2400" b="1" i="0" u="none" strike="noStrike" kern="0" cap="none" spc="0" normalizeH="0" baseline="0" noProof="0" dirty="0" smtClean="0">
                <a:ln>
                  <a:noFill/>
                </a:ln>
                <a:effectLst/>
                <a:uLnTx/>
                <a:uFillTx/>
                <a:latin typeface="Times New Roman" panose="02020603050405020304" pitchFamily="18" charset="0"/>
                <a:ea typeface="+mj-ea"/>
                <a:cs typeface="Times New Roman" panose="02020603050405020304" pitchFamily="18" charset="0"/>
              </a:rPr>
              <a:t>Verilog </a:t>
            </a:r>
            <a:r>
              <a:rPr kumimoji="0" lang="en-US" altLang="zh-CN" sz="2400" b="1" i="0" u="none" strike="noStrike" kern="0" cap="none" spc="0" normalizeH="0" baseline="0" noProof="0" dirty="0" smtClean="0">
                <a:ln>
                  <a:noFill/>
                </a:ln>
                <a:effectLst/>
                <a:uLnTx/>
                <a:uFillTx/>
                <a:latin typeface="Times New Roman" panose="02020603050405020304" pitchFamily="18" charset="0"/>
                <a:ea typeface="+mj-ea"/>
                <a:cs typeface="Times New Roman" panose="02020603050405020304" pitchFamily="18" charset="0"/>
              </a:rPr>
              <a:t>HDL</a:t>
            </a:r>
            <a:r>
              <a:rPr kumimoji="0" lang="zh-CN" altLang="zh-CN" sz="2400" b="1" i="0" u="none" strike="noStrike" kern="0" cap="none" spc="0" normalizeH="0" baseline="0" noProof="0" dirty="0" smtClean="0">
                <a:ln>
                  <a:noFill/>
                </a:ln>
                <a:effectLst/>
                <a:uLnTx/>
                <a:uFillTx/>
                <a:latin typeface="Times New Roman" panose="02020603050405020304" pitchFamily="18" charset="0"/>
                <a:ea typeface="+mj-ea"/>
                <a:cs typeface="Times New Roman" panose="02020603050405020304" pitchFamily="18" charset="0"/>
              </a:rPr>
              <a:t>模块的模板</a:t>
            </a:r>
            <a:endParaRPr kumimoji="0" lang="zh-CN" altLang="en-US" sz="2400" b="1" i="0" u="none" strike="noStrike" kern="0" cap="none" spc="0" normalizeH="0" baseline="0" noProof="0" dirty="0" smtClean="0">
              <a:ln>
                <a:noFill/>
              </a:ln>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0387"/>
                                        </p:tgtEl>
                                        <p:attrNameLst>
                                          <p:attrName>style.visibility</p:attrName>
                                        </p:attrNameLst>
                                      </p:cBhvr>
                                      <p:to>
                                        <p:strVal val="visible"/>
                                      </p:to>
                                    </p:set>
                                    <p:anim calcmode="lin" valueType="num">
                                      <p:cBhvr additive="base">
                                        <p:cTn id="7" dur="500" fill="hold"/>
                                        <p:tgtEl>
                                          <p:spTgt spid="400387"/>
                                        </p:tgtEl>
                                        <p:attrNameLst>
                                          <p:attrName>ppt_x</p:attrName>
                                        </p:attrNameLst>
                                      </p:cBhvr>
                                      <p:tavLst>
                                        <p:tav tm="0">
                                          <p:val>
                                            <p:strVal val="#ppt_x"/>
                                          </p:val>
                                        </p:tav>
                                        <p:tav tm="100000">
                                          <p:val>
                                            <p:strVal val="#ppt_x"/>
                                          </p:val>
                                        </p:tav>
                                      </p:tavLst>
                                    </p:anim>
                                    <p:anim calcmode="lin" valueType="num">
                                      <p:cBhvr additive="base">
                                        <p:cTn id="8" dur="500" fill="hold"/>
                                        <p:tgtEl>
                                          <p:spTgt spid="4003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00388"/>
                                        </p:tgtEl>
                                        <p:attrNameLst>
                                          <p:attrName>style.visibility</p:attrName>
                                        </p:attrNameLst>
                                      </p:cBhvr>
                                      <p:to>
                                        <p:strVal val="visible"/>
                                      </p:to>
                                    </p:set>
                                    <p:animEffect transition="in" filter="dissolve">
                                      <p:cBhvr>
                                        <p:cTn id="13" dur="500"/>
                                        <p:tgtEl>
                                          <p:spTgt spid="400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animBg="1" autoUpdateAnimBg="0"/>
      <p:bldP spid="40038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467544" y="356965"/>
            <a:ext cx="7772400" cy="479747"/>
          </a:xfrm>
        </p:spPr>
        <p:txBody>
          <a:bodyPr/>
          <a:lstStyle/>
          <a:p>
            <a:r>
              <a:rPr lang="en-US" altLang="zh-CN" sz="3200" dirty="0" smtClean="0">
                <a:solidFill>
                  <a:schemeClr val="accent1"/>
                </a:solidFill>
                <a:latin typeface="Times New Roman" panose="02020603050405020304" pitchFamily="18" charset="0"/>
                <a:cs typeface="Times New Roman" panose="02020603050405020304" pitchFamily="18" charset="0"/>
              </a:rPr>
              <a:t> </a:t>
            </a:r>
            <a:r>
              <a:rPr lang="en-US" altLang="zh-CN" dirty="0" smtClean="0">
                <a:solidFill>
                  <a:schemeClr val="accent1"/>
                </a:solidFill>
                <a:latin typeface="Times New Roman" panose="02020603050405020304" pitchFamily="18" charset="0"/>
                <a:cs typeface="Times New Roman" panose="02020603050405020304" pitchFamily="18" charset="0"/>
              </a:rPr>
              <a:t>2.5.2  Verilog HDL</a:t>
            </a:r>
            <a:r>
              <a:rPr lang="zh-CN" altLang="en-US" dirty="0" smtClean="0">
                <a:solidFill>
                  <a:schemeClr val="accent1"/>
                </a:solidFill>
                <a:latin typeface="Times New Roman" panose="02020603050405020304" pitchFamily="18" charset="0"/>
                <a:cs typeface="Times New Roman" panose="02020603050405020304" pitchFamily="18" charset="0"/>
              </a:rPr>
              <a:t>的词法</a:t>
            </a:r>
          </a:p>
        </p:txBody>
      </p:sp>
      <p:sp>
        <p:nvSpPr>
          <p:cNvPr id="626691" name="Rectangle 3"/>
          <p:cNvSpPr>
            <a:spLocks noGrp="1" noChangeArrowheads="1"/>
          </p:cNvSpPr>
          <p:nvPr>
            <p:ph type="body" idx="1"/>
          </p:nvPr>
        </p:nvSpPr>
        <p:spPr>
          <a:xfrm>
            <a:off x="484188" y="2636912"/>
            <a:ext cx="7400925" cy="3741537"/>
          </a:xfrm>
        </p:spPr>
        <p:txBody>
          <a:bodyPr/>
          <a:lstStyle/>
          <a:p>
            <a:pPr algn="just">
              <a:lnSpc>
                <a:spcPct val="110000"/>
              </a:lnSpc>
              <a:buFont typeface="Wingdings" pitchFamily="2" charset="2"/>
              <a:buNone/>
            </a:pPr>
            <a:r>
              <a:rPr lang="zh-CN" altLang="en-US" sz="2400" dirty="0" smtClean="0">
                <a:solidFill>
                  <a:srgbClr val="CC3300"/>
                </a:solidFill>
                <a:latin typeface="Times New Roman" panose="02020603050405020304" pitchFamily="18" charset="0"/>
                <a:ea typeface="宋体" panose="02010600030101010101" pitchFamily="2" charset="-122"/>
                <a:cs typeface="Times New Roman" panose="02020603050405020304" pitchFamily="18" charset="0"/>
              </a:rPr>
              <a:t>一、空白符和注释</a:t>
            </a:r>
          </a:p>
          <a:p>
            <a:pPr>
              <a:lnSpc>
                <a:spcPct val="110000"/>
              </a:lnSpc>
              <a:spcBef>
                <a:spcPct val="0"/>
              </a:spcBef>
            </a:pP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Verilog HDL</a:t>
            </a:r>
            <a:r>
              <a:rPr kumimoji="1"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的</a:t>
            </a:r>
            <a:r>
              <a:rPr kumimoji="1" lang="zh-CN" altLang="en-US" sz="22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空白符</a:t>
            </a:r>
            <a:r>
              <a:rPr kumimoji="1"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包括空格、</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Tab</a:t>
            </a:r>
            <a:r>
              <a:rPr kumimoji="1"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、换行和换页符号。空白符如果不是出现在字符串中，编译源程序时将被忽略。</a:t>
            </a:r>
          </a:p>
          <a:p>
            <a:pPr>
              <a:lnSpc>
                <a:spcPct val="110000"/>
              </a:lnSpc>
              <a:spcBef>
                <a:spcPct val="0"/>
              </a:spcBef>
            </a:pPr>
            <a:r>
              <a:rPr kumimoji="1" lang="zh-CN" altLang="en-US" sz="22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注释</a:t>
            </a:r>
            <a:r>
              <a:rPr kumimoji="1"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用来帮助读者理解程序，编译源程序时将被忽略。注释分为行注释和块注释两种方式。</a:t>
            </a:r>
          </a:p>
          <a:p>
            <a:pPr lvl="1">
              <a:lnSpc>
                <a:spcPct val="110000"/>
              </a:lnSpc>
              <a:spcBef>
                <a:spcPct val="0"/>
              </a:spcBef>
            </a:pPr>
            <a:r>
              <a:rPr kumimoji="1"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行注释</a:t>
            </a:r>
            <a:r>
              <a:rPr kumimoji="1"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用符号</a:t>
            </a:r>
            <a:r>
              <a:rPr kumimoji="1" lang="en-US" altLang="zh-CN" sz="2000"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（两个斜杠）开始，注释到本行结束。</a:t>
            </a:r>
          </a:p>
          <a:p>
            <a:pPr lvl="1">
              <a:lnSpc>
                <a:spcPct val="110000"/>
              </a:lnSpc>
              <a:spcBef>
                <a:spcPct val="0"/>
              </a:spcBef>
            </a:pPr>
            <a:r>
              <a:rPr kumimoji="1"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块注释</a:t>
            </a:r>
            <a:r>
              <a:rPr kumimoji="1"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用</a:t>
            </a:r>
            <a:r>
              <a:rPr kumimoji="1" lang="en-US" altLang="zh-CN" sz="2000"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开始，用</a:t>
            </a:r>
            <a:r>
              <a:rPr kumimoji="1" lang="zh-CN" altLang="en-US" sz="2000"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结束。块注释可以跨越多行，但它们不能嵌套。 </a:t>
            </a:r>
          </a:p>
          <a:p>
            <a:pPr algn="just">
              <a:lnSpc>
                <a:spcPct val="110000"/>
              </a:lnSpc>
              <a:spcBef>
                <a:spcPct val="0"/>
              </a:spcBef>
              <a:buFont typeface="Wingdings" pitchFamily="2" charset="2"/>
              <a:buNone/>
            </a:pP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6693" name="Rectangle 5"/>
          <p:cNvSpPr>
            <a:spLocks noChangeArrowheads="1"/>
          </p:cNvSpPr>
          <p:nvPr/>
        </p:nvSpPr>
        <p:spPr bwMode="auto">
          <a:xfrm>
            <a:off x="484188" y="1094314"/>
            <a:ext cx="8001000" cy="1368821"/>
          </a:xfrm>
          <a:prstGeom prst="rect">
            <a:avLst/>
          </a:prstGeom>
          <a:noFill/>
          <a:ln w="9525">
            <a:noFill/>
            <a:miter lim="800000"/>
            <a:headEnd/>
            <a:tailEnd/>
          </a:ln>
        </p:spPr>
        <p:txBody>
          <a:bodyPr/>
          <a:lstStyle/>
          <a:p>
            <a:pPr marL="342900" indent="-342900">
              <a:lnSpc>
                <a:spcPct val="110000"/>
              </a:lnSpc>
              <a:spcBef>
                <a:spcPct val="0"/>
              </a:spcBef>
              <a:buClr>
                <a:schemeClr val="accent1"/>
              </a:buClr>
              <a:buFont typeface="Wingdings" pitchFamily="2" charset="2"/>
              <a:buChar char="v"/>
            </a:pPr>
            <a:r>
              <a:rPr lang="zh-CN" altLang="zh-CN" b="1" dirty="0" smtClean="0">
                <a:solidFill>
                  <a:schemeClr val="tx1"/>
                </a:solidFill>
                <a:latin typeface="Times New Roman" panose="02020603050405020304" pitchFamily="18" charset="0"/>
                <a:cs typeface="Times New Roman" panose="02020603050405020304" pitchFamily="18" charset="0"/>
              </a:rPr>
              <a:t>Verilog </a:t>
            </a:r>
            <a:r>
              <a:rPr lang="en-US" altLang="zh-CN" b="1" dirty="0">
                <a:solidFill>
                  <a:schemeClr val="tx1"/>
                </a:solidFill>
                <a:latin typeface="Times New Roman" panose="02020603050405020304" pitchFamily="18" charset="0"/>
                <a:cs typeface="Times New Roman" panose="02020603050405020304" pitchFamily="18" charset="0"/>
              </a:rPr>
              <a:t>HDL</a:t>
            </a:r>
            <a:r>
              <a:rPr lang="zh-CN" altLang="en-US" b="1" dirty="0">
                <a:solidFill>
                  <a:schemeClr val="tx1"/>
                </a:solidFill>
                <a:latin typeface="Times New Roman" panose="02020603050405020304" pitchFamily="18" charset="0"/>
                <a:cs typeface="Times New Roman" panose="02020603050405020304" pitchFamily="18" charset="0"/>
              </a:rPr>
              <a:t>源</a:t>
            </a:r>
            <a:r>
              <a:rPr lang="zh-CN" altLang="zh-CN" b="1" dirty="0">
                <a:solidFill>
                  <a:schemeClr val="tx1"/>
                </a:solidFill>
                <a:latin typeface="Times New Roman" panose="02020603050405020304" pitchFamily="18" charset="0"/>
                <a:cs typeface="Times New Roman" panose="02020603050405020304" pitchFamily="18" charset="0"/>
              </a:rPr>
              <a:t>程序</a:t>
            </a:r>
            <a:r>
              <a:rPr lang="zh-CN" altLang="en-US" b="1" dirty="0">
                <a:solidFill>
                  <a:schemeClr val="tx1"/>
                </a:solidFill>
                <a:latin typeface="Times New Roman" panose="02020603050405020304" pitchFamily="18" charset="0"/>
                <a:cs typeface="Times New Roman" panose="02020603050405020304" pitchFamily="18" charset="0"/>
              </a:rPr>
              <a:t>由空白符分隔的词法符号流组成。</a:t>
            </a:r>
          </a:p>
          <a:p>
            <a:pPr marL="342900" indent="-342900">
              <a:lnSpc>
                <a:spcPct val="110000"/>
              </a:lnSpc>
              <a:spcBef>
                <a:spcPct val="0"/>
              </a:spcBef>
              <a:buClr>
                <a:schemeClr val="accent1"/>
              </a:buClr>
              <a:buFont typeface="Wingdings" pitchFamily="2" charset="2"/>
              <a:buChar char="v"/>
            </a:pPr>
            <a:r>
              <a:rPr lang="zh-CN" altLang="en-US" b="1" dirty="0">
                <a:solidFill>
                  <a:schemeClr val="tx1"/>
                </a:solidFill>
                <a:latin typeface="Times New Roman" panose="02020603050405020304" pitchFamily="18" charset="0"/>
                <a:cs typeface="Times New Roman" panose="02020603050405020304" pitchFamily="18" charset="0"/>
              </a:rPr>
              <a:t>词法符号包括空白符、注释、操作符（运算符）、常数、字符串、标识符及关键字。</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6693"/>
                                        </p:tgtEl>
                                        <p:attrNameLst>
                                          <p:attrName>style.visibility</p:attrName>
                                        </p:attrNameLst>
                                      </p:cBhvr>
                                      <p:to>
                                        <p:strVal val="visible"/>
                                      </p:to>
                                    </p:set>
                                    <p:anim calcmode="lin" valueType="num">
                                      <p:cBhvr additive="base">
                                        <p:cTn id="7" dur="500" fill="hold"/>
                                        <p:tgtEl>
                                          <p:spTgt spid="626693"/>
                                        </p:tgtEl>
                                        <p:attrNameLst>
                                          <p:attrName>ppt_x</p:attrName>
                                        </p:attrNameLst>
                                      </p:cBhvr>
                                      <p:tavLst>
                                        <p:tav tm="0">
                                          <p:val>
                                            <p:strVal val="0-#ppt_w/2"/>
                                          </p:val>
                                        </p:tav>
                                        <p:tav tm="100000">
                                          <p:val>
                                            <p:strVal val="#ppt_x"/>
                                          </p:val>
                                        </p:tav>
                                      </p:tavLst>
                                    </p:anim>
                                    <p:anim calcmode="lin" valueType="num">
                                      <p:cBhvr additive="base">
                                        <p:cTn id="8" dur="500" fill="hold"/>
                                        <p:tgtEl>
                                          <p:spTgt spid="6266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6691"/>
                                        </p:tgtEl>
                                        <p:attrNameLst>
                                          <p:attrName>style.visibility</p:attrName>
                                        </p:attrNameLst>
                                      </p:cBhvr>
                                      <p:to>
                                        <p:strVal val="visible"/>
                                      </p:to>
                                    </p:set>
                                    <p:anim calcmode="lin" valueType="num">
                                      <p:cBhvr additive="base">
                                        <p:cTn id="13" dur="500" fill="hold"/>
                                        <p:tgtEl>
                                          <p:spTgt spid="626691"/>
                                        </p:tgtEl>
                                        <p:attrNameLst>
                                          <p:attrName>ppt_x</p:attrName>
                                        </p:attrNameLst>
                                      </p:cBhvr>
                                      <p:tavLst>
                                        <p:tav tm="0">
                                          <p:val>
                                            <p:strVal val="0-#ppt_w/2"/>
                                          </p:val>
                                        </p:tav>
                                        <p:tav tm="100000">
                                          <p:val>
                                            <p:strVal val="#ppt_x"/>
                                          </p:val>
                                        </p:tav>
                                      </p:tavLst>
                                    </p:anim>
                                    <p:anim calcmode="lin" valueType="num">
                                      <p:cBhvr additive="base">
                                        <p:cTn id="14" dur="500" fill="hold"/>
                                        <p:tgtEl>
                                          <p:spTgt spid="6266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autoUpdateAnimBg="0"/>
      <p:bldP spid="62669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544016" y="464109"/>
            <a:ext cx="7772400" cy="372603"/>
          </a:xfrm>
        </p:spPr>
        <p:txBody>
          <a:bodyPr/>
          <a:lstStyle/>
          <a:p>
            <a:r>
              <a:rPr lang="zh-CN" altLang="en-US" smtClean="0">
                <a:solidFill>
                  <a:schemeClr val="accent1"/>
                </a:solidFill>
                <a:latin typeface="Times New Roman" panose="02020603050405020304" pitchFamily="18" charset="0"/>
                <a:cs typeface="Times New Roman" panose="02020603050405020304" pitchFamily="18" charset="0"/>
              </a:rPr>
              <a:t>二、常数</a:t>
            </a:r>
          </a:p>
        </p:txBody>
      </p:sp>
      <p:graphicFrame>
        <p:nvGraphicFramePr>
          <p:cNvPr id="404543" name="Group 63"/>
          <p:cNvGraphicFramePr>
            <a:graphicFrameLocks noGrp="1"/>
          </p:cNvGraphicFramePr>
          <p:nvPr>
            <p:extLst>
              <p:ext uri="{D42A27DB-BD31-4B8C-83A1-F6EECF244321}">
                <p14:modId xmlns:p14="http://schemas.microsoft.com/office/powerpoint/2010/main" val="1374820343"/>
              </p:ext>
            </p:extLst>
          </p:nvPr>
        </p:nvGraphicFramePr>
        <p:xfrm>
          <a:off x="827584" y="3070644"/>
          <a:ext cx="7400925" cy="2316480"/>
        </p:xfrm>
        <a:graphic>
          <a:graphicData uri="http://schemas.openxmlformats.org/drawingml/2006/table">
            <a:tbl>
              <a:tblPr/>
              <a:tblGrid>
                <a:gridCol w="2787650"/>
                <a:gridCol w="2776538"/>
                <a:gridCol w="1836737"/>
              </a:tblGrid>
              <a:tr h="331788">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整数的</a:t>
                      </a:r>
                      <a:r>
                        <a:rPr kumimoji="0" lang="en-US" altLang="zh-CN" sz="2000" b="1" i="0" u="none" strike="noStrike" cap="none" normalizeH="0" baseline="0" dirty="0" smtClean="0">
                          <a:ln>
                            <a:noFill/>
                          </a:ln>
                          <a:solidFill>
                            <a:srgbClr val="CC3300"/>
                          </a:solidFill>
                          <a:effectLst/>
                          <a:latin typeface="Arial" pitchFamily="34" charset="0"/>
                          <a:ea typeface="楷体_GB2312" pitchFamily="49" charset="-122"/>
                        </a:rPr>
                        <a:t>3</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种表达方式</a:t>
                      </a:r>
                    </a:p>
                  </a:txBody>
                  <a:tcPr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说  明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举  例</a:t>
                      </a:r>
                    </a:p>
                  </a:txBody>
                  <a:tcPr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CC0066"/>
                          </a:solidFill>
                          <a:effectLst/>
                          <a:latin typeface="Arial" pitchFamily="34" charset="0"/>
                          <a:ea typeface="楷体_GB2312" pitchFamily="49" charset="-122"/>
                        </a:rPr>
                        <a:t>&lt;</a:t>
                      </a:r>
                      <a:r>
                        <a:rPr kumimoji="0" lang="zh-CN" altLang="en-US" sz="1800" b="1" i="0" u="none" strike="noStrike" cap="none" normalizeH="0" baseline="0" smtClean="0">
                          <a:ln>
                            <a:noFill/>
                          </a:ln>
                          <a:solidFill>
                            <a:srgbClr val="CC0066"/>
                          </a:solidFill>
                          <a:effectLst/>
                          <a:latin typeface="Arial" pitchFamily="34" charset="0"/>
                          <a:ea typeface="楷体_GB2312" pitchFamily="49" charset="-122"/>
                        </a:rPr>
                        <a:t>位宽</a:t>
                      </a:r>
                      <a:r>
                        <a:rPr kumimoji="0" lang="en-US" altLang="zh-CN" sz="1800" b="1" i="0" u="none" strike="noStrike" cap="none" normalizeH="0" baseline="0" smtClean="0">
                          <a:ln>
                            <a:noFill/>
                          </a:ln>
                          <a:solidFill>
                            <a:srgbClr val="CC0066"/>
                          </a:solidFill>
                          <a:effectLst/>
                          <a:latin typeface="Arial" pitchFamily="34" charset="0"/>
                          <a:ea typeface="楷体_GB2312" pitchFamily="49" charset="-122"/>
                        </a:rPr>
                        <a:t>&gt; ’&lt;</a:t>
                      </a:r>
                      <a:r>
                        <a:rPr kumimoji="0" lang="zh-CN" altLang="en-US" sz="1800" b="1" i="0" u="none" strike="noStrike" cap="none" normalizeH="0" baseline="0" smtClean="0">
                          <a:ln>
                            <a:noFill/>
                          </a:ln>
                          <a:solidFill>
                            <a:srgbClr val="CC0066"/>
                          </a:solidFill>
                          <a:effectLst/>
                          <a:latin typeface="Arial" pitchFamily="34" charset="0"/>
                          <a:ea typeface="楷体_GB2312" pitchFamily="49" charset="-122"/>
                        </a:rPr>
                        <a:t>进制符号</a:t>
                      </a:r>
                      <a:r>
                        <a:rPr kumimoji="0" lang="en-US" altLang="zh-CN" sz="1800" b="1" i="0" u="none" strike="noStrike" cap="none" normalizeH="0" baseline="0" smtClean="0">
                          <a:ln>
                            <a:noFill/>
                          </a:ln>
                          <a:solidFill>
                            <a:srgbClr val="CC0066"/>
                          </a:solidFill>
                          <a:effectLst/>
                          <a:latin typeface="Arial" pitchFamily="34" charset="0"/>
                          <a:ea typeface="楷体_GB2312" pitchFamily="49" charset="-122"/>
                        </a:rPr>
                        <a:t>&gt; &lt;</a:t>
                      </a:r>
                      <a:r>
                        <a:rPr kumimoji="0" lang="zh-CN" altLang="en-US" sz="1800" b="1" i="0" u="none" strike="noStrike" cap="none" normalizeH="0" baseline="0" smtClean="0">
                          <a:ln>
                            <a:noFill/>
                          </a:ln>
                          <a:solidFill>
                            <a:srgbClr val="CC0066"/>
                          </a:solidFill>
                          <a:effectLst/>
                          <a:latin typeface="Arial" pitchFamily="34" charset="0"/>
                          <a:ea typeface="楷体_GB2312" pitchFamily="49" charset="-122"/>
                        </a:rPr>
                        <a:t>数字</a:t>
                      </a:r>
                      <a:r>
                        <a:rPr kumimoji="0" lang="en-US" altLang="zh-CN" sz="1800" b="1" i="0" u="none" strike="noStrike" cap="none" normalizeH="0" baseline="0" smtClean="0">
                          <a:ln>
                            <a:noFill/>
                          </a:ln>
                          <a:solidFill>
                            <a:srgbClr val="CC0066"/>
                          </a:solidFill>
                          <a:effectLst/>
                          <a:latin typeface="Arial" pitchFamily="34" charset="0"/>
                          <a:ea typeface="楷体_GB2312" pitchFamily="49" charset="-122"/>
                        </a:rPr>
                        <a:t>&gt;</a:t>
                      </a:r>
                    </a:p>
                  </a:txBody>
                  <a:tcPr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完整的表达方式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8’b11000101</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或</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8 ’hc5</a:t>
                      </a:r>
                    </a:p>
                  </a:txBody>
                  <a:tcPr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73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&lt;</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进制符号</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&gt; &lt;</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数字</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&gt;</a:t>
                      </a:r>
                    </a:p>
                  </a:txBody>
                  <a:tcPr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pitchFamily="34" charset="0"/>
                          <a:ea typeface="楷体_GB2312" pitchFamily="49" charset="-122"/>
                        </a:rPr>
                        <a:t>缺省位宽，则位宽由机器系统决定，至少</a:t>
                      </a:r>
                      <a:r>
                        <a:rPr kumimoji="0" lang="en-US" altLang="zh-CN" sz="1800" b="1" i="0" u="none" strike="noStrike" cap="none" normalizeH="0" baseline="0" dirty="0" smtClean="0">
                          <a:ln>
                            <a:noFill/>
                          </a:ln>
                          <a:solidFill>
                            <a:schemeClr val="tx1"/>
                          </a:solidFill>
                          <a:effectLst/>
                          <a:latin typeface="Arial" pitchFamily="34" charset="0"/>
                          <a:ea typeface="楷体_GB2312" pitchFamily="49" charset="-122"/>
                        </a:rPr>
                        <a:t>32</a:t>
                      </a:r>
                      <a:r>
                        <a:rPr kumimoji="0" lang="zh-CN" altLang="en-US" sz="1800" b="1" i="0" u="none" strike="noStrike" cap="none" normalizeH="0" baseline="0" dirty="0" smtClean="0">
                          <a:ln>
                            <a:noFill/>
                          </a:ln>
                          <a:solidFill>
                            <a:schemeClr val="tx1"/>
                          </a:solidFill>
                          <a:effectLst/>
                          <a:latin typeface="Arial" pitchFamily="34" charset="0"/>
                          <a:ea typeface="楷体_GB2312" pitchFamily="49" charset="-122"/>
                        </a:rPr>
                        <a:t>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hc5</a:t>
                      </a:r>
                    </a:p>
                  </a:txBody>
                  <a:tcPr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8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&lt;</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数字</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&gt;</a:t>
                      </a:r>
                    </a:p>
                  </a:txBody>
                  <a:tcPr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pitchFamily="34" charset="0"/>
                          <a:ea typeface="楷体_GB2312" pitchFamily="49" charset="-122"/>
                        </a:rPr>
                        <a:t>缺省进制为十进制，位宽默认为</a:t>
                      </a:r>
                      <a:r>
                        <a:rPr kumimoji="0" lang="en-US" altLang="zh-CN" sz="1800" b="1" i="0" u="none" strike="noStrike" cap="none" normalizeH="0" baseline="0" dirty="0" smtClean="0">
                          <a:ln>
                            <a:noFill/>
                          </a:ln>
                          <a:solidFill>
                            <a:schemeClr val="tx1"/>
                          </a:solidFill>
                          <a:effectLst/>
                          <a:latin typeface="Arial" pitchFamily="34" charset="0"/>
                          <a:ea typeface="楷体_GB2312" pitchFamily="49" charset="-122"/>
                        </a:rPr>
                        <a:t>32</a:t>
                      </a:r>
                      <a:r>
                        <a:rPr kumimoji="0" lang="zh-CN" altLang="en-US" sz="1800" b="1" i="0" u="none" strike="noStrike" cap="none" normalizeH="0" baseline="0" dirty="0" smtClean="0">
                          <a:ln>
                            <a:noFill/>
                          </a:ln>
                          <a:solidFill>
                            <a:schemeClr val="tx1"/>
                          </a:solidFill>
                          <a:effectLst/>
                          <a:latin typeface="Arial" pitchFamily="34" charset="0"/>
                          <a:ea typeface="楷体_GB2312" pitchFamily="49" charset="-122"/>
                        </a:rPr>
                        <a:t>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pitchFamily="34" charset="0"/>
                          <a:ea typeface="楷体_GB2312" pitchFamily="49" charset="-122"/>
                        </a:rPr>
                        <a:t>197</a:t>
                      </a:r>
                    </a:p>
                  </a:txBody>
                  <a:tcPr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FFFFCC"/>
                    </a:solidFill>
                  </a:tcPr>
                </a:tc>
              </a:tr>
            </a:tbl>
          </a:graphicData>
        </a:graphic>
      </p:graphicFrame>
      <p:sp>
        <p:nvSpPr>
          <p:cNvPr id="404506" name="Rectangle 26"/>
          <p:cNvSpPr>
            <a:spLocks noChangeArrowheads="1"/>
          </p:cNvSpPr>
          <p:nvPr/>
        </p:nvSpPr>
        <p:spPr bwMode="auto">
          <a:xfrm>
            <a:off x="467544" y="1010418"/>
            <a:ext cx="7932738" cy="2130550"/>
          </a:xfrm>
          <a:prstGeom prst="rect">
            <a:avLst/>
          </a:prstGeom>
          <a:noFill/>
          <a:ln w="9525">
            <a:noFill/>
            <a:miter lim="800000"/>
            <a:headEnd/>
            <a:tailEnd/>
          </a:ln>
        </p:spPr>
        <p:txBody>
          <a:bodyPr/>
          <a:lstStyle/>
          <a:p>
            <a:pPr marL="342900" indent="-342900">
              <a:lnSpc>
                <a:spcPct val="110000"/>
              </a:lnSpc>
              <a:spcBef>
                <a:spcPct val="0"/>
              </a:spcBef>
              <a:buClr>
                <a:schemeClr val="accent1"/>
              </a:buClr>
              <a:buFont typeface="Wingdings" pitchFamily="2" charset="2"/>
              <a:buChar char="v"/>
            </a:pPr>
            <a:r>
              <a:rPr lang="zh-CN" altLang="en-US" sz="2200" b="1" dirty="0">
                <a:solidFill>
                  <a:schemeClr val="tx1"/>
                </a:solidFill>
                <a:latin typeface="Times New Roman" panose="02020603050405020304" pitchFamily="18" charset="0"/>
                <a:cs typeface="Times New Roman" panose="02020603050405020304" pitchFamily="18" charset="0"/>
              </a:rPr>
              <a:t>常数包括整数、</a:t>
            </a:r>
            <a:r>
              <a:rPr lang="en-US" altLang="zh-CN" sz="2200" b="1" dirty="0">
                <a:solidFill>
                  <a:schemeClr val="tx1"/>
                </a:solidFill>
                <a:latin typeface="Times New Roman" panose="02020603050405020304" pitchFamily="18" charset="0"/>
                <a:cs typeface="Times New Roman" panose="02020603050405020304" pitchFamily="18" charset="0"/>
              </a:rPr>
              <a:t>x</a:t>
            </a:r>
            <a:r>
              <a:rPr lang="zh-CN" altLang="en-US" sz="2200" b="1" dirty="0">
                <a:solidFill>
                  <a:schemeClr val="tx1"/>
                </a:solidFill>
                <a:latin typeface="Times New Roman" panose="02020603050405020304" pitchFamily="18" charset="0"/>
                <a:cs typeface="Times New Roman" panose="02020603050405020304" pitchFamily="18" charset="0"/>
              </a:rPr>
              <a:t>（未知）和</a:t>
            </a:r>
            <a:r>
              <a:rPr lang="en-US" altLang="zh-CN" sz="2200" b="1" dirty="0">
                <a:solidFill>
                  <a:schemeClr val="tx1"/>
                </a:solidFill>
                <a:latin typeface="Times New Roman" panose="02020603050405020304" pitchFamily="18" charset="0"/>
                <a:cs typeface="Times New Roman" panose="02020603050405020304" pitchFamily="18" charset="0"/>
              </a:rPr>
              <a:t>z</a:t>
            </a:r>
            <a:r>
              <a:rPr lang="zh-CN" altLang="en-US" sz="2200" b="1" dirty="0">
                <a:solidFill>
                  <a:schemeClr val="tx1"/>
                </a:solidFill>
                <a:latin typeface="Times New Roman" panose="02020603050405020304" pitchFamily="18" charset="0"/>
                <a:cs typeface="Times New Roman" panose="02020603050405020304" pitchFamily="18" charset="0"/>
              </a:rPr>
              <a:t>（高阻）值、负数、实数</a:t>
            </a:r>
          </a:p>
          <a:p>
            <a:pPr marL="342900" indent="-342900">
              <a:lnSpc>
                <a:spcPct val="110000"/>
              </a:lnSpc>
              <a:spcBef>
                <a:spcPct val="0"/>
              </a:spcBef>
              <a:buClr>
                <a:schemeClr val="accent1"/>
              </a:buClr>
              <a:buFont typeface="Wingdings" pitchFamily="2" charset="2"/>
              <a:buChar char="v"/>
            </a:pPr>
            <a:r>
              <a:rPr lang="zh-CN" altLang="en-US" sz="2200" b="1" dirty="0">
                <a:solidFill>
                  <a:schemeClr val="tx1"/>
                </a:solidFill>
                <a:latin typeface="Times New Roman" panose="02020603050405020304" pitchFamily="18" charset="0"/>
                <a:cs typeface="Times New Roman" panose="02020603050405020304" pitchFamily="18" charset="0"/>
              </a:rPr>
              <a:t>整数的</a:t>
            </a:r>
            <a:r>
              <a:rPr lang="en-US" altLang="zh-CN" sz="2200" b="1" dirty="0">
                <a:solidFill>
                  <a:srgbClr val="C00000"/>
                </a:solidFill>
                <a:latin typeface="Times New Roman" panose="02020603050405020304" pitchFamily="18" charset="0"/>
                <a:cs typeface="Times New Roman" panose="02020603050405020304" pitchFamily="18" charset="0"/>
              </a:rPr>
              <a:t>4</a:t>
            </a:r>
            <a:r>
              <a:rPr lang="zh-CN" altLang="en-US" sz="2200" b="1" dirty="0">
                <a:solidFill>
                  <a:schemeClr val="tx1"/>
                </a:solidFill>
                <a:latin typeface="Times New Roman" panose="02020603050405020304" pitchFamily="18" charset="0"/>
                <a:cs typeface="Times New Roman" panose="02020603050405020304" pitchFamily="18" charset="0"/>
              </a:rPr>
              <a:t>种进制表示形式：</a:t>
            </a:r>
          </a:p>
          <a:p>
            <a:pPr marL="742950" lvl="1" indent="-180000">
              <a:lnSpc>
                <a:spcPct val="110000"/>
              </a:lnSpc>
              <a:spcBef>
                <a:spcPct val="0"/>
              </a:spcBef>
              <a:buClr>
                <a:schemeClr val="accent2"/>
              </a:buClr>
              <a:buSzPct val="80000"/>
              <a:buFont typeface="Wingdings" panose="05000000000000000000" pitchFamily="2" charset="2"/>
              <a:buChar char="Ø"/>
            </a:pPr>
            <a:r>
              <a:rPr lang="zh-CN" altLang="en-US" sz="1800" b="1" dirty="0">
                <a:solidFill>
                  <a:schemeClr val="tx1"/>
                </a:solidFill>
                <a:latin typeface="Times New Roman" panose="02020603050405020304" pitchFamily="18" charset="0"/>
                <a:cs typeface="Times New Roman" panose="02020603050405020304" pitchFamily="18" charset="0"/>
              </a:rPr>
              <a:t>二进制整数（</a:t>
            </a:r>
            <a:r>
              <a:rPr lang="en-US" altLang="zh-CN" sz="1800" b="1" dirty="0">
                <a:solidFill>
                  <a:schemeClr val="tx1"/>
                </a:solidFill>
                <a:latin typeface="Times New Roman" panose="02020603050405020304" pitchFamily="18" charset="0"/>
                <a:cs typeface="Times New Roman" panose="02020603050405020304" pitchFamily="18" charset="0"/>
              </a:rPr>
              <a:t>b</a:t>
            </a:r>
            <a:r>
              <a:rPr lang="zh-CN" altLang="en-US" sz="1800" b="1" dirty="0">
                <a:solidFill>
                  <a:schemeClr val="tx1"/>
                </a:solidFill>
                <a:latin typeface="Times New Roman" panose="02020603050405020304" pitchFamily="18" charset="0"/>
                <a:cs typeface="Times New Roman" panose="02020603050405020304" pitchFamily="18" charset="0"/>
              </a:rPr>
              <a:t>或</a:t>
            </a:r>
            <a:r>
              <a:rPr lang="en-US" altLang="zh-CN" sz="1800" b="1" dirty="0">
                <a:solidFill>
                  <a:schemeClr val="tx1"/>
                </a:solidFill>
                <a:latin typeface="Times New Roman" panose="02020603050405020304" pitchFamily="18" charset="0"/>
                <a:cs typeface="Times New Roman" panose="02020603050405020304" pitchFamily="18" charset="0"/>
              </a:rPr>
              <a:t>B</a:t>
            </a:r>
            <a:r>
              <a:rPr lang="zh-CN" altLang="en-US" sz="1800" b="1" dirty="0">
                <a:solidFill>
                  <a:schemeClr val="tx1"/>
                </a:solidFill>
                <a:latin typeface="Times New Roman" panose="02020603050405020304" pitchFamily="18" charset="0"/>
                <a:cs typeface="Times New Roman" panose="02020603050405020304" pitchFamily="18" charset="0"/>
              </a:rPr>
              <a:t>）；</a:t>
            </a:r>
          </a:p>
          <a:p>
            <a:pPr marL="742950" lvl="1" indent="-180000">
              <a:lnSpc>
                <a:spcPct val="110000"/>
              </a:lnSpc>
              <a:spcBef>
                <a:spcPct val="0"/>
              </a:spcBef>
              <a:buClr>
                <a:schemeClr val="accent2"/>
              </a:buClr>
              <a:buSzPct val="80000"/>
              <a:buFont typeface="Wingdings" panose="05000000000000000000" pitchFamily="2" charset="2"/>
              <a:buChar char="Ø"/>
            </a:pPr>
            <a:r>
              <a:rPr lang="zh-CN" altLang="en-US" sz="1800" b="1" dirty="0">
                <a:solidFill>
                  <a:schemeClr val="tx1"/>
                </a:solidFill>
                <a:latin typeface="Times New Roman" panose="02020603050405020304" pitchFamily="18" charset="0"/>
                <a:cs typeface="Times New Roman" panose="02020603050405020304" pitchFamily="18" charset="0"/>
              </a:rPr>
              <a:t>十进制整数（</a:t>
            </a:r>
            <a:r>
              <a:rPr lang="en-US" altLang="zh-CN" sz="1800" b="1" dirty="0">
                <a:solidFill>
                  <a:schemeClr val="tx1"/>
                </a:solidFill>
                <a:latin typeface="Times New Roman" panose="02020603050405020304" pitchFamily="18" charset="0"/>
                <a:cs typeface="Times New Roman" panose="02020603050405020304" pitchFamily="18" charset="0"/>
              </a:rPr>
              <a:t>d</a:t>
            </a:r>
            <a:r>
              <a:rPr lang="zh-CN" altLang="en-US" sz="1800" b="1" dirty="0">
                <a:solidFill>
                  <a:schemeClr val="tx1"/>
                </a:solidFill>
                <a:latin typeface="Times New Roman" panose="02020603050405020304" pitchFamily="18" charset="0"/>
                <a:cs typeface="Times New Roman" panose="02020603050405020304" pitchFamily="18" charset="0"/>
              </a:rPr>
              <a:t>或</a:t>
            </a:r>
            <a:r>
              <a:rPr lang="en-US" altLang="zh-CN" sz="1800" b="1" dirty="0">
                <a:solidFill>
                  <a:schemeClr val="tx1"/>
                </a:solidFill>
                <a:latin typeface="Times New Roman" panose="02020603050405020304" pitchFamily="18" charset="0"/>
                <a:cs typeface="Times New Roman" panose="02020603050405020304" pitchFamily="18" charset="0"/>
              </a:rPr>
              <a:t>D</a:t>
            </a:r>
            <a:r>
              <a:rPr lang="zh-CN" altLang="en-US" sz="1800" b="1" dirty="0">
                <a:solidFill>
                  <a:schemeClr val="tx1"/>
                </a:solidFill>
                <a:latin typeface="Times New Roman" panose="02020603050405020304" pitchFamily="18" charset="0"/>
                <a:cs typeface="Times New Roman" panose="02020603050405020304" pitchFamily="18" charset="0"/>
              </a:rPr>
              <a:t>）；</a:t>
            </a:r>
          </a:p>
          <a:p>
            <a:pPr marL="742950" lvl="1" indent="-180000">
              <a:lnSpc>
                <a:spcPct val="110000"/>
              </a:lnSpc>
              <a:spcBef>
                <a:spcPct val="0"/>
              </a:spcBef>
              <a:buClr>
                <a:schemeClr val="accent2"/>
              </a:buClr>
              <a:buSzPct val="80000"/>
              <a:buFont typeface="Wingdings" panose="05000000000000000000" pitchFamily="2" charset="2"/>
              <a:buChar char="Ø"/>
            </a:pPr>
            <a:r>
              <a:rPr lang="zh-CN" altLang="en-US" sz="1800" b="1" dirty="0">
                <a:solidFill>
                  <a:schemeClr val="tx1"/>
                </a:solidFill>
                <a:latin typeface="Times New Roman" panose="02020603050405020304" pitchFamily="18" charset="0"/>
                <a:cs typeface="Times New Roman" panose="02020603050405020304" pitchFamily="18" charset="0"/>
              </a:rPr>
              <a:t>十六进制整数（</a:t>
            </a:r>
            <a:r>
              <a:rPr lang="en-US" altLang="zh-CN" sz="1800" b="1" dirty="0">
                <a:solidFill>
                  <a:schemeClr val="tx1"/>
                </a:solidFill>
                <a:latin typeface="Times New Roman" panose="02020603050405020304" pitchFamily="18" charset="0"/>
                <a:cs typeface="Times New Roman" panose="02020603050405020304" pitchFamily="18" charset="0"/>
              </a:rPr>
              <a:t>h</a:t>
            </a:r>
            <a:r>
              <a:rPr lang="zh-CN" altLang="en-US" sz="1800" b="1" dirty="0">
                <a:solidFill>
                  <a:schemeClr val="tx1"/>
                </a:solidFill>
                <a:latin typeface="Times New Roman" panose="02020603050405020304" pitchFamily="18" charset="0"/>
                <a:cs typeface="Times New Roman" panose="02020603050405020304" pitchFamily="18" charset="0"/>
              </a:rPr>
              <a:t>或</a:t>
            </a:r>
            <a:r>
              <a:rPr lang="en-US" altLang="zh-CN" sz="1800" b="1" dirty="0">
                <a:solidFill>
                  <a:schemeClr val="tx1"/>
                </a:solidFill>
                <a:latin typeface="Times New Roman" panose="02020603050405020304" pitchFamily="18" charset="0"/>
                <a:cs typeface="Times New Roman" panose="02020603050405020304" pitchFamily="18" charset="0"/>
              </a:rPr>
              <a:t>H</a:t>
            </a:r>
            <a:r>
              <a:rPr lang="zh-CN" altLang="en-US" sz="1800" b="1" dirty="0">
                <a:solidFill>
                  <a:schemeClr val="tx1"/>
                </a:solidFill>
                <a:latin typeface="Times New Roman" panose="02020603050405020304" pitchFamily="18" charset="0"/>
                <a:cs typeface="Times New Roman" panose="02020603050405020304" pitchFamily="18" charset="0"/>
              </a:rPr>
              <a:t>）；</a:t>
            </a:r>
          </a:p>
          <a:p>
            <a:pPr marL="742950" lvl="1" indent="-180000">
              <a:lnSpc>
                <a:spcPct val="110000"/>
              </a:lnSpc>
              <a:spcBef>
                <a:spcPct val="0"/>
              </a:spcBef>
              <a:buClr>
                <a:schemeClr val="accent2"/>
              </a:buClr>
              <a:buSzPct val="80000"/>
              <a:buFont typeface="Wingdings" panose="05000000000000000000" pitchFamily="2" charset="2"/>
              <a:buChar char="Ø"/>
            </a:pPr>
            <a:r>
              <a:rPr lang="zh-CN" altLang="en-US" sz="1800" b="1" dirty="0">
                <a:solidFill>
                  <a:schemeClr val="tx1"/>
                </a:solidFill>
                <a:latin typeface="Times New Roman" panose="02020603050405020304" pitchFamily="18" charset="0"/>
                <a:cs typeface="Times New Roman" panose="02020603050405020304" pitchFamily="18" charset="0"/>
              </a:rPr>
              <a:t>八进制整数（</a:t>
            </a:r>
            <a:r>
              <a:rPr lang="en-US" altLang="zh-CN" sz="1800" b="1" dirty="0">
                <a:solidFill>
                  <a:schemeClr val="tx1"/>
                </a:solidFill>
                <a:latin typeface="Times New Roman" panose="02020603050405020304" pitchFamily="18" charset="0"/>
                <a:cs typeface="Times New Roman" panose="02020603050405020304" pitchFamily="18" charset="0"/>
              </a:rPr>
              <a:t>o</a:t>
            </a:r>
            <a:r>
              <a:rPr lang="zh-CN" altLang="en-US" sz="1800" b="1" dirty="0">
                <a:solidFill>
                  <a:schemeClr val="tx1"/>
                </a:solidFill>
                <a:latin typeface="Times New Roman" panose="02020603050405020304" pitchFamily="18" charset="0"/>
                <a:cs typeface="Times New Roman" panose="02020603050405020304" pitchFamily="18" charset="0"/>
              </a:rPr>
              <a:t>或</a:t>
            </a:r>
            <a:r>
              <a:rPr lang="en-US" altLang="zh-CN" sz="1800" b="1" dirty="0">
                <a:solidFill>
                  <a:schemeClr val="tx1"/>
                </a:solidFill>
                <a:latin typeface="Times New Roman" panose="02020603050405020304" pitchFamily="18" charset="0"/>
                <a:cs typeface="Times New Roman" panose="02020603050405020304" pitchFamily="18" charset="0"/>
              </a:rPr>
              <a:t>O</a:t>
            </a:r>
            <a:r>
              <a:rPr lang="zh-CN" altLang="en-US" sz="1800" b="1" dirty="0">
                <a:solidFill>
                  <a:schemeClr val="tx1"/>
                </a:solidFill>
                <a:latin typeface="Times New Roman" panose="02020603050405020304" pitchFamily="18" charset="0"/>
                <a:cs typeface="Times New Roman" panose="02020603050405020304" pitchFamily="18" charset="0"/>
              </a:rPr>
              <a:t>）。</a:t>
            </a:r>
          </a:p>
        </p:txBody>
      </p:sp>
      <p:sp>
        <p:nvSpPr>
          <p:cNvPr id="404507" name="AutoShape 27"/>
          <p:cNvSpPr>
            <a:spLocks noChangeArrowheads="1"/>
          </p:cNvSpPr>
          <p:nvPr/>
        </p:nvSpPr>
        <p:spPr bwMode="auto">
          <a:xfrm>
            <a:off x="1356222" y="5228090"/>
            <a:ext cx="5772150" cy="1539809"/>
          </a:xfrm>
          <a:prstGeom prst="horizontalScroll">
            <a:avLst>
              <a:gd name="adj" fmla="val 12500"/>
            </a:avLst>
          </a:prstGeom>
          <a:solidFill>
            <a:srgbClr val="FFCC99"/>
          </a:solidFill>
          <a:ln w="9525">
            <a:solidFill>
              <a:srgbClr val="FF9933"/>
            </a:solidFill>
            <a:round/>
            <a:headEnd/>
            <a:tailEnd/>
          </a:ln>
        </p:spPr>
        <p:txBody>
          <a:bodyPr anchor="ctr">
            <a:spAutoFit/>
          </a:bodyPr>
          <a:lstStyle/>
          <a:p>
            <a:pPr marL="280988" indent="-280988">
              <a:lnSpc>
                <a:spcPct val="105000"/>
              </a:lnSpc>
              <a:spcBef>
                <a:spcPct val="0"/>
              </a:spcBef>
              <a:buClr>
                <a:srgbClr val="FF0066"/>
              </a:buClr>
              <a:buFont typeface="Wingdings" pitchFamily="2" charset="2"/>
              <a:buChar char="v"/>
            </a:pPr>
            <a:r>
              <a:rPr kumimoji="1" lang="zh-CN" altLang="en-US" sz="2200" b="1" dirty="0">
                <a:solidFill>
                  <a:schemeClr val="tx1"/>
                </a:solidFill>
                <a:latin typeface="Times New Roman" panose="02020603050405020304" pitchFamily="18" charset="0"/>
                <a:cs typeface="Times New Roman" panose="02020603050405020304" pitchFamily="18" charset="0"/>
              </a:rPr>
              <a:t>这里位宽指对应二进制数的宽度。</a:t>
            </a:r>
          </a:p>
          <a:p>
            <a:pPr marL="280988" indent="-280988">
              <a:lnSpc>
                <a:spcPct val="105000"/>
              </a:lnSpc>
              <a:spcBef>
                <a:spcPct val="0"/>
              </a:spcBef>
              <a:buClr>
                <a:srgbClr val="FF0066"/>
              </a:buClr>
              <a:buFont typeface="Wingdings" pitchFamily="2" charset="2"/>
              <a:buChar char="v"/>
            </a:pPr>
            <a:r>
              <a:rPr kumimoji="1" lang="zh-CN" altLang="en-US" sz="2200" b="1" dirty="0">
                <a:solidFill>
                  <a:schemeClr val="tx1"/>
                </a:solidFill>
                <a:latin typeface="Times New Roman" panose="02020603050405020304" pitchFamily="18" charset="0"/>
                <a:cs typeface="Times New Roman" panose="02020603050405020304" pitchFamily="18" charset="0"/>
              </a:rPr>
              <a:t>整数型常量是可以综合的，而实数型和字符串型常量都是不可综合的</a:t>
            </a:r>
          </a:p>
        </p:txBody>
      </p:sp>
      <p:sp>
        <p:nvSpPr>
          <p:cNvPr id="404540" name="AutoShape 60"/>
          <p:cNvSpPr>
            <a:spLocks noChangeArrowheads="1"/>
          </p:cNvSpPr>
          <p:nvPr/>
        </p:nvSpPr>
        <p:spPr bwMode="auto">
          <a:xfrm rot="-479700">
            <a:off x="5139234" y="1805406"/>
            <a:ext cx="3657600" cy="1182688"/>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l">
              <a:lnSpc>
                <a:spcPct val="100000"/>
              </a:lnSpc>
              <a:spcBef>
                <a:spcPct val="0"/>
              </a:spcBef>
              <a:buClrTx/>
              <a:buFontTx/>
              <a:buNone/>
              <a:defRPr/>
            </a:pPr>
            <a:r>
              <a:rPr lang="zh-CN" altLang="en-US" sz="2000" b="1" dirty="0">
                <a:solidFill>
                  <a:srgbClr val="CC0000"/>
                </a:solidFill>
                <a:latin typeface="Times New Roman" panose="02020603050405020304" pitchFamily="18" charset="0"/>
                <a:cs typeface="Times New Roman" panose="02020603050405020304" pitchFamily="18" charset="0"/>
              </a:rPr>
              <a:t>建议最好写明位宽和进制</a:t>
            </a:r>
            <a:r>
              <a:rPr lang="en-US" altLang="zh-CN" sz="2000" b="1" dirty="0">
                <a:solidFill>
                  <a:srgbClr val="CC0000"/>
                </a:solidFill>
                <a:latin typeface="Times New Roman" panose="02020603050405020304" pitchFamily="18" charset="0"/>
                <a:cs typeface="Times New Roman" panose="02020603050405020304" pitchFamily="18" charset="0"/>
              </a:rPr>
              <a:t>——</a:t>
            </a:r>
            <a:r>
              <a:rPr lang="zh-CN" altLang="en-US" sz="2000" b="1" dirty="0">
                <a:solidFill>
                  <a:srgbClr val="CC0000"/>
                </a:solidFill>
                <a:latin typeface="Times New Roman" panose="02020603050405020304" pitchFamily="18" charset="0"/>
                <a:cs typeface="Times New Roman" panose="02020603050405020304" pitchFamily="18" charset="0"/>
              </a:rPr>
              <a:t>清楚，不易出错！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4506"/>
                                        </p:tgtEl>
                                        <p:attrNameLst>
                                          <p:attrName>style.visibility</p:attrName>
                                        </p:attrNameLst>
                                      </p:cBhvr>
                                      <p:to>
                                        <p:strVal val="visible"/>
                                      </p:to>
                                    </p:set>
                                    <p:anim calcmode="lin" valueType="num">
                                      <p:cBhvr additive="base">
                                        <p:cTn id="7" dur="500" fill="hold"/>
                                        <p:tgtEl>
                                          <p:spTgt spid="404506"/>
                                        </p:tgtEl>
                                        <p:attrNameLst>
                                          <p:attrName>ppt_x</p:attrName>
                                        </p:attrNameLst>
                                      </p:cBhvr>
                                      <p:tavLst>
                                        <p:tav tm="0">
                                          <p:val>
                                            <p:strVal val="0-#ppt_w/2"/>
                                          </p:val>
                                        </p:tav>
                                        <p:tav tm="100000">
                                          <p:val>
                                            <p:strVal val="#ppt_x"/>
                                          </p:val>
                                        </p:tav>
                                      </p:tavLst>
                                    </p:anim>
                                    <p:anim calcmode="lin" valueType="num">
                                      <p:cBhvr additive="base">
                                        <p:cTn id="8" dur="500" fill="hold"/>
                                        <p:tgtEl>
                                          <p:spTgt spid="4045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404543"/>
                                        </p:tgtEl>
                                        <p:attrNameLst>
                                          <p:attrName>style.visibility</p:attrName>
                                        </p:attrNameLst>
                                      </p:cBhvr>
                                      <p:to>
                                        <p:strVal val="visible"/>
                                      </p:to>
                                    </p:set>
                                    <p:anim calcmode="lin" valueType="num">
                                      <p:cBhvr additive="base">
                                        <p:cTn id="13" dur="500" fill="hold"/>
                                        <p:tgtEl>
                                          <p:spTgt spid="404543"/>
                                        </p:tgtEl>
                                        <p:attrNameLst>
                                          <p:attrName>ppt_x</p:attrName>
                                        </p:attrNameLst>
                                      </p:cBhvr>
                                      <p:tavLst>
                                        <p:tav tm="0">
                                          <p:val>
                                            <p:strVal val="0-#ppt_w/2"/>
                                          </p:val>
                                        </p:tav>
                                        <p:tav tm="100000">
                                          <p:val>
                                            <p:strVal val="#ppt_x"/>
                                          </p:val>
                                        </p:tav>
                                      </p:tavLst>
                                    </p:anim>
                                    <p:anim calcmode="lin" valueType="num">
                                      <p:cBhvr additive="base">
                                        <p:cTn id="14" dur="500" fill="hold"/>
                                        <p:tgtEl>
                                          <p:spTgt spid="4045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04507"/>
                                        </p:tgtEl>
                                        <p:attrNameLst>
                                          <p:attrName>style.visibility</p:attrName>
                                        </p:attrNameLst>
                                      </p:cBhvr>
                                      <p:to>
                                        <p:strVal val="visible"/>
                                      </p:to>
                                    </p:set>
                                    <p:animEffect transition="in" filter="barn(outVertical)">
                                      <p:cBhvr>
                                        <p:cTn id="19" dur="500"/>
                                        <p:tgtEl>
                                          <p:spTgt spid="404507"/>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404540"/>
                                        </p:tgtEl>
                                        <p:attrNameLst>
                                          <p:attrName>style.visibility</p:attrName>
                                        </p:attrNameLst>
                                      </p:cBhvr>
                                      <p:to>
                                        <p:strVal val="visible"/>
                                      </p:to>
                                    </p:set>
                                    <p:anim calcmode="lin" valueType="num">
                                      <p:cBhvr>
                                        <p:cTn id="24" dur="500" fill="hold"/>
                                        <p:tgtEl>
                                          <p:spTgt spid="404540"/>
                                        </p:tgtEl>
                                        <p:attrNameLst>
                                          <p:attrName>ppt_w</p:attrName>
                                        </p:attrNameLst>
                                      </p:cBhvr>
                                      <p:tavLst>
                                        <p:tav tm="0">
                                          <p:val>
                                            <p:fltVal val="0"/>
                                          </p:val>
                                        </p:tav>
                                        <p:tav tm="100000">
                                          <p:val>
                                            <p:strVal val="#ppt_w"/>
                                          </p:val>
                                        </p:tav>
                                      </p:tavLst>
                                    </p:anim>
                                    <p:anim calcmode="lin" valueType="num">
                                      <p:cBhvr>
                                        <p:cTn id="25" dur="500" fill="hold"/>
                                        <p:tgtEl>
                                          <p:spTgt spid="4045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06" grpId="0" autoUpdateAnimBg="0"/>
      <p:bldP spid="404507" grpId="0" animBg="1" autoUpdateAnimBg="0"/>
      <p:bldP spid="40454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11560" y="404664"/>
            <a:ext cx="5128840" cy="372603"/>
          </a:xfrm>
        </p:spPr>
        <p:txBody>
          <a:bodyPr/>
          <a:lstStyle/>
          <a:p>
            <a:r>
              <a:rPr lang="en-US" altLang="zh-CN" dirty="0" err="1" smtClean="0">
                <a:solidFill>
                  <a:schemeClr val="accent1"/>
                </a:solidFill>
                <a:latin typeface="+mj-ea"/>
              </a:rPr>
              <a:t>Verilog</a:t>
            </a:r>
            <a:r>
              <a:rPr lang="en-US" altLang="zh-CN" dirty="0" smtClean="0">
                <a:solidFill>
                  <a:schemeClr val="accent1"/>
                </a:solidFill>
                <a:latin typeface="+mj-ea"/>
              </a:rPr>
              <a:t> HDL</a:t>
            </a:r>
            <a:r>
              <a:rPr lang="zh-CN" altLang="en-US" dirty="0" smtClean="0">
                <a:solidFill>
                  <a:schemeClr val="accent1"/>
                </a:solidFill>
                <a:latin typeface="+mj-ea"/>
              </a:rPr>
              <a:t>概述</a:t>
            </a:r>
          </a:p>
        </p:txBody>
      </p:sp>
      <p:sp>
        <p:nvSpPr>
          <p:cNvPr id="377859" name="Rectangle 3"/>
          <p:cNvSpPr>
            <a:spLocks noGrp="1" noChangeArrowheads="1"/>
          </p:cNvSpPr>
          <p:nvPr>
            <p:ph type="body" idx="1"/>
          </p:nvPr>
        </p:nvSpPr>
        <p:spPr>
          <a:xfrm>
            <a:off x="516372" y="918872"/>
            <a:ext cx="8280920" cy="1376531"/>
          </a:xfrm>
        </p:spPr>
        <p:txBody>
          <a:bodyPr/>
          <a:lstStyle/>
          <a:p>
            <a:pPr marL="265113" indent="-265113" algn="just">
              <a:lnSpc>
                <a:spcPct val="110000"/>
              </a:lnSpc>
              <a:spcBef>
                <a:spcPct val="5000"/>
              </a:spcBef>
            </a:pPr>
            <a:r>
              <a:rPr lang="zh-CN" altLang="en-US" sz="2000" dirty="0" smtClean="0">
                <a:solidFill>
                  <a:srgbClr val="FF0000"/>
                </a:solidFill>
                <a:latin typeface="Arial" charset="0"/>
                <a:ea typeface="楷体_GB2312" pitchFamily="49" charset="-122"/>
              </a:rPr>
              <a:t>硬件描述语言</a:t>
            </a:r>
            <a:r>
              <a:rPr lang="zh-CN" altLang="en-US" sz="2000" dirty="0" smtClean="0">
                <a:latin typeface="Arial" charset="0"/>
                <a:ea typeface="楷体_GB2312" pitchFamily="49" charset="-122"/>
              </a:rPr>
              <a:t>（</a:t>
            </a:r>
            <a:r>
              <a:rPr lang="en-US" altLang="zh-CN" sz="2000" dirty="0" err="1" smtClean="0">
                <a:latin typeface="Arial" charset="0"/>
                <a:ea typeface="楷体_GB2312" pitchFamily="49" charset="-122"/>
              </a:rPr>
              <a:t>Hradware</a:t>
            </a:r>
            <a:r>
              <a:rPr lang="en-US" altLang="zh-CN" sz="2000" dirty="0" smtClean="0">
                <a:latin typeface="Arial" charset="0"/>
                <a:ea typeface="楷体_GB2312" pitchFamily="49" charset="-122"/>
              </a:rPr>
              <a:t> Description Language ) </a:t>
            </a:r>
            <a:r>
              <a:rPr lang="zh-CN" altLang="en-US" sz="2000" dirty="0" smtClean="0">
                <a:latin typeface="Arial" charset="0"/>
                <a:ea typeface="楷体_GB2312" pitchFamily="49" charset="-122"/>
              </a:rPr>
              <a:t>是一种用形式化方法（即文本形式）来描述和设计数字电路和数字系统的高级模块化语言。它是设计人员和</a:t>
            </a:r>
            <a:r>
              <a:rPr lang="en-US" altLang="zh-CN" sz="2000" dirty="0" smtClean="0">
                <a:latin typeface="Arial" charset="0"/>
                <a:ea typeface="楷体_GB2312" pitchFamily="49" charset="-122"/>
              </a:rPr>
              <a:t>EDA</a:t>
            </a:r>
            <a:r>
              <a:rPr lang="zh-CN" altLang="en-US" sz="2000" dirty="0" smtClean="0">
                <a:latin typeface="Arial" charset="0"/>
                <a:ea typeface="楷体_GB2312" pitchFamily="49" charset="-122"/>
              </a:rPr>
              <a:t>工具之间的一个桥梁，主要用于编写</a:t>
            </a:r>
            <a:r>
              <a:rPr lang="zh-CN" altLang="en-US" sz="2000" dirty="0" smtClean="0">
                <a:solidFill>
                  <a:srgbClr val="CC0066"/>
                </a:solidFill>
                <a:latin typeface="Arial" charset="0"/>
                <a:ea typeface="楷体_GB2312" pitchFamily="49" charset="-122"/>
              </a:rPr>
              <a:t>设计文件</a:t>
            </a:r>
            <a:r>
              <a:rPr lang="zh-CN" altLang="en-US" sz="2000" dirty="0" smtClean="0">
                <a:latin typeface="Arial" charset="0"/>
                <a:ea typeface="楷体_GB2312" pitchFamily="49" charset="-122"/>
              </a:rPr>
              <a:t>，在</a:t>
            </a:r>
            <a:r>
              <a:rPr lang="en-US" altLang="zh-CN" sz="2000" dirty="0" smtClean="0">
                <a:latin typeface="Arial" charset="0"/>
                <a:ea typeface="楷体_GB2312" pitchFamily="49" charset="-122"/>
              </a:rPr>
              <a:t>EDA</a:t>
            </a:r>
            <a:r>
              <a:rPr lang="zh-CN" altLang="en-US" sz="2000" dirty="0" smtClean="0">
                <a:latin typeface="Arial" charset="0"/>
                <a:ea typeface="楷体_GB2312" pitchFamily="49" charset="-122"/>
              </a:rPr>
              <a:t>工具中建立电路模型；也用来编写</a:t>
            </a:r>
            <a:r>
              <a:rPr lang="zh-CN" altLang="en-US" sz="2000" dirty="0" smtClean="0">
                <a:solidFill>
                  <a:srgbClr val="CC0066"/>
                </a:solidFill>
                <a:latin typeface="Arial" charset="0"/>
                <a:ea typeface="楷体_GB2312" pitchFamily="49" charset="-122"/>
              </a:rPr>
              <a:t>测试文件</a:t>
            </a:r>
            <a:r>
              <a:rPr lang="zh-CN" altLang="en-US" sz="2000" dirty="0" smtClean="0">
                <a:latin typeface="Arial" charset="0"/>
                <a:ea typeface="楷体_GB2312" pitchFamily="49" charset="-122"/>
              </a:rPr>
              <a:t>进行仿真。</a:t>
            </a:r>
          </a:p>
        </p:txBody>
      </p:sp>
      <p:grpSp>
        <p:nvGrpSpPr>
          <p:cNvPr id="5" name="组合 4"/>
          <p:cNvGrpSpPr/>
          <p:nvPr/>
        </p:nvGrpSpPr>
        <p:grpSpPr>
          <a:xfrm>
            <a:off x="323528" y="2491694"/>
            <a:ext cx="8285163" cy="903287"/>
            <a:chOff x="251520" y="2489547"/>
            <a:chExt cx="8285163" cy="903287"/>
          </a:xfrm>
        </p:grpSpPr>
        <p:sp>
          <p:nvSpPr>
            <p:cNvPr id="377873" name="Rectangle 17"/>
            <p:cNvSpPr>
              <a:spLocks noChangeArrowheads="1"/>
            </p:cNvSpPr>
            <p:nvPr/>
          </p:nvSpPr>
          <p:spPr bwMode="auto">
            <a:xfrm>
              <a:off x="251520" y="2691159"/>
              <a:ext cx="1327150" cy="701675"/>
            </a:xfrm>
            <a:prstGeom prst="rect">
              <a:avLst/>
            </a:prstGeom>
            <a:solidFill>
              <a:srgbClr val="FF9933"/>
            </a:solidFill>
            <a:ln w="15875">
              <a:noFill/>
              <a:miter lim="800000"/>
              <a:headEnd/>
              <a:tailEnd/>
            </a:ln>
          </p:spPr>
          <p:txBody>
            <a:bodyPr>
              <a:spAutoFit/>
            </a:bodyPr>
            <a:lstStyle/>
            <a:p>
              <a:pPr algn="l" eaLnBrk="1" hangingPunct="1">
                <a:lnSpc>
                  <a:spcPct val="100000"/>
                </a:lnSpc>
                <a:spcBef>
                  <a:spcPct val="0"/>
                </a:spcBef>
                <a:buClrTx/>
                <a:buFontTx/>
                <a:buNone/>
              </a:pPr>
              <a:r>
                <a:rPr kumimoji="1" lang="zh-CN" altLang="en-US" sz="2000" b="1" dirty="0">
                  <a:solidFill>
                    <a:srgbClr val="000000"/>
                  </a:solidFill>
                  <a:latin typeface="Arial" charset="0"/>
                  <a:ea typeface="楷体_GB2312" pitchFamily="49" charset="-122"/>
                </a:rPr>
                <a:t>用</a:t>
              </a:r>
              <a:r>
                <a:rPr kumimoji="1" lang="en-US" altLang="zh-CN" sz="2000" b="1" dirty="0">
                  <a:solidFill>
                    <a:srgbClr val="000000"/>
                  </a:solidFill>
                  <a:latin typeface="Arial" charset="0"/>
                  <a:ea typeface="楷体_GB2312" pitchFamily="49" charset="-122"/>
                  <a:cs typeface="Times New Roman" pitchFamily="18" charset="0"/>
                </a:rPr>
                <a:t>HDL</a:t>
              </a:r>
              <a:r>
                <a:rPr kumimoji="1" lang="zh-CN" altLang="en-US" sz="2000" b="1" dirty="0">
                  <a:solidFill>
                    <a:srgbClr val="000000"/>
                  </a:solidFill>
                  <a:latin typeface="Arial" charset="0"/>
                  <a:ea typeface="楷体_GB2312" pitchFamily="49" charset="-122"/>
                </a:rPr>
                <a:t>描述设计</a:t>
              </a:r>
            </a:p>
          </p:txBody>
        </p:sp>
        <p:sp>
          <p:nvSpPr>
            <p:cNvPr id="377874" name="Rectangle 18"/>
            <p:cNvSpPr>
              <a:spLocks noChangeArrowheads="1"/>
            </p:cNvSpPr>
            <p:nvPr/>
          </p:nvSpPr>
          <p:spPr bwMode="auto">
            <a:xfrm>
              <a:off x="7217470" y="2789584"/>
              <a:ext cx="1319213" cy="430213"/>
            </a:xfrm>
            <a:prstGeom prst="rect">
              <a:avLst/>
            </a:prstGeom>
            <a:solidFill>
              <a:srgbClr val="FF9933"/>
            </a:solidFill>
            <a:ln w="15875">
              <a:noFill/>
              <a:miter lim="800000"/>
              <a:headEnd/>
              <a:tailEnd/>
            </a:ln>
          </p:spPr>
          <p:txBody>
            <a:bodyPr wrap="none">
              <a:spAutoFit/>
            </a:bodyPr>
            <a:lstStyle/>
            <a:p>
              <a:pPr algn="l" eaLnBrk="1" hangingPunct="1">
                <a:lnSpc>
                  <a:spcPct val="100000"/>
                </a:lnSpc>
                <a:spcBef>
                  <a:spcPct val="0"/>
                </a:spcBef>
                <a:buClrTx/>
                <a:buFontTx/>
                <a:buNone/>
              </a:pPr>
              <a:r>
                <a:rPr kumimoji="1" lang="zh-CN" altLang="en-US" sz="2200" b="1">
                  <a:solidFill>
                    <a:srgbClr val="000000"/>
                  </a:solidFill>
                  <a:latin typeface="楷体_GB2312" pitchFamily="49" charset="-122"/>
                  <a:ea typeface="楷体_GB2312" pitchFamily="49" charset="-122"/>
                </a:rPr>
                <a:t>编程下载</a:t>
              </a:r>
            </a:p>
          </p:txBody>
        </p:sp>
        <p:grpSp>
          <p:nvGrpSpPr>
            <p:cNvPr id="2" name="Group 19"/>
            <p:cNvGrpSpPr>
              <a:grpSpLocks/>
            </p:cNvGrpSpPr>
            <p:nvPr/>
          </p:nvGrpSpPr>
          <p:grpSpPr bwMode="auto">
            <a:xfrm>
              <a:off x="1583433" y="2489547"/>
              <a:ext cx="1260475" cy="546100"/>
              <a:chOff x="740" y="2690"/>
              <a:chExt cx="960" cy="334"/>
            </a:xfrm>
          </p:grpSpPr>
          <p:sp>
            <p:nvSpPr>
              <p:cNvPr id="18447" name="Rectangle 20"/>
              <p:cNvSpPr>
                <a:spLocks noChangeArrowheads="1"/>
              </p:cNvSpPr>
              <p:nvPr/>
            </p:nvSpPr>
            <p:spPr bwMode="auto">
              <a:xfrm>
                <a:off x="758" y="2690"/>
                <a:ext cx="942" cy="245"/>
              </a:xfrm>
              <a:prstGeom prst="rect">
                <a:avLst/>
              </a:prstGeom>
              <a:noFill/>
              <a:ln w="15875">
                <a:noFill/>
                <a:miter lim="800000"/>
                <a:headEnd/>
                <a:tailEnd/>
              </a:ln>
            </p:spPr>
            <p:txBody>
              <a:bodyPr wrap="none">
                <a:spAutoFit/>
              </a:bodyPr>
              <a:lstStyle/>
              <a:p>
                <a:pPr algn="l" eaLnBrk="1" hangingPunct="1">
                  <a:lnSpc>
                    <a:spcPct val="100000"/>
                  </a:lnSpc>
                  <a:spcBef>
                    <a:spcPct val="0"/>
                  </a:spcBef>
                  <a:buClrTx/>
                  <a:buFontTx/>
                  <a:buNone/>
                </a:pPr>
                <a:r>
                  <a:rPr kumimoji="1" lang="en-US" altLang="zh-CN" sz="2000" b="1">
                    <a:solidFill>
                      <a:srgbClr val="CC0066"/>
                    </a:solidFill>
                    <a:latin typeface="华文楷体" pitchFamily="2" charset="-122"/>
                    <a:ea typeface="华文楷体" pitchFamily="2" charset="-122"/>
                  </a:rPr>
                  <a:t>EDA</a:t>
                </a:r>
                <a:r>
                  <a:rPr kumimoji="1" lang="zh-CN" altLang="en-US" sz="2000" b="1">
                    <a:solidFill>
                      <a:srgbClr val="CC0066"/>
                    </a:solidFill>
                    <a:latin typeface="华文楷体" pitchFamily="2" charset="-122"/>
                    <a:ea typeface="华文楷体" pitchFamily="2" charset="-122"/>
                  </a:rPr>
                  <a:t>工具</a:t>
                </a:r>
              </a:p>
            </p:txBody>
          </p:sp>
          <p:sp>
            <p:nvSpPr>
              <p:cNvPr id="18448" name="Line 21"/>
              <p:cNvSpPr>
                <a:spLocks noChangeShapeType="1"/>
              </p:cNvSpPr>
              <p:nvPr/>
            </p:nvSpPr>
            <p:spPr bwMode="auto">
              <a:xfrm>
                <a:off x="740" y="3024"/>
                <a:ext cx="912" cy="0"/>
              </a:xfrm>
              <a:prstGeom prst="line">
                <a:avLst/>
              </a:prstGeom>
              <a:noFill/>
              <a:ln w="19050">
                <a:solidFill>
                  <a:srgbClr val="000000"/>
                </a:solidFill>
                <a:round/>
                <a:headEnd/>
                <a:tailEnd type="triangle" w="med" len="med"/>
              </a:ln>
            </p:spPr>
            <p:txBody>
              <a:bodyPr/>
              <a:lstStyle/>
              <a:p>
                <a:endParaRPr lang="zh-CN" altLang="en-US" b="1"/>
              </a:p>
            </p:txBody>
          </p:sp>
        </p:grpSp>
        <p:grpSp>
          <p:nvGrpSpPr>
            <p:cNvPr id="3" name="Group 22"/>
            <p:cNvGrpSpPr>
              <a:grpSpLocks/>
            </p:cNvGrpSpPr>
            <p:nvPr/>
          </p:nvGrpSpPr>
          <p:grpSpPr bwMode="auto">
            <a:xfrm>
              <a:off x="2794695" y="2789584"/>
              <a:ext cx="2286000" cy="430213"/>
              <a:chOff x="1700" y="2880"/>
              <a:chExt cx="1440" cy="271"/>
            </a:xfrm>
          </p:grpSpPr>
          <p:sp>
            <p:nvSpPr>
              <p:cNvPr id="18445" name="Rectangle 23"/>
              <p:cNvSpPr>
                <a:spLocks noChangeArrowheads="1"/>
              </p:cNvSpPr>
              <p:nvPr/>
            </p:nvSpPr>
            <p:spPr bwMode="auto">
              <a:xfrm>
                <a:off x="1700" y="2880"/>
                <a:ext cx="1010" cy="271"/>
              </a:xfrm>
              <a:prstGeom prst="rect">
                <a:avLst/>
              </a:prstGeom>
              <a:solidFill>
                <a:srgbClr val="00E4A8"/>
              </a:solidFill>
              <a:ln w="15875">
                <a:noFill/>
                <a:miter lim="800000"/>
                <a:headEnd/>
                <a:tailEnd/>
              </a:ln>
            </p:spPr>
            <p:txBody>
              <a:bodyPr wrap="none">
                <a:spAutoFit/>
              </a:bodyPr>
              <a:lstStyle/>
              <a:p>
                <a:pPr algn="l" eaLnBrk="1" hangingPunct="1">
                  <a:lnSpc>
                    <a:spcPct val="100000"/>
                  </a:lnSpc>
                  <a:spcBef>
                    <a:spcPct val="0"/>
                  </a:spcBef>
                  <a:buClrTx/>
                  <a:buFontTx/>
                  <a:buNone/>
                </a:pPr>
                <a:r>
                  <a:rPr kumimoji="1" lang="zh-CN" altLang="en-US" sz="2200" b="1" dirty="0">
                    <a:solidFill>
                      <a:srgbClr val="000000"/>
                    </a:solidFill>
                    <a:latin typeface="楷体_GB2312" pitchFamily="49" charset="-122"/>
                    <a:ea typeface="楷体_GB2312" pitchFamily="49" charset="-122"/>
                  </a:rPr>
                  <a:t>综合、仿真</a:t>
                </a:r>
              </a:p>
            </p:txBody>
          </p:sp>
          <p:sp>
            <p:nvSpPr>
              <p:cNvPr id="18446" name="Line 24"/>
              <p:cNvSpPr>
                <a:spLocks noChangeShapeType="1"/>
              </p:cNvSpPr>
              <p:nvPr/>
            </p:nvSpPr>
            <p:spPr bwMode="auto">
              <a:xfrm>
                <a:off x="2804" y="3024"/>
                <a:ext cx="336" cy="0"/>
              </a:xfrm>
              <a:prstGeom prst="line">
                <a:avLst/>
              </a:prstGeom>
              <a:noFill/>
              <a:ln w="19050">
                <a:solidFill>
                  <a:srgbClr val="000000"/>
                </a:solidFill>
                <a:round/>
                <a:headEnd/>
                <a:tailEnd type="triangle" w="med" len="med"/>
              </a:ln>
            </p:spPr>
            <p:txBody>
              <a:bodyPr/>
              <a:lstStyle/>
              <a:p>
                <a:endParaRPr lang="zh-CN" altLang="en-US" b="1"/>
              </a:p>
            </p:txBody>
          </p:sp>
        </p:grpSp>
        <p:grpSp>
          <p:nvGrpSpPr>
            <p:cNvPr id="4" name="Group 25"/>
            <p:cNvGrpSpPr>
              <a:grpSpLocks/>
            </p:cNvGrpSpPr>
            <p:nvPr/>
          </p:nvGrpSpPr>
          <p:grpSpPr bwMode="auto">
            <a:xfrm>
              <a:off x="5080695" y="2789584"/>
              <a:ext cx="2133600" cy="430213"/>
              <a:chOff x="3140" y="2880"/>
              <a:chExt cx="1344" cy="271"/>
            </a:xfrm>
          </p:grpSpPr>
          <p:sp>
            <p:nvSpPr>
              <p:cNvPr id="18443" name="Line 26"/>
              <p:cNvSpPr>
                <a:spLocks noChangeShapeType="1"/>
              </p:cNvSpPr>
              <p:nvPr/>
            </p:nvSpPr>
            <p:spPr bwMode="auto">
              <a:xfrm>
                <a:off x="4100" y="3024"/>
                <a:ext cx="384" cy="0"/>
              </a:xfrm>
              <a:prstGeom prst="line">
                <a:avLst/>
              </a:prstGeom>
              <a:noFill/>
              <a:ln w="19050">
                <a:solidFill>
                  <a:srgbClr val="000000"/>
                </a:solidFill>
                <a:round/>
                <a:headEnd/>
                <a:tailEnd type="triangle" w="med" len="med"/>
              </a:ln>
            </p:spPr>
            <p:txBody>
              <a:bodyPr/>
              <a:lstStyle/>
              <a:p>
                <a:endParaRPr lang="zh-CN" altLang="en-US" b="1"/>
              </a:p>
            </p:txBody>
          </p:sp>
          <p:sp>
            <p:nvSpPr>
              <p:cNvPr id="18444" name="Rectangle 27"/>
              <p:cNvSpPr>
                <a:spLocks noChangeArrowheads="1"/>
              </p:cNvSpPr>
              <p:nvPr/>
            </p:nvSpPr>
            <p:spPr bwMode="auto">
              <a:xfrm>
                <a:off x="3140" y="2880"/>
                <a:ext cx="831" cy="271"/>
              </a:xfrm>
              <a:prstGeom prst="rect">
                <a:avLst/>
              </a:prstGeom>
              <a:solidFill>
                <a:srgbClr val="00E4A8"/>
              </a:solidFill>
              <a:ln w="15875">
                <a:noFill/>
                <a:miter lim="800000"/>
                <a:headEnd/>
                <a:tailEnd/>
              </a:ln>
            </p:spPr>
            <p:txBody>
              <a:bodyPr wrap="none">
                <a:spAutoFit/>
              </a:bodyPr>
              <a:lstStyle/>
              <a:p>
                <a:pPr algn="l" eaLnBrk="1" hangingPunct="1">
                  <a:lnSpc>
                    <a:spcPct val="100000"/>
                  </a:lnSpc>
                  <a:spcBef>
                    <a:spcPct val="0"/>
                  </a:spcBef>
                  <a:buClrTx/>
                  <a:buFontTx/>
                  <a:buNone/>
                </a:pPr>
                <a:r>
                  <a:rPr kumimoji="1" lang="zh-CN" altLang="en-US" sz="2200" b="1">
                    <a:solidFill>
                      <a:srgbClr val="000000"/>
                    </a:solidFill>
                    <a:latin typeface="楷体_GB2312" pitchFamily="49" charset="-122"/>
                    <a:ea typeface="楷体_GB2312" pitchFamily="49" charset="-122"/>
                  </a:rPr>
                  <a:t>目标文件</a:t>
                </a:r>
              </a:p>
            </p:txBody>
          </p:sp>
        </p:grpSp>
      </p:grpSp>
      <p:sp>
        <p:nvSpPr>
          <p:cNvPr id="377885" name="Rectangle 29"/>
          <p:cNvSpPr>
            <a:spLocks noChangeArrowheads="1"/>
          </p:cNvSpPr>
          <p:nvPr/>
        </p:nvSpPr>
        <p:spPr bwMode="auto">
          <a:xfrm>
            <a:off x="426144" y="3705481"/>
            <a:ext cx="8461375" cy="2286000"/>
          </a:xfrm>
          <a:prstGeom prst="rect">
            <a:avLst/>
          </a:prstGeom>
          <a:noFill/>
          <a:ln w="9525">
            <a:noFill/>
            <a:miter lim="800000"/>
            <a:headEnd/>
            <a:tailEnd/>
          </a:ln>
        </p:spPr>
        <p:txBody>
          <a:bodyPr/>
          <a:lstStyle/>
          <a:p>
            <a:pPr marL="265113" indent="-265113">
              <a:spcBef>
                <a:spcPct val="5000"/>
              </a:spcBef>
              <a:buClr>
                <a:schemeClr val="accent1"/>
              </a:buClr>
              <a:buFont typeface="Wingdings" pitchFamily="2" charset="2"/>
              <a:buChar char="v"/>
            </a:pPr>
            <a:r>
              <a:rPr lang="en-US" altLang="zh-CN" sz="2000" b="1" dirty="0">
                <a:solidFill>
                  <a:schemeClr val="tx1"/>
                </a:solidFill>
                <a:latin typeface="Arial" charset="0"/>
              </a:rPr>
              <a:t>HDL</a:t>
            </a:r>
            <a:r>
              <a:rPr lang="zh-CN" altLang="en-US" sz="2000" b="1" dirty="0">
                <a:solidFill>
                  <a:schemeClr val="tx1"/>
                </a:solidFill>
                <a:latin typeface="Arial" charset="0"/>
              </a:rPr>
              <a:t>发展至今已有近三十年的历史，到</a:t>
            </a:r>
            <a:r>
              <a:rPr lang="en-US" altLang="zh-CN" sz="2000" b="1" dirty="0">
                <a:solidFill>
                  <a:schemeClr val="tx1"/>
                </a:solidFill>
                <a:latin typeface="Arial" charset="0"/>
              </a:rPr>
              <a:t>20</a:t>
            </a:r>
            <a:r>
              <a:rPr lang="zh-CN" altLang="en-US" sz="2000" b="1" dirty="0">
                <a:solidFill>
                  <a:schemeClr val="tx1"/>
                </a:solidFill>
                <a:latin typeface="Arial" charset="0"/>
              </a:rPr>
              <a:t>世纪</a:t>
            </a:r>
            <a:r>
              <a:rPr lang="en-US" altLang="zh-CN" sz="2000" b="1" dirty="0">
                <a:solidFill>
                  <a:schemeClr val="tx1"/>
                </a:solidFill>
                <a:latin typeface="Arial" charset="0"/>
              </a:rPr>
              <a:t>80</a:t>
            </a:r>
            <a:r>
              <a:rPr lang="zh-CN" altLang="en-US" sz="2000" b="1" dirty="0">
                <a:solidFill>
                  <a:schemeClr val="tx1"/>
                </a:solidFill>
                <a:latin typeface="Arial" charset="0"/>
              </a:rPr>
              <a:t>年代，已出现了数十种硬件描述语言。</a:t>
            </a:r>
            <a:r>
              <a:rPr lang="en-US" altLang="zh-CN" sz="2000" b="1" dirty="0">
                <a:solidFill>
                  <a:schemeClr val="tx1"/>
                </a:solidFill>
                <a:latin typeface="Arial" charset="0"/>
              </a:rPr>
              <a:t>80</a:t>
            </a:r>
            <a:r>
              <a:rPr lang="zh-CN" altLang="en-US" sz="2000" b="1" dirty="0">
                <a:solidFill>
                  <a:schemeClr val="tx1"/>
                </a:solidFill>
                <a:latin typeface="Arial" charset="0"/>
              </a:rPr>
              <a:t>年代后期， </a:t>
            </a:r>
            <a:r>
              <a:rPr lang="en-US" altLang="zh-CN" sz="2000" b="1" dirty="0">
                <a:solidFill>
                  <a:schemeClr val="tx1"/>
                </a:solidFill>
                <a:latin typeface="Arial" charset="0"/>
              </a:rPr>
              <a:t>HDL</a:t>
            </a:r>
            <a:r>
              <a:rPr lang="zh-CN" altLang="en-US" sz="2000" b="1" dirty="0">
                <a:solidFill>
                  <a:schemeClr val="tx1"/>
                </a:solidFill>
                <a:latin typeface="Arial" charset="0"/>
              </a:rPr>
              <a:t>向着标准化、集成化的方向发展，最终</a:t>
            </a:r>
            <a:r>
              <a:rPr lang="en-US" altLang="zh-CN" sz="2000" b="1" dirty="0">
                <a:solidFill>
                  <a:schemeClr val="tx1"/>
                </a:solidFill>
                <a:latin typeface="Arial" charset="0"/>
              </a:rPr>
              <a:t>VHDL</a:t>
            </a:r>
            <a:r>
              <a:rPr lang="zh-CN" altLang="en-US" sz="2000" b="1" dirty="0">
                <a:solidFill>
                  <a:schemeClr val="tx1"/>
                </a:solidFill>
                <a:latin typeface="Arial" charset="0"/>
              </a:rPr>
              <a:t>、</a:t>
            </a:r>
            <a:r>
              <a:rPr lang="en-US" altLang="zh-CN" sz="2000" b="1" dirty="0" err="1">
                <a:solidFill>
                  <a:schemeClr val="tx1"/>
                </a:solidFill>
                <a:latin typeface="Arial" charset="0"/>
              </a:rPr>
              <a:t>Verilog</a:t>
            </a:r>
            <a:r>
              <a:rPr lang="en-US" altLang="zh-CN" sz="2000" b="1" dirty="0">
                <a:solidFill>
                  <a:schemeClr val="tx1"/>
                </a:solidFill>
                <a:latin typeface="Arial" charset="0"/>
              </a:rPr>
              <a:t> HDL</a:t>
            </a:r>
            <a:r>
              <a:rPr lang="zh-CN" altLang="en-US" sz="2000" b="1" dirty="0">
                <a:solidFill>
                  <a:schemeClr val="tx1"/>
                </a:solidFill>
                <a:latin typeface="Arial" charset="0"/>
              </a:rPr>
              <a:t>先后成为</a:t>
            </a:r>
            <a:r>
              <a:rPr lang="en-US" altLang="zh-CN" sz="2000" b="1" dirty="0">
                <a:solidFill>
                  <a:schemeClr val="tx1"/>
                </a:solidFill>
                <a:latin typeface="Arial" charset="0"/>
              </a:rPr>
              <a:t>IEEE</a:t>
            </a:r>
            <a:r>
              <a:rPr lang="zh-CN" altLang="en-US" sz="2000" b="1" dirty="0">
                <a:solidFill>
                  <a:schemeClr val="tx1"/>
                </a:solidFill>
                <a:latin typeface="Arial" charset="0"/>
              </a:rPr>
              <a:t>标准。 </a:t>
            </a:r>
          </a:p>
          <a:p>
            <a:pPr marL="787400" lvl="1" indent="-342900" algn="l">
              <a:spcBef>
                <a:spcPct val="0"/>
              </a:spcBef>
              <a:buClr>
                <a:schemeClr val="accent2"/>
              </a:buClr>
              <a:buSzPct val="110000"/>
              <a:buFont typeface="Wingdings" panose="05000000000000000000" pitchFamily="2" charset="2"/>
              <a:buChar char="Ø"/>
            </a:pPr>
            <a:r>
              <a:rPr lang="en-US" altLang="zh-CN" sz="2000" b="1" dirty="0">
                <a:latin typeface="Arial" charset="0"/>
              </a:rPr>
              <a:t>VHDL</a:t>
            </a:r>
            <a:r>
              <a:rPr lang="en-US" altLang="zh-CN" b="1" dirty="0">
                <a:solidFill>
                  <a:schemeClr val="tx1"/>
                </a:solidFill>
                <a:latin typeface="方正姚体" pitchFamily="2" charset="-122"/>
                <a:ea typeface="方正姚体" pitchFamily="2" charset="-122"/>
              </a:rPr>
              <a:t> </a:t>
            </a:r>
            <a:r>
              <a:rPr lang="zh-CN" altLang="en-US" sz="2000" b="1" dirty="0">
                <a:solidFill>
                  <a:schemeClr val="tx1"/>
                </a:solidFill>
                <a:latin typeface="Arial" charset="0"/>
              </a:rPr>
              <a:t>：</a:t>
            </a:r>
            <a:r>
              <a:rPr lang="en-US" altLang="zh-CN" sz="2000" b="1" dirty="0">
                <a:solidFill>
                  <a:schemeClr val="tx1"/>
                </a:solidFill>
                <a:latin typeface="Arial" charset="0"/>
              </a:rPr>
              <a:t>VHSIC Hardware Description Language</a:t>
            </a:r>
            <a:r>
              <a:rPr lang="zh-CN" altLang="en-US" sz="2000" b="1" dirty="0">
                <a:solidFill>
                  <a:schemeClr val="tx1"/>
                </a:solidFill>
                <a:latin typeface="Arial" charset="0"/>
              </a:rPr>
              <a:t>（</a:t>
            </a:r>
            <a:r>
              <a:rPr lang="en-US" altLang="zh-CN" sz="2000" b="1" dirty="0">
                <a:solidFill>
                  <a:schemeClr val="tx1"/>
                </a:solidFill>
                <a:latin typeface="Arial" charset="0"/>
              </a:rPr>
              <a:t>VHSIC——Very High Speed Integrated Circuits</a:t>
            </a:r>
            <a:r>
              <a:rPr lang="zh-CN" altLang="en-US" sz="2000" b="1" dirty="0">
                <a:solidFill>
                  <a:schemeClr val="tx1"/>
                </a:solidFill>
                <a:latin typeface="Arial" charset="0"/>
              </a:rPr>
              <a:t>），甚高速集成电路的硬件描述语言，来源于美国军方，</a:t>
            </a:r>
            <a:r>
              <a:rPr lang="en-US" altLang="zh-CN" sz="2000" b="1" dirty="0">
                <a:solidFill>
                  <a:schemeClr val="tx1"/>
                </a:solidFill>
                <a:latin typeface="Arial" charset="0"/>
              </a:rPr>
              <a:t>1987</a:t>
            </a:r>
            <a:r>
              <a:rPr lang="zh-CN" altLang="en-US" sz="2000" b="1" dirty="0">
                <a:solidFill>
                  <a:schemeClr val="tx1"/>
                </a:solidFill>
                <a:latin typeface="Arial" charset="0"/>
              </a:rPr>
              <a:t>年成为</a:t>
            </a:r>
            <a:r>
              <a:rPr lang="en-US" altLang="zh-CN" sz="2000" b="1" dirty="0">
                <a:solidFill>
                  <a:schemeClr val="tx1"/>
                </a:solidFill>
                <a:latin typeface="Arial" charset="0"/>
              </a:rPr>
              <a:t>IEEE</a:t>
            </a:r>
            <a:r>
              <a:rPr lang="zh-CN" altLang="en-US" sz="2000" b="1" dirty="0">
                <a:solidFill>
                  <a:schemeClr val="tx1"/>
                </a:solidFill>
                <a:latin typeface="Arial" charset="0"/>
              </a:rPr>
              <a:t>标准。目前标准化程度最高的一种</a:t>
            </a:r>
            <a:r>
              <a:rPr lang="en-US" altLang="zh-CN" sz="2000" b="1" dirty="0">
                <a:solidFill>
                  <a:schemeClr val="tx1"/>
                </a:solidFill>
                <a:latin typeface="Arial" charset="0"/>
              </a:rPr>
              <a:t>HDL</a:t>
            </a:r>
            <a:r>
              <a:rPr lang="zh-CN" altLang="en-US" sz="2000" b="1" dirty="0">
                <a:solidFill>
                  <a:schemeClr val="tx1"/>
                </a:solidFill>
                <a:latin typeface="Arial"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7859"/>
                                        </p:tgtEl>
                                        <p:attrNameLst>
                                          <p:attrName>style.visibility</p:attrName>
                                        </p:attrNameLst>
                                      </p:cBhvr>
                                      <p:to>
                                        <p:strVal val="visible"/>
                                      </p:to>
                                    </p:set>
                                    <p:anim calcmode="lin" valueType="num">
                                      <p:cBhvr additive="base">
                                        <p:cTn id="7" dur="500" fill="hold"/>
                                        <p:tgtEl>
                                          <p:spTgt spid="377859"/>
                                        </p:tgtEl>
                                        <p:attrNameLst>
                                          <p:attrName>ppt_x</p:attrName>
                                        </p:attrNameLst>
                                      </p:cBhvr>
                                      <p:tavLst>
                                        <p:tav tm="0">
                                          <p:val>
                                            <p:strVal val="0-#ppt_w/2"/>
                                          </p:val>
                                        </p:tav>
                                        <p:tav tm="100000">
                                          <p:val>
                                            <p:strVal val="#ppt_x"/>
                                          </p:val>
                                        </p:tav>
                                      </p:tavLst>
                                    </p:anim>
                                    <p:anim calcmode="lin" valueType="num">
                                      <p:cBhvr additive="base">
                                        <p:cTn id="8" dur="500" fill="hold"/>
                                        <p:tgtEl>
                                          <p:spTgt spid="3778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77885"/>
                                        </p:tgtEl>
                                        <p:attrNameLst>
                                          <p:attrName>style.visibility</p:attrName>
                                        </p:attrNameLst>
                                      </p:cBhvr>
                                      <p:to>
                                        <p:strVal val="visible"/>
                                      </p:to>
                                    </p:set>
                                    <p:anim calcmode="lin" valueType="num">
                                      <p:cBhvr additive="base">
                                        <p:cTn id="18" dur="500" fill="hold"/>
                                        <p:tgtEl>
                                          <p:spTgt spid="377885"/>
                                        </p:tgtEl>
                                        <p:attrNameLst>
                                          <p:attrName>ppt_x</p:attrName>
                                        </p:attrNameLst>
                                      </p:cBhvr>
                                      <p:tavLst>
                                        <p:tav tm="0">
                                          <p:val>
                                            <p:strVal val="0-#ppt_w/2"/>
                                          </p:val>
                                        </p:tav>
                                        <p:tav tm="100000">
                                          <p:val>
                                            <p:strVal val="#ppt_x"/>
                                          </p:val>
                                        </p:tav>
                                      </p:tavLst>
                                    </p:anim>
                                    <p:anim calcmode="lin" valueType="num">
                                      <p:cBhvr additive="base">
                                        <p:cTn id="19" dur="500" fill="hold"/>
                                        <p:tgtEl>
                                          <p:spTgt spid="3778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autoUpdateAnimBg="0"/>
      <p:bldP spid="37788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611560" y="404664"/>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x</a:t>
            </a:r>
            <a:r>
              <a:rPr lang="zh-CN" altLang="en-US" dirty="0" smtClean="0">
                <a:solidFill>
                  <a:schemeClr val="accent1"/>
                </a:solidFill>
                <a:latin typeface="Times New Roman" panose="02020603050405020304" pitchFamily="18" charset="0"/>
                <a:cs typeface="Times New Roman" panose="02020603050405020304" pitchFamily="18" charset="0"/>
              </a:rPr>
              <a:t>和</a:t>
            </a:r>
            <a:r>
              <a:rPr lang="en-US" altLang="zh-CN" dirty="0" smtClean="0">
                <a:solidFill>
                  <a:schemeClr val="accent1"/>
                </a:solidFill>
                <a:latin typeface="Times New Roman" panose="02020603050405020304" pitchFamily="18" charset="0"/>
                <a:cs typeface="Times New Roman" panose="02020603050405020304" pitchFamily="18" charset="0"/>
              </a:rPr>
              <a:t>z</a:t>
            </a:r>
            <a:r>
              <a:rPr lang="zh-CN" altLang="en-US" dirty="0" smtClean="0">
                <a:solidFill>
                  <a:schemeClr val="accent1"/>
                </a:solidFill>
                <a:latin typeface="Times New Roman" panose="02020603050405020304" pitchFamily="18" charset="0"/>
                <a:cs typeface="Times New Roman" panose="02020603050405020304" pitchFamily="18" charset="0"/>
              </a:rPr>
              <a:t>值</a:t>
            </a:r>
          </a:p>
        </p:txBody>
      </p:sp>
      <p:sp>
        <p:nvSpPr>
          <p:cNvPr id="406531" name="Rectangle 3"/>
          <p:cNvSpPr>
            <a:spLocks noGrp="1" noChangeArrowheads="1"/>
          </p:cNvSpPr>
          <p:nvPr>
            <p:ph type="body" idx="1"/>
          </p:nvPr>
        </p:nvSpPr>
        <p:spPr>
          <a:xfrm>
            <a:off x="419098" y="964580"/>
            <a:ext cx="7761288" cy="1384300"/>
          </a:xfrm>
        </p:spPr>
        <p:txBody>
          <a:bodyPr/>
          <a:lstStyle/>
          <a:p>
            <a:pPr algn="just">
              <a:lnSpc>
                <a:spcPct val="110000"/>
              </a:lnSpc>
              <a:spcBef>
                <a:spcPct val="0"/>
              </a:spcBef>
            </a:pPr>
            <a:r>
              <a:rPr lang="en-US" altLang="zh-CN" sz="2400" dirty="0" smtClean="0">
                <a:latin typeface="Arial" charset="0"/>
                <a:ea typeface="宋体" charset="-122"/>
              </a:rPr>
              <a:t>x</a:t>
            </a:r>
            <a:r>
              <a:rPr lang="zh-CN" altLang="en-US" sz="2400" dirty="0" smtClean="0">
                <a:latin typeface="Arial" charset="0"/>
                <a:ea typeface="宋体" charset="-122"/>
              </a:rPr>
              <a:t>和</a:t>
            </a:r>
            <a:r>
              <a:rPr lang="en-US" altLang="zh-CN" sz="2400" dirty="0" smtClean="0">
                <a:latin typeface="Arial" charset="0"/>
                <a:ea typeface="宋体" charset="-122"/>
              </a:rPr>
              <a:t>z</a:t>
            </a:r>
            <a:r>
              <a:rPr lang="zh-CN" altLang="en-US" sz="2400" dirty="0" smtClean="0">
                <a:latin typeface="Arial" charset="0"/>
                <a:ea typeface="宋体" charset="-122"/>
              </a:rPr>
              <a:t>值</a:t>
            </a:r>
          </a:p>
          <a:p>
            <a:pPr lvl="1" algn="just">
              <a:lnSpc>
                <a:spcPct val="110000"/>
              </a:lnSpc>
              <a:spcBef>
                <a:spcPct val="0"/>
              </a:spcBef>
            </a:pPr>
            <a:r>
              <a:rPr lang="en-US" altLang="zh-CN" dirty="0" smtClean="0">
                <a:latin typeface="Arial" charset="0"/>
                <a:ea typeface="宋体" charset="-122"/>
              </a:rPr>
              <a:t>x</a:t>
            </a:r>
            <a:r>
              <a:rPr lang="zh-CN" altLang="en-US" dirty="0" smtClean="0">
                <a:latin typeface="Arial" charset="0"/>
                <a:ea typeface="宋体" charset="-122"/>
              </a:rPr>
              <a:t>表示不定值，</a:t>
            </a:r>
            <a:r>
              <a:rPr lang="en-US" altLang="zh-CN" dirty="0" smtClean="0">
                <a:latin typeface="Arial" charset="0"/>
                <a:ea typeface="宋体" charset="-122"/>
              </a:rPr>
              <a:t>z</a:t>
            </a:r>
            <a:r>
              <a:rPr lang="zh-CN" altLang="en-US" dirty="0" smtClean="0">
                <a:latin typeface="Arial" charset="0"/>
                <a:ea typeface="宋体" charset="-122"/>
              </a:rPr>
              <a:t>表示高阻值；</a:t>
            </a:r>
          </a:p>
          <a:p>
            <a:pPr lvl="1" algn="just">
              <a:lnSpc>
                <a:spcPct val="110000"/>
              </a:lnSpc>
              <a:spcBef>
                <a:spcPct val="0"/>
              </a:spcBef>
            </a:pPr>
            <a:r>
              <a:rPr lang="en-US" altLang="zh-CN" dirty="0" smtClean="0">
                <a:latin typeface="Arial" charset="0"/>
                <a:ea typeface="宋体" charset="-122"/>
              </a:rPr>
              <a:t>x</a:t>
            </a:r>
            <a:r>
              <a:rPr lang="zh-CN" altLang="en-US" dirty="0" smtClean="0">
                <a:latin typeface="Arial" charset="0"/>
                <a:ea typeface="宋体" charset="-122"/>
              </a:rPr>
              <a:t>和</a:t>
            </a:r>
            <a:r>
              <a:rPr lang="en-US" altLang="zh-CN" dirty="0" smtClean="0">
                <a:latin typeface="Arial" charset="0"/>
                <a:ea typeface="宋体" charset="-122"/>
              </a:rPr>
              <a:t>z</a:t>
            </a:r>
            <a:r>
              <a:rPr lang="zh-CN" altLang="en-US" dirty="0" smtClean="0">
                <a:latin typeface="Arial" charset="0"/>
                <a:ea typeface="宋体" charset="-122"/>
              </a:rPr>
              <a:t>代表的二进制位数取决于所用的进制 </a:t>
            </a:r>
          </a:p>
        </p:txBody>
      </p:sp>
      <p:sp>
        <p:nvSpPr>
          <p:cNvPr id="406532" name="Rectangle 4"/>
          <p:cNvSpPr>
            <a:spLocks noChangeArrowheads="1"/>
          </p:cNvSpPr>
          <p:nvPr/>
        </p:nvSpPr>
        <p:spPr bwMode="auto">
          <a:xfrm>
            <a:off x="407417" y="2131045"/>
            <a:ext cx="8701087" cy="2378075"/>
          </a:xfrm>
          <a:prstGeom prst="rect">
            <a:avLst/>
          </a:prstGeom>
          <a:noFill/>
          <a:ln w="9525">
            <a:noFill/>
            <a:miter lim="800000"/>
            <a:headEnd/>
            <a:tailEnd/>
          </a:ln>
        </p:spPr>
        <p:txBody>
          <a:bodyPr/>
          <a:lstStyle/>
          <a:p>
            <a:pPr marL="742950" lvl="1" indent="-285750">
              <a:spcBef>
                <a:spcPct val="0"/>
              </a:spcBef>
              <a:buClr>
                <a:srgbClr val="FF0000"/>
              </a:buClr>
              <a:buSzPct val="80000"/>
              <a:buFont typeface="Wingdings" pitchFamily="2" charset="2"/>
              <a:buNone/>
            </a:pPr>
            <a:r>
              <a:rPr lang="zh-CN" altLang="en-US" sz="2000" b="1" dirty="0">
                <a:solidFill>
                  <a:schemeClr val="tx1"/>
                </a:solidFill>
                <a:latin typeface="Arial" charset="0"/>
              </a:rPr>
              <a:t>“</a:t>
            </a:r>
            <a:r>
              <a:rPr lang="zh-CN" altLang="en-US" sz="2000" b="1" dirty="0">
                <a:solidFill>
                  <a:srgbClr val="C00000"/>
                </a:solidFill>
                <a:latin typeface="Arial" charset="0"/>
              </a:rPr>
              <a:t>？</a:t>
            </a:r>
            <a:r>
              <a:rPr lang="zh-CN" altLang="en-US" sz="2000" b="1" dirty="0">
                <a:solidFill>
                  <a:schemeClr val="tx1"/>
                </a:solidFill>
                <a:latin typeface="Arial" charset="0"/>
              </a:rPr>
              <a:t>”是</a:t>
            </a:r>
            <a:r>
              <a:rPr lang="en-US" altLang="zh-CN" sz="2000" b="1" dirty="0">
                <a:solidFill>
                  <a:schemeClr val="tx1"/>
                </a:solidFill>
                <a:latin typeface="Arial" charset="0"/>
              </a:rPr>
              <a:t>z</a:t>
            </a:r>
            <a:r>
              <a:rPr lang="zh-CN" altLang="en-US" sz="2000" b="1" dirty="0">
                <a:solidFill>
                  <a:schemeClr val="tx1"/>
                </a:solidFill>
                <a:latin typeface="Arial" charset="0"/>
              </a:rPr>
              <a:t>的另一种表示符号，建议在</a:t>
            </a:r>
            <a:r>
              <a:rPr lang="en-US" altLang="zh-CN" sz="2000" b="1" dirty="0">
                <a:solidFill>
                  <a:schemeClr val="tx1"/>
                </a:solidFill>
                <a:latin typeface="Arial" charset="0"/>
              </a:rPr>
              <a:t>case</a:t>
            </a:r>
            <a:r>
              <a:rPr lang="zh-CN" altLang="en-US" sz="2000" b="1" dirty="0">
                <a:solidFill>
                  <a:schemeClr val="tx1"/>
                </a:solidFill>
                <a:latin typeface="Arial" charset="0"/>
              </a:rPr>
              <a:t>语句中使用</a:t>
            </a:r>
            <a:r>
              <a:rPr lang="zh-CN" altLang="en-US" sz="2000" b="1" dirty="0">
                <a:solidFill>
                  <a:srgbClr val="C00000"/>
                </a:solidFill>
                <a:latin typeface="Arial" charset="0"/>
              </a:rPr>
              <a:t>？</a:t>
            </a:r>
            <a:r>
              <a:rPr lang="zh-CN" altLang="en-US" sz="2000" b="1" dirty="0">
                <a:solidFill>
                  <a:schemeClr val="tx1"/>
                </a:solidFill>
                <a:latin typeface="Arial" charset="0"/>
              </a:rPr>
              <a:t>表示高阻态</a:t>
            </a:r>
            <a:r>
              <a:rPr lang="en-US" altLang="zh-CN" sz="2000" b="1" dirty="0">
                <a:solidFill>
                  <a:srgbClr val="C00000"/>
                </a:solidFill>
                <a:latin typeface="Arial" charset="0"/>
              </a:rPr>
              <a:t>z</a:t>
            </a:r>
          </a:p>
          <a:p>
            <a:pPr marL="1143000" lvl="2" indent="-228600">
              <a:spcBef>
                <a:spcPct val="0"/>
              </a:spcBef>
              <a:buClr>
                <a:srgbClr val="FF9900"/>
              </a:buClr>
              <a:buFontTx/>
              <a:buNone/>
            </a:pPr>
            <a:r>
              <a:rPr kumimoji="1" lang="en-US" altLang="zh-CN" sz="2000" b="1" dirty="0">
                <a:solidFill>
                  <a:srgbClr val="CC0066"/>
                </a:solidFill>
              </a:rPr>
              <a:t>【</a:t>
            </a:r>
            <a:r>
              <a:rPr kumimoji="1" lang="zh-CN" altLang="en-US" sz="2000" b="1" dirty="0">
                <a:solidFill>
                  <a:srgbClr val="CC0066"/>
                </a:solidFill>
              </a:rPr>
              <a:t>例</a:t>
            </a:r>
            <a:r>
              <a:rPr kumimoji="1" lang="en-US" altLang="zh-CN" sz="2000" b="1" dirty="0">
                <a:solidFill>
                  <a:srgbClr val="CC0066"/>
                </a:solidFill>
                <a:latin typeface="Arial" charset="0"/>
              </a:rPr>
              <a:t>2.17 </a:t>
            </a:r>
            <a:r>
              <a:rPr kumimoji="1" lang="en-US" altLang="zh-CN" sz="2000" b="1" dirty="0">
                <a:solidFill>
                  <a:srgbClr val="CC0066"/>
                </a:solidFill>
              </a:rPr>
              <a:t>】</a:t>
            </a:r>
            <a:r>
              <a:rPr lang="en-US" altLang="zh-CN" sz="2000" b="1" dirty="0" err="1">
                <a:solidFill>
                  <a:schemeClr val="tx1"/>
                </a:solidFill>
                <a:latin typeface="Arial" charset="0"/>
                <a:ea typeface="方正姚体" pitchFamily="2" charset="-122"/>
              </a:rPr>
              <a:t>casez</a:t>
            </a:r>
            <a:r>
              <a:rPr lang="en-US" altLang="zh-CN" sz="2000" b="1" dirty="0">
                <a:solidFill>
                  <a:schemeClr val="tx1"/>
                </a:solidFill>
                <a:latin typeface="Arial" charset="0"/>
                <a:ea typeface="方正姚体" pitchFamily="2" charset="-122"/>
              </a:rPr>
              <a:t> (select)</a:t>
            </a:r>
          </a:p>
          <a:p>
            <a:pPr marL="1143000" lvl="2" indent="-228600">
              <a:spcBef>
                <a:spcPct val="0"/>
              </a:spcBef>
              <a:buClr>
                <a:srgbClr val="FF9900"/>
              </a:buClr>
              <a:buFontTx/>
              <a:buNone/>
            </a:pPr>
            <a:r>
              <a:rPr lang="en-US" altLang="zh-CN" sz="2000" b="1" dirty="0">
                <a:solidFill>
                  <a:schemeClr val="tx1"/>
                </a:solidFill>
                <a:latin typeface="Arial" charset="0"/>
                <a:ea typeface="方正姚体" pitchFamily="2" charset="-122"/>
              </a:rPr>
              <a:t>                      4’b???1: out = a;</a:t>
            </a:r>
          </a:p>
          <a:p>
            <a:pPr marL="1143000" lvl="2" indent="-228600">
              <a:spcBef>
                <a:spcPct val="0"/>
              </a:spcBef>
              <a:buClr>
                <a:srgbClr val="FF9900"/>
              </a:buClr>
              <a:buFontTx/>
              <a:buNone/>
            </a:pPr>
            <a:r>
              <a:rPr lang="en-US" altLang="zh-CN" sz="2000" b="1" dirty="0">
                <a:solidFill>
                  <a:schemeClr val="tx1"/>
                </a:solidFill>
                <a:latin typeface="Arial" charset="0"/>
                <a:ea typeface="方正姚体" pitchFamily="2" charset="-122"/>
              </a:rPr>
              <a:t>                      4’b??1?: out = b;</a:t>
            </a:r>
          </a:p>
          <a:p>
            <a:pPr marL="1143000" lvl="2" indent="-228600">
              <a:spcBef>
                <a:spcPct val="0"/>
              </a:spcBef>
              <a:buClr>
                <a:srgbClr val="FF9900"/>
              </a:buClr>
              <a:buFontTx/>
              <a:buNone/>
            </a:pPr>
            <a:r>
              <a:rPr lang="en-US" altLang="zh-CN" sz="2000" b="1" dirty="0">
                <a:solidFill>
                  <a:schemeClr val="tx1"/>
                </a:solidFill>
                <a:latin typeface="Arial" charset="0"/>
                <a:ea typeface="方正姚体" pitchFamily="2" charset="-122"/>
              </a:rPr>
              <a:t>                      4’b?1??: out = c;</a:t>
            </a:r>
          </a:p>
          <a:p>
            <a:pPr marL="1143000" lvl="2" indent="-228600">
              <a:spcBef>
                <a:spcPct val="0"/>
              </a:spcBef>
              <a:buClr>
                <a:srgbClr val="FF9900"/>
              </a:buClr>
              <a:buFontTx/>
              <a:buNone/>
            </a:pPr>
            <a:r>
              <a:rPr lang="en-US" altLang="zh-CN" sz="2000" b="1" dirty="0">
                <a:solidFill>
                  <a:schemeClr val="tx1"/>
                </a:solidFill>
                <a:latin typeface="Arial" charset="0"/>
                <a:ea typeface="方正姚体" pitchFamily="2" charset="-122"/>
              </a:rPr>
              <a:t>                      4’b1???: out = d;</a:t>
            </a:r>
          </a:p>
          <a:p>
            <a:pPr marL="1143000" lvl="2" indent="-228600">
              <a:spcBef>
                <a:spcPct val="0"/>
              </a:spcBef>
              <a:buClr>
                <a:srgbClr val="FF9900"/>
              </a:buClr>
              <a:buFontTx/>
              <a:buNone/>
            </a:pPr>
            <a:r>
              <a:rPr lang="en-US" altLang="zh-CN" sz="2000" b="1" dirty="0">
                <a:solidFill>
                  <a:schemeClr val="tx1"/>
                </a:solidFill>
                <a:latin typeface="Arial" charset="0"/>
                <a:ea typeface="方正姚体" pitchFamily="2" charset="-122"/>
              </a:rPr>
              <a:t>                  </a:t>
            </a:r>
            <a:r>
              <a:rPr lang="en-US" altLang="zh-CN" sz="2000" b="1" dirty="0" err="1">
                <a:solidFill>
                  <a:schemeClr val="tx1"/>
                </a:solidFill>
                <a:latin typeface="Arial" charset="0"/>
                <a:ea typeface="方正姚体" pitchFamily="2" charset="-122"/>
              </a:rPr>
              <a:t>endcase</a:t>
            </a:r>
            <a:endParaRPr lang="en-US" altLang="zh-CN" sz="2000" b="1" dirty="0">
              <a:solidFill>
                <a:schemeClr val="tx1"/>
              </a:solidFill>
              <a:latin typeface="Arial" charset="0"/>
              <a:ea typeface="方正姚体" pitchFamily="2" charset="-122"/>
            </a:endParaRPr>
          </a:p>
        </p:txBody>
      </p:sp>
      <p:sp>
        <p:nvSpPr>
          <p:cNvPr id="406533" name="Rectangle 5"/>
          <p:cNvSpPr>
            <a:spLocks noChangeArrowheads="1"/>
          </p:cNvSpPr>
          <p:nvPr/>
        </p:nvSpPr>
        <p:spPr bwMode="auto">
          <a:xfrm>
            <a:off x="357394" y="4437112"/>
            <a:ext cx="7632700" cy="1882775"/>
          </a:xfrm>
          <a:prstGeom prst="rect">
            <a:avLst/>
          </a:prstGeom>
          <a:noFill/>
          <a:ln w="9525">
            <a:noFill/>
            <a:miter lim="800000"/>
            <a:headEnd/>
            <a:tailEnd/>
          </a:ln>
        </p:spPr>
        <p:txBody>
          <a:bodyPr/>
          <a:lstStyle/>
          <a:p>
            <a:pPr marL="342900" indent="-342900" algn="just" eaLnBrk="0" hangingPunct="0">
              <a:lnSpc>
                <a:spcPct val="110000"/>
              </a:lnSpc>
              <a:buClr>
                <a:schemeClr val="accent1"/>
              </a:buClr>
              <a:buSzPct val="100000"/>
              <a:buFont typeface="Wingdings" pitchFamily="2" charset="2"/>
              <a:buChar char="v"/>
            </a:pPr>
            <a:r>
              <a:rPr lang="zh-CN" altLang="en-US" b="1" dirty="0">
                <a:solidFill>
                  <a:schemeClr val="tx1"/>
                </a:solidFill>
                <a:latin typeface="Arial" charset="0"/>
                <a:ea typeface="宋体" charset="-122"/>
              </a:rPr>
              <a:t>负数</a:t>
            </a:r>
          </a:p>
          <a:p>
            <a:pPr marL="742950" lvl="1" indent="-285750" algn="just" eaLnBrk="0" hangingPunct="0">
              <a:lnSpc>
                <a:spcPct val="110000"/>
              </a:lnSpc>
              <a:buClr>
                <a:schemeClr val="accent2"/>
              </a:buClr>
              <a:buSzPct val="100000"/>
              <a:buFont typeface="Wingdings" panose="05000000000000000000" pitchFamily="2" charset="2"/>
              <a:buChar char="Ø"/>
            </a:pPr>
            <a:r>
              <a:rPr lang="zh-CN" altLang="en-US" sz="1800" b="1" dirty="0">
                <a:solidFill>
                  <a:schemeClr val="tx1"/>
                </a:solidFill>
                <a:latin typeface="Arial" charset="0"/>
                <a:ea typeface="宋体" charset="-122"/>
              </a:rPr>
              <a:t>在位宽前加一个负号，即表示负数，负数通常表示为该负数的二进制补码</a:t>
            </a:r>
          </a:p>
          <a:p>
            <a:pPr marL="742950" lvl="1" indent="-285750" algn="just" eaLnBrk="0" hangingPunct="0">
              <a:lnSpc>
                <a:spcPct val="110000"/>
              </a:lnSpc>
              <a:buClr>
                <a:schemeClr val="accent2"/>
              </a:buClr>
              <a:buSzPct val="100000"/>
              <a:buFont typeface="Wingdings" panose="05000000000000000000" pitchFamily="2" charset="2"/>
              <a:buChar char="Ø"/>
            </a:pPr>
            <a:r>
              <a:rPr lang="zh-CN" altLang="en-US" sz="1800" b="1" dirty="0">
                <a:solidFill>
                  <a:schemeClr val="tx1"/>
                </a:solidFill>
                <a:latin typeface="Arial" charset="0"/>
                <a:ea typeface="宋体" charset="-122"/>
              </a:rPr>
              <a:t>如：</a:t>
            </a:r>
            <a:r>
              <a:rPr lang="en-US" altLang="zh-CN" sz="1800" b="1" dirty="0">
                <a:solidFill>
                  <a:schemeClr val="tx1"/>
                </a:solidFill>
                <a:latin typeface="Arial" charset="0"/>
                <a:ea typeface="宋体" charset="-122"/>
              </a:rPr>
              <a:t>-8’d5    //-5</a:t>
            </a:r>
            <a:r>
              <a:rPr lang="zh-CN" altLang="en-US" sz="1800" b="1" dirty="0">
                <a:solidFill>
                  <a:schemeClr val="tx1"/>
                </a:solidFill>
                <a:latin typeface="Arial" charset="0"/>
                <a:ea typeface="宋体" charset="-122"/>
              </a:rPr>
              <a:t>的补码，</a:t>
            </a:r>
            <a:r>
              <a:rPr lang="en-US" altLang="zh-CN" sz="1800" b="1" dirty="0">
                <a:solidFill>
                  <a:schemeClr val="tx1"/>
                </a:solidFill>
                <a:latin typeface="Arial" charset="0"/>
                <a:ea typeface="宋体" charset="-122"/>
              </a:rPr>
              <a:t>= 8‘b11111011</a:t>
            </a:r>
            <a:endParaRPr lang="zh-CN" altLang="en-US" sz="1800" b="1" dirty="0">
              <a:solidFill>
                <a:schemeClr val="tx1"/>
              </a:solidFill>
              <a:latin typeface="Arial" charset="0"/>
              <a:ea typeface="宋体"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6531"/>
                                        </p:tgtEl>
                                        <p:attrNameLst>
                                          <p:attrName>style.visibility</p:attrName>
                                        </p:attrNameLst>
                                      </p:cBhvr>
                                      <p:to>
                                        <p:strVal val="visible"/>
                                      </p:to>
                                    </p:set>
                                    <p:anim calcmode="lin" valueType="num">
                                      <p:cBhvr additive="base">
                                        <p:cTn id="7" dur="500" fill="hold"/>
                                        <p:tgtEl>
                                          <p:spTgt spid="406531"/>
                                        </p:tgtEl>
                                        <p:attrNameLst>
                                          <p:attrName>ppt_x</p:attrName>
                                        </p:attrNameLst>
                                      </p:cBhvr>
                                      <p:tavLst>
                                        <p:tav tm="0">
                                          <p:val>
                                            <p:strVal val="0-#ppt_w/2"/>
                                          </p:val>
                                        </p:tav>
                                        <p:tav tm="100000">
                                          <p:val>
                                            <p:strVal val="#ppt_x"/>
                                          </p:val>
                                        </p:tav>
                                      </p:tavLst>
                                    </p:anim>
                                    <p:anim calcmode="lin" valueType="num">
                                      <p:cBhvr additive="base">
                                        <p:cTn id="8" dur="500" fill="hold"/>
                                        <p:tgtEl>
                                          <p:spTgt spid="4065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6532">
                                            <p:txEl>
                                              <p:pRg st="0" end="0"/>
                                            </p:txEl>
                                          </p:spTgt>
                                        </p:tgtEl>
                                        <p:attrNameLst>
                                          <p:attrName>style.visibility</p:attrName>
                                        </p:attrNameLst>
                                      </p:cBhvr>
                                      <p:to>
                                        <p:strVal val="visible"/>
                                      </p:to>
                                    </p:set>
                                    <p:anim calcmode="lin" valueType="num">
                                      <p:cBhvr additive="base">
                                        <p:cTn id="13" dur="500" fill="hold"/>
                                        <p:tgtEl>
                                          <p:spTgt spid="40653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6532">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6532">
                                            <p:txEl>
                                              <p:pRg st="1" end="1"/>
                                            </p:txEl>
                                          </p:spTgt>
                                        </p:tgtEl>
                                        <p:attrNameLst>
                                          <p:attrName>style.visibility</p:attrName>
                                        </p:attrNameLst>
                                      </p:cBhvr>
                                      <p:to>
                                        <p:strVal val="visible"/>
                                      </p:to>
                                    </p:set>
                                    <p:anim calcmode="lin" valueType="num">
                                      <p:cBhvr additive="base">
                                        <p:cTn id="17" dur="500" fill="hold"/>
                                        <p:tgtEl>
                                          <p:spTgt spid="406532">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6532">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6532">
                                            <p:txEl>
                                              <p:pRg st="2" end="2"/>
                                            </p:txEl>
                                          </p:spTgt>
                                        </p:tgtEl>
                                        <p:attrNameLst>
                                          <p:attrName>style.visibility</p:attrName>
                                        </p:attrNameLst>
                                      </p:cBhvr>
                                      <p:to>
                                        <p:strVal val="visible"/>
                                      </p:to>
                                    </p:set>
                                    <p:anim calcmode="lin" valueType="num">
                                      <p:cBhvr additive="base">
                                        <p:cTn id="21" dur="500" fill="hold"/>
                                        <p:tgtEl>
                                          <p:spTgt spid="406532">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6532">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6532">
                                            <p:txEl>
                                              <p:pRg st="3" end="3"/>
                                            </p:txEl>
                                          </p:spTgt>
                                        </p:tgtEl>
                                        <p:attrNameLst>
                                          <p:attrName>style.visibility</p:attrName>
                                        </p:attrNameLst>
                                      </p:cBhvr>
                                      <p:to>
                                        <p:strVal val="visible"/>
                                      </p:to>
                                    </p:set>
                                    <p:anim calcmode="lin" valueType="num">
                                      <p:cBhvr additive="base">
                                        <p:cTn id="25" dur="500" fill="hold"/>
                                        <p:tgtEl>
                                          <p:spTgt spid="40653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6532">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06532">
                                            <p:txEl>
                                              <p:pRg st="4" end="4"/>
                                            </p:txEl>
                                          </p:spTgt>
                                        </p:tgtEl>
                                        <p:attrNameLst>
                                          <p:attrName>style.visibility</p:attrName>
                                        </p:attrNameLst>
                                      </p:cBhvr>
                                      <p:to>
                                        <p:strVal val="visible"/>
                                      </p:to>
                                    </p:set>
                                    <p:anim calcmode="lin" valueType="num">
                                      <p:cBhvr additive="base">
                                        <p:cTn id="29" dur="500" fill="hold"/>
                                        <p:tgtEl>
                                          <p:spTgt spid="406532">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06532">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406532">
                                            <p:txEl>
                                              <p:pRg st="5" end="5"/>
                                            </p:txEl>
                                          </p:spTgt>
                                        </p:tgtEl>
                                        <p:attrNameLst>
                                          <p:attrName>style.visibility</p:attrName>
                                        </p:attrNameLst>
                                      </p:cBhvr>
                                      <p:to>
                                        <p:strVal val="visible"/>
                                      </p:to>
                                    </p:set>
                                    <p:anim calcmode="lin" valueType="num">
                                      <p:cBhvr additive="base">
                                        <p:cTn id="33" dur="500" fill="hold"/>
                                        <p:tgtEl>
                                          <p:spTgt spid="406532">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06532">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406532">
                                            <p:txEl>
                                              <p:pRg st="6" end="6"/>
                                            </p:txEl>
                                          </p:spTgt>
                                        </p:tgtEl>
                                        <p:attrNameLst>
                                          <p:attrName>style.visibility</p:attrName>
                                        </p:attrNameLst>
                                      </p:cBhvr>
                                      <p:to>
                                        <p:strVal val="visible"/>
                                      </p:to>
                                    </p:set>
                                    <p:anim calcmode="lin" valueType="num">
                                      <p:cBhvr additive="base">
                                        <p:cTn id="37" dur="500" fill="hold"/>
                                        <p:tgtEl>
                                          <p:spTgt spid="40653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653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6533"/>
                                        </p:tgtEl>
                                        <p:attrNameLst>
                                          <p:attrName>style.visibility</p:attrName>
                                        </p:attrNameLst>
                                      </p:cBhvr>
                                      <p:to>
                                        <p:strVal val="visible"/>
                                      </p:to>
                                    </p:set>
                                    <p:anim calcmode="lin" valueType="num">
                                      <p:cBhvr additive="base">
                                        <p:cTn id="43" dur="500" fill="hold"/>
                                        <p:tgtEl>
                                          <p:spTgt spid="406533"/>
                                        </p:tgtEl>
                                        <p:attrNameLst>
                                          <p:attrName>ppt_x</p:attrName>
                                        </p:attrNameLst>
                                      </p:cBhvr>
                                      <p:tavLst>
                                        <p:tav tm="0">
                                          <p:val>
                                            <p:strVal val="0-#ppt_w/2"/>
                                          </p:val>
                                        </p:tav>
                                        <p:tav tm="100000">
                                          <p:val>
                                            <p:strVal val="#ppt_x"/>
                                          </p:val>
                                        </p:tav>
                                      </p:tavLst>
                                    </p:anim>
                                    <p:anim calcmode="lin" valueType="num">
                                      <p:cBhvr additive="base">
                                        <p:cTn id="44" dur="500" fill="hold"/>
                                        <p:tgtEl>
                                          <p:spTgt spid="4065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autoUpdateAnimBg="0"/>
      <p:bldP spid="406532" grpId="0" build="p" bldLvl="2" autoUpdateAnimBg="0"/>
      <p:bldP spid="40653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604366" y="383494"/>
            <a:ext cx="5911850" cy="372603"/>
          </a:xfrm>
        </p:spPr>
        <p:txBody>
          <a:bodyPr anchor="b"/>
          <a:lstStyle/>
          <a:p>
            <a:r>
              <a:rPr lang="zh-CN" altLang="en-US" i="0" dirty="0" smtClean="0">
                <a:solidFill>
                  <a:schemeClr val="accent1"/>
                </a:solidFill>
                <a:latin typeface="Times New Roman" panose="02020603050405020304" pitchFamily="18" charset="0"/>
                <a:cs typeface="Times New Roman" panose="02020603050405020304" pitchFamily="18" charset="0"/>
              </a:rPr>
              <a:t>实数（</a:t>
            </a:r>
            <a:r>
              <a:rPr lang="en-US" altLang="zh-CN" i="0" dirty="0" smtClean="0">
                <a:solidFill>
                  <a:schemeClr val="accent1"/>
                </a:solidFill>
                <a:latin typeface="Times New Roman" panose="02020603050405020304" pitchFamily="18" charset="0"/>
                <a:cs typeface="Times New Roman" panose="02020603050405020304" pitchFamily="18" charset="0"/>
              </a:rPr>
              <a:t>Real</a:t>
            </a:r>
            <a:r>
              <a:rPr lang="zh-CN" altLang="en-US" i="0" dirty="0" smtClean="0">
                <a:solidFill>
                  <a:schemeClr val="accent1"/>
                </a:solidFill>
                <a:latin typeface="Times New Roman" panose="02020603050405020304" pitchFamily="18" charset="0"/>
                <a:cs typeface="Times New Roman" panose="02020603050405020304" pitchFamily="18" charset="0"/>
              </a:rPr>
              <a:t>）</a:t>
            </a:r>
          </a:p>
        </p:txBody>
      </p:sp>
      <p:sp>
        <p:nvSpPr>
          <p:cNvPr id="408579" name="Rectangle 3"/>
          <p:cNvSpPr>
            <a:spLocks noGrp="1" noChangeArrowheads="1"/>
          </p:cNvSpPr>
          <p:nvPr>
            <p:ph type="body" idx="4294967295"/>
          </p:nvPr>
        </p:nvSpPr>
        <p:spPr>
          <a:xfrm>
            <a:off x="323850" y="1090613"/>
            <a:ext cx="8820150" cy="2338387"/>
          </a:xfrm>
        </p:spPr>
        <p:txBody>
          <a:bodyPr/>
          <a:lstStyle/>
          <a:p>
            <a:pPr marL="263525" indent="-263525" algn="just">
              <a:lnSpc>
                <a:spcPct val="110000"/>
              </a:lnSpc>
            </a:pPr>
            <a:r>
              <a:rPr lang="zh-CN" altLang="en-US" sz="2400" smtClean="0">
                <a:latin typeface="Arial" charset="0"/>
                <a:ea typeface="宋体" charset="-122"/>
              </a:rPr>
              <a:t>实数的两种表示法</a:t>
            </a:r>
          </a:p>
          <a:p>
            <a:pPr marL="712788" lvl="1" indent="-263525">
              <a:lnSpc>
                <a:spcPct val="110000"/>
              </a:lnSpc>
              <a:spcBef>
                <a:spcPct val="0"/>
              </a:spcBef>
            </a:pPr>
            <a:r>
              <a:rPr lang="zh-CN" altLang="en-US" smtClean="0">
                <a:latin typeface="Arial" charset="0"/>
                <a:ea typeface="宋体" charset="-122"/>
              </a:rPr>
              <a:t>十进制表示法</a:t>
            </a:r>
          </a:p>
          <a:p>
            <a:pPr marL="1162050" lvl="2" indent="-263525">
              <a:lnSpc>
                <a:spcPct val="110000"/>
              </a:lnSpc>
              <a:spcBef>
                <a:spcPct val="0"/>
              </a:spcBef>
            </a:pPr>
            <a:r>
              <a:rPr lang="en-US" altLang="zh-CN" smtClean="0">
                <a:latin typeface="Arial" charset="0"/>
                <a:ea typeface="宋体" charset="-122"/>
              </a:rPr>
              <a:t>2.0</a:t>
            </a:r>
            <a:r>
              <a:rPr lang="zh-CN" altLang="en-US" smtClean="0">
                <a:latin typeface="Arial" charset="0"/>
                <a:ea typeface="宋体" charset="-122"/>
              </a:rPr>
              <a:t>，</a:t>
            </a:r>
            <a:r>
              <a:rPr lang="en-US" altLang="zh-CN" smtClean="0">
                <a:latin typeface="Arial" charset="0"/>
                <a:ea typeface="宋体" charset="-122"/>
              </a:rPr>
              <a:t>5.678</a:t>
            </a:r>
            <a:r>
              <a:rPr lang="zh-CN" altLang="en-US" smtClean="0">
                <a:latin typeface="Arial" charset="0"/>
                <a:ea typeface="宋体" charset="-122"/>
              </a:rPr>
              <a:t>，</a:t>
            </a:r>
            <a:r>
              <a:rPr lang="en-US" altLang="zh-CN" smtClean="0">
                <a:latin typeface="Arial" charset="0"/>
                <a:ea typeface="宋体" charset="-122"/>
              </a:rPr>
              <a:t>0.1	//</a:t>
            </a:r>
            <a:r>
              <a:rPr lang="zh-CN" altLang="en-US" smtClean="0">
                <a:latin typeface="Arial" charset="0"/>
                <a:ea typeface="宋体" charset="-122"/>
              </a:rPr>
              <a:t>合法</a:t>
            </a:r>
          </a:p>
          <a:p>
            <a:pPr marL="1162050" lvl="2" indent="-263525">
              <a:lnSpc>
                <a:spcPct val="110000"/>
              </a:lnSpc>
              <a:spcBef>
                <a:spcPct val="0"/>
              </a:spcBef>
            </a:pPr>
            <a:r>
              <a:rPr lang="en-US" altLang="zh-CN" smtClean="0">
                <a:latin typeface="Arial" charset="0"/>
                <a:ea typeface="宋体" charset="-122"/>
              </a:rPr>
              <a:t>2.			//</a:t>
            </a:r>
            <a:r>
              <a:rPr lang="zh-CN" altLang="en-US" smtClean="0">
                <a:latin typeface="Arial" charset="0"/>
                <a:ea typeface="宋体" charset="-122"/>
              </a:rPr>
              <a:t>非法，小数点两侧都必须有数字</a:t>
            </a:r>
          </a:p>
          <a:p>
            <a:pPr marL="712788" lvl="1" indent="-263525">
              <a:lnSpc>
                <a:spcPct val="110000"/>
              </a:lnSpc>
              <a:spcBef>
                <a:spcPct val="0"/>
              </a:spcBef>
            </a:pPr>
            <a:r>
              <a:rPr lang="zh-CN" altLang="en-US" smtClean="0">
                <a:latin typeface="Arial" charset="0"/>
                <a:ea typeface="宋体" charset="-122"/>
              </a:rPr>
              <a:t>科学计数法</a:t>
            </a:r>
          </a:p>
          <a:p>
            <a:pPr marL="1162050" lvl="2" indent="-263525">
              <a:lnSpc>
                <a:spcPct val="110000"/>
              </a:lnSpc>
              <a:spcBef>
                <a:spcPct val="0"/>
              </a:spcBef>
            </a:pPr>
            <a:r>
              <a:rPr lang="en-US" altLang="zh-CN" smtClean="0">
                <a:latin typeface="Arial" charset="0"/>
                <a:ea typeface="宋体" charset="-122"/>
              </a:rPr>
              <a:t>43_5.1e2</a:t>
            </a:r>
            <a:r>
              <a:rPr lang="zh-CN" altLang="en-US" smtClean="0">
                <a:latin typeface="Arial" charset="0"/>
                <a:ea typeface="宋体" charset="-122"/>
              </a:rPr>
              <a:t>	</a:t>
            </a:r>
            <a:r>
              <a:rPr lang="en-US" altLang="zh-CN" smtClean="0">
                <a:latin typeface="Arial" charset="0"/>
                <a:ea typeface="宋体" charset="-122"/>
              </a:rPr>
              <a:t>// </a:t>
            </a:r>
            <a:r>
              <a:rPr lang="zh-CN" altLang="en-US" smtClean="0">
                <a:latin typeface="Arial" charset="0"/>
                <a:ea typeface="宋体" charset="-122"/>
              </a:rPr>
              <a:t>等于</a:t>
            </a:r>
            <a:r>
              <a:rPr lang="en-US" altLang="zh-CN" smtClean="0">
                <a:latin typeface="Arial" charset="0"/>
                <a:ea typeface="宋体" charset="-122"/>
              </a:rPr>
              <a:t>435.1</a:t>
            </a:r>
            <a:r>
              <a:rPr lang="en-US" altLang="zh-CN" smtClean="0">
                <a:latin typeface="Arial" charset="0"/>
                <a:ea typeface="宋体" charset="-122"/>
                <a:sym typeface="Symbol" pitchFamily="18" charset="2"/>
              </a:rPr>
              <a:t>10</a:t>
            </a:r>
            <a:r>
              <a:rPr lang="en-US" altLang="zh-CN" baseline="30000" smtClean="0">
                <a:latin typeface="Arial" charset="0"/>
                <a:ea typeface="宋体" charset="-122"/>
                <a:sym typeface="Symbol" pitchFamily="18" charset="2"/>
              </a:rPr>
              <a:t>2</a:t>
            </a:r>
            <a:r>
              <a:rPr lang="en-US" altLang="zh-CN" smtClean="0">
                <a:latin typeface="Arial" charset="0"/>
                <a:ea typeface="宋体" charset="-122"/>
                <a:sym typeface="Symbol" pitchFamily="18" charset="2"/>
              </a:rPr>
              <a:t>=43510</a:t>
            </a:r>
          </a:p>
          <a:p>
            <a:pPr marL="1162050" lvl="2" indent="-263525">
              <a:lnSpc>
                <a:spcPct val="110000"/>
              </a:lnSpc>
              <a:spcBef>
                <a:spcPct val="0"/>
              </a:spcBef>
            </a:pPr>
            <a:r>
              <a:rPr lang="en-US" altLang="zh-CN" smtClean="0">
                <a:latin typeface="Arial" charset="0"/>
                <a:ea typeface="宋体" charset="-122"/>
              </a:rPr>
              <a:t>5E-4		//</a:t>
            </a:r>
            <a:r>
              <a:rPr lang="zh-CN" altLang="en-US" smtClean="0">
                <a:latin typeface="Arial" charset="0"/>
                <a:ea typeface="宋体" charset="-122"/>
              </a:rPr>
              <a:t>等于</a:t>
            </a:r>
            <a:r>
              <a:rPr lang="en-US" altLang="zh-CN" smtClean="0">
                <a:latin typeface="Arial" charset="0"/>
                <a:ea typeface="宋体" charset="-122"/>
              </a:rPr>
              <a:t>5</a:t>
            </a:r>
            <a:r>
              <a:rPr lang="en-US" altLang="zh-CN" smtClean="0">
                <a:latin typeface="Arial" charset="0"/>
                <a:ea typeface="宋体" charset="-122"/>
                <a:sym typeface="Symbol" pitchFamily="18" charset="2"/>
              </a:rPr>
              <a:t>10</a:t>
            </a:r>
            <a:r>
              <a:rPr lang="en-US" altLang="zh-CN" baseline="30000" smtClean="0">
                <a:latin typeface="Arial" charset="0"/>
                <a:ea typeface="宋体" charset="-122"/>
                <a:sym typeface="Symbol" pitchFamily="18" charset="2"/>
              </a:rPr>
              <a:t>-4</a:t>
            </a:r>
            <a:r>
              <a:rPr lang="en-US" altLang="zh-CN" smtClean="0">
                <a:latin typeface="Arial" charset="0"/>
                <a:ea typeface="宋体" charset="-122"/>
                <a:sym typeface="Symbol" pitchFamily="18" charset="2"/>
              </a:rPr>
              <a:t>=0.0005</a:t>
            </a:r>
            <a:r>
              <a:rPr lang="zh-CN" altLang="en-US" smtClean="0">
                <a:latin typeface="Arial" charset="0"/>
                <a:ea typeface="宋体" charset="-122"/>
                <a:sym typeface="Symbol" pitchFamily="18" charset="2"/>
              </a:rPr>
              <a:t>，</a:t>
            </a:r>
            <a:r>
              <a:rPr lang="zh-CN" altLang="en-US" smtClean="0">
                <a:latin typeface="Arial" charset="0"/>
                <a:ea typeface="宋体" charset="-122"/>
              </a:rPr>
              <a:t> </a:t>
            </a:r>
            <a:r>
              <a:rPr lang="en-US" altLang="zh-CN" smtClean="0">
                <a:solidFill>
                  <a:srgbClr val="CC0066"/>
                </a:solidFill>
                <a:latin typeface="Arial" charset="0"/>
                <a:ea typeface="宋体" charset="-122"/>
              </a:rPr>
              <a:t>e</a:t>
            </a:r>
            <a:r>
              <a:rPr lang="zh-CN" altLang="en-US" smtClean="0">
                <a:solidFill>
                  <a:srgbClr val="CC0066"/>
                </a:solidFill>
                <a:latin typeface="Arial" charset="0"/>
                <a:ea typeface="宋体" charset="-122"/>
              </a:rPr>
              <a:t>与</a:t>
            </a:r>
            <a:r>
              <a:rPr lang="en-US" altLang="zh-CN" smtClean="0">
                <a:solidFill>
                  <a:srgbClr val="CC0066"/>
                </a:solidFill>
                <a:latin typeface="Arial" charset="0"/>
                <a:ea typeface="宋体" charset="-122"/>
              </a:rPr>
              <a:t>E</a:t>
            </a:r>
            <a:r>
              <a:rPr lang="zh-CN" altLang="en-US" smtClean="0">
                <a:solidFill>
                  <a:srgbClr val="CC0066"/>
                </a:solidFill>
                <a:latin typeface="Arial" charset="0"/>
                <a:ea typeface="宋体" charset="-122"/>
              </a:rPr>
              <a:t>相同</a:t>
            </a:r>
          </a:p>
        </p:txBody>
      </p:sp>
      <p:sp>
        <p:nvSpPr>
          <p:cNvPr id="2" name="Rectangle 3"/>
          <p:cNvSpPr>
            <a:spLocks noChangeArrowheads="1"/>
          </p:cNvSpPr>
          <p:nvPr/>
        </p:nvSpPr>
        <p:spPr bwMode="auto">
          <a:xfrm>
            <a:off x="382588" y="3501008"/>
            <a:ext cx="7016750" cy="1531938"/>
          </a:xfrm>
          <a:prstGeom prst="rect">
            <a:avLst/>
          </a:prstGeom>
          <a:noFill/>
          <a:ln w="9525">
            <a:noFill/>
            <a:miter lim="800000"/>
            <a:headEnd/>
            <a:tailEnd/>
          </a:ln>
        </p:spPr>
        <p:txBody>
          <a:bodyPr/>
          <a:lstStyle/>
          <a:p>
            <a:pPr marL="263525" indent="-263525">
              <a:spcBef>
                <a:spcPct val="10000"/>
              </a:spcBef>
              <a:buClr>
                <a:schemeClr val="accent1"/>
              </a:buClr>
              <a:buFont typeface="Wingdings" pitchFamily="2" charset="2"/>
              <a:buChar char="v"/>
            </a:pPr>
            <a:r>
              <a:rPr lang="zh-CN" altLang="en-US" b="1" dirty="0">
                <a:solidFill>
                  <a:schemeClr val="tx1"/>
                </a:solidFill>
                <a:latin typeface="Arial" charset="0"/>
              </a:rPr>
              <a:t>实数通过四舍五入被转换为最相近的整数</a:t>
            </a:r>
          </a:p>
          <a:p>
            <a:pPr marL="263525" indent="-263525">
              <a:spcBef>
                <a:spcPct val="10000"/>
              </a:spcBef>
              <a:buClr>
                <a:schemeClr val="bg2"/>
              </a:buClr>
              <a:buFont typeface="Wingdings" pitchFamily="2" charset="2"/>
              <a:buNone/>
            </a:pPr>
            <a:r>
              <a:rPr kumimoji="1" lang="en-US" altLang="zh-CN" sz="2000" b="1" dirty="0">
                <a:solidFill>
                  <a:schemeClr val="tx1"/>
                </a:solidFill>
              </a:rPr>
              <a:t> </a:t>
            </a:r>
            <a:r>
              <a:rPr kumimoji="1" lang="en-US" altLang="zh-CN" sz="2000" b="1" dirty="0">
                <a:solidFill>
                  <a:srgbClr val="CC0066"/>
                </a:solidFill>
              </a:rPr>
              <a:t>【</a:t>
            </a:r>
            <a:r>
              <a:rPr kumimoji="1" lang="zh-CN" altLang="en-US" sz="2000" b="1" dirty="0">
                <a:solidFill>
                  <a:srgbClr val="CC0066"/>
                </a:solidFill>
              </a:rPr>
              <a:t>例</a:t>
            </a:r>
            <a:r>
              <a:rPr kumimoji="1" lang="en-US" altLang="zh-CN" sz="2000" b="1" dirty="0">
                <a:solidFill>
                  <a:srgbClr val="CC0066"/>
                </a:solidFill>
              </a:rPr>
              <a:t>】</a:t>
            </a:r>
            <a:r>
              <a:rPr lang="en-US" altLang="zh-CN" sz="2000" b="1" dirty="0">
                <a:solidFill>
                  <a:schemeClr val="tx1"/>
                </a:solidFill>
                <a:latin typeface="Arial" charset="0"/>
              </a:rPr>
              <a:t>42.446</a:t>
            </a:r>
            <a:r>
              <a:rPr lang="zh-CN" altLang="en-US" sz="2000" b="1" dirty="0">
                <a:solidFill>
                  <a:schemeClr val="tx1"/>
                </a:solidFill>
                <a:latin typeface="Arial" charset="0"/>
              </a:rPr>
              <a:t>，</a:t>
            </a:r>
            <a:r>
              <a:rPr lang="en-US" altLang="zh-CN" sz="2000" b="1" dirty="0">
                <a:solidFill>
                  <a:schemeClr val="tx1"/>
                </a:solidFill>
                <a:latin typeface="Arial" charset="0"/>
              </a:rPr>
              <a:t>42.45	//</a:t>
            </a:r>
            <a:r>
              <a:rPr lang="zh-CN" altLang="en-US" sz="2000" b="1" dirty="0">
                <a:solidFill>
                  <a:schemeClr val="tx1"/>
                </a:solidFill>
                <a:latin typeface="Arial" charset="0"/>
              </a:rPr>
              <a:t>若转换为整数都是</a:t>
            </a:r>
            <a:r>
              <a:rPr lang="en-US" altLang="zh-CN" sz="2000" b="1" dirty="0">
                <a:solidFill>
                  <a:schemeClr val="tx1"/>
                </a:solidFill>
                <a:latin typeface="Arial" charset="0"/>
              </a:rPr>
              <a:t>42</a:t>
            </a:r>
          </a:p>
          <a:p>
            <a:pPr marL="263525" indent="-263525">
              <a:spcBef>
                <a:spcPct val="10000"/>
              </a:spcBef>
              <a:buClr>
                <a:schemeClr val="bg2"/>
              </a:buClr>
              <a:buFont typeface="Wingdings" pitchFamily="2" charset="2"/>
              <a:buNone/>
            </a:pPr>
            <a:r>
              <a:rPr lang="en-US" altLang="zh-CN" sz="2000" b="1" dirty="0">
                <a:solidFill>
                  <a:schemeClr val="tx1"/>
                </a:solidFill>
                <a:latin typeface="Arial" charset="0"/>
              </a:rPr>
              <a:t>             92.5</a:t>
            </a:r>
            <a:r>
              <a:rPr lang="zh-CN" altLang="en-US" sz="2000" b="1" dirty="0">
                <a:solidFill>
                  <a:schemeClr val="tx1"/>
                </a:solidFill>
                <a:latin typeface="Arial" charset="0"/>
              </a:rPr>
              <a:t>，</a:t>
            </a:r>
            <a:r>
              <a:rPr lang="en-US" altLang="zh-CN" sz="2000" b="1" dirty="0">
                <a:solidFill>
                  <a:schemeClr val="tx1"/>
                </a:solidFill>
                <a:latin typeface="Arial" charset="0"/>
              </a:rPr>
              <a:t>92.699	//</a:t>
            </a:r>
            <a:r>
              <a:rPr lang="zh-CN" altLang="en-US" sz="2000" b="1" dirty="0">
                <a:solidFill>
                  <a:schemeClr val="tx1"/>
                </a:solidFill>
                <a:latin typeface="Arial" charset="0"/>
              </a:rPr>
              <a:t>若转换为整数都是</a:t>
            </a:r>
            <a:r>
              <a:rPr lang="en-US" altLang="zh-CN" sz="2000" b="1" dirty="0">
                <a:solidFill>
                  <a:schemeClr val="tx1"/>
                </a:solidFill>
                <a:latin typeface="Arial" charset="0"/>
              </a:rPr>
              <a:t>93</a:t>
            </a:r>
          </a:p>
          <a:p>
            <a:pPr marL="263525" indent="-263525">
              <a:spcBef>
                <a:spcPct val="10000"/>
              </a:spcBef>
              <a:buClr>
                <a:schemeClr val="bg2"/>
              </a:buClr>
              <a:buFont typeface="Wingdings" pitchFamily="2" charset="2"/>
              <a:buNone/>
            </a:pPr>
            <a:r>
              <a:rPr lang="en-US" altLang="zh-CN" sz="2000" b="1" dirty="0">
                <a:solidFill>
                  <a:schemeClr val="tx1"/>
                </a:solidFill>
                <a:latin typeface="Arial" charset="0"/>
              </a:rPr>
              <a:t>             -15.62</a:t>
            </a:r>
            <a:r>
              <a:rPr lang="zh-CN" altLang="en-US" sz="2000" b="1" dirty="0">
                <a:solidFill>
                  <a:schemeClr val="tx1"/>
                </a:solidFill>
                <a:latin typeface="Arial" charset="0"/>
              </a:rPr>
              <a:t>，</a:t>
            </a:r>
            <a:r>
              <a:rPr lang="en-US" altLang="zh-CN" sz="2000" b="1" dirty="0">
                <a:solidFill>
                  <a:schemeClr val="tx1"/>
                </a:solidFill>
                <a:latin typeface="Arial" charset="0"/>
              </a:rPr>
              <a:t>-25.26  //</a:t>
            </a:r>
            <a:r>
              <a:rPr lang="zh-CN" altLang="en-US" sz="2000" b="1" dirty="0">
                <a:solidFill>
                  <a:schemeClr val="tx1"/>
                </a:solidFill>
                <a:latin typeface="Arial" charset="0"/>
              </a:rPr>
              <a:t>若转换为整数分别为</a:t>
            </a:r>
            <a:r>
              <a:rPr lang="en-US" altLang="zh-CN" sz="2000" b="1" dirty="0">
                <a:solidFill>
                  <a:schemeClr val="tx1"/>
                </a:solidFill>
                <a:latin typeface="Arial" charset="0"/>
              </a:rPr>
              <a:t>-16</a:t>
            </a:r>
            <a:r>
              <a:rPr lang="zh-CN" altLang="en-US" sz="2000" b="1" dirty="0">
                <a:solidFill>
                  <a:schemeClr val="tx1"/>
                </a:solidFill>
                <a:latin typeface="Arial" charset="0"/>
              </a:rPr>
              <a:t>，</a:t>
            </a:r>
            <a:r>
              <a:rPr lang="en-US" altLang="zh-CN" sz="2000" b="1" dirty="0">
                <a:solidFill>
                  <a:schemeClr val="tx1"/>
                </a:solidFill>
                <a:latin typeface="Arial" charset="0"/>
              </a:rPr>
              <a:t>-25</a:t>
            </a:r>
          </a:p>
          <a:p>
            <a:pPr marL="263525" indent="-263525">
              <a:spcBef>
                <a:spcPct val="10000"/>
              </a:spcBef>
              <a:buClr>
                <a:schemeClr val="bg2"/>
              </a:buClr>
              <a:buFont typeface="Wingdings" pitchFamily="2" charset="2"/>
              <a:buNone/>
            </a:pPr>
            <a:endParaRPr lang="en-US" altLang="zh-CN" sz="2000" b="1" dirty="0">
              <a:solidFill>
                <a:schemeClr val="tx1"/>
              </a:solidFill>
              <a:latin typeface="Arial" charset="0"/>
            </a:endParaRPr>
          </a:p>
        </p:txBody>
      </p:sp>
      <p:sp>
        <p:nvSpPr>
          <p:cNvPr id="754693" name="AutoShape 5"/>
          <p:cNvSpPr>
            <a:spLocks noChangeArrowheads="1"/>
          </p:cNvSpPr>
          <p:nvPr/>
        </p:nvSpPr>
        <p:spPr bwMode="auto">
          <a:xfrm>
            <a:off x="266700" y="5098504"/>
            <a:ext cx="8591550" cy="1066800"/>
          </a:xfrm>
          <a:prstGeom prst="horizontalScroll">
            <a:avLst>
              <a:gd name="adj" fmla="val 12500"/>
            </a:avLst>
          </a:prstGeom>
          <a:solidFill>
            <a:srgbClr val="FFCC99"/>
          </a:solidFill>
          <a:ln w="9525">
            <a:solidFill>
              <a:srgbClr val="FF9933"/>
            </a:solidFill>
            <a:round/>
            <a:headEnd/>
            <a:tailEnd/>
          </a:ln>
        </p:spPr>
        <p:txBody>
          <a:bodyPr anchor="ctr">
            <a:spAutoFit/>
          </a:bodyPr>
          <a:lstStyle/>
          <a:p>
            <a:pPr marL="342900" indent="-342900">
              <a:lnSpc>
                <a:spcPct val="105000"/>
              </a:lnSpc>
              <a:spcBef>
                <a:spcPct val="0"/>
              </a:spcBef>
              <a:buClr>
                <a:schemeClr val="accent2"/>
              </a:buClr>
              <a:buFont typeface="Wingdings" panose="05000000000000000000" pitchFamily="2" charset="2"/>
              <a:buChar char="Ø"/>
            </a:pPr>
            <a:r>
              <a:rPr kumimoji="1" lang="zh-CN" altLang="en-US" sz="2200" b="1" dirty="0">
                <a:solidFill>
                  <a:schemeClr val="tx1"/>
                </a:solidFill>
                <a:latin typeface="Arial" charset="0"/>
                <a:ea typeface="楷体_GB2312" pitchFamily="49" charset="-122"/>
              </a:rPr>
              <a:t>下划线“</a:t>
            </a:r>
            <a:r>
              <a:rPr kumimoji="1" lang="en-US" altLang="zh-CN" sz="2200" b="1" dirty="0">
                <a:solidFill>
                  <a:schemeClr val="tx1"/>
                </a:solidFill>
                <a:latin typeface="Arial" charset="0"/>
                <a:ea typeface="楷体_GB2312" pitchFamily="49" charset="-122"/>
              </a:rPr>
              <a:t>_”</a:t>
            </a:r>
            <a:r>
              <a:rPr kumimoji="1" lang="zh-CN" altLang="en-US" sz="2200" b="1" dirty="0">
                <a:solidFill>
                  <a:schemeClr val="tx1"/>
                </a:solidFill>
                <a:latin typeface="Arial" charset="0"/>
                <a:ea typeface="楷体_GB2312" pitchFamily="49" charset="-122"/>
              </a:rPr>
              <a:t>可随意用在整数或实数的数字中间，以提高可读性；但数字的第</a:t>
            </a:r>
            <a:r>
              <a:rPr kumimoji="1" lang="en-US" altLang="zh-CN" sz="2200" b="1" dirty="0">
                <a:solidFill>
                  <a:schemeClr val="tx1"/>
                </a:solidFill>
                <a:latin typeface="Arial" charset="0"/>
                <a:ea typeface="楷体_GB2312" pitchFamily="49" charset="-122"/>
              </a:rPr>
              <a:t>1</a:t>
            </a:r>
            <a:r>
              <a:rPr kumimoji="1" lang="zh-CN" altLang="en-US" sz="2200" b="1" dirty="0">
                <a:solidFill>
                  <a:schemeClr val="tx1"/>
                </a:solidFill>
                <a:latin typeface="Arial" charset="0"/>
                <a:ea typeface="楷体_GB2312" pitchFamily="49" charset="-122"/>
              </a:rPr>
              <a:t>个字符不能是下划线，也不能用在位宽和进制处。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8579"/>
                                        </p:tgtEl>
                                        <p:attrNameLst>
                                          <p:attrName>style.visibility</p:attrName>
                                        </p:attrNameLst>
                                      </p:cBhvr>
                                      <p:to>
                                        <p:strVal val="visible"/>
                                      </p:to>
                                    </p:set>
                                    <p:anim calcmode="lin" valueType="num">
                                      <p:cBhvr additive="base">
                                        <p:cTn id="7" dur="500" fill="hold"/>
                                        <p:tgtEl>
                                          <p:spTgt spid="408579"/>
                                        </p:tgtEl>
                                        <p:attrNameLst>
                                          <p:attrName>ppt_x</p:attrName>
                                        </p:attrNameLst>
                                      </p:cBhvr>
                                      <p:tavLst>
                                        <p:tav tm="0">
                                          <p:val>
                                            <p:strVal val="0-#ppt_w/2"/>
                                          </p:val>
                                        </p:tav>
                                        <p:tav tm="100000">
                                          <p:val>
                                            <p:strVal val="#ppt_x"/>
                                          </p:val>
                                        </p:tav>
                                      </p:tavLst>
                                    </p:anim>
                                    <p:anim calcmode="lin" valueType="num">
                                      <p:cBhvr additive="base">
                                        <p:cTn id="8" dur="500" fill="hold"/>
                                        <p:tgtEl>
                                          <p:spTgt spid="4085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754693"/>
                                        </p:tgtEl>
                                        <p:attrNameLst>
                                          <p:attrName>style.visibility</p:attrName>
                                        </p:attrNameLst>
                                      </p:cBhvr>
                                      <p:to>
                                        <p:strVal val="visible"/>
                                      </p:to>
                                    </p:set>
                                    <p:animEffect transition="in" filter="barn(outVertical)">
                                      <p:cBhvr>
                                        <p:cTn id="37" dur="500"/>
                                        <p:tgtEl>
                                          <p:spTgt spid="75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autoUpdateAnimBg="0"/>
      <p:bldP spid="2" grpId="0" build="p" autoUpdateAnimBg="0"/>
      <p:bldP spid="75469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539552" y="404664"/>
            <a:ext cx="7772400" cy="372603"/>
          </a:xfrm>
        </p:spPr>
        <p:txBody>
          <a:bodyPr/>
          <a:lstStyle/>
          <a:p>
            <a:r>
              <a:rPr lang="zh-CN" altLang="en-US" dirty="0" smtClean="0">
                <a:solidFill>
                  <a:schemeClr val="accent1"/>
                </a:solidFill>
                <a:latin typeface="Times New Roman" panose="02020603050405020304" pitchFamily="18" charset="0"/>
                <a:cs typeface="Times New Roman" panose="02020603050405020304" pitchFamily="18" charset="0"/>
              </a:rPr>
              <a:t>三、字符串</a:t>
            </a:r>
          </a:p>
        </p:txBody>
      </p:sp>
      <p:sp>
        <p:nvSpPr>
          <p:cNvPr id="412675" name="Rectangle 3"/>
          <p:cNvSpPr>
            <a:spLocks noGrp="1" noChangeArrowheads="1"/>
          </p:cNvSpPr>
          <p:nvPr>
            <p:ph type="body" idx="1"/>
          </p:nvPr>
        </p:nvSpPr>
        <p:spPr>
          <a:xfrm>
            <a:off x="179512" y="980728"/>
            <a:ext cx="8639944" cy="2768963"/>
          </a:xfrm>
        </p:spPr>
        <p:txBody>
          <a:bodyPr/>
          <a:lstStyle/>
          <a:p>
            <a:pPr marL="438150" indent="-180000" algn="just">
              <a:lnSpc>
                <a:spcPct val="110000"/>
              </a:lnSpc>
              <a:defRPr/>
            </a:pPr>
            <a:r>
              <a:rPr kumimoji="1" lang="zh-CN" altLang="en-US" sz="22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字符串</a:t>
            </a:r>
            <a:r>
              <a:rPr kumimoji="1"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是用双引号括起来的可打印字符序列，不能多行书写。</a:t>
            </a:r>
          </a:p>
          <a:p>
            <a:pPr marL="438150" indent="-180000">
              <a:lnSpc>
                <a:spcPct val="110000"/>
              </a:lnSpc>
              <a:defRPr/>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作用：在仿真时显示一些相关信息，或者指定显示的格式</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marL="1001100" lvl="2" indent="-180000">
              <a:lnSpc>
                <a:spcPct val="110000"/>
              </a:lnSpc>
              <a:buClr>
                <a:schemeClr val="accent2"/>
              </a:buClr>
              <a:buSzPct val="110000"/>
              <a:buFont typeface="Wingdings" panose="05000000000000000000" pitchFamily="2" charset="2"/>
              <a:buChar char="Ø"/>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例：</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”INTERNAL ERROR”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”this is an example for </a:t>
            </a:r>
            <a:r>
              <a:rPr lang="en-US" altLang="zh-CN" dirty="0" err="1" smtClean="0">
                <a:latin typeface="Times New Roman" panose="02020603050405020304" pitchFamily="18" charset="0"/>
                <a:ea typeface="宋体" panose="02010600030101010101" pitchFamily="2" charset="-122"/>
                <a:cs typeface="Times New Roman" panose="02020603050405020304" pitchFamily="18" charset="0"/>
              </a:rPr>
              <a:t>Verilog</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HDL”</a:t>
            </a:r>
          </a:p>
          <a:p>
            <a:pPr marL="438150" indent="-180000">
              <a:lnSpc>
                <a:spcPct val="110000"/>
              </a:lnSpc>
              <a:defRPr/>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字符串能够用在系统任务（如</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$display</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$monitor</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）中作为变量， </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字符串的值可像数值一样存储在寄存器中，也可以像对数字一样</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对字符串进行赋值、比较和拼接操作</a:t>
            </a:r>
          </a:p>
        </p:txBody>
      </p:sp>
      <p:sp>
        <p:nvSpPr>
          <p:cNvPr id="8" name="Rectangle 13"/>
          <p:cNvSpPr>
            <a:spLocks noChangeArrowheads="1"/>
          </p:cNvSpPr>
          <p:nvPr/>
        </p:nvSpPr>
        <p:spPr bwMode="auto">
          <a:xfrm>
            <a:off x="539552" y="3786361"/>
            <a:ext cx="8101012" cy="866775"/>
          </a:xfrm>
          <a:prstGeom prst="rect">
            <a:avLst/>
          </a:prstGeom>
          <a:noFill/>
          <a:ln w="9525">
            <a:noFill/>
            <a:miter lim="800000"/>
            <a:headEnd/>
            <a:tailEnd/>
          </a:ln>
        </p:spPr>
        <p:txBody>
          <a:bodyPr/>
          <a:lstStyle/>
          <a:p>
            <a:pPr marL="358775" indent="-358775" defTabSz="2716213">
              <a:buClr>
                <a:schemeClr val="bg2"/>
              </a:buClr>
              <a:buSzPct val="100000"/>
              <a:buFont typeface="Wingdings" pitchFamily="2" charset="2"/>
              <a:buNone/>
              <a:tabLst>
                <a:tab pos="2692400" algn="l"/>
              </a:tabLst>
            </a:pPr>
            <a:r>
              <a:rPr lang="en-US" altLang="zh-CN" sz="2200" b="1" dirty="0">
                <a:solidFill>
                  <a:srgbClr val="CC0066"/>
                </a:solidFill>
                <a:latin typeface="Times New Roman" panose="02020603050405020304" pitchFamily="18" charset="0"/>
                <a:cs typeface="Times New Roman" panose="02020603050405020304" pitchFamily="18" charset="0"/>
              </a:rPr>
              <a:t>【</a:t>
            </a:r>
            <a:r>
              <a:rPr lang="zh-CN" altLang="en-US" sz="2200" b="1" dirty="0">
                <a:solidFill>
                  <a:srgbClr val="CC0066"/>
                </a:solidFill>
                <a:latin typeface="Times New Roman" panose="02020603050405020304" pitchFamily="18" charset="0"/>
                <a:cs typeface="Times New Roman" panose="02020603050405020304" pitchFamily="18" charset="0"/>
              </a:rPr>
              <a:t>例</a:t>
            </a:r>
            <a:r>
              <a:rPr lang="en-US" altLang="zh-CN" sz="2200" b="1" dirty="0">
                <a:solidFill>
                  <a:srgbClr val="CC0066"/>
                </a:solidFill>
                <a:latin typeface="Times New Roman" panose="02020603050405020304" pitchFamily="18" charset="0"/>
                <a:cs typeface="Times New Roman" panose="02020603050405020304" pitchFamily="18" charset="0"/>
              </a:rPr>
              <a:t>】</a:t>
            </a:r>
            <a:r>
              <a:rPr kumimoji="1" lang="en-US" altLang="zh-CN" sz="2200" b="1" dirty="0">
                <a:solidFill>
                  <a:schemeClr val="tx1"/>
                </a:solidFill>
                <a:latin typeface="Times New Roman" panose="02020603050405020304" pitchFamily="18" charset="0"/>
                <a:cs typeface="Times New Roman" panose="02020603050405020304" pitchFamily="18" charset="0"/>
              </a:rPr>
              <a:t>$display($</a:t>
            </a:r>
            <a:r>
              <a:rPr kumimoji="1" lang="en-US" altLang="zh-CN" sz="2200" b="1" dirty="0" err="1">
                <a:solidFill>
                  <a:schemeClr val="tx1"/>
                </a:solidFill>
                <a:latin typeface="Times New Roman" panose="02020603050405020304" pitchFamily="18" charset="0"/>
                <a:cs typeface="Times New Roman" panose="02020603050405020304" pitchFamily="18" charset="0"/>
              </a:rPr>
              <a:t>time,,,”a</a:t>
            </a:r>
            <a:r>
              <a:rPr kumimoji="1" lang="en-US" altLang="zh-CN" sz="2200" b="1" dirty="0">
                <a:solidFill>
                  <a:schemeClr val="tx1"/>
                </a:solidFill>
                <a:latin typeface="Times New Roman" panose="02020603050405020304" pitchFamily="18" charset="0"/>
                <a:cs typeface="Times New Roman" panose="02020603050405020304" pitchFamily="18" charset="0"/>
              </a:rPr>
              <a:t>=%h b=%h c=%h”,</a:t>
            </a:r>
            <a:r>
              <a:rPr kumimoji="1" lang="en-US" altLang="zh-CN" sz="2200" b="1" dirty="0" err="1">
                <a:solidFill>
                  <a:schemeClr val="tx1"/>
                </a:solidFill>
                <a:latin typeface="Times New Roman" panose="02020603050405020304" pitchFamily="18" charset="0"/>
                <a:cs typeface="Times New Roman" panose="02020603050405020304" pitchFamily="18" charset="0"/>
              </a:rPr>
              <a:t>a,b,c</a:t>
            </a:r>
            <a:r>
              <a:rPr kumimoji="1" lang="en-US" altLang="zh-CN" sz="2200" b="1" dirty="0">
                <a:solidFill>
                  <a:schemeClr val="tx1"/>
                </a:solidFill>
                <a:latin typeface="Times New Roman" panose="02020603050405020304" pitchFamily="18" charset="0"/>
                <a:cs typeface="Times New Roman" panose="02020603050405020304" pitchFamily="18" charset="0"/>
              </a:rPr>
              <a:t>);</a:t>
            </a:r>
          </a:p>
          <a:p>
            <a:pPr marL="358775" indent="-358775" defTabSz="2716213">
              <a:buClr>
                <a:srgbClr val="3333FF"/>
              </a:buClr>
              <a:buFont typeface="Wingdings" pitchFamily="2" charset="2"/>
              <a:buNone/>
            </a:pPr>
            <a:r>
              <a:rPr kumimoji="1" lang="en-US" altLang="zh-CN" sz="2200" b="1" dirty="0">
                <a:solidFill>
                  <a:schemeClr val="tx1"/>
                </a:solidFill>
                <a:latin typeface="Times New Roman" panose="02020603050405020304" pitchFamily="18" charset="0"/>
                <a:cs typeface="Times New Roman" panose="02020603050405020304" pitchFamily="18" charset="0"/>
              </a:rPr>
              <a:t>               // </a:t>
            </a:r>
            <a:r>
              <a:rPr kumimoji="1" lang="zh-CN" altLang="en-US" sz="2200" b="1" dirty="0">
                <a:solidFill>
                  <a:schemeClr val="tx1"/>
                </a:solidFill>
                <a:latin typeface="Times New Roman" panose="02020603050405020304" pitchFamily="18" charset="0"/>
                <a:cs typeface="Times New Roman" panose="02020603050405020304" pitchFamily="18" charset="0"/>
              </a:rPr>
              <a:t>显示当前仿真时间，空</a:t>
            </a:r>
            <a:r>
              <a:rPr kumimoji="1" lang="en-US" altLang="zh-CN" sz="2200" b="1" dirty="0">
                <a:solidFill>
                  <a:schemeClr val="tx1"/>
                </a:solidFill>
                <a:latin typeface="Times New Roman" panose="02020603050405020304" pitchFamily="18" charset="0"/>
                <a:cs typeface="Times New Roman" panose="02020603050405020304" pitchFamily="18" charset="0"/>
              </a:rPr>
              <a:t>3</a:t>
            </a:r>
            <a:r>
              <a:rPr kumimoji="1" lang="zh-CN" altLang="en-US" sz="2200" b="1" dirty="0">
                <a:solidFill>
                  <a:schemeClr val="tx1"/>
                </a:solidFill>
                <a:latin typeface="Times New Roman" panose="02020603050405020304" pitchFamily="18" charset="0"/>
                <a:cs typeface="Times New Roman" panose="02020603050405020304" pitchFamily="18" charset="0"/>
              </a:rPr>
              <a:t>格后显示</a:t>
            </a:r>
            <a:r>
              <a:rPr kumimoji="1" lang="en-US" altLang="zh-CN" sz="2200" b="1" dirty="0">
                <a:solidFill>
                  <a:schemeClr val="tx1"/>
                </a:solidFill>
                <a:latin typeface="Times New Roman" panose="02020603050405020304" pitchFamily="18" charset="0"/>
                <a:cs typeface="Times New Roman" panose="02020603050405020304" pitchFamily="18" charset="0"/>
              </a:rPr>
              <a:t>a=xx b=xx c=xx</a:t>
            </a:r>
          </a:p>
        </p:txBody>
      </p:sp>
      <p:sp>
        <p:nvSpPr>
          <p:cNvPr id="6" name="Rectangle 3"/>
          <p:cNvSpPr txBox="1">
            <a:spLocks noChangeArrowheads="1"/>
          </p:cNvSpPr>
          <p:nvPr/>
        </p:nvSpPr>
        <p:spPr bwMode="auto">
          <a:xfrm>
            <a:off x="412469" y="4653136"/>
            <a:ext cx="3257550" cy="1125537"/>
          </a:xfrm>
          <a:prstGeom prst="rect">
            <a:avLst/>
          </a:prstGeom>
          <a:noFill/>
          <a:ln w="9525">
            <a:noFill/>
            <a:miter lim="800000"/>
            <a:headEnd/>
            <a:tailEnd/>
          </a:ln>
        </p:spPr>
        <p:txBody>
          <a:bodyPr/>
          <a:lstStyle/>
          <a:p>
            <a:pPr marL="438150" indent="-438150">
              <a:buClr>
                <a:schemeClr val="accent1"/>
              </a:buClr>
              <a:buFont typeface="Wingdings" pitchFamily="2" charset="2"/>
              <a:buChar char="v"/>
            </a:pPr>
            <a:r>
              <a:rPr lang="zh-CN" altLang="en-US" sz="2200" b="1" dirty="0">
                <a:solidFill>
                  <a:schemeClr val="tx1"/>
                </a:solidFill>
                <a:latin typeface="Times New Roman" panose="02020603050405020304" pitchFamily="18" charset="0"/>
                <a:cs typeface="Times New Roman" panose="02020603050405020304" pitchFamily="18" charset="0"/>
              </a:rPr>
              <a:t>字符串属于</a:t>
            </a:r>
            <a:r>
              <a:rPr lang="en-US" altLang="zh-CN" sz="2200" b="1" dirty="0" err="1">
                <a:solidFill>
                  <a:schemeClr val="tx1"/>
                </a:solidFill>
                <a:latin typeface="Times New Roman" panose="02020603050405020304" pitchFamily="18" charset="0"/>
                <a:cs typeface="Times New Roman" panose="02020603050405020304" pitchFamily="18" charset="0"/>
              </a:rPr>
              <a:t>reg</a:t>
            </a:r>
            <a:r>
              <a:rPr lang="zh-CN" altLang="en-US" sz="2200" b="1" dirty="0">
                <a:solidFill>
                  <a:schemeClr val="tx1"/>
                </a:solidFill>
                <a:latin typeface="Times New Roman" panose="02020603050405020304" pitchFamily="18" charset="0"/>
                <a:cs typeface="Times New Roman" panose="02020603050405020304" pitchFamily="18" charset="0"/>
              </a:rPr>
              <a:t>型变量，宽度为字符串中字符的个数乘以</a:t>
            </a:r>
            <a:r>
              <a:rPr lang="en-US" altLang="zh-CN" sz="2200" b="1" dirty="0">
                <a:solidFill>
                  <a:schemeClr val="tx1"/>
                </a:solidFill>
                <a:latin typeface="Times New Roman" panose="02020603050405020304" pitchFamily="18" charset="0"/>
                <a:cs typeface="Times New Roman" panose="02020603050405020304" pitchFamily="18" charset="0"/>
              </a:rPr>
              <a:t>8</a:t>
            </a:r>
            <a:r>
              <a:rPr lang="zh-CN" altLang="en-US" sz="2200" b="1" dirty="0">
                <a:solidFill>
                  <a:schemeClr val="tx1"/>
                </a:solidFill>
                <a:latin typeface="Times New Roman" panose="02020603050405020304" pitchFamily="18" charset="0"/>
                <a:cs typeface="Times New Roman" panose="02020603050405020304" pitchFamily="18" charset="0"/>
              </a:rPr>
              <a:t>。</a:t>
            </a:r>
          </a:p>
        </p:txBody>
      </p:sp>
      <p:sp>
        <p:nvSpPr>
          <p:cNvPr id="7" name="Rectangle 4"/>
          <p:cNvSpPr>
            <a:spLocks noChangeArrowheads="1"/>
          </p:cNvSpPr>
          <p:nvPr/>
        </p:nvSpPr>
        <p:spPr bwMode="auto">
          <a:xfrm>
            <a:off x="3971677" y="4608661"/>
            <a:ext cx="4776787" cy="1844675"/>
          </a:xfrm>
          <a:prstGeom prst="rect">
            <a:avLst/>
          </a:prstGeom>
          <a:noFill/>
          <a:ln w="9525">
            <a:noFill/>
            <a:miter lim="800000"/>
            <a:headEnd/>
            <a:tailEnd/>
          </a:ln>
        </p:spPr>
        <p:txBody>
          <a:bodyPr/>
          <a:lstStyle/>
          <a:p>
            <a:pPr marL="0" lvl="2">
              <a:spcBef>
                <a:spcPct val="0"/>
              </a:spcBef>
              <a:buClr>
                <a:srgbClr val="FF9900"/>
              </a:buClr>
              <a:buFontTx/>
              <a:buNone/>
              <a:defRPr/>
            </a:pPr>
            <a:r>
              <a:rPr kumimoji="1" lang="en-US" altLang="zh-CN" sz="2000" b="1" dirty="0">
                <a:solidFill>
                  <a:srgbClr val="CC0066"/>
                </a:solidFill>
                <a:latin typeface="Times New Roman" panose="02020603050405020304" pitchFamily="18" charset="0"/>
                <a:cs typeface="Times New Roman" panose="02020603050405020304" pitchFamily="18" charset="0"/>
              </a:rPr>
              <a:t>【</a:t>
            </a:r>
            <a:r>
              <a:rPr kumimoji="1" lang="zh-CN" altLang="en-US" sz="2000" b="1" dirty="0">
                <a:solidFill>
                  <a:srgbClr val="CC0066"/>
                </a:solidFill>
                <a:latin typeface="Times New Roman" panose="02020603050405020304" pitchFamily="18" charset="0"/>
                <a:cs typeface="Times New Roman" panose="02020603050405020304" pitchFamily="18" charset="0"/>
              </a:rPr>
              <a:t>例</a:t>
            </a:r>
            <a:r>
              <a:rPr kumimoji="1" lang="en-US" altLang="zh-CN" sz="2000" b="1" dirty="0">
                <a:solidFill>
                  <a:srgbClr val="CC0066"/>
                </a:solidFill>
                <a:latin typeface="Times New Roman" panose="02020603050405020304" pitchFamily="18" charset="0"/>
                <a:cs typeface="Times New Roman" panose="02020603050405020304" pitchFamily="18" charset="0"/>
              </a:rPr>
              <a:t>】</a:t>
            </a:r>
            <a:r>
              <a:rPr lang="en-US" altLang="zh-CN" sz="2000" b="1" dirty="0" err="1">
                <a:solidFill>
                  <a:schemeClr val="tx1"/>
                </a:solidFill>
                <a:latin typeface="Times New Roman" panose="02020603050405020304" pitchFamily="18" charset="0"/>
                <a:cs typeface="Times New Roman" panose="02020603050405020304" pitchFamily="18" charset="0"/>
              </a:rPr>
              <a:t>reg</a:t>
            </a:r>
            <a:r>
              <a:rPr lang="en-US" altLang="zh-CN" sz="2000" b="1" dirty="0">
                <a:solidFill>
                  <a:schemeClr val="tx1"/>
                </a:solidFill>
                <a:latin typeface="Times New Roman" panose="02020603050405020304" pitchFamily="18" charset="0"/>
                <a:cs typeface="Times New Roman" panose="02020603050405020304" pitchFamily="18" charset="0"/>
              </a:rPr>
              <a:t>[8*12:1] </a:t>
            </a:r>
            <a:r>
              <a:rPr lang="en-US" altLang="zh-CN" sz="2000" b="1" dirty="0" err="1">
                <a:solidFill>
                  <a:srgbClr val="CC0066"/>
                </a:solidFill>
                <a:latin typeface="Times New Roman" panose="02020603050405020304" pitchFamily="18" charset="0"/>
                <a:cs typeface="Times New Roman" panose="02020603050405020304" pitchFamily="18" charset="0"/>
              </a:rPr>
              <a:t>stringvar</a:t>
            </a:r>
            <a:r>
              <a:rPr lang="en-US" altLang="zh-CN" sz="2000" b="1" dirty="0">
                <a:solidFill>
                  <a:schemeClr val="tx1"/>
                </a:solidFill>
                <a:latin typeface="Times New Roman" panose="02020603050405020304" pitchFamily="18" charset="0"/>
                <a:cs typeface="Times New Roman" panose="02020603050405020304" pitchFamily="18" charset="0"/>
              </a:rPr>
              <a:t>;</a:t>
            </a:r>
          </a:p>
          <a:p>
            <a:pPr marL="0" lvl="2">
              <a:spcBef>
                <a:spcPct val="0"/>
              </a:spcBef>
              <a:buClr>
                <a:srgbClr val="FF9900"/>
              </a:buClr>
              <a:buFontTx/>
              <a:buNone/>
              <a:defRPr/>
            </a:pPr>
            <a:r>
              <a:rPr lang="en-US" altLang="zh-CN" sz="2000" b="1" dirty="0">
                <a:solidFill>
                  <a:schemeClr val="tx1"/>
                </a:solidFill>
                <a:latin typeface="Times New Roman" panose="02020603050405020304" pitchFamily="18" charset="0"/>
                <a:cs typeface="Times New Roman" panose="02020603050405020304" pitchFamily="18" charset="0"/>
              </a:rPr>
              <a:t>            initial</a:t>
            </a:r>
          </a:p>
          <a:p>
            <a:pPr marL="0" lvl="2">
              <a:spcBef>
                <a:spcPct val="0"/>
              </a:spcBef>
              <a:buClr>
                <a:srgbClr val="FF9900"/>
              </a:buClr>
              <a:buFontTx/>
              <a:buNone/>
              <a:defRPr/>
            </a:pPr>
            <a:r>
              <a:rPr lang="en-US" altLang="zh-CN" sz="2000" b="1" dirty="0">
                <a:solidFill>
                  <a:schemeClr val="tx1"/>
                </a:solidFill>
                <a:latin typeface="Times New Roman" panose="02020603050405020304" pitchFamily="18" charset="0"/>
                <a:cs typeface="Times New Roman" panose="02020603050405020304" pitchFamily="18" charset="0"/>
              </a:rPr>
              <a:t>               begin</a:t>
            </a:r>
          </a:p>
          <a:p>
            <a:pPr marL="1143000" lvl="2" indent="-228600">
              <a:spcBef>
                <a:spcPct val="0"/>
              </a:spcBef>
              <a:buClr>
                <a:srgbClr val="FF9900"/>
              </a:buClr>
              <a:buFontTx/>
              <a:buNone/>
              <a:defRPr/>
            </a:pPr>
            <a:r>
              <a:rPr lang="en-US" altLang="zh-CN" sz="2000" b="1" dirty="0">
                <a:solidFill>
                  <a:schemeClr val="tx1"/>
                </a:solidFill>
                <a:latin typeface="Times New Roman" panose="02020603050405020304" pitchFamily="18" charset="0"/>
                <a:cs typeface="Times New Roman" panose="02020603050405020304" pitchFamily="18" charset="0"/>
              </a:rPr>
              <a:t>      </a:t>
            </a:r>
            <a:r>
              <a:rPr lang="en-US" altLang="zh-CN" sz="2000" b="1" dirty="0" err="1">
                <a:solidFill>
                  <a:schemeClr val="tx1"/>
                </a:solidFill>
                <a:latin typeface="Times New Roman" panose="02020603050405020304" pitchFamily="18" charset="0"/>
                <a:cs typeface="Times New Roman" panose="02020603050405020304" pitchFamily="18" charset="0"/>
              </a:rPr>
              <a:t>stringvar</a:t>
            </a:r>
            <a:r>
              <a:rPr lang="en-US" altLang="zh-CN" sz="2000" b="1" dirty="0">
                <a:solidFill>
                  <a:schemeClr val="tx1"/>
                </a:solidFill>
                <a:latin typeface="Times New Roman" panose="02020603050405020304" pitchFamily="18" charset="0"/>
                <a:cs typeface="Times New Roman" panose="02020603050405020304" pitchFamily="18" charset="0"/>
              </a:rPr>
              <a:t> = “Hello world!”;</a:t>
            </a:r>
          </a:p>
          <a:p>
            <a:pPr marL="1143000" lvl="2" indent="-228600">
              <a:spcBef>
                <a:spcPct val="0"/>
              </a:spcBef>
              <a:buClr>
                <a:srgbClr val="FF9900"/>
              </a:buClr>
              <a:buFontTx/>
              <a:buNone/>
              <a:defRPr/>
            </a:pPr>
            <a:r>
              <a:rPr lang="en-US" altLang="zh-CN" sz="2000" b="1" dirty="0">
                <a:solidFill>
                  <a:schemeClr val="tx1"/>
                </a:solidFill>
                <a:latin typeface="Times New Roman" panose="02020603050405020304" pitchFamily="18" charset="0"/>
                <a:cs typeface="Times New Roman" panose="02020603050405020304" pitchFamily="18" charset="0"/>
              </a:rPr>
              <a:t> </a:t>
            </a:r>
            <a:r>
              <a:rPr lang="en-US" altLang="zh-CN" sz="2000" b="1" dirty="0" smtClean="0">
                <a:solidFill>
                  <a:schemeClr val="tx1"/>
                </a:solidFill>
                <a:latin typeface="Times New Roman" panose="02020603050405020304" pitchFamily="18" charset="0"/>
                <a:cs typeface="Times New Roman" panose="02020603050405020304" pitchFamily="18" charset="0"/>
              </a:rPr>
              <a:t>end</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 calcmode="lin" valueType="num">
                                      <p:cBhvr additive="base">
                                        <p:cTn id="7" dur="500" fill="hold"/>
                                        <p:tgtEl>
                                          <p:spTgt spid="412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2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2675">
                                            <p:txEl>
                                              <p:pRg st="1" end="1"/>
                                            </p:txEl>
                                          </p:spTgt>
                                        </p:tgtEl>
                                        <p:attrNameLst>
                                          <p:attrName>style.visibility</p:attrName>
                                        </p:attrNameLst>
                                      </p:cBhvr>
                                      <p:to>
                                        <p:strVal val="visible"/>
                                      </p:to>
                                    </p:set>
                                    <p:anim calcmode="lin" valueType="num">
                                      <p:cBhvr additive="base">
                                        <p:cTn id="13" dur="500" fill="hold"/>
                                        <p:tgtEl>
                                          <p:spTgt spid="412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267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 calcmode="lin" valueType="num">
                                      <p:cBhvr additive="base">
                                        <p:cTn id="17" dur="500" fill="hold"/>
                                        <p:tgtEl>
                                          <p:spTgt spid="41267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12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12675">
                                            <p:txEl>
                                              <p:pRg st="3" end="3"/>
                                            </p:txEl>
                                          </p:spTgt>
                                        </p:tgtEl>
                                        <p:attrNameLst>
                                          <p:attrName>style.visibility</p:attrName>
                                        </p:attrNameLst>
                                      </p:cBhvr>
                                      <p:to>
                                        <p:strVal val="visible"/>
                                      </p:to>
                                    </p:set>
                                    <p:anim calcmode="lin" valueType="num">
                                      <p:cBhvr additive="base">
                                        <p:cTn id="23" dur="500" fill="hold"/>
                                        <p:tgtEl>
                                          <p:spTgt spid="41267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12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 calcmode="lin" valueType="num">
                                      <p:cBhvr additive="base">
                                        <p:cTn id="34"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autoUpdateAnimBg="0"/>
      <p:bldP spid="8" grpId="0"/>
      <p:bldP spid="6" grpId="0" build="p" autoUpdateAnimBg="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539552" y="392101"/>
            <a:ext cx="7772400" cy="372603"/>
          </a:xfrm>
        </p:spPr>
        <p:txBody>
          <a:bodyPr/>
          <a:lstStyle/>
          <a:p>
            <a:r>
              <a:rPr lang="zh-CN" altLang="en-US" smtClean="0">
                <a:solidFill>
                  <a:schemeClr val="accent1"/>
                </a:solidFill>
                <a:latin typeface="Times New Roman" panose="02020603050405020304" pitchFamily="18" charset="0"/>
                <a:cs typeface="Times New Roman" panose="02020603050405020304" pitchFamily="18" charset="0"/>
              </a:rPr>
              <a:t>四、标识符 </a:t>
            </a:r>
          </a:p>
        </p:txBody>
      </p:sp>
      <p:sp>
        <p:nvSpPr>
          <p:cNvPr id="628739" name="Rectangle 3"/>
          <p:cNvSpPr>
            <a:spLocks noGrp="1" noChangeArrowheads="1"/>
          </p:cNvSpPr>
          <p:nvPr>
            <p:ph type="body" idx="1"/>
          </p:nvPr>
        </p:nvSpPr>
        <p:spPr>
          <a:xfrm>
            <a:off x="429402" y="836712"/>
            <a:ext cx="8131175" cy="3865662"/>
          </a:xfrm>
        </p:spPr>
        <p:txBody>
          <a:bodyPr/>
          <a:lstStyle/>
          <a:p>
            <a:pPr marL="280988" indent="-280988" algn="just">
              <a:lnSpc>
                <a:spcPct val="110000"/>
              </a:lnSpc>
              <a:buFont typeface="Wingdings" pitchFamily="2" charset="2"/>
              <a:buNone/>
            </a:pPr>
            <a:endParaRPr lang="zh-CN" altLang="en-US" sz="1100" dirty="0" smtClean="0">
              <a:latin typeface="宋体" charset="-122"/>
              <a:ea typeface="宋体" charset="-122"/>
            </a:endParaRPr>
          </a:p>
          <a:p>
            <a:pPr marL="280988" indent="-280988" algn="just">
              <a:lnSpc>
                <a:spcPct val="110000"/>
              </a:lnSpc>
              <a:spcBef>
                <a:spcPct val="0"/>
              </a:spcBef>
            </a:pPr>
            <a:r>
              <a:rPr lang="zh-CN" altLang="zh-CN" sz="2200" dirty="0" smtClean="0">
                <a:latin typeface="Arial" charset="0"/>
                <a:ea typeface="楷体_GB2312" pitchFamily="49" charset="-122"/>
              </a:rPr>
              <a:t>任何用Verilog </a:t>
            </a:r>
            <a:r>
              <a:rPr lang="en-US" altLang="zh-CN" sz="2200" dirty="0" smtClean="0">
                <a:latin typeface="Arial" charset="0"/>
                <a:ea typeface="楷体_GB2312" pitchFamily="49" charset="-122"/>
              </a:rPr>
              <a:t>HDL</a:t>
            </a:r>
            <a:r>
              <a:rPr lang="zh-CN" altLang="en-US" sz="2200" dirty="0" smtClean="0">
                <a:latin typeface="Arial" charset="0"/>
                <a:ea typeface="楷体_GB2312" pitchFamily="49" charset="-122"/>
              </a:rPr>
              <a:t>语言描述的对象都通过其名字来识别，这个名字被称为</a:t>
            </a:r>
            <a:r>
              <a:rPr lang="zh-CN" altLang="en-US" sz="2200" dirty="0" smtClean="0">
                <a:solidFill>
                  <a:srgbClr val="FF0000"/>
                </a:solidFill>
                <a:latin typeface="Arial" charset="0"/>
                <a:ea typeface="楷体_GB2312" pitchFamily="49" charset="-122"/>
              </a:rPr>
              <a:t>标识符</a:t>
            </a:r>
            <a:r>
              <a:rPr lang="zh-CN" altLang="en-US" sz="2200" dirty="0" smtClean="0">
                <a:latin typeface="Arial" charset="0"/>
                <a:ea typeface="楷体_GB2312" pitchFamily="49" charset="-122"/>
              </a:rPr>
              <a:t>。</a:t>
            </a:r>
            <a:r>
              <a:rPr lang="zh-CN" altLang="zh-CN" sz="2200" dirty="0" smtClean="0">
                <a:latin typeface="Arial" charset="0"/>
                <a:ea typeface="楷体_GB2312" pitchFamily="49" charset="-122"/>
              </a:rPr>
              <a:t>标识符可由字母、数字、下划线和</a:t>
            </a:r>
            <a:r>
              <a:rPr lang="en-US" altLang="zh-CN" sz="2200" dirty="0" smtClean="0">
                <a:latin typeface="Arial" charset="0"/>
                <a:ea typeface="楷体_GB2312" pitchFamily="49" charset="-122"/>
              </a:rPr>
              <a:t>$</a:t>
            </a:r>
            <a:r>
              <a:rPr lang="zh-CN" altLang="en-US" sz="2200" dirty="0" smtClean="0">
                <a:latin typeface="Arial" charset="0"/>
                <a:ea typeface="楷体_GB2312" pitchFamily="49" charset="-122"/>
              </a:rPr>
              <a:t>符号构成。</a:t>
            </a:r>
          </a:p>
          <a:p>
            <a:pPr marL="280988" indent="-280988" algn="just">
              <a:lnSpc>
                <a:spcPct val="110000"/>
              </a:lnSpc>
              <a:spcBef>
                <a:spcPct val="0"/>
              </a:spcBef>
            </a:pPr>
            <a:r>
              <a:rPr lang="zh-CN" altLang="zh-CN" sz="2200" dirty="0" smtClean="0">
                <a:latin typeface="Arial" charset="0"/>
                <a:ea typeface="宋体" charset="-122"/>
              </a:rPr>
              <a:t>如源文件名、模块名、端口名、变量名、常量名、实例名等。</a:t>
            </a:r>
            <a:endParaRPr lang="zh-CN" altLang="en-US" sz="2200" dirty="0" smtClean="0">
              <a:latin typeface="Arial" charset="0"/>
              <a:ea typeface="宋体" charset="-122"/>
            </a:endParaRPr>
          </a:p>
          <a:p>
            <a:pPr marL="280988" indent="-280988" algn="just">
              <a:lnSpc>
                <a:spcPct val="110000"/>
              </a:lnSpc>
              <a:spcBef>
                <a:spcPct val="0"/>
              </a:spcBef>
            </a:pPr>
            <a:r>
              <a:rPr lang="zh-CN" altLang="en-US" sz="2200" dirty="0" smtClean="0">
                <a:latin typeface="Arial" charset="0"/>
                <a:ea typeface="宋体" charset="-122"/>
              </a:rPr>
              <a:t>定义标识符时应遵循如下规则</a:t>
            </a:r>
          </a:p>
          <a:p>
            <a:pPr marL="280988" indent="-280988">
              <a:lnSpc>
                <a:spcPct val="110000"/>
              </a:lnSpc>
              <a:spcBef>
                <a:spcPct val="0"/>
              </a:spcBef>
              <a:buFont typeface="Wingdings" pitchFamily="2" charset="2"/>
              <a:buNone/>
            </a:pPr>
            <a:r>
              <a:rPr kumimoji="1" lang="zh-CN" altLang="en-US" sz="2200" dirty="0" smtClean="0">
                <a:latin typeface="Arial" charset="0"/>
                <a:ea typeface="宋体" charset="-122"/>
              </a:rPr>
              <a:t>     ① </a:t>
            </a:r>
            <a:r>
              <a:rPr lang="zh-CN" altLang="en-US" sz="2200" dirty="0" smtClean="0">
                <a:solidFill>
                  <a:srgbClr val="CC0000"/>
                </a:solidFill>
                <a:latin typeface="Arial" charset="0"/>
                <a:ea typeface="宋体" charset="-122"/>
              </a:rPr>
              <a:t>首字符必须是字母或下划线，不能是数字或</a:t>
            </a:r>
            <a:r>
              <a:rPr lang="en-US" altLang="zh-CN" sz="2200" dirty="0" smtClean="0">
                <a:solidFill>
                  <a:srgbClr val="CC0000"/>
                </a:solidFill>
                <a:latin typeface="Arial" charset="0"/>
                <a:ea typeface="宋体" charset="-122"/>
              </a:rPr>
              <a:t>$</a:t>
            </a:r>
            <a:r>
              <a:rPr lang="zh-CN" altLang="en-US" sz="2200" dirty="0" smtClean="0">
                <a:solidFill>
                  <a:srgbClr val="CC0000"/>
                </a:solidFill>
                <a:latin typeface="Arial" charset="0"/>
                <a:ea typeface="宋体" charset="-122"/>
              </a:rPr>
              <a:t>符号</a:t>
            </a:r>
            <a:r>
              <a:rPr lang="zh-CN" altLang="en-US" sz="2200" dirty="0" smtClean="0">
                <a:latin typeface="Arial" charset="0"/>
                <a:ea typeface="宋体" charset="-122"/>
              </a:rPr>
              <a:t>！</a:t>
            </a:r>
            <a:endParaRPr kumimoji="1" lang="zh-CN" altLang="en-US" sz="2200" dirty="0" smtClean="0">
              <a:latin typeface="Arial" charset="0"/>
              <a:ea typeface="宋体" charset="-122"/>
            </a:endParaRPr>
          </a:p>
          <a:p>
            <a:pPr marL="280988" indent="-280988">
              <a:lnSpc>
                <a:spcPct val="110000"/>
              </a:lnSpc>
              <a:spcBef>
                <a:spcPct val="0"/>
              </a:spcBef>
              <a:buFont typeface="Wingdings" pitchFamily="2" charset="2"/>
              <a:buNone/>
            </a:pPr>
            <a:r>
              <a:rPr kumimoji="1" lang="zh-CN" altLang="en-US" sz="2200" dirty="0" smtClean="0">
                <a:latin typeface="Arial" charset="0"/>
                <a:ea typeface="宋体" charset="-122"/>
              </a:rPr>
              <a:t>     ② 字符数不能多于</a:t>
            </a:r>
            <a:r>
              <a:rPr kumimoji="1" lang="en-US" altLang="zh-CN" sz="2200" dirty="0" smtClean="0">
                <a:latin typeface="Arial" charset="0"/>
                <a:ea typeface="宋体" charset="-122"/>
              </a:rPr>
              <a:t>1024</a:t>
            </a:r>
            <a:r>
              <a:rPr kumimoji="1" lang="zh-CN" altLang="en-US" sz="2200" dirty="0" smtClean="0">
                <a:latin typeface="Arial" charset="0"/>
                <a:ea typeface="宋体" charset="-122"/>
              </a:rPr>
              <a:t>个。</a:t>
            </a:r>
          </a:p>
          <a:p>
            <a:pPr marL="280988" indent="-280988">
              <a:lnSpc>
                <a:spcPct val="110000"/>
              </a:lnSpc>
              <a:spcBef>
                <a:spcPct val="0"/>
              </a:spcBef>
              <a:buFont typeface="Wingdings" pitchFamily="2" charset="2"/>
              <a:buNone/>
            </a:pPr>
            <a:r>
              <a:rPr kumimoji="1" lang="zh-CN" altLang="en-US" sz="2200" dirty="0" smtClean="0">
                <a:latin typeface="Arial" charset="0"/>
                <a:ea typeface="宋体" charset="-122"/>
              </a:rPr>
              <a:t>     ③ 大小写字母是不同的。</a:t>
            </a:r>
          </a:p>
          <a:p>
            <a:pPr marL="280988" indent="-280988">
              <a:lnSpc>
                <a:spcPct val="110000"/>
              </a:lnSpc>
              <a:spcBef>
                <a:spcPct val="0"/>
              </a:spcBef>
              <a:buFont typeface="Wingdings" pitchFamily="2" charset="2"/>
              <a:buNone/>
            </a:pPr>
            <a:r>
              <a:rPr kumimoji="1" lang="zh-CN" altLang="en-US" sz="2200" dirty="0" smtClean="0">
                <a:latin typeface="Arial" charset="0"/>
                <a:ea typeface="宋体" charset="-122"/>
              </a:rPr>
              <a:t>     ④ </a:t>
            </a:r>
            <a:r>
              <a:rPr lang="zh-CN" altLang="en-US" sz="2200" dirty="0" smtClean="0">
                <a:solidFill>
                  <a:srgbClr val="CC0000"/>
                </a:solidFill>
                <a:latin typeface="Arial" charset="0"/>
                <a:ea typeface="宋体" charset="-122"/>
              </a:rPr>
              <a:t>不要与关键字同名！</a:t>
            </a:r>
            <a:r>
              <a:rPr kumimoji="1" lang="zh-CN" altLang="en-US" sz="2200" dirty="0" smtClean="0">
                <a:latin typeface="Arial" charset="0"/>
                <a:ea typeface="宋体" charset="-122"/>
              </a:rPr>
              <a:t> </a:t>
            </a:r>
          </a:p>
        </p:txBody>
      </p:sp>
      <p:sp>
        <p:nvSpPr>
          <p:cNvPr id="628740" name="Text Box 4"/>
          <p:cNvSpPr txBox="1">
            <a:spLocks noChangeArrowheads="1"/>
          </p:cNvSpPr>
          <p:nvPr/>
        </p:nvSpPr>
        <p:spPr bwMode="auto">
          <a:xfrm>
            <a:off x="4438650" y="4439583"/>
            <a:ext cx="4286250" cy="1938992"/>
          </a:xfrm>
          <a:prstGeom prst="rect">
            <a:avLst/>
          </a:prstGeom>
          <a:solidFill>
            <a:srgbClr val="99CCFF"/>
          </a:solidFill>
          <a:ln w="9525">
            <a:noFill/>
            <a:miter lim="800000"/>
            <a:headEnd/>
            <a:tailEnd/>
          </a:ln>
          <a:effectLst>
            <a:outerShdw dist="35921" dir="2700000" algn="ctr" rotWithShape="0">
              <a:schemeClr val="bg2"/>
            </a:outerShdw>
          </a:effectLst>
        </p:spPr>
        <p:txBody>
          <a:bodyPr anchor="b">
            <a:spAutoFit/>
          </a:bodyPr>
          <a:lstStyle/>
          <a:p>
            <a:pPr marL="274638" indent="-274638">
              <a:spcBef>
                <a:spcPct val="0"/>
              </a:spcBef>
              <a:buClr>
                <a:schemeClr val="accent1"/>
              </a:buClr>
              <a:buFont typeface="Wingdings" pitchFamily="2" charset="2"/>
              <a:buChar char="v"/>
              <a:defRPr/>
            </a:pPr>
            <a:r>
              <a:rPr lang="zh-CN" altLang="en-US" sz="2000" b="1" dirty="0">
                <a:solidFill>
                  <a:srgbClr val="CC0066"/>
                </a:solidFill>
              </a:rPr>
              <a:t>不合法</a:t>
            </a:r>
            <a:r>
              <a:rPr lang="zh-CN" altLang="en-US" sz="2000" b="1" dirty="0">
                <a:solidFill>
                  <a:schemeClr val="tx1"/>
                </a:solidFill>
              </a:rPr>
              <a:t>的名字：</a:t>
            </a:r>
          </a:p>
          <a:p>
            <a:pPr marL="804863" lvl="1" indent="-350838">
              <a:spcBef>
                <a:spcPct val="0"/>
              </a:spcBef>
              <a:buClr>
                <a:schemeClr val="accent2"/>
              </a:buClr>
              <a:buSzPct val="110000"/>
              <a:buFont typeface="Wingdings" panose="05000000000000000000" pitchFamily="2" charset="2"/>
              <a:buChar char="Ø"/>
              <a:defRPr/>
            </a:pPr>
            <a:r>
              <a:rPr lang="en-US" altLang="zh-CN" sz="2000" b="1" dirty="0">
                <a:solidFill>
                  <a:schemeClr val="tx1"/>
                </a:solidFill>
              </a:rPr>
              <a:t>123a</a:t>
            </a:r>
          </a:p>
          <a:p>
            <a:pPr marL="804863" lvl="1" indent="-350838">
              <a:spcBef>
                <a:spcPct val="0"/>
              </a:spcBef>
              <a:buClr>
                <a:schemeClr val="accent2"/>
              </a:buClr>
              <a:buSzPct val="110000"/>
              <a:buFont typeface="Wingdings" panose="05000000000000000000" pitchFamily="2" charset="2"/>
              <a:buChar char="Ø"/>
              <a:defRPr/>
            </a:pPr>
            <a:r>
              <a:rPr lang="en-US" altLang="zh-CN" sz="2000" b="1" dirty="0">
                <a:solidFill>
                  <a:schemeClr val="tx1"/>
                </a:solidFill>
              </a:rPr>
              <a:t>$data</a:t>
            </a:r>
          </a:p>
          <a:p>
            <a:pPr marL="804863" lvl="1" indent="-350838">
              <a:spcBef>
                <a:spcPct val="0"/>
              </a:spcBef>
              <a:buClr>
                <a:schemeClr val="accent2"/>
              </a:buClr>
              <a:buSzPct val="110000"/>
              <a:buFont typeface="Wingdings" panose="05000000000000000000" pitchFamily="2" charset="2"/>
              <a:buChar char="Ø"/>
              <a:defRPr/>
            </a:pPr>
            <a:r>
              <a:rPr lang="en-US" altLang="zh-CN" sz="2000" b="1" dirty="0">
                <a:solidFill>
                  <a:schemeClr val="tx1"/>
                </a:solidFill>
              </a:rPr>
              <a:t>module</a:t>
            </a:r>
          </a:p>
          <a:p>
            <a:pPr marL="804863" lvl="1" indent="-350838">
              <a:spcBef>
                <a:spcPct val="0"/>
              </a:spcBef>
              <a:buClr>
                <a:schemeClr val="accent2"/>
              </a:buClr>
              <a:buSzPct val="110000"/>
              <a:buFont typeface="Wingdings" panose="05000000000000000000" pitchFamily="2" charset="2"/>
              <a:buChar char="Ø"/>
              <a:defRPr/>
            </a:pPr>
            <a:r>
              <a:rPr lang="en-US" altLang="zh-CN" sz="2000" b="1" dirty="0">
                <a:solidFill>
                  <a:schemeClr val="tx1"/>
                </a:solidFill>
              </a:rPr>
              <a:t>7seg.v</a:t>
            </a:r>
          </a:p>
          <a:p>
            <a:pPr marL="804863" lvl="1" indent="-350838">
              <a:spcBef>
                <a:spcPct val="0"/>
              </a:spcBef>
              <a:buClr>
                <a:schemeClr val="accent2"/>
              </a:buClr>
              <a:buSzPct val="110000"/>
              <a:buFont typeface="Wingdings" panose="05000000000000000000" pitchFamily="2" charset="2"/>
              <a:buChar char="Ø"/>
              <a:defRPr/>
            </a:pPr>
            <a:r>
              <a:rPr lang="en-US" altLang="zh-CN" sz="2000" b="1" dirty="0">
                <a:solidFill>
                  <a:schemeClr val="tx1"/>
                </a:solidFill>
              </a:rPr>
              <a:t>out*	//</a:t>
            </a:r>
            <a:r>
              <a:rPr lang="zh-CN" altLang="en-US" sz="2000" b="1" dirty="0">
                <a:solidFill>
                  <a:schemeClr val="tx1"/>
                </a:solidFill>
                <a:latin typeface="Arial" charset="0"/>
              </a:rPr>
              <a:t>不允许包含字符*</a:t>
            </a:r>
            <a:endParaRPr lang="en-US" altLang="zh-CN" sz="2000" b="1" dirty="0">
              <a:solidFill>
                <a:schemeClr val="tx1"/>
              </a:solidFill>
              <a:ea typeface="华文楷体" pitchFamily="2" charset="-122"/>
            </a:endParaRPr>
          </a:p>
        </p:txBody>
      </p:sp>
      <p:sp>
        <p:nvSpPr>
          <p:cNvPr id="628742" name="Rectangle 6"/>
          <p:cNvSpPr>
            <a:spLocks noChangeArrowheads="1"/>
          </p:cNvSpPr>
          <p:nvPr/>
        </p:nvSpPr>
        <p:spPr bwMode="auto">
          <a:xfrm>
            <a:off x="781050" y="4540250"/>
            <a:ext cx="2919413" cy="1776413"/>
          </a:xfrm>
          <a:prstGeom prst="rect">
            <a:avLst/>
          </a:prstGeom>
          <a:solidFill>
            <a:srgbClr val="FFFFCC"/>
          </a:solidFill>
          <a:ln w="9525">
            <a:noFill/>
            <a:miter lim="800000"/>
            <a:headEnd/>
            <a:tailEnd/>
          </a:ln>
          <a:effectLst>
            <a:prstShdw prst="shdw13" dist="53882" dir="13500000">
              <a:srgbClr val="808080">
                <a:alpha val="50000"/>
              </a:srgbClr>
            </a:prstShdw>
          </a:effectLst>
        </p:spPr>
        <p:txBody>
          <a:bodyPr/>
          <a:lstStyle/>
          <a:p>
            <a:pPr marL="280988" indent="-280988">
              <a:buClr>
                <a:schemeClr val="accent1"/>
              </a:buClr>
              <a:buFont typeface="Wingdings" pitchFamily="2" charset="2"/>
              <a:buChar char="v"/>
            </a:pPr>
            <a:r>
              <a:rPr lang="zh-CN" altLang="en-US" sz="2000" b="1" dirty="0">
                <a:solidFill>
                  <a:srgbClr val="CC0066"/>
                </a:solidFill>
              </a:rPr>
              <a:t>合法</a:t>
            </a:r>
            <a:r>
              <a:rPr lang="zh-CN" altLang="en-US" sz="2000" b="1" dirty="0">
                <a:solidFill>
                  <a:schemeClr val="tx1"/>
                </a:solidFill>
              </a:rPr>
              <a:t>的名字：</a:t>
            </a:r>
          </a:p>
          <a:p>
            <a:pPr marL="814387" lvl="1" indent="-342900">
              <a:spcBef>
                <a:spcPct val="0"/>
              </a:spcBef>
              <a:buClr>
                <a:schemeClr val="accent2"/>
              </a:buClr>
              <a:buSzPct val="110000"/>
              <a:buFont typeface="Wingdings" panose="05000000000000000000" pitchFamily="2" charset="2"/>
              <a:buChar char="Ø"/>
            </a:pPr>
            <a:r>
              <a:rPr lang="en-US" altLang="zh-CN" sz="2000" b="1" dirty="0">
                <a:solidFill>
                  <a:schemeClr val="tx1"/>
                </a:solidFill>
                <a:latin typeface="Arial" charset="0"/>
              </a:rPr>
              <a:t>A_99_Z</a:t>
            </a:r>
          </a:p>
          <a:p>
            <a:pPr marL="814387" lvl="1" indent="-342900">
              <a:spcBef>
                <a:spcPct val="0"/>
              </a:spcBef>
              <a:buClr>
                <a:schemeClr val="accent2"/>
              </a:buClr>
              <a:buSzPct val="110000"/>
              <a:buFont typeface="Wingdings" panose="05000000000000000000" pitchFamily="2" charset="2"/>
              <a:buChar char="Ø"/>
            </a:pPr>
            <a:r>
              <a:rPr lang="en-US" altLang="zh-CN" sz="2000" b="1" dirty="0">
                <a:solidFill>
                  <a:schemeClr val="tx1"/>
                </a:solidFill>
                <a:latin typeface="Arial" charset="0"/>
              </a:rPr>
              <a:t>Reset</a:t>
            </a:r>
          </a:p>
          <a:p>
            <a:pPr marL="814387" lvl="1" indent="-342900">
              <a:spcBef>
                <a:spcPct val="0"/>
              </a:spcBef>
              <a:buClr>
                <a:schemeClr val="accent2"/>
              </a:buClr>
              <a:buSzPct val="110000"/>
              <a:buFont typeface="Wingdings" panose="05000000000000000000" pitchFamily="2" charset="2"/>
              <a:buChar char="Ø"/>
            </a:pPr>
            <a:r>
              <a:rPr lang="en-US" altLang="zh-CN" sz="2000" b="1" dirty="0">
                <a:solidFill>
                  <a:schemeClr val="tx1"/>
                </a:solidFill>
                <a:latin typeface="Arial" charset="0"/>
              </a:rPr>
              <a:t>_54MHz_Clock$</a:t>
            </a:r>
          </a:p>
          <a:p>
            <a:pPr marL="814387" lvl="1" indent="-342900">
              <a:spcBef>
                <a:spcPct val="0"/>
              </a:spcBef>
              <a:buClr>
                <a:schemeClr val="accent2"/>
              </a:buClr>
              <a:buSzPct val="110000"/>
              <a:buFont typeface="Wingdings" panose="05000000000000000000" pitchFamily="2" charset="2"/>
              <a:buChar char="Ø"/>
            </a:pPr>
            <a:r>
              <a:rPr lang="en-US" altLang="zh-CN" sz="2000" b="1" dirty="0">
                <a:solidFill>
                  <a:schemeClr val="tx1"/>
                </a:solidFill>
                <a:latin typeface="Arial" charset="0"/>
              </a:rPr>
              <a:t>Module</a:t>
            </a:r>
            <a:r>
              <a:rPr lang="zh-CN" altLang="zh-CN" sz="2000" b="1" dirty="0">
                <a:solidFill>
                  <a:schemeClr val="tx1"/>
                </a:solidFill>
                <a:latin typeface="Arial" charset="0"/>
              </a:rPr>
              <a:t> </a:t>
            </a:r>
            <a:endParaRPr lang="en-US" altLang="zh-CN" sz="2000" b="1" dirty="0">
              <a:solidFill>
                <a:schemeClr val="tx1"/>
              </a:solidFill>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8739"/>
                                        </p:tgtEl>
                                        <p:attrNameLst>
                                          <p:attrName>style.visibility</p:attrName>
                                        </p:attrNameLst>
                                      </p:cBhvr>
                                      <p:to>
                                        <p:strVal val="visible"/>
                                      </p:to>
                                    </p:set>
                                    <p:anim calcmode="lin" valueType="num">
                                      <p:cBhvr additive="base">
                                        <p:cTn id="7" dur="500" fill="hold"/>
                                        <p:tgtEl>
                                          <p:spTgt spid="628739"/>
                                        </p:tgtEl>
                                        <p:attrNameLst>
                                          <p:attrName>ppt_x</p:attrName>
                                        </p:attrNameLst>
                                      </p:cBhvr>
                                      <p:tavLst>
                                        <p:tav tm="0">
                                          <p:val>
                                            <p:strVal val="0-#ppt_w/2"/>
                                          </p:val>
                                        </p:tav>
                                        <p:tav tm="100000">
                                          <p:val>
                                            <p:strVal val="#ppt_x"/>
                                          </p:val>
                                        </p:tav>
                                      </p:tavLst>
                                    </p:anim>
                                    <p:anim calcmode="lin" valueType="num">
                                      <p:cBhvr additive="base">
                                        <p:cTn id="8" dur="500" fill="hold"/>
                                        <p:tgtEl>
                                          <p:spTgt spid="6287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8742"/>
                                        </p:tgtEl>
                                        <p:attrNameLst>
                                          <p:attrName>style.visibility</p:attrName>
                                        </p:attrNameLst>
                                      </p:cBhvr>
                                      <p:to>
                                        <p:strVal val="visible"/>
                                      </p:to>
                                    </p:set>
                                    <p:anim calcmode="lin" valueType="num">
                                      <p:cBhvr additive="base">
                                        <p:cTn id="13" dur="500" fill="hold"/>
                                        <p:tgtEl>
                                          <p:spTgt spid="628742"/>
                                        </p:tgtEl>
                                        <p:attrNameLst>
                                          <p:attrName>ppt_x</p:attrName>
                                        </p:attrNameLst>
                                      </p:cBhvr>
                                      <p:tavLst>
                                        <p:tav tm="0">
                                          <p:val>
                                            <p:strVal val="0-#ppt_w/2"/>
                                          </p:val>
                                        </p:tav>
                                        <p:tav tm="100000">
                                          <p:val>
                                            <p:strVal val="#ppt_x"/>
                                          </p:val>
                                        </p:tav>
                                      </p:tavLst>
                                    </p:anim>
                                    <p:anim calcmode="lin" valueType="num">
                                      <p:cBhvr additive="base">
                                        <p:cTn id="14" dur="500" fill="hold"/>
                                        <p:tgtEl>
                                          <p:spTgt spid="6287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28740"/>
                                        </p:tgtEl>
                                        <p:attrNameLst>
                                          <p:attrName>style.visibility</p:attrName>
                                        </p:attrNameLst>
                                      </p:cBhvr>
                                      <p:to>
                                        <p:strVal val="visible"/>
                                      </p:to>
                                    </p:set>
                                    <p:anim calcmode="lin" valueType="num">
                                      <p:cBhvr>
                                        <p:cTn id="19" dur="500" fill="hold"/>
                                        <p:tgtEl>
                                          <p:spTgt spid="628740"/>
                                        </p:tgtEl>
                                        <p:attrNameLst>
                                          <p:attrName>ppt_w</p:attrName>
                                        </p:attrNameLst>
                                      </p:cBhvr>
                                      <p:tavLst>
                                        <p:tav tm="0">
                                          <p:val>
                                            <p:fltVal val="0"/>
                                          </p:val>
                                        </p:tav>
                                        <p:tav tm="100000">
                                          <p:val>
                                            <p:strVal val="#ppt_w"/>
                                          </p:val>
                                        </p:tav>
                                      </p:tavLst>
                                    </p:anim>
                                    <p:anim calcmode="lin" valueType="num">
                                      <p:cBhvr>
                                        <p:cTn id="20" dur="500" fill="hold"/>
                                        <p:tgtEl>
                                          <p:spTgt spid="6287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autoUpdateAnimBg="0"/>
      <p:bldP spid="628740" grpId="0" animBg="1" autoUpdateAnimBg="0"/>
      <p:bldP spid="62874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539552" y="392101"/>
            <a:ext cx="7772400" cy="372603"/>
          </a:xfrm>
        </p:spPr>
        <p:txBody>
          <a:bodyPr/>
          <a:lstStyle/>
          <a:p>
            <a:r>
              <a:rPr lang="zh-CN" altLang="en-US" dirty="0" smtClean="0">
                <a:solidFill>
                  <a:schemeClr val="accent1"/>
                </a:solidFill>
                <a:latin typeface="Times New Roman" panose="02020603050405020304" pitchFamily="18" charset="0"/>
                <a:cs typeface="Times New Roman" panose="02020603050405020304" pitchFamily="18" charset="0"/>
              </a:rPr>
              <a:t>五、关键字</a:t>
            </a:r>
          </a:p>
        </p:txBody>
      </p:sp>
      <p:sp>
        <p:nvSpPr>
          <p:cNvPr id="414723" name="Rectangle 3"/>
          <p:cNvSpPr>
            <a:spLocks noGrp="1" noChangeArrowheads="1"/>
          </p:cNvSpPr>
          <p:nvPr>
            <p:ph type="body" idx="1"/>
          </p:nvPr>
        </p:nvSpPr>
        <p:spPr>
          <a:xfrm>
            <a:off x="436711" y="1266820"/>
            <a:ext cx="7462937" cy="3673826"/>
          </a:xfrm>
        </p:spPr>
        <p:txBody>
          <a:bodyPr/>
          <a:lstStyle/>
          <a:p>
            <a:pPr>
              <a:lnSpc>
                <a:spcPct val="150000"/>
              </a:lnSpc>
              <a:spcBef>
                <a:spcPct val="10000"/>
              </a:spcBef>
            </a:pPr>
            <a:r>
              <a:rPr lang="zh-CN" altLang="en-US" sz="22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关键字（保留字）</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Verilog </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HDL</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事先定义好的确认符，用来组织语言结构；或者用于定义</a:t>
            </a:r>
            <a:r>
              <a:rPr lang="en-US" altLang="zh-CN" sz="2200" dirty="0" err="1" smtClean="0">
                <a:latin typeface="Times New Roman" panose="02020603050405020304" pitchFamily="18" charset="0"/>
                <a:ea typeface="宋体" panose="02010600030101010101" pitchFamily="2" charset="-122"/>
                <a:cs typeface="Times New Roman" panose="02020603050405020304" pitchFamily="18" charset="0"/>
              </a:rPr>
              <a:t>Verilog</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HDL</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提供的门元件（如</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and</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not</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or</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err="1" smtClean="0">
                <a:latin typeface="Times New Roman" panose="02020603050405020304" pitchFamily="18" charset="0"/>
                <a:ea typeface="宋体" panose="02010600030101010101" pitchFamily="2" charset="-122"/>
                <a:cs typeface="Times New Roman" panose="02020603050405020304" pitchFamily="18" charset="0"/>
              </a:rPr>
              <a:t>buf</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spcBef>
                <a:spcPct val="10000"/>
              </a:spcBef>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每个关键字全部用</a:t>
            </a:r>
            <a:r>
              <a:rPr lang="zh-CN" altLang="en-US" sz="2200"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小写</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字母定义！</a:t>
            </a:r>
          </a:p>
          <a:p>
            <a:pPr>
              <a:lnSpc>
                <a:spcPct val="150000"/>
              </a:lnSpc>
              <a:spcBef>
                <a:spcPct val="10000"/>
              </a:spcBef>
              <a:buFont typeface="Wingdings" pitchFamily="2" charset="2"/>
              <a:buNone/>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如</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always</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assign</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begin</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case</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err="1" smtClean="0">
                <a:latin typeface="Times New Roman" panose="02020603050405020304" pitchFamily="18" charset="0"/>
                <a:ea typeface="宋体" panose="02010600030101010101" pitchFamily="2" charset="-122"/>
                <a:cs typeface="Times New Roman" panose="02020603050405020304" pitchFamily="18" charset="0"/>
              </a:rPr>
              <a:t>casex</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else</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end</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smtClean="0">
                <a:latin typeface="Times New Roman" panose="02020603050405020304" pitchFamily="18" charset="0"/>
                <a:ea typeface="宋体" panose="02010600030101010101" pitchFamily="2" charset="-122"/>
                <a:cs typeface="Times New Roman" panose="02020603050405020304" pitchFamily="18" charset="0"/>
              </a:rPr>
              <a:t>endmodule</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for</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function</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if</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input</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module </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output</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repeat</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table</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time</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while</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wire</a:t>
            </a:r>
            <a:endPar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4726" name="Rectangle 6"/>
          <p:cNvSpPr>
            <a:spLocks noChangeArrowheads="1"/>
          </p:cNvSpPr>
          <p:nvPr/>
        </p:nvSpPr>
        <p:spPr bwMode="auto">
          <a:xfrm>
            <a:off x="446335" y="4941168"/>
            <a:ext cx="7453313" cy="1440160"/>
          </a:xfrm>
          <a:prstGeom prst="rect">
            <a:avLst/>
          </a:prstGeom>
          <a:noFill/>
          <a:ln w="9525">
            <a:noFill/>
            <a:miter lim="800000"/>
            <a:headEnd/>
            <a:tailEnd/>
          </a:ln>
        </p:spPr>
        <p:txBody>
          <a:bodyPr/>
          <a:lstStyle/>
          <a:p>
            <a:pPr marL="342900" indent="-342900" algn="l">
              <a:lnSpc>
                <a:spcPct val="150000"/>
              </a:lnSpc>
              <a:spcBef>
                <a:spcPct val="10000"/>
              </a:spcBef>
              <a:buClr>
                <a:schemeClr val="accent1"/>
              </a:buClr>
              <a:buFont typeface="Wingdings" pitchFamily="2" charset="2"/>
              <a:buChar char="v"/>
            </a:pPr>
            <a:r>
              <a:rPr lang="en-US" altLang="zh-CN" sz="2200" b="1" dirty="0" smtClean="0">
                <a:solidFill>
                  <a:schemeClr val="tx1"/>
                </a:solidFill>
                <a:latin typeface="Times New Roman" panose="02020603050405020304" pitchFamily="18" charset="0"/>
                <a:cs typeface="Times New Roman" panose="02020603050405020304" pitchFamily="18" charset="0"/>
              </a:rPr>
              <a:t>Verilog </a:t>
            </a:r>
            <a:r>
              <a:rPr lang="en-US" altLang="zh-CN" sz="2200" b="1" dirty="0">
                <a:solidFill>
                  <a:schemeClr val="tx1"/>
                </a:solidFill>
                <a:latin typeface="Times New Roman" panose="02020603050405020304" pitchFamily="18" charset="0"/>
                <a:cs typeface="Times New Roman" panose="02020603050405020304" pitchFamily="18" charset="0"/>
              </a:rPr>
              <a:t>-1995</a:t>
            </a:r>
            <a:r>
              <a:rPr lang="zh-CN" altLang="en-US" sz="2200" b="1" dirty="0">
                <a:solidFill>
                  <a:schemeClr val="tx1"/>
                </a:solidFill>
                <a:latin typeface="Times New Roman" panose="02020603050405020304" pitchFamily="18" charset="0"/>
                <a:cs typeface="Times New Roman" panose="02020603050405020304" pitchFamily="18" charset="0"/>
              </a:rPr>
              <a:t>的关键字有</a:t>
            </a:r>
            <a:r>
              <a:rPr lang="en-US" altLang="zh-CN" sz="2200" b="1" dirty="0">
                <a:solidFill>
                  <a:srgbClr val="CC0066"/>
                </a:solidFill>
                <a:latin typeface="Times New Roman" panose="02020603050405020304" pitchFamily="18" charset="0"/>
                <a:cs typeface="Times New Roman" panose="02020603050405020304" pitchFamily="18" charset="0"/>
              </a:rPr>
              <a:t>97</a:t>
            </a:r>
            <a:r>
              <a:rPr lang="zh-CN" altLang="en-US" sz="2200" b="1" dirty="0">
                <a:solidFill>
                  <a:schemeClr val="tx1"/>
                </a:solidFill>
                <a:latin typeface="Times New Roman" panose="02020603050405020304" pitchFamily="18" charset="0"/>
                <a:cs typeface="Times New Roman" panose="02020603050405020304" pitchFamily="18" charset="0"/>
              </a:rPr>
              <a:t>个（见教材表</a:t>
            </a:r>
            <a:r>
              <a:rPr lang="en-US" altLang="zh-CN" sz="2200" b="1" dirty="0">
                <a:solidFill>
                  <a:schemeClr val="tx1"/>
                </a:solidFill>
                <a:latin typeface="Times New Roman" panose="02020603050405020304" pitchFamily="18" charset="0"/>
                <a:cs typeface="Times New Roman" panose="02020603050405020304" pitchFamily="18" charset="0"/>
              </a:rPr>
              <a:t>2.14</a:t>
            </a:r>
            <a:r>
              <a:rPr lang="zh-CN" altLang="en-US" sz="2200" b="1" dirty="0">
                <a:solidFill>
                  <a:schemeClr val="tx1"/>
                </a:solidFill>
                <a:latin typeface="Times New Roman" panose="02020603050405020304" pitchFamily="18" charset="0"/>
                <a:cs typeface="Times New Roman" panose="02020603050405020304" pitchFamily="18" charset="0"/>
              </a:rPr>
              <a:t>），</a:t>
            </a:r>
            <a:r>
              <a:rPr lang="en-US" altLang="zh-CN" sz="2200" b="1" dirty="0">
                <a:solidFill>
                  <a:schemeClr val="tx1"/>
                </a:solidFill>
                <a:latin typeface="Times New Roman" panose="02020603050405020304" pitchFamily="18" charset="0"/>
                <a:cs typeface="Times New Roman" panose="02020603050405020304" pitchFamily="18" charset="0"/>
              </a:rPr>
              <a:t>Verilog -2001</a:t>
            </a:r>
            <a:r>
              <a:rPr lang="zh-CN" altLang="en-US" sz="2200" b="1" dirty="0">
                <a:solidFill>
                  <a:schemeClr val="tx1"/>
                </a:solidFill>
                <a:latin typeface="Times New Roman" panose="02020603050405020304" pitchFamily="18" charset="0"/>
                <a:cs typeface="Times New Roman" panose="02020603050405020304" pitchFamily="18" charset="0"/>
              </a:rPr>
              <a:t>增加了</a:t>
            </a:r>
            <a:r>
              <a:rPr lang="en-US" altLang="zh-CN" sz="2200" b="1" dirty="0">
                <a:solidFill>
                  <a:schemeClr val="tx1"/>
                </a:solidFill>
                <a:latin typeface="Times New Roman" panose="02020603050405020304" pitchFamily="18" charset="0"/>
                <a:cs typeface="Times New Roman" panose="02020603050405020304" pitchFamily="18" charset="0"/>
              </a:rPr>
              <a:t>5</a:t>
            </a:r>
            <a:r>
              <a:rPr lang="zh-CN" altLang="en-US" sz="2200" b="1" dirty="0">
                <a:solidFill>
                  <a:schemeClr val="tx1"/>
                </a:solidFill>
                <a:latin typeface="Times New Roman" panose="02020603050405020304" pitchFamily="18" charset="0"/>
                <a:cs typeface="Times New Roman" panose="02020603050405020304" pitchFamily="18" charset="0"/>
              </a:rPr>
              <a:t>个共</a:t>
            </a:r>
            <a:r>
              <a:rPr lang="en-US" altLang="zh-CN" sz="2200" b="1" dirty="0">
                <a:solidFill>
                  <a:srgbClr val="CC0066"/>
                </a:solidFill>
                <a:latin typeface="Times New Roman" panose="02020603050405020304" pitchFamily="18" charset="0"/>
                <a:cs typeface="Times New Roman" panose="02020603050405020304" pitchFamily="18" charset="0"/>
              </a:rPr>
              <a:t>102</a:t>
            </a:r>
            <a:r>
              <a:rPr lang="zh-CN" altLang="en-US" sz="2200" b="1" dirty="0">
                <a:solidFill>
                  <a:schemeClr val="tx1"/>
                </a:solidFill>
                <a:latin typeface="Times New Roman" panose="02020603050405020304" pitchFamily="18" charset="0"/>
                <a:cs typeface="Times New Roman" panose="02020603050405020304" pitchFamily="18" charset="0"/>
              </a:rPr>
              <a:t>个。</a:t>
            </a:r>
          </a:p>
          <a:p>
            <a:pPr marL="342900" indent="-342900" algn="l">
              <a:lnSpc>
                <a:spcPct val="150000"/>
              </a:lnSpc>
              <a:spcBef>
                <a:spcPct val="10000"/>
              </a:spcBef>
              <a:buClr>
                <a:schemeClr val="bg2"/>
              </a:buClr>
              <a:buFont typeface="Wingdings" pitchFamily="2" charset="2"/>
              <a:buNone/>
            </a:pPr>
            <a:r>
              <a:rPr lang="zh-CN" altLang="en-US" b="1" dirty="0">
                <a:solidFill>
                  <a:schemeClr val="tx1"/>
                </a:solidFill>
                <a:latin typeface="Times New Roman" panose="02020603050405020304" pitchFamily="18" charset="0"/>
                <a:cs typeface="Times New Roman" panose="02020603050405020304" pitchFamily="18"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4723"/>
                                        </p:tgtEl>
                                        <p:attrNameLst>
                                          <p:attrName>style.visibility</p:attrName>
                                        </p:attrNameLst>
                                      </p:cBhvr>
                                      <p:to>
                                        <p:strVal val="visible"/>
                                      </p:to>
                                    </p:set>
                                    <p:anim calcmode="lin" valueType="num">
                                      <p:cBhvr additive="base">
                                        <p:cTn id="7" dur="500" fill="hold"/>
                                        <p:tgtEl>
                                          <p:spTgt spid="414723"/>
                                        </p:tgtEl>
                                        <p:attrNameLst>
                                          <p:attrName>ppt_x</p:attrName>
                                        </p:attrNameLst>
                                      </p:cBhvr>
                                      <p:tavLst>
                                        <p:tav tm="0">
                                          <p:val>
                                            <p:strVal val="0-#ppt_w/2"/>
                                          </p:val>
                                        </p:tav>
                                        <p:tav tm="100000">
                                          <p:val>
                                            <p:strVal val="#ppt_x"/>
                                          </p:val>
                                        </p:tav>
                                      </p:tavLst>
                                    </p:anim>
                                    <p:anim calcmode="lin" valueType="num">
                                      <p:cBhvr additive="base">
                                        <p:cTn id="8" dur="500" fill="hold"/>
                                        <p:tgtEl>
                                          <p:spTgt spid="4147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4726"/>
                                        </p:tgtEl>
                                        <p:attrNameLst>
                                          <p:attrName>style.visibility</p:attrName>
                                        </p:attrNameLst>
                                      </p:cBhvr>
                                      <p:to>
                                        <p:strVal val="visible"/>
                                      </p:to>
                                    </p:set>
                                    <p:anim calcmode="lin" valueType="num">
                                      <p:cBhvr additive="base">
                                        <p:cTn id="13" dur="500" fill="hold"/>
                                        <p:tgtEl>
                                          <p:spTgt spid="414726"/>
                                        </p:tgtEl>
                                        <p:attrNameLst>
                                          <p:attrName>ppt_x</p:attrName>
                                        </p:attrNameLst>
                                      </p:cBhvr>
                                      <p:tavLst>
                                        <p:tav tm="0">
                                          <p:val>
                                            <p:strVal val="0-#ppt_w/2"/>
                                          </p:val>
                                        </p:tav>
                                        <p:tav tm="100000">
                                          <p:val>
                                            <p:strVal val="#ppt_x"/>
                                          </p:val>
                                        </p:tav>
                                      </p:tavLst>
                                    </p:anim>
                                    <p:anim calcmode="lin" valueType="num">
                                      <p:cBhvr additive="base">
                                        <p:cTn id="14" dur="500" fill="hold"/>
                                        <p:tgtEl>
                                          <p:spTgt spid="4147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autoUpdateAnimBg="0"/>
      <p:bldP spid="41472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539552" y="374873"/>
            <a:ext cx="7772400" cy="372603"/>
          </a:xfrm>
        </p:spPr>
        <p:txBody>
          <a:bodyPr/>
          <a:lstStyle/>
          <a:p>
            <a:r>
              <a:rPr lang="zh-CN" altLang="en-US" dirty="0" smtClean="0">
                <a:solidFill>
                  <a:schemeClr val="accent1"/>
                </a:solidFill>
                <a:latin typeface="Times New Roman" panose="02020603050405020304" pitchFamily="18" charset="0"/>
                <a:cs typeface="Times New Roman" panose="02020603050405020304" pitchFamily="18" charset="0"/>
              </a:rPr>
              <a:t>六、运算符及表达式</a:t>
            </a:r>
          </a:p>
        </p:txBody>
      </p:sp>
      <p:sp>
        <p:nvSpPr>
          <p:cNvPr id="431107" name="Rectangle 3"/>
          <p:cNvSpPr>
            <a:spLocks noGrp="1" noChangeArrowheads="1"/>
          </p:cNvSpPr>
          <p:nvPr>
            <p:ph type="body" idx="1"/>
          </p:nvPr>
        </p:nvSpPr>
        <p:spPr>
          <a:xfrm>
            <a:off x="429402" y="2309143"/>
            <a:ext cx="3565525" cy="3753916"/>
          </a:xfrm>
          <a:solidFill>
            <a:srgbClr val="FFCCFF"/>
          </a:solidFill>
          <a:effectLst>
            <a:prstShdw prst="shdw13" dist="53882" dir="13500000">
              <a:srgbClr val="808080"/>
            </a:prstShdw>
          </a:effectLst>
        </p:spPr>
        <p:txBody>
          <a:bodyPr/>
          <a:lstStyle/>
          <a:p>
            <a:pPr marL="195263" indent="-195263" algn="just"/>
            <a:r>
              <a:rPr lang="zh-CN" altLang="en-US" sz="2200" dirty="0" smtClean="0">
                <a:latin typeface="Arial" charset="0"/>
                <a:ea typeface="宋体" charset="-122"/>
              </a:rPr>
              <a:t>运算符按</a:t>
            </a:r>
            <a:r>
              <a:rPr lang="zh-CN" altLang="en-US" sz="2200" dirty="0" smtClean="0">
                <a:solidFill>
                  <a:srgbClr val="CC0066"/>
                </a:solidFill>
                <a:latin typeface="Arial" charset="0"/>
                <a:ea typeface="宋体" charset="-122"/>
              </a:rPr>
              <a:t>功能</a:t>
            </a:r>
            <a:r>
              <a:rPr lang="zh-CN" altLang="en-US" sz="2200" dirty="0" smtClean="0">
                <a:latin typeface="Arial" charset="0"/>
                <a:ea typeface="宋体" charset="-122"/>
              </a:rPr>
              <a:t>分为</a:t>
            </a:r>
            <a:r>
              <a:rPr lang="en-US" altLang="zh-CN" sz="2200" dirty="0" smtClean="0">
                <a:solidFill>
                  <a:srgbClr val="CC0066"/>
                </a:solidFill>
                <a:latin typeface="Arial" charset="0"/>
                <a:ea typeface="宋体" charset="-122"/>
              </a:rPr>
              <a:t>9</a:t>
            </a:r>
            <a:r>
              <a:rPr lang="zh-CN" altLang="en-US" sz="2200" dirty="0" smtClean="0">
                <a:latin typeface="Arial" charset="0"/>
                <a:ea typeface="宋体" charset="-122"/>
              </a:rPr>
              <a:t>类</a:t>
            </a:r>
            <a:r>
              <a:rPr lang="zh-CN" altLang="en-US" sz="2200" dirty="0" smtClean="0">
                <a:latin typeface="宋体" charset="-122"/>
                <a:ea typeface="宋体" charset="-122"/>
              </a:rPr>
              <a:t>：</a:t>
            </a:r>
          </a:p>
          <a:p>
            <a:pPr marL="665163" lvl="1" indent="-279400" algn="just">
              <a:lnSpc>
                <a:spcPct val="105000"/>
              </a:lnSpc>
              <a:spcBef>
                <a:spcPct val="0"/>
              </a:spcBef>
            </a:pPr>
            <a:r>
              <a:rPr lang="zh-CN" altLang="en-US" sz="2200" dirty="0" smtClean="0">
                <a:solidFill>
                  <a:srgbClr val="009900"/>
                </a:solidFill>
                <a:latin typeface="宋体" charset="-122"/>
                <a:ea typeface="宋体" charset="-122"/>
              </a:rPr>
              <a:t>算术</a:t>
            </a:r>
            <a:r>
              <a:rPr lang="zh-CN" altLang="en-US" sz="2200" dirty="0" smtClean="0">
                <a:latin typeface="宋体" charset="-122"/>
                <a:ea typeface="宋体" charset="-122"/>
              </a:rPr>
              <a:t>运算符</a:t>
            </a:r>
          </a:p>
          <a:p>
            <a:pPr marL="665163" lvl="1" indent="-279400" algn="just">
              <a:lnSpc>
                <a:spcPct val="105000"/>
              </a:lnSpc>
              <a:spcBef>
                <a:spcPct val="0"/>
              </a:spcBef>
            </a:pPr>
            <a:r>
              <a:rPr lang="zh-CN" altLang="en-US" sz="2200" dirty="0" smtClean="0">
                <a:solidFill>
                  <a:srgbClr val="009900"/>
                </a:solidFill>
                <a:latin typeface="宋体" charset="-122"/>
                <a:ea typeface="宋体" charset="-122"/>
              </a:rPr>
              <a:t>逻辑</a:t>
            </a:r>
            <a:r>
              <a:rPr lang="zh-CN" altLang="en-US" sz="2200" dirty="0" smtClean="0">
                <a:latin typeface="宋体" charset="-122"/>
                <a:ea typeface="宋体" charset="-122"/>
              </a:rPr>
              <a:t>运算符</a:t>
            </a:r>
          </a:p>
          <a:p>
            <a:pPr marL="665163" lvl="1" indent="-279400" algn="just">
              <a:lnSpc>
                <a:spcPct val="105000"/>
              </a:lnSpc>
              <a:spcBef>
                <a:spcPct val="0"/>
              </a:spcBef>
            </a:pPr>
            <a:r>
              <a:rPr lang="zh-CN" altLang="en-US" sz="2200" dirty="0" smtClean="0">
                <a:solidFill>
                  <a:srgbClr val="009900"/>
                </a:solidFill>
                <a:latin typeface="宋体" charset="-122"/>
                <a:ea typeface="宋体" charset="-122"/>
              </a:rPr>
              <a:t>关系</a:t>
            </a:r>
            <a:r>
              <a:rPr lang="zh-CN" altLang="en-US" sz="2200" dirty="0" smtClean="0">
                <a:latin typeface="宋体" charset="-122"/>
                <a:ea typeface="宋体" charset="-122"/>
              </a:rPr>
              <a:t>运算符</a:t>
            </a:r>
          </a:p>
          <a:p>
            <a:pPr marL="665163" lvl="1" indent="-279400" algn="just">
              <a:lnSpc>
                <a:spcPct val="105000"/>
              </a:lnSpc>
              <a:spcBef>
                <a:spcPct val="0"/>
              </a:spcBef>
            </a:pPr>
            <a:r>
              <a:rPr lang="zh-CN" altLang="en-US" sz="2200" dirty="0" smtClean="0">
                <a:solidFill>
                  <a:srgbClr val="009900"/>
                </a:solidFill>
                <a:latin typeface="宋体" charset="-122"/>
                <a:ea typeface="宋体" charset="-122"/>
              </a:rPr>
              <a:t>等值</a:t>
            </a:r>
            <a:r>
              <a:rPr lang="zh-CN" altLang="en-US" sz="2200" dirty="0" smtClean="0">
                <a:latin typeface="宋体" charset="-122"/>
                <a:ea typeface="宋体" charset="-122"/>
              </a:rPr>
              <a:t>运算符</a:t>
            </a:r>
          </a:p>
          <a:p>
            <a:pPr marL="665163" lvl="1" indent="-279400" algn="just">
              <a:lnSpc>
                <a:spcPct val="105000"/>
              </a:lnSpc>
              <a:spcBef>
                <a:spcPct val="0"/>
              </a:spcBef>
            </a:pPr>
            <a:r>
              <a:rPr lang="zh-CN" altLang="en-US" sz="2200" dirty="0" smtClean="0">
                <a:solidFill>
                  <a:srgbClr val="009900"/>
                </a:solidFill>
                <a:latin typeface="宋体" charset="-122"/>
                <a:ea typeface="宋体" charset="-122"/>
              </a:rPr>
              <a:t>缩减</a:t>
            </a:r>
            <a:r>
              <a:rPr lang="zh-CN" altLang="en-US" sz="2200" dirty="0" smtClean="0">
                <a:latin typeface="宋体" charset="-122"/>
                <a:ea typeface="宋体" charset="-122"/>
              </a:rPr>
              <a:t>运算符</a:t>
            </a:r>
          </a:p>
          <a:p>
            <a:pPr marL="665163" lvl="1" indent="-279400" algn="just">
              <a:lnSpc>
                <a:spcPct val="105000"/>
              </a:lnSpc>
              <a:spcBef>
                <a:spcPct val="0"/>
              </a:spcBef>
            </a:pPr>
            <a:r>
              <a:rPr lang="zh-CN" altLang="en-US" sz="2200" dirty="0" smtClean="0">
                <a:solidFill>
                  <a:srgbClr val="009900"/>
                </a:solidFill>
                <a:latin typeface="宋体" charset="-122"/>
                <a:ea typeface="宋体" charset="-122"/>
              </a:rPr>
              <a:t>条件</a:t>
            </a:r>
            <a:r>
              <a:rPr lang="zh-CN" altLang="en-US" sz="2200" dirty="0" smtClean="0">
                <a:latin typeface="宋体" charset="-122"/>
                <a:ea typeface="宋体" charset="-122"/>
              </a:rPr>
              <a:t>运算符</a:t>
            </a:r>
          </a:p>
          <a:p>
            <a:pPr marL="665163" lvl="1" indent="-279400" algn="just">
              <a:lnSpc>
                <a:spcPct val="105000"/>
              </a:lnSpc>
              <a:spcBef>
                <a:spcPct val="0"/>
              </a:spcBef>
            </a:pPr>
            <a:r>
              <a:rPr lang="zh-CN" altLang="en-US" sz="2200" dirty="0" smtClean="0">
                <a:solidFill>
                  <a:srgbClr val="009900"/>
                </a:solidFill>
                <a:latin typeface="宋体" charset="-122"/>
                <a:ea typeface="宋体" charset="-122"/>
              </a:rPr>
              <a:t>位</a:t>
            </a:r>
            <a:r>
              <a:rPr lang="zh-CN" altLang="en-US" sz="2200" dirty="0" smtClean="0">
                <a:latin typeface="宋体" charset="-122"/>
                <a:ea typeface="宋体" charset="-122"/>
              </a:rPr>
              <a:t>运算符</a:t>
            </a:r>
          </a:p>
          <a:p>
            <a:pPr marL="665163" lvl="1" indent="-279400" algn="just">
              <a:lnSpc>
                <a:spcPct val="105000"/>
              </a:lnSpc>
              <a:spcBef>
                <a:spcPct val="0"/>
              </a:spcBef>
            </a:pPr>
            <a:r>
              <a:rPr lang="zh-CN" altLang="en-US" sz="2200" dirty="0" smtClean="0">
                <a:solidFill>
                  <a:srgbClr val="009900"/>
                </a:solidFill>
                <a:latin typeface="宋体" charset="-122"/>
                <a:ea typeface="宋体" charset="-122"/>
              </a:rPr>
              <a:t>移位</a:t>
            </a:r>
            <a:r>
              <a:rPr lang="zh-CN" altLang="en-US" sz="2200" dirty="0" smtClean="0">
                <a:latin typeface="宋体" charset="-122"/>
                <a:ea typeface="宋体" charset="-122"/>
              </a:rPr>
              <a:t>运算符</a:t>
            </a:r>
          </a:p>
          <a:p>
            <a:pPr marL="665163" lvl="1" indent="-279400" algn="just">
              <a:lnSpc>
                <a:spcPct val="105000"/>
              </a:lnSpc>
              <a:spcBef>
                <a:spcPct val="0"/>
              </a:spcBef>
            </a:pPr>
            <a:r>
              <a:rPr lang="zh-CN" altLang="en-US" sz="2200" dirty="0" smtClean="0">
                <a:solidFill>
                  <a:srgbClr val="009900"/>
                </a:solidFill>
                <a:latin typeface="宋体" charset="-122"/>
                <a:ea typeface="宋体" charset="-122"/>
              </a:rPr>
              <a:t>位拼接</a:t>
            </a:r>
            <a:r>
              <a:rPr lang="zh-CN" altLang="en-US" sz="2200" dirty="0" smtClean="0">
                <a:latin typeface="宋体" charset="-122"/>
                <a:ea typeface="宋体" charset="-122"/>
              </a:rPr>
              <a:t>运算符</a:t>
            </a:r>
          </a:p>
        </p:txBody>
      </p:sp>
      <p:sp>
        <p:nvSpPr>
          <p:cNvPr id="431108" name="Rectangle 4"/>
          <p:cNvSpPr>
            <a:spLocks noChangeArrowheads="1"/>
          </p:cNvSpPr>
          <p:nvPr/>
        </p:nvSpPr>
        <p:spPr bwMode="auto">
          <a:xfrm>
            <a:off x="4221163" y="2309143"/>
            <a:ext cx="4743450" cy="3640137"/>
          </a:xfrm>
          <a:prstGeom prst="rect">
            <a:avLst/>
          </a:prstGeom>
          <a:solidFill>
            <a:srgbClr val="FFCC99"/>
          </a:solidFill>
          <a:ln w="9525">
            <a:noFill/>
            <a:miter lim="800000"/>
            <a:headEnd/>
            <a:tailEnd/>
          </a:ln>
          <a:effectLst>
            <a:outerShdw dist="107763" dir="13500000" algn="ctr" rotWithShape="0">
              <a:schemeClr val="bg2"/>
            </a:outerShdw>
          </a:effectLst>
        </p:spPr>
        <p:txBody>
          <a:bodyPr/>
          <a:lstStyle/>
          <a:p>
            <a:pPr marL="342900" indent="-342900" algn="just" eaLnBrk="0" hangingPunct="0">
              <a:buClr>
                <a:schemeClr val="accent1"/>
              </a:buClr>
              <a:buSzPct val="100000"/>
              <a:buFont typeface="Wingdings" panose="05000000000000000000" pitchFamily="2" charset="2"/>
              <a:buChar char="v"/>
              <a:defRPr/>
            </a:pPr>
            <a:r>
              <a:rPr lang="zh-CN" altLang="en-US" sz="2200" b="1" dirty="0">
                <a:solidFill>
                  <a:schemeClr val="tx1"/>
                </a:solidFill>
                <a:latin typeface="Arial" charset="0"/>
                <a:ea typeface="宋体" charset="-122"/>
              </a:rPr>
              <a:t>运算符按操作数的个数分为</a:t>
            </a:r>
            <a:r>
              <a:rPr lang="en-US" altLang="zh-CN" sz="2200" b="1" dirty="0">
                <a:solidFill>
                  <a:schemeClr val="tx1"/>
                </a:solidFill>
                <a:latin typeface="Arial" charset="0"/>
                <a:ea typeface="宋体" charset="-122"/>
              </a:rPr>
              <a:t>3</a:t>
            </a:r>
            <a:r>
              <a:rPr lang="zh-CN" altLang="en-US" sz="2200" b="1" dirty="0">
                <a:solidFill>
                  <a:schemeClr val="tx1"/>
                </a:solidFill>
                <a:latin typeface="Arial" charset="0"/>
                <a:ea typeface="宋体" charset="-122"/>
              </a:rPr>
              <a:t>类：</a:t>
            </a:r>
          </a:p>
          <a:p>
            <a:pPr marL="708025" lvl="1" indent="-342900" algn="just" eaLnBrk="0" hangingPunct="0">
              <a:spcBef>
                <a:spcPct val="0"/>
              </a:spcBef>
              <a:buClr>
                <a:schemeClr val="accent2"/>
              </a:buClr>
              <a:buSzPct val="100000"/>
              <a:buFont typeface="Wingdings" panose="05000000000000000000" pitchFamily="2" charset="2"/>
              <a:buChar char="Ø"/>
              <a:defRPr/>
            </a:pPr>
            <a:r>
              <a:rPr lang="zh-CN" altLang="en-US" sz="2200" b="1" dirty="0">
                <a:solidFill>
                  <a:schemeClr val="tx1"/>
                </a:solidFill>
                <a:latin typeface="Arial" charset="0"/>
                <a:ea typeface="宋体" charset="-122"/>
              </a:rPr>
              <a:t>单目运算符</a:t>
            </a:r>
            <a:r>
              <a:rPr lang="en-US" altLang="zh-CN" sz="2200" b="1" dirty="0">
                <a:solidFill>
                  <a:schemeClr val="tx1"/>
                </a:solidFill>
                <a:latin typeface="Arial" charset="0"/>
                <a:ea typeface="宋体" charset="-122"/>
              </a:rPr>
              <a:t>——</a:t>
            </a:r>
            <a:r>
              <a:rPr lang="zh-CN" altLang="en-US" sz="2200" b="1" dirty="0">
                <a:solidFill>
                  <a:schemeClr val="tx1"/>
                </a:solidFill>
                <a:latin typeface="Arial" charset="0"/>
                <a:ea typeface="宋体" charset="-122"/>
              </a:rPr>
              <a:t>带一个操作数   </a:t>
            </a:r>
          </a:p>
          <a:p>
            <a:pPr marL="708025" lvl="1" indent="-342900" algn="just" eaLnBrk="0" hangingPunct="0">
              <a:spcBef>
                <a:spcPct val="0"/>
              </a:spcBef>
              <a:buClr>
                <a:schemeClr val="accent2"/>
              </a:buClr>
              <a:buSzPct val="100000"/>
              <a:buFont typeface="Wingdings" panose="05000000000000000000" pitchFamily="2" charset="2"/>
              <a:buChar char="Ø"/>
              <a:defRPr/>
            </a:pPr>
            <a:r>
              <a:rPr lang="zh-CN" altLang="en-US" sz="2200" b="1" dirty="0" smtClean="0">
                <a:solidFill>
                  <a:schemeClr val="tx1"/>
                </a:solidFill>
                <a:latin typeface="Arial" charset="0"/>
                <a:ea typeface="宋体" charset="-122"/>
              </a:rPr>
              <a:t>逻辑</a:t>
            </a:r>
            <a:r>
              <a:rPr lang="zh-CN" altLang="en-US" sz="2200" b="1" dirty="0">
                <a:solidFill>
                  <a:schemeClr val="tx1"/>
                </a:solidFill>
                <a:latin typeface="Arial" charset="0"/>
                <a:ea typeface="宋体" charset="-122"/>
              </a:rPr>
              <a:t>非！，按位取反</a:t>
            </a:r>
            <a:r>
              <a:rPr lang="en-US" altLang="zh-CN" sz="2200" b="1" dirty="0">
                <a:solidFill>
                  <a:schemeClr val="tx1"/>
                </a:solidFill>
                <a:latin typeface="Arial" charset="0"/>
                <a:ea typeface="宋体" charset="-122"/>
              </a:rPr>
              <a:t>~</a:t>
            </a:r>
            <a:r>
              <a:rPr lang="zh-CN" altLang="en-US" sz="2200" b="1" dirty="0">
                <a:solidFill>
                  <a:schemeClr val="tx1"/>
                </a:solidFill>
                <a:latin typeface="Arial" charset="0"/>
                <a:ea typeface="宋体" charset="-122"/>
              </a:rPr>
              <a:t>，缩减运算符，移位运算符</a:t>
            </a:r>
          </a:p>
          <a:p>
            <a:pPr marL="708025" lvl="1" indent="-342900" algn="just" eaLnBrk="0" hangingPunct="0">
              <a:spcBef>
                <a:spcPct val="0"/>
              </a:spcBef>
              <a:buClr>
                <a:schemeClr val="accent2"/>
              </a:buClr>
              <a:buSzPct val="100000"/>
              <a:buFont typeface="Wingdings" panose="05000000000000000000" pitchFamily="2" charset="2"/>
              <a:buChar char="Ø"/>
              <a:defRPr/>
            </a:pPr>
            <a:r>
              <a:rPr lang="zh-CN" altLang="en-US" sz="2200" b="1" dirty="0">
                <a:solidFill>
                  <a:schemeClr val="tx1"/>
                </a:solidFill>
                <a:latin typeface="Arial" charset="0"/>
                <a:ea typeface="宋体" charset="-122"/>
              </a:rPr>
              <a:t>双目运算符</a:t>
            </a:r>
            <a:r>
              <a:rPr lang="en-US" altLang="zh-CN" sz="2200" b="1" dirty="0">
                <a:solidFill>
                  <a:schemeClr val="tx1"/>
                </a:solidFill>
                <a:latin typeface="Arial" charset="0"/>
                <a:ea typeface="宋体" charset="-122"/>
              </a:rPr>
              <a:t>——</a:t>
            </a:r>
            <a:r>
              <a:rPr lang="zh-CN" altLang="en-US" sz="2200" b="1" dirty="0">
                <a:solidFill>
                  <a:schemeClr val="tx1"/>
                </a:solidFill>
                <a:latin typeface="Arial" charset="0"/>
                <a:ea typeface="宋体" charset="-122"/>
              </a:rPr>
              <a:t>带两个操作数</a:t>
            </a:r>
          </a:p>
          <a:p>
            <a:pPr marL="708025" lvl="1" indent="-342900" algn="just" eaLnBrk="0" hangingPunct="0">
              <a:spcBef>
                <a:spcPct val="0"/>
              </a:spcBef>
              <a:buClr>
                <a:schemeClr val="accent2"/>
              </a:buClr>
              <a:buSzPct val="100000"/>
              <a:buFont typeface="Wingdings" panose="05000000000000000000" pitchFamily="2" charset="2"/>
              <a:buChar char="Ø"/>
              <a:defRPr/>
            </a:pPr>
            <a:r>
              <a:rPr lang="zh-CN" altLang="en-US" sz="2200" b="1" dirty="0" smtClean="0">
                <a:solidFill>
                  <a:schemeClr val="tx1"/>
                </a:solidFill>
                <a:latin typeface="Arial" charset="0"/>
                <a:ea typeface="宋体" charset="-122"/>
              </a:rPr>
              <a:t>算术</a:t>
            </a:r>
            <a:r>
              <a:rPr lang="zh-CN" altLang="en-US" sz="2200" b="1" dirty="0">
                <a:solidFill>
                  <a:schemeClr val="tx1"/>
                </a:solidFill>
                <a:latin typeface="Arial" charset="0"/>
                <a:ea typeface="宋体" charset="-122"/>
              </a:rPr>
              <a:t>、关系、等值运算符，逻辑运算符（除逻辑非外）、位运算符（除按位取反外）</a:t>
            </a:r>
          </a:p>
          <a:p>
            <a:pPr marL="708025" lvl="1" indent="-342900" algn="just" eaLnBrk="0" hangingPunct="0">
              <a:spcBef>
                <a:spcPct val="0"/>
              </a:spcBef>
              <a:buClr>
                <a:schemeClr val="accent2"/>
              </a:buClr>
              <a:buSzPct val="100000"/>
              <a:buFont typeface="Wingdings" panose="05000000000000000000" pitchFamily="2" charset="2"/>
              <a:buChar char="Ø"/>
              <a:defRPr/>
            </a:pPr>
            <a:r>
              <a:rPr lang="zh-CN" altLang="en-US" sz="2200" b="1" dirty="0">
                <a:solidFill>
                  <a:schemeClr val="tx1"/>
                </a:solidFill>
                <a:latin typeface="Arial" charset="0"/>
                <a:ea typeface="宋体" charset="-122"/>
              </a:rPr>
              <a:t>三目运算符</a:t>
            </a:r>
            <a:r>
              <a:rPr lang="en-US" altLang="zh-CN" sz="2200" b="1" dirty="0">
                <a:solidFill>
                  <a:schemeClr val="tx1"/>
                </a:solidFill>
                <a:latin typeface="Arial" charset="0"/>
                <a:ea typeface="宋体" charset="-122"/>
              </a:rPr>
              <a:t>——</a:t>
            </a:r>
            <a:r>
              <a:rPr lang="zh-CN" altLang="en-US" sz="2200" b="1" dirty="0">
                <a:solidFill>
                  <a:schemeClr val="tx1"/>
                </a:solidFill>
                <a:latin typeface="Arial" charset="0"/>
                <a:ea typeface="宋体" charset="-122"/>
              </a:rPr>
              <a:t>带三个操作数</a:t>
            </a:r>
          </a:p>
          <a:p>
            <a:pPr marL="708025" lvl="1" indent="-342900" algn="just" eaLnBrk="0" hangingPunct="0">
              <a:spcBef>
                <a:spcPct val="0"/>
              </a:spcBef>
              <a:buClr>
                <a:schemeClr val="accent2"/>
              </a:buClr>
              <a:buSzPct val="100000"/>
              <a:buFont typeface="Wingdings" panose="05000000000000000000" pitchFamily="2" charset="2"/>
              <a:buChar char="Ø"/>
              <a:defRPr/>
            </a:pPr>
            <a:r>
              <a:rPr lang="zh-CN" altLang="en-US" sz="2200" b="1" dirty="0" smtClean="0">
                <a:solidFill>
                  <a:schemeClr val="tx1"/>
                </a:solidFill>
                <a:latin typeface="Arial" charset="0"/>
                <a:ea typeface="宋体" charset="-122"/>
              </a:rPr>
              <a:t>条件</a:t>
            </a:r>
            <a:r>
              <a:rPr lang="zh-CN" altLang="en-US" sz="2200" b="1" dirty="0">
                <a:solidFill>
                  <a:schemeClr val="tx1"/>
                </a:solidFill>
                <a:latin typeface="Arial" charset="0"/>
                <a:ea typeface="宋体" charset="-122"/>
              </a:rPr>
              <a:t>运算符</a:t>
            </a:r>
          </a:p>
        </p:txBody>
      </p:sp>
      <p:sp>
        <p:nvSpPr>
          <p:cNvPr id="431109" name="Rectangle 5"/>
          <p:cNvSpPr>
            <a:spLocks noChangeArrowheads="1"/>
          </p:cNvSpPr>
          <p:nvPr/>
        </p:nvSpPr>
        <p:spPr bwMode="auto">
          <a:xfrm>
            <a:off x="429402" y="964580"/>
            <a:ext cx="7761288" cy="1384300"/>
          </a:xfrm>
          <a:prstGeom prst="rect">
            <a:avLst/>
          </a:prstGeom>
          <a:noFill/>
          <a:ln w="9525">
            <a:noFill/>
            <a:miter lim="800000"/>
            <a:headEnd/>
            <a:tailEnd/>
          </a:ln>
        </p:spPr>
        <p:txBody>
          <a:bodyPr/>
          <a:lstStyle/>
          <a:p>
            <a:pPr marL="342900" indent="-342900">
              <a:spcBef>
                <a:spcPct val="0"/>
              </a:spcBef>
              <a:buClr>
                <a:schemeClr val="accent1"/>
              </a:buClr>
              <a:buFont typeface="Wingdings" pitchFamily="2" charset="2"/>
              <a:buChar char="v"/>
            </a:pPr>
            <a:r>
              <a:rPr kumimoji="1" lang="zh-CN" altLang="en-US" sz="2200" b="1" dirty="0">
                <a:solidFill>
                  <a:schemeClr val="tx1"/>
                </a:solidFill>
                <a:latin typeface="Arial" charset="0"/>
                <a:ea typeface="楷体_GB2312" pitchFamily="49" charset="-122"/>
              </a:rPr>
              <a:t>运算符也称为操作符，是</a:t>
            </a:r>
            <a:r>
              <a:rPr kumimoji="1" lang="en-US" altLang="zh-CN" sz="2200" b="1" dirty="0">
                <a:solidFill>
                  <a:schemeClr val="tx1"/>
                </a:solidFill>
                <a:latin typeface="Arial" charset="0"/>
                <a:ea typeface="楷体_GB2312" pitchFamily="49" charset="-122"/>
              </a:rPr>
              <a:t>Verilog HDL</a:t>
            </a:r>
            <a:r>
              <a:rPr kumimoji="1" lang="zh-CN" altLang="en-US" sz="2200" b="1" dirty="0">
                <a:solidFill>
                  <a:schemeClr val="tx1"/>
                </a:solidFill>
                <a:latin typeface="Arial" charset="0"/>
                <a:ea typeface="楷体_GB2312" pitchFamily="49" charset="-122"/>
              </a:rPr>
              <a:t>预定义的函数符号，这些函数对被操作的对象（即操作数）进行规定的运算，得到一个结果。</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1109"/>
                                        </p:tgtEl>
                                        <p:attrNameLst>
                                          <p:attrName>style.visibility</p:attrName>
                                        </p:attrNameLst>
                                      </p:cBhvr>
                                      <p:to>
                                        <p:strVal val="visible"/>
                                      </p:to>
                                    </p:set>
                                    <p:anim calcmode="lin" valueType="num">
                                      <p:cBhvr additive="base">
                                        <p:cTn id="7" dur="500" fill="hold"/>
                                        <p:tgtEl>
                                          <p:spTgt spid="431109"/>
                                        </p:tgtEl>
                                        <p:attrNameLst>
                                          <p:attrName>ppt_x</p:attrName>
                                        </p:attrNameLst>
                                      </p:cBhvr>
                                      <p:tavLst>
                                        <p:tav tm="0">
                                          <p:val>
                                            <p:strVal val="0-#ppt_w/2"/>
                                          </p:val>
                                        </p:tav>
                                        <p:tav tm="100000">
                                          <p:val>
                                            <p:strVal val="#ppt_x"/>
                                          </p:val>
                                        </p:tav>
                                      </p:tavLst>
                                    </p:anim>
                                    <p:anim calcmode="lin" valueType="num">
                                      <p:cBhvr additive="base">
                                        <p:cTn id="8" dur="500" fill="hold"/>
                                        <p:tgtEl>
                                          <p:spTgt spid="4311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31107"/>
                                        </p:tgtEl>
                                        <p:attrNameLst>
                                          <p:attrName>style.visibility</p:attrName>
                                        </p:attrNameLst>
                                      </p:cBhvr>
                                      <p:to>
                                        <p:strVal val="visible"/>
                                      </p:to>
                                    </p:set>
                                    <p:anim calcmode="lin" valueType="num">
                                      <p:cBhvr additive="base">
                                        <p:cTn id="13" dur="500" fill="hold"/>
                                        <p:tgtEl>
                                          <p:spTgt spid="431107"/>
                                        </p:tgtEl>
                                        <p:attrNameLst>
                                          <p:attrName>ppt_x</p:attrName>
                                        </p:attrNameLst>
                                      </p:cBhvr>
                                      <p:tavLst>
                                        <p:tav tm="0">
                                          <p:val>
                                            <p:strVal val="0-#ppt_w/2"/>
                                          </p:val>
                                        </p:tav>
                                        <p:tav tm="100000">
                                          <p:val>
                                            <p:strVal val="#ppt_x"/>
                                          </p:val>
                                        </p:tav>
                                      </p:tavLst>
                                    </p:anim>
                                    <p:anim calcmode="lin" valueType="num">
                                      <p:cBhvr additive="base">
                                        <p:cTn id="14" dur="500" fill="hold"/>
                                        <p:tgtEl>
                                          <p:spTgt spid="43110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431108"/>
                                        </p:tgtEl>
                                        <p:attrNameLst>
                                          <p:attrName>style.visibility</p:attrName>
                                        </p:attrNameLst>
                                      </p:cBhvr>
                                      <p:to>
                                        <p:strVal val="visible"/>
                                      </p:to>
                                    </p:set>
                                    <p:anim calcmode="lin" valueType="num">
                                      <p:cBhvr additive="base">
                                        <p:cTn id="19" dur="500" fill="hold"/>
                                        <p:tgtEl>
                                          <p:spTgt spid="431108"/>
                                        </p:tgtEl>
                                        <p:attrNameLst>
                                          <p:attrName>ppt_x</p:attrName>
                                        </p:attrNameLst>
                                      </p:cBhvr>
                                      <p:tavLst>
                                        <p:tav tm="0">
                                          <p:val>
                                            <p:strVal val="1+#ppt_w/2"/>
                                          </p:val>
                                        </p:tav>
                                        <p:tav tm="100000">
                                          <p:val>
                                            <p:strVal val="#ppt_x"/>
                                          </p:val>
                                        </p:tav>
                                      </p:tavLst>
                                    </p:anim>
                                    <p:anim calcmode="lin" valueType="num">
                                      <p:cBhvr additive="base">
                                        <p:cTn id="20" dur="500" fill="hold"/>
                                        <p:tgtEl>
                                          <p:spTgt spid="431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animBg="1" autoUpdateAnimBg="0"/>
      <p:bldP spid="431108" grpId="0" animBg="1" autoUpdateAnimBg="0"/>
      <p:bldP spid="43110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539552" y="404664"/>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1</a:t>
            </a:r>
            <a:r>
              <a:rPr lang="zh-CN" altLang="en-US" smtClean="0">
                <a:solidFill>
                  <a:schemeClr val="accent1"/>
                </a:solidFill>
                <a:latin typeface="Times New Roman" panose="02020603050405020304" pitchFamily="18" charset="0"/>
                <a:cs typeface="Times New Roman" panose="02020603050405020304" pitchFamily="18" charset="0"/>
              </a:rPr>
              <a:t>、算术运算符</a:t>
            </a:r>
          </a:p>
        </p:txBody>
      </p:sp>
      <p:sp>
        <p:nvSpPr>
          <p:cNvPr id="46084" name="Rectangle 3"/>
          <p:cNvSpPr>
            <a:spLocks noGrp="1" noChangeArrowheads="1"/>
          </p:cNvSpPr>
          <p:nvPr>
            <p:ph type="body" idx="1"/>
          </p:nvPr>
        </p:nvSpPr>
        <p:spPr>
          <a:xfrm>
            <a:off x="468313" y="1089744"/>
            <a:ext cx="3070225" cy="423706"/>
          </a:xfrm>
        </p:spPr>
        <p:txBody>
          <a:bodyPr/>
          <a:lstStyle/>
          <a:p>
            <a:pPr algn="just">
              <a:lnSpc>
                <a:spcPct val="110000"/>
              </a:lnSpc>
              <a:buClr>
                <a:schemeClr val="accent1"/>
              </a:buClr>
            </a:pPr>
            <a:r>
              <a:rPr lang="zh-CN" altLang="en-US" sz="2200"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双</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目运算符</a:t>
            </a:r>
          </a:p>
        </p:txBody>
      </p:sp>
      <p:graphicFrame>
        <p:nvGraphicFramePr>
          <p:cNvPr id="433173" name="Group 21"/>
          <p:cNvGraphicFramePr>
            <a:graphicFrameLocks noGrp="1"/>
          </p:cNvGraphicFramePr>
          <p:nvPr>
            <p:extLst>
              <p:ext uri="{D42A27DB-BD31-4B8C-83A1-F6EECF244321}">
                <p14:modId xmlns:p14="http://schemas.microsoft.com/office/powerpoint/2010/main" val="3438331195"/>
              </p:ext>
            </p:extLst>
          </p:nvPr>
        </p:nvGraphicFramePr>
        <p:xfrm>
          <a:off x="3707904" y="1072652"/>
          <a:ext cx="3394075" cy="2356348"/>
        </p:xfrm>
        <a:graphic>
          <a:graphicData uri="http://schemas.openxmlformats.org/drawingml/2006/table">
            <a:tbl>
              <a:tblPr/>
              <a:tblGrid>
                <a:gridCol w="1531937"/>
                <a:gridCol w="1862138"/>
              </a:tblGrid>
              <a:tr h="38100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算术运算符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楷体_GB2312" pitchFamily="49" charset="-122"/>
                        </a:rPr>
                        <a:t>功能</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50938">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加</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减</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乘</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除</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求模</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3167" name="Rectangle 15"/>
          <p:cNvSpPr>
            <a:spLocks noChangeArrowheads="1"/>
          </p:cNvSpPr>
          <p:nvPr/>
        </p:nvSpPr>
        <p:spPr bwMode="auto">
          <a:xfrm>
            <a:off x="377825" y="3573016"/>
            <a:ext cx="8177213" cy="2362200"/>
          </a:xfrm>
          <a:prstGeom prst="rect">
            <a:avLst/>
          </a:prstGeom>
          <a:noFill/>
          <a:ln w="9525">
            <a:noFill/>
            <a:miter lim="800000"/>
            <a:headEnd/>
            <a:tailEnd/>
          </a:ln>
        </p:spPr>
        <p:txBody>
          <a:bodyPr/>
          <a:lstStyle/>
          <a:p>
            <a:pPr marL="342900" indent="-342900">
              <a:spcBef>
                <a:spcPct val="10000"/>
              </a:spcBef>
              <a:buClr>
                <a:schemeClr val="accent1"/>
              </a:buClr>
              <a:buFont typeface="Wingdings" pitchFamily="2" charset="2"/>
              <a:buChar char="v"/>
            </a:pPr>
            <a:r>
              <a:rPr lang="zh-CN" altLang="zh-CN" sz="2200" b="1" dirty="0">
                <a:solidFill>
                  <a:schemeClr val="tx1"/>
                </a:solidFill>
                <a:latin typeface="Times New Roman" panose="02020603050405020304" pitchFamily="18" charset="0"/>
                <a:cs typeface="Times New Roman" panose="02020603050405020304" pitchFamily="18" charset="0"/>
              </a:rPr>
              <a:t>进行整数除法运算时，结果值略去小数部分，只取整数部分！</a:t>
            </a:r>
            <a:endParaRPr lang="zh-CN" altLang="en-US" sz="2200" b="1" dirty="0">
              <a:solidFill>
                <a:schemeClr val="tx1"/>
              </a:solidFill>
              <a:latin typeface="Times New Roman" panose="02020603050405020304" pitchFamily="18" charset="0"/>
              <a:cs typeface="Times New Roman" panose="02020603050405020304" pitchFamily="18" charset="0"/>
            </a:endParaRPr>
          </a:p>
          <a:p>
            <a:pPr marL="342900" indent="-342900">
              <a:spcBef>
                <a:spcPct val="10000"/>
              </a:spcBef>
              <a:buClr>
                <a:schemeClr val="accent1"/>
              </a:buClr>
              <a:buFont typeface="Wingdings" pitchFamily="2" charset="2"/>
              <a:buChar char="v"/>
            </a:pPr>
            <a:r>
              <a:rPr lang="zh-CN" altLang="en-US" sz="2200" b="1" dirty="0">
                <a:solidFill>
                  <a:srgbClr val="CC0066"/>
                </a:solidFill>
                <a:latin typeface="Times New Roman" panose="02020603050405020304" pitchFamily="18" charset="0"/>
                <a:cs typeface="Times New Roman" panose="02020603050405020304" pitchFamily="18" charset="0"/>
              </a:rPr>
              <a:t>求模</a:t>
            </a:r>
            <a:r>
              <a:rPr lang="zh-CN" altLang="en-US" sz="2200" b="1" dirty="0">
                <a:solidFill>
                  <a:schemeClr val="tx1"/>
                </a:solidFill>
                <a:latin typeface="Times New Roman" panose="02020603050405020304" pitchFamily="18" charset="0"/>
                <a:cs typeface="Times New Roman" panose="02020603050405020304" pitchFamily="18" charset="0"/>
              </a:rPr>
              <a:t>即是求一个数被另一个数相除后所得的余数。</a:t>
            </a:r>
            <a:r>
              <a:rPr lang="en-US" altLang="zh-CN" sz="2200" b="1" dirty="0">
                <a:solidFill>
                  <a:schemeClr val="tx1"/>
                </a:solidFill>
                <a:latin typeface="Times New Roman" panose="02020603050405020304" pitchFamily="18" charset="0"/>
                <a:cs typeface="Times New Roman" panose="02020603050405020304" pitchFamily="18" charset="0"/>
              </a:rPr>
              <a:t>%</a:t>
            </a:r>
            <a:r>
              <a:rPr lang="zh-CN" altLang="en-US" sz="2200" b="1" dirty="0">
                <a:solidFill>
                  <a:schemeClr val="tx1"/>
                </a:solidFill>
                <a:latin typeface="Times New Roman" panose="02020603050405020304" pitchFamily="18" charset="0"/>
                <a:cs typeface="Times New Roman" panose="02020603050405020304" pitchFamily="18" charset="0"/>
              </a:rPr>
              <a:t>称为</a:t>
            </a:r>
            <a:r>
              <a:rPr lang="zh-CN" altLang="en-US" sz="2200" b="1" dirty="0">
                <a:solidFill>
                  <a:srgbClr val="CC0066"/>
                </a:solidFill>
                <a:latin typeface="Times New Roman" panose="02020603050405020304" pitchFamily="18" charset="0"/>
                <a:cs typeface="Times New Roman" panose="02020603050405020304" pitchFamily="18" charset="0"/>
              </a:rPr>
              <a:t>求模</a:t>
            </a:r>
            <a:r>
              <a:rPr lang="zh-CN" altLang="en-US" sz="2200" b="1" dirty="0">
                <a:solidFill>
                  <a:schemeClr val="tx1"/>
                </a:solidFill>
                <a:latin typeface="Times New Roman" panose="02020603050405020304" pitchFamily="18" charset="0"/>
                <a:cs typeface="Times New Roman" panose="02020603050405020304" pitchFamily="18" charset="0"/>
              </a:rPr>
              <a:t>（或</a:t>
            </a:r>
            <a:r>
              <a:rPr lang="zh-CN" altLang="en-US" sz="2200" b="1" dirty="0">
                <a:solidFill>
                  <a:srgbClr val="CC0066"/>
                </a:solidFill>
                <a:latin typeface="Times New Roman" panose="02020603050405020304" pitchFamily="18" charset="0"/>
                <a:cs typeface="Times New Roman" panose="02020603050405020304" pitchFamily="18" charset="0"/>
              </a:rPr>
              <a:t>求余</a:t>
            </a:r>
            <a:r>
              <a:rPr lang="zh-CN" altLang="en-US" sz="2200" b="1" dirty="0">
                <a:solidFill>
                  <a:schemeClr val="tx1"/>
                </a:solidFill>
                <a:latin typeface="Times New Roman" panose="02020603050405020304" pitchFamily="18" charset="0"/>
                <a:cs typeface="Times New Roman" panose="02020603050405020304" pitchFamily="18" charset="0"/>
              </a:rPr>
              <a:t>）运算符，要求</a:t>
            </a:r>
            <a:r>
              <a:rPr lang="en-US" altLang="zh-CN" sz="2200" b="1" dirty="0">
                <a:solidFill>
                  <a:schemeClr val="tx1"/>
                </a:solidFill>
                <a:latin typeface="Times New Roman" panose="02020603050405020304" pitchFamily="18" charset="0"/>
                <a:cs typeface="Times New Roman" panose="02020603050405020304" pitchFamily="18" charset="0"/>
              </a:rPr>
              <a:t>%</a:t>
            </a:r>
            <a:r>
              <a:rPr lang="zh-CN" altLang="en-US" sz="2200" b="1" dirty="0">
                <a:solidFill>
                  <a:schemeClr val="tx1"/>
                </a:solidFill>
                <a:latin typeface="Times New Roman" panose="02020603050405020304" pitchFamily="18" charset="0"/>
                <a:cs typeface="Times New Roman" panose="02020603050405020304" pitchFamily="18" charset="0"/>
              </a:rPr>
              <a:t>两侧均为</a:t>
            </a:r>
            <a:r>
              <a:rPr lang="zh-CN" altLang="en-US" sz="2200" b="1" dirty="0">
                <a:solidFill>
                  <a:srgbClr val="CC0066"/>
                </a:solidFill>
                <a:latin typeface="Times New Roman" panose="02020603050405020304" pitchFamily="18" charset="0"/>
                <a:cs typeface="Times New Roman" panose="02020603050405020304" pitchFamily="18" charset="0"/>
              </a:rPr>
              <a:t>整型</a:t>
            </a:r>
            <a:r>
              <a:rPr lang="zh-CN" altLang="en-US" sz="2200" b="1" dirty="0">
                <a:solidFill>
                  <a:schemeClr val="tx1"/>
                </a:solidFill>
                <a:latin typeface="Times New Roman" panose="02020603050405020304" pitchFamily="18" charset="0"/>
                <a:cs typeface="Times New Roman" panose="02020603050405020304" pitchFamily="18" charset="0"/>
              </a:rPr>
              <a:t>数据；</a:t>
            </a:r>
          </a:p>
          <a:p>
            <a:pPr marL="342900" indent="-342900">
              <a:spcBef>
                <a:spcPct val="10000"/>
              </a:spcBef>
              <a:buClr>
                <a:schemeClr val="accent1"/>
              </a:buClr>
              <a:buFont typeface="Wingdings" pitchFamily="2" charset="2"/>
              <a:buChar char="v"/>
            </a:pPr>
            <a:r>
              <a:rPr lang="zh-CN" altLang="zh-CN" sz="2200" b="1" dirty="0">
                <a:solidFill>
                  <a:schemeClr val="tx1"/>
                </a:solidFill>
                <a:latin typeface="Times New Roman" panose="02020603050405020304" pitchFamily="18" charset="0"/>
                <a:cs typeface="Times New Roman" panose="02020603050405020304" pitchFamily="18" charset="0"/>
              </a:rPr>
              <a:t>求模运算结果值的符号位取第一个操作数的符号位！</a:t>
            </a:r>
            <a:endParaRPr lang="zh-CN" altLang="en-US" sz="2200" b="1" dirty="0">
              <a:solidFill>
                <a:schemeClr val="tx1"/>
              </a:solidFill>
              <a:latin typeface="Times New Roman" panose="02020603050405020304" pitchFamily="18" charset="0"/>
              <a:cs typeface="Times New Roman" panose="02020603050405020304" pitchFamily="18" charset="0"/>
            </a:endParaRPr>
          </a:p>
          <a:p>
            <a:pPr marL="342900" indent="-342900">
              <a:spcBef>
                <a:spcPct val="10000"/>
              </a:spcBef>
              <a:buClr>
                <a:srgbClr val="3333FF"/>
              </a:buClr>
              <a:buFont typeface="Wingdings" pitchFamily="2" charset="2"/>
              <a:buNone/>
            </a:pPr>
            <a:r>
              <a:rPr lang="zh-CN" altLang="en-US" sz="2200" b="1" dirty="0">
                <a:solidFill>
                  <a:schemeClr val="tx1"/>
                </a:solidFill>
                <a:latin typeface="Times New Roman" panose="02020603050405020304" pitchFamily="18" charset="0"/>
                <a:cs typeface="Times New Roman" panose="02020603050405020304" pitchFamily="18" charset="0"/>
              </a:rPr>
              <a:t>   </a:t>
            </a:r>
            <a:r>
              <a:rPr kumimoji="1" lang="en-US" altLang="zh-CN" sz="2200" b="1" dirty="0">
                <a:solidFill>
                  <a:srgbClr val="CC0066"/>
                </a:solidFill>
                <a:latin typeface="Times New Roman" panose="02020603050405020304" pitchFamily="18" charset="0"/>
                <a:cs typeface="Times New Roman" panose="02020603050405020304" pitchFamily="18" charset="0"/>
              </a:rPr>
              <a:t>【</a:t>
            </a:r>
            <a:r>
              <a:rPr kumimoji="1" lang="zh-CN" altLang="en-US" sz="2200" b="1" dirty="0">
                <a:solidFill>
                  <a:srgbClr val="CC0066"/>
                </a:solidFill>
                <a:latin typeface="Times New Roman" panose="02020603050405020304" pitchFamily="18" charset="0"/>
                <a:cs typeface="Times New Roman" panose="02020603050405020304" pitchFamily="18" charset="0"/>
              </a:rPr>
              <a:t>例</a:t>
            </a:r>
            <a:r>
              <a:rPr kumimoji="1" lang="en-US" altLang="zh-CN" sz="2200" b="1" dirty="0">
                <a:solidFill>
                  <a:srgbClr val="CC0066"/>
                </a:solidFill>
                <a:latin typeface="Times New Roman" panose="02020603050405020304" pitchFamily="18" charset="0"/>
                <a:cs typeface="Times New Roman" panose="02020603050405020304" pitchFamily="18" charset="0"/>
              </a:rPr>
              <a:t>】</a:t>
            </a:r>
            <a:r>
              <a:rPr lang="en-US" altLang="zh-CN" b="1" dirty="0">
                <a:solidFill>
                  <a:srgbClr val="CC0066"/>
                </a:solidFill>
                <a:latin typeface="Times New Roman" panose="02020603050405020304" pitchFamily="18" charset="0"/>
                <a:cs typeface="Times New Roman" panose="02020603050405020304" pitchFamily="18" charset="0"/>
              </a:rPr>
              <a:t> </a:t>
            </a:r>
            <a:r>
              <a:rPr lang="en-US" altLang="zh-CN" sz="2200" b="1" dirty="0">
                <a:solidFill>
                  <a:schemeClr val="tx1"/>
                </a:solidFill>
                <a:latin typeface="Times New Roman" panose="02020603050405020304" pitchFamily="18" charset="0"/>
                <a:cs typeface="Times New Roman" panose="02020603050405020304" pitchFamily="18" charset="0"/>
              </a:rPr>
              <a:t>-11%3     </a:t>
            </a:r>
            <a:r>
              <a:rPr lang="zh-CN" altLang="en-US" sz="2200" b="1" dirty="0">
                <a:solidFill>
                  <a:schemeClr val="tx1"/>
                </a:solidFill>
                <a:latin typeface="Times New Roman" panose="02020603050405020304" pitchFamily="18" charset="0"/>
                <a:cs typeface="Times New Roman" panose="02020603050405020304" pitchFamily="18" charset="0"/>
              </a:rPr>
              <a:t>结果为</a:t>
            </a:r>
            <a:r>
              <a:rPr lang="en-US" altLang="zh-CN" sz="2200" b="1" dirty="0">
                <a:solidFill>
                  <a:schemeClr val="tx1"/>
                </a:solidFill>
                <a:latin typeface="Times New Roman" panose="02020603050405020304" pitchFamily="18" charset="0"/>
                <a:cs typeface="Times New Roman" panose="02020603050405020304" pitchFamily="18" charset="0"/>
              </a:rPr>
              <a:t>-2</a:t>
            </a:r>
          </a:p>
          <a:p>
            <a:pPr marL="342900" indent="-342900">
              <a:spcBef>
                <a:spcPct val="10000"/>
              </a:spcBef>
              <a:buClr>
                <a:schemeClr val="accent1"/>
              </a:buClr>
              <a:buFont typeface="Wingdings" pitchFamily="2" charset="2"/>
              <a:buChar char="v"/>
            </a:pPr>
            <a:r>
              <a:rPr lang="zh-CN" altLang="en-US" sz="2200" b="1" dirty="0">
                <a:solidFill>
                  <a:schemeClr val="tx1"/>
                </a:solidFill>
                <a:latin typeface="Times New Roman" panose="02020603050405020304" pitchFamily="18" charset="0"/>
                <a:cs typeface="Times New Roman" panose="02020603050405020304" pitchFamily="18" charset="0"/>
              </a:rPr>
              <a:t>进行算术运算时，若某操作数为不定值</a:t>
            </a:r>
            <a:r>
              <a:rPr lang="en-US" altLang="zh-CN" sz="2200" b="1" dirty="0">
                <a:solidFill>
                  <a:srgbClr val="CC0066"/>
                </a:solidFill>
                <a:latin typeface="Times New Roman" panose="02020603050405020304" pitchFamily="18" charset="0"/>
                <a:cs typeface="Times New Roman" panose="02020603050405020304" pitchFamily="18" charset="0"/>
              </a:rPr>
              <a:t>x</a:t>
            </a:r>
            <a:r>
              <a:rPr lang="zh-CN" altLang="en-US" sz="2200" b="1" dirty="0">
                <a:solidFill>
                  <a:schemeClr val="tx1"/>
                </a:solidFill>
                <a:latin typeface="Times New Roman" panose="02020603050405020304" pitchFamily="18" charset="0"/>
                <a:cs typeface="Times New Roman" panose="02020603050405020304" pitchFamily="18" charset="0"/>
              </a:rPr>
              <a:t>，则整个结果也为</a:t>
            </a:r>
            <a:r>
              <a:rPr lang="en-US" altLang="zh-CN" sz="2200" b="1" dirty="0">
                <a:solidFill>
                  <a:srgbClr val="CC0066"/>
                </a:solidFill>
                <a:latin typeface="Times New Roman" panose="02020603050405020304" pitchFamily="18" charset="0"/>
                <a:cs typeface="Times New Roman" panose="02020603050405020304" pitchFamily="18" charset="0"/>
              </a:rPr>
              <a:t>x</a:t>
            </a:r>
            <a:r>
              <a:rPr lang="zh-CN" altLang="en-US" sz="2200" b="1" dirty="0">
                <a:solidFill>
                  <a:schemeClr val="tx1"/>
                </a:solidFill>
                <a:latin typeface="Times New Roman" panose="02020603050405020304" pitchFamily="18" charset="0"/>
                <a:cs typeface="Times New Roman" panose="02020603050405020304" pitchFamily="18"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33167"/>
                                        </p:tgtEl>
                                        <p:attrNameLst>
                                          <p:attrName>style.visibility</p:attrName>
                                        </p:attrNameLst>
                                      </p:cBhvr>
                                      <p:to>
                                        <p:strVal val="visible"/>
                                      </p:to>
                                    </p:set>
                                    <p:anim calcmode="lin" valueType="num">
                                      <p:cBhvr additive="base">
                                        <p:cTn id="7" dur="500" fill="hold"/>
                                        <p:tgtEl>
                                          <p:spTgt spid="433167"/>
                                        </p:tgtEl>
                                        <p:attrNameLst>
                                          <p:attrName>ppt_x</p:attrName>
                                        </p:attrNameLst>
                                      </p:cBhvr>
                                      <p:tavLst>
                                        <p:tav tm="0">
                                          <p:val>
                                            <p:strVal val="0-#ppt_w/2"/>
                                          </p:val>
                                        </p:tav>
                                        <p:tav tm="100000">
                                          <p:val>
                                            <p:strVal val="#ppt_x"/>
                                          </p:val>
                                        </p:tav>
                                      </p:tavLst>
                                    </p:anim>
                                    <p:anim calcmode="lin" valueType="num">
                                      <p:cBhvr additive="base">
                                        <p:cTn id="8" dur="500" fill="hold"/>
                                        <p:tgtEl>
                                          <p:spTgt spid="433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6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616024" y="404664"/>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2</a:t>
            </a:r>
            <a:r>
              <a:rPr lang="zh-CN" altLang="en-US" smtClean="0">
                <a:solidFill>
                  <a:schemeClr val="accent1"/>
                </a:solidFill>
                <a:latin typeface="Times New Roman" panose="02020603050405020304" pitchFamily="18" charset="0"/>
                <a:cs typeface="Times New Roman" panose="02020603050405020304" pitchFamily="18" charset="0"/>
              </a:rPr>
              <a:t>、逻辑运算符</a:t>
            </a:r>
          </a:p>
        </p:txBody>
      </p:sp>
      <p:sp>
        <p:nvSpPr>
          <p:cNvPr id="47108" name="Rectangle 3"/>
          <p:cNvSpPr>
            <a:spLocks noGrp="1" noChangeArrowheads="1"/>
          </p:cNvSpPr>
          <p:nvPr>
            <p:ph type="body" idx="1"/>
          </p:nvPr>
        </p:nvSpPr>
        <p:spPr>
          <a:xfrm>
            <a:off x="347663" y="1093788"/>
            <a:ext cx="8132762" cy="2874962"/>
          </a:xfrm>
        </p:spPr>
        <p:txBody>
          <a:bodyPr/>
          <a:lstStyle/>
          <a:p>
            <a:pPr algn="just">
              <a:lnSpc>
                <a:spcPct val="110000"/>
              </a:lnSpc>
            </a:pPr>
            <a:r>
              <a:rPr lang="zh-CN" altLang="en-US" sz="2400" dirty="0" smtClean="0">
                <a:latin typeface="Arial" charset="0"/>
                <a:ea typeface="宋体" charset="-122"/>
              </a:rPr>
              <a:t>逻辑运算符把它的操作数当作</a:t>
            </a:r>
            <a:r>
              <a:rPr lang="zh-CN" altLang="en-US" sz="2400" dirty="0" smtClean="0">
                <a:solidFill>
                  <a:srgbClr val="CC0066"/>
                </a:solidFill>
                <a:latin typeface="Arial" charset="0"/>
                <a:ea typeface="宋体" charset="-122"/>
              </a:rPr>
              <a:t>布尔变量</a:t>
            </a:r>
            <a:r>
              <a:rPr lang="zh-CN" altLang="en-US" sz="2400" dirty="0" smtClean="0">
                <a:latin typeface="Arial" charset="0"/>
                <a:ea typeface="宋体" charset="-122"/>
              </a:rPr>
              <a:t>（逻辑</a:t>
            </a:r>
            <a:r>
              <a:rPr lang="en-US" altLang="zh-CN" sz="2400" dirty="0" smtClean="0">
                <a:latin typeface="Arial" charset="0"/>
                <a:ea typeface="宋体" charset="-122"/>
              </a:rPr>
              <a:t>1</a:t>
            </a:r>
            <a:r>
              <a:rPr lang="zh-CN" altLang="en-US" sz="2400" dirty="0" smtClean="0">
                <a:latin typeface="Arial" charset="0"/>
                <a:ea typeface="宋体" charset="-122"/>
              </a:rPr>
              <a:t>、逻辑</a:t>
            </a:r>
            <a:r>
              <a:rPr lang="en-US" altLang="zh-CN" sz="2400" dirty="0" smtClean="0">
                <a:latin typeface="Arial" charset="0"/>
                <a:ea typeface="宋体" charset="-122"/>
              </a:rPr>
              <a:t>0</a:t>
            </a:r>
            <a:r>
              <a:rPr lang="zh-CN" altLang="en-US" sz="2400" dirty="0" smtClean="0">
                <a:latin typeface="Arial" charset="0"/>
                <a:ea typeface="宋体" charset="-122"/>
              </a:rPr>
              <a:t>或不定值）：</a:t>
            </a:r>
          </a:p>
          <a:p>
            <a:pPr lvl="1" algn="just">
              <a:lnSpc>
                <a:spcPct val="110000"/>
              </a:lnSpc>
              <a:buClr>
                <a:schemeClr val="accent2"/>
              </a:buClr>
              <a:buSzTx/>
            </a:pPr>
            <a:r>
              <a:rPr lang="zh-CN" altLang="en-US" sz="2000" dirty="0" smtClean="0">
                <a:solidFill>
                  <a:srgbClr val="CC0066"/>
                </a:solidFill>
                <a:latin typeface="Arial" charset="0"/>
                <a:ea typeface="宋体" charset="-122"/>
              </a:rPr>
              <a:t>非零</a:t>
            </a:r>
            <a:r>
              <a:rPr lang="zh-CN" altLang="en-US" sz="2000" dirty="0" smtClean="0">
                <a:latin typeface="Arial" charset="0"/>
                <a:ea typeface="宋体" charset="-122"/>
              </a:rPr>
              <a:t>的操作数被认为是</a:t>
            </a:r>
            <a:r>
              <a:rPr lang="zh-CN" altLang="en-US" sz="2000" dirty="0" smtClean="0">
                <a:solidFill>
                  <a:srgbClr val="CC0066"/>
                </a:solidFill>
                <a:latin typeface="Arial" charset="0"/>
                <a:ea typeface="宋体" charset="-122"/>
              </a:rPr>
              <a:t>真</a:t>
            </a:r>
            <a:r>
              <a:rPr lang="en-US" altLang="zh-CN" sz="2000" dirty="0" smtClean="0">
                <a:latin typeface="Arial" charset="0"/>
                <a:ea typeface="宋体" charset="-122"/>
              </a:rPr>
              <a:t>(1‘b1)</a:t>
            </a:r>
            <a:r>
              <a:rPr lang="zh-CN" altLang="en-US" sz="2000" dirty="0" smtClean="0">
                <a:latin typeface="Arial" charset="0"/>
                <a:ea typeface="宋体" charset="-122"/>
              </a:rPr>
              <a:t>；</a:t>
            </a:r>
          </a:p>
          <a:p>
            <a:pPr lvl="1" algn="just">
              <a:lnSpc>
                <a:spcPct val="110000"/>
              </a:lnSpc>
              <a:buClr>
                <a:schemeClr val="accent2"/>
              </a:buClr>
              <a:buSzTx/>
            </a:pPr>
            <a:r>
              <a:rPr lang="zh-CN" altLang="en-US" sz="2000" dirty="0" smtClean="0">
                <a:solidFill>
                  <a:srgbClr val="CC0066"/>
                </a:solidFill>
                <a:latin typeface="Arial" charset="0"/>
                <a:ea typeface="宋体" charset="-122"/>
              </a:rPr>
              <a:t>零</a:t>
            </a:r>
            <a:r>
              <a:rPr lang="zh-CN" altLang="en-US" sz="2000" dirty="0" smtClean="0">
                <a:latin typeface="Arial" charset="0"/>
                <a:ea typeface="宋体" charset="-122"/>
              </a:rPr>
              <a:t>被认为是</a:t>
            </a:r>
            <a:r>
              <a:rPr lang="zh-CN" altLang="en-US" sz="2000" dirty="0" smtClean="0">
                <a:solidFill>
                  <a:srgbClr val="CC0066"/>
                </a:solidFill>
                <a:latin typeface="Arial" charset="0"/>
                <a:ea typeface="宋体" charset="-122"/>
              </a:rPr>
              <a:t>假</a:t>
            </a:r>
            <a:r>
              <a:rPr lang="en-US" altLang="zh-CN" sz="2000" dirty="0" smtClean="0">
                <a:latin typeface="Arial" charset="0"/>
                <a:ea typeface="宋体" charset="-122"/>
              </a:rPr>
              <a:t>(1‘b0)</a:t>
            </a:r>
            <a:r>
              <a:rPr lang="zh-CN" altLang="en-US" sz="2000" dirty="0" smtClean="0">
                <a:latin typeface="Arial" charset="0"/>
                <a:ea typeface="宋体" charset="-122"/>
              </a:rPr>
              <a:t>；</a:t>
            </a:r>
          </a:p>
          <a:p>
            <a:pPr lvl="1" algn="just">
              <a:lnSpc>
                <a:spcPct val="110000"/>
              </a:lnSpc>
              <a:buClr>
                <a:schemeClr val="accent2"/>
              </a:buClr>
              <a:buSzTx/>
            </a:pPr>
            <a:r>
              <a:rPr lang="zh-CN" altLang="en-US" sz="2000" dirty="0" smtClean="0">
                <a:solidFill>
                  <a:srgbClr val="CC0066"/>
                </a:solidFill>
                <a:latin typeface="Arial" charset="0"/>
                <a:ea typeface="宋体" charset="-122"/>
              </a:rPr>
              <a:t>不确定</a:t>
            </a:r>
            <a:r>
              <a:rPr lang="zh-CN" altLang="en-US" sz="2000" dirty="0" smtClean="0">
                <a:latin typeface="Arial" charset="0"/>
                <a:ea typeface="宋体" charset="-122"/>
              </a:rPr>
              <a:t>的操作数如</a:t>
            </a:r>
            <a:r>
              <a:rPr lang="en-US" altLang="zh-CN" sz="2000" dirty="0" smtClean="0">
                <a:latin typeface="Arial" charset="0"/>
                <a:ea typeface="宋体" charset="-122"/>
              </a:rPr>
              <a:t>4’bxx00, </a:t>
            </a:r>
            <a:r>
              <a:rPr lang="zh-CN" altLang="en-US" sz="2000" dirty="0" smtClean="0">
                <a:latin typeface="Arial" charset="0"/>
                <a:ea typeface="宋体" charset="-122"/>
              </a:rPr>
              <a:t>被认为是不确定的（可能为零，也可能为非零）（记为</a:t>
            </a:r>
            <a:r>
              <a:rPr lang="en-US" altLang="zh-CN" sz="2000" dirty="0" smtClean="0">
                <a:latin typeface="Arial" charset="0"/>
                <a:ea typeface="宋体" charset="-122"/>
              </a:rPr>
              <a:t>1’bx)</a:t>
            </a:r>
            <a:r>
              <a:rPr lang="zh-CN" altLang="en-US" sz="2000" dirty="0" smtClean="0">
                <a:latin typeface="Arial" charset="0"/>
                <a:ea typeface="宋体" charset="-122"/>
              </a:rPr>
              <a:t>； 但</a:t>
            </a:r>
            <a:r>
              <a:rPr lang="en-US" altLang="zh-CN" sz="2000" dirty="0" smtClean="0">
                <a:latin typeface="Arial" charset="0"/>
                <a:ea typeface="宋体" charset="-122"/>
              </a:rPr>
              <a:t>4’bxx11</a:t>
            </a:r>
            <a:r>
              <a:rPr lang="zh-CN" altLang="en-US" sz="2000" dirty="0" smtClean="0">
                <a:latin typeface="Arial" charset="0"/>
                <a:ea typeface="宋体" charset="-122"/>
              </a:rPr>
              <a:t>被认为是真（记为</a:t>
            </a:r>
            <a:r>
              <a:rPr lang="en-US" altLang="zh-CN" sz="2000" dirty="0" smtClean="0">
                <a:latin typeface="Arial" charset="0"/>
                <a:ea typeface="宋体" charset="-122"/>
              </a:rPr>
              <a:t>1’b1</a:t>
            </a:r>
            <a:r>
              <a:rPr lang="zh-CN" altLang="en-US" sz="2000" dirty="0" smtClean="0">
                <a:latin typeface="Arial" charset="0"/>
                <a:ea typeface="宋体" charset="-122"/>
              </a:rPr>
              <a:t>，因为它肯定是非零的）。</a:t>
            </a:r>
            <a:endParaRPr lang="zh-CN" altLang="en-US" dirty="0" smtClean="0">
              <a:solidFill>
                <a:srgbClr val="FF0000"/>
              </a:solidFill>
              <a:latin typeface="Arial" charset="0"/>
              <a:ea typeface="宋体" charset="-122"/>
            </a:endParaRPr>
          </a:p>
        </p:txBody>
      </p:sp>
      <p:graphicFrame>
        <p:nvGraphicFramePr>
          <p:cNvPr id="435217" name="Group 17"/>
          <p:cNvGraphicFramePr>
            <a:graphicFrameLocks noGrp="1"/>
          </p:cNvGraphicFramePr>
          <p:nvPr>
            <p:extLst>
              <p:ext uri="{D42A27DB-BD31-4B8C-83A1-F6EECF244321}">
                <p14:modId xmlns:p14="http://schemas.microsoft.com/office/powerpoint/2010/main" val="2248364503"/>
              </p:ext>
            </p:extLst>
          </p:nvPr>
        </p:nvGraphicFramePr>
        <p:xfrm>
          <a:off x="5568950" y="3771900"/>
          <a:ext cx="3200400" cy="1524879"/>
        </p:xfrm>
        <a:graphic>
          <a:graphicData uri="http://schemas.openxmlformats.org/drawingml/2006/table">
            <a:tbl>
              <a:tblPr/>
              <a:tblGrid>
                <a:gridCol w="1447800"/>
                <a:gridCol w="1752600"/>
              </a:tblGrid>
              <a:tr h="36512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逻辑运算符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楷体_GB2312" pitchFamily="49" charset="-122"/>
                        </a:rPr>
                        <a:t>功能</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5887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 </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&amp;&amp;(</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双目</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双目</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rgbClr val="CC0066"/>
                          </a:solidFill>
                          <a:effectLst/>
                          <a:latin typeface="Arial" pitchFamily="34" charset="0"/>
                          <a:ea typeface="楷体_GB2312" pitchFamily="49" charset="-122"/>
                        </a:rPr>
                        <a:t>!</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2000" b="1" i="0" u="none" strike="noStrike" cap="none" normalizeH="0" baseline="0" dirty="0" smtClean="0">
                          <a:ln>
                            <a:noFill/>
                          </a:ln>
                          <a:solidFill>
                            <a:srgbClr val="CC0066"/>
                          </a:solidFill>
                          <a:effectLst/>
                          <a:latin typeface="Arial" pitchFamily="34" charset="0"/>
                          <a:ea typeface="楷体_GB2312" pitchFamily="49" charset="-122"/>
                        </a:rPr>
                        <a:t>单目</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逻辑与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逻辑或</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逻辑非</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5215" name="AutoShape 15"/>
          <p:cNvSpPr>
            <a:spLocks noChangeArrowheads="1"/>
          </p:cNvSpPr>
          <p:nvPr/>
        </p:nvSpPr>
        <p:spPr bwMode="auto">
          <a:xfrm>
            <a:off x="971600" y="5367933"/>
            <a:ext cx="7150100" cy="941387"/>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265113" indent="-265113" algn="l" defTabSz="2716213" eaLnBrk="1" hangingPunct="1">
              <a:lnSpc>
                <a:spcPct val="100000"/>
              </a:lnSpc>
              <a:spcBef>
                <a:spcPct val="0"/>
              </a:spcBef>
              <a:buClr>
                <a:schemeClr val="accent1"/>
              </a:buClr>
              <a:buSzPct val="90000"/>
              <a:buFont typeface="Wingdings" pitchFamily="2" charset="2"/>
              <a:buChar char="v"/>
            </a:pPr>
            <a:r>
              <a:rPr lang="zh-CN" altLang="en-US" sz="2000" b="1" dirty="0">
                <a:solidFill>
                  <a:schemeClr val="tx1"/>
                </a:solidFill>
                <a:latin typeface="Arial" charset="0"/>
                <a:ea typeface="楷体_GB2312" pitchFamily="49" charset="-122"/>
              </a:rPr>
              <a:t>如果操作数不止一位，应将操作数作为一个整体来对待！</a:t>
            </a:r>
            <a:endParaRPr lang="en-US" altLang="zh-CN" sz="2000" b="1" dirty="0">
              <a:solidFill>
                <a:schemeClr val="tx1"/>
              </a:solidFill>
              <a:latin typeface="Arial" charset="0"/>
              <a:ea typeface="楷体_GB2312" pitchFamily="49" charset="-122"/>
            </a:endParaRPr>
          </a:p>
          <a:p>
            <a:pPr marL="265113" indent="-265113" algn="l" defTabSz="2716213" eaLnBrk="1" hangingPunct="1">
              <a:lnSpc>
                <a:spcPct val="100000"/>
              </a:lnSpc>
              <a:spcBef>
                <a:spcPct val="0"/>
              </a:spcBef>
              <a:buClr>
                <a:schemeClr val="accent1"/>
              </a:buClr>
              <a:buSzPct val="90000"/>
              <a:buFont typeface="Wingdings" pitchFamily="2" charset="2"/>
              <a:buChar char="v"/>
            </a:pPr>
            <a:r>
              <a:rPr lang="zh-CN" altLang="en-US" sz="2000" b="1" dirty="0">
                <a:solidFill>
                  <a:schemeClr val="tx1"/>
                </a:solidFill>
                <a:latin typeface="Arial" charset="0"/>
                <a:ea typeface="楷体_GB2312" pitchFamily="49" charset="-122"/>
              </a:rPr>
              <a:t>进行逻辑运算后的结果为布尔值（为</a:t>
            </a:r>
            <a:r>
              <a:rPr lang="en-US" altLang="zh-CN" sz="2000" b="1" dirty="0">
                <a:solidFill>
                  <a:schemeClr val="tx1"/>
                </a:solidFill>
                <a:latin typeface="Arial" charset="0"/>
                <a:ea typeface="楷体_GB2312" pitchFamily="49" charset="-122"/>
              </a:rPr>
              <a:t>1</a:t>
            </a:r>
            <a:r>
              <a:rPr lang="zh-CN" altLang="en-US" sz="2000" b="1" dirty="0">
                <a:solidFill>
                  <a:schemeClr val="tx1"/>
                </a:solidFill>
                <a:latin typeface="Arial" charset="0"/>
                <a:ea typeface="楷体_GB2312" pitchFamily="49" charset="-122"/>
              </a:rPr>
              <a:t>或</a:t>
            </a:r>
            <a:r>
              <a:rPr lang="en-US" altLang="zh-CN" sz="2000" b="1" dirty="0">
                <a:solidFill>
                  <a:schemeClr val="tx1"/>
                </a:solidFill>
                <a:latin typeface="Arial" charset="0"/>
                <a:ea typeface="楷体_GB2312" pitchFamily="49" charset="-122"/>
              </a:rPr>
              <a:t>0</a:t>
            </a:r>
            <a:r>
              <a:rPr lang="zh-CN" altLang="en-US" sz="2000" b="1" dirty="0">
                <a:solidFill>
                  <a:schemeClr val="tx1"/>
                </a:solidFill>
                <a:latin typeface="Arial" charset="0"/>
                <a:ea typeface="楷体_GB2312" pitchFamily="49" charset="-122"/>
              </a:rPr>
              <a:t>或</a:t>
            </a:r>
            <a:r>
              <a:rPr lang="en-US" altLang="zh-CN" sz="2000" b="1" dirty="0">
                <a:solidFill>
                  <a:schemeClr val="tx1"/>
                </a:solidFill>
                <a:latin typeface="Arial" charset="0"/>
                <a:ea typeface="楷体_GB2312" pitchFamily="49" charset="-122"/>
              </a:rPr>
              <a:t>x</a:t>
            </a:r>
            <a:r>
              <a:rPr lang="zh-CN" altLang="en-US" sz="2000" b="1" dirty="0">
                <a:solidFill>
                  <a:schemeClr val="tx1"/>
                </a:solidFill>
                <a:latin typeface="Arial" charset="0"/>
                <a:ea typeface="楷体_GB2312" pitchFamily="49" charset="-122"/>
              </a:rPr>
              <a:t>）！</a:t>
            </a:r>
          </a:p>
        </p:txBody>
      </p:sp>
      <p:sp>
        <p:nvSpPr>
          <p:cNvPr id="410640" name="Rectangle 16"/>
          <p:cNvSpPr>
            <a:spLocks noChangeArrowheads="1"/>
          </p:cNvSpPr>
          <p:nvPr/>
        </p:nvSpPr>
        <p:spPr bwMode="auto">
          <a:xfrm>
            <a:off x="222250" y="4202113"/>
            <a:ext cx="5338763" cy="985837"/>
          </a:xfrm>
          <a:prstGeom prst="rect">
            <a:avLst/>
          </a:prstGeom>
          <a:noFill/>
          <a:ln w="9525">
            <a:noFill/>
            <a:miter lim="800000"/>
            <a:headEnd/>
            <a:tailEnd/>
          </a:ln>
        </p:spPr>
        <p:txBody>
          <a:bodyPr/>
          <a:lstStyle/>
          <a:p>
            <a:pPr marL="342900" indent="-342900">
              <a:spcBef>
                <a:spcPct val="0"/>
              </a:spcBef>
              <a:buClr>
                <a:schemeClr val="bg2"/>
              </a:buClr>
              <a:buFont typeface="Wingdings" pitchFamily="2" charset="2"/>
              <a:buNone/>
            </a:pPr>
            <a:r>
              <a:rPr lang="en-US" altLang="zh-CN" sz="2000" b="1" dirty="0">
                <a:solidFill>
                  <a:srgbClr val="FF0066"/>
                </a:solidFill>
                <a:latin typeface="Arial" charset="0"/>
              </a:rPr>
              <a:t>【</a:t>
            </a:r>
            <a:r>
              <a:rPr lang="zh-CN" altLang="en-US" sz="2000" b="1" dirty="0">
                <a:solidFill>
                  <a:srgbClr val="FF0066"/>
                </a:solidFill>
                <a:latin typeface="Arial" charset="0"/>
              </a:rPr>
              <a:t>例</a:t>
            </a:r>
            <a:r>
              <a:rPr lang="en-US" altLang="zh-CN" sz="2000" b="1" dirty="0">
                <a:solidFill>
                  <a:srgbClr val="FF0066"/>
                </a:solidFill>
                <a:latin typeface="Arial" charset="0"/>
              </a:rPr>
              <a:t>】 </a:t>
            </a:r>
            <a:r>
              <a:rPr lang="zh-CN" altLang="en-US" sz="2000" b="1" dirty="0">
                <a:solidFill>
                  <a:schemeClr val="tx1"/>
                </a:solidFill>
                <a:latin typeface="Arial" charset="0"/>
              </a:rPr>
              <a:t>若</a:t>
            </a:r>
            <a:r>
              <a:rPr lang="en-US" altLang="zh-CN" sz="2000" b="1" dirty="0">
                <a:solidFill>
                  <a:schemeClr val="tx1"/>
                </a:solidFill>
                <a:latin typeface="Arial" charset="0"/>
              </a:rPr>
              <a:t>A=4’b0000</a:t>
            </a:r>
            <a:r>
              <a:rPr lang="zh-CN" altLang="en-US" sz="2000" b="1" dirty="0">
                <a:solidFill>
                  <a:schemeClr val="tx1"/>
                </a:solidFill>
                <a:latin typeface="Arial" charset="0"/>
              </a:rPr>
              <a:t>，</a:t>
            </a:r>
            <a:r>
              <a:rPr lang="en-US" altLang="zh-CN" sz="2000" b="1" dirty="0">
                <a:solidFill>
                  <a:schemeClr val="tx1"/>
                </a:solidFill>
                <a:latin typeface="Arial" charset="0"/>
              </a:rPr>
              <a:t>B=4’b0101</a:t>
            </a:r>
          </a:p>
          <a:p>
            <a:pPr marL="342900" indent="-342900">
              <a:spcBef>
                <a:spcPct val="0"/>
              </a:spcBef>
              <a:buClr>
                <a:srgbClr val="3333FF"/>
              </a:buClr>
              <a:buSzPct val="80000"/>
              <a:buFontTx/>
              <a:buNone/>
            </a:pPr>
            <a:r>
              <a:rPr lang="en-US" altLang="zh-CN" sz="2000" b="1" dirty="0">
                <a:solidFill>
                  <a:schemeClr val="tx1"/>
                </a:solidFill>
                <a:latin typeface="Arial" charset="0"/>
              </a:rPr>
              <a:t>    </a:t>
            </a:r>
            <a:r>
              <a:rPr lang="zh-CN" altLang="en-US" sz="2000" b="1" dirty="0">
                <a:solidFill>
                  <a:schemeClr val="tx1"/>
                </a:solidFill>
                <a:latin typeface="Arial" charset="0"/>
              </a:rPr>
              <a:t>则  </a:t>
            </a:r>
            <a:r>
              <a:rPr lang="en-US" altLang="zh-CN" sz="2000" b="1" dirty="0">
                <a:solidFill>
                  <a:schemeClr val="tx1"/>
                </a:solidFill>
                <a:latin typeface="Arial" charset="0"/>
              </a:rPr>
              <a:t>!A=1</a:t>
            </a:r>
            <a:r>
              <a:rPr lang="en-US" altLang="zh-CN" b="1" dirty="0">
                <a:solidFill>
                  <a:schemeClr val="tx1"/>
                </a:solidFill>
                <a:latin typeface="Times New Roman" pitchFamily="18" charset="0"/>
              </a:rPr>
              <a:t>’</a:t>
            </a:r>
            <a:r>
              <a:rPr lang="en-US" altLang="zh-CN" b="1" dirty="0">
                <a:solidFill>
                  <a:schemeClr val="tx1"/>
                </a:solidFill>
              </a:rPr>
              <a:t>b</a:t>
            </a:r>
            <a:r>
              <a:rPr lang="en-US" altLang="zh-CN" sz="2000" b="1" dirty="0">
                <a:solidFill>
                  <a:schemeClr val="tx1"/>
                </a:solidFill>
                <a:latin typeface="Arial" charset="0"/>
              </a:rPr>
              <a:t>1</a:t>
            </a:r>
            <a:r>
              <a:rPr lang="zh-CN" altLang="en-US" sz="2000" b="1" dirty="0">
                <a:solidFill>
                  <a:schemeClr val="tx1"/>
                </a:solidFill>
                <a:latin typeface="Arial" charset="0"/>
              </a:rPr>
              <a:t>，</a:t>
            </a:r>
            <a:r>
              <a:rPr lang="en-US" altLang="zh-CN" sz="2000" b="1" dirty="0">
                <a:solidFill>
                  <a:schemeClr val="tx1"/>
                </a:solidFill>
                <a:latin typeface="Arial" charset="0"/>
              </a:rPr>
              <a:t>A&amp;&amp;B=1</a:t>
            </a:r>
            <a:r>
              <a:rPr lang="en-US" altLang="zh-CN" b="1" dirty="0">
                <a:solidFill>
                  <a:schemeClr val="tx1"/>
                </a:solidFill>
                <a:latin typeface="Times New Roman" pitchFamily="18" charset="0"/>
              </a:rPr>
              <a:t>’b</a:t>
            </a:r>
            <a:r>
              <a:rPr lang="en-US" altLang="zh-CN" sz="2000" b="1" dirty="0">
                <a:solidFill>
                  <a:schemeClr val="tx1"/>
                </a:solidFill>
                <a:latin typeface="Arial" charset="0"/>
              </a:rPr>
              <a:t>0</a:t>
            </a:r>
            <a:r>
              <a:rPr lang="zh-CN" altLang="en-US" sz="2000" b="1" dirty="0">
                <a:solidFill>
                  <a:schemeClr val="tx1"/>
                </a:solidFill>
                <a:latin typeface="Arial" charset="0"/>
              </a:rPr>
              <a:t>，</a:t>
            </a:r>
            <a:r>
              <a:rPr lang="en-US" altLang="zh-CN" sz="2000" b="1" dirty="0">
                <a:solidFill>
                  <a:schemeClr val="tx1"/>
                </a:solidFill>
                <a:latin typeface="Arial" charset="0"/>
              </a:rPr>
              <a:t>A||B=1</a:t>
            </a:r>
            <a:r>
              <a:rPr lang="en-US" altLang="zh-CN" b="1" dirty="0">
                <a:solidFill>
                  <a:schemeClr val="tx1"/>
                </a:solidFill>
                <a:latin typeface="Times New Roman" pitchFamily="18" charset="0"/>
              </a:rPr>
              <a:t>’b</a:t>
            </a:r>
            <a:r>
              <a:rPr lang="en-US" altLang="zh-CN" sz="2000" b="1" dirty="0">
                <a:solidFill>
                  <a:schemeClr val="tx1"/>
                </a:solidFill>
                <a:latin typeface="Arial" charset="0"/>
              </a:rPr>
              <a:t>1</a:t>
            </a:r>
            <a:r>
              <a:rPr lang="zh-CN" altLang="en-US" sz="2000" b="1" dirty="0">
                <a:solidFill>
                  <a:schemeClr val="tx1"/>
                </a:solidFill>
                <a:latin typeface="Arial"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5217"/>
                                        </p:tgtEl>
                                        <p:attrNameLst>
                                          <p:attrName>style.visibility</p:attrName>
                                        </p:attrNameLst>
                                      </p:cBhvr>
                                      <p:to>
                                        <p:strVal val="visible"/>
                                      </p:to>
                                    </p:set>
                                    <p:anim calcmode="lin" valueType="num">
                                      <p:cBhvr additive="base">
                                        <p:cTn id="7" dur="500" fill="hold"/>
                                        <p:tgtEl>
                                          <p:spTgt spid="435217"/>
                                        </p:tgtEl>
                                        <p:attrNameLst>
                                          <p:attrName>ppt_x</p:attrName>
                                        </p:attrNameLst>
                                      </p:cBhvr>
                                      <p:tavLst>
                                        <p:tav tm="0">
                                          <p:val>
                                            <p:strVal val="#ppt_x"/>
                                          </p:val>
                                        </p:tav>
                                        <p:tav tm="100000">
                                          <p:val>
                                            <p:strVal val="#ppt_x"/>
                                          </p:val>
                                        </p:tav>
                                      </p:tavLst>
                                    </p:anim>
                                    <p:anim calcmode="lin" valueType="num">
                                      <p:cBhvr additive="base">
                                        <p:cTn id="8" dur="500" fill="hold"/>
                                        <p:tgtEl>
                                          <p:spTgt spid="4352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640"/>
                                        </p:tgtEl>
                                        <p:attrNameLst>
                                          <p:attrName>style.visibility</p:attrName>
                                        </p:attrNameLst>
                                      </p:cBhvr>
                                      <p:to>
                                        <p:strVal val="visible"/>
                                      </p:to>
                                    </p:set>
                                    <p:anim calcmode="lin" valueType="num">
                                      <p:cBhvr additive="base">
                                        <p:cTn id="13" dur="500" fill="hold"/>
                                        <p:tgtEl>
                                          <p:spTgt spid="410640"/>
                                        </p:tgtEl>
                                        <p:attrNameLst>
                                          <p:attrName>ppt_x</p:attrName>
                                        </p:attrNameLst>
                                      </p:cBhvr>
                                      <p:tavLst>
                                        <p:tav tm="0">
                                          <p:val>
                                            <p:strVal val="0-#ppt_w/2"/>
                                          </p:val>
                                        </p:tav>
                                        <p:tav tm="100000">
                                          <p:val>
                                            <p:strVal val="#ppt_x"/>
                                          </p:val>
                                        </p:tav>
                                      </p:tavLst>
                                    </p:anim>
                                    <p:anim calcmode="lin" valueType="num">
                                      <p:cBhvr additive="base">
                                        <p:cTn id="14" dur="500" fill="hold"/>
                                        <p:tgtEl>
                                          <p:spTgt spid="4106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35215"/>
                                        </p:tgtEl>
                                        <p:attrNameLst>
                                          <p:attrName>style.visibility</p:attrName>
                                        </p:attrNameLst>
                                      </p:cBhvr>
                                      <p:to>
                                        <p:strVal val="visible"/>
                                      </p:to>
                                    </p:set>
                                    <p:animEffect transition="in" filter="barn(outVertical)">
                                      <p:cBhvr>
                                        <p:cTn id="19" dur="500"/>
                                        <p:tgtEl>
                                          <p:spTgt spid="435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15" grpId="0" animBg="1"/>
      <p:bldP spid="41064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611560" y="404664"/>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3</a:t>
            </a:r>
            <a:r>
              <a:rPr lang="zh-CN" altLang="en-US" dirty="0" smtClean="0">
                <a:solidFill>
                  <a:schemeClr val="accent1"/>
                </a:solidFill>
                <a:latin typeface="Times New Roman" panose="02020603050405020304" pitchFamily="18" charset="0"/>
                <a:cs typeface="Times New Roman" panose="02020603050405020304" pitchFamily="18" charset="0"/>
              </a:rPr>
              <a:t>、位运算符</a:t>
            </a:r>
          </a:p>
        </p:txBody>
      </p:sp>
      <p:graphicFrame>
        <p:nvGraphicFramePr>
          <p:cNvPr id="437268" name="Group 20"/>
          <p:cNvGraphicFramePr>
            <a:graphicFrameLocks noGrp="1"/>
          </p:cNvGraphicFramePr>
          <p:nvPr>
            <p:extLst>
              <p:ext uri="{D42A27DB-BD31-4B8C-83A1-F6EECF244321}">
                <p14:modId xmlns:p14="http://schemas.microsoft.com/office/powerpoint/2010/main" val="656584596"/>
              </p:ext>
            </p:extLst>
          </p:nvPr>
        </p:nvGraphicFramePr>
        <p:xfrm>
          <a:off x="3638278" y="1052736"/>
          <a:ext cx="3235325" cy="2356348"/>
        </p:xfrm>
        <a:graphic>
          <a:graphicData uri="http://schemas.openxmlformats.org/drawingml/2006/table">
            <a:tbl>
              <a:tblPr/>
              <a:tblGrid>
                <a:gridCol w="1482725"/>
                <a:gridCol w="1752600"/>
              </a:tblGrid>
              <a:tr h="38100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位运算符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功能</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5887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rgbClr val="CC0066"/>
                          </a:solidFill>
                          <a:effectLst/>
                          <a:latin typeface="Arial" pitchFamily="34" charset="0"/>
                          <a:ea typeface="楷体_GB2312" pitchFamily="49" charset="-122"/>
                        </a:rPr>
                        <a:t>~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rgbClr val="CC0066"/>
                          </a:solidFill>
                          <a:effectLst/>
                          <a:latin typeface="Arial" pitchFamily="34" charset="0"/>
                          <a:ea typeface="楷体_GB2312" pitchFamily="49" charset="-122"/>
                        </a:rPr>
                        <a:t>&amp;</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a:t>
                      </a: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按位取反</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按位或</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按位异或</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按位同或</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7262" name="AutoShape 14"/>
          <p:cNvSpPr>
            <a:spLocks noChangeArrowheads="1"/>
          </p:cNvSpPr>
          <p:nvPr/>
        </p:nvSpPr>
        <p:spPr bwMode="auto">
          <a:xfrm>
            <a:off x="1331640" y="2225898"/>
            <a:ext cx="1600200" cy="457200"/>
          </a:xfrm>
          <a:prstGeom prst="wedgeRoundRectCallout">
            <a:avLst>
              <a:gd name="adj1" fmla="val 74505"/>
              <a:gd name="adj2" fmla="val 15278"/>
              <a:gd name="adj3" fmla="val 16667"/>
            </a:avLst>
          </a:prstGeom>
          <a:solidFill>
            <a:srgbClr val="FFFF99"/>
          </a:solidFill>
          <a:ln w="9525">
            <a:solidFill>
              <a:srgbClr val="CC6600"/>
            </a:solidFill>
            <a:miter lim="800000"/>
            <a:headEnd/>
            <a:tailEnd/>
          </a:ln>
        </p:spPr>
        <p:txBody>
          <a:bodyPr anchor="b"/>
          <a:lstStyle/>
          <a:p>
            <a:pPr algn="l" eaLnBrk="1" hangingPunct="1">
              <a:lnSpc>
                <a:spcPct val="100000"/>
              </a:lnSpc>
              <a:spcBef>
                <a:spcPct val="0"/>
              </a:spcBef>
              <a:buClrTx/>
              <a:buFontTx/>
              <a:buNone/>
            </a:pPr>
            <a:r>
              <a:rPr kumimoji="1" lang="zh-CN" altLang="en-US" sz="2000" b="1" dirty="0">
                <a:solidFill>
                  <a:srgbClr val="FF0000"/>
                </a:solidFill>
                <a:latin typeface="Tahoma" pitchFamily="34" charset="0"/>
                <a:ea typeface="楷体_GB2312" pitchFamily="49" charset="-122"/>
              </a:rPr>
              <a:t>双</a:t>
            </a:r>
            <a:r>
              <a:rPr kumimoji="1" lang="zh-CN" altLang="en-US" sz="2000" b="1" dirty="0">
                <a:solidFill>
                  <a:schemeClr val="tx1"/>
                </a:solidFill>
                <a:latin typeface="Tahoma" pitchFamily="34" charset="0"/>
                <a:ea typeface="楷体_GB2312" pitchFamily="49" charset="-122"/>
              </a:rPr>
              <a:t>目运算符</a:t>
            </a:r>
          </a:p>
        </p:txBody>
      </p:sp>
      <p:sp>
        <p:nvSpPr>
          <p:cNvPr id="437263" name="AutoShape 15"/>
          <p:cNvSpPr>
            <a:spLocks/>
          </p:cNvSpPr>
          <p:nvPr/>
        </p:nvSpPr>
        <p:spPr bwMode="auto">
          <a:xfrm>
            <a:off x="3352305" y="1921098"/>
            <a:ext cx="244475" cy="1189038"/>
          </a:xfrm>
          <a:prstGeom prst="leftBrace">
            <a:avLst>
              <a:gd name="adj1" fmla="val 40530"/>
              <a:gd name="adj2" fmla="val 50000"/>
            </a:avLst>
          </a:prstGeom>
          <a:noFill/>
          <a:ln w="19050">
            <a:solidFill>
              <a:srgbClr val="CC6600"/>
            </a:solidFill>
            <a:round/>
            <a:headEnd/>
            <a:tailEnd/>
          </a:ln>
        </p:spPr>
        <p:txBody>
          <a:bodyPr wrap="none" anchor="ctr"/>
          <a:lstStyle/>
          <a:p>
            <a:pPr algn="ctr" eaLnBrk="1" hangingPunct="1">
              <a:lnSpc>
                <a:spcPct val="100000"/>
              </a:lnSpc>
              <a:spcBef>
                <a:spcPct val="0"/>
              </a:spcBef>
              <a:buClrTx/>
              <a:buFontTx/>
              <a:buNone/>
            </a:pPr>
            <a:endParaRPr lang="zh-CN" altLang="en-US" sz="1600" b="1">
              <a:solidFill>
                <a:schemeClr val="tx1"/>
              </a:solidFill>
              <a:latin typeface="Tahoma" pitchFamily="34" charset="0"/>
            </a:endParaRPr>
          </a:p>
        </p:txBody>
      </p:sp>
      <p:sp>
        <p:nvSpPr>
          <p:cNvPr id="437264" name="AutoShape 16"/>
          <p:cNvSpPr>
            <a:spLocks noChangeArrowheads="1"/>
          </p:cNvSpPr>
          <p:nvPr/>
        </p:nvSpPr>
        <p:spPr bwMode="auto">
          <a:xfrm>
            <a:off x="1703115" y="1271811"/>
            <a:ext cx="1600200" cy="457200"/>
          </a:xfrm>
          <a:prstGeom prst="wedgeRoundRectCallout">
            <a:avLst>
              <a:gd name="adj1" fmla="val 75597"/>
              <a:gd name="adj2" fmla="val 1458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b="1" dirty="0">
                <a:solidFill>
                  <a:srgbClr val="FF0000"/>
                </a:solidFill>
                <a:latin typeface="Tahoma" pitchFamily="34" charset="0"/>
                <a:ea typeface="楷体_GB2312" pitchFamily="49" charset="-122"/>
              </a:rPr>
              <a:t>单</a:t>
            </a:r>
            <a:r>
              <a:rPr kumimoji="1" lang="zh-CN" altLang="en-US" sz="2000" b="1" dirty="0">
                <a:solidFill>
                  <a:schemeClr val="tx1"/>
                </a:solidFill>
                <a:latin typeface="Tahoma" pitchFamily="34" charset="0"/>
                <a:ea typeface="楷体_GB2312" pitchFamily="49" charset="-122"/>
              </a:rPr>
              <a:t>目运算符</a:t>
            </a:r>
          </a:p>
        </p:txBody>
      </p:sp>
      <p:sp>
        <p:nvSpPr>
          <p:cNvPr id="437265" name="Rectangle 17"/>
          <p:cNvSpPr>
            <a:spLocks noChangeArrowheads="1"/>
          </p:cNvSpPr>
          <p:nvPr/>
        </p:nvSpPr>
        <p:spPr bwMode="auto">
          <a:xfrm>
            <a:off x="467544" y="3717032"/>
            <a:ext cx="7605712" cy="2419350"/>
          </a:xfrm>
          <a:prstGeom prst="rect">
            <a:avLst/>
          </a:prstGeom>
          <a:noFill/>
          <a:ln w="9525">
            <a:noFill/>
            <a:miter lim="800000"/>
            <a:headEnd/>
            <a:tailEnd/>
          </a:ln>
        </p:spPr>
        <p:txBody>
          <a:bodyPr/>
          <a:lstStyle/>
          <a:p>
            <a:pPr marL="342900" indent="-342900">
              <a:spcBef>
                <a:spcPct val="0"/>
              </a:spcBef>
              <a:buClr>
                <a:schemeClr val="accent1"/>
              </a:buClr>
              <a:buFont typeface="Wingdings" pitchFamily="2" charset="2"/>
              <a:buChar char="v"/>
            </a:pPr>
            <a:r>
              <a:rPr lang="zh-CN" altLang="en-US" sz="2200" b="1" dirty="0">
                <a:solidFill>
                  <a:schemeClr val="tx1"/>
                </a:solidFill>
                <a:latin typeface="Arial" charset="0"/>
              </a:rPr>
              <a:t>位运算符中的双目运算符要求对两个操作数的相应位</a:t>
            </a:r>
            <a:r>
              <a:rPr lang="zh-CN" altLang="en-US" sz="2200" b="1" dirty="0">
                <a:solidFill>
                  <a:srgbClr val="CC0066"/>
                </a:solidFill>
                <a:latin typeface="Arial" charset="0"/>
              </a:rPr>
              <a:t>逐位</a:t>
            </a:r>
            <a:r>
              <a:rPr lang="zh-CN" altLang="en-US" sz="2200" b="1" dirty="0">
                <a:solidFill>
                  <a:schemeClr val="tx1"/>
                </a:solidFill>
                <a:latin typeface="Arial" charset="0"/>
              </a:rPr>
              <a:t>进行逻辑运算。位运算其结果与操作数位数相同。</a:t>
            </a:r>
          </a:p>
          <a:p>
            <a:pPr marL="342900" indent="-342900">
              <a:spcBef>
                <a:spcPct val="0"/>
              </a:spcBef>
              <a:buClr>
                <a:schemeClr val="accent1"/>
              </a:buClr>
              <a:buFont typeface="Wingdings" pitchFamily="2" charset="2"/>
              <a:buChar char="v"/>
            </a:pPr>
            <a:r>
              <a:rPr lang="zh-CN" altLang="en-US" sz="2200" b="1" dirty="0">
                <a:solidFill>
                  <a:schemeClr val="tx1"/>
                </a:solidFill>
                <a:latin typeface="Arial" charset="0"/>
              </a:rPr>
              <a:t>两个不同长度的操作数进行位运算时，将自动按</a:t>
            </a:r>
            <a:r>
              <a:rPr lang="zh-CN" altLang="en-US" sz="2200" b="1" dirty="0">
                <a:solidFill>
                  <a:srgbClr val="CC0066"/>
                </a:solidFill>
                <a:latin typeface="Arial" charset="0"/>
              </a:rPr>
              <a:t>右</a:t>
            </a:r>
            <a:r>
              <a:rPr lang="zh-CN" altLang="en-US" sz="2200" b="1" dirty="0">
                <a:solidFill>
                  <a:schemeClr val="tx1"/>
                </a:solidFill>
                <a:latin typeface="Arial" charset="0"/>
              </a:rPr>
              <a:t>端</a:t>
            </a:r>
            <a:r>
              <a:rPr lang="zh-CN" altLang="en-US" sz="2200" b="1" dirty="0">
                <a:solidFill>
                  <a:srgbClr val="CC0066"/>
                </a:solidFill>
                <a:latin typeface="Arial" charset="0"/>
              </a:rPr>
              <a:t>对齐</a:t>
            </a:r>
            <a:r>
              <a:rPr lang="zh-CN" altLang="en-US" sz="2200" b="1" dirty="0">
                <a:solidFill>
                  <a:schemeClr val="tx1"/>
                </a:solidFill>
                <a:latin typeface="Arial" charset="0"/>
              </a:rPr>
              <a:t>，位数少的操作数会在高位用</a:t>
            </a:r>
            <a:r>
              <a:rPr lang="en-US" altLang="zh-CN" sz="2200" b="1" dirty="0">
                <a:solidFill>
                  <a:schemeClr val="tx1"/>
                </a:solidFill>
                <a:latin typeface="Arial" charset="0"/>
              </a:rPr>
              <a:t>0</a:t>
            </a:r>
            <a:r>
              <a:rPr lang="zh-CN" altLang="en-US" sz="2200" b="1" dirty="0">
                <a:solidFill>
                  <a:schemeClr val="tx1"/>
                </a:solidFill>
                <a:latin typeface="Arial" charset="0"/>
              </a:rPr>
              <a:t>补齐</a:t>
            </a:r>
            <a:r>
              <a:rPr lang="zh-CN" altLang="en-US" sz="2200" b="1" dirty="0" smtClean="0">
                <a:solidFill>
                  <a:schemeClr val="tx1"/>
                </a:solidFill>
                <a:latin typeface="Arial" charset="0"/>
              </a:rPr>
              <a:t>。</a:t>
            </a:r>
            <a:endParaRPr lang="en-US" altLang="zh-CN" sz="2200" b="1" dirty="0" smtClean="0">
              <a:solidFill>
                <a:schemeClr val="tx1"/>
              </a:solidFill>
              <a:latin typeface="Arial" charset="0"/>
            </a:endParaRPr>
          </a:p>
          <a:p>
            <a:pPr>
              <a:spcBef>
                <a:spcPct val="0"/>
              </a:spcBef>
              <a:buClr>
                <a:schemeClr val="accent1"/>
              </a:buClr>
            </a:pPr>
            <a:endParaRPr lang="zh-CN" altLang="en-US" sz="2200" b="1" dirty="0">
              <a:solidFill>
                <a:schemeClr val="tx1"/>
              </a:solidFill>
              <a:latin typeface="Arial" charset="0"/>
            </a:endParaRPr>
          </a:p>
          <a:p>
            <a:pPr marL="342900" indent="-342900">
              <a:spcBef>
                <a:spcPct val="0"/>
              </a:spcBef>
              <a:buClr>
                <a:srgbClr val="3333FF"/>
              </a:buClr>
              <a:buFont typeface="Wingdings" pitchFamily="2" charset="2"/>
              <a:buNone/>
            </a:pPr>
            <a:r>
              <a:rPr lang="zh-CN" altLang="en-US" sz="2200" b="1" dirty="0">
                <a:solidFill>
                  <a:schemeClr val="tx1"/>
                </a:solidFill>
                <a:latin typeface="Arial" charset="0"/>
              </a:rPr>
              <a:t>     </a:t>
            </a:r>
            <a:r>
              <a:rPr kumimoji="1" lang="en-US" altLang="zh-CN" sz="2200" b="1" dirty="0">
                <a:solidFill>
                  <a:srgbClr val="FF0066"/>
                </a:solidFill>
              </a:rPr>
              <a:t>【</a:t>
            </a:r>
            <a:r>
              <a:rPr kumimoji="1" lang="zh-CN" altLang="en-US" sz="2200" b="1" dirty="0">
                <a:solidFill>
                  <a:srgbClr val="FF0066"/>
                </a:solidFill>
              </a:rPr>
              <a:t>例</a:t>
            </a:r>
            <a:r>
              <a:rPr kumimoji="1" lang="en-US" altLang="zh-CN" sz="2200" b="1" dirty="0">
                <a:solidFill>
                  <a:srgbClr val="FF0066"/>
                </a:solidFill>
              </a:rPr>
              <a:t>】</a:t>
            </a:r>
            <a:r>
              <a:rPr lang="zh-CN" altLang="en-US" sz="2200" b="1" dirty="0">
                <a:solidFill>
                  <a:schemeClr val="tx1"/>
                </a:solidFill>
                <a:latin typeface="Arial" charset="0"/>
              </a:rPr>
              <a:t>若</a:t>
            </a:r>
            <a:r>
              <a:rPr lang="en-US" altLang="zh-CN" sz="2200" b="1" dirty="0">
                <a:solidFill>
                  <a:schemeClr val="tx1"/>
                </a:solidFill>
                <a:latin typeface="Arial" charset="0"/>
              </a:rPr>
              <a:t>A = 5’b11001</a:t>
            </a:r>
            <a:r>
              <a:rPr lang="zh-CN" altLang="en-US" sz="2200" b="1" dirty="0">
                <a:solidFill>
                  <a:schemeClr val="tx1"/>
                </a:solidFill>
                <a:latin typeface="Arial" charset="0"/>
              </a:rPr>
              <a:t>，</a:t>
            </a:r>
            <a:r>
              <a:rPr lang="en-US" altLang="zh-CN" sz="2200" b="1" dirty="0">
                <a:solidFill>
                  <a:schemeClr val="tx1"/>
                </a:solidFill>
                <a:latin typeface="Arial" charset="0"/>
              </a:rPr>
              <a:t>B = 3’b101</a:t>
            </a:r>
            <a:r>
              <a:rPr lang="zh-CN" altLang="en-US" sz="2200" b="1" dirty="0">
                <a:solidFill>
                  <a:schemeClr val="tx1"/>
                </a:solidFill>
                <a:latin typeface="Arial" charset="0"/>
              </a:rPr>
              <a:t>，</a:t>
            </a:r>
          </a:p>
          <a:p>
            <a:pPr marL="342900" indent="-342900">
              <a:spcBef>
                <a:spcPct val="0"/>
              </a:spcBef>
              <a:buClr>
                <a:srgbClr val="3333FF"/>
              </a:buClr>
              <a:buFont typeface="Wingdings" pitchFamily="2" charset="2"/>
              <a:buNone/>
            </a:pPr>
            <a:r>
              <a:rPr lang="zh-CN" altLang="en-US" sz="2200" b="1" dirty="0">
                <a:solidFill>
                  <a:schemeClr val="tx1"/>
                </a:solidFill>
                <a:latin typeface="Arial" charset="0"/>
              </a:rPr>
              <a:t>            则</a:t>
            </a:r>
            <a:r>
              <a:rPr lang="en-US" altLang="zh-CN" sz="2200" b="1" dirty="0">
                <a:solidFill>
                  <a:schemeClr val="tx1"/>
                </a:solidFill>
                <a:latin typeface="Arial" charset="0"/>
              </a:rPr>
              <a:t>A &amp; B = </a:t>
            </a:r>
            <a:r>
              <a:rPr lang="zh-CN" altLang="en-US" sz="2200" b="1" dirty="0">
                <a:solidFill>
                  <a:schemeClr val="tx1"/>
                </a:solidFill>
                <a:latin typeface="Arial" charset="0"/>
              </a:rPr>
              <a:t>（</a:t>
            </a:r>
            <a:r>
              <a:rPr lang="en-US" altLang="zh-CN" sz="2200" b="1" dirty="0">
                <a:solidFill>
                  <a:schemeClr val="tx1"/>
                </a:solidFill>
                <a:latin typeface="Arial" charset="0"/>
              </a:rPr>
              <a:t>5’b11001</a:t>
            </a:r>
            <a:r>
              <a:rPr lang="zh-CN" altLang="en-US" sz="2200" b="1" dirty="0">
                <a:solidFill>
                  <a:schemeClr val="tx1"/>
                </a:solidFill>
                <a:latin typeface="Arial" charset="0"/>
              </a:rPr>
              <a:t>）</a:t>
            </a:r>
            <a:r>
              <a:rPr lang="en-US" altLang="zh-CN" sz="2200" b="1" dirty="0">
                <a:solidFill>
                  <a:schemeClr val="tx1"/>
                </a:solidFill>
                <a:latin typeface="Arial" charset="0"/>
              </a:rPr>
              <a:t>&amp;</a:t>
            </a:r>
            <a:r>
              <a:rPr lang="zh-CN" altLang="en-US" sz="2200" b="1" dirty="0">
                <a:solidFill>
                  <a:schemeClr val="tx1"/>
                </a:solidFill>
                <a:latin typeface="Arial" charset="0"/>
              </a:rPr>
              <a:t>（</a:t>
            </a:r>
            <a:r>
              <a:rPr lang="en-US" altLang="zh-CN" sz="2200" b="1" dirty="0">
                <a:solidFill>
                  <a:schemeClr val="tx1"/>
                </a:solidFill>
                <a:latin typeface="Arial" charset="0"/>
              </a:rPr>
              <a:t>5’b</a:t>
            </a:r>
            <a:r>
              <a:rPr lang="en-US" altLang="zh-CN" sz="2200" b="1" dirty="0">
                <a:solidFill>
                  <a:srgbClr val="CC0066"/>
                </a:solidFill>
                <a:latin typeface="Arial" charset="0"/>
              </a:rPr>
              <a:t>00</a:t>
            </a:r>
            <a:r>
              <a:rPr lang="en-US" altLang="zh-CN" sz="2200" b="1" dirty="0">
                <a:solidFill>
                  <a:schemeClr val="tx1"/>
                </a:solidFill>
                <a:latin typeface="Arial" charset="0"/>
              </a:rPr>
              <a:t>101</a:t>
            </a:r>
            <a:r>
              <a:rPr lang="zh-CN" altLang="en-US" sz="2200" b="1" dirty="0">
                <a:solidFill>
                  <a:schemeClr val="tx1"/>
                </a:solidFill>
                <a:latin typeface="Arial" charset="0"/>
              </a:rPr>
              <a:t>）</a:t>
            </a:r>
            <a:r>
              <a:rPr lang="en-US" altLang="zh-CN" sz="2200" b="1" dirty="0">
                <a:solidFill>
                  <a:schemeClr val="tx1"/>
                </a:solidFill>
                <a:latin typeface="Arial" charset="0"/>
              </a:rPr>
              <a:t>= 5’b00001</a:t>
            </a:r>
            <a:r>
              <a:rPr lang="en-US" altLang="zh-CN" sz="2200" b="1" dirty="0">
                <a:solidFill>
                  <a:schemeClr val="tx1"/>
                </a:solidFill>
                <a:latin typeface="Arial" charset="0"/>
                <a:ea typeface="方正姚体" pitchFamily="2" charset="-12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7264"/>
                                        </p:tgtEl>
                                        <p:attrNameLst>
                                          <p:attrName>style.visibility</p:attrName>
                                        </p:attrNameLst>
                                      </p:cBhvr>
                                      <p:to>
                                        <p:strVal val="visible"/>
                                      </p:to>
                                    </p:set>
                                    <p:animEffect transition="in" filter="dissolve">
                                      <p:cBhvr>
                                        <p:cTn id="7" dur="500"/>
                                        <p:tgtEl>
                                          <p:spTgt spid="43726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37263"/>
                                        </p:tgtEl>
                                        <p:attrNameLst>
                                          <p:attrName>style.visibility</p:attrName>
                                        </p:attrNameLst>
                                      </p:cBhvr>
                                      <p:to>
                                        <p:strVal val="visible"/>
                                      </p:to>
                                    </p:set>
                                    <p:anim calcmode="lin" valueType="num">
                                      <p:cBhvr>
                                        <p:cTn id="12" dur="1000" fill="hold"/>
                                        <p:tgtEl>
                                          <p:spTgt spid="437263"/>
                                        </p:tgtEl>
                                        <p:attrNameLst>
                                          <p:attrName>ppt_w</p:attrName>
                                        </p:attrNameLst>
                                      </p:cBhvr>
                                      <p:tavLst>
                                        <p:tav tm="0">
                                          <p:val>
                                            <p:strVal val="#ppt_w*0.70"/>
                                          </p:val>
                                        </p:tav>
                                        <p:tav tm="100000">
                                          <p:val>
                                            <p:strVal val="#ppt_w"/>
                                          </p:val>
                                        </p:tav>
                                      </p:tavLst>
                                    </p:anim>
                                    <p:anim calcmode="lin" valueType="num">
                                      <p:cBhvr>
                                        <p:cTn id="13" dur="1000" fill="hold"/>
                                        <p:tgtEl>
                                          <p:spTgt spid="437263"/>
                                        </p:tgtEl>
                                        <p:attrNameLst>
                                          <p:attrName>ppt_h</p:attrName>
                                        </p:attrNameLst>
                                      </p:cBhvr>
                                      <p:tavLst>
                                        <p:tav tm="0">
                                          <p:val>
                                            <p:strVal val="#ppt_h"/>
                                          </p:val>
                                        </p:tav>
                                        <p:tav tm="100000">
                                          <p:val>
                                            <p:strVal val="#ppt_h"/>
                                          </p:val>
                                        </p:tav>
                                      </p:tavLst>
                                    </p:anim>
                                    <p:animEffect transition="in" filter="fade">
                                      <p:cBhvr>
                                        <p:cTn id="14" dur="1000"/>
                                        <p:tgtEl>
                                          <p:spTgt spid="437263"/>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437262"/>
                                        </p:tgtEl>
                                        <p:attrNameLst>
                                          <p:attrName>style.visibility</p:attrName>
                                        </p:attrNameLst>
                                      </p:cBhvr>
                                      <p:to>
                                        <p:strVal val="visible"/>
                                      </p:to>
                                    </p:set>
                                    <p:animEffect transition="in" filter="dissolve">
                                      <p:cBhvr>
                                        <p:cTn id="18" dur="500"/>
                                        <p:tgtEl>
                                          <p:spTgt spid="43726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37265">
                                            <p:txEl>
                                              <p:pRg st="0" end="0"/>
                                            </p:txEl>
                                          </p:spTgt>
                                        </p:tgtEl>
                                        <p:attrNameLst>
                                          <p:attrName>style.visibility</p:attrName>
                                        </p:attrNameLst>
                                      </p:cBhvr>
                                      <p:to>
                                        <p:strVal val="visible"/>
                                      </p:to>
                                    </p:set>
                                    <p:animEffect transition="in" filter="wipe(left)">
                                      <p:cBhvr>
                                        <p:cTn id="23" dur="500"/>
                                        <p:tgtEl>
                                          <p:spTgt spid="43726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37265">
                                            <p:txEl>
                                              <p:pRg st="1" end="1"/>
                                            </p:txEl>
                                          </p:spTgt>
                                        </p:tgtEl>
                                        <p:attrNameLst>
                                          <p:attrName>style.visibility</p:attrName>
                                        </p:attrNameLst>
                                      </p:cBhvr>
                                      <p:to>
                                        <p:strVal val="visible"/>
                                      </p:to>
                                    </p:set>
                                    <p:animEffect transition="in" filter="wipe(left)">
                                      <p:cBhvr>
                                        <p:cTn id="28" dur="500"/>
                                        <p:tgtEl>
                                          <p:spTgt spid="43726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37265">
                                            <p:txEl>
                                              <p:pRg st="3" end="3"/>
                                            </p:txEl>
                                          </p:spTgt>
                                        </p:tgtEl>
                                        <p:attrNameLst>
                                          <p:attrName>style.visibility</p:attrName>
                                        </p:attrNameLst>
                                      </p:cBhvr>
                                      <p:to>
                                        <p:strVal val="visible"/>
                                      </p:to>
                                    </p:set>
                                    <p:animEffect transition="in" filter="wipe(left)">
                                      <p:cBhvr>
                                        <p:cTn id="33" dur="500"/>
                                        <p:tgtEl>
                                          <p:spTgt spid="43726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37265">
                                            <p:txEl>
                                              <p:pRg st="4" end="4"/>
                                            </p:txEl>
                                          </p:spTgt>
                                        </p:tgtEl>
                                        <p:attrNameLst>
                                          <p:attrName>style.visibility</p:attrName>
                                        </p:attrNameLst>
                                      </p:cBhvr>
                                      <p:to>
                                        <p:strVal val="visible"/>
                                      </p:to>
                                    </p:set>
                                    <p:animEffect transition="in" filter="wipe(left)">
                                      <p:cBhvr>
                                        <p:cTn id="38" dur="500"/>
                                        <p:tgtEl>
                                          <p:spTgt spid="4372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62" grpId="0" animBg="1"/>
      <p:bldP spid="437263" grpId="0" animBg="1"/>
      <p:bldP spid="437264" grpId="0" animBg="1"/>
      <p:bldP spid="43726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544016" y="369441"/>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4</a:t>
            </a:r>
            <a:r>
              <a:rPr lang="zh-CN" altLang="en-US" dirty="0" smtClean="0">
                <a:solidFill>
                  <a:schemeClr val="accent1"/>
                </a:solidFill>
                <a:latin typeface="Times New Roman" panose="02020603050405020304" pitchFamily="18" charset="0"/>
                <a:cs typeface="Times New Roman" panose="02020603050405020304" pitchFamily="18" charset="0"/>
              </a:rPr>
              <a:t>、关系运算符</a:t>
            </a:r>
          </a:p>
        </p:txBody>
      </p:sp>
      <p:sp>
        <p:nvSpPr>
          <p:cNvPr id="49156" name="Rectangle 3"/>
          <p:cNvSpPr>
            <a:spLocks noGrp="1" noChangeArrowheads="1"/>
          </p:cNvSpPr>
          <p:nvPr>
            <p:ph type="body" idx="1"/>
          </p:nvPr>
        </p:nvSpPr>
        <p:spPr>
          <a:xfrm>
            <a:off x="469371" y="1279525"/>
            <a:ext cx="4068763" cy="899477"/>
          </a:xfrm>
        </p:spPr>
        <p:txBody>
          <a:bodyPr/>
          <a:lstStyle/>
          <a:p>
            <a:pPr algn="just">
              <a:lnSpc>
                <a:spcPct val="110000"/>
              </a:lnSpc>
              <a:buClr>
                <a:schemeClr val="accent1"/>
              </a:buClr>
            </a:pPr>
            <a:r>
              <a:rPr lang="zh-CN" altLang="en-US" sz="2000" dirty="0" smtClean="0">
                <a:solidFill>
                  <a:srgbClr val="CC0066"/>
                </a:solidFill>
                <a:latin typeface="Arial" charset="0"/>
                <a:ea typeface="宋体" charset="-122"/>
              </a:rPr>
              <a:t>双</a:t>
            </a:r>
            <a:r>
              <a:rPr lang="zh-CN" altLang="en-US" sz="2000" dirty="0" smtClean="0">
                <a:latin typeface="Arial" charset="0"/>
                <a:ea typeface="宋体" charset="-122"/>
              </a:rPr>
              <a:t>目运算符</a:t>
            </a:r>
          </a:p>
          <a:p>
            <a:pPr algn="just">
              <a:lnSpc>
                <a:spcPct val="110000"/>
              </a:lnSpc>
              <a:buClr>
                <a:schemeClr val="accent1"/>
              </a:buClr>
            </a:pPr>
            <a:r>
              <a:rPr lang="zh-CN" altLang="en-US" sz="2000" dirty="0" smtClean="0">
                <a:latin typeface="Arial" charset="0"/>
                <a:ea typeface="宋体" charset="-122"/>
              </a:rPr>
              <a:t>用来对两个操作数进行比较。</a:t>
            </a:r>
          </a:p>
        </p:txBody>
      </p:sp>
      <p:graphicFrame>
        <p:nvGraphicFramePr>
          <p:cNvPr id="439314" name="Group 18"/>
          <p:cNvGraphicFramePr>
            <a:graphicFrameLocks noGrp="1"/>
          </p:cNvGraphicFramePr>
          <p:nvPr>
            <p:extLst>
              <p:ext uri="{D42A27DB-BD31-4B8C-83A1-F6EECF244321}">
                <p14:modId xmlns:p14="http://schemas.microsoft.com/office/powerpoint/2010/main" val="2099884935"/>
              </p:ext>
            </p:extLst>
          </p:nvPr>
        </p:nvGraphicFramePr>
        <p:xfrm>
          <a:off x="4679950" y="1279525"/>
          <a:ext cx="3232150" cy="1954012"/>
        </p:xfrm>
        <a:graphic>
          <a:graphicData uri="http://schemas.openxmlformats.org/drawingml/2006/table">
            <a:tbl>
              <a:tblPr/>
              <a:tblGrid>
                <a:gridCol w="1479550"/>
                <a:gridCol w="1752600"/>
              </a:tblGrid>
              <a:tr h="38100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关系运算符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楷体_GB2312" pitchFamily="49" charset="-122"/>
                        </a:rPr>
                        <a:t>功能</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5887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&lt;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&lt;=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&gt;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&gt;=</a:t>
                      </a:r>
                      <a:r>
                        <a:rPr kumimoji="0" lang="en-US" altLang="zh-CN" sz="22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小于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小于或等于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大于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大于或等于</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9311" name="AutoShape 15"/>
          <p:cNvSpPr>
            <a:spLocks noChangeArrowheads="1"/>
          </p:cNvSpPr>
          <p:nvPr/>
        </p:nvSpPr>
        <p:spPr bwMode="auto">
          <a:xfrm>
            <a:off x="439738" y="5805264"/>
            <a:ext cx="1931987" cy="381000"/>
          </a:xfrm>
          <a:prstGeom prst="wedgeRoundRectCallout">
            <a:avLst>
              <a:gd name="adj1" fmla="val 51477"/>
              <a:gd name="adj2" fmla="val -103750"/>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b="1">
                <a:solidFill>
                  <a:schemeClr val="tx1"/>
                </a:solidFill>
                <a:latin typeface="Tahoma" pitchFamily="34" charset="0"/>
                <a:ea typeface="楷体_GB2312" pitchFamily="49" charset="-122"/>
              </a:rPr>
              <a:t>括号内先运算</a:t>
            </a:r>
          </a:p>
        </p:txBody>
      </p:sp>
      <p:sp>
        <p:nvSpPr>
          <p:cNvPr id="439312" name="AutoShape 16"/>
          <p:cNvSpPr>
            <a:spLocks noChangeArrowheads="1"/>
          </p:cNvSpPr>
          <p:nvPr/>
        </p:nvSpPr>
        <p:spPr bwMode="auto">
          <a:xfrm>
            <a:off x="5065713" y="5805264"/>
            <a:ext cx="2244725" cy="381000"/>
          </a:xfrm>
          <a:prstGeom prst="wedgeRoundRectCallout">
            <a:avLst>
              <a:gd name="adj1" fmla="val -42079"/>
              <a:gd name="adj2" fmla="val -11333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b="1">
                <a:solidFill>
                  <a:schemeClr val="tx1"/>
                </a:solidFill>
                <a:latin typeface="Tahoma" pitchFamily="34" charset="0"/>
                <a:ea typeface="楷体_GB2312" pitchFamily="49" charset="-122"/>
              </a:rPr>
              <a:t>算术运算先运算</a:t>
            </a:r>
          </a:p>
        </p:txBody>
      </p:sp>
      <p:sp>
        <p:nvSpPr>
          <p:cNvPr id="439313" name="Rectangle 17"/>
          <p:cNvSpPr>
            <a:spLocks noChangeArrowheads="1"/>
          </p:cNvSpPr>
          <p:nvPr/>
        </p:nvSpPr>
        <p:spPr bwMode="auto">
          <a:xfrm>
            <a:off x="429402" y="3263900"/>
            <a:ext cx="8012113" cy="2362200"/>
          </a:xfrm>
          <a:prstGeom prst="rect">
            <a:avLst/>
          </a:prstGeom>
          <a:noFill/>
          <a:ln w="9525">
            <a:noFill/>
            <a:miter lim="800000"/>
            <a:headEnd/>
            <a:tailEnd/>
          </a:ln>
        </p:spPr>
        <p:txBody>
          <a:bodyPr/>
          <a:lstStyle/>
          <a:p>
            <a:pPr marL="342900" indent="-342900">
              <a:spcBef>
                <a:spcPct val="0"/>
              </a:spcBef>
              <a:buClr>
                <a:srgbClr val="FF0000"/>
              </a:buClr>
              <a:buFont typeface="Wingdings" pitchFamily="2" charset="2"/>
              <a:buChar char="v"/>
            </a:pPr>
            <a:r>
              <a:rPr lang="zh-CN" altLang="en-US" sz="2000" b="1" dirty="0">
                <a:solidFill>
                  <a:schemeClr val="tx1"/>
                </a:solidFill>
                <a:latin typeface="Arial" charset="0"/>
              </a:rPr>
              <a:t>运算结果为</a:t>
            </a:r>
            <a:r>
              <a:rPr lang="en-US" altLang="zh-CN" sz="2000" b="1" dirty="0">
                <a:solidFill>
                  <a:schemeClr val="tx1"/>
                </a:solidFill>
                <a:latin typeface="Arial" charset="0"/>
              </a:rPr>
              <a:t>1</a:t>
            </a:r>
            <a:r>
              <a:rPr lang="zh-CN" altLang="en-US" sz="2000" b="1" dirty="0">
                <a:solidFill>
                  <a:schemeClr val="tx1"/>
                </a:solidFill>
                <a:latin typeface="Arial" charset="0"/>
              </a:rPr>
              <a:t>位的逻辑值</a:t>
            </a:r>
            <a:r>
              <a:rPr lang="en-US" altLang="zh-CN" sz="2000" b="1" dirty="0">
                <a:solidFill>
                  <a:schemeClr val="tx1"/>
                </a:solidFill>
                <a:latin typeface="Arial" charset="0"/>
              </a:rPr>
              <a:t>1</a:t>
            </a:r>
            <a:r>
              <a:rPr lang="zh-CN" altLang="en-US" sz="2000" b="1" dirty="0">
                <a:solidFill>
                  <a:schemeClr val="tx1"/>
                </a:solidFill>
                <a:latin typeface="Arial" charset="0"/>
              </a:rPr>
              <a:t>或</a:t>
            </a:r>
            <a:r>
              <a:rPr lang="en-US" altLang="zh-CN" sz="2000" b="1" dirty="0">
                <a:solidFill>
                  <a:schemeClr val="tx1"/>
                </a:solidFill>
                <a:latin typeface="Arial" charset="0"/>
              </a:rPr>
              <a:t>0</a:t>
            </a:r>
            <a:r>
              <a:rPr lang="zh-CN" altLang="en-US" sz="2000" b="1" dirty="0">
                <a:solidFill>
                  <a:schemeClr val="tx1"/>
                </a:solidFill>
                <a:latin typeface="Arial" charset="0"/>
              </a:rPr>
              <a:t>或</a:t>
            </a:r>
            <a:r>
              <a:rPr lang="en-US" altLang="zh-CN" sz="2000" b="1" dirty="0">
                <a:solidFill>
                  <a:schemeClr val="tx1"/>
                </a:solidFill>
                <a:latin typeface="Arial" charset="0"/>
              </a:rPr>
              <a:t>x</a:t>
            </a:r>
            <a:r>
              <a:rPr lang="zh-CN" altLang="en-US" sz="2000" b="1" dirty="0">
                <a:solidFill>
                  <a:schemeClr val="tx1"/>
                </a:solidFill>
                <a:latin typeface="Arial" charset="0"/>
              </a:rPr>
              <a:t>。关系运算时，若声明的关系为</a:t>
            </a:r>
            <a:r>
              <a:rPr lang="zh-CN" altLang="en-US" sz="2000" b="1" dirty="0">
                <a:solidFill>
                  <a:srgbClr val="CC0066"/>
                </a:solidFill>
                <a:latin typeface="Arial" charset="0"/>
              </a:rPr>
              <a:t>真</a:t>
            </a:r>
            <a:r>
              <a:rPr lang="zh-CN" altLang="en-US" sz="2000" b="1" dirty="0">
                <a:solidFill>
                  <a:schemeClr val="tx1"/>
                </a:solidFill>
                <a:latin typeface="Arial" charset="0"/>
              </a:rPr>
              <a:t>，则返回值为</a:t>
            </a:r>
            <a:r>
              <a:rPr lang="en-US" altLang="zh-CN" sz="2000" b="1" dirty="0">
                <a:solidFill>
                  <a:srgbClr val="CC0066"/>
                </a:solidFill>
                <a:latin typeface="Arial" charset="0"/>
              </a:rPr>
              <a:t>1</a:t>
            </a:r>
            <a:r>
              <a:rPr lang="zh-CN" altLang="en-US" sz="2000" b="1" dirty="0">
                <a:solidFill>
                  <a:schemeClr val="tx1"/>
                </a:solidFill>
                <a:latin typeface="Arial" charset="0"/>
              </a:rPr>
              <a:t>；若关系为</a:t>
            </a:r>
            <a:r>
              <a:rPr lang="zh-CN" altLang="en-US" sz="2000" b="1" dirty="0">
                <a:solidFill>
                  <a:srgbClr val="CC0066"/>
                </a:solidFill>
                <a:latin typeface="Arial" charset="0"/>
              </a:rPr>
              <a:t>假</a:t>
            </a:r>
            <a:r>
              <a:rPr lang="zh-CN" altLang="en-US" sz="2000" b="1" dirty="0">
                <a:solidFill>
                  <a:schemeClr val="tx1"/>
                </a:solidFill>
                <a:latin typeface="Arial" charset="0"/>
              </a:rPr>
              <a:t>，则返回值为</a:t>
            </a:r>
            <a:r>
              <a:rPr lang="en-US" altLang="zh-CN" sz="2000" b="1" dirty="0">
                <a:solidFill>
                  <a:srgbClr val="CC0066"/>
                </a:solidFill>
                <a:latin typeface="Arial" charset="0"/>
              </a:rPr>
              <a:t>0</a:t>
            </a:r>
            <a:r>
              <a:rPr lang="zh-CN" altLang="en-US" sz="2000" b="1" dirty="0">
                <a:solidFill>
                  <a:schemeClr val="tx1"/>
                </a:solidFill>
                <a:latin typeface="Arial" charset="0"/>
              </a:rPr>
              <a:t>；若某操作数为</a:t>
            </a:r>
            <a:r>
              <a:rPr lang="zh-CN" altLang="en-US" sz="2000" b="1" dirty="0">
                <a:solidFill>
                  <a:srgbClr val="CC0066"/>
                </a:solidFill>
                <a:latin typeface="Arial" charset="0"/>
              </a:rPr>
              <a:t>不定值</a:t>
            </a:r>
            <a:r>
              <a:rPr lang="en-US" altLang="zh-CN" sz="2000" b="1" dirty="0">
                <a:solidFill>
                  <a:schemeClr val="tx1"/>
                </a:solidFill>
                <a:latin typeface="Arial" charset="0"/>
              </a:rPr>
              <a:t>x</a:t>
            </a:r>
            <a:r>
              <a:rPr lang="zh-CN" altLang="en-US" sz="2000" b="1" dirty="0">
                <a:solidFill>
                  <a:schemeClr val="tx1"/>
                </a:solidFill>
                <a:latin typeface="Arial" charset="0"/>
              </a:rPr>
              <a:t>，则返回值为</a:t>
            </a:r>
            <a:r>
              <a:rPr lang="en-US" altLang="zh-CN" sz="2000" b="1" dirty="0">
                <a:solidFill>
                  <a:srgbClr val="CC0066"/>
                </a:solidFill>
                <a:latin typeface="Arial" charset="0"/>
              </a:rPr>
              <a:t>x</a:t>
            </a:r>
            <a:r>
              <a:rPr lang="zh-CN" altLang="en-US" sz="2000" b="1" dirty="0">
                <a:solidFill>
                  <a:schemeClr val="tx1"/>
                </a:solidFill>
                <a:latin typeface="Arial" charset="0"/>
              </a:rPr>
              <a:t>，表示结果是模糊的。</a:t>
            </a:r>
          </a:p>
          <a:p>
            <a:pPr marL="342900" indent="-342900">
              <a:spcBef>
                <a:spcPct val="0"/>
              </a:spcBef>
              <a:buClr>
                <a:srgbClr val="FF0000"/>
              </a:buClr>
              <a:buFont typeface="Wingdings" pitchFamily="2" charset="2"/>
              <a:buChar char="v"/>
            </a:pPr>
            <a:r>
              <a:rPr lang="zh-CN" altLang="en-US" sz="2000" b="1" dirty="0">
                <a:solidFill>
                  <a:schemeClr val="tx1"/>
                </a:solidFill>
                <a:latin typeface="Arial" charset="0"/>
              </a:rPr>
              <a:t>所有的关系运算符优先级别相同。</a:t>
            </a:r>
          </a:p>
          <a:p>
            <a:pPr marL="342900" indent="-342900">
              <a:spcBef>
                <a:spcPct val="0"/>
              </a:spcBef>
              <a:buClr>
                <a:srgbClr val="FF0000"/>
              </a:buClr>
              <a:buFont typeface="Wingdings" pitchFamily="2" charset="2"/>
              <a:buChar char="v"/>
            </a:pPr>
            <a:r>
              <a:rPr lang="zh-CN" altLang="en-US" sz="2000" b="1" dirty="0">
                <a:solidFill>
                  <a:schemeClr val="tx1"/>
                </a:solidFill>
                <a:latin typeface="Arial" charset="0"/>
              </a:rPr>
              <a:t>关系运算符的优先级</a:t>
            </a:r>
            <a:r>
              <a:rPr lang="zh-CN" altLang="en-US" sz="2000" b="1" dirty="0">
                <a:solidFill>
                  <a:srgbClr val="CC0066"/>
                </a:solidFill>
                <a:latin typeface="Arial" charset="0"/>
              </a:rPr>
              <a:t>低于</a:t>
            </a:r>
            <a:r>
              <a:rPr lang="zh-CN" altLang="en-US" sz="2000" b="1" dirty="0">
                <a:solidFill>
                  <a:schemeClr val="tx1"/>
                </a:solidFill>
                <a:latin typeface="Arial" charset="0"/>
              </a:rPr>
              <a:t>算术运算符。</a:t>
            </a:r>
          </a:p>
          <a:p>
            <a:pPr marL="342900" indent="-342900">
              <a:spcBef>
                <a:spcPct val="0"/>
              </a:spcBef>
              <a:buClr>
                <a:srgbClr val="3333FF"/>
              </a:buClr>
              <a:buFont typeface="Wingdings" pitchFamily="2" charset="2"/>
              <a:buNone/>
            </a:pPr>
            <a:r>
              <a:rPr kumimoji="1" lang="en-US" altLang="zh-CN" sz="2000" b="1" dirty="0">
                <a:solidFill>
                  <a:srgbClr val="FF0066"/>
                </a:solidFill>
              </a:rPr>
              <a:t>【</a:t>
            </a:r>
            <a:r>
              <a:rPr kumimoji="1" lang="zh-CN" altLang="en-US" sz="2000" b="1" dirty="0">
                <a:solidFill>
                  <a:srgbClr val="FF0066"/>
                </a:solidFill>
              </a:rPr>
              <a:t>例</a:t>
            </a:r>
            <a:r>
              <a:rPr kumimoji="1" lang="en-US" altLang="zh-CN" sz="2000" b="1" dirty="0">
                <a:solidFill>
                  <a:srgbClr val="FF0066"/>
                </a:solidFill>
              </a:rPr>
              <a:t>】</a:t>
            </a:r>
            <a:r>
              <a:rPr lang="en-US" altLang="zh-CN" b="1" dirty="0">
                <a:solidFill>
                  <a:srgbClr val="FF0066"/>
                </a:solidFill>
              </a:rPr>
              <a:t> </a:t>
            </a:r>
            <a:r>
              <a:rPr lang="en-US" altLang="zh-CN" sz="2200" b="1" dirty="0">
                <a:solidFill>
                  <a:schemeClr val="tx1"/>
                </a:solidFill>
                <a:latin typeface="Arial" charset="0"/>
                <a:ea typeface="方正姚体" pitchFamily="2" charset="-122"/>
              </a:rPr>
              <a:t>a&lt;size - 1	</a:t>
            </a:r>
            <a:r>
              <a:rPr lang="zh-CN" altLang="en-US" sz="2200" b="1" dirty="0">
                <a:solidFill>
                  <a:schemeClr val="tx1"/>
                </a:solidFill>
                <a:latin typeface="Arial" charset="0"/>
              </a:rPr>
              <a:t>等同于</a:t>
            </a:r>
            <a:r>
              <a:rPr lang="zh-CN" altLang="en-US" sz="2200" b="1" dirty="0">
                <a:solidFill>
                  <a:schemeClr val="tx1"/>
                </a:solidFill>
                <a:latin typeface="Arial" charset="0"/>
                <a:ea typeface="方正姚体" pitchFamily="2" charset="-122"/>
              </a:rPr>
              <a:t>： </a:t>
            </a:r>
            <a:r>
              <a:rPr lang="en-US" altLang="zh-CN" sz="2200" b="1" dirty="0">
                <a:solidFill>
                  <a:schemeClr val="tx1"/>
                </a:solidFill>
                <a:latin typeface="Arial" charset="0"/>
                <a:ea typeface="方正姚体" pitchFamily="2" charset="-122"/>
              </a:rPr>
              <a:t>a&lt;(size - 1)</a:t>
            </a:r>
          </a:p>
          <a:p>
            <a:pPr marL="342900" indent="-342900">
              <a:spcBef>
                <a:spcPct val="0"/>
              </a:spcBef>
              <a:buClr>
                <a:srgbClr val="3333FF"/>
              </a:buClr>
              <a:buFont typeface="Wingdings" pitchFamily="2" charset="2"/>
              <a:buNone/>
            </a:pPr>
            <a:r>
              <a:rPr lang="en-US" altLang="zh-CN" sz="2200" b="1" dirty="0">
                <a:solidFill>
                  <a:schemeClr val="tx1"/>
                </a:solidFill>
                <a:latin typeface="Arial" charset="0"/>
                <a:ea typeface="方正姚体" pitchFamily="2" charset="-122"/>
              </a:rPr>
              <a:t>        size -</a:t>
            </a:r>
            <a:r>
              <a:rPr lang="zh-CN" altLang="en-US" sz="2200" b="1" dirty="0">
                <a:solidFill>
                  <a:schemeClr val="tx1"/>
                </a:solidFill>
                <a:latin typeface="Arial" charset="0"/>
                <a:ea typeface="方正姚体" pitchFamily="2" charset="-122"/>
              </a:rPr>
              <a:t>（</a:t>
            </a:r>
            <a:r>
              <a:rPr lang="en-US" altLang="zh-CN" sz="2200" b="1" dirty="0">
                <a:solidFill>
                  <a:srgbClr val="F6B600"/>
                </a:solidFill>
                <a:latin typeface="Arial" charset="0"/>
                <a:ea typeface="方正姚体" pitchFamily="2" charset="-122"/>
              </a:rPr>
              <a:t>1&lt;a</a:t>
            </a:r>
            <a:r>
              <a:rPr lang="zh-CN" altLang="en-US" sz="2200" b="1" dirty="0">
                <a:solidFill>
                  <a:schemeClr val="tx1"/>
                </a:solidFill>
                <a:latin typeface="Arial" charset="0"/>
                <a:ea typeface="方正姚体" pitchFamily="2" charset="-122"/>
              </a:rPr>
              <a:t>）</a:t>
            </a:r>
            <a:r>
              <a:rPr lang="zh-CN" altLang="en-US" sz="2200" b="1" dirty="0">
                <a:solidFill>
                  <a:schemeClr val="tx1"/>
                </a:solidFill>
              </a:rPr>
              <a:t>	不等同于：</a:t>
            </a:r>
            <a:r>
              <a:rPr lang="zh-CN" altLang="en-US" sz="2200" b="1" dirty="0">
                <a:solidFill>
                  <a:schemeClr val="tx1"/>
                </a:solidFill>
                <a:latin typeface="Arial" charset="0"/>
                <a:ea typeface="方正姚体" pitchFamily="2" charset="-122"/>
              </a:rPr>
              <a:t> </a:t>
            </a:r>
            <a:r>
              <a:rPr lang="en-US" altLang="zh-CN" sz="2200" b="1" dirty="0">
                <a:solidFill>
                  <a:srgbClr val="F6B600"/>
                </a:solidFill>
                <a:latin typeface="Arial" charset="0"/>
                <a:ea typeface="方正姚体" pitchFamily="2" charset="-122"/>
              </a:rPr>
              <a:t>size-1</a:t>
            </a:r>
            <a:r>
              <a:rPr lang="en-US" altLang="zh-CN" sz="2200" b="1" dirty="0">
                <a:solidFill>
                  <a:schemeClr val="tx1"/>
                </a:solidFill>
                <a:latin typeface="Arial" charset="0"/>
                <a:ea typeface="方正姚体" pitchFamily="2" charset="-122"/>
              </a:rPr>
              <a:t>&lt;a</a:t>
            </a:r>
          </a:p>
        </p:txBody>
      </p:sp>
      <p:sp>
        <p:nvSpPr>
          <p:cNvPr id="439315" name="Oval 19"/>
          <p:cNvSpPr>
            <a:spLocks noChangeArrowheads="1"/>
          </p:cNvSpPr>
          <p:nvPr/>
        </p:nvSpPr>
        <p:spPr bwMode="auto">
          <a:xfrm>
            <a:off x="5065713" y="2060575"/>
            <a:ext cx="766762" cy="376238"/>
          </a:xfrm>
          <a:prstGeom prst="ellipse">
            <a:avLst/>
          </a:prstGeom>
          <a:noFill/>
          <a:ln w="28575" algn="ctr">
            <a:solidFill>
              <a:srgbClr val="FF0066"/>
            </a:solidFill>
            <a:round/>
            <a:headEnd/>
            <a:tailEnd/>
          </a:ln>
        </p:spPr>
        <p:txBody>
          <a:bodyPr wrap="none" anchor="ctr"/>
          <a:lstStyle/>
          <a:p>
            <a:endParaRPr lang="zh-CN" altLang="en-US"/>
          </a:p>
        </p:txBody>
      </p:sp>
      <p:sp>
        <p:nvSpPr>
          <p:cNvPr id="439316" name="AutoShape 20"/>
          <p:cNvSpPr>
            <a:spLocks noChangeArrowheads="1"/>
          </p:cNvSpPr>
          <p:nvPr/>
        </p:nvSpPr>
        <p:spPr bwMode="auto">
          <a:xfrm>
            <a:off x="2247900" y="2349500"/>
            <a:ext cx="2157413" cy="793750"/>
          </a:xfrm>
          <a:prstGeom prst="wedgeRoundRectCallout">
            <a:avLst>
              <a:gd name="adj1" fmla="val 82208"/>
              <a:gd name="adj2" fmla="val -72000"/>
              <a:gd name="adj3" fmla="val 16667"/>
            </a:avLst>
          </a:prstGeom>
          <a:solidFill>
            <a:srgbClr val="FFCCFF"/>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b="1">
                <a:solidFill>
                  <a:schemeClr val="tx1"/>
                </a:solidFill>
                <a:latin typeface="Tahoma" pitchFamily="34" charset="0"/>
                <a:ea typeface="楷体_GB2312" pitchFamily="49" charset="-122"/>
              </a:rPr>
              <a:t>也是非阻塞赋值运算的赋值符号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9313"/>
                                        </p:tgtEl>
                                        <p:attrNameLst>
                                          <p:attrName>style.visibility</p:attrName>
                                        </p:attrNameLst>
                                      </p:cBhvr>
                                      <p:to>
                                        <p:strVal val="visible"/>
                                      </p:to>
                                    </p:set>
                                    <p:anim calcmode="lin" valueType="num">
                                      <p:cBhvr additive="base">
                                        <p:cTn id="7" dur="500" fill="hold"/>
                                        <p:tgtEl>
                                          <p:spTgt spid="439313"/>
                                        </p:tgtEl>
                                        <p:attrNameLst>
                                          <p:attrName>ppt_x</p:attrName>
                                        </p:attrNameLst>
                                      </p:cBhvr>
                                      <p:tavLst>
                                        <p:tav tm="0">
                                          <p:val>
                                            <p:strVal val="0-#ppt_w/2"/>
                                          </p:val>
                                        </p:tav>
                                        <p:tav tm="100000">
                                          <p:val>
                                            <p:strVal val="#ppt_x"/>
                                          </p:val>
                                        </p:tav>
                                      </p:tavLst>
                                    </p:anim>
                                    <p:anim calcmode="lin" valueType="num">
                                      <p:cBhvr additive="base">
                                        <p:cTn id="8" dur="500" fill="hold"/>
                                        <p:tgtEl>
                                          <p:spTgt spid="4393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39315"/>
                                        </p:tgtEl>
                                        <p:attrNameLst>
                                          <p:attrName>style.visibility</p:attrName>
                                        </p:attrNameLst>
                                      </p:cBhvr>
                                      <p:to>
                                        <p:strVal val="visible"/>
                                      </p:to>
                                    </p:set>
                                    <p:anim calcmode="lin" valueType="num">
                                      <p:cBhvr>
                                        <p:cTn id="13" dur="500" fill="hold"/>
                                        <p:tgtEl>
                                          <p:spTgt spid="439315"/>
                                        </p:tgtEl>
                                        <p:attrNameLst>
                                          <p:attrName>ppt_w</p:attrName>
                                        </p:attrNameLst>
                                      </p:cBhvr>
                                      <p:tavLst>
                                        <p:tav tm="0">
                                          <p:val>
                                            <p:fltVal val="0"/>
                                          </p:val>
                                        </p:tav>
                                        <p:tav tm="100000">
                                          <p:val>
                                            <p:strVal val="#ppt_w"/>
                                          </p:val>
                                        </p:tav>
                                      </p:tavLst>
                                    </p:anim>
                                    <p:anim calcmode="lin" valueType="num">
                                      <p:cBhvr>
                                        <p:cTn id="14" dur="500" fill="hold"/>
                                        <p:tgtEl>
                                          <p:spTgt spid="439315"/>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439316"/>
                                        </p:tgtEl>
                                        <p:attrNameLst>
                                          <p:attrName>style.visibility</p:attrName>
                                        </p:attrNameLst>
                                      </p:cBhvr>
                                      <p:to>
                                        <p:strVal val="visible"/>
                                      </p:to>
                                    </p:set>
                                    <p:animEffect transition="in" filter="dissolve">
                                      <p:cBhvr>
                                        <p:cTn id="18" dur="500"/>
                                        <p:tgtEl>
                                          <p:spTgt spid="43931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39311"/>
                                        </p:tgtEl>
                                        <p:attrNameLst>
                                          <p:attrName>style.visibility</p:attrName>
                                        </p:attrNameLst>
                                      </p:cBhvr>
                                      <p:to>
                                        <p:strVal val="visible"/>
                                      </p:to>
                                    </p:set>
                                    <p:animEffect transition="in" filter="dissolve">
                                      <p:cBhvr>
                                        <p:cTn id="23" dur="500"/>
                                        <p:tgtEl>
                                          <p:spTgt spid="4393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39312"/>
                                        </p:tgtEl>
                                        <p:attrNameLst>
                                          <p:attrName>style.visibility</p:attrName>
                                        </p:attrNameLst>
                                      </p:cBhvr>
                                      <p:to>
                                        <p:strVal val="visible"/>
                                      </p:to>
                                    </p:set>
                                    <p:animEffect transition="in" filter="dissolve">
                                      <p:cBhvr>
                                        <p:cTn id="28" dur="500"/>
                                        <p:tgtEl>
                                          <p:spTgt spid="439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11" grpId="0" animBg="1"/>
      <p:bldP spid="439312" grpId="0" animBg="1"/>
      <p:bldP spid="439313" grpId="0" autoUpdateAnimBg="0"/>
      <p:bldP spid="439315" grpId="0" animBg="1"/>
      <p:bldP spid="43931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907" name="Rectangle 3"/>
          <p:cNvSpPr>
            <a:spLocks noGrp="1" noChangeArrowheads="1"/>
          </p:cNvSpPr>
          <p:nvPr>
            <p:ph type="body" idx="1"/>
          </p:nvPr>
        </p:nvSpPr>
        <p:spPr>
          <a:xfrm>
            <a:off x="607138" y="980728"/>
            <a:ext cx="8208912" cy="5563574"/>
          </a:xfrm>
        </p:spPr>
        <p:txBody>
          <a:bodyPr/>
          <a:lstStyle/>
          <a:p>
            <a:pPr marL="265113" indent="-265113" algn="just">
              <a:lnSpc>
                <a:spcPct val="110000"/>
              </a:lnSpc>
              <a:spcBef>
                <a:spcPct val="5000"/>
              </a:spcBef>
            </a:pPr>
            <a:r>
              <a:rPr lang="en-US" altLang="zh-CN" sz="2000" dirty="0" err="1" smtClean="0">
                <a:latin typeface="Arial" charset="0"/>
                <a:ea typeface="宋体" charset="-122"/>
              </a:rPr>
              <a:t>Verilog</a:t>
            </a:r>
            <a:r>
              <a:rPr lang="en-US" altLang="zh-CN" sz="2000" dirty="0" smtClean="0">
                <a:latin typeface="Arial" charset="0"/>
                <a:ea typeface="宋体" charset="-122"/>
              </a:rPr>
              <a:t> HDL</a:t>
            </a:r>
            <a:r>
              <a:rPr lang="zh-CN" altLang="en-US" sz="2000" dirty="0" smtClean="0">
                <a:latin typeface="Arial" charset="0"/>
                <a:ea typeface="宋体" charset="-122"/>
              </a:rPr>
              <a:t>可以用来进行数字电路的建模、仿真验证、时序分析、逻辑综合</a:t>
            </a:r>
            <a:r>
              <a:rPr lang="zh-CN" altLang="en-US" sz="2000" dirty="0" smtClean="0">
                <a:latin typeface="Times New Roman" pitchFamily="18" charset="0"/>
                <a:ea typeface="宋体" charset="-122"/>
              </a:rPr>
              <a:t>。</a:t>
            </a:r>
          </a:p>
          <a:p>
            <a:pPr marL="265113" indent="-265113" algn="just">
              <a:lnSpc>
                <a:spcPct val="110000"/>
              </a:lnSpc>
              <a:spcBef>
                <a:spcPct val="15000"/>
              </a:spcBef>
            </a:pPr>
            <a:r>
              <a:rPr lang="en-US" altLang="zh-CN" sz="2000" dirty="0" err="1" smtClean="0">
                <a:latin typeface="Arial" charset="0"/>
                <a:ea typeface="宋体" charset="-122"/>
              </a:rPr>
              <a:t>Verilog</a:t>
            </a:r>
            <a:r>
              <a:rPr lang="en-US" altLang="zh-CN" sz="2000" dirty="0" smtClean="0">
                <a:latin typeface="Arial" charset="0"/>
                <a:ea typeface="宋体" charset="-122"/>
              </a:rPr>
              <a:t> HDL</a:t>
            </a:r>
            <a:r>
              <a:rPr lang="zh-CN" altLang="en-US" sz="2000" dirty="0" smtClean="0">
                <a:latin typeface="Arial" charset="0"/>
                <a:ea typeface="宋体" charset="-122"/>
              </a:rPr>
              <a:t>抽象级别：系统级，</a:t>
            </a:r>
            <a:r>
              <a:rPr lang="zh-CN" altLang="zh-CN" sz="2000" dirty="0" smtClean="0">
                <a:latin typeface="Arial" charset="0"/>
                <a:ea typeface="宋体" charset="-122"/>
              </a:rPr>
              <a:t>算</a:t>
            </a:r>
            <a:r>
              <a:rPr lang="zh-CN" altLang="en-US" sz="2000" dirty="0" smtClean="0">
                <a:latin typeface="Arial" charset="0"/>
                <a:ea typeface="宋体" charset="-122"/>
              </a:rPr>
              <a:t>法级，</a:t>
            </a:r>
            <a:r>
              <a:rPr lang="en-US" altLang="zh-CN" sz="2000" dirty="0" smtClean="0">
                <a:latin typeface="Arial" charset="0"/>
                <a:ea typeface="宋体" charset="-122"/>
              </a:rPr>
              <a:t>RTL</a:t>
            </a:r>
            <a:r>
              <a:rPr lang="zh-CN" altLang="en-US" sz="2000" dirty="0" smtClean="0">
                <a:latin typeface="Arial" charset="0"/>
                <a:ea typeface="宋体" charset="-122"/>
              </a:rPr>
              <a:t>级，门级，开关级</a:t>
            </a:r>
            <a:endParaRPr lang="en-US" altLang="zh-CN" sz="2000" dirty="0" smtClean="0">
              <a:latin typeface="Arial" charset="0"/>
              <a:ea typeface="宋体" charset="-122"/>
            </a:endParaRPr>
          </a:p>
          <a:p>
            <a:pPr marL="265113" indent="-265113" algn="just">
              <a:lnSpc>
                <a:spcPct val="110000"/>
              </a:lnSpc>
              <a:spcBef>
                <a:spcPct val="15000"/>
              </a:spcBef>
            </a:pPr>
            <a:r>
              <a:rPr kumimoji="1" lang="en-US" altLang="zh-CN" sz="2000" dirty="0" err="1" smtClean="0"/>
              <a:t>Verilog</a:t>
            </a:r>
            <a:r>
              <a:rPr kumimoji="1" lang="en-US" altLang="zh-CN" sz="2000" dirty="0" smtClean="0"/>
              <a:t> HDL</a:t>
            </a:r>
            <a:r>
              <a:rPr kumimoji="1" lang="zh-CN" altLang="en-US" sz="2000" dirty="0" smtClean="0"/>
              <a:t>具有</a:t>
            </a:r>
            <a:r>
              <a:rPr kumimoji="1" lang="zh-CN" altLang="en-US" sz="2000" dirty="0" smtClean="0">
                <a:solidFill>
                  <a:schemeClr val="accent1"/>
                </a:solidFill>
              </a:rPr>
              <a:t>行为描述</a:t>
            </a:r>
            <a:r>
              <a:rPr kumimoji="1" lang="zh-CN" altLang="en-US" sz="2000" dirty="0" smtClean="0"/>
              <a:t>和</a:t>
            </a:r>
            <a:r>
              <a:rPr kumimoji="1" lang="zh-CN" altLang="en-US" sz="2000" dirty="0" smtClean="0">
                <a:solidFill>
                  <a:schemeClr val="accent1"/>
                </a:solidFill>
              </a:rPr>
              <a:t>结构描述</a:t>
            </a:r>
            <a:r>
              <a:rPr kumimoji="1" lang="zh-CN" altLang="en-US" sz="2000" dirty="0" smtClean="0"/>
              <a:t>功能。行为描述包括系统级、算法级和</a:t>
            </a:r>
            <a:r>
              <a:rPr lang="en-US" altLang="zh-CN" sz="2000" dirty="0" smtClean="0">
                <a:latin typeface="Arial" charset="0"/>
                <a:ea typeface="宋体" charset="-122"/>
              </a:rPr>
              <a:t>RTL</a:t>
            </a:r>
            <a:r>
              <a:rPr kumimoji="1" lang="zh-CN" altLang="en-US" sz="2000" dirty="0" smtClean="0"/>
              <a:t>级</a:t>
            </a:r>
            <a:r>
              <a:rPr kumimoji="1" lang="en-US" altLang="zh-CN" sz="2000" dirty="0" smtClean="0"/>
              <a:t>3</a:t>
            </a:r>
            <a:r>
              <a:rPr kumimoji="1" lang="zh-CN" altLang="en-US" sz="2000" dirty="0" smtClean="0"/>
              <a:t>种抽象级别；结构描述包括包括门级和开关级</a:t>
            </a:r>
            <a:r>
              <a:rPr kumimoji="1" lang="en-US" altLang="zh-CN" sz="2000" dirty="0" smtClean="0"/>
              <a:t>2</a:t>
            </a:r>
            <a:r>
              <a:rPr kumimoji="1" lang="zh-CN" altLang="en-US" sz="2000" dirty="0" smtClean="0"/>
              <a:t>种抽象级别。</a:t>
            </a:r>
            <a:endParaRPr kumimoji="1" lang="en-US" altLang="zh-CN" sz="2000" dirty="0" smtClean="0"/>
          </a:p>
          <a:p>
            <a:pPr marL="265113" indent="-265113" algn="just">
              <a:lnSpc>
                <a:spcPct val="110000"/>
              </a:lnSpc>
              <a:spcBef>
                <a:spcPct val="15000"/>
              </a:spcBef>
            </a:pPr>
            <a:r>
              <a:rPr lang="zh-CN" altLang="en-US" sz="2000" dirty="0" smtClean="0">
                <a:latin typeface="Arial" charset="0"/>
                <a:ea typeface="宋体" charset="-122"/>
              </a:rPr>
              <a:t>语法结构上的主要</a:t>
            </a:r>
            <a:r>
              <a:rPr lang="zh-CN" altLang="en-US" sz="2000" dirty="0" smtClean="0">
                <a:solidFill>
                  <a:srgbClr val="CC0066"/>
                </a:solidFill>
                <a:latin typeface="Arial" charset="0"/>
                <a:ea typeface="宋体" charset="-122"/>
              </a:rPr>
              <a:t>特点</a:t>
            </a:r>
            <a:endParaRPr lang="zh-CN" altLang="en-US" sz="2000" dirty="0" smtClean="0">
              <a:solidFill>
                <a:srgbClr val="CC0066"/>
              </a:solidFill>
              <a:latin typeface="Arial" charset="0"/>
              <a:ea typeface="华文新魏" pitchFamily="2" charset="-122"/>
            </a:endParaRPr>
          </a:p>
          <a:p>
            <a:pPr lvl="1">
              <a:lnSpc>
                <a:spcPct val="110000"/>
              </a:lnSpc>
              <a:spcBef>
                <a:spcPct val="10000"/>
              </a:spcBef>
              <a:buSzTx/>
            </a:pPr>
            <a:r>
              <a:rPr lang="zh-CN" altLang="en-US" sz="2000" dirty="0" smtClean="0">
                <a:latin typeface="Arial" charset="0"/>
                <a:ea typeface="宋体" charset="-122"/>
              </a:rPr>
              <a:t>形式化地表示电路的</a:t>
            </a:r>
            <a:r>
              <a:rPr lang="zh-CN" altLang="en-US" sz="2000" dirty="0" smtClean="0">
                <a:solidFill>
                  <a:srgbClr val="CC0066"/>
                </a:solidFill>
                <a:latin typeface="Arial" charset="0"/>
                <a:ea typeface="宋体" charset="-122"/>
              </a:rPr>
              <a:t>行为</a:t>
            </a:r>
            <a:r>
              <a:rPr lang="zh-CN" altLang="en-US" sz="2000" dirty="0" smtClean="0">
                <a:latin typeface="Arial" charset="0"/>
                <a:ea typeface="宋体" charset="-122"/>
              </a:rPr>
              <a:t>和</a:t>
            </a:r>
            <a:r>
              <a:rPr lang="zh-CN" altLang="en-US" sz="2000" dirty="0" smtClean="0">
                <a:solidFill>
                  <a:srgbClr val="CC0066"/>
                </a:solidFill>
                <a:latin typeface="Arial" charset="0"/>
                <a:ea typeface="宋体" charset="-122"/>
              </a:rPr>
              <a:t>结构</a:t>
            </a:r>
            <a:r>
              <a:rPr lang="zh-CN" altLang="en-US" sz="2000" dirty="0" smtClean="0">
                <a:latin typeface="Arial" charset="0"/>
                <a:ea typeface="宋体" charset="-122"/>
              </a:rPr>
              <a:t>；</a:t>
            </a:r>
          </a:p>
          <a:p>
            <a:pPr lvl="1">
              <a:lnSpc>
                <a:spcPct val="110000"/>
              </a:lnSpc>
              <a:spcBef>
                <a:spcPct val="10000"/>
              </a:spcBef>
              <a:buSzTx/>
            </a:pPr>
            <a:r>
              <a:rPr lang="zh-CN" altLang="zh-CN" sz="2000" dirty="0" smtClean="0">
                <a:latin typeface="Arial" charset="0"/>
                <a:ea typeface="宋体" charset="-122"/>
              </a:rPr>
              <a:t>借用</a:t>
            </a:r>
            <a:r>
              <a:rPr lang="en-US" altLang="zh-CN" sz="2000" dirty="0" smtClean="0">
                <a:solidFill>
                  <a:srgbClr val="CC0066"/>
                </a:solidFill>
                <a:latin typeface="Arial" charset="0"/>
                <a:ea typeface="宋体" charset="-122"/>
              </a:rPr>
              <a:t>C</a:t>
            </a:r>
            <a:r>
              <a:rPr lang="zh-CN" altLang="en-US" sz="2000" dirty="0" smtClean="0">
                <a:solidFill>
                  <a:srgbClr val="CC0066"/>
                </a:solidFill>
                <a:latin typeface="Arial" charset="0"/>
                <a:ea typeface="宋体" charset="-122"/>
              </a:rPr>
              <a:t>语言</a:t>
            </a:r>
            <a:r>
              <a:rPr lang="zh-CN" altLang="en-US" sz="2000" dirty="0" smtClean="0">
                <a:latin typeface="Arial" charset="0"/>
                <a:ea typeface="宋体" charset="-122"/>
              </a:rPr>
              <a:t>的结构和语句；</a:t>
            </a:r>
          </a:p>
          <a:p>
            <a:pPr lvl="1">
              <a:lnSpc>
                <a:spcPct val="110000"/>
              </a:lnSpc>
              <a:spcBef>
                <a:spcPct val="10000"/>
              </a:spcBef>
              <a:buSzTx/>
            </a:pPr>
            <a:r>
              <a:rPr lang="zh-CN" altLang="en-US" sz="2000" dirty="0" smtClean="0">
                <a:latin typeface="Arial" charset="0"/>
                <a:ea typeface="宋体" charset="-122"/>
              </a:rPr>
              <a:t>可在多个层次上对所设计的系统加以描述，语言对设计规模不加任何限制；</a:t>
            </a:r>
          </a:p>
          <a:p>
            <a:pPr lvl="1">
              <a:lnSpc>
                <a:spcPct val="110000"/>
              </a:lnSpc>
              <a:spcBef>
                <a:spcPct val="10000"/>
              </a:spcBef>
              <a:buSzTx/>
            </a:pPr>
            <a:r>
              <a:rPr lang="zh-CN" altLang="en-US" sz="2000" dirty="0" smtClean="0">
                <a:latin typeface="Arial" charset="0"/>
                <a:ea typeface="宋体" charset="-122"/>
              </a:rPr>
              <a:t>具有混合建模能力：一个设计中的各子模块可用不同级别的抽象模型来描述；</a:t>
            </a:r>
          </a:p>
          <a:p>
            <a:pPr lvl="1">
              <a:lnSpc>
                <a:spcPct val="110000"/>
              </a:lnSpc>
              <a:spcBef>
                <a:spcPct val="10000"/>
              </a:spcBef>
              <a:buSzTx/>
            </a:pPr>
            <a:r>
              <a:rPr lang="zh-CN" altLang="en-US" sz="2000" dirty="0" smtClean="0">
                <a:latin typeface="Arial" charset="0"/>
                <a:ea typeface="宋体" charset="-122"/>
              </a:rPr>
              <a:t>基本逻辑门、开关级结构模型均内置于</a:t>
            </a:r>
            <a:r>
              <a:rPr lang="en-US" altLang="zh-CN" sz="2000" dirty="0" err="1" smtClean="0">
                <a:latin typeface="Arial" charset="0"/>
                <a:ea typeface="宋体" charset="-122"/>
              </a:rPr>
              <a:t>Verilog</a:t>
            </a:r>
            <a:r>
              <a:rPr lang="en-US" altLang="zh-CN" sz="2000" dirty="0" smtClean="0">
                <a:latin typeface="Arial" charset="0"/>
                <a:ea typeface="宋体" charset="-122"/>
              </a:rPr>
              <a:t> HDL</a:t>
            </a:r>
            <a:r>
              <a:rPr lang="zh-CN" altLang="en-US" sz="2000" dirty="0" smtClean="0">
                <a:latin typeface="Arial" charset="0"/>
                <a:ea typeface="宋体" charset="-122"/>
              </a:rPr>
              <a:t>语言库中，可直接调用；</a:t>
            </a:r>
          </a:p>
        </p:txBody>
      </p:sp>
      <p:sp>
        <p:nvSpPr>
          <p:cNvPr id="6" name="Rectangle 2"/>
          <p:cNvSpPr>
            <a:spLocks noGrp="1" noChangeArrowheads="1"/>
          </p:cNvSpPr>
          <p:nvPr>
            <p:ph type="title"/>
          </p:nvPr>
        </p:nvSpPr>
        <p:spPr>
          <a:xfrm>
            <a:off x="611560" y="431800"/>
            <a:ext cx="5128840" cy="372603"/>
          </a:xfrm>
        </p:spPr>
        <p:txBody>
          <a:bodyPr/>
          <a:lstStyle/>
          <a:p>
            <a:r>
              <a:rPr lang="en-US" altLang="zh-CN" dirty="0" err="1" smtClean="0">
                <a:solidFill>
                  <a:schemeClr val="accent1"/>
                </a:solidFill>
                <a:latin typeface="+mj-ea"/>
              </a:rPr>
              <a:t>Verilog</a:t>
            </a:r>
            <a:r>
              <a:rPr lang="en-US" altLang="zh-CN" dirty="0" smtClean="0">
                <a:solidFill>
                  <a:schemeClr val="accent1"/>
                </a:solidFill>
                <a:latin typeface="+mj-ea"/>
              </a:rPr>
              <a:t> HDL</a:t>
            </a:r>
            <a:r>
              <a:rPr lang="zh-CN" altLang="en-US" dirty="0" smtClean="0">
                <a:solidFill>
                  <a:schemeClr val="accent1"/>
                </a:solidFill>
                <a:latin typeface="+mj-ea"/>
              </a:rPr>
              <a:t>概述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9907"/>
                                        </p:tgtEl>
                                        <p:attrNameLst>
                                          <p:attrName>style.visibility</p:attrName>
                                        </p:attrNameLst>
                                      </p:cBhvr>
                                      <p:to>
                                        <p:strVal val="visible"/>
                                      </p:to>
                                    </p:set>
                                    <p:anim calcmode="lin" valueType="num">
                                      <p:cBhvr additive="base">
                                        <p:cTn id="7" dur="500" fill="hold"/>
                                        <p:tgtEl>
                                          <p:spTgt spid="379907"/>
                                        </p:tgtEl>
                                        <p:attrNameLst>
                                          <p:attrName>ppt_x</p:attrName>
                                        </p:attrNameLst>
                                      </p:cBhvr>
                                      <p:tavLst>
                                        <p:tav tm="0">
                                          <p:val>
                                            <p:strVal val="0-#ppt_w/2"/>
                                          </p:val>
                                        </p:tav>
                                        <p:tav tm="100000">
                                          <p:val>
                                            <p:strVal val="#ppt_x"/>
                                          </p:val>
                                        </p:tav>
                                      </p:tavLst>
                                    </p:anim>
                                    <p:anim calcmode="lin" valueType="num">
                                      <p:cBhvr additive="base">
                                        <p:cTn id="8" dur="500" fill="hold"/>
                                        <p:tgtEl>
                                          <p:spTgt spid="3799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539552" y="464109"/>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5</a:t>
            </a:r>
            <a:r>
              <a:rPr lang="zh-CN" altLang="en-US" smtClean="0">
                <a:solidFill>
                  <a:schemeClr val="accent1"/>
                </a:solidFill>
                <a:latin typeface="Times New Roman" panose="02020603050405020304" pitchFamily="18" charset="0"/>
                <a:cs typeface="Times New Roman" panose="02020603050405020304" pitchFamily="18" charset="0"/>
              </a:rPr>
              <a:t>、等值运算符</a:t>
            </a:r>
          </a:p>
        </p:txBody>
      </p:sp>
      <p:sp>
        <p:nvSpPr>
          <p:cNvPr id="50180" name="Rectangle 3"/>
          <p:cNvSpPr>
            <a:spLocks noGrp="1" noChangeArrowheads="1"/>
          </p:cNvSpPr>
          <p:nvPr>
            <p:ph type="body" idx="1"/>
          </p:nvPr>
        </p:nvSpPr>
        <p:spPr>
          <a:xfrm>
            <a:off x="475308" y="980728"/>
            <a:ext cx="3376612" cy="457561"/>
          </a:xfrm>
        </p:spPr>
        <p:txBody>
          <a:bodyPr/>
          <a:lstStyle/>
          <a:p>
            <a:pPr algn="just">
              <a:lnSpc>
                <a:spcPct val="110000"/>
              </a:lnSpc>
              <a:buClr>
                <a:schemeClr val="accent1"/>
              </a:buClr>
            </a:pPr>
            <a:r>
              <a:rPr lang="zh-CN" altLang="en-US" sz="2400" smtClean="0">
                <a:latin typeface="Arial" charset="0"/>
                <a:ea typeface="宋体" charset="-122"/>
              </a:rPr>
              <a:t>双目运算符</a:t>
            </a:r>
          </a:p>
        </p:txBody>
      </p:sp>
      <p:graphicFrame>
        <p:nvGraphicFramePr>
          <p:cNvPr id="441362" name="Group 18"/>
          <p:cNvGraphicFramePr>
            <a:graphicFrameLocks noGrp="1"/>
          </p:cNvGraphicFramePr>
          <p:nvPr>
            <p:extLst>
              <p:ext uri="{D42A27DB-BD31-4B8C-83A1-F6EECF244321}">
                <p14:modId xmlns:p14="http://schemas.microsoft.com/office/powerpoint/2010/main" val="2664734718"/>
              </p:ext>
            </p:extLst>
          </p:nvPr>
        </p:nvGraphicFramePr>
        <p:xfrm>
          <a:off x="4529138" y="1047702"/>
          <a:ext cx="3232150" cy="1949250"/>
        </p:xfrm>
        <a:graphic>
          <a:graphicData uri="http://schemas.openxmlformats.org/drawingml/2006/table">
            <a:tbl>
              <a:tblPr/>
              <a:tblGrid>
                <a:gridCol w="1479550"/>
                <a:gridCol w="1752600"/>
              </a:tblGrid>
              <a:tr h="376238">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等值运算符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楷体_GB2312" pitchFamily="49" charset="-122"/>
                        </a:rPr>
                        <a:t>功能</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5887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楷体_GB2312" pitchFamily="49" charset="-122"/>
                        </a:rPr>
                        <a:t>!</a:t>
                      </a: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等于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不等于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全等</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不全等</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1359" name="Rectangle 15"/>
          <p:cNvSpPr>
            <a:spLocks noChangeArrowheads="1"/>
          </p:cNvSpPr>
          <p:nvPr/>
        </p:nvSpPr>
        <p:spPr bwMode="auto">
          <a:xfrm>
            <a:off x="431800" y="3068960"/>
            <a:ext cx="8424863" cy="1584325"/>
          </a:xfrm>
          <a:prstGeom prst="rect">
            <a:avLst/>
          </a:prstGeom>
          <a:noFill/>
          <a:ln w="9525">
            <a:noFill/>
            <a:miter lim="800000"/>
            <a:headEnd/>
            <a:tailEnd/>
          </a:ln>
        </p:spPr>
        <p:txBody>
          <a:bodyPr/>
          <a:lstStyle/>
          <a:p>
            <a:pPr marL="342900" indent="-342900">
              <a:lnSpc>
                <a:spcPct val="105000"/>
              </a:lnSpc>
              <a:spcBef>
                <a:spcPct val="0"/>
              </a:spcBef>
              <a:buClr>
                <a:schemeClr val="accent1"/>
              </a:buClr>
              <a:buFont typeface="Wingdings" pitchFamily="2" charset="2"/>
              <a:buChar char="v"/>
            </a:pPr>
            <a:r>
              <a:rPr lang="zh-CN" altLang="en-US" sz="2200" b="1" dirty="0">
                <a:solidFill>
                  <a:schemeClr val="tx1"/>
                </a:solidFill>
                <a:latin typeface="Arial" charset="0"/>
              </a:rPr>
              <a:t>运算结果为</a:t>
            </a:r>
            <a:r>
              <a:rPr lang="en-US" altLang="zh-CN" sz="2200" b="1" dirty="0">
                <a:solidFill>
                  <a:schemeClr val="tx1"/>
                </a:solidFill>
                <a:latin typeface="Arial" charset="0"/>
              </a:rPr>
              <a:t>1</a:t>
            </a:r>
            <a:r>
              <a:rPr lang="zh-CN" altLang="en-US" sz="2200" b="1" dirty="0">
                <a:solidFill>
                  <a:schemeClr val="tx1"/>
                </a:solidFill>
                <a:latin typeface="Arial" charset="0"/>
              </a:rPr>
              <a:t>位的逻辑值</a:t>
            </a:r>
            <a:r>
              <a:rPr lang="en-US" altLang="zh-CN" sz="2200" b="1" dirty="0">
                <a:solidFill>
                  <a:schemeClr val="tx1"/>
                </a:solidFill>
                <a:latin typeface="Arial" charset="0"/>
              </a:rPr>
              <a:t>1</a:t>
            </a:r>
            <a:r>
              <a:rPr lang="zh-CN" altLang="en-US" sz="2200" b="1" dirty="0">
                <a:solidFill>
                  <a:schemeClr val="tx1"/>
                </a:solidFill>
                <a:latin typeface="Arial" charset="0"/>
              </a:rPr>
              <a:t>或</a:t>
            </a:r>
            <a:r>
              <a:rPr lang="en-US" altLang="zh-CN" sz="2200" b="1" dirty="0">
                <a:solidFill>
                  <a:schemeClr val="tx1"/>
                </a:solidFill>
                <a:latin typeface="Arial" charset="0"/>
              </a:rPr>
              <a:t>0</a:t>
            </a:r>
            <a:r>
              <a:rPr lang="zh-CN" altLang="en-US" sz="2200" b="1" dirty="0">
                <a:solidFill>
                  <a:schemeClr val="tx1"/>
                </a:solidFill>
                <a:latin typeface="Arial" charset="0"/>
              </a:rPr>
              <a:t>或</a:t>
            </a:r>
            <a:r>
              <a:rPr lang="en-US" altLang="zh-CN" sz="2200" b="1" dirty="0">
                <a:solidFill>
                  <a:schemeClr val="tx1"/>
                </a:solidFill>
                <a:latin typeface="Arial" charset="0"/>
              </a:rPr>
              <a:t>x</a:t>
            </a:r>
            <a:r>
              <a:rPr lang="zh-CN" altLang="en-US" sz="2200" b="1" dirty="0">
                <a:solidFill>
                  <a:schemeClr val="tx1"/>
                </a:solidFill>
                <a:latin typeface="Arial" charset="0"/>
              </a:rPr>
              <a:t>。</a:t>
            </a:r>
          </a:p>
          <a:p>
            <a:pPr marL="342900" indent="-342900">
              <a:lnSpc>
                <a:spcPct val="105000"/>
              </a:lnSpc>
              <a:spcBef>
                <a:spcPct val="0"/>
              </a:spcBef>
              <a:buClr>
                <a:schemeClr val="accent1"/>
              </a:buClr>
              <a:buFont typeface="Wingdings" pitchFamily="2" charset="2"/>
              <a:buChar char="v"/>
            </a:pPr>
            <a:r>
              <a:rPr lang="zh-CN" altLang="en-US" sz="2200" b="1" dirty="0">
                <a:solidFill>
                  <a:schemeClr val="tx1"/>
                </a:solidFill>
                <a:latin typeface="Arial" charset="0"/>
              </a:rPr>
              <a:t>所有的等</a:t>
            </a:r>
            <a:r>
              <a:rPr lang="zh-CN" altLang="en-US" b="1" dirty="0">
                <a:solidFill>
                  <a:schemeClr val="tx1"/>
                </a:solidFill>
              </a:rPr>
              <a:t>值</a:t>
            </a:r>
            <a:r>
              <a:rPr lang="zh-CN" altLang="en-US" sz="2200" b="1" dirty="0">
                <a:solidFill>
                  <a:schemeClr val="tx1"/>
                </a:solidFill>
                <a:latin typeface="Arial" charset="0"/>
              </a:rPr>
              <a:t>运算符优先级别相同。</a:t>
            </a:r>
          </a:p>
          <a:p>
            <a:pPr marL="342900" indent="-342900">
              <a:lnSpc>
                <a:spcPct val="105000"/>
              </a:lnSpc>
              <a:spcBef>
                <a:spcPct val="0"/>
              </a:spcBef>
              <a:buClr>
                <a:schemeClr val="accent1"/>
              </a:buClr>
              <a:buFont typeface="Wingdings" pitchFamily="2" charset="2"/>
              <a:buChar char="v"/>
            </a:pPr>
            <a:r>
              <a:rPr lang="en-US" altLang="zh-CN" sz="2200" b="1" dirty="0">
                <a:solidFill>
                  <a:schemeClr val="tx1"/>
                </a:solidFill>
                <a:latin typeface="Arial" charset="0"/>
              </a:rPr>
              <a:t>===</a:t>
            </a:r>
            <a:r>
              <a:rPr lang="zh-CN" altLang="en-US" sz="2200" b="1" dirty="0">
                <a:solidFill>
                  <a:schemeClr val="tx1"/>
                </a:solidFill>
                <a:latin typeface="Arial" charset="0"/>
              </a:rPr>
              <a:t>和</a:t>
            </a:r>
            <a:r>
              <a:rPr lang="en-US" altLang="zh-CN" sz="2200" b="1" dirty="0">
                <a:solidFill>
                  <a:schemeClr val="tx1"/>
                </a:solidFill>
                <a:latin typeface="Arial" charset="0"/>
              </a:rPr>
              <a:t>!==</a:t>
            </a:r>
            <a:r>
              <a:rPr lang="zh-CN" altLang="en-US" sz="2200" b="1" dirty="0">
                <a:solidFill>
                  <a:schemeClr val="tx1"/>
                </a:solidFill>
                <a:latin typeface="Arial" charset="0"/>
              </a:rPr>
              <a:t>运算符常用于</a:t>
            </a:r>
            <a:r>
              <a:rPr lang="en-US" altLang="zh-CN" sz="2200" b="1" dirty="0">
                <a:solidFill>
                  <a:schemeClr val="tx1"/>
                </a:solidFill>
                <a:latin typeface="Arial" charset="0"/>
              </a:rPr>
              <a:t>case</a:t>
            </a:r>
            <a:r>
              <a:rPr lang="zh-CN" altLang="en-US" sz="2200" b="1" dirty="0">
                <a:solidFill>
                  <a:schemeClr val="tx1"/>
                </a:solidFill>
                <a:latin typeface="Arial" charset="0"/>
              </a:rPr>
              <a:t>表达式的判别，又称为“</a:t>
            </a:r>
            <a:r>
              <a:rPr lang="en-US" altLang="zh-CN" sz="2200" b="1" dirty="0">
                <a:solidFill>
                  <a:srgbClr val="CC0066"/>
                </a:solidFill>
                <a:latin typeface="Arial" charset="0"/>
              </a:rPr>
              <a:t>case</a:t>
            </a:r>
            <a:r>
              <a:rPr lang="zh-CN" altLang="en-US" sz="2200" b="1" dirty="0">
                <a:solidFill>
                  <a:schemeClr val="tx1"/>
                </a:solidFill>
                <a:latin typeface="Arial" charset="0"/>
              </a:rPr>
              <a:t>等式运算符”。</a:t>
            </a:r>
          </a:p>
        </p:txBody>
      </p:sp>
      <p:sp>
        <p:nvSpPr>
          <p:cNvPr id="441360" name="AutoShape 16"/>
          <p:cNvSpPr>
            <a:spLocks/>
          </p:cNvSpPr>
          <p:nvPr/>
        </p:nvSpPr>
        <p:spPr bwMode="auto">
          <a:xfrm>
            <a:off x="4310063" y="2246264"/>
            <a:ext cx="150812" cy="600075"/>
          </a:xfrm>
          <a:prstGeom prst="leftBrace">
            <a:avLst>
              <a:gd name="adj1" fmla="val 33158"/>
              <a:gd name="adj2" fmla="val 50000"/>
            </a:avLst>
          </a:prstGeom>
          <a:noFill/>
          <a:ln w="25400">
            <a:solidFill>
              <a:srgbClr val="CC6600"/>
            </a:solidFill>
            <a:round/>
            <a:headEnd/>
            <a:tailEnd/>
          </a:ln>
        </p:spPr>
        <p:txBody>
          <a:bodyPr wrap="none" anchor="ctr"/>
          <a:lstStyle/>
          <a:p>
            <a:endParaRPr lang="zh-CN" altLang="en-US" b="1">
              <a:solidFill>
                <a:schemeClr val="tx1"/>
              </a:solidFill>
            </a:endParaRPr>
          </a:p>
        </p:txBody>
      </p:sp>
      <p:sp>
        <p:nvSpPr>
          <p:cNvPr id="441361" name="AutoShape 17"/>
          <p:cNvSpPr>
            <a:spLocks noChangeArrowheads="1"/>
          </p:cNvSpPr>
          <p:nvPr/>
        </p:nvSpPr>
        <p:spPr bwMode="auto">
          <a:xfrm>
            <a:off x="990600" y="2441527"/>
            <a:ext cx="2743200" cy="473075"/>
          </a:xfrm>
          <a:prstGeom prst="wedgeRectCallout">
            <a:avLst>
              <a:gd name="adj1" fmla="val 70894"/>
              <a:gd name="adj2" fmla="val -17449"/>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kumimoji="1" lang="en-US" altLang="zh-CN" sz="2000" b="1">
                <a:solidFill>
                  <a:schemeClr val="tx1"/>
                </a:solidFill>
                <a:latin typeface="Times New Roman" pitchFamily="18" charset="0"/>
                <a:ea typeface="华文楷体" pitchFamily="2" charset="-122"/>
              </a:rPr>
              <a:t>Quartus II</a:t>
            </a:r>
            <a:r>
              <a:rPr kumimoji="1" lang="zh-CN" altLang="en-US" sz="2000" b="1">
                <a:solidFill>
                  <a:schemeClr val="tx1"/>
                </a:solidFill>
                <a:latin typeface="华文楷体" pitchFamily="2" charset="-122"/>
                <a:ea typeface="华文楷体" pitchFamily="2" charset="-122"/>
              </a:rPr>
              <a:t>不支持！</a:t>
            </a:r>
          </a:p>
        </p:txBody>
      </p:sp>
      <p:sp>
        <p:nvSpPr>
          <p:cNvPr id="1641497" name="Rectangle 25"/>
          <p:cNvSpPr>
            <a:spLocks noChangeArrowheads="1"/>
          </p:cNvSpPr>
          <p:nvPr/>
        </p:nvSpPr>
        <p:spPr bwMode="auto">
          <a:xfrm>
            <a:off x="266700" y="4653136"/>
            <a:ext cx="8556625" cy="1627187"/>
          </a:xfrm>
          <a:prstGeom prst="rect">
            <a:avLst/>
          </a:prstGeom>
          <a:solidFill>
            <a:srgbClr val="FFE7FF"/>
          </a:solidFill>
          <a:ln w="9525">
            <a:noFill/>
            <a:miter lim="800000"/>
            <a:headEnd/>
            <a:tailEnd/>
          </a:ln>
          <a:effectLst>
            <a:prstShdw prst="shdw13" dist="53882" dir="13500000">
              <a:schemeClr val="bg2"/>
            </a:prstShdw>
          </a:effectLst>
        </p:spPr>
        <p:txBody>
          <a:bodyPr/>
          <a:lstStyle/>
          <a:p>
            <a:pPr marL="265113" indent="-265113" algn="l" defTabSz="2716213" eaLnBrk="1" hangingPunct="1">
              <a:lnSpc>
                <a:spcPct val="100000"/>
              </a:lnSpc>
              <a:spcBef>
                <a:spcPct val="0"/>
              </a:spcBef>
              <a:buClr>
                <a:schemeClr val="accent1"/>
              </a:buClr>
              <a:buFont typeface="Wingdings" pitchFamily="2" charset="2"/>
              <a:buChar char="v"/>
            </a:pPr>
            <a:r>
              <a:rPr lang="zh-CN" altLang="en-US" sz="2000" b="1" dirty="0">
                <a:solidFill>
                  <a:schemeClr val="tx1"/>
                </a:solidFill>
                <a:latin typeface="Arial" charset="0"/>
                <a:ea typeface="楷体_GB2312" pitchFamily="49" charset="-122"/>
              </a:rPr>
              <a:t>等于运算符</a:t>
            </a:r>
            <a:r>
              <a:rPr lang="en-US" altLang="zh-CN" sz="2000" b="1" dirty="0">
                <a:solidFill>
                  <a:schemeClr val="tx1"/>
                </a:solidFill>
                <a:latin typeface="Arial" charset="0"/>
                <a:ea typeface="楷体_GB2312" pitchFamily="49" charset="-122"/>
              </a:rPr>
              <a:t>(==)</a:t>
            </a:r>
            <a:r>
              <a:rPr lang="zh-CN" altLang="en-US" sz="2000" b="1" dirty="0">
                <a:solidFill>
                  <a:schemeClr val="tx1"/>
                </a:solidFill>
                <a:latin typeface="Arial" charset="0"/>
                <a:ea typeface="楷体_GB2312" pitchFamily="49" charset="-122"/>
              </a:rPr>
              <a:t>和全等运算符</a:t>
            </a:r>
            <a:r>
              <a:rPr lang="en-US" altLang="zh-CN" sz="2000" b="1" dirty="0">
                <a:solidFill>
                  <a:schemeClr val="tx1"/>
                </a:solidFill>
                <a:latin typeface="Arial" charset="0"/>
                <a:ea typeface="楷体_GB2312" pitchFamily="49" charset="-122"/>
              </a:rPr>
              <a:t>(===)</a:t>
            </a:r>
            <a:r>
              <a:rPr lang="zh-CN" altLang="en-US" sz="2000" b="1" dirty="0">
                <a:solidFill>
                  <a:schemeClr val="tx1"/>
                </a:solidFill>
                <a:latin typeface="Arial" charset="0"/>
                <a:ea typeface="楷体_GB2312" pitchFamily="49" charset="-122"/>
              </a:rPr>
              <a:t>的</a:t>
            </a:r>
            <a:r>
              <a:rPr lang="zh-CN" altLang="en-US" sz="2000" b="1" dirty="0">
                <a:solidFill>
                  <a:srgbClr val="CC0066"/>
                </a:solidFill>
                <a:latin typeface="Arial" charset="0"/>
                <a:ea typeface="楷体_GB2312" pitchFamily="49" charset="-122"/>
              </a:rPr>
              <a:t>区别</a:t>
            </a:r>
            <a:r>
              <a:rPr lang="en-US" altLang="zh-CN" sz="2000" b="1" dirty="0">
                <a:solidFill>
                  <a:schemeClr val="tx1"/>
                </a:solidFill>
                <a:latin typeface="Arial" charset="0"/>
                <a:ea typeface="楷体_GB2312" pitchFamily="49" charset="-122"/>
              </a:rPr>
              <a:t>:</a:t>
            </a:r>
          </a:p>
          <a:p>
            <a:pPr marL="722313" lvl="1" indent="-277813" algn="l" defTabSz="2716213" eaLnBrk="1" hangingPunct="1">
              <a:lnSpc>
                <a:spcPct val="100000"/>
              </a:lnSpc>
              <a:spcBef>
                <a:spcPct val="0"/>
              </a:spcBef>
              <a:buClr>
                <a:schemeClr val="accent2"/>
              </a:buClr>
              <a:buSzPct val="80000"/>
              <a:buFont typeface="Wingdings" pitchFamily="2" charset="2"/>
              <a:buChar char="Ø"/>
            </a:pPr>
            <a:r>
              <a:rPr lang="zh-CN" altLang="en-US" sz="2000" b="1" dirty="0">
                <a:solidFill>
                  <a:schemeClr val="tx1"/>
                </a:solidFill>
                <a:latin typeface="Arial" charset="0"/>
                <a:ea typeface="楷体_GB2312" pitchFamily="49" charset="-122"/>
              </a:rPr>
              <a:t>使用</a:t>
            </a:r>
            <a:r>
              <a:rPr lang="zh-CN" altLang="en-US" sz="2000" b="1" dirty="0">
                <a:solidFill>
                  <a:srgbClr val="CC0066"/>
                </a:solidFill>
                <a:latin typeface="Arial" charset="0"/>
                <a:ea typeface="楷体_GB2312" pitchFamily="49" charset="-122"/>
              </a:rPr>
              <a:t>等于</a:t>
            </a:r>
            <a:r>
              <a:rPr lang="zh-CN" altLang="en-US" sz="2000" b="1" dirty="0">
                <a:solidFill>
                  <a:schemeClr val="tx1"/>
                </a:solidFill>
                <a:latin typeface="Arial" charset="0"/>
                <a:ea typeface="楷体_GB2312" pitchFamily="49" charset="-122"/>
              </a:rPr>
              <a:t>运算符时，两个操作数必须</a:t>
            </a:r>
            <a:r>
              <a:rPr lang="zh-CN" altLang="en-US" sz="2000" b="1" dirty="0">
                <a:solidFill>
                  <a:srgbClr val="CC0066"/>
                </a:solidFill>
                <a:latin typeface="Arial" charset="0"/>
                <a:ea typeface="楷体_GB2312" pitchFamily="49" charset="-122"/>
              </a:rPr>
              <a:t>逐位</a:t>
            </a:r>
            <a:r>
              <a:rPr lang="zh-CN" altLang="en-US" sz="2000" b="1" dirty="0">
                <a:solidFill>
                  <a:schemeClr val="tx1"/>
                </a:solidFill>
                <a:latin typeface="Arial" charset="0"/>
                <a:ea typeface="楷体_GB2312" pitchFamily="49" charset="-122"/>
              </a:rPr>
              <a:t>相等</a:t>
            </a:r>
            <a:r>
              <a:rPr lang="en-US" altLang="zh-CN" sz="2000" b="1" dirty="0">
                <a:solidFill>
                  <a:schemeClr val="tx1"/>
                </a:solidFill>
                <a:latin typeface="Arial" charset="0"/>
                <a:ea typeface="楷体_GB2312" pitchFamily="49" charset="-122"/>
              </a:rPr>
              <a:t>,</a:t>
            </a:r>
            <a:r>
              <a:rPr lang="zh-CN" altLang="en-US" sz="2000" b="1" dirty="0">
                <a:solidFill>
                  <a:schemeClr val="tx1"/>
                </a:solidFill>
                <a:latin typeface="Arial" charset="0"/>
                <a:ea typeface="楷体_GB2312" pitchFamily="49" charset="-122"/>
              </a:rPr>
              <a:t>结果才为</a:t>
            </a:r>
            <a:r>
              <a:rPr lang="en-US" altLang="zh-CN" sz="2000" b="1" dirty="0">
                <a:solidFill>
                  <a:srgbClr val="CC0066"/>
                </a:solidFill>
                <a:latin typeface="Arial" charset="0"/>
                <a:ea typeface="楷体_GB2312" pitchFamily="49" charset="-122"/>
              </a:rPr>
              <a:t>1</a:t>
            </a:r>
            <a:r>
              <a:rPr lang="zh-CN" altLang="en-US" sz="2000" b="1" dirty="0">
                <a:solidFill>
                  <a:schemeClr val="tx1"/>
                </a:solidFill>
                <a:latin typeface="Arial" charset="0"/>
                <a:ea typeface="楷体_GB2312" pitchFamily="49" charset="-122"/>
              </a:rPr>
              <a:t>；若某些位为</a:t>
            </a:r>
            <a:r>
              <a:rPr lang="en-US" altLang="zh-CN" sz="2000" b="1" dirty="0">
                <a:solidFill>
                  <a:schemeClr val="tx1"/>
                </a:solidFill>
                <a:latin typeface="Arial" charset="0"/>
                <a:ea typeface="楷体_GB2312" pitchFamily="49" charset="-122"/>
              </a:rPr>
              <a:t>x</a:t>
            </a:r>
            <a:r>
              <a:rPr lang="zh-CN" altLang="en-US" sz="2000" b="1" dirty="0">
                <a:solidFill>
                  <a:schemeClr val="tx1"/>
                </a:solidFill>
                <a:latin typeface="Arial" charset="0"/>
                <a:ea typeface="楷体_GB2312" pitchFamily="49" charset="-122"/>
              </a:rPr>
              <a:t>或</a:t>
            </a:r>
            <a:r>
              <a:rPr lang="en-US" altLang="zh-CN" sz="2000" b="1" dirty="0">
                <a:solidFill>
                  <a:schemeClr val="tx1"/>
                </a:solidFill>
                <a:latin typeface="Arial" charset="0"/>
                <a:ea typeface="楷体_GB2312" pitchFamily="49" charset="-122"/>
              </a:rPr>
              <a:t>z</a:t>
            </a:r>
            <a:r>
              <a:rPr lang="zh-CN" altLang="en-US" sz="2000" b="1" dirty="0">
                <a:solidFill>
                  <a:schemeClr val="tx1"/>
                </a:solidFill>
                <a:latin typeface="Arial" charset="0"/>
                <a:ea typeface="楷体_GB2312" pitchFamily="49" charset="-122"/>
              </a:rPr>
              <a:t>，则结果为</a:t>
            </a:r>
            <a:r>
              <a:rPr lang="en-US" altLang="zh-CN" sz="2000" b="1" dirty="0">
                <a:solidFill>
                  <a:srgbClr val="CC0066"/>
                </a:solidFill>
                <a:latin typeface="Arial" charset="0"/>
                <a:ea typeface="楷体_GB2312" pitchFamily="49" charset="-122"/>
              </a:rPr>
              <a:t>x</a:t>
            </a:r>
            <a:r>
              <a:rPr lang="zh-CN" altLang="en-US" sz="2000" b="1" dirty="0">
                <a:solidFill>
                  <a:schemeClr val="tx1"/>
                </a:solidFill>
                <a:latin typeface="Arial" charset="0"/>
                <a:ea typeface="楷体_GB2312" pitchFamily="49" charset="-122"/>
              </a:rPr>
              <a:t>。</a:t>
            </a:r>
          </a:p>
          <a:p>
            <a:pPr marL="722313" lvl="1" indent="-277813" algn="l" defTabSz="2716213" eaLnBrk="1" hangingPunct="1">
              <a:lnSpc>
                <a:spcPct val="100000"/>
              </a:lnSpc>
              <a:spcBef>
                <a:spcPct val="0"/>
              </a:spcBef>
              <a:buClr>
                <a:schemeClr val="accent2"/>
              </a:buClr>
              <a:buSzPct val="80000"/>
              <a:buFont typeface="Wingdings" pitchFamily="2" charset="2"/>
              <a:buChar char="Ø"/>
            </a:pPr>
            <a:r>
              <a:rPr lang="zh-CN" altLang="en-US" sz="2000" b="1" dirty="0">
                <a:solidFill>
                  <a:schemeClr val="tx1"/>
                </a:solidFill>
                <a:latin typeface="Arial" charset="0"/>
                <a:ea typeface="楷体_GB2312" pitchFamily="49" charset="-122"/>
              </a:rPr>
              <a:t>使用</a:t>
            </a:r>
            <a:r>
              <a:rPr lang="zh-CN" altLang="en-US" sz="2000" b="1" dirty="0">
                <a:solidFill>
                  <a:srgbClr val="CC0066"/>
                </a:solidFill>
                <a:latin typeface="Arial" charset="0"/>
                <a:ea typeface="楷体_GB2312" pitchFamily="49" charset="-122"/>
              </a:rPr>
              <a:t>全等</a:t>
            </a:r>
            <a:r>
              <a:rPr lang="zh-CN" altLang="en-US" sz="2000" b="1" dirty="0">
                <a:solidFill>
                  <a:schemeClr val="tx1"/>
                </a:solidFill>
                <a:latin typeface="Arial" charset="0"/>
                <a:ea typeface="楷体_GB2312" pitchFamily="49" charset="-122"/>
              </a:rPr>
              <a:t>运算符时，若两个操作数的相应位形式上完全</a:t>
            </a:r>
            <a:r>
              <a:rPr lang="zh-CN" altLang="en-US" sz="2000" b="1" dirty="0">
                <a:solidFill>
                  <a:srgbClr val="CC0066"/>
                </a:solidFill>
                <a:latin typeface="Arial" charset="0"/>
                <a:ea typeface="楷体_GB2312" pitchFamily="49" charset="-122"/>
              </a:rPr>
              <a:t>一致</a:t>
            </a:r>
            <a:r>
              <a:rPr lang="zh-CN" altLang="en-US" sz="2000" b="1" dirty="0">
                <a:solidFill>
                  <a:schemeClr val="tx1"/>
                </a:solidFill>
                <a:latin typeface="Arial" charset="0"/>
                <a:ea typeface="楷体_GB2312" pitchFamily="49" charset="-122"/>
              </a:rPr>
              <a:t>（如同是</a:t>
            </a:r>
            <a:r>
              <a:rPr lang="en-US" altLang="zh-CN" sz="2000" b="1" dirty="0">
                <a:solidFill>
                  <a:schemeClr val="tx1"/>
                </a:solidFill>
                <a:latin typeface="Arial" charset="0"/>
                <a:ea typeface="楷体_GB2312" pitchFamily="49" charset="-122"/>
              </a:rPr>
              <a:t>1</a:t>
            </a:r>
            <a:r>
              <a:rPr lang="zh-CN" altLang="en-US" sz="2000" b="1" dirty="0">
                <a:solidFill>
                  <a:schemeClr val="tx1"/>
                </a:solidFill>
                <a:latin typeface="Arial" charset="0"/>
                <a:ea typeface="楷体_GB2312" pitchFamily="49" charset="-122"/>
              </a:rPr>
              <a:t>，或同是</a:t>
            </a:r>
            <a:r>
              <a:rPr lang="en-US" altLang="zh-CN" sz="2000" b="1" dirty="0">
                <a:solidFill>
                  <a:schemeClr val="tx1"/>
                </a:solidFill>
                <a:latin typeface="Arial" charset="0"/>
                <a:ea typeface="楷体_GB2312" pitchFamily="49" charset="-122"/>
              </a:rPr>
              <a:t>0</a:t>
            </a:r>
            <a:r>
              <a:rPr lang="zh-CN" altLang="en-US" sz="2000" b="1" dirty="0">
                <a:solidFill>
                  <a:schemeClr val="tx1"/>
                </a:solidFill>
                <a:latin typeface="Arial" charset="0"/>
                <a:ea typeface="楷体_GB2312" pitchFamily="49" charset="-122"/>
              </a:rPr>
              <a:t>，或同是</a:t>
            </a:r>
            <a:r>
              <a:rPr lang="en-US" altLang="zh-CN" sz="2000" b="1" dirty="0">
                <a:solidFill>
                  <a:schemeClr val="tx1"/>
                </a:solidFill>
                <a:latin typeface="Arial" charset="0"/>
                <a:ea typeface="楷体_GB2312" pitchFamily="49" charset="-122"/>
              </a:rPr>
              <a:t>x</a:t>
            </a:r>
            <a:r>
              <a:rPr lang="zh-CN" altLang="en-US" sz="2000" b="1" dirty="0">
                <a:solidFill>
                  <a:schemeClr val="tx1"/>
                </a:solidFill>
                <a:latin typeface="Arial" charset="0"/>
                <a:ea typeface="楷体_GB2312" pitchFamily="49" charset="-122"/>
              </a:rPr>
              <a:t>，或同是</a:t>
            </a:r>
            <a:r>
              <a:rPr lang="en-US" altLang="zh-CN" sz="2000" b="1" dirty="0">
                <a:solidFill>
                  <a:schemeClr val="tx1"/>
                </a:solidFill>
                <a:latin typeface="Arial" charset="0"/>
                <a:ea typeface="楷体_GB2312" pitchFamily="49" charset="-122"/>
              </a:rPr>
              <a:t>z</a:t>
            </a:r>
            <a:r>
              <a:rPr lang="zh-CN" altLang="en-US" sz="2000" b="1" dirty="0">
                <a:solidFill>
                  <a:schemeClr val="tx1"/>
                </a:solidFill>
                <a:latin typeface="Arial" charset="0"/>
                <a:ea typeface="楷体_GB2312" pitchFamily="49" charset="-122"/>
              </a:rPr>
              <a:t>）</a:t>
            </a:r>
            <a:r>
              <a:rPr lang="en-US" altLang="zh-CN" sz="2000" b="1" dirty="0">
                <a:solidFill>
                  <a:schemeClr val="tx1"/>
                </a:solidFill>
                <a:latin typeface="Arial" charset="0"/>
                <a:ea typeface="楷体_GB2312" pitchFamily="49" charset="-122"/>
              </a:rPr>
              <a:t>,</a:t>
            </a:r>
            <a:r>
              <a:rPr lang="zh-CN" altLang="en-US" sz="2000" b="1" dirty="0">
                <a:solidFill>
                  <a:schemeClr val="tx1"/>
                </a:solidFill>
                <a:latin typeface="Arial" charset="0"/>
                <a:ea typeface="楷体_GB2312" pitchFamily="49" charset="-122"/>
              </a:rPr>
              <a:t>则结果为</a:t>
            </a:r>
            <a:r>
              <a:rPr lang="en-US" altLang="zh-CN" sz="2000" b="1" dirty="0">
                <a:solidFill>
                  <a:srgbClr val="CC0066"/>
                </a:solidFill>
                <a:latin typeface="Arial" charset="0"/>
                <a:ea typeface="楷体_GB2312" pitchFamily="49" charset="-122"/>
              </a:rPr>
              <a:t>1</a:t>
            </a:r>
            <a:r>
              <a:rPr lang="zh-CN" altLang="en-US" sz="2000" b="1" dirty="0">
                <a:solidFill>
                  <a:schemeClr val="tx1"/>
                </a:solidFill>
                <a:latin typeface="Arial" charset="0"/>
                <a:ea typeface="楷体_GB2312" pitchFamily="49" charset="-122"/>
              </a:rPr>
              <a:t>；否则为</a:t>
            </a:r>
            <a:r>
              <a:rPr lang="en-US" altLang="zh-CN" sz="2000" b="1" dirty="0">
                <a:solidFill>
                  <a:srgbClr val="CC0066"/>
                </a:solidFill>
                <a:latin typeface="Arial" charset="0"/>
                <a:ea typeface="楷体_GB2312" pitchFamily="49" charset="-122"/>
              </a:rPr>
              <a:t>0</a:t>
            </a:r>
            <a:r>
              <a:rPr lang="zh-CN" altLang="en-US" sz="2000" b="1" dirty="0">
                <a:solidFill>
                  <a:schemeClr val="tx1"/>
                </a:solidFill>
                <a:latin typeface="Arial" charset="0"/>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41360"/>
                                        </p:tgtEl>
                                        <p:attrNameLst>
                                          <p:attrName>style.visibility</p:attrName>
                                        </p:attrNameLst>
                                      </p:cBhvr>
                                      <p:to>
                                        <p:strVal val="visible"/>
                                      </p:to>
                                    </p:set>
                                    <p:animEffect transition="in" filter="barn(outHorizontal)">
                                      <p:cBhvr>
                                        <p:cTn id="7" dur="500"/>
                                        <p:tgtEl>
                                          <p:spTgt spid="44136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41361"/>
                                        </p:tgtEl>
                                        <p:attrNameLst>
                                          <p:attrName>style.visibility</p:attrName>
                                        </p:attrNameLst>
                                      </p:cBhvr>
                                      <p:to>
                                        <p:strVal val="visible"/>
                                      </p:to>
                                    </p:set>
                                    <p:animEffect transition="in" filter="dissolve">
                                      <p:cBhvr>
                                        <p:cTn id="11" dur="500"/>
                                        <p:tgtEl>
                                          <p:spTgt spid="44136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41359">
                                            <p:txEl>
                                              <p:pRg st="0" end="0"/>
                                            </p:txEl>
                                          </p:spTgt>
                                        </p:tgtEl>
                                        <p:attrNameLst>
                                          <p:attrName>style.visibility</p:attrName>
                                        </p:attrNameLst>
                                      </p:cBhvr>
                                      <p:to>
                                        <p:strVal val="visible"/>
                                      </p:to>
                                    </p:set>
                                    <p:anim calcmode="lin" valueType="num">
                                      <p:cBhvr additive="base">
                                        <p:cTn id="16" dur="500" fill="hold"/>
                                        <p:tgtEl>
                                          <p:spTgt spid="44135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413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41359">
                                            <p:txEl>
                                              <p:pRg st="1" end="1"/>
                                            </p:txEl>
                                          </p:spTgt>
                                        </p:tgtEl>
                                        <p:attrNameLst>
                                          <p:attrName>style.visibility</p:attrName>
                                        </p:attrNameLst>
                                      </p:cBhvr>
                                      <p:to>
                                        <p:strVal val="visible"/>
                                      </p:to>
                                    </p:set>
                                    <p:anim calcmode="lin" valueType="num">
                                      <p:cBhvr additive="base">
                                        <p:cTn id="22" dur="500" fill="hold"/>
                                        <p:tgtEl>
                                          <p:spTgt spid="441359">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413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41359">
                                            <p:txEl>
                                              <p:pRg st="2" end="2"/>
                                            </p:txEl>
                                          </p:spTgt>
                                        </p:tgtEl>
                                        <p:attrNameLst>
                                          <p:attrName>style.visibility</p:attrName>
                                        </p:attrNameLst>
                                      </p:cBhvr>
                                      <p:to>
                                        <p:strVal val="visible"/>
                                      </p:to>
                                    </p:set>
                                    <p:anim calcmode="lin" valueType="num">
                                      <p:cBhvr additive="base">
                                        <p:cTn id="28" dur="500" fill="hold"/>
                                        <p:tgtEl>
                                          <p:spTgt spid="441359">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413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41497"/>
                                        </p:tgtEl>
                                        <p:attrNameLst>
                                          <p:attrName>style.visibility</p:attrName>
                                        </p:attrNameLst>
                                      </p:cBhvr>
                                      <p:to>
                                        <p:strVal val="visible"/>
                                      </p:to>
                                    </p:set>
                                    <p:anim calcmode="lin" valueType="num">
                                      <p:cBhvr additive="base">
                                        <p:cTn id="34" dur="500" fill="hold"/>
                                        <p:tgtEl>
                                          <p:spTgt spid="1641497"/>
                                        </p:tgtEl>
                                        <p:attrNameLst>
                                          <p:attrName>ppt_x</p:attrName>
                                        </p:attrNameLst>
                                      </p:cBhvr>
                                      <p:tavLst>
                                        <p:tav tm="0">
                                          <p:val>
                                            <p:strVal val="#ppt_x"/>
                                          </p:val>
                                        </p:tav>
                                        <p:tav tm="100000">
                                          <p:val>
                                            <p:strVal val="#ppt_x"/>
                                          </p:val>
                                        </p:tav>
                                      </p:tavLst>
                                    </p:anim>
                                    <p:anim calcmode="lin" valueType="num">
                                      <p:cBhvr additive="base">
                                        <p:cTn id="35" dur="500" fill="hold"/>
                                        <p:tgtEl>
                                          <p:spTgt spid="16414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9" grpId="0" build="p" autoUpdateAnimBg="0"/>
      <p:bldP spid="441360" grpId="0" animBg="1"/>
      <p:bldP spid="441361" grpId="0" animBg="1"/>
      <p:bldP spid="164149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539552" y="464109"/>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6</a:t>
            </a:r>
            <a:r>
              <a:rPr lang="zh-CN" altLang="en-US" dirty="0" smtClean="0">
                <a:solidFill>
                  <a:schemeClr val="accent1"/>
                </a:solidFill>
                <a:latin typeface="Times New Roman" panose="02020603050405020304" pitchFamily="18" charset="0"/>
                <a:cs typeface="Times New Roman" panose="02020603050405020304" pitchFamily="18" charset="0"/>
              </a:rPr>
              <a:t>、缩减（缩位）运算符</a:t>
            </a:r>
          </a:p>
        </p:txBody>
      </p:sp>
      <p:sp>
        <p:nvSpPr>
          <p:cNvPr id="51204" name="Rectangle 3"/>
          <p:cNvSpPr>
            <a:spLocks noGrp="1" noChangeArrowheads="1"/>
          </p:cNvSpPr>
          <p:nvPr>
            <p:ph type="body" idx="1"/>
          </p:nvPr>
        </p:nvSpPr>
        <p:spPr>
          <a:xfrm>
            <a:off x="467544" y="980728"/>
            <a:ext cx="3887787" cy="1405513"/>
          </a:xfrm>
        </p:spPr>
        <p:txBody>
          <a:bodyPr/>
          <a:lstStyle/>
          <a:p>
            <a:pPr algn="just">
              <a:lnSpc>
                <a:spcPct val="110000"/>
              </a:lnSpc>
              <a:buClr>
                <a:schemeClr val="accent1"/>
              </a:buClr>
            </a:pPr>
            <a:r>
              <a:rPr lang="zh-CN" altLang="en-US" sz="2000"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单</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目运算符</a:t>
            </a:r>
          </a:p>
          <a:p>
            <a:pPr algn="just">
              <a:lnSpc>
                <a:spcPct val="110000"/>
              </a:lnSpc>
              <a:spcBef>
                <a:spcPct val="0"/>
              </a:spcBef>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运算法则与位运算符类似，但运算对象只有一个，运算过程不同！</a:t>
            </a:r>
          </a:p>
        </p:txBody>
      </p:sp>
      <p:graphicFrame>
        <p:nvGraphicFramePr>
          <p:cNvPr id="443410" name="Group 18"/>
          <p:cNvGraphicFramePr>
            <a:graphicFrameLocks noGrp="1"/>
          </p:cNvGraphicFramePr>
          <p:nvPr>
            <p:extLst>
              <p:ext uri="{D42A27DB-BD31-4B8C-83A1-F6EECF244321}">
                <p14:modId xmlns:p14="http://schemas.microsoft.com/office/powerpoint/2010/main" val="1125305086"/>
              </p:ext>
            </p:extLst>
          </p:nvPr>
        </p:nvGraphicFramePr>
        <p:xfrm>
          <a:off x="4897438" y="1117600"/>
          <a:ext cx="3232150" cy="2240524"/>
        </p:xfrm>
        <a:graphic>
          <a:graphicData uri="http://schemas.openxmlformats.org/drawingml/2006/table">
            <a:tbl>
              <a:tblPr/>
              <a:tblGrid>
                <a:gridCol w="1479550"/>
                <a:gridCol w="1752600"/>
              </a:tblGrid>
              <a:tr h="38100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缩减运算符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功能</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58875">
                <a:tc>
                  <a:txBody>
                    <a:bodyPr/>
                    <a:lstStyle/>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&amp; </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~&amp;</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 |</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t>
                      </a:r>
                      <a:r>
                        <a:rPr kumimoji="0" lang="zh-CN" altLang="en-US" sz="2000" b="1" i="0" u="none" strike="noStrike" cap="none" normalizeH="0" baseline="0" dirty="0" smtClean="0">
                          <a:ln>
                            <a:noFill/>
                          </a:ln>
                          <a:solidFill>
                            <a:schemeClr val="tx1"/>
                          </a:solidFill>
                          <a:effectLst/>
                          <a:latin typeface="Arial" charset="0"/>
                          <a:ea typeface="楷体_GB2312" pitchFamily="49" charset="-122"/>
                        </a:rPr>
                        <a:t>，</a:t>
                      </a:r>
                      <a:r>
                        <a:rPr kumimoji="0" lang="en-US" altLang="zh-CN" sz="2000" b="1" i="0" u="none" strike="noStrike" cap="none" normalizeH="0" baseline="0" dirty="0" smtClean="0">
                          <a:ln>
                            <a:noFill/>
                          </a:ln>
                          <a:solidFill>
                            <a:schemeClr val="tx1"/>
                          </a:solidFill>
                          <a:effectLst/>
                          <a:latin typeface="Arial" charset="0"/>
                          <a:ea typeface="楷体_GB2312" pitchFamily="49" charset="-122"/>
                        </a:rPr>
                        <a:t>~^</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与</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rgbClr val="CC0066"/>
                          </a:solidFill>
                          <a:effectLst/>
                          <a:latin typeface="Arial" charset="0"/>
                          <a:ea typeface="楷体_GB2312" pitchFamily="49" charset="-122"/>
                        </a:rPr>
                        <a:t>与非</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或</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rgbClr val="CC0066"/>
                          </a:solidFill>
                          <a:effectLst/>
                          <a:latin typeface="Arial" charset="0"/>
                          <a:ea typeface="楷体_GB2312" pitchFamily="49" charset="-122"/>
                        </a:rPr>
                        <a:t>或非</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异或</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同或</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3407" name="Rectangle 15"/>
          <p:cNvSpPr>
            <a:spLocks noChangeArrowheads="1"/>
          </p:cNvSpPr>
          <p:nvPr/>
        </p:nvSpPr>
        <p:spPr bwMode="auto">
          <a:xfrm>
            <a:off x="395536" y="3398838"/>
            <a:ext cx="7910513" cy="1465262"/>
          </a:xfrm>
          <a:prstGeom prst="rect">
            <a:avLst/>
          </a:prstGeom>
          <a:noFill/>
          <a:ln w="9525">
            <a:noFill/>
            <a:miter lim="800000"/>
            <a:headEnd/>
            <a:tailEnd/>
          </a:ln>
        </p:spPr>
        <p:txBody>
          <a:bodyPr/>
          <a:lstStyle/>
          <a:p>
            <a:pPr marL="284163" indent="-284163" algn="just" eaLnBrk="0" hangingPunct="0">
              <a:lnSpc>
                <a:spcPct val="110000"/>
              </a:lnSpc>
              <a:spcBef>
                <a:spcPct val="0"/>
              </a:spcBef>
              <a:buClr>
                <a:schemeClr val="accent1"/>
              </a:buClr>
              <a:buSzPct val="100000"/>
              <a:buFont typeface="Wingdings" pitchFamily="2" charset="2"/>
              <a:buChar char="v"/>
            </a:pPr>
            <a:r>
              <a:rPr lang="zh-CN" altLang="en-US" sz="2000" b="1" dirty="0">
                <a:solidFill>
                  <a:schemeClr val="tx1"/>
                </a:solidFill>
                <a:latin typeface="Times New Roman" panose="02020603050405020304" pitchFamily="18" charset="0"/>
                <a:cs typeface="Times New Roman" panose="02020603050405020304" pitchFamily="18" charset="0"/>
              </a:rPr>
              <a:t>对</a:t>
            </a:r>
            <a:r>
              <a:rPr lang="zh-CN" altLang="en-US" sz="2000" b="1" dirty="0">
                <a:solidFill>
                  <a:srgbClr val="CC0066"/>
                </a:solidFill>
                <a:latin typeface="Times New Roman" panose="02020603050405020304" pitchFamily="18" charset="0"/>
                <a:cs typeface="Times New Roman" panose="02020603050405020304" pitchFamily="18" charset="0"/>
              </a:rPr>
              <a:t>单</a:t>
            </a:r>
            <a:r>
              <a:rPr lang="zh-CN" altLang="en-US" sz="2000" b="1" dirty="0">
                <a:solidFill>
                  <a:schemeClr val="tx1"/>
                </a:solidFill>
                <a:latin typeface="Times New Roman" panose="02020603050405020304" pitchFamily="18" charset="0"/>
                <a:cs typeface="Times New Roman" panose="02020603050405020304" pitchFamily="18" charset="0"/>
              </a:rPr>
              <a:t>个操作数进行</a:t>
            </a:r>
            <a:r>
              <a:rPr lang="zh-CN" altLang="en-US" sz="2000" b="1" dirty="0">
                <a:solidFill>
                  <a:srgbClr val="CC0066"/>
                </a:solidFill>
                <a:latin typeface="Times New Roman" panose="02020603050405020304" pitchFamily="18" charset="0"/>
                <a:cs typeface="Times New Roman" panose="02020603050405020304" pitchFamily="18" charset="0"/>
              </a:rPr>
              <a:t>递推</a:t>
            </a:r>
            <a:r>
              <a:rPr lang="zh-CN" altLang="en-US" sz="2000" b="1" dirty="0">
                <a:solidFill>
                  <a:schemeClr val="tx1"/>
                </a:solidFill>
                <a:latin typeface="Times New Roman" panose="02020603050405020304" pitchFamily="18" charset="0"/>
                <a:cs typeface="Times New Roman" panose="02020603050405020304" pitchFamily="18" charset="0"/>
              </a:rPr>
              <a:t>运算</a:t>
            </a:r>
            <a:r>
              <a:rPr lang="en-US" altLang="zh-CN"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即先将操作数的最低位与第二位进行与、或、与非、或非等运算，再将运算结果与第三位进行相同的运算，依次类推，直至最高位。</a:t>
            </a:r>
          </a:p>
          <a:p>
            <a:pPr marL="284163" indent="-284163" algn="just" eaLnBrk="0" hangingPunct="0">
              <a:lnSpc>
                <a:spcPct val="110000"/>
              </a:lnSpc>
              <a:spcBef>
                <a:spcPct val="0"/>
              </a:spcBef>
              <a:buClr>
                <a:schemeClr val="accent1"/>
              </a:buClr>
              <a:buSzPct val="100000"/>
              <a:buFont typeface="Wingdings" pitchFamily="2" charset="2"/>
              <a:buChar char="v"/>
            </a:pPr>
            <a:r>
              <a:rPr lang="zh-CN" altLang="en-US" sz="2000" b="1" dirty="0">
                <a:solidFill>
                  <a:schemeClr val="tx1"/>
                </a:solidFill>
                <a:latin typeface="Times New Roman" panose="02020603050405020304" pitchFamily="18" charset="0"/>
                <a:cs typeface="Times New Roman" panose="02020603050405020304" pitchFamily="18" charset="0"/>
              </a:rPr>
              <a:t>运算结果缩减为</a:t>
            </a:r>
            <a:r>
              <a:rPr lang="en-US" altLang="zh-CN" sz="2000" b="1" dirty="0">
                <a:solidFill>
                  <a:srgbClr val="CC0066"/>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位二进制数。</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443408" name="AutoShape 16" descr="80%"/>
          <p:cNvSpPr>
            <a:spLocks noChangeArrowheads="1"/>
          </p:cNvSpPr>
          <p:nvPr/>
        </p:nvSpPr>
        <p:spPr bwMode="auto">
          <a:xfrm rot="-133237">
            <a:off x="0" y="2286000"/>
            <a:ext cx="5243513" cy="1020763"/>
          </a:xfrm>
          <a:prstGeom prst="irregularSeal2">
            <a:avLst/>
          </a:prstGeom>
          <a:pattFill prst="pct80">
            <a:fgClr>
              <a:srgbClr val="FFCCFF"/>
            </a:fgClr>
            <a:bgClr>
              <a:srgbClr val="FFFFFF"/>
            </a:bgClr>
          </a:pattFill>
          <a:ln w="9525">
            <a:noFill/>
            <a:miter lim="800000"/>
            <a:headEnd/>
            <a:tailEnd/>
          </a:ln>
          <a:effectLst>
            <a:prstShdw prst="shdw17" dist="17961" dir="13500000">
              <a:srgbClr val="997A99"/>
            </a:prstShdw>
          </a:effectLst>
        </p:spPr>
        <p:txBody>
          <a:bodyPr anchor="ctr"/>
          <a:lstStyle/>
          <a:p>
            <a:pPr algn="ctr" eaLnBrk="1" hangingPunct="1">
              <a:lnSpc>
                <a:spcPct val="100000"/>
              </a:lnSpc>
              <a:buClr>
                <a:schemeClr val="tx1"/>
              </a:buClr>
              <a:buSzPct val="80000"/>
              <a:buFont typeface="Wingdings" pitchFamily="2" charset="2"/>
              <a:buNone/>
            </a:pPr>
            <a:r>
              <a:rPr lang="zh-CN" altLang="en-US" sz="2000" b="1" dirty="0">
                <a:solidFill>
                  <a:schemeClr val="tx1"/>
                </a:solidFill>
                <a:latin typeface="Times New Roman" panose="02020603050405020304" pitchFamily="18" charset="0"/>
                <a:cs typeface="Times New Roman" panose="02020603050405020304" pitchFamily="18" charset="0"/>
              </a:rPr>
              <a:t>注意</a:t>
            </a:r>
            <a:r>
              <a:rPr lang="zh-CN" altLang="en-US" sz="2000" b="1" dirty="0">
                <a:solidFill>
                  <a:srgbClr val="FF0066"/>
                </a:solidFill>
                <a:latin typeface="Times New Roman" panose="02020603050405020304" pitchFamily="18" charset="0"/>
                <a:cs typeface="Times New Roman" panose="02020603050405020304" pitchFamily="18" charset="0"/>
              </a:rPr>
              <a:t>缩减运算符</a:t>
            </a:r>
            <a:r>
              <a:rPr lang="zh-CN" altLang="en-US" sz="2000" b="1" dirty="0">
                <a:solidFill>
                  <a:schemeClr val="tx1"/>
                </a:solidFill>
                <a:latin typeface="Times New Roman" panose="02020603050405020304" pitchFamily="18" charset="0"/>
                <a:cs typeface="Times New Roman" panose="02020603050405020304" pitchFamily="18" charset="0"/>
              </a:rPr>
              <a:t>和</a:t>
            </a:r>
            <a:r>
              <a:rPr lang="zh-CN" altLang="en-US" sz="2000" b="1" dirty="0">
                <a:solidFill>
                  <a:srgbClr val="FF0066"/>
                </a:solidFill>
                <a:latin typeface="Times New Roman" panose="02020603050405020304" pitchFamily="18" charset="0"/>
                <a:cs typeface="Times New Roman" panose="02020603050405020304" pitchFamily="18" charset="0"/>
              </a:rPr>
              <a:t>位运算符</a:t>
            </a:r>
            <a:r>
              <a:rPr lang="zh-CN" altLang="en-US" sz="2000" b="1" dirty="0">
                <a:solidFill>
                  <a:schemeClr val="tx1"/>
                </a:solidFill>
                <a:latin typeface="Times New Roman" panose="02020603050405020304" pitchFamily="18" charset="0"/>
                <a:cs typeface="Times New Roman" panose="02020603050405020304" pitchFamily="18" charset="0"/>
              </a:rPr>
              <a:t>的区别！</a:t>
            </a:r>
          </a:p>
        </p:txBody>
      </p:sp>
      <p:sp>
        <p:nvSpPr>
          <p:cNvPr id="443411" name="Rectangle 19"/>
          <p:cNvSpPr>
            <a:spLocks noChangeArrowheads="1"/>
          </p:cNvSpPr>
          <p:nvPr/>
        </p:nvSpPr>
        <p:spPr bwMode="auto">
          <a:xfrm>
            <a:off x="405061" y="4809827"/>
            <a:ext cx="7910513" cy="1787525"/>
          </a:xfrm>
          <a:prstGeom prst="rect">
            <a:avLst/>
          </a:prstGeom>
          <a:noFill/>
          <a:ln w="9525">
            <a:noFill/>
            <a:miter lim="800000"/>
            <a:headEnd/>
            <a:tailEnd/>
          </a:ln>
        </p:spPr>
        <p:txBody>
          <a:bodyPr/>
          <a:lstStyle/>
          <a:p>
            <a:pPr marL="342900" indent="-342900">
              <a:lnSpc>
                <a:spcPct val="100000"/>
              </a:lnSpc>
              <a:spcBef>
                <a:spcPct val="0"/>
              </a:spcBef>
              <a:buClr>
                <a:srgbClr val="3333FF"/>
              </a:buClr>
              <a:buFont typeface="Wingdings" pitchFamily="2" charset="2"/>
              <a:buNone/>
            </a:pPr>
            <a:r>
              <a:rPr lang="en-US" altLang="zh-CN" sz="2000" b="1" dirty="0">
                <a:solidFill>
                  <a:schemeClr val="tx1"/>
                </a:solidFill>
                <a:latin typeface="Times New Roman" panose="02020603050405020304" pitchFamily="18" charset="0"/>
                <a:cs typeface="Times New Roman" panose="02020603050405020304" pitchFamily="18" charset="0"/>
              </a:rPr>
              <a:t>	</a:t>
            </a:r>
            <a:r>
              <a:rPr kumimoji="1" lang="en-US" altLang="zh-CN" sz="2000" b="1" dirty="0">
                <a:solidFill>
                  <a:srgbClr val="FF0066"/>
                </a:solidFill>
                <a:latin typeface="Times New Roman" panose="02020603050405020304" pitchFamily="18" charset="0"/>
                <a:cs typeface="Times New Roman" panose="02020603050405020304" pitchFamily="18" charset="0"/>
              </a:rPr>
              <a:t>【</a:t>
            </a:r>
            <a:r>
              <a:rPr kumimoji="1" lang="zh-CN" altLang="en-US" sz="2000" b="1" dirty="0">
                <a:solidFill>
                  <a:srgbClr val="FF0066"/>
                </a:solidFill>
                <a:latin typeface="Times New Roman" panose="02020603050405020304" pitchFamily="18" charset="0"/>
                <a:cs typeface="Times New Roman" panose="02020603050405020304" pitchFamily="18" charset="0"/>
              </a:rPr>
              <a:t>例</a:t>
            </a:r>
            <a:r>
              <a:rPr kumimoji="1" lang="en-US" altLang="zh-CN" sz="2000" b="1" dirty="0">
                <a:solidFill>
                  <a:srgbClr val="FF0066"/>
                </a:solidFill>
                <a:latin typeface="Times New Roman" panose="02020603050405020304" pitchFamily="18" charset="0"/>
                <a:cs typeface="Times New Roman" panose="02020603050405020304" pitchFamily="18" charset="0"/>
              </a:rPr>
              <a:t> 】</a:t>
            </a:r>
            <a:r>
              <a:rPr lang="en-US" altLang="zh-CN" sz="2000" b="1" dirty="0">
                <a:solidFill>
                  <a:srgbClr val="FF0066"/>
                </a:solidFill>
                <a:latin typeface="Times New Roman" panose="02020603050405020304" pitchFamily="18" charset="0"/>
                <a:cs typeface="Times New Roman" panose="02020603050405020304" pitchFamily="18" charset="0"/>
              </a:rPr>
              <a:t> </a:t>
            </a:r>
            <a:r>
              <a:rPr lang="en-US" altLang="zh-CN" sz="2000" b="1" dirty="0" err="1">
                <a:solidFill>
                  <a:schemeClr val="tx1"/>
                </a:solidFill>
                <a:latin typeface="Times New Roman" panose="02020603050405020304" pitchFamily="18" charset="0"/>
                <a:cs typeface="Times New Roman" panose="02020603050405020304" pitchFamily="18" charset="0"/>
              </a:rPr>
              <a:t>reg</a:t>
            </a:r>
            <a:r>
              <a:rPr lang="en-US" altLang="zh-CN" sz="2000" b="1" dirty="0">
                <a:solidFill>
                  <a:schemeClr val="tx1"/>
                </a:solidFill>
                <a:latin typeface="Times New Roman" panose="02020603050405020304" pitchFamily="18" charset="0"/>
                <a:cs typeface="Times New Roman" panose="02020603050405020304" pitchFamily="18" charset="0"/>
              </a:rPr>
              <a:t>[3:0] a;</a:t>
            </a:r>
          </a:p>
          <a:p>
            <a:pPr marL="342900" indent="-342900">
              <a:lnSpc>
                <a:spcPct val="100000"/>
              </a:lnSpc>
              <a:spcBef>
                <a:spcPct val="0"/>
              </a:spcBef>
              <a:buClr>
                <a:srgbClr val="3333FF"/>
              </a:buClr>
              <a:buFont typeface="Wingdings" pitchFamily="2" charset="2"/>
              <a:buNone/>
            </a:pPr>
            <a:r>
              <a:rPr lang="en-US" altLang="zh-CN" sz="2000" b="1" dirty="0">
                <a:solidFill>
                  <a:schemeClr val="tx1"/>
                </a:solidFill>
                <a:latin typeface="Times New Roman" panose="02020603050405020304" pitchFamily="18" charset="0"/>
                <a:cs typeface="Times New Roman" panose="02020603050405020304" pitchFamily="18" charset="0"/>
              </a:rPr>
              <a:t>           b=|a;          //</a:t>
            </a:r>
            <a:r>
              <a:rPr lang="zh-CN" altLang="en-US" sz="2000" b="1" dirty="0">
                <a:solidFill>
                  <a:schemeClr val="tx1"/>
                </a:solidFill>
                <a:latin typeface="Times New Roman" panose="02020603050405020304" pitchFamily="18" charset="0"/>
                <a:cs typeface="Times New Roman" panose="02020603050405020304" pitchFamily="18" charset="0"/>
              </a:rPr>
              <a:t>等效于 </a:t>
            </a:r>
            <a:r>
              <a:rPr lang="en-US" altLang="zh-CN" sz="2000" b="1" dirty="0">
                <a:solidFill>
                  <a:schemeClr val="tx1"/>
                </a:solidFill>
                <a:latin typeface="Times New Roman" panose="02020603050405020304" pitchFamily="18" charset="0"/>
                <a:cs typeface="Times New Roman" panose="02020603050405020304" pitchFamily="18" charset="0"/>
              </a:rPr>
              <a:t>b =( (a[0] | a[1]) | a(2)) | a[3]</a:t>
            </a:r>
          </a:p>
          <a:p>
            <a:pPr marL="342900" indent="-342900">
              <a:lnSpc>
                <a:spcPct val="100000"/>
              </a:lnSpc>
              <a:spcBef>
                <a:spcPct val="0"/>
              </a:spcBef>
              <a:buClr>
                <a:srgbClr val="3333FF"/>
              </a:buClr>
              <a:buFont typeface="Wingdings" pitchFamily="2" charset="2"/>
              <a:buNone/>
            </a:pPr>
            <a:r>
              <a:rPr kumimoji="1" lang="en-US" altLang="zh-CN" sz="2000" b="1" dirty="0">
                <a:solidFill>
                  <a:schemeClr val="tx1"/>
                </a:solidFill>
                <a:latin typeface="Times New Roman" panose="02020603050405020304" pitchFamily="18" charset="0"/>
                <a:cs typeface="Times New Roman" panose="02020603050405020304" pitchFamily="18" charset="0"/>
              </a:rPr>
              <a:t>     </a:t>
            </a:r>
            <a:r>
              <a:rPr kumimoji="1" lang="en-US" altLang="zh-CN" sz="2000" b="1" dirty="0">
                <a:solidFill>
                  <a:srgbClr val="FF0066"/>
                </a:solidFill>
                <a:latin typeface="Times New Roman" panose="02020603050405020304" pitchFamily="18" charset="0"/>
                <a:cs typeface="Times New Roman" panose="02020603050405020304" pitchFamily="18" charset="0"/>
              </a:rPr>
              <a:t>【</a:t>
            </a:r>
            <a:r>
              <a:rPr kumimoji="1" lang="zh-CN" altLang="en-US" sz="2000" b="1" dirty="0">
                <a:solidFill>
                  <a:srgbClr val="FF0066"/>
                </a:solidFill>
                <a:latin typeface="Times New Roman" panose="02020603050405020304" pitchFamily="18" charset="0"/>
                <a:cs typeface="Times New Roman" panose="02020603050405020304" pitchFamily="18" charset="0"/>
              </a:rPr>
              <a:t>例</a:t>
            </a:r>
            <a:r>
              <a:rPr kumimoji="1" lang="en-US" altLang="zh-CN" sz="2000" b="1" dirty="0">
                <a:solidFill>
                  <a:srgbClr val="FF0066"/>
                </a:solidFill>
                <a:latin typeface="Times New Roman" panose="02020603050405020304" pitchFamily="18" charset="0"/>
                <a:cs typeface="Times New Roman" panose="02020603050405020304" pitchFamily="18" charset="0"/>
              </a:rPr>
              <a:t>2.18】</a:t>
            </a:r>
            <a:r>
              <a:rPr kumimoji="1" lang="zh-CN" altLang="en-US" sz="2000" b="1" dirty="0">
                <a:solidFill>
                  <a:schemeClr val="tx1"/>
                </a:solidFill>
                <a:latin typeface="Times New Roman" panose="02020603050405020304" pitchFamily="18" charset="0"/>
                <a:cs typeface="Times New Roman" panose="02020603050405020304" pitchFamily="18" charset="0"/>
              </a:rPr>
              <a:t>设</a:t>
            </a:r>
            <a:r>
              <a:rPr kumimoji="1" lang="en-US" altLang="zh-CN" sz="2000" b="1" i="1" dirty="0">
                <a:solidFill>
                  <a:schemeClr val="tx1"/>
                </a:solidFill>
                <a:latin typeface="Times New Roman" panose="02020603050405020304" pitchFamily="18" charset="0"/>
                <a:cs typeface="Times New Roman" panose="02020603050405020304" pitchFamily="18" charset="0"/>
              </a:rPr>
              <a:t>A</a:t>
            </a:r>
            <a:r>
              <a:rPr kumimoji="1" lang="en-US" altLang="zh-CN" sz="2000" b="1" dirty="0">
                <a:solidFill>
                  <a:schemeClr val="tx1"/>
                </a:solidFill>
                <a:latin typeface="Times New Roman" panose="02020603050405020304" pitchFamily="18" charset="0"/>
                <a:cs typeface="Times New Roman" panose="02020603050405020304" pitchFamily="18" charset="0"/>
              </a:rPr>
              <a:t> = 8’b11010001</a:t>
            </a:r>
            <a:r>
              <a:rPr kumimoji="1" lang="zh-CN" altLang="en-US" sz="2000" b="1" dirty="0">
                <a:solidFill>
                  <a:schemeClr val="tx1"/>
                </a:solidFill>
                <a:latin typeface="Times New Roman" panose="02020603050405020304" pitchFamily="18" charset="0"/>
                <a:cs typeface="Times New Roman" panose="02020603050405020304" pitchFamily="18" charset="0"/>
              </a:rPr>
              <a:t>，则</a:t>
            </a:r>
            <a:r>
              <a:rPr kumimoji="1" lang="en-US" altLang="zh-CN" sz="2000" b="1" dirty="0">
                <a:solidFill>
                  <a:schemeClr val="tx1"/>
                </a:solidFill>
                <a:latin typeface="Times New Roman" panose="02020603050405020304" pitchFamily="18" charset="0"/>
                <a:cs typeface="Times New Roman" panose="02020603050405020304" pitchFamily="18" charset="0"/>
              </a:rPr>
              <a:t>&amp; </a:t>
            </a:r>
            <a:r>
              <a:rPr kumimoji="1" lang="en-US" altLang="zh-CN" sz="2000" b="1" i="1" dirty="0">
                <a:solidFill>
                  <a:schemeClr val="tx1"/>
                </a:solidFill>
                <a:latin typeface="Times New Roman" panose="02020603050405020304" pitchFamily="18" charset="0"/>
                <a:cs typeface="Times New Roman" panose="02020603050405020304" pitchFamily="18" charset="0"/>
              </a:rPr>
              <a:t>A</a:t>
            </a:r>
            <a:r>
              <a:rPr kumimoji="1" lang="en-US" altLang="zh-CN" sz="2000" b="1" dirty="0">
                <a:solidFill>
                  <a:schemeClr val="tx1"/>
                </a:solidFill>
                <a:latin typeface="Times New Roman" panose="02020603050405020304" pitchFamily="18" charset="0"/>
                <a:cs typeface="Times New Roman" panose="02020603050405020304" pitchFamily="18" charset="0"/>
              </a:rPr>
              <a:t> = 0</a:t>
            </a:r>
            <a:r>
              <a:rPr kumimoji="1" lang="zh-CN" altLang="en-US" sz="2000" b="1" dirty="0">
                <a:solidFill>
                  <a:schemeClr val="tx1"/>
                </a:solidFill>
                <a:latin typeface="Times New Roman" panose="02020603050405020304" pitchFamily="18" charset="0"/>
                <a:cs typeface="Times New Roman" panose="02020603050405020304" pitchFamily="18" charset="0"/>
              </a:rPr>
              <a:t>（在与缩减运算中，只有</a:t>
            </a:r>
            <a:r>
              <a:rPr kumimoji="1" lang="en-US" altLang="zh-CN" sz="2000" b="1" i="1" dirty="0">
                <a:solidFill>
                  <a:schemeClr val="tx1"/>
                </a:solidFill>
                <a:latin typeface="Times New Roman" panose="02020603050405020304" pitchFamily="18" charset="0"/>
                <a:cs typeface="Times New Roman" panose="02020603050405020304" pitchFamily="18" charset="0"/>
              </a:rPr>
              <a:t>A</a:t>
            </a:r>
            <a:r>
              <a:rPr kumimoji="1" lang="zh-CN" altLang="en-US" sz="2000" b="1" dirty="0">
                <a:solidFill>
                  <a:schemeClr val="tx1"/>
                </a:solidFill>
                <a:latin typeface="Times New Roman" panose="02020603050405020304" pitchFamily="18" charset="0"/>
                <a:cs typeface="Times New Roman" panose="02020603050405020304" pitchFamily="18" charset="0"/>
              </a:rPr>
              <a:t>中的数字全为</a:t>
            </a:r>
            <a:r>
              <a:rPr kumimoji="1" lang="en-US" altLang="zh-CN" sz="2000" b="1" dirty="0">
                <a:solidFill>
                  <a:schemeClr val="tx1"/>
                </a:solidFill>
                <a:latin typeface="Times New Roman" panose="02020603050405020304" pitchFamily="18" charset="0"/>
                <a:cs typeface="Times New Roman" panose="02020603050405020304" pitchFamily="18" charset="0"/>
              </a:rPr>
              <a:t>1</a:t>
            </a:r>
            <a:r>
              <a:rPr kumimoji="1" lang="zh-CN" altLang="en-US" sz="2000" b="1" dirty="0">
                <a:solidFill>
                  <a:schemeClr val="tx1"/>
                </a:solidFill>
                <a:latin typeface="Times New Roman" panose="02020603050405020304" pitchFamily="18" charset="0"/>
                <a:cs typeface="Times New Roman" panose="02020603050405020304" pitchFamily="18" charset="0"/>
              </a:rPr>
              <a:t>时，结果才为</a:t>
            </a:r>
            <a:r>
              <a:rPr kumimoji="1" lang="en-US" altLang="zh-CN" sz="2000" b="1" dirty="0">
                <a:solidFill>
                  <a:schemeClr val="tx1"/>
                </a:solidFill>
                <a:latin typeface="Times New Roman" panose="02020603050405020304" pitchFamily="18" charset="0"/>
                <a:cs typeface="Times New Roman" panose="02020603050405020304" pitchFamily="18" charset="0"/>
              </a:rPr>
              <a:t>1</a:t>
            </a:r>
            <a:r>
              <a:rPr kumimoji="1" lang="zh-CN" altLang="en-US" sz="2000" b="1" dirty="0">
                <a:solidFill>
                  <a:schemeClr val="tx1"/>
                </a:solidFill>
                <a:latin typeface="Times New Roman" panose="02020603050405020304" pitchFamily="18" charset="0"/>
                <a:cs typeface="Times New Roman" panose="02020603050405020304" pitchFamily="18" charset="0"/>
              </a:rPr>
              <a:t>）；</a:t>
            </a:r>
            <a:r>
              <a:rPr kumimoji="1" lang="en-US" altLang="zh-CN" sz="2000" b="1" dirty="0">
                <a:solidFill>
                  <a:schemeClr val="tx1"/>
                </a:solidFill>
                <a:latin typeface="Times New Roman" panose="02020603050405020304" pitchFamily="18" charset="0"/>
                <a:cs typeface="Times New Roman" panose="02020603050405020304" pitchFamily="18" charset="0"/>
              </a:rPr>
              <a:t>|</a:t>
            </a:r>
            <a:r>
              <a:rPr kumimoji="1" lang="en-US" altLang="zh-CN" sz="2000" b="1" i="1" dirty="0">
                <a:solidFill>
                  <a:schemeClr val="tx1"/>
                </a:solidFill>
                <a:latin typeface="Times New Roman" panose="02020603050405020304" pitchFamily="18" charset="0"/>
                <a:cs typeface="Times New Roman" panose="02020603050405020304" pitchFamily="18" charset="0"/>
              </a:rPr>
              <a:t>A</a:t>
            </a:r>
            <a:r>
              <a:rPr kumimoji="1" lang="en-US" altLang="zh-CN" sz="2000" b="1" dirty="0">
                <a:solidFill>
                  <a:schemeClr val="tx1"/>
                </a:solidFill>
                <a:latin typeface="Times New Roman" panose="02020603050405020304" pitchFamily="18" charset="0"/>
                <a:cs typeface="Times New Roman" panose="02020603050405020304" pitchFamily="18" charset="0"/>
              </a:rPr>
              <a:t> = 1</a:t>
            </a:r>
            <a:r>
              <a:rPr kumimoji="1" lang="zh-CN" altLang="en-US" sz="2000" b="1" dirty="0">
                <a:solidFill>
                  <a:schemeClr val="tx1"/>
                </a:solidFill>
                <a:latin typeface="Times New Roman" panose="02020603050405020304" pitchFamily="18" charset="0"/>
                <a:cs typeface="Times New Roman" panose="02020603050405020304" pitchFamily="18" charset="0"/>
              </a:rPr>
              <a:t>（在或缩减运算中，只有</a:t>
            </a:r>
            <a:r>
              <a:rPr kumimoji="1" lang="en-US" altLang="zh-CN" sz="2000" b="1" i="1" dirty="0">
                <a:solidFill>
                  <a:schemeClr val="tx1"/>
                </a:solidFill>
                <a:latin typeface="Times New Roman" panose="02020603050405020304" pitchFamily="18" charset="0"/>
                <a:cs typeface="Times New Roman" panose="02020603050405020304" pitchFamily="18" charset="0"/>
              </a:rPr>
              <a:t>A</a:t>
            </a:r>
            <a:r>
              <a:rPr kumimoji="1" lang="zh-CN" altLang="en-US" sz="2000" b="1" dirty="0">
                <a:solidFill>
                  <a:schemeClr val="tx1"/>
                </a:solidFill>
                <a:latin typeface="Times New Roman" panose="02020603050405020304" pitchFamily="18" charset="0"/>
                <a:cs typeface="Times New Roman" panose="02020603050405020304" pitchFamily="18" charset="0"/>
              </a:rPr>
              <a:t>中的数字全为</a:t>
            </a:r>
            <a:r>
              <a:rPr kumimoji="1" lang="en-US" altLang="zh-CN" sz="2000" b="1" dirty="0">
                <a:solidFill>
                  <a:schemeClr val="tx1"/>
                </a:solidFill>
                <a:latin typeface="Times New Roman" panose="02020603050405020304" pitchFamily="18" charset="0"/>
                <a:cs typeface="Times New Roman" panose="02020603050405020304" pitchFamily="18" charset="0"/>
              </a:rPr>
              <a:t>0</a:t>
            </a:r>
            <a:r>
              <a:rPr kumimoji="1" lang="zh-CN" altLang="en-US" sz="2000" b="1" dirty="0">
                <a:solidFill>
                  <a:schemeClr val="tx1"/>
                </a:solidFill>
                <a:latin typeface="Times New Roman" panose="02020603050405020304" pitchFamily="18" charset="0"/>
                <a:cs typeface="Times New Roman" panose="02020603050405020304" pitchFamily="18" charset="0"/>
              </a:rPr>
              <a:t>时，结果才为</a:t>
            </a:r>
            <a:r>
              <a:rPr kumimoji="1" lang="en-US" altLang="zh-CN" sz="2000" b="1" dirty="0">
                <a:solidFill>
                  <a:schemeClr val="tx1"/>
                </a:solidFill>
                <a:latin typeface="Times New Roman" panose="02020603050405020304" pitchFamily="18" charset="0"/>
                <a:cs typeface="Times New Roman" panose="02020603050405020304" pitchFamily="18" charset="0"/>
              </a:rPr>
              <a:t>0</a:t>
            </a:r>
            <a:r>
              <a:rPr kumimoji="1" lang="zh-CN" altLang="en-US" sz="2000" b="1" dirty="0">
                <a:solidFill>
                  <a:schemeClr val="tx1"/>
                </a:solidFill>
                <a:latin typeface="Times New Roman" panose="02020603050405020304" pitchFamily="18" charset="0"/>
                <a:cs typeface="Times New Roman" panose="02020603050405020304" pitchFamily="18" charset="0"/>
              </a:rPr>
              <a:t>）。 </a:t>
            </a:r>
            <a:endParaRPr kumimoji="1"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109588" name="Line 20"/>
          <p:cNvSpPr>
            <a:spLocks noChangeShapeType="1"/>
          </p:cNvSpPr>
          <p:nvPr/>
        </p:nvSpPr>
        <p:spPr bwMode="auto">
          <a:xfrm>
            <a:off x="7477125" y="1976438"/>
            <a:ext cx="860425" cy="241300"/>
          </a:xfrm>
          <a:prstGeom prst="line">
            <a:avLst/>
          </a:prstGeom>
          <a:noFill/>
          <a:ln w="19050">
            <a:solidFill>
              <a:srgbClr val="FF0000"/>
            </a:solidFill>
            <a:round/>
            <a:headEnd/>
            <a:tailEnd type="triangle" w="med" len="med"/>
          </a:ln>
        </p:spPr>
        <p:txBody>
          <a:bodyPr/>
          <a:lstStyle/>
          <a:p>
            <a:endParaRPr lang="zh-CN" altLang="en-US" b="1">
              <a:solidFill>
                <a:schemeClr val="tx1"/>
              </a:solidFill>
              <a:latin typeface="Times New Roman" panose="02020603050405020304" pitchFamily="18" charset="0"/>
              <a:cs typeface="Times New Roman" panose="02020603050405020304" pitchFamily="18" charset="0"/>
            </a:endParaRPr>
          </a:p>
        </p:txBody>
      </p:sp>
      <p:sp>
        <p:nvSpPr>
          <p:cNvPr id="109589" name="Line 21"/>
          <p:cNvSpPr>
            <a:spLocks noChangeShapeType="1"/>
          </p:cNvSpPr>
          <p:nvPr/>
        </p:nvSpPr>
        <p:spPr bwMode="auto">
          <a:xfrm flipV="1">
            <a:off x="7448550" y="2305050"/>
            <a:ext cx="873125" cy="290513"/>
          </a:xfrm>
          <a:prstGeom prst="line">
            <a:avLst/>
          </a:prstGeom>
          <a:noFill/>
          <a:ln w="19050">
            <a:solidFill>
              <a:srgbClr val="FF0000"/>
            </a:solidFill>
            <a:round/>
            <a:headEnd/>
            <a:tailEnd type="triangle" w="med" len="med"/>
          </a:ln>
        </p:spPr>
        <p:txBody>
          <a:bodyPr/>
          <a:lstStyle/>
          <a:p>
            <a:endParaRPr lang="zh-CN" altLang="en-US" b="1">
              <a:solidFill>
                <a:schemeClr val="tx1"/>
              </a:solidFill>
              <a:latin typeface="Times New Roman" panose="02020603050405020304" pitchFamily="18" charset="0"/>
              <a:cs typeface="Times New Roman" panose="02020603050405020304" pitchFamily="18" charset="0"/>
            </a:endParaRPr>
          </a:p>
        </p:txBody>
      </p:sp>
      <p:sp>
        <p:nvSpPr>
          <p:cNvPr id="109590" name="Text Box 22"/>
          <p:cNvSpPr txBox="1">
            <a:spLocks noChangeArrowheads="1"/>
          </p:cNvSpPr>
          <p:nvPr/>
        </p:nvSpPr>
        <p:spPr bwMode="auto">
          <a:xfrm>
            <a:off x="8356600" y="1816100"/>
            <a:ext cx="787400" cy="923330"/>
          </a:xfrm>
          <a:prstGeom prst="rect">
            <a:avLst/>
          </a:prstGeom>
          <a:noFill/>
          <a:ln w="9525" algn="ctr">
            <a:noFill/>
            <a:miter lim="800000"/>
            <a:headEnd/>
            <a:tailEnd/>
          </a:ln>
          <a:effectLst>
            <a:prstShdw prst="shdw17" dist="17961" dir="2700000">
              <a:srgbClr val="999999">
                <a:alpha val="50000"/>
              </a:srgbClr>
            </a:prstShdw>
          </a:effectLst>
        </p:spPr>
        <p:txBody>
          <a:bodyPr>
            <a:spAutoFit/>
          </a:bodyPr>
          <a:lstStyle/>
          <a:p>
            <a:pPr algn="l">
              <a:spcBef>
                <a:spcPct val="50000"/>
              </a:spcBef>
              <a:buFont typeface="Wingdings" pitchFamily="2" charset="2"/>
              <a:buNone/>
            </a:pPr>
            <a:r>
              <a:rPr lang="zh-CN" altLang="en-US" sz="1800" b="1">
                <a:solidFill>
                  <a:schemeClr val="tx1"/>
                </a:solidFill>
                <a:latin typeface="Times New Roman" panose="02020603050405020304" pitchFamily="18" charset="0"/>
                <a:cs typeface="Times New Roman" panose="02020603050405020304" pitchFamily="18" charset="0"/>
              </a:rPr>
              <a:t>位运算符没有</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9588"/>
                                        </p:tgtEl>
                                        <p:attrNameLst>
                                          <p:attrName>style.visibility</p:attrName>
                                        </p:attrNameLst>
                                      </p:cBhvr>
                                      <p:to>
                                        <p:strVal val="visible"/>
                                      </p:to>
                                    </p:set>
                                    <p:animEffect transition="in" filter="wipe(up)">
                                      <p:cBhvr>
                                        <p:cTn id="7" dur="500"/>
                                        <p:tgtEl>
                                          <p:spTgt spid="10958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9589"/>
                                        </p:tgtEl>
                                        <p:attrNameLst>
                                          <p:attrName>style.visibility</p:attrName>
                                        </p:attrNameLst>
                                      </p:cBhvr>
                                      <p:to>
                                        <p:strVal val="visible"/>
                                      </p:to>
                                    </p:set>
                                    <p:animEffect transition="in" filter="wipe(down)">
                                      <p:cBhvr>
                                        <p:cTn id="11" dur="500"/>
                                        <p:tgtEl>
                                          <p:spTgt spid="109589"/>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09590"/>
                                        </p:tgtEl>
                                        <p:attrNameLst>
                                          <p:attrName>style.visibility</p:attrName>
                                        </p:attrNameLst>
                                      </p:cBhvr>
                                      <p:to>
                                        <p:strVal val="visible"/>
                                      </p:to>
                                    </p:set>
                                    <p:anim calcmode="lin" valueType="num">
                                      <p:cBhvr>
                                        <p:cTn id="15" dur="500" fill="hold"/>
                                        <p:tgtEl>
                                          <p:spTgt spid="109590"/>
                                        </p:tgtEl>
                                        <p:attrNameLst>
                                          <p:attrName>ppt_w</p:attrName>
                                        </p:attrNameLst>
                                      </p:cBhvr>
                                      <p:tavLst>
                                        <p:tav tm="0">
                                          <p:val>
                                            <p:fltVal val="0"/>
                                          </p:val>
                                        </p:tav>
                                        <p:tav tm="100000">
                                          <p:val>
                                            <p:strVal val="#ppt_w"/>
                                          </p:val>
                                        </p:tav>
                                      </p:tavLst>
                                    </p:anim>
                                    <p:anim calcmode="lin" valueType="num">
                                      <p:cBhvr>
                                        <p:cTn id="16" dur="500" fill="hold"/>
                                        <p:tgtEl>
                                          <p:spTgt spid="109590"/>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43407"/>
                                        </p:tgtEl>
                                        <p:attrNameLst>
                                          <p:attrName>style.visibility</p:attrName>
                                        </p:attrNameLst>
                                      </p:cBhvr>
                                      <p:to>
                                        <p:strVal val="visible"/>
                                      </p:to>
                                    </p:set>
                                    <p:anim calcmode="lin" valueType="num">
                                      <p:cBhvr additive="base">
                                        <p:cTn id="21" dur="500" fill="hold"/>
                                        <p:tgtEl>
                                          <p:spTgt spid="443407"/>
                                        </p:tgtEl>
                                        <p:attrNameLst>
                                          <p:attrName>ppt_x</p:attrName>
                                        </p:attrNameLst>
                                      </p:cBhvr>
                                      <p:tavLst>
                                        <p:tav tm="0">
                                          <p:val>
                                            <p:strVal val="0-#ppt_w/2"/>
                                          </p:val>
                                        </p:tav>
                                        <p:tav tm="100000">
                                          <p:val>
                                            <p:strVal val="#ppt_x"/>
                                          </p:val>
                                        </p:tav>
                                      </p:tavLst>
                                    </p:anim>
                                    <p:anim calcmode="lin" valueType="num">
                                      <p:cBhvr additive="base">
                                        <p:cTn id="22" dur="500" fill="hold"/>
                                        <p:tgtEl>
                                          <p:spTgt spid="44340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443408"/>
                                        </p:tgtEl>
                                        <p:attrNameLst>
                                          <p:attrName>style.visibility</p:attrName>
                                        </p:attrNameLst>
                                      </p:cBhvr>
                                      <p:to>
                                        <p:strVal val="visible"/>
                                      </p:to>
                                    </p:set>
                                    <p:anim calcmode="lin" valueType="num">
                                      <p:cBhvr>
                                        <p:cTn id="27" dur="500" fill="hold"/>
                                        <p:tgtEl>
                                          <p:spTgt spid="443408"/>
                                        </p:tgtEl>
                                        <p:attrNameLst>
                                          <p:attrName>ppt_w</p:attrName>
                                        </p:attrNameLst>
                                      </p:cBhvr>
                                      <p:tavLst>
                                        <p:tav tm="0">
                                          <p:val>
                                            <p:fltVal val="0"/>
                                          </p:val>
                                        </p:tav>
                                        <p:tav tm="100000">
                                          <p:val>
                                            <p:strVal val="#ppt_w"/>
                                          </p:val>
                                        </p:tav>
                                      </p:tavLst>
                                    </p:anim>
                                    <p:anim calcmode="lin" valueType="num">
                                      <p:cBhvr>
                                        <p:cTn id="28" dur="500" fill="hold"/>
                                        <p:tgtEl>
                                          <p:spTgt spid="443408"/>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43411"/>
                                        </p:tgtEl>
                                        <p:attrNameLst>
                                          <p:attrName>style.visibility</p:attrName>
                                        </p:attrNameLst>
                                      </p:cBhvr>
                                      <p:to>
                                        <p:strVal val="visible"/>
                                      </p:to>
                                    </p:set>
                                    <p:anim calcmode="lin" valueType="num">
                                      <p:cBhvr additive="base">
                                        <p:cTn id="33" dur="500" fill="hold"/>
                                        <p:tgtEl>
                                          <p:spTgt spid="443411"/>
                                        </p:tgtEl>
                                        <p:attrNameLst>
                                          <p:attrName>ppt_x</p:attrName>
                                        </p:attrNameLst>
                                      </p:cBhvr>
                                      <p:tavLst>
                                        <p:tav tm="0">
                                          <p:val>
                                            <p:strVal val="0-#ppt_w/2"/>
                                          </p:val>
                                        </p:tav>
                                        <p:tav tm="100000">
                                          <p:val>
                                            <p:strVal val="#ppt_x"/>
                                          </p:val>
                                        </p:tav>
                                      </p:tavLst>
                                    </p:anim>
                                    <p:anim calcmode="lin" valueType="num">
                                      <p:cBhvr additive="base">
                                        <p:cTn id="34" dur="500" fill="hold"/>
                                        <p:tgtEl>
                                          <p:spTgt spid="4434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7" grpId="0" autoUpdateAnimBg="0"/>
      <p:bldP spid="443408" grpId="0" animBg="1" autoUpdateAnimBg="0"/>
      <p:bldP spid="443411" grpId="0" autoUpdateAnimBg="0"/>
      <p:bldP spid="109588" grpId="0" animBg="1"/>
      <p:bldP spid="109589" grpId="0" animBg="1"/>
      <p:bldP spid="10959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544016" y="464109"/>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7</a:t>
            </a:r>
            <a:r>
              <a:rPr lang="zh-CN" altLang="en-US" dirty="0" smtClean="0">
                <a:solidFill>
                  <a:schemeClr val="accent1"/>
                </a:solidFill>
                <a:latin typeface="Times New Roman" panose="02020603050405020304" pitchFamily="18" charset="0"/>
                <a:cs typeface="Times New Roman" panose="02020603050405020304" pitchFamily="18" charset="0"/>
              </a:rPr>
              <a:t>、移位运算符</a:t>
            </a:r>
          </a:p>
        </p:txBody>
      </p:sp>
      <p:sp>
        <p:nvSpPr>
          <p:cNvPr id="52228" name="Rectangle 3"/>
          <p:cNvSpPr>
            <a:spLocks noGrp="1" noChangeArrowheads="1"/>
          </p:cNvSpPr>
          <p:nvPr>
            <p:ph type="body" idx="1"/>
          </p:nvPr>
        </p:nvSpPr>
        <p:spPr>
          <a:xfrm>
            <a:off x="467544" y="1052736"/>
            <a:ext cx="4292600" cy="863826"/>
          </a:xfrm>
        </p:spPr>
        <p:txBody>
          <a:bodyPr/>
          <a:lstStyle/>
          <a:p>
            <a:pPr>
              <a:lnSpc>
                <a:spcPct val="110000"/>
              </a:lnSpc>
              <a:spcBef>
                <a:spcPct val="0"/>
              </a:spcBef>
              <a:buClr>
                <a:schemeClr val="accent1"/>
              </a:buClr>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单目运算符</a:t>
            </a:r>
          </a:p>
          <a:p>
            <a:pPr>
              <a:lnSpc>
                <a:spcPct val="110000"/>
              </a:lnSpc>
              <a:spcBef>
                <a:spcPct val="0"/>
              </a:spcBef>
              <a:buClr>
                <a:schemeClr val="accent1"/>
              </a:buClr>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常用于移位寄存器的设计</a:t>
            </a:r>
          </a:p>
        </p:txBody>
      </p:sp>
      <p:graphicFrame>
        <p:nvGraphicFramePr>
          <p:cNvPr id="445461" name="Group 21"/>
          <p:cNvGraphicFramePr>
            <a:graphicFrameLocks noGrp="1"/>
          </p:cNvGraphicFramePr>
          <p:nvPr>
            <p:extLst>
              <p:ext uri="{D42A27DB-BD31-4B8C-83A1-F6EECF244321}">
                <p14:modId xmlns:p14="http://schemas.microsoft.com/office/powerpoint/2010/main" val="3944875680"/>
              </p:ext>
            </p:extLst>
          </p:nvPr>
        </p:nvGraphicFramePr>
        <p:xfrm>
          <a:off x="5004048" y="1124744"/>
          <a:ext cx="3232150" cy="1143000"/>
        </p:xfrm>
        <a:graphic>
          <a:graphicData uri="http://schemas.openxmlformats.org/drawingml/2006/table">
            <a:tbl>
              <a:tblPr/>
              <a:tblGrid>
                <a:gridCol w="1479550"/>
                <a:gridCol w="1752600"/>
              </a:tblGrid>
              <a:tr h="38100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移位运算符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功能</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76200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&gt;&gt;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&lt;&lt;</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右移</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左移</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5455" name="AutoShape 15"/>
          <p:cNvSpPr>
            <a:spLocks noChangeArrowheads="1"/>
          </p:cNvSpPr>
          <p:nvPr/>
        </p:nvSpPr>
        <p:spPr bwMode="auto">
          <a:xfrm>
            <a:off x="4915694" y="4334964"/>
            <a:ext cx="1404938" cy="612775"/>
          </a:xfrm>
          <a:prstGeom prst="wedgeRectCallout">
            <a:avLst>
              <a:gd name="adj1" fmla="val 100847"/>
              <a:gd name="adj2" fmla="val -68134"/>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b="1" dirty="0">
                <a:solidFill>
                  <a:schemeClr val="tx1"/>
                </a:solidFill>
                <a:latin typeface="Times New Roman" panose="02020603050405020304" pitchFamily="18" charset="0"/>
                <a:cs typeface="Times New Roman" panose="02020603050405020304" pitchFamily="18" charset="0"/>
              </a:rPr>
              <a:t>左移</a:t>
            </a:r>
            <a:r>
              <a:rPr kumimoji="1" lang="zh-CN" altLang="en-US" sz="1800" b="1" dirty="0">
                <a:solidFill>
                  <a:schemeClr val="tx1"/>
                </a:solidFill>
                <a:latin typeface="Times New Roman" panose="02020603050405020304" pitchFamily="18" charset="0"/>
                <a:cs typeface="Times New Roman" panose="02020603050405020304" pitchFamily="18" charset="0"/>
              </a:rPr>
              <a:t>的数据会丢失！</a:t>
            </a:r>
            <a:endParaRPr kumimoji="1"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445456" name="Rectangle 16"/>
          <p:cNvSpPr>
            <a:spLocks noChangeArrowheads="1"/>
          </p:cNvSpPr>
          <p:nvPr/>
        </p:nvSpPr>
        <p:spPr bwMode="auto">
          <a:xfrm>
            <a:off x="426136" y="2420888"/>
            <a:ext cx="8072438" cy="2022525"/>
          </a:xfrm>
          <a:prstGeom prst="rect">
            <a:avLst/>
          </a:prstGeom>
          <a:noFill/>
          <a:ln w="9525">
            <a:noFill/>
            <a:miter lim="800000"/>
            <a:headEnd/>
            <a:tailEnd/>
          </a:ln>
        </p:spPr>
        <p:txBody>
          <a:bodyPr/>
          <a:lstStyle/>
          <a:p>
            <a:pPr marL="342900" indent="-342900">
              <a:spcBef>
                <a:spcPct val="0"/>
              </a:spcBef>
              <a:buClr>
                <a:schemeClr val="accent1"/>
              </a:buClr>
              <a:buFont typeface="Wingdings" pitchFamily="2" charset="2"/>
              <a:buChar char="v"/>
            </a:pPr>
            <a:r>
              <a:rPr lang="zh-CN" altLang="en-US" b="1" dirty="0">
                <a:solidFill>
                  <a:schemeClr val="tx1"/>
                </a:solidFill>
                <a:latin typeface="Times New Roman" panose="02020603050405020304" pitchFamily="18" charset="0"/>
                <a:cs typeface="Times New Roman" panose="02020603050405020304" pitchFamily="18" charset="0"/>
              </a:rPr>
              <a:t>用法：</a:t>
            </a:r>
            <a:r>
              <a:rPr lang="en-US" altLang="zh-CN" b="1" dirty="0">
                <a:solidFill>
                  <a:schemeClr val="tx1"/>
                </a:solidFill>
                <a:latin typeface="Times New Roman" panose="02020603050405020304" pitchFamily="18" charset="0"/>
                <a:cs typeface="Times New Roman" panose="02020603050405020304" pitchFamily="18" charset="0"/>
              </a:rPr>
              <a:t>A&gt;&gt;n   </a:t>
            </a:r>
            <a:r>
              <a:rPr lang="zh-CN" altLang="en-US" b="1" dirty="0">
                <a:solidFill>
                  <a:schemeClr val="tx1"/>
                </a:solidFill>
                <a:latin typeface="Times New Roman" panose="02020603050405020304" pitchFamily="18" charset="0"/>
                <a:cs typeface="Times New Roman" panose="02020603050405020304" pitchFamily="18" charset="0"/>
              </a:rPr>
              <a:t>或 </a:t>
            </a:r>
            <a:r>
              <a:rPr lang="en-US" altLang="zh-CN" b="1" dirty="0">
                <a:solidFill>
                  <a:schemeClr val="tx1"/>
                </a:solidFill>
                <a:latin typeface="Times New Roman" panose="02020603050405020304" pitchFamily="18" charset="0"/>
                <a:cs typeface="Times New Roman" panose="02020603050405020304" pitchFamily="18" charset="0"/>
              </a:rPr>
              <a:t>A&lt;&lt;n </a:t>
            </a:r>
          </a:p>
          <a:p>
            <a:pPr marL="342900" indent="-342900">
              <a:spcBef>
                <a:spcPct val="0"/>
              </a:spcBef>
              <a:buClr>
                <a:srgbClr val="3333FF"/>
              </a:buClr>
              <a:buFont typeface="Wingdings" pitchFamily="2" charset="2"/>
              <a:buNone/>
            </a:pPr>
            <a:r>
              <a:rPr lang="en-US" altLang="zh-CN" sz="2000" b="1" dirty="0">
                <a:solidFill>
                  <a:schemeClr val="tx1"/>
                </a:solidFill>
                <a:latin typeface="Times New Roman" panose="02020603050405020304" pitchFamily="18" charset="0"/>
                <a:cs typeface="Times New Roman" panose="02020603050405020304" pitchFamily="18" charset="0"/>
              </a:rPr>
              <a:t>   </a:t>
            </a:r>
            <a:r>
              <a:rPr lang="en-US" altLang="zh-CN" sz="2000" b="1" dirty="0" smtClean="0">
                <a:solidFill>
                  <a:schemeClr val="tx1"/>
                </a:solidFill>
                <a:latin typeface="Times New Roman" panose="02020603050405020304" pitchFamily="18" charset="0"/>
                <a:cs typeface="Times New Roman" panose="02020603050405020304" pitchFamily="18" charset="0"/>
              </a:rPr>
              <a:t>   </a:t>
            </a:r>
            <a:r>
              <a:rPr lang="zh-CN" altLang="en-US" sz="2200" b="1" dirty="0" smtClean="0">
                <a:solidFill>
                  <a:schemeClr val="tx1"/>
                </a:solidFill>
                <a:latin typeface="Times New Roman" panose="02020603050405020304" pitchFamily="18" charset="0"/>
                <a:cs typeface="Times New Roman" panose="02020603050405020304" pitchFamily="18" charset="0"/>
              </a:rPr>
              <a:t>将</a:t>
            </a:r>
            <a:r>
              <a:rPr lang="zh-CN" altLang="en-US" sz="2200" b="1" dirty="0">
                <a:solidFill>
                  <a:schemeClr val="tx1"/>
                </a:solidFill>
                <a:latin typeface="Times New Roman" panose="02020603050405020304" pitchFamily="18" charset="0"/>
                <a:cs typeface="Times New Roman" panose="02020603050405020304" pitchFamily="18" charset="0"/>
              </a:rPr>
              <a:t>操作数右移或左移</a:t>
            </a:r>
            <a:r>
              <a:rPr lang="en-US" altLang="zh-CN" sz="2200" b="1" dirty="0">
                <a:solidFill>
                  <a:schemeClr val="tx1"/>
                </a:solidFill>
                <a:latin typeface="Times New Roman" panose="02020603050405020304" pitchFamily="18" charset="0"/>
                <a:cs typeface="Times New Roman" panose="02020603050405020304" pitchFamily="18" charset="0"/>
              </a:rPr>
              <a:t>n</a:t>
            </a:r>
            <a:r>
              <a:rPr lang="zh-CN" altLang="en-US" sz="2200" b="1" dirty="0">
                <a:solidFill>
                  <a:schemeClr val="tx1"/>
                </a:solidFill>
                <a:latin typeface="Times New Roman" panose="02020603050405020304" pitchFamily="18" charset="0"/>
                <a:cs typeface="Times New Roman" panose="02020603050405020304" pitchFamily="18" charset="0"/>
              </a:rPr>
              <a:t>位，同时用</a:t>
            </a:r>
            <a:r>
              <a:rPr lang="en-US" altLang="zh-CN" sz="2200" b="1" dirty="0">
                <a:solidFill>
                  <a:schemeClr val="tx1"/>
                </a:solidFill>
                <a:latin typeface="Times New Roman" panose="02020603050405020304" pitchFamily="18" charset="0"/>
                <a:cs typeface="Times New Roman" panose="02020603050405020304" pitchFamily="18" charset="0"/>
              </a:rPr>
              <a:t>n</a:t>
            </a:r>
            <a:r>
              <a:rPr lang="zh-CN" altLang="en-US" sz="2200" b="1" dirty="0">
                <a:solidFill>
                  <a:schemeClr val="tx1"/>
                </a:solidFill>
                <a:latin typeface="Times New Roman" panose="02020603050405020304" pitchFamily="18" charset="0"/>
                <a:cs typeface="Times New Roman" panose="02020603050405020304" pitchFamily="18" charset="0"/>
              </a:rPr>
              <a:t>个</a:t>
            </a:r>
            <a:r>
              <a:rPr lang="en-US" altLang="zh-CN" sz="2200" b="1" dirty="0">
                <a:solidFill>
                  <a:schemeClr val="tx1"/>
                </a:solidFill>
                <a:latin typeface="Times New Roman" panose="02020603050405020304" pitchFamily="18" charset="0"/>
                <a:cs typeface="Times New Roman" panose="02020603050405020304" pitchFamily="18" charset="0"/>
              </a:rPr>
              <a:t>0</a:t>
            </a:r>
            <a:r>
              <a:rPr lang="zh-CN" altLang="en-US" sz="2200" b="1" dirty="0">
                <a:solidFill>
                  <a:schemeClr val="tx1"/>
                </a:solidFill>
                <a:latin typeface="Times New Roman" panose="02020603050405020304" pitchFamily="18" charset="0"/>
                <a:cs typeface="Times New Roman" panose="02020603050405020304" pitchFamily="18" charset="0"/>
              </a:rPr>
              <a:t>填补移出的空位。</a:t>
            </a:r>
            <a:r>
              <a:rPr lang="zh-CN" altLang="en-US" sz="2200" b="1" dirty="0" smtClean="0">
                <a:solidFill>
                  <a:schemeClr val="tx1"/>
                </a:solidFill>
                <a:latin typeface="Times New Roman" panose="02020603050405020304" pitchFamily="18" charset="0"/>
                <a:cs typeface="Times New Roman" panose="02020603050405020304" pitchFamily="18" charset="0"/>
              </a:rPr>
              <a:t>注意</a:t>
            </a:r>
            <a:r>
              <a:rPr lang="en-US" altLang="zh-CN" sz="2200" b="1" dirty="0" smtClean="0">
                <a:solidFill>
                  <a:schemeClr val="tx1"/>
                </a:solidFill>
                <a:latin typeface="Times New Roman" panose="02020603050405020304" pitchFamily="18" charset="0"/>
                <a:cs typeface="Times New Roman" panose="02020603050405020304" pitchFamily="18" charset="0"/>
              </a:rPr>
              <a:t/>
            </a:r>
            <a:br>
              <a:rPr lang="en-US" altLang="zh-CN" sz="2200" b="1" dirty="0" smtClean="0">
                <a:solidFill>
                  <a:schemeClr val="tx1"/>
                </a:solidFill>
                <a:latin typeface="Times New Roman" panose="02020603050405020304" pitchFamily="18" charset="0"/>
                <a:cs typeface="Times New Roman" panose="02020603050405020304" pitchFamily="18" charset="0"/>
              </a:rPr>
            </a:br>
            <a:r>
              <a:rPr lang="en-US" altLang="zh-CN" sz="2200" b="1" dirty="0" smtClean="0">
                <a:solidFill>
                  <a:schemeClr val="tx1"/>
                </a:solidFill>
                <a:latin typeface="Times New Roman" panose="02020603050405020304" pitchFamily="18" charset="0"/>
                <a:cs typeface="Times New Roman" panose="02020603050405020304" pitchFamily="18" charset="0"/>
              </a:rPr>
              <a:t> </a:t>
            </a:r>
            <a:r>
              <a:rPr lang="zh-CN" altLang="en-US" sz="2200" b="1" dirty="0" smtClean="0">
                <a:solidFill>
                  <a:schemeClr val="tx1"/>
                </a:solidFill>
                <a:latin typeface="Times New Roman" panose="02020603050405020304" pitchFamily="18" charset="0"/>
                <a:cs typeface="Times New Roman" panose="02020603050405020304" pitchFamily="18" charset="0"/>
              </a:rPr>
              <a:t>操作数</a:t>
            </a:r>
            <a:r>
              <a:rPr lang="zh-CN" altLang="en-US" sz="2200" b="1" dirty="0">
                <a:solidFill>
                  <a:schemeClr val="tx1"/>
                </a:solidFill>
                <a:latin typeface="Times New Roman" panose="02020603050405020304" pitchFamily="18" charset="0"/>
                <a:cs typeface="Times New Roman" panose="02020603050405020304" pitchFamily="18" charset="0"/>
              </a:rPr>
              <a:t>的位数不变！</a:t>
            </a:r>
          </a:p>
          <a:p>
            <a:pPr marL="342900" indent="-342900">
              <a:spcBef>
                <a:spcPct val="0"/>
              </a:spcBef>
              <a:buClr>
                <a:srgbClr val="3333FF"/>
              </a:buClr>
              <a:buFont typeface="Wingdings" pitchFamily="2" charset="2"/>
              <a:buNone/>
            </a:pPr>
            <a:r>
              <a:rPr kumimoji="1" lang="en-US" altLang="zh-CN" sz="2000" b="1" dirty="0">
                <a:solidFill>
                  <a:srgbClr val="FF0066"/>
                </a:solidFill>
                <a:latin typeface="Times New Roman" panose="02020603050405020304" pitchFamily="18" charset="0"/>
                <a:cs typeface="Times New Roman" panose="02020603050405020304" pitchFamily="18" charset="0"/>
              </a:rPr>
              <a:t>【</a:t>
            </a:r>
            <a:r>
              <a:rPr kumimoji="1" lang="zh-CN" altLang="en-US" sz="2000" b="1" dirty="0">
                <a:solidFill>
                  <a:srgbClr val="FF0066"/>
                </a:solidFill>
                <a:latin typeface="Times New Roman" panose="02020603050405020304" pitchFamily="18" charset="0"/>
                <a:cs typeface="Times New Roman" panose="02020603050405020304" pitchFamily="18" charset="0"/>
              </a:rPr>
              <a:t>例</a:t>
            </a:r>
            <a:r>
              <a:rPr kumimoji="1" lang="en-US" altLang="zh-CN" sz="2000" b="1" dirty="0">
                <a:solidFill>
                  <a:srgbClr val="FF0066"/>
                </a:solidFill>
                <a:latin typeface="Times New Roman" panose="02020603050405020304" pitchFamily="18" charset="0"/>
                <a:cs typeface="Times New Roman" panose="02020603050405020304" pitchFamily="18" charset="0"/>
              </a:rPr>
              <a:t>】</a:t>
            </a:r>
            <a:r>
              <a:rPr lang="en-US" altLang="zh-CN" b="1" dirty="0">
                <a:solidFill>
                  <a:srgbClr val="FF0066"/>
                </a:solidFill>
                <a:latin typeface="Times New Roman" panose="02020603050405020304" pitchFamily="18" charset="0"/>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4’b1001&gt;&gt;3 </a:t>
            </a:r>
            <a:r>
              <a:rPr kumimoji="1" lang="zh-CN" altLang="en-US" sz="2000" b="1" dirty="0">
                <a:solidFill>
                  <a:schemeClr val="tx1"/>
                </a:solidFill>
                <a:latin typeface="Times New Roman" panose="02020603050405020304" pitchFamily="18" charset="0"/>
                <a:cs typeface="Times New Roman" panose="02020603050405020304" pitchFamily="18" charset="0"/>
              </a:rPr>
              <a:t>的结果</a:t>
            </a:r>
            <a:r>
              <a:rPr lang="en-US" altLang="zh-CN" sz="2000" b="1" dirty="0">
                <a:solidFill>
                  <a:schemeClr val="tx1"/>
                </a:solidFill>
                <a:latin typeface="Times New Roman" panose="02020603050405020304" pitchFamily="18" charset="0"/>
                <a:cs typeface="Times New Roman" panose="02020603050405020304" pitchFamily="18" charset="0"/>
              </a:rPr>
              <a:t>= 4’b</a:t>
            </a:r>
            <a:r>
              <a:rPr lang="en-US" altLang="zh-CN" sz="2000" b="1" dirty="0">
                <a:solidFill>
                  <a:srgbClr val="CC0066"/>
                </a:solidFill>
                <a:latin typeface="Times New Roman" panose="02020603050405020304" pitchFamily="18" charset="0"/>
                <a:cs typeface="Times New Roman" panose="02020603050405020304" pitchFamily="18" charset="0"/>
              </a:rPr>
              <a:t>000</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4’b1001&gt;&gt;4</a:t>
            </a:r>
            <a:r>
              <a:rPr kumimoji="1" lang="zh-CN" altLang="en-US" sz="2000" b="1" dirty="0">
                <a:solidFill>
                  <a:schemeClr val="tx1"/>
                </a:solidFill>
                <a:latin typeface="Times New Roman" panose="02020603050405020304" pitchFamily="18" charset="0"/>
                <a:cs typeface="Times New Roman" panose="02020603050405020304" pitchFamily="18" charset="0"/>
              </a:rPr>
              <a:t>的结果</a:t>
            </a:r>
            <a:r>
              <a:rPr lang="en-US" altLang="zh-CN" sz="2000" b="1" dirty="0">
                <a:solidFill>
                  <a:schemeClr val="tx1"/>
                </a:solidFill>
                <a:latin typeface="Times New Roman" panose="02020603050405020304" pitchFamily="18" charset="0"/>
                <a:cs typeface="Times New Roman" panose="02020603050405020304" pitchFamily="18" charset="0"/>
              </a:rPr>
              <a:t>= 4’b</a:t>
            </a:r>
            <a:r>
              <a:rPr lang="en-US" altLang="zh-CN" sz="2000" b="1" dirty="0">
                <a:solidFill>
                  <a:srgbClr val="CC0066"/>
                </a:solidFill>
                <a:latin typeface="Times New Roman" panose="02020603050405020304" pitchFamily="18" charset="0"/>
                <a:cs typeface="Times New Roman" panose="02020603050405020304" pitchFamily="18" charset="0"/>
              </a:rPr>
              <a:t>0000</a:t>
            </a:r>
          </a:p>
          <a:p>
            <a:pPr marL="342900" indent="-342900">
              <a:spcBef>
                <a:spcPct val="0"/>
              </a:spcBef>
              <a:buClr>
                <a:srgbClr val="3333FF"/>
              </a:buClr>
              <a:buFont typeface="Wingdings" pitchFamily="2" charset="2"/>
              <a:buNone/>
            </a:pPr>
            <a:r>
              <a:rPr lang="en-US" altLang="zh-CN" sz="2000" b="1" dirty="0">
                <a:solidFill>
                  <a:schemeClr val="tx1"/>
                </a:solidFill>
                <a:latin typeface="Times New Roman" panose="02020603050405020304" pitchFamily="18" charset="0"/>
                <a:cs typeface="Times New Roman" panose="02020603050405020304" pitchFamily="18" charset="0"/>
              </a:rPr>
              <a:t>       4’b1001&lt;&lt;1</a:t>
            </a:r>
            <a:r>
              <a:rPr kumimoji="1" lang="zh-CN" altLang="en-US" sz="2000" b="1" dirty="0">
                <a:solidFill>
                  <a:schemeClr val="tx1"/>
                </a:solidFill>
                <a:latin typeface="Times New Roman" panose="02020603050405020304" pitchFamily="18" charset="0"/>
                <a:cs typeface="Times New Roman" panose="02020603050405020304" pitchFamily="18" charset="0"/>
              </a:rPr>
              <a:t>的结果</a:t>
            </a:r>
            <a:r>
              <a:rPr lang="en-US" altLang="zh-CN" sz="2000" b="1" dirty="0">
                <a:solidFill>
                  <a:schemeClr val="tx1"/>
                </a:solidFill>
                <a:latin typeface="Times New Roman" panose="02020603050405020304" pitchFamily="18" charset="0"/>
                <a:cs typeface="Times New Roman" panose="02020603050405020304" pitchFamily="18" charset="0"/>
              </a:rPr>
              <a:t>= 4’b001</a:t>
            </a:r>
            <a:r>
              <a:rPr lang="en-US" altLang="zh-CN" sz="2000" b="1" dirty="0">
                <a:solidFill>
                  <a:srgbClr val="CC0066"/>
                </a:solidFill>
                <a:latin typeface="Times New Roman" panose="02020603050405020304" pitchFamily="18" charset="0"/>
                <a:cs typeface="Times New Roman" panose="02020603050405020304" pitchFamily="18" charset="0"/>
              </a:rPr>
              <a:t>0</a:t>
            </a:r>
            <a:r>
              <a:rPr lang="zh-CN" altLang="en-US" sz="2000" b="1"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4’b1001&lt;&lt;2</a:t>
            </a:r>
            <a:r>
              <a:rPr kumimoji="1" lang="zh-CN" altLang="en-US" sz="2000" b="1" dirty="0">
                <a:solidFill>
                  <a:schemeClr val="tx1"/>
                </a:solidFill>
                <a:latin typeface="Times New Roman" panose="02020603050405020304" pitchFamily="18" charset="0"/>
                <a:cs typeface="Times New Roman" panose="02020603050405020304" pitchFamily="18" charset="0"/>
              </a:rPr>
              <a:t>的结果</a:t>
            </a:r>
            <a:r>
              <a:rPr lang="en-US" altLang="zh-CN" sz="2000" b="1" dirty="0">
                <a:solidFill>
                  <a:schemeClr val="tx1"/>
                </a:solidFill>
                <a:latin typeface="Times New Roman" panose="02020603050405020304" pitchFamily="18" charset="0"/>
                <a:cs typeface="Times New Roman" panose="02020603050405020304" pitchFamily="18" charset="0"/>
              </a:rPr>
              <a:t>= 4’b01</a:t>
            </a:r>
            <a:r>
              <a:rPr lang="en-US" altLang="zh-CN" sz="2000" b="1" dirty="0">
                <a:solidFill>
                  <a:srgbClr val="CC0066"/>
                </a:solidFill>
                <a:latin typeface="Times New Roman" panose="02020603050405020304" pitchFamily="18" charset="0"/>
                <a:cs typeface="Times New Roman" panose="02020603050405020304" pitchFamily="18" charset="0"/>
              </a:rPr>
              <a:t>00</a:t>
            </a:r>
            <a:r>
              <a:rPr lang="zh-CN" altLang="en-US" sz="2000" b="1" dirty="0">
                <a:solidFill>
                  <a:schemeClr val="tx1"/>
                </a:solidFill>
                <a:latin typeface="Times New Roman" panose="02020603050405020304" pitchFamily="18" charset="0"/>
                <a:cs typeface="Times New Roman" panose="02020603050405020304" pitchFamily="18" charset="0"/>
              </a:rPr>
              <a:t>；</a:t>
            </a:r>
          </a:p>
          <a:p>
            <a:pPr marL="342900" indent="-342900">
              <a:spcBef>
                <a:spcPct val="0"/>
              </a:spcBef>
              <a:buClr>
                <a:srgbClr val="3333FF"/>
              </a:buClr>
              <a:buFont typeface="Wingdings" pitchFamily="2" charset="2"/>
              <a:buNone/>
            </a:pPr>
            <a:r>
              <a:rPr lang="zh-CN" altLang="en-US" sz="2000" b="1"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1&lt;&lt;6 = 32’b00…01</a:t>
            </a:r>
            <a:r>
              <a:rPr lang="en-US" altLang="zh-CN" sz="2000" b="1" dirty="0">
                <a:solidFill>
                  <a:srgbClr val="CC0066"/>
                </a:solidFill>
                <a:latin typeface="Times New Roman" panose="02020603050405020304" pitchFamily="18" charset="0"/>
                <a:cs typeface="Times New Roman" panose="02020603050405020304" pitchFamily="18" charset="0"/>
              </a:rPr>
              <a:t>000000</a:t>
            </a:r>
          </a:p>
        </p:txBody>
      </p:sp>
      <p:sp>
        <p:nvSpPr>
          <p:cNvPr id="445457" name="AutoShape 17"/>
          <p:cNvSpPr>
            <a:spLocks noChangeArrowheads="1"/>
          </p:cNvSpPr>
          <p:nvPr/>
        </p:nvSpPr>
        <p:spPr bwMode="auto">
          <a:xfrm>
            <a:off x="1979712" y="4956864"/>
            <a:ext cx="4608513" cy="1153323"/>
          </a:xfrm>
          <a:prstGeom prst="horizontalScroll">
            <a:avLst>
              <a:gd name="adj" fmla="val 12500"/>
            </a:avLst>
          </a:prstGeom>
          <a:solidFill>
            <a:srgbClr val="FFCC99"/>
          </a:solidFill>
          <a:ln w="9525">
            <a:solidFill>
              <a:srgbClr val="CC6600"/>
            </a:solidFill>
            <a:round/>
            <a:headEnd/>
            <a:tailEnd/>
          </a:ln>
        </p:spPr>
        <p:txBody>
          <a:bodyPr anchor="ctr">
            <a:spAutoFit/>
          </a:bodyPr>
          <a:lstStyle/>
          <a:p>
            <a:pPr indent="287338">
              <a:lnSpc>
                <a:spcPct val="105000"/>
              </a:lnSpc>
              <a:spcBef>
                <a:spcPct val="0"/>
              </a:spcBef>
              <a:buClr>
                <a:srgbClr val="FF0066"/>
              </a:buClr>
              <a:buFont typeface="Wingdings" pitchFamily="2" charset="2"/>
              <a:buNone/>
            </a:pPr>
            <a:r>
              <a:rPr lang="zh-CN" altLang="en-US" b="1">
                <a:solidFill>
                  <a:schemeClr val="tx1"/>
                </a:solidFill>
                <a:latin typeface="Times New Roman" panose="02020603050405020304" pitchFamily="18" charset="0"/>
                <a:cs typeface="Times New Roman" panose="02020603050405020304" pitchFamily="18" charset="0"/>
              </a:rPr>
              <a:t>将操作数右移或左移</a:t>
            </a:r>
            <a:r>
              <a:rPr lang="en-US" altLang="zh-CN" b="1">
                <a:solidFill>
                  <a:schemeClr val="tx1"/>
                </a:solidFill>
                <a:latin typeface="Times New Roman" panose="02020603050405020304" pitchFamily="18" charset="0"/>
                <a:cs typeface="Times New Roman" panose="02020603050405020304" pitchFamily="18" charset="0"/>
              </a:rPr>
              <a:t>n</a:t>
            </a:r>
            <a:r>
              <a:rPr lang="zh-CN" altLang="en-US" b="1">
                <a:solidFill>
                  <a:schemeClr val="tx1"/>
                </a:solidFill>
                <a:latin typeface="Times New Roman" panose="02020603050405020304" pitchFamily="18" charset="0"/>
                <a:cs typeface="Times New Roman" panose="02020603050405020304" pitchFamily="18" charset="0"/>
              </a:rPr>
              <a:t>位，相当于将操作数除以或乘以</a:t>
            </a:r>
            <a:r>
              <a:rPr lang="en-US" altLang="zh-CN" b="1">
                <a:solidFill>
                  <a:schemeClr val="tx1"/>
                </a:solidFill>
                <a:latin typeface="Times New Roman" panose="02020603050405020304" pitchFamily="18" charset="0"/>
                <a:cs typeface="Times New Roman" panose="02020603050405020304" pitchFamily="18" charset="0"/>
              </a:rPr>
              <a:t>2</a:t>
            </a:r>
            <a:r>
              <a:rPr lang="en-US" altLang="zh-CN" b="1" baseline="36000">
                <a:solidFill>
                  <a:schemeClr val="tx1"/>
                </a:solidFill>
                <a:latin typeface="Times New Roman" panose="02020603050405020304" pitchFamily="18" charset="0"/>
                <a:cs typeface="Times New Roman" panose="02020603050405020304" pitchFamily="18" charset="0"/>
              </a:rPr>
              <a:t>n</a:t>
            </a:r>
            <a:r>
              <a:rPr lang="zh-CN" altLang="en-US" b="1">
                <a:solidFill>
                  <a:schemeClr val="tx1"/>
                </a:solidFill>
                <a:latin typeface="Times New Roman" panose="02020603050405020304" pitchFamily="18" charset="0"/>
                <a:cs typeface="Times New Roman" panose="02020603050405020304" pitchFamily="18" charset="0"/>
              </a:rPr>
              <a:t>。</a:t>
            </a:r>
          </a:p>
        </p:txBody>
      </p:sp>
      <p:sp>
        <p:nvSpPr>
          <p:cNvPr id="445458" name="AutoShape 18"/>
          <p:cNvSpPr>
            <a:spLocks noChangeArrowheads="1"/>
          </p:cNvSpPr>
          <p:nvPr/>
        </p:nvSpPr>
        <p:spPr bwMode="auto">
          <a:xfrm>
            <a:off x="7164288" y="4947739"/>
            <a:ext cx="1539875" cy="585787"/>
          </a:xfrm>
          <a:prstGeom prst="wedgeRoundRectCallout">
            <a:avLst>
              <a:gd name="adj1" fmla="val -18352"/>
              <a:gd name="adj2" fmla="val -238617"/>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95000"/>
              </a:lnSpc>
              <a:spcBef>
                <a:spcPct val="0"/>
              </a:spcBef>
              <a:buClrTx/>
              <a:buFontTx/>
              <a:buNone/>
            </a:pPr>
            <a:r>
              <a:rPr kumimoji="1" lang="zh-CN" altLang="en-US" sz="1800" b="1" dirty="0">
                <a:solidFill>
                  <a:schemeClr val="tx1"/>
                </a:solidFill>
                <a:latin typeface="Times New Roman" panose="02020603050405020304" pitchFamily="18" charset="0"/>
                <a:cs typeface="Times New Roman" panose="02020603050405020304" pitchFamily="18" charset="0"/>
              </a:rPr>
              <a:t>右移的数据会丢失！</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5456"/>
                                        </p:tgtEl>
                                        <p:attrNameLst>
                                          <p:attrName>style.visibility</p:attrName>
                                        </p:attrNameLst>
                                      </p:cBhvr>
                                      <p:to>
                                        <p:strVal val="visible"/>
                                      </p:to>
                                    </p:set>
                                    <p:anim calcmode="lin" valueType="num">
                                      <p:cBhvr additive="base">
                                        <p:cTn id="7" dur="500" fill="hold"/>
                                        <p:tgtEl>
                                          <p:spTgt spid="445456"/>
                                        </p:tgtEl>
                                        <p:attrNameLst>
                                          <p:attrName>ppt_x</p:attrName>
                                        </p:attrNameLst>
                                      </p:cBhvr>
                                      <p:tavLst>
                                        <p:tav tm="0">
                                          <p:val>
                                            <p:strVal val="0-#ppt_w/2"/>
                                          </p:val>
                                        </p:tav>
                                        <p:tav tm="100000">
                                          <p:val>
                                            <p:strVal val="#ppt_x"/>
                                          </p:val>
                                        </p:tav>
                                      </p:tavLst>
                                    </p:anim>
                                    <p:anim calcmode="lin" valueType="num">
                                      <p:cBhvr additive="base">
                                        <p:cTn id="8" dur="500" fill="hold"/>
                                        <p:tgtEl>
                                          <p:spTgt spid="4454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45458"/>
                                        </p:tgtEl>
                                        <p:attrNameLst>
                                          <p:attrName>style.visibility</p:attrName>
                                        </p:attrNameLst>
                                      </p:cBhvr>
                                      <p:to>
                                        <p:strVal val="visible"/>
                                      </p:to>
                                    </p:set>
                                    <p:animEffect transition="in" filter="dissolve">
                                      <p:cBhvr>
                                        <p:cTn id="13" dur="500"/>
                                        <p:tgtEl>
                                          <p:spTgt spid="44545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45455"/>
                                        </p:tgtEl>
                                        <p:attrNameLst>
                                          <p:attrName>style.visibility</p:attrName>
                                        </p:attrNameLst>
                                      </p:cBhvr>
                                      <p:to>
                                        <p:strVal val="visible"/>
                                      </p:to>
                                    </p:set>
                                    <p:animEffect transition="in" filter="dissolve">
                                      <p:cBhvr>
                                        <p:cTn id="18" dur="500"/>
                                        <p:tgtEl>
                                          <p:spTgt spid="445455"/>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445457"/>
                                        </p:tgtEl>
                                        <p:attrNameLst>
                                          <p:attrName>style.visibility</p:attrName>
                                        </p:attrNameLst>
                                      </p:cBhvr>
                                      <p:to>
                                        <p:strVal val="visible"/>
                                      </p:to>
                                    </p:set>
                                    <p:anim calcmode="lin" valueType="num">
                                      <p:cBhvr>
                                        <p:cTn id="23" dur="500" fill="hold"/>
                                        <p:tgtEl>
                                          <p:spTgt spid="445457"/>
                                        </p:tgtEl>
                                        <p:attrNameLst>
                                          <p:attrName>ppt_w</p:attrName>
                                        </p:attrNameLst>
                                      </p:cBhvr>
                                      <p:tavLst>
                                        <p:tav tm="0">
                                          <p:val>
                                            <p:fltVal val="0"/>
                                          </p:val>
                                        </p:tav>
                                        <p:tav tm="100000">
                                          <p:val>
                                            <p:strVal val="#ppt_w"/>
                                          </p:val>
                                        </p:tav>
                                      </p:tavLst>
                                    </p:anim>
                                    <p:anim calcmode="lin" valueType="num">
                                      <p:cBhvr>
                                        <p:cTn id="24" dur="500" fill="hold"/>
                                        <p:tgtEl>
                                          <p:spTgt spid="4454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55" grpId="0" animBg="1" autoUpdateAnimBg="0"/>
      <p:bldP spid="445456" grpId="0" autoUpdateAnimBg="0"/>
      <p:bldP spid="445457" grpId="0" animBg="1" autoUpdateAnimBg="0"/>
      <p:bldP spid="445458"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611560" y="416817"/>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8</a:t>
            </a:r>
            <a:r>
              <a:rPr lang="zh-CN" altLang="en-US" dirty="0" smtClean="0">
                <a:solidFill>
                  <a:schemeClr val="accent1"/>
                </a:solidFill>
                <a:latin typeface="Times New Roman" panose="02020603050405020304" pitchFamily="18" charset="0"/>
                <a:cs typeface="Times New Roman" panose="02020603050405020304" pitchFamily="18" charset="0"/>
              </a:rPr>
              <a:t>、条件运算符</a:t>
            </a:r>
          </a:p>
        </p:txBody>
      </p:sp>
      <p:sp>
        <p:nvSpPr>
          <p:cNvPr id="447491" name="Rectangle 3"/>
          <p:cNvSpPr>
            <a:spLocks noGrp="1" noChangeArrowheads="1"/>
          </p:cNvSpPr>
          <p:nvPr>
            <p:ph type="body" idx="1"/>
          </p:nvPr>
        </p:nvSpPr>
        <p:spPr>
          <a:xfrm>
            <a:off x="523875" y="1171575"/>
            <a:ext cx="3944938" cy="893643"/>
          </a:xfrm>
        </p:spPr>
        <p:txBody>
          <a:bodyPr/>
          <a:lstStyle/>
          <a:p>
            <a:pPr algn="just">
              <a:lnSpc>
                <a:spcPct val="120000"/>
              </a:lnSpc>
              <a:spcBef>
                <a:spcPts val="0"/>
              </a:spcBef>
            </a:pPr>
            <a:r>
              <a:rPr lang="zh-CN" altLang="en-US" sz="2400" dirty="0" smtClean="0">
                <a:solidFill>
                  <a:srgbClr val="CC0066"/>
                </a:solidFill>
                <a:latin typeface="Arial" charset="0"/>
                <a:ea typeface="宋体" charset="-122"/>
              </a:rPr>
              <a:t>三</a:t>
            </a:r>
            <a:r>
              <a:rPr lang="zh-CN" altLang="en-US" sz="2400" dirty="0" smtClean="0">
                <a:latin typeface="Arial" charset="0"/>
                <a:ea typeface="宋体" charset="-122"/>
              </a:rPr>
              <a:t>目运算符</a:t>
            </a:r>
          </a:p>
          <a:p>
            <a:pPr algn="just">
              <a:lnSpc>
                <a:spcPct val="120000"/>
              </a:lnSpc>
              <a:spcBef>
                <a:spcPts val="0"/>
              </a:spcBef>
            </a:pPr>
            <a:r>
              <a:rPr lang="zh-CN" altLang="en-US" sz="2400" dirty="0" smtClean="0">
                <a:latin typeface="Arial" charset="0"/>
                <a:ea typeface="宋体" charset="-122"/>
              </a:rPr>
              <a:t>常用于数据选择器的设计</a:t>
            </a:r>
          </a:p>
        </p:txBody>
      </p:sp>
      <p:sp>
        <p:nvSpPr>
          <p:cNvPr id="53253" name="Rectangle 4"/>
          <p:cNvSpPr>
            <a:spLocks noChangeArrowheads="1"/>
          </p:cNvSpPr>
          <p:nvPr/>
        </p:nvSpPr>
        <p:spPr bwMode="auto">
          <a:xfrm>
            <a:off x="5181600" y="3200400"/>
            <a:ext cx="3200400" cy="2743200"/>
          </a:xfrm>
          <a:prstGeom prst="rect">
            <a:avLst/>
          </a:prstGeom>
          <a:noFill/>
          <a:ln w="9525">
            <a:noFill/>
            <a:miter lim="800000"/>
            <a:headEnd/>
            <a:tailEnd/>
          </a:ln>
        </p:spPr>
        <p:txBody>
          <a:bodyPr wrap="none" lIns="92075" tIns="46038" rIns="92075" bIns="46038" anchor="ctr"/>
          <a:lstStyle/>
          <a:p>
            <a:endParaRPr lang="zh-CN" altLang="en-US"/>
          </a:p>
        </p:txBody>
      </p:sp>
      <p:grpSp>
        <p:nvGrpSpPr>
          <p:cNvPr id="2" name="Group 5"/>
          <p:cNvGrpSpPr>
            <a:grpSpLocks/>
          </p:cNvGrpSpPr>
          <p:nvPr/>
        </p:nvGrpSpPr>
        <p:grpSpPr bwMode="auto">
          <a:xfrm>
            <a:off x="2590800" y="3860800"/>
            <a:ext cx="2590800" cy="2362200"/>
            <a:chOff x="3696" y="2064"/>
            <a:chExt cx="1632" cy="1488"/>
          </a:xfrm>
        </p:grpSpPr>
        <p:sp>
          <p:nvSpPr>
            <p:cNvPr id="447494" name="Rectangle 6"/>
            <p:cNvSpPr>
              <a:spLocks noChangeArrowheads="1"/>
            </p:cNvSpPr>
            <p:nvPr/>
          </p:nvSpPr>
          <p:spPr bwMode="auto">
            <a:xfrm>
              <a:off x="3696" y="2064"/>
              <a:ext cx="1632" cy="1488"/>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ctr" eaLnBrk="1" hangingPunct="1">
                <a:lnSpc>
                  <a:spcPct val="100000"/>
                </a:lnSpc>
                <a:buClr>
                  <a:schemeClr val="tx2"/>
                </a:buClr>
                <a:buFontTx/>
                <a:buNone/>
                <a:defRPr/>
              </a:pPr>
              <a:endParaRPr kumimoji="1" lang="zh-CN" altLang="en-US" sz="2000" b="1" dirty="0">
                <a:solidFill>
                  <a:schemeClr val="tx1"/>
                </a:solidFill>
                <a:latin typeface="Times New Roman" pitchFamily="18" charset="0"/>
                <a:ea typeface="宋体" pitchFamily="2" charset="-122"/>
              </a:endParaRPr>
            </a:p>
          </p:txBody>
        </p:sp>
        <p:grpSp>
          <p:nvGrpSpPr>
            <p:cNvPr id="3" name="Group 7"/>
            <p:cNvGrpSpPr>
              <a:grpSpLocks/>
            </p:cNvGrpSpPr>
            <p:nvPr/>
          </p:nvGrpSpPr>
          <p:grpSpPr bwMode="auto">
            <a:xfrm>
              <a:off x="3744" y="2102"/>
              <a:ext cx="1584" cy="1414"/>
              <a:chOff x="3600" y="2102"/>
              <a:chExt cx="1584" cy="1414"/>
            </a:xfrm>
          </p:grpSpPr>
          <p:sp>
            <p:nvSpPr>
              <p:cNvPr id="53262" name="Line 8"/>
              <p:cNvSpPr>
                <a:spLocks noChangeShapeType="1"/>
              </p:cNvSpPr>
              <p:nvPr/>
            </p:nvSpPr>
            <p:spPr bwMode="auto">
              <a:xfrm>
                <a:off x="3888" y="2544"/>
                <a:ext cx="336" cy="0"/>
              </a:xfrm>
              <a:prstGeom prst="line">
                <a:avLst/>
              </a:prstGeom>
              <a:noFill/>
              <a:ln w="9525">
                <a:solidFill>
                  <a:schemeClr val="tx1"/>
                </a:solidFill>
                <a:round/>
                <a:headEnd/>
                <a:tailEnd/>
              </a:ln>
            </p:spPr>
            <p:txBody>
              <a:bodyPr wrap="none" lIns="92075" tIns="46038" rIns="92075" bIns="46038" anchor="ctr"/>
              <a:lstStyle/>
              <a:p>
                <a:endParaRPr lang="zh-CN" altLang="en-US"/>
              </a:p>
            </p:txBody>
          </p:sp>
          <p:sp>
            <p:nvSpPr>
              <p:cNvPr id="53263" name="Line 9"/>
              <p:cNvSpPr>
                <a:spLocks noChangeShapeType="1"/>
              </p:cNvSpPr>
              <p:nvPr/>
            </p:nvSpPr>
            <p:spPr bwMode="auto">
              <a:xfrm>
                <a:off x="3888" y="2880"/>
                <a:ext cx="336" cy="0"/>
              </a:xfrm>
              <a:prstGeom prst="line">
                <a:avLst/>
              </a:prstGeom>
              <a:noFill/>
              <a:ln w="9525">
                <a:solidFill>
                  <a:schemeClr val="tx1"/>
                </a:solidFill>
                <a:round/>
                <a:headEnd/>
                <a:tailEnd/>
              </a:ln>
            </p:spPr>
            <p:txBody>
              <a:bodyPr wrap="none" lIns="92075" tIns="46038" rIns="92075" bIns="46038" anchor="ctr"/>
              <a:lstStyle/>
              <a:p>
                <a:endParaRPr lang="zh-CN" altLang="en-US"/>
              </a:p>
            </p:txBody>
          </p:sp>
          <p:sp>
            <p:nvSpPr>
              <p:cNvPr id="53264" name="Line 10"/>
              <p:cNvSpPr>
                <a:spLocks noChangeShapeType="1"/>
              </p:cNvSpPr>
              <p:nvPr/>
            </p:nvSpPr>
            <p:spPr bwMode="auto">
              <a:xfrm>
                <a:off x="4464" y="2736"/>
                <a:ext cx="336" cy="0"/>
              </a:xfrm>
              <a:prstGeom prst="line">
                <a:avLst/>
              </a:prstGeom>
              <a:noFill/>
              <a:ln w="9525">
                <a:solidFill>
                  <a:schemeClr val="tx1"/>
                </a:solidFill>
                <a:round/>
                <a:headEnd/>
                <a:tailEnd/>
              </a:ln>
            </p:spPr>
            <p:txBody>
              <a:bodyPr wrap="none" lIns="92075" tIns="46038" rIns="92075" bIns="46038" anchor="ctr"/>
              <a:lstStyle/>
              <a:p>
                <a:endParaRPr lang="zh-CN" altLang="en-US"/>
              </a:p>
            </p:txBody>
          </p:sp>
          <p:sp>
            <p:nvSpPr>
              <p:cNvPr id="53265" name="Text Box 11"/>
              <p:cNvSpPr txBox="1">
                <a:spLocks noChangeArrowheads="1"/>
              </p:cNvSpPr>
              <p:nvPr/>
            </p:nvSpPr>
            <p:spPr bwMode="auto">
              <a:xfrm>
                <a:off x="3600" y="2438"/>
                <a:ext cx="336"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in1</a:t>
                </a:r>
              </a:p>
            </p:txBody>
          </p:sp>
          <p:sp>
            <p:nvSpPr>
              <p:cNvPr id="53266" name="Text Box 12"/>
              <p:cNvSpPr txBox="1">
                <a:spLocks noChangeArrowheads="1"/>
              </p:cNvSpPr>
              <p:nvPr/>
            </p:nvSpPr>
            <p:spPr bwMode="auto">
              <a:xfrm>
                <a:off x="4752" y="2592"/>
                <a:ext cx="432"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out</a:t>
                </a:r>
              </a:p>
            </p:txBody>
          </p:sp>
          <p:sp>
            <p:nvSpPr>
              <p:cNvPr id="53267" name="Text Box 13"/>
              <p:cNvSpPr txBox="1">
                <a:spLocks noChangeArrowheads="1"/>
              </p:cNvSpPr>
              <p:nvPr/>
            </p:nvSpPr>
            <p:spPr bwMode="auto">
              <a:xfrm>
                <a:off x="4032" y="2102"/>
                <a:ext cx="624"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dirty="0">
                    <a:solidFill>
                      <a:schemeClr val="tx1"/>
                    </a:solidFill>
                    <a:latin typeface="Times New Roman" pitchFamily="18" charset="0"/>
                  </a:rPr>
                  <a:t>MUX</a:t>
                </a:r>
              </a:p>
            </p:txBody>
          </p:sp>
          <p:sp>
            <p:nvSpPr>
              <p:cNvPr id="53268" name="Text Box 14"/>
              <p:cNvSpPr txBox="1">
                <a:spLocks noChangeArrowheads="1"/>
              </p:cNvSpPr>
              <p:nvPr/>
            </p:nvSpPr>
            <p:spPr bwMode="auto">
              <a:xfrm>
                <a:off x="3600" y="2736"/>
                <a:ext cx="336"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in0</a:t>
                </a:r>
              </a:p>
            </p:txBody>
          </p:sp>
          <p:sp>
            <p:nvSpPr>
              <p:cNvPr id="53269" name="Text Box 15"/>
              <p:cNvSpPr txBox="1">
                <a:spLocks noChangeArrowheads="1"/>
              </p:cNvSpPr>
              <p:nvPr/>
            </p:nvSpPr>
            <p:spPr bwMode="auto">
              <a:xfrm>
                <a:off x="4176" y="3264"/>
                <a:ext cx="432"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sel</a:t>
                </a:r>
              </a:p>
            </p:txBody>
          </p:sp>
          <p:sp>
            <p:nvSpPr>
              <p:cNvPr id="53270" name="AutoShape 16"/>
              <p:cNvSpPr>
                <a:spLocks noChangeArrowheads="1"/>
              </p:cNvSpPr>
              <p:nvPr/>
            </p:nvSpPr>
            <p:spPr bwMode="auto">
              <a:xfrm rot="-5426475">
                <a:off x="4032" y="2592"/>
                <a:ext cx="624"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6600"/>
              </a:solidFill>
              <a:ln w="9525">
                <a:solidFill>
                  <a:schemeClr val="tx1"/>
                </a:solidFill>
                <a:miter lim="800000"/>
                <a:headEnd/>
                <a:tailEnd/>
              </a:ln>
            </p:spPr>
            <p:txBody>
              <a:bodyPr wrap="none" anchor="ctr"/>
              <a:lstStyle/>
              <a:p>
                <a:endParaRPr lang="zh-CN" altLang="en-US"/>
              </a:p>
            </p:txBody>
          </p:sp>
          <p:sp>
            <p:nvSpPr>
              <p:cNvPr id="53271" name="Line 17"/>
              <p:cNvSpPr>
                <a:spLocks noChangeShapeType="1"/>
              </p:cNvSpPr>
              <p:nvPr/>
            </p:nvSpPr>
            <p:spPr bwMode="auto">
              <a:xfrm>
                <a:off x="4320" y="2976"/>
                <a:ext cx="0" cy="288"/>
              </a:xfrm>
              <a:prstGeom prst="line">
                <a:avLst/>
              </a:prstGeom>
              <a:noFill/>
              <a:ln w="9525">
                <a:solidFill>
                  <a:schemeClr val="tx1"/>
                </a:solidFill>
                <a:round/>
                <a:headEnd/>
                <a:tailEnd/>
              </a:ln>
            </p:spPr>
            <p:txBody>
              <a:bodyPr anchor="b"/>
              <a:lstStyle/>
              <a:p>
                <a:endParaRPr lang="zh-CN" altLang="en-US"/>
              </a:p>
            </p:txBody>
          </p:sp>
        </p:grpSp>
      </p:grpSp>
      <p:sp>
        <p:nvSpPr>
          <p:cNvPr id="447506" name="Text Box 18"/>
          <p:cNvSpPr txBox="1">
            <a:spLocks noChangeArrowheads="1"/>
          </p:cNvSpPr>
          <p:nvPr/>
        </p:nvSpPr>
        <p:spPr bwMode="auto">
          <a:xfrm>
            <a:off x="1676400" y="2687638"/>
            <a:ext cx="4343400" cy="436562"/>
          </a:xfrm>
          <a:prstGeom prst="rect">
            <a:avLst/>
          </a:prstGeom>
          <a:solidFill>
            <a:srgbClr val="66FFCC"/>
          </a:solidFill>
          <a:ln w="9525">
            <a:solidFill>
              <a:srgbClr val="CC6600"/>
            </a:solidFill>
            <a:miter lim="800000"/>
            <a:headEnd/>
            <a:tailEnd/>
          </a:ln>
        </p:spPr>
        <p:txBody>
          <a:bodyPr anchor="b">
            <a:spAutoFit/>
          </a:bodyPr>
          <a:lstStyle/>
          <a:p>
            <a:pPr>
              <a:lnSpc>
                <a:spcPct val="100000"/>
              </a:lnSpc>
              <a:spcBef>
                <a:spcPct val="0"/>
              </a:spcBef>
              <a:buClrTx/>
              <a:buFontTx/>
              <a:buNone/>
            </a:pPr>
            <a:r>
              <a:rPr lang="zh-CN" altLang="en-US" sz="2200" b="1" dirty="0">
                <a:solidFill>
                  <a:schemeClr val="tx1"/>
                </a:solidFill>
                <a:latin typeface="Arial" charset="0"/>
              </a:rPr>
              <a:t>信号 </a:t>
            </a:r>
            <a:r>
              <a:rPr lang="en-US" altLang="zh-CN" sz="2200" b="1" dirty="0">
                <a:solidFill>
                  <a:schemeClr val="tx1"/>
                </a:solidFill>
                <a:latin typeface="Arial" charset="0"/>
              </a:rPr>
              <a:t>= </a:t>
            </a:r>
            <a:r>
              <a:rPr lang="zh-CN" altLang="en-US" sz="2200" b="1" dirty="0">
                <a:solidFill>
                  <a:schemeClr val="tx1"/>
                </a:solidFill>
                <a:latin typeface="Arial" charset="0"/>
              </a:rPr>
              <a:t>条件</a:t>
            </a:r>
            <a:r>
              <a:rPr lang="zh-CN" altLang="en-US" sz="2200" b="1" dirty="0">
                <a:latin typeface="Arial" charset="0"/>
              </a:rPr>
              <a:t>？</a:t>
            </a:r>
            <a:r>
              <a:rPr lang="zh-CN" altLang="en-US" sz="2200" b="1" dirty="0">
                <a:solidFill>
                  <a:schemeClr val="tx1"/>
                </a:solidFill>
                <a:latin typeface="Arial" charset="0"/>
              </a:rPr>
              <a:t>表达式</a:t>
            </a:r>
            <a:r>
              <a:rPr lang="en-US" altLang="zh-CN" sz="2200" b="1" dirty="0">
                <a:solidFill>
                  <a:schemeClr val="tx1"/>
                </a:solidFill>
                <a:latin typeface="Arial" charset="0"/>
              </a:rPr>
              <a:t>1</a:t>
            </a:r>
            <a:r>
              <a:rPr lang="zh-CN" altLang="en-US" sz="2200" b="1" dirty="0">
                <a:latin typeface="Arial" charset="0"/>
              </a:rPr>
              <a:t>：</a:t>
            </a:r>
            <a:r>
              <a:rPr lang="zh-CN" altLang="en-US" sz="2200" b="1" dirty="0">
                <a:solidFill>
                  <a:schemeClr val="tx1"/>
                </a:solidFill>
                <a:latin typeface="Arial" charset="0"/>
              </a:rPr>
              <a:t>表达式</a:t>
            </a:r>
            <a:r>
              <a:rPr lang="en-US" altLang="zh-CN" sz="2200" b="1" dirty="0">
                <a:solidFill>
                  <a:schemeClr val="tx1"/>
                </a:solidFill>
                <a:latin typeface="Arial" charset="0"/>
              </a:rPr>
              <a:t>2;</a:t>
            </a:r>
            <a:endParaRPr lang="zh-CN" altLang="en-US" sz="2200" b="1" dirty="0">
              <a:solidFill>
                <a:schemeClr val="tx1"/>
              </a:solidFill>
              <a:latin typeface="Arial" charset="0"/>
            </a:endParaRPr>
          </a:p>
        </p:txBody>
      </p:sp>
      <p:sp>
        <p:nvSpPr>
          <p:cNvPr id="447507" name="Rectangle 19"/>
          <p:cNvSpPr>
            <a:spLocks noChangeArrowheads="1"/>
          </p:cNvSpPr>
          <p:nvPr/>
        </p:nvSpPr>
        <p:spPr bwMode="auto">
          <a:xfrm>
            <a:off x="502096" y="2077781"/>
            <a:ext cx="8534400" cy="882650"/>
          </a:xfrm>
          <a:prstGeom prst="rect">
            <a:avLst/>
          </a:prstGeom>
          <a:noFill/>
          <a:ln w="9525">
            <a:noFill/>
            <a:miter lim="800000"/>
            <a:headEnd/>
            <a:tailEnd/>
          </a:ln>
        </p:spPr>
        <p:txBody>
          <a:bodyPr/>
          <a:lstStyle/>
          <a:p>
            <a:pPr marL="180000" indent="-180000">
              <a:lnSpc>
                <a:spcPct val="120000"/>
              </a:lnSpc>
              <a:spcBef>
                <a:spcPct val="0"/>
              </a:spcBef>
              <a:buClr>
                <a:schemeClr val="accent1"/>
              </a:buClr>
              <a:buFont typeface="Wingdings" panose="05000000000000000000" pitchFamily="2" charset="2"/>
              <a:buChar char="v"/>
            </a:pPr>
            <a:r>
              <a:rPr lang="zh-CN" altLang="en-US" b="1" dirty="0">
                <a:solidFill>
                  <a:schemeClr val="tx1"/>
                </a:solidFill>
                <a:latin typeface="Arial" charset="0"/>
              </a:rPr>
              <a:t>条件运算符为</a:t>
            </a:r>
            <a:r>
              <a:rPr lang="zh-CN" altLang="en-US" b="1" dirty="0">
                <a:solidFill>
                  <a:srgbClr val="C00000"/>
                </a:solidFill>
                <a:latin typeface="Arial" charset="0"/>
              </a:rPr>
              <a:t>？：</a:t>
            </a:r>
          </a:p>
          <a:p>
            <a:pPr marL="180000" indent="-180000">
              <a:lnSpc>
                <a:spcPct val="120000"/>
              </a:lnSpc>
              <a:spcBef>
                <a:spcPct val="0"/>
              </a:spcBef>
              <a:buClr>
                <a:schemeClr val="accent1"/>
              </a:buClr>
              <a:buFont typeface="Wingdings" panose="05000000000000000000" pitchFamily="2" charset="2"/>
              <a:buChar char="v"/>
            </a:pPr>
            <a:r>
              <a:rPr lang="zh-CN" altLang="en-US" b="1" dirty="0">
                <a:solidFill>
                  <a:schemeClr val="tx1"/>
                </a:solidFill>
              </a:rPr>
              <a:t>用法：</a:t>
            </a:r>
          </a:p>
        </p:txBody>
      </p:sp>
      <p:sp>
        <p:nvSpPr>
          <p:cNvPr id="447508" name="Rectangle 20"/>
          <p:cNvSpPr>
            <a:spLocks noChangeArrowheads="1"/>
          </p:cNvSpPr>
          <p:nvPr/>
        </p:nvSpPr>
        <p:spPr bwMode="auto">
          <a:xfrm>
            <a:off x="228600" y="3352800"/>
            <a:ext cx="8534400" cy="609600"/>
          </a:xfrm>
          <a:prstGeom prst="rect">
            <a:avLst/>
          </a:prstGeom>
          <a:noFill/>
          <a:ln w="9525">
            <a:noFill/>
            <a:miter lim="800000"/>
            <a:headEnd/>
            <a:tailEnd/>
          </a:ln>
        </p:spPr>
        <p:txBody>
          <a:bodyPr/>
          <a:lstStyle/>
          <a:p>
            <a:pPr marL="342900" indent="-342900">
              <a:spcBef>
                <a:spcPct val="0"/>
              </a:spcBef>
              <a:buClr>
                <a:srgbClr val="3333FF"/>
              </a:buClr>
              <a:buFont typeface="Wingdings" pitchFamily="2" charset="2"/>
              <a:buNone/>
            </a:pPr>
            <a:r>
              <a:rPr lang="en-US" altLang="zh-CN" b="1" dirty="0">
                <a:solidFill>
                  <a:schemeClr val="tx1"/>
                </a:solidFill>
              </a:rPr>
              <a:t>	</a:t>
            </a:r>
            <a:r>
              <a:rPr kumimoji="1" lang="en-US" altLang="zh-CN" b="1" dirty="0">
                <a:solidFill>
                  <a:srgbClr val="FF0066"/>
                </a:solidFill>
              </a:rPr>
              <a:t>【</a:t>
            </a:r>
            <a:r>
              <a:rPr kumimoji="1" lang="zh-CN" altLang="en-US" b="1" dirty="0">
                <a:solidFill>
                  <a:srgbClr val="FF0066"/>
                </a:solidFill>
              </a:rPr>
              <a:t>例</a:t>
            </a:r>
            <a:r>
              <a:rPr kumimoji="1" lang="en-US" altLang="zh-CN" b="1" dirty="0" smtClean="0">
                <a:solidFill>
                  <a:srgbClr val="FF0066"/>
                </a:solidFill>
              </a:rPr>
              <a:t>】</a:t>
            </a:r>
            <a:r>
              <a:rPr lang="zh-CN" altLang="en-US" b="1" dirty="0" smtClean="0">
                <a:solidFill>
                  <a:schemeClr val="tx1"/>
                </a:solidFill>
              </a:rPr>
              <a:t>数据选择器</a:t>
            </a:r>
            <a:r>
              <a:rPr lang="en-US" altLang="zh-CN" b="1" dirty="0" smtClean="0">
                <a:solidFill>
                  <a:schemeClr val="tx1"/>
                </a:solidFill>
                <a:latin typeface="Arial" charset="0"/>
              </a:rPr>
              <a:t>assign </a:t>
            </a:r>
            <a:r>
              <a:rPr lang="en-US" altLang="zh-CN" b="1" dirty="0">
                <a:solidFill>
                  <a:schemeClr val="tx1"/>
                </a:solidFill>
                <a:latin typeface="Arial" charset="0"/>
              </a:rPr>
              <a:t>out = </a:t>
            </a:r>
            <a:r>
              <a:rPr lang="en-US" altLang="zh-CN" b="1" dirty="0" err="1">
                <a:solidFill>
                  <a:schemeClr val="tx1"/>
                </a:solidFill>
                <a:latin typeface="Arial" charset="0"/>
              </a:rPr>
              <a:t>sel</a:t>
            </a:r>
            <a:r>
              <a:rPr lang="en-US" altLang="zh-CN" b="1" dirty="0">
                <a:solidFill>
                  <a:schemeClr val="tx1"/>
                </a:solidFill>
                <a:latin typeface="Arial" charset="0"/>
              </a:rPr>
              <a:t>? in1:in0</a:t>
            </a:r>
            <a:r>
              <a:rPr lang="zh-CN" altLang="en-US" b="1" dirty="0">
                <a:solidFill>
                  <a:schemeClr val="tx1"/>
                </a:solidFill>
                <a:latin typeface="Arial" charset="0"/>
              </a:rPr>
              <a:t>；</a:t>
            </a:r>
          </a:p>
        </p:txBody>
      </p:sp>
      <p:sp>
        <p:nvSpPr>
          <p:cNvPr id="447509" name="AutoShape 21"/>
          <p:cNvSpPr>
            <a:spLocks noChangeArrowheads="1"/>
          </p:cNvSpPr>
          <p:nvPr/>
        </p:nvSpPr>
        <p:spPr bwMode="auto">
          <a:xfrm>
            <a:off x="5257800" y="1485900"/>
            <a:ext cx="2743200" cy="1104900"/>
          </a:xfrm>
          <a:prstGeom prst="wedgeRectCallout">
            <a:avLst>
              <a:gd name="adj1" fmla="val -71065"/>
              <a:gd name="adj2" fmla="val 65088"/>
            </a:avLst>
          </a:prstGeom>
          <a:solidFill>
            <a:srgbClr val="FFFF99"/>
          </a:solidFill>
          <a:ln w="9525">
            <a:solidFill>
              <a:srgbClr val="CC6600"/>
            </a:solidFill>
            <a:miter lim="800000"/>
            <a:headEnd/>
            <a:tailEnd/>
          </a:ln>
          <a:effectLst>
            <a:prstShdw prst="shdw17" dist="17961" dir="2700000">
              <a:srgbClr val="7A3D00"/>
            </a:prstShdw>
          </a:effectLst>
        </p:spPr>
        <p:txBody>
          <a:bodyPr/>
          <a:lstStyle/>
          <a:p>
            <a:pPr algn="l" eaLnBrk="1" hangingPunct="1">
              <a:buSzPct val="60000"/>
              <a:buFont typeface="Wingdings" pitchFamily="2" charset="2"/>
              <a:buNone/>
            </a:pPr>
            <a:r>
              <a:rPr kumimoji="1" lang="zh-CN" altLang="en-US" sz="2000" b="1" dirty="0">
                <a:solidFill>
                  <a:schemeClr val="tx1"/>
                </a:solidFill>
                <a:latin typeface="Arial" charset="0"/>
                <a:ea typeface="楷体_GB2312" pitchFamily="49" charset="-122"/>
              </a:rPr>
              <a:t>当条件为</a:t>
            </a:r>
            <a:r>
              <a:rPr kumimoji="1" lang="zh-CN" altLang="en-US" sz="2000" b="1" dirty="0">
                <a:solidFill>
                  <a:srgbClr val="C00000"/>
                </a:solidFill>
                <a:latin typeface="Arial" charset="0"/>
                <a:ea typeface="楷体_GB2312" pitchFamily="49" charset="-122"/>
              </a:rPr>
              <a:t>真</a:t>
            </a:r>
            <a:r>
              <a:rPr kumimoji="1" lang="zh-CN" altLang="en-US" sz="2000" b="1" dirty="0">
                <a:solidFill>
                  <a:schemeClr val="tx1"/>
                </a:solidFill>
                <a:latin typeface="Arial" charset="0"/>
                <a:ea typeface="楷体_GB2312" pitchFamily="49" charset="-122"/>
              </a:rPr>
              <a:t>，信号取表达式</a:t>
            </a:r>
            <a:r>
              <a:rPr kumimoji="1" lang="en-US" altLang="zh-CN" sz="2000" b="1" dirty="0">
                <a:solidFill>
                  <a:srgbClr val="C00000"/>
                </a:solidFill>
                <a:latin typeface="Arial" charset="0"/>
                <a:ea typeface="楷体_GB2312" pitchFamily="49" charset="-122"/>
              </a:rPr>
              <a:t>1</a:t>
            </a:r>
            <a:r>
              <a:rPr kumimoji="1" lang="zh-CN" altLang="en-US" sz="2000" b="1" dirty="0">
                <a:solidFill>
                  <a:schemeClr val="tx1"/>
                </a:solidFill>
                <a:latin typeface="Arial" charset="0"/>
                <a:ea typeface="楷体_GB2312" pitchFamily="49" charset="-122"/>
              </a:rPr>
              <a:t>的值；为</a:t>
            </a:r>
            <a:r>
              <a:rPr kumimoji="1" lang="zh-CN" altLang="en-US" sz="2000" b="1" dirty="0">
                <a:solidFill>
                  <a:srgbClr val="C00000"/>
                </a:solidFill>
                <a:latin typeface="Arial" charset="0"/>
                <a:ea typeface="楷体_GB2312" pitchFamily="49" charset="-122"/>
              </a:rPr>
              <a:t>假</a:t>
            </a:r>
            <a:r>
              <a:rPr kumimoji="1" lang="zh-CN" altLang="en-US" sz="2000" b="1" dirty="0">
                <a:solidFill>
                  <a:schemeClr val="tx1"/>
                </a:solidFill>
                <a:latin typeface="Arial" charset="0"/>
                <a:ea typeface="楷体_GB2312" pitchFamily="49" charset="-122"/>
              </a:rPr>
              <a:t>，则取表达式</a:t>
            </a:r>
            <a:r>
              <a:rPr kumimoji="1" lang="en-US" altLang="zh-CN" sz="2000" b="1" dirty="0">
                <a:solidFill>
                  <a:srgbClr val="C00000"/>
                </a:solidFill>
                <a:latin typeface="Arial" charset="0"/>
                <a:ea typeface="楷体_GB2312" pitchFamily="49" charset="-122"/>
              </a:rPr>
              <a:t>2</a:t>
            </a:r>
            <a:r>
              <a:rPr kumimoji="1" lang="zh-CN" altLang="en-US" sz="2000" b="1" dirty="0">
                <a:solidFill>
                  <a:schemeClr val="tx1"/>
                </a:solidFill>
                <a:latin typeface="Arial" charset="0"/>
                <a:ea typeface="楷体_GB2312" pitchFamily="49" charset="-122"/>
              </a:rPr>
              <a:t>的值。</a:t>
            </a:r>
          </a:p>
        </p:txBody>
      </p:sp>
      <p:sp>
        <p:nvSpPr>
          <p:cNvPr id="447510" name="AutoShape 22"/>
          <p:cNvSpPr>
            <a:spLocks noChangeArrowheads="1"/>
          </p:cNvSpPr>
          <p:nvPr/>
        </p:nvSpPr>
        <p:spPr bwMode="auto">
          <a:xfrm>
            <a:off x="5257800" y="5029200"/>
            <a:ext cx="2446338" cy="674688"/>
          </a:xfrm>
          <a:prstGeom prst="wedgeRoundRectCallout">
            <a:avLst>
              <a:gd name="adj1" fmla="val -72324"/>
              <a:gd name="adj2" fmla="val -47884"/>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en-US" altLang="zh-CN" sz="2000" b="1">
                <a:solidFill>
                  <a:schemeClr val="tx1"/>
                </a:solidFill>
                <a:latin typeface="Arial" charset="0"/>
              </a:rPr>
              <a:t>sel=1</a:t>
            </a:r>
            <a:r>
              <a:rPr lang="zh-CN" altLang="en-US" sz="2000" b="1">
                <a:solidFill>
                  <a:schemeClr val="tx1"/>
                </a:solidFill>
                <a:latin typeface="Arial" charset="0"/>
              </a:rPr>
              <a:t>时</a:t>
            </a:r>
            <a:r>
              <a:rPr lang="en-US" altLang="zh-CN" sz="2000" b="1">
                <a:solidFill>
                  <a:schemeClr val="tx1"/>
                </a:solidFill>
                <a:latin typeface="Arial" charset="0"/>
              </a:rPr>
              <a:t>out=in1</a:t>
            </a:r>
            <a:r>
              <a:rPr lang="zh-CN" altLang="en-US" sz="2000" b="1">
                <a:solidFill>
                  <a:schemeClr val="tx1"/>
                </a:solidFill>
                <a:latin typeface="Arial" charset="0"/>
              </a:rPr>
              <a:t>； </a:t>
            </a:r>
            <a:r>
              <a:rPr lang="en-US" altLang="zh-CN" sz="2000" b="1">
                <a:solidFill>
                  <a:schemeClr val="tx1"/>
                </a:solidFill>
                <a:latin typeface="Arial" charset="0"/>
              </a:rPr>
              <a:t>sel=0</a:t>
            </a:r>
            <a:r>
              <a:rPr lang="zh-CN" altLang="en-US" sz="2000" b="1">
                <a:solidFill>
                  <a:schemeClr val="tx1"/>
                </a:solidFill>
                <a:latin typeface="Arial" charset="0"/>
              </a:rPr>
              <a:t>时</a:t>
            </a:r>
            <a:r>
              <a:rPr lang="en-US" altLang="zh-CN" sz="2000" b="1">
                <a:solidFill>
                  <a:schemeClr val="tx1"/>
                </a:solidFill>
                <a:latin typeface="Arial" charset="0"/>
              </a:rPr>
              <a:t>out=in0</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7491"/>
                                        </p:tgtEl>
                                        <p:attrNameLst>
                                          <p:attrName>style.visibility</p:attrName>
                                        </p:attrNameLst>
                                      </p:cBhvr>
                                      <p:to>
                                        <p:strVal val="visible"/>
                                      </p:to>
                                    </p:set>
                                    <p:anim calcmode="lin" valueType="num">
                                      <p:cBhvr additive="base">
                                        <p:cTn id="7" dur="500" fill="hold"/>
                                        <p:tgtEl>
                                          <p:spTgt spid="447491"/>
                                        </p:tgtEl>
                                        <p:attrNameLst>
                                          <p:attrName>ppt_x</p:attrName>
                                        </p:attrNameLst>
                                      </p:cBhvr>
                                      <p:tavLst>
                                        <p:tav tm="0">
                                          <p:val>
                                            <p:strVal val="0-#ppt_w/2"/>
                                          </p:val>
                                        </p:tav>
                                        <p:tav tm="100000">
                                          <p:val>
                                            <p:strVal val="#ppt_x"/>
                                          </p:val>
                                        </p:tav>
                                      </p:tavLst>
                                    </p:anim>
                                    <p:anim calcmode="lin" valueType="num">
                                      <p:cBhvr additive="base">
                                        <p:cTn id="8" dur="500" fill="hold"/>
                                        <p:tgtEl>
                                          <p:spTgt spid="4474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7507"/>
                                        </p:tgtEl>
                                        <p:attrNameLst>
                                          <p:attrName>style.visibility</p:attrName>
                                        </p:attrNameLst>
                                      </p:cBhvr>
                                      <p:to>
                                        <p:strVal val="visible"/>
                                      </p:to>
                                    </p:set>
                                    <p:anim calcmode="lin" valueType="num">
                                      <p:cBhvr additive="base">
                                        <p:cTn id="13" dur="500" fill="hold"/>
                                        <p:tgtEl>
                                          <p:spTgt spid="447507"/>
                                        </p:tgtEl>
                                        <p:attrNameLst>
                                          <p:attrName>ppt_x</p:attrName>
                                        </p:attrNameLst>
                                      </p:cBhvr>
                                      <p:tavLst>
                                        <p:tav tm="0">
                                          <p:val>
                                            <p:strVal val="0-#ppt_w/2"/>
                                          </p:val>
                                        </p:tav>
                                        <p:tav tm="100000">
                                          <p:val>
                                            <p:strVal val="#ppt_x"/>
                                          </p:val>
                                        </p:tav>
                                      </p:tavLst>
                                    </p:anim>
                                    <p:anim calcmode="lin" valueType="num">
                                      <p:cBhvr additive="base">
                                        <p:cTn id="14" dur="500" fill="hold"/>
                                        <p:tgtEl>
                                          <p:spTgt spid="4475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47506"/>
                                        </p:tgtEl>
                                        <p:attrNameLst>
                                          <p:attrName>style.visibility</p:attrName>
                                        </p:attrNameLst>
                                      </p:cBhvr>
                                      <p:to>
                                        <p:strVal val="visible"/>
                                      </p:to>
                                    </p:set>
                                    <p:animEffect transition="in" filter="barn(outVertical)">
                                      <p:cBhvr>
                                        <p:cTn id="19" dur="500"/>
                                        <p:tgtEl>
                                          <p:spTgt spid="44750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447509"/>
                                        </p:tgtEl>
                                        <p:attrNameLst>
                                          <p:attrName>style.visibility</p:attrName>
                                        </p:attrNameLst>
                                      </p:cBhvr>
                                      <p:to>
                                        <p:strVal val="visible"/>
                                      </p:to>
                                    </p:set>
                                    <p:animEffect transition="in" filter="slide(fromTop)">
                                      <p:cBhvr>
                                        <p:cTn id="24" dur="500"/>
                                        <p:tgtEl>
                                          <p:spTgt spid="44750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47508"/>
                                        </p:tgtEl>
                                        <p:attrNameLst>
                                          <p:attrName>style.visibility</p:attrName>
                                        </p:attrNameLst>
                                      </p:cBhvr>
                                      <p:to>
                                        <p:strVal val="visible"/>
                                      </p:to>
                                    </p:set>
                                    <p:anim calcmode="lin" valueType="num">
                                      <p:cBhvr additive="base">
                                        <p:cTn id="29" dur="500" fill="hold"/>
                                        <p:tgtEl>
                                          <p:spTgt spid="447508"/>
                                        </p:tgtEl>
                                        <p:attrNameLst>
                                          <p:attrName>ppt_x</p:attrName>
                                        </p:attrNameLst>
                                      </p:cBhvr>
                                      <p:tavLst>
                                        <p:tav tm="0">
                                          <p:val>
                                            <p:strVal val="0-#ppt_w/2"/>
                                          </p:val>
                                        </p:tav>
                                        <p:tav tm="100000">
                                          <p:val>
                                            <p:strVal val="#ppt_x"/>
                                          </p:val>
                                        </p:tav>
                                      </p:tavLst>
                                    </p:anim>
                                    <p:anim calcmode="lin" valueType="num">
                                      <p:cBhvr additive="base">
                                        <p:cTn id="30" dur="500" fill="hold"/>
                                        <p:tgtEl>
                                          <p:spTgt spid="44750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47510"/>
                                        </p:tgtEl>
                                        <p:attrNameLst>
                                          <p:attrName>style.visibility</p:attrName>
                                        </p:attrNameLst>
                                      </p:cBhvr>
                                      <p:to>
                                        <p:strVal val="visible"/>
                                      </p:to>
                                    </p:set>
                                    <p:animEffect transition="in" filter="dissolve">
                                      <p:cBhvr>
                                        <p:cTn id="41" dur="500"/>
                                        <p:tgtEl>
                                          <p:spTgt spid="447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autoUpdateAnimBg="0"/>
      <p:bldP spid="447506" grpId="0" animBg="1"/>
      <p:bldP spid="447507" grpId="0" autoUpdateAnimBg="0"/>
      <p:bldP spid="447508" grpId="0" autoUpdateAnimBg="0"/>
      <p:bldP spid="447509" grpId="0" animBg="1"/>
      <p:bldP spid="44751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544016" y="398660"/>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9</a:t>
            </a:r>
            <a:r>
              <a:rPr lang="zh-CN" altLang="en-US" dirty="0" smtClean="0">
                <a:solidFill>
                  <a:schemeClr val="accent1"/>
                </a:solidFill>
                <a:latin typeface="Times New Roman" panose="02020603050405020304" pitchFamily="18" charset="0"/>
                <a:cs typeface="Times New Roman" panose="02020603050405020304" pitchFamily="18" charset="0"/>
              </a:rPr>
              <a:t>、位拼接运算符</a:t>
            </a:r>
          </a:p>
        </p:txBody>
      </p:sp>
      <p:sp>
        <p:nvSpPr>
          <p:cNvPr id="449539" name="Rectangle 3"/>
          <p:cNvSpPr>
            <a:spLocks noGrp="1" noChangeArrowheads="1"/>
          </p:cNvSpPr>
          <p:nvPr>
            <p:ph type="body" idx="1"/>
          </p:nvPr>
        </p:nvSpPr>
        <p:spPr>
          <a:xfrm>
            <a:off x="447675" y="908720"/>
            <a:ext cx="8408988" cy="1776413"/>
          </a:xfrm>
        </p:spPr>
        <p:txBody>
          <a:bodyPr/>
          <a:lstStyle/>
          <a:p>
            <a:pPr algn="just">
              <a:lnSpc>
                <a:spcPct val="120000"/>
              </a:lnSpc>
              <a:spcBef>
                <a:spcPct val="0"/>
              </a:spcBef>
            </a:pPr>
            <a:r>
              <a:rPr lang="zh-CN" altLang="en-US" sz="2400" dirty="0" smtClean="0">
                <a:latin typeface="宋体" charset="-122"/>
                <a:ea typeface="宋体" charset="-122"/>
              </a:rPr>
              <a:t>位拼接运算符为</a:t>
            </a:r>
            <a:r>
              <a:rPr lang="en-US" altLang="zh-CN" sz="2400" dirty="0" smtClean="0">
                <a:solidFill>
                  <a:srgbClr val="CC0066"/>
                </a:solidFill>
                <a:latin typeface="宋体" charset="-122"/>
                <a:ea typeface="宋体" charset="-122"/>
              </a:rPr>
              <a:t>{ }</a:t>
            </a:r>
          </a:p>
          <a:p>
            <a:pPr algn="just">
              <a:lnSpc>
                <a:spcPct val="120000"/>
              </a:lnSpc>
              <a:spcBef>
                <a:spcPct val="0"/>
              </a:spcBef>
            </a:pPr>
            <a:r>
              <a:rPr lang="zh-CN" altLang="en-US" sz="2400" dirty="0" smtClean="0">
                <a:latin typeface="宋体" charset="-122"/>
                <a:ea typeface="宋体" charset="-122"/>
              </a:rPr>
              <a:t>用于将两个或多个信号的某些位拼接起来，表示一个</a:t>
            </a:r>
            <a:r>
              <a:rPr lang="zh-CN" altLang="en-US" sz="2400" dirty="0" smtClean="0">
                <a:solidFill>
                  <a:srgbClr val="CC0066"/>
                </a:solidFill>
                <a:latin typeface="宋体" charset="-122"/>
                <a:ea typeface="宋体" charset="-122"/>
              </a:rPr>
              <a:t>整体</a:t>
            </a:r>
            <a:r>
              <a:rPr lang="zh-CN" altLang="en-US" sz="2400" dirty="0" smtClean="0">
                <a:latin typeface="宋体" charset="-122"/>
                <a:ea typeface="宋体" charset="-122"/>
              </a:rPr>
              <a:t>信号。</a:t>
            </a:r>
          </a:p>
          <a:p>
            <a:pPr algn="just">
              <a:lnSpc>
                <a:spcPct val="120000"/>
              </a:lnSpc>
              <a:spcBef>
                <a:spcPct val="0"/>
              </a:spcBef>
            </a:pPr>
            <a:r>
              <a:rPr lang="zh-CN" altLang="en-US" sz="2400" dirty="0" smtClean="0">
                <a:latin typeface="宋体" charset="-122"/>
                <a:ea typeface="宋体" charset="-122"/>
              </a:rPr>
              <a:t>用法：</a:t>
            </a:r>
          </a:p>
        </p:txBody>
      </p:sp>
      <p:sp>
        <p:nvSpPr>
          <p:cNvPr id="54277" name="Rectangle 4"/>
          <p:cNvSpPr>
            <a:spLocks noChangeArrowheads="1"/>
          </p:cNvSpPr>
          <p:nvPr/>
        </p:nvSpPr>
        <p:spPr bwMode="auto">
          <a:xfrm>
            <a:off x="5181600" y="3200400"/>
            <a:ext cx="3200400" cy="2743200"/>
          </a:xfrm>
          <a:prstGeom prst="rect">
            <a:avLst/>
          </a:prstGeom>
          <a:noFill/>
          <a:ln w="9525">
            <a:noFill/>
            <a:miter lim="800000"/>
            <a:headEnd/>
            <a:tailEnd/>
          </a:ln>
        </p:spPr>
        <p:txBody>
          <a:bodyPr wrap="none" lIns="92075" tIns="46038" rIns="92075" bIns="46038" anchor="ctr"/>
          <a:lstStyle/>
          <a:p>
            <a:endParaRPr lang="zh-CN" altLang="en-US"/>
          </a:p>
        </p:txBody>
      </p:sp>
      <p:sp>
        <p:nvSpPr>
          <p:cNvPr id="449541" name="Text Box 5"/>
          <p:cNvSpPr txBox="1">
            <a:spLocks noChangeArrowheads="1"/>
          </p:cNvSpPr>
          <p:nvPr/>
        </p:nvSpPr>
        <p:spPr bwMode="auto">
          <a:xfrm>
            <a:off x="1735138" y="2276872"/>
            <a:ext cx="6862762" cy="396875"/>
          </a:xfrm>
          <a:prstGeom prst="rect">
            <a:avLst/>
          </a:prstGeom>
          <a:solidFill>
            <a:srgbClr val="00FFFF"/>
          </a:solidFill>
          <a:ln w="9525">
            <a:noFill/>
            <a:miter lim="800000"/>
            <a:headEnd/>
            <a:tailEnd/>
          </a:ln>
        </p:spPr>
        <p:txBody>
          <a:bodyPr anchor="b">
            <a:spAutoFit/>
          </a:bodyPr>
          <a:lstStyle/>
          <a:p>
            <a:pPr>
              <a:lnSpc>
                <a:spcPct val="100000"/>
              </a:lnSpc>
              <a:spcBef>
                <a:spcPct val="0"/>
              </a:spcBef>
              <a:buClrTx/>
              <a:buFontTx/>
              <a:buNone/>
            </a:pPr>
            <a:r>
              <a:rPr lang="en-US" altLang="zh-CN" sz="2000" b="1">
                <a:solidFill>
                  <a:schemeClr val="tx1"/>
                </a:solidFill>
                <a:latin typeface="Arial" charset="0"/>
              </a:rPr>
              <a:t>{</a:t>
            </a:r>
            <a:r>
              <a:rPr lang="zh-CN" altLang="en-US" sz="2000" b="1">
                <a:solidFill>
                  <a:schemeClr val="tx1"/>
                </a:solidFill>
                <a:latin typeface="Arial" charset="0"/>
              </a:rPr>
              <a:t>信号</a:t>
            </a:r>
            <a:r>
              <a:rPr lang="en-US" altLang="zh-CN" sz="2000" b="1">
                <a:solidFill>
                  <a:schemeClr val="tx1"/>
                </a:solidFill>
                <a:latin typeface="Arial" charset="0"/>
              </a:rPr>
              <a:t>1</a:t>
            </a:r>
            <a:r>
              <a:rPr lang="zh-CN" altLang="en-US" sz="2000" b="1">
                <a:solidFill>
                  <a:schemeClr val="tx1"/>
                </a:solidFill>
                <a:latin typeface="Arial" charset="0"/>
              </a:rPr>
              <a:t>的某几位</a:t>
            </a:r>
            <a:r>
              <a:rPr lang="en-US" altLang="zh-CN" sz="2000" b="1">
                <a:solidFill>
                  <a:schemeClr val="tx1"/>
                </a:solidFill>
                <a:latin typeface="Arial" charset="0"/>
              </a:rPr>
              <a:t>, </a:t>
            </a:r>
            <a:r>
              <a:rPr lang="zh-CN" altLang="en-US" sz="2000" b="1">
                <a:solidFill>
                  <a:schemeClr val="tx1"/>
                </a:solidFill>
                <a:latin typeface="Arial" charset="0"/>
              </a:rPr>
              <a:t>信号</a:t>
            </a:r>
            <a:r>
              <a:rPr lang="en-US" altLang="zh-CN" sz="2000" b="1">
                <a:solidFill>
                  <a:schemeClr val="tx1"/>
                </a:solidFill>
                <a:latin typeface="Arial" charset="0"/>
              </a:rPr>
              <a:t>2</a:t>
            </a:r>
            <a:r>
              <a:rPr lang="zh-CN" altLang="en-US" sz="2000" b="1">
                <a:solidFill>
                  <a:schemeClr val="tx1"/>
                </a:solidFill>
                <a:latin typeface="Arial" charset="0"/>
              </a:rPr>
              <a:t>的某几位</a:t>
            </a:r>
            <a:r>
              <a:rPr lang="en-US" altLang="zh-CN" sz="2000" b="1">
                <a:solidFill>
                  <a:schemeClr val="tx1"/>
                </a:solidFill>
                <a:latin typeface="Arial" charset="0"/>
              </a:rPr>
              <a:t>, …… , </a:t>
            </a:r>
            <a:r>
              <a:rPr lang="zh-CN" altLang="en-US" sz="2000" b="1">
                <a:solidFill>
                  <a:schemeClr val="tx1"/>
                </a:solidFill>
                <a:latin typeface="Arial" charset="0"/>
              </a:rPr>
              <a:t>信号</a:t>
            </a:r>
            <a:r>
              <a:rPr lang="en-US" altLang="zh-CN" sz="2000" b="1">
                <a:solidFill>
                  <a:schemeClr val="tx1"/>
                </a:solidFill>
                <a:latin typeface="Arial" charset="0"/>
              </a:rPr>
              <a:t>n</a:t>
            </a:r>
            <a:r>
              <a:rPr lang="zh-CN" altLang="en-US" sz="2000" b="1">
                <a:solidFill>
                  <a:schemeClr val="tx1"/>
                </a:solidFill>
                <a:latin typeface="Arial" charset="0"/>
              </a:rPr>
              <a:t>的某几位</a:t>
            </a:r>
            <a:r>
              <a:rPr lang="en-US" altLang="zh-CN" sz="2000" b="1">
                <a:solidFill>
                  <a:schemeClr val="tx1"/>
                </a:solidFill>
                <a:latin typeface="Arial" charset="0"/>
              </a:rPr>
              <a:t>}</a:t>
            </a:r>
          </a:p>
        </p:txBody>
      </p:sp>
      <p:sp>
        <p:nvSpPr>
          <p:cNvPr id="449542" name="Rectangle 6"/>
          <p:cNvSpPr>
            <a:spLocks noChangeArrowheads="1"/>
          </p:cNvSpPr>
          <p:nvPr/>
        </p:nvSpPr>
        <p:spPr bwMode="auto">
          <a:xfrm>
            <a:off x="323528" y="2852936"/>
            <a:ext cx="8712200" cy="3576637"/>
          </a:xfrm>
          <a:prstGeom prst="rect">
            <a:avLst/>
          </a:prstGeom>
          <a:solidFill>
            <a:srgbClr val="ADD6FF"/>
          </a:solidFill>
          <a:ln w="9525">
            <a:noFill/>
            <a:miter lim="800000"/>
            <a:headEnd/>
            <a:tailEnd/>
          </a:ln>
          <a:effectLst>
            <a:prstShdw prst="shdw13" dist="53882" dir="13500000">
              <a:schemeClr val="bg2">
                <a:alpha val="50000"/>
              </a:schemeClr>
            </a:prstShdw>
          </a:effectLst>
        </p:spPr>
        <p:txBody>
          <a:bodyPr/>
          <a:lstStyle/>
          <a:p>
            <a:pPr marL="342900" indent="-180000">
              <a:lnSpc>
                <a:spcPct val="120000"/>
              </a:lnSpc>
              <a:spcBef>
                <a:spcPct val="0"/>
              </a:spcBef>
              <a:buClr>
                <a:schemeClr val="accent2"/>
              </a:buClr>
              <a:buSzPct val="80000"/>
              <a:buFont typeface="Wingdings" panose="05000000000000000000" pitchFamily="2" charset="2"/>
              <a:buChar char="Ø"/>
              <a:defRPr/>
            </a:pPr>
            <a:r>
              <a:rPr lang="zh-CN" altLang="en-US" sz="2200" b="1" dirty="0" smtClean="0">
                <a:solidFill>
                  <a:schemeClr val="tx1"/>
                </a:solidFill>
              </a:rPr>
              <a:t>例如</a:t>
            </a:r>
            <a:r>
              <a:rPr lang="zh-CN" altLang="en-US" sz="2200" b="1" dirty="0">
                <a:solidFill>
                  <a:schemeClr val="tx1"/>
                </a:solidFill>
              </a:rPr>
              <a:t>在进行全加运算时，可将进位输出与算术和拼接在一起使用。</a:t>
            </a:r>
          </a:p>
          <a:p>
            <a:pPr marL="342900" indent="-342900">
              <a:lnSpc>
                <a:spcPct val="120000"/>
              </a:lnSpc>
              <a:spcBef>
                <a:spcPct val="0"/>
              </a:spcBef>
              <a:buClr>
                <a:srgbClr val="3333FF"/>
              </a:buClr>
              <a:buFont typeface="Wingdings" pitchFamily="2" charset="2"/>
              <a:buNone/>
              <a:defRPr/>
            </a:pPr>
            <a:r>
              <a:rPr lang="en-US" altLang="zh-CN" sz="1800" b="1" dirty="0" smtClean="0">
                <a:solidFill>
                  <a:srgbClr val="FF0066"/>
                </a:solidFill>
                <a:latin typeface="Arial" charset="0"/>
              </a:rPr>
              <a:t>【</a:t>
            </a:r>
            <a:r>
              <a:rPr lang="zh-CN" altLang="en-US" sz="1800" b="1" dirty="0" smtClean="0">
                <a:solidFill>
                  <a:srgbClr val="FF0066"/>
                </a:solidFill>
                <a:latin typeface="Arial" charset="0"/>
              </a:rPr>
              <a:t>例</a:t>
            </a:r>
            <a:r>
              <a:rPr kumimoji="1" lang="en-US" altLang="zh-CN" sz="1800" b="1" dirty="0">
                <a:solidFill>
                  <a:srgbClr val="FF0066"/>
                </a:solidFill>
                <a:latin typeface="Arial" charset="0"/>
              </a:rPr>
              <a:t>2.19 </a:t>
            </a:r>
            <a:r>
              <a:rPr lang="en-US" altLang="zh-CN" sz="1800" b="1" dirty="0">
                <a:solidFill>
                  <a:srgbClr val="FF0066"/>
                </a:solidFill>
                <a:latin typeface="Arial" charset="0"/>
              </a:rPr>
              <a:t>】</a:t>
            </a:r>
            <a:r>
              <a:rPr lang="en-US" altLang="zh-CN" sz="1800" b="1" dirty="0">
                <a:solidFill>
                  <a:schemeClr val="tx1"/>
                </a:solidFill>
                <a:latin typeface="Arial" charset="0"/>
              </a:rPr>
              <a:t>output [3:0] sum;                         //</a:t>
            </a:r>
            <a:r>
              <a:rPr lang="zh-CN" altLang="en-US" sz="1800" b="1" dirty="0">
                <a:solidFill>
                  <a:schemeClr val="tx1"/>
                </a:solidFill>
                <a:latin typeface="Arial" charset="0"/>
              </a:rPr>
              <a:t>算术和</a:t>
            </a:r>
          </a:p>
          <a:p>
            <a:pPr marL="342900" indent="-342900">
              <a:lnSpc>
                <a:spcPct val="120000"/>
              </a:lnSpc>
              <a:spcBef>
                <a:spcPct val="0"/>
              </a:spcBef>
              <a:buClr>
                <a:srgbClr val="3333FF"/>
              </a:buClr>
              <a:buFont typeface="Wingdings" pitchFamily="2" charset="2"/>
              <a:buNone/>
              <a:defRPr/>
            </a:pPr>
            <a:r>
              <a:rPr lang="zh-CN" altLang="en-US" sz="1800" b="1" dirty="0">
                <a:solidFill>
                  <a:schemeClr val="tx1"/>
                </a:solidFill>
                <a:latin typeface="Arial" charset="0"/>
              </a:rPr>
              <a:t>               </a:t>
            </a:r>
            <a:r>
              <a:rPr lang="en-US" altLang="zh-CN" sz="1800" b="1" dirty="0">
                <a:solidFill>
                  <a:schemeClr val="tx1"/>
                </a:solidFill>
                <a:latin typeface="Arial" charset="0"/>
              </a:rPr>
              <a:t>output </a:t>
            </a:r>
            <a:r>
              <a:rPr lang="en-US" altLang="zh-CN" sz="1800" b="1" dirty="0" err="1">
                <a:solidFill>
                  <a:schemeClr val="tx1"/>
                </a:solidFill>
                <a:latin typeface="Arial" charset="0"/>
              </a:rPr>
              <a:t>cout</a:t>
            </a:r>
            <a:r>
              <a:rPr lang="en-US" altLang="zh-CN" sz="1800" b="1" dirty="0">
                <a:solidFill>
                  <a:schemeClr val="tx1"/>
                </a:solidFill>
                <a:latin typeface="Arial" charset="0"/>
              </a:rPr>
              <a:t>;                                     //</a:t>
            </a:r>
            <a:r>
              <a:rPr lang="zh-CN" altLang="en-US" sz="1800" b="1" dirty="0">
                <a:solidFill>
                  <a:schemeClr val="tx1"/>
                </a:solidFill>
                <a:latin typeface="Arial" charset="0"/>
              </a:rPr>
              <a:t>进位输出</a:t>
            </a:r>
          </a:p>
          <a:p>
            <a:pPr marL="342900" indent="-342900">
              <a:lnSpc>
                <a:spcPct val="120000"/>
              </a:lnSpc>
              <a:spcBef>
                <a:spcPct val="0"/>
              </a:spcBef>
              <a:buClr>
                <a:srgbClr val="3333FF"/>
              </a:buClr>
              <a:buFont typeface="Wingdings" pitchFamily="2" charset="2"/>
              <a:buNone/>
              <a:defRPr/>
            </a:pPr>
            <a:r>
              <a:rPr lang="zh-CN" altLang="en-US" sz="1800" b="1" dirty="0">
                <a:solidFill>
                  <a:schemeClr val="tx1"/>
                </a:solidFill>
                <a:latin typeface="Arial" charset="0"/>
              </a:rPr>
              <a:t>               </a:t>
            </a:r>
            <a:r>
              <a:rPr lang="en-US" altLang="zh-CN" sz="1800" b="1" dirty="0">
                <a:solidFill>
                  <a:schemeClr val="tx1"/>
                </a:solidFill>
                <a:latin typeface="Arial" charset="0"/>
              </a:rPr>
              <a:t>input[3:0] </a:t>
            </a:r>
            <a:r>
              <a:rPr lang="en-US" altLang="zh-CN" sz="1800" b="1" dirty="0" err="1">
                <a:solidFill>
                  <a:schemeClr val="tx1"/>
                </a:solidFill>
                <a:latin typeface="Arial" charset="0"/>
              </a:rPr>
              <a:t>ina,inb</a:t>
            </a:r>
            <a:r>
              <a:rPr lang="en-US" altLang="zh-CN" sz="1800" b="1" dirty="0">
                <a:solidFill>
                  <a:schemeClr val="tx1"/>
                </a:solidFill>
                <a:latin typeface="Arial" charset="0"/>
              </a:rPr>
              <a:t>;</a:t>
            </a:r>
          </a:p>
          <a:p>
            <a:pPr marL="342900" indent="-342900">
              <a:lnSpc>
                <a:spcPct val="120000"/>
              </a:lnSpc>
              <a:spcBef>
                <a:spcPct val="0"/>
              </a:spcBef>
              <a:buClr>
                <a:srgbClr val="3333FF"/>
              </a:buClr>
              <a:buFont typeface="Wingdings" pitchFamily="2" charset="2"/>
              <a:buNone/>
              <a:defRPr/>
            </a:pPr>
            <a:r>
              <a:rPr lang="en-US" altLang="zh-CN" sz="1800" b="1" dirty="0">
                <a:solidFill>
                  <a:schemeClr val="tx1"/>
                </a:solidFill>
                <a:latin typeface="Arial" charset="0"/>
              </a:rPr>
              <a:t>               input </a:t>
            </a:r>
            <a:r>
              <a:rPr lang="en-US" altLang="zh-CN" sz="1800" b="1" dirty="0" err="1">
                <a:solidFill>
                  <a:schemeClr val="tx1"/>
                </a:solidFill>
                <a:latin typeface="Arial" charset="0"/>
              </a:rPr>
              <a:t>cin</a:t>
            </a:r>
            <a:r>
              <a:rPr lang="en-US" altLang="zh-CN" sz="1800" b="1" dirty="0">
                <a:solidFill>
                  <a:schemeClr val="tx1"/>
                </a:solidFill>
                <a:latin typeface="Arial" charset="0"/>
              </a:rPr>
              <a:t>;</a:t>
            </a:r>
          </a:p>
          <a:p>
            <a:pPr marL="342900" indent="-342900">
              <a:lnSpc>
                <a:spcPct val="120000"/>
              </a:lnSpc>
              <a:spcBef>
                <a:spcPct val="0"/>
              </a:spcBef>
              <a:buClr>
                <a:srgbClr val="3333FF"/>
              </a:buClr>
              <a:buFont typeface="Wingdings" pitchFamily="2" charset="2"/>
              <a:buNone/>
              <a:defRPr/>
            </a:pPr>
            <a:r>
              <a:rPr lang="en-US" altLang="zh-CN" sz="1800" b="1" dirty="0">
                <a:solidFill>
                  <a:schemeClr val="tx1"/>
                </a:solidFill>
                <a:latin typeface="Arial" charset="0"/>
              </a:rPr>
              <a:t>               assign {</a:t>
            </a:r>
            <a:r>
              <a:rPr lang="en-US" altLang="zh-CN" sz="1800" b="1" dirty="0" err="1">
                <a:solidFill>
                  <a:srgbClr val="CC0066"/>
                </a:solidFill>
                <a:latin typeface="Arial" charset="0"/>
              </a:rPr>
              <a:t>cout,sum</a:t>
            </a:r>
            <a:r>
              <a:rPr lang="en-US" altLang="zh-CN" sz="1800" b="1" dirty="0">
                <a:solidFill>
                  <a:schemeClr val="tx1"/>
                </a:solidFill>
                <a:latin typeface="Arial" charset="0"/>
              </a:rPr>
              <a:t>} = </a:t>
            </a:r>
            <a:r>
              <a:rPr lang="en-US" altLang="zh-CN" sz="1800" b="1" dirty="0" err="1">
                <a:solidFill>
                  <a:schemeClr val="tx1"/>
                </a:solidFill>
                <a:latin typeface="Arial" charset="0"/>
              </a:rPr>
              <a:t>ina</a:t>
            </a:r>
            <a:r>
              <a:rPr lang="en-US" altLang="zh-CN" sz="1800" b="1" dirty="0">
                <a:solidFill>
                  <a:schemeClr val="tx1"/>
                </a:solidFill>
                <a:latin typeface="Arial" charset="0"/>
              </a:rPr>
              <a:t> + </a:t>
            </a:r>
            <a:r>
              <a:rPr lang="en-US" altLang="zh-CN" sz="1800" b="1" dirty="0" err="1">
                <a:solidFill>
                  <a:schemeClr val="tx1"/>
                </a:solidFill>
                <a:latin typeface="Arial" charset="0"/>
              </a:rPr>
              <a:t>inb</a:t>
            </a:r>
            <a:r>
              <a:rPr lang="en-US" altLang="zh-CN" sz="1800" b="1" dirty="0">
                <a:solidFill>
                  <a:schemeClr val="tx1"/>
                </a:solidFill>
                <a:latin typeface="Arial" charset="0"/>
              </a:rPr>
              <a:t> +</a:t>
            </a:r>
            <a:r>
              <a:rPr lang="en-US" altLang="zh-CN" sz="1800" b="1" dirty="0" err="1">
                <a:solidFill>
                  <a:schemeClr val="tx1"/>
                </a:solidFill>
                <a:latin typeface="Arial" charset="0"/>
              </a:rPr>
              <a:t>cin</a:t>
            </a:r>
            <a:r>
              <a:rPr lang="zh-CN" altLang="en-US" sz="1800" b="1" dirty="0">
                <a:solidFill>
                  <a:schemeClr val="tx1"/>
                </a:solidFill>
                <a:latin typeface="Arial" charset="0"/>
              </a:rPr>
              <a:t>；</a:t>
            </a:r>
            <a:r>
              <a:rPr lang="en-US" altLang="zh-CN" sz="1800" b="1" dirty="0">
                <a:solidFill>
                  <a:schemeClr val="tx1"/>
                </a:solidFill>
                <a:latin typeface="Arial" charset="0"/>
              </a:rPr>
              <a:t>//</a:t>
            </a:r>
            <a:r>
              <a:rPr lang="zh-CN" altLang="en-US" sz="1800" b="1" dirty="0">
                <a:solidFill>
                  <a:schemeClr val="tx1"/>
                </a:solidFill>
                <a:latin typeface="Arial" charset="0"/>
              </a:rPr>
              <a:t>进位与算术和拼接在一起</a:t>
            </a:r>
          </a:p>
          <a:p>
            <a:pPr marL="342900" indent="-180000">
              <a:lnSpc>
                <a:spcPct val="120000"/>
              </a:lnSpc>
              <a:spcBef>
                <a:spcPct val="0"/>
              </a:spcBef>
              <a:buClr>
                <a:schemeClr val="accent2"/>
              </a:buClr>
              <a:buSzPct val="80000"/>
              <a:buFont typeface="Wingdings" panose="05000000000000000000" pitchFamily="2" charset="2"/>
              <a:buChar char="Ø"/>
              <a:defRPr/>
            </a:pPr>
            <a:r>
              <a:rPr lang="zh-CN" altLang="en-US" sz="2200" b="1" dirty="0">
                <a:solidFill>
                  <a:schemeClr val="tx1"/>
                </a:solidFill>
              </a:rPr>
              <a:t>位拼接可以嵌套使用，或用重复法简化</a:t>
            </a:r>
            <a:r>
              <a:rPr lang="zh-CN" altLang="en-US" sz="2200" b="1" dirty="0" smtClean="0">
                <a:solidFill>
                  <a:schemeClr val="tx1"/>
                </a:solidFill>
              </a:rPr>
              <a:t>书写</a:t>
            </a:r>
            <a:endParaRPr lang="en-US" altLang="zh-CN" sz="1800" b="1" dirty="0" smtClean="0">
              <a:solidFill>
                <a:schemeClr val="tx1"/>
              </a:solidFill>
              <a:latin typeface="Arial" charset="0"/>
            </a:endParaRPr>
          </a:p>
          <a:p>
            <a:pPr marL="342900" indent="-342900">
              <a:buClr>
                <a:srgbClr val="3333FF"/>
              </a:buClr>
              <a:buFont typeface="Wingdings" pitchFamily="2" charset="2"/>
              <a:buNone/>
              <a:defRPr/>
            </a:pPr>
            <a:r>
              <a:rPr lang="en-US" altLang="zh-CN" sz="1800" b="1" dirty="0" smtClean="0">
                <a:solidFill>
                  <a:srgbClr val="FF0066"/>
                </a:solidFill>
                <a:latin typeface="Arial" charset="0"/>
              </a:rPr>
              <a:t>【</a:t>
            </a:r>
            <a:r>
              <a:rPr lang="zh-CN" altLang="en-US" sz="1800" b="1" dirty="0">
                <a:solidFill>
                  <a:srgbClr val="FF0066"/>
                </a:solidFill>
                <a:latin typeface="Arial" charset="0"/>
              </a:rPr>
              <a:t>例</a:t>
            </a:r>
            <a:r>
              <a:rPr kumimoji="1" lang="en-US" altLang="zh-CN" sz="1800" b="1" dirty="0">
                <a:solidFill>
                  <a:srgbClr val="FF0066"/>
                </a:solidFill>
                <a:latin typeface="Arial" charset="0"/>
              </a:rPr>
              <a:t>2.20 】</a:t>
            </a:r>
            <a:r>
              <a:rPr lang="en-US" altLang="zh-CN" sz="1800" b="1" dirty="0">
                <a:solidFill>
                  <a:schemeClr val="tx1"/>
                </a:solidFill>
                <a:latin typeface="Arial" charset="0"/>
              </a:rPr>
              <a:t>{3{</a:t>
            </a:r>
            <a:r>
              <a:rPr lang="en-US" altLang="zh-CN" sz="1800" b="1" dirty="0" err="1">
                <a:solidFill>
                  <a:schemeClr val="tx1"/>
                </a:solidFill>
                <a:latin typeface="Arial" charset="0"/>
              </a:rPr>
              <a:t>a,b</a:t>
            </a:r>
            <a:r>
              <a:rPr lang="en-US" altLang="zh-CN" sz="1800" b="1" dirty="0">
                <a:solidFill>
                  <a:schemeClr val="tx1"/>
                </a:solidFill>
                <a:latin typeface="Arial" charset="0"/>
              </a:rPr>
              <a:t>[3:0]} }</a:t>
            </a:r>
          </a:p>
          <a:p>
            <a:pPr marL="342900" indent="-342900">
              <a:spcBef>
                <a:spcPct val="0"/>
              </a:spcBef>
              <a:buClr>
                <a:srgbClr val="3333FF"/>
              </a:buClr>
              <a:buFont typeface="Wingdings" pitchFamily="2" charset="2"/>
              <a:buNone/>
              <a:defRPr/>
            </a:pPr>
            <a:r>
              <a:rPr lang="en-US" altLang="zh-CN" sz="1800" b="1" dirty="0">
                <a:solidFill>
                  <a:schemeClr val="tx1"/>
                </a:solidFill>
                <a:latin typeface="Arial" charset="0"/>
              </a:rPr>
              <a:t>     ={ {</a:t>
            </a:r>
            <a:r>
              <a:rPr lang="en-US" altLang="zh-CN" sz="1800" b="1" dirty="0" err="1">
                <a:solidFill>
                  <a:schemeClr val="tx1"/>
                </a:solidFill>
                <a:latin typeface="Arial" charset="0"/>
              </a:rPr>
              <a:t>a,b</a:t>
            </a:r>
            <a:r>
              <a:rPr lang="en-US" altLang="zh-CN" sz="1800" b="1" dirty="0">
                <a:solidFill>
                  <a:schemeClr val="tx1"/>
                </a:solidFill>
                <a:latin typeface="Arial" charset="0"/>
              </a:rPr>
              <a:t>[3],b[2],b[1],b[0]}, {</a:t>
            </a:r>
            <a:r>
              <a:rPr lang="en-US" altLang="zh-CN" sz="1800" b="1" dirty="0" err="1">
                <a:solidFill>
                  <a:schemeClr val="tx1"/>
                </a:solidFill>
                <a:latin typeface="Arial" charset="0"/>
              </a:rPr>
              <a:t>a,b</a:t>
            </a:r>
            <a:r>
              <a:rPr lang="en-US" altLang="zh-CN" sz="1800" b="1" dirty="0">
                <a:solidFill>
                  <a:schemeClr val="tx1"/>
                </a:solidFill>
                <a:latin typeface="Arial" charset="0"/>
              </a:rPr>
              <a:t>[3],b[2],b[1],b[0]}, {</a:t>
            </a:r>
            <a:r>
              <a:rPr lang="en-US" altLang="zh-CN" sz="1800" b="1" dirty="0" err="1">
                <a:solidFill>
                  <a:schemeClr val="tx1"/>
                </a:solidFill>
                <a:latin typeface="Arial" charset="0"/>
              </a:rPr>
              <a:t>a,b</a:t>
            </a:r>
            <a:r>
              <a:rPr lang="en-US" altLang="zh-CN" sz="1800" b="1" dirty="0">
                <a:solidFill>
                  <a:schemeClr val="tx1"/>
                </a:solidFill>
                <a:latin typeface="Arial" charset="0"/>
              </a:rPr>
              <a:t>[3],b[2],b[1],b[0]}}</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9539"/>
                                        </p:tgtEl>
                                        <p:attrNameLst>
                                          <p:attrName>style.visibility</p:attrName>
                                        </p:attrNameLst>
                                      </p:cBhvr>
                                      <p:to>
                                        <p:strVal val="visible"/>
                                      </p:to>
                                    </p:set>
                                    <p:anim calcmode="lin" valueType="num">
                                      <p:cBhvr additive="base">
                                        <p:cTn id="7" dur="500" fill="hold"/>
                                        <p:tgtEl>
                                          <p:spTgt spid="449539"/>
                                        </p:tgtEl>
                                        <p:attrNameLst>
                                          <p:attrName>ppt_x</p:attrName>
                                        </p:attrNameLst>
                                      </p:cBhvr>
                                      <p:tavLst>
                                        <p:tav tm="0">
                                          <p:val>
                                            <p:strVal val="0-#ppt_w/2"/>
                                          </p:val>
                                        </p:tav>
                                        <p:tav tm="100000">
                                          <p:val>
                                            <p:strVal val="#ppt_x"/>
                                          </p:val>
                                        </p:tav>
                                      </p:tavLst>
                                    </p:anim>
                                    <p:anim calcmode="lin" valueType="num">
                                      <p:cBhvr additive="base">
                                        <p:cTn id="8" dur="500" fill="hold"/>
                                        <p:tgtEl>
                                          <p:spTgt spid="4495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449541"/>
                                        </p:tgtEl>
                                        <p:attrNameLst>
                                          <p:attrName>style.visibility</p:attrName>
                                        </p:attrNameLst>
                                      </p:cBhvr>
                                      <p:to>
                                        <p:strVal val="visible"/>
                                      </p:to>
                                    </p:set>
                                    <p:anim calcmode="lin" valueType="num">
                                      <p:cBhvr>
                                        <p:cTn id="13" dur="500" fill="hold"/>
                                        <p:tgtEl>
                                          <p:spTgt spid="449541"/>
                                        </p:tgtEl>
                                        <p:attrNameLst>
                                          <p:attrName>ppt_x</p:attrName>
                                        </p:attrNameLst>
                                      </p:cBhvr>
                                      <p:tavLst>
                                        <p:tav tm="0">
                                          <p:val>
                                            <p:strVal val="#ppt_x-#ppt_w/2"/>
                                          </p:val>
                                        </p:tav>
                                        <p:tav tm="100000">
                                          <p:val>
                                            <p:strVal val="#ppt_x"/>
                                          </p:val>
                                        </p:tav>
                                      </p:tavLst>
                                    </p:anim>
                                    <p:anim calcmode="lin" valueType="num">
                                      <p:cBhvr>
                                        <p:cTn id="14" dur="500" fill="hold"/>
                                        <p:tgtEl>
                                          <p:spTgt spid="449541"/>
                                        </p:tgtEl>
                                        <p:attrNameLst>
                                          <p:attrName>ppt_y</p:attrName>
                                        </p:attrNameLst>
                                      </p:cBhvr>
                                      <p:tavLst>
                                        <p:tav tm="0">
                                          <p:val>
                                            <p:strVal val="#ppt_y"/>
                                          </p:val>
                                        </p:tav>
                                        <p:tav tm="100000">
                                          <p:val>
                                            <p:strVal val="#ppt_y"/>
                                          </p:val>
                                        </p:tav>
                                      </p:tavLst>
                                    </p:anim>
                                    <p:anim calcmode="lin" valueType="num">
                                      <p:cBhvr>
                                        <p:cTn id="15" dur="500" fill="hold"/>
                                        <p:tgtEl>
                                          <p:spTgt spid="449541"/>
                                        </p:tgtEl>
                                        <p:attrNameLst>
                                          <p:attrName>ppt_w</p:attrName>
                                        </p:attrNameLst>
                                      </p:cBhvr>
                                      <p:tavLst>
                                        <p:tav tm="0">
                                          <p:val>
                                            <p:fltVal val="0"/>
                                          </p:val>
                                        </p:tav>
                                        <p:tav tm="100000">
                                          <p:val>
                                            <p:strVal val="#ppt_w"/>
                                          </p:val>
                                        </p:tav>
                                      </p:tavLst>
                                    </p:anim>
                                    <p:anim calcmode="lin" valueType="num">
                                      <p:cBhvr>
                                        <p:cTn id="16" dur="500" fill="hold"/>
                                        <p:tgtEl>
                                          <p:spTgt spid="449541"/>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49542"/>
                                        </p:tgtEl>
                                        <p:attrNameLst>
                                          <p:attrName>style.visibility</p:attrName>
                                        </p:attrNameLst>
                                      </p:cBhvr>
                                      <p:to>
                                        <p:strVal val="visible"/>
                                      </p:to>
                                    </p:set>
                                    <p:anim calcmode="lin" valueType="num">
                                      <p:cBhvr additive="base">
                                        <p:cTn id="21" dur="500" fill="hold"/>
                                        <p:tgtEl>
                                          <p:spTgt spid="449542"/>
                                        </p:tgtEl>
                                        <p:attrNameLst>
                                          <p:attrName>ppt_x</p:attrName>
                                        </p:attrNameLst>
                                      </p:cBhvr>
                                      <p:tavLst>
                                        <p:tav tm="0">
                                          <p:val>
                                            <p:strVal val="0-#ppt_w/2"/>
                                          </p:val>
                                        </p:tav>
                                        <p:tav tm="100000">
                                          <p:val>
                                            <p:strVal val="#ppt_x"/>
                                          </p:val>
                                        </p:tav>
                                      </p:tavLst>
                                    </p:anim>
                                    <p:anim calcmode="lin" valueType="num">
                                      <p:cBhvr additive="base">
                                        <p:cTn id="22" dur="500" fill="hold"/>
                                        <p:tgtEl>
                                          <p:spTgt spid="4495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autoUpdateAnimBg="0"/>
      <p:bldP spid="449541" grpId="0" animBg="1" autoUpdateAnimBg="0"/>
      <p:bldP spid="449542"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539552" y="404664"/>
            <a:ext cx="7772400" cy="372603"/>
          </a:xfrm>
        </p:spPr>
        <p:txBody>
          <a:bodyPr/>
          <a:lstStyle/>
          <a:p>
            <a:r>
              <a:rPr lang="zh-CN" altLang="en-US" smtClean="0">
                <a:solidFill>
                  <a:schemeClr val="accent1"/>
                </a:solidFill>
                <a:latin typeface="Times New Roman" panose="02020603050405020304" pitchFamily="18" charset="0"/>
                <a:cs typeface="Times New Roman" panose="02020603050405020304" pitchFamily="18" charset="0"/>
              </a:rPr>
              <a:t>运算符的优先级</a:t>
            </a:r>
          </a:p>
        </p:txBody>
      </p:sp>
      <p:sp>
        <p:nvSpPr>
          <p:cNvPr id="55300" name="Rectangle 3"/>
          <p:cNvSpPr>
            <a:spLocks noChangeArrowheads="1"/>
          </p:cNvSpPr>
          <p:nvPr/>
        </p:nvSpPr>
        <p:spPr bwMode="auto">
          <a:xfrm>
            <a:off x="5181600" y="2849563"/>
            <a:ext cx="3200400" cy="2743200"/>
          </a:xfrm>
          <a:prstGeom prst="rect">
            <a:avLst/>
          </a:prstGeom>
          <a:noFill/>
          <a:ln w="9525">
            <a:noFill/>
            <a:miter lim="800000"/>
            <a:headEnd/>
            <a:tailEnd/>
          </a:ln>
        </p:spPr>
        <p:txBody>
          <a:bodyPr wrap="none" lIns="92075" tIns="46038" rIns="92075" bIns="46038" anchor="ctr"/>
          <a:lstStyle/>
          <a:p>
            <a:endParaRPr lang="zh-CN" altLang="en-US" b="1">
              <a:solidFill>
                <a:schemeClr val="tx1"/>
              </a:solidFill>
            </a:endParaRPr>
          </a:p>
        </p:txBody>
      </p:sp>
      <p:graphicFrame>
        <p:nvGraphicFramePr>
          <p:cNvPr id="451638" name="Group 54"/>
          <p:cNvGraphicFramePr>
            <a:graphicFrameLocks noGrp="1"/>
          </p:cNvGraphicFramePr>
          <p:nvPr>
            <p:extLst>
              <p:ext uri="{D42A27DB-BD31-4B8C-83A1-F6EECF244321}">
                <p14:modId xmlns:p14="http://schemas.microsoft.com/office/powerpoint/2010/main" val="2127340224"/>
              </p:ext>
            </p:extLst>
          </p:nvPr>
        </p:nvGraphicFramePr>
        <p:xfrm>
          <a:off x="296863" y="1412875"/>
          <a:ext cx="5481637" cy="4666612"/>
        </p:xfrm>
        <a:graphic>
          <a:graphicData uri="http://schemas.openxmlformats.org/drawingml/2006/table">
            <a:tbl>
              <a:tblPr/>
              <a:tblGrid>
                <a:gridCol w="1897062"/>
                <a:gridCol w="2443163"/>
                <a:gridCol w="1141412"/>
              </a:tblGrid>
              <a:tr h="18732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类  别</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运  算  符</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优先级</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102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逻辑非、按位取反</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rowSpan="1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高</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低</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r h="187325">
                <a:tc rowSpan="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算术运算符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  </a:t>
                      </a: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18732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18732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移位运算符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&lt;&lt;  &gt;&gt;</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18732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关系运算符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&lt;  &lt;=  &gt;  &gt;=</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185738">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等式运算符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  ! =  ===  !==</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187325">
                <a:tc rowSpan="3">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缩减运算符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&amp;  ~&amp;</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20637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18732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187325">
                <a:tc rowSpan="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逻辑运算符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&amp;&amp;</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18732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18732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条件运算符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bl>
          </a:graphicData>
        </a:graphic>
      </p:graphicFrame>
      <p:sp>
        <p:nvSpPr>
          <p:cNvPr id="451632" name="Text Box 48"/>
          <p:cNvSpPr txBox="1">
            <a:spLocks noChangeArrowheads="1"/>
          </p:cNvSpPr>
          <p:nvPr/>
        </p:nvSpPr>
        <p:spPr bwMode="auto">
          <a:xfrm>
            <a:off x="5868144" y="2694675"/>
            <a:ext cx="3107581" cy="2936188"/>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wrap="square" anchor="b">
            <a:spAutoFit/>
          </a:bodyPr>
          <a:lstStyle/>
          <a:p>
            <a:pPr marL="195263" indent="-195263" algn="l" eaLnBrk="1" hangingPunct="1">
              <a:lnSpc>
                <a:spcPct val="120000"/>
              </a:lnSpc>
              <a:spcBef>
                <a:spcPct val="0"/>
              </a:spcBef>
              <a:buClr>
                <a:schemeClr val="accent1"/>
              </a:buClr>
              <a:buSzPct val="80000"/>
              <a:buFont typeface="Wingdings" pitchFamily="2" charset="2"/>
              <a:buChar char="v"/>
            </a:pPr>
            <a:r>
              <a:rPr lang="zh-CN" altLang="en-US" sz="2200" b="1" dirty="0">
                <a:solidFill>
                  <a:schemeClr val="tx1"/>
                </a:solidFill>
                <a:latin typeface="楷体_GB2312" pitchFamily="49" charset="-122"/>
                <a:ea typeface="楷体_GB2312" pitchFamily="49" charset="-122"/>
              </a:rPr>
              <a:t>为避免错误，提高程序的可读性，建议使用括号来控制运算的优先级！</a:t>
            </a:r>
          </a:p>
          <a:p>
            <a:pPr marL="195263" indent="-195263" algn="l" eaLnBrk="1" hangingPunct="1">
              <a:lnSpc>
                <a:spcPct val="120000"/>
              </a:lnSpc>
              <a:spcBef>
                <a:spcPct val="0"/>
              </a:spcBef>
              <a:buClr>
                <a:srgbClr val="FF0000"/>
              </a:buClr>
              <a:buSzPct val="80000"/>
              <a:buFont typeface="Wingdings" pitchFamily="2" charset="2"/>
              <a:buNone/>
            </a:pPr>
            <a:r>
              <a:rPr lang="en-US" altLang="zh-CN" sz="2000" b="1" dirty="0">
                <a:solidFill>
                  <a:srgbClr val="FF0066"/>
                </a:solidFill>
              </a:rPr>
              <a:t>【</a:t>
            </a:r>
            <a:r>
              <a:rPr lang="zh-CN" altLang="en-US" sz="2000" b="1" dirty="0">
                <a:solidFill>
                  <a:srgbClr val="FF0066"/>
                </a:solidFill>
              </a:rPr>
              <a:t>例</a:t>
            </a:r>
            <a:r>
              <a:rPr lang="en-US" altLang="zh-CN" sz="2000" b="1" dirty="0">
                <a:solidFill>
                  <a:srgbClr val="FF0066"/>
                </a:solidFill>
              </a:rPr>
              <a:t>】</a:t>
            </a:r>
            <a:r>
              <a:rPr lang="zh-CN" altLang="en-US" sz="2200" b="1" dirty="0">
                <a:solidFill>
                  <a:schemeClr val="tx1"/>
                </a:solidFill>
                <a:latin typeface="Arial" charset="0"/>
              </a:rPr>
              <a:t>（</a:t>
            </a:r>
            <a:r>
              <a:rPr lang="en-US" altLang="zh-CN" sz="2200" b="1" dirty="0">
                <a:solidFill>
                  <a:schemeClr val="tx1"/>
                </a:solidFill>
                <a:latin typeface="Arial" charset="0"/>
              </a:rPr>
              <a:t>a&gt;b)&amp;&amp;(b&gt;c) </a:t>
            </a:r>
          </a:p>
          <a:p>
            <a:pPr marL="195263" indent="-195263" algn="l" eaLnBrk="1" hangingPunct="1">
              <a:lnSpc>
                <a:spcPct val="120000"/>
              </a:lnSpc>
              <a:spcBef>
                <a:spcPct val="0"/>
              </a:spcBef>
              <a:buClr>
                <a:srgbClr val="FF0000"/>
              </a:buClr>
              <a:buSzPct val="80000"/>
              <a:buFont typeface="Wingdings" pitchFamily="2" charset="2"/>
              <a:buNone/>
            </a:pPr>
            <a:r>
              <a:rPr lang="en-US" altLang="zh-CN" sz="2200" b="1" dirty="0">
                <a:solidFill>
                  <a:schemeClr val="tx1"/>
                </a:solidFill>
                <a:latin typeface="Arial" charset="0"/>
              </a:rPr>
              <a:t>        </a:t>
            </a:r>
            <a:r>
              <a:rPr lang="zh-CN" altLang="en-US" sz="2200" b="1" dirty="0">
                <a:solidFill>
                  <a:schemeClr val="tx1"/>
                </a:solidFill>
                <a:latin typeface="Arial" charset="0"/>
              </a:rPr>
              <a:t>（</a:t>
            </a:r>
            <a:r>
              <a:rPr lang="en-US" altLang="zh-CN" sz="2200" b="1" dirty="0">
                <a:solidFill>
                  <a:schemeClr val="tx1"/>
                </a:solidFill>
                <a:latin typeface="Arial" charset="0"/>
              </a:rPr>
              <a:t>a= =b)||(x= = y) </a:t>
            </a:r>
          </a:p>
          <a:p>
            <a:pPr marL="195263" indent="-195263" algn="l" eaLnBrk="1" hangingPunct="1">
              <a:lnSpc>
                <a:spcPct val="120000"/>
              </a:lnSpc>
              <a:spcBef>
                <a:spcPct val="0"/>
              </a:spcBef>
              <a:buClr>
                <a:srgbClr val="FF0000"/>
              </a:buClr>
              <a:buSzPct val="80000"/>
              <a:buFont typeface="Wingdings" pitchFamily="2" charset="2"/>
              <a:buNone/>
            </a:pPr>
            <a:r>
              <a:rPr lang="en-US" altLang="zh-CN" sz="2200" b="1" dirty="0">
                <a:solidFill>
                  <a:schemeClr val="tx1"/>
                </a:solidFill>
                <a:latin typeface="Arial" charset="0"/>
              </a:rPr>
              <a:t>        </a:t>
            </a:r>
            <a:r>
              <a:rPr lang="zh-CN" altLang="en-US" sz="2200" b="1" dirty="0">
                <a:solidFill>
                  <a:schemeClr val="tx1"/>
                </a:solidFill>
                <a:latin typeface="Arial" charset="0"/>
              </a:rPr>
              <a:t>（</a:t>
            </a:r>
            <a:r>
              <a:rPr lang="en-US" altLang="zh-CN" sz="2200" b="1" dirty="0">
                <a:solidFill>
                  <a:schemeClr val="tx1"/>
                </a:solidFill>
                <a:latin typeface="Arial" charset="0"/>
              </a:rPr>
              <a:t>!a)||(a&gt;b)</a:t>
            </a:r>
          </a:p>
        </p:txBody>
      </p:sp>
      <p:sp>
        <p:nvSpPr>
          <p:cNvPr id="451633" name="Line 49"/>
          <p:cNvSpPr>
            <a:spLocks noChangeShapeType="1"/>
          </p:cNvSpPr>
          <p:nvPr/>
        </p:nvSpPr>
        <p:spPr bwMode="auto">
          <a:xfrm>
            <a:off x="5184775" y="2205038"/>
            <a:ext cx="0" cy="3141662"/>
          </a:xfrm>
          <a:prstGeom prst="line">
            <a:avLst/>
          </a:prstGeom>
          <a:noFill/>
          <a:ln w="22225">
            <a:solidFill>
              <a:srgbClr val="FF3399"/>
            </a:solidFill>
            <a:round/>
            <a:headEnd/>
            <a:tailEnd type="triangle" w="med" len="med"/>
          </a:ln>
        </p:spPr>
        <p:txBody>
          <a:bodyPr anchor="b"/>
          <a:lstStyle/>
          <a:p>
            <a:endParaRPr lang="zh-CN" altLang="en-US" b="1">
              <a:solidFill>
                <a:schemeClr val="tx1"/>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51633"/>
                                        </p:tgtEl>
                                        <p:attrNameLst>
                                          <p:attrName>style.visibility</p:attrName>
                                        </p:attrNameLst>
                                      </p:cBhvr>
                                      <p:to>
                                        <p:strVal val="visible"/>
                                      </p:to>
                                    </p:set>
                                    <p:anim calcmode="lin" valueType="num">
                                      <p:cBhvr>
                                        <p:cTn id="7" dur="500" fill="hold"/>
                                        <p:tgtEl>
                                          <p:spTgt spid="451633"/>
                                        </p:tgtEl>
                                        <p:attrNameLst>
                                          <p:attrName>ppt_x</p:attrName>
                                        </p:attrNameLst>
                                      </p:cBhvr>
                                      <p:tavLst>
                                        <p:tav tm="0">
                                          <p:val>
                                            <p:strVal val="#ppt_x"/>
                                          </p:val>
                                        </p:tav>
                                        <p:tav tm="100000">
                                          <p:val>
                                            <p:strVal val="#ppt_x"/>
                                          </p:val>
                                        </p:tav>
                                      </p:tavLst>
                                    </p:anim>
                                    <p:anim calcmode="lin" valueType="num">
                                      <p:cBhvr>
                                        <p:cTn id="8" dur="500" fill="hold"/>
                                        <p:tgtEl>
                                          <p:spTgt spid="451633"/>
                                        </p:tgtEl>
                                        <p:attrNameLst>
                                          <p:attrName>ppt_y</p:attrName>
                                        </p:attrNameLst>
                                      </p:cBhvr>
                                      <p:tavLst>
                                        <p:tav tm="0">
                                          <p:val>
                                            <p:strVal val="#ppt_y-#ppt_h/2"/>
                                          </p:val>
                                        </p:tav>
                                        <p:tav tm="100000">
                                          <p:val>
                                            <p:strVal val="#ppt_y"/>
                                          </p:val>
                                        </p:tav>
                                      </p:tavLst>
                                    </p:anim>
                                    <p:anim calcmode="lin" valueType="num">
                                      <p:cBhvr>
                                        <p:cTn id="9" dur="500" fill="hold"/>
                                        <p:tgtEl>
                                          <p:spTgt spid="451633"/>
                                        </p:tgtEl>
                                        <p:attrNameLst>
                                          <p:attrName>ppt_w</p:attrName>
                                        </p:attrNameLst>
                                      </p:cBhvr>
                                      <p:tavLst>
                                        <p:tav tm="0">
                                          <p:val>
                                            <p:strVal val="#ppt_w"/>
                                          </p:val>
                                        </p:tav>
                                        <p:tav tm="100000">
                                          <p:val>
                                            <p:strVal val="#ppt_w"/>
                                          </p:val>
                                        </p:tav>
                                      </p:tavLst>
                                    </p:anim>
                                    <p:anim calcmode="lin" valueType="num">
                                      <p:cBhvr>
                                        <p:cTn id="10" dur="500" fill="hold"/>
                                        <p:tgtEl>
                                          <p:spTgt spid="45163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451632"/>
                                        </p:tgtEl>
                                        <p:attrNameLst>
                                          <p:attrName>style.visibility</p:attrName>
                                        </p:attrNameLst>
                                      </p:cBhvr>
                                      <p:to>
                                        <p:strVal val="visible"/>
                                      </p:to>
                                    </p:set>
                                    <p:anim calcmode="lin" valueType="num">
                                      <p:cBhvr additive="base">
                                        <p:cTn id="15" dur="500" fill="hold"/>
                                        <p:tgtEl>
                                          <p:spTgt spid="451632"/>
                                        </p:tgtEl>
                                        <p:attrNameLst>
                                          <p:attrName>ppt_x</p:attrName>
                                        </p:attrNameLst>
                                      </p:cBhvr>
                                      <p:tavLst>
                                        <p:tav tm="0">
                                          <p:val>
                                            <p:strVal val="1+#ppt_w/2"/>
                                          </p:val>
                                        </p:tav>
                                        <p:tav tm="100000">
                                          <p:val>
                                            <p:strVal val="#ppt_x"/>
                                          </p:val>
                                        </p:tav>
                                      </p:tavLst>
                                    </p:anim>
                                    <p:anim calcmode="lin" valueType="num">
                                      <p:cBhvr additive="base">
                                        <p:cTn id="16" dur="500" fill="hold"/>
                                        <p:tgtEl>
                                          <p:spTgt spid="4516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2" grpId="0" animBg="1" autoUpdateAnimBg="0"/>
      <p:bldP spid="451633"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544016" y="404664"/>
            <a:ext cx="7772400" cy="372603"/>
          </a:xfrm>
        </p:spPr>
        <p:txBody>
          <a:bodyPr/>
          <a:lstStyle/>
          <a:p>
            <a:r>
              <a:rPr lang="zh-CN" altLang="en-US" dirty="0" smtClean="0">
                <a:solidFill>
                  <a:schemeClr val="accent1"/>
                </a:solidFill>
                <a:latin typeface="Times New Roman" panose="02020603050405020304" pitchFamily="18" charset="0"/>
                <a:cs typeface="Times New Roman" panose="02020603050405020304" pitchFamily="18" charset="0"/>
              </a:rPr>
              <a:t>七、 </a:t>
            </a:r>
            <a:r>
              <a:rPr lang="en-US" altLang="zh-CN" dirty="0" smtClean="0">
                <a:solidFill>
                  <a:schemeClr val="accent1"/>
                </a:solidFill>
                <a:latin typeface="Times New Roman" panose="02020603050405020304" pitchFamily="18" charset="0"/>
                <a:cs typeface="Times New Roman" panose="02020603050405020304" pitchFamily="18" charset="0"/>
              </a:rPr>
              <a:t>Verilog HDL</a:t>
            </a:r>
            <a:r>
              <a:rPr lang="zh-CN" altLang="en-US" dirty="0" smtClean="0">
                <a:solidFill>
                  <a:schemeClr val="accent1"/>
                </a:solidFill>
                <a:latin typeface="Times New Roman" panose="02020603050405020304" pitchFamily="18" charset="0"/>
                <a:cs typeface="Times New Roman" panose="02020603050405020304" pitchFamily="18" charset="0"/>
              </a:rPr>
              <a:t>数据对象</a:t>
            </a:r>
          </a:p>
        </p:txBody>
      </p:sp>
      <p:sp>
        <p:nvSpPr>
          <p:cNvPr id="634883" name="Rectangle 3"/>
          <p:cNvSpPr>
            <a:spLocks noGrp="1" noChangeArrowheads="1"/>
          </p:cNvSpPr>
          <p:nvPr>
            <p:ph type="body" idx="1"/>
          </p:nvPr>
        </p:nvSpPr>
        <p:spPr>
          <a:xfrm>
            <a:off x="438150" y="925653"/>
            <a:ext cx="8516938" cy="2147254"/>
          </a:xfrm>
        </p:spPr>
        <p:txBody>
          <a:bodyPr/>
          <a:lstStyle/>
          <a:p>
            <a:pPr algn="just">
              <a:lnSpc>
                <a:spcPct val="110000"/>
              </a:lnSpc>
              <a:spcBef>
                <a:spcPct val="0"/>
              </a:spcBef>
            </a:pPr>
            <a:r>
              <a:rPr kumimoji="1" lang="en-US" altLang="zh-CN" sz="2400" dirty="0" smtClean="0">
                <a:latin typeface="Arial" charset="0"/>
                <a:ea typeface="楷体_GB2312" pitchFamily="49" charset="-122"/>
              </a:rPr>
              <a:t>Verilog HDL</a:t>
            </a:r>
            <a:r>
              <a:rPr kumimoji="1" lang="zh-CN" altLang="en-US" sz="2400" dirty="0" smtClean="0">
                <a:latin typeface="Arial" charset="0"/>
                <a:ea typeface="楷体_GB2312" pitchFamily="49" charset="-122"/>
              </a:rPr>
              <a:t>数据对象是指用来存放各种类型数据的容器，包括常量和变量。 </a:t>
            </a:r>
          </a:p>
          <a:p>
            <a:pPr>
              <a:spcBef>
                <a:spcPct val="10000"/>
              </a:spcBef>
              <a:buFont typeface="Wingdings" pitchFamily="2" charset="2"/>
              <a:buNone/>
            </a:pPr>
            <a:r>
              <a:rPr kumimoji="1" lang="zh-CN" altLang="en-US" dirty="0" smtClean="0">
                <a:solidFill>
                  <a:srgbClr val="C00000"/>
                </a:solidFill>
                <a:latin typeface="Arial" charset="0"/>
                <a:ea typeface="宋体" charset="-122"/>
              </a:rPr>
              <a:t>（</a:t>
            </a:r>
            <a:r>
              <a:rPr kumimoji="1" lang="en-US" altLang="zh-CN" dirty="0" smtClean="0">
                <a:solidFill>
                  <a:srgbClr val="C00000"/>
                </a:solidFill>
                <a:latin typeface="Arial" charset="0"/>
                <a:ea typeface="宋体" charset="-122"/>
              </a:rPr>
              <a:t>1</a:t>
            </a:r>
            <a:r>
              <a:rPr kumimoji="1" lang="zh-CN" altLang="en-US" dirty="0" smtClean="0">
                <a:solidFill>
                  <a:srgbClr val="C00000"/>
                </a:solidFill>
                <a:latin typeface="Arial" charset="0"/>
                <a:ea typeface="宋体" charset="-122"/>
              </a:rPr>
              <a:t>）常量</a:t>
            </a:r>
          </a:p>
          <a:p>
            <a:pPr lvl="1">
              <a:lnSpc>
                <a:spcPct val="105000"/>
              </a:lnSpc>
              <a:spcBef>
                <a:spcPct val="0"/>
              </a:spcBef>
            </a:pPr>
            <a:r>
              <a:rPr lang="zh-CN" altLang="en-US" sz="2000" dirty="0" smtClean="0">
                <a:latin typeface="Arial" charset="0"/>
                <a:ea typeface="宋体" charset="-122"/>
              </a:rPr>
              <a:t>常量用来存放一个恒定不变的数据，一般在程序前部定义。用</a:t>
            </a:r>
            <a:r>
              <a:rPr lang="en-US" altLang="zh-CN" sz="2000" dirty="0" smtClean="0">
                <a:latin typeface="Arial" charset="0"/>
                <a:ea typeface="宋体" charset="-122"/>
              </a:rPr>
              <a:t>parameter</a:t>
            </a:r>
            <a:r>
              <a:rPr lang="zh-CN" altLang="en-US" sz="2000" dirty="0" smtClean="0">
                <a:latin typeface="Arial" charset="0"/>
                <a:ea typeface="宋体" charset="-122"/>
              </a:rPr>
              <a:t>来定义一个标识符，代表一个常量，</a:t>
            </a:r>
            <a:r>
              <a:rPr lang="zh-CN" altLang="en-US" sz="2000" dirty="0" smtClean="0">
                <a:latin typeface="宋体" charset="-122"/>
                <a:ea typeface="宋体" charset="-122"/>
              </a:rPr>
              <a:t>称为</a:t>
            </a:r>
            <a:r>
              <a:rPr lang="zh-CN" altLang="en-US" sz="2000" dirty="0" smtClean="0">
                <a:solidFill>
                  <a:srgbClr val="FF0000"/>
                </a:solidFill>
                <a:latin typeface="宋体" charset="-122"/>
                <a:ea typeface="宋体" charset="-122"/>
              </a:rPr>
              <a:t>符号常量</a:t>
            </a:r>
            <a:r>
              <a:rPr lang="zh-CN" altLang="en-US" sz="2000" dirty="0" smtClean="0">
                <a:latin typeface="宋体" charset="-122"/>
                <a:ea typeface="宋体" charset="-122"/>
              </a:rPr>
              <a:t>或</a:t>
            </a:r>
            <a:r>
              <a:rPr lang="en-US" altLang="zh-CN" sz="2000" dirty="0" smtClean="0">
                <a:solidFill>
                  <a:srgbClr val="FF0000"/>
                </a:solidFill>
                <a:latin typeface="Arial" charset="0"/>
                <a:ea typeface="宋体" charset="-122"/>
              </a:rPr>
              <a:t>parameter</a:t>
            </a:r>
            <a:r>
              <a:rPr lang="zh-CN" altLang="en-US" sz="2000" dirty="0" smtClean="0">
                <a:latin typeface="宋体" charset="-122"/>
                <a:ea typeface="宋体" charset="-122"/>
              </a:rPr>
              <a:t>常量</a:t>
            </a:r>
            <a:r>
              <a:rPr lang="zh-CN" altLang="en-US" sz="2000" dirty="0" smtClean="0">
                <a:latin typeface="Arial" charset="0"/>
                <a:ea typeface="宋体" charset="-122"/>
              </a:rPr>
              <a:t>。</a:t>
            </a:r>
            <a:endParaRPr kumimoji="1" lang="zh-CN" altLang="en-US" dirty="0" smtClean="0">
              <a:latin typeface="Arial" charset="0"/>
              <a:ea typeface="宋体" charset="-122"/>
            </a:endParaRPr>
          </a:p>
        </p:txBody>
      </p:sp>
      <p:sp>
        <p:nvSpPr>
          <p:cNvPr id="634888" name="Text Box 8"/>
          <p:cNvSpPr txBox="1">
            <a:spLocks noChangeArrowheads="1"/>
          </p:cNvSpPr>
          <p:nvPr/>
        </p:nvSpPr>
        <p:spPr bwMode="auto">
          <a:xfrm>
            <a:off x="300038" y="3068960"/>
            <a:ext cx="8413750" cy="406400"/>
          </a:xfrm>
          <a:prstGeom prst="rect">
            <a:avLst/>
          </a:prstGeom>
          <a:solidFill>
            <a:srgbClr val="66FFCC"/>
          </a:solidFill>
          <a:ln w="9525">
            <a:solidFill>
              <a:srgbClr val="CC6600"/>
            </a:solidFill>
            <a:miter lim="800000"/>
            <a:headEnd/>
            <a:tailEnd/>
          </a:ln>
        </p:spPr>
        <p:txBody>
          <a:bodyPr anchor="b">
            <a:spAutoFit/>
          </a:bodyPr>
          <a:lstStyle/>
          <a:p>
            <a:pPr>
              <a:lnSpc>
                <a:spcPct val="100000"/>
              </a:lnSpc>
              <a:spcBef>
                <a:spcPct val="0"/>
              </a:spcBef>
              <a:buClrTx/>
              <a:buFontTx/>
              <a:buNone/>
            </a:pPr>
            <a:r>
              <a:rPr lang="en-US" altLang="zh-CN" sz="2000" b="1" dirty="0">
                <a:solidFill>
                  <a:srgbClr val="FF0066"/>
                </a:solidFill>
                <a:latin typeface="Arial" charset="0"/>
              </a:rPr>
              <a:t>parameter </a:t>
            </a:r>
            <a:r>
              <a:rPr lang="zh-CN" altLang="en-US" sz="2000" b="1" dirty="0">
                <a:solidFill>
                  <a:schemeClr val="tx1"/>
                </a:solidFill>
                <a:latin typeface="Arial" charset="0"/>
              </a:rPr>
              <a:t>常量名</a:t>
            </a:r>
            <a:r>
              <a:rPr lang="en-US" altLang="zh-CN" sz="2000" b="1" dirty="0">
                <a:solidFill>
                  <a:schemeClr val="tx1"/>
                </a:solidFill>
                <a:latin typeface="Arial" charset="0"/>
              </a:rPr>
              <a:t>1 = </a:t>
            </a:r>
            <a:r>
              <a:rPr lang="zh-CN" altLang="en-US" sz="2000" b="1" dirty="0">
                <a:solidFill>
                  <a:schemeClr val="tx1"/>
                </a:solidFill>
                <a:latin typeface="Arial" charset="0"/>
              </a:rPr>
              <a:t>表达式</a:t>
            </a:r>
            <a:r>
              <a:rPr lang="en-US" altLang="zh-CN" sz="2000" b="1" dirty="0">
                <a:solidFill>
                  <a:schemeClr val="tx1"/>
                </a:solidFill>
                <a:latin typeface="Arial" charset="0"/>
              </a:rPr>
              <a:t>, </a:t>
            </a:r>
            <a:r>
              <a:rPr lang="zh-CN" altLang="en-US" sz="2000" b="1" dirty="0">
                <a:solidFill>
                  <a:schemeClr val="tx1"/>
                </a:solidFill>
                <a:latin typeface="Arial" charset="0"/>
              </a:rPr>
              <a:t>常量名</a:t>
            </a:r>
            <a:r>
              <a:rPr lang="en-US" altLang="zh-CN" sz="2000" b="1" dirty="0">
                <a:solidFill>
                  <a:schemeClr val="tx1"/>
                </a:solidFill>
                <a:latin typeface="Arial" charset="0"/>
              </a:rPr>
              <a:t>2 = </a:t>
            </a:r>
            <a:r>
              <a:rPr lang="zh-CN" altLang="en-US" sz="2000" b="1" dirty="0">
                <a:solidFill>
                  <a:schemeClr val="tx1"/>
                </a:solidFill>
                <a:latin typeface="Arial" charset="0"/>
              </a:rPr>
              <a:t>表达式</a:t>
            </a:r>
            <a:r>
              <a:rPr lang="en-US" altLang="zh-CN" sz="2000" b="1" dirty="0">
                <a:solidFill>
                  <a:schemeClr val="tx1"/>
                </a:solidFill>
                <a:latin typeface="Arial" charset="0"/>
              </a:rPr>
              <a:t>, …, </a:t>
            </a:r>
            <a:r>
              <a:rPr lang="zh-CN" altLang="en-US" sz="2000" b="1" dirty="0">
                <a:solidFill>
                  <a:schemeClr val="tx1"/>
                </a:solidFill>
                <a:latin typeface="Arial" charset="0"/>
              </a:rPr>
              <a:t>常量名</a:t>
            </a:r>
            <a:r>
              <a:rPr lang="en-US" altLang="zh-CN" sz="2000" b="1" dirty="0">
                <a:solidFill>
                  <a:schemeClr val="tx1"/>
                </a:solidFill>
                <a:latin typeface="Arial" charset="0"/>
              </a:rPr>
              <a:t>n = </a:t>
            </a:r>
            <a:r>
              <a:rPr lang="zh-CN" altLang="en-US" sz="2000" b="1" dirty="0">
                <a:solidFill>
                  <a:schemeClr val="tx1"/>
                </a:solidFill>
                <a:latin typeface="Arial" charset="0"/>
              </a:rPr>
              <a:t>表达式</a:t>
            </a:r>
            <a:r>
              <a:rPr lang="en-US" altLang="zh-CN" sz="2000" b="1" dirty="0">
                <a:solidFill>
                  <a:schemeClr val="tx1"/>
                </a:solidFill>
                <a:latin typeface="Arial" charset="0"/>
              </a:rPr>
              <a:t>;</a:t>
            </a:r>
          </a:p>
        </p:txBody>
      </p:sp>
      <p:sp>
        <p:nvSpPr>
          <p:cNvPr id="634889" name="Text Box 9"/>
          <p:cNvSpPr txBox="1">
            <a:spLocks noChangeArrowheads="1"/>
          </p:cNvSpPr>
          <p:nvPr/>
        </p:nvSpPr>
        <p:spPr bwMode="auto">
          <a:xfrm>
            <a:off x="674439" y="4094005"/>
            <a:ext cx="8074025" cy="1938992"/>
          </a:xfrm>
          <a:prstGeom prst="rect">
            <a:avLst/>
          </a:prstGeom>
          <a:noFill/>
          <a:ln w="9525">
            <a:noFill/>
            <a:miter lim="800000"/>
            <a:headEnd/>
            <a:tailEnd/>
          </a:ln>
        </p:spPr>
        <p:txBody>
          <a:bodyPr wrap="square" anchor="b">
            <a:spAutoFit/>
          </a:bodyPr>
          <a:lstStyle/>
          <a:p>
            <a:pPr marL="360000" lvl="1" indent="-180000">
              <a:spcBef>
                <a:spcPct val="0"/>
              </a:spcBef>
              <a:buClr>
                <a:schemeClr val="accent2"/>
              </a:buClr>
              <a:buFont typeface="Wingdings" panose="05000000000000000000" pitchFamily="2" charset="2"/>
              <a:buChar char="Ø"/>
            </a:pPr>
            <a:r>
              <a:rPr lang="zh-CN" altLang="en-US" sz="2000" b="1" dirty="0">
                <a:solidFill>
                  <a:schemeClr val="tx1"/>
                </a:solidFill>
                <a:latin typeface="Arial" charset="0"/>
              </a:rPr>
              <a:t>每个赋值语句的右边必须为</a:t>
            </a:r>
            <a:r>
              <a:rPr lang="zh-CN" altLang="en-US" sz="2000" b="1" dirty="0">
                <a:solidFill>
                  <a:srgbClr val="CC0066"/>
                </a:solidFill>
                <a:latin typeface="Arial" charset="0"/>
              </a:rPr>
              <a:t>常数</a:t>
            </a:r>
            <a:r>
              <a:rPr lang="zh-CN" altLang="en-US" sz="2000" b="1" dirty="0">
                <a:solidFill>
                  <a:schemeClr val="tx1"/>
                </a:solidFill>
                <a:latin typeface="Arial" charset="0"/>
              </a:rPr>
              <a:t>表达式，即只能包含数字或先前定义过的符号常量！</a:t>
            </a:r>
          </a:p>
          <a:p>
            <a:pPr marL="360000" lvl="1" indent="-180000">
              <a:spcBef>
                <a:spcPct val="0"/>
              </a:spcBef>
              <a:buClr>
                <a:schemeClr val="accent2"/>
              </a:buClr>
              <a:buFont typeface="Wingdings" panose="05000000000000000000" pitchFamily="2" charset="2"/>
              <a:buChar char="Ø"/>
            </a:pPr>
            <a:r>
              <a:rPr lang="en-US" altLang="zh-CN" sz="2000" b="1" dirty="0">
                <a:solidFill>
                  <a:schemeClr val="tx1"/>
                </a:solidFill>
                <a:latin typeface="Arial" charset="0"/>
              </a:rPr>
              <a:t>parameter</a:t>
            </a:r>
            <a:r>
              <a:rPr lang="zh-CN" altLang="en-US" sz="2000" b="1" dirty="0">
                <a:solidFill>
                  <a:schemeClr val="tx1"/>
                </a:solidFill>
                <a:latin typeface="Arial" charset="0"/>
              </a:rPr>
              <a:t>常量常用来定义</a:t>
            </a:r>
            <a:r>
              <a:rPr lang="zh-CN" altLang="en-US" sz="2000" b="1" dirty="0">
                <a:solidFill>
                  <a:srgbClr val="CC0066"/>
                </a:solidFill>
                <a:latin typeface="Arial" charset="0"/>
              </a:rPr>
              <a:t>延迟时间</a:t>
            </a:r>
            <a:r>
              <a:rPr lang="zh-CN" altLang="en-US" sz="2000" b="1" dirty="0">
                <a:solidFill>
                  <a:schemeClr val="tx1"/>
                </a:solidFill>
                <a:latin typeface="Arial" charset="0"/>
              </a:rPr>
              <a:t>和</a:t>
            </a:r>
            <a:r>
              <a:rPr lang="zh-CN" altLang="en-US" sz="2000" b="1" dirty="0">
                <a:solidFill>
                  <a:srgbClr val="CC0066"/>
                </a:solidFill>
                <a:latin typeface="Arial" charset="0"/>
              </a:rPr>
              <a:t>变量宽度</a:t>
            </a:r>
            <a:r>
              <a:rPr lang="zh-CN" altLang="en-US" sz="2000" b="1" dirty="0">
                <a:solidFill>
                  <a:schemeClr val="tx1"/>
                </a:solidFill>
                <a:latin typeface="Arial" charset="0"/>
              </a:rPr>
              <a:t>。当程序中有多处地方用到相同的常量时，建议用</a:t>
            </a:r>
            <a:r>
              <a:rPr lang="en-US" altLang="zh-CN" sz="2000" b="1" dirty="0">
                <a:solidFill>
                  <a:schemeClr val="tx1"/>
                </a:solidFill>
                <a:latin typeface="Arial" charset="0"/>
              </a:rPr>
              <a:t>parameter</a:t>
            </a:r>
            <a:r>
              <a:rPr lang="zh-CN" altLang="en-US" sz="2000" b="1" dirty="0">
                <a:solidFill>
                  <a:schemeClr val="tx1"/>
                </a:solidFill>
                <a:latin typeface="Arial" charset="0"/>
              </a:rPr>
              <a:t>常量来定义</a:t>
            </a:r>
            <a:r>
              <a:rPr lang="en-US" altLang="zh-CN" sz="2000" b="1" dirty="0">
                <a:solidFill>
                  <a:schemeClr val="tx1"/>
                </a:solidFill>
                <a:latin typeface="Arial" charset="0"/>
              </a:rPr>
              <a:t>—</a:t>
            </a:r>
            <a:r>
              <a:rPr lang="zh-CN" altLang="en-US" sz="2000" b="1" dirty="0">
                <a:solidFill>
                  <a:schemeClr val="tx1"/>
                </a:solidFill>
                <a:latin typeface="Arial" charset="0"/>
              </a:rPr>
              <a:t>便于修改 ，有意义 </a:t>
            </a:r>
          </a:p>
          <a:p>
            <a:pPr marL="360000" lvl="1" indent="-180000">
              <a:spcBef>
                <a:spcPct val="0"/>
              </a:spcBef>
              <a:buClr>
                <a:schemeClr val="accent2"/>
              </a:buClr>
              <a:buFont typeface="Wingdings" panose="05000000000000000000" pitchFamily="2" charset="2"/>
              <a:buChar char="Ø"/>
            </a:pPr>
            <a:r>
              <a:rPr lang="en-US" altLang="zh-CN" sz="2000" b="1" dirty="0">
                <a:solidFill>
                  <a:schemeClr val="tx1"/>
                </a:solidFill>
                <a:latin typeface="Arial" charset="0"/>
              </a:rPr>
              <a:t>parameter</a:t>
            </a:r>
            <a:r>
              <a:rPr lang="zh-CN" altLang="en-US" sz="2000" b="1" dirty="0">
                <a:solidFill>
                  <a:schemeClr val="tx1"/>
                </a:solidFill>
                <a:latin typeface="Arial" charset="0"/>
              </a:rPr>
              <a:t>常量是</a:t>
            </a:r>
            <a:r>
              <a:rPr lang="zh-CN" altLang="en-US" sz="2000" b="1" dirty="0">
                <a:solidFill>
                  <a:srgbClr val="CC0066"/>
                </a:solidFill>
                <a:latin typeface="Arial" charset="0"/>
              </a:rPr>
              <a:t>本地</a:t>
            </a:r>
            <a:r>
              <a:rPr lang="zh-CN" altLang="en-US" sz="2000" b="1" dirty="0">
                <a:solidFill>
                  <a:schemeClr val="tx1"/>
                </a:solidFill>
                <a:latin typeface="Arial" charset="0"/>
              </a:rPr>
              <a:t>的，其定义只在本模块内有效。</a:t>
            </a:r>
          </a:p>
        </p:txBody>
      </p:sp>
      <p:sp>
        <p:nvSpPr>
          <p:cNvPr id="634891" name="Rectangle 11"/>
          <p:cNvSpPr>
            <a:spLocks noChangeArrowheads="1"/>
          </p:cNvSpPr>
          <p:nvPr/>
        </p:nvSpPr>
        <p:spPr bwMode="auto">
          <a:xfrm>
            <a:off x="683568" y="3501008"/>
            <a:ext cx="8161338" cy="782637"/>
          </a:xfrm>
          <a:prstGeom prst="rect">
            <a:avLst/>
          </a:prstGeom>
          <a:noFill/>
          <a:ln w="9525">
            <a:noFill/>
            <a:miter lim="800000"/>
            <a:headEnd/>
            <a:tailEnd/>
          </a:ln>
        </p:spPr>
        <p:txBody>
          <a:bodyPr/>
          <a:lstStyle/>
          <a:p>
            <a:pPr marL="360000" lvl="1" indent="-180000" algn="l">
              <a:lnSpc>
                <a:spcPct val="100000"/>
              </a:lnSpc>
              <a:buClr>
                <a:schemeClr val="accent2"/>
              </a:buClr>
              <a:buSzPct val="110000"/>
              <a:buFont typeface="Wingdings" panose="05000000000000000000" pitchFamily="2" charset="2"/>
              <a:buChar char="Ø"/>
            </a:pPr>
            <a:r>
              <a:rPr kumimoji="1" lang="en-US" altLang="zh-CN" sz="2000" b="1" dirty="0">
                <a:solidFill>
                  <a:schemeClr val="tx1"/>
                </a:solidFill>
                <a:latin typeface="Arial" charset="0"/>
              </a:rPr>
              <a:t>parameter</a:t>
            </a:r>
            <a:r>
              <a:rPr kumimoji="1" lang="zh-CN" altLang="en-US" sz="2000" b="1" dirty="0">
                <a:solidFill>
                  <a:schemeClr val="tx1"/>
                </a:solidFill>
                <a:latin typeface="Arial" charset="0"/>
              </a:rPr>
              <a:t>是常量定义关键字，常量名是用户定义的标识符，表达式是为常量赋的值。</a:t>
            </a:r>
            <a:endParaRPr lang="zh-CN" altLang="en-US" sz="2000" b="1" dirty="0">
              <a:solidFill>
                <a:schemeClr val="tx1"/>
              </a:solidFill>
            </a:endParaRPr>
          </a:p>
        </p:txBody>
      </p:sp>
      <p:sp>
        <p:nvSpPr>
          <p:cNvPr id="447508" name="Rectangle 20"/>
          <p:cNvSpPr>
            <a:spLocks noChangeArrowheads="1"/>
          </p:cNvSpPr>
          <p:nvPr/>
        </p:nvSpPr>
        <p:spPr bwMode="auto">
          <a:xfrm>
            <a:off x="2413000" y="6093296"/>
            <a:ext cx="4343400" cy="368300"/>
          </a:xfrm>
          <a:prstGeom prst="rect">
            <a:avLst/>
          </a:prstGeom>
          <a:solidFill>
            <a:srgbClr val="ADD6FF"/>
          </a:solidFill>
          <a:ln w="9525">
            <a:noFill/>
            <a:miter lim="800000"/>
            <a:headEnd/>
            <a:tailEnd/>
          </a:ln>
          <a:effectLst>
            <a:prstShdw prst="shdw13" dist="53882" dir="13500000">
              <a:srgbClr val="808080">
                <a:alpha val="50000"/>
              </a:srgbClr>
            </a:prstShdw>
          </a:effectLst>
        </p:spPr>
        <p:txBody>
          <a:bodyPr/>
          <a:lstStyle/>
          <a:p>
            <a:pPr marL="342900" indent="-342900">
              <a:spcBef>
                <a:spcPct val="0"/>
              </a:spcBef>
              <a:buClr>
                <a:srgbClr val="3333FF"/>
              </a:buClr>
              <a:buFont typeface="Wingdings" pitchFamily="2" charset="2"/>
              <a:buNone/>
            </a:pPr>
            <a:r>
              <a:rPr kumimoji="1" lang="en-US" altLang="zh-CN" sz="2000" b="1" dirty="0">
                <a:solidFill>
                  <a:srgbClr val="FF0066"/>
                </a:solidFill>
              </a:rPr>
              <a:t>【</a:t>
            </a:r>
            <a:r>
              <a:rPr kumimoji="1" lang="zh-CN" altLang="en-US" sz="2000" b="1" dirty="0">
                <a:solidFill>
                  <a:srgbClr val="FF0066"/>
                </a:solidFill>
              </a:rPr>
              <a:t>例</a:t>
            </a:r>
            <a:r>
              <a:rPr kumimoji="1" lang="en-US" altLang="zh-CN" sz="2000" b="1" dirty="0">
                <a:solidFill>
                  <a:srgbClr val="FF0066"/>
                </a:solidFill>
              </a:rPr>
              <a:t>】 </a:t>
            </a:r>
            <a:r>
              <a:rPr kumimoji="1" lang="en-US" altLang="zh-CN" sz="2000" b="1" dirty="0">
                <a:solidFill>
                  <a:schemeClr val="tx1"/>
                </a:solidFill>
                <a:latin typeface="Arial" charset="0"/>
              </a:rPr>
              <a:t>parameter </a:t>
            </a:r>
            <a:r>
              <a:rPr kumimoji="1" lang="en-US" altLang="zh-CN" sz="2000" b="1" dirty="0" err="1">
                <a:solidFill>
                  <a:schemeClr val="tx1"/>
                </a:solidFill>
                <a:latin typeface="Arial" charset="0"/>
              </a:rPr>
              <a:t>addrwidth</a:t>
            </a:r>
            <a:r>
              <a:rPr kumimoji="1" lang="en-US" altLang="zh-CN" sz="2000" b="1" dirty="0">
                <a:solidFill>
                  <a:schemeClr val="tx1"/>
                </a:solidFill>
                <a:latin typeface="Arial" charset="0"/>
              </a:rPr>
              <a:t> = 16;</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883"/>
                                        </p:tgtEl>
                                        <p:attrNameLst>
                                          <p:attrName>style.visibility</p:attrName>
                                        </p:attrNameLst>
                                      </p:cBhvr>
                                      <p:to>
                                        <p:strVal val="visible"/>
                                      </p:to>
                                    </p:set>
                                    <p:anim calcmode="lin" valueType="num">
                                      <p:cBhvr additive="base">
                                        <p:cTn id="7" dur="500" fill="hold"/>
                                        <p:tgtEl>
                                          <p:spTgt spid="634883"/>
                                        </p:tgtEl>
                                        <p:attrNameLst>
                                          <p:attrName>ppt_x</p:attrName>
                                        </p:attrNameLst>
                                      </p:cBhvr>
                                      <p:tavLst>
                                        <p:tav tm="0">
                                          <p:val>
                                            <p:strVal val="0-#ppt_w/2"/>
                                          </p:val>
                                        </p:tav>
                                        <p:tav tm="100000">
                                          <p:val>
                                            <p:strVal val="#ppt_x"/>
                                          </p:val>
                                        </p:tav>
                                      </p:tavLst>
                                    </p:anim>
                                    <p:anim calcmode="lin" valueType="num">
                                      <p:cBhvr additive="base">
                                        <p:cTn id="8" dur="500" fill="hold"/>
                                        <p:tgtEl>
                                          <p:spTgt spid="6348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888"/>
                                        </p:tgtEl>
                                        <p:attrNameLst>
                                          <p:attrName>style.visibility</p:attrName>
                                        </p:attrNameLst>
                                      </p:cBhvr>
                                      <p:to>
                                        <p:strVal val="visible"/>
                                      </p:to>
                                    </p:set>
                                    <p:anim calcmode="lin" valueType="num">
                                      <p:cBhvr additive="base">
                                        <p:cTn id="13" dur="500" fill="hold"/>
                                        <p:tgtEl>
                                          <p:spTgt spid="634888"/>
                                        </p:tgtEl>
                                        <p:attrNameLst>
                                          <p:attrName>ppt_x</p:attrName>
                                        </p:attrNameLst>
                                      </p:cBhvr>
                                      <p:tavLst>
                                        <p:tav tm="0">
                                          <p:val>
                                            <p:strVal val="0-#ppt_w/2"/>
                                          </p:val>
                                        </p:tav>
                                        <p:tav tm="100000">
                                          <p:val>
                                            <p:strVal val="#ppt_x"/>
                                          </p:val>
                                        </p:tav>
                                      </p:tavLst>
                                    </p:anim>
                                    <p:anim calcmode="lin" valueType="num">
                                      <p:cBhvr additive="base">
                                        <p:cTn id="14" dur="500" fill="hold"/>
                                        <p:tgtEl>
                                          <p:spTgt spid="63488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634891"/>
                                        </p:tgtEl>
                                        <p:attrNameLst>
                                          <p:attrName>style.visibility</p:attrName>
                                        </p:attrNameLst>
                                      </p:cBhvr>
                                      <p:to>
                                        <p:strVal val="visible"/>
                                      </p:to>
                                    </p:set>
                                    <p:anim calcmode="lin" valueType="num">
                                      <p:cBhvr additive="base">
                                        <p:cTn id="18" dur="500" fill="hold"/>
                                        <p:tgtEl>
                                          <p:spTgt spid="634891"/>
                                        </p:tgtEl>
                                        <p:attrNameLst>
                                          <p:attrName>ppt_x</p:attrName>
                                        </p:attrNameLst>
                                      </p:cBhvr>
                                      <p:tavLst>
                                        <p:tav tm="0">
                                          <p:val>
                                            <p:strVal val="0-#ppt_w/2"/>
                                          </p:val>
                                        </p:tav>
                                        <p:tav tm="100000">
                                          <p:val>
                                            <p:strVal val="#ppt_x"/>
                                          </p:val>
                                        </p:tav>
                                      </p:tavLst>
                                    </p:anim>
                                    <p:anim calcmode="lin" valueType="num">
                                      <p:cBhvr additive="base">
                                        <p:cTn id="19" dur="500" fill="hold"/>
                                        <p:tgtEl>
                                          <p:spTgt spid="63489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34889"/>
                                        </p:tgtEl>
                                        <p:attrNameLst>
                                          <p:attrName>style.visibility</p:attrName>
                                        </p:attrNameLst>
                                      </p:cBhvr>
                                      <p:to>
                                        <p:strVal val="visible"/>
                                      </p:to>
                                    </p:set>
                                    <p:anim calcmode="lin" valueType="num">
                                      <p:cBhvr additive="base">
                                        <p:cTn id="24" dur="500" fill="hold"/>
                                        <p:tgtEl>
                                          <p:spTgt spid="634889"/>
                                        </p:tgtEl>
                                        <p:attrNameLst>
                                          <p:attrName>ppt_x</p:attrName>
                                        </p:attrNameLst>
                                      </p:cBhvr>
                                      <p:tavLst>
                                        <p:tav tm="0">
                                          <p:val>
                                            <p:strVal val="#ppt_x"/>
                                          </p:val>
                                        </p:tav>
                                        <p:tav tm="100000">
                                          <p:val>
                                            <p:strVal val="#ppt_x"/>
                                          </p:val>
                                        </p:tav>
                                      </p:tavLst>
                                    </p:anim>
                                    <p:anim calcmode="lin" valueType="num">
                                      <p:cBhvr additive="base">
                                        <p:cTn id="25" dur="500" fill="hold"/>
                                        <p:tgtEl>
                                          <p:spTgt spid="63488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47508"/>
                                        </p:tgtEl>
                                        <p:attrNameLst>
                                          <p:attrName>style.visibility</p:attrName>
                                        </p:attrNameLst>
                                      </p:cBhvr>
                                      <p:to>
                                        <p:strVal val="visible"/>
                                      </p:to>
                                    </p:set>
                                    <p:anim calcmode="lin" valueType="num">
                                      <p:cBhvr additive="base">
                                        <p:cTn id="30" dur="500" fill="hold"/>
                                        <p:tgtEl>
                                          <p:spTgt spid="447508"/>
                                        </p:tgtEl>
                                        <p:attrNameLst>
                                          <p:attrName>ppt_x</p:attrName>
                                        </p:attrNameLst>
                                      </p:cBhvr>
                                      <p:tavLst>
                                        <p:tav tm="0">
                                          <p:val>
                                            <p:strVal val="#ppt_x"/>
                                          </p:val>
                                        </p:tav>
                                        <p:tav tm="100000">
                                          <p:val>
                                            <p:strVal val="#ppt_x"/>
                                          </p:val>
                                        </p:tav>
                                      </p:tavLst>
                                    </p:anim>
                                    <p:anim calcmode="lin" valueType="num">
                                      <p:cBhvr additive="base">
                                        <p:cTn id="31" dur="500" fill="hold"/>
                                        <p:tgtEl>
                                          <p:spTgt spid="447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autoUpdateAnimBg="0"/>
      <p:bldP spid="634888" grpId="0" animBg="1"/>
      <p:bldP spid="634889" grpId="0" autoUpdateAnimBg="0"/>
      <p:bldP spid="634891" grpId="0" autoUpdateAnimBg="0"/>
      <p:bldP spid="447508"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539552" y="373376"/>
            <a:ext cx="7772400" cy="372603"/>
          </a:xfrm>
        </p:spPr>
        <p:txBody>
          <a:bodyPr/>
          <a:lstStyle/>
          <a:p>
            <a:r>
              <a:rPr lang="zh-CN" altLang="en-US" dirty="0" smtClean="0">
                <a:solidFill>
                  <a:schemeClr val="accent1"/>
                </a:solidFill>
                <a:latin typeface="Times New Roman" panose="02020603050405020304" pitchFamily="18" charset="0"/>
                <a:cs typeface="Times New Roman" panose="02020603050405020304" pitchFamily="18" charset="0"/>
              </a:rPr>
              <a:t>变量</a:t>
            </a:r>
          </a:p>
        </p:txBody>
      </p:sp>
      <p:sp>
        <p:nvSpPr>
          <p:cNvPr id="655363" name="Rectangle 3"/>
          <p:cNvSpPr>
            <a:spLocks noGrp="1" noChangeArrowheads="1"/>
          </p:cNvSpPr>
          <p:nvPr>
            <p:ph type="body" idx="1"/>
          </p:nvPr>
        </p:nvSpPr>
        <p:spPr>
          <a:xfrm>
            <a:off x="395536" y="980728"/>
            <a:ext cx="8135938" cy="2488886"/>
          </a:xfrm>
        </p:spPr>
        <p:txBody>
          <a:bodyPr/>
          <a:lstStyle/>
          <a:p>
            <a:pPr algn="just">
              <a:lnSpc>
                <a:spcPct val="120000"/>
              </a:lnSpc>
              <a:spcBef>
                <a:spcPct val="0"/>
              </a:spcBef>
              <a:buFont typeface="Wingdings" pitchFamily="2" charset="2"/>
              <a:buNone/>
            </a:pPr>
            <a:r>
              <a:rPr kumimoji="1" lang="zh-CN" altLang="en-US" sz="2400" dirty="0" smtClean="0">
                <a:solidFill>
                  <a:srgbClr val="CC3300"/>
                </a:solidFill>
                <a:latin typeface="Arial" charset="0"/>
                <a:ea typeface="宋体" charset="-122"/>
              </a:rPr>
              <a:t>（</a:t>
            </a:r>
            <a:r>
              <a:rPr kumimoji="1" lang="en-US" altLang="zh-CN" sz="2400" dirty="0" smtClean="0">
                <a:solidFill>
                  <a:srgbClr val="CC3300"/>
                </a:solidFill>
                <a:latin typeface="Arial" charset="0"/>
                <a:ea typeface="宋体" charset="-122"/>
              </a:rPr>
              <a:t>2</a:t>
            </a:r>
            <a:r>
              <a:rPr kumimoji="1" lang="zh-CN" altLang="en-US" sz="2400" dirty="0" smtClean="0">
                <a:solidFill>
                  <a:srgbClr val="CC3300"/>
                </a:solidFill>
                <a:latin typeface="Arial" charset="0"/>
                <a:ea typeface="宋体" charset="-122"/>
              </a:rPr>
              <a:t>）变量</a:t>
            </a:r>
            <a:endParaRPr lang="zh-CN" altLang="en-US" sz="2400" dirty="0" smtClean="0">
              <a:solidFill>
                <a:srgbClr val="CC3300"/>
              </a:solidFill>
              <a:latin typeface="Arial" charset="0"/>
              <a:ea typeface="宋体" charset="-122"/>
            </a:endParaRPr>
          </a:p>
          <a:p>
            <a:pPr algn="just">
              <a:lnSpc>
                <a:spcPct val="120000"/>
              </a:lnSpc>
              <a:spcBef>
                <a:spcPct val="0"/>
              </a:spcBef>
            </a:pPr>
            <a:r>
              <a:rPr lang="zh-CN" altLang="zh-CN" sz="2400" dirty="0" smtClean="0">
                <a:latin typeface="Arial" charset="0"/>
                <a:ea typeface="宋体" charset="-122"/>
              </a:rPr>
              <a:t>在程序运行过程中，其值可以改变的量，称为</a:t>
            </a:r>
            <a:r>
              <a:rPr lang="zh-CN" altLang="zh-CN" sz="2400" dirty="0" smtClean="0">
                <a:solidFill>
                  <a:srgbClr val="FF0000"/>
                </a:solidFill>
                <a:latin typeface="Arial" charset="0"/>
                <a:ea typeface="宋体" charset="-122"/>
              </a:rPr>
              <a:t>变量</a:t>
            </a:r>
            <a:r>
              <a:rPr lang="zh-CN" altLang="zh-CN" sz="2400" dirty="0" smtClean="0">
                <a:latin typeface="Arial" charset="0"/>
                <a:ea typeface="宋体" charset="-122"/>
              </a:rPr>
              <a:t>。</a:t>
            </a:r>
            <a:endParaRPr lang="zh-CN" altLang="en-US" sz="2400" dirty="0" smtClean="0">
              <a:solidFill>
                <a:srgbClr val="FF0000"/>
              </a:solidFill>
              <a:latin typeface="Arial" charset="0"/>
              <a:ea typeface="宋体" charset="-122"/>
            </a:endParaRPr>
          </a:p>
          <a:p>
            <a:pPr algn="just">
              <a:lnSpc>
                <a:spcPct val="120000"/>
              </a:lnSpc>
              <a:spcBef>
                <a:spcPct val="0"/>
              </a:spcBef>
            </a:pPr>
            <a:r>
              <a:rPr lang="zh-CN" altLang="zh-CN" sz="2400" dirty="0" smtClean="0">
                <a:latin typeface="Arial" charset="0"/>
                <a:ea typeface="宋体" charset="-122"/>
              </a:rPr>
              <a:t>其数据类型有</a:t>
            </a:r>
            <a:r>
              <a:rPr lang="en-US" altLang="zh-CN" sz="2400" dirty="0" smtClean="0">
                <a:solidFill>
                  <a:srgbClr val="CC0066"/>
                </a:solidFill>
                <a:latin typeface="Arial" charset="0"/>
                <a:ea typeface="宋体" charset="-122"/>
              </a:rPr>
              <a:t>19</a:t>
            </a:r>
            <a:r>
              <a:rPr lang="zh-CN" altLang="zh-CN" sz="2400" dirty="0" smtClean="0">
                <a:latin typeface="Arial" charset="0"/>
                <a:ea typeface="宋体" charset="-122"/>
              </a:rPr>
              <a:t>种，常用的有</a:t>
            </a:r>
            <a:r>
              <a:rPr lang="en-US" altLang="zh-CN" sz="2400" dirty="0" smtClean="0">
                <a:solidFill>
                  <a:srgbClr val="CC0066"/>
                </a:solidFill>
                <a:latin typeface="Arial" charset="0"/>
                <a:ea typeface="宋体" charset="-122"/>
              </a:rPr>
              <a:t>3</a:t>
            </a:r>
            <a:r>
              <a:rPr lang="zh-CN" altLang="en-US" sz="2400" dirty="0" smtClean="0">
                <a:latin typeface="Arial" charset="0"/>
                <a:ea typeface="宋体" charset="-122"/>
              </a:rPr>
              <a:t>种：</a:t>
            </a:r>
          </a:p>
          <a:p>
            <a:pPr lvl="1" algn="just">
              <a:lnSpc>
                <a:spcPct val="120000"/>
              </a:lnSpc>
              <a:spcBef>
                <a:spcPct val="0"/>
              </a:spcBef>
            </a:pPr>
            <a:r>
              <a:rPr lang="zh-CN" altLang="en-US" sz="2000" dirty="0" smtClean="0">
                <a:latin typeface="Arial" charset="0"/>
                <a:ea typeface="宋体" charset="-122"/>
              </a:rPr>
              <a:t>网络型（</a:t>
            </a:r>
            <a:r>
              <a:rPr lang="en-US" altLang="zh-CN" sz="2000" dirty="0" smtClean="0">
                <a:latin typeface="Arial" charset="0"/>
                <a:ea typeface="宋体" charset="-122"/>
              </a:rPr>
              <a:t>nets type</a:t>
            </a:r>
            <a:r>
              <a:rPr lang="zh-CN" altLang="en-US" sz="2000" dirty="0" smtClean="0">
                <a:latin typeface="Arial" charset="0"/>
                <a:ea typeface="宋体" charset="-122"/>
              </a:rPr>
              <a:t>）</a:t>
            </a:r>
          </a:p>
          <a:p>
            <a:pPr lvl="1" algn="just">
              <a:lnSpc>
                <a:spcPct val="120000"/>
              </a:lnSpc>
              <a:spcBef>
                <a:spcPct val="0"/>
              </a:spcBef>
            </a:pPr>
            <a:r>
              <a:rPr lang="zh-CN" altLang="en-US" sz="2000" dirty="0" smtClean="0">
                <a:latin typeface="Arial" charset="0"/>
                <a:ea typeface="宋体" charset="-122"/>
              </a:rPr>
              <a:t>寄存器型（</a:t>
            </a:r>
            <a:r>
              <a:rPr lang="en-US" altLang="zh-CN" sz="2000" dirty="0" smtClean="0">
                <a:latin typeface="Arial" charset="0"/>
                <a:ea typeface="宋体" charset="-122"/>
              </a:rPr>
              <a:t>register type </a:t>
            </a:r>
            <a:r>
              <a:rPr lang="zh-CN" altLang="en-US" sz="2000" dirty="0" smtClean="0">
                <a:latin typeface="Arial" charset="0"/>
                <a:ea typeface="宋体" charset="-122"/>
              </a:rPr>
              <a:t>）</a:t>
            </a:r>
          </a:p>
          <a:p>
            <a:pPr lvl="1" algn="just">
              <a:lnSpc>
                <a:spcPct val="120000"/>
              </a:lnSpc>
              <a:spcBef>
                <a:spcPct val="0"/>
              </a:spcBef>
            </a:pPr>
            <a:r>
              <a:rPr lang="zh-CN" altLang="en-US" sz="2000" dirty="0" smtClean="0">
                <a:latin typeface="Arial" charset="0"/>
                <a:ea typeface="宋体" charset="-122"/>
              </a:rPr>
              <a:t>数组（</a:t>
            </a:r>
            <a:r>
              <a:rPr lang="en-US" altLang="zh-CN" sz="2000" dirty="0" smtClean="0">
                <a:latin typeface="Arial" charset="0"/>
                <a:ea typeface="宋体" charset="-122"/>
              </a:rPr>
              <a:t>memory type</a:t>
            </a:r>
            <a:r>
              <a:rPr lang="zh-CN" altLang="en-US" sz="2000" dirty="0" smtClean="0">
                <a:latin typeface="Arial" charset="0"/>
                <a:ea typeface="宋体" charset="-122"/>
              </a:rPr>
              <a:t>）</a:t>
            </a:r>
          </a:p>
        </p:txBody>
      </p:sp>
      <p:sp>
        <p:nvSpPr>
          <p:cNvPr id="655368" name="Text Box 8"/>
          <p:cNvSpPr txBox="1">
            <a:spLocks noChangeArrowheads="1"/>
          </p:cNvSpPr>
          <p:nvPr/>
        </p:nvSpPr>
        <p:spPr bwMode="auto">
          <a:xfrm>
            <a:off x="1475656" y="3720306"/>
            <a:ext cx="5616575" cy="2012950"/>
          </a:xfrm>
          <a:prstGeom prst="rect">
            <a:avLst/>
          </a:prstGeom>
          <a:solidFill>
            <a:srgbClr val="BDDEFF"/>
          </a:solidFill>
          <a:ln w="9525">
            <a:noFill/>
            <a:miter lim="800000"/>
            <a:headEnd/>
            <a:tailEnd/>
          </a:ln>
          <a:effectLst>
            <a:outerShdw dist="107763" dir="2700000" algn="ctr" rotWithShape="0">
              <a:schemeClr val="bg2"/>
            </a:outerShdw>
          </a:effectLst>
        </p:spPr>
        <p:txBody>
          <a:bodyPr anchor="b">
            <a:spAutoFit/>
          </a:bodyPr>
          <a:lstStyle/>
          <a:p>
            <a:pPr marL="280988" indent="-280988">
              <a:lnSpc>
                <a:spcPct val="105000"/>
              </a:lnSpc>
              <a:spcBef>
                <a:spcPct val="0"/>
              </a:spcBef>
              <a:buClr>
                <a:schemeClr val="accent1"/>
              </a:buClr>
              <a:buFont typeface="Wingdings" pitchFamily="2" charset="2"/>
              <a:buChar char="v"/>
              <a:defRPr/>
            </a:pPr>
            <a:r>
              <a:rPr lang="zh-CN" altLang="en-US" b="1" dirty="0">
                <a:solidFill>
                  <a:schemeClr val="tx1"/>
                </a:solidFill>
                <a:latin typeface="Arial" pitchFamily="34" charset="0"/>
                <a:ea typeface="宋体" pitchFamily="2" charset="-122"/>
              </a:rPr>
              <a:t>其它数据类型：</a:t>
            </a:r>
            <a:r>
              <a:rPr lang="en-US" altLang="zh-CN" b="1" dirty="0">
                <a:solidFill>
                  <a:schemeClr val="tx1"/>
                </a:solidFill>
                <a:latin typeface="Arial" pitchFamily="34" charset="0"/>
                <a:ea typeface="宋体" pitchFamily="2" charset="-122"/>
              </a:rPr>
              <a:t>large</a:t>
            </a:r>
            <a:r>
              <a:rPr lang="zh-CN" altLang="en-US" b="1" dirty="0">
                <a:solidFill>
                  <a:schemeClr val="tx1"/>
                </a:solidFill>
                <a:latin typeface="Arial" pitchFamily="34" charset="0"/>
                <a:ea typeface="宋体" pitchFamily="2" charset="-122"/>
              </a:rPr>
              <a:t>型、</a:t>
            </a:r>
            <a:r>
              <a:rPr lang="en-US" altLang="zh-CN" b="1" dirty="0">
                <a:solidFill>
                  <a:schemeClr val="tx1"/>
                </a:solidFill>
                <a:latin typeface="Arial" pitchFamily="34" charset="0"/>
                <a:ea typeface="宋体" pitchFamily="2" charset="-122"/>
              </a:rPr>
              <a:t>medium</a:t>
            </a:r>
            <a:r>
              <a:rPr lang="zh-CN" altLang="en-US" b="1" dirty="0">
                <a:solidFill>
                  <a:schemeClr val="tx1"/>
                </a:solidFill>
                <a:latin typeface="Arial" pitchFamily="34" charset="0"/>
                <a:ea typeface="宋体" pitchFamily="2" charset="-122"/>
              </a:rPr>
              <a:t>型、 </a:t>
            </a:r>
            <a:r>
              <a:rPr lang="en-US" altLang="zh-CN" b="1" dirty="0" err="1">
                <a:solidFill>
                  <a:schemeClr val="tx1"/>
                </a:solidFill>
                <a:latin typeface="Arial" pitchFamily="34" charset="0"/>
                <a:ea typeface="宋体" pitchFamily="2" charset="-122"/>
              </a:rPr>
              <a:t>scalared</a:t>
            </a:r>
            <a:r>
              <a:rPr lang="zh-CN" altLang="en-US" b="1" dirty="0">
                <a:solidFill>
                  <a:schemeClr val="tx1"/>
                </a:solidFill>
                <a:latin typeface="Arial" pitchFamily="34" charset="0"/>
                <a:ea typeface="宋体" pitchFamily="2" charset="-122"/>
              </a:rPr>
              <a:t>型、 </a:t>
            </a:r>
            <a:r>
              <a:rPr lang="en-US" altLang="zh-CN" b="1" dirty="0">
                <a:solidFill>
                  <a:schemeClr val="tx1"/>
                </a:solidFill>
                <a:latin typeface="Arial" pitchFamily="34" charset="0"/>
                <a:ea typeface="宋体" pitchFamily="2" charset="-122"/>
              </a:rPr>
              <a:t>small</a:t>
            </a:r>
            <a:r>
              <a:rPr lang="zh-CN" altLang="en-US" b="1" dirty="0">
                <a:solidFill>
                  <a:schemeClr val="tx1"/>
                </a:solidFill>
                <a:latin typeface="Arial" pitchFamily="34" charset="0"/>
                <a:ea typeface="宋体" pitchFamily="2" charset="-122"/>
              </a:rPr>
              <a:t>型、</a:t>
            </a:r>
            <a:r>
              <a:rPr lang="en-US" altLang="zh-CN" b="1" dirty="0">
                <a:solidFill>
                  <a:schemeClr val="tx1"/>
                </a:solidFill>
                <a:latin typeface="Arial" pitchFamily="34" charset="0"/>
                <a:ea typeface="宋体" pitchFamily="2" charset="-122"/>
              </a:rPr>
              <a:t>time</a:t>
            </a:r>
            <a:r>
              <a:rPr lang="zh-CN" altLang="en-US" b="1" dirty="0">
                <a:solidFill>
                  <a:schemeClr val="tx1"/>
                </a:solidFill>
                <a:latin typeface="Arial" pitchFamily="34" charset="0"/>
                <a:ea typeface="宋体" pitchFamily="2" charset="-122"/>
              </a:rPr>
              <a:t>型、</a:t>
            </a:r>
            <a:r>
              <a:rPr lang="en-US" altLang="zh-CN" b="1" dirty="0">
                <a:solidFill>
                  <a:schemeClr val="tx1"/>
                </a:solidFill>
                <a:latin typeface="Arial" pitchFamily="34" charset="0"/>
                <a:ea typeface="宋体" pitchFamily="2" charset="-122"/>
              </a:rPr>
              <a:t>tri</a:t>
            </a:r>
            <a:r>
              <a:rPr lang="zh-CN" altLang="en-US" b="1" dirty="0">
                <a:solidFill>
                  <a:schemeClr val="tx1"/>
                </a:solidFill>
                <a:latin typeface="Arial" pitchFamily="34" charset="0"/>
                <a:ea typeface="宋体" pitchFamily="2" charset="-122"/>
              </a:rPr>
              <a:t>型、</a:t>
            </a:r>
            <a:r>
              <a:rPr lang="en-US" altLang="zh-CN" b="1" dirty="0">
                <a:solidFill>
                  <a:schemeClr val="tx1"/>
                </a:solidFill>
                <a:latin typeface="Arial" pitchFamily="34" charset="0"/>
                <a:ea typeface="宋体" pitchFamily="2" charset="-122"/>
              </a:rPr>
              <a:t>tri0</a:t>
            </a:r>
            <a:r>
              <a:rPr lang="zh-CN" altLang="en-US" b="1" dirty="0">
                <a:solidFill>
                  <a:schemeClr val="tx1"/>
                </a:solidFill>
                <a:latin typeface="Arial" pitchFamily="34" charset="0"/>
                <a:ea typeface="宋体" pitchFamily="2" charset="-122"/>
              </a:rPr>
              <a:t>型、</a:t>
            </a:r>
            <a:r>
              <a:rPr lang="en-US" altLang="zh-CN" b="1" dirty="0">
                <a:solidFill>
                  <a:schemeClr val="tx1"/>
                </a:solidFill>
                <a:latin typeface="Arial" pitchFamily="34" charset="0"/>
                <a:ea typeface="宋体" pitchFamily="2" charset="-122"/>
              </a:rPr>
              <a:t>tri1</a:t>
            </a:r>
            <a:r>
              <a:rPr lang="zh-CN" altLang="en-US" b="1" dirty="0">
                <a:solidFill>
                  <a:schemeClr val="tx1"/>
                </a:solidFill>
                <a:latin typeface="Arial" pitchFamily="34" charset="0"/>
                <a:ea typeface="宋体" pitchFamily="2" charset="-122"/>
              </a:rPr>
              <a:t>型、</a:t>
            </a:r>
            <a:r>
              <a:rPr lang="en-US" altLang="zh-CN" b="1" dirty="0" err="1">
                <a:solidFill>
                  <a:schemeClr val="tx1"/>
                </a:solidFill>
                <a:latin typeface="Arial" pitchFamily="34" charset="0"/>
                <a:ea typeface="宋体" pitchFamily="2" charset="-122"/>
              </a:rPr>
              <a:t>triand</a:t>
            </a:r>
            <a:r>
              <a:rPr lang="zh-CN" altLang="en-US" b="1" dirty="0">
                <a:solidFill>
                  <a:schemeClr val="tx1"/>
                </a:solidFill>
                <a:latin typeface="Arial" pitchFamily="34" charset="0"/>
                <a:ea typeface="宋体" pitchFamily="2" charset="-122"/>
              </a:rPr>
              <a:t>型、</a:t>
            </a:r>
            <a:r>
              <a:rPr lang="en-US" altLang="zh-CN" b="1" dirty="0" err="1">
                <a:solidFill>
                  <a:schemeClr val="tx1"/>
                </a:solidFill>
                <a:latin typeface="Arial" pitchFamily="34" charset="0"/>
                <a:ea typeface="宋体" pitchFamily="2" charset="-122"/>
              </a:rPr>
              <a:t>trior</a:t>
            </a:r>
            <a:r>
              <a:rPr lang="zh-CN" altLang="en-US" b="1" dirty="0">
                <a:solidFill>
                  <a:schemeClr val="tx1"/>
                </a:solidFill>
                <a:latin typeface="Arial" pitchFamily="34" charset="0"/>
                <a:ea typeface="宋体" pitchFamily="2" charset="-122"/>
              </a:rPr>
              <a:t>型、</a:t>
            </a:r>
            <a:r>
              <a:rPr lang="en-US" altLang="zh-CN" b="1" dirty="0" err="1">
                <a:solidFill>
                  <a:schemeClr val="tx1"/>
                </a:solidFill>
                <a:latin typeface="Arial" pitchFamily="34" charset="0"/>
                <a:ea typeface="宋体" pitchFamily="2" charset="-122"/>
              </a:rPr>
              <a:t>trireg</a:t>
            </a:r>
            <a:r>
              <a:rPr lang="zh-CN" altLang="en-US" b="1" dirty="0">
                <a:solidFill>
                  <a:schemeClr val="tx1"/>
                </a:solidFill>
                <a:latin typeface="Arial" pitchFamily="34" charset="0"/>
                <a:ea typeface="宋体" pitchFamily="2" charset="-122"/>
              </a:rPr>
              <a:t>型、</a:t>
            </a:r>
            <a:r>
              <a:rPr lang="en-US" altLang="zh-CN" b="1" dirty="0">
                <a:solidFill>
                  <a:schemeClr val="tx1"/>
                </a:solidFill>
                <a:latin typeface="Arial" pitchFamily="34" charset="0"/>
                <a:ea typeface="宋体" pitchFamily="2" charset="-122"/>
              </a:rPr>
              <a:t>vectored</a:t>
            </a:r>
            <a:r>
              <a:rPr lang="zh-CN" altLang="en-US" b="1" dirty="0">
                <a:solidFill>
                  <a:schemeClr val="tx1"/>
                </a:solidFill>
                <a:latin typeface="Arial" pitchFamily="34" charset="0"/>
                <a:ea typeface="宋体" pitchFamily="2" charset="-122"/>
              </a:rPr>
              <a:t>型、</a:t>
            </a:r>
            <a:r>
              <a:rPr lang="en-US" altLang="zh-CN" b="1" dirty="0">
                <a:solidFill>
                  <a:schemeClr val="tx1"/>
                </a:solidFill>
                <a:latin typeface="Arial" pitchFamily="34" charset="0"/>
                <a:ea typeface="宋体" pitchFamily="2" charset="-122"/>
              </a:rPr>
              <a:t>wand</a:t>
            </a:r>
            <a:r>
              <a:rPr lang="zh-CN" altLang="en-US" b="1" dirty="0">
                <a:solidFill>
                  <a:schemeClr val="tx1"/>
                </a:solidFill>
                <a:latin typeface="Arial" pitchFamily="34" charset="0"/>
                <a:ea typeface="宋体" pitchFamily="2" charset="-122"/>
              </a:rPr>
              <a:t>型、</a:t>
            </a:r>
            <a:r>
              <a:rPr lang="en-US" altLang="zh-CN" b="1" dirty="0" err="1">
                <a:solidFill>
                  <a:schemeClr val="tx1"/>
                </a:solidFill>
                <a:latin typeface="Arial" pitchFamily="34" charset="0"/>
                <a:ea typeface="宋体" pitchFamily="2" charset="-122"/>
              </a:rPr>
              <a:t>wor</a:t>
            </a:r>
            <a:r>
              <a:rPr lang="zh-CN" altLang="en-US" b="1" dirty="0">
                <a:solidFill>
                  <a:schemeClr val="tx1"/>
                </a:solidFill>
                <a:latin typeface="Arial" pitchFamily="34" charset="0"/>
                <a:ea typeface="宋体" pitchFamily="2" charset="-122"/>
              </a:rPr>
              <a:t>型等</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363"/>
                                        </p:tgtEl>
                                        <p:attrNameLst>
                                          <p:attrName>style.visibility</p:attrName>
                                        </p:attrNameLst>
                                      </p:cBhvr>
                                      <p:to>
                                        <p:strVal val="visible"/>
                                      </p:to>
                                    </p:set>
                                    <p:anim calcmode="lin" valueType="num">
                                      <p:cBhvr additive="base">
                                        <p:cTn id="7" dur="500" fill="hold"/>
                                        <p:tgtEl>
                                          <p:spTgt spid="655363"/>
                                        </p:tgtEl>
                                        <p:attrNameLst>
                                          <p:attrName>ppt_x</p:attrName>
                                        </p:attrNameLst>
                                      </p:cBhvr>
                                      <p:tavLst>
                                        <p:tav tm="0">
                                          <p:val>
                                            <p:strVal val="0-#ppt_w/2"/>
                                          </p:val>
                                        </p:tav>
                                        <p:tav tm="100000">
                                          <p:val>
                                            <p:strVal val="#ppt_x"/>
                                          </p:val>
                                        </p:tav>
                                      </p:tavLst>
                                    </p:anim>
                                    <p:anim calcmode="lin" valueType="num">
                                      <p:cBhvr additive="base">
                                        <p:cTn id="8" dur="500" fill="hold"/>
                                        <p:tgtEl>
                                          <p:spTgt spid="6553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55368"/>
                                        </p:tgtEl>
                                        <p:attrNameLst>
                                          <p:attrName>style.visibility</p:attrName>
                                        </p:attrNameLst>
                                      </p:cBhvr>
                                      <p:to>
                                        <p:strVal val="visible"/>
                                      </p:to>
                                    </p:set>
                                    <p:anim calcmode="lin" valueType="num">
                                      <p:cBhvr>
                                        <p:cTn id="13" dur="500" fill="hold"/>
                                        <p:tgtEl>
                                          <p:spTgt spid="655368"/>
                                        </p:tgtEl>
                                        <p:attrNameLst>
                                          <p:attrName>ppt_w</p:attrName>
                                        </p:attrNameLst>
                                      </p:cBhvr>
                                      <p:tavLst>
                                        <p:tav tm="0">
                                          <p:val>
                                            <p:fltVal val="0"/>
                                          </p:val>
                                        </p:tav>
                                        <p:tav tm="100000">
                                          <p:val>
                                            <p:strVal val="#ppt_w"/>
                                          </p:val>
                                        </p:tav>
                                      </p:tavLst>
                                    </p:anim>
                                    <p:anim calcmode="lin" valueType="num">
                                      <p:cBhvr>
                                        <p:cTn id="14" dur="500" fill="hold"/>
                                        <p:tgtEl>
                                          <p:spTgt spid="6553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3" grpId="0" autoUpdateAnimBg="0"/>
      <p:bldP spid="655368"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544016" y="404664"/>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nets</a:t>
            </a:r>
            <a:r>
              <a:rPr lang="zh-CN" altLang="en-US" smtClean="0">
                <a:solidFill>
                  <a:schemeClr val="accent1"/>
                </a:solidFill>
                <a:latin typeface="Times New Roman" panose="02020603050405020304" pitchFamily="18" charset="0"/>
                <a:cs typeface="Times New Roman" panose="02020603050405020304" pitchFamily="18" charset="0"/>
              </a:rPr>
              <a:t>型变量</a:t>
            </a:r>
          </a:p>
        </p:txBody>
      </p:sp>
      <p:sp>
        <p:nvSpPr>
          <p:cNvPr id="657412" name="Text Box 4"/>
          <p:cNvSpPr txBox="1">
            <a:spLocks noChangeArrowheads="1"/>
          </p:cNvSpPr>
          <p:nvPr/>
        </p:nvSpPr>
        <p:spPr bwMode="auto">
          <a:xfrm>
            <a:off x="540916" y="1124744"/>
            <a:ext cx="2374900" cy="455613"/>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gn="l" eaLnBrk="1" hangingPunct="1">
              <a:lnSpc>
                <a:spcPct val="85000"/>
              </a:lnSpc>
              <a:spcBef>
                <a:spcPct val="50000"/>
              </a:spcBef>
              <a:buClrTx/>
              <a:buFontTx/>
              <a:buNone/>
            </a:pPr>
            <a:r>
              <a:rPr kumimoji="1" lang="en-US" altLang="zh-CN" sz="2800">
                <a:solidFill>
                  <a:srgbClr val="990000"/>
                </a:solidFill>
                <a:latin typeface="华文新魏" pitchFamily="2" charset="-122"/>
                <a:ea typeface="华文新魏" pitchFamily="2" charset="-122"/>
              </a:rPr>
              <a:t>1. nets</a:t>
            </a:r>
            <a:r>
              <a:rPr kumimoji="1" lang="zh-CN" altLang="en-US" sz="2800">
                <a:solidFill>
                  <a:srgbClr val="990000"/>
                </a:solidFill>
                <a:latin typeface="华文新魏" pitchFamily="2" charset="-122"/>
                <a:ea typeface="华文新魏" pitchFamily="2" charset="-122"/>
              </a:rPr>
              <a:t>型变量</a:t>
            </a:r>
          </a:p>
        </p:txBody>
      </p:sp>
      <p:sp>
        <p:nvSpPr>
          <p:cNvPr id="657413" name="Rectangle 5"/>
          <p:cNvSpPr>
            <a:spLocks noChangeArrowheads="1"/>
          </p:cNvSpPr>
          <p:nvPr/>
        </p:nvSpPr>
        <p:spPr bwMode="auto">
          <a:xfrm>
            <a:off x="577031" y="1683916"/>
            <a:ext cx="8099425" cy="4697412"/>
          </a:xfrm>
          <a:prstGeom prst="rect">
            <a:avLst/>
          </a:prstGeom>
          <a:noFill/>
          <a:ln w="9525">
            <a:noFill/>
            <a:miter lim="800000"/>
            <a:headEnd/>
            <a:tailEnd/>
          </a:ln>
        </p:spPr>
        <p:txBody>
          <a:bodyPr/>
          <a:lstStyle/>
          <a:p>
            <a:pPr marL="342900" indent="-342900">
              <a:lnSpc>
                <a:spcPct val="120000"/>
              </a:lnSpc>
              <a:buClr>
                <a:schemeClr val="accent1"/>
              </a:buClr>
              <a:buFont typeface="Wingdings" pitchFamily="2" charset="2"/>
              <a:buChar char="v"/>
            </a:pPr>
            <a:r>
              <a:rPr lang="zh-CN" altLang="en-US" b="1" dirty="0" smtClean="0">
                <a:solidFill>
                  <a:srgbClr val="FF0000"/>
                </a:solidFill>
                <a:latin typeface="Times New Roman" panose="02020603050405020304" pitchFamily="18" charset="0"/>
                <a:cs typeface="Times New Roman" panose="02020603050405020304" pitchFamily="18" charset="0"/>
              </a:rPr>
              <a:t>网络型</a:t>
            </a:r>
            <a:r>
              <a:rPr lang="zh-CN" altLang="en-US" b="1" dirty="0">
                <a:solidFill>
                  <a:srgbClr val="FF0000"/>
                </a:solidFill>
                <a:latin typeface="Times New Roman" panose="02020603050405020304" pitchFamily="18" charset="0"/>
                <a:cs typeface="Times New Roman" panose="02020603050405020304" pitchFamily="18" charset="0"/>
              </a:rPr>
              <a:t>变量</a:t>
            </a:r>
            <a:r>
              <a:rPr lang="zh-CN" altLang="en-US" b="1" dirty="0">
                <a:solidFill>
                  <a:schemeClr val="tx1"/>
                </a:solidFill>
                <a:latin typeface="Times New Roman" panose="02020603050405020304" pitchFamily="18" charset="0"/>
                <a:cs typeface="Times New Roman" panose="02020603050405020304" pitchFamily="18" charset="0"/>
              </a:rPr>
              <a:t>（ </a:t>
            </a:r>
            <a:r>
              <a:rPr lang="en-US" altLang="zh-CN" b="1" dirty="0">
                <a:solidFill>
                  <a:schemeClr val="tx1"/>
                </a:solidFill>
                <a:latin typeface="Times New Roman" panose="02020603050405020304" pitchFamily="18" charset="0"/>
                <a:cs typeface="Times New Roman" panose="02020603050405020304" pitchFamily="18" charset="0"/>
              </a:rPr>
              <a:t>nets</a:t>
            </a:r>
            <a:r>
              <a:rPr lang="zh-CN" altLang="en-US" b="1" dirty="0">
                <a:solidFill>
                  <a:schemeClr val="tx1"/>
                </a:solidFill>
                <a:latin typeface="Times New Roman" panose="02020603050405020304" pitchFamily="18" charset="0"/>
                <a:cs typeface="Times New Roman" panose="02020603050405020304" pitchFamily="18" charset="0"/>
              </a:rPr>
              <a:t>型变量）是输出值始终随输入的变化而变化的变量。</a:t>
            </a:r>
          </a:p>
          <a:p>
            <a:pPr marL="342900" indent="-342900">
              <a:lnSpc>
                <a:spcPct val="120000"/>
              </a:lnSpc>
              <a:buClr>
                <a:schemeClr val="accent1"/>
              </a:buClr>
              <a:buFont typeface="Wingdings" pitchFamily="2" charset="2"/>
              <a:buChar char="v"/>
            </a:pPr>
            <a:r>
              <a:rPr lang="zh-CN" altLang="en-US" b="1" dirty="0">
                <a:solidFill>
                  <a:schemeClr val="tx1"/>
                </a:solidFill>
                <a:latin typeface="Times New Roman" panose="02020603050405020304" pitchFamily="18" charset="0"/>
                <a:cs typeface="Times New Roman" panose="02020603050405020304" pitchFamily="18" charset="0"/>
              </a:rPr>
              <a:t>一般用来定义电路中的各种物理连线。</a:t>
            </a:r>
            <a:endParaRPr lang="en-US" altLang="zh-CN" b="1" dirty="0">
              <a:solidFill>
                <a:schemeClr val="tx1"/>
              </a:solidFill>
              <a:latin typeface="Times New Roman" panose="02020603050405020304" pitchFamily="18" charset="0"/>
              <a:cs typeface="Times New Roman" panose="02020603050405020304" pitchFamily="18" charset="0"/>
            </a:endParaRPr>
          </a:p>
          <a:p>
            <a:pPr marL="342900" indent="-342900">
              <a:lnSpc>
                <a:spcPct val="120000"/>
              </a:lnSpc>
              <a:buClr>
                <a:schemeClr val="accent1"/>
              </a:buClr>
              <a:buFont typeface="Wingdings" pitchFamily="2" charset="2"/>
              <a:buChar char="v"/>
            </a:pPr>
            <a:r>
              <a:rPr lang="zh-CN" altLang="en-US" b="1" dirty="0">
                <a:solidFill>
                  <a:schemeClr val="tx1"/>
                </a:solidFill>
                <a:latin typeface="Times New Roman" panose="02020603050405020304" pitchFamily="18" charset="0"/>
                <a:cs typeface="Times New Roman" panose="02020603050405020304" pitchFamily="18" charset="0"/>
              </a:rPr>
              <a:t>有两种驱动方式：在结构描述中将其连接到一个门元件或模块的输出端；或用</a:t>
            </a:r>
            <a:r>
              <a:rPr lang="en-US" altLang="zh-CN" b="1" dirty="0">
                <a:solidFill>
                  <a:schemeClr val="tx1"/>
                </a:solidFill>
                <a:latin typeface="Times New Roman" panose="02020603050405020304" pitchFamily="18" charset="0"/>
                <a:cs typeface="Times New Roman" panose="02020603050405020304" pitchFamily="18" charset="0"/>
              </a:rPr>
              <a:t>assign</a:t>
            </a:r>
            <a:r>
              <a:rPr lang="zh-CN" altLang="en-US" b="1" dirty="0">
                <a:solidFill>
                  <a:schemeClr val="tx1"/>
                </a:solidFill>
                <a:latin typeface="Times New Roman" panose="02020603050405020304" pitchFamily="18" charset="0"/>
                <a:cs typeface="Times New Roman" panose="02020603050405020304" pitchFamily="18" charset="0"/>
              </a:rPr>
              <a:t>语句对其赋值</a:t>
            </a:r>
          </a:p>
          <a:p>
            <a:pPr marL="342900" indent="-342900">
              <a:lnSpc>
                <a:spcPct val="120000"/>
              </a:lnSpc>
              <a:buClr>
                <a:schemeClr val="accent1"/>
              </a:buClr>
              <a:buFont typeface="Wingdings" pitchFamily="2" charset="2"/>
              <a:buChar char="v"/>
            </a:pPr>
            <a:r>
              <a:rPr lang="zh-CN" altLang="en-US" b="1" dirty="0">
                <a:solidFill>
                  <a:schemeClr val="tx1"/>
                </a:solidFill>
                <a:latin typeface="Times New Roman" panose="02020603050405020304" pitchFamily="18" charset="0"/>
                <a:cs typeface="Times New Roman" panose="02020603050405020304" pitchFamily="18" charset="0"/>
              </a:rPr>
              <a:t>常用的</a:t>
            </a:r>
            <a:r>
              <a:rPr lang="en-US" altLang="zh-CN" b="1" dirty="0">
                <a:solidFill>
                  <a:schemeClr val="tx1"/>
                </a:solidFill>
                <a:latin typeface="Times New Roman" panose="02020603050405020304" pitchFamily="18" charset="0"/>
                <a:cs typeface="Times New Roman" panose="02020603050405020304" pitchFamily="18" charset="0"/>
              </a:rPr>
              <a:t>nets</a:t>
            </a:r>
            <a:r>
              <a:rPr lang="zh-CN" altLang="en-US" b="1" dirty="0">
                <a:solidFill>
                  <a:schemeClr val="tx1"/>
                </a:solidFill>
                <a:latin typeface="Times New Roman" panose="02020603050405020304" pitchFamily="18" charset="0"/>
                <a:cs typeface="Times New Roman" panose="02020603050405020304" pitchFamily="18" charset="0"/>
              </a:rPr>
              <a:t>型变量</a:t>
            </a:r>
          </a:p>
          <a:p>
            <a:pPr marL="800100" lvl="1" indent="-342900" algn="l">
              <a:lnSpc>
                <a:spcPct val="120000"/>
              </a:lnSpc>
              <a:spcBef>
                <a:spcPct val="0"/>
              </a:spcBef>
              <a:buClr>
                <a:schemeClr val="accent2"/>
              </a:buClr>
              <a:buSzPct val="110000"/>
              <a:buFont typeface="Wingdings" panose="05000000000000000000" pitchFamily="2" charset="2"/>
              <a:buChar char="Ø"/>
            </a:pPr>
            <a:r>
              <a:rPr lang="en-US" altLang="zh-CN" sz="2000" b="1" dirty="0">
                <a:solidFill>
                  <a:schemeClr val="tx1"/>
                </a:solidFill>
                <a:latin typeface="Times New Roman" panose="02020603050405020304" pitchFamily="18" charset="0"/>
                <a:cs typeface="Times New Roman" panose="02020603050405020304" pitchFamily="18" charset="0"/>
              </a:rPr>
              <a:t>wire</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tri</a:t>
            </a:r>
            <a:r>
              <a:rPr lang="zh-CN" altLang="en-US" sz="2000" b="1" dirty="0">
                <a:solidFill>
                  <a:schemeClr val="tx1"/>
                </a:solidFill>
                <a:latin typeface="Times New Roman" panose="02020603050405020304" pitchFamily="18" charset="0"/>
                <a:cs typeface="Times New Roman" panose="02020603050405020304" pitchFamily="18" charset="0"/>
              </a:rPr>
              <a:t>：连线类型（两者功能一致），可综合</a:t>
            </a:r>
          </a:p>
          <a:p>
            <a:pPr marL="800100" lvl="1" indent="-342900">
              <a:lnSpc>
                <a:spcPct val="120000"/>
              </a:lnSpc>
              <a:spcBef>
                <a:spcPct val="0"/>
              </a:spcBef>
              <a:buClr>
                <a:schemeClr val="accent2"/>
              </a:buClr>
              <a:buSzPct val="110000"/>
              <a:buFont typeface="Wingdings" panose="05000000000000000000" pitchFamily="2" charset="2"/>
              <a:buChar char="Ø"/>
            </a:pPr>
            <a:r>
              <a:rPr lang="en-US" altLang="zh-CN" sz="2000" b="1" dirty="0" err="1">
                <a:solidFill>
                  <a:schemeClr val="tx1"/>
                </a:solidFill>
                <a:latin typeface="Times New Roman" panose="02020603050405020304" pitchFamily="18" charset="0"/>
                <a:cs typeface="Times New Roman" panose="02020603050405020304" pitchFamily="18" charset="0"/>
              </a:rPr>
              <a:t>wor</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err="1">
                <a:solidFill>
                  <a:schemeClr val="tx1"/>
                </a:solidFill>
                <a:latin typeface="Times New Roman" panose="02020603050405020304" pitchFamily="18" charset="0"/>
                <a:cs typeface="Times New Roman" panose="02020603050405020304" pitchFamily="18" charset="0"/>
              </a:rPr>
              <a:t>trior</a:t>
            </a:r>
            <a:r>
              <a:rPr lang="zh-CN" altLang="en-US" sz="2000" b="1" dirty="0">
                <a:solidFill>
                  <a:schemeClr val="tx1"/>
                </a:solidFill>
                <a:latin typeface="Times New Roman" panose="02020603050405020304" pitchFamily="18" charset="0"/>
                <a:cs typeface="Times New Roman" panose="02020603050405020304" pitchFamily="18" charset="0"/>
              </a:rPr>
              <a:t>：具有线或特性的连线（两者功能一致）</a:t>
            </a:r>
          </a:p>
          <a:p>
            <a:pPr marL="800100" lvl="1" indent="-342900">
              <a:lnSpc>
                <a:spcPct val="120000"/>
              </a:lnSpc>
              <a:spcBef>
                <a:spcPct val="0"/>
              </a:spcBef>
              <a:buClr>
                <a:schemeClr val="accent2"/>
              </a:buClr>
              <a:buSzPct val="110000"/>
              <a:buFont typeface="Wingdings" panose="05000000000000000000" pitchFamily="2" charset="2"/>
              <a:buChar char="Ø"/>
            </a:pPr>
            <a:r>
              <a:rPr lang="en-US" altLang="zh-CN" sz="2000" b="1" dirty="0">
                <a:solidFill>
                  <a:schemeClr val="tx1"/>
                </a:solidFill>
                <a:latin typeface="Times New Roman" panose="02020603050405020304" pitchFamily="18" charset="0"/>
                <a:cs typeface="Times New Roman" panose="02020603050405020304" pitchFamily="18" charset="0"/>
              </a:rPr>
              <a:t>wand</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err="1">
                <a:solidFill>
                  <a:schemeClr val="tx1"/>
                </a:solidFill>
                <a:latin typeface="Times New Roman" panose="02020603050405020304" pitchFamily="18" charset="0"/>
                <a:cs typeface="Times New Roman" panose="02020603050405020304" pitchFamily="18" charset="0"/>
              </a:rPr>
              <a:t>triand</a:t>
            </a:r>
            <a:r>
              <a:rPr lang="zh-CN" altLang="en-US" sz="2000" b="1" dirty="0">
                <a:solidFill>
                  <a:schemeClr val="tx1"/>
                </a:solidFill>
                <a:latin typeface="Times New Roman" panose="02020603050405020304" pitchFamily="18" charset="0"/>
                <a:cs typeface="Times New Roman" panose="02020603050405020304" pitchFamily="18" charset="0"/>
              </a:rPr>
              <a:t>：具有线与特性的连线（两者功能一致）</a:t>
            </a:r>
          </a:p>
          <a:p>
            <a:pPr marL="800100" lvl="1" indent="-342900">
              <a:lnSpc>
                <a:spcPct val="120000"/>
              </a:lnSpc>
              <a:spcBef>
                <a:spcPct val="0"/>
              </a:spcBef>
              <a:buClr>
                <a:schemeClr val="accent2"/>
              </a:buClr>
              <a:buSzPct val="110000"/>
              <a:buFont typeface="Wingdings" panose="05000000000000000000" pitchFamily="2" charset="2"/>
              <a:buChar char="Ø"/>
            </a:pPr>
            <a:r>
              <a:rPr lang="en-US" altLang="zh-CN" sz="2000" b="1" dirty="0">
                <a:solidFill>
                  <a:schemeClr val="tx1"/>
                </a:solidFill>
                <a:latin typeface="Times New Roman" panose="02020603050405020304" pitchFamily="18" charset="0"/>
                <a:cs typeface="Times New Roman" panose="02020603050405020304" pitchFamily="18" charset="0"/>
              </a:rPr>
              <a:t>tri1</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tri0</a:t>
            </a:r>
            <a:r>
              <a:rPr lang="zh-CN" altLang="en-US" sz="2000" b="1" dirty="0">
                <a:solidFill>
                  <a:schemeClr val="tx1"/>
                </a:solidFill>
                <a:latin typeface="Times New Roman" panose="02020603050405020304" pitchFamily="18" charset="0"/>
                <a:cs typeface="Times New Roman" panose="02020603050405020304" pitchFamily="18" charset="0"/>
              </a:rPr>
              <a:t>：上拉电阻和下拉电阻</a:t>
            </a:r>
          </a:p>
          <a:p>
            <a:pPr marL="800100" lvl="1" indent="-342900">
              <a:lnSpc>
                <a:spcPct val="120000"/>
              </a:lnSpc>
              <a:spcBef>
                <a:spcPct val="0"/>
              </a:spcBef>
              <a:buClr>
                <a:schemeClr val="accent2"/>
              </a:buClr>
              <a:buSzPct val="110000"/>
              <a:buFont typeface="Wingdings" panose="05000000000000000000" pitchFamily="2" charset="2"/>
              <a:buChar char="Ø"/>
            </a:pPr>
            <a:r>
              <a:rPr lang="en-US" altLang="zh-CN" sz="2000" b="1" dirty="0">
                <a:solidFill>
                  <a:schemeClr val="tx1"/>
                </a:solidFill>
                <a:latin typeface="Times New Roman" panose="02020603050405020304" pitchFamily="18" charset="0"/>
                <a:cs typeface="Times New Roman" panose="02020603050405020304" pitchFamily="18" charset="0"/>
              </a:rPr>
              <a:t>supply1</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supply0</a:t>
            </a:r>
            <a:r>
              <a:rPr lang="zh-CN" altLang="en-US" sz="2000" b="1" dirty="0">
                <a:solidFill>
                  <a:schemeClr val="tx1"/>
                </a:solidFill>
                <a:latin typeface="Times New Roman" panose="02020603050405020304" pitchFamily="18" charset="0"/>
                <a:cs typeface="Times New Roman" panose="02020603050405020304" pitchFamily="18" charset="0"/>
              </a:rPr>
              <a:t>：电源（逻辑</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）和地（逻辑</a:t>
            </a:r>
            <a:r>
              <a:rPr lang="en-US" altLang="zh-CN" sz="2000" b="1" dirty="0">
                <a:solidFill>
                  <a:schemeClr val="tx1"/>
                </a:solidFill>
                <a:latin typeface="Times New Roman" panose="02020603050405020304" pitchFamily="18" charset="0"/>
                <a:cs typeface="Times New Roman" panose="02020603050405020304" pitchFamily="18" charset="0"/>
              </a:rPr>
              <a:t>0</a:t>
            </a:r>
            <a:r>
              <a:rPr lang="zh-CN" altLang="en-US" sz="2000" b="1" dirty="0">
                <a:solidFill>
                  <a:schemeClr val="tx1"/>
                </a:solidFill>
                <a:latin typeface="Times New Roman" panose="02020603050405020304" pitchFamily="18" charset="0"/>
                <a:cs typeface="Times New Roman" panose="02020603050405020304" pitchFamily="18" charset="0"/>
              </a:rPr>
              <a:t>），可综合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7412"/>
                                        </p:tgtEl>
                                        <p:attrNameLst>
                                          <p:attrName>style.visibility</p:attrName>
                                        </p:attrNameLst>
                                      </p:cBhvr>
                                      <p:to>
                                        <p:strVal val="visible"/>
                                      </p:to>
                                    </p:set>
                                    <p:anim calcmode="lin" valueType="num">
                                      <p:cBhvr>
                                        <p:cTn id="7" dur="500" fill="hold"/>
                                        <p:tgtEl>
                                          <p:spTgt spid="657412"/>
                                        </p:tgtEl>
                                        <p:attrNameLst>
                                          <p:attrName>ppt_w</p:attrName>
                                        </p:attrNameLst>
                                      </p:cBhvr>
                                      <p:tavLst>
                                        <p:tav tm="0">
                                          <p:val>
                                            <p:fltVal val="0"/>
                                          </p:val>
                                        </p:tav>
                                        <p:tav tm="100000">
                                          <p:val>
                                            <p:strVal val="#ppt_w"/>
                                          </p:val>
                                        </p:tav>
                                      </p:tavLst>
                                    </p:anim>
                                    <p:anim calcmode="lin" valueType="num">
                                      <p:cBhvr>
                                        <p:cTn id="8" dur="500" fill="hold"/>
                                        <p:tgtEl>
                                          <p:spTgt spid="65741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57413"/>
                                        </p:tgtEl>
                                        <p:attrNameLst>
                                          <p:attrName>style.visibility</p:attrName>
                                        </p:attrNameLst>
                                      </p:cBhvr>
                                      <p:to>
                                        <p:strVal val="visible"/>
                                      </p:to>
                                    </p:set>
                                    <p:anim calcmode="lin" valueType="num">
                                      <p:cBhvr additive="base">
                                        <p:cTn id="12" dur="500" fill="hold"/>
                                        <p:tgtEl>
                                          <p:spTgt spid="657413"/>
                                        </p:tgtEl>
                                        <p:attrNameLst>
                                          <p:attrName>ppt_x</p:attrName>
                                        </p:attrNameLst>
                                      </p:cBhvr>
                                      <p:tavLst>
                                        <p:tav tm="0">
                                          <p:val>
                                            <p:strVal val="#ppt_x"/>
                                          </p:val>
                                        </p:tav>
                                        <p:tav tm="100000">
                                          <p:val>
                                            <p:strVal val="#ppt_x"/>
                                          </p:val>
                                        </p:tav>
                                      </p:tavLst>
                                    </p:anim>
                                    <p:anim calcmode="lin" valueType="num">
                                      <p:cBhvr additive="base">
                                        <p:cTn id="13" dur="500" fill="hold"/>
                                        <p:tgtEl>
                                          <p:spTgt spid="65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2" grpId="0" animBg="1" autoUpdateAnimBg="0"/>
      <p:bldP spid="65741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539552" y="323238"/>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wire</a:t>
            </a:r>
            <a:r>
              <a:rPr lang="zh-CN" altLang="en-US" dirty="0" smtClean="0">
                <a:solidFill>
                  <a:schemeClr val="accent1"/>
                </a:solidFill>
                <a:latin typeface="Times New Roman" panose="02020603050405020304" pitchFamily="18" charset="0"/>
                <a:cs typeface="Times New Roman" panose="02020603050405020304" pitchFamily="18" charset="0"/>
              </a:rPr>
              <a:t>型变量</a:t>
            </a:r>
          </a:p>
        </p:txBody>
      </p:sp>
      <p:sp>
        <p:nvSpPr>
          <p:cNvPr id="636931" name="Rectangle 3"/>
          <p:cNvSpPr>
            <a:spLocks noGrp="1" noChangeArrowheads="1"/>
          </p:cNvSpPr>
          <p:nvPr>
            <p:ph type="body" idx="1"/>
          </p:nvPr>
        </p:nvSpPr>
        <p:spPr>
          <a:xfrm>
            <a:off x="434528" y="946862"/>
            <a:ext cx="8673976" cy="2014537"/>
          </a:xfrm>
        </p:spPr>
        <p:txBody>
          <a:bodyPr/>
          <a:lstStyle/>
          <a:p>
            <a:pPr marL="279400" indent="-279400" algn="just">
              <a:lnSpc>
                <a:spcPct val="110000"/>
              </a:lnSpc>
            </a:pPr>
            <a:r>
              <a:rPr lang="en-US" altLang="zh-CN" sz="2400" dirty="0" smtClean="0">
                <a:solidFill>
                  <a:srgbClr val="CC0066"/>
                </a:solidFill>
                <a:latin typeface="Arial" charset="0"/>
                <a:ea typeface="宋体" charset="-122"/>
              </a:rPr>
              <a:t>wire</a:t>
            </a:r>
            <a:r>
              <a:rPr lang="zh-CN" altLang="en-US" sz="2400" dirty="0" smtClean="0">
                <a:latin typeface="Arial" charset="0"/>
                <a:ea typeface="宋体" charset="-122"/>
              </a:rPr>
              <a:t>型变量</a:t>
            </a:r>
          </a:p>
          <a:p>
            <a:pPr marL="715963" lvl="1" indent="-257175" algn="just">
              <a:lnSpc>
                <a:spcPct val="110000"/>
              </a:lnSpc>
              <a:buSzPct val="85000"/>
            </a:pPr>
            <a:r>
              <a:rPr lang="zh-CN" altLang="en-US" sz="2000" dirty="0" smtClean="0">
                <a:latin typeface="Arial" charset="0"/>
                <a:ea typeface="宋体" charset="-122"/>
              </a:rPr>
              <a:t>最常用的</a:t>
            </a:r>
            <a:r>
              <a:rPr lang="en-US" altLang="zh-CN" sz="2000" dirty="0" smtClean="0">
                <a:latin typeface="Arial" charset="0"/>
                <a:ea typeface="宋体" charset="-122"/>
              </a:rPr>
              <a:t>nets</a:t>
            </a:r>
            <a:r>
              <a:rPr lang="zh-CN" altLang="en-US" sz="2000" dirty="0" smtClean="0">
                <a:latin typeface="Arial" charset="0"/>
                <a:ea typeface="宋体" charset="-122"/>
              </a:rPr>
              <a:t>型变量，常用来表示以</a:t>
            </a:r>
            <a:r>
              <a:rPr lang="en-US" altLang="zh-CN" sz="2000" dirty="0" smtClean="0">
                <a:solidFill>
                  <a:srgbClr val="CC0066"/>
                </a:solidFill>
                <a:latin typeface="Arial" charset="0"/>
                <a:ea typeface="宋体" charset="-122"/>
              </a:rPr>
              <a:t>assign</a:t>
            </a:r>
            <a:r>
              <a:rPr lang="zh-CN" altLang="en-US" sz="2000" dirty="0" smtClean="0">
                <a:latin typeface="Arial" charset="0"/>
                <a:ea typeface="宋体" charset="-122"/>
              </a:rPr>
              <a:t>语句赋值的</a:t>
            </a:r>
            <a:r>
              <a:rPr lang="zh-CN" altLang="en-US" sz="2000" dirty="0" smtClean="0">
                <a:solidFill>
                  <a:srgbClr val="CC0066"/>
                </a:solidFill>
                <a:latin typeface="Arial" charset="0"/>
                <a:ea typeface="宋体" charset="-122"/>
              </a:rPr>
              <a:t>组合</a:t>
            </a:r>
            <a:r>
              <a:rPr lang="zh-CN" altLang="en-US" sz="2000" dirty="0" smtClean="0">
                <a:latin typeface="Arial" charset="0"/>
                <a:ea typeface="宋体" charset="-122"/>
              </a:rPr>
              <a:t>逻辑信号。</a:t>
            </a:r>
          </a:p>
          <a:p>
            <a:pPr marL="715963" lvl="1" indent="-257175" algn="just">
              <a:lnSpc>
                <a:spcPct val="110000"/>
              </a:lnSpc>
              <a:buSzPct val="85000"/>
            </a:pPr>
            <a:r>
              <a:rPr lang="zh-CN" altLang="en-US" sz="2000" dirty="0" smtClean="0">
                <a:latin typeface="Arial" charset="0"/>
                <a:ea typeface="宋体" charset="-122"/>
              </a:rPr>
              <a:t>模块中的输入</a:t>
            </a:r>
            <a:r>
              <a:rPr lang="en-US" altLang="zh-CN" sz="2000" dirty="0" smtClean="0">
                <a:latin typeface="Arial" charset="0"/>
                <a:ea typeface="宋体" charset="-122"/>
              </a:rPr>
              <a:t>/</a:t>
            </a:r>
            <a:r>
              <a:rPr lang="zh-CN" altLang="en-US" sz="2000" dirty="0" smtClean="0">
                <a:latin typeface="Arial" charset="0"/>
                <a:ea typeface="宋体" charset="-122"/>
              </a:rPr>
              <a:t>输出信号类型</a:t>
            </a:r>
            <a:r>
              <a:rPr lang="zh-CN" altLang="en-US" sz="2000" dirty="0" smtClean="0">
                <a:solidFill>
                  <a:srgbClr val="CC0066"/>
                </a:solidFill>
                <a:latin typeface="Arial" charset="0"/>
                <a:ea typeface="宋体" charset="-122"/>
              </a:rPr>
              <a:t>缺省</a:t>
            </a:r>
            <a:r>
              <a:rPr lang="zh-CN" altLang="en-US" sz="2000" dirty="0" smtClean="0">
                <a:latin typeface="Arial" charset="0"/>
                <a:ea typeface="宋体" charset="-122"/>
              </a:rPr>
              <a:t>为</a:t>
            </a:r>
            <a:r>
              <a:rPr lang="en-US" altLang="zh-CN" sz="2000" dirty="0" smtClean="0">
                <a:solidFill>
                  <a:srgbClr val="CC0066"/>
                </a:solidFill>
                <a:latin typeface="Arial" charset="0"/>
                <a:ea typeface="宋体" charset="-122"/>
              </a:rPr>
              <a:t>wire</a:t>
            </a:r>
            <a:r>
              <a:rPr lang="zh-CN" altLang="en-US" sz="2000" dirty="0" smtClean="0">
                <a:latin typeface="Arial" charset="0"/>
                <a:ea typeface="宋体" charset="-122"/>
              </a:rPr>
              <a:t>型</a:t>
            </a:r>
            <a:r>
              <a:rPr lang="en-US" altLang="zh-CN" sz="2000" dirty="0" smtClean="0">
                <a:latin typeface="Arial" charset="0"/>
                <a:ea typeface="宋体" charset="-122"/>
              </a:rPr>
              <a:t>——</a:t>
            </a:r>
            <a:r>
              <a:rPr lang="zh-CN" altLang="en-US" sz="2000" dirty="0" smtClean="0">
                <a:latin typeface="Arial" charset="0"/>
                <a:ea typeface="宋体" charset="-122"/>
              </a:rPr>
              <a:t>当对输入</a:t>
            </a:r>
            <a:r>
              <a:rPr lang="en-US" altLang="zh-CN" sz="2000" dirty="0" smtClean="0">
                <a:latin typeface="Arial" charset="0"/>
                <a:ea typeface="宋体" charset="-122"/>
              </a:rPr>
              <a:t>/</a:t>
            </a:r>
            <a:r>
              <a:rPr lang="zh-CN" altLang="en-US" sz="2000" dirty="0" smtClean="0">
                <a:latin typeface="Arial" charset="0"/>
                <a:ea typeface="宋体" charset="-122"/>
              </a:rPr>
              <a:t>输出信号不加以信号类型声明时，则输入</a:t>
            </a:r>
            <a:r>
              <a:rPr lang="en-US" altLang="zh-CN" sz="2000" dirty="0" smtClean="0">
                <a:latin typeface="Arial" charset="0"/>
                <a:ea typeface="宋体" charset="-122"/>
              </a:rPr>
              <a:t>/</a:t>
            </a:r>
            <a:r>
              <a:rPr lang="zh-CN" altLang="en-US" sz="2000" dirty="0" smtClean="0">
                <a:latin typeface="Arial" charset="0"/>
                <a:ea typeface="宋体" charset="-122"/>
              </a:rPr>
              <a:t>输出信号为</a:t>
            </a:r>
            <a:r>
              <a:rPr lang="en-US" altLang="zh-CN" sz="2000" dirty="0" smtClean="0">
                <a:latin typeface="Arial" charset="0"/>
                <a:ea typeface="宋体" charset="-122"/>
              </a:rPr>
              <a:t>wire</a:t>
            </a:r>
            <a:r>
              <a:rPr lang="zh-CN" altLang="en-US" sz="2000" dirty="0" smtClean="0">
                <a:latin typeface="Arial" charset="0"/>
                <a:ea typeface="宋体" charset="-122"/>
              </a:rPr>
              <a:t>型。 </a:t>
            </a:r>
          </a:p>
          <a:p>
            <a:pPr marL="715963" lvl="1" indent="-257175" algn="just">
              <a:lnSpc>
                <a:spcPct val="110000"/>
              </a:lnSpc>
              <a:buSzPct val="85000"/>
            </a:pPr>
            <a:r>
              <a:rPr lang="zh-CN" altLang="en-US" sz="2000" dirty="0" smtClean="0">
                <a:latin typeface="Arial" charset="0"/>
                <a:ea typeface="宋体" charset="-122"/>
              </a:rPr>
              <a:t>可用做任何方程式的输入，或“</a:t>
            </a:r>
            <a:r>
              <a:rPr lang="en-US" altLang="zh-CN" sz="2000" dirty="0" smtClean="0">
                <a:latin typeface="Arial" charset="0"/>
                <a:ea typeface="宋体" charset="-122"/>
              </a:rPr>
              <a:t>assign”</a:t>
            </a:r>
            <a:r>
              <a:rPr lang="zh-CN" altLang="en-US" sz="2000" dirty="0" smtClean="0">
                <a:latin typeface="Arial" charset="0"/>
                <a:ea typeface="宋体" charset="-122"/>
              </a:rPr>
              <a:t>语句和实例元件的输出。</a:t>
            </a:r>
          </a:p>
        </p:txBody>
      </p:sp>
      <p:sp>
        <p:nvSpPr>
          <p:cNvPr id="636932" name="Text Box 4"/>
          <p:cNvSpPr txBox="1">
            <a:spLocks noChangeArrowheads="1"/>
          </p:cNvSpPr>
          <p:nvPr/>
        </p:nvSpPr>
        <p:spPr bwMode="auto">
          <a:xfrm>
            <a:off x="2192958" y="3590230"/>
            <a:ext cx="4706938" cy="406400"/>
          </a:xfrm>
          <a:prstGeom prst="rect">
            <a:avLst/>
          </a:prstGeom>
          <a:solidFill>
            <a:srgbClr val="66FFCC"/>
          </a:solidFill>
          <a:ln w="9525">
            <a:solidFill>
              <a:srgbClr val="CC6600"/>
            </a:solidFill>
            <a:miter lim="800000"/>
            <a:headEnd/>
            <a:tailEnd/>
          </a:ln>
        </p:spPr>
        <p:txBody>
          <a:bodyPr anchor="b">
            <a:spAutoFit/>
          </a:bodyPr>
          <a:lstStyle/>
          <a:p>
            <a:pPr>
              <a:lnSpc>
                <a:spcPct val="100000"/>
              </a:lnSpc>
              <a:spcBef>
                <a:spcPct val="0"/>
              </a:spcBef>
              <a:buClrTx/>
              <a:buFontTx/>
              <a:buNone/>
            </a:pPr>
            <a:r>
              <a:rPr lang="en-US" altLang="zh-CN" sz="2000" b="1" dirty="0">
                <a:solidFill>
                  <a:srgbClr val="FF0066"/>
                </a:solidFill>
                <a:latin typeface="Arial" charset="0"/>
              </a:rPr>
              <a:t>wire </a:t>
            </a:r>
            <a:r>
              <a:rPr lang="zh-CN" altLang="en-US" sz="2000" b="1" dirty="0">
                <a:solidFill>
                  <a:schemeClr val="tx1"/>
                </a:solidFill>
                <a:latin typeface="Arial" charset="0"/>
              </a:rPr>
              <a:t>变量名</a:t>
            </a:r>
            <a:r>
              <a:rPr lang="en-US" altLang="zh-CN" sz="2000" b="1" dirty="0">
                <a:solidFill>
                  <a:schemeClr val="tx1"/>
                </a:solidFill>
                <a:latin typeface="Arial" charset="0"/>
              </a:rPr>
              <a:t>1,</a:t>
            </a:r>
            <a:r>
              <a:rPr lang="zh-CN" altLang="en-US" sz="2000" b="1" dirty="0">
                <a:solidFill>
                  <a:schemeClr val="tx1"/>
                </a:solidFill>
              </a:rPr>
              <a:t>变量</a:t>
            </a:r>
            <a:r>
              <a:rPr lang="zh-CN" altLang="en-US" sz="2000" b="1" dirty="0">
                <a:solidFill>
                  <a:schemeClr val="tx1"/>
                </a:solidFill>
                <a:latin typeface="Arial" charset="0"/>
              </a:rPr>
              <a:t>名</a:t>
            </a:r>
            <a:r>
              <a:rPr lang="en-US" altLang="zh-CN" sz="2000" b="1" dirty="0">
                <a:solidFill>
                  <a:schemeClr val="tx1"/>
                </a:solidFill>
                <a:latin typeface="Arial" charset="0"/>
              </a:rPr>
              <a:t>2, …,</a:t>
            </a:r>
            <a:r>
              <a:rPr lang="zh-CN" altLang="en-US" sz="2000" b="1" dirty="0">
                <a:solidFill>
                  <a:schemeClr val="tx1"/>
                </a:solidFill>
              </a:rPr>
              <a:t>变量</a:t>
            </a:r>
            <a:r>
              <a:rPr lang="zh-CN" altLang="en-US" sz="2000" b="1" dirty="0">
                <a:solidFill>
                  <a:schemeClr val="tx1"/>
                </a:solidFill>
                <a:latin typeface="Arial" charset="0"/>
              </a:rPr>
              <a:t>名</a:t>
            </a:r>
            <a:r>
              <a:rPr lang="en-US" altLang="zh-CN" sz="2000" b="1" dirty="0">
                <a:solidFill>
                  <a:schemeClr val="tx1"/>
                </a:solidFill>
                <a:latin typeface="Arial" charset="0"/>
              </a:rPr>
              <a:t>n;</a:t>
            </a:r>
          </a:p>
        </p:txBody>
      </p:sp>
      <p:sp>
        <p:nvSpPr>
          <p:cNvPr id="636933" name="Rectangle 5"/>
          <p:cNvSpPr>
            <a:spLocks noChangeArrowheads="1"/>
          </p:cNvSpPr>
          <p:nvPr/>
        </p:nvSpPr>
        <p:spPr bwMode="auto">
          <a:xfrm>
            <a:off x="1043608" y="3573016"/>
            <a:ext cx="800219" cy="424732"/>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b="1" dirty="0">
                <a:solidFill>
                  <a:srgbClr val="C00000"/>
                </a:solidFill>
                <a:effectLst>
                  <a:outerShdw blurRad="38100" dist="38100" dir="2700000" algn="tl">
                    <a:srgbClr val="C0C0C0"/>
                  </a:outerShdw>
                </a:effectLst>
                <a:latin typeface="华文彩云" pitchFamily="2" charset="-122"/>
                <a:ea typeface="华文彩云" pitchFamily="2" charset="-122"/>
              </a:rPr>
              <a:t>格式</a:t>
            </a:r>
          </a:p>
        </p:txBody>
      </p:sp>
      <p:sp>
        <p:nvSpPr>
          <p:cNvPr id="636934" name="Rectangle 6"/>
          <p:cNvSpPr>
            <a:spLocks noChangeArrowheads="1"/>
          </p:cNvSpPr>
          <p:nvPr/>
        </p:nvSpPr>
        <p:spPr bwMode="auto">
          <a:xfrm>
            <a:off x="1297608" y="4163318"/>
            <a:ext cx="7080250" cy="2106612"/>
          </a:xfrm>
          <a:prstGeom prst="rect">
            <a:avLst/>
          </a:prstGeom>
          <a:solidFill>
            <a:srgbClr val="ADD6FF"/>
          </a:solidFill>
          <a:ln w="9525">
            <a:solidFill>
              <a:srgbClr val="CC6600"/>
            </a:solidFill>
            <a:miter lim="800000"/>
            <a:headEnd/>
            <a:tailEnd/>
          </a:ln>
        </p:spPr>
        <p:txBody>
          <a:bodyPr/>
          <a:lstStyle/>
          <a:p>
            <a:pPr marL="279400" indent="-279400">
              <a:spcBef>
                <a:spcPct val="0"/>
              </a:spcBef>
              <a:buClr>
                <a:schemeClr val="bg2"/>
              </a:buClr>
              <a:buFont typeface="Wingdings" pitchFamily="2" charset="2"/>
              <a:buNone/>
            </a:pPr>
            <a:r>
              <a:rPr lang="en-US" altLang="zh-CN" b="1" dirty="0">
                <a:solidFill>
                  <a:srgbClr val="FF0066"/>
                </a:solidFill>
                <a:latin typeface="Times New Roman" pitchFamily="18" charset="0"/>
              </a:rPr>
              <a:t>【</a:t>
            </a:r>
            <a:r>
              <a:rPr lang="zh-CN" altLang="en-US" b="1" dirty="0">
                <a:solidFill>
                  <a:srgbClr val="FF0066"/>
                </a:solidFill>
                <a:latin typeface="Times New Roman" pitchFamily="18" charset="0"/>
              </a:rPr>
              <a:t>例</a:t>
            </a:r>
            <a:r>
              <a:rPr lang="en-US" altLang="zh-CN" b="1" dirty="0">
                <a:solidFill>
                  <a:srgbClr val="FF0066"/>
                </a:solidFill>
                <a:latin typeface="Times New Roman" pitchFamily="18" charset="0"/>
              </a:rPr>
              <a:t>】</a:t>
            </a:r>
            <a:r>
              <a:rPr lang="en-US" altLang="zh-CN" sz="2800" b="1" dirty="0">
                <a:solidFill>
                  <a:srgbClr val="FF0066"/>
                </a:solidFill>
                <a:latin typeface="Arial" charset="0"/>
              </a:rPr>
              <a:t> </a:t>
            </a:r>
            <a:r>
              <a:rPr lang="zh-CN" altLang="en-US" b="1" dirty="0">
                <a:solidFill>
                  <a:schemeClr val="tx1"/>
                </a:solidFill>
                <a:latin typeface="Arial" charset="0"/>
              </a:rPr>
              <a:t>将输入</a:t>
            </a:r>
            <a:r>
              <a:rPr lang="en-US" altLang="zh-CN" b="1" dirty="0">
                <a:solidFill>
                  <a:schemeClr val="tx1"/>
                </a:solidFill>
                <a:latin typeface="Arial" charset="0"/>
              </a:rPr>
              <a:t>a</a:t>
            </a:r>
            <a:r>
              <a:rPr lang="zh-CN" altLang="en-US" b="1" dirty="0">
                <a:solidFill>
                  <a:schemeClr val="tx1"/>
                </a:solidFill>
                <a:latin typeface="Arial" charset="0"/>
              </a:rPr>
              <a:t>赋值给</a:t>
            </a:r>
            <a:r>
              <a:rPr lang="en-US" altLang="zh-CN" b="1" dirty="0">
                <a:solidFill>
                  <a:schemeClr val="tx1"/>
                </a:solidFill>
                <a:latin typeface="Arial" charset="0"/>
              </a:rPr>
              <a:t>wire</a:t>
            </a:r>
            <a:r>
              <a:rPr lang="zh-CN" altLang="en-US" b="1" dirty="0">
                <a:solidFill>
                  <a:schemeClr val="tx1"/>
                </a:solidFill>
                <a:latin typeface="Arial" charset="0"/>
              </a:rPr>
              <a:t>型变量</a:t>
            </a:r>
            <a:r>
              <a:rPr lang="en-US" altLang="zh-CN" b="1" dirty="0">
                <a:solidFill>
                  <a:schemeClr val="tx1"/>
                </a:solidFill>
                <a:latin typeface="Arial" charset="0"/>
              </a:rPr>
              <a:t>b</a:t>
            </a:r>
            <a:endParaRPr lang="zh-CN" altLang="en-US" b="1" dirty="0">
              <a:solidFill>
                <a:schemeClr val="tx1"/>
              </a:solidFill>
              <a:latin typeface="Arial" charset="0"/>
            </a:endParaRPr>
          </a:p>
          <a:p>
            <a:pPr marL="279400" indent="-279400">
              <a:lnSpc>
                <a:spcPct val="100000"/>
              </a:lnSpc>
              <a:spcBef>
                <a:spcPct val="0"/>
              </a:spcBef>
              <a:buClr>
                <a:schemeClr val="bg2"/>
              </a:buClr>
              <a:buFont typeface="Wingdings" pitchFamily="2" charset="2"/>
              <a:buNone/>
            </a:pPr>
            <a:r>
              <a:rPr lang="zh-CN" altLang="en-US" b="1" dirty="0">
                <a:solidFill>
                  <a:schemeClr val="tx1"/>
                </a:solidFill>
                <a:latin typeface="Arial" charset="0"/>
              </a:rPr>
              <a:t>    </a:t>
            </a:r>
            <a:r>
              <a:rPr lang="en-US" altLang="zh-CN" b="1" dirty="0">
                <a:solidFill>
                  <a:schemeClr val="tx1"/>
                </a:solidFill>
                <a:latin typeface="Arial" charset="0"/>
              </a:rPr>
              <a:t>input a;</a:t>
            </a:r>
          </a:p>
          <a:p>
            <a:pPr marL="279400" indent="-279400">
              <a:lnSpc>
                <a:spcPct val="100000"/>
              </a:lnSpc>
              <a:spcBef>
                <a:spcPct val="0"/>
              </a:spcBef>
              <a:buClr>
                <a:schemeClr val="bg2"/>
              </a:buClr>
              <a:buFont typeface="Wingdings" pitchFamily="2" charset="2"/>
              <a:buNone/>
            </a:pPr>
            <a:r>
              <a:rPr lang="en-US" altLang="zh-CN" b="1" dirty="0">
                <a:solidFill>
                  <a:srgbClr val="FF0066"/>
                </a:solidFill>
                <a:latin typeface="Arial" charset="0"/>
              </a:rPr>
              <a:t>    wire b</a:t>
            </a:r>
            <a:r>
              <a:rPr lang="en-US" altLang="zh-CN" b="1" dirty="0">
                <a:solidFill>
                  <a:schemeClr val="tx1"/>
                </a:solidFill>
                <a:latin typeface="Arial" charset="0"/>
              </a:rPr>
              <a:t>;          /* </a:t>
            </a:r>
            <a:r>
              <a:rPr lang="zh-CN" altLang="en-US" b="1" dirty="0">
                <a:solidFill>
                  <a:schemeClr val="tx1"/>
                </a:solidFill>
                <a:latin typeface="Arial" charset="0"/>
              </a:rPr>
              <a:t>中间节点。若为</a:t>
            </a:r>
            <a:r>
              <a:rPr lang="en-US" altLang="zh-CN" b="1" dirty="0">
                <a:solidFill>
                  <a:schemeClr val="tx1"/>
                </a:solidFill>
                <a:latin typeface="Arial" charset="0"/>
              </a:rPr>
              <a:t>output</a:t>
            </a:r>
            <a:r>
              <a:rPr lang="zh-CN" altLang="en-US" b="1" dirty="0">
                <a:solidFill>
                  <a:schemeClr val="tx1"/>
                </a:solidFill>
                <a:latin typeface="Arial" charset="0"/>
              </a:rPr>
              <a:t>信号，则默认为</a:t>
            </a:r>
            <a:r>
              <a:rPr lang="en-US" altLang="zh-CN" b="1" dirty="0">
                <a:solidFill>
                  <a:schemeClr val="tx1"/>
                </a:solidFill>
                <a:latin typeface="Arial" charset="0"/>
              </a:rPr>
              <a:t>wire</a:t>
            </a:r>
            <a:r>
              <a:rPr lang="zh-CN" altLang="en-US" b="1" dirty="0">
                <a:solidFill>
                  <a:schemeClr val="tx1"/>
                </a:solidFill>
                <a:latin typeface="Arial" charset="0"/>
              </a:rPr>
              <a:t>型变量，不必单独声明 *</a:t>
            </a:r>
            <a:r>
              <a:rPr lang="en-US" altLang="zh-CN" b="1" dirty="0">
                <a:solidFill>
                  <a:schemeClr val="tx1"/>
                </a:solidFill>
                <a:latin typeface="Arial" charset="0"/>
              </a:rPr>
              <a:t>/</a:t>
            </a:r>
          </a:p>
          <a:p>
            <a:pPr marL="279400" indent="-279400">
              <a:lnSpc>
                <a:spcPct val="100000"/>
              </a:lnSpc>
              <a:spcBef>
                <a:spcPct val="0"/>
              </a:spcBef>
              <a:buClr>
                <a:schemeClr val="bg2"/>
              </a:buClr>
              <a:buFont typeface="Wingdings" pitchFamily="2" charset="2"/>
              <a:buNone/>
            </a:pPr>
            <a:r>
              <a:rPr lang="en-US" altLang="zh-CN" b="1" dirty="0">
                <a:solidFill>
                  <a:schemeClr val="tx1"/>
                </a:solidFill>
                <a:latin typeface="Arial" charset="0"/>
              </a:rPr>
              <a:t>    assign b=a;   //</a:t>
            </a:r>
            <a:r>
              <a:rPr lang="zh-CN" altLang="en-US" b="1" dirty="0">
                <a:solidFill>
                  <a:schemeClr val="tx1"/>
                </a:solidFill>
                <a:latin typeface="Arial" charset="0"/>
              </a:rPr>
              <a:t>当</a:t>
            </a:r>
            <a:r>
              <a:rPr lang="en-US" altLang="zh-CN" b="1" dirty="0">
                <a:solidFill>
                  <a:schemeClr val="tx1"/>
                </a:solidFill>
                <a:latin typeface="Arial" charset="0"/>
              </a:rPr>
              <a:t>a</a:t>
            </a:r>
            <a:r>
              <a:rPr lang="zh-CN" altLang="en-US" b="1" dirty="0">
                <a:solidFill>
                  <a:schemeClr val="tx1"/>
                </a:solidFill>
                <a:latin typeface="Arial" charset="0"/>
              </a:rPr>
              <a:t>变化时，</a:t>
            </a:r>
            <a:r>
              <a:rPr lang="en-US" altLang="zh-CN" b="1" dirty="0">
                <a:solidFill>
                  <a:schemeClr val="tx1"/>
                </a:solidFill>
                <a:latin typeface="Arial" charset="0"/>
              </a:rPr>
              <a:t>b</a:t>
            </a:r>
            <a:r>
              <a:rPr lang="zh-CN" altLang="en-US" b="1" dirty="0">
                <a:solidFill>
                  <a:schemeClr val="tx1"/>
                </a:solidFill>
                <a:latin typeface="Arial" charset="0"/>
              </a:rPr>
              <a:t>立即随之变化</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6931"/>
                                        </p:tgtEl>
                                        <p:attrNameLst>
                                          <p:attrName>style.visibility</p:attrName>
                                        </p:attrNameLst>
                                      </p:cBhvr>
                                      <p:to>
                                        <p:strVal val="visible"/>
                                      </p:to>
                                    </p:set>
                                    <p:anim calcmode="lin" valueType="num">
                                      <p:cBhvr additive="base">
                                        <p:cTn id="7" dur="500" fill="hold"/>
                                        <p:tgtEl>
                                          <p:spTgt spid="636931"/>
                                        </p:tgtEl>
                                        <p:attrNameLst>
                                          <p:attrName>ppt_x</p:attrName>
                                        </p:attrNameLst>
                                      </p:cBhvr>
                                      <p:tavLst>
                                        <p:tav tm="0">
                                          <p:val>
                                            <p:strVal val="0-#ppt_w/2"/>
                                          </p:val>
                                        </p:tav>
                                        <p:tav tm="100000">
                                          <p:val>
                                            <p:strVal val="#ppt_x"/>
                                          </p:val>
                                        </p:tav>
                                      </p:tavLst>
                                    </p:anim>
                                    <p:anim calcmode="lin" valueType="num">
                                      <p:cBhvr additive="base">
                                        <p:cTn id="8" dur="500" fill="hold"/>
                                        <p:tgtEl>
                                          <p:spTgt spid="6369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36933"/>
                                        </p:tgtEl>
                                        <p:attrNameLst>
                                          <p:attrName>style.visibility</p:attrName>
                                        </p:attrNameLst>
                                      </p:cBhvr>
                                      <p:to>
                                        <p:strVal val="visible"/>
                                      </p:to>
                                    </p:set>
                                    <p:anim calcmode="lin" valueType="num">
                                      <p:cBhvr>
                                        <p:cTn id="13" dur="500" fill="hold"/>
                                        <p:tgtEl>
                                          <p:spTgt spid="636933"/>
                                        </p:tgtEl>
                                        <p:attrNameLst>
                                          <p:attrName>ppt_w</p:attrName>
                                        </p:attrNameLst>
                                      </p:cBhvr>
                                      <p:tavLst>
                                        <p:tav tm="0">
                                          <p:val>
                                            <p:fltVal val="0"/>
                                          </p:val>
                                        </p:tav>
                                        <p:tav tm="100000">
                                          <p:val>
                                            <p:strVal val="#ppt_w"/>
                                          </p:val>
                                        </p:tav>
                                      </p:tavLst>
                                    </p:anim>
                                    <p:anim calcmode="lin" valueType="num">
                                      <p:cBhvr>
                                        <p:cTn id="14" dur="500" fill="hold"/>
                                        <p:tgtEl>
                                          <p:spTgt spid="636933"/>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16" presetClass="entr" presetSubtype="37" fill="hold" grpId="0" nodeType="afterEffect">
                                  <p:stCondLst>
                                    <p:cond delay="0"/>
                                  </p:stCondLst>
                                  <p:childTnLst>
                                    <p:set>
                                      <p:cBhvr>
                                        <p:cTn id="17" dur="1" fill="hold">
                                          <p:stCondLst>
                                            <p:cond delay="0"/>
                                          </p:stCondLst>
                                        </p:cTn>
                                        <p:tgtEl>
                                          <p:spTgt spid="636932"/>
                                        </p:tgtEl>
                                        <p:attrNameLst>
                                          <p:attrName>style.visibility</p:attrName>
                                        </p:attrNameLst>
                                      </p:cBhvr>
                                      <p:to>
                                        <p:strVal val="visible"/>
                                      </p:to>
                                    </p:set>
                                    <p:animEffect transition="in" filter="barn(outVertical)">
                                      <p:cBhvr>
                                        <p:cTn id="18" dur="500"/>
                                        <p:tgtEl>
                                          <p:spTgt spid="63693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36934"/>
                                        </p:tgtEl>
                                        <p:attrNameLst>
                                          <p:attrName>style.visibility</p:attrName>
                                        </p:attrNameLst>
                                      </p:cBhvr>
                                      <p:to>
                                        <p:strVal val="visible"/>
                                      </p:to>
                                    </p:set>
                                    <p:anim calcmode="lin" valueType="num">
                                      <p:cBhvr additive="base">
                                        <p:cTn id="23" dur="500" fill="hold"/>
                                        <p:tgtEl>
                                          <p:spTgt spid="636934"/>
                                        </p:tgtEl>
                                        <p:attrNameLst>
                                          <p:attrName>ppt_x</p:attrName>
                                        </p:attrNameLst>
                                      </p:cBhvr>
                                      <p:tavLst>
                                        <p:tav tm="0">
                                          <p:val>
                                            <p:strVal val="0-#ppt_w/2"/>
                                          </p:val>
                                        </p:tav>
                                        <p:tav tm="100000">
                                          <p:val>
                                            <p:strVal val="#ppt_x"/>
                                          </p:val>
                                        </p:tav>
                                      </p:tavLst>
                                    </p:anim>
                                    <p:anim calcmode="lin" valueType="num">
                                      <p:cBhvr additive="base">
                                        <p:cTn id="24" dur="500" fill="hold"/>
                                        <p:tgtEl>
                                          <p:spTgt spid="6369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autoUpdateAnimBg="0"/>
      <p:bldP spid="636932" grpId="0" animBg="1"/>
      <p:bldP spid="636933" grpId="0" animBg="1" autoUpdateAnimBg="0"/>
      <p:bldP spid="63693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11560" y="404664"/>
            <a:ext cx="7772400" cy="372603"/>
          </a:xfrm>
        </p:spPr>
        <p:txBody>
          <a:bodyPr/>
          <a:lstStyle/>
          <a:p>
            <a:r>
              <a:rPr lang="en-US" altLang="zh-CN" dirty="0" err="1" smtClean="0">
                <a:solidFill>
                  <a:schemeClr val="accent1"/>
                </a:solidFill>
                <a:latin typeface="Times New Roman" panose="02020603050405020304" pitchFamily="18" charset="0"/>
                <a:cs typeface="Times New Roman" panose="02020603050405020304" pitchFamily="18" charset="0"/>
              </a:rPr>
              <a:t>Verilog</a:t>
            </a:r>
            <a:r>
              <a:rPr lang="en-US" altLang="zh-CN" dirty="0" smtClean="0">
                <a:solidFill>
                  <a:schemeClr val="accent1"/>
                </a:solidFill>
                <a:latin typeface="Times New Roman" panose="02020603050405020304" pitchFamily="18" charset="0"/>
                <a:cs typeface="Times New Roman" panose="02020603050405020304" pitchFamily="18" charset="0"/>
              </a:rPr>
              <a:t> HDL</a:t>
            </a:r>
            <a:r>
              <a:rPr lang="zh-CN" altLang="en-US" dirty="0" smtClean="0">
                <a:solidFill>
                  <a:schemeClr val="accent1"/>
                </a:solidFill>
                <a:latin typeface="Times New Roman" panose="02020603050405020304" pitchFamily="18" charset="0"/>
                <a:cs typeface="Times New Roman" panose="02020603050405020304" pitchFamily="18" charset="0"/>
              </a:rPr>
              <a:t>模块的结构</a:t>
            </a:r>
          </a:p>
        </p:txBody>
      </p:sp>
      <p:sp>
        <p:nvSpPr>
          <p:cNvPr id="392195" name="Rectangle 3"/>
          <p:cNvSpPr>
            <a:spLocks noGrp="1" noChangeArrowheads="1"/>
          </p:cNvSpPr>
          <p:nvPr>
            <p:ph type="body" idx="1"/>
          </p:nvPr>
        </p:nvSpPr>
        <p:spPr>
          <a:xfrm>
            <a:off x="539552" y="980728"/>
            <a:ext cx="8424936" cy="1667123"/>
          </a:xfrm>
        </p:spPr>
        <p:txBody>
          <a:bodyPr/>
          <a:lstStyle/>
          <a:p>
            <a:pPr algn="just">
              <a:lnSpc>
                <a:spcPct val="105000"/>
              </a:lnSpc>
              <a:spcBef>
                <a:spcPct val="0"/>
              </a:spcBef>
            </a:pPr>
            <a:r>
              <a:rPr lang="en-US" altLang="zh-CN" sz="2000" dirty="0" err="1" smtClean="0">
                <a:latin typeface="Arial" charset="0"/>
                <a:ea typeface="楷体_GB2312" pitchFamily="49" charset="-122"/>
              </a:rPr>
              <a:t>Verilog</a:t>
            </a:r>
            <a:r>
              <a:rPr lang="zh-CN" altLang="en-US" sz="2000" dirty="0" smtClean="0">
                <a:latin typeface="Arial" charset="0"/>
                <a:ea typeface="楷体_GB2312" pitchFamily="49" charset="-122"/>
              </a:rPr>
              <a:t>的基本设计单元是“</a:t>
            </a:r>
            <a:r>
              <a:rPr lang="zh-CN" altLang="en-US" sz="2000" dirty="0" smtClean="0">
                <a:solidFill>
                  <a:srgbClr val="CC0066"/>
                </a:solidFill>
                <a:latin typeface="Arial" charset="0"/>
                <a:ea typeface="楷体_GB2312" pitchFamily="49" charset="-122"/>
              </a:rPr>
              <a:t>模块</a:t>
            </a:r>
            <a:r>
              <a:rPr lang="zh-CN" altLang="en-US" sz="2000" dirty="0" smtClean="0">
                <a:latin typeface="Arial" charset="0"/>
                <a:ea typeface="楷体_GB2312" pitchFamily="49" charset="-122"/>
              </a:rPr>
              <a:t>（</a:t>
            </a:r>
            <a:r>
              <a:rPr lang="en-US" altLang="zh-CN" sz="2000" dirty="0" smtClean="0">
                <a:latin typeface="Arial" charset="0"/>
                <a:ea typeface="楷体_GB2312" pitchFamily="49" charset="-122"/>
              </a:rPr>
              <a:t>module</a:t>
            </a:r>
            <a:r>
              <a:rPr lang="zh-CN" altLang="en-US" sz="2000" dirty="0" smtClean="0">
                <a:latin typeface="Arial" charset="0"/>
                <a:ea typeface="楷体_GB2312" pitchFamily="49" charset="-122"/>
              </a:rPr>
              <a:t>） ”，实现一个特定功能 </a:t>
            </a:r>
            <a:endParaRPr lang="en-US" altLang="zh-CN" sz="2000" dirty="0" smtClean="0">
              <a:latin typeface="Arial" charset="0"/>
              <a:ea typeface="楷体_GB2312" pitchFamily="49" charset="-122"/>
            </a:endParaRPr>
          </a:p>
          <a:p>
            <a:pPr algn="just">
              <a:lnSpc>
                <a:spcPct val="105000"/>
              </a:lnSpc>
              <a:spcBef>
                <a:spcPct val="0"/>
              </a:spcBef>
            </a:pPr>
            <a:r>
              <a:rPr lang="zh-CN" altLang="en-US" sz="2000" dirty="0" smtClean="0">
                <a:latin typeface="Arial" charset="0"/>
                <a:ea typeface="楷体_GB2312" pitchFamily="49" charset="-122"/>
              </a:rPr>
              <a:t>一个“与门”、“加法器”、</a:t>
            </a:r>
            <a:r>
              <a:rPr lang="en-US" altLang="zh-CN" sz="2000" dirty="0" smtClean="0">
                <a:latin typeface="Arial" charset="0"/>
                <a:ea typeface="楷体_GB2312" pitchFamily="49" charset="-122"/>
              </a:rPr>
              <a:t>ALU</a:t>
            </a:r>
            <a:r>
              <a:rPr lang="zh-CN" altLang="en-US" sz="2000" dirty="0" smtClean="0">
                <a:latin typeface="Arial" charset="0"/>
                <a:ea typeface="楷体_GB2312" pitchFamily="49" charset="-122"/>
              </a:rPr>
              <a:t>都可以是一个模块</a:t>
            </a:r>
          </a:p>
          <a:p>
            <a:pPr algn="just">
              <a:lnSpc>
                <a:spcPct val="105000"/>
              </a:lnSpc>
              <a:spcBef>
                <a:spcPct val="0"/>
              </a:spcBef>
            </a:pPr>
            <a:r>
              <a:rPr lang="zh-CN" altLang="zh-CN" sz="2000" dirty="0" smtClean="0">
                <a:latin typeface="Arial" charset="0"/>
                <a:ea typeface="楷体_GB2312" pitchFamily="49" charset="-122"/>
              </a:rPr>
              <a:t>Verilog模块的结构由在</a:t>
            </a:r>
            <a:r>
              <a:rPr lang="zh-CN" altLang="zh-CN" sz="2000" dirty="0" smtClean="0">
                <a:solidFill>
                  <a:srgbClr val="CC0066"/>
                </a:solidFill>
                <a:latin typeface="Arial" charset="0"/>
                <a:ea typeface="楷体_GB2312" pitchFamily="49" charset="-122"/>
              </a:rPr>
              <a:t>module</a:t>
            </a:r>
            <a:r>
              <a:rPr lang="zh-CN" altLang="zh-CN" sz="2000" dirty="0" smtClean="0">
                <a:latin typeface="Arial" charset="0"/>
                <a:ea typeface="楷体_GB2312" pitchFamily="49" charset="-122"/>
              </a:rPr>
              <a:t>和</a:t>
            </a:r>
            <a:r>
              <a:rPr lang="zh-CN" altLang="zh-CN" sz="2000" dirty="0" smtClean="0">
                <a:solidFill>
                  <a:srgbClr val="CC0066"/>
                </a:solidFill>
                <a:latin typeface="Arial" charset="0"/>
                <a:ea typeface="楷体_GB2312" pitchFamily="49" charset="-122"/>
              </a:rPr>
              <a:t>endmodule</a:t>
            </a:r>
            <a:r>
              <a:rPr lang="zh-CN" altLang="zh-CN" sz="2000" dirty="0" smtClean="0">
                <a:latin typeface="Arial" charset="0"/>
                <a:ea typeface="楷体_GB2312" pitchFamily="49" charset="-122"/>
              </a:rPr>
              <a:t>关键词之间的</a:t>
            </a:r>
            <a:r>
              <a:rPr lang="en-US" altLang="zh-CN" sz="2000" dirty="0" smtClean="0">
                <a:solidFill>
                  <a:srgbClr val="CC0066"/>
                </a:solidFill>
                <a:latin typeface="Arial" charset="0"/>
                <a:ea typeface="楷体_GB2312" pitchFamily="49" charset="-122"/>
              </a:rPr>
              <a:t>4</a:t>
            </a:r>
            <a:r>
              <a:rPr lang="zh-CN" altLang="zh-CN" sz="2000" dirty="0" smtClean="0">
                <a:latin typeface="Arial" charset="0"/>
                <a:ea typeface="楷体_GB2312" pitchFamily="49" charset="-122"/>
              </a:rPr>
              <a:t>个主要部分组成：</a:t>
            </a:r>
            <a:endParaRPr lang="zh-CN" altLang="en-US" sz="2000" dirty="0" smtClean="0">
              <a:latin typeface="Arial" charset="0"/>
              <a:ea typeface="楷体_GB2312" pitchFamily="49" charset="-122"/>
            </a:endParaRPr>
          </a:p>
        </p:txBody>
      </p:sp>
      <p:sp>
        <p:nvSpPr>
          <p:cNvPr id="392196" name="Rectangle 4"/>
          <p:cNvSpPr>
            <a:spLocks noChangeArrowheads="1"/>
          </p:cNvSpPr>
          <p:nvPr/>
        </p:nvSpPr>
        <p:spPr bwMode="auto">
          <a:xfrm>
            <a:off x="3504455" y="3284984"/>
            <a:ext cx="5027985" cy="2952328"/>
          </a:xfrm>
          <a:prstGeom prst="rect">
            <a:avLst/>
          </a:prstGeom>
          <a:solidFill>
            <a:schemeClr val="accent2">
              <a:lumMod val="20000"/>
              <a:lumOff val="80000"/>
            </a:schemeClr>
          </a:solidFill>
          <a:ln w="9525">
            <a:solidFill>
              <a:srgbClr val="C00000"/>
            </a:solidFill>
            <a:miter lim="800000"/>
            <a:headEnd/>
            <a:tailEnd/>
          </a:ln>
          <a:effectLst/>
        </p:spPr>
        <p:txBody>
          <a:bodyPr/>
          <a:lstStyle/>
          <a:p>
            <a:pPr marL="342900" indent="-342900" eaLnBrk="1" hangingPunct="1">
              <a:lnSpc>
                <a:spcPct val="100000"/>
              </a:lnSpc>
              <a:buClr>
                <a:srgbClr val="3333FF"/>
              </a:buClr>
              <a:buFont typeface="Wingdings" pitchFamily="2" charset="2"/>
              <a:buNone/>
            </a:pPr>
            <a:r>
              <a:rPr lang="zh-CN" altLang="zh-CN" b="1" dirty="0">
                <a:solidFill>
                  <a:schemeClr val="tx1"/>
                </a:solidFill>
                <a:latin typeface="Times New Roman" pitchFamily="18" charset="0"/>
              </a:rPr>
              <a:t>module block1(a</a:t>
            </a:r>
            <a:r>
              <a:rPr lang="en-US" altLang="zh-CN" b="1" dirty="0">
                <a:solidFill>
                  <a:schemeClr val="tx1"/>
                </a:solidFill>
                <a:latin typeface="Times New Roman" pitchFamily="18" charset="0"/>
              </a:rPr>
              <a:t>,</a:t>
            </a:r>
            <a:r>
              <a:rPr lang="zh-CN" altLang="zh-CN" b="1" dirty="0">
                <a:solidFill>
                  <a:schemeClr val="tx1"/>
                </a:solidFill>
                <a:latin typeface="Times New Roman" pitchFamily="18" charset="0"/>
              </a:rPr>
              <a:t>b</a:t>
            </a:r>
            <a:r>
              <a:rPr lang="en-US" altLang="zh-CN" b="1" dirty="0">
                <a:solidFill>
                  <a:schemeClr val="tx1"/>
                </a:solidFill>
                <a:latin typeface="Times New Roman" pitchFamily="18" charset="0"/>
              </a:rPr>
              <a:t>,</a:t>
            </a:r>
            <a:r>
              <a:rPr lang="zh-CN" altLang="zh-CN" b="1" dirty="0">
                <a:solidFill>
                  <a:schemeClr val="tx1"/>
                </a:solidFill>
                <a:latin typeface="Times New Roman" pitchFamily="18" charset="0"/>
              </a:rPr>
              <a:t>c</a:t>
            </a:r>
            <a:r>
              <a:rPr lang="en-US" altLang="zh-CN" b="1" dirty="0">
                <a:solidFill>
                  <a:schemeClr val="tx1"/>
                </a:solidFill>
                <a:latin typeface="Times New Roman" pitchFamily="18" charset="0"/>
              </a:rPr>
              <a:t>,</a:t>
            </a:r>
            <a:r>
              <a:rPr lang="zh-CN" altLang="zh-CN" b="1" dirty="0">
                <a:solidFill>
                  <a:schemeClr val="tx1"/>
                </a:solidFill>
                <a:latin typeface="Times New Roman" pitchFamily="18" charset="0"/>
              </a:rPr>
              <a:t>d </a:t>
            </a:r>
            <a:r>
              <a:rPr lang="zh-CN" altLang="zh-CN" b="1" dirty="0" smtClean="0">
                <a:solidFill>
                  <a:schemeClr val="tx1"/>
                </a:solidFill>
                <a:latin typeface="Times New Roman" pitchFamily="18" charset="0"/>
              </a:rPr>
              <a:t>)</a:t>
            </a:r>
            <a:r>
              <a:rPr lang="en-US" altLang="zh-CN" b="1" dirty="0" smtClean="0">
                <a:solidFill>
                  <a:schemeClr val="tx1"/>
                </a:solidFill>
                <a:latin typeface="Times New Roman" pitchFamily="18" charset="0"/>
              </a:rPr>
              <a:t>;</a:t>
            </a:r>
            <a:endParaRPr lang="zh-CN" altLang="zh-CN" b="1" dirty="0">
              <a:solidFill>
                <a:schemeClr val="tx1"/>
              </a:solidFill>
              <a:latin typeface="Times New Roman" pitchFamily="18" charset="0"/>
            </a:endParaRPr>
          </a:p>
          <a:p>
            <a:pPr marL="342900" indent="-342900" algn="l" eaLnBrk="1" hangingPunct="1">
              <a:lnSpc>
                <a:spcPct val="100000"/>
              </a:lnSpc>
              <a:buClr>
                <a:srgbClr val="3333FF"/>
              </a:buClr>
              <a:buFont typeface="Wingdings" pitchFamily="2" charset="2"/>
              <a:buNone/>
            </a:pPr>
            <a:r>
              <a:rPr lang="zh-CN" altLang="en-US" b="1" dirty="0">
                <a:solidFill>
                  <a:schemeClr val="tx1"/>
                </a:solidFill>
                <a:latin typeface="Times New Roman" pitchFamily="18" charset="0"/>
              </a:rPr>
              <a:t>      </a:t>
            </a:r>
            <a:r>
              <a:rPr lang="zh-CN" altLang="zh-CN" b="1" dirty="0">
                <a:solidFill>
                  <a:schemeClr val="tx1"/>
                </a:solidFill>
                <a:latin typeface="Times New Roman" pitchFamily="18" charset="0"/>
              </a:rPr>
              <a:t>input a</a:t>
            </a:r>
            <a:r>
              <a:rPr lang="en-US" altLang="zh-CN" b="1" dirty="0" smtClean="0">
                <a:solidFill>
                  <a:schemeClr val="tx1"/>
                </a:solidFill>
                <a:latin typeface="Times New Roman" pitchFamily="18" charset="0"/>
              </a:rPr>
              <a:t>, </a:t>
            </a:r>
            <a:r>
              <a:rPr lang="zh-CN" altLang="zh-CN" b="1" dirty="0" smtClean="0">
                <a:solidFill>
                  <a:schemeClr val="tx1"/>
                </a:solidFill>
                <a:latin typeface="Times New Roman" pitchFamily="18" charset="0"/>
              </a:rPr>
              <a:t>b</a:t>
            </a:r>
            <a:r>
              <a:rPr lang="en-US" altLang="zh-CN" b="1" dirty="0" smtClean="0">
                <a:solidFill>
                  <a:schemeClr val="tx1"/>
                </a:solidFill>
                <a:latin typeface="Times New Roman" pitchFamily="18" charset="0"/>
              </a:rPr>
              <a:t>, </a:t>
            </a:r>
            <a:r>
              <a:rPr lang="zh-CN" altLang="zh-CN" b="1" dirty="0" smtClean="0">
                <a:solidFill>
                  <a:schemeClr val="tx1"/>
                </a:solidFill>
                <a:latin typeface="Times New Roman" pitchFamily="18" charset="0"/>
              </a:rPr>
              <a:t>c</a:t>
            </a:r>
            <a:r>
              <a:rPr lang="en-US" altLang="zh-CN" sz="2800" b="1" dirty="0" smtClean="0">
                <a:solidFill>
                  <a:schemeClr val="tx1"/>
                </a:solidFill>
                <a:latin typeface="Times New Roman" pitchFamily="18" charset="0"/>
              </a:rPr>
              <a:t>;  </a:t>
            </a:r>
            <a:r>
              <a:rPr lang="en-US" altLang="zh-CN" sz="1600" b="1" dirty="0" smtClean="0">
                <a:solidFill>
                  <a:schemeClr val="accent2"/>
                </a:solidFill>
                <a:latin typeface="Times New Roman" pitchFamily="18" charset="0"/>
              </a:rPr>
              <a:t>/* I/O</a:t>
            </a:r>
            <a:r>
              <a:rPr lang="zh-CN" altLang="en-US" sz="1600" b="1" dirty="0" smtClean="0">
                <a:solidFill>
                  <a:schemeClr val="accent2"/>
                </a:solidFill>
                <a:latin typeface="Times New Roman" pitchFamily="18" charset="0"/>
              </a:rPr>
              <a:t>变量缺省为</a:t>
            </a:r>
            <a:r>
              <a:rPr lang="en-US" altLang="zh-CN" sz="1600" b="1" dirty="0" smtClean="0">
                <a:solidFill>
                  <a:schemeClr val="accent2"/>
                </a:solidFill>
                <a:latin typeface="Times New Roman" pitchFamily="18" charset="0"/>
              </a:rPr>
              <a:t>wire</a:t>
            </a:r>
            <a:r>
              <a:rPr lang="zh-CN" altLang="en-US" sz="1600" b="1" dirty="0" smtClean="0">
                <a:solidFill>
                  <a:schemeClr val="accent2"/>
                </a:solidFill>
                <a:latin typeface="Times New Roman" pitchFamily="18" charset="0"/>
              </a:rPr>
              <a:t>变量</a:t>
            </a:r>
            <a:r>
              <a:rPr lang="en-US" altLang="zh-CN" sz="1600" b="1" dirty="0" smtClean="0">
                <a:solidFill>
                  <a:schemeClr val="accent2"/>
                </a:solidFill>
                <a:latin typeface="Times New Roman" pitchFamily="18" charset="0"/>
              </a:rPr>
              <a:t>*/</a:t>
            </a:r>
            <a:endParaRPr lang="zh-CN" altLang="zh-CN" sz="1600" b="1" dirty="0">
              <a:solidFill>
                <a:schemeClr val="accent2"/>
              </a:solidFill>
              <a:latin typeface="Times New Roman" pitchFamily="18" charset="0"/>
            </a:endParaRPr>
          </a:p>
          <a:p>
            <a:pPr marL="342900" indent="-342900" algn="l" eaLnBrk="1" hangingPunct="1">
              <a:lnSpc>
                <a:spcPct val="100000"/>
              </a:lnSpc>
              <a:buClr>
                <a:srgbClr val="3333FF"/>
              </a:buClr>
              <a:buFont typeface="Wingdings" pitchFamily="2" charset="2"/>
              <a:buNone/>
            </a:pPr>
            <a:r>
              <a:rPr lang="zh-CN" altLang="en-US" b="1" dirty="0">
                <a:solidFill>
                  <a:schemeClr val="tx1"/>
                </a:solidFill>
                <a:latin typeface="Times New Roman" pitchFamily="18" charset="0"/>
              </a:rPr>
              <a:t>      </a:t>
            </a:r>
            <a:r>
              <a:rPr lang="zh-CN" altLang="zh-CN" b="1" dirty="0">
                <a:solidFill>
                  <a:schemeClr val="tx1"/>
                </a:solidFill>
                <a:latin typeface="Times New Roman" pitchFamily="18" charset="0"/>
              </a:rPr>
              <a:t>output d；</a:t>
            </a:r>
          </a:p>
          <a:p>
            <a:pPr marL="342900" indent="-342900" algn="l" eaLnBrk="1" hangingPunct="1">
              <a:lnSpc>
                <a:spcPct val="100000"/>
              </a:lnSpc>
              <a:buClr>
                <a:srgbClr val="3333FF"/>
              </a:buClr>
              <a:buFont typeface="Wingdings" pitchFamily="2" charset="2"/>
              <a:buNone/>
            </a:pPr>
            <a:r>
              <a:rPr lang="zh-CN" altLang="en-US" b="1" dirty="0">
                <a:solidFill>
                  <a:schemeClr val="tx1"/>
                </a:solidFill>
                <a:latin typeface="Times New Roman" pitchFamily="18" charset="0"/>
              </a:rPr>
              <a:t>      </a:t>
            </a:r>
            <a:r>
              <a:rPr lang="zh-CN" altLang="zh-CN" b="1" dirty="0">
                <a:solidFill>
                  <a:schemeClr val="tx1"/>
                </a:solidFill>
                <a:latin typeface="Times New Roman" pitchFamily="18" charset="0"/>
              </a:rPr>
              <a:t>wire </a:t>
            </a:r>
            <a:r>
              <a:rPr lang="zh-CN" altLang="zh-CN" b="1" dirty="0" smtClean="0">
                <a:solidFill>
                  <a:schemeClr val="tx1"/>
                </a:solidFill>
                <a:latin typeface="Times New Roman" pitchFamily="18" charset="0"/>
              </a:rPr>
              <a:t>x</a:t>
            </a:r>
            <a:r>
              <a:rPr lang="en-US" altLang="zh-CN" b="1" dirty="0" smtClean="0">
                <a:solidFill>
                  <a:schemeClr val="tx1"/>
                </a:solidFill>
                <a:latin typeface="Times New Roman" pitchFamily="18" charset="0"/>
              </a:rPr>
              <a:t>;</a:t>
            </a:r>
            <a:endParaRPr lang="zh-CN" altLang="zh-CN" b="1" dirty="0">
              <a:solidFill>
                <a:schemeClr val="tx1"/>
              </a:solidFill>
              <a:latin typeface="Times New Roman" pitchFamily="18" charset="0"/>
            </a:endParaRPr>
          </a:p>
          <a:p>
            <a:pPr marL="342900" indent="-342900" algn="l" eaLnBrk="1" hangingPunct="1">
              <a:lnSpc>
                <a:spcPct val="100000"/>
              </a:lnSpc>
              <a:buClr>
                <a:srgbClr val="3333FF"/>
              </a:buClr>
              <a:buFont typeface="Wingdings" pitchFamily="2" charset="2"/>
              <a:buNone/>
            </a:pPr>
            <a:r>
              <a:rPr lang="zh-CN" altLang="en-US" b="1" dirty="0">
                <a:solidFill>
                  <a:schemeClr val="tx1"/>
                </a:solidFill>
                <a:latin typeface="Times New Roman" pitchFamily="18" charset="0"/>
              </a:rPr>
              <a:t>      </a:t>
            </a:r>
            <a:r>
              <a:rPr lang="zh-CN" altLang="zh-CN" b="1" dirty="0">
                <a:latin typeface="Times New Roman" pitchFamily="18" charset="0"/>
              </a:rPr>
              <a:t>assign</a:t>
            </a:r>
            <a:r>
              <a:rPr lang="zh-CN" altLang="zh-CN" b="1" dirty="0">
                <a:solidFill>
                  <a:schemeClr val="tx1"/>
                </a:solidFill>
                <a:latin typeface="Times New Roman" pitchFamily="18" charset="0"/>
              </a:rPr>
              <a:t> d = a | </a:t>
            </a:r>
            <a:r>
              <a:rPr lang="zh-CN" altLang="zh-CN" b="1" dirty="0" smtClean="0">
                <a:solidFill>
                  <a:schemeClr val="tx1"/>
                </a:solidFill>
                <a:latin typeface="Times New Roman" pitchFamily="18" charset="0"/>
              </a:rPr>
              <a:t>x</a:t>
            </a:r>
            <a:r>
              <a:rPr lang="en-US" altLang="zh-CN" b="1" dirty="0" smtClean="0">
                <a:solidFill>
                  <a:schemeClr val="tx1"/>
                </a:solidFill>
                <a:latin typeface="Times New Roman" pitchFamily="18" charset="0"/>
              </a:rPr>
              <a:t>;   </a:t>
            </a:r>
            <a:r>
              <a:rPr lang="en-US" altLang="zh-CN" sz="1600" b="1" dirty="0" smtClean="0">
                <a:solidFill>
                  <a:schemeClr val="accent2"/>
                </a:solidFill>
                <a:latin typeface="Times New Roman" pitchFamily="18" charset="0"/>
              </a:rPr>
              <a:t>//</a:t>
            </a:r>
            <a:r>
              <a:rPr lang="zh-CN" altLang="en-US" sz="1600" b="1" dirty="0" smtClean="0">
                <a:solidFill>
                  <a:schemeClr val="accent2"/>
                </a:solidFill>
                <a:latin typeface="Times New Roman" pitchFamily="18" charset="0"/>
              </a:rPr>
              <a:t>组合逻辑功能描述</a:t>
            </a:r>
            <a:endParaRPr lang="zh-CN" altLang="en-US" b="1" dirty="0">
              <a:solidFill>
                <a:schemeClr val="accent2"/>
              </a:solidFill>
              <a:latin typeface="Times New Roman" pitchFamily="18" charset="0"/>
            </a:endParaRPr>
          </a:p>
          <a:p>
            <a:pPr marL="342900" indent="-342900" algn="l" eaLnBrk="1" hangingPunct="1">
              <a:lnSpc>
                <a:spcPct val="100000"/>
              </a:lnSpc>
              <a:buClr>
                <a:srgbClr val="3333FF"/>
              </a:buClr>
              <a:buFont typeface="Wingdings" pitchFamily="2" charset="2"/>
              <a:buNone/>
            </a:pPr>
            <a:r>
              <a:rPr lang="zh-CN" altLang="zh-CN" b="1" dirty="0">
                <a:solidFill>
                  <a:schemeClr val="tx1"/>
                </a:solidFill>
                <a:latin typeface="Times New Roman" pitchFamily="18" charset="0"/>
              </a:rPr>
              <a:t>  </a:t>
            </a:r>
            <a:r>
              <a:rPr lang="zh-CN" altLang="en-US" b="1" dirty="0">
                <a:solidFill>
                  <a:schemeClr val="tx1"/>
                </a:solidFill>
                <a:latin typeface="Times New Roman" pitchFamily="18" charset="0"/>
              </a:rPr>
              <a:t>    </a:t>
            </a:r>
            <a:r>
              <a:rPr lang="zh-CN" altLang="zh-CN" b="1" dirty="0">
                <a:latin typeface="Times New Roman" pitchFamily="18" charset="0"/>
              </a:rPr>
              <a:t>assign</a:t>
            </a:r>
            <a:r>
              <a:rPr lang="zh-CN" altLang="zh-CN" b="1" dirty="0">
                <a:solidFill>
                  <a:schemeClr val="tx1"/>
                </a:solidFill>
                <a:latin typeface="Times New Roman" pitchFamily="18" charset="0"/>
              </a:rPr>
              <a:t> x = ( b &amp; ~c </a:t>
            </a:r>
            <a:r>
              <a:rPr lang="zh-CN" altLang="zh-CN" b="1" dirty="0" smtClean="0">
                <a:solidFill>
                  <a:schemeClr val="tx1"/>
                </a:solidFill>
                <a:latin typeface="Times New Roman" pitchFamily="18" charset="0"/>
              </a:rPr>
              <a:t>)</a:t>
            </a:r>
            <a:r>
              <a:rPr lang="en-US" altLang="zh-CN" b="1" dirty="0" smtClean="0">
                <a:solidFill>
                  <a:schemeClr val="tx1"/>
                </a:solidFill>
                <a:latin typeface="Times New Roman" pitchFamily="18" charset="0"/>
              </a:rPr>
              <a:t>;</a:t>
            </a:r>
            <a:endParaRPr lang="zh-CN" altLang="zh-CN" b="1" dirty="0">
              <a:solidFill>
                <a:schemeClr val="tx1"/>
              </a:solidFill>
              <a:latin typeface="Times New Roman" pitchFamily="18" charset="0"/>
            </a:endParaRPr>
          </a:p>
          <a:p>
            <a:pPr marL="342900" indent="-342900" algn="l" eaLnBrk="1" hangingPunct="1">
              <a:lnSpc>
                <a:spcPct val="100000"/>
              </a:lnSpc>
              <a:buClr>
                <a:srgbClr val="3333FF"/>
              </a:buClr>
              <a:buFont typeface="Wingdings" pitchFamily="2" charset="2"/>
              <a:buNone/>
            </a:pPr>
            <a:r>
              <a:rPr lang="zh-CN" altLang="zh-CN" b="1" dirty="0">
                <a:solidFill>
                  <a:schemeClr val="tx1"/>
                </a:solidFill>
                <a:latin typeface="Times New Roman" pitchFamily="18" charset="0"/>
              </a:rPr>
              <a:t>endmodule</a:t>
            </a:r>
            <a:endParaRPr lang="en-US" altLang="zh-CN" b="1" dirty="0">
              <a:solidFill>
                <a:schemeClr val="tx1"/>
              </a:solidFill>
              <a:latin typeface="Times New Roman" pitchFamily="18" charset="0"/>
            </a:endParaRPr>
          </a:p>
        </p:txBody>
      </p:sp>
      <p:sp>
        <p:nvSpPr>
          <p:cNvPr id="392197" name="Text Box 5"/>
          <p:cNvSpPr txBox="1">
            <a:spLocks noChangeArrowheads="1"/>
          </p:cNvSpPr>
          <p:nvPr/>
        </p:nvSpPr>
        <p:spPr bwMode="auto">
          <a:xfrm>
            <a:off x="1552600" y="3958704"/>
            <a:ext cx="1219200" cy="406400"/>
          </a:xfrm>
          <a:prstGeom prst="rect">
            <a:avLst/>
          </a:prstGeom>
          <a:solidFill>
            <a:srgbClr val="FFFF99"/>
          </a:solidFill>
          <a:ln w="9525">
            <a:solidFill>
              <a:srgbClr val="CC6600"/>
            </a:solidFill>
            <a:miter lim="800000"/>
            <a:headEnd/>
            <a:tailEnd/>
          </a:ln>
        </p:spPr>
        <p:txBody>
          <a:bodyPr anchor="b">
            <a:spAutoFit/>
          </a:bodyPr>
          <a:lstStyle/>
          <a:p>
            <a:pPr algn="l" eaLnBrk="1" hangingPunct="1">
              <a:lnSpc>
                <a:spcPct val="100000"/>
              </a:lnSpc>
              <a:spcBef>
                <a:spcPct val="50000"/>
              </a:spcBef>
              <a:buClrTx/>
              <a:buFontTx/>
              <a:buNone/>
            </a:pPr>
            <a:r>
              <a:rPr lang="en-US" altLang="zh-CN" sz="2000" b="1">
                <a:solidFill>
                  <a:schemeClr val="tx1"/>
                </a:solidFill>
                <a:latin typeface="Times New Roman" pitchFamily="18" charset="0"/>
              </a:rPr>
              <a:t>I/O</a:t>
            </a:r>
            <a:r>
              <a:rPr lang="zh-CN" altLang="en-US" sz="2000" b="1">
                <a:solidFill>
                  <a:schemeClr val="tx1"/>
                </a:solidFill>
                <a:latin typeface="Times New Roman" pitchFamily="18" charset="0"/>
              </a:rPr>
              <a:t>说明</a:t>
            </a:r>
          </a:p>
        </p:txBody>
      </p:sp>
      <p:sp>
        <p:nvSpPr>
          <p:cNvPr id="392198" name="Text Box 6"/>
          <p:cNvSpPr txBox="1">
            <a:spLocks noChangeArrowheads="1"/>
          </p:cNvSpPr>
          <p:nvPr/>
        </p:nvSpPr>
        <p:spPr bwMode="auto">
          <a:xfrm>
            <a:off x="1552600" y="3310632"/>
            <a:ext cx="1219200" cy="406400"/>
          </a:xfrm>
          <a:prstGeom prst="rect">
            <a:avLst/>
          </a:prstGeom>
          <a:solidFill>
            <a:srgbClr val="FFFF99"/>
          </a:solidFill>
          <a:ln w="9525">
            <a:solidFill>
              <a:srgbClr val="CC6600"/>
            </a:solidFill>
            <a:miter lim="800000"/>
            <a:headEnd/>
            <a:tailEnd/>
          </a:ln>
        </p:spPr>
        <p:txBody>
          <a:bodyPr anchor="b">
            <a:spAutoFit/>
          </a:bodyPr>
          <a:lstStyle/>
          <a:p>
            <a:pPr algn="l" eaLnBrk="1" hangingPunct="1">
              <a:lnSpc>
                <a:spcPct val="100000"/>
              </a:lnSpc>
              <a:spcBef>
                <a:spcPct val="50000"/>
              </a:spcBef>
              <a:buClrTx/>
              <a:buFontTx/>
              <a:buNone/>
            </a:pPr>
            <a:r>
              <a:rPr lang="zh-CN" altLang="en-US" sz="2000" b="1" dirty="0">
                <a:solidFill>
                  <a:schemeClr val="tx1"/>
                </a:solidFill>
                <a:latin typeface="Arial" charset="0"/>
              </a:rPr>
              <a:t>端口定义</a:t>
            </a:r>
          </a:p>
        </p:txBody>
      </p:sp>
      <p:sp>
        <p:nvSpPr>
          <p:cNvPr id="392199" name="Text Box 7"/>
          <p:cNvSpPr txBox="1">
            <a:spLocks noChangeArrowheads="1"/>
          </p:cNvSpPr>
          <p:nvPr/>
        </p:nvSpPr>
        <p:spPr bwMode="auto">
          <a:xfrm>
            <a:off x="1552600" y="5085184"/>
            <a:ext cx="1219200" cy="406400"/>
          </a:xfrm>
          <a:prstGeom prst="rect">
            <a:avLst/>
          </a:prstGeom>
          <a:solidFill>
            <a:srgbClr val="FFFF99"/>
          </a:solidFill>
          <a:ln w="9525">
            <a:solidFill>
              <a:srgbClr val="CC6600"/>
            </a:solidFill>
            <a:miter lim="800000"/>
            <a:headEnd/>
            <a:tailEnd/>
          </a:ln>
        </p:spPr>
        <p:txBody>
          <a:bodyPr anchor="b">
            <a:spAutoFit/>
          </a:bodyPr>
          <a:lstStyle/>
          <a:p>
            <a:pPr>
              <a:lnSpc>
                <a:spcPct val="100000"/>
              </a:lnSpc>
              <a:spcBef>
                <a:spcPct val="0"/>
              </a:spcBef>
              <a:buClrTx/>
              <a:buFontTx/>
              <a:buNone/>
            </a:pPr>
            <a:r>
              <a:rPr lang="zh-CN" altLang="en-US" sz="2000" b="1">
                <a:solidFill>
                  <a:schemeClr val="tx1"/>
                </a:solidFill>
                <a:latin typeface="Arial" charset="0"/>
              </a:rPr>
              <a:t>功能描述</a:t>
            </a:r>
          </a:p>
        </p:txBody>
      </p:sp>
      <p:sp>
        <p:nvSpPr>
          <p:cNvPr id="392200" name="Text Box 8"/>
          <p:cNvSpPr txBox="1">
            <a:spLocks noChangeArrowheads="1"/>
          </p:cNvSpPr>
          <p:nvPr/>
        </p:nvSpPr>
        <p:spPr bwMode="auto">
          <a:xfrm>
            <a:off x="1591072" y="4509120"/>
            <a:ext cx="1828800" cy="406400"/>
          </a:xfrm>
          <a:prstGeom prst="rect">
            <a:avLst/>
          </a:prstGeom>
          <a:solidFill>
            <a:srgbClr val="FFFF99"/>
          </a:solidFill>
          <a:ln w="9525">
            <a:solidFill>
              <a:srgbClr val="CC6600"/>
            </a:solidFill>
            <a:miter lim="800000"/>
            <a:headEnd/>
            <a:tailEnd/>
          </a:ln>
        </p:spPr>
        <p:txBody>
          <a:bodyPr anchor="b">
            <a:spAutoFit/>
          </a:bodyPr>
          <a:lstStyle/>
          <a:p>
            <a:pPr>
              <a:lnSpc>
                <a:spcPct val="100000"/>
              </a:lnSpc>
              <a:spcBef>
                <a:spcPct val="0"/>
              </a:spcBef>
              <a:buClrTx/>
              <a:buFontTx/>
              <a:buNone/>
            </a:pPr>
            <a:r>
              <a:rPr lang="zh-CN" altLang="zh-CN" sz="2000" b="1">
                <a:solidFill>
                  <a:schemeClr val="tx1"/>
                </a:solidFill>
              </a:rPr>
              <a:t>信号类型声明</a:t>
            </a:r>
            <a:endParaRPr lang="zh-CN" altLang="en-US" sz="2000" b="1">
              <a:solidFill>
                <a:schemeClr val="tx1"/>
              </a:solidFill>
            </a:endParaRPr>
          </a:p>
        </p:txBody>
      </p:sp>
      <p:sp>
        <p:nvSpPr>
          <p:cNvPr id="392201" name="AutoShape 9"/>
          <p:cNvSpPr>
            <a:spLocks/>
          </p:cNvSpPr>
          <p:nvPr/>
        </p:nvSpPr>
        <p:spPr bwMode="auto">
          <a:xfrm>
            <a:off x="3176686" y="3912667"/>
            <a:ext cx="118219" cy="452437"/>
          </a:xfrm>
          <a:prstGeom prst="leftBrace">
            <a:avLst>
              <a:gd name="adj1" fmla="val 26680"/>
              <a:gd name="adj2" fmla="val 50000"/>
            </a:avLst>
          </a:prstGeom>
          <a:noFill/>
          <a:ln w="41275">
            <a:solidFill>
              <a:srgbClr val="800080"/>
            </a:solidFill>
            <a:round/>
            <a:headEnd/>
            <a:tailEnd/>
          </a:ln>
        </p:spPr>
        <p:txBody>
          <a:bodyPr wrap="none" anchor="ctr"/>
          <a:lstStyle/>
          <a:p>
            <a:endParaRPr lang="zh-CN" altLang="en-US" b="1"/>
          </a:p>
        </p:txBody>
      </p:sp>
      <p:sp>
        <p:nvSpPr>
          <p:cNvPr id="392202" name="Oval 10"/>
          <p:cNvSpPr>
            <a:spLocks noChangeArrowheads="1"/>
          </p:cNvSpPr>
          <p:nvPr/>
        </p:nvSpPr>
        <p:spPr bwMode="auto">
          <a:xfrm>
            <a:off x="951755" y="3273921"/>
            <a:ext cx="477838" cy="509588"/>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FontTx/>
              <a:buNone/>
            </a:pPr>
            <a:r>
              <a:rPr lang="en-US" altLang="zh-CN" sz="2000" b="1">
                <a:solidFill>
                  <a:srgbClr val="800000"/>
                </a:solidFill>
                <a:latin typeface="Arial" charset="0"/>
              </a:rPr>
              <a:t>1</a:t>
            </a:r>
          </a:p>
        </p:txBody>
      </p:sp>
      <p:sp>
        <p:nvSpPr>
          <p:cNvPr id="392203" name="Oval 11"/>
          <p:cNvSpPr>
            <a:spLocks noChangeArrowheads="1"/>
          </p:cNvSpPr>
          <p:nvPr/>
        </p:nvSpPr>
        <p:spPr bwMode="auto">
          <a:xfrm>
            <a:off x="940643" y="3861048"/>
            <a:ext cx="477837" cy="509587"/>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FontTx/>
              <a:buNone/>
            </a:pPr>
            <a:r>
              <a:rPr lang="en-US" altLang="zh-CN" sz="2000" b="1">
                <a:solidFill>
                  <a:srgbClr val="800000"/>
                </a:solidFill>
                <a:latin typeface="Arial" charset="0"/>
              </a:rPr>
              <a:t>2</a:t>
            </a:r>
          </a:p>
        </p:txBody>
      </p:sp>
      <p:sp>
        <p:nvSpPr>
          <p:cNvPr id="392204" name="Oval 12"/>
          <p:cNvSpPr>
            <a:spLocks noChangeArrowheads="1"/>
          </p:cNvSpPr>
          <p:nvPr/>
        </p:nvSpPr>
        <p:spPr bwMode="auto">
          <a:xfrm>
            <a:off x="972393" y="4509120"/>
            <a:ext cx="477837" cy="509588"/>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FontTx/>
              <a:buNone/>
            </a:pPr>
            <a:r>
              <a:rPr lang="en-US" altLang="zh-CN" sz="2000" b="1">
                <a:solidFill>
                  <a:srgbClr val="800000"/>
                </a:solidFill>
                <a:latin typeface="Arial" charset="0"/>
              </a:rPr>
              <a:t>3</a:t>
            </a:r>
          </a:p>
        </p:txBody>
      </p:sp>
      <p:sp>
        <p:nvSpPr>
          <p:cNvPr id="392205" name="Oval 13"/>
          <p:cNvSpPr>
            <a:spLocks noChangeArrowheads="1"/>
          </p:cNvSpPr>
          <p:nvPr/>
        </p:nvSpPr>
        <p:spPr bwMode="auto">
          <a:xfrm>
            <a:off x="961280" y="5085184"/>
            <a:ext cx="477838" cy="509587"/>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FontTx/>
              <a:buNone/>
            </a:pPr>
            <a:r>
              <a:rPr lang="en-US" altLang="zh-CN" sz="2000" b="1">
                <a:solidFill>
                  <a:srgbClr val="800000"/>
                </a:solidFill>
                <a:latin typeface="Arial" charset="0"/>
              </a:rPr>
              <a:t>4</a:t>
            </a:r>
          </a:p>
        </p:txBody>
      </p:sp>
      <p:sp>
        <p:nvSpPr>
          <p:cNvPr id="392206" name="AutoShape 14"/>
          <p:cNvSpPr>
            <a:spLocks/>
          </p:cNvSpPr>
          <p:nvPr/>
        </p:nvSpPr>
        <p:spPr bwMode="auto">
          <a:xfrm>
            <a:off x="3151014" y="5013177"/>
            <a:ext cx="143891" cy="504056"/>
          </a:xfrm>
          <a:prstGeom prst="leftBrace">
            <a:avLst>
              <a:gd name="adj1" fmla="val 26680"/>
              <a:gd name="adj2" fmla="val 50000"/>
            </a:avLst>
          </a:prstGeom>
          <a:noFill/>
          <a:ln w="41275">
            <a:solidFill>
              <a:srgbClr val="800080"/>
            </a:solidFill>
            <a:round/>
            <a:headEnd/>
            <a:tailEnd/>
          </a:ln>
        </p:spPr>
        <p:txBody>
          <a:bodyPr wrap="none" anchor="ctr"/>
          <a:lstStyle/>
          <a:p>
            <a:endParaRPr lang="zh-CN" altLang="en-US" b="1"/>
          </a:p>
        </p:txBody>
      </p:sp>
      <p:pic>
        <p:nvPicPr>
          <p:cNvPr id="630786" name="Picture 2"/>
          <p:cNvPicPr>
            <a:picLocks noChangeAspect="1" noChangeArrowheads="1"/>
          </p:cNvPicPr>
          <p:nvPr/>
        </p:nvPicPr>
        <p:blipFill>
          <a:blip r:embed="rId3" cstate="print"/>
          <a:srcRect/>
          <a:stretch>
            <a:fillRect/>
          </a:stretch>
        </p:blipFill>
        <p:spPr bwMode="auto">
          <a:xfrm>
            <a:off x="3059832" y="2060848"/>
            <a:ext cx="4640077" cy="1008112"/>
          </a:xfrm>
          <a:prstGeom prst="rect">
            <a:avLst/>
          </a:prstGeom>
          <a:noFill/>
          <a:ln w="9525">
            <a:noFill/>
            <a:miter lim="800000"/>
            <a:headEnd/>
            <a:tailEnd/>
          </a:ln>
        </p:spPr>
      </p:pic>
      <p:sp>
        <p:nvSpPr>
          <p:cNvPr id="16" name="TextBox 15"/>
          <p:cNvSpPr txBox="1"/>
          <p:nvPr/>
        </p:nvSpPr>
        <p:spPr>
          <a:xfrm>
            <a:off x="4752020" y="6217191"/>
            <a:ext cx="1800200" cy="400110"/>
          </a:xfrm>
          <a:prstGeom prst="rect">
            <a:avLst/>
          </a:prstGeom>
          <a:noFill/>
        </p:spPr>
        <p:txBody>
          <a:bodyPr wrap="square" rtlCol="0">
            <a:spAutoFit/>
          </a:bodyPr>
          <a:lstStyle/>
          <a:p>
            <a:pPr algn="ctr"/>
            <a:r>
              <a:rPr lang="zh-CN" altLang="en-US" sz="2000" b="1" dirty="0" smtClean="0"/>
              <a:t>结构描述</a:t>
            </a:r>
            <a:endParaRPr lang="zh-CN" altLang="en-US" sz="2000" b="1" dirty="0"/>
          </a:p>
        </p:txBody>
      </p:sp>
      <p:sp>
        <p:nvSpPr>
          <p:cNvPr id="2" name="文本框 1"/>
          <p:cNvSpPr txBox="1"/>
          <p:nvPr/>
        </p:nvSpPr>
        <p:spPr>
          <a:xfrm>
            <a:off x="7699909" y="2276872"/>
            <a:ext cx="684051" cy="369332"/>
          </a:xfrm>
          <a:prstGeom prst="rect">
            <a:avLst/>
          </a:prstGeom>
          <a:noFill/>
        </p:spPr>
        <p:txBody>
          <a:bodyPr wrap="square" rtlCol="0">
            <a:spAutoFit/>
          </a:bodyPr>
          <a:lstStyle/>
          <a:p>
            <a:r>
              <a:rPr lang="en-US" altLang="zh-CN" sz="1800" dirty="0" smtClean="0">
                <a:solidFill>
                  <a:srgbClr val="00B050"/>
                </a:solidFill>
              </a:rPr>
              <a:t>d</a:t>
            </a:r>
            <a:endParaRPr lang="zh-CN" altLang="en-US" sz="1800" dirty="0">
              <a:solidFill>
                <a:srgbClr val="00B050"/>
              </a:solidFill>
            </a:endParaRPr>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539552" y="392101"/>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wire</a:t>
            </a:r>
            <a:r>
              <a:rPr lang="zh-CN" altLang="en-US" smtClean="0">
                <a:solidFill>
                  <a:schemeClr val="accent1"/>
                </a:solidFill>
                <a:latin typeface="Times New Roman" panose="02020603050405020304" pitchFamily="18" charset="0"/>
                <a:cs typeface="Times New Roman" panose="02020603050405020304" pitchFamily="18" charset="0"/>
              </a:rPr>
              <a:t>型向量（总线）</a:t>
            </a:r>
          </a:p>
        </p:txBody>
      </p:sp>
      <p:sp>
        <p:nvSpPr>
          <p:cNvPr id="638979" name="Text Box 3"/>
          <p:cNvSpPr txBox="1">
            <a:spLocks noChangeArrowheads="1"/>
          </p:cNvSpPr>
          <p:nvPr/>
        </p:nvSpPr>
        <p:spPr bwMode="auto">
          <a:xfrm>
            <a:off x="1619672" y="2708920"/>
            <a:ext cx="5605462" cy="711200"/>
          </a:xfrm>
          <a:prstGeom prst="rect">
            <a:avLst/>
          </a:prstGeom>
          <a:noFill/>
          <a:ln w="9525">
            <a:solidFill>
              <a:srgbClr val="CC6600"/>
            </a:solidFill>
            <a:miter lim="800000"/>
            <a:headEnd/>
            <a:tailEnd/>
          </a:ln>
        </p:spPr>
        <p:txBody>
          <a:bodyPr anchor="b">
            <a:spAutoFit/>
          </a:bodyPr>
          <a:lstStyle/>
          <a:p>
            <a:pPr>
              <a:lnSpc>
                <a:spcPct val="100000"/>
              </a:lnSpc>
              <a:spcBef>
                <a:spcPct val="0"/>
              </a:spcBef>
              <a:buClrTx/>
              <a:buFontTx/>
              <a:buNone/>
            </a:pPr>
            <a:r>
              <a:rPr lang="en-US" altLang="zh-CN" sz="2000" b="1" dirty="0">
                <a:solidFill>
                  <a:srgbClr val="FF0066"/>
                </a:solidFill>
                <a:latin typeface="Times New Roman" panose="02020603050405020304" pitchFamily="18" charset="0"/>
                <a:cs typeface="Times New Roman" panose="02020603050405020304" pitchFamily="18" charset="0"/>
              </a:rPr>
              <a:t>wire[n-1:0] </a:t>
            </a:r>
            <a:r>
              <a:rPr lang="zh-CN" altLang="en-US" sz="2000" b="1" dirty="0">
                <a:solidFill>
                  <a:schemeClr val="tx1"/>
                </a:solidFill>
                <a:latin typeface="Times New Roman" panose="02020603050405020304" pitchFamily="18" charset="0"/>
                <a:cs typeface="Times New Roman" panose="02020603050405020304" pitchFamily="18" charset="0"/>
              </a:rPr>
              <a:t>变量名</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变量名</a:t>
            </a:r>
            <a:r>
              <a:rPr lang="en-US" altLang="zh-CN" sz="2000" b="1" dirty="0">
                <a:solidFill>
                  <a:schemeClr val="tx1"/>
                </a:solidFill>
                <a:latin typeface="Times New Roman" panose="02020603050405020304" pitchFamily="18" charset="0"/>
                <a:cs typeface="Times New Roman" panose="02020603050405020304" pitchFamily="18" charset="0"/>
              </a:rPr>
              <a:t>2, …,</a:t>
            </a:r>
            <a:r>
              <a:rPr lang="zh-CN" altLang="en-US" sz="2000" b="1" dirty="0">
                <a:solidFill>
                  <a:schemeClr val="tx1"/>
                </a:solidFill>
                <a:latin typeface="Times New Roman" panose="02020603050405020304" pitchFamily="18" charset="0"/>
                <a:cs typeface="Times New Roman" panose="02020603050405020304" pitchFamily="18" charset="0"/>
              </a:rPr>
              <a:t>变量名</a:t>
            </a:r>
            <a:r>
              <a:rPr lang="en-US" altLang="zh-CN" sz="2000" b="1" dirty="0">
                <a:solidFill>
                  <a:schemeClr val="tx1"/>
                </a:solidFill>
                <a:latin typeface="Times New Roman" panose="02020603050405020304" pitchFamily="18" charset="0"/>
                <a:cs typeface="Times New Roman" panose="02020603050405020304" pitchFamily="18" charset="0"/>
              </a:rPr>
              <a:t>m;</a:t>
            </a:r>
          </a:p>
          <a:p>
            <a:pPr>
              <a:lnSpc>
                <a:spcPct val="100000"/>
              </a:lnSpc>
              <a:spcBef>
                <a:spcPct val="0"/>
              </a:spcBef>
              <a:buClrTx/>
              <a:buFontTx/>
              <a:buNone/>
            </a:pPr>
            <a:r>
              <a:rPr lang="zh-CN" altLang="en-US" sz="2000" b="1" dirty="0">
                <a:solidFill>
                  <a:schemeClr val="tx1"/>
                </a:solidFill>
                <a:latin typeface="Times New Roman" panose="02020603050405020304" pitchFamily="18" charset="0"/>
                <a:cs typeface="Times New Roman" panose="02020603050405020304" pitchFamily="18" charset="0"/>
              </a:rPr>
              <a:t>或 </a:t>
            </a:r>
            <a:r>
              <a:rPr lang="en-US" altLang="zh-CN" sz="2000" b="1" dirty="0">
                <a:solidFill>
                  <a:srgbClr val="FF0066"/>
                </a:solidFill>
                <a:latin typeface="Times New Roman" panose="02020603050405020304" pitchFamily="18" charset="0"/>
                <a:cs typeface="Times New Roman" panose="02020603050405020304" pitchFamily="18" charset="0"/>
              </a:rPr>
              <a:t>wire[n:1] </a:t>
            </a:r>
            <a:r>
              <a:rPr lang="zh-CN" altLang="en-US" sz="2000" b="1" dirty="0">
                <a:solidFill>
                  <a:schemeClr val="tx1"/>
                </a:solidFill>
                <a:latin typeface="Times New Roman" panose="02020603050405020304" pitchFamily="18" charset="0"/>
                <a:cs typeface="Times New Roman" panose="02020603050405020304" pitchFamily="18" charset="0"/>
              </a:rPr>
              <a:t>变量名</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变量名</a:t>
            </a:r>
            <a:r>
              <a:rPr lang="en-US" altLang="zh-CN" sz="2000" b="1" dirty="0">
                <a:solidFill>
                  <a:schemeClr val="tx1"/>
                </a:solidFill>
                <a:latin typeface="Times New Roman" panose="02020603050405020304" pitchFamily="18" charset="0"/>
                <a:cs typeface="Times New Roman" panose="02020603050405020304" pitchFamily="18" charset="0"/>
              </a:rPr>
              <a:t>2, …,</a:t>
            </a:r>
            <a:r>
              <a:rPr lang="zh-CN" altLang="en-US" sz="2000" b="1" dirty="0">
                <a:solidFill>
                  <a:schemeClr val="tx1"/>
                </a:solidFill>
                <a:latin typeface="Times New Roman" panose="02020603050405020304" pitchFamily="18" charset="0"/>
                <a:cs typeface="Times New Roman" panose="02020603050405020304" pitchFamily="18" charset="0"/>
              </a:rPr>
              <a:t>变量名</a:t>
            </a:r>
            <a:r>
              <a:rPr lang="en-US" altLang="zh-CN" sz="2000" b="1" dirty="0">
                <a:solidFill>
                  <a:schemeClr val="tx1"/>
                </a:solidFill>
                <a:latin typeface="Times New Roman" panose="02020603050405020304" pitchFamily="18" charset="0"/>
                <a:cs typeface="Times New Roman" panose="02020603050405020304" pitchFamily="18" charset="0"/>
              </a:rPr>
              <a:t>m;</a:t>
            </a:r>
          </a:p>
        </p:txBody>
      </p:sp>
      <p:sp>
        <p:nvSpPr>
          <p:cNvPr id="638980" name="AutoShape 4"/>
          <p:cNvSpPr>
            <a:spLocks noChangeArrowheads="1"/>
          </p:cNvSpPr>
          <p:nvPr/>
        </p:nvSpPr>
        <p:spPr bwMode="auto">
          <a:xfrm>
            <a:off x="2699792" y="3679378"/>
            <a:ext cx="1371600" cy="685800"/>
          </a:xfrm>
          <a:prstGeom prst="wedgeRoundRectCallout">
            <a:avLst>
              <a:gd name="adj1" fmla="val -48843"/>
              <a:gd name="adj2" fmla="val -9930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b="1" dirty="0">
                <a:solidFill>
                  <a:schemeClr val="tx1"/>
                </a:solidFill>
                <a:latin typeface="Times New Roman" panose="02020603050405020304" pitchFamily="18" charset="0"/>
                <a:cs typeface="Times New Roman" panose="02020603050405020304" pitchFamily="18" charset="0"/>
              </a:rPr>
              <a:t>每条总线位宽为</a:t>
            </a:r>
            <a:r>
              <a:rPr kumimoji="1" lang="en-US" altLang="zh-CN" sz="2000" b="1" dirty="0">
                <a:solidFill>
                  <a:srgbClr val="FF0066"/>
                </a:solidFill>
                <a:latin typeface="Times New Roman" panose="02020603050405020304" pitchFamily="18" charset="0"/>
                <a:cs typeface="Times New Roman" panose="02020603050405020304" pitchFamily="18" charset="0"/>
              </a:rPr>
              <a:t>n</a:t>
            </a:r>
          </a:p>
        </p:txBody>
      </p:sp>
      <p:sp>
        <p:nvSpPr>
          <p:cNvPr id="638981" name="AutoShape 5"/>
          <p:cNvSpPr>
            <a:spLocks noChangeArrowheads="1"/>
          </p:cNvSpPr>
          <p:nvPr/>
        </p:nvSpPr>
        <p:spPr bwMode="auto">
          <a:xfrm>
            <a:off x="6566942" y="3573016"/>
            <a:ext cx="1219200" cy="685800"/>
          </a:xfrm>
          <a:prstGeom prst="wedgeRoundRectCallout">
            <a:avLst>
              <a:gd name="adj1" fmla="val -47264"/>
              <a:gd name="adj2" fmla="val -90972"/>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b="1" dirty="0">
                <a:solidFill>
                  <a:schemeClr val="tx1"/>
                </a:solidFill>
                <a:latin typeface="Times New Roman" panose="02020603050405020304" pitchFamily="18" charset="0"/>
                <a:cs typeface="Times New Roman" panose="02020603050405020304" pitchFamily="18" charset="0"/>
              </a:rPr>
              <a:t>共有</a:t>
            </a:r>
            <a:r>
              <a:rPr kumimoji="1" lang="en-US" altLang="zh-CN" sz="2000" b="1" dirty="0">
                <a:solidFill>
                  <a:srgbClr val="FF0066"/>
                </a:solidFill>
                <a:latin typeface="Times New Roman" panose="02020603050405020304" pitchFamily="18" charset="0"/>
                <a:cs typeface="Times New Roman" panose="02020603050405020304" pitchFamily="18" charset="0"/>
              </a:rPr>
              <a:t>m</a:t>
            </a:r>
            <a:r>
              <a:rPr kumimoji="1" lang="zh-CN" altLang="en-US" sz="2000" b="1" dirty="0">
                <a:solidFill>
                  <a:schemeClr val="tx1"/>
                </a:solidFill>
                <a:latin typeface="Times New Roman" panose="02020603050405020304" pitchFamily="18" charset="0"/>
                <a:cs typeface="Times New Roman" panose="02020603050405020304" pitchFamily="18" charset="0"/>
              </a:rPr>
              <a:t>条总线</a:t>
            </a:r>
          </a:p>
        </p:txBody>
      </p:sp>
      <p:sp>
        <p:nvSpPr>
          <p:cNvPr id="638983" name="Rectangle 7"/>
          <p:cNvSpPr>
            <a:spLocks noChangeArrowheads="1"/>
          </p:cNvSpPr>
          <p:nvPr/>
        </p:nvSpPr>
        <p:spPr bwMode="auto">
          <a:xfrm>
            <a:off x="539552" y="2852936"/>
            <a:ext cx="800219" cy="424732"/>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b="1" dirty="0">
                <a:solidFill>
                  <a:srgbClr val="C00000"/>
                </a:solidFill>
                <a:effectLst>
                  <a:outerShdw blurRad="38100" dist="38100" dir="2700000" algn="tl">
                    <a:srgbClr val="C0C0C0"/>
                  </a:outerShdw>
                </a:effectLst>
                <a:latin typeface="华文彩云" panose="02010800040101010101" pitchFamily="2" charset="-122"/>
                <a:ea typeface="华文彩云" panose="02010800040101010101" pitchFamily="2" charset="-122"/>
                <a:cs typeface="Times New Roman" panose="02020603050405020304" pitchFamily="18" charset="0"/>
              </a:rPr>
              <a:t>格式</a:t>
            </a:r>
          </a:p>
        </p:txBody>
      </p:sp>
      <p:sp>
        <p:nvSpPr>
          <p:cNvPr id="638984" name="Rectangle 8"/>
          <p:cNvSpPr>
            <a:spLocks noGrp="1" noChangeArrowheads="1"/>
          </p:cNvSpPr>
          <p:nvPr>
            <p:ph type="body" idx="1"/>
          </p:nvPr>
        </p:nvSpPr>
        <p:spPr>
          <a:xfrm>
            <a:off x="683568" y="4509120"/>
            <a:ext cx="7216775" cy="1676356"/>
          </a:xfrm>
          <a:solidFill>
            <a:srgbClr val="ADD6FF"/>
          </a:solidFill>
          <a:ln>
            <a:solidFill>
              <a:schemeClr val="tx1"/>
            </a:solidFill>
          </a:ln>
        </p:spPr>
        <p:txBody>
          <a:bodyPr/>
          <a:lstStyle/>
          <a:p>
            <a:pPr algn="just">
              <a:lnSpc>
                <a:spcPct val="110000"/>
              </a:lnSpc>
              <a:spcBef>
                <a:spcPct val="0"/>
              </a:spcBef>
              <a:buFont typeface="Wingdings" pitchFamily="2" charset="2"/>
              <a:buNone/>
            </a:pPr>
            <a:r>
              <a:rPr lang="en-US" altLang="zh-CN" sz="240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例</a:t>
            </a:r>
            <a:r>
              <a:rPr lang="en-US" altLang="zh-CN" sz="240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wire</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型向量</a:t>
            </a:r>
          </a:p>
          <a:p>
            <a:pPr algn="just">
              <a:lnSpc>
                <a:spcPct val="110000"/>
              </a:lnSpc>
              <a:spcBef>
                <a:spcPct val="0"/>
              </a:spcBef>
              <a:buFont typeface="Wingdings" pitchFamily="2" charset="2"/>
              <a:buNone/>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wire[7:0]  </a:t>
            </a:r>
            <a:r>
              <a:rPr lang="en-US" altLang="zh-CN" sz="2400" dirty="0" err="1"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in,out</a:t>
            </a:r>
            <a:r>
              <a:rPr lang="en-US" altLang="zh-CN" sz="240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10000"/>
              </a:lnSpc>
              <a:spcBef>
                <a:spcPts val="0"/>
              </a:spcBef>
              <a:buFont typeface="Wingdings"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assign out=in;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将等号右边的值赋给等号左边的变量。</a:t>
            </a:r>
          </a:p>
        </p:txBody>
      </p:sp>
      <p:sp>
        <p:nvSpPr>
          <p:cNvPr id="60425" name="Rectangle 9"/>
          <p:cNvSpPr>
            <a:spLocks noChangeArrowheads="1"/>
          </p:cNvSpPr>
          <p:nvPr/>
        </p:nvSpPr>
        <p:spPr bwMode="auto">
          <a:xfrm>
            <a:off x="395536" y="980728"/>
            <a:ext cx="8286750" cy="1570038"/>
          </a:xfrm>
          <a:prstGeom prst="rect">
            <a:avLst/>
          </a:prstGeom>
          <a:noFill/>
          <a:ln w="9525" algn="ctr">
            <a:noFill/>
            <a:miter lim="800000"/>
            <a:headEnd/>
            <a:tailEnd/>
          </a:ln>
        </p:spPr>
        <p:txBody>
          <a:bodyPr>
            <a:spAutoFit/>
          </a:bodyPr>
          <a:lstStyle/>
          <a:p>
            <a:pPr>
              <a:lnSpc>
                <a:spcPct val="100000"/>
              </a:lnSpc>
              <a:spcBef>
                <a:spcPct val="0"/>
              </a:spcBef>
              <a:buClrTx/>
              <a:buFontTx/>
              <a:buNone/>
            </a:pPr>
            <a:r>
              <a:rPr lang="zh-CN" altLang="en-US" b="1" dirty="0">
                <a:solidFill>
                  <a:schemeClr val="tx1"/>
                </a:solidFill>
                <a:latin typeface="Times New Roman" panose="02020603050405020304" pitchFamily="18" charset="0"/>
                <a:cs typeface="Times New Roman" panose="02020603050405020304" pitchFamily="18" charset="0"/>
              </a:rPr>
              <a:t>位宽为</a:t>
            </a:r>
            <a:r>
              <a:rPr lang="en-US" altLang="zh-CN" b="1" dirty="0">
                <a:solidFill>
                  <a:schemeClr val="tx1"/>
                </a:solidFill>
                <a:latin typeface="Times New Roman" panose="02020603050405020304" pitchFamily="18" charset="0"/>
                <a:cs typeface="Times New Roman" panose="02020603050405020304" pitchFamily="18" charset="0"/>
              </a:rPr>
              <a:t>1</a:t>
            </a:r>
            <a:r>
              <a:rPr lang="zh-CN" altLang="en-US" b="1" dirty="0">
                <a:solidFill>
                  <a:schemeClr val="tx1"/>
                </a:solidFill>
                <a:latin typeface="Times New Roman" panose="02020603050405020304" pitchFamily="18" charset="0"/>
                <a:cs typeface="Times New Roman" panose="02020603050405020304" pitchFamily="18" charset="0"/>
              </a:rPr>
              <a:t>位的变量称为</a:t>
            </a:r>
            <a:r>
              <a:rPr lang="zh-CN" altLang="en-US" b="1" dirty="0">
                <a:latin typeface="Times New Roman" panose="02020603050405020304" pitchFamily="18" charset="0"/>
                <a:cs typeface="Times New Roman" panose="02020603050405020304" pitchFamily="18" charset="0"/>
              </a:rPr>
              <a:t>标量</a:t>
            </a:r>
            <a:r>
              <a:rPr lang="zh-CN" altLang="en-US" b="1" dirty="0">
                <a:solidFill>
                  <a:schemeClr val="tx1"/>
                </a:solidFill>
                <a:latin typeface="Times New Roman" panose="02020603050405020304" pitchFamily="18" charset="0"/>
                <a:cs typeface="Times New Roman" panose="02020603050405020304" pitchFamily="18" charset="0"/>
              </a:rPr>
              <a:t>，</a:t>
            </a:r>
          </a:p>
          <a:p>
            <a:pPr>
              <a:lnSpc>
                <a:spcPct val="100000"/>
              </a:lnSpc>
              <a:spcBef>
                <a:spcPct val="0"/>
              </a:spcBef>
              <a:buClrTx/>
              <a:buFontTx/>
              <a:buNone/>
            </a:pPr>
            <a:r>
              <a:rPr lang="zh-CN" altLang="en-US" b="1" dirty="0">
                <a:solidFill>
                  <a:schemeClr val="tx1"/>
                </a:solidFill>
                <a:latin typeface="Times New Roman" panose="02020603050405020304" pitchFamily="18" charset="0"/>
                <a:cs typeface="Times New Roman" panose="02020603050405020304" pitchFamily="18" charset="0"/>
              </a:rPr>
              <a:t>位宽超过</a:t>
            </a:r>
            <a:r>
              <a:rPr lang="en-US" altLang="zh-CN" b="1" dirty="0">
                <a:solidFill>
                  <a:schemeClr val="tx1"/>
                </a:solidFill>
                <a:latin typeface="Times New Roman" panose="02020603050405020304" pitchFamily="18" charset="0"/>
                <a:cs typeface="Times New Roman" panose="02020603050405020304" pitchFamily="18" charset="0"/>
              </a:rPr>
              <a:t>1</a:t>
            </a:r>
            <a:r>
              <a:rPr lang="zh-CN" altLang="en-US" b="1" dirty="0">
                <a:solidFill>
                  <a:schemeClr val="tx1"/>
                </a:solidFill>
                <a:latin typeface="Times New Roman" panose="02020603050405020304" pitchFamily="18" charset="0"/>
                <a:cs typeface="Times New Roman" panose="02020603050405020304" pitchFamily="18" charset="0"/>
              </a:rPr>
              <a:t>位的变量称为</a:t>
            </a:r>
            <a:r>
              <a:rPr lang="zh-CN" altLang="en-US" b="1" dirty="0">
                <a:latin typeface="Times New Roman" panose="02020603050405020304" pitchFamily="18" charset="0"/>
                <a:cs typeface="Times New Roman" panose="02020603050405020304" pitchFamily="18" charset="0"/>
              </a:rPr>
              <a:t>向量</a:t>
            </a:r>
            <a:r>
              <a:rPr lang="zh-CN" altLang="en-US" b="1" dirty="0">
                <a:solidFill>
                  <a:schemeClr val="tx1"/>
                </a:solidFill>
                <a:latin typeface="Times New Roman" panose="02020603050405020304" pitchFamily="18" charset="0"/>
                <a:cs typeface="Times New Roman" panose="02020603050405020304" pitchFamily="18" charset="0"/>
              </a:rPr>
              <a:t>。向量的宽度定义 ：</a:t>
            </a:r>
            <a:endParaRPr lang="en-US" altLang="zh-CN" b="1" dirty="0">
              <a:solidFill>
                <a:schemeClr val="tx1"/>
              </a:solidFill>
              <a:latin typeface="Times New Roman" panose="02020603050405020304" pitchFamily="18" charset="0"/>
              <a:cs typeface="Times New Roman" panose="02020603050405020304" pitchFamily="18" charset="0"/>
            </a:endParaRPr>
          </a:p>
          <a:p>
            <a:pPr>
              <a:lnSpc>
                <a:spcPct val="100000"/>
              </a:lnSpc>
              <a:spcBef>
                <a:spcPct val="0"/>
              </a:spcBef>
              <a:buClrTx/>
              <a:buFontTx/>
              <a:buNone/>
            </a:pPr>
            <a:r>
              <a:rPr lang="en-US" altLang="zh-CN" b="1" dirty="0">
                <a:solidFill>
                  <a:srgbClr val="FF0066"/>
                </a:solidFill>
                <a:latin typeface="Times New Roman" panose="02020603050405020304" pitchFamily="18" charset="0"/>
                <a:cs typeface="Times New Roman" panose="02020603050405020304" pitchFamily="18" charset="0"/>
              </a:rPr>
              <a:t>[MSB : LSB] </a:t>
            </a:r>
            <a:r>
              <a:rPr lang="en-US" altLang="zh-CN" b="1" dirty="0">
                <a:solidFill>
                  <a:schemeClr val="tx1"/>
                </a:solidFill>
                <a:latin typeface="Times New Roman" panose="02020603050405020304" pitchFamily="18" charset="0"/>
                <a:cs typeface="Times New Roman" panose="02020603050405020304" pitchFamily="18" charset="0"/>
              </a:rPr>
              <a:t>/</a:t>
            </a:r>
            <a:r>
              <a:rPr lang="zh-CN" altLang="en-US"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 MSB(Most Significant Bit</a:t>
            </a:r>
            <a:r>
              <a:rPr lang="zh-CN" altLang="en-US" b="1" dirty="0">
                <a:solidFill>
                  <a:schemeClr val="tx1"/>
                </a:solidFill>
                <a:latin typeface="Times New Roman" panose="02020603050405020304" pitchFamily="18" charset="0"/>
                <a:cs typeface="Times New Roman" panose="02020603050405020304" pitchFamily="18" charset="0"/>
              </a:rPr>
              <a:t>，最高有效位），</a:t>
            </a:r>
            <a:r>
              <a:rPr lang="en-US" altLang="zh-CN" b="1" dirty="0">
                <a:solidFill>
                  <a:schemeClr val="tx1"/>
                </a:solidFill>
                <a:latin typeface="Times New Roman" panose="02020603050405020304" pitchFamily="18" charset="0"/>
                <a:cs typeface="Times New Roman" panose="02020603050405020304" pitchFamily="18" charset="0"/>
              </a:rPr>
              <a:t> LSB (Least Significant Bit</a:t>
            </a:r>
            <a:r>
              <a:rPr lang="zh-CN" altLang="en-US" b="1" dirty="0">
                <a:solidFill>
                  <a:schemeClr val="tx1"/>
                </a:solidFill>
                <a:latin typeface="Times New Roman" panose="02020603050405020304" pitchFamily="18" charset="0"/>
                <a:cs typeface="Times New Roman" panose="02020603050405020304" pitchFamily="18" charset="0"/>
              </a:rPr>
              <a:t>，最低有效位）</a:t>
            </a:r>
            <a:r>
              <a:rPr lang="en-US" altLang="zh-CN" b="1" dirty="0">
                <a:solidFill>
                  <a:schemeClr val="tx1"/>
                </a:solidFill>
                <a:latin typeface="Times New Roman" panose="02020603050405020304" pitchFamily="18" charset="0"/>
                <a:cs typeface="Times New Roman" panose="02020603050405020304" pitchFamily="18" charset="0"/>
              </a:rPr>
              <a:t> </a:t>
            </a:r>
            <a:r>
              <a:rPr lang="zh-CN" altLang="en-US"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a:t>
            </a:r>
            <a:endParaRPr lang="zh-CN" alt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38983"/>
                                        </p:tgtEl>
                                        <p:attrNameLst>
                                          <p:attrName>style.visibility</p:attrName>
                                        </p:attrNameLst>
                                      </p:cBhvr>
                                      <p:to>
                                        <p:strVal val="visible"/>
                                      </p:to>
                                    </p:set>
                                    <p:anim calcmode="lin" valueType="num">
                                      <p:cBhvr>
                                        <p:cTn id="7" dur="500" fill="hold"/>
                                        <p:tgtEl>
                                          <p:spTgt spid="638983"/>
                                        </p:tgtEl>
                                        <p:attrNameLst>
                                          <p:attrName>ppt_w</p:attrName>
                                        </p:attrNameLst>
                                      </p:cBhvr>
                                      <p:tavLst>
                                        <p:tav tm="0">
                                          <p:val>
                                            <p:fltVal val="0"/>
                                          </p:val>
                                        </p:tav>
                                        <p:tav tm="100000">
                                          <p:val>
                                            <p:strVal val="#ppt_w"/>
                                          </p:val>
                                        </p:tav>
                                      </p:tavLst>
                                    </p:anim>
                                    <p:anim calcmode="lin" valueType="num">
                                      <p:cBhvr>
                                        <p:cTn id="8" dur="500" fill="hold"/>
                                        <p:tgtEl>
                                          <p:spTgt spid="63898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638979"/>
                                        </p:tgtEl>
                                        <p:attrNameLst>
                                          <p:attrName>style.visibility</p:attrName>
                                        </p:attrNameLst>
                                      </p:cBhvr>
                                      <p:to>
                                        <p:strVal val="visible"/>
                                      </p:to>
                                    </p:set>
                                    <p:animEffect transition="in" filter="barn(outHorizontal)">
                                      <p:cBhvr>
                                        <p:cTn id="12" dur="500"/>
                                        <p:tgtEl>
                                          <p:spTgt spid="63897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38980"/>
                                        </p:tgtEl>
                                        <p:attrNameLst>
                                          <p:attrName>style.visibility</p:attrName>
                                        </p:attrNameLst>
                                      </p:cBhvr>
                                      <p:to>
                                        <p:strVal val="visible"/>
                                      </p:to>
                                    </p:set>
                                    <p:animEffect transition="in" filter="dissolve">
                                      <p:cBhvr>
                                        <p:cTn id="17" dur="500"/>
                                        <p:tgtEl>
                                          <p:spTgt spid="63898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38981"/>
                                        </p:tgtEl>
                                        <p:attrNameLst>
                                          <p:attrName>style.visibility</p:attrName>
                                        </p:attrNameLst>
                                      </p:cBhvr>
                                      <p:to>
                                        <p:strVal val="visible"/>
                                      </p:to>
                                    </p:set>
                                    <p:animEffect transition="in" filter="dissolve">
                                      <p:cBhvr>
                                        <p:cTn id="22" dur="500"/>
                                        <p:tgtEl>
                                          <p:spTgt spid="63898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38984"/>
                                        </p:tgtEl>
                                        <p:attrNameLst>
                                          <p:attrName>style.visibility</p:attrName>
                                        </p:attrNameLst>
                                      </p:cBhvr>
                                      <p:to>
                                        <p:strVal val="visible"/>
                                      </p:to>
                                    </p:set>
                                    <p:anim calcmode="lin" valueType="num">
                                      <p:cBhvr additive="base">
                                        <p:cTn id="27" dur="500" fill="hold"/>
                                        <p:tgtEl>
                                          <p:spTgt spid="638984"/>
                                        </p:tgtEl>
                                        <p:attrNameLst>
                                          <p:attrName>ppt_x</p:attrName>
                                        </p:attrNameLst>
                                      </p:cBhvr>
                                      <p:tavLst>
                                        <p:tav tm="0">
                                          <p:val>
                                            <p:strVal val="#ppt_x"/>
                                          </p:val>
                                        </p:tav>
                                        <p:tav tm="100000">
                                          <p:val>
                                            <p:strVal val="#ppt_x"/>
                                          </p:val>
                                        </p:tav>
                                      </p:tavLst>
                                    </p:anim>
                                    <p:anim calcmode="lin" valueType="num">
                                      <p:cBhvr additive="base">
                                        <p:cTn id="28" dur="500" fill="hold"/>
                                        <p:tgtEl>
                                          <p:spTgt spid="638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9" grpId="0" animBg="1"/>
      <p:bldP spid="638980" grpId="0" animBg="1"/>
      <p:bldP spid="638981" grpId="0" animBg="1"/>
      <p:bldP spid="638983" grpId="0" animBg="1" autoUpdateAnimBg="0"/>
      <p:bldP spid="638984"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539552" y="404664"/>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register</a:t>
            </a:r>
            <a:r>
              <a:rPr lang="zh-CN" altLang="en-US" smtClean="0">
                <a:solidFill>
                  <a:schemeClr val="accent1"/>
                </a:solidFill>
                <a:latin typeface="Times New Roman" panose="02020603050405020304" pitchFamily="18" charset="0"/>
                <a:cs typeface="Times New Roman" panose="02020603050405020304" pitchFamily="18" charset="0"/>
              </a:rPr>
              <a:t>型变量</a:t>
            </a:r>
          </a:p>
        </p:txBody>
      </p:sp>
      <p:sp>
        <p:nvSpPr>
          <p:cNvPr id="641027" name="Rectangle 3"/>
          <p:cNvSpPr>
            <a:spLocks noGrp="1" noChangeArrowheads="1"/>
          </p:cNvSpPr>
          <p:nvPr>
            <p:ph type="body" idx="1"/>
          </p:nvPr>
        </p:nvSpPr>
        <p:spPr>
          <a:xfrm>
            <a:off x="468313" y="1844824"/>
            <a:ext cx="8388350" cy="2932085"/>
          </a:xfrm>
        </p:spPr>
        <p:txBody>
          <a:bodyPr/>
          <a:lstStyle/>
          <a:p>
            <a:pPr algn="just">
              <a:lnSpc>
                <a:spcPct val="105000"/>
              </a:lnSpc>
              <a:spcBef>
                <a:spcPct val="0"/>
              </a:spcBef>
            </a:pPr>
            <a:r>
              <a:rPr lang="zh-CN" altLang="en-US" sz="24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寄存器型变量</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register</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型变量）对应</a:t>
            </a:r>
            <a:r>
              <a:rPr lang="zh-CN" altLang="en-US" sz="2400"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具有状态保持作用</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的电路元件（如触发器、寄存器等）</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常用来表示</a:t>
            </a:r>
            <a:r>
              <a:rPr lang="zh-CN" altLang="en-US" sz="2400"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过程块</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语句（如</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initial</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always</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task</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function</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）内的指定信号。</a:t>
            </a:r>
          </a:p>
          <a:p>
            <a:pPr algn="just">
              <a:lnSpc>
                <a:spcPct val="105000"/>
              </a:lnSpc>
              <a:spcBef>
                <a:spcPct val="0"/>
              </a:spcBef>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常用的</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register</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型变量</a:t>
            </a:r>
          </a:p>
          <a:p>
            <a:pPr lvl="1" algn="just">
              <a:lnSpc>
                <a:spcPct val="120000"/>
              </a:lnSpc>
              <a:spcBef>
                <a:spcPct val="0"/>
              </a:spcBef>
            </a:pPr>
            <a:r>
              <a:rPr lang="en-US" altLang="zh-CN" dirty="0" err="1" smtClean="0">
                <a:solidFill>
                  <a:srgbClr val="CC0000"/>
                </a:solidFill>
                <a:latin typeface="Times New Roman" panose="02020603050405020304" pitchFamily="18" charset="0"/>
                <a:ea typeface="宋体" panose="02010600030101010101" pitchFamily="2" charset="-122"/>
                <a:cs typeface="Times New Roman" panose="02020603050405020304" pitchFamily="18" charset="0"/>
              </a:rPr>
              <a:t>reg</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：常代表触发器、寄存器，</a:t>
            </a:r>
            <a:r>
              <a:rPr lang="zh-CN" altLang="en-US"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可综合</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20000"/>
              </a:lnSpc>
              <a:spcBef>
                <a:spcPct val="0"/>
              </a:spcBef>
            </a:pPr>
            <a:r>
              <a:rPr lang="en-US" altLang="zh-CN" dirty="0" smtClean="0">
                <a:solidFill>
                  <a:srgbClr val="CC0000"/>
                </a:solidFill>
                <a:latin typeface="Times New Roman" panose="02020603050405020304" pitchFamily="18" charset="0"/>
                <a:ea typeface="宋体" panose="02010600030101010101" pitchFamily="2" charset="-122"/>
                <a:cs typeface="Times New Roman" panose="02020603050405020304" pitchFamily="18" charset="0"/>
              </a:rPr>
              <a:t>integer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32</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位带符号整数型变量，</a:t>
            </a:r>
            <a:r>
              <a:rPr lang="zh-CN" altLang="en-US"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可综合</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20000"/>
              </a:lnSpc>
              <a:spcBef>
                <a:spcPct val="0"/>
              </a:spcBef>
            </a:pPr>
            <a:r>
              <a:rPr lang="en-US" altLang="zh-CN" dirty="0" smtClean="0">
                <a:solidFill>
                  <a:srgbClr val="CC0000"/>
                </a:solidFill>
                <a:latin typeface="Times New Roman" panose="02020603050405020304" pitchFamily="18" charset="0"/>
                <a:ea typeface="宋体" panose="02010600030101010101" pitchFamily="2" charset="-122"/>
                <a:cs typeface="Times New Roman" panose="02020603050405020304" pitchFamily="18" charset="0"/>
              </a:rPr>
              <a:t>real</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64</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位带符号实数型变量，表示实数寄存器，用于仿真</a:t>
            </a:r>
          </a:p>
          <a:p>
            <a:pPr lvl="1" algn="just">
              <a:lnSpc>
                <a:spcPct val="120000"/>
              </a:lnSpc>
              <a:spcBef>
                <a:spcPct val="0"/>
              </a:spcBef>
            </a:pPr>
            <a:r>
              <a:rPr lang="en-US" altLang="zh-CN" dirty="0" smtClean="0">
                <a:solidFill>
                  <a:srgbClr val="CC0000"/>
                </a:solidFill>
                <a:latin typeface="Times New Roman" panose="02020603050405020304" pitchFamily="18" charset="0"/>
                <a:ea typeface="宋体" panose="02010600030101010101" pitchFamily="2" charset="-122"/>
                <a:cs typeface="Times New Roman" panose="02020603050405020304" pitchFamily="18" charset="0"/>
              </a:rPr>
              <a:t>time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：无符号时间变量，用于对仿真时间的存储与处理 </a:t>
            </a:r>
          </a:p>
        </p:txBody>
      </p:sp>
      <p:sp>
        <p:nvSpPr>
          <p:cNvPr id="641028" name="AutoShape 4"/>
          <p:cNvSpPr>
            <a:spLocks/>
          </p:cNvSpPr>
          <p:nvPr/>
        </p:nvSpPr>
        <p:spPr bwMode="auto">
          <a:xfrm flipH="1">
            <a:off x="704850" y="4149081"/>
            <a:ext cx="285750" cy="432048"/>
          </a:xfrm>
          <a:prstGeom prst="rightBrace">
            <a:avLst>
              <a:gd name="adj1" fmla="val 33141"/>
              <a:gd name="adj2" fmla="val 50000"/>
            </a:avLst>
          </a:prstGeom>
          <a:noFill/>
          <a:ln w="63500">
            <a:solidFill>
              <a:srgbClr val="CC6600"/>
            </a:solidFill>
            <a:round/>
            <a:headEnd/>
            <a:tailEnd/>
          </a:ln>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641029" name="AutoShape 5"/>
          <p:cNvSpPr>
            <a:spLocks noChangeArrowheads="1"/>
          </p:cNvSpPr>
          <p:nvPr/>
        </p:nvSpPr>
        <p:spPr bwMode="auto">
          <a:xfrm>
            <a:off x="939801" y="4977928"/>
            <a:ext cx="1371600" cy="685800"/>
          </a:xfrm>
          <a:prstGeom prst="wedgeRoundRectCallout">
            <a:avLst>
              <a:gd name="adj1" fmla="val -50116"/>
              <a:gd name="adj2" fmla="val -96991"/>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b="1">
                <a:solidFill>
                  <a:schemeClr val="tx1"/>
                </a:solidFill>
                <a:latin typeface="Times New Roman" panose="02020603050405020304" pitchFamily="18" charset="0"/>
                <a:cs typeface="Times New Roman" panose="02020603050405020304" pitchFamily="18" charset="0"/>
              </a:rPr>
              <a:t>纯数学的抽象描述</a:t>
            </a:r>
          </a:p>
        </p:txBody>
      </p:sp>
      <p:sp>
        <p:nvSpPr>
          <p:cNvPr id="641030" name="Text Box 6"/>
          <p:cNvSpPr txBox="1">
            <a:spLocks noChangeArrowheads="1"/>
          </p:cNvSpPr>
          <p:nvPr/>
        </p:nvSpPr>
        <p:spPr bwMode="auto">
          <a:xfrm>
            <a:off x="468313" y="1052736"/>
            <a:ext cx="2986087" cy="458587"/>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gn="l" eaLnBrk="1" hangingPunct="1">
              <a:lnSpc>
                <a:spcPct val="85000"/>
              </a:lnSpc>
              <a:spcBef>
                <a:spcPct val="50000"/>
              </a:spcBef>
              <a:buClrTx/>
              <a:buFontTx/>
              <a:buNone/>
            </a:pPr>
            <a:r>
              <a:rPr kumimoji="1" lang="en-US" altLang="zh-CN" sz="2800" b="1">
                <a:solidFill>
                  <a:srgbClr val="990000"/>
                </a:solidFill>
                <a:latin typeface="Times New Roman" panose="02020603050405020304" pitchFamily="18" charset="0"/>
                <a:cs typeface="Times New Roman" panose="02020603050405020304" pitchFamily="18" charset="0"/>
              </a:rPr>
              <a:t>2. register</a:t>
            </a:r>
            <a:r>
              <a:rPr kumimoji="1" lang="zh-CN" altLang="en-US" sz="2800" b="1">
                <a:solidFill>
                  <a:srgbClr val="990000"/>
                </a:solidFill>
                <a:latin typeface="Times New Roman" panose="02020603050405020304" pitchFamily="18" charset="0"/>
                <a:cs typeface="Times New Roman" panose="02020603050405020304" pitchFamily="18" charset="0"/>
              </a:rPr>
              <a:t>型变量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41030"/>
                                        </p:tgtEl>
                                        <p:attrNameLst>
                                          <p:attrName>style.visibility</p:attrName>
                                        </p:attrNameLst>
                                      </p:cBhvr>
                                      <p:to>
                                        <p:strVal val="visible"/>
                                      </p:to>
                                    </p:set>
                                    <p:anim calcmode="lin" valueType="num">
                                      <p:cBhvr>
                                        <p:cTn id="7" dur="500" fill="hold"/>
                                        <p:tgtEl>
                                          <p:spTgt spid="641030"/>
                                        </p:tgtEl>
                                        <p:attrNameLst>
                                          <p:attrName>ppt_w</p:attrName>
                                        </p:attrNameLst>
                                      </p:cBhvr>
                                      <p:tavLst>
                                        <p:tav tm="0">
                                          <p:val>
                                            <p:fltVal val="0"/>
                                          </p:val>
                                        </p:tav>
                                        <p:tav tm="100000">
                                          <p:val>
                                            <p:strVal val="#ppt_w"/>
                                          </p:val>
                                        </p:tav>
                                      </p:tavLst>
                                    </p:anim>
                                    <p:anim calcmode="lin" valueType="num">
                                      <p:cBhvr>
                                        <p:cTn id="8" dur="500" fill="hold"/>
                                        <p:tgtEl>
                                          <p:spTgt spid="6410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41027"/>
                                        </p:tgtEl>
                                        <p:attrNameLst>
                                          <p:attrName>style.visibility</p:attrName>
                                        </p:attrNameLst>
                                      </p:cBhvr>
                                      <p:to>
                                        <p:strVal val="visible"/>
                                      </p:to>
                                    </p:set>
                                    <p:anim calcmode="lin" valueType="num">
                                      <p:cBhvr additive="base">
                                        <p:cTn id="12" dur="500" fill="hold"/>
                                        <p:tgtEl>
                                          <p:spTgt spid="641027"/>
                                        </p:tgtEl>
                                        <p:attrNameLst>
                                          <p:attrName>ppt_x</p:attrName>
                                        </p:attrNameLst>
                                      </p:cBhvr>
                                      <p:tavLst>
                                        <p:tav tm="0">
                                          <p:val>
                                            <p:strVal val="#ppt_x"/>
                                          </p:val>
                                        </p:tav>
                                        <p:tav tm="100000">
                                          <p:val>
                                            <p:strVal val="#ppt_x"/>
                                          </p:val>
                                        </p:tav>
                                      </p:tavLst>
                                    </p:anim>
                                    <p:anim calcmode="lin" valueType="num">
                                      <p:cBhvr additive="base">
                                        <p:cTn id="13" dur="500" fill="hold"/>
                                        <p:tgtEl>
                                          <p:spTgt spid="64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641028"/>
                                        </p:tgtEl>
                                        <p:attrNameLst>
                                          <p:attrName>style.visibility</p:attrName>
                                        </p:attrNameLst>
                                      </p:cBhvr>
                                      <p:to>
                                        <p:strVal val="visible"/>
                                      </p:to>
                                    </p:set>
                                    <p:animEffect transition="in" filter="barn(outHorizontal)">
                                      <p:cBhvr>
                                        <p:cTn id="18" dur="500"/>
                                        <p:tgtEl>
                                          <p:spTgt spid="641028"/>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641029"/>
                                        </p:tgtEl>
                                        <p:attrNameLst>
                                          <p:attrName>style.visibility</p:attrName>
                                        </p:attrNameLst>
                                      </p:cBhvr>
                                      <p:to>
                                        <p:strVal val="visible"/>
                                      </p:to>
                                    </p:set>
                                    <p:animEffect transition="in" filter="dissolve">
                                      <p:cBhvr>
                                        <p:cTn id="22" dur="500"/>
                                        <p:tgtEl>
                                          <p:spTgt spid="64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7" grpId="0" autoUpdateAnimBg="0"/>
      <p:bldP spid="641028" grpId="0" animBg="1"/>
      <p:bldP spid="641029" grpId="0" animBg="1"/>
      <p:bldP spid="64103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616024" y="374874"/>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register</a:t>
            </a:r>
            <a:r>
              <a:rPr lang="zh-CN" altLang="en-US" dirty="0" smtClean="0">
                <a:solidFill>
                  <a:schemeClr val="accent1"/>
                </a:solidFill>
                <a:latin typeface="Times New Roman" panose="02020603050405020304" pitchFamily="18" charset="0"/>
                <a:cs typeface="Times New Roman" panose="02020603050405020304" pitchFamily="18" charset="0"/>
              </a:rPr>
              <a:t>型变量与</a:t>
            </a:r>
            <a:r>
              <a:rPr lang="en-US" altLang="zh-CN" dirty="0" smtClean="0">
                <a:solidFill>
                  <a:schemeClr val="accent1"/>
                </a:solidFill>
                <a:latin typeface="Times New Roman" panose="02020603050405020304" pitchFamily="18" charset="0"/>
                <a:cs typeface="Times New Roman" panose="02020603050405020304" pitchFamily="18" charset="0"/>
              </a:rPr>
              <a:t>nets</a:t>
            </a:r>
            <a:r>
              <a:rPr lang="zh-CN" altLang="en-US" dirty="0" smtClean="0">
                <a:solidFill>
                  <a:schemeClr val="accent1"/>
                </a:solidFill>
                <a:latin typeface="Times New Roman" panose="02020603050405020304" pitchFamily="18" charset="0"/>
                <a:cs typeface="Times New Roman" panose="02020603050405020304" pitchFamily="18" charset="0"/>
              </a:rPr>
              <a:t>型变量的区别</a:t>
            </a:r>
          </a:p>
        </p:txBody>
      </p:sp>
      <p:sp>
        <p:nvSpPr>
          <p:cNvPr id="643075" name="AutoShape 3"/>
          <p:cNvSpPr>
            <a:spLocks noChangeArrowheads="1"/>
          </p:cNvSpPr>
          <p:nvPr/>
        </p:nvSpPr>
        <p:spPr bwMode="auto">
          <a:xfrm>
            <a:off x="541338" y="1433919"/>
            <a:ext cx="8158162" cy="4048899"/>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354013" indent="-354013">
              <a:spcBef>
                <a:spcPct val="0"/>
              </a:spcBef>
              <a:buClr>
                <a:schemeClr val="accent1"/>
              </a:buClr>
              <a:buFont typeface="Wingdings" panose="05000000000000000000" pitchFamily="2" charset="2"/>
              <a:buChar char="v"/>
            </a:pPr>
            <a:r>
              <a:rPr lang="en-US" altLang="zh-CN" b="1" dirty="0">
                <a:solidFill>
                  <a:schemeClr val="tx1"/>
                </a:solidFill>
                <a:latin typeface="Arial" charset="0"/>
                <a:ea typeface="楷体_GB2312" pitchFamily="49" charset="-122"/>
              </a:rPr>
              <a:t>register</a:t>
            </a:r>
            <a:r>
              <a:rPr lang="zh-CN" altLang="en-US" b="1" dirty="0">
                <a:solidFill>
                  <a:schemeClr val="tx1"/>
                </a:solidFill>
                <a:latin typeface="Arial" charset="0"/>
                <a:ea typeface="楷体_GB2312" pitchFamily="49" charset="-122"/>
              </a:rPr>
              <a:t>型变量需要被明确地赋值，并且在被重新赋值前一直保持原值。</a:t>
            </a:r>
          </a:p>
          <a:p>
            <a:pPr marL="354013" indent="-354013">
              <a:spcBef>
                <a:spcPct val="0"/>
              </a:spcBef>
              <a:buClr>
                <a:schemeClr val="accent1"/>
              </a:buClr>
              <a:buFont typeface="Wingdings" panose="05000000000000000000" pitchFamily="2" charset="2"/>
              <a:buChar char="v"/>
            </a:pPr>
            <a:r>
              <a:rPr lang="en-US" altLang="zh-CN" b="1" dirty="0">
                <a:solidFill>
                  <a:schemeClr val="tx1"/>
                </a:solidFill>
                <a:latin typeface="Arial" charset="0"/>
                <a:ea typeface="楷体_GB2312" pitchFamily="49" charset="-122"/>
              </a:rPr>
              <a:t>register</a:t>
            </a:r>
            <a:r>
              <a:rPr lang="zh-CN" altLang="en-US" b="1" dirty="0">
                <a:solidFill>
                  <a:schemeClr val="tx1"/>
                </a:solidFill>
                <a:latin typeface="Arial" charset="0"/>
                <a:ea typeface="楷体_GB2312" pitchFamily="49" charset="-122"/>
              </a:rPr>
              <a:t>型变量必须通过</a:t>
            </a:r>
            <a:r>
              <a:rPr lang="zh-CN" altLang="en-US" b="1" dirty="0">
                <a:solidFill>
                  <a:srgbClr val="FF0066"/>
                </a:solidFill>
                <a:latin typeface="Arial" charset="0"/>
                <a:ea typeface="楷体_GB2312" pitchFamily="49" charset="-122"/>
              </a:rPr>
              <a:t>过程</a:t>
            </a:r>
            <a:r>
              <a:rPr lang="zh-CN" altLang="en-US" b="1" dirty="0">
                <a:solidFill>
                  <a:schemeClr val="tx1"/>
                </a:solidFill>
                <a:latin typeface="Arial" charset="0"/>
                <a:ea typeface="楷体_GB2312" pitchFamily="49" charset="-122"/>
              </a:rPr>
              <a:t>赋值语句赋值！不能通过</a:t>
            </a:r>
            <a:r>
              <a:rPr lang="en-US" altLang="zh-CN" b="1" dirty="0">
                <a:solidFill>
                  <a:schemeClr val="tx1"/>
                </a:solidFill>
                <a:latin typeface="Arial" charset="0"/>
                <a:ea typeface="楷体_GB2312" pitchFamily="49" charset="-122"/>
              </a:rPr>
              <a:t>assign</a:t>
            </a:r>
            <a:r>
              <a:rPr lang="zh-CN" altLang="en-US" b="1" dirty="0">
                <a:solidFill>
                  <a:schemeClr val="tx1"/>
                </a:solidFill>
                <a:latin typeface="Arial" charset="0"/>
                <a:ea typeface="楷体_GB2312" pitchFamily="49" charset="-122"/>
              </a:rPr>
              <a:t>语句赋值！ </a:t>
            </a:r>
          </a:p>
          <a:p>
            <a:pPr marL="354013" indent="-354013">
              <a:spcBef>
                <a:spcPct val="0"/>
              </a:spcBef>
              <a:buClr>
                <a:schemeClr val="accent1"/>
              </a:buClr>
              <a:buFont typeface="Wingdings" panose="05000000000000000000" pitchFamily="2" charset="2"/>
              <a:buChar char="v"/>
            </a:pPr>
            <a:r>
              <a:rPr lang="en-US" altLang="zh-CN" b="1" dirty="0">
                <a:solidFill>
                  <a:schemeClr val="tx1"/>
                </a:solidFill>
                <a:latin typeface="Arial" charset="0"/>
                <a:ea typeface="楷体_GB2312" pitchFamily="49" charset="-122"/>
              </a:rPr>
              <a:t>nets</a:t>
            </a:r>
            <a:r>
              <a:rPr lang="zh-CN" altLang="en-US" b="1" dirty="0">
                <a:solidFill>
                  <a:schemeClr val="tx1"/>
                </a:solidFill>
                <a:latin typeface="Arial" charset="0"/>
                <a:ea typeface="楷体_GB2312" pitchFamily="49" charset="-122"/>
              </a:rPr>
              <a:t>型变量必须通过</a:t>
            </a:r>
            <a:r>
              <a:rPr lang="en-US" altLang="zh-CN" b="1" dirty="0">
                <a:solidFill>
                  <a:srgbClr val="FF0066"/>
                </a:solidFill>
                <a:latin typeface="Arial" charset="0"/>
                <a:ea typeface="楷体_GB2312" pitchFamily="49" charset="-122"/>
              </a:rPr>
              <a:t>assign</a:t>
            </a:r>
            <a:r>
              <a:rPr lang="zh-CN" altLang="en-US" b="1" dirty="0">
                <a:solidFill>
                  <a:schemeClr val="tx1"/>
                </a:solidFill>
                <a:latin typeface="Arial" charset="0"/>
                <a:ea typeface="楷体_GB2312" pitchFamily="49" charset="-122"/>
              </a:rPr>
              <a:t>语句赋值！不能通过过程赋值语句赋值！</a:t>
            </a:r>
          </a:p>
          <a:p>
            <a:pPr marL="354013" indent="-354013">
              <a:spcBef>
                <a:spcPct val="0"/>
              </a:spcBef>
              <a:buClr>
                <a:schemeClr val="accent1"/>
              </a:buClr>
              <a:buFont typeface="Wingdings" panose="05000000000000000000" pitchFamily="2" charset="2"/>
              <a:buChar char="v"/>
            </a:pPr>
            <a:r>
              <a:rPr lang="zh-CN" altLang="en-US" b="1" dirty="0">
                <a:solidFill>
                  <a:schemeClr val="tx1"/>
                </a:solidFill>
                <a:latin typeface="Arial" charset="0"/>
                <a:ea typeface="楷体_GB2312" pitchFamily="49" charset="-122"/>
              </a:rPr>
              <a:t>在</a:t>
            </a:r>
            <a:r>
              <a:rPr lang="en-US" altLang="zh-CN" b="1" dirty="0">
                <a:solidFill>
                  <a:schemeClr val="tx1"/>
                </a:solidFill>
                <a:latin typeface="Arial" charset="0"/>
                <a:ea typeface="楷体_GB2312" pitchFamily="49" charset="-122"/>
              </a:rPr>
              <a:t>always</a:t>
            </a:r>
            <a:r>
              <a:rPr lang="zh-CN" altLang="en-US" b="1" dirty="0">
                <a:solidFill>
                  <a:schemeClr val="tx1"/>
                </a:solidFill>
                <a:latin typeface="Arial" charset="0"/>
                <a:ea typeface="楷体_GB2312" pitchFamily="49" charset="-122"/>
              </a:rPr>
              <a:t>、</a:t>
            </a:r>
            <a:r>
              <a:rPr lang="en-US" altLang="zh-CN" b="1" dirty="0">
                <a:solidFill>
                  <a:schemeClr val="tx1"/>
                </a:solidFill>
                <a:latin typeface="Arial" charset="0"/>
                <a:ea typeface="楷体_GB2312" pitchFamily="49" charset="-122"/>
              </a:rPr>
              <a:t>initial</a:t>
            </a:r>
            <a:r>
              <a:rPr lang="zh-CN" altLang="en-US" b="1" dirty="0">
                <a:solidFill>
                  <a:schemeClr val="tx1"/>
                </a:solidFill>
                <a:latin typeface="Arial" charset="0"/>
                <a:ea typeface="楷体_GB2312" pitchFamily="49" charset="-122"/>
              </a:rPr>
              <a:t>、</a:t>
            </a:r>
            <a:r>
              <a:rPr lang="en-US" altLang="zh-CN" b="1" dirty="0">
                <a:solidFill>
                  <a:schemeClr val="tx1"/>
                </a:solidFill>
                <a:latin typeface="Arial" charset="0"/>
                <a:ea typeface="楷体_GB2312" pitchFamily="49" charset="-122"/>
              </a:rPr>
              <a:t>task</a:t>
            </a:r>
            <a:r>
              <a:rPr lang="zh-CN" altLang="en-US" b="1" dirty="0">
                <a:solidFill>
                  <a:schemeClr val="tx1"/>
                </a:solidFill>
                <a:latin typeface="Arial" charset="0"/>
                <a:ea typeface="楷体_GB2312" pitchFamily="49" charset="-122"/>
              </a:rPr>
              <a:t>、</a:t>
            </a:r>
            <a:r>
              <a:rPr lang="en-US" altLang="zh-CN" b="1" dirty="0">
                <a:solidFill>
                  <a:schemeClr val="tx1"/>
                </a:solidFill>
                <a:latin typeface="Arial" charset="0"/>
                <a:ea typeface="楷体_GB2312" pitchFamily="49" charset="-122"/>
              </a:rPr>
              <a:t>function</a:t>
            </a:r>
            <a:r>
              <a:rPr lang="zh-CN" altLang="en-US" b="1" dirty="0">
                <a:solidFill>
                  <a:schemeClr val="tx1"/>
                </a:solidFill>
                <a:latin typeface="Arial" charset="0"/>
                <a:ea typeface="楷体_GB2312" pitchFamily="49" charset="-122"/>
              </a:rPr>
              <a:t>等过程块内被赋值的每个信号必须定义成</a:t>
            </a:r>
            <a:r>
              <a:rPr lang="en-US" altLang="zh-CN" b="1" dirty="0">
                <a:solidFill>
                  <a:schemeClr val="tx1"/>
                </a:solidFill>
                <a:latin typeface="Arial" charset="0"/>
                <a:ea typeface="楷体_GB2312" pitchFamily="49" charset="-122"/>
              </a:rPr>
              <a:t>register</a:t>
            </a:r>
            <a:r>
              <a:rPr lang="zh-CN" altLang="en-US" b="1" dirty="0">
                <a:solidFill>
                  <a:schemeClr val="tx1"/>
                </a:solidFill>
                <a:latin typeface="Arial" charset="0"/>
                <a:ea typeface="楷体_GB2312" pitchFamily="49" charset="-122"/>
              </a:rPr>
              <a:t>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43075"/>
                                        </p:tgtEl>
                                        <p:attrNameLst>
                                          <p:attrName>style.visibility</p:attrName>
                                        </p:attrNameLst>
                                      </p:cBhvr>
                                      <p:to>
                                        <p:strVal val="visible"/>
                                      </p:to>
                                    </p:set>
                                    <p:animEffect transition="in" filter="barn(outVertical)">
                                      <p:cBhvr>
                                        <p:cTn id="7" dur="500"/>
                                        <p:tgtEl>
                                          <p:spTgt spid="64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611560" y="407962"/>
            <a:ext cx="7772400" cy="372603"/>
          </a:xfrm>
        </p:spPr>
        <p:txBody>
          <a:bodyPr/>
          <a:lstStyle/>
          <a:p>
            <a:r>
              <a:rPr lang="en-US" altLang="zh-CN" dirty="0" err="1" smtClean="0">
                <a:solidFill>
                  <a:schemeClr val="accent1"/>
                </a:solidFill>
                <a:latin typeface="Times New Roman" panose="02020603050405020304" pitchFamily="18" charset="0"/>
                <a:cs typeface="Times New Roman" panose="02020603050405020304" pitchFamily="18" charset="0"/>
              </a:rPr>
              <a:t>reg</a:t>
            </a:r>
            <a:r>
              <a:rPr lang="zh-CN" altLang="en-US" dirty="0" smtClean="0">
                <a:solidFill>
                  <a:schemeClr val="accent1"/>
                </a:solidFill>
                <a:latin typeface="Times New Roman" panose="02020603050405020304" pitchFamily="18" charset="0"/>
                <a:cs typeface="Times New Roman" panose="02020603050405020304" pitchFamily="18" charset="0"/>
              </a:rPr>
              <a:t>型变量</a:t>
            </a:r>
          </a:p>
        </p:txBody>
      </p:sp>
      <p:sp>
        <p:nvSpPr>
          <p:cNvPr id="645123" name="Rectangle 3"/>
          <p:cNvSpPr>
            <a:spLocks noGrp="1" noChangeArrowheads="1"/>
          </p:cNvSpPr>
          <p:nvPr>
            <p:ph type="body" idx="1"/>
          </p:nvPr>
        </p:nvSpPr>
        <p:spPr>
          <a:xfrm>
            <a:off x="448038" y="908720"/>
            <a:ext cx="8461375" cy="2043113"/>
          </a:xfrm>
        </p:spPr>
        <p:txBody>
          <a:bodyPr/>
          <a:lstStyle/>
          <a:p>
            <a:pPr algn="just">
              <a:lnSpc>
                <a:spcPct val="110000"/>
              </a:lnSpc>
              <a:spcBef>
                <a:spcPct val="0"/>
              </a:spcBef>
            </a:pPr>
            <a:r>
              <a:rPr lang="en-US" altLang="zh-CN" sz="2400" dirty="0" err="1" smtClean="0">
                <a:solidFill>
                  <a:srgbClr val="CC0066"/>
                </a:solidFill>
                <a:latin typeface="Arial" charset="0"/>
                <a:ea typeface="宋体" charset="-122"/>
              </a:rPr>
              <a:t>reg</a:t>
            </a:r>
            <a:r>
              <a:rPr lang="zh-CN" altLang="en-US" sz="2400" dirty="0" smtClean="0">
                <a:latin typeface="宋体" charset="-122"/>
                <a:ea typeface="宋体" charset="-122"/>
              </a:rPr>
              <a:t>型变量</a:t>
            </a:r>
          </a:p>
          <a:p>
            <a:pPr lvl="1" algn="just">
              <a:lnSpc>
                <a:spcPct val="110000"/>
              </a:lnSpc>
              <a:spcBef>
                <a:spcPct val="0"/>
              </a:spcBef>
            </a:pPr>
            <a:r>
              <a:rPr lang="en-US" altLang="zh-CN" sz="2000" dirty="0" err="1" smtClean="0">
                <a:solidFill>
                  <a:srgbClr val="FF0000"/>
                </a:solidFill>
                <a:latin typeface="Arial" charset="0"/>
                <a:ea typeface="宋体" charset="-122"/>
              </a:rPr>
              <a:t>reg</a:t>
            </a:r>
            <a:r>
              <a:rPr lang="zh-CN" altLang="en-US" sz="2000" dirty="0" smtClean="0">
                <a:solidFill>
                  <a:srgbClr val="FF0000"/>
                </a:solidFill>
                <a:latin typeface="Arial" charset="0"/>
                <a:ea typeface="宋体" charset="-122"/>
              </a:rPr>
              <a:t>型变量</a:t>
            </a:r>
            <a:r>
              <a:rPr kumimoji="1" lang="zh-CN" altLang="en-US" sz="2000" dirty="0" smtClean="0">
                <a:latin typeface="Arial" charset="0"/>
                <a:ea typeface="宋体" charset="-122"/>
              </a:rPr>
              <a:t>是数字系统中存储设备的抽象，常用于具体的硬件描述，是最常用的寄存器型变量。</a:t>
            </a:r>
            <a:r>
              <a:rPr kumimoji="1" lang="zh-CN" altLang="en-US" sz="2000" b="0" dirty="0" smtClean="0">
                <a:latin typeface="Arial" charset="0"/>
                <a:ea typeface="宋体" charset="-122"/>
              </a:rPr>
              <a:t> </a:t>
            </a:r>
          </a:p>
          <a:p>
            <a:pPr lvl="1" algn="just">
              <a:lnSpc>
                <a:spcPct val="110000"/>
              </a:lnSpc>
              <a:spcBef>
                <a:spcPct val="0"/>
              </a:spcBef>
            </a:pPr>
            <a:r>
              <a:rPr lang="zh-CN" altLang="en-US" sz="2000" dirty="0" smtClean="0">
                <a:latin typeface="Arial" charset="0"/>
                <a:ea typeface="宋体" charset="-122"/>
              </a:rPr>
              <a:t>它是在过程块中被赋值的信号，</a:t>
            </a:r>
            <a:r>
              <a:rPr lang="zh-CN" altLang="en-US" sz="2000" dirty="0" smtClean="0">
                <a:solidFill>
                  <a:srgbClr val="CC0066"/>
                </a:solidFill>
                <a:latin typeface="Arial" charset="0"/>
                <a:ea typeface="宋体" charset="-122"/>
              </a:rPr>
              <a:t>往往</a:t>
            </a:r>
            <a:r>
              <a:rPr lang="zh-CN" altLang="en-US" sz="2000" dirty="0" smtClean="0">
                <a:latin typeface="Arial" charset="0"/>
                <a:ea typeface="宋体" charset="-122"/>
              </a:rPr>
              <a:t>代表触发器（</a:t>
            </a:r>
            <a:r>
              <a:rPr lang="zh-CN" altLang="en-US" sz="2000" dirty="0" smtClean="0">
                <a:solidFill>
                  <a:srgbClr val="CC0066"/>
                </a:solidFill>
                <a:latin typeface="Arial" charset="0"/>
                <a:ea typeface="宋体" charset="-122"/>
              </a:rPr>
              <a:t>沿</a:t>
            </a:r>
            <a:r>
              <a:rPr lang="zh-CN" altLang="en-US" sz="2000" dirty="0" smtClean="0">
                <a:latin typeface="Arial" charset="0"/>
                <a:ea typeface="宋体" charset="-122"/>
              </a:rPr>
              <a:t>触发时），但</a:t>
            </a:r>
            <a:r>
              <a:rPr lang="zh-CN" altLang="en-US" sz="2000" dirty="0" smtClean="0">
                <a:solidFill>
                  <a:srgbClr val="CC0066"/>
                </a:solidFill>
                <a:latin typeface="Arial" charset="0"/>
                <a:ea typeface="宋体" charset="-122"/>
              </a:rPr>
              <a:t>不一定</a:t>
            </a:r>
            <a:r>
              <a:rPr lang="zh-CN" altLang="en-US" sz="2000" dirty="0" smtClean="0">
                <a:latin typeface="Arial" charset="0"/>
                <a:ea typeface="宋体" charset="-122"/>
              </a:rPr>
              <a:t>就是触发器（也可以是组合逻辑信号，</a:t>
            </a:r>
            <a:r>
              <a:rPr lang="zh-CN" altLang="en-US" sz="2000" dirty="0" smtClean="0">
                <a:solidFill>
                  <a:srgbClr val="CC0066"/>
                </a:solidFill>
                <a:latin typeface="Arial" charset="0"/>
                <a:ea typeface="宋体" charset="-122"/>
              </a:rPr>
              <a:t>电平</a:t>
            </a:r>
            <a:r>
              <a:rPr lang="zh-CN" altLang="en-US" sz="2000" dirty="0" smtClean="0">
                <a:latin typeface="Arial" charset="0"/>
                <a:ea typeface="宋体" charset="-122"/>
              </a:rPr>
              <a:t>触发时）！</a:t>
            </a:r>
          </a:p>
        </p:txBody>
      </p:sp>
      <p:sp>
        <p:nvSpPr>
          <p:cNvPr id="645124" name="Text Box 4"/>
          <p:cNvSpPr txBox="1">
            <a:spLocks noChangeArrowheads="1"/>
          </p:cNvSpPr>
          <p:nvPr/>
        </p:nvSpPr>
        <p:spPr bwMode="auto">
          <a:xfrm>
            <a:off x="2144713" y="2799978"/>
            <a:ext cx="4568825" cy="406400"/>
          </a:xfrm>
          <a:prstGeom prst="rect">
            <a:avLst/>
          </a:prstGeom>
          <a:solidFill>
            <a:srgbClr val="66FFCC"/>
          </a:solidFill>
          <a:ln w="9525">
            <a:solidFill>
              <a:srgbClr val="CC6600"/>
            </a:solidFill>
            <a:miter lim="800000"/>
            <a:headEnd/>
            <a:tailEnd/>
          </a:ln>
        </p:spPr>
        <p:txBody>
          <a:bodyPr anchor="b">
            <a:spAutoFit/>
          </a:bodyPr>
          <a:lstStyle/>
          <a:p>
            <a:pPr>
              <a:lnSpc>
                <a:spcPct val="100000"/>
              </a:lnSpc>
              <a:spcBef>
                <a:spcPct val="0"/>
              </a:spcBef>
              <a:buClrTx/>
              <a:buFontTx/>
              <a:buNone/>
            </a:pPr>
            <a:r>
              <a:rPr lang="en-US" altLang="zh-CN" sz="2000" b="1" dirty="0" err="1">
                <a:solidFill>
                  <a:srgbClr val="FF0066"/>
                </a:solidFill>
                <a:latin typeface="Arial" charset="0"/>
              </a:rPr>
              <a:t>reg</a:t>
            </a:r>
            <a:r>
              <a:rPr lang="en-US" altLang="zh-CN" sz="2000" b="1" dirty="0">
                <a:solidFill>
                  <a:schemeClr val="tx1"/>
                </a:solidFill>
                <a:latin typeface="Arial" charset="0"/>
              </a:rPr>
              <a:t> </a:t>
            </a:r>
            <a:r>
              <a:rPr lang="zh-CN" altLang="zh-CN" sz="2000" b="1" dirty="0">
                <a:solidFill>
                  <a:schemeClr val="tx1"/>
                </a:solidFill>
                <a:latin typeface="Arial" charset="0"/>
              </a:rPr>
              <a:t>变量</a:t>
            </a:r>
            <a:r>
              <a:rPr lang="zh-CN" altLang="en-US" sz="2000" b="1" dirty="0">
                <a:solidFill>
                  <a:schemeClr val="tx1"/>
                </a:solidFill>
                <a:latin typeface="Arial" charset="0"/>
              </a:rPr>
              <a:t>名</a:t>
            </a:r>
            <a:r>
              <a:rPr lang="en-US" altLang="zh-CN" sz="2000" b="1" dirty="0">
                <a:solidFill>
                  <a:schemeClr val="tx1"/>
                </a:solidFill>
                <a:latin typeface="Arial" charset="0"/>
              </a:rPr>
              <a:t>1,</a:t>
            </a:r>
            <a:r>
              <a:rPr lang="zh-CN" altLang="zh-CN" sz="2000" b="1" dirty="0">
                <a:solidFill>
                  <a:schemeClr val="tx1"/>
                </a:solidFill>
                <a:latin typeface="Arial" charset="0"/>
              </a:rPr>
              <a:t>变量</a:t>
            </a:r>
            <a:r>
              <a:rPr lang="zh-CN" altLang="en-US" sz="2000" b="1" dirty="0">
                <a:solidFill>
                  <a:schemeClr val="tx1"/>
                </a:solidFill>
                <a:latin typeface="Arial" charset="0"/>
              </a:rPr>
              <a:t>名</a:t>
            </a:r>
            <a:r>
              <a:rPr lang="en-US" altLang="zh-CN" sz="2000" b="1" dirty="0">
                <a:solidFill>
                  <a:schemeClr val="tx1"/>
                </a:solidFill>
                <a:latin typeface="Arial" charset="0"/>
              </a:rPr>
              <a:t>2, ……,</a:t>
            </a:r>
            <a:r>
              <a:rPr lang="zh-CN" altLang="zh-CN" sz="2000" b="1" dirty="0">
                <a:solidFill>
                  <a:schemeClr val="tx1"/>
                </a:solidFill>
                <a:latin typeface="Arial" charset="0"/>
              </a:rPr>
              <a:t>变量</a:t>
            </a:r>
            <a:r>
              <a:rPr lang="zh-CN" altLang="en-US" sz="2000" b="1" dirty="0">
                <a:solidFill>
                  <a:schemeClr val="tx1"/>
                </a:solidFill>
                <a:latin typeface="Arial" charset="0"/>
              </a:rPr>
              <a:t>名</a:t>
            </a:r>
            <a:r>
              <a:rPr lang="en-US" altLang="zh-CN" sz="2000" b="1" dirty="0">
                <a:solidFill>
                  <a:schemeClr val="tx1"/>
                </a:solidFill>
                <a:latin typeface="Arial" charset="0"/>
              </a:rPr>
              <a:t>n;</a:t>
            </a:r>
          </a:p>
        </p:txBody>
      </p:sp>
      <p:sp>
        <p:nvSpPr>
          <p:cNvPr id="645125" name="Text Box 5"/>
          <p:cNvSpPr txBox="1">
            <a:spLocks noChangeArrowheads="1"/>
          </p:cNvSpPr>
          <p:nvPr/>
        </p:nvSpPr>
        <p:spPr bwMode="auto">
          <a:xfrm>
            <a:off x="1122461" y="3717032"/>
            <a:ext cx="5465763" cy="711200"/>
          </a:xfrm>
          <a:prstGeom prst="rect">
            <a:avLst/>
          </a:prstGeom>
          <a:solidFill>
            <a:srgbClr val="66FFCC"/>
          </a:solidFill>
          <a:ln w="9525">
            <a:solidFill>
              <a:srgbClr val="CC6600"/>
            </a:solidFill>
            <a:miter lim="800000"/>
            <a:headEnd/>
            <a:tailEnd/>
          </a:ln>
        </p:spPr>
        <p:txBody>
          <a:bodyPr anchor="b">
            <a:spAutoFit/>
          </a:bodyPr>
          <a:lstStyle/>
          <a:p>
            <a:pPr>
              <a:lnSpc>
                <a:spcPct val="100000"/>
              </a:lnSpc>
              <a:spcBef>
                <a:spcPct val="0"/>
              </a:spcBef>
              <a:buClrTx/>
              <a:buFontTx/>
              <a:buNone/>
            </a:pPr>
            <a:r>
              <a:rPr lang="en-US" altLang="zh-CN" sz="2000" b="1" dirty="0" err="1">
                <a:solidFill>
                  <a:srgbClr val="FF0066"/>
                </a:solidFill>
                <a:latin typeface="Arial" charset="0"/>
              </a:rPr>
              <a:t>reg</a:t>
            </a:r>
            <a:r>
              <a:rPr lang="en-US" altLang="zh-CN" sz="2000" b="1" dirty="0">
                <a:solidFill>
                  <a:srgbClr val="FF0066"/>
                </a:solidFill>
                <a:latin typeface="Arial" charset="0"/>
              </a:rPr>
              <a:t>[n-1:0] </a:t>
            </a:r>
            <a:r>
              <a:rPr lang="zh-CN" altLang="zh-CN" sz="2000" b="1" dirty="0">
                <a:solidFill>
                  <a:schemeClr val="tx1"/>
                </a:solidFill>
                <a:latin typeface="Arial" charset="0"/>
              </a:rPr>
              <a:t>变量名</a:t>
            </a:r>
            <a:r>
              <a:rPr lang="en-US" altLang="zh-CN" sz="2000" b="1" dirty="0">
                <a:solidFill>
                  <a:schemeClr val="tx1"/>
                </a:solidFill>
                <a:latin typeface="Arial" charset="0"/>
              </a:rPr>
              <a:t>1,</a:t>
            </a:r>
            <a:r>
              <a:rPr lang="zh-CN" altLang="en-US" sz="2000" b="1" dirty="0">
                <a:solidFill>
                  <a:schemeClr val="tx1"/>
                </a:solidFill>
                <a:latin typeface="Arial" charset="0"/>
              </a:rPr>
              <a:t>变量名</a:t>
            </a:r>
            <a:r>
              <a:rPr lang="en-US" altLang="zh-CN" sz="2000" b="1" dirty="0">
                <a:solidFill>
                  <a:schemeClr val="tx1"/>
                </a:solidFill>
                <a:latin typeface="Arial" charset="0"/>
              </a:rPr>
              <a:t>2, …,</a:t>
            </a:r>
            <a:r>
              <a:rPr lang="zh-CN" altLang="en-US" sz="2000" b="1" dirty="0">
                <a:solidFill>
                  <a:schemeClr val="tx1"/>
                </a:solidFill>
                <a:latin typeface="Arial" charset="0"/>
              </a:rPr>
              <a:t>变量名</a:t>
            </a:r>
            <a:r>
              <a:rPr lang="en-US" altLang="zh-CN" sz="2000" b="1" dirty="0">
                <a:solidFill>
                  <a:schemeClr val="tx1"/>
                </a:solidFill>
                <a:latin typeface="Arial" charset="0"/>
              </a:rPr>
              <a:t>m;</a:t>
            </a:r>
          </a:p>
          <a:p>
            <a:pPr>
              <a:lnSpc>
                <a:spcPct val="100000"/>
              </a:lnSpc>
              <a:spcBef>
                <a:spcPct val="0"/>
              </a:spcBef>
              <a:buClrTx/>
              <a:buFontTx/>
              <a:buNone/>
            </a:pPr>
            <a:r>
              <a:rPr lang="zh-CN" altLang="en-US" sz="2000" b="1" dirty="0">
                <a:solidFill>
                  <a:schemeClr val="tx1"/>
                </a:solidFill>
                <a:latin typeface="Arial" charset="0"/>
              </a:rPr>
              <a:t>或 </a:t>
            </a:r>
            <a:r>
              <a:rPr lang="en-US" altLang="zh-CN" sz="2000" b="1" dirty="0" err="1">
                <a:solidFill>
                  <a:srgbClr val="FF0066"/>
                </a:solidFill>
                <a:latin typeface="Arial" charset="0"/>
              </a:rPr>
              <a:t>reg</a:t>
            </a:r>
            <a:r>
              <a:rPr lang="en-US" altLang="zh-CN" sz="2000" b="1" dirty="0">
                <a:solidFill>
                  <a:srgbClr val="FF0066"/>
                </a:solidFill>
                <a:latin typeface="Arial" charset="0"/>
              </a:rPr>
              <a:t>[n:1] </a:t>
            </a:r>
            <a:r>
              <a:rPr lang="zh-CN" altLang="zh-CN" sz="2000" b="1" dirty="0">
                <a:solidFill>
                  <a:schemeClr val="tx1"/>
                </a:solidFill>
                <a:latin typeface="Arial" charset="0"/>
              </a:rPr>
              <a:t>变量名</a:t>
            </a:r>
            <a:r>
              <a:rPr lang="en-US" altLang="zh-CN" sz="2000" b="1" dirty="0">
                <a:solidFill>
                  <a:schemeClr val="tx1"/>
                </a:solidFill>
                <a:latin typeface="Arial" charset="0"/>
              </a:rPr>
              <a:t>1,</a:t>
            </a:r>
            <a:r>
              <a:rPr lang="zh-CN" altLang="en-US" sz="2000" b="1" dirty="0">
                <a:solidFill>
                  <a:schemeClr val="tx1"/>
                </a:solidFill>
                <a:latin typeface="Arial" charset="0"/>
              </a:rPr>
              <a:t>变量名</a:t>
            </a:r>
            <a:r>
              <a:rPr lang="en-US" altLang="zh-CN" sz="2000" b="1" dirty="0">
                <a:solidFill>
                  <a:schemeClr val="tx1"/>
                </a:solidFill>
                <a:latin typeface="Arial" charset="0"/>
              </a:rPr>
              <a:t>2, …,</a:t>
            </a:r>
            <a:r>
              <a:rPr lang="zh-CN" altLang="en-US" sz="2000" b="1" dirty="0">
                <a:solidFill>
                  <a:schemeClr val="tx1"/>
                </a:solidFill>
                <a:latin typeface="Arial" charset="0"/>
              </a:rPr>
              <a:t>变量名</a:t>
            </a:r>
            <a:r>
              <a:rPr lang="en-US" altLang="zh-CN" sz="2000" b="1" dirty="0">
                <a:solidFill>
                  <a:schemeClr val="tx1"/>
                </a:solidFill>
                <a:latin typeface="Arial" charset="0"/>
              </a:rPr>
              <a:t>m;</a:t>
            </a:r>
          </a:p>
        </p:txBody>
      </p:sp>
      <p:sp>
        <p:nvSpPr>
          <p:cNvPr id="645128" name="Text Box 8"/>
          <p:cNvSpPr txBox="1">
            <a:spLocks noChangeArrowheads="1"/>
          </p:cNvSpPr>
          <p:nvPr/>
        </p:nvSpPr>
        <p:spPr bwMode="auto">
          <a:xfrm>
            <a:off x="536004" y="4468875"/>
            <a:ext cx="8572500" cy="1480405"/>
          </a:xfrm>
          <a:prstGeom prst="rect">
            <a:avLst/>
          </a:prstGeom>
          <a:noFill/>
          <a:ln w="9525">
            <a:noFill/>
            <a:miter lim="800000"/>
            <a:headEnd/>
            <a:tailEnd/>
          </a:ln>
        </p:spPr>
        <p:txBody>
          <a:bodyPr anchor="b">
            <a:spAutoFit/>
          </a:bodyPr>
          <a:lstStyle/>
          <a:p>
            <a:pPr marL="439738" lvl="1" indent="-260350">
              <a:lnSpc>
                <a:spcPct val="110000"/>
              </a:lnSpc>
              <a:spcBef>
                <a:spcPct val="0"/>
              </a:spcBef>
              <a:buClr>
                <a:srgbClr val="FF0000"/>
              </a:buClr>
              <a:buSzPct val="80000"/>
              <a:buFont typeface="Wingdings" pitchFamily="2" charset="2"/>
              <a:buNone/>
            </a:pPr>
            <a:r>
              <a:rPr lang="en-US" altLang="zh-CN" sz="2000" b="1" dirty="0">
                <a:solidFill>
                  <a:srgbClr val="FF0066"/>
                </a:solidFill>
              </a:rPr>
              <a:t>【</a:t>
            </a:r>
            <a:r>
              <a:rPr lang="zh-CN" altLang="en-US" sz="2000" b="1" dirty="0">
                <a:solidFill>
                  <a:srgbClr val="FF0066"/>
                </a:solidFill>
              </a:rPr>
              <a:t>例</a:t>
            </a:r>
            <a:r>
              <a:rPr lang="en-US" altLang="zh-CN" sz="2000" b="1" dirty="0">
                <a:solidFill>
                  <a:srgbClr val="FF0066"/>
                </a:solidFill>
              </a:rPr>
              <a:t>】</a:t>
            </a:r>
            <a:r>
              <a:rPr lang="en-US" altLang="zh-CN" b="1" dirty="0">
                <a:solidFill>
                  <a:srgbClr val="FF0066"/>
                </a:solidFill>
              </a:rPr>
              <a:t> </a:t>
            </a:r>
            <a:r>
              <a:rPr lang="en-US" altLang="zh-CN" sz="2000" b="1" dirty="0" err="1">
                <a:solidFill>
                  <a:schemeClr val="tx1"/>
                </a:solidFill>
                <a:latin typeface="Arial" charset="0"/>
              </a:rPr>
              <a:t>reg</a:t>
            </a:r>
            <a:r>
              <a:rPr lang="en-US" altLang="zh-CN" sz="2000" b="1" dirty="0">
                <a:solidFill>
                  <a:schemeClr val="tx1"/>
                </a:solidFill>
                <a:latin typeface="Arial" charset="0"/>
              </a:rPr>
              <a:t>[4:1] </a:t>
            </a:r>
            <a:r>
              <a:rPr lang="en-US" altLang="zh-CN" sz="2000" b="1" dirty="0" err="1">
                <a:solidFill>
                  <a:schemeClr val="tx1"/>
                </a:solidFill>
                <a:latin typeface="Arial" charset="0"/>
              </a:rPr>
              <a:t>regc,regd</a:t>
            </a:r>
            <a:r>
              <a:rPr lang="en-US" altLang="zh-CN" sz="2000" b="1" dirty="0">
                <a:solidFill>
                  <a:schemeClr val="tx1"/>
                </a:solidFill>
                <a:latin typeface="Arial" charset="0"/>
              </a:rPr>
              <a:t>;    //</a:t>
            </a:r>
            <a:r>
              <a:rPr lang="en-US" altLang="zh-CN" sz="2000" b="1" dirty="0" err="1">
                <a:solidFill>
                  <a:schemeClr val="tx1"/>
                </a:solidFill>
                <a:latin typeface="Arial" charset="0"/>
              </a:rPr>
              <a:t>regc,regd</a:t>
            </a:r>
            <a:r>
              <a:rPr lang="zh-CN" altLang="en-US" sz="2000" b="1" dirty="0">
                <a:solidFill>
                  <a:schemeClr val="tx1"/>
                </a:solidFill>
                <a:latin typeface="Arial" charset="0"/>
              </a:rPr>
              <a:t>为</a:t>
            </a:r>
            <a:r>
              <a:rPr lang="en-US" altLang="zh-CN" sz="2000" b="1" dirty="0">
                <a:solidFill>
                  <a:schemeClr val="tx1"/>
                </a:solidFill>
                <a:latin typeface="Arial" charset="0"/>
              </a:rPr>
              <a:t>4</a:t>
            </a:r>
            <a:r>
              <a:rPr lang="zh-CN" altLang="en-US" sz="2000" b="1" dirty="0">
                <a:solidFill>
                  <a:schemeClr val="tx1"/>
                </a:solidFill>
                <a:latin typeface="Arial" charset="0"/>
              </a:rPr>
              <a:t>位宽的</a:t>
            </a:r>
            <a:r>
              <a:rPr lang="en-US" altLang="zh-CN" sz="2000" b="1" dirty="0" err="1">
                <a:solidFill>
                  <a:schemeClr val="tx1"/>
                </a:solidFill>
                <a:latin typeface="Arial" charset="0"/>
              </a:rPr>
              <a:t>reg</a:t>
            </a:r>
            <a:r>
              <a:rPr lang="zh-CN" altLang="en-US" sz="2000" b="1" dirty="0">
                <a:solidFill>
                  <a:schemeClr val="tx1"/>
                </a:solidFill>
                <a:latin typeface="Arial" charset="0"/>
              </a:rPr>
              <a:t>型向量</a:t>
            </a:r>
          </a:p>
          <a:p>
            <a:pPr>
              <a:lnSpc>
                <a:spcPct val="110000"/>
              </a:lnSpc>
              <a:spcBef>
                <a:spcPct val="0"/>
              </a:spcBef>
              <a:buFont typeface="Wingdings" pitchFamily="2" charset="2"/>
              <a:buNone/>
            </a:pPr>
            <a:r>
              <a:rPr kumimoji="1" lang="en-US" altLang="zh-CN" sz="2000" b="1" dirty="0">
                <a:solidFill>
                  <a:schemeClr val="tx1"/>
                </a:solidFill>
                <a:latin typeface="Arial" charset="0"/>
              </a:rPr>
              <a:t>   </a:t>
            </a:r>
            <a:r>
              <a:rPr kumimoji="1" lang="en-US" altLang="zh-CN" sz="2000" b="1" dirty="0" smtClean="0">
                <a:solidFill>
                  <a:schemeClr val="tx1"/>
                </a:solidFill>
                <a:latin typeface="Arial" charset="0"/>
              </a:rPr>
              <a:t> </a:t>
            </a:r>
            <a:r>
              <a:rPr kumimoji="1" lang="en-US" altLang="zh-CN" sz="2000" b="1" dirty="0" err="1">
                <a:solidFill>
                  <a:schemeClr val="tx1"/>
                </a:solidFill>
                <a:latin typeface="Arial" charset="0"/>
              </a:rPr>
              <a:t>reg</a:t>
            </a:r>
            <a:r>
              <a:rPr kumimoji="1" lang="en-US" altLang="zh-CN" sz="2000" b="1" dirty="0">
                <a:solidFill>
                  <a:schemeClr val="tx1"/>
                </a:solidFill>
                <a:latin typeface="Arial" charset="0"/>
              </a:rPr>
              <a:t>[0:7] data</a:t>
            </a:r>
            <a:r>
              <a:rPr kumimoji="1" lang="zh-CN" altLang="en-US" sz="2000" b="1" dirty="0">
                <a:solidFill>
                  <a:schemeClr val="tx1"/>
                </a:solidFill>
                <a:latin typeface="Arial" charset="0"/>
              </a:rPr>
              <a:t>；</a:t>
            </a:r>
            <a:r>
              <a:rPr kumimoji="1" lang="en-US" altLang="zh-CN" sz="2000" b="1" dirty="0">
                <a:solidFill>
                  <a:schemeClr val="tx1"/>
                </a:solidFill>
                <a:latin typeface="Arial" charset="0"/>
              </a:rPr>
              <a:t>//8</a:t>
            </a:r>
            <a:r>
              <a:rPr kumimoji="1" lang="zh-CN" altLang="en-US" sz="2000" b="1" dirty="0">
                <a:solidFill>
                  <a:schemeClr val="tx1"/>
                </a:solidFill>
                <a:latin typeface="Arial" charset="0"/>
              </a:rPr>
              <a:t>位寄存器型变量，最高有效位是</a:t>
            </a:r>
            <a:r>
              <a:rPr kumimoji="1" lang="en-US" altLang="zh-CN" sz="2000" b="1" dirty="0">
                <a:solidFill>
                  <a:schemeClr val="tx1"/>
                </a:solidFill>
                <a:latin typeface="Arial" charset="0"/>
              </a:rPr>
              <a:t>0</a:t>
            </a:r>
            <a:r>
              <a:rPr kumimoji="1" lang="zh-CN" altLang="en-US" sz="2000" b="1" dirty="0">
                <a:solidFill>
                  <a:schemeClr val="tx1"/>
                </a:solidFill>
                <a:latin typeface="Arial" charset="0"/>
              </a:rPr>
              <a:t>，最低有效位是</a:t>
            </a:r>
            <a:r>
              <a:rPr kumimoji="1" lang="en-US" altLang="zh-CN" sz="2000" b="1" dirty="0">
                <a:solidFill>
                  <a:schemeClr val="tx1"/>
                </a:solidFill>
                <a:latin typeface="Arial" charset="0"/>
              </a:rPr>
              <a:t>7</a:t>
            </a:r>
          </a:p>
          <a:p>
            <a:pPr marL="465138" lvl="1" indent="-180000">
              <a:lnSpc>
                <a:spcPct val="110000"/>
              </a:lnSpc>
              <a:buClr>
                <a:schemeClr val="accent2"/>
              </a:buClr>
              <a:buSzPct val="110000"/>
              <a:buFont typeface="Wingdings" panose="05000000000000000000" pitchFamily="2" charset="2"/>
              <a:buChar char="Ø"/>
            </a:pPr>
            <a:r>
              <a:rPr kumimoji="1" lang="zh-CN" altLang="en-US" sz="1800" b="1" dirty="0">
                <a:solidFill>
                  <a:schemeClr val="tx1"/>
                </a:solidFill>
                <a:latin typeface="Arial" charset="0"/>
              </a:rPr>
              <a:t>向量定义后可以采用多种使用形式（即赋值）</a:t>
            </a:r>
          </a:p>
          <a:p>
            <a:pPr>
              <a:lnSpc>
                <a:spcPct val="110000"/>
              </a:lnSpc>
              <a:spcBef>
                <a:spcPct val="0"/>
              </a:spcBef>
              <a:buFont typeface="Wingdings" pitchFamily="2" charset="2"/>
              <a:buNone/>
            </a:pPr>
            <a:r>
              <a:rPr kumimoji="1" lang="en-US" altLang="zh-CN" sz="2000" b="1" dirty="0">
                <a:solidFill>
                  <a:schemeClr val="tx1"/>
                </a:solidFill>
                <a:latin typeface="Arial" charset="0"/>
              </a:rPr>
              <a:t>      data=8’b00000000;        data[5:3]=3’B111;         data[7]=1</a:t>
            </a:r>
            <a:r>
              <a:rPr kumimoji="1" lang="zh-CN" altLang="en-US" sz="2000" b="1" dirty="0">
                <a:solidFill>
                  <a:schemeClr val="tx1"/>
                </a:solidFill>
                <a:latin typeface="Arial" charset="0"/>
              </a:rPr>
              <a:t>； </a:t>
            </a:r>
          </a:p>
        </p:txBody>
      </p:sp>
      <p:sp>
        <p:nvSpPr>
          <p:cNvPr id="645129" name="Rectangle 9"/>
          <p:cNvSpPr>
            <a:spLocks noChangeArrowheads="1"/>
          </p:cNvSpPr>
          <p:nvPr/>
        </p:nvSpPr>
        <p:spPr bwMode="auto">
          <a:xfrm>
            <a:off x="107504" y="3250300"/>
            <a:ext cx="3586163" cy="458202"/>
          </a:xfrm>
          <a:prstGeom prst="rect">
            <a:avLst/>
          </a:prstGeom>
          <a:noFill/>
          <a:ln w="9525">
            <a:noFill/>
            <a:miter lim="800000"/>
            <a:headEnd/>
            <a:tailEnd/>
          </a:ln>
        </p:spPr>
        <p:txBody>
          <a:bodyPr>
            <a:spAutoFit/>
          </a:bodyPr>
          <a:lstStyle/>
          <a:p>
            <a:pPr marL="442913" indent="-180000">
              <a:lnSpc>
                <a:spcPct val="120000"/>
              </a:lnSpc>
              <a:spcBef>
                <a:spcPct val="0"/>
              </a:spcBef>
              <a:buClr>
                <a:schemeClr val="accent1"/>
              </a:buClr>
              <a:buFont typeface="Wingdings" pitchFamily="2" charset="2"/>
              <a:buChar char="v"/>
            </a:pPr>
            <a:r>
              <a:rPr lang="en-US" altLang="zh-CN" sz="2200" b="1" dirty="0" err="1">
                <a:solidFill>
                  <a:schemeClr val="tx1"/>
                </a:solidFill>
                <a:latin typeface="Arial" charset="0"/>
              </a:rPr>
              <a:t>reg</a:t>
            </a:r>
            <a:r>
              <a:rPr lang="zh-CN" altLang="en-US" sz="2200" b="1" dirty="0">
                <a:solidFill>
                  <a:schemeClr val="tx1"/>
                </a:solidFill>
                <a:latin typeface="Arial" charset="0"/>
              </a:rPr>
              <a:t>型向量（总线）</a:t>
            </a:r>
          </a:p>
        </p:txBody>
      </p:sp>
      <p:sp>
        <p:nvSpPr>
          <p:cNvPr id="645130" name="Rectangle 10"/>
          <p:cNvSpPr>
            <a:spLocks noChangeArrowheads="1"/>
          </p:cNvSpPr>
          <p:nvPr/>
        </p:nvSpPr>
        <p:spPr bwMode="auto">
          <a:xfrm>
            <a:off x="1133475" y="2780928"/>
            <a:ext cx="800219" cy="424732"/>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b="1" dirty="0">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45123"/>
                                        </p:tgtEl>
                                        <p:attrNameLst>
                                          <p:attrName>style.visibility</p:attrName>
                                        </p:attrNameLst>
                                      </p:cBhvr>
                                      <p:to>
                                        <p:strVal val="visible"/>
                                      </p:to>
                                    </p:set>
                                    <p:anim calcmode="lin" valueType="num">
                                      <p:cBhvr additive="base">
                                        <p:cTn id="7" dur="500" fill="hold"/>
                                        <p:tgtEl>
                                          <p:spTgt spid="645123"/>
                                        </p:tgtEl>
                                        <p:attrNameLst>
                                          <p:attrName>ppt_x</p:attrName>
                                        </p:attrNameLst>
                                      </p:cBhvr>
                                      <p:tavLst>
                                        <p:tav tm="0">
                                          <p:val>
                                            <p:strVal val="0-#ppt_w/2"/>
                                          </p:val>
                                        </p:tav>
                                        <p:tav tm="100000">
                                          <p:val>
                                            <p:strVal val="#ppt_x"/>
                                          </p:val>
                                        </p:tav>
                                      </p:tavLst>
                                    </p:anim>
                                    <p:anim calcmode="lin" valueType="num">
                                      <p:cBhvr additive="base">
                                        <p:cTn id="8" dur="500" fill="hold"/>
                                        <p:tgtEl>
                                          <p:spTgt spid="6451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45130"/>
                                        </p:tgtEl>
                                        <p:attrNameLst>
                                          <p:attrName>style.visibility</p:attrName>
                                        </p:attrNameLst>
                                      </p:cBhvr>
                                      <p:to>
                                        <p:strVal val="visible"/>
                                      </p:to>
                                    </p:set>
                                    <p:anim calcmode="lin" valueType="num">
                                      <p:cBhvr>
                                        <p:cTn id="13" dur="500" fill="hold"/>
                                        <p:tgtEl>
                                          <p:spTgt spid="645130"/>
                                        </p:tgtEl>
                                        <p:attrNameLst>
                                          <p:attrName>ppt_w</p:attrName>
                                        </p:attrNameLst>
                                      </p:cBhvr>
                                      <p:tavLst>
                                        <p:tav tm="0">
                                          <p:val>
                                            <p:fltVal val="0"/>
                                          </p:val>
                                        </p:tav>
                                        <p:tav tm="100000">
                                          <p:val>
                                            <p:strVal val="#ppt_w"/>
                                          </p:val>
                                        </p:tav>
                                      </p:tavLst>
                                    </p:anim>
                                    <p:anim calcmode="lin" valueType="num">
                                      <p:cBhvr>
                                        <p:cTn id="14" dur="500" fill="hold"/>
                                        <p:tgtEl>
                                          <p:spTgt spid="645130"/>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16" presetClass="entr" presetSubtype="42" fill="hold" grpId="0" nodeType="afterEffect">
                                  <p:stCondLst>
                                    <p:cond delay="0"/>
                                  </p:stCondLst>
                                  <p:childTnLst>
                                    <p:set>
                                      <p:cBhvr>
                                        <p:cTn id="17" dur="1" fill="hold">
                                          <p:stCondLst>
                                            <p:cond delay="0"/>
                                          </p:stCondLst>
                                        </p:cTn>
                                        <p:tgtEl>
                                          <p:spTgt spid="645124"/>
                                        </p:tgtEl>
                                        <p:attrNameLst>
                                          <p:attrName>style.visibility</p:attrName>
                                        </p:attrNameLst>
                                      </p:cBhvr>
                                      <p:to>
                                        <p:strVal val="visible"/>
                                      </p:to>
                                    </p:set>
                                    <p:animEffect transition="in" filter="barn(outHorizontal)">
                                      <p:cBhvr>
                                        <p:cTn id="18" dur="500"/>
                                        <p:tgtEl>
                                          <p:spTgt spid="645124"/>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645129"/>
                                        </p:tgtEl>
                                        <p:attrNameLst>
                                          <p:attrName>style.visibility</p:attrName>
                                        </p:attrNameLst>
                                      </p:cBhvr>
                                      <p:to>
                                        <p:strVal val="visible"/>
                                      </p:to>
                                    </p:set>
                                    <p:anim calcmode="lin" valueType="num">
                                      <p:cBhvr>
                                        <p:cTn id="23" dur="500" fill="hold"/>
                                        <p:tgtEl>
                                          <p:spTgt spid="645129"/>
                                        </p:tgtEl>
                                        <p:attrNameLst>
                                          <p:attrName>ppt_w</p:attrName>
                                        </p:attrNameLst>
                                      </p:cBhvr>
                                      <p:tavLst>
                                        <p:tav tm="0">
                                          <p:val>
                                            <p:fltVal val="0"/>
                                          </p:val>
                                        </p:tav>
                                        <p:tav tm="100000">
                                          <p:val>
                                            <p:strVal val="#ppt_w"/>
                                          </p:val>
                                        </p:tav>
                                      </p:tavLst>
                                    </p:anim>
                                    <p:anim calcmode="lin" valueType="num">
                                      <p:cBhvr>
                                        <p:cTn id="24" dur="500" fill="hold"/>
                                        <p:tgtEl>
                                          <p:spTgt spid="645129"/>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645125"/>
                                        </p:tgtEl>
                                        <p:attrNameLst>
                                          <p:attrName>style.visibility</p:attrName>
                                        </p:attrNameLst>
                                      </p:cBhvr>
                                      <p:to>
                                        <p:strVal val="visible"/>
                                      </p:to>
                                    </p:set>
                                    <p:animEffect transition="in" filter="barn(outHorizontal)">
                                      <p:cBhvr>
                                        <p:cTn id="29" dur="500"/>
                                        <p:tgtEl>
                                          <p:spTgt spid="64512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45128"/>
                                        </p:tgtEl>
                                        <p:attrNameLst>
                                          <p:attrName>style.visibility</p:attrName>
                                        </p:attrNameLst>
                                      </p:cBhvr>
                                      <p:to>
                                        <p:strVal val="visible"/>
                                      </p:to>
                                    </p:set>
                                    <p:anim calcmode="lin" valueType="num">
                                      <p:cBhvr additive="base">
                                        <p:cTn id="34" dur="500" fill="hold"/>
                                        <p:tgtEl>
                                          <p:spTgt spid="645128"/>
                                        </p:tgtEl>
                                        <p:attrNameLst>
                                          <p:attrName>ppt_x</p:attrName>
                                        </p:attrNameLst>
                                      </p:cBhvr>
                                      <p:tavLst>
                                        <p:tav tm="0">
                                          <p:val>
                                            <p:strVal val="0-#ppt_w/2"/>
                                          </p:val>
                                        </p:tav>
                                        <p:tav tm="100000">
                                          <p:val>
                                            <p:strVal val="#ppt_x"/>
                                          </p:val>
                                        </p:tav>
                                      </p:tavLst>
                                    </p:anim>
                                    <p:anim calcmode="lin" valueType="num">
                                      <p:cBhvr additive="base">
                                        <p:cTn id="35" dur="500" fill="hold"/>
                                        <p:tgtEl>
                                          <p:spTgt spid="645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autoUpdateAnimBg="0"/>
      <p:bldP spid="645124" grpId="0" animBg="1"/>
      <p:bldP spid="645125" grpId="0" animBg="1"/>
      <p:bldP spid="645128" grpId="0" autoUpdateAnimBg="0"/>
      <p:bldP spid="645129" grpId="0"/>
      <p:bldP spid="645130"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050"/>
          <p:cNvSpPr>
            <a:spLocks noGrp="1" noChangeArrowheads="1"/>
          </p:cNvSpPr>
          <p:nvPr>
            <p:ph type="title" idx="4294967295"/>
          </p:nvPr>
        </p:nvSpPr>
        <p:spPr>
          <a:xfrm>
            <a:off x="539552" y="404664"/>
            <a:ext cx="6578600" cy="372603"/>
          </a:xfrm>
        </p:spPr>
        <p:txBody>
          <a:bodyPr anchor="b"/>
          <a:lstStyle/>
          <a:p>
            <a:pPr eaLnBrk="1" hangingPunct="1"/>
            <a:r>
              <a:rPr lang="en-US" altLang="zh-CN" i="0" smtClean="0">
                <a:solidFill>
                  <a:schemeClr val="accent1"/>
                </a:solidFill>
                <a:latin typeface="Times New Roman" panose="02020603050405020304" pitchFamily="18" charset="0"/>
                <a:cs typeface="Times New Roman" panose="02020603050405020304" pitchFamily="18" charset="0"/>
              </a:rPr>
              <a:t>reg</a:t>
            </a:r>
            <a:r>
              <a:rPr lang="zh-CN" altLang="en-US" i="0" smtClean="0">
                <a:solidFill>
                  <a:schemeClr val="accent1"/>
                </a:solidFill>
                <a:latin typeface="Times New Roman" panose="02020603050405020304" pitchFamily="18" charset="0"/>
                <a:cs typeface="Times New Roman" panose="02020603050405020304" pitchFamily="18" charset="0"/>
              </a:rPr>
              <a:t>型变量生成触发器和组合逻辑举例</a:t>
            </a:r>
          </a:p>
        </p:txBody>
      </p:sp>
      <p:sp>
        <p:nvSpPr>
          <p:cNvPr id="2100227" name="Rectangle 2051"/>
          <p:cNvSpPr>
            <a:spLocks noGrp="1" noChangeArrowheads="1"/>
          </p:cNvSpPr>
          <p:nvPr>
            <p:ph type="body" idx="4294967295"/>
          </p:nvPr>
        </p:nvSpPr>
        <p:spPr>
          <a:xfrm>
            <a:off x="297681" y="1124744"/>
            <a:ext cx="4778375" cy="2882840"/>
          </a:xfrm>
        </p:spPr>
        <p:txBody>
          <a:bodyPr/>
          <a:lstStyle/>
          <a:p>
            <a:pPr marL="187325" indent="-187325" algn="just">
              <a:lnSpc>
                <a:spcPct val="110000"/>
              </a:lnSpc>
              <a:buFont typeface="Wingdings" pitchFamily="2" charset="2"/>
              <a:buNone/>
              <a:defRPr/>
            </a:pPr>
            <a:r>
              <a:rPr lang="en-US" altLang="zh-CN" sz="2000" dirty="0" smtClean="0">
                <a:solidFill>
                  <a:srgbClr val="FF0066"/>
                </a:solidFill>
                <a:latin typeface="Arial" charset="0"/>
              </a:rPr>
              <a:t>【</a:t>
            </a:r>
            <a:r>
              <a:rPr lang="zh-CN" altLang="en-US" sz="2000" dirty="0" smtClean="0">
                <a:solidFill>
                  <a:srgbClr val="FF0066"/>
                </a:solidFill>
                <a:latin typeface="Arial" charset="0"/>
              </a:rPr>
              <a:t>例</a:t>
            </a:r>
            <a:r>
              <a:rPr lang="en-US" altLang="zh-CN" sz="2000" dirty="0" smtClean="0">
                <a:solidFill>
                  <a:srgbClr val="FF0066"/>
                </a:solidFill>
                <a:latin typeface="Arial" charset="0"/>
              </a:rPr>
              <a:t>】</a:t>
            </a:r>
            <a:r>
              <a:rPr lang="zh-CN" altLang="en-US" sz="2000" dirty="0" smtClean="0">
                <a:latin typeface="Arial" charset="0"/>
                <a:cs typeface="Arial" charset="0"/>
              </a:rPr>
              <a:t>在时钟</a:t>
            </a:r>
            <a:r>
              <a:rPr lang="zh-CN" altLang="en-US" sz="2000" dirty="0" smtClean="0">
                <a:solidFill>
                  <a:srgbClr val="FF0066"/>
                </a:solidFill>
                <a:latin typeface="Arial" charset="0"/>
                <a:cs typeface="Arial" charset="0"/>
              </a:rPr>
              <a:t>沿</a:t>
            </a:r>
            <a:r>
              <a:rPr lang="zh-CN" altLang="en-US" sz="2000" dirty="0" smtClean="0">
                <a:latin typeface="Arial" charset="0"/>
                <a:cs typeface="Arial" charset="0"/>
              </a:rPr>
              <a:t>触发的</a:t>
            </a:r>
            <a:r>
              <a:rPr lang="en-US" altLang="zh-CN" sz="2000" dirty="0" smtClean="0">
                <a:latin typeface="Arial" charset="0"/>
                <a:cs typeface="Arial" charset="0"/>
              </a:rPr>
              <a:t>always</a:t>
            </a:r>
            <a:r>
              <a:rPr lang="zh-CN" altLang="en-US" sz="2000" dirty="0" smtClean="0">
                <a:latin typeface="Arial" charset="0"/>
                <a:cs typeface="Arial" charset="0"/>
              </a:rPr>
              <a:t>块中，用</a:t>
            </a:r>
            <a:r>
              <a:rPr lang="zh-CN" altLang="zh-CN" sz="2000" dirty="0" smtClean="0">
                <a:latin typeface="Arial" charset="0"/>
                <a:cs typeface="Arial" charset="0"/>
              </a:rPr>
              <a:t>reg</a:t>
            </a:r>
            <a:r>
              <a:rPr lang="zh-CN" altLang="en-US" sz="2000" dirty="0" smtClean="0">
                <a:latin typeface="Arial" charset="0"/>
                <a:cs typeface="Arial" charset="0"/>
              </a:rPr>
              <a:t>型变量生成</a:t>
            </a:r>
            <a:r>
              <a:rPr lang="zh-CN" altLang="en-US" sz="2000" dirty="0" smtClean="0">
                <a:solidFill>
                  <a:srgbClr val="FF0066"/>
                </a:solidFill>
                <a:latin typeface="Arial" charset="0"/>
                <a:cs typeface="Arial" charset="0"/>
              </a:rPr>
              <a:t>触发器</a:t>
            </a:r>
            <a:endParaRPr lang="zh-CN" altLang="zh-CN" sz="2000" dirty="0" smtClean="0">
              <a:solidFill>
                <a:srgbClr val="FF0066"/>
              </a:solidFill>
              <a:effectLst>
                <a:outerShdw blurRad="38100" dist="38100" dir="2700000" algn="tl">
                  <a:srgbClr val="C0C0C0"/>
                </a:outerShdw>
              </a:effectLst>
              <a:latin typeface="Arial" charset="0"/>
              <a:cs typeface="Arial" charset="0"/>
            </a:endParaRP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latin typeface="Arial" charset="0"/>
                <a:cs typeface="Arial" charset="0"/>
              </a:rPr>
              <a:t>module  rw1( clk, d, out1)；</a:t>
            </a: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latin typeface="Arial" charset="0"/>
                <a:cs typeface="Arial" charset="0"/>
              </a:rPr>
              <a:t>input clk, d；</a:t>
            </a: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latin typeface="Arial" charset="0"/>
                <a:cs typeface="Arial" charset="0"/>
              </a:rPr>
              <a:t>output out1；</a:t>
            </a: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solidFill>
                  <a:srgbClr val="F6B600"/>
                </a:solidFill>
                <a:latin typeface="Arial" charset="0"/>
                <a:cs typeface="Arial" charset="0"/>
              </a:rPr>
              <a:t>reg out1；</a:t>
            </a: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latin typeface="Arial" charset="0"/>
                <a:cs typeface="Arial" charset="0"/>
              </a:rPr>
              <a:t>  </a:t>
            </a:r>
            <a:r>
              <a:rPr lang="zh-CN" altLang="en-US" sz="2000" dirty="0" smtClean="0">
                <a:latin typeface="Arial" charset="0"/>
                <a:cs typeface="Arial" charset="0"/>
              </a:rPr>
              <a:t>       </a:t>
            </a:r>
            <a:r>
              <a:rPr lang="zh-CN" altLang="zh-CN" sz="2000" dirty="0" smtClean="0">
                <a:latin typeface="Arial" charset="0"/>
                <a:cs typeface="Arial" charset="0"/>
              </a:rPr>
              <a:t>always @</a:t>
            </a:r>
            <a:r>
              <a:rPr lang="zh-CN" altLang="zh-CN" sz="2000" dirty="0" smtClean="0">
                <a:solidFill>
                  <a:srgbClr val="FF0066"/>
                </a:solidFill>
                <a:latin typeface="Arial" charset="0"/>
                <a:cs typeface="Arial" charset="0"/>
              </a:rPr>
              <a:t>(posedge clk) </a:t>
            </a:r>
            <a:r>
              <a:rPr lang="en-US" altLang="zh-CN" sz="2000" dirty="0" smtClean="0">
                <a:latin typeface="Arial" charset="0"/>
                <a:cs typeface="Arial" charset="0"/>
              </a:rPr>
              <a:t>//</a:t>
            </a:r>
            <a:r>
              <a:rPr lang="zh-CN" altLang="en-US" sz="2000" dirty="0" smtClean="0">
                <a:solidFill>
                  <a:srgbClr val="FF0066"/>
                </a:solidFill>
                <a:latin typeface="Arial" charset="0"/>
                <a:cs typeface="Arial" charset="0"/>
              </a:rPr>
              <a:t>沿</a:t>
            </a:r>
            <a:r>
              <a:rPr lang="zh-CN" altLang="en-US" sz="2000" dirty="0" smtClean="0">
                <a:latin typeface="Arial" charset="0"/>
                <a:cs typeface="Arial" charset="0"/>
              </a:rPr>
              <a:t>触发</a:t>
            </a:r>
            <a:r>
              <a:rPr lang="zh-CN" altLang="zh-CN" sz="2000" dirty="0" smtClean="0">
                <a:latin typeface="Arial" charset="0"/>
                <a:cs typeface="Arial" charset="0"/>
              </a:rPr>
              <a:t> </a:t>
            </a:r>
          </a:p>
          <a:p>
            <a:pPr marL="187325" indent="-187325" eaLnBrk="1" hangingPunct="1">
              <a:lnSpc>
                <a:spcPct val="90000"/>
              </a:lnSpc>
              <a:spcBef>
                <a:spcPct val="10000"/>
              </a:spcBef>
              <a:buFont typeface="Wingdings" pitchFamily="2" charset="2"/>
              <a:buNone/>
              <a:defRPr/>
            </a:pPr>
            <a:r>
              <a:rPr lang="zh-CN" altLang="zh-CN" sz="2000" dirty="0" smtClean="0">
                <a:latin typeface="Arial" charset="0"/>
                <a:cs typeface="Arial" charset="0"/>
              </a:rPr>
              <a:t>     </a:t>
            </a:r>
            <a:r>
              <a:rPr lang="zh-CN" altLang="en-US" sz="2000" dirty="0" smtClean="0">
                <a:latin typeface="Arial" charset="0"/>
                <a:cs typeface="Arial" charset="0"/>
              </a:rPr>
              <a:t>          </a:t>
            </a:r>
            <a:r>
              <a:rPr lang="zh-CN" altLang="zh-CN" sz="2000" dirty="0" smtClean="0">
                <a:solidFill>
                  <a:srgbClr val="FF0066"/>
                </a:solidFill>
                <a:latin typeface="Arial" charset="0"/>
                <a:cs typeface="Arial" charset="0"/>
              </a:rPr>
              <a:t>out1 &lt;=  d</a:t>
            </a:r>
            <a:r>
              <a:rPr lang="zh-CN" altLang="zh-CN" sz="2000" dirty="0" smtClean="0">
                <a:latin typeface="Arial" charset="0"/>
                <a:cs typeface="Arial" charset="0"/>
              </a:rPr>
              <a:t>; </a:t>
            </a:r>
            <a:r>
              <a:rPr lang="en-US" altLang="zh-CN" sz="2000" dirty="0" smtClean="0">
                <a:latin typeface="Arial" charset="0"/>
                <a:cs typeface="Arial" charset="0"/>
              </a:rPr>
              <a:t>               </a:t>
            </a:r>
            <a:endParaRPr lang="zh-CN" altLang="zh-CN" sz="2000" dirty="0" smtClean="0">
              <a:latin typeface="Arial" charset="0"/>
              <a:cs typeface="Arial" charset="0"/>
            </a:endParaRPr>
          </a:p>
          <a:p>
            <a:pPr marL="187325" indent="-187325" eaLnBrk="1" hangingPunct="1">
              <a:lnSpc>
                <a:spcPct val="90000"/>
              </a:lnSpc>
              <a:spcBef>
                <a:spcPct val="10000"/>
              </a:spcBef>
              <a:buFont typeface="Wingdings" pitchFamily="2" charset="2"/>
              <a:buNone/>
              <a:defRPr/>
            </a:pPr>
            <a:r>
              <a:rPr lang="en-US" altLang="zh-CN" sz="2000" dirty="0" smtClean="0">
                <a:latin typeface="Arial" charset="0"/>
                <a:cs typeface="Arial" charset="0"/>
              </a:rPr>
              <a:t>	   </a:t>
            </a:r>
            <a:r>
              <a:rPr lang="zh-CN" altLang="zh-CN" sz="2000" dirty="0" smtClean="0">
                <a:latin typeface="Arial" charset="0"/>
                <a:cs typeface="Arial" charset="0"/>
              </a:rPr>
              <a:t>endmodule</a:t>
            </a:r>
            <a:r>
              <a:rPr lang="zh-CN" altLang="zh-CN" sz="2000" dirty="0" smtClean="0">
                <a:effectLst>
                  <a:outerShdw blurRad="38100" dist="38100" dir="2700000" algn="tl">
                    <a:srgbClr val="C0C0C0"/>
                  </a:outerShdw>
                </a:effectLst>
                <a:latin typeface="Arial" charset="0"/>
                <a:cs typeface="Arial" charset="0"/>
              </a:rPr>
              <a:t> </a:t>
            </a:r>
            <a:r>
              <a:rPr lang="en-US" altLang="zh-CN" sz="2000" dirty="0" smtClean="0">
                <a:latin typeface="Arial" charset="0"/>
                <a:cs typeface="Arial" charset="0"/>
              </a:rPr>
              <a:t>	</a:t>
            </a:r>
          </a:p>
        </p:txBody>
      </p:sp>
      <p:grpSp>
        <p:nvGrpSpPr>
          <p:cNvPr id="2" name="Group 2082"/>
          <p:cNvGrpSpPr>
            <a:grpSpLocks/>
          </p:cNvGrpSpPr>
          <p:nvPr/>
        </p:nvGrpSpPr>
        <p:grpSpPr bwMode="auto">
          <a:xfrm>
            <a:off x="611560" y="4221088"/>
            <a:ext cx="3565525" cy="1544638"/>
            <a:chOff x="3158" y="2467"/>
            <a:chExt cx="2246" cy="973"/>
          </a:xfrm>
        </p:grpSpPr>
        <p:sp>
          <p:nvSpPr>
            <p:cNvPr id="2100231" name="Rectangle 2055"/>
            <p:cNvSpPr>
              <a:spLocks noChangeArrowheads="1"/>
            </p:cNvSpPr>
            <p:nvPr/>
          </p:nvSpPr>
          <p:spPr bwMode="auto">
            <a:xfrm>
              <a:off x="3158" y="2467"/>
              <a:ext cx="2246" cy="973"/>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l" eaLnBrk="1" hangingPunct="1">
                <a:lnSpc>
                  <a:spcPct val="100000"/>
                </a:lnSpc>
                <a:spcBef>
                  <a:spcPct val="0"/>
                </a:spcBef>
                <a:buClrTx/>
                <a:buFontTx/>
                <a:buNone/>
                <a:defRPr/>
              </a:pPr>
              <a:endParaRPr lang="zh-CN" altLang="en-US" sz="1600" b="1">
                <a:solidFill>
                  <a:schemeClr val="tx1"/>
                </a:solidFill>
                <a:latin typeface="Tahoma" pitchFamily="34" charset="0"/>
                <a:ea typeface="宋体" pitchFamily="2" charset="-122"/>
              </a:endParaRPr>
            </a:p>
          </p:txBody>
        </p:sp>
        <p:sp>
          <p:nvSpPr>
            <p:cNvPr id="64529" name="Line 2060"/>
            <p:cNvSpPr>
              <a:spLocks noChangeShapeType="1"/>
            </p:cNvSpPr>
            <p:nvPr/>
          </p:nvSpPr>
          <p:spPr bwMode="auto">
            <a:xfrm>
              <a:off x="4554" y="2981"/>
              <a:ext cx="420" cy="1"/>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64530" name="Text Box 2061"/>
            <p:cNvSpPr txBox="1">
              <a:spLocks noChangeArrowheads="1"/>
            </p:cNvSpPr>
            <p:nvPr/>
          </p:nvSpPr>
          <p:spPr bwMode="auto">
            <a:xfrm>
              <a:off x="3247" y="2867"/>
              <a:ext cx="241"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d</a:t>
              </a:r>
            </a:p>
          </p:txBody>
        </p:sp>
        <p:sp>
          <p:nvSpPr>
            <p:cNvPr id="64531" name="Text Box 2064"/>
            <p:cNvSpPr txBox="1">
              <a:spLocks noChangeArrowheads="1"/>
            </p:cNvSpPr>
            <p:nvPr/>
          </p:nvSpPr>
          <p:spPr bwMode="auto">
            <a:xfrm>
              <a:off x="3167" y="2649"/>
              <a:ext cx="383"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clk</a:t>
              </a:r>
            </a:p>
          </p:txBody>
        </p:sp>
        <p:sp>
          <p:nvSpPr>
            <p:cNvPr id="64532" name="Text Box 2065"/>
            <p:cNvSpPr txBox="1">
              <a:spLocks noChangeArrowheads="1"/>
            </p:cNvSpPr>
            <p:nvPr/>
          </p:nvSpPr>
          <p:spPr bwMode="auto">
            <a:xfrm>
              <a:off x="4934" y="2839"/>
              <a:ext cx="432"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out1</a:t>
              </a:r>
            </a:p>
          </p:txBody>
        </p:sp>
        <p:sp>
          <p:nvSpPr>
            <p:cNvPr id="64533" name="Rectangle 2066"/>
            <p:cNvSpPr>
              <a:spLocks noChangeArrowheads="1"/>
            </p:cNvSpPr>
            <p:nvPr/>
          </p:nvSpPr>
          <p:spPr bwMode="auto">
            <a:xfrm>
              <a:off x="3921" y="2688"/>
              <a:ext cx="672" cy="466"/>
            </a:xfrm>
            <a:prstGeom prst="rect">
              <a:avLst/>
            </a:prstGeom>
            <a:solidFill>
              <a:srgbClr val="996600"/>
            </a:solidFill>
            <a:ln w="9525">
              <a:solidFill>
                <a:srgbClr val="996600"/>
              </a:solidFill>
              <a:miter lim="800000"/>
              <a:headEnd/>
              <a:tailEnd/>
            </a:ln>
          </p:spPr>
          <p:txBody>
            <a:bodyPr wrap="none" lIns="92075" tIns="46038" rIns="92075" bIns="46038" anchor="ctr"/>
            <a:lstStyle/>
            <a:p>
              <a:pPr algn="l" eaLnBrk="1" hangingPunct="1">
                <a:lnSpc>
                  <a:spcPct val="100000"/>
                </a:lnSpc>
                <a:spcBef>
                  <a:spcPct val="0"/>
                </a:spcBef>
                <a:buClrTx/>
                <a:buFontTx/>
                <a:buNone/>
              </a:pPr>
              <a:endParaRPr lang="zh-CN" altLang="en-US" sz="1600" b="1">
                <a:solidFill>
                  <a:schemeClr val="tx1"/>
                </a:solidFill>
                <a:latin typeface="Tahoma" pitchFamily="34" charset="0"/>
              </a:endParaRPr>
            </a:p>
          </p:txBody>
        </p:sp>
        <p:sp>
          <p:nvSpPr>
            <p:cNvPr id="64534" name="Line 2067"/>
            <p:cNvSpPr>
              <a:spLocks noChangeShapeType="1"/>
            </p:cNvSpPr>
            <p:nvPr/>
          </p:nvSpPr>
          <p:spPr bwMode="auto">
            <a:xfrm>
              <a:off x="3541" y="2981"/>
              <a:ext cx="413" cy="1"/>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64535" name="Line 2068"/>
            <p:cNvSpPr>
              <a:spLocks noChangeShapeType="1"/>
            </p:cNvSpPr>
            <p:nvPr/>
          </p:nvSpPr>
          <p:spPr bwMode="auto">
            <a:xfrm>
              <a:off x="3522" y="2789"/>
              <a:ext cx="432" cy="1"/>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64536" name="Text Box 2072"/>
            <p:cNvSpPr txBox="1">
              <a:spLocks noChangeArrowheads="1"/>
            </p:cNvSpPr>
            <p:nvPr/>
          </p:nvSpPr>
          <p:spPr bwMode="auto">
            <a:xfrm>
              <a:off x="3944" y="2879"/>
              <a:ext cx="192" cy="252"/>
            </a:xfrm>
            <a:prstGeom prst="rect">
              <a:avLst/>
            </a:prstGeom>
            <a:no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D      </a:t>
              </a:r>
            </a:p>
          </p:txBody>
        </p:sp>
        <p:sp>
          <p:nvSpPr>
            <p:cNvPr id="64537" name="Text Box 2073"/>
            <p:cNvSpPr txBox="1">
              <a:spLocks noChangeArrowheads="1"/>
            </p:cNvSpPr>
            <p:nvPr/>
          </p:nvSpPr>
          <p:spPr bwMode="auto">
            <a:xfrm>
              <a:off x="4309" y="2882"/>
              <a:ext cx="193" cy="252"/>
            </a:xfrm>
            <a:prstGeom prst="rect">
              <a:avLst/>
            </a:prstGeom>
            <a:solidFill>
              <a:srgbClr val="996600"/>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Q</a:t>
              </a:r>
            </a:p>
          </p:txBody>
        </p:sp>
        <p:sp>
          <p:nvSpPr>
            <p:cNvPr id="64538" name="Line 2074"/>
            <p:cNvSpPr>
              <a:spLocks noChangeShapeType="1"/>
            </p:cNvSpPr>
            <p:nvPr/>
          </p:nvSpPr>
          <p:spPr bwMode="auto">
            <a:xfrm>
              <a:off x="3947" y="2741"/>
              <a:ext cx="144" cy="46"/>
            </a:xfrm>
            <a:prstGeom prst="line">
              <a:avLst/>
            </a:prstGeom>
            <a:noFill/>
            <a:ln w="9525">
              <a:solidFill>
                <a:srgbClr val="FFFFFF"/>
              </a:solidFill>
              <a:round/>
              <a:headEnd/>
              <a:tailEnd/>
            </a:ln>
          </p:spPr>
          <p:txBody>
            <a:bodyPr wrap="none" lIns="92075" tIns="46038" rIns="92075" bIns="46038" anchor="ctr"/>
            <a:lstStyle/>
            <a:p>
              <a:endParaRPr lang="zh-CN" altLang="en-US" b="1">
                <a:solidFill>
                  <a:schemeClr val="tx1"/>
                </a:solidFill>
              </a:endParaRPr>
            </a:p>
          </p:txBody>
        </p:sp>
        <p:sp>
          <p:nvSpPr>
            <p:cNvPr id="64539" name="Line 2075"/>
            <p:cNvSpPr>
              <a:spLocks noChangeShapeType="1"/>
            </p:cNvSpPr>
            <p:nvPr/>
          </p:nvSpPr>
          <p:spPr bwMode="auto">
            <a:xfrm flipH="1">
              <a:off x="3947" y="2789"/>
              <a:ext cx="144" cy="46"/>
            </a:xfrm>
            <a:prstGeom prst="line">
              <a:avLst/>
            </a:prstGeom>
            <a:noFill/>
            <a:ln w="9525">
              <a:solidFill>
                <a:srgbClr val="FFFFFF"/>
              </a:solidFill>
              <a:round/>
              <a:headEnd/>
              <a:tailEnd/>
            </a:ln>
          </p:spPr>
          <p:txBody>
            <a:bodyPr wrap="none" lIns="92075" tIns="46038" rIns="92075" bIns="46038" anchor="ctr"/>
            <a:lstStyle/>
            <a:p>
              <a:endParaRPr lang="zh-CN" altLang="en-US" b="1">
                <a:solidFill>
                  <a:schemeClr val="tx1"/>
                </a:solidFill>
              </a:endParaRPr>
            </a:p>
          </p:txBody>
        </p:sp>
        <p:sp>
          <p:nvSpPr>
            <p:cNvPr id="64540" name="Text Box 2076"/>
            <p:cNvSpPr txBox="1">
              <a:spLocks noChangeArrowheads="1"/>
            </p:cNvSpPr>
            <p:nvPr/>
          </p:nvSpPr>
          <p:spPr bwMode="auto">
            <a:xfrm>
              <a:off x="4091" y="3152"/>
              <a:ext cx="432" cy="252"/>
            </a:xfrm>
            <a:prstGeom prst="rect">
              <a:avLst/>
            </a:prstGeom>
            <a:no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DFF</a:t>
              </a:r>
            </a:p>
          </p:txBody>
        </p:sp>
      </p:grpSp>
      <p:sp>
        <p:nvSpPr>
          <p:cNvPr id="2159619" name="Rectangle 2051"/>
          <p:cNvSpPr>
            <a:spLocks noChangeArrowheads="1"/>
          </p:cNvSpPr>
          <p:nvPr/>
        </p:nvSpPr>
        <p:spPr bwMode="auto">
          <a:xfrm>
            <a:off x="5186363" y="1124744"/>
            <a:ext cx="3760787" cy="3090863"/>
          </a:xfrm>
          <a:prstGeom prst="rect">
            <a:avLst/>
          </a:prstGeom>
          <a:noFill/>
          <a:ln w="9525">
            <a:noFill/>
            <a:miter lim="800000"/>
            <a:headEnd/>
            <a:tailEnd/>
          </a:ln>
        </p:spPr>
        <p:txBody>
          <a:bodyPr/>
          <a:lstStyle/>
          <a:p>
            <a:pPr marL="385763" indent="-385763">
              <a:buClr>
                <a:srgbClr val="FF0000"/>
              </a:buClr>
              <a:buSzPct val="80000"/>
              <a:buFont typeface="Wingdings" pitchFamily="2" charset="2"/>
              <a:buNone/>
              <a:defRPr/>
            </a:pPr>
            <a:r>
              <a:rPr lang="en-US" altLang="zh-CN" sz="2000" b="1" dirty="0" smtClean="0">
                <a:solidFill>
                  <a:srgbClr val="FF0066"/>
                </a:solidFill>
                <a:latin typeface="Arial" charset="0"/>
                <a:ea typeface="宋体" pitchFamily="2" charset="-122"/>
              </a:rPr>
              <a:t>【</a:t>
            </a:r>
            <a:r>
              <a:rPr lang="zh-CN" altLang="en-US" sz="2000" b="1" dirty="0" smtClean="0">
                <a:solidFill>
                  <a:srgbClr val="FF0066"/>
                </a:solidFill>
                <a:latin typeface="Arial" charset="0"/>
                <a:ea typeface="宋体" pitchFamily="2" charset="-122"/>
              </a:rPr>
              <a:t>例</a:t>
            </a:r>
            <a:r>
              <a:rPr lang="en-US" altLang="zh-CN" sz="2000" b="1" dirty="0" smtClean="0">
                <a:solidFill>
                  <a:srgbClr val="FF0066"/>
                </a:solidFill>
                <a:latin typeface="Arial" charset="0"/>
                <a:ea typeface="宋体" pitchFamily="2" charset="-122"/>
              </a:rPr>
              <a:t>】</a:t>
            </a:r>
            <a:r>
              <a:rPr lang="zh-CN" altLang="en-US" sz="2000" b="1" dirty="0">
                <a:solidFill>
                  <a:schemeClr val="tx1"/>
                </a:solidFill>
                <a:latin typeface="Arial" charset="0"/>
                <a:ea typeface="宋体" pitchFamily="2" charset="-122"/>
              </a:rPr>
              <a:t>使用</a:t>
            </a:r>
            <a:r>
              <a:rPr lang="zh-CN" altLang="en-US" sz="2000" b="1" dirty="0">
                <a:solidFill>
                  <a:srgbClr val="FF0066"/>
                </a:solidFill>
                <a:latin typeface="Arial" charset="0"/>
                <a:ea typeface="宋体" pitchFamily="2" charset="-122"/>
              </a:rPr>
              <a:t>电平</a:t>
            </a:r>
            <a:r>
              <a:rPr lang="zh-CN" altLang="en-US" sz="2000" b="1" dirty="0">
                <a:solidFill>
                  <a:schemeClr val="tx1"/>
                </a:solidFill>
                <a:latin typeface="Arial" charset="0"/>
                <a:ea typeface="宋体" pitchFamily="2" charset="-122"/>
              </a:rPr>
              <a:t>触发，用</a:t>
            </a:r>
            <a:r>
              <a:rPr lang="en-US" altLang="zh-CN" sz="2000" b="1" dirty="0" err="1">
                <a:solidFill>
                  <a:schemeClr val="tx1"/>
                </a:solidFill>
                <a:latin typeface="Arial" charset="0"/>
                <a:ea typeface="宋体" pitchFamily="2" charset="-122"/>
              </a:rPr>
              <a:t>reg</a:t>
            </a:r>
            <a:r>
              <a:rPr lang="zh-CN" altLang="en-US" sz="2000" b="1" dirty="0">
                <a:solidFill>
                  <a:schemeClr val="tx1"/>
                </a:solidFill>
                <a:latin typeface="Arial" charset="0"/>
                <a:ea typeface="宋体" pitchFamily="2" charset="-122"/>
              </a:rPr>
              <a:t>型变量生成</a:t>
            </a:r>
            <a:r>
              <a:rPr lang="zh-CN" altLang="en-US" sz="2000" b="1" dirty="0">
                <a:solidFill>
                  <a:srgbClr val="FF0066"/>
                </a:solidFill>
                <a:latin typeface="Arial" charset="0"/>
                <a:ea typeface="宋体" pitchFamily="2" charset="-122"/>
                <a:cs typeface="Arial" charset="0"/>
              </a:rPr>
              <a:t>组合逻辑</a:t>
            </a:r>
          </a:p>
          <a:p>
            <a:pPr marL="385763" indent="-385763">
              <a:spcBef>
                <a:spcPct val="0"/>
              </a:spcBef>
              <a:buClr>
                <a:schemeClr val="hlink"/>
              </a:buClr>
              <a:buSzPct val="80000"/>
              <a:buFont typeface="Wingdings" pitchFamily="2" charset="2"/>
              <a:buNone/>
              <a:defRPr/>
            </a:pPr>
            <a:r>
              <a:rPr lang="zh-CN" altLang="en-US" sz="2000" b="1" dirty="0">
                <a:solidFill>
                  <a:schemeClr val="tx1"/>
                </a:solidFill>
                <a:latin typeface="Arial" charset="0"/>
                <a:ea typeface="宋体" pitchFamily="2" charset="-122"/>
              </a:rPr>
              <a:t>    </a:t>
            </a:r>
            <a:r>
              <a:rPr lang="en-US" altLang="zh-CN" sz="2000" b="1" dirty="0">
                <a:solidFill>
                  <a:schemeClr val="tx1"/>
                </a:solidFill>
                <a:latin typeface="Arial" charset="0"/>
                <a:ea typeface="宋体" pitchFamily="2" charset="-122"/>
              </a:rPr>
              <a:t>module  rw2( </a:t>
            </a:r>
            <a:r>
              <a:rPr lang="en-US" altLang="zh-CN" sz="2000" b="1" dirty="0" err="1">
                <a:solidFill>
                  <a:schemeClr val="tx1"/>
                </a:solidFill>
                <a:latin typeface="Arial" charset="0"/>
                <a:ea typeface="宋体" pitchFamily="2" charset="-122"/>
              </a:rPr>
              <a:t>clk</a:t>
            </a:r>
            <a:r>
              <a:rPr lang="en-US" altLang="zh-CN" sz="2000" b="1" dirty="0">
                <a:solidFill>
                  <a:schemeClr val="tx1"/>
                </a:solidFill>
                <a:latin typeface="Arial" charset="0"/>
                <a:ea typeface="宋体" pitchFamily="2" charset="-122"/>
              </a:rPr>
              <a:t>, d, out1)</a:t>
            </a:r>
            <a:r>
              <a:rPr lang="zh-CN" altLang="en-US" sz="2000" b="1" dirty="0">
                <a:solidFill>
                  <a:schemeClr val="tx1"/>
                </a:solidFill>
                <a:latin typeface="Arial" charset="0"/>
                <a:ea typeface="宋体" pitchFamily="2" charset="-122"/>
              </a:rPr>
              <a:t>；</a:t>
            </a:r>
          </a:p>
          <a:p>
            <a:pPr marL="385763" indent="-385763">
              <a:spcBef>
                <a:spcPct val="0"/>
              </a:spcBef>
              <a:buClr>
                <a:schemeClr val="hlink"/>
              </a:buClr>
              <a:buSzPct val="80000"/>
              <a:buFont typeface="Wingdings" pitchFamily="2" charset="2"/>
              <a:buNone/>
              <a:defRPr/>
            </a:pPr>
            <a:r>
              <a:rPr lang="zh-CN" altLang="en-US" sz="2000" b="1" dirty="0">
                <a:solidFill>
                  <a:schemeClr val="tx1"/>
                </a:solidFill>
                <a:latin typeface="Arial" charset="0"/>
                <a:ea typeface="宋体" pitchFamily="2" charset="-122"/>
              </a:rPr>
              <a:t>          </a:t>
            </a:r>
            <a:r>
              <a:rPr lang="en-US" altLang="zh-CN" sz="2000" b="1" dirty="0">
                <a:solidFill>
                  <a:schemeClr val="tx1"/>
                </a:solidFill>
                <a:latin typeface="Arial" charset="0"/>
                <a:ea typeface="宋体" pitchFamily="2" charset="-122"/>
              </a:rPr>
              <a:t>input </a:t>
            </a:r>
            <a:r>
              <a:rPr lang="en-US" altLang="zh-CN" sz="2000" b="1" dirty="0" err="1">
                <a:solidFill>
                  <a:schemeClr val="tx1"/>
                </a:solidFill>
                <a:latin typeface="Arial" charset="0"/>
                <a:ea typeface="宋体" pitchFamily="2" charset="-122"/>
              </a:rPr>
              <a:t>clk</a:t>
            </a:r>
            <a:r>
              <a:rPr lang="en-US" altLang="zh-CN" sz="2000" b="1" dirty="0">
                <a:solidFill>
                  <a:schemeClr val="tx1"/>
                </a:solidFill>
                <a:latin typeface="Arial" charset="0"/>
                <a:ea typeface="宋体" pitchFamily="2" charset="-122"/>
              </a:rPr>
              <a:t>, d</a:t>
            </a:r>
            <a:r>
              <a:rPr lang="zh-CN" altLang="en-US" sz="2000" b="1" dirty="0">
                <a:solidFill>
                  <a:schemeClr val="tx1"/>
                </a:solidFill>
                <a:latin typeface="Arial" charset="0"/>
                <a:ea typeface="宋体" pitchFamily="2" charset="-122"/>
              </a:rPr>
              <a:t>；</a:t>
            </a:r>
          </a:p>
          <a:p>
            <a:pPr marL="385763" indent="-385763">
              <a:spcBef>
                <a:spcPct val="0"/>
              </a:spcBef>
              <a:buClr>
                <a:schemeClr val="hlink"/>
              </a:buClr>
              <a:buSzPct val="80000"/>
              <a:buFont typeface="Wingdings" pitchFamily="2" charset="2"/>
              <a:buNone/>
              <a:defRPr/>
            </a:pPr>
            <a:r>
              <a:rPr lang="zh-CN" altLang="en-US" sz="2000" b="1" dirty="0">
                <a:solidFill>
                  <a:schemeClr val="tx1"/>
                </a:solidFill>
                <a:latin typeface="Arial" charset="0"/>
                <a:ea typeface="宋体" pitchFamily="2" charset="-122"/>
              </a:rPr>
              <a:t>          </a:t>
            </a:r>
            <a:r>
              <a:rPr lang="en-US" altLang="zh-CN" sz="2000" b="1" dirty="0">
                <a:solidFill>
                  <a:schemeClr val="tx1"/>
                </a:solidFill>
                <a:latin typeface="Arial" charset="0"/>
                <a:ea typeface="宋体" pitchFamily="2" charset="-122"/>
              </a:rPr>
              <a:t>output out1</a:t>
            </a:r>
            <a:r>
              <a:rPr lang="zh-CN" altLang="en-US" sz="2000" b="1" dirty="0">
                <a:solidFill>
                  <a:schemeClr val="tx1"/>
                </a:solidFill>
                <a:latin typeface="Arial" charset="0"/>
                <a:ea typeface="宋体" pitchFamily="2" charset="-122"/>
              </a:rPr>
              <a:t>；</a:t>
            </a:r>
          </a:p>
          <a:p>
            <a:pPr marL="385763" indent="-385763">
              <a:spcBef>
                <a:spcPct val="0"/>
              </a:spcBef>
              <a:buClr>
                <a:schemeClr val="hlink"/>
              </a:buClr>
              <a:buSzPct val="80000"/>
              <a:buFont typeface="Wingdings" pitchFamily="2" charset="2"/>
              <a:buNone/>
              <a:defRPr/>
            </a:pPr>
            <a:r>
              <a:rPr lang="zh-CN" altLang="en-US" sz="2000" b="1" dirty="0">
                <a:solidFill>
                  <a:schemeClr val="tx1"/>
                </a:solidFill>
                <a:latin typeface="Arial" charset="0"/>
                <a:ea typeface="宋体" pitchFamily="2" charset="-122"/>
              </a:rPr>
              <a:t>          </a:t>
            </a:r>
            <a:r>
              <a:rPr lang="en-US" altLang="zh-CN" sz="2000" b="1" dirty="0" err="1">
                <a:solidFill>
                  <a:srgbClr val="F6B600"/>
                </a:solidFill>
                <a:latin typeface="Arial" charset="0"/>
                <a:ea typeface="宋体" pitchFamily="2" charset="-122"/>
              </a:rPr>
              <a:t>reg</a:t>
            </a:r>
            <a:r>
              <a:rPr lang="en-US" altLang="zh-CN" sz="2000" b="1" dirty="0">
                <a:solidFill>
                  <a:srgbClr val="F6B600"/>
                </a:solidFill>
                <a:latin typeface="Arial" charset="0"/>
                <a:ea typeface="宋体" pitchFamily="2" charset="-122"/>
              </a:rPr>
              <a:t> out1</a:t>
            </a:r>
            <a:r>
              <a:rPr lang="zh-CN" altLang="en-US" sz="2000" b="1" dirty="0">
                <a:solidFill>
                  <a:schemeClr val="tx1"/>
                </a:solidFill>
                <a:latin typeface="Arial" charset="0"/>
                <a:ea typeface="宋体" pitchFamily="2" charset="-122"/>
              </a:rPr>
              <a:t>；</a:t>
            </a:r>
          </a:p>
          <a:p>
            <a:pPr marL="385763" indent="-385763">
              <a:spcBef>
                <a:spcPct val="0"/>
              </a:spcBef>
              <a:buClr>
                <a:schemeClr val="hlink"/>
              </a:buClr>
              <a:buSzPct val="80000"/>
              <a:buFont typeface="Wingdings" pitchFamily="2" charset="2"/>
              <a:buNone/>
              <a:defRPr/>
            </a:pPr>
            <a:r>
              <a:rPr lang="zh-CN" altLang="en-US" sz="2000" b="1" dirty="0">
                <a:solidFill>
                  <a:schemeClr val="tx1"/>
                </a:solidFill>
                <a:latin typeface="Arial" charset="0"/>
                <a:ea typeface="宋体" pitchFamily="2" charset="-122"/>
              </a:rPr>
              <a:t>          </a:t>
            </a:r>
            <a:r>
              <a:rPr lang="en-US" altLang="zh-CN" sz="2000" b="1" dirty="0">
                <a:solidFill>
                  <a:schemeClr val="tx1"/>
                </a:solidFill>
                <a:latin typeface="Arial" charset="0"/>
                <a:ea typeface="宋体" pitchFamily="2" charset="-122"/>
              </a:rPr>
              <a:t>always @</a:t>
            </a:r>
            <a:r>
              <a:rPr lang="en-US" altLang="zh-CN" sz="2000" b="1" dirty="0">
                <a:solidFill>
                  <a:srgbClr val="FF0066"/>
                </a:solidFill>
                <a:latin typeface="Arial" charset="0"/>
                <a:ea typeface="宋体" pitchFamily="2" charset="-122"/>
              </a:rPr>
              <a:t>(d)  </a:t>
            </a:r>
            <a:r>
              <a:rPr lang="en-US" altLang="zh-CN" sz="2000" b="1" dirty="0">
                <a:solidFill>
                  <a:schemeClr val="tx1"/>
                </a:solidFill>
                <a:latin typeface="Arial" charset="0"/>
                <a:ea typeface="宋体" pitchFamily="2" charset="-122"/>
              </a:rPr>
              <a:t>//</a:t>
            </a:r>
            <a:r>
              <a:rPr lang="zh-CN" altLang="en-US" sz="2000" b="1" dirty="0">
                <a:solidFill>
                  <a:srgbClr val="FF0066"/>
                </a:solidFill>
                <a:latin typeface="Arial" charset="0"/>
                <a:ea typeface="宋体" pitchFamily="2" charset="-122"/>
              </a:rPr>
              <a:t>电平</a:t>
            </a:r>
            <a:r>
              <a:rPr lang="zh-CN" altLang="en-US" sz="2000" b="1" dirty="0">
                <a:solidFill>
                  <a:schemeClr val="tx1"/>
                </a:solidFill>
                <a:latin typeface="Arial" charset="0"/>
                <a:ea typeface="宋体" pitchFamily="2" charset="-122"/>
              </a:rPr>
              <a:t>触发</a:t>
            </a:r>
          </a:p>
          <a:p>
            <a:pPr marL="385763" indent="-385763">
              <a:spcBef>
                <a:spcPct val="0"/>
              </a:spcBef>
              <a:buClr>
                <a:schemeClr val="hlink"/>
              </a:buClr>
              <a:buSzPct val="80000"/>
              <a:buFont typeface="Wingdings" pitchFamily="2" charset="2"/>
              <a:buNone/>
              <a:defRPr/>
            </a:pPr>
            <a:r>
              <a:rPr lang="zh-CN" altLang="en-US" sz="2000" b="1" dirty="0">
                <a:solidFill>
                  <a:schemeClr val="tx1"/>
                </a:solidFill>
                <a:latin typeface="Arial" charset="0"/>
                <a:ea typeface="宋体" pitchFamily="2" charset="-122"/>
              </a:rPr>
              <a:t>              </a:t>
            </a:r>
            <a:r>
              <a:rPr lang="en-US" altLang="zh-CN" sz="2000" b="1" dirty="0">
                <a:solidFill>
                  <a:schemeClr val="tx1"/>
                </a:solidFill>
                <a:latin typeface="Arial" charset="0"/>
                <a:ea typeface="宋体" pitchFamily="2" charset="-122"/>
              </a:rPr>
              <a:t>out1 &lt;= d; </a:t>
            </a:r>
          </a:p>
          <a:p>
            <a:pPr marL="385763" indent="-385763">
              <a:spcBef>
                <a:spcPct val="0"/>
              </a:spcBef>
              <a:buClr>
                <a:schemeClr val="hlink"/>
              </a:buClr>
              <a:buSzPct val="80000"/>
              <a:buFont typeface="Wingdings" pitchFamily="2" charset="2"/>
              <a:buNone/>
              <a:defRPr/>
            </a:pPr>
            <a:r>
              <a:rPr lang="en-US" altLang="zh-CN" sz="2000" b="1" dirty="0">
                <a:solidFill>
                  <a:schemeClr val="tx1"/>
                </a:solidFill>
                <a:latin typeface="Arial" charset="0"/>
                <a:ea typeface="宋体" pitchFamily="2" charset="-122"/>
              </a:rPr>
              <a:t>     </a:t>
            </a:r>
            <a:r>
              <a:rPr lang="en-US" altLang="zh-CN" sz="2000" b="1" dirty="0" err="1">
                <a:solidFill>
                  <a:schemeClr val="tx1"/>
                </a:solidFill>
                <a:latin typeface="Arial" charset="0"/>
                <a:ea typeface="宋体" pitchFamily="2" charset="-122"/>
              </a:rPr>
              <a:t>endmodule</a:t>
            </a:r>
            <a:r>
              <a:rPr lang="en-US" altLang="zh-CN" sz="2000" b="1" dirty="0">
                <a:solidFill>
                  <a:schemeClr val="tx1"/>
                </a:solidFill>
                <a:effectLst>
                  <a:outerShdw blurRad="38100" dist="38100" dir="2700000" algn="tl">
                    <a:srgbClr val="C0C0C0"/>
                  </a:outerShdw>
                </a:effectLst>
                <a:latin typeface="Arial" charset="0"/>
                <a:ea typeface="宋体" pitchFamily="2" charset="-122"/>
              </a:rPr>
              <a:t> </a:t>
            </a:r>
          </a:p>
        </p:txBody>
      </p:sp>
      <p:grpSp>
        <p:nvGrpSpPr>
          <p:cNvPr id="3" name="Group 2083"/>
          <p:cNvGrpSpPr>
            <a:grpSpLocks/>
          </p:cNvGrpSpPr>
          <p:nvPr/>
        </p:nvGrpSpPr>
        <p:grpSpPr bwMode="auto">
          <a:xfrm>
            <a:off x="5588373" y="4429051"/>
            <a:ext cx="2951162" cy="1079500"/>
            <a:chOff x="3432" y="2895"/>
            <a:chExt cx="1859" cy="680"/>
          </a:xfrm>
        </p:grpSpPr>
        <p:sp>
          <p:nvSpPr>
            <p:cNvPr id="2159637" name="Rectangle 2069"/>
            <p:cNvSpPr>
              <a:spLocks noChangeArrowheads="1"/>
            </p:cNvSpPr>
            <p:nvPr/>
          </p:nvSpPr>
          <p:spPr bwMode="auto">
            <a:xfrm>
              <a:off x="3432" y="2895"/>
              <a:ext cx="1859" cy="680"/>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ctr" eaLnBrk="1" hangingPunct="1">
                <a:lnSpc>
                  <a:spcPct val="100000"/>
                </a:lnSpc>
                <a:buClr>
                  <a:schemeClr val="tx2"/>
                </a:buClr>
                <a:buFontTx/>
                <a:buNone/>
                <a:defRPr/>
              </a:pPr>
              <a:endParaRPr kumimoji="1" lang="en-US" sz="2000" b="1">
                <a:solidFill>
                  <a:schemeClr val="tx1"/>
                </a:solidFill>
                <a:latin typeface="Times New Roman" pitchFamily="18" charset="0"/>
                <a:ea typeface="宋体" pitchFamily="2" charset="-122"/>
              </a:endParaRPr>
            </a:p>
          </p:txBody>
        </p:sp>
        <p:sp>
          <p:nvSpPr>
            <p:cNvPr id="64522" name="AutoShape 2070"/>
            <p:cNvSpPr>
              <a:spLocks noChangeArrowheads="1"/>
            </p:cNvSpPr>
            <p:nvPr/>
          </p:nvSpPr>
          <p:spPr bwMode="auto">
            <a:xfrm rot="5400000">
              <a:off x="4189" y="3135"/>
              <a:ext cx="262" cy="384"/>
            </a:xfrm>
            <a:prstGeom prst="triangle">
              <a:avLst>
                <a:gd name="adj" fmla="val 50000"/>
              </a:avLst>
            </a:prstGeom>
            <a:solidFill>
              <a:schemeClr val="tx2"/>
            </a:solidFill>
            <a:ln w="9525">
              <a:noFill/>
              <a:miter lim="800000"/>
              <a:headEnd/>
              <a:tailEnd/>
            </a:ln>
          </p:spPr>
          <p:txBody>
            <a:bodyPr rot="10800000" vert="eaVert" wrap="none" lIns="92075" tIns="46038" rIns="92075" bIns="46038" anchor="ctr"/>
            <a:lstStyle/>
            <a:p>
              <a:pPr algn="l" eaLnBrk="1" hangingPunct="1">
                <a:lnSpc>
                  <a:spcPct val="100000"/>
                </a:lnSpc>
                <a:spcBef>
                  <a:spcPct val="0"/>
                </a:spcBef>
                <a:buClrTx/>
                <a:buFontTx/>
                <a:buNone/>
              </a:pPr>
              <a:endParaRPr lang="zh-CN" altLang="en-US" sz="1600" b="1">
                <a:solidFill>
                  <a:schemeClr val="tx1"/>
                </a:solidFill>
                <a:latin typeface="Tahoma" pitchFamily="34" charset="0"/>
              </a:endParaRPr>
            </a:p>
          </p:txBody>
        </p:sp>
        <p:sp>
          <p:nvSpPr>
            <p:cNvPr id="64523" name="Line 2071"/>
            <p:cNvSpPr>
              <a:spLocks noChangeShapeType="1"/>
            </p:cNvSpPr>
            <p:nvPr/>
          </p:nvSpPr>
          <p:spPr bwMode="auto">
            <a:xfrm>
              <a:off x="3743" y="3327"/>
              <a:ext cx="385" cy="0"/>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64524" name="Line 2072"/>
            <p:cNvSpPr>
              <a:spLocks noChangeShapeType="1"/>
            </p:cNvSpPr>
            <p:nvPr/>
          </p:nvSpPr>
          <p:spPr bwMode="auto">
            <a:xfrm>
              <a:off x="4512" y="3327"/>
              <a:ext cx="337" cy="0"/>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64525" name="Text Box 2077"/>
            <p:cNvSpPr txBox="1">
              <a:spLocks noChangeArrowheads="1"/>
            </p:cNvSpPr>
            <p:nvPr/>
          </p:nvSpPr>
          <p:spPr bwMode="auto">
            <a:xfrm>
              <a:off x="3570" y="3173"/>
              <a:ext cx="240"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d</a:t>
              </a:r>
            </a:p>
          </p:txBody>
        </p:sp>
        <p:sp>
          <p:nvSpPr>
            <p:cNvPr id="64526" name="Text Box 2078"/>
            <p:cNvSpPr txBox="1">
              <a:spLocks noChangeArrowheads="1"/>
            </p:cNvSpPr>
            <p:nvPr/>
          </p:nvSpPr>
          <p:spPr bwMode="auto">
            <a:xfrm>
              <a:off x="4771" y="3174"/>
              <a:ext cx="432"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out1</a:t>
              </a:r>
            </a:p>
          </p:txBody>
        </p:sp>
        <p:sp>
          <p:nvSpPr>
            <p:cNvPr id="64527" name="Text Box 2079"/>
            <p:cNvSpPr txBox="1">
              <a:spLocks noChangeArrowheads="1"/>
            </p:cNvSpPr>
            <p:nvPr/>
          </p:nvSpPr>
          <p:spPr bwMode="auto">
            <a:xfrm>
              <a:off x="4022" y="2935"/>
              <a:ext cx="624"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BUFF</a:t>
              </a:r>
            </a:p>
          </p:txBody>
        </p:sp>
      </p:grpSp>
      <p:sp>
        <p:nvSpPr>
          <p:cNvPr id="64520" name="AutoShape 1029">
            <a:hlinkClick r:id="" action="ppaction://noaction" highlightClick="1"/>
          </p:cNvPr>
          <p:cNvSpPr>
            <a:spLocks noChangeArrowheads="1"/>
          </p:cNvSpPr>
          <p:nvPr/>
        </p:nvSpPr>
        <p:spPr bwMode="auto">
          <a:xfrm>
            <a:off x="7066335" y="5606976"/>
            <a:ext cx="1085850" cy="392112"/>
          </a:xfrm>
          <a:prstGeom prst="actionButtonBlank">
            <a:avLst/>
          </a:prstGeom>
          <a:solidFill>
            <a:srgbClr val="FF9900"/>
          </a:solidFill>
          <a:ln w="9525">
            <a:solidFill>
              <a:srgbClr val="FFFF00"/>
            </a:solidFill>
            <a:miter lim="800000"/>
            <a:headEnd/>
            <a:tailEnd/>
          </a:ln>
        </p:spPr>
        <p:txBody>
          <a:bodyPr wrap="none" anchor="ctr"/>
          <a:lstStyle/>
          <a:p>
            <a:pPr algn="ctr">
              <a:buFont typeface="Wingdings" pitchFamily="2" charset="2"/>
              <a:buNone/>
            </a:pPr>
            <a:r>
              <a:rPr kumimoji="1" lang="zh-CN" altLang="en-US" sz="2000" b="1" dirty="0">
                <a:solidFill>
                  <a:srgbClr val="002060"/>
                </a:solidFill>
                <a:latin typeface="Arial" charset="0"/>
                <a:ea typeface="楷体_GB2312" pitchFamily="49" charset="-122"/>
                <a:hlinkClick r:id="rId3" action="ppaction://hlinksldjump"/>
              </a:rPr>
              <a:t>返回</a:t>
            </a:r>
            <a:endParaRPr kumimoji="1" lang="zh-CN" altLang="en-US" sz="2000" b="1" dirty="0">
              <a:solidFill>
                <a:srgbClr val="002060"/>
              </a:solidFill>
              <a:latin typeface="Times New Roman" pitchFamily="18" charset="0"/>
              <a:ea typeface="方正姚体" pitchFamily="2"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00227"/>
                                        </p:tgtEl>
                                        <p:attrNameLst>
                                          <p:attrName>style.visibility</p:attrName>
                                        </p:attrNameLst>
                                      </p:cBhvr>
                                      <p:to>
                                        <p:strVal val="visible"/>
                                      </p:to>
                                    </p:set>
                                    <p:anim calcmode="lin" valueType="num">
                                      <p:cBhvr additive="base">
                                        <p:cTn id="7" dur="500" fill="hold"/>
                                        <p:tgtEl>
                                          <p:spTgt spid="2100227"/>
                                        </p:tgtEl>
                                        <p:attrNameLst>
                                          <p:attrName>ppt_x</p:attrName>
                                        </p:attrNameLst>
                                      </p:cBhvr>
                                      <p:tavLst>
                                        <p:tav tm="0">
                                          <p:val>
                                            <p:strVal val="#ppt_x"/>
                                          </p:val>
                                        </p:tav>
                                        <p:tav tm="100000">
                                          <p:val>
                                            <p:strVal val="#ppt_x"/>
                                          </p:val>
                                        </p:tav>
                                      </p:tavLst>
                                    </p:anim>
                                    <p:anim calcmode="lin" valueType="num">
                                      <p:cBhvr additive="base">
                                        <p:cTn id="8" dur="500" fill="hold"/>
                                        <p:tgtEl>
                                          <p:spTgt spid="21002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59619"/>
                                        </p:tgtEl>
                                        <p:attrNameLst>
                                          <p:attrName>style.visibility</p:attrName>
                                        </p:attrNameLst>
                                      </p:cBhvr>
                                      <p:to>
                                        <p:strVal val="visible"/>
                                      </p:to>
                                    </p:set>
                                    <p:anim calcmode="lin" valueType="num">
                                      <p:cBhvr additive="base">
                                        <p:cTn id="19" dur="500" fill="hold"/>
                                        <p:tgtEl>
                                          <p:spTgt spid="2159619"/>
                                        </p:tgtEl>
                                        <p:attrNameLst>
                                          <p:attrName>ppt_x</p:attrName>
                                        </p:attrNameLst>
                                      </p:cBhvr>
                                      <p:tavLst>
                                        <p:tav tm="0">
                                          <p:val>
                                            <p:strVal val="1+#ppt_w/2"/>
                                          </p:val>
                                        </p:tav>
                                        <p:tav tm="100000">
                                          <p:val>
                                            <p:strVal val="#ppt_x"/>
                                          </p:val>
                                        </p:tav>
                                      </p:tavLst>
                                    </p:anim>
                                    <p:anim calcmode="lin" valueType="num">
                                      <p:cBhvr additive="base">
                                        <p:cTn id="20" dur="500" fill="hold"/>
                                        <p:tgtEl>
                                          <p:spTgt spid="2159619"/>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227" grpId="0" autoUpdateAnimBg="0"/>
      <p:bldP spid="215961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539552" y="392101"/>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3.3  </a:t>
            </a:r>
            <a:r>
              <a:rPr lang="en-US" altLang="zh-CN" dirty="0" err="1" smtClean="0">
                <a:solidFill>
                  <a:schemeClr val="accent1"/>
                </a:solidFill>
                <a:latin typeface="Times New Roman" panose="02020603050405020304" pitchFamily="18" charset="0"/>
                <a:cs typeface="Times New Roman" panose="02020603050405020304" pitchFamily="18" charset="0"/>
              </a:rPr>
              <a:t>Verilog</a:t>
            </a:r>
            <a:r>
              <a:rPr lang="en-US" altLang="zh-CN" dirty="0" smtClean="0">
                <a:solidFill>
                  <a:schemeClr val="accent1"/>
                </a:solidFill>
                <a:latin typeface="Times New Roman" panose="02020603050405020304" pitchFamily="18" charset="0"/>
                <a:cs typeface="Times New Roman" panose="02020603050405020304" pitchFamily="18" charset="0"/>
              </a:rPr>
              <a:t> HDL</a:t>
            </a:r>
            <a:r>
              <a:rPr lang="zh-CN" altLang="en-US" dirty="0" smtClean="0">
                <a:solidFill>
                  <a:schemeClr val="accent1"/>
                </a:solidFill>
                <a:latin typeface="Times New Roman" panose="02020603050405020304" pitchFamily="18" charset="0"/>
                <a:cs typeface="Times New Roman" panose="02020603050405020304" pitchFamily="18" charset="0"/>
              </a:rPr>
              <a:t>常用语句</a:t>
            </a:r>
          </a:p>
        </p:txBody>
      </p:sp>
      <p:sp>
        <p:nvSpPr>
          <p:cNvPr id="453705" name="Rectangle 73"/>
          <p:cNvSpPr>
            <a:spLocks noGrp="1" noChangeArrowheads="1"/>
          </p:cNvSpPr>
          <p:nvPr>
            <p:ph type="body" idx="1"/>
          </p:nvPr>
        </p:nvSpPr>
        <p:spPr>
          <a:xfrm>
            <a:off x="1187624" y="1031410"/>
            <a:ext cx="6343650" cy="2538412"/>
          </a:xfrm>
          <a:noFill/>
        </p:spPr>
        <p:txBody>
          <a:bodyPr/>
          <a:lstStyle/>
          <a:p>
            <a:pPr algn="just">
              <a:lnSpc>
                <a:spcPct val="110000"/>
              </a:lnSpc>
              <a:spcBef>
                <a:spcPct val="0"/>
              </a:spcBef>
              <a:buFont typeface="Wingdings" pitchFamily="2" charset="2"/>
              <a:buNone/>
            </a:pPr>
            <a:r>
              <a:rPr lang="zh-CN" altLang="en-US" dirty="0" smtClean="0">
                <a:solidFill>
                  <a:srgbClr val="CC0066"/>
                </a:solidFill>
                <a:latin typeface="Arial" charset="0"/>
                <a:ea typeface="楷体_GB2312" pitchFamily="49" charset="-122"/>
              </a:rPr>
              <a:t>一、结构声明语句</a:t>
            </a:r>
            <a:endParaRPr lang="en-US" altLang="zh-CN" dirty="0" smtClean="0">
              <a:solidFill>
                <a:srgbClr val="CC0066"/>
              </a:solidFill>
              <a:latin typeface="Arial" charset="0"/>
              <a:ea typeface="楷体_GB2312" pitchFamily="49" charset="-122"/>
            </a:endParaRPr>
          </a:p>
          <a:p>
            <a:pPr algn="just">
              <a:lnSpc>
                <a:spcPct val="110000"/>
              </a:lnSpc>
              <a:spcBef>
                <a:spcPct val="0"/>
              </a:spcBef>
              <a:buFont typeface="Wingdings" pitchFamily="2" charset="2"/>
              <a:buNone/>
            </a:pPr>
            <a:r>
              <a:rPr lang="zh-CN" altLang="en-US" dirty="0" smtClean="0">
                <a:solidFill>
                  <a:srgbClr val="CC0066"/>
                </a:solidFill>
                <a:latin typeface="Arial" charset="0"/>
                <a:ea typeface="楷体_GB2312" pitchFamily="49" charset="-122"/>
              </a:rPr>
              <a:t>二、赋值语句</a:t>
            </a:r>
          </a:p>
          <a:p>
            <a:pPr algn="just">
              <a:lnSpc>
                <a:spcPct val="110000"/>
              </a:lnSpc>
              <a:spcBef>
                <a:spcPct val="0"/>
              </a:spcBef>
              <a:buFont typeface="Wingdings" pitchFamily="2" charset="2"/>
              <a:buNone/>
            </a:pPr>
            <a:r>
              <a:rPr lang="zh-CN" altLang="en-US" dirty="0" smtClean="0">
                <a:solidFill>
                  <a:srgbClr val="CC0066"/>
                </a:solidFill>
                <a:latin typeface="Arial" charset="0"/>
                <a:ea typeface="楷体_GB2312" pitchFamily="49" charset="-122"/>
              </a:rPr>
              <a:t>三、条件语句</a:t>
            </a:r>
          </a:p>
          <a:p>
            <a:pPr algn="just">
              <a:lnSpc>
                <a:spcPct val="110000"/>
              </a:lnSpc>
              <a:spcBef>
                <a:spcPct val="0"/>
              </a:spcBef>
              <a:buFont typeface="Wingdings" pitchFamily="2" charset="2"/>
              <a:buNone/>
            </a:pPr>
            <a:r>
              <a:rPr lang="zh-CN" altLang="en-US" dirty="0" smtClean="0">
                <a:solidFill>
                  <a:srgbClr val="CC0066"/>
                </a:solidFill>
                <a:latin typeface="Arial" charset="0"/>
                <a:ea typeface="楷体_GB2312" pitchFamily="49" charset="-122"/>
              </a:rPr>
              <a:t>四、循环语句</a:t>
            </a:r>
          </a:p>
          <a:p>
            <a:pPr algn="just">
              <a:lnSpc>
                <a:spcPct val="110000"/>
              </a:lnSpc>
              <a:spcBef>
                <a:spcPct val="0"/>
              </a:spcBef>
              <a:buFont typeface="Wingdings" pitchFamily="2" charset="2"/>
              <a:buNone/>
            </a:pPr>
            <a:r>
              <a:rPr lang="zh-CN" altLang="en-US" dirty="0" smtClean="0">
                <a:solidFill>
                  <a:srgbClr val="CC0066"/>
                </a:solidFill>
                <a:latin typeface="Arial" charset="0"/>
                <a:ea typeface="楷体_GB2312" pitchFamily="49" charset="-122"/>
              </a:rPr>
              <a:t>五、</a:t>
            </a:r>
            <a:r>
              <a:rPr lang="zh-CN" altLang="en-US" dirty="0" smtClean="0">
                <a:solidFill>
                  <a:srgbClr val="CC0066"/>
                </a:solidFill>
                <a:latin typeface="华文楷体" pitchFamily="2" charset="-122"/>
                <a:ea typeface="楷体_GB2312" pitchFamily="49" charset="-122"/>
              </a:rPr>
              <a:t>语句的顺序执行与并行执行</a:t>
            </a:r>
          </a:p>
        </p:txBody>
      </p:sp>
      <p:sp>
        <p:nvSpPr>
          <p:cNvPr id="1641497" name="Rectangle 25"/>
          <p:cNvSpPr>
            <a:spLocks noChangeArrowheads="1"/>
          </p:cNvSpPr>
          <p:nvPr/>
        </p:nvSpPr>
        <p:spPr bwMode="auto">
          <a:xfrm>
            <a:off x="472009" y="3554195"/>
            <a:ext cx="8650287" cy="2068512"/>
          </a:xfrm>
          <a:prstGeom prst="rect">
            <a:avLst/>
          </a:prstGeom>
          <a:solidFill>
            <a:srgbClr val="FFFFCC"/>
          </a:solidFill>
          <a:ln w="9525">
            <a:noFill/>
            <a:miter lim="800000"/>
            <a:headEnd/>
            <a:tailEnd/>
          </a:ln>
          <a:effectLst>
            <a:prstShdw prst="shdw13" dist="53882" dir="13500000">
              <a:schemeClr val="bg2"/>
            </a:prstShdw>
          </a:effectLst>
        </p:spPr>
        <p:txBody>
          <a:bodyPr/>
          <a:lstStyle/>
          <a:p>
            <a:pPr marL="357188" indent="-357188" algn="l" defTabSz="2716213" eaLnBrk="1" hangingPunct="1">
              <a:spcBef>
                <a:spcPct val="10000"/>
              </a:spcBef>
              <a:buClr>
                <a:schemeClr val="accent1"/>
              </a:buClr>
              <a:buFont typeface="Wingdings" pitchFamily="2" charset="2"/>
              <a:buChar char="v"/>
            </a:pPr>
            <a:r>
              <a:rPr kumimoji="1" lang="zh-CN" altLang="en-US" b="1" dirty="0">
                <a:solidFill>
                  <a:schemeClr val="tx1"/>
                </a:solidFill>
                <a:latin typeface="Arial" charset="0"/>
                <a:ea typeface="楷体_GB2312" pitchFamily="49" charset="-122"/>
              </a:rPr>
              <a:t>语句是构成</a:t>
            </a:r>
            <a:r>
              <a:rPr kumimoji="1" lang="en-US" altLang="zh-CN" b="1" dirty="0">
                <a:solidFill>
                  <a:schemeClr val="tx1"/>
                </a:solidFill>
                <a:latin typeface="Arial" charset="0"/>
                <a:ea typeface="楷体_GB2312" pitchFamily="49" charset="-122"/>
              </a:rPr>
              <a:t>Verilog HDL</a:t>
            </a:r>
            <a:r>
              <a:rPr kumimoji="1" lang="zh-CN" altLang="en-US" b="1" dirty="0">
                <a:solidFill>
                  <a:schemeClr val="tx1"/>
                </a:solidFill>
                <a:latin typeface="Arial" charset="0"/>
                <a:ea typeface="楷体_GB2312" pitchFamily="49" charset="-122"/>
              </a:rPr>
              <a:t>程序不可缺少的部分。</a:t>
            </a:r>
          </a:p>
          <a:p>
            <a:pPr marL="357188" indent="-357188" algn="l" defTabSz="2716213" eaLnBrk="1" hangingPunct="1">
              <a:spcBef>
                <a:spcPct val="10000"/>
              </a:spcBef>
              <a:buClr>
                <a:schemeClr val="accent1"/>
              </a:buClr>
              <a:buFont typeface="Wingdings" pitchFamily="2" charset="2"/>
              <a:buChar char="v"/>
            </a:pPr>
            <a:r>
              <a:rPr kumimoji="1" lang="en-US" altLang="zh-CN" b="1" dirty="0">
                <a:solidFill>
                  <a:schemeClr val="tx1"/>
                </a:solidFill>
                <a:latin typeface="Arial" charset="0"/>
                <a:ea typeface="楷体_GB2312" pitchFamily="49" charset="-122"/>
              </a:rPr>
              <a:t>Verilog HDL</a:t>
            </a:r>
            <a:r>
              <a:rPr kumimoji="1" lang="zh-CN" altLang="en-US" b="1" dirty="0">
                <a:solidFill>
                  <a:schemeClr val="tx1"/>
                </a:solidFill>
                <a:latin typeface="Arial" charset="0"/>
                <a:ea typeface="楷体_GB2312" pitchFamily="49" charset="-122"/>
              </a:rPr>
              <a:t>的语句包括赋值语句、条件语句、循环语句、结构声明语句和编译预处理语句</a:t>
            </a:r>
            <a:r>
              <a:rPr kumimoji="1" lang="zh-CN" altLang="en-US" b="1" dirty="0">
                <a:latin typeface="Arial" charset="0"/>
                <a:ea typeface="楷体_GB2312" pitchFamily="49" charset="-122"/>
              </a:rPr>
              <a:t>（本课程不学习）</a:t>
            </a:r>
            <a:r>
              <a:rPr kumimoji="1" lang="zh-CN" altLang="en-US" b="1" dirty="0">
                <a:solidFill>
                  <a:schemeClr val="tx1"/>
                </a:solidFill>
                <a:latin typeface="Arial" charset="0"/>
                <a:ea typeface="楷体_GB2312" pitchFamily="49" charset="-122"/>
              </a:rPr>
              <a:t>等类型，每一类语句又包括几种不同的语句。</a:t>
            </a:r>
          </a:p>
          <a:p>
            <a:pPr marL="357188" indent="-357188" algn="l" defTabSz="2716213" eaLnBrk="1" hangingPunct="1">
              <a:spcBef>
                <a:spcPct val="10000"/>
              </a:spcBef>
              <a:buClr>
                <a:schemeClr val="accent1"/>
              </a:buClr>
              <a:buFont typeface="Wingdings" pitchFamily="2" charset="2"/>
              <a:buChar char="v"/>
            </a:pPr>
            <a:r>
              <a:rPr kumimoji="1" lang="zh-CN" altLang="en-US" b="1" dirty="0">
                <a:solidFill>
                  <a:schemeClr val="tx1"/>
                </a:solidFill>
                <a:latin typeface="Arial" charset="0"/>
                <a:ea typeface="楷体_GB2312" pitchFamily="49" charset="-122"/>
              </a:rPr>
              <a:t>有些语句属于顺序执行语句，有些语句属于并行执行语句。 </a:t>
            </a:r>
            <a:endParaRPr lang="zh-CN" altLang="en-US" b="1" dirty="0">
              <a:solidFill>
                <a:schemeClr val="tx1"/>
              </a:solidFill>
              <a:latin typeface="Arial" charset="0"/>
              <a:ea typeface="楷体_GB2312" pitchFamily="49" charset="-122"/>
              <a:cs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3705"/>
                                        </p:tgtEl>
                                        <p:attrNameLst>
                                          <p:attrName>style.visibility</p:attrName>
                                        </p:attrNameLst>
                                      </p:cBhvr>
                                      <p:to>
                                        <p:strVal val="visible"/>
                                      </p:to>
                                    </p:set>
                                    <p:anim calcmode="lin" valueType="num">
                                      <p:cBhvr additive="base">
                                        <p:cTn id="7" dur="500" fill="hold"/>
                                        <p:tgtEl>
                                          <p:spTgt spid="453705"/>
                                        </p:tgtEl>
                                        <p:attrNameLst>
                                          <p:attrName>ppt_x</p:attrName>
                                        </p:attrNameLst>
                                      </p:cBhvr>
                                      <p:tavLst>
                                        <p:tav tm="0">
                                          <p:val>
                                            <p:strVal val="0-#ppt_w/2"/>
                                          </p:val>
                                        </p:tav>
                                        <p:tav tm="100000">
                                          <p:val>
                                            <p:strVal val="#ppt_x"/>
                                          </p:val>
                                        </p:tav>
                                      </p:tavLst>
                                    </p:anim>
                                    <p:anim calcmode="lin" valueType="num">
                                      <p:cBhvr additive="base">
                                        <p:cTn id="8" dur="500" fill="hold"/>
                                        <p:tgtEl>
                                          <p:spTgt spid="4537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1497"/>
                                        </p:tgtEl>
                                        <p:attrNameLst>
                                          <p:attrName>style.visibility</p:attrName>
                                        </p:attrNameLst>
                                      </p:cBhvr>
                                      <p:to>
                                        <p:strVal val="visible"/>
                                      </p:to>
                                    </p:set>
                                    <p:anim calcmode="lin" valueType="num">
                                      <p:cBhvr additive="base">
                                        <p:cTn id="13" dur="500" fill="hold"/>
                                        <p:tgtEl>
                                          <p:spTgt spid="1641497"/>
                                        </p:tgtEl>
                                        <p:attrNameLst>
                                          <p:attrName>ppt_x</p:attrName>
                                        </p:attrNameLst>
                                      </p:cBhvr>
                                      <p:tavLst>
                                        <p:tav tm="0">
                                          <p:val>
                                            <p:strVal val="#ppt_x"/>
                                          </p:val>
                                        </p:tav>
                                        <p:tav tm="100000">
                                          <p:val>
                                            <p:strVal val="#ppt_x"/>
                                          </p:val>
                                        </p:tav>
                                      </p:tavLst>
                                    </p:anim>
                                    <p:anim calcmode="lin" valueType="num">
                                      <p:cBhvr additive="base">
                                        <p:cTn id="14" dur="500" fill="hold"/>
                                        <p:tgtEl>
                                          <p:spTgt spid="16414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705" grpId="0" autoUpdateAnimBg="0"/>
      <p:bldP spid="1641497"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539552" y="350391"/>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Verilog HDL</a:t>
            </a:r>
            <a:r>
              <a:rPr lang="zh-CN" altLang="en-US" smtClean="0">
                <a:solidFill>
                  <a:schemeClr val="accent1"/>
                </a:solidFill>
                <a:latin typeface="Times New Roman" panose="02020603050405020304" pitchFamily="18" charset="0"/>
                <a:cs typeface="Times New Roman" panose="02020603050405020304" pitchFamily="18" charset="0"/>
              </a:rPr>
              <a:t>常用语句</a:t>
            </a:r>
          </a:p>
        </p:txBody>
      </p:sp>
      <p:graphicFrame>
        <p:nvGraphicFramePr>
          <p:cNvPr id="123989" name="Group 85"/>
          <p:cNvGraphicFramePr>
            <a:graphicFrameLocks noGrp="1"/>
          </p:cNvGraphicFramePr>
          <p:nvPr/>
        </p:nvGraphicFramePr>
        <p:xfrm>
          <a:off x="1187624" y="980728"/>
          <a:ext cx="6553200" cy="5521272"/>
        </p:xfrm>
        <a:graphic>
          <a:graphicData uri="http://schemas.openxmlformats.org/drawingml/2006/table">
            <a:tbl>
              <a:tblPr/>
              <a:tblGrid>
                <a:gridCol w="1676400"/>
                <a:gridCol w="2438400"/>
                <a:gridCol w="2438400"/>
              </a:tblGrid>
              <a:tr h="187325">
                <a:tc rowSpan="3">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赋值语句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门基元赋值语句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8732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连续赋值语句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8732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过程赋值语句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87325">
                <a:tc rowSpan="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块语句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begin_end</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25082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rgbClr val="CC0066"/>
                          </a:solidFill>
                          <a:effectLst/>
                          <a:latin typeface="Arial" charset="0"/>
                          <a:ea typeface="宋体" pitchFamily="2" charset="-122"/>
                        </a:rPr>
                        <a:t>fork_join</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Quartus II</a:t>
                      </a:r>
                      <a:r>
                        <a:rPr kumimoji="0" lang="zh-CN" altLang="en-US" sz="1800" b="1" i="0" u="none" strike="noStrike" cap="none" normalizeH="0" baseline="0" smtClean="0">
                          <a:ln>
                            <a:noFill/>
                          </a:ln>
                          <a:solidFill>
                            <a:schemeClr val="tx1"/>
                          </a:solidFill>
                          <a:effectLst/>
                          <a:latin typeface="Arial" charset="0"/>
                          <a:ea typeface="宋体" pitchFamily="2" charset="-122"/>
                        </a:rPr>
                        <a:t>不支持</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87325">
                <a:tc rowSpan="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条件语句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if_else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8732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case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228600">
                <a:tc rowSpan="4">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循环语句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forever</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25082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repeat</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20637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while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8732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for</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87325">
                <a:tc rowSpan="4">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结构声明语句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rgbClr val="CC0066"/>
                          </a:solidFill>
                          <a:effectLst/>
                          <a:latin typeface="Arial" charset="0"/>
                          <a:ea typeface="宋体" pitchFamily="2" charset="-122"/>
                        </a:rPr>
                        <a:t>initial</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Quartus II</a:t>
                      </a:r>
                      <a:r>
                        <a:rPr kumimoji="0" lang="zh-CN" altLang="en-US" sz="1800" b="1" i="0" u="none" strike="noStrike" cap="none" normalizeH="0" baseline="0" smtClean="0">
                          <a:ln>
                            <a:noFill/>
                          </a:ln>
                          <a:solidFill>
                            <a:schemeClr val="tx1"/>
                          </a:solidFill>
                          <a:effectLst/>
                          <a:latin typeface="Arial" charset="0"/>
                          <a:ea typeface="宋体" pitchFamily="2" charset="-122"/>
                        </a:rPr>
                        <a:t>不支持</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8732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always</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252413">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task</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8732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function</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87325">
                <a:tc rowSpan="3">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编译预处理语句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tx1"/>
                          </a:solidFill>
                          <a:effectLst/>
                          <a:latin typeface="Arial" charset="0"/>
                          <a:ea typeface="宋体" pitchFamily="2" charset="-122"/>
                        </a:rPr>
                        <a:t>define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8732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rgbClr val="CC0066"/>
                          </a:solidFill>
                          <a:effectLst/>
                          <a:latin typeface="Arial" charset="0"/>
                          <a:ea typeface="宋体" pitchFamily="2" charset="-122"/>
                        </a:rPr>
                        <a:t>‘</a:t>
                      </a:r>
                      <a:r>
                        <a:rPr kumimoji="0" lang="en-US" altLang="zh-CN" sz="1800" b="1" i="0" u="none" strike="noStrike" cap="none" normalizeH="0" baseline="0" smtClean="0">
                          <a:ln>
                            <a:noFill/>
                          </a:ln>
                          <a:solidFill>
                            <a:srgbClr val="CC0066"/>
                          </a:solidFill>
                          <a:effectLst/>
                          <a:latin typeface="Arial" charset="0"/>
                          <a:ea typeface="宋体" pitchFamily="2" charset="-122"/>
                        </a:rPr>
                        <a:t>include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Quartus II</a:t>
                      </a:r>
                      <a:r>
                        <a:rPr kumimoji="0" lang="zh-CN" altLang="en-US" sz="1800" b="1" i="0" u="none" strike="noStrike" cap="none" normalizeH="0" baseline="0" smtClean="0">
                          <a:ln>
                            <a:noFill/>
                          </a:ln>
                          <a:solidFill>
                            <a:schemeClr val="tx1"/>
                          </a:solidFill>
                          <a:effectLst/>
                          <a:latin typeface="Arial" charset="0"/>
                          <a:ea typeface="宋体" pitchFamily="2" charset="-122"/>
                        </a:rPr>
                        <a:t>不支持</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87325">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dirty="0" smtClean="0">
                          <a:ln>
                            <a:noFill/>
                          </a:ln>
                          <a:solidFill>
                            <a:srgbClr val="CC0066"/>
                          </a:solidFill>
                          <a:effectLst/>
                          <a:latin typeface="Arial" charset="0"/>
                          <a:ea typeface="宋体" pitchFamily="2" charset="-122"/>
                        </a:rPr>
                        <a:t>‘</a:t>
                      </a:r>
                      <a:r>
                        <a:rPr kumimoji="0" lang="en-US" altLang="zh-CN" sz="1800" b="1" i="0" u="none" strike="noStrike" cap="none" normalizeH="0" baseline="0" dirty="0" smtClean="0">
                          <a:ln>
                            <a:noFill/>
                          </a:ln>
                          <a:solidFill>
                            <a:srgbClr val="CC0066"/>
                          </a:solidFill>
                          <a:effectLst/>
                          <a:latin typeface="Arial" charset="0"/>
                          <a:ea typeface="宋体" pitchFamily="2" charset="-122"/>
                        </a:rPr>
                        <a:t>timescale</a:t>
                      </a:r>
                      <a:r>
                        <a:rPr kumimoji="0" lang="zh-CN" altLang="en-US" sz="1800" b="1" i="0" u="none" strike="noStrike" cap="none" normalizeH="0" baseline="0" dirty="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dirty="0" err="1" smtClean="0">
                          <a:ln>
                            <a:noFill/>
                          </a:ln>
                          <a:solidFill>
                            <a:schemeClr val="tx1"/>
                          </a:solidFill>
                          <a:effectLst/>
                          <a:latin typeface="Arial" charset="0"/>
                          <a:ea typeface="宋体" pitchFamily="2" charset="-122"/>
                        </a:rPr>
                        <a:t>Quartus</a:t>
                      </a:r>
                      <a:r>
                        <a:rPr kumimoji="0" lang="en-US" altLang="zh-CN" sz="1800" b="1" i="0" u="none" strike="noStrike" cap="none" normalizeH="0" baseline="0" dirty="0" smtClean="0">
                          <a:ln>
                            <a:noFill/>
                          </a:ln>
                          <a:solidFill>
                            <a:schemeClr val="tx1"/>
                          </a:solidFill>
                          <a:effectLst/>
                          <a:latin typeface="Arial" charset="0"/>
                          <a:ea typeface="宋体" pitchFamily="2" charset="-122"/>
                        </a:rPr>
                        <a:t> II</a:t>
                      </a:r>
                      <a:r>
                        <a:rPr kumimoji="0" lang="zh-CN" altLang="en-US" sz="1800" b="1" i="0" u="none" strike="noStrike" cap="none" normalizeH="0" baseline="0" dirty="0" smtClean="0">
                          <a:ln>
                            <a:noFill/>
                          </a:ln>
                          <a:solidFill>
                            <a:schemeClr val="tx1"/>
                          </a:solidFill>
                          <a:effectLst/>
                          <a:latin typeface="Arial" charset="0"/>
                          <a:ea typeface="宋体" pitchFamily="2" charset="-122"/>
                        </a:rPr>
                        <a:t>不支持</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63554"/>
                                        </p:tgtEl>
                                        <p:attrNameLst>
                                          <p:attrName>style.visibility</p:attrName>
                                        </p:attrNameLst>
                                      </p:cBhvr>
                                      <p:to>
                                        <p:strVal val="visible"/>
                                      </p:to>
                                    </p:set>
                                    <p:anim calcmode="lin" valueType="num">
                                      <p:cBhvr additive="base">
                                        <p:cTn id="7" dur="500" fill="hold"/>
                                        <p:tgtEl>
                                          <p:spTgt spid="663554"/>
                                        </p:tgtEl>
                                        <p:attrNameLst>
                                          <p:attrName>ppt_x</p:attrName>
                                        </p:attrNameLst>
                                      </p:cBhvr>
                                      <p:tavLst>
                                        <p:tav tm="0">
                                          <p:val>
                                            <p:strVal val="#ppt_x"/>
                                          </p:val>
                                        </p:tav>
                                        <p:tav tm="100000">
                                          <p:val>
                                            <p:strVal val="#ppt_x"/>
                                          </p:val>
                                        </p:tav>
                                      </p:tavLst>
                                    </p:anim>
                                    <p:anim calcmode="lin" valueType="num">
                                      <p:cBhvr additive="base">
                                        <p:cTn id="8" dur="500" fill="hold"/>
                                        <p:tgtEl>
                                          <p:spTgt spid="6635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4"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544016" y="404664"/>
            <a:ext cx="7772400" cy="384150"/>
          </a:xfrm>
        </p:spPr>
        <p:txBody>
          <a:bodyPr/>
          <a:lstStyle/>
          <a:p>
            <a:r>
              <a:rPr lang="zh-CN" altLang="en-US" smtClean="0">
                <a:solidFill>
                  <a:schemeClr val="accent1"/>
                </a:solidFill>
                <a:latin typeface="Times New Roman" panose="02020603050405020304" pitchFamily="18" charset="0"/>
                <a:cs typeface="Times New Roman" panose="02020603050405020304" pitchFamily="18" charset="0"/>
              </a:rPr>
              <a:t>一、</a:t>
            </a:r>
            <a:r>
              <a:rPr lang="zh-CN" altLang="zh-CN" smtClean="0">
                <a:solidFill>
                  <a:schemeClr val="accent1"/>
                </a:solidFill>
                <a:latin typeface="Times New Roman" panose="02020603050405020304" pitchFamily="18" charset="0"/>
                <a:cs typeface="Times New Roman" panose="02020603050405020304" pitchFamily="18" charset="0"/>
              </a:rPr>
              <a:t>结构</a:t>
            </a:r>
            <a:r>
              <a:rPr lang="zh-CN" altLang="en-US" smtClean="0">
                <a:solidFill>
                  <a:schemeClr val="accent1"/>
                </a:solidFill>
                <a:latin typeface="Times New Roman" panose="02020603050405020304" pitchFamily="18" charset="0"/>
                <a:cs typeface="Times New Roman" panose="02020603050405020304" pitchFamily="18" charset="0"/>
              </a:rPr>
              <a:t>声明</a:t>
            </a:r>
            <a:r>
              <a:rPr lang="zh-CN" altLang="zh-CN" smtClean="0">
                <a:solidFill>
                  <a:schemeClr val="accent1"/>
                </a:solidFill>
                <a:latin typeface="Times New Roman" panose="02020603050405020304" pitchFamily="18" charset="0"/>
                <a:cs typeface="Times New Roman" panose="02020603050405020304" pitchFamily="18" charset="0"/>
              </a:rPr>
              <a:t>语句</a:t>
            </a:r>
            <a:endParaRPr lang="zh-CN" altLang="en-US" smtClean="0">
              <a:solidFill>
                <a:schemeClr val="accent1"/>
              </a:solidFill>
              <a:latin typeface="Times New Roman" panose="02020603050405020304" pitchFamily="18" charset="0"/>
              <a:cs typeface="Times New Roman" panose="02020603050405020304" pitchFamily="18" charset="0"/>
            </a:endParaRPr>
          </a:p>
        </p:txBody>
      </p:sp>
      <p:sp>
        <p:nvSpPr>
          <p:cNvPr id="508931" name="Rectangle 3"/>
          <p:cNvSpPr>
            <a:spLocks noGrp="1" noChangeArrowheads="1"/>
          </p:cNvSpPr>
          <p:nvPr>
            <p:ph type="body" idx="1"/>
          </p:nvPr>
        </p:nvSpPr>
        <p:spPr>
          <a:xfrm>
            <a:off x="467544" y="1076449"/>
            <a:ext cx="7907338" cy="2568575"/>
          </a:xfrm>
          <a:noFill/>
        </p:spPr>
        <p:txBody>
          <a:bodyPr/>
          <a:lstStyle/>
          <a:p>
            <a:pPr algn="just">
              <a:lnSpc>
                <a:spcPct val="110000"/>
              </a:lnSpc>
            </a:pPr>
            <a:r>
              <a:rPr lang="zh-CN" altLang="en-US" sz="2200" dirty="0" smtClean="0">
                <a:latin typeface="Arial" charset="0"/>
                <a:ea typeface="楷体_GB2312" pitchFamily="49" charset="-122"/>
              </a:rPr>
              <a:t>具有某种独立功能的电路，均在过程块中描述，</a:t>
            </a:r>
            <a:r>
              <a:rPr lang="en-US" altLang="zh-CN" sz="2200" dirty="0" smtClean="0">
                <a:latin typeface="Arial" charset="0"/>
                <a:ea typeface="楷体_GB2312" pitchFamily="49" charset="-122"/>
              </a:rPr>
              <a:t>Verilog HDL</a:t>
            </a:r>
            <a:r>
              <a:rPr lang="zh-CN" altLang="en-US" sz="2200" dirty="0" smtClean="0">
                <a:latin typeface="Arial" charset="0"/>
                <a:ea typeface="楷体_GB2312" pitchFamily="49" charset="-122"/>
              </a:rPr>
              <a:t>的任何过程模块都是放在结构声明语句中，</a:t>
            </a:r>
            <a:r>
              <a:rPr lang="zh-CN" altLang="zh-CN" sz="2200" dirty="0" smtClean="0">
                <a:latin typeface="Arial" charset="0"/>
                <a:ea typeface="楷体_GB2312" pitchFamily="49" charset="-122"/>
              </a:rPr>
              <a:t>结构</a:t>
            </a:r>
            <a:r>
              <a:rPr lang="zh-CN" altLang="en-US" sz="2200" dirty="0" smtClean="0">
                <a:latin typeface="Arial" charset="0"/>
                <a:ea typeface="楷体_GB2312" pitchFamily="49" charset="-122"/>
              </a:rPr>
              <a:t>声明</a:t>
            </a:r>
            <a:r>
              <a:rPr lang="zh-CN" altLang="zh-CN" sz="2200" dirty="0" smtClean="0">
                <a:latin typeface="Arial" charset="0"/>
                <a:ea typeface="楷体_GB2312" pitchFamily="49" charset="-122"/>
              </a:rPr>
              <a:t>语句分为</a:t>
            </a:r>
            <a:r>
              <a:rPr lang="en-US" altLang="zh-CN" sz="2200" dirty="0" smtClean="0">
                <a:solidFill>
                  <a:srgbClr val="CC0066"/>
                </a:solidFill>
                <a:latin typeface="Arial" charset="0"/>
                <a:ea typeface="楷体_GB2312" pitchFamily="49" charset="-122"/>
              </a:rPr>
              <a:t>4</a:t>
            </a:r>
            <a:r>
              <a:rPr lang="zh-CN" altLang="zh-CN" sz="2200" dirty="0" smtClean="0">
                <a:latin typeface="Arial" charset="0"/>
                <a:ea typeface="楷体_GB2312" pitchFamily="49" charset="-122"/>
              </a:rPr>
              <a:t>种</a:t>
            </a:r>
            <a:r>
              <a:rPr lang="zh-CN" altLang="en-US" sz="2200" dirty="0" smtClean="0">
                <a:latin typeface="Arial" charset="0"/>
                <a:ea typeface="楷体_GB2312" pitchFamily="49" charset="-122"/>
              </a:rPr>
              <a:t>：</a:t>
            </a:r>
          </a:p>
          <a:p>
            <a:pPr lvl="1" algn="just">
              <a:lnSpc>
                <a:spcPct val="110000"/>
              </a:lnSpc>
              <a:spcBef>
                <a:spcPct val="0"/>
              </a:spcBef>
            </a:pPr>
            <a:r>
              <a:rPr lang="en-US" altLang="zh-CN" sz="1800" dirty="0" smtClean="0">
                <a:solidFill>
                  <a:srgbClr val="CC9900"/>
                </a:solidFill>
                <a:latin typeface="Arial" charset="0"/>
                <a:ea typeface="楷体_GB2312" pitchFamily="49" charset="-122"/>
              </a:rPr>
              <a:t>initial</a:t>
            </a:r>
            <a:r>
              <a:rPr lang="zh-CN" altLang="zh-CN" sz="1800" dirty="0" smtClean="0">
                <a:latin typeface="Arial" charset="0"/>
                <a:ea typeface="楷体_GB2312" pitchFamily="49" charset="-122"/>
              </a:rPr>
              <a:t>语句</a:t>
            </a:r>
            <a:r>
              <a:rPr lang="en-US" altLang="zh-CN" sz="1800" dirty="0" smtClean="0">
                <a:latin typeface="Arial" charset="0"/>
                <a:ea typeface="楷体_GB2312" pitchFamily="49" charset="-122"/>
              </a:rPr>
              <a:t>——</a:t>
            </a:r>
            <a:r>
              <a:rPr lang="zh-CN" altLang="en-US" sz="1800" dirty="0" smtClean="0">
                <a:latin typeface="Arial" charset="0"/>
                <a:ea typeface="楷体_GB2312" pitchFamily="49" charset="-122"/>
              </a:rPr>
              <a:t>沿时间轴只执行一次</a:t>
            </a:r>
          </a:p>
          <a:p>
            <a:pPr lvl="1" algn="just">
              <a:lnSpc>
                <a:spcPct val="110000"/>
              </a:lnSpc>
              <a:spcBef>
                <a:spcPct val="0"/>
              </a:spcBef>
            </a:pPr>
            <a:r>
              <a:rPr lang="en-US" altLang="zh-CN" sz="1800" dirty="0" smtClean="0">
                <a:solidFill>
                  <a:srgbClr val="CC9900"/>
                </a:solidFill>
                <a:latin typeface="Arial" charset="0"/>
                <a:ea typeface="楷体_GB2312" pitchFamily="49" charset="-122"/>
              </a:rPr>
              <a:t>always</a:t>
            </a:r>
            <a:r>
              <a:rPr lang="zh-CN" altLang="zh-CN" sz="1800" dirty="0" smtClean="0">
                <a:latin typeface="Arial" charset="0"/>
                <a:ea typeface="楷体_GB2312" pitchFamily="49" charset="-122"/>
              </a:rPr>
              <a:t>语句——不断重复执行，直到仿真结束</a:t>
            </a:r>
            <a:endParaRPr lang="zh-CN" altLang="en-US" sz="1800" dirty="0" smtClean="0">
              <a:latin typeface="Arial" charset="0"/>
              <a:ea typeface="楷体_GB2312" pitchFamily="49" charset="-122"/>
            </a:endParaRPr>
          </a:p>
          <a:p>
            <a:pPr lvl="1" algn="just">
              <a:lnSpc>
                <a:spcPct val="110000"/>
              </a:lnSpc>
              <a:spcBef>
                <a:spcPct val="0"/>
              </a:spcBef>
            </a:pPr>
            <a:r>
              <a:rPr lang="en-US" altLang="zh-CN" sz="1800" dirty="0" smtClean="0">
                <a:solidFill>
                  <a:srgbClr val="CC9900"/>
                </a:solidFill>
                <a:latin typeface="Arial" charset="0"/>
                <a:ea typeface="楷体_GB2312" pitchFamily="49" charset="-122"/>
              </a:rPr>
              <a:t>task</a:t>
            </a:r>
            <a:r>
              <a:rPr lang="zh-CN" altLang="en-US" sz="1800" dirty="0" smtClean="0">
                <a:latin typeface="Arial" charset="0"/>
                <a:ea typeface="楷体_GB2312" pitchFamily="49" charset="-122"/>
              </a:rPr>
              <a:t>语句</a:t>
            </a:r>
            <a:r>
              <a:rPr lang="en-US" altLang="zh-CN" sz="1800" dirty="0" smtClean="0">
                <a:latin typeface="Arial" charset="0"/>
                <a:ea typeface="楷体_GB2312" pitchFamily="49" charset="-122"/>
              </a:rPr>
              <a:t>——</a:t>
            </a:r>
            <a:r>
              <a:rPr lang="zh-CN" altLang="en-US" sz="1800" dirty="0" smtClean="0">
                <a:latin typeface="Arial" charset="0"/>
                <a:ea typeface="楷体_GB2312" pitchFamily="49" charset="-122"/>
              </a:rPr>
              <a:t>可在程序模块中的一处或多处调用</a:t>
            </a:r>
          </a:p>
          <a:p>
            <a:pPr lvl="1" algn="just">
              <a:lnSpc>
                <a:spcPct val="110000"/>
              </a:lnSpc>
              <a:spcBef>
                <a:spcPct val="0"/>
              </a:spcBef>
            </a:pPr>
            <a:r>
              <a:rPr lang="en-US" altLang="zh-CN" sz="1800" dirty="0" smtClean="0">
                <a:solidFill>
                  <a:srgbClr val="CC9900"/>
                </a:solidFill>
                <a:latin typeface="Arial" charset="0"/>
                <a:ea typeface="楷体_GB2312" pitchFamily="49" charset="-122"/>
              </a:rPr>
              <a:t>function</a:t>
            </a:r>
            <a:r>
              <a:rPr lang="zh-CN" altLang="en-US" sz="1800" dirty="0" smtClean="0">
                <a:latin typeface="Arial" charset="0"/>
                <a:ea typeface="楷体_GB2312" pitchFamily="49" charset="-122"/>
              </a:rPr>
              <a:t>语句</a:t>
            </a:r>
            <a:r>
              <a:rPr lang="en-US" altLang="zh-CN" sz="1800" dirty="0" smtClean="0">
                <a:latin typeface="Arial" charset="0"/>
                <a:ea typeface="楷体_GB2312" pitchFamily="49" charset="-122"/>
              </a:rPr>
              <a:t>——</a:t>
            </a:r>
            <a:r>
              <a:rPr lang="zh-CN" altLang="en-US" sz="1800" dirty="0" smtClean="0">
                <a:latin typeface="Arial" charset="0"/>
                <a:ea typeface="楷体_GB2312" pitchFamily="49" charset="-122"/>
              </a:rPr>
              <a:t>可在程序模块中的一处或多处调用</a:t>
            </a:r>
          </a:p>
        </p:txBody>
      </p:sp>
      <p:sp>
        <p:nvSpPr>
          <p:cNvPr id="508932" name="Rectangle 4"/>
          <p:cNvSpPr>
            <a:spLocks noChangeArrowheads="1"/>
          </p:cNvSpPr>
          <p:nvPr/>
        </p:nvSpPr>
        <p:spPr bwMode="auto">
          <a:xfrm>
            <a:off x="683568" y="3501008"/>
            <a:ext cx="7486650" cy="1677987"/>
          </a:xfrm>
          <a:prstGeom prst="rect">
            <a:avLst/>
          </a:prstGeom>
          <a:noFill/>
          <a:ln w="9525">
            <a:noFill/>
            <a:miter lim="800000"/>
            <a:headEnd/>
            <a:tailEnd/>
          </a:ln>
        </p:spPr>
        <p:txBody>
          <a:bodyPr/>
          <a:lstStyle/>
          <a:p>
            <a:pPr marL="342900" indent="-342900" eaLnBrk="1" hangingPunct="1">
              <a:buClr>
                <a:srgbClr val="3333FF"/>
              </a:buClr>
              <a:buFont typeface="Wingdings" pitchFamily="2" charset="2"/>
              <a:buNone/>
            </a:pPr>
            <a:r>
              <a:rPr lang="en-US" altLang="zh-CN" b="1" dirty="0">
                <a:solidFill>
                  <a:srgbClr val="C00000"/>
                </a:solidFill>
                <a:latin typeface="Arial" charset="0"/>
              </a:rPr>
              <a:t>1</a:t>
            </a:r>
            <a:r>
              <a:rPr lang="zh-CN" altLang="en-US" b="1" dirty="0">
                <a:solidFill>
                  <a:srgbClr val="C00000"/>
                </a:solidFill>
                <a:latin typeface="Arial" charset="0"/>
              </a:rPr>
              <a:t>、</a:t>
            </a:r>
            <a:r>
              <a:rPr lang="en-US" altLang="zh-CN" b="1" dirty="0">
                <a:solidFill>
                  <a:srgbClr val="C00000"/>
                </a:solidFill>
                <a:latin typeface="Arial" charset="0"/>
              </a:rPr>
              <a:t>always</a:t>
            </a:r>
            <a:r>
              <a:rPr lang="zh-CN" altLang="en-US" b="1" dirty="0">
                <a:solidFill>
                  <a:srgbClr val="C00000"/>
                </a:solidFill>
                <a:latin typeface="Arial" charset="0"/>
              </a:rPr>
              <a:t>块语句</a:t>
            </a:r>
          </a:p>
          <a:p>
            <a:pPr marL="342900" indent="-342900" eaLnBrk="1" hangingPunct="1">
              <a:spcBef>
                <a:spcPct val="0"/>
              </a:spcBef>
              <a:buClr>
                <a:schemeClr val="accent1"/>
              </a:buClr>
              <a:buFont typeface="Wingdings" pitchFamily="2" charset="2"/>
              <a:buChar char="v"/>
            </a:pPr>
            <a:r>
              <a:rPr lang="zh-CN" altLang="en-US" sz="2000" b="1" dirty="0">
                <a:solidFill>
                  <a:schemeClr val="tx1"/>
                </a:solidFill>
              </a:rPr>
              <a:t>包含一个或一个以上的声明语句</a:t>
            </a:r>
            <a:r>
              <a:rPr lang="en-US" altLang="zh-CN" sz="2000" b="1" dirty="0">
                <a:solidFill>
                  <a:schemeClr val="tx1"/>
                </a:solidFill>
              </a:rPr>
              <a:t>(</a:t>
            </a:r>
            <a:r>
              <a:rPr lang="zh-CN" altLang="en-US" sz="2000" b="1" dirty="0">
                <a:solidFill>
                  <a:schemeClr val="tx1"/>
                </a:solidFill>
              </a:rPr>
              <a:t>如</a:t>
            </a:r>
            <a:r>
              <a:rPr lang="en-US" altLang="zh-CN" sz="2000" b="1" dirty="0">
                <a:solidFill>
                  <a:schemeClr val="tx1"/>
                </a:solidFill>
              </a:rPr>
              <a:t>:</a:t>
            </a:r>
            <a:r>
              <a:rPr lang="zh-CN" altLang="en-US" sz="2000" b="1" dirty="0">
                <a:solidFill>
                  <a:schemeClr val="tx1"/>
                </a:solidFill>
              </a:rPr>
              <a:t>过程赋值语句、任务调用、条件语句和循环语句等），在仿真运行的全过程中，在定时控制下被</a:t>
            </a:r>
            <a:r>
              <a:rPr lang="zh-CN" altLang="en-US" sz="2000" b="1" dirty="0">
                <a:solidFill>
                  <a:srgbClr val="C00000"/>
                </a:solidFill>
              </a:rPr>
              <a:t>反复</a:t>
            </a:r>
            <a:r>
              <a:rPr lang="zh-CN" altLang="en-US" sz="2000" b="1" dirty="0">
                <a:solidFill>
                  <a:schemeClr val="tx1"/>
                </a:solidFill>
              </a:rPr>
              <a:t>执行。</a:t>
            </a:r>
          </a:p>
        </p:txBody>
      </p:sp>
      <p:sp>
        <p:nvSpPr>
          <p:cNvPr id="508933" name="Rectangle 5"/>
          <p:cNvSpPr>
            <a:spLocks noChangeArrowheads="1"/>
          </p:cNvSpPr>
          <p:nvPr/>
        </p:nvSpPr>
        <p:spPr bwMode="auto">
          <a:xfrm>
            <a:off x="1611313" y="4986338"/>
            <a:ext cx="6942137" cy="1497012"/>
          </a:xfrm>
          <a:prstGeom prst="rect">
            <a:avLst/>
          </a:prstGeom>
          <a:noFill/>
          <a:ln w="9525">
            <a:noFill/>
            <a:miter lim="800000"/>
            <a:headEnd/>
            <a:tailEnd/>
          </a:ln>
        </p:spPr>
        <p:txBody>
          <a:bodyPr/>
          <a:lstStyle/>
          <a:p>
            <a:pPr marL="342900" indent="-342900">
              <a:lnSpc>
                <a:spcPct val="105000"/>
              </a:lnSpc>
              <a:spcBef>
                <a:spcPct val="0"/>
              </a:spcBef>
              <a:buClr>
                <a:schemeClr val="accent1"/>
              </a:buClr>
              <a:buFont typeface="Wingdings" pitchFamily="2" charset="2"/>
              <a:buChar char="v"/>
            </a:pPr>
            <a:r>
              <a:rPr lang="en-US" altLang="zh-CN" sz="2000" b="1" dirty="0" smtClean="0">
                <a:solidFill>
                  <a:schemeClr val="tx1"/>
                </a:solidFill>
                <a:latin typeface="Arial" charset="0"/>
              </a:rPr>
              <a:t>always</a:t>
            </a:r>
            <a:r>
              <a:rPr lang="zh-CN" altLang="en-US" sz="2000" b="1" dirty="0">
                <a:solidFill>
                  <a:schemeClr val="tx1"/>
                </a:solidFill>
                <a:latin typeface="Arial" charset="0"/>
              </a:rPr>
              <a:t>块通常带触发条件；</a:t>
            </a:r>
          </a:p>
          <a:p>
            <a:pPr marL="342900" indent="-342900">
              <a:lnSpc>
                <a:spcPct val="105000"/>
              </a:lnSpc>
              <a:buClr>
                <a:schemeClr val="accent1"/>
              </a:buClr>
              <a:buFont typeface="Wingdings" pitchFamily="2" charset="2"/>
              <a:buChar char="v"/>
            </a:pPr>
            <a:r>
              <a:rPr lang="zh-CN" altLang="en-US" sz="2000" b="1" dirty="0">
                <a:solidFill>
                  <a:schemeClr val="tx1"/>
                </a:solidFill>
                <a:latin typeface="Arial" charset="0"/>
              </a:rPr>
              <a:t>在</a:t>
            </a:r>
            <a:r>
              <a:rPr lang="en-US" altLang="zh-CN" sz="2000" b="1" dirty="0">
                <a:solidFill>
                  <a:schemeClr val="tx1"/>
                </a:solidFill>
                <a:latin typeface="Arial" charset="0"/>
              </a:rPr>
              <a:t>always</a:t>
            </a:r>
            <a:r>
              <a:rPr lang="zh-CN" altLang="en-US" sz="2000" b="1" dirty="0">
                <a:solidFill>
                  <a:schemeClr val="tx1"/>
                </a:solidFill>
                <a:latin typeface="Arial" charset="0"/>
              </a:rPr>
              <a:t>块中被赋值的只能是</a:t>
            </a:r>
            <a:r>
              <a:rPr lang="en-US" altLang="zh-CN" sz="2000" b="1" dirty="0">
                <a:solidFill>
                  <a:srgbClr val="C00000"/>
                </a:solidFill>
                <a:latin typeface="Arial" charset="0"/>
              </a:rPr>
              <a:t>register</a:t>
            </a:r>
            <a:r>
              <a:rPr lang="zh-CN" altLang="en-US" sz="2000" b="1" dirty="0">
                <a:solidFill>
                  <a:schemeClr val="tx1"/>
                </a:solidFill>
                <a:latin typeface="Arial" charset="0"/>
              </a:rPr>
              <a:t>型变量。</a:t>
            </a:r>
          </a:p>
          <a:p>
            <a:pPr marL="342900" indent="-342900">
              <a:lnSpc>
                <a:spcPct val="105000"/>
              </a:lnSpc>
              <a:buClr>
                <a:schemeClr val="accent1"/>
              </a:buClr>
              <a:buFont typeface="Wingdings" pitchFamily="2" charset="2"/>
              <a:buChar char="v"/>
            </a:pPr>
            <a:r>
              <a:rPr lang="zh-CN" altLang="en-US" sz="2000" b="1" dirty="0">
                <a:solidFill>
                  <a:schemeClr val="tx1"/>
                </a:solidFill>
                <a:latin typeface="Arial" charset="0"/>
              </a:rPr>
              <a:t>每个在仿真一开始便开始执行，当执行完块中最后一个语句，继续从</a:t>
            </a:r>
            <a:r>
              <a:rPr lang="en-US" altLang="zh-CN" sz="2000" b="1" dirty="0">
                <a:solidFill>
                  <a:schemeClr val="tx1"/>
                </a:solidFill>
                <a:latin typeface="Arial" charset="0"/>
              </a:rPr>
              <a:t>always</a:t>
            </a:r>
            <a:r>
              <a:rPr lang="zh-CN" altLang="en-US" sz="2000" b="1" dirty="0">
                <a:solidFill>
                  <a:schemeClr val="tx1"/>
                </a:solidFill>
                <a:latin typeface="Arial" charset="0"/>
              </a:rPr>
              <a:t>块的开头执行。</a:t>
            </a:r>
          </a:p>
        </p:txBody>
      </p:sp>
      <p:sp>
        <p:nvSpPr>
          <p:cNvPr id="508934" name="AutoShape 6"/>
          <p:cNvSpPr>
            <a:spLocks noChangeArrowheads="1"/>
          </p:cNvSpPr>
          <p:nvPr/>
        </p:nvSpPr>
        <p:spPr bwMode="auto">
          <a:xfrm rot="-765681">
            <a:off x="255588" y="5326063"/>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algn="ctr" eaLnBrk="1" hangingPunct="1">
              <a:lnSpc>
                <a:spcPct val="100000"/>
              </a:lnSpc>
              <a:spcBef>
                <a:spcPct val="0"/>
              </a:spcBef>
              <a:buClrTx/>
              <a:buFontTx/>
              <a:buNone/>
              <a:defRPr/>
            </a:pPr>
            <a:r>
              <a:rPr lang="zh-CN" altLang="en-US">
                <a:solidFill>
                  <a:srgbClr val="800000"/>
                </a:solidFill>
                <a:effectLst>
                  <a:outerShdw blurRad="38100" dist="38100" dir="2700000" algn="tl">
                    <a:srgbClr val="000000"/>
                  </a:outerShdw>
                </a:effectLst>
                <a:latin typeface="Times New Roman" pitchFamily="18" charset="0"/>
                <a:ea typeface="华文楷体" pitchFamily="2" charset="-122"/>
              </a:rPr>
              <a:t>规则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08930"/>
                                        </p:tgtEl>
                                        <p:attrNameLst>
                                          <p:attrName>style.visibility</p:attrName>
                                        </p:attrNameLst>
                                      </p:cBhvr>
                                      <p:to>
                                        <p:strVal val="visible"/>
                                      </p:to>
                                    </p:set>
                                    <p:anim calcmode="lin" valueType="num">
                                      <p:cBhvr additive="base">
                                        <p:cTn id="7" dur="500" fill="hold"/>
                                        <p:tgtEl>
                                          <p:spTgt spid="508930"/>
                                        </p:tgtEl>
                                        <p:attrNameLst>
                                          <p:attrName>ppt_x</p:attrName>
                                        </p:attrNameLst>
                                      </p:cBhvr>
                                      <p:tavLst>
                                        <p:tav tm="0">
                                          <p:val>
                                            <p:strVal val="#ppt_x"/>
                                          </p:val>
                                        </p:tav>
                                        <p:tav tm="100000">
                                          <p:val>
                                            <p:strVal val="#ppt_x"/>
                                          </p:val>
                                        </p:tav>
                                      </p:tavLst>
                                    </p:anim>
                                    <p:anim calcmode="lin" valueType="num">
                                      <p:cBhvr additive="base">
                                        <p:cTn id="8" dur="500" fill="hold"/>
                                        <p:tgtEl>
                                          <p:spTgt spid="50893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08931"/>
                                        </p:tgtEl>
                                        <p:attrNameLst>
                                          <p:attrName>style.visibility</p:attrName>
                                        </p:attrNameLst>
                                      </p:cBhvr>
                                      <p:to>
                                        <p:strVal val="visible"/>
                                      </p:to>
                                    </p:set>
                                    <p:anim calcmode="lin" valueType="num">
                                      <p:cBhvr additive="base">
                                        <p:cTn id="12" dur="500" fill="hold"/>
                                        <p:tgtEl>
                                          <p:spTgt spid="508931"/>
                                        </p:tgtEl>
                                        <p:attrNameLst>
                                          <p:attrName>ppt_x</p:attrName>
                                        </p:attrNameLst>
                                      </p:cBhvr>
                                      <p:tavLst>
                                        <p:tav tm="0">
                                          <p:val>
                                            <p:strVal val="0-#ppt_w/2"/>
                                          </p:val>
                                        </p:tav>
                                        <p:tav tm="100000">
                                          <p:val>
                                            <p:strVal val="#ppt_x"/>
                                          </p:val>
                                        </p:tav>
                                      </p:tavLst>
                                    </p:anim>
                                    <p:anim calcmode="lin" valueType="num">
                                      <p:cBhvr additive="base">
                                        <p:cTn id="13" dur="500" fill="hold"/>
                                        <p:tgtEl>
                                          <p:spTgt spid="50893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08932"/>
                                        </p:tgtEl>
                                        <p:attrNameLst>
                                          <p:attrName>style.visibility</p:attrName>
                                        </p:attrNameLst>
                                      </p:cBhvr>
                                      <p:to>
                                        <p:strVal val="visible"/>
                                      </p:to>
                                    </p:set>
                                    <p:anim calcmode="lin" valueType="num">
                                      <p:cBhvr additive="base">
                                        <p:cTn id="18" dur="500" fill="hold"/>
                                        <p:tgtEl>
                                          <p:spTgt spid="508932"/>
                                        </p:tgtEl>
                                        <p:attrNameLst>
                                          <p:attrName>ppt_x</p:attrName>
                                        </p:attrNameLst>
                                      </p:cBhvr>
                                      <p:tavLst>
                                        <p:tav tm="0">
                                          <p:val>
                                            <p:strVal val="0-#ppt_w/2"/>
                                          </p:val>
                                        </p:tav>
                                        <p:tav tm="100000">
                                          <p:val>
                                            <p:strVal val="#ppt_x"/>
                                          </p:val>
                                        </p:tav>
                                      </p:tavLst>
                                    </p:anim>
                                    <p:anim calcmode="lin" valueType="num">
                                      <p:cBhvr additive="base">
                                        <p:cTn id="19" dur="500" fill="hold"/>
                                        <p:tgtEl>
                                          <p:spTgt spid="50893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288" fill="hold" grpId="0" nodeType="clickEffect">
                                  <p:stCondLst>
                                    <p:cond delay="0"/>
                                  </p:stCondLst>
                                  <p:childTnLst>
                                    <p:set>
                                      <p:cBhvr>
                                        <p:cTn id="23" dur="1" fill="hold">
                                          <p:stCondLst>
                                            <p:cond delay="0"/>
                                          </p:stCondLst>
                                        </p:cTn>
                                        <p:tgtEl>
                                          <p:spTgt spid="508934"/>
                                        </p:tgtEl>
                                        <p:attrNameLst>
                                          <p:attrName>style.visibility</p:attrName>
                                        </p:attrNameLst>
                                      </p:cBhvr>
                                      <p:to>
                                        <p:strVal val="visible"/>
                                      </p:to>
                                    </p:set>
                                    <p:anim calcmode="lin" valueType="num">
                                      <p:cBhvr>
                                        <p:cTn id="24" dur="500" fill="hold"/>
                                        <p:tgtEl>
                                          <p:spTgt spid="508934"/>
                                        </p:tgtEl>
                                        <p:attrNameLst>
                                          <p:attrName>ppt_w</p:attrName>
                                        </p:attrNameLst>
                                      </p:cBhvr>
                                      <p:tavLst>
                                        <p:tav tm="0">
                                          <p:val>
                                            <p:strVal val="4/3*#ppt_w"/>
                                          </p:val>
                                        </p:tav>
                                        <p:tav tm="100000">
                                          <p:val>
                                            <p:strVal val="#ppt_w"/>
                                          </p:val>
                                        </p:tav>
                                      </p:tavLst>
                                    </p:anim>
                                    <p:anim calcmode="lin" valueType="num">
                                      <p:cBhvr>
                                        <p:cTn id="25" dur="500" fill="hold"/>
                                        <p:tgtEl>
                                          <p:spTgt spid="508934"/>
                                        </p:tgtEl>
                                        <p:attrNameLst>
                                          <p:attrName>ppt_h</p:attrName>
                                        </p:attrNameLst>
                                      </p:cBhvr>
                                      <p:tavLst>
                                        <p:tav tm="0">
                                          <p:val>
                                            <p:strVal val="4/3*#ppt_h"/>
                                          </p:val>
                                        </p:tav>
                                        <p:tav tm="100000">
                                          <p:val>
                                            <p:strVal val="#ppt_h"/>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508933"/>
                                        </p:tgtEl>
                                        <p:attrNameLst>
                                          <p:attrName>style.visibility</p:attrName>
                                        </p:attrNameLst>
                                      </p:cBhvr>
                                      <p:to>
                                        <p:strVal val="visible"/>
                                      </p:to>
                                    </p:set>
                                    <p:anim calcmode="lin" valueType="num">
                                      <p:cBhvr additive="base">
                                        <p:cTn id="29" dur="500" fill="hold"/>
                                        <p:tgtEl>
                                          <p:spTgt spid="508933"/>
                                        </p:tgtEl>
                                        <p:attrNameLst>
                                          <p:attrName>ppt_x</p:attrName>
                                        </p:attrNameLst>
                                      </p:cBhvr>
                                      <p:tavLst>
                                        <p:tav tm="0">
                                          <p:val>
                                            <p:strVal val="1+#ppt_w/2"/>
                                          </p:val>
                                        </p:tav>
                                        <p:tav tm="100000">
                                          <p:val>
                                            <p:strVal val="#ppt_x"/>
                                          </p:val>
                                        </p:tav>
                                      </p:tavLst>
                                    </p:anim>
                                    <p:anim calcmode="lin" valueType="num">
                                      <p:cBhvr additive="base">
                                        <p:cTn id="30" dur="500" fill="hold"/>
                                        <p:tgtEl>
                                          <p:spTgt spid="5089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p:bldP spid="508931" grpId="0"/>
      <p:bldP spid="508932" grpId="0" autoUpdateAnimBg="0"/>
      <p:bldP spid="508933" grpId="0" autoUpdateAnimBg="0"/>
      <p:bldP spid="508934"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611560" y="410716"/>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always</a:t>
            </a:r>
            <a:r>
              <a:rPr lang="zh-CN" altLang="en-US" dirty="0" smtClean="0">
                <a:solidFill>
                  <a:schemeClr val="accent1"/>
                </a:solidFill>
                <a:latin typeface="Times New Roman" panose="02020603050405020304" pitchFamily="18" charset="0"/>
                <a:cs typeface="Times New Roman" panose="02020603050405020304" pitchFamily="18" charset="0"/>
              </a:rPr>
              <a:t>块语句</a:t>
            </a:r>
          </a:p>
        </p:txBody>
      </p:sp>
      <p:sp>
        <p:nvSpPr>
          <p:cNvPr id="510980" name="Text Box 4"/>
          <p:cNvSpPr txBox="1">
            <a:spLocks noChangeArrowheads="1"/>
          </p:cNvSpPr>
          <p:nvPr/>
        </p:nvSpPr>
        <p:spPr bwMode="auto">
          <a:xfrm>
            <a:off x="1979613" y="1081088"/>
            <a:ext cx="5226050" cy="2235200"/>
          </a:xfrm>
          <a:prstGeom prst="rect">
            <a:avLst/>
          </a:prstGeom>
          <a:solidFill>
            <a:srgbClr val="66FFCC"/>
          </a:solidFill>
          <a:ln w="9525">
            <a:solidFill>
              <a:srgbClr val="CC6600"/>
            </a:solidFill>
            <a:miter lim="800000"/>
            <a:headEnd/>
            <a:tailEnd/>
          </a:ln>
        </p:spPr>
        <p:txBody>
          <a:bodyPr anchor="b">
            <a:spAutoFit/>
          </a:bodyPr>
          <a:lstStyle/>
          <a:p>
            <a:pPr eaLnBrk="1" hangingPunct="1">
              <a:lnSpc>
                <a:spcPct val="100000"/>
              </a:lnSpc>
              <a:spcBef>
                <a:spcPct val="0"/>
              </a:spcBef>
              <a:buClrTx/>
              <a:buFontTx/>
              <a:buNone/>
            </a:pPr>
            <a:r>
              <a:rPr lang="en-US" altLang="zh-CN" sz="2000" b="1" dirty="0">
                <a:solidFill>
                  <a:srgbClr val="FF0066"/>
                </a:solidFill>
                <a:latin typeface="Arial" charset="0"/>
              </a:rPr>
              <a:t>always</a:t>
            </a:r>
            <a:r>
              <a:rPr lang="en-US" altLang="zh-CN" sz="2000" b="1" dirty="0">
                <a:solidFill>
                  <a:schemeClr val="tx1"/>
                </a:solidFill>
                <a:latin typeface="Arial" charset="0"/>
              </a:rPr>
              <a:t> </a:t>
            </a:r>
            <a:r>
              <a:rPr kumimoji="1" lang="en-US" altLang="zh-CN" sz="2000" b="1" dirty="0">
                <a:solidFill>
                  <a:schemeClr val="tx1"/>
                </a:solidFill>
                <a:latin typeface="Arial" charset="0"/>
              </a:rPr>
              <a:t>@(</a:t>
            </a:r>
            <a:r>
              <a:rPr kumimoji="1" lang="zh-CN" altLang="en-US" sz="2000" b="1" dirty="0">
                <a:solidFill>
                  <a:schemeClr val="tx1"/>
                </a:solidFill>
                <a:latin typeface="Arial" charset="0"/>
              </a:rPr>
              <a:t>敏感信号表达式</a:t>
            </a:r>
            <a:r>
              <a:rPr kumimoji="1" lang="en-US" altLang="zh-CN" sz="2000" b="1" dirty="0">
                <a:solidFill>
                  <a:schemeClr val="tx1"/>
                </a:solidFill>
                <a:latin typeface="Arial" charset="0"/>
              </a:rPr>
              <a:t>)</a:t>
            </a:r>
          </a:p>
          <a:p>
            <a:pPr eaLnBrk="1" hangingPunct="1">
              <a:lnSpc>
                <a:spcPct val="100000"/>
              </a:lnSpc>
              <a:spcBef>
                <a:spcPct val="0"/>
              </a:spcBef>
              <a:buClrTx/>
              <a:buFontTx/>
              <a:buNone/>
            </a:pPr>
            <a:r>
              <a:rPr kumimoji="1" lang="en-US" altLang="zh-CN" sz="2000" b="1" dirty="0">
                <a:solidFill>
                  <a:schemeClr val="tx1"/>
                </a:solidFill>
                <a:latin typeface="Arial" charset="0"/>
              </a:rPr>
              <a:t>   begin</a:t>
            </a:r>
          </a:p>
          <a:p>
            <a:pPr eaLnBrk="1" hangingPunct="1">
              <a:lnSpc>
                <a:spcPct val="100000"/>
              </a:lnSpc>
              <a:spcBef>
                <a:spcPct val="0"/>
              </a:spcBef>
              <a:buClrTx/>
              <a:buFontTx/>
              <a:buNone/>
            </a:pPr>
            <a:r>
              <a:rPr kumimoji="1" lang="en-US" altLang="zh-CN" sz="2000" b="1" dirty="0">
                <a:solidFill>
                  <a:schemeClr val="tx1"/>
                </a:solidFill>
                <a:latin typeface="Arial" charset="0"/>
              </a:rPr>
              <a:t>       // </a:t>
            </a:r>
            <a:r>
              <a:rPr kumimoji="1" lang="zh-CN" altLang="en-US" sz="2000" b="1" dirty="0">
                <a:solidFill>
                  <a:schemeClr val="tx1"/>
                </a:solidFill>
                <a:latin typeface="Arial" charset="0"/>
              </a:rPr>
              <a:t>过程赋值语句</a:t>
            </a:r>
            <a:r>
              <a:rPr kumimoji="1" lang="en-US" altLang="zh-CN" sz="2000" b="1" dirty="0">
                <a:solidFill>
                  <a:schemeClr val="tx1"/>
                </a:solidFill>
                <a:latin typeface="Arial" charset="0"/>
              </a:rPr>
              <a:t>;</a:t>
            </a:r>
          </a:p>
          <a:p>
            <a:pPr eaLnBrk="1" hangingPunct="1">
              <a:lnSpc>
                <a:spcPct val="100000"/>
              </a:lnSpc>
              <a:spcBef>
                <a:spcPct val="0"/>
              </a:spcBef>
              <a:buClrTx/>
              <a:buFontTx/>
              <a:buNone/>
            </a:pPr>
            <a:r>
              <a:rPr kumimoji="1" lang="en-US" altLang="zh-CN" sz="2000" b="1" dirty="0">
                <a:solidFill>
                  <a:schemeClr val="tx1"/>
                </a:solidFill>
                <a:latin typeface="Arial" charset="0"/>
              </a:rPr>
              <a:t>       // if</a:t>
            </a:r>
            <a:r>
              <a:rPr kumimoji="1" lang="zh-CN" altLang="en-US" sz="2000" b="1" dirty="0">
                <a:solidFill>
                  <a:schemeClr val="tx1"/>
                </a:solidFill>
                <a:latin typeface="Arial" charset="0"/>
              </a:rPr>
              <a:t>语句，</a:t>
            </a:r>
            <a:r>
              <a:rPr kumimoji="1" lang="en-US" altLang="zh-CN" sz="2000" b="1" dirty="0">
                <a:solidFill>
                  <a:schemeClr val="tx1"/>
                </a:solidFill>
                <a:latin typeface="Arial" charset="0"/>
              </a:rPr>
              <a:t>case</a:t>
            </a:r>
            <a:r>
              <a:rPr kumimoji="1" lang="zh-CN" altLang="en-US" sz="2000" b="1" dirty="0">
                <a:solidFill>
                  <a:schemeClr val="tx1"/>
                </a:solidFill>
                <a:latin typeface="Arial" charset="0"/>
              </a:rPr>
              <a:t>语句</a:t>
            </a:r>
            <a:r>
              <a:rPr kumimoji="1" lang="en-US" altLang="zh-CN" sz="2000" b="1" dirty="0">
                <a:solidFill>
                  <a:schemeClr val="tx1"/>
                </a:solidFill>
                <a:latin typeface="Arial" charset="0"/>
              </a:rPr>
              <a:t>;</a:t>
            </a:r>
          </a:p>
          <a:p>
            <a:pPr eaLnBrk="1" hangingPunct="1">
              <a:lnSpc>
                <a:spcPct val="100000"/>
              </a:lnSpc>
              <a:spcBef>
                <a:spcPct val="0"/>
              </a:spcBef>
              <a:buClrTx/>
              <a:buFontTx/>
              <a:buNone/>
            </a:pPr>
            <a:r>
              <a:rPr kumimoji="1" lang="en-US" altLang="zh-CN" sz="2000" b="1" dirty="0">
                <a:solidFill>
                  <a:schemeClr val="tx1"/>
                </a:solidFill>
                <a:latin typeface="Arial" charset="0"/>
              </a:rPr>
              <a:t>       // for</a:t>
            </a:r>
            <a:r>
              <a:rPr kumimoji="1" lang="zh-CN" altLang="en-US" sz="2000" b="1" dirty="0">
                <a:solidFill>
                  <a:schemeClr val="tx1"/>
                </a:solidFill>
                <a:latin typeface="Arial" charset="0"/>
              </a:rPr>
              <a:t>语句，</a:t>
            </a:r>
            <a:r>
              <a:rPr kumimoji="1" lang="en-US" altLang="zh-CN" sz="2000" b="1" dirty="0">
                <a:solidFill>
                  <a:schemeClr val="tx1"/>
                </a:solidFill>
                <a:latin typeface="Arial" charset="0"/>
              </a:rPr>
              <a:t>while</a:t>
            </a:r>
            <a:r>
              <a:rPr kumimoji="1" lang="zh-CN" altLang="en-US" sz="2000" b="1" dirty="0">
                <a:solidFill>
                  <a:schemeClr val="tx1"/>
                </a:solidFill>
                <a:latin typeface="Arial" charset="0"/>
              </a:rPr>
              <a:t>语句，</a:t>
            </a:r>
            <a:r>
              <a:rPr kumimoji="1" lang="en-US" altLang="zh-CN" sz="2000" b="1" dirty="0">
                <a:solidFill>
                  <a:schemeClr val="tx1"/>
                </a:solidFill>
                <a:latin typeface="Arial" charset="0"/>
              </a:rPr>
              <a:t>repeat</a:t>
            </a:r>
            <a:r>
              <a:rPr kumimoji="1" lang="zh-CN" altLang="en-US" sz="2000" b="1" dirty="0">
                <a:solidFill>
                  <a:schemeClr val="tx1"/>
                </a:solidFill>
                <a:latin typeface="Arial" charset="0"/>
              </a:rPr>
              <a:t>语句</a:t>
            </a:r>
            <a:r>
              <a:rPr kumimoji="1" lang="en-US" altLang="zh-CN" sz="2000" b="1" dirty="0">
                <a:solidFill>
                  <a:schemeClr val="tx1"/>
                </a:solidFill>
                <a:latin typeface="Arial" charset="0"/>
              </a:rPr>
              <a:t>;</a:t>
            </a:r>
          </a:p>
          <a:p>
            <a:pPr eaLnBrk="1" hangingPunct="1">
              <a:lnSpc>
                <a:spcPct val="100000"/>
              </a:lnSpc>
              <a:spcBef>
                <a:spcPct val="0"/>
              </a:spcBef>
              <a:buClrTx/>
              <a:buFontTx/>
              <a:buNone/>
            </a:pPr>
            <a:r>
              <a:rPr kumimoji="1" lang="en-US" altLang="zh-CN" sz="2000" b="1" dirty="0">
                <a:solidFill>
                  <a:schemeClr val="tx1"/>
                </a:solidFill>
                <a:latin typeface="Arial" charset="0"/>
              </a:rPr>
              <a:t>      // </a:t>
            </a:r>
            <a:r>
              <a:rPr kumimoji="1" lang="en-US" altLang="zh-CN" sz="2000" b="1" dirty="0" err="1">
                <a:solidFill>
                  <a:schemeClr val="tx1"/>
                </a:solidFill>
                <a:latin typeface="Arial" charset="0"/>
              </a:rPr>
              <a:t>tast</a:t>
            </a:r>
            <a:r>
              <a:rPr kumimoji="1" lang="zh-CN" altLang="en-US" sz="2000" b="1" dirty="0">
                <a:solidFill>
                  <a:schemeClr val="tx1"/>
                </a:solidFill>
                <a:latin typeface="Arial" charset="0"/>
              </a:rPr>
              <a:t>语句、</a:t>
            </a:r>
            <a:r>
              <a:rPr kumimoji="1" lang="en-US" altLang="zh-CN" sz="2000" b="1" dirty="0">
                <a:solidFill>
                  <a:schemeClr val="tx1"/>
                </a:solidFill>
                <a:latin typeface="Arial" charset="0"/>
              </a:rPr>
              <a:t>function</a:t>
            </a:r>
            <a:r>
              <a:rPr kumimoji="1" lang="zh-CN" altLang="en-US" sz="2000" b="1" dirty="0">
                <a:solidFill>
                  <a:schemeClr val="tx1"/>
                </a:solidFill>
                <a:latin typeface="Arial" charset="0"/>
              </a:rPr>
              <a:t>语句</a:t>
            </a:r>
            <a:r>
              <a:rPr kumimoji="1" lang="en-US" altLang="zh-CN" sz="2000" b="1" dirty="0">
                <a:solidFill>
                  <a:schemeClr val="tx1"/>
                </a:solidFill>
                <a:latin typeface="Arial" charset="0"/>
              </a:rPr>
              <a:t>;</a:t>
            </a:r>
          </a:p>
          <a:p>
            <a:pPr eaLnBrk="1" hangingPunct="1">
              <a:lnSpc>
                <a:spcPct val="100000"/>
              </a:lnSpc>
              <a:spcBef>
                <a:spcPct val="0"/>
              </a:spcBef>
              <a:buClrTx/>
              <a:buFontTx/>
              <a:buNone/>
            </a:pPr>
            <a:r>
              <a:rPr kumimoji="1" lang="en-US" altLang="zh-CN" sz="2000" b="1" dirty="0">
                <a:solidFill>
                  <a:schemeClr val="tx1"/>
                </a:solidFill>
                <a:latin typeface="Arial" charset="0"/>
              </a:rPr>
              <a:t>   end</a:t>
            </a:r>
            <a:endParaRPr lang="en-US" altLang="zh-CN" sz="2000" b="1" dirty="0">
              <a:solidFill>
                <a:schemeClr val="tx1"/>
              </a:solidFill>
              <a:latin typeface="Arial" charset="0"/>
            </a:endParaRPr>
          </a:p>
        </p:txBody>
      </p:sp>
      <p:sp>
        <p:nvSpPr>
          <p:cNvPr id="510982" name="Rectangle 6"/>
          <p:cNvSpPr>
            <a:spLocks noChangeArrowheads="1"/>
          </p:cNvSpPr>
          <p:nvPr/>
        </p:nvSpPr>
        <p:spPr bwMode="auto">
          <a:xfrm>
            <a:off x="996950" y="1831975"/>
            <a:ext cx="800219" cy="424732"/>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b="1">
                <a:solidFill>
                  <a:srgbClr val="C00000"/>
                </a:solidFill>
                <a:effectLst>
                  <a:outerShdw blurRad="38100" dist="38100" dir="2700000" algn="tl">
                    <a:srgbClr val="C0C0C0"/>
                  </a:outerShdw>
                </a:effectLst>
                <a:latin typeface="华文彩云" pitchFamily="2" charset="-122"/>
                <a:ea typeface="华文彩云" pitchFamily="2" charset="-122"/>
              </a:rPr>
              <a:t>格式</a:t>
            </a:r>
          </a:p>
        </p:txBody>
      </p:sp>
      <p:sp>
        <p:nvSpPr>
          <p:cNvPr id="416774" name="AutoShape 6"/>
          <p:cNvSpPr>
            <a:spLocks noChangeArrowheads="1"/>
          </p:cNvSpPr>
          <p:nvPr/>
        </p:nvSpPr>
        <p:spPr bwMode="auto">
          <a:xfrm rot="-479700">
            <a:off x="-165100" y="3068638"/>
            <a:ext cx="2982913" cy="159067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ctr" eaLnBrk="1" hangingPunct="1">
              <a:lnSpc>
                <a:spcPct val="100000"/>
              </a:lnSpc>
              <a:spcBef>
                <a:spcPct val="0"/>
              </a:spcBef>
              <a:buClrTx/>
              <a:buFontTx/>
              <a:buNone/>
              <a:defRPr/>
            </a:pPr>
            <a:r>
              <a:rPr kumimoji="1" lang="zh-CN" altLang="en-US" sz="2000" b="1">
                <a:solidFill>
                  <a:schemeClr val="tx1"/>
                </a:solidFill>
                <a:latin typeface="华文新魏" pitchFamily="2" charset="-122"/>
                <a:ea typeface="华文新魏" pitchFamily="2" charset="-122"/>
              </a:rPr>
              <a:t>一个变量不能在多个</a:t>
            </a:r>
            <a:r>
              <a:rPr kumimoji="1" lang="en-US" altLang="zh-CN" sz="2000" b="1">
                <a:solidFill>
                  <a:schemeClr val="tx1"/>
                </a:solidFill>
                <a:latin typeface="华文新魏" pitchFamily="2" charset="-122"/>
                <a:ea typeface="华文新魏" pitchFamily="2" charset="-122"/>
              </a:rPr>
              <a:t>always</a:t>
            </a:r>
            <a:r>
              <a:rPr kumimoji="1" lang="zh-CN" altLang="en-US" sz="2000" b="1">
                <a:solidFill>
                  <a:schemeClr val="tx1"/>
                </a:solidFill>
                <a:latin typeface="华文新魏" pitchFamily="2" charset="-122"/>
                <a:ea typeface="华文新魏" pitchFamily="2" charset="-122"/>
              </a:rPr>
              <a:t>块中被赋值！</a:t>
            </a:r>
          </a:p>
        </p:txBody>
      </p:sp>
      <p:sp>
        <p:nvSpPr>
          <p:cNvPr id="2256900" name="Text Box 4"/>
          <p:cNvSpPr txBox="1">
            <a:spLocks noChangeArrowheads="1"/>
          </p:cNvSpPr>
          <p:nvPr/>
        </p:nvSpPr>
        <p:spPr bwMode="auto">
          <a:xfrm>
            <a:off x="938213" y="4721225"/>
            <a:ext cx="3525837" cy="1508125"/>
          </a:xfrm>
          <a:prstGeom prst="rect">
            <a:avLst/>
          </a:prstGeom>
          <a:solidFill>
            <a:srgbClr val="ADD6FF"/>
          </a:solidFill>
          <a:ln w="12700">
            <a:solidFill>
              <a:srgbClr val="000000"/>
            </a:solidFill>
            <a:miter lim="800000"/>
            <a:headEnd/>
            <a:tailEnd/>
          </a:ln>
          <a:effectLst>
            <a:outerShdw dist="107763" dir="2700000" algn="ctr" rotWithShape="0">
              <a:schemeClr val="bg2"/>
            </a:outerShdw>
          </a:effectLst>
        </p:spPr>
        <p:txBody>
          <a:bodyPr anchor="b">
            <a:spAutoFit/>
          </a:bodyPr>
          <a:lstStyle/>
          <a:p>
            <a:pPr eaLnBrk="1" hangingPunct="1">
              <a:lnSpc>
                <a:spcPct val="90000"/>
              </a:lnSpc>
              <a:spcBef>
                <a:spcPct val="0"/>
              </a:spcBef>
              <a:buClr>
                <a:srgbClr val="3333FF"/>
              </a:buClr>
              <a:buFont typeface="Wingdings" pitchFamily="2" charset="2"/>
              <a:buNone/>
              <a:defRPr/>
            </a:pPr>
            <a:r>
              <a:rPr lang="zh-CN" altLang="en-US" sz="2000" b="1" dirty="0">
                <a:solidFill>
                  <a:srgbClr val="FF0066"/>
                </a:solidFill>
                <a:ea typeface="宋体" pitchFamily="2" charset="-122"/>
                <a:cs typeface="Arial" pitchFamily="34" charset="0"/>
              </a:rPr>
              <a:t>错误</a:t>
            </a:r>
            <a:r>
              <a:rPr lang="zh-CN" altLang="en-US" sz="2000" b="1" dirty="0">
                <a:solidFill>
                  <a:schemeClr val="tx1"/>
                </a:solidFill>
                <a:ea typeface="宋体" pitchFamily="2" charset="-122"/>
                <a:cs typeface="Arial" pitchFamily="34" charset="0"/>
              </a:rPr>
              <a:t>的写法：</a:t>
            </a:r>
          </a:p>
          <a:p>
            <a:pPr eaLnBrk="1" hangingPunct="1">
              <a:lnSpc>
                <a:spcPct val="90000"/>
              </a:lnSpc>
              <a:spcBef>
                <a:spcPct val="0"/>
              </a:spcBef>
              <a:buClr>
                <a:srgbClr val="3333FF"/>
              </a:buClr>
              <a:buFont typeface="Wingdings" pitchFamily="2" charset="2"/>
              <a:buNone/>
              <a:defRPr/>
            </a:pPr>
            <a:r>
              <a:rPr lang="en-US" altLang="zh-CN" sz="2000" b="1" dirty="0">
                <a:solidFill>
                  <a:schemeClr val="tx1"/>
                </a:solidFill>
                <a:ea typeface="宋体" pitchFamily="2" charset="-122"/>
                <a:cs typeface="Arial" pitchFamily="34" charset="0"/>
              </a:rPr>
              <a:t>always @ (</a:t>
            </a:r>
            <a:r>
              <a:rPr lang="en-US" altLang="zh-CN" sz="2000" b="1" dirty="0" err="1">
                <a:solidFill>
                  <a:schemeClr val="tx1"/>
                </a:solidFill>
                <a:ea typeface="宋体" pitchFamily="2" charset="-122"/>
                <a:cs typeface="Arial" pitchFamily="34" charset="0"/>
              </a:rPr>
              <a:t>posedge</a:t>
            </a:r>
            <a:r>
              <a:rPr lang="en-US" altLang="zh-CN" sz="2000" b="1" dirty="0">
                <a:solidFill>
                  <a:schemeClr val="tx1"/>
                </a:solidFill>
                <a:ea typeface="宋体" pitchFamily="2" charset="-122"/>
                <a:cs typeface="Arial" pitchFamily="34" charset="0"/>
              </a:rPr>
              <a:t> </a:t>
            </a:r>
            <a:r>
              <a:rPr lang="en-US" altLang="zh-CN" sz="2000" b="1" dirty="0" err="1">
                <a:solidFill>
                  <a:schemeClr val="tx1"/>
                </a:solidFill>
                <a:ea typeface="宋体" pitchFamily="2" charset="-122"/>
                <a:cs typeface="Arial" pitchFamily="34" charset="0"/>
              </a:rPr>
              <a:t>clk</a:t>
            </a:r>
            <a:r>
              <a:rPr lang="en-US" altLang="zh-CN" sz="2000" b="1" dirty="0">
                <a:solidFill>
                  <a:schemeClr val="tx1"/>
                </a:solidFill>
                <a:ea typeface="宋体" pitchFamily="2" charset="-122"/>
                <a:cs typeface="Arial" pitchFamily="34" charset="0"/>
              </a:rPr>
              <a:t>)</a:t>
            </a:r>
          </a:p>
          <a:p>
            <a:pPr eaLnBrk="1" hangingPunct="1">
              <a:lnSpc>
                <a:spcPct val="90000"/>
              </a:lnSpc>
              <a:spcBef>
                <a:spcPct val="0"/>
              </a:spcBef>
              <a:buClr>
                <a:srgbClr val="3333FF"/>
              </a:buClr>
              <a:buFont typeface="Wingdings" pitchFamily="2" charset="2"/>
              <a:buNone/>
              <a:defRPr/>
            </a:pPr>
            <a:r>
              <a:rPr lang="en-US" altLang="zh-CN" sz="2000" b="1" dirty="0">
                <a:solidFill>
                  <a:schemeClr val="tx1"/>
                </a:solidFill>
                <a:ea typeface="宋体" pitchFamily="2" charset="-122"/>
                <a:cs typeface="Arial" pitchFamily="34" charset="0"/>
              </a:rPr>
              <a:t>   q=q+1;</a:t>
            </a:r>
          </a:p>
          <a:p>
            <a:pPr eaLnBrk="1" hangingPunct="1">
              <a:lnSpc>
                <a:spcPct val="90000"/>
              </a:lnSpc>
              <a:spcBef>
                <a:spcPct val="0"/>
              </a:spcBef>
              <a:buClr>
                <a:srgbClr val="3333FF"/>
              </a:buClr>
              <a:buFont typeface="Wingdings" pitchFamily="2" charset="2"/>
              <a:buNone/>
              <a:defRPr/>
            </a:pPr>
            <a:r>
              <a:rPr lang="en-US" altLang="zh-CN" sz="2000" b="1" dirty="0">
                <a:solidFill>
                  <a:schemeClr val="tx1"/>
                </a:solidFill>
                <a:ea typeface="宋体" pitchFamily="2" charset="-122"/>
                <a:cs typeface="Arial" pitchFamily="34" charset="0"/>
              </a:rPr>
              <a:t>always @ (</a:t>
            </a:r>
            <a:r>
              <a:rPr lang="en-US" altLang="zh-CN" sz="2000" b="1" dirty="0" err="1">
                <a:solidFill>
                  <a:schemeClr val="tx1"/>
                </a:solidFill>
                <a:ea typeface="宋体" pitchFamily="2" charset="-122"/>
                <a:cs typeface="Arial" pitchFamily="34" charset="0"/>
              </a:rPr>
              <a:t>negedge</a:t>
            </a:r>
            <a:r>
              <a:rPr lang="en-US" altLang="zh-CN" sz="2000" b="1" dirty="0">
                <a:solidFill>
                  <a:schemeClr val="tx1"/>
                </a:solidFill>
                <a:ea typeface="宋体" pitchFamily="2" charset="-122"/>
                <a:cs typeface="Arial" pitchFamily="34" charset="0"/>
              </a:rPr>
              <a:t> reset)</a:t>
            </a:r>
          </a:p>
          <a:p>
            <a:pPr algn="l" eaLnBrk="1" hangingPunct="1">
              <a:lnSpc>
                <a:spcPct val="100000"/>
              </a:lnSpc>
              <a:spcBef>
                <a:spcPct val="0"/>
              </a:spcBef>
              <a:buClrTx/>
              <a:buFontTx/>
              <a:buNone/>
              <a:defRPr/>
            </a:pPr>
            <a:r>
              <a:rPr lang="en-US" altLang="zh-CN" sz="2000" b="1" dirty="0">
                <a:solidFill>
                  <a:schemeClr val="tx1"/>
                </a:solidFill>
                <a:ea typeface="宋体" pitchFamily="2" charset="-122"/>
                <a:cs typeface="Arial" pitchFamily="34" charset="0"/>
              </a:rPr>
              <a:t>   q=0;</a:t>
            </a:r>
            <a:r>
              <a:rPr lang="en-US" altLang="zh-CN" sz="1600" b="1" dirty="0">
                <a:solidFill>
                  <a:schemeClr val="tx1"/>
                </a:solidFill>
                <a:latin typeface="Tahoma" pitchFamily="34" charset="0"/>
                <a:ea typeface="宋体" pitchFamily="2" charset="-122"/>
                <a:cs typeface="Arial" pitchFamily="34" charset="0"/>
              </a:rPr>
              <a:t>      </a:t>
            </a:r>
            <a:endParaRPr lang="en-US" altLang="zh-CN" sz="2000" b="1" dirty="0">
              <a:solidFill>
                <a:schemeClr val="tx1"/>
              </a:solidFill>
              <a:ea typeface="宋体" pitchFamily="2" charset="-122"/>
              <a:cs typeface="Arial" pitchFamily="34" charset="0"/>
            </a:endParaRPr>
          </a:p>
        </p:txBody>
      </p:sp>
      <p:sp>
        <p:nvSpPr>
          <p:cNvPr id="17424" name="右箭头 34"/>
          <p:cNvSpPr>
            <a:spLocks noChangeArrowheads="1"/>
          </p:cNvSpPr>
          <p:nvPr/>
        </p:nvSpPr>
        <p:spPr bwMode="auto">
          <a:xfrm>
            <a:off x="4497388" y="5326063"/>
            <a:ext cx="758825" cy="354012"/>
          </a:xfrm>
          <a:prstGeom prst="rightArrow">
            <a:avLst>
              <a:gd name="adj1" fmla="val 50000"/>
              <a:gd name="adj2" fmla="val 53330"/>
            </a:avLst>
          </a:prstGeom>
          <a:gradFill rotWithShape="1">
            <a:gsLst>
              <a:gs pos="0">
                <a:srgbClr val="DDDDDD"/>
              </a:gs>
              <a:gs pos="100000">
                <a:srgbClr val="D965B2"/>
              </a:gs>
            </a:gsLst>
            <a:lin ang="0" scaled="1"/>
          </a:gradFill>
          <a:ln w="9525" algn="ctr">
            <a:noFill/>
            <a:round/>
            <a:headEnd/>
            <a:tailEnd/>
          </a:ln>
        </p:spPr>
        <p:txBody>
          <a:bodyPr anchor="b"/>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2" name="Text Box 4"/>
          <p:cNvSpPr txBox="1">
            <a:spLocks noChangeArrowheads="1"/>
          </p:cNvSpPr>
          <p:nvPr/>
        </p:nvSpPr>
        <p:spPr bwMode="auto">
          <a:xfrm>
            <a:off x="5238750" y="4219575"/>
            <a:ext cx="3662363" cy="2027238"/>
          </a:xfrm>
          <a:prstGeom prst="rect">
            <a:avLst/>
          </a:prstGeom>
          <a:solidFill>
            <a:srgbClr val="CDE6FF"/>
          </a:solidFill>
          <a:ln w="12700">
            <a:solidFill>
              <a:srgbClr val="000000"/>
            </a:solidFill>
            <a:miter lim="800000"/>
            <a:headEnd/>
            <a:tailEnd/>
          </a:ln>
          <a:effectLst>
            <a:outerShdw dist="107763" dir="2700000" algn="ctr" rotWithShape="0">
              <a:schemeClr val="bg2"/>
            </a:outerShdw>
          </a:effectLst>
        </p:spPr>
        <p:txBody>
          <a:bodyPr anchor="b">
            <a:spAutoFit/>
          </a:bodyPr>
          <a:lstStyle/>
          <a:p>
            <a:pPr eaLnBrk="1" hangingPunct="1">
              <a:lnSpc>
                <a:spcPct val="90000"/>
              </a:lnSpc>
              <a:spcBef>
                <a:spcPct val="0"/>
              </a:spcBef>
              <a:buClr>
                <a:srgbClr val="3333FF"/>
              </a:buClr>
              <a:buFont typeface="Wingdings" pitchFamily="2" charset="2"/>
              <a:buNone/>
              <a:defRPr/>
            </a:pPr>
            <a:r>
              <a:rPr lang="zh-CN" altLang="en-US" sz="2000" b="1" dirty="0">
                <a:solidFill>
                  <a:srgbClr val="FF0066"/>
                </a:solidFill>
                <a:latin typeface="Arial" charset="0"/>
                <a:ea typeface="宋体" pitchFamily="2" charset="-122"/>
                <a:cs typeface="Arial" charset="0"/>
              </a:rPr>
              <a:t>正确</a:t>
            </a:r>
            <a:r>
              <a:rPr lang="zh-CN" altLang="en-US" sz="2000" b="1" dirty="0">
                <a:solidFill>
                  <a:schemeClr val="tx1"/>
                </a:solidFill>
                <a:latin typeface="Arial" charset="0"/>
                <a:ea typeface="宋体" pitchFamily="2" charset="-122"/>
                <a:cs typeface="Arial" charset="0"/>
              </a:rPr>
              <a:t>的写法：</a:t>
            </a:r>
          </a:p>
          <a:p>
            <a:pPr eaLnBrk="1" hangingPunct="1">
              <a:lnSpc>
                <a:spcPct val="90000"/>
              </a:lnSpc>
              <a:spcBef>
                <a:spcPct val="0"/>
              </a:spcBef>
              <a:buClr>
                <a:srgbClr val="3333FF"/>
              </a:buClr>
              <a:buFont typeface="Wingdings" pitchFamily="2" charset="2"/>
              <a:buNone/>
              <a:defRPr/>
            </a:pPr>
            <a:r>
              <a:rPr lang="en-US" altLang="zh-CN" sz="2000" b="1" dirty="0">
                <a:solidFill>
                  <a:schemeClr val="tx1"/>
                </a:solidFill>
                <a:latin typeface="Arial" charset="0"/>
                <a:ea typeface="宋体" pitchFamily="2" charset="-122"/>
                <a:cs typeface="Arial" charset="0"/>
              </a:rPr>
              <a:t>always @ (</a:t>
            </a:r>
            <a:r>
              <a:rPr lang="en-US" altLang="zh-CN" sz="2000" b="1" dirty="0" err="1">
                <a:solidFill>
                  <a:schemeClr val="tx1"/>
                </a:solidFill>
                <a:latin typeface="Arial" charset="0"/>
                <a:ea typeface="宋体" pitchFamily="2" charset="-122"/>
                <a:cs typeface="Arial" charset="0"/>
              </a:rPr>
              <a:t>posedge</a:t>
            </a:r>
            <a:r>
              <a:rPr lang="en-US" altLang="zh-CN" sz="2000" b="1" dirty="0">
                <a:solidFill>
                  <a:schemeClr val="tx1"/>
                </a:solidFill>
                <a:latin typeface="Arial" charset="0"/>
                <a:ea typeface="宋体" pitchFamily="2" charset="-122"/>
                <a:cs typeface="Arial" charset="0"/>
              </a:rPr>
              <a:t> </a:t>
            </a:r>
            <a:r>
              <a:rPr lang="en-US" altLang="zh-CN" sz="2000" b="1" dirty="0" err="1">
                <a:solidFill>
                  <a:schemeClr val="tx1"/>
                </a:solidFill>
                <a:latin typeface="Arial" charset="0"/>
                <a:ea typeface="宋体" pitchFamily="2" charset="-122"/>
                <a:cs typeface="Arial" charset="0"/>
              </a:rPr>
              <a:t>clk</a:t>
            </a:r>
            <a:r>
              <a:rPr lang="en-US" altLang="zh-CN" sz="2000" b="1" dirty="0">
                <a:solidFill>
                  <a:schemeClr val="tx1"/>
                </a:solidFill>
                <a:latin typeface="Arial" charset="0"/>
                <a:ea typeface="宋体" pitchFamily="2" charset="-122"/>
                <a:cs typeface="Arial" charset="0"/>
              </a:rPr>
              <a:t> or </a:t>
            </a:r>
            <a:r>
              <a:rPr lang="en-US" altLang="zh-CN" sz="2000" b="1" dirty="0" err="1">
                <a:solidFill>
                  <a:schemeClr val="tx1"/>
                </a:solidFill>
                <a:latin typeface="Arial" charset="0"/>
                <a:ea typeface="宋体" pitchFamily="2" charset="-122"/>
                <a:cs typeface="Arial" charset="0"/>
              </a:rPr>
              <a:t>negedge</a:t>
            </a:r>
            <a:r>
              <a:rPr lang="en-US" altLang="zh-CN" sz="2000" b="1" dirty="0">
                <a:solidFill>
                  <a:schemeClr val="tx1"/>
                </a:solidFill>
                <a:latin typeface="Arial" charset="0"/>
                <a:ea typeface="宋体" pitchFamily="2" charset="-122"/>
                <a:cs typeface="Arial" charset="0"/>
              </a:rPr>
              <a:t> reset)</a:t>
            </a:r>
          </a:p>
          <a:p>
            <a:pPr eaLnBrk="1" hangingPunct="1">
              <a:lnSpc>
                <a:spcPct val="90000"/>
              </a:lnSpc>
              <a:spcBef>
                <a:spcPct val="0"/>
              </a:spcBef>
              <a:buClr>
                <a:srgbClr val="3333FF"/>
              </a:buClr>
              <a:buFont typeface="Wingdings" pitchFamily="2" charset="2"/>
              <a:buNone/>
              <a:defRPr/>
            </a:pPr>
            <a:r>
              <a:rPr lang="en-US" altLang="zh-CN" sz="2000" b="1" dirty="0">
                <a:solidFill>
                  <a:schemeClr val="tx1"/>
                </a:solidFill>
                <a:latin typeface="Arial" charset="0"/>
                <a:ea typeface="宋体" pitchFamily="2" charset="-122"/>
                <a:cs typeface="Arial" charset="0"/>
              </a:rPr>
              <a:t>   begin</a:t>
            </a:r>
          </a:p>
          <a:p>
            <a:pPr eaLnBrk="1" hangingPunct="1">
              <a:lnSpc>
                <a:spcPct val="90000"/>
              </a:lnSpc>
              <a:spcBef>
                <a:spcPct val="0"/>
              </a:spcBef>
              <a:buClr>
                <a:srgbClr val="3333FF"/>
              </a:buClr>
              <a:buFont typeface="Wingdings" pitchFamily="2" charset="2"/>
              <a:buNone/>
              <a:defRPr/>
            </a:pPr>
            <a:r>
              <a:rPr lang="en-US" altLang="zh-CN" sz="2000" b="1" dirty="0">
                <a:solidFill>
                  <a:schemeClr val="tx1"/>
                </a:solidFill>
                <a:latin typeface="Arial" charset="0"/>
                <a:ea typeface="宋体" pitchFamily="2" charset="-122"/>
                <a:cs typeface="Arial" charset="0"/>
              </a:rPr>
              <a:t>       if(!reset) q=0; //</a:t>
            </a:r>
            <a:r>
              <a:rPr lang="zh-CN" altLang="en-US" sz="2000" b="1" dirty="0">
                <a:solidFill>
                  <a:schemeClr val="tx1"/>
                </a:solidFill>
                <a:latin typeface="Arial" charset="0"/>
                <a:ea typeface="宋体" pitchFamily="2" charset="-122"/>
                <a:cs typeface="Arial" charset="0"/>
              </a:rPr>
              <a:t>异步清零</a:t>
            </a:r>
          </a:p>
          <a:p>
            <a:pPr eaLnBrk="1" hangingPunct="1">
              <a:lnSpc>
                <a:spcPct val="90000"/>
              </a:lnSpc>
              <a:spcBef>
                <a:spcPct val="0"/>
              </a:spcBef>
              <a:buClr>
                <a:srgbClr val="3333FF"/>
              </a:buClr>
              <a:buFont typeface="Wingdings" pitchFamily="2" charset="2"/>
              <a:buNone/>
              <a:defRPr/>
            </a:pPr>
            <a:r>
              <a:rPr lang="en-US" altLang="zh-CN" sz="2000" b="1" dirty="0">
                <a:solidFill>
                  <a:schemeClr val="tx1"/>
                </a:solidFill>
                <a:latin typeface="Arial" charset="0"/>
                <a:ea typeface="宋体" pitchFamily="2" charset="-122"/>
                <a:cs typeface="Arial" charset="0"/>
              </a:rPr>
              <a:t>       else q=q+1;</a:t>
            </a:r>
          </a:p>
          <a:p>
            <a:pPr eaLnBrk="1" hangingPunct="1">
              <a:lnSpc>
                <a:spcPct val="90000"/>
              </a:lnSpc>
              <a:spcBef>
                <a:spcPct val="0"/>
              </a:spcBef>
              <a:buClr>
                <a:srgbClr val="3333FF"/>
              </a:buClr>
              <a:buFont typeface="Wingdings" pitchFamily="2" charset="2"/>
              <a:buNone/>
              <a:defRPr/>
            </a:pPr>
            <a:r>
              <a:rPr lang="en-US" altLang="zh-CN" sz="2000" b="1" dirty="0">
                <a:solidFill>
                  <a:schemeClr val="tx1"/>
                </a:solidFill>
                <a:latin typeface="Arial" charset="0"/>
                <a:ea typeface="宋体" pitchFamily="2" charset="-122"/>
                <a:cs typeface="Arial" charset="0"/>
              </a:rPr>
              <a:t>    end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10982"/>
                                        </p:tgtEl>
                                        <p:attrNameLst>
                                          <p:attrName>style.visibility</p:attrName>
                                        </p:attrNameLst>
                                      </p:cBhvr>
                                      <p:to>
                                        <p:strVal val="visible"/>
                                      </p:to>
                                    </p:set>
                                    <p:anim calcmode="lin" valueType="num">
                                      <p:cBhvr>
                                        <p:cTn id="7" dur="500" fill="hold"/>
                                        <p:tgtEl>
                                          <p:spTgt spid="510982"/>
                                        </p:tgtEl>
                                        <p:attrNameLst>
                                          <p:attrName>ppt_w</p:attrName>
                                        </p:attrNameLst>
                                      </p:cBhvr>
                                      <p:tavLst>
                                        <p:tav tm="0">
                                          <p:val>
                                            <p:fltVal val="0"/>
                                          </p:val>
                                        </p:tav>
                                        <p:tav tm="100000">
                                          <p:val>
                                            <p:strVal val="#ppt_w"/>
                                          </p:val>
                                        </p:tav>
                                      </p:tavLst>
                                    </p:anim>
                                    <p:anim calcmode="lin" valueType="num">
                                      <p:cBhvr>
                                        <p:cTn id="8" dur="500" fill="hold"/>
                                        <p:tgtEl>
                                          <p:spTgt spid="51098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10980"/>
                                        </p:tgtEl>
                                        <p:attrNameLst>
                                          <p:attrName>style.visibility</p:attrName>
                                        </p:attrNameLst>
                                      </p:cBhvr>
                                      <p:to>
                                        <p:strVal val="visible"/>
                                      </p:to>
                                    </p:set>
                                    <p:animEffect transition="in" filter="wipe(left)">
                                      <p:cBhvr>
                                        <p:cTn id="12" dur="500"/>
                                        <p:tgtEl>
                                          <p:spTgt spid="51098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6774"/>
                                        </p:tgtEl>
                                        <p:attrNameLst>
                                          <p:attrName>style.visibility</p:attrName>
                                        </p:attrNameLst>
                                      </p:cBhvr>
                                      <p:to>
                                        <p:strVal val="visible"/>
                                      </p:to>
                                    </p:set>
                                    <p:anim calcmode="lin" valueType="num">
                                      <p:cBhvr>
                                        <p:cTn id="17" dur="500" fill="hold"/>
                                        <p:tgtEl>
                                          <p:spTgt spid="416774"/>
                                        </p:tgtEl>
                                        <p:attrNameLst>
                                          <p:attrName>ppt_w</p:attrName>
                                        </p:attrNameLst>
                                      </p:cBhvr>
                                      <p:tavLst>
                                        <p:tav tm="0">
                                          <p:val>
                                            <p:fltVal val="0"/>
                                          </p:val>
                                        </p:tav>
                                        <p:tav tm="100000">
                                          <p:val>
                                            <p:strVal val="#ppt_w"/>
                                          </p:val>
                                        </p:tav>
                                      </p:tavLst>
                                    </p:anim>
                                    <p:anim calcmode="lin" valueType="num">
                                      <p:cBhvr>
                                        <p:cTn id="18" dur="500" fill="hold"/>
                                        <p:tgtEl>
                                          <p:spTgt spid="41677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56900"/>
                                        </p:tgtEl>
                                        <p:attrNameLst>
                                          <p:attrName>style.visibility</p:attrName>
                                        </p:attrNameLst>
                                      </p:cBhvr>
                                      <p:to>
                                        <p:strVal val="visible"/>
                                      </p:to>
                                    </p:set>
                                    <p:anim calcmode="lin" valueType="num">
                                      <p:cBhvr additive="base">
                                        <p:cTn id="23" dur="500" fill="hold"/>
                                        <p:tgtEl>
                                          <p:spTgt spid="2256900"/>
                                        </p:tgtEl>
                                        <p:attrNameLst>
                                          <p:attrName>ppt_x</p:attrName>
                                        </p:attrNameLst>
                                      </p:cBhvr>
                                      <p:tavLst>
                                        <p:tav tm="0">
                                          <p:val>
                                            <p:strVal val="#ppt_x"/>
                                          </p:val>
                                        </p:tav>
                                        <p:tav tm="100000">
                                          <p:val>
                                            <p:strVal val="#ppt_x"/>
                                          </p:val>
                                        </p:tav>
                                      </p:tavLst>
                                    </p:anim>
                                    <p:anim calcmode="lin" valueType="num">
                                      <p:cBhvr additive="base">
                                        <p:cTn id="24" dur="500" fill="hold"/>
                                        <p:tgtEl>
                                          <p:spTgt spid="225690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7424"/>
                                        </p:tgtEl>
                                        <p:attrNameLst>
                                          <p:attrName>style.visibility</p:attrName>
                                        </p:attrNameLst>
                                      </p:cBhvr>
                                      <p:to>
                                        <p:strVal val="visible"/>
                                      </p:to>
                                    </p:set>
                                    <p:anim calcmode="lin" valueType="num">
                                      <p:cBhvr>
                                        <p:cTn id="29" dur="500" fill="hold"/>
                                        <p:tgtEl>
                                          <p:spTgt spid="17424"/>
                                        </p:tgtEl>
                                        <p:attrNameLst>
                                          <p:attrName>ppt_w</p:attrName>
                                        </p:attrNameLst>
                                      </p:cBhvr>
                                      <p:tavLst>
                                        <p:tav tm="0">
                                          <p:val>
                                            <p:fltVal val="0"/>
                                          </p:val>
                                        </p:tav>
                                        <p:tav tm="100000">
                                          <p:val>
                                            <p:strVal val="#ppt_w"/>
                                          </p:val>
                                        </p:tav>
                                      </p:tavLst>
                                    </p:anim>
                                    <p:anim calcmode="lin" valueType="num">
                                      <p:cBhvr>
                                        <p:cTn id="30" dur="500" fill="hold"/>
                                        <p:tgtEl>
                                          <p:spTgt spid="17424"/>
                                        </p:tgtEl>
                                        <p:attrNameLst>
                                          <p:attrName>ppt_h</p:attrName>
                                        </p:attrNameLst>
                                      </p:cBhvr>
                                      <p:tavLst>
                                        <p:tav tm="0">
                                          <p:val>
                                            <p:fltVal val="0"/>
                                          </p:val>
                                        </p:tav>
                                        <p:tav tm="100000">
                                          <p:val>
                                            <p:strVal val="#ppt_h"/>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0982" grpId="0" animBg="1" autoUpdateAnimBg="0"/>
      <p:bldP spid="416774" grpId="0" animBg="1" autoUpdateAnimBg="0"/>
      <p:bldP spid="2256900" grpId="0" animBg="1" autoUpdateAnimBg="0"/>
      <p:bldP spid="17424" grpId="0" animBg="1"/>
      <p:bldP spid="2"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611560" y="373361"/>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2</a:t>
            </a:r>
            <a:r>
              <a:rPr lang="zh-CN" altLang="en-US" smtClean="0">
                <a:solidFill>
                  <a:schemeClr val="accent1"/>
                </a:solidFill>
                <a:latin typeface="Times New Roman" panose="02020603050405020304" pitchFamily="18" charset="0"/>
                <a:cs typeface="Times New Roman" panose="02020603050405020304" pitchFamily="18" charset="0"/>
              </a:rPr>
              <a:t>、</a:t>
            </a:r>
            <a:r>
              <a:rPr lang="en-US" altLang="zh-CN" smtClean="0">
                <a:solidFill>
                  <a:schemeClr val="accent1"/>
                </a:solidFill>
                <a:latin typeface="Times New Roman" panose="02020603050405020304" pitchFamily="18" charset="0"/>
                <a:cs typeface="Times New Roman" panose="02020603050405020304" pitchFamily="18" charset="0"/>
              </a:rPr>
              <a:t>initial</a:t>
            </a:r>
            <a:r>
              <a:rPr lang="zh-CN" altLang="en-US" smtClean="0">
                <a:solidFill>
                  <a:schemeClr val="accent1"/>
                </a:solidFill>
                <a:latin typeface="Times New Roman" panose="02020603050405020304" pitchFamily="18" charset="0"/>
                <a:cs typeface="Times New Roman" panose="02020603050405020304" pitchFamily="18" charset="0"/>
              </a:rPr>
              <a:t>语句</a:t>
            </a:r>
          </a:p>
        </p:txBody>
      </p:sp>
      <p:sp>
        <p:nvSpPr>
          <p:cNvPr id="74756" name="Rectangle 3"/>
          <p:cNvSpPr>
            <a:spLocks noGrp="1" noChangeArrowheads="1"/>
          </p:cNvSpPr>
          <p:nvPr>
            <p:ph type="body" idx="1"/>
          </p:nvPr>
        </p:nvSpPr>
        <p:spPr>
          <a:xfrm>
            <a:off x="477044" y="980728"/>
            <a:ext cx="8279606" cy="764184"/>
          </a:xfrm>
        </p:spPr>
        <p:txBody>
          <a:bodyPr/>
          <a:lstStyle/>
          <a:p>
            <a:pPr>
              <a:lnSpc>
                <a:spcPct val="110000"/>
              </a:lnSpc>
              <a:spcBef>
                <a:spcPct val="0"/>
              </a:spcBef>
            </a:pPr>
            <a:r>
              <a:rPr kumimoji="1" lang="en-US" altLang="zh-CN" sz="2200" dirty="0" smtClean="0">
                <a:latin typeface="Arial" charset="0"/>
                <a:ea typeface="楷体_GB2312" pitchFamily="49" charset="-122"/>
              </a:rPr>
              <a:t>initial</a:t>
            </a:r>
            <a:r>
              <a:rPr kumimoji="1" lang="zh-CN" altLang="en-US" sz="2200" dirty="0" smtClean="0">
                <a:latin typeface="Arial" charset="0"/>
                <a:ea typeface="楷体_GB2312" pitchFamily="49" charset="-122"/>
              </a:rPr>
              <a:t>语句是面向模拟仿真的过程语句，通常不能被逻辑综合工具支持。</a:t>
            </a:r>
            <a:r>
              <a:rPr kumimoji="1" lang="en-US" altLang="zh-CN" sz="2200" dirty="0" smtClean="0">
                <a:latin typeface="Arial" charset="0"/>
                <a:ea typeface="楷体_GB2312" pitchFamily="49" charset="-122"/>
              </a:rPr>
              <a:t>initial</a:t>
            </a:r>
            <a:r>
              <a:rPr kumimoji="1" lang="zh-CN" altLang="en-US" sz="2200" dirty="0" smtClean="0">
                <a:latin typeface="Arial" charset="0"/>
                <a:ea typeface="楷体_GB2312" pitchFamily="49" charset="-122"/>
              </a:rPr>
              <a:t>块内的语句仅执行一次。</a:t>
            </a:r>
          </a:p>
        </p:txBody>
      </p:sp>
      <p:sp>
        <p:nvSpPr>
          <p:cNvPr id="519172" name="Text Box 4"/>
          <p:cNvSpPr txBox="1">
            <a:spLocks noChangeArrowheads="1"/>
          </p:cNvSpPr>
          <p:nvPr/>
        </p:nvSpPr>
        <p:spPr bwMode="auto">
          <a:xfrm>
            <a:off x="1554163" y="2269703"/>
            <a:ext cx="1825625" cy="2295525"/>
          </a:xfrm>
          <a:prstGeom prst="rect">
            <a:avLst/>
          </a:prstGeom>
          <a:solidFill>
            <a:srgbClr val="66FFCC"/>
          </a:solidFill>
          <a:ln w="9525">
            <a:solidFill>
              <a:srgbClr val="CC6600"/>
            </a:solidFill>
            <a:miter lim="800000"/>
            <a:headEnd/>
            <a:tailEnd/>
          </a:ln>
        </p:spPr>
        <p:txBody>
          <a:bodyPr anchor="b">
            <a:spAutoFit/>
          </a:bodyPr>
          <a:lstStyle/>
          <a:p>
            <a:pPr>
              <a:spcBef>
                <a:spcPct val="0"/>
              </a:spcBef>
              <a:buClrTx/>
              <a:buFontTx/>
              <a:buNone/>
            </a:pPr>
            <a:r>
              <a:rPr lang="en-US" altLang="zh-CN" sz="2000" b="1" dirty="0">
                <a:solidFill>
                  <a:srgbClr val="FF0066"/>
                </a:solidFill>
                <a:latin typeface="Arial" charset="0"/>
              </a:rPr>
              <a:t>initial</a:t>
            </a:r>
          </a:p>
          <a:p>
            <a:pPr>
              <a:spcBef>
                <a:spcPct val="0"/>
              </a:spcBef>
              <a:buClrTx/>
              <a:buFontTx/>
              <a:buNone/>
            </a:pPr>
            <a:r>
              <a:rPr lang="en-US" altLang="zh-CN" sz="2000" b="1" dirty="0">
                <a:solidFill>
                  <a:schemeClr val="tx1"/>
                </a:solidFill>
                <a:latin typeface="Arial" charset="0"/>
              </a:rPr>
              <a:t>   </a:t>
            </a:r>
            <a:r>
              <a:rPr lang="en-US" altLang="zh-CN" sz="2000" b="1" dirty="0">
                <a:solidFill>
                  <a:srgbClr val="F6B600"/>
                </a:solidFill>
                <a:latin typeface="Arial" charset="0"/>
              </a:rPr>
              <a:t>begin</a:t>
            </a:r>
          </a:p>
          <a:p>
            <a:pPr algn="l">
              <a:lnSpc>
                <a:spcPct val="100000"/>
              </a:lnSpc>
              <a:spcBef>
                <a:spcPct val="0"/>
              </a:spcBef>
              <a:buClrTx/>
              <a:buFontTx/>
              <a:buNone/>
            </a:pPr>
            <a:r>
              <a:rPr lang="en-US" altLang="zh-CN" sz="2000" b="1" dirty="0">
                <a:solidFill>
                  <a:schemeClr val="tx1"/>
                </a:solidFill>
                <a:latin typeface="Arial" charset="0"/>
              </a:rPr>
              <a:t>        </a:t>
            </a:r>
            <a:r>
              <a:rPr lang="zh-CN" altLang="en-US" sz="2000" b="1" dirty="0">
                <a:solidFill>
                  <a:schemeClr val="tx1"/>
                </a:solidFill>
                <a:latin typeface="Arial" charset="0"/>
              </a:rPr>
              <a:t>语句</a:t>
            </a:r>
            <a:r>
              <a:rPr lang="en-US" altLang="zh-CN" sz="2000" b="1" dirty="0">
                <a:solidFill>
                  <a:schemeClr val="tx1"/>
                </a:solidFill>
                <a:latin typeface="Arial" charset="0"/>
              </a:rPr>
              <a:t>1</a:t>
            </a:r>
            <a:r>
              <a:rPr lang="zh-CN" altLang="en-US" sz="2000" b="1" dirty="0">
                <a:solidFill>
                  <a:schemeClr val="tx1"/>
                </a:solidFill>
                <a:latin typeface="Arial" charset="0"/>
              </a:rPr>
              <a:t>；</a:t>
            </a:r>
          </a:p>
          <a:p>
            <a:pPr algn="l">
              <a:lnSpc>
                <a:spcPct val="100000"/>
              </a:lnSpc>
              <a:spcBef>
                <a:spcPct val="0"/>
              </a:spcBef>
              <a:buClrTx/>
              <a:buFontTx/>
              <a:buNone/>
            </a:pPr>
            <a:r>
              <a:rPr lang="zh-CN" altLang="en-US" sz="2000" b="1" dirty="0">
                <a:solidFill>
                  <a:schemeClr val="tx1"/>
                </a:solidFill>
                <a:latin typeface="Arial" charset="0"/>
              </a:rPr>
              <a:t>        语句</a:t>
            </a:r>
            <a:r>
              <a:rPr lang="en-US" altLang="zh-CN" sz="2000" b="1" dirty="0">
                <a:solidFill>
                  <a:schemeClr val="tx1"/>
                </a:solidFill>
                <a:latin typeface="Arial" charset="0"/>
              </a:rPr>
              <a:t>2</a:t>
            </a:r>
            <a:r>
              <a:rPr lang="zh-CN" altLang="en-US" sz="2000" b="1" dirty="0">
                <a:solidFill>
                  <a:schemeClr val="tx1"/>
                </a:solidFill>
                <a:latin typeface="Arial" charset="0"/>
              </a:rPr>
              <a:t>；</a:t>
            </a:r>
          </a:p>
          <a:p>
            <a:pPr algn="l">
              <a:lnSpc>
                <a:spcPct val="100000"/>
              </a:lnSpc>
              <a:spcBef>
                <a:spcPct val="0"/>
              </a:spcBef>
              <a:buClrTx/>
              <a:buFontTx/>
              <a:buNone/>
            </a:pPr>
            <a:r>
              <a:rPr lang="zh-CN" altLang="en-US" sz="2000" b="1" dirty="0">
                <a:solidFill>
                  <a:schemeClr val="tx1"/>
                </a:solidFill>
                <a:latin typeface="Arial" charset="0"/>
              </a:rPr>
              <a:t>         </a:t>
            </a:r>
            <a:r>
              <a:rPr lang="en-US" altLang="zh-CN" sz="2000" b="1" dirty="0">
                <a:solidFill>
                  <a:schemeClr val="tx1"/>
                </a:solidFill>
                <a:latin typeface="Arial" charset="0"/>
              </a:rPr>
              <a:t>……</a:t>
            </a:r>
          </a:p>
          <a:p>
            <a:pPr algn="l">
              <a:lnSpc>
                <a:spcPct val="100000"/>
              </a:lnSpc>
              <a:spcBef>
                <a:spcPct val="0"/>
              </a:spcBef>
              <a:buClrTx/>
              <a:buFontTx/>
              <a:buNone/>
            </a:pPr>
            <a:r>
              <a:rPr lang="en-US" altLang="zh-CN" sz="2000" b="1" dirty="0">
                <a:solidFill>
                  <a:schemeClr val="tx1"/>
                </a:solidFill>
                <a:latin typeface="Arial" charset="0"/>
              </a:rPr>
              <a:t>         </a:t>
            </a:r>
            <a:r>
              <a:rPr lang="zh-CN" altLang="en-US" sz="2000" b="1" dirty="0">
                <a:solidFill>
                  <a:schemeClr val="tx1"/>
                </a:solidFill>
                <a:latin typeface="Arial" charset="0"/>
              </a:rPr>
              <a:t>语句</a:t>
            </a:r>
            <a:r>
              <a:rPr lang="en-US" altLang="zh-CN" sz="2000" b="1" dirty="0">
                <a:solidFill>
                  <a:schemeClr val="tx1"/>
                </a:solidFill>
                <a:latin typeface="Arial" charset="0"/>
              </a:rPr>
              <a:t>n</a:t>
            </a:r>
            <a:r>
              <a:rPr lang="zh-CN" altLang="en-US" sz="2000" b="1" dirty="0">
                <a:solidFill>
                  <a:schemeClr val="tx1"/>
                </a:solidFill>
                <a:latin typeface="Arial" charset="0"/>
              </a:rPr>
              <a:t>；</a:t>
            </a:r>
          </a:p>
          <a:p>
            <a:pPr algn="l">
              <a:lnSpc>
                <a:spcPct val="100000"/>
              </a:lnSpc>
              <a:spcBef>
                <a:spcPct val="0"/>
              </a:spcBef>
              <a:buClrTx/>
              <a:buFontTx/>
              <a:buNone/>
            </a:pPr>
            <a:r>
              <a:rPr lang="zh-CN" altLang="en-US" sz="2000" b="1" dirty="0">
                <a:solidFill>
                  <a:schemeClr val="tx1"/>
                </a:solidFill>
                <a:latin typeface="Arial" charset="0"/>
              </a:rPr>
              <a:t>    </a:t>
            </a:r>
            <a:r>
              <a:rPr lang="en-US" altLang="zh-CN" sz="2000" b="1" dirty="0">
                <a:solidFill>
                  <a:srgbClr val="F6B600"/>
                </a:solidFill>
                <a:latin typeface="Arial" charset="0"/>
              </a:rPr>
              <a:t>end</a:t>
            </a:r>
          </a:p>
        </p:txBody>
      </p:sp>
      <p:sp>
        <p:nvSpPr>
          <p:cNvPr id="519174" name="Rectangle 6"/>
          <p:cNvSpPr>
            <a:spLocks noChangeArrowheads="1"/>
          </p:cNvSpPr>
          <p:nvPr/>
        </p:nvSpPr>
        <p:spPr bwMode="auto">
          <a:xfrm>
            <a:off x="396875" y="2364953"/>
            <a:ext cx="800219" cy="424732"/>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b="1">
                <a:solidFill>
                  <a:srgbClr val="C00000"/>
                </a:solidFill>
                <a:effectLst>
                  <a:outerShdw blurRad="38100" dist="38100" dir="2700000" algn="tl">
                    <a:srgbClr val="C0C0C0"/>
                  </a:outerShdw>
                </a:effectLst>
                <a:latin typeface="华文彩云" pitchFamily="2" charset="-122"/>
                <a:ea typeface="华文彩云" pitchFamily="2" charset="-122"/>
              </a:rPr>
              <a:t>格式</a:t>
            </a:r>
          </a:p>
        </p:txBody>
      </p:sp>
      <p:sp>
        <p:nvSpPr>
          <p:cNvPr id="519175" name="Rectangle 7"/>
          <p:cNvSpPr>
            <a:spLocks noChangeArrowheads="1"/>
          </p:cNvSpPr>
          <p:nvPr/>
        </p:nvSpPr>
        <p:spPr bwMode="auto">
          <a:xfrm>
            <a:off x="3765550" y="1772816"/>
            <a:ext cx="5378450" cy="411162"/>
          </a:xfrm>
          <a:prstGeom prst="rect">
            <a:avLst/>
          </a:prstGeom>
          <a:noFill/>
          <a:ln w="9525">
            <a:noFill/>
            <a:miter lim="800000"/>
            <a:headEnd/>
            <a:tailEnd/>
          </a:ln>
        </p:spPr>
        <p:txBody>
          <a:bodyPr/>
          <a:lstStyle/>
          <a:p>
            <a:pPr>
              <a:lnSpc>
                <a:spcPct val="90000"/>
              </a:lnSpc>
              <a:spcBef>
                <a:spcPct val="0"/>
              </a:spcBef>
              <a:buClrTx/>
              <a:buFontTx/>
              <a:buNone/>
            </a:pPr>
            <a:r>
              <a:rPr lang="zh-CN" altLang="en-US" b="1" dirty="0">
                <a:solidFill>
                  <a:srgbClr val="FF0066"/>
                </a:solidFill>
              </a:rPr>
              <a:t> </a:t>
            </a:r>
            <a:r>
              <a:rPr lang="en-US" altLang="zh-CN" sz="2200" b="1" dirty="0">
                <a:solidFill>
                  <a:srgbClr val="FF0066"/>
                </a:solidFill>
              </a:rPr>
              <a:t>【</a:t>
            </a:r>
            <a:r>
              <a:rPr lang="zh-CN" altLang="en-US" sz="2200" b="1" dirty="0">
                <a:solidFill>
                  <a:srgbClr val="FF0066"/>
                </a:solidFill>
              </a:rPr>
              <a:t>例</a:t>
            </a:r>
            <a:r>
              <a:rPr kumimoji="1" lang="en-US" altLang="zh-CN" sz="2000" b="1" dirty="0">
                <a:solidFill>
                  <a:srgbClr val="FF0066"/>
                </a:solidFill>
                <a:latin typeface="Arial" charset="0"/>
              </a:rPr>
              <a:t>2.26</a:t>
            </a:r>
            <a:r>
              <a:rPr lang="en-US" altLang="zh-CN" sz="2200" b="1" dirty="0">
                <a:solidFill>
                  <a:srgbClr val="FF0066"/>
                </a:solidFill>
              </a:rPr>
              <a:t>】</a:t>
            </a:r>
            <a:r>
              <a:rPr kumimoji="1" lang="zh-CN" altLang="en-US" sz="2200" b="1" dirty="0">
                <a:solidFill>
                  <a:schemeClr val="tx1"/>
                </a:solidFill>
              </a:rPr>
              <a:t>对各变量进行初始化</a:t>
            </a:r>
            <a:r>
              <a:rPr kumimoji="1" lang="zh-CN" altLang="en-US" sz="2200" b="1" dirty="0">
                <a:solidFill>
                  <a:schemeClr val="tx1"/>
                </a:solidFill>
                <a:latin typeface="Tahoma" pitchFamily="34" charset="0"/>
              </a:rPr>
              <a:t>。</a:t>
            </a:r>
          </a:p>
        </p:txBody>
      </p:sp>
      <p:sp>
        <p:nvSpPr>
          <p:cNvPr id="519178" name="Rectangle 10"/>
          <p:cNvSpPr>
            <a:spLocks noChangeArrowheads="1"/>
          </p:cNvSpPr>
          <p:nvPr/>
        </p:nvSpPr>
        <p:spPr bwMode="auto">
          <a:xfrm>
            <a:off x="319088" y="5457825"/>
            <a:ext cx="8728075" cy="895350"/>
          </a:xfrm>
          <a:prstGeom prst="rect">
            <a:avLst/>
          </a:prstGeom>
          <a:noFill/>
          <a:ln w="9525">
            <a:noFill/>
            <a:miter lim="800000"/>
            <a:headEnd/>
            <a:tailEnd/>
          </a:ln>
        </p:spPr>
        <p:txBody>
          <a:bodyPr/>
          <a:lstStyle/>
          <a:p>
            <a:pPr marL="342900" indent="-342900" eaLnBrk="1" hangingPunct="1">
              <a:spcBef>
                <a:spcPct val="0"/>
              </a:spcBef>
              <a:buClr>
                <a:schemeClr val="accent1"/>
              </a:buClr>
              <a:buFont typeface="Wingdings" pitchFamily="2" charset="2"/>
              <a:buChar char="v"/>
            </a:pPr>
            <a:r>
              <a:rPr kumimoji="1" lang="zh-CN" altLang="en-US" sz="2200" b="1" dirty="0">
                <a:solidFill>
                  <a:schemeClr val="tx1"/>
                </a:solidFill>
              </a:rPr>
              <a:t>在仿真的初始状态对各变量进行</a:t>
            </a:r>
            <a:r>
              <a:rPr kumimoji="1" lang="zh-CN" altLang="en-US" sz="2200" b="1" dirty="0">
                <a:solidFill>
                  <a:srgbClr val="CC0066"/>
                </a:solidFill>
              </a:rPr>
              <a:t>初始化</a:t>
            </a:r>
            <a:r>
              <a:rPr kumimoji="1" lang="zh-CN" altLang="en-US" sz="2200" b="1" dirty="0">
                <a:solidFill>
                  <a:schemeClr val="tx1"/>
                </a:solidFill>
              </a:rPr>
              <a:t>；</a:t>
            </a:r>
          </a:p>
          <a:p>
            <a:pPr marL="342900" indent="-342900" eaLnBrk="1" hangingPunct="1">
              <a:spcBef>
                <a:spcPct val="0"/>
              </a:spcBef>
              <a:buClr>
                <a:schemeClr val="accent1"/>
              </a:buClr>
              <a:buFont typeface="Wingdings" pitchFamily="2" charset="2"/>
              <a:buChar char="v"/>
            </a:pPr>
            <a:r>
              <a:rPr kumimoji="1" lang="zh-CN" altLang="en-US" sz="2200" b="1" dirty="0">
                <a:solidFill>
                  <a:schemeClr val="tx1"/>
                </a:solidFill>
              </a:rPr>
              <a:t>在测试文件中</a:t>
            </a:r>
            <a:r>
              <a:rPr kumimoji="1" lang="zh-CN" altLang="en-US" sz="2200" b="1" dirty="0">
                <a:solidFill>
                  <a:srgbClr val="CC0066"/>
                </a:solidFill>
              </a:rPr>
              <a:t>生成激励波形</a:t>
            </a:r>
            <a:r>
              <a:rPr kumimoji="1" lang="zh-CN" altLang="en-US" sz="2200" b="1" dirty="0">
                <a:solidFill>
                  <a:schemeClr val="tx1"/>
                </a:solidFill>
              </a:rPr>
              <a:t>（如时钟信号）作为电路的仿真信号。</a:t>
            </a:r>
            <a:endParaRPr kumimoji="1" lang="zh-CN" altLang="en-US" sz="2200" b="1" dirty="0">
              <a:solidFill>
                <a:schemeClr val="tx1"/>
              </a:solidFill>
              <a:latin typeface="Tahoma" pitchFamily="34" charset="0"/>
            </a:endParaRPr>
          </a:p>
        </p:txBody>
      </p:sp>
      <p:sp>
        <p:nvSpPr>
          <p:cNvPr id="519179" name="Text Box 11"/>
          <p:cNvSpPr txBox="1">
            <a:spLocks noChangeArrowheads="1"/>
          </p:cNvSpPr>
          <p:nvPr/>
        </p:nvSpPr>
        <p:spPr bwMode="auto">
          <a:xfrm>
            <a:off x="3794125" y="2247478"/>
            <a:ext cx="4962525" cy="2851150"/>
          </a:xfrm>
          <a:prstGeom prst="rect">
            <a:avLst/>
          </a:prstGeom>
          <a:solidFill>
            <a:srgbClr val="99CCFF"/>
          </a:solidFill>
          <a:ln w="12700">
            <a:solidFill>
              <a:schemeClr val="tx1"/>
            </a:solidFill>
            <a:miter lim="800000"/>
            <a:headEnd/>
            <a:tailEnd/>
          </a:ln>
          <a:effectLst>
            <a:outerShdw dist="107763" dir="2700000" algn="ctr" rotWithShape="0">
              <a:schemeClr val="bg2"/>
            </a:outerShdw>
          </a:effectLst>
        </p:spPr>
        <p:txBody>
          <a:bodyPr anchor="b">
            <a:spAutoFit/>
          </a:bodyPr>
          <a:lstStyle/>
          <a:p>
            <a:pPr>
              <a:lnSpc>
                <a:spcPct val="90000"/>
              </a:lnSpc>
              <a:spcBef>
                <a:spcPct val="0"/>
              </a:spcBef>
              <a:buClrTx/>
              <a:buFontTx/>
              <a:buNone/>
              <a:defRPr/>
            </a:pPr>
            <a:r>
              <a:rPr lang="en-US" altLang="zh-CN" sz="2000" b="1" dirty="0">
                <a:solidFill>
                  <a:schemeClr val="tx1"/>
                </a:solidFill>
                <a:latin typeface="Times New Roman" pitchFamily="18" charset="0"/>
                <a:ea typeface="宋体" pitchFamily="2" charset="-122"/>
              </a:rPr>
              <a:t>parameter size=16;</a:t>
            </a:r>
          </a:p>
          <a:p>
            <a:pPr>
              <a:lnSpc>
                <a:spcPct val="90000"/>
              </a:lnSpc>
              <a:spcBef>
                <a:spcPct val="0"/>
              </a:spcBef>
              <a:buClrTx/>
              <a:buFontTx/>
              <a:buNone/>
              <a:defRPr/>
            </a:pPr>
            <a:r>
              <a:rPr lang="en-US" altLang="zh-CN" sz="2000" b="1" dirty="0" err="1">
                <a:solidFill>
                  <a:schemeClr val="tx1"/>
                </a:solidFill>
                <a:latin typeface="Times New Roman" pitchFamily="18" charset="0"/>
                <a:ea typeface="宋体" pitchFamily="2" charset="-122"/>
              </a:rPr>
              <a:t>reg</a:t>
            </a:r>
            <a:r>
              <a:rPr lang="en-US" altLang="zh-CN" sz="2000" b="1" dirty="0">
                <a:solidFill>
                  <a:schemeClr val="tx1"/>
                </a:solidFill>
                <a:latin typeface="Times New Roman" pitchFamily="18" charset="0"/>
                <a:ea typeface="宋体" pitchFamily="2" charset="-122"/>
              </a:rPr>
              <a:t>[3:0] </a:t>
            </a:r>
            <a:r>
              <a:rPr lang="en-US" altLang="zh-CN" sz="2000" b="1" dirty="0" err="1">
                <a:solidFill>
                  <a:schemeClr val="tx1"/>
                </a:solidFill>
                <a:latin typeface="Times New Roman" pitchFamily="18" charset="0"/>
                <a:ea typeface="宋体" pitchFamily="2" charset="-122"/>
              </a:rPr>
              <a:t>addr</a:t>
            </a:r>
            <a:r>
              <a:rPr lang="en-US" altLang="zh-CN" sz="2000" b="1" dirty="0">
                <a:solidFill>
                  <a:schemeClr val="tx1"/>
                </a:solidFill>
                <a:latin typeface="Times New Roman" pitchFamily="18" charset="0"/>
                <a:ea typeface="宋体" pitchFamily="2" charset="-122"/>
              </a:rPr>
              <a:t>;</a:t>
            </a:r>
          </a:p>
          <a:p>
            <a:pPr>
              <a:lnSpc>
                <a:spcPct val="90000"/>
              </a:lnSpc>
              <a:spcBef>
                <a:spcPct val="0"/>
              </a:spcBef>
              <a:buClrTx/>
              <a:buFontTx/>
              <a:buNone/>
              <a:defRPr/>
            </a:pPr>
            <a:r>
              <a:rPr lang="en-US" altLang="zh-CN" sz="2000" b="1" dirty="0" err="1">
                <a:solidFill>
                  <a:schemeClr val="tx1"/>
                </a:solidFill>
                <a:latin typeface="Times New Roman" pitchFamily="18" charset="0"/>
                <a:ea typeface="宋体" pitchFamily="2" charset="-122"/>
              </a:rPr>
              <a:t>reg</a:t>
            </a:r>
            <a:r>
              <a:rPr lang="en-US" altLang="zh-CN" sz="2000" b="1" dirty="0">
                <a:solidFill>
                  <a:schemeClr val="tx1"/>
                </a:solidFill>
                <a:latin typeface="Times New Roman" pitchFamily="18" charset="0"/>
                <a:ea typeface="宋体" pitchFamily="2" charset="-122"/>
              </a:rPr>
              <a:t> reg1;</a:t>
            </a:r>
          </a:p>
          <a:p>
            <a:pPr>
              <a:lnSpc>
                <a:spcPct val="90000"/>
              </a:lnSpc>
              <a:spcBef>
                <a:spcPct val="0"/>
              </a:spcBef>
              <a:buClrTx/>
              <a:buFontTx/>
              <a:buNone/>
              <a:defRPr/>
            </a:pPr>
            <a:r>
              <a:rPr lang="en-US" altLang="zh-CN" sz="2000" b="1" dirty="0" err="1">
                <a:solidFill>
                  <a:schemeClr val="tx1"/>
                </a:solidFill>
                <a:latin typeface="Times New Roman" pitchFamily="18" charset="0"/>
                <a:ea typeface="宋体" pitchFamily="2" charset="-122"/>
              </a:rPr>
              <a:t>reg</a:t>
            </a:r>
            <a:r>
              <a:rPr lang="en-US" altLang="zh-CN" sz="2000" b="1" dirty="0">
                <a:solidFill>
                  <a:schemeClr val="tx1"/>
                </a:solidFill>
                <a:latin typeface="Times New Roman" pitchFamily="18" charset="0"/>
                <a:ea typeface="宋体" pitchFamily="2" charset="-122"/>
              </a:rPr>
              <a:t>[7:0] memory[0:15];</a:t>
            </a:r>
          </a:p>
          <a:p>
            <a:pPr>
              <a:lnSpc>
                <a:spcPct val="90000"/>
              </a:lnSpc>
              <a:spcBef>
                <a:spcPct val="0"/>
              </a:spcBef>
              <a:buClrTx/>
              <a:buFontTx/>
              <a:buNone/>
              <a:defRPr/>
            </a:pPr>
            <a:r>
              <a:rPr lang="en-US" altLang="zh-CN" sz="2000" b="1" dirty="0">
                <a:solidFill>
                  <a:srgbClr val="FF0066"/>
                </a:solidFill>
                <a:latin typeface="Times New Roman" pitchFamily="18" charset="0"/>
                <a:ea typeface="宋体" pitchFamily="2" charset="-122"/>
              </a:rPr>
              <a:t>initial</a:t>
            </a:r>
          </a:p>
          <a:p>
            <a:pPr>
              <a:lnSpc>
                <a:spcPct val="90000"/>
              </a:lnSpc>
              <a:spcBef>
                <a:spcPct val="0"/>
              </a:spcBef>
              <a:buClrTx/>
              <a:buFontTx/>
              <a:buNone/>
              <a:defRPr/>
            </a:pPr>
            <a:r>
              <a:rPr lang="en-US" altLang="zh-CN" sz="2000" b="1" dirty="0">
                <a:solidFill>
                  <a:schemeClr val="tx1"/>
                </a:solidFill>
                <a:latin typeface="Times New Roman" pitchFamily="18" charset="0"/>
                <a:ea typeface="宋体" pitchFamily="2" charset="-122"/>
              </a:rPr>
              <a:t>   begin</a:t>
            </a:r>
          </a:p>
          <a:p>
            <a:pPr>
              <a:lnSpc>
                <a:spcPct val="90000"/>
              </a:lnSpc>
              <a:spcBef>
                <a:spcPct val="0"/>
              </a:spcBef>
              <a:buClrTx/>
              <a:buFontTx/>
              <a:buNone/>
              <a:defRPr/>
            </a:pPr>
            <a:r>
              <a:rPr lang="en-US" altLang="zh-CN" sz="2000" b="1" dirty="0">
                <a:solidFill>
                  <a:schemeClr val="tx1"/>
                </a:solidFill>
                <a:latin typeface="Times New Roman" pitchFamily="18" charset="0"/>
                <a:ea typeface="宋体" pitchFamily="2" charset="-122"/>
              </a:rPr>
              <a:t>        reg1 = 0; </a:t>
            </a:r>
          </a:p>
          <a:p>
            <a:pPr>
              <a:lnSpc>
                <a:spcPct val="90000"/>
              </a:lnSpc>
              <a:spcBef>
                <a:spcPct val="0"/>
              </a:spcBef>
              <a:buClrTx/>
              <a:buFontTx/>
              <a:buNone/>
              <a:defRPr/>
            </a:pPr>
            <a:r>
              <a:rPr lang="en-US" altLang="zh-CN" sz="2000" b="1" dirty="0">
                <a:solidFill>
                  <a:schemeClr val="tx1"/>
                </a:solidFill>
                <a:latin typeface="Times New Roman" pitchFamily="18" charset="0"/>
                <a:ea typeface="宋体" pitchFamily="2" charset="-122"/>
              </a:rPr>
              <a:t>        for(</a:t>
            </a:r>
            <a:r>
              <a:rPr lang="en-US" altLang="zh-CN" sz="2000" b="1" dirty="0" err="1">
                <a:solidFill>
                  <a:schemeClr val="tx1"/>
                </a:solidFill>
                <a:latin typeface="Times New Roman" pitchFamily="18" charset="0"/>
                <a:ea typeface="宋体" pitchFamily="2" charset="-122"/>
              </a:rPr>
              <a:t>addr</a:t>
            </a:r>
            <a:r>
              <a:rPr lang="en-US" altLang="zh-CN" sz="2000" b="1" dirty="0">
                <a:solidFill>
                  <a:schemeClr val="tx1"/>
                </a:solidFill>
                <a:latin typeface="Times New Roman" pitchFamily="18" charset="0"/>
                <a:ea typeface="宋体" pitchFamily="2" charset="-122"/>
              </a:rPr>
              <a:t>=0;addr&lt;</a:t>
            </a:r>
            <a:r>
              <a:rPr lang="en-US" altLang="zh-CN" sz="2000" b="1" dirty="0" err="1">
                <a:solidFill>
                  <a:schemeClr val="tx1"/>
                </a:solidFill>
                <a:latin typeface="Times New Roman" pitchFamily="18" charset="0"/>
                <a:ea typeface="宋体" pitchFamily="2" charset="-122"/>
              </a:rPr>
              <a:t>size;addr</a:t>
            </a:r>
            <a:r>
              <a:rPr lang="en-US" altLang="zh-CN" sz="2000" b="1" dirty="0">
                <a:solidFill>
                  <a:schemeClr val="tx1"/>
                </a:solidFill>
                <a:latin typeface="Times New Roman" pitchFamily="18" charset="0"/>
                <a:ea typeface="宋体" pitchFamily="2" charset="-122"/>
              </a:rPr>
              <a:t>=addr+1); </a:t>
            </a:r>
          </a:p>
          <a:p>
            <a:pPr>
              <a:lnSpc>
                <a:spcPct val="90000"/>
              </a:lnSpc>
              <a:spcBef>
                <a:spcPct val="0"/>
              </a:spcBef>
              <a:buClrTx/>
              <a:buFontTx/>
              <a:buNone/>
              <a:defRPr/>
            </a:pPr>
            <a:r>
              <a:rPr lang="en-US" altLang="zh-CN" sz="2000" b="1" dirty="0">
                <a:solidFill>
                  <a:schemeClr val="tx1"/>
                </a:solidFill>
                <a:latin typeface="Times New Roman" pitchFamily="18" charset="0"/>
                <a:ea typeface="宋体" pitchFamily="2" charset="-122"/>
              </a:rPr>
              <a:t>            memory[</a:t>
            </a:r>
            <a:r>
              <a:rPr lang="en-US" altLang="zh-CN" sz="2000" b="1" dirty="0" err="1">
                <a:solidFill>
                  <a:schemeClr val="tx1"/>
                </a:solidFill>
                <a:latin typeface="Times New Roman" pitchFamily="18" charset="0"/>
                <a:ea typeface="宋体" pitchFamily="2" charset="-122"/>
              </a:rPr>
              <a:t>addr</a:t>
            </a:r>
            <a:r>
              <a:rPr lang="en-US" altLang="zh-CN" sz="2000" b="1" dirty="0">
                <a:solidFill>
                  <a:schemeClr val="tx1"/>
                </a:solidFill>
                <a:latin typeface="Times New Roman" pitchFamily="18" charset="0"/>
                <a:ea typeface="宋体" pitchFamily="2" charset="-122"/>
              </a:rPr>
              <a:t>]=0;</a:t>
            </a:r>
          </a:p>
          <a:p>
            <a:pPr>
              <a:lnSpc>
                <a:spcPct val="90000"/>
              </a:lnSpc>
              <a:spcBef>
                <a:spcPct val="0"/>
              </a:spcBef>
              <a:buClrTx/>
              <a:buFontTx/>
              <a:buNone/>
              <a:defRPr/>
            </a:pPr>
            <a:r>
              <a:rPr lang="en-US" altLang="zh-CN" sz="2000" b="1" dirty="0">
                <a:solidFill>
                  <a:schemeClr val="tx1"/>
                </a:solidFill>
                <a:latin typeface="Times New Roman" pitchFamily="18" charset="0"/>
                <a:ea typeface="宋体" pitchFamily="2" charset="-122"/>
              </a:rPr>
              <a:t>    end</a:t>
            </a:r>
          </a:p>
        </p:txBody>
      </p:sp>
      <p:sp>
        <p:nvSpPr>
          <p:cNvPr id="519181" name="AutoShape 13"/>
          <p:cNvSpPr>
            <a:spLocks noChangeArrowheads="1"/>
          </p:cNvSpPr>
          <p:nvPr/>
        </p:nvSpPr>
        <p:spPr bwMode="auto">
          <a:xfrm rot="20834319">
            <a:off x="53975" y="4881563"/>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algn="ctr" eaLnBrk="1" hangingPunct="1">
              <a:lnSpc>
                <a:spcPct val="100000"/>
              </a:lnSpc>
              <a:spcBef>
                <a:spcPct val="0"/>
              </a:spcBef>
              <a:buClrTx/>
              <a:buFontTx/>
              <a:buNone/>
              <a:defRPr/>
            </a:pPr>
            <a:r>
              <a:rPr lang="zh-CN" altLang="en-US" b="1">
                <a:solidFill>
                  <a:srgbClr val="C00000"/>
                </a:solidFill>
                <a:effectLst>
                  <a:outerShdw blurRad="38100" dist="38100" dir="2700000" algn="tl">
                    <a:srgbClr val="000000"/>
                  </a:outerShdw>
                </a:effectLst>
                <a:latin typeface="Times New Roman" pitchFamily="18" charset="0"/>
                <a:ea typeface="华文楷体" pitchFamily="2" charset="-122"/>
              </a:rPr>
              <a:t>用途</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9170"/>
                                        </p:tgtEl>
                                        <p:attrNameLst>
                                          <p:attrName>style.visibility</p:attrName>
                                        </p:attrNameLst>
                                      </p:cBhvr>
                                      <p:to>
                                        <p:strVal val="visible"/>
                                      </p:to>
                                    </p:set>
                                    <p:anim calcmode="lin" valueType="num">
                                      <p:cBhvr additive="base">
                                        <p:cTn id="7" dur="500" fill="hold"/>
                                        <p:tgtEl>
                                          <p:spTgt spid="519170"/>
                                        </p:tgtEl>
                                        <p:attrNameLst>
                                          <p:attrName>ppt_x</p:attrName>
                                        </p:attrNameLst>
                                      </p:cBhvr>
                                      <p:tavLst>
                                        <p:tav tm="0">
                                          <p:val>
                                            <p:strVal val="#ppt_x"/>
                                          </p:val>
                                        </p:tav>
                                        <p:tav tm="100000">
                                          <p:val>
                                            <p:strVal val="#ppt_x"/>
                                          </p:val>
                                        </p:tav>
                                      </p:tavLst>
                                    </p:anim>
                                    <p:anim calcmode="lin" valueType="num">
                                      <p:cBhvr additive="base">
                                        <p:cTn id="8" dur="500" fill="hold"/>
                                        <p:tgtEl>
                                          <p:spTgt spid="51917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19174"/>
                                        </p:tgtEl>
                                        <p:attrNameLst>
                                          <p:attrName>style.visibility</p:attrName>
                                        </p:attrNameLst>
                                      </p:cBhvr>
                                      <p:to>
                                        <p:strVal val="visible"/>
                                      </p:to>
                                    </p:set>
                                    <p:anim calcmode="lin" valueType="num">
                                      <p:cBhvr>
                                        <p:cTn id="13" dur="500" fill="hold"/>
                                        <p:tgtEl>
                                          <p:spTgt spid="519174"/>
                                        </p:tgtEl>
                                        <p:attrNameLst>
                                          <p:attrName>ppt_w</p:attrName>
                                        </p:attrNameLst>
                                      </p:cBhvr>
                                      <p:tavLst>
                                        <p:tav tm="0">
                                          <p:val>
                                            <p:fltVal val="0"/>
                                          </p:val>
                                        </p:tav>
                                        <p:tav tm="100000">
                                          <p:val>
                                            <p:strVal val="#ppt_w"/>
                                          </p:val>
                                        </p:tav>
                                      </p:tavLst>
                                    </p:anim>
                                    <p:anim calcmode="lin" valueType="num">
                                      <p:cBhvr>
                                        <p:cTn id="14" dur="500" fill="hold"/>
                                        <p:tgtEl>
                                          <p:spTgt spid="519174"/>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519172"/>
                                        </p:tgtEl>
                                        <p:attrNameLst>
                                          <p:attrName>style.visibility</p:attrName>
                                        </p:attrNameLst>
                                      </p:cBhvr>
                                      <p:to>
                                        <p:strVal val="visible"/>
                                      </p:to>
                                    </p:set>
                                    <p:anim calcmode="lin" valueType="num">
                                      <p:cBhvr additive="base">
                                        <p:cTn id="18" dur="500" fill="hold"/>
                                        <p:tgtEl>
                                          <p:spTgt spid="519172"/>
                                        </p:tgtEl>
                                        <p:attrNameLst>
                                          <p:attrName>ppt_x</p:attrName>
                                        </p:attrNameLst>
                                      </p:cBhvr>
                                      <p:tavLst>
                                        <p:tav tm="0">
                                          <p:val>
                                            <p:strVal val="1+#ppt_w/2"/>
                                          </p:val>
                                        </p:tav>
                                        <p:tav tm="100000">
                                          <p:val>
                                            <p:strVal val="#ppt_x"/>
                                          </p:val>
                                        </p:tav>
                                      </p:tavLst>
                                    </p:anim>
                                    <p:anim calcmode="lin" valueType="num">
                                      <p:cBhvr additive="base">
                                        <p:cTn id="19" dur="500" fill="hold"/>
                                        <p:tgtEl>
                                          <p:spTgt spid="51917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288" fill="hold" grpId="0" nodeType="clickEffect">
                                  <p:stCondLst>
                                    <p:cond delay="0"/>
                                  </p:stCondLst>
                                  <p:childTnLst>
                                    <p:set>
                                      <p:cBhvr>
                                        <p:cTn id="23" dur="1" fill="hold">
                                          <p:stCondLst>
                                            <p:cond delay="0"/>
                                          </p:stCondLst>
                                        </p:cTn>
                                        <p:tgtEl>
                                          <p:spTgt spid="519181"/>
                                        </p:tgtEl>
                                        <p:attrNameLst>
                                          <p:attrName>style.visibility</p:attrName>
                                        </p:attrNameLst>
                                      </p:cBhvr>
                                      <p:to>
                                        <p:strVal val="visible"/>
                                      </p:to>
                                    </p:set>
                                    <p:anim calcmode="lin" valueType="num">
                                      <p:cBhvr>
                                        <p:cTn id="24" dur="500" fill="hold"/>
                                        <p:tgtEl>
                                          <p:spTgt spid="519181"/>
                                        </p:tgtEl>
                                        <p:attrNameLst>
                                          <p:attrName>ppt_w</p:attrName>
                                        </p:attrNameLst>
                                      </p:cBhvr>
                                      <p:tavLst>
                                        <p:tav tm="0">
                                          <p:val>
                                            <p:strVal val="4/3*#ppt_w"/>
                                          </p:val>
                                        </p:tav>
                                        <p:tav tm="100000">
                                          <p:val>
                                            <p:strVal val="#ppt_w"/>
                                          </p:val>
                                        </p:tav>
                                      </p:tavLst>
                                    </p:anim>
                                    <p:anim calcmode="lin" valueType="num">
                                      <p:cBhvr>
                                        <p:cTn id="25" dur="500" fill="hold"/>
                                        <p:tgtEl>
                                          <p:spTgt spid="519181"/>
                                        </p:tgtEl>
                                        <p:attrNameLst>
                                          <p:attrName>ppt_h</p:attrName>
                                        </p:attrNameLst>
                                      </p:cBhvr>
                                      <p:tavLst>
                                        <p:tav tm="0">
                                          <p:val>
                                            <p:strVal val="4/3*#ppt_h"/>
                                          </p:val>
                                        </p:tav>
                                        <p:tav tm="100000">
                                          <p:val>
                                            <p:strVal val="#ppt_h"/>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519178"/>
                                        </p:tgtEl>
                                        <p:attrNameLst>
                                          <p:attrName>style.visibility</p:attrName>
                                        </p:attrNameLst>
                                      </p:cBhvr>
                                      <p:to>
                                        <p:strVal val="visible"/>
                                      </p:to>
                                    </p:set>
                                    <p:anim calcmode="lin" valueType="num">
                                      <p:cBhvr additive="base">
                                        <p:cTn id="29" dur="500" fill="hold"/>
                                        <p:tgtEl>
                                          <p:spTgt spid="519178"/>
                                        </p:tgtEl>
                                        <p:attrNameLst>
                                          <p:attrName>ppt_x</p:attrName>
                                        </p:attrNameLst>
                                      </p:cBhvr>
                                      <p:tavLst>
                                        <p:tav tm="0">
                                          <p:val>
                                            <p:strVal val="1+#ppt_w/2"/>
                                          </p:val>
                                        </p:tav>
                                        <p:tav tm="100000">
                                          <p:val>
                                            <p:strVal val="#ppt_x"/>
                                          </p:val>
                                        </p:tav>
                                      </p:tavLst>
                                    </p:anim>
                                    <p:anim calcmode="lin" valueType="num">
                                      <p:cBhvr additive="base">
                                        <p:cTn id="30" dur="500" fill="hold"/>
                                        <p:tgtEl>
                                          <p:spTgt spid="51917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19175">
                                            <p:txEl>
                                              <p:pRg st="0" end="0"/>
                                            </p:txEl>
                                          </p:spTgt>
                                        </p:tgtEl>
                                        <p:attrNameLst>
                                          <p:attrName>style.visibility</p:attrName>
                                        </p:attrNameLst>
                                      </p:cBhvr>
                                      <p:to>
                                        <p:strVal val="visible"/>
                                      </p:to>
                                    </p:set>
                                    <p:animEffect transition="in" filter="wipe(left)">
                                      <p:cBhvr>
                                        <p:cTn id="35" dur="500"/>
                                        <p:tgtEl>
                                          <p:spTgt spid="519175">
                                            <p:txEl>
                                              <p:pRg st="0" end="0"/>
                                            </p:txEl>
                                          </p:spTgt>
                                        </p:tgtEl>
                                      </p:cBhvr>
                                    </p:animEffect>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519179"/>
                                        </p:tgtEl>
                                        <p:attrNameLst>
                                          <p:attrName>style.visibility</p:attrName>
                                        </p:attrNameLst>
                                      </p:cBhvr>
                                      <p:to>
                                        <p:strVal val="visible"/>
                                      </p:to>
                                    </p:set>
                                    <p:anim calcmode="lin" valueType="num">
                                      <p:cBhvr additive="base">
                                        <p:cTn id="39" dur="500" fill="hold"/>
                                        <p:tgtEl>
                                          <p:spTgt spid="519179"/>
                                        </p:tgtEl>
                                        <p:attrNameLst>
                                          <p:attrName>ppt_x</p:attrName>
                                        </p:attrNameLst>
                                      </p:cBhvr>
                                      <p:tavLst>
                                        <p:tav tm="0">
                                          <p:val>
                                            <p:strVal val="#ppt_x"/>
                                          </p:val>
                                        </p:tav>
                                        <p:tav tm="100000">
                                          <p:val>
                                            <p:strVal val="#ppt_x"/>
                                          </p:val>
                                        </p:tav>
                                      </p:tavLst>
                                    </p:anim>
                                    <p:anim calcmode="lin" valueType="num">
                                      <p:cBhvr additive="base">
                                        <p:cTn id="40" dur="500" fill="hold"/>
                                        <p:tgtEl>
                                          <p:spTgt spid="5191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0" grpId="0"/>
      <p:bldP spid="519172" grpId="0" animBg="1"/>
      <p:bldP spid="519174" grpId="0" animBg="1" autoUpdateAnimBg="0"/>
      <p:bldP spid="519175" grpId="0" build="p" autoUpdateAnimBg="0"/>
      <p:bldP spid="519178" grpId="0" autoUpdateAnimBg="0"/>
      <p:bldP spid="519179" grpId="0" animBg="1" autoUpdateAnimBg="0"/>
      <p:bldP spid="51918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539552" y="476672"/>
            <a:ext cx="6515100" cy="372603"/>
          </a:xfrm>
        </p:spPr>
        <p:txBody>
          <a:bodyPr/>
          <a:lstStyle/>
          <a:p>
            <a:r>
              <a:rPr lang="en-US" altLang="zh-CN" dirty="0" err="1" smtClean="0">
                <a:solidFill>
                  <a:schemeClr val="accent1"/>
                </a:solidFill>
                <a:latin typeface="Times New Roman" panose="02020603050405020304" pitchFamily="18" charset="0"/>
                <a:cs typeface="Times New Roman" panose="02020603050405020304" pitchFamily="18" charset="0"/>
              </a:rPr>
              <a:t>Verilog</a:t>
            </a:r>
            <a:r>
              <a:rPr lang="en-US" altLang="zh-CN" dirty="0" smtClean="0">
                <a:solidFill>
                  <a:schemeClr val="accent1"/>
                </a:solidFill>
                <a:latin typeface="Times New Roman" panose="02020603050405020304" pitchFamily="18" charset="0"/>
                <a:cs typeface="Times New Roman" panose="02020603050405020304" pitchFamily="18" charset="0"/>
              </a:rPr>
              <a:t> HDL</a:t>
            </a:r>
            <a:r>
              <a:rPr lang="zh-CN" altLang="en-US" dirty="0" smtClean="0">
                <a:solidFill>
                  <a:schemeClr val="accent1"/>
                </a:solidFill>
                <a:latin typeface="Times New Roman" panose="02020603050405020304" pitchFamily="18" charset="0"/>
                <a:cs typeface="Times New Roman" panose="02020603050405020304" pitchFamily="18" charset="0"/>
              </a:rPr>
              <a:t>实例</a:t>
            </a:r>
          </a:p>
        </p:txBody>
      </p:sp>
      <p:sp>
        <p:nvSpPr>
          <p:cNvPr id="24580" name="Rectangle 3"/>
          <p:cNvSpPr>
            <a:spLocks noGrp="1" noChangeArrowheads="1"/>
          </p:cNvSpPr>
          <p:nvPr>
            <p:ph type="body" idx="1"/>
          </p:nvPr>
        </p:nvSpPr>
        <p:spPr>
          <a:xfrm>
            <a:off x="264590" y="946918"/>
            <a:ext cx="7608888" cy="3206006"/>
          </a:xfrm>
        </p:spPr>
        <p:txBody>
          <a:bodyPr/>
          <a:lstStyle/>
          <a:p>
            <a:pPr algn="just">
              <a:lnSpc>
                <a:spcPct val="100000"/>
              </a:lnSpc>
              <a:spcBef>
                <a:spcPts val="0"/>
              </a:spcBef>
              <a:buFont typeface="Wingdings" pitchFamily="2" charset="2"/>
              <a:buNone/>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一、简单的</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Verilog</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HDL</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例子</a:t>
            </a:r>
          </a:p>
          <a:p>
            <a:pPr algn="just">
              <a:lnSpc>
                <a:spcPct val="100000"/>
              </a:lnSpc>
              <a:spcBef>
                <a:spcPts val="600"/>
              </a:spcBef>
              <a:buFont typeface="Wingdings" pitchFamily="2" charset="2"/>
              <a:buNone/>
            </a:pPr>
            <a:r>
              <a:rPr kumimoji="1" lang="en-US" altLang="zh-CN" sz="220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例</a:t>
            </a:r>
            <a:r>
              <a:rPr kumimoji="1" lang="en-US" altLang="zh-CN" sz="220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smtClean="0">
                <a:solidFill>
                  <a:srgbClr val="CC66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200" dirty="0" smtClean="0">
                <a:solidFill>
                  <a:srgbClr val="CC6600"/>
                </a:solidFill>
                <a:latin typeface="Times New Roman" panose="02020603050405020304" pitchFamily="18" charset="0"/>
                <a:ea typeface="宋体" panose="02010600030101010101" pitchFamily="2" charset="-122"/>
                <a:cs typeface="Times New Roman" panose="02020603050405020304" pitchFamily="18" charset="0"/>
              </a:rPr>
              <a:t>位全加器</a:t>
            </a:r>
          </a:p>
          <a:p>
            <a:pPr algn="just">
              <a:lnSpc>
                <a:spcPct val="100000"/>
              </a:lnSpc>
              <a:spcBef>
                <a:spcPts val="0"/>
              </a:spcBef>
              <a:buFont typeface="Wingdings" pitchFamily="2" charset="2"/>
              <a:buNone/>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module</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adder8</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200" b="0" dirty="0" err="1" smtClean="0">
                <a:latin typeface="Times New Roman" panose="02020603050405020304" pitchFamily="18" charset="0"/>
                <a:ea typeface="宋体" panose="02010600030101010101" pitchFamily="2" charset="-122"/>
                <a:cs typeface="Times New Roman" panose="02020603050405020304" pitchFamily="18" charset="0"/>
              </a:rPr>
              <a:t>cout,sum,a,b,cin</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 	</a:t>
            </a:r>
          </a:p>
          <a:p>
            <a:pPr algn="just">
              <a:lnSpc>
                <a:spcPct val="100000"/>
              </a:lnSpc>
              <a:spcBef>
                <a:spcPts val="0"/>
              </a:spcBef>
              <a:buClrTx/>
              <a:buFontTx/>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output  </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err="1" smtClean="0">
                <a:latin typeface="Times New Roman" panose="02020603050405020304" pitchFamily="18" charset="0"/>
                <a:ea typeface="宋体" panose="02010600030101010101" pitchFamily="2" charset="-122"/>
                <a:cs typeface="Times New Roman" panose="02020603050405020304" pitchFamily="18" charset="0"/>
              </a:rPr>
              <a:t>cout</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 </a:t>
            </a:r>
            <a:r>
              <a:rPr lang="zh-CN" altLang="en-US" sz="2200" b="0" dirty="0" smtClean="0">
                <a:latin typeface="Times New Roman" panose="02020603050405020304" pitchFamily="18" charset="0"/>
                <a:ea typeface="宋体" panose="02010600030101010101" pitchFamily="2" charset="-122"/>
                <a:cs typeface="Times New Roman" panose="02020603050405020304" pitchFamily="18" charset="0"/>
              </a:rPr>
              <a:t>输出端口声明</a:t>
            </a:r>
          </a:p>
          <a:p>
            <a:pPr algn="just">
              <a:lnSpc>
                <a:spcPct val="100000"/>
              </a:lnSpc>
              <a:spcBef>
                <a:spcPts val="0"/>
              </a:spcBef>
              <a:buClrTx/>
              <a:buFontTx/>
              <a:buNone/>
            </a:pPr>
            <a:r>
              <a:rPr lang="zh-CN" altLang="en-US" sz="2200" b="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output [7:0] </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sum</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a:t>
            </a:r>
          </a:p>
          <a:p>
            <a:pPr algn="just">
              <a:lnSpc>
                <a:spcPct val="100000"/>
              </a:lnSpc>
              <a:spcBef>
                <a:spcPts val="0"/>
              </a:spcBef>
              <a:buClrTx/>
              <a:buFontTx/>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input [7:0] </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err="1" smtClean="0">
                <a:latin typeface="Times New Roman" panose="02020603050405020304" pitchFamily="18" charset="0"/>
                <a:ea typeface="宋体" panose="02010600030101010101" pitchFamily="2" charset="-122"/>
                <a:cs typeface="Times New Roman" panose="02020603050405020304" pitchFamily="18" charset="0"/>
              </a:rPr>
              <a:t>a,b</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 </a:t>
            </a:r>
            <a:r>
              <a:rPr lang="zh-CN" altLang="en-US" sz="2200" b="0" dirty="0" smtClean="0">
                <a:latin typeface="Times New Roman" panose="02020603050405020304" pitchFamily="18" charset="0"/>
                <a:ea typeface="宋体" panose="02010600030101010101" pitchFamily="2" charset="-122"/>
                <a:cs typeface="Times New Roman" panose="02020603050405020304" pitchFamily="18" charset="0"/>
              </a:rPr>
              <a:t>输入端口声明</a:t>
            </a:r>
          </a:p>
          <a:p>
            <a:pPr algn="just">
              <a:lnSpc>
                <a:spcPct val="100000"/>
              </a:lnSpc>
              <a:spcBef>
                <a:spcPts val="0"/>
              </a:spcBef>
              <a:buClrTx/>
              <a:buFontTx/>
              <a:buNone/>
            </a:pPr>
            <a:r>
              <a:rPr lang="zh-CN" altLang="en-US" sz="2200" b="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input   </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err="1" smtClean="0">
                <a:latin typeface="Times New Roman" panose="02020603050405020304" pitchFamily="18" charset="0"/>
                <a:ea typeface="宋体" panose="02010600030101010101" pitchFamily="2" charset="-122"/>
                <a:cs typeface="Times New Roman" panose="02020603050405020304" pitchFamily="18" charset="0"/>
              </a:rPr>
              <a:t>cin</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Bef>
                <a:spcPts val="0"/>
              </a:spcBef>
              <a:buClrTx/>
              <a:buFontTx/>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assign {</a:t>
            </a:r>
            <a:r>
              <a:rPr lang="en-US" altLang="zh-CN" sz="2200" b="0" dirty="0" err="1"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cout,sum</a:t>
            </a:r>
            <a:r>
              <a:rPr lang="en-US" altLang="zh-CN" sz="2200" b="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a+b+cin</a:t>
            </a:r>
            <a:r>
              <a:rPr lang="en-US" altLang="zh-CN" sz="2200" b="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200" b="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Bef>
                <a:spcPts val="0"/>
              </a:spcBef>
              <a:buClrTx/>
              <a:buFontTx/>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err="1"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endmodule</a:t>
            </a:r>
            <a:endParaRPr lang="en-US" altLang="zh-CN" sz="2200" b="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Group 4"/>
          <p:cNvGrpSpPr>
            <a:grpSpLocks/>
          </p:cNvGrpSpPr>
          <p:nvPr/>
        </p:nvGrpSpPr>
        <p:grpSpPr bwMode="auto">
          <a:xfrm>
            <a:off x="6894922" y="2276872"/>
            <a:ext cx="1622627" cy="609600"/>
            <a:chOff x="4752" y="1776"/>
            <a:chExt cx="1270" cy="384"/>
          </a:xfrm>
        </p:grpSpPr>
        <p:grpSp>
          <p:nvGrpSpPr>
            <p:cNvPr id="3" name="Group 5"/>
            <p:cNvGrpSpPr>
              <a:grpSpLocks/>
            </p:cNvGrpSpPr>
            <p:nvPr/>
          </p:nvGrpSpPr>
          <p:grpSpPr bwMode="auto">
            <a:xfrm>
              <a:off x="4752" y="1776"/>
              <a:ext cx="192" cy="384"/>
              <a:chOff x="4752" y="1776"/>
              <a:chExt cx="192" cy="384"/>
            </a:xfrm>
          </p:grpSpPr>
          <p:sp>
            <p:nvSpPr>
              <p:cNvPr id="24589" name="Line 6"/>
              <p:cNvSpPr>
                <a:spLocks noChangeShapeType="1"/>
              </p:cNvSpPr>
              <p:nvPr/>
            </p:nvSpPr>
            <p:spPr bwMode="auto">
              <a:xfrm>
                <a:off x="4752" y="1776"/>
                <a:ext cx="192" cy="144"/>
              </a:xfrm>
              <a:prstGeom prst="line">
                <a:avLst/>
              </a:prstGeom>
              <a:noFill/>
              <a:ln w="9525">
                <a:solidFill>
                  <a:srgbClr val="CC6600"/>
                </a:solidFill>
                <a:round/>
                <a:headEnd/>
                <a:tailEnd type="triangle" w="med" len="med"/>
              </a:ln>
            </p:spPr>
            <p:txBody>
              <a:bodyPr anchor="b"/>
              <a:lstStyle/>
              <a:p>
                <a:endParaRPr lang="zh-CN" altLang="en-US" b="1">
                  <a:solidFill>
                    <a:schemeClr val="tx1"/>
                  </a:solidFill>
                  <a:latin typeface="Times New Roman" panose="02020603050405020304" pitchFamily="18" charset="0"/>
                  <a:cs typeface="Times New Roman" panose="02020603050405020304" pitchFamily="18" charset="0"/>
                </a:endParaRPr>
              </a:p>
            </p:txBody>
          </p:sp>
          <p:sp>
            <p:nvSpPr>
              <p:cNvPr id="24590" name="Line 7"/>
              <p:cNvSpPr>
                <a:spLocks noChangeShapeType="1"/>
              </p:cNvSpPr>
              <p:nvPr/>
            </p:nvSpPr>
            <p:spPr bwMode="auto">
              <a:xfrm flipV="1">
                <a:off x="4752" y="1968"/>
                <a:ext cx="192" cy="192"/>
              </a:xfrm>
              <a:prstGeom prst="line">
                <a:avLst/>
              </a:prstGeom>
              <a:noFill/>
              <a:ln w="9525">
                <a:solidFill>
                  <a:srgbClr val="CC6600"/>
                </a:solidFill>
                <a:round/>
                <a:headEnd/>
                <a:tailEnd type="triangle" w="med" len="med"/>
              </a:ln>
            </p:spPr>
            <p:txBody>
              <a:bodyPr anchor="b"/>
              <a:lstStyle/>
              <a:p>
                <a:endParaRPr lang="zh-CN" altLang="en-US" b="1">
                  <a:solidFill>
                    <a:schemeClr val="tx1"/>
                  </a:solidFill>
                  <a:latin typeface="Times New Roman" panose="02020603050405020304" pitchFamily="18" charset="0"/>
                  <a:cs typeface="Times New Roman" panose="02020603050405020304" pitchFamily="18" charset="0"/>
                </a:endParaRPr>
              </a:p>
            </p:txBody>
          </p:sp>
        </p:grpSp>
        <p:sp>
          <p:nvSpPr>
            <p:cNvPr id="24588" name="Text Box 8"/>
            <p:cNvSpPr txBox="1">
              <a:spLocks noChangeArrowheads="1"/>
            </p:cNvSpPr>
            <p:nvPr/>
          </p:nvSpPr>
          <p:spPr bwMode="auto">
            <a:xfrm>
              <a:off x="5010" y="1830"/>
              <a:ext cx="1012" cy="252"/>
            </a:xfrm>
            <a:prstGeom prst="rect">
              <a:avLst/>
            </a:prstGeom>
            <a:solidFill>
              <a:srgbClr val="66FFCC"/>
            </a:solidFill>
            <a:ln w="9525">
              <a:solidFill>
                <a:srgbClr val="CC6600"/>
              </a:solidFill>
              <a:miter lim="800000"/>
              <a:headEnd/>
              <a:tailEnd/>
            </a:ln>
          </p:spPr>
          <p:txBody>
            <a:bodyPr wrap="square" anchor="b">
              <a:spAutoFit/>
            </a:bodyPr>
            <a:lstStyle/>
            <a:p>
              <a:pPr algn="l" eaLnBrk="1" hangingPunct="1">
                <a:lnSpc>
                  <a:spcPct val="100000"/>
                </a:lnSpc>
                <a:spcBef>
                  <a:spcPct val="50000"/>
                </a:spcBef>
                <a:buClrTx/>
                <a:buFontTx/>
                <a:buNone/>
              </a:pPr>
              <a:r>
                <a:rPr lang="en-US" altLang="zh-CN" sz="2000" b="1" dirty="0">
                  <a:solidFill>
                    <a:schemeClr val="tx1"/>
                  </a:solidFill>
                  <a:latin typeface="Times New Roman" panose="02020603050405020304" pitchFamily="18" charset="0"/>
                  <a:cs typeface="Times New Roman" panose="02020603050405020304" pitchFamily="18" charset="0"/>
                </a:rPr>
                <a:t>I/O</a:t>
              </a:r>
              <a:r>
                <a:rPr lang="zh-CN" altLang="en-US" sz="2000" b="1" dirty="0">
                  <a:solidFill>
                    <a:schemeClr val="tx1"/>
                  </a:solidFill>
                  <a:latin typeface="Times New Roman" panose="02020603050405020304" pitchFamily="18" charset="0"/>
                  <a:cs typeface="Times New Roman" panose="02020603050405020304" pitchFamily="18" charset="0"/>
                </a:rPr>
                <a:t>说明</a:t>
              </a:r>
            </a:p>
          </p:txBody>
        </p:sp>
      </p:grpSp>
      <p:sp>
        <p:nvSpPr>
          <p:cNvPr id="381961" name="Text Box 9"/>
          <p:cNvSpPr txBox="1">
            <a:spLocks noChangeArrowheads="1"/>
          </p:cNvSpPr>
          <p:nvPr/>
        </p:nvSpPr>
        <p:spPr bwMode="auto">
          <a:xfrm>
            <a:off x="5724128" y="1653972"/>
            <a:ext cx="1219200" cy="403225"/>
          </a:xfrm>
          <a:prstGeom prst="rect">
            <a:avLst/>
          </a:prstGeom>
          <a:solidFill>
            <a:srgbClr val="66FFCC"/>
          </a:solidFill>
          <a:ln w="6350">
            <a:solidFill>
              <a:srgbClr val="CC6600"/>
            </a:solidFill>
            <a:miter lim="800000"/>
            <a:headEnd/>
            <a:tailEnd/>
          </a:ln>
        </p:spPr>
        <p:txBody>
          <a:bodyPr anchor="b">
            <a:spAutoFit/>
          </a:bodyPr>
          <a:lstStyle/>
          <a:p>
            <a:pPr algn="l" eaLnBrk="1" hangingPunct="1">
              <a:lnSpc>
                <a:spcPct val="100000"/>
              </a:lnSpc>
              <a:spcBef>
                <a:spcPct val="50000"/>
              </a:spcBef>
              <a:buClrTx/>
              <a:buFontTx/>
              <a:buNone/>
            </a:pPr>
            <a:r>
              <a:rPr lang="zh-CN" altLang="en-US" sz="2000" b="1" dirty="0">
                <a:solidFill>
                  <a:schemeClr val="tx1"/>
                </a:solidFill>
                <a:latin typeface="Times New Roman" panose="02020603050405020304" pitchFamily="18" charset="0"/>
                <a:cs typeface="Times New Roman" panose="02020603050405020304" pitchFamily="18" charset="0"/>
              </a:rPr>
              <a:t>端口定义</a:t>
            </a:r>
          </a:p>
        </p:txBody>
      </p:sp>
      <p:sp>
        <p:nvSpPr>
          <p:cNvPr id="381962" name="Text Box 10"/>
          <p:cNvSpPr txBox="1">
            <a:spLocks noChangeArrowheads="1"/>
          </p:cNvSpPr>
          <p:nvPr/>
        </p:nvSpPr>
        <p:spPr bwMode="auto">
          <a:xfrm>
            <a:off x="5724128" y="3382640"/>
            <a:ext cx="1219200" cy="406400"/>
          </a:xfrm>
          <a:prstGeom prst="rect">
            <a:avLst/>
          </a:prstGeom>
          <a:solidFill>
            <a:srgbClr val="66FFCC"/>
          </a:solidFill>
          <a:ln w="9525">
            <a:solidFill>
              <a:srgbClr val="CC6600"/>
            </a:solidFill>
            <a:miter lim="800000"/>
            <a:headEnd/>
            <a:tailEnd/>
          </a:ln>
        </p:spPr>
        <p:txBody>
          <a:bodyPr anchor="b">
            <a:spAutoFit/>
          </a:bodyPr>
          <a:lstStyle/>
          <a:p>
            <a:pPr>
              <a:lnSpc>
                <a:spcPct val="100000"/>
              </a:lnSpc>
              <a:spcBef>
                <a:spcPct val="0"/>
              </a:spcBef>
              <a:buClrTx/>
              <a:buFontTx/>
              <a:buNone/>
            </a:pPr>
            <a:r>
              <a:rPr lang="zh-CN" altLang="en-US" sz="2000" b="1" dirty="0">
                <a:solidFill>
                  <a:schemeClr val="tx1"/>
                </a:solidFill>
                <a:latin typeface="Times New Roman" panose="02020603050405020304" pitchFamily="18" charset="0"/>
                <a:cs typeface="Times New Roman" panose="02020603050405020304" pitchFamily="18" charset="0"/>
              </a:rPr>
              <a:t>功能描述</a:t>
            </a:r>
          </a:p>
        </p:txBody>
      </p:sp>
      <p:sp>
        <p:nvSpPr>
          <p:cNvPr id="381963" name="AutoShape 11"/>
          <p:cNvSpPr>
            <a:spLocks noChangeArrowheads="1"/>
          </p:cNvSpPr>
          <p:nvPr/>
        </p:nvSpPr>
        <p:spPr bwMode="auto">
          <a:xfrm>
            <a:off x="4417322" y="872929"/>
            <a:ext cx="1981200" cy="513922"/>
          </a:xfrm>
          <a:prstGeom prst="wedgeRoundRectCallout">
            <a:avLst>
              <a:gd name="adj1" fmla="val -119645"/>
              <a:gd name="adj2" fmla="val 132565"/>
              <a:gd name="adj3" fmla="val 16667"/>
            </a:avLst>
          </a:prstGeom>
          <a:solidFill>
            <a:srgbClr val="FFFF99"/>
          </a:solidFill>
          <a:ln w="6350">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1800" b="1" dirty="0">
                <a:solidFill>
                  <a:schemeClr val="tx1"/>
                </a:solidFill>
                <a:latin typeface="Times New Roman" panose="02020603050405020304" pitchFamily="18" charset="0"/>
                <a:cs typeface="Times New Roman" panose="02020603050405020304" pitchFamily="18" charset="0"/>
              </a:rPr>
              <a:t>模块名</a:t>
            </a:r>
            <a:r>
              <a:rPr lang="en-US" altLang="zh-CN" sz="1800" b="1" dirty="0">
                <a:solidFill>
                  <a:schemeClr val="tx1"/>
                </a:solidFill>
                <a:latin typeface="Times New Roman" panose="02020603050405020304" pitchFamily="18" charset="0"/>
                <a:cs typeface="Times New Roman" panose="02020603050405020304" pitchFamily="18" charset="0"/>
              </a:rPr>
              <a:t>(</a:t>
            </a:r>
            <a:r>
              <a:rPr lang="zh-CN" altLang="en-US" sz="1800" b="1" dirty="0">
                <a:solidFill>
                  <a:schemeClr val="tx1"/>
                </a:solidFill>
                <a:latin typeface="Times New Roman" panose="02020603050405020304" pitchFamily="18" charset="0"/>
                <a:cs typeface="Times New Roman" panose="02020603050405020304" pitchFamily="18" charset="0"/>
              </a:rPr>
              <a:t>文件名</a:t>
            </a:r>
            <a:r>
              <a:rPr lang="en-US" altLang="zh-CN" sz="1800" b="1" dirty="0">
                <a:solidFill>
                  <a:schemeClr val="tx1"/>
                </a:solidFill>
                <a:latin typeface="Times New Roman" panose="02020603050405020304" pitchFamily="18" charset="0"/>
                <a:cs typeface="Times New Roman" panose="02020603050405020304" pitchFamily="18" charset="0"/>
              </a:rPr>
              <a:t>)</a:t>
            </a:r>
          </a:p>
        </p:txBody>
      </p:sp>
      <p:sp>
        <p:nvSpPr>
          <p:cNvPr id="381964" name="AutoShape 12"/>
          <p:cNvSpPr>
            <a:spLocks noChangeArrowheads="1"/>
          </p:cNvSpPr>
          <p:nvPr/>
        </p:nvSpPr>
        <p:spPr bwMode="auto">
          <a:xfrm>
            <a:off x="336550" y="3909438"/>
            <a:ext cx="8210550" cy="2821960"/>
          </a:xfrm>
          <a:prstGeom prst="horizontalScroll">
            <a:avLst>
              <a:gd name="adj" fmla="val 12500"/>
            </a:avLst>
          </a:prstGeom>
          <a:noFill/>
          <a:ln w="9525">
            <a:noFill/>
            <a:round/>
            <a:headEnd/>
            <a:tailEnd/>
          </a:ln>
        </p:spPr>
        <p:txBody>
          <a:bodyPr anchor="ctr">
            <a:spAutoFit/>
          </a:bodyPr>
          <a:lstStyle/>
          <a:p>
            <a:pPr marL="404813" indent="-404813" algn="l">
              <a:lnSpc>
                <a:spcPct val="100000"/>
              </a:lnSpc>
              <a:spcBef>
                <a:spcPct val="0"/>
              </a:spcBef>
              <a:buClr>
                <a:schemeClr val="accent1"/>
              </a:buClr>
              <a:buSzPct val="110000"/>
              <a:buFont typeface="Wingdings" pitchFamily="2" charset="2"/>
              <a:buChar char="v"/>
            </a:pPr>
            <a:r>
              <a:rPr lang="zh-CN" altLang="en-US" sz="2200" dirty="0" smtClean="0">
                <a:solidFill>
                  <a:schemeClr val="tx1"/>
                </a:solidFill>
                <a:latin typeface="Times New Roman" panose="02020603050405020304" pitchFamily="18" charset="0"/>
                <a:cs typeface="Times New Roman" panose="02020603050405020304" pitchFamily="18" charset="0"/>
              </a:rPr>
              <a:t>整个</a:t>
            </a:r>
            <a:r>
              <a:rPr lang="zh-CN" altLang="en-US" sz="2200" dirty="0">
                <a:solidFill>
                  <a:schemeClr val="tx1"/>
                </a:solidFill>
                <a:latin typeface="Times New Roman" panose="02020603050405020304" pitchFamily="18" charset="0"/>
                <a:cs typeface="Times New Roman" panose="02020603050405020304" pitchFamily="18" charset="0"/>
              </a:rPr>
              <a:t>程序嵌套在</a:t>
            </a:r>
            <a:r>
              <a:rPr lang="en-US" altLang="zh-CN" sz="2200" dirty="0">
                <a:solidFill>
                  <a:schemeClr val="tx1"/>
                </a:solidFill>
                <a:latin typeface="Times New Roman" panose="02020603050405020304" pitchFamily="18" charset="0"/>
                <a:cs typeface="Times New Roman" panose="02020603050405020304" pitchFamily="18" charset="0"/>
              </a:rPr>
              <a:t>module</a:t>
            </a:r>
            <a:r>
              <a:rPr lang="zh-CN" altLang="en-US" sz="2200" dirty="0">
                <a:solidFill>
                  <a:schemeClr val="tx1"/>
                </a:solidFill>
                <a:latin typeface="Times New Roman" panose="02020603050405020304" pitchFamily="18" charset="0"/>
                <a:cs typeface="Times New Roman" panose="02020603050405020304" pitchFamily="18" charset="0"/>
              </a:rPr>
              <a:t>和</a:t>
            </a:r>
            <a:r>
              <a:rPr lang="en-US" altLang="zh-CN" sz="2200" dirty="0" err="1">
                <a:solidFill>
                  <a:schemeClr val="tx1"/>
                </a:solidFill>
                <a:latin typeface="Times New Roman" panose="02020603050405020304" pitchFamily="18" charset="0"/>
                <a:cs typeface="Times New Roman" panose="02020603050405020304" pitchFamily="18" charset="0"/>
              </a:rPr>
              <a:t>endmodule</a:t>
            </a:r>
            <a:r>
              <a:rPr lang="zh-CN" altLang="en-US" sz="2200" dirty="0">
                <a:solidFill>
                  <a:schemeClr val="tx1"/>
                </a:solidFill>
                <a:latin typeface="Times New Roman" panose="02020603050405020304" pitchFamily="18" charset="0"/>
                <a:cs typeface="Times New Roman" panose="02020603050405020304" pitchFamily="18" charset="0"/>
              </a:rPr>
              <a:t>声明语句中。</a:t>
            </a:r>
          </a:p>
          <a:p>
            <a:pPr marL="404813" indent="-404813" algn="l">
              <a:lnSpc>
                <a:spcPct val="100000"/>
              </a:lnSpc>
              <a:spcBef>
                <a:spcPct val="0"/>
              </a:spcBef>
              <a:buClr>
                <a:schemeClr val="accent1"/>
              </a:buClr>
              <a:buSzPct val="110000"/>
              <a:buFont typeface="Wingdings" pitchFamily="2" charset="2"/>
              <a:buChar char="v"/>
            </a:pPr>
            <a:r>
              <a:rPr lang="zh-CN" altLang="en-US" sz="2200" dirty="0">
                <a:solidFill>
                  <a:schemeClr val="tx1"/>
                </a:solidFill>
                <a:latin typeface="Times New Roman" panose="02020603050405020304" pitchFamily="18" charset="0"/>
                <a:cs typeface="Times New Roman" panose="02020603050405020304" pitchFamily="18" charset="0"/>
              </a:rPr>
              <a:t>每条语句相对</a:t>
            </a:r>
            <a:r>
              <a:rPr lang="en-US" altLang="zh-CN" sz="2200" dirty="0">
                <a:solidFill>
                  <a:schemeClr val="tx1"/>
                </a:solidFill>
                <a:latin typeface="Times New Roman" panose="02020603050405020304" pitchFamily="18" charset="0"/>
                <a:cs typeface="Times New Roman" panose="02020603050405020304" pitchFamily="18" charset="0"/>
              </a:rPr>
              <a:t>module</a:t>
            </a:r>
            <a:r>
              <a:rPr lang="zh-CN" altLang="en-US" sz="2200" dirty="0">
                <a:solidFill>
                  <a:schemeClr val="tx1"/>
                </a:solidFill>
                <a:latin typeface="Times New Roman" panose="02020603050405020304" pitchFamily="18" charset="0"/>
                <a:cs typeface="Times New Roman" panose="02020603050405020304" pitchFamily="18" charset="0"/>
              </a:rPr>
              <a:t>和</a:t>
            </a:r>
            <a:r>
              <a:rPr lang="en-US" altLang="zh-CN" sz="2200" dirty="0" err="1">
                <a:solidFill>
                  <a:schemeClr val="tx1"/>
                </a:solidFill>
                <a:latin typeface="Times New Roman" panose="02020603050405020304" pitchFamily="18" charset="0"/>
                <a:cs typeface="Times New Roman" panose="02020603050405020304" pitchFamily="18" charset="0"/>
              </a:rPr>
              <a:t>endmodule</a:t>
            </a:r>
            <a:r>
              <a:rPr lang="zh-CN" altLang="en-US" sz="2200" dirty="0">
                <a:solidFill>
                  <a:schemeClr val="tx1"/>
                </a:solidFill>
                <a:latin typeface="Times New Roman" panose="02020603050405020304" pitchFamily="18" charset="0"/>
                <a:cs typeface="Times New Roman" panose="02020603050405020304" pitchFamily="18" charset="0"/>
              </a:rPr>
              <a:t>最好缩进</a:t>
            </a:r>
            <a:r>
              <a:rPr lang="en-US" altLang="zh-CN" sz="2200" dirty="0">
                <a:solidFill>
                  <a:srgbClr val="FF0066"/>
                </a:solidFill>
                <a:latin typeface="Times New Roman" panose="02020603050405020304" pitchFamily="18" charset="0"/>
                <a:cs typeface="Times New Roman" panose="02020603050405020304" pitchFamily="18" charset="0"/>
              </a:rPr>
              <a:t>2</a:t>
            </a:r>
            <a:r>
              <a:rPr lang="zh-CN" altLang="en-US" sz="2200" dirty="0">
                <a:solidFill>
                  <a:schemeClr val="tx1"/>
                </a:solidFill>
                <a:latin typeface="Times New Roman" panose="02020603050405020304" pitchFamily="18" charset="0"/>
                <a:cs typeface="Times New Roman" panose="02020603050405020304" pitchFamily="18" charset="0"/>
              </a:rPr>
              <a:t>格或</a:t>
            </a:r>
            <a:r>
              <a:rPr lang="en-US" altLang="zh-CN" sz="2200" dirty="0">
                <a:solidFill>
                  <a:srgbClr val="FF0066"/>
                </a:solidFill>
                <a:latin typeface="Times New Roman" panose="02020603050405020304" pitchFamily="18" charset="0"/>
                <a:cs typeface="Times New Roman" panose="02020603050405020304" pitchFamily="18" charset="0"/>
              </a:rPr>
              <a:t>4</a:t>
            </a:r>
            <a:r>
              <a:rPr lang="zh-CN" altLang="en-US" sz="2200" dirty="0">
                <a:solidFill>
                  <a:schemeClr val="tx1"/>
                </a:solidFill>
                <a:latin typeface="Times New Roman" panose="02020603050405020304" pitchFamily="18" charset="0"/>
                <a:cs typeface="Times New Roman" panose="02020603050405020304" pitchFamily="18" charset="0"/>
              </a:rPr>
              <a:t>格！</a:t>
            </a:r>
          </a:p>
          <a:p>
            <a:pPr marL="404813" indent="-404813" algn="l">
              <a:lnSpc>
                <a:spcPct val="100000"/>
              </a:lnSpc>
              <a:spcBef>
                <a:spcPct val="0"/>
              </a:spcBef>
              <a:buClr>
                <a:schemeClr val="accent1"/>
              </a:buClr>
              <a:buSzPct val="110000"/>
              <a:buFont typeface="Wingdings" pitchFamily="2" charset="2"/>
              <a:buChar char="v"/>
            </a:pPr>
            <a:r>
              <a:rPr lang="en-US" altLang="zh-CN" sz="2200" dirty="0">
                <a:solidFill>
                  <a:srgbClr val="FF0066"/>
                </a:solidFill>
                <a:latin typeface="Times New Roman" panose="02020603050405020304" pitchFamily="18" charset="0"/>
                <a:cs typeface="Times New Roman" panose="02020603050405020304" pitchFamily="18" charset="0"/>
              </a:rPr>
              <a:t>//  </a:t>
            </a:r>
            <a:r>
              <a:rPr lang="en-US" altLang="zh-CN" sz="2200" dirty="0">
                <a:solidFill>
                  <a:schemeClr val="tx1"/>
                </a:solidFill>
                <a:latin typeface="Times New Roman" panose="02020603050405020304" pitchFamily="18" charset="0"/>
                <a:cs typeface="Times New Roman" panose="02020603050405020304" pitchFamily="18" charset="0"/>
              </a:rPr>
              <a:t>…… </a:t>
            </a:r>
            <a:r>
              <a:rPr lang="zh-CN" altLang="en-US" sz="2200" dirty="0">
                <a:solidFill>
                  <a:schemeClr val="tx1"/>
                </a:solidFill>
                <a:latin typeface="Times New Roman" panose="02020603050405020304" pitchFamily="18" charset="0"/>
                <a:cs typeface="Times New Roman" panose="02020603050405020304" pitchFamily="18" charset="0"/>
              </a:rPr>
              <a:t>表示注释部分，一般只占据一行。对编译不起作用</a:t>
            </a:r>
            <a:r>
              <a:rPr lang="zh-CN" altLang="en-US" sz="2200" dirty="0" smtClean="0">
                <a:solidFill>
                  <a:schemeClr val="tx1"/>
                </a:solidFill>
                <a:latin typeface="Times New Roman" panose="02020603050405020304" pitchFamily="18" charset="0"/>
                <a:cs typeface="Times New Roman" panose="02020603050405020304" pitchFamily="18" charset="0"/>
              </a:rPr>
              <a:t>！</a:t>
            </a:r>
            <a:endParaRPr lang="en-US" altLang="zh-CN" sz="2200" dirty="0" smtClean="0">
              <a:solidFill>
                <a:schemeClr val="tx1"/>
              </a:solidFill>
              <a:latin typeface="Times New Roman" panose="02020603050405020304" pitchFamily="18" charset="0"/>
              <a:cs typeface="Times New Roman" panose="02020603050405020304" pitchFamily="18" charset="0"/>
            </a:endParaRPr>
          </a:p>
          <a:p>
            <a:pPr marL="404813" indent="-404813">
              <a:buClr>
                <a:schemeClr val="accent1"/>
              </a:buClr>
              <a:buSzPct val="110000"/>
              <a:buFont typeface="Wingdings" pitchFamily="2" charset="2"/>
              <a:buChar char="v"/>
            </a:pPr>
            <a:r>
              <a:rPr lang="en-US" altLang="zh-CN" sz="2200" dirty="0" smtClean="0">
                <a:solidFill>
                  <a:schemeClr val="tx1"/>
                </a:solidFill>
                <a:latin typeface="Times New Roman" panose="02020603050405020304" pitchFamily="18" charset="0"/>
                <a:cs typeface="Times New Roman" panose="02020603050405020304" pitchFamily="18" charset="0"/>
              </a:rPr>
              <a:t>[]: </a:t>
            </a:r>
            <a:r>
              <a:rPr lang="zh-CN" altLang="en-US" sz="2200" dirty="0" smtClean="0">
                <a:solidFill>
                  <a:schemeClr val="tx1"/>
                </a:solidFill>
                <a:latin typeface="Times New Roman" panose="02020603050405020304" pitchFamily="18" charset="0"/>
                <a:cs typeface="Times New Roman" panose="02020603050405020304" pitchFamily="18" charset="0"/>
              </a:rPr>
              <a:t>数组</a:t>
            </a:r>
            <a:r>
              <a:rPr lang="en-US" altLang="zh-CN" sz="2200" dirty="0" smtClean="0">
                <a:solidFill>
                  <a:schemeClr val="tx1"/>
                </a:solidFill>
                <a:latin typeface="Times New Roman" panose="02020603050405020304" pitchFamily="18" charset="0"/>
                <a:cs typeface="Times New Roman" panose="02020603050405020304" pitchFamily="18" charset="0"/>
              </a:rPr>
              <a:t>/</a:t>
            </a:r>
            <a:r>
              <a:rPr lang="zh-CN" altLang="en-US" sz="2200" dirty="0" smtClean="0">
                <a:solidFill>
                  <a:schemeClr val="tx1"/>
                </a:solidFill>
                <a:latin typeface="Times New Roman" panose="02020603050405020304" pitchFamily="18" charset="0"/>
                <a:cs typeface="Times New Roman" panose="02020603050405020304" pitchFamily="18" charset="0"/>
              </a:rPr>
              <a:t>总线定义</a:t>
            </a:r>
            <a:endParaRPr lang="en-US" altLang="zh-CN" sz="2200" dirty="0" smtClean="0">
              <a:solidFill>
                <a:schemeClr val="tx1"/>
              </a:solidFill>
              <a:latin typeface="Times New Roman" panose="02020603050405020304" pitchFamily="18" charset="0"/>
              <a:cs typeface="Times New Roman" panose="02020603050405020304" pitchFamily="18" charset="0"/>
            </a:endParaRPr>
          </a:p>
          <a:p>
            <a:pPr marL="404813" indent="-404813">
              <a:buClr>
                <a:schemeClr val="accent1"/>
              </a:buClr>
              <a:buSzPct val="110000"/>
              <a:buFont typeface="Wingdings" pitchFamily="2" charset="2"/>
              <a:buChar char="v"/>
            </a:pPr>
            <a:r>
              <a:rPr lang="en-US" altLang="zh-CN" sz="2200" dirty="0" smtClean="0">
                <a:solidFill>
                  <a:schemeClr val="tx1"/>
                </a:solidFill>
                <a:latin typeface="Times New Roman" panose="02020603050405020304" pitchFamily="18" charset="0"/>
                <a:cs typeface="Times New Roman" panose="02020603050405020304" pitchFamily="18" charset="0"/>
              </a:rPr>
              <a:t>{}:  </a:t>
            </a:r>
            <a:r>
              <a:rPr lang="zh-CN" altLang="en-US" sz="2200" dirty="0" smtClean="0">
                <a:solidFill>
                  <a:schemeClr val="tx1"/>
                </a:solidFill>
                <a:latin typeface="Times New Roman" panose="02020603050405020304" pitchFamily="18" charset="0"/>
                <a:cs typeface="Times New Roman" panose="02020603050405020304" pitchFamily="18" charset="0"/>
              </a:rPr>
              <a:t>位拼接运算符</a:t>
            </a:r>
            <a:endParaRPr lang="en-US" altLang="zh-CN" sz="2200" dirty="0" smtClean="0">
              <a:solidFill>
                <a:schemeClr val="tx1"/>
              </a:solidFill>
              <a:latin typeface="Times New Roman" panose="02020603050405020304" pitchFamily="18" charset="0"/>
              <a:cs typeface="Times New Roman" panose="02020603050405020304" pitchFamily="18" charset="0"/>
            </a:endParaRPr>
          </a:p>
          <a:p>
            <a:pPr marL="280988" indent="-280988" algn="l">
              <a:lnSpc>
                <a:spcPct val="100000"/>
              </a:lnSpc>
              <a:spcBef>
                <a:spcPct val="0"/>
              </a:spcBef>
              <a:buClr>
                <a:schemeClr val="accent1"/>
              </a:buClr>
              <a:buSzPct val="110000"/>
              <a:buFont typeface="Wingdings" pitchFamily="2" charset="2"/>
              <a:buChar char="v"/>
            </a:pPr>
            <a:endParaRPr lang="zh-CN" altLang="en-US" sz="2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1963"/>
                                        </p:tgtEl>
                                        <p:attrNameLst>
                                          <p:attrName>style.visibility</p:attrName>
                                        </p:attrNameLst>
                                      </p:cBhvr>
                                      <p:to>
                                        <p:strVal val="visible"/>
                                      </p:to>
                                    </p:set>
                                    <p:animEffect transition="in" filter="wipe(left)">
                                      <p:cBhvr>
                                        <p:cTn id="7" dur="500"/>
                                        <p:tgtEl>
                                          <p:spTgt spid="3819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1961"/>
                                        </p:tgtEl>
                                        <p:attrNameLst>
                                          <p:attrName>style.visibility</p:attrName>
                                        </p:attrNameLst>
                                      </p:cBhvr>
                                      <p:to>
                                        <p:strVal val="visible"/>
                                      </p:to>
                                    </p:set>
                                    <p:animEffect transition="in" filter="dissolve">
                                      <p:cBhvr>
                                        <p:cTn id="12" dur="500"/>
                                        <p:tgtEl>
                                          <p:spTgt spid="3819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1962"/>
                                        </p:tgtEl>
                                        <p:attrNameLst>
                                          <p:attrName>style.visibility</p:attrName>
                                        </p:attrNameLst>
                                      </p:cBhvr>
                                      <p:to>
                                        <p:strVal val="visible"/>
                                      </p:to>
                                    </p:set>
                                    <p:animEffect transition="in" filter="dissolve">
                                      <p:cBhvr>
                                        <p:cTn id="22" dur="500"/>
                                        <p:tgtEl>
                                          <p:spTgt spid="38196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81964"/>
                                        </p:tgtEl>
                                        <p:attrNameLst>
                                          <p:attrName>style.visibility</p:attrName>
                                        </p:attrNameLst>
                                      </p:cBhvr>
                                      <p:to>
                                        <p:strVal val="visible"/>
                                      </p:to>
                                    </p:set>
                                    <p:animEffect transition="in" filter="barn(outVertical)">
                                      <p:cBhvr>
                                        <p:cTn id="27" dur="500"/>
                                        <p:tgtEl>
                                          <p:spTgt spid="381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1" grpId="0" animBg="1"/>
      <p:bldP spid="381962" grpId="0" animBg="1"/>
      <p:bldP spid="381963" grpId="0" animBg="1"/>
      <p:bldP spid="381964"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539552" y="374874"/>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3</a:t>
            </a:r>
            <a:r>
              <a:rPr lang="zh-CN" altLang="en-US" smtClean="0">
                <a:solidFill>
                  <a:schemeClr val="accent1"/>
                </a:solidFill>
                <a:latin typeface="Times New Roman" panose="02020603050405020304" pitchFamily="18" charset="0"/>
                <a:cs typeface="Times New Roman" panose="02020603050405020304" pitchFamily="18" charset="0"/>
              </a:rPr>
              <a:t>、</a:t>
            </a:r>
            <a:r>
              <a:rPr lang="en-US" altLang="zh-CN" smtClean="0">
                <a:solidFill>
                  <a:schemeClr val="accent1"/>
                </a:solidFill>
                <a:latin typeface="Times New Roman" panose="02020603050405020304" pitchFamily="18" charset="0"/>
                <a:cs typeface="Times New Roman" panose="02020603050405020304" pitchFamily="18" charset="0"/>
              </a:rPr>
              <a:t>task</a:t>
            </a:r>
            <a:r>
              <a:rPr lang="zh-CN" altLang="en-US" smtClean="0">
                <a:solidFill>
                  <a:schemeClr val="accent1"/>
                </a:solidFill>
                <a:latin typeface="Times New Roman" panose="02020603050405020304" pitchFamily="18" charset="0"/>
                <a:cs typeface="Times New Roman" panose="02020603050405020304" pitchFamily="18" charset="0"/>
              </a:rPr>
              <a:t>语句</a:t>
            </a:r>
          </a:p>
        </p:txBody>
      </p:sp>
      <p:sp>
        <p:nvSpPr>
          <p:cNvPr id="525315" name="Rectangle 3"/>
          <p:cNvSpPr>
            <a:spLocks noGrp="1" noChangeArrowheads="1"/>
          </p:cNvSpPr>
          <p:nvPr>
            <p:ph type="body" idx="1"/>
          </p:nvPr>
        </p:nvSpPr>
        <p:spPr>
          <a:xfrm>
            <a:off x="466799" y="980728"/>
            <a:ext cx="7921625" cy="2540000"/>
          </a:xfrm>
        </p:spPr>
        <p:txBody>
          <a:bodyPr/>
          <a:lstStyle/>
          <a:p>
            <a:pPr>
              <a:lnSpc>
                <a:spcPct val="110000"/>
              </a:lnSpc>
              <a:spcBef>
                <a:spcPct val="0"/>
              </a:spcBef>
            </a:pPr>
            <a:r>
              <a:rPr lang="en-US" altLang="zh-CN" sz="2000" smtClean="0">
                <a:latin typeface="Arial" charset="0"/>
                <a:ea typeface="楷体_GB2312" pitchFamily="49" charset="-122"/>
              </a:rPr>
              <a:t>task</a:t>
            </a:r>
            <a:r>
              <a:rPr lang="zh-CN" altLang="en-US" sz="2000" smtClean="0">
                <a:latin typeface="Arial" charset="0"/>
                <a:ea typeface="楷体_GB2312" pitchFamily="49" charset="-122"/>
              </a:rPr>
              <a:t>语句用来由用户定义任务，</a:t>
            </a:r>
            <a:r>
              <a:rPr kumimoji="1" lang="zh-CN" altLang="en-US" sz="2000" smtClean="0">
                <a:latin typeface="Arial" charset="0"/>
                <a:ea typeface="楷体_GB2312" pitchFamily="49" charset="-122"/>
              </a:rPr>
              <a:t>任务类似高级语言中的子程序，用来单独完成某项具体任务，并可以被模块或其他任务调用。</a:t>
            </a:r>
          </a:p>
          <a:p>
            <a:pPr>
              <a:lnSpc>
                <a:spcPct val="110000"/>
              </a:lnSpc>
              <a:spcBef>
                <a:spcPct val="0"/>
              </a:spcBef>
            </a:pPr>
            <a:r>
              <a:rPr lang="zh-CN" altLang="en-US" sz="2000" smtClean="0">
                <a:latin typeface="Arial" charset="0"/>
                <a:ea typeface="楷体_GB2312" pitchFamily="49" charset="-122"/>
              </a:rPr>
              <a:t>当希望能够对多个信号进行一些运算并输出</a:t>
            </a:r>
            <a:r>
              <a:rPr lang="zh-CN" altLang="en-US" sz="2000" smtClean="0">
                <a:solidFill>
                  <a:srgbClr val="CC0066"/>
                </a:solidFill>
                <a:latin typeface="Arial" charset="0"/>
                <a:ea typeface="楷体_GB2312" pitchFamily="49" charset="-122"/>
              </a:rPr>
              <a:t>多个</a:t>
            </a:r>
            <a:r>
              <a:rPr lang="zh-CN" altLang="en-US" sz="2000" smtClean="0">
                <a:latin typeface="Arial" charset="0"/>
                <a:ea typeface="楷体_GB2312" pitchFamily="49" charset="-122"/>
              </a:rPr>
              <a:t>结果（即有多个输出变量）时，宜采用任务结构。</a:t>
            </a:r>
          </a:p>
          <a:p>
            <a:pPr algn="just">
              <a:lnSpc>
                <a:spcPct val="110000"/>
              </a:lnSpc>
              <a:spcBef>
                <a:spcPct val="0"/>
              </a:spcBef>
            </a:pPr>
            <a:r>
              <a:rPr lang="zh-CN" altLang="en-US" sz="2000" smtClean="0">
                <a:latin typeface="Arial" charset="0"/>
                <a:ea typeface="楷体_GB2312" pitchFamily="49" charset="-122"/>
              </a:rPr>
              <a:t>常常利用任务来帮助实现结构化的模块设计，将批量的操作以任务的形式独立出来，使设计简单明了</a:t>
            </a:r>
            <a:r>
              <a:rPr kumimoji="1" lang="zh-CN" altLang="en-US" sz="2000" smtClean="0">
                <a:latin typeface="Arial" charset="0"/>
                <a:ea typeface="楷体_GB2312" pitchFamily="49" charset="-122"/>
              </a:rPr>
              <a:t>，而且便于调试</a:t>
            </a:r>
            <a:r>
              <a:rPr lang="zh-CN" altLang="en-US" sz="2000" smtClean="0">
                <a:latin typeface="Arial" charset="0"/>
                <a:ea typeface="楷体_GB2312" pitchFamily="49" charset="-122"/>
              </a:rPr>
              <a:t>。</a:t>
            </a:r>
          </a:p>
        </p:txBody>
      </p:sp>
      <p:sp>
        <p:nvSpPr>
          <p:cNvPr id="525317" name="Text Box 5"/>
          <p:cNvSpPr txBox="1">
            <a:spLocks noChangeArrowheads="1"/>
          </p:cNvSpPr>
          <p:nvPr/>
        </p:nvSpPr>
        <p:spPr bwMode="auto">
          <a:xfrm>
            <a:off x="2670175" y="3369856"/>
            <a:ext cx="2965450" cy="1631216"/>
          </a:xfrm>
          <a:prstGeom prst="rect">
            <a:avLst/>
          </a:prstGeom>
          <a:solidFill>
            <a:srgbClr val="66FFCC"/>
          </a:solidFill>
          <a:ln w="9525">
            <a:solidFill>
              <a:srgbClr val="CC6600"/>
            </a:solidFill>
            <a:miter lim="800000"/>
            <a:headEnd/>
            <a:tailEnd/>
          </a:ln>
        </p:spPr>
        <p:txBody>
          <a:bodyPr anchor="b">
            <a:spAutoFit/>
          </a:bodyPr>
          <a:lstStyle/>
          <a:p>
            <a:pPr>
              <a:spcBef>
                <a:spcPct val="0"/>
              </a:spcBef>
              <a:buClrTx/>
              <a:buFontTx/>
              <a:buNone/>
            </a:pPr>
            <a:r>
              <a:rPr lang="en-US" altLang="zh-CN" sz="2000" b="1" dirty="0">
                <a:latin typeface="Arial" charset="0"/>
              </a:rPr>
              <a:t>task</a:t>
            </a:r>
            <a:r>
              <a:rPr lang="en-US" altLang="zh-CN" sz="2000" b="1" dirty="0">
                <a:solidFill>
                  <a:schemeClr val="tx1"/>
                </a:solidFill>
                <a:latin typeface="Arial" charset="0"/>
              </a:rPr>
              <a:t> &lt;</a:t>
            </a:r>
            <a:r>
              <a:rPr lang="zh-CN" altLang="en-US" sz="2000" b="1" dirty="0">
                <a:solidFill>
                  <a:schemeClr val="tx1"/>
                </a:solidFill>
                <a:latin typeface="Arial" charset="0"/>
              </a:rPr>
              <a:t>任务名</a:t>
            </a:r>
            <a:r>
              <a:rPr lang="en-US" altLang="zh-CN" sz="2000" b="1" dirty="0">
                <a:solidFill>
                  <a:schemeClr val="tx1"/>
                </a:solidFill>
                <a:latin typeface="Arial" charset="0"/>
              </a:rPr>
              <a:t>&gt;</a:t>
            </a:r>
            <a:r>
              <a:rPr lang="zh-CN" altLang="en-US" sz="2000" b="1" dirty="0">
                <a:solidFill>
                  <a:schemeClr val="tx1"/>
                </a:solidFill>
                <a:latin typeface="Arial" charset="0"/>
              </a:rPr>
              <a:t>；</a:t>
            </a:r>
          </a:p>
          <a:p>
            <a:pPr>
              <a:spcBef>
                <a:spcPct val="0"/>
              </a:spcBef>
              <a:buClrTx/>
              <a:buFontTx/>
              <a:buNone/>
            </a:pPr>
            <a:r>
              <a:rPr lang="zh-CN" altLang="en-US" sz="2000" b="1" dirty="0">
                <a:solidFill>
                  <a:schemeClr val="tx1"/>
                </a:solidFill>
                <a:latin typeface="Arial" charset="0"/>
              </a:rPr>
              <a:t>  端口声明语句；</a:t>
            </a:r>
          </a:p>
          <a:p>
            <a:pPr>
              <a:spcBef>
                <a:spcPct val="0"/>
              </a:spcBef>
              <a:buClrTx/>
              <a:buFontTx/>
              <a:buNone/>
            </a:pPr>
            <a:r>
              <a:rPr lang="zh-CN" altLang="en-US" sz="2000" b="1" dirty="0">
                <a:solidFill>
                  <a:schemeClr val="tx1"/>
                </a:solidFill>
                <a:latin typeface="Arial" charset="0"/>
              </a:rPr>
              <a:t>  数据类型声明语句；</a:t>
            </a:r>
          </a:p>
          <a:p>
            <a:pPr algn="l">
              <a:lnSpc>
                <a:spcPct val="100000"/>
              </a:lnSpc>
              <a:spcBef>
                <a:spcPct val="0"/>
              </a:spcBef>
              <a:buClrTx/>
              <a:buFontTx/>
              <a:buNone/>
            </a:pPr>
            <a:r>
              <a:rPr lang="zh-CN" altLang="en-US" sz="2000" b="1" dirty="0">
                <a:solidFill>
                  <a:schemeClr val="tx1"/>
                </a:solidFill>
                <a:latin typeface="Arial" charset="0"/>
              </a:rPr>
              <a:t>  实现逻辑功能的语句；</a:t>
            </a:r>
          </a:p>
          <a:p>
            <a:pPr algn="l">
              <a:lnSpc>
                <a:spcPct val="100000"/>
              </a:lnSpc>
              <a:spcBef>
                <a:spcPct val="0"/>
              </a:spcBef>
              <a:buClrTx/>
              <a:buFontTx/>
              <a:buNone/>
            </a:pPr>
            <a:r>
              <a:rPr lang="en-US" altLang="zh-CN" sz="2000" b="1" dirty="0" err="1">
                <a:latin typeface="Arial" charset="0"/>
              </a:rPr>
              <a:t>endtask</a:t>
            </a:r>
            <a:endParaRPr lang="en-US" altLang="zh-CN" sz="2000" b="1" dirty="0">
              <a:latin typeface="Arial" charset="0"/>
            </a:endParaRPr>
          </a:p>
        </p:txBody>
      </p:sp>
      <p:sp>
        <p:nvSpPr>
          <p:cNvPr id="525318" name="Text Box 6"/>
          <p:cNvSpPr txBox="1">
            <a:spLocks noChangeArrowheads="1"/>
          </p:cNvSpPr>
          <p:nvPr/>
        </p:nvSpPr>
        <p:spPr bwMode="auto">
          <a:xfrm>
            <a:off x="2670175" y="5481676"/>
            <a:ext cx="3821113" cy="400110"/>
          </a:xfrm>
          <a:prstGeom prst="rect">
            <a:avLst/>
          </a:prstGeom>
          <a:solidFill>
            <a:srgbClr val="66FFCC"/>
          </a:solidFill>
          <a:ln w="9525">
            <a:solidFill>
              <a:srgbClr val="CC6600"/>
            </a:solidFill>
            <a:miter lim="800000"/>
            <a:headEnd/>
            <a:tailEnd/>
          </a:ln>
        </p:spPr>
        <p:txBody>
          <a:bodyPr anchor="b">
            <a:spAutoFit/>
          </a:bodyPr>
          <a:lstStyle/>
          <a:p>
            <a:pPr>
              <a:spcBef>
                <a:spcPct val="0"/>
              </a:spcBef>
              <a:buClrTx/>
              <a:buFontTx/>
              <a:buNone/>
            </a:pPr>
            <a:r>
              <a:rPr lang="en-US" altLang="zh-CN" sz="2000" b="1">
                <a:solidFill>
                  <a:schemeClr val="tx1"/>
                </a:solidFill>
                <a:latin typeface="Arial" charset="0"/>
              </a:rPr>
              <a:t>&lt;</a:t>
            </a:r>
            <a:r>
              <a:rPr lang="zh-CN" altLang="en-US" sz="2000" b="1">
                <a:solidFill>
                  <a:schemeClr val="tx1"/>
                </a:solidFill>
                <a:latin typeface="Arial" charset="0"/>
              </a:rPr>
              <a:t>任务名</a:t>
            </a:r>
            <a:r>
              <a:rPr lang="en-US" altLang="zh-CN" sz="2000" b="1">
                <a:solidFill>
                  <a:schemeClr val="tx1"/>
                </a:solidFill>
                <a:latin typeface="Arial" charset="0"/>
              </a:rPr>
              <a:t>&gt;</a:t>
            </a:r>
            <a:r>
              <a:rPr lang="zh-CN" altLang="en-US" sz="2000" b="1">
                <a:solidFill>
                  <a:schemeClr val="tx1"/>
                </a:solidFill>
                <a:latin typeface="Arial" charset="0"/>
              </a:rPr>
              <a:t> </a:t>
            </a:r>
            <a:r>
              <a:rPr lang="en-US" altLang="zh-CN" sz="2000" b="1">
                <a:solidFill>
                  <a:schemeClr val="tx1"/>
                </a:solidFill>
                <a:latin typeface="Arial" charset="0"/>
              </a:rPr>
              <a:t>(</a:t>
            </a:r>
            <a:r>
              <a:rPr lang="zh-CN" altLang="en-US" sz="2000" b="1">
                <a:solidFill>
                  <a:schemeClr val="tx1"/>
                </a:solidFill>
                <a:latin typeface="Arial" charset="0"/>
              </a:rPr>
              <a:t>端口</a:t>
            </a:r>
            <a:r>
              <a:rPr lang="en-US" altLang="zh-CN" sz="2000" b="1">
                <a:solidFill>
                  <a:schemeClr val="tx1"/>
                </a:solidFill>
                <a:latin typeface="Arial" charset="0"/>
              </a:rPr>
              <a:t>1,</a:t>
            </a:r>
            <a:r>
              <a:rPr lang="zh-CN" altLang="en-US" sz="2000" b="1">
                <a:solidFill>
                  <a:schemeClr val="tx1"/>
                </a:solidFill>
                <a:latin typeface="Arial" charset="0"/>
              </a:rPr>
              <a:t>端口</a:t>
            </a:r>
            <a:r>
              <a:rPr lang="en-US" altLang="zh-CN" sz="2000" b="1">
                <a:solidFill>
                  <a:schemeClr val="tx1"/>
                </a:solidFill>
                <a:latin typeface="Arial" charset="0"/>
              </a:rPr>
              <a:t>2,……);</a:t>
            </a:r>
            <a:r>
              <a:rPr lang="en-US" altLang="zh-CN" sz="2000" b="1">
                <a:solidFill>
                  <a:schemeClr val="tx1"/>
                </a:solidFill>
              </a:rPr>
              <a:t>  </a:t>
            </a:r>
          </a:p>
        </p:txBody>
      </p:sp>
      <p:sp>
        <p:nvSpPr>
          <p:cNvPr id="525319" name="Rectangle 7"/>
          <p:cNvSpPr>
            <a:spLocks noChangeArrowheads="1"/>
          </p:cNvSpPr>
          <p:nvPr/>
        </p:nvSpPr>
        <p:spPr bwMode="auto">
          <a:xfrm>
            <a:off x="766986" y="3645024"/>
            <a:ext cx="1415772" cy="424732"/>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b="1" dirty="0">
                <a:solidFill>
                  <a:srgbClr val="C00000"/>
                </a:solidFill>
                <a:effectLst>
                  <a:outerShdw blurRad="38100" dist="38100" dir="2700000" algn="tl">
                    <a:srgbClr val="C0C0C0"/>
                  </a:outerShdw>
                </a:effectLst>
                <a:latin typeface="华文彩云" pitchFamily="2" charset="-122"/>
                <a:ea typeface="华文彩云" pitchFamily="2" charset="-122"/>
              </a:rPr>
              <a:t>任务定义</a:t>
            </a:r>
          </a:p>
        </p:txBody>
      </p:sp>
      <p:sp>
        <p:nvSpPr>
          <p:cNvPr id="525320" name="Rectangle 8"/>
          <p:cNvSpPr>
            <a:spLocks noChangeArrowheads="1"/>
          </p:cNvSpPr>
          <p:nvPr/>
        </p:nvSpPr>
        <p:spPr bwMode="auto">
          <a:xfrm>
            <a:off x="657225" y="5445224"/>
            <a:ext cx="1415772" cy="424732"/>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b="1">
                <a:solidFill>
                  <a:srgbClr val="C00000"/>
                </a:solidFill>
                <a:effectLst>
                  <a:outerShdw blurRad="38100" dist="38100" dir="2700000" algn="tl">
                    <a:srgbClr val="C0C0C0"/>
                  </a:outerShdw>
                </a:effectLst>
                <a:latin typeface="华文彩云" pitchFamily="2" charset="-122"/>
                <a:ea typeface="华文彩云" pitchFamily="2" charset="-122"/>
              </a:rPr>
              <a:t>任务调用</a:t>
            </a:r>
          </a:p>
        </p:txBody>
      </p:sp>
      <p:sp>
        <p:nvSpPr>
          <p:cNvPr id="2344985" name="AutoShape 25"/>
          <p:cNvSpPr>
            <a:spLocks noChangeArrowheads="1"/>
          </p:cNvSpPr>
          <p:nvPr/>
        </p:nvSpPr>
        <p:spPr bwMode="auto">
          <a:xfrm>
            <a:off x="5235575" y="2996952"/>
            <a:ext cx="2268538" cy="460375"/>
          </a:xfrm>
          <a:prstGeom prst="wedgeRectCallout">
            <a:avLst>
              <a:gd name="adj1" fmla="val -81699"/>
              <a:gd name="adj2" fmla="val 48620"/>
            </a:avLst>
          </a:prstGeom>
          <a:solidFill>
            <a:srgbClr val="FFE5FF"/>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kumimoji="1" lang="zh-CN" altLang="en-US" sz="2000" b="1">
                <a:solidFill>
                  <a:schemeClr val="tx1"/>
                </a:solidFill>
                <a:latin typeface="Arial" charset="0"/>
                <a:ea typeface="楷体_GB2312" pitchFamily="49" charset="-122"/>
              </a:rPr>
              <a:t>注意无端口列表！</a:t>
            </a:r>
          </a:p>
        </p:txBody>
      </p:sp>
      <p:sp>
        <p:nvSpPr>
          <p:cNvPr id="2" name="AutoShape 25"/>
          <p:cNvSpPr>
            <a:spLocks noChangeArrowheads="1"/>
          </p:cNvSpPr>
          <p:nvPr/>
        </p:nvSpPr>
        <p:spPr bwMode="auto">
          <a:xfrm>
            <a:off x="6510338" y="4797152"/>
            <a:ext cx="2173287" cy="931862"/>
          </a:xfrm>
          <a:prstGeom prst="wedgeRectCallout">
            <a:avLst>
              <a:gd name="adj1" fmla="val -68847"/>
              <a:gd name="adj2" fmla="val 41310"/>
            </a:avLst>
          </a:prstGeom>
          <a:solidFill>
            <a:srgbClr val="FFFFCC"/>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b="1">
                <a:solidFill>
                  <a:schemeClr val="tx1"/>
                </a:solidFill>
                <a:latin typeface="Arial" charset="0"/>
                <a:ea typeface="楷体_GB2312" pitchFamily="49" charset="-122"/>
              </a:rPr>
              <a:t>端口名列表与任务定义中的</a:t>
            </a:r>
            <a:r>
              <a:rPr kumimoji="1" lang="en-US" altLang="zh-CN" sz="2000" b="1">
                <a:solidFill>
                  <a:schemeClr val="tx1"/>
                </a:solidFill>
                <a:latin typeface="Arial" charset="0"/>
                <a:ea typeface="楷体_GB2312" pitchFamily="49" charset="-122"/>
              </a:rPr>
              <a:t>I/O</a:t>
            </a:r>
            <a:r>
              <a:rPr kumimoji="1" lang="zh-CN" altLang="en-US" sz="2000" b="1">
                <a:solidFill>
                  <a:schemeClr val="tx1"/>
                </a:solidFill>
                <a:latin typeface="Arial" charset="0"/>
                <a:ea typeface="楷体_GB2312" pitchFamily="49" charset="-122"/>
              </a:rPr>
              <a:t>变量一一对应！</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25314"/>
                                        </p:tgtEl>
                                        <p:attrNameLst>
                                          <p:attrName>style.visibility</p:attrName>
                                        </p:attrNameLst>
                                      </p:cBhvr>
                                      <p:to>
                                        <p:strVal val="visible"/>
                                      </p:to>
                                    </p:set>
                                    <p:anim calcmode="lin" valueType="num">
                                      <p:cBhvr additive="base">
                                        <p:cTn id="7" dur="500" fill="hold"/>
                                        <p:tgtEl>
                                          <p:spTgt spid="525314"/>
                                        </p:tgtEl>
                                        <p:attrNameLst>
                                          <p:attrName>ppt_x</p:attrName>
                                        </p:attrNameLst>
                                      </p:cBhvr>
                                      <p:tavLst>
                                        <p:tav tm="0">
                                          <p:val>
                                            <p:strVal val="#ppt_x"/>
                                          </p:val>
                                        </p:tav>
                                        <p:tav tm="100000">
                                          <p:val>
                                            <p:strVal val="#ppt_x"/>
                                          </p:val>
                                        </p:tav>
                                      </p:tavLst>
                                    </p:anim>
                                    <p:anim calcmode="lin" valueType="num">
                                      <p:cBhvr additive="base">
                                        <p:cTn id="8" dur="500" fill="hold"/>
                                        <p:tgtEl>
                                          <p:spTgt spid="52531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25315"/>
                                        </p:tgtEl>
                                        <p:attrNameLst>
                                          <p:attrName>style.visibility</p:attrName>
                                        </p:attrNameLst>
                                      </p:cBhvr>
                                      <p:to>
                                        <p:strVal val="visible"/>
                                      </p:to>
                                    </p:set>
                                    <p:anim calcmode="lin" valueType="num">
                                      <p:cBhvr additive="base">
                                        <p:cTn id="12" dur="500" fill="hold"/>
                                        <p:tgtEl>
                                          <p:spTgt spid="525315"/>
                                        </p:tgtEl>
                                        <p:attrNameLst>
                                          <p:attrName>ppt_x</p:attrName>
                                        </p:attrNameLst>
                                      </p:cBhvr>
                                      <p:tavLst>
                                        <p:tav tm="0">
                                          <p:val>
                                            <p:strVal val="0-#ppt_w/2"/>
                                          </p:val>
                                        </p:tav>
                                        <p:tav tm="100000">
                                          <p:val>
                                            <p:strVal val="#ppt_x"/>
                                          </p:val>
                                        </p:tav>
                                      </p:tavLst>
                                    </p:anim>
                                    <p:anim calcmode="lin" valueType="num">
                                      <p:cBhvr additive="base">
                                        <p:cTn id="13" dur="500" fill="hold"/>
                                        <p:tgtEl>
                                          <p:spTgt spid="52531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25319"/>
                                        </p:tgtEl>
                                        <p:attrNameLst>
                                          <p:attrName>style.visibility</p:attrName>
                                        </p:attrNameLst>
                                      </p:cBhvr>
                                      <p:to>
                                        <p:strVal val="visible"/>
                                      </p:to>
                                    </p:set>
                                    <p:anim calcmode="lin" valueType="num">
                                      <p:cBhvr>
                                        <p:cTn id="18" dur="500" fill="hold"/>
                                        <p:tgtEl>
                                          <p:spTgt spid="525319"/>
                                        </p:tgtEl>
                                        <p:attrNameLst>
                                          <p:attrName>ppt_w</p:attrName>
                                        </p:attrNameLst>
                                      </p:cBhvr>
                                      <p:tavLst>
                                        <p:tav tm="0">
                                          <p:val>
                                            <p:fltVal val="0"/>
                                          </p:val>
                                        </p:tav>
                                        <p:tav tm="100000">
                                          <p:val>
                                            <p:strVal val="#ppt_w"/>
                                          </p:val>
                                        </p:tav>
                                      </p:tavLst>
                                    </p:anim>
                                    <p:anim calcmode="lin" valueType="num">
                                      <p:cBhvr>
                                        <p:cTn id="19" dur="500" fill="hold"/>
                                        <p:tgtEl>
                                          <p:spTgt spid="525319"/>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525317"/>
                                        </p:tgtEl>
                                        <p:attrNameLst>
                                          <p:attrName>style.visibility</p:attrName>
                                        </p:attrNameLst>
                                      </p:cBhvr>
                                      <p:to>
                                        <p:strVal val="visible"/>
                                      </p:to>
                                    </p:set>
                                    <p:animEffect transition="in" filter="wipe(left)">
                                      <p:cBhvr>
                                        <p:cTn id="23" dur="500"/>
                                        <p:tgtEl>
                                          <p:spTgt spid="5253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344985"/>
                                        </p:tgtEl>
                                        <p:attrNameLst>
                                          <p:attrName>style.visibility</p:attrName>
                                        </p:attrNameLst>
                                      </p:cBhvr>
                                      <p:to>
                                        <p:strVal val="visible"/>
                                      </p:to>
                                    </p:set>
                                    <p:animEffect transition="in" filter="dissolve">
                                      <p:cBhvr>
                                        <p:cTn id="28" dur="500"/>
                                        <p:tgtEl>
                                          <p:spTgt spid="2344985"/>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525320"/>
                                        </p:tgtEl>
                                        <p:attrNameLst>
                                          <p:attrName>style.visibility</p:attrName>
                                        </p:attrNameLst>
                                      </p:cBhvr>
                                      <p:to>
                                        <p:strVal val="visible"/>
                                      </p:to>
                                    </p:set>
                                    <p:anim calcmode="lin" valueType="num">
                                      <p:cBhvr>
                                        <p:cTn id="33" dur="500" fill="hold"/>
                                        <p:tgtEl>
                                          <p:spTgt spid="525320"/>
                                        </p:tgtEl>
                                        <p:attrNameLst>
                                          <p:attrName>ppt_w</p:attrName>
                                        </p:attrNameLst>
                                      </p:cBhvr>
                                      <p:tavLst>
                                        <p:tav tm="0">
                                          <p:val>
                                            <p:fltVal val="0"/>
                                          </p:val>
                                        </p:tav>
                                        <p:tav tm="100000">
                                          <p:val>
                                            <p:strVal val="#ppt_w"/>
                                          </p:val>
                                        </p:tav>
                                      </p:tavLst>
                                    </p:anim>
                                    <p:anim calcmode="lin" valueType="num">
                                      <p:cBhvr>
                                        <p:cTn id="34" dur="500" fill="hold"/>
                                        <p:tgtEl>
                                          <p:spTgt spid="525320"/>
                                        </p:tgtEl>
                                        <p:attrNameLst>
                                          <p:attrName>ppt_h</p:attrName>
                                        </p:attrNameLst>
                                      </p:cBhvr>
                                      <p:tavLst>
                                        <p:tav tm="0">
                                          <p:val>
                                            <p:fltVal val="0"/>
                                          </p:val>
                                        </p:tav>
                                        <p:tav tm="100000">
                                          <p:val>
                                            <p:strVal val="#ppt_h"/>
                                          </p:val>
                                        </p:tav>
                                      </p:tavLst>
                                    </p:anim>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25318"/>
                                        </p:tgtEl>
                                        <p:attrNameLst>
                                          <p:attrName>style.visibility</p:attrName>
                                        </p:attrNameLst>
                                      </p:cBhvr>
                                      <p:to>
                                        <p:strVal val="visible"/>
                                      </p:to>
                                    </p:set>
                                    <p:animEffect transition="in" filter="wipe(left)">
                                      <p:cBhvr>
                                        <p:cTn id="38" dur="500"/>
                                        <p:tgtEl>
                                          <p:spTgt spid="52531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4" grpId="0"/>
      <p:bldP spid="525315" grpId="0" autoUpdateAnimBg="0"/>
      <p:bldP spid="525317" grpId="0" animBg="1"/>
      <p:bldP spid="525318" grpId="0" animBg="1"/>
      <p:bldP spid="525319" grpId="0" animBg="1" autoUpdateAnimBg="0"/>
      <p:bldP spid="525320" grpId="0" animBg="1" autoUpdateAnimBg="0"/>
      <p:bldP spid="2344985" grpId="0" animBg="1"/>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611560" y="456208"/>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task</a:t>
            </a:r>
            <a:r>
              <a:rPr lang="zh-CN" altLang="en-US" dirty="0" smtClean="0">
                <a:solidFill>
                  <a:schemeClr val="accent1"/>
                </a:solidFill>
                <a:latin typeface="Times New Roman" panose="02020603050405020304" pitchFamily="18" charset="0"/>
                <a:cs typeface="Times New Roman" panose="02020603050405020304" pitchFamily="18" charset="0"/>
              </a:rPr>
              <a:t>语句使用注意事项</a:t>
            </a:r>
          </a:p>
        </p:txBody>
      </p:sp>
      <p:sp>
        <p:nvSpPr>
          <p:cNvPr id="527363" name="Rectangle 3"/>
          <p:cNvSpPr>
            <a:spLocks noGrp="1" noChangeArrowheads="1"/>
          </p:cNvSpPr>
          <p:nvPr>
            <p:ph type="body" idx="1"/>
          </p:nvPr>
        </p:nvSpPr>
        <p:spPr>
          <a:xfrm>
            <a:off x="247650" y="2556644"/>
            <a:ext cx="4540250" cy="368300"/>
          </a:xfrm>
        </p:spPr>
        <p:txBody>
          <a:bodyPr/>
          <a:lstStyle/>
          <a:p>
            <a:pPr marL="0" indent="0" algn="just">
              <a:lnSpc>
                <a:spcPct val="90000"/>
              </a:lnSpc>
              <a:spcBef>
                <a:spcPct val="0"/>
              </a:spcBef>
              <a:buClrTx/>
              <a:buFontTx/>
              <a:buNone/>
            </a:pPr>
            <a:r>
              <a:rPr lang="en-US" altLang="zh-CN" sz="2000" dirty="0" smtClean="0">
                <a:solidFill>
                  <a:srgbClr val="FF0066"/>
                </a:solidFill>
                <a:latin typeface="Arial" charset="0"/>
                <a:ea typeface="宋体" charset="-122"/>
              </a:rPr>
              <a:t>【</a:t>
            </a:r>
            <a:r>
              <a:rPr lang="zh-CN" altLang="en-US" sz="2000" dirty="0" smtClean="0">
                <a:solidFill>
                  <a:srgbClr val="FF0066"/>
                </a:solidFill>
                <a:latin typeface="Arial" charset="0"/>
                <a:ea typeface="宋体" charset="-122"/>
              </a:rPr>
              <a:t>例</a:t>
            </a:r>
            <a:r>
              <a:rPr lang="en-US" altLang="zh-CN" sz="2000" dirty="0" smtClean="0">
                <a:solidFill>
                  <a:srgbClr val="FF0066"/>
                </a:solidFill>
                <a:latin typeface="Arial" charset="0"/>
                <a:ea typeface="宋体" charset="-122"/>
              </a:rPr>
              <a:t>】</a:t>
            </a:r>
            <a:r>
              <a:rPr lang="zh-CN" altLang="en-US" sz="2000" dirty="0" smtClean="0">
                <a:latin typeface="Times New Roman" pitchFamily="18" charset="0"/>
                <a:ea typeface="宋体" charset="-122"/>
              </a:rPr>
              <a:t>任务的定义与调用。                    </a:t>
            </a:r>
          </a:p>
        </p:txBody>
      </p:sp>
      <p:sp>
        <p:nvSpPr>
          <p:cNvPr id="527364" name="Text Box 4"/>
          <p:cNvSpPr txBox="1">
            <a:spLocks noChangeArrowheads="1"/>
          </p:cNvSpPr>
          <p:nvPr/>
        </p:nvSpPr>
        <p:spPr bwMode="auto">
          <a:xfrm>
            <a:off x="306388" y="3212976"/>
            <a:ext cx="4800600" cy="3125787"/>
          </a:xfrm>
          <a:prstGeom prst="rect">
            <a:avLst/>
          </a:prstGeom>
          <a:solidFill>
            <a:srgbClr val="ADD6FF"/>
          </a:solidFill>
          <a:ln w="12700">
            <a:solidFill>
              <a:srgbClr val="CC6600"/>
            </a:solidFill>
            <a:miter lim="800000"/>
            <a:headEnd/>
            <a:tailEnd/>
          </a:ln>
        </p:spPr>
        <p:txBody>
          <a:bodyPr anchor="b">
            <a:spAutoFit/>
          </a:bodyPr>
          <a:lstStyle/>
          <a:p>
            <a:pPr>
              <a:lnSpc>
                <a:spcPct val="100000"/>
              </a:lnSpc>
              <a:spcBef>
                <a:spcPct val="0"/>
              </a:spcBef>
              <a:buClrTx/>
              <a:buFontTx/>
              <a:buNone/>
            </a:pPr>
            <a:r>
              <a:rPr lang="en-US" altLang="zh-CN" sz="1800" b="1" dirty="0">
                <a:solidFill>
                  <a:srgbClr val="FF0066"/>
                </a:solidFill>
                <a:latin typeface="Arial" charset="0"/>
              </a:rPr>
              <a:t>task </a:t>
            </a:r>
            <a:r>
              <a:rPr lang="en-US" altLang="zh-CN" sz="1800" b="1" dirty="0" err="1">
                <a:solidFill>
                  <a:srgbClr val="FF0066"/>
                </a:solidFill>
                <a:latin typeface="Arial" charset="0"/>
              </a:rPr>
              <a:t>my_task</a:t>
            </a:r>
            <a:r>
              <a:rPr lang="en-US" altLang="zh-CN" sz="1800" b="1" dirty="0">
                <a:solidFill>
                  <a:srgbClr val="FF0066"/>
                </a:solidFill>
                <a:latin typeface="Arial" charset="0"/>
              </a:rPr>
              <a:t>;</a:t>
            </a:r>
          </a:p>
          <a:p>
            <a:pPr>
              <a:lnSpc>
                <a:spcPct val="100000"/>
              </a:lnSpc>
              <a:spcBef>
                <a:spcPct val="0"/>
              </a:spcBef>
              <a:buClrTx/>
              <a:buFontTx/>
              <a:buNone/>
            </a:pPr>
            <a:r>
              <a:rPr lang="en-US" altLang="zh-CN" sz="1800" b="1" dirty="0">
                <a:solidFill>
                  <a:schemeClr val="tx1"/>
                </a:solidFill>
                <a:latin typeface="Arial" charset="0"/>
              </a:rPr>
              <a:t>    input </a:t>
            </a:r>
            <a:r>
              <a:rPr lang="en-US" altLang="zh-CN" sz="1800" b="1" dirty="0" err="1">
                <a:solidFill>
                  <a:schemeClr val="tx1"/>
                </a:solidFill>
                <a:latin typeface="Arial" charset="0"/>
              </a:rPr>
              <a:t>a,b</a:t>
            </a:r>
            <a:r>
              <a:rPr lang="en-US" altLang="zh-CN" sz="1800" b="1" dirty="0">
                <a:solidFill>
                  <a:schemeClr val="tx1"/>
                </a:solidFill>
                <a:latin typeface="Arial" charset="0"/>
              </a:rPr>
              <a:t>;</a:t>
            </a:r>
          </a:p>
          <a:p>
            <a:pPr>
              <a:lnSpc>
                <a:spcPct val="100000"/>
              </a:lnSpc>
              <a:spcBef>
                <a:spcPct val="0"/>
              </a:spcBef>
              <a:buClrTx/>
              <a:buFontTx/>
              <a:buNone/>
            </a:pPr>
            <a:r>
              <a:rPr lang="en-US" altLang="zh-CN" sz="1800" b="1" dirty="0">
                <a:solidFill>
                  <a:schemeClr val="tx1"/>
                </a:solidFill>
                <a:latin typeface="Arial" charset="0"/>
              </a:rPr>
              <a:t>    </a:t>
            </a:r>
            <a:r>
              <a:rPr lang="en-US" altLang="zh-CN" sz="1800" b="1" dirty="0" err="1">
                <a:solidFill>
                  <a:schemeClr val="tx1"/>
                </a:solidFill>
                <a:latin typeface="Arial" charset="0"/>
              </a:rPr>
              <a:t>inout</a:t>
            </a:r>
            <a:r>
              <a:rPr lang="en-US" altLang="zh-CN" sz="1800" b="1" dirty="0">
                <a:solidFill>
                  <a:schemeClr val="tx1"/>
                </a:solidFill>
                <a:latin typeface="Arial" charset="0"/>
              </a:rPr>
              <a:t> c;</a:t>
            </a:r>
          </a:p>
          <a:p>
            <a:pPr>
              <a:lnSpc>
                <a:spcPct val="100000"/>
              </a:lnSpc>
              <a:spcBef>
                <a:spcPct val="0"/>
              </a:spcBef>
              <a:buClrTx/>
              <a:buFontTx/>
              <a:buNone/>
            </a:pPr>
            <a:r>
              <a:rPr lang="en-US" altLang="zh-CN" sz="1800" b="1" dirty="0">
                <a:solidFill>
                  <a:schemeClr val="tx1"/>
                </a:solidFill>
                <a:latin typeface="Arial" charset="0"/>
              </a:rPr>
              <a:t>    output </a:t>
            </a:r>
            <a:r>
              <a:rPr lang="en-US" altLang="zh-CN" sz="1800" b="1" dirty="0" err="1">
                <a:solidFill>
                  <a:schemeClr val="tx1"/>
                </a:solidFill>
                <a:latin typeface="Arial" charset="0"/>
              </a:rPr>
              <a:t>d,e</a:t>
            </a:r>
            <a:r>
              <a:rPr lang="en-US" altLang="zh-CN" sz="1800" b="1" dirty="0">
                <a:solidFill>
                  <a:schemeClr val="tx1"/>
                </a:solidFill>
                <a:latin typeface="Arial" charset="0"/>
              </a:rPr>
              <a:t>;</a:t>
            </a:r>
          </a:p>
          <a:p>
            <a:pPr>
              <a:lnSpc>
                <a:spcPct val="100000"/>
              </a:lnSpc>
              <a:spcBef>
                <a:spcPct val="0"/>
              </a:spcBef>
              <a:buClrTx/>
              <a:buFontTx/>
              <a:buNone/>
            </a:pPr>
            <a:r>
              <a:rPr lang="en-US" altLang="zh-CN" sz="1800" b="1" dirty="0">
                <a:solidFill>
                  <a:schemeClr val="tx1"/>
                </a:solidFill>
                <a:latin typeface="Arial" charset="0"/>
              </a:rPr>
              <a:t>          ……</a:t>
            </a:r>
          </a:p>
          <a:p>
            <a:pPr>
              <a:lnSpc>
                <a:spcPct val="100000"/>
              </a:lnSpc>
              <a:spcBef>
                <a:spcPct val="0"/>
              </a:spcBef>
              <a:buClrTx/>
              <a:buFontTx/>
              <a:buNone/>
            </a:pPr>
            <a:r>
              <a:rPr lang="en-US" altLang="zh-CN" sz="1800" b="1" dirty="0">
                <a:solidFill>
                  <a:schemeClr val="tx1"/>
                </a:solidFill>
                <a:latin typeface="Arial" charset="0"/>
              </a:rPr>
              <a:t>      &lt;</a:t>
            </a:r>
            <a:r>
              <a:rPr lang="zh-CN" altLang="en-US" sz="1800" b="1" dirty="0">
                <a:solidFill>
                  <a:schemeClr val="tx1"/>
                </a:solidFill>
                <a:latin typeface="Arial" charset="0"/>
              </a:rPr>
              <a:t>语句</a:t>
            </a:r>
            <a:r>
              <a:rPr lang="en-US" altLang="zh-CN" sz="1800" b="1" dirty="0">
                <a:solidFill>
                  <a:schemeClr val="tx1"/>
                </a:solidFill>
                <a:latin typeface="Arial" charset="0"/>
              </a:rPr>
              <a:t>&gt;       //</a:t>
            </a:r>
            <a:r>
              <a:rPr lang="zh-CN" altLang="en-US" sz="1800" b="1" dirty="0">
                <a:solidFill>
                  <a:schemeClr val="tx1"/>
                </a:solidFill>
                <a:latin typeface="Arial" charset="0"/>
              </a:rPr>
              <a:t>执行任务工作相应的语句</a:t>
            </a:r>
          </a:p>
          <a:p>
            <a:pPr>
              <a:lnSpc>
                <a:spcPct val="100000"/>
              </a:lnSpc>
              <a:spcBef>
                <a:spcPct val="0"/>
              </a:spcBef>
              <a:buClrTx/>
              <a:buFontTx/>
              <a:buNone/>
            </a:pPr>
            <a:r>
              <a:rPr lang="zh-CN" altLang="en-US" sz="1800" b="1" dirty="0">
                <a:solidFill>
                  <a:schemeClr val="tx1"/>
                </a:solidFill>
                <a:latin typeface="Arial" charset="0"/>
              </a:rPr>
              <a:t>          </a:t>
            </a:r>
            <a:r>
              <a:rPr lang="en-US" altLang="zh-CN" sz="1800" b="1" dirty="0">
                <a:solidFill>
                  <a:schemeClr val="tx1"/>
                </a:solidFill>
                <a:latin typeface="Arial" charset="0"/>
              </a:rPr>
              <a:t>……</a:t>
            </a:r>
          </a:p>
          <a:p>
            <a:pPr>
              <a:lnSpc>
                <a:spcPct val="100000"/>
              </a:lnSpc>
              <a:spcBef>
                <a:spcPct val="0"/>
              </a:spcBef>
              <a:buClrTx/>
              <a:buFontTx/>
              <a:buNone/>
            </a:pPr>
            <a:r>
              <a:rPr lang="en-US" altLang="zh-CN" sz="1800" b="1" dirty="0">
                <a:solidFill>
                  <a:schemeClr val="tx1"/>
                </a:solidFill>
                <a:latin typeface="Arial" charset="0"/>
              </a:rPr>
              <a:t>    c = foo1;</a:t>
            </a:r>
          </a:p>
          <a:p>
            <a:pPr>
              <a:lnSpc>
                <a:spcPct val="100000"/>
              </a:lnSpc>
              <a:spcBef>
                <a:spcPct val="0"/>
              </a:spcBef>
              <a:buClrTx/>
              <a:buFontTx/>
              <a:buNone/>
            </a:pPr>
            <a:r>
              <a:rPr lang="en-US" altLang="zh-CN" sz="1800" b="1" dirty="0">
                <a:solidFill>
                  <a:schemeClr val="tx1"/>
                </a:solidFill>
                <a:latin typeface="Arial" charset="0"/>
              </a:rPr>
              <a:t>    d = foo2;      //</a:t>
            </a:r>
            <a:r>
              <a:rPr lang="zh-CN" altLang="en-US" sz="1800" b="1" dirty="0">
                <a:solidFill>
                  <a:schemeClr val="tx1"/>
                </a:solidFill>
                <a:latin typeface="Arial" charset="0"/>
              </a:rPr>
              <a:t>对任务的输出变量赋值</a:t>
            </a:r>
          </a:p>
          <a:p>
            <a:pPr>
              <a:lnSpc>
                <a:spcPct val="100000"/>
              </a:lnSpc>
              <a:spcBef>
                <a:spcPct val="0"/>
              </a:spcBef>
              <a:buClrTx/>
              <a:buFontTx/>
              <a:buNone/>
            </a:pPr>
            <a:r>
              <a:rPr lang="zh-CN" altLang="en-US" sz="1800" b="1" dirty="0">
                <a:solidFill>
                  <a:schemeClr val="tx1"/>
                </a:solidFill>
                <a:latin typeface="Arial" charset="0"/>
              </a:rPr>
              <a:t>    </a:t>
            </a:r>
            <a:r>
              <a:rPr lang="en-US" altLang="zh-CN" sz="1800" b="1" dirty="0">
                <a:solidFill>
                  <a:schemeClr val="tx1"/>
                </a:solidFill>
                <a:latin typeface="Arial" charset="0"/>
              </a:rPr>
              <a:t>e = foo3; </a:t>
            </a:r>
          </a:p>
          <a:p>
            <a:pPr>
              <a:lnSpc>
                <a:spcPct val="100000"/>
              </a:lnSpc>
              <a:spcBef>
                <a:spcPct val="0"/>
              </a:spcBef>
              <a:buClrTx/>
              <a:buFontTx/>
              <a:buNone/>
            </a:pPr>
            <a:r>
              <a:rPr lang="en-US" altLang="zh-CN" sz="1800" b="1" dirty="0">
                <a:solidFill>
                  <a:srgbClr val="FF0066"/>
                </a:solidFill>
                <a:latin typeface="Times New Roman" pitchFamily="18" charset="0"/>
              </a:rPr>
              <a:t> </a:t>
            </a:r>
            <a:r>
              <a:rPr lang="en-US" altLang="zh-CN" sz="1800" b="1" dirty="0" err="1">
                <a:solidFill>
                  <a:srgbClr val="FF0066"/>
                </a:solidFill>
                <a:latin typeface="Times New Roman" pitchFamily="18" charset="0"/>
              </a:rPr>
              <a:t>endtask</a:t>
            </a:r>
            <a:endParaRPr lang="en-US" altLang="zh-CN" sz="1800" b="1" dirty="0">
              <a:solidFill>
                <a:srgbClr val="FF0066"/>
              </a:solidFill>
              <a:latin typeface="Times New Roman" pitchFamily="18" charset="0"/>
            </a:endParaRPr>
          </a:p>
        </p:txBody>
      </p:sp>
      <p:sp>
        <p:nvSpPr>
          <p:cNvPr id="527365" name="Text Box 5"/>
          <p:cNvSpPr txBox="1">
            <a:spLocks noChangeArrowheads="1"/>
          </p:cNvSpPr>
          <p:nvPr/>
        </p:nvSpPr>
        <p:spPr bwMode="auto">
          <a:xfrm>
            <a:off x="5830888" y="3476625"/>
            <a:ext cx="2667000" cy="409575"/>
          </a:xfrm>
          <a:prstGeom prst="rect">
            <a:avLst/>
          </a:prstGeom>
          <a:solidFill>
            <a:srgbClr val="99CCFF"/>
          </a:solidFill>
          <a:ln w="12700">
            <a:solidFill>
              <a:schemeClr val="tx1"/>
            </a:solidFill>
            <a:miter lim="800000"/>
            <a:headEnd/>
            <a:tailEnd/>
          </a:ln>
        </p:spPr>
        <p:txBody>
          <a:bodyPr anchor="b">
            <a:spAutoFit/>
          </a:bodyPr>
          <a:lstStyle/>
          <a:p>
            <a:pPr>
              <a:lnSpc>
                <a:spcPct val="100000"/>
              </a:lnSpc>
              <a:spcBef>
                <a:spcPct val="0"/>
              </a:spcBef>
              <a:buClrTx/>
              <a:buFontTx/>
              <a:buNone/>
            </a:pPr>
            <a:r>
              <a:rPr lang="en-US" altLang="zh-CN" sz="2000" b="1" dirty="0" err="1">
                <a:solidFill>
                  <a:srgbClr val="FF0066"/>
                </a:solidFill>
                <a:latin typeface="Times New Roman" pitchFamily="18" charset="0"/>
              </a:rPr>
              <a:t>my_task</a:t>
            </a:r>
            <a:r>
              <a:rPr lang="en-US" altLang="zh-CN" sz="2000" b="1" dirty="0">
                <a:solidFill>
                  <a:srgbClr val="FF0066"/>
                </a:solidFill>
                <a:latin typeface="Times New Roman" pitchFamily="18" charset="0"/>
              </a:rPr>
              <a:t> (</a:t>
            </a:r>
            <a:r>
              <a:rPr lang="en-US" altLang="zh-CN" sz="2000" b="1" dirty="0" err="1">
                <a:solidFill>
                  <a:srgbClr val="FF0066"/>
                </a:solidFill>
                <a:latin typeface="Times New Roman" pitchFamily="18" charset="0"/>
              </a:rPr>
              <a:t>v,w,x,y,z</a:t>
            </a:r>
            <a:r>
              <a:rPr lang="en-US" altLang="zh-CN" sz="2000" b="1" dirty="0">
                <a:solidFill>
                  <a:srgbClr val="FF0066"/>
                </a:solidFill>
                <a:latin typeface="Times New Roman" pitchFamily="18" charset="0"/>
              </a:rPr>
              <a:t>);     </a:t>
            </a:r>
          </a:p>
        </p:txBody>
      </p:sp>
      <p:sp>
        <p:nvSpPr>
          <p:cNvPr id="527366" name="Text Box 6"/>
          <p:cNvSpPr txBox="1">
            <a:spLocks noChangeArrowheads="1"/>
          </p:cNvSpPr>
          <p:nvPr/>
        </p:nvSpPr>
        <p:spPr bwMode="auto">
          <a:xfrm>
            <a:off x="1846263" y="2852936"/>
            <a:ext cx="1828800" cy="396875"/>
          </a:xfrm>
          <a:prstGeom prst="rect">
            <a:avLst/>
          </a:prstGeom>
          <a:noFill/>
          <a:ln w="9525">
            <a:noFill/>
            <a:miter lim="800000"/>
            <a:headEnd/>
            <a:tailEnd/>
          </a:ln>
        </p:spPr>
        <p:txBody>
          <a:bodyPr anchor="b">
            <a:spAutoFit/>
          </a:bodyPr>
          <a:lstStyle/>
          <a:p>
            <a:pPr marL="280988" indent="-280988">
              <a:lnSpc>
                <a:spcPct val="100000"/>
              </a:lnSpc>
              <a:spcBef>
                <a:spcPct val="0"/>
              </a:spcBef>
              <a:buClrTx/>
              <a:buFontTx/>
              <a:buNone/>
            </a:pPr>
            <a:r>
              <a:rPr lang="zh-CN" altLang="en-US" sz="2000" b="1" dirty="0">
                <a:solidFill>
                  <a:srgbClr val="C00000"/>
                </a:solidFill>
              </a:rPr>
              <a:t>任务定义</a:t>
            </a:r>
          </a:p>
        </p:txBody>
      </p:sp>
      <p:sp>
        <p:nvSpPr>
          <p:cNvPr id="527367" name="Text Box 7"/>
          <p:cNvSpPr txBox="1">
            <a:spLocks noChangeArrowheads="1"/>
          </p:cNvSpPr>
          <p:nvPr/>
        </p:nvSpPr>
        <p:spPr bwMode="auto">
          <a:xfrm>
            <a:off x="6381750" y="3016250"/>
            <a:ext cx="1524000" cy="396875"/>
          </a:xfrm>
          <a:prstGeom prst="rect">
            <a:avLst/>
          </a:prstGeom>
          <a:noFill/>
          <a:ln w="9525">
            <a:noFill/>
            <a:miter lim="800000"/>
            <a:headEnd/>
            <a:tailEnd/>
          </a:ln>
        </p:spPr>
        <p:txBody>
          <a:bodyPr anchor="b">
            <a:spAutoFit/>
          </a:bodyPr>
          <a:lstStyle/>
          <a:p>
            <a:pPr marL="280988" indent="-280988">
              <a:lnSpc>
                <a:spcPct val="100000"/>
              </a:lnSpc>
              <a:spcBef>
                <a:spcPct val="0"/>
              </a:spcBef>
              <a:buClrTx/>
              <a:buFontTx/>
              <a:buNone/>
            </a:pPr>
            <a:r>
              <a:rPr lang="zh-CN" altLang="en-US" sz="2000" b="1">
                <a:solidFill>
                  <a:srgbClr val="C00000"/>
                </a:solidFill>
              </a:rPr>
              <a:t>任务调用</a:t>
            </a:r>
          </a:p>
        </p:txBody>
      </p:sp>
      <p:sp>
        <p:nvSpPr>
          <p:cNvPr id="527368" name="Rectangle 8"/>
          <p:cNvSpPr>
            <a:spLocks noChangeArrowheads="1"/>
          </p:cNvSpPr>
          <p:nvPr/>
        </p:nvSpPr>
        <p:spPr bwMode="auto">
          <a:xfrm>
            <a:off x="5334000" y="4343400"/>
            <a:ext cx="3505200" cy="1631216"/>
          </a:xfrm>
          <a:prstGeom prst="rect">
            <a:avLst/>
          </a:prstGeom>
          <a:solidFill>
            <a:srgbClr val="FFFF99"/>
          </a:solidFill>
          <a:ln w="9525">
            <a:solidFill>
              <a:schemeClr val="tx1"/>
            </a:solidFill>
            <a:miter lim="800000"/>
            <a:headEnd/>
            <a:tailEnd/>
          </a:ln>
          <a:effectLst>
            <a:prstShdw prst="shdw13" dist="53882" dir="13500000">
              <a:schemeClr val="bg2"/>
            </a:prstShdw>
          </a:effectLst>
        </p:spPr>
        <p:txBody>
          <a:bodyPr>
            <a:spAutoFit/>
          </a:bodyPr>
          <a:lstStyle/>
          <a:p>
            <a:pPr marL="342900" indent="-342900">
              <a:spcBef>
                <a:spcPct val="0"/>
              </a:spcBef>
              <a:buClr>
                <a:schemeClr val="accent2"/>
              </a:buClr>
              <a:buFont typeface="Wingdings" panose="05000000000000000000" pitchFamily="2" charset="2"/>
              <a:buChar char="Ø"/>
            </a:pPr>
            <a:r>
              <a:rPr lang="zh-CN" altLang="en-US" sz="2000" b="1" dirty="0">
                <a:solidFill>
                  <a:schemeClr val="tx1"/>
                </a:solidFill>
              </a:rPr>
              <a:t> </a:t>
            </a:r>
            <a:r>
              <a:rPr lang="zh-CN" altLang="zh-CN" sz="2000" b="1" dirty="0">
                <a:solidFill>
                  <a:schemeClr val="tx1"/>
                </a:solidFill>
                <a:latin typeface="Arial" charset="0"/>
              </a:rPr>
              <a:t>当</a:t>
            </a:r>
            <a:r>
              <a:rPr lang="zh-CN" altLang="en-US" sz="2000" b="1" dirty="0">
                <a:solidFill>
                  <a:schemeClr val="tx1"/>
                </a:solidFill>
                <a:latin typeface="Arial" charset="0"/>
              </a:rPr>
              <a:t>任务启动时，由</a:t>
            </a:r>
            <a:r>
              <a:rPr lang="en-US" altLang="zh-CN" sz="2000" b="1" dirty="0">
                <a:solidFill>
                  <a:schemeClr val="tx1"/>
                </a:solidFill>
                <a:latin typeface="Arial" charset="0"/>
              </a:rPr>
              <a:t>v</a:t>
            </a:r>
            <a:r>
              <a:rPr lang="zh-CN" altLang="en-US" sz="2000" b="1" dirty="0">
                <a:solidFill>
                  <a:schemeClr val="tx1"/>
                </a:solidFill>
                <a:latin typeface="Arial" charset="0"/>
              </a:rPr>
              <a:t>、</a:t>
            </a:r>
            <a:r>
              <a:rPr lang="en-US" altLang="zh-CN" sz="2000" b="1" dirty="0">
                <a:solidFill>
                  <a:schemeClr val="tx1"/>
                </a:solidFill>
                <a:latin typeface="Arial" charset="0"/>
              </a:rPr>
              <a:t>w</a:t>
            </a:r>
            <a:r>
              <a:rPr lang="zh-CN" altLang="en-US" sz="2000" b="1" dirty="0">
                <a:solidFill>
                  <a:schemeClr val="tx1"/>
                </a:solidFill>
                <a:latin typeface="Arial" charset="0"/>
              </a:rPr>
              <a:t>和</a:t>
            </a:r>
            <a:r>
              <a:rPr lang="en-US" altLang="zh-CN" sz="2000" b="1" dirty="0">
                <a:solidFill>
                  <a:schemeClr val="tx1"/>
                </a:solidFill>
                <a:latin typeface="Arial" charset="0"/>
              </a:rPr>
              <a:t>x</a:t>
            </a:r>
            <a:r>
              <a:rPr lang="zh-CN" altLang="en-US" sz="2000" b="1" dirty="0">
                <a:solidFill>
                  <a:schemeClr val="tx1"/>
                </a:solidFill>
                <a:latin typeface="Arial" charset="0"/>
              </a:rPr>
              <a:t>传入的变量赋给了</a:t>
            </a:r>
            <a:r>
              <a:rPr lang="en-US" altLang="zh-CN" sz="2000" b="1" dirty="0">
                <a:solidFill>
                  <a:schemeClr val="tx1"/>
                </a:solidFill>
                <a:latin typeface="Arial" charset="0"/>
              </a:rPr>
              <a:t>a</a:t>
            </a:r>
            <a:r>
              <a:rPr lang="zh-CN" altLang="en-US" sz="2000" b="1" dirty="0">
                <a:solidFill>
                  <a:schemeClr val="tx1"/>
                </a:solidFill>
                <a:latin typeface="Arial" charset="0"/>
              </a:rPr>
              <a:t>、</a:t>
            </a:r>
            <a:r>
              <a:rPr lang="en-US" altLang="zh-CN" sz="2000" b="1" dirty="0">
                <a:solidFill>
                  <a:schemeClr val="tx1"/>
                </a:solidFill>
                <a:latin typeface="Arial" charset="0"/>
              </a:rPr>
              <a:t>b</a:t>
            </a:r>
            <a:r>
              <a:rPr lang="zh-CN" altLang="en-US" sz="2000" b="1" dirty="0">
                <a:solidFill>
                  <a:schemeClr val="tx1"/>
                </a:solidFill>
                <a:latin typeface="Arial" charset="0"/>
              </a:rPr>
              <a:t>和</a:t>
            </a:r>
            <a:r>
              <a:rPr lang="en-US" altLang="zh-CN" sz="2000" b="1" dirty="0">
                <a:solidFill>
                  <a:schemeClr val="tx1"/>
                </a:solidFill>
                <a:latin typeface="Arial" charset="0"/>
              </a:rPr>
              <a:t>c</a:t>
            </a:r>
            <a:r>
              <a:rPr lang="zh-CN" altLang="en-US" sz="2000" b="1" dirty="0">
                <a:solidFill>
                  <a:schemeClr val="tx1"/>
                </a:solidFill>
                <a:latin typeface="Arial" charset="0"/>
              </a:rPr>
              <a:t>；</a:t>
            </a:r>
          </a:p>
          <a:p>
            <a:pPr marL="342900" indent="-342900">
              <a:spcBef>
                <a:spcPct val="0"/>
              </a:spcBef>
              <a:buClr>
                <a:schemeClr val="accent2"/>
              </a:buClr>
              <a:buFont typeface="Wingdings" panose="05000000000000000000" pitchFamily="2" charset="2"/>
              <a:buChar char="Ø"/>
            </a:pPr>
            <a:r>
              <a:rPr lang="zh-CN" altLang="en-US" sz="2000" b="1" dirty="0">
                <a:solidFill>
                  <a:schemeClr val="tx1"/>
                </a:solidFill>
                <a:latin typeface="Arial" charset="0"/>
              </a:rPr>
              <a:t> 当任务完成后，输出通过</a:t>
            </a:r>
            <a:r>
              <a:rPr lang="en-US" altLang="zh-CN" sz="2000" b="1" dirty="0">
                <a:solidFill>
                  <a:schemeClr val="tx1"/>
                </a:solidFill>
                <a:latin typeface="Arial" charset="0"/>
              </a:rPr>
              <a:t>c</a:t>
            </a:r>
            <a:r>
              <a:rPr lang="zh-CN" altLang="en-US" sz="2000" b="1" dirty="0">
                <a:solidFill>
                  <a:schemeClr val="tx1"/>
                </a:solidFill>
                <a:latin typeface="Arial" charset="0"/>
              </a:rPr>
              <a:t>、</a:t>
            </a:r>
            <a:r>
              <a:rPr lang="en-US" altLang="zh-CN" sz="2000" b="1" dirty="0">
                <a:solidFill>
                  <a:schemeClr val="tx1"/>
                </a:solidFill>
                <a:latin typeface="Arial" charset="0"/>
              </a:rPr>
              <a:t>d</a:t>
            </a:r>
            <a:r>
              <a:rPr lang="zh-CN" altLang="en-US" sz="2000" b="1" dirty="0">
                <a:solidFill>
                  <a:schemeClr val="tx1"/>
                </a:solidFill>
                <a:latin typeface="Arial" charset="0"/>
              </a:rPr>
              <a:t>和</a:t>
            </a:r>
            <a:r>
              <a:rPr lang="en-US" altLang="zh-CN" sz="2000" b="1" dirty="0">
                <a:solidFill>
                  <a:schemeClr val="tx1"/>
                </a:solidFill>
                <a:latin typeface="Arial" charset="0"/>
              </a:rPr>
              <a:t>e</a:t>
            </a:r>
            <a:r>
              <a:rPr lang="zh-CN" altLang="en-US" sz="2000" b="1" dirty="0">
                <a:solidFill>
                  <a:schemeClr val="tx1"/>
                </a:solidFill>
                <a:latin typeface="Arial" charset="0"/>
              </a:rPr>
              <a:t>赋给了</a:t>
            </a:r>
            <a:r>
              <a:rPr lang="en-US" altLang="zh-CN" sz="2000" b="1" dirty="0">
                <a:solidFill>
                  <a:schemeClr val="tx1"/>
                </a:solidFill>
                <a:latin typeface="Arial" charset="0"/>
              </a:rPr>
              <a:t>x</a:t>
            </a:r>
            <a:r>
              <a:rPr lang="zh-CN" altLang="en-US" sz="2000" b="1" dirty="0">
                <a:solidFill>
                  <a:schemeClr val="tx1"/>
                </a:solidFill>
                <a:latin typeface="Arial" charset="0"/>
              </a:rPr>
              <a:t>、</a:t>
            </a:r>
            <a:r>
              <a:rPr lang="en-US" altLang="zh-CN" sz="2000" b="1" dirty="0">
                <a:solidFill>
                  <a:schemeClr val="tx1"/>
                </a:solidFill>
                <a:latin typeface="Arial" charset="0"/>
              </a:rPr>
              <a:t>y</a:t>
            </a:r>
            <a:r>
              <a:rPr lang="zh-CN" altLang="en-US" sz="2000" b="1" dirty="0">
                <a:solidFill>
                  <a:schemeClr val="tx1"/>
                </a:solidFill>
                <a:latin typeface="Arial" charset="0"/>
              </a:rPr>
              <a:t>和</a:t>
            </a:r>
            <a:r>
              <a:rPr lang="en-US" altLang="zh-CN" sz="2000" b="1" dirty="0">
                <a:solidFill>
                  <a:schemeClr val="tx1"/>
                </a:solidFill>
                <a:latin typeface="Arial" charset="0"/>
              </a:rPr>
              <a:t>z</a:t>
            </a:r>
            <a:r>
              <a:rPr lang="zh-CN" altLang="en-US" sz="2000" b="1" dirty="0">
                <a:solidFill>
                  <a:schemeClr val="tx1"/>
                </a:solidFill>
                <a:latin typeface="Arial" charset="0"/>
              </a:rPr>
              <a:t>。</a:t>
            </a:r>
          </a:p>
        </p:txBody>
      </p:sp>
      <p:sp>
        <p:nvSpPr>
          <p:cNvPr id="527369" name="Rectangle 9"/>
          <p:cNvSpPr>
            <a:spLocks noChangeArrowheads="1"/>
          </p:cNvSpPr>
          <p:nvPr/>
        </p:nvSpPr>
        <p:spPr bwMode="auto">
          <a:xfrm>
            <a:off x="1187624" y="991121"/>
            <a:ext cx="6383337" cy="150177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lstStyle/>
          <a:p>
            <a:pPr marL="665163" indent="-665163">
              <a:spcBef>
                <a:spcPct val="0"/>
              </a:spcBef>
              <a:buClr>
                <a:schemeClr val="hlink"/>
              </a:buClr>
              <a:buFont typeface="Wingdings" pitchFamily="2" charset="2"/>
              <a:buNone/>
            </a:pPr>
            <a:r>
              <a:rPr lang="zh-CN" altLang="zh-CN" sz="2000" b="1" dirty="0">
                <a:solidFill>
                  <a:schemeClr val="tx1"/>
                </a:solidFill>
                <a:latin typeface="Arial" charset="0"/>
                <a:ea typeface="楷体_GB2312" pitchFamily="49" charset="-122"/>
              </a:rPr>
              <a:t>注</a:t>
            </a:r>
            <a:r>
              <a:rPr lang="en-US" altLang="zh-CN" sz="2000" b="1" dirty="0">
                <a:solidFill>
                  <a:schemeClr val="tx1"/>
                </a:solidFill>
                <a:latin typeface="Arial" charset="0"/>
                <a:ea typeface="楷体_GB2312" pitchFamily="49" charset="-122"/>
              </a:rPr>
              <a:t>1</a:t>
            </a:r>
            <a:r>
              <a:rPr lang="zh-CN" altLang="zh-CN" sz="2000" b="1" dirty="0">
                <a:solidFill>
                  <a:schemeClr val="tx1"/>
                </a:solidFill>
                <a:latin typeface="Arial" charset="0"/>
                <a:ea typeface="楷体_GB2312" pitchFamily="49" charset="-122"/>
              </a:rPr>
              <a:t>：</a:t>
            </a:r>
            <a:r>
              <a:rPr lang="zh-CN" altLang="en-US" sz="2000" b="1" dirty="0">
                <a:solidFill>
                  <a:srgbClr val="FF0066"/>
                </a:solidFill>
                <a:latin typeface="Arial" charset="0"/>
                <a:ea typeface="楷体_GB2312" pitchFamily="49" charset="-122"/>
              </a:rPr>
              <a:t>任务的定义与调用必须在一个</a:t>
            </a:r>
            <a:r>
              <a:rPr lang="en-US" altLang="zh-CN" sz="2000" b="1" dirty="0">
                <a:solidFill>
                  <a:srgbClr val="FF0066"/>
                </a:solidFill>
                <a:latin typeface="Arial" charset="0"/>
                <a:ea typeface="楷体_GB2312" pitchFamily="49" charset="-122"/>
              </a:rPr>
              <a:t>module</a:t>
            </a:r>
            <a:r>
              <a:rPr lang="zh-CN" altLang="en-US" sz="2000" b="1" dirty="0">
                <a:solidFill>
                  <a:srgbClr val="FF0066"/>
                </a:solidFill>
                <a:latin typeface="Arial" charset="0"/>
                <a:ea typeface="楷体_GB2312" pitchFamily="49" charset="-122"/>
              </a:rPr>
              <a:t>模块内！</a:t>
            </a:r>
          </a:p>
          <a:p>
            <a:pPr marL="665163" indent="-665163">
              <a:spcBef>
                <a:spcPct val="0"/>
              </a:spcBef>
              <a:buClr>
                <a:schemeClr val="hlink"/>
              </a:buClr>
              <a:buFont typeface="Wingdings" pitchFamily="2" charset="2"/>
              <a:buNone/>
            </a:pPr>
            <a:r>
              <a:rPr lang="zh-CN" altLang="en-US" sz="2000" b="1" dirty="0">
                <a:solidFill>
                  <a:schemeClr val="tx1"/>
                </a:solidFill>
                <a:latin typeface="Arial" charset="0"/>
                <a:ea typeface="楷体_GB2312" pitchFamily="49" charset="-122"/>
              </a:rPr>
              <a:t>注</a:t>
            </a:r>
            <a:r>
              <a:rPr lang="en-US" altLang="zh-CN" sz="2000" b="1" dirty="0">
                <a:solidFill>
                  <a:schemeClr val="tx1"/>
                </a:solidFill>
                <a:latin typeface="Arial" charset="0"/>
                <a:ea typeface="楷体_GB2312" pitchFamily="49" charset="-122"/>
              </a:rPr>
              <a:t>2</a:t>
            </a:r>
            <a:r>
              <a:rPr lang="zh-CN" altLang="en-US" sz="2000" b="1" dirty="0">
                <a:solidFill>
                  <a:schemeClr val="tx1"/>
                </a:solidFill>
                <a:latin typeface="Arial" charset="0"/>
                <a:ea typeface="楷体_GB2312" pitchFamily="49" charset="-122"/>
              </a:rPr>
              <a:t>：任务被调用时，需列出端口名列表，端口名的</a:t>
            </a:r>
            <a:r>
              <a:rPr lang="zh-CN" altLang="en-US" sz="2000" b="1" dirty="0">
                <a:solidFill>
                  <a:srgbClr val="FF0066"/>
                </a:solidFill>
                <a:latin typeface="Arial" charset="0"/>
                <a:ea typeface="楷体_GB2312" pitchFamily="49" charset="-122"/>
              </a:rPr>
              <a:t>排序</a:t>
            </a:r>
            <a:r>
              <a:rPr lang="zh-CN" altLang="en-US" sz="2000" b="1" dirty="0">
                <a:solidFill>
                  <a:schemeClr val="tx1"/>
                </a:solidFill>
                <a:latin typeface="Arial" charset="0"/>
                <a:ea typeface="楷体_GB2312" pitchFamily="49" charset="-122"/>
              </a:rPr>
              <a:t>与</a:t>
            </a:r>
            <a:r>
              <a:rPr lang="zh-CN" altLang="en-US" sz="2000" b="1" dirty="0">
                <a:solidFill>
                  <a:srgbClr val="FF0066"/>
                </a:solidFill>
                <a:latin typeface="Arial" charset="0"/>
                <a:ea typeface="楷体_GB2312" pitchFamily="49" charset="-122"/>
              </a:rPr>
              <a:t>类型</a:t>
            </a:r>
            <a:r>
              <a:rPr lang="zh-CN" altLang="en-US" sz="2000" b="1" dirty="0">
                <a:solidFill>
                  <a:schemeClr val="tx1"/>
                </a:solidFill>
                <a:latin typeface="Arial" charset="0"/>
                <a:ea typeface="楷体_GB2312" pitchFamily="49" charset="-122"/>
              </a:rPr>
              <a:t>必须与任务定义中的</a:t>
            </a:r>
            <a:r>
              <a:rPr lang="en-US" altLang="zh-CN" sz="2000" b="1" dirty="0">
                <a:solidFill>
                  <a:schemeClr val="tx1"/>
                </a:solidFill>
                <a:latin typeface="Arial" charset="0"/>
                <a:ea typeface="楷体_GB2312" pitchFamily="49" charset="-122"/>
              </a:rPr>
              <a:t>I/O</a:t>
            </a:r>
            <a:r>
              <a:rPr lang="zh-CN" altLang="en-US" sz="2000" b="1" dirty="0">
                <a:solidFill>
                  <a:schemeClr val="tx1"/>
                </a:solidFill>
                <a:latin typeface="Arial" charset="0"/>
                <a:ea typeface="楷体_GB2312" pitchFamily="49" charset="-122"/>
              </a:rPr>
              <a:t>变量</a:t>
            </a:r>
            <a:r>
              <a:rPr lang="zh-CN" altLang="en-US" sz="2000" b="1" dirty="0">
                <a:solidFill>
                  <a:srgbClr val="FF0066"/>
                </a:solidFill>
                <a:latin typeface="Arial" charset="0"/>
                <a:ea typeface="楷体_GB2312" pitchFamily="49" charset="-122"/>
              </a:rPr>
              <a:t>相一致</a:t>
            </a:r>
            <a:r>
              <a:rPr lang="zh-CN" altLang="en-US" sz="2000" b="1" dirty="0">
                <a:solidFill>
                  <a:schemeClr val="tx1"/>
                </a:solidFill>
                <a:latin typeface="Arial" charset="0"/>
                <a:ea typeface="楷体_GB2312" pitchFamily="49" charset="-122"/>
              </a:rPr>
              <a:t>！</a:t>
            </a:r>
          </a:p>
          <a:p>
            <a:pPr marL="665163" indent="-665163">
              <a:spcBef>
                <a:spcPct val="0"/>
              </a:spcBef>
              <a:buClr>
                <a:schemeClr val="hlink"/>
              </a:buClr>
              <a:buFont typeface="Wingdings" pitchFamily="2" charset="2"/>
              <a:buNone/>
            </a:pPr>
            <a:r>
              <a:rPr lang="zh-CN" altLang="en-US" sz="2000" b="1" dirty="0">
                <a:solidFill>
                  <a:schemeClr val="tx1"/>
                </a:solidFill>
                <a:latin typeface="Arial" charset="0"/>
                <a:ea typeface="楷体_GB2312" pitchFamily="49" charset="-122"/>
              </a:rPr>
              <a:t>注</a:t>
            </a:r>
            <a:r>
              <a:rPr lang="en-US" altLang="zh-CN" sz="2000" b="1" dirty="0">
                <a:solidFill>
                  <a:schemeClr val="tx1"/>
                </a:solidFill>
                <a:latin typeface="Arial" charset="0"/>
                <a:ea typeface="楷体_GB2312" pitchFamily="49" charset="-122"/>
              </a:rPr>
              <a:t>3</a:t>
            </a:r>
            <a:r>
              <a:rPr lang="zh-CN" altLang="en-US" sz="2000" b="1" dirty="0">
                <a:solidFill>
                  <a:schemeClr val="tx1"/>
                </a:solidFill>
                <a:latin typeface="Arial" charset="0"/>
                <a:ea typeface="楷体_GB2312" pitchFamily="49" charset="-122"/>
              </a:rPr>
              <a:t>：一个任务可以调用其他任务和函数。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7369"/>
                                        </p:tgtEl>
                                        <p:attrNameLst>
                                          <p:attrName>style.visibility</p:attrName>
                                        </p:attrNameLst>
                                      </p:cBhvr>
                                      <p:to>
                                        <p:strVal val="visible"/>
                                      </p:to>
                                    </p:set>
                                    <p:anim calcmode="lin" valueType="num">
                                      <p:cBhvr additive="base">
                                        <p:cTn id="7" dur="500" fill="hold"/>
                                        <p:tgtEl>
                                          <p:spTgt spid="527369"/>
                                        </p:tgtEl>
                                        <p:attrNameLst>
                                          <p:attrName>ppt_x</p:attrName>
                                        </p:attrNameLst>
                                      </p:cBhvr>
                                      <p:tavLst>
                                        <p:tav tm="0">
                                          <p:val>
                                            <p:strVal val="#ppt_x"/>
                                          </p:val>
                                        </p:tav>
                                        <p:tav tm="100000">
                                          <p:val>
                                            <p:strVal val="#ppt_x"/>
                                          </p:val>
                                        </p:tav>
                                      </p:tavLst>
                                    </p:anim>
                                    <p:anim calcmode="lin" valueType="num">
                                      <p:cBhvr additive="base">
                                        <p:cTn id="8" dur="500" fill="hold"/>
                                        <p:tgtEl>
                                          <p:spTgt spid="5273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27363">
                                            <p:txEl>
                                              <p:pRg st="0" end="0"/>
                                            </p:txEl>
                                          </p:spTgt>
                                        </p:tgtEl>
                                        <p:attrNameLst>
                                          <p:attrName>style.visibility</p:attrName>
                                        </p:attrNameLst>
                                      </p:cBhvr>
                                      <p:to>
                                        <p:strVal val="visible"/>
                                      </p:to>
                                    </p:set>
                                    <p:animEffect transition="in" filter="wipe(left)">
                                      <p:cBhvr>
                                        <p:cTn id="13" dur="500"/>
                                        <p:tgtEl>
                                          <p:spTgt spid="52736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27366"/>
                                        </p:tgtEl>
                                        <p:attrNameLst>
                                          <p:attrName>style.visibility</p:attrName>
                                        </p:attrNameLst>
                                      </p:cBhvr>
                                      <p:to>
                                        <p:strVal val="visible"/>
                                      </p:to>
                                    </p:set>
                                    <p:animEffect transition="in" filter="dissolve">
                                      <p:cBhvr>
                                        <p:cTn id="18" dur="500"/>
                                        <p:tgtEl>
                                          <p:spTgt spid="527366"/>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527364"/>
                                        </p:tgtEl>
                                        <p:attrNameLst>
                                          <p:attrName>style.visibility</p:attrName>
                                        </p:attrNameLst>
                                      </p:cBhvr>
                                      <p:to>
                                        <p:strVal val="visible"/>
                                      </p:to>
                                    </p:set>
                                    <p:anim calcmode="lin" valueType="num">
                                      <p:cBhvr additive="base">
                                        <p:cTn id="22" dur="500" fill="hold"/>
                                        <p:tgtEl>
                                          <p:spTgt spid="527364"/>
                                        </p:tgtEl>
                                        <p:attrNameLst>
                                          <p:attrName>ppt_x</p:attrName>
                                        </p:attrNameLst>
                                      </p:cBhvr>
                                      <p:tavLst>
                                        <p:tav tm="0">
                                          <p:val>
                                            <p:strVal val="#ppt_x"/>
                                          </p:val>
                                        </p:tav>
                                        <p:tav tm="100000">
                                          <p:val>
                                            <p:strVal val="#ppt_x"/>
                                          </p:val>
                                        </p:tav>
                                      </p:tavLst>
                                    </p:anim>
                                    <p:anim calcmode="lin" valueType="num">
                                      <p:cBhvr additive="base">
                                        <p:cTn id="23" dur="500" fill="hold"/>
                                        <p:tgtEl>
                                          <p:spTgt spid="52736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27367"/>
                                        </p:tgtEl>
                                        <p:attrNameLst>
                                          <p:attrName>style.visibility</p:attrName>
                                        </p:attrNameLst>
                                      </p:cBhvr>
                                      <p:to>
                                        <p:strVal val="visible"/>
                                      </p:to>
                                    </p:set>
                                    <p:animEffect transition="in" filter="dissolve">
                                      <p:cBhvr>
                                        <p:cTn id="28" dur="500"/>
                                        <p:tgtEl>
                                          <p:spTgt spid="527367"/>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527365"/>
                                        </p:tgtEl>
                                        <p:attrNameLst>
                                          <p:attrName>style.visibility</p:attrName>
                                        </p:attrNameLst>
                                      </p:cBhvr>
                                      <p:to>
                                        <p:strVal val="visible"/>
                                      </p:to>
                                    </p:set>
                                    <p:anim calcmode="lin" valueType="num">
                                      <p:cBhvr additive="base">
                                        <p:cTn id="32" dur="500" fill="hold"/>
                                        <p:tgtEl>
                                          <p:spTgt spid="527365"/>
                                        </p:tgtEl>
                                        <p:attrNameLst>
                                          <p:attrName>ppt_x</p:attrName>
                                        </p:attrNameLst>
                                      </p:cBhvr>
                                      <p:tavLst>
                                        <p:tav tm="0">
                                          <p:val>
                                            <p:strVal val="#ppt_x"/>
                                          </p:val>
                                        </p:tav>
                                        <p:tav tm="100000">
                                          <p:val>
                                            <p:strVal val="#ppt_x"/>
                                          </p:val>
                                        </p:tav>
                                      </p:tavLst>
                                    </p:anim>
                                    <p:anim calcmode="lin" valueType="num">
                                      <p:cBhvr additive="base">
                                        <p:cTn id="33" dur="500" fill="hold"/>
                                        <p:tgtEl>
                                          <p:spTgt spid="52736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27368"/>
                                        </p:tgtEl>
                                        <p:attrNameLst>
                                          <p:attrName>style.visibility</p:attrName>
                                        </p:attrNameLst>
                                      </p:cBhvr>
                                      <p:to>
                                        <p:strVal val="visible"/>
                                      </p:to>
                                    </p:set>
                                    <p:anim calcmode="lin" valueType="num">
                                      <p:cBhvr>
                                        <p:cTn id="38" dur="500" fill="hold"/>
                                        <p:tgtEl>
                                          <p:spTgt spid="527368"/>
                                        </p:tgtEl>
                                        <p:attrNameLst>
                                          <p:attrName>ppt_w</p:attrName>
                                        </p:attrNameLst>
                                      </p:cBhvr>
                                      <p:tavLst>
                                        <p:tav tm="0">
                                          <p:val>
                                            <p:fltVal val="0"/>
                                          </p:val>
                                        </p:tav>
                                        <p:tav tm="100000">
                                          <p:val>
                                            <p:strVal val="#ppt_w"/>
                                          </p:val>
                                        </p:tav>
                                      </p:tavLst>
                                    </p:anim>
                                    <p:anim calcmode="lin" valueType="num">
                                      <p:cBhvr>
                                        <p:cTn id="39" dur="500" fill="hold"/>
                                        <p:tgtEl>
                                          <p:spTgt spid="5273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autoUpdateAnimBg="0"/>
      <p:bldP spid="527364" grpId="0" animBg="1" autoUpdateAnimBg="0"/>
      <p:bldP spid="527365" grpId="0" animBg="1" autoUpdateAnimBg="0"/>
      <p:bldP spid="527366" grpId="0" autoUpdateAnimBg="0"/>
      <p:bldP spid="527367" grpId="0" autoUpdateAnimBg="0"/>
      <p:bldP spid="527368" grpId="0" animBg="1" autoUpdateAnimBg="0"/>
      <p:bldP spid="527369"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616024" y="374874"/>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4</a:t>
            </a:r>
            <a:r>
              <a:rPr lang="zh-CN" altLang="en-US" dirty="0" smtClean="0">
                <a:solidFill>
                  <a:schemeClr val="accent1"/>
                </a:solidFill>
                <a:latin typeface="Times New Roman" panose="02020603050405020304" pitchFamily="18" charset="0"/>
                <a:cs typeface="Times New Roman" panose="02020603050405020304" pitchFamily="18" charset="0"/>
              </a:rPr>
              <a:t>、</a:t>
            </a:r>
            <a:r>
              <a:rPr lang="en-US" altLang="zh-CN" dirty="0" smtClean="0">
                <a:solidFill>
                  <a:schemeClr val="accent1"/>
                </a:solidFill>
                <a:latin typeface="Times New Roman" panose="02020603050405020304" pitchFamily="18" charset="0"/>
                <a:cs typeface="Times New Roman" panose="02020603050405020304" pitchFamily="18" charset="0"/>
              </a:rPr>
              <a:t>function</a:t>
            </a:r>
            <a:r>
              <a:rPr lang="zh-CN" altLang="en-US" dirty="0" smtClean="0">
                <a:solidFill>
                  <a:schemeClr val="accent1"/>
                </a:solidFill>
                <a:latin typeface="Times New Roman" panose="02020603050405020304" pitchFamily="18" charset="0"/>
                <a:cs typeface="Times New Roman" panose="02020603050405020304" pitchFamily="18" charset="0"/>
              </a:rPr>
              <a:t>语句</a:t>
            </a:r>
          </a:p>
        </p:txBody>
      </p:sp>
      <p:sp>
        <p:nvSpPr>
          <p:cNvPr id="535555" name="Rectangle 3"/>
          <p:cNvSpPr>
            <a:spLocks noGrp="1" noChangeArrowheads="1"/>
          </p:cNvSpPr>
          <p:nvPr>
            <p:ph type="body" idx="1"/>
          </p:nvPr>
        </p:nvSpPr>
        <p:spPr>
          <a:xfrm>
            <a:off x="468188" y="800298"/>
            <a:ext cx="8496300" cy="2052638"/>
          </a:xfrm>
        </p:spPr>
        <p:txBody>
          <a:bodyPr/>
          <a:lstStyle/>
          <a:p>
            <a:pPr algn="just">
              <a:lnSpc>
                <a:spcPct val="110000"/>
              </a:lnSpc>
              <a:buFont typeface="Wingdings" pitchFamily="2" charset="2"/>
              <a:buNone/>
            </a:pPr>
            <a:endParaRPr lang="zh-CN" altLang="en-US" sz="1200" dirty="0" smtClean="0">
              <a:solidFill>
                <a:srgbClr val="CC3300"/>
              </a:solidFill>
              <a:latin typeface="Arial" charset="0"/>
              <a:ea typeface="宋体" charset="-122"/>
            </a:endParaRPr>
          </a:p>
          <a:p>
            <a:pPr algn="just">
              <a:lnSpc>
                <a:spcPct val="110000"/>
              </a:lnSpc>
              <a:spcBef>
                <a:spcPct val="0"/>
              </a:spcBef>
            </a:pPr>
            <a:r>
              <a:rPr kumimoji="1" lang="en-US" altLang="zh-CN" sz="2000" dirty="0" smtClean="0">
                <a:latin typeface="Arial" charset="0"/>
                <a:ea typeface="楷体_GB2312" pitchFamily="49" charset="-122"/>
              </a:rPr>
              <a:t>function</a:t>
            </a:r>
            <a:r>
              <a:rPr kumimoji="1" lang="zh-CN" altLang="en-US" sz="2000" dirty="0" smtClean="0">
                <a:latin typeface="Arial" charset="0"/>
                <a:ea typeface="楷体_GB2312" pitchFamily="49" charset="-122"/>
              </a:rPr>
              <a:t>语句用来定义函数，</a:t>
            </a:r>
            <a:r>
              <a:rPr lang="zh-CN" altLang="en-US" sz="2000" dirty="0" smtClean="0">
                <a:latin typeface="Arial" charset="0"/>
                <a:ea typeface="楷体_GB2312" pitchFamily="49" charset="-122"/>
              </a:rPr>
              <a:t>函数的目的是通过返回一个用于某表达式的值，来响应输入信号。</a:t>
            </a:r>
            <a:r>
              <a:rPr lang="zh-CN" altLang="en-US" sz="2000" dirty="0" smtClean="0">
                <a:solidFill>
                  <a:srgbClr val="CC0066"/>
                </a:solidFill>
                <a:latin typeface="Arial" charset="0"/>
                <a:ea typeface="楷体_GB2312" pitchFamily="49" charset="-122"/>
              </a:rPr>
              <a:t>适于对不同变量采取同一运算的操作</a:t>
            </a:r>
            <a:r>
              <a:rPr lang="zh-CN" altLang="en-US" sz="2000" dirty="0" smtClean="0">
                <a:latin typeface="Arial" charset="0"/>
                <a:ea typeface="楷体_GB2312" pitchFamily="49" charset="-122"/>
              </a:rPr>
              <a:t>。</a:t>
            </a:r>
          </a:p>
          <a:p>
            <a:pPr algn="just">
              <a:lnSpc>
                <a:spcPct val="110000"/>
              </a:lnSpc>
              <a:spcBef>
                <a:spcPct val="0"/>
              </a:spcBef>
            </a:pPr>
            <a:r>
              <a:rPr lang="zh-CN" altLang="en-US" sz="2000" dirty="0" smtClean="0">
                <a:latin typeface="Arial" charset="0"/>
                <a:ea typeface="楷体_GB2312" pitchFamily="49" charset="-122"/>
              </a:rPr>
              <a:t>函数在模块内部定义，通常在</a:t>
            </a:r>
            <a:r>
              <a:rPr lang="zh-CN" altLang="en-US" sz="2000" dirty="0" smtClean="0">
                <a:solidFill>
                  <a:srgbClr val="CC0066"/>
                </a:solidFill>
                <a:latin typeface="Arial" charset="0"/>
                <a:ea typeface="楷体_GB2312" pitchFamily="49" charset="-122"/>
              </a:rPr>
              <a:t>本模块</a:t>
            </a:r>
            <a:r>
              <a:rPr lang="zh-CN" altLang="en-US" sz="2000" dirty="0" smtClean="0">
                <a:latin typeface="Arial" charset="0"/>
                <a:ea typeface="楷体_GB2312" pitchFamily="49" charset="-122"/>
              </a:rPr>
              <a:t>中调用，也能根据按模块层次分级命名的函数名从</a:t>
            </a:r>
            <a:r>
              <a:rPr lang="zh-CN" altLang="en-US" sz="2000" dirty="0" smtClean="0">
                <a:solidFill>
                  <a:srgbClr val="CC0066"/>
                </a:solidFill>
                <a:latin typeface="Arial" charset="0"/>
                <a:ea typeface="楷体_GB2312" pitchFamily="49" charset="-122"/>
              </a:rPr>
              <a:t>其他模块</a:t>
            </a:r>
            <a:r>
              <a:rPr lang="zh-CN" altLang="en-US" sz="2000" dirty="0" smtClean="0">
                <a:latin typeface="Arial" charset="0"/>
                <a:ea typeface="楷体_GB2312" pitchFamily="49" charset="-122"/>
              </a:rPr>
              <a:t>调用。</a:t>
            </a:r>
            <a:r>
              <a:rPr lang="zh-CN" altLang="en-US" sz="2000" dirty="0" smtClean="0">
                <a:solidFill>
                  <a:srgbClr val="CC0066"/>
                </a:solidFill>
                <a:latin typeface="Arial" charset="0"/>
                <a:ea typeface="楷体_GB2312" pitchFamily="49" charset="-122"/>
              </a:rPr>
              <a:t>而任务只能在同一模块内定义与调用！</a:t>
            </a:r>
          </a:p>
        </p:txBody>
      </p:sp>
      <p:sp>
        <p:nvSpPr>
          <p:cNvPr id="535556" name="Text Box 4"/>
          <p:cNvSpPr txBox="1">
            <a:spLocks noChangeArrowheads="1"/>
          </p:cNvSpPr>
          <p:nvPr/>
        </p:nvSpPr>
        <p:spPr bwMode="auto">
          <a:xfrm>
            <a:off x="2649464" y="2803887"/>
            <a:ext cx="5334000" cy="1631216"/>
          </a:xfrm>
          <a:prstGeom prst="rect">
            <a:avLst/>
          </a:prstGeom>
          <a:solidFill>
            <a:srgbClr val="66FFCC"/>
          </a:solidFill>
          <a:ln w="9525">
            <a:solidFill>
              <a:srgbClr val="CC6600"/>
            </a:solidFill>
            <a:miter lim="800000"/>
            <a:headEnd/>
            <a:tailEnd/>
          </a:ln>
        </p:spPr>
        <p:txBody>
          <a:bodyPr anchor="b">
            <a:spAutoFit/>
          </a:bodyPr>
          <a:lstStyle/>
          <a:p>
            <a:pPr>
              <a:spcBef>
                <a:spcPct val="0"/>
              </a:spcBef>
              <a:buClrTx/>
              <a:buFontTx/>
              <a:buNone/>
            </a:pPr>
            <a:r>
              <a:rPr lang="en-US" altLang="zh-CN" sz="2000" b="1" dirty="0">
                <a:solidFill>
                  <a:srgbClr val="FF0066"/>
                </a:solidFill>
                <a:latin typeface="Arial" charset="0"/>
              </a:rPr>
              <a:t>function</a:t>
            </a:r>
            <a:r>
              <a:rPr lang="en-US" altLang="zh-CN" sz="2000" b="1" dirty="0">
                <a:solidFill>
                  <a:schemeClr val="tx1"/>
                </a:solidFill>
                <a:latin typeface="Arial" charset="0"/>
              </a:rPr>
              <a:t> &lt;</a:t>
            </a:r>
            <a:r>
              <a:rPr lang="zh-CN" altLang="en-US" sz="2000" b="1" dirty="0">
                <a:solidFill>
                  <a:schemeClr val="tx1"/>
                </a:solidFill>
                <a:latin typeface="Arial" charset="0"/>
              </a:rPr>
              <a:t>返回值位宽或类型说明</a:t>
            </a:r>
            <a:r>
              <a:rPr lang="en-US" altLang="zh-CN" sz="2000" b="1" dirty="0">
                <a:solidFill>
                  <a:schemeClr val="tx1"/>
                </a:solidFill>
                <a:latin typeface="Arial" charset="0"/>
              </a:rPr>
              <a:t>&gt; </a:t>
            </a:r>
            <a:r>
              <a:rPr lang="zh-CN" altLang="en-US" sz="2000" b="1" dirty="0">
                <a:solidFill>
                  <a:schemeClr val="tx1"/>
                </a:solidFill>
                <a:latin typeface="Arial" charset="0"/>
              </a:rPr>
              <a:t>函数名；</a:t>
            </a:r>
          </a:p>
          <a:p>
            <a:pPr>
              <a:spcBef>
                <a:spcPct val="0"/>
              </a:spcBef>
              <a:buClrTx/>
              <a:buFontTx/>
              <a:buNone/>
            </a:pPr>
            <a:r>
              <a:rPr lang="zh-CN" altLang="en-US" sz="2000" b="1" dirty="0">
                <a:solidFill>
                  <a:schemeClr val="tx1"/>
                </a:solidFill>
                <a:latin typeface="Arial" charset="0"/>
              </a:rPr>
              <a:t>    端口声明；</a:t>
            </a:r>
          </a:p>
          <a:p>
            <a:pPr>
              <a:spcBef>
                <a:spcPct val="0"/>
              </a:spcBef>
              <a:buClrTx/>
              <a:buFontTx/>
              <a:buNone/>
            </a:pPr>
            <a:r>
              <a:rPr lang="zh-CN" altLang="en-US" sz="2000" b="1" dirty="0">
                <a:solidFill>
                  <a:schemeClr val="tx1"/>
                </a:solidFill>
                <a:latin typeface="Arial" charset="0"/>
              </a:rPr>
              <a:t>    局部变量定义；</a:t>
            </a:r>
          </a:p>
          <a:p>
            <a:pPr algn="l">
              <a:lnSpc>
                <a:spcPct val="100000"/>
              </a:lnSpc>
              <a:spcBef>
                <a:spcPct val="0"/>
              </a:spcBef>
              <a:buClrTx/>
              <a:buFontTx/>
              <a:buNone/>
            </a:pPr>
            <a:r>
              <a:rPr lang="zh-CN" altLang="en-US" sz="2000" b="1" dirty="0">
                <a:solidFill>
                  <a:schemeClr val="tx1"/>
                </a:solidFill>
                <a:latin typeface="Arial" charset="0"/>
              </a:rPr>
              <a:t>    其他语句；</a:t>
            </a:r>
          </a:p>
          <a:p>
            <a:pPr algn="l">
              <a:lnSpc>
                <a:spcPct val="100000"/>
              </a:lnSpc>
              <a:spcBef>
                <a:spcPct val="0"/>
              </a:spcBef>
              <a:buClrTx/>
              <a:buFontTx/>
              <a:buNone/>
            </a:pPr>
            <a:r>
              <a:rPr lang="en-US" altLang="zh-CN" sz="2000" b="1" dirty="0" err="1">
                <a:solidFill>
                  <a:srgbClr val="FF0066"/>
                </a:solidFill>
                <a:latin typeface="Arial" charset="0"/>
              </a:rPr>
              <a:t>endfunction</a:t>
            </a:r>
            <a:endParaRPr lang="en-US" altLang="zh-CN" sz="2000" b="1" dirty="0">
              <a:solidFill>
                <a:srgbClr val="FF0066"/>
              </a:solidFill>
              <a:latin typeface="Arial" charset="0"/>
            </a:endParaRPr>
          </a:p>
        </p:txBody>
      </p:sp>
      <p:sp>
        <p:nvSpPr>
          <p:cNvPr id="535557" name="AutoShape 5"/>
          <p:cNvSpPr>
            <a:spLocks noChangeArrowheads="1"/>
          </p:cNvSpPr>
          <p:nvPr/>
        </p:nvSpPr>
        <p:spPr bwMode="auto">
          <a:xfrm>
            <a:off x="5849864" y="3215903"/>
            <a:ext cx="1905000" cy="685800"/>
          </a:xfrm>
          <a:prstGeom prst="wedgeRectCallout">
            <a:avLst>
              <a:gd name="adj1" fmla="val -78500"/>
              <a:gd name="adj2" fmla="val -62963"/>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b="1" dirty="0">
                <a:solidFill>
                  <a:schemeClr val="tx1"/>
                </a:solidFill>
                <a:latin typeface="Arial" charset="0"/>
                <a:ea typeface="楷体_GB2312" pitchFamily="49" charset="-122"/>
              </a:rPr>
              <a:t>缺省则返回</a:t>
            </a:r>
            <a:r>
              <a:rPr lang="en-US" altLang="zh-CN" sz="2000" b="1" dirty="0">
                <a:solidFill>
                  <a:srgbClr val="C00000"/>
                </a:solidFill>
                <a:latin typeface="Arial" charset="0"/>
                <a:ea typeface="楷体_GB2312" pitchFamily="49" charset="-122"/>
              </a:rPr>
              <a:t>1</a:t>
            </a:r>
            <a:r>
              <a:rPr lang="zh-CN" altLang="en-US" sz="2000" b="1" dirty="0">
                <a:solidFill>
                  <a:schemeClr val="tx1"/>
                </a:solidFill>
                <a:latin typeface="Arial" charset="0"/>
                <a:ea typeface="楷体_GB2312" pitchFamily="49" charset="-122"/>
              </a:rPr>
              <a:t>位</a:t>
            </a:r>
            <a:r>
              <a:rPr lang="en-US" altLang="zh-CN" sz="2000" b="1" dirty="0" err="1">
                <a:solidFill>
                  <a:srgbClr val="C00000"/>
                </a:solidFill>
                <a:latin typeface="Arial" charset="0"/>
                <a:ea typeface="楷体_GB2312" pitchFamily="49" charset="-122"/>
              </a:rPr>
              <a:t>reg</a:t>
            </a:r>
            <a:r>
              <a:rPr lang="zh-CN" altLang="en-US" sz="2000" b="1" dirty="0">
                <a:solidFill>
                  <a:schemeClr val="tx1"/>
                </a:solidFill>
                <a:latin typeface="Arial" charset="0"/>
                <a:ea typeface="楷体_GB2312" pitchFamily="49" charset="-122"/>
              </a:rPr>
              <a:t>型数据</a:t>
            </a:r>
          </a:p>
        </p:txBody>
      </p:sp>
      <p:sp>
        <p:nvSpPr>
          <p:cNvPr id="535558" name="Rectangle 6"/>
          <p:cNvSpPr>
            <a:spLocks noChangeArrowheads="1"/>
          </p:cNvSpPr>
          <p:nvPr/>
        </p:nvSpPr>
        <p:spPr bwMode="auto">
          <a:xfrm>
            <a:off x="857176" y="2780928"/>
            <a:ext cx="1415772" cy="424732"/>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b="1" dirty="0">
                <a:solidFill>
                  <a:srgbClr val="C00000"/>
                </a:solidFill>
                <a:effectLst>
                  <a:outerShdw blurRad="38100" dist="38100" dir="2700000" algn="tl">
                    <a:srgbClr val="C0C0C0"/>
                  </a:outerShdw>
                </a:effectLst>
                <a:latin typeface="华文彩云" pitchFamily="2" charset="-122"/>
                <a:ea typeface="华文彩云" pitchFamily="2" charset="-122"/>
              </a:rPr>
              <a:t>函数定义</a:t>
            </a:r>
          </a:p>
        </p:txBody>
      </p:sp>
      <p:sp>
        <p:nvSpPr>
          <p:cNvPr id="535560" name="Text Box 8"/>
          <p:cNvSpPr txBox="1">
            <a:spLocks noChangeArrowheads="1"/>
          </p:cNvSpPr>
          <p:nvPr/>
        </p:nvSpPr>
        <p:spPr bwMode="auto">
          <a:xfrm>
            <a:off x="2839964" y="5395481"/>
            <a:ext cx="5216525" cy="400110"/>
          </a:xfrm>
          <a:prstGeom prst="rect">
            <a:avLst/>
          </a:prstGeom>
          <a:solidFill>
            <a:srgbClr val="66FFCC"/>
          </a:solidFill>
          <a:ln w="9525">
            <a:solidFill>
              <a:srgbClr val="CC6600"/>
            </a:solidFill>
            <a:miter lim="800000"/>
            <a:headEnd/>
            <a:tailEnd/>
          </a:ln>
        </p:spPr>
        <p:txBody>
          <a:bodyPr anchor="b">
            <a:spAutoFit/>
          </a:bodyPr>
          <a:lstStyle/>
          <a:p>
            <a:pPr>
              <a:spcBef>
                <a:spcPct val="0"/>
              </a:spcBef>
              <a:buClrTx/>
              <a:buFontTx/>
              <a:buNone/>
            </a:pPr>
            <a:r>
              <a:rPr lang="en-US" altLang="zh-CN" sz="2000" b="1">
                <a:solidFill>
                  <a:schemeClr val="tx1"/>
                </a:solidFill>
              </a:rPr>
              <a:t>&lt;</a:t>
            </a:r>
            <a:r>
              <a:rPr lang="zh-CN" altLang="en-US" sz="2000" b="1">
                <a:solidFill>
                  <a:schemeClr val="tx1"/>
                </a:solidFill>
              </a:rPr>
              <a:t>函数名</a:t>
            </a:r>
            <a:r>
              <a:rPr lang="en-US" altLang="zh-CN" sz="2000" b="1">
                <a:solidFill>
                  <a:schemeClr val="tx1"/>
                </a:solidFill>
              </a:rPr>
              <a:t>&gt;</a:t>
            </a:r>
            <a:r>
              <a:rPr lang="zh-CN" altLang="en-US" sz="2000" b="1">
                <a:solidFill>
                  <a:schemeClr val="tx1"/>
                </a:solidFill>
              </a:rPr>
              <a:t> </a:t>
            </a:r>
            <a:r>
              <a:rPr lang="en-US" altLang="zh-CN" sz="2000" b="1">
                <a:solidFill>
                  <a:schemeClr val="tx1"/>
                </a:solidFill>
              </a:rPr>
              <a:t>(&lt;</a:t>
            </a:r>
            <a:r>
              <a:rPr lang="zh-CN" altLang="en-US" sz="2000" b="1">
                <a:solidFill>
                  <a:schemeClr val="tx1"/>
                </a:solidFill>
              </a:rPr>
              <a:t>表达式</a:t>
            </a:r>
            <a:r>
              <a:rPr lang="en-US" altLang="zh-CN" sz="2000" b="1">
                <a:solidFill>
                  <a:schemeClr val="tx1"/>
                </a:solidFill>
              </a:rPr>
              <a:t>1&gt;, &lt;</a:t>
            </a:r>
            <a:r>
              <a:rPr lang="zh-CN" altLang="en-US" sz="2000" b="1">
                <a:solidFill>
                  <a:schemeClr val="tx1"/>
                </a:solidFill>
              </a:rPr>
              <a:t>表达式</a:t>
            </a:r>
            <a:r>
              <a:rPr lang="en-US" altLang="zh-CN" sz="2000" b="1">
                <a:solidFill>
                  <a:schemeClr val="tx1"/>
                </a:solidFill>
              </a:rPr>
              <a:t>2&gt;, </a:t>
            </a:r>
            <a:r>
              <a:rPr lang="en-US" altLang="zh-CN" sz="1600" b="1">
                <a:solidFill>
                  <a:schemeClr val="tx1"/>
                </a:solidFill>
                <a:latin typeface="Tahoma" pitchFamily="34" charset="0"/>
              </a:rPr>
              <a:t>…… </a:t>
            </a:r>
            <a:r>
              <a:rPr lang="en-US" altLang="zh-CN" sz="2000" b="1">
                <a:solidFill>
                  <a:schemeClr val="tx1"/>
                </a:solidFill>
              </a:rPr>
              <a:t>)</a:t>
            </a:r>
          </a:p>
        </p:txBody>
      </p:sp>
      <p:sp>
        <p:nvSpPr>
          <p:cNvPr id="535561" name="AutoShape 9"/>
          <p:cNvSpPr>
            <a:spLocks noChangeArrowheads="1"/>
          </p:cNvSpPr>
          <p:nvPr/>
        </p:nvSpPr>
        <p:spPr bwMode="auto">
          <a:xfrm>
            <a:off x="5470451" y="4711328"/>
            <a:ext cx="2133600" cy="685800"/>
          </a:xfrm>
          <a:prstGeom prst="wedgeRectCallout">
            <a:avLst>
              <a:gd name="adj1" fmla="val -82662"/>
              <a:gd name="adj2" fmla="val 69907"/>
            </a:avLst>
          </a:prstGeom>
          <a:solidFill>
            <a:srgbClr val="FFCCFF"/>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b="1">
                <a:solidFill>
                  <a:schemeClr val="tx1"/>
                </a:solidFill>
                <a:latin typeface="楷体_GB2312" pitchFamily="49" charset="-122"/>
                <a:ea typeface="楷体_GB2312" pitchFamily="49" charset="-122"/>
              </a:rPr>
              <a:t>与函数定义中的输入变量对应！</a:t>
            </a:r>
          </a:p>
        </p:txBody>
      </p:sp>
      <p:sp>
        <p:nvSpPr>
          <p:cNvPr id="535562" name="Rectangle 10"/>
          <p:cNvSpPr>
            <a:spLocks noChangeArrowheads="1"/>
          </p:cNvSpPr>
          <p:nvPr/>
        </p:nvSpPr>
        <p:spPr bwMode="auto">
          <a:xfrm>
            <a:off x="849239" y="5343153"/>
            <a:ext cx="1558925" cy="508000"/>
          </a:xfrm>
          <a:prstGeom prst="rect">
            <a:avLst/>
          </a:prstGeom>
          <a:noFill/>
          <a:ln w="25400">
            <a:solidFill>
              <a:srgbClr val="FF9900"/>
            </a:solidFill>
            <a:miter lim="800000"/>
            <a:headEnd/>
            <a:tailEnd/>
          </a:ln>
          <a:effectLst/>
        </p:spPr>
        <p:txBody>
          <a:bodyPr/>
          <a:lstStyle/>
          <a:p>
            <a:pPr marL="342900" indent="-342900" algn="l">
              <a:lnSpc>
                <a:spcPct val="90000"/>
              </a:lnSpc>
              <a:spcBef>
                <a:spcPct val="30000"/>
              </a:spcBef>
              <a:buClr>
                <a:schemeClr val="tx2"/>
              </a:buClr>
              <a:buSzPct val="85000"/>
              <a:buFont typeface="Wingdings" pitchFamily="2" charset="2"/>
              <a:buNone/>
              <a:defRPr/>
            </a:pPr>
            <a:r>
              <a:rPr lang="zh-CN" altLang="en-US" b="1">
                <a:solidFill>
                  <a:srgbClr val="C00000"/>
                </a:solidFill>
                <a:effectLst>
                  <a:outerShdw blurRad="38100" dist="38100" dir="2700000" algn="tl">
                    <a:srgbClr val="C0C0C0"/>
                  </a:outerShdw>
                </a:effectLst>
                <a:latin typeface="华文彩云" pitchFamily="2" charset="-122"/>
                <a:ea typeface="华文彩云" pitchFamily="2" charset="-122"/>
              </a:rPr>
              <a:t>函数调用</a:t>
            </a:r>
          </a:p>
        </p:txBody>
      </p:sp>
      <p:sp>
        <p:nvSpPr>
          <p:cNvPr id="12" name="AutoShape 9"/>
          <p:cNvSpPr>
            <a:spLocks noChangeArrowheads="1"/>
          </p:cNvSpPr>
          <p:nvPr/>
        </p:nvSpPr>
        <p:spPr bwMode="auto">
          <a:xfrm>
            <a:off x="755576" y="3323853"/>
            <a:ext cx="2009775" cy="457200"/>
          </a:xfrm>
          <a:prstGeom prst="wedgeRectCallout">
            <a:avLst>
              <a:gd name="adj1" fmla="val 61088"/>
              <a:gd name="adj2" fmla="val -52315"/>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b="1">
                <a:solidFill>
                  <a:schemeClr val="tx1"/>
                </a:solidFill>
                <a:latin typeface="楷体_GB2312" pitchFamily="49" charset="-122"/>
                <a:ea typeface="楷体_GB2312" pitchFamily="49" charset="-122"/>
              </a:rPr>
              <a:t>只能是</a:t>
            </a:r>
            <a:r>
              <a:rPr lang="en-US" altLang="zh-CN" sz="2000" b="1">
                <a:solidFill>
                  <a:schemeClr val="tx1"/>
                </a:solidFill>
                <a:latin typeface="楷体_GB2312" pitchFamily="49" charset="-122"/>
                <a:ea typeface="楷体_GB2312" pitchFamily="49" charset="-122"/>
              </a:rPr>
              <a:t>input</a:t>
            </a:r>
            <a:endParaRPr lang="zh-CN" altLang="en-US" sz="2000" b="1">
              <a:solidFill>
                <a:schemeClr val="tx1"/>
              </a:solidFill>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35554"/>
                                        </p:tgtEl>
                                        <p:attrNameLst>
                                          <p:attrName>style.visibility</p:attrName>
                                        </p:attrNameLst>
                                      </p:cBhvr>
                                      <p:to>
                                        <p:strVal val="visible"/>
                                      </p:to>
                                    </p:set>
                                    <p:anim calcmode="lin" valueType="num">
                                      <p:cBhvr additive="base">
                                        <p:cTn id="7" dur="500" fill="hold"/>
                                        <p:tgtEl>
                                          <p:spTgt spid="535554"/>
                                        </p:tgtEl>
                                        <p:attrNameLst>
                                          <p:attrName>ppt_x</p:attrName>
                                        </p:attrNameLst>
                                      </p:cBhvr>
                                      <p:tavLst>
                                        <p:tav tm="0">
                                          <p:val>
                                            <p:strVal val="#ppt_x"/>
                                          </p:val>
                                        </p:tav>
                                        <p:tav tm="100000">
                                          <p:val>
                                            <p:strVal val="#ppt_x"/>
                                          </p:val>
                                        </p:tav>
                                      </p:tavLst>
                                    </p:anim>
                                    <p:anim calcmode="lin" valueType="num">
                                      <p:cBhvr additive="base">
                                        <p:cTn id="8" dur="500" fill="hold"/>
                                        <p:tgtEl>
                                          <p:spTgt spid="5355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35555"/>
                                        </p:tgtEl>
                                        <p:attrNameLst>
                                          <p:attrName>style.visibility</p:attrName>
                                        </p:attrNameLst>
                                      </p:cBhvr>
                                      <p:to>
                                        <p:strVal val="visible"/>
                                      </p:to>
                                    </p:set>
                                    <p:anim calcmode="lin" valueType="num">
                                      <p:cBhvr additive="base">
                                        <p:cTn id="12" dur="500" fill="hold"/>
                                        <p:tgtEl>
                                          <p:spTgt spid="535555"/>
                                        </p:tgtEl>
                                        <p:attrNameLst>
                                          <p:attrName>ppt_x</p:attrName>
                                        </p:attrNameLst>
                                      </p:cBhvr>
                                      <p:tavLst>
                                        <p:tav tm="0">
                                          <p:val>
                                            <p:strVal val="0-#ppt_w/2"/>
                                          </p:val>
                                        </p:tav>
                                        <p:tav tm="100000">
                                          <p:val>
                                            <p:strVal val="#ppt_x"/>
                                          </p:val>
                                        </p:tav>
                                      </p:tavLst>
                                    </p:anim>
                                    <p:anim calcmode="lin" valueType="num">
                                      <p:cBhvr additive="base">
                                        <p:cTn id="13" dur="500" fill="hold"/>
                                        <p:tgtEl>
                                          <p:spTgt spid="53555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35558"/>
                                        </p:tgtEl>
                                        <p:attrNameLst>
                                          <p:attrName>style.visibility</p:attrName>
                                        </p:attrNameLst>
                                      </p:cBhvr>
                                      <p:to>
                                        <p:strVal val="visible"/>
                                      </p:to>
                                    </p:set>
                                    <p:anim calcmode="lin" valueType="num">
                                      <p:cBhvr>
                                        <p:cTn id="18" dur="500" fill="hold"/>
                                        <p:tgtEl>
                                          <p:spTgt spid="535558"/>
                                        </p:tgtEl>
                                        <p:attrNameLst>
                                          <p:attrName>ppt_w</p:attrName>
                                        </p:attrNameLst>
                                      </p:cBhvr>
                                      <p:tavLst>
                                        <p:tav tm="0">
                                          <p:val>
                                            <p:fltVal val="0"/>
                                          </p:val>
                                        </p:tav>
                                        <p:tav tm="100000">
                                          <p:val>
                                            <p:strVal val="#ppt_w"/>
                                          </p:val>
                                        </p:tav>
                                      </p:tavLst>
                                    </p:anim>
                                    <p:anim calcmode="lin" valueType="num">
                                      <p:cBhvr>
                                        <p:cTn id="19" dur="500" fill="hold"/>
                                        <p:tgtEl>
                                          <p:spTgt spid="535558"/>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535556"/>
                                        </p:tgtEl>
                                        <p:attrNameLst>
                                          <p:attrName>style.visibility</p:attrName>
                                        </p:attrNameLst>
                                      </p:cBhvr>
                                      <p:to>
                                        <p:strVal val="visible"/>
                                      </p:to>
                                    </p:set>
                                    <p:animEffect transition="in" filter="wipe(left)">
                                      <p:cBhvr>
                                        <p:cTn id="23" dur="500"/>
                                        <p:tgtEl>
                                          <p:spTgt spid="53555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35557"/>
                                        </p:tgtEl>
                                        <p:attrNameLst>
                                          <p:attrName>style.visibility</p:attrName>
                                        </p:attrNameLst>
                                      </p:cBhvr>
                                      <p:to>
                                        <p:strVal val="visible"/>
                                      </p:to>
                                    </p:set>
                                    <p:animEffect transition="in" filter="dissolve">
                                      <p:cBhvr>
                                        <p:cTn id="28" dur="500"/>
                                        <p:tgtEl>
                                          <p:spTgt spid="53555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35562"/>
                                        </p:tgtEl>
                                        <p:attrNameLst>
                                          <p:attrName>style.visibility</p:attrName>
                                        </p:attrNameLst>
                                      </p:cBhvr>
                                      <p:to>
                                        <p:strVal val="visible"/>
                                      </p:to>
                                    </p:set>
                                    <p:anim calcmode="lin" valueType="num">
                                      <p:cBhvr>
                                        <p:cTn id="38" dur="500" fill="hold"/>
                                        <p:tgtEl>
                                          <p:spTgt spid="535562"/>
                                        </p:tgtEl>
                                        <p:attrNameLst>
                                          <p:attrName>ppt_w</p:attrName>
                                        </p:attrNameLst>
                                      </p:cBhvr>
                                      <p:tavLst>
                                        <p:tav tm="0">
                                          <p:val>
                                            <p:fltVal val="0"/>
                                          </p:val>
                                        </p:tav>
                                        <p:tav tm="100000">
                                          <p:val>
                                            <p:strVal val="#ppt_w"/>
                                          </p:val>
                                        </p:tav>
                                      </p:tavLst>
                                    </p:anim>
                                    <p:anim calcmode="lin" valueType="num">
                                      <p:cBhvr>
                                        <p:cTn id="39" dur="500" fill="hold"/>
                                        <p:tgtEl>
                                          <p:spTgt spid="535562"/>
                                        </p:tgtEl>
                                        <p:attrNameLst>
                                          <p:attrName>ppt_h</p:attrName>
                                        </p:attrNameLst>
                                      </p:cBhvr>
                                      <p:tavLst>
                                        <p:tav tm="0">
                                          <p:val>
                                            <p:fltVal val="0"/>
                                          </p:val>
                                        </p:tav>
                                        <p:tav tm="100000">
                                          <p:val>
                                            <p:strVal val="#ppt_h"/>
                                          </p:val>
                                        </p:tav>
                                      </p:tavLst>
                                    </p:anim>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35560"/>
                                        </p:tgtEl>
                                        <p:attrNameLst>
                                          <p:attrName>style.visibility</p:attrName>
                                        </p:attrNameLst>
                                      </p:cBhvr>
                                      <p:to>
                                        <p:strVal val="visible"/>
                                      </p:to>
                                    </p:set>
                                    <p:animEffect transition="in" filter="wipe(left)">
                                      <p:cBhvr>
                                        <p:cTn id="43" dur="500"/>
                                        <p:tgtEl>
                                          <p:spTgt spid="535560"/>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35561"/>
                                        </p:tgtEl>
                                        <p:attrNameLst>
                                          <p:attrName>style.visibility</p:attrName>
                                        </p:attrNameLst>
                                      </p:cBhvr>
                                      <p:to>
                                        <p:strVal val="visible"/>
                                      </p:to>
                                    </p:set>
                                    <p:animEffect transition="in" filter="dissolve">
                                      <p:cBhvr>
                                        <p:cTn id="48" dur="500"/>
                                        <p:tgtEl>
                                          <p:spTgt spid="535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4" grpId="0"/>
      <p:bldP spid="535555" grpId="0" autoUpdateAnimBg="0"/>
      <p:bldP spid="535556" grpId="0" animBg="1"/>
      <p:bldP spid="535557" grpId="0" animBg="1"/>
      <p:bldP spid="535558" grpId="0" animBg="1" autoUpdateAnimBg="0"/>
      <p:bldP spid="535560" grpId="0" animBg="1"/>
      <p:bldP spid="535561" grpId="0" animBg="1"/>
      <p:bldP spid="535562" grpId="0" animBg="1" autoUpdateAnimBg="0"/>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611560" y="404664"/>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function</a:t>
            </a:r>
            <a:r>
              <a:rPr lang="zh-CN" altLang="en-US" smtClean="0">
                <a:solidFill>
                  <a:schemeClr val="accent1"/>
                </a:solidFill>
                <a:latin typeface="Times New Roman" panose="02020603050405020304" pitchFamily="18" charset="0"/>
                <a:cs typeface="Times New Roman" panose="02020603050405020304" pitchFamily="18" charset="0"/>
              </a:rPr>
              <a:t>语句举例</a:t>
            </a:r>
          </a:p>
        </p:txBody>
      </p:sp>
      <p:sp>
        <p:nvSpPr>
          <p:cNvPr id="537604" name="Rectangle 4"/>
          <p:cNvSpPr>
            <a:spLocks noChangeArrowheads="1"/>
          </p:cNvSpPr>
          <p:nvPr/>
        </p:nvSpPr>
        <p:spPr bwMode="auto">
          <a:xfrm>
            <a:off x="495300" y="5815013"/>
            <a:ext cx="8286750" cy="400110"/>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a:spcBef>
                <a:spcPct val="0"/>
              </a:spcBef>
              <a:buClr>
                <a:schemeClr val="hlink"/>
              </a:buClr>
              <a:buFont typeface="Wingdings" pitchFamily="2" charset="2"/>
              <a:buNone/>
            </a:pPr>
            <a:r>
              <a:rPr lang="zh-CN" altLang="en-US" sz="2000" b="1" dirty="0">
                <a:solidFill>
                  <a:schemeClr val="tx1"/>
                </a:solidFill>
                <a:latin typeface="楷体_GB2312" pitchFamily="49" charset="-122"/>
                <a:ea typeface="楷体_GB2312" pitchFamily="49" charset="-122"/>
              </a:rPr>
              <a:t>函数的调用是通过将函数作为调用函数的表达式中的</a:t>
            </a:r>
            <a:r>
              <a:rPr lang="zh-CN" altLang="en-US" sz="2000" b="1" dirty="0">
                <a:solidFill>
                  <a:srgbClr val="FF0066"/>
                </a:solidFill>
                <a:latin typeface="楷体_GB2312" pitchFamily="49" charset="-122"/>
                <a:ea typeface="楷体_GB2312" pitchFamily="49" charset="-122"/>
              </a:rPr>
              <a:t>操作数</a:t>
            </a:r>
            <a:r>
              <a:rPr lang="zh-CN" altLang="en-US" sz="2000" b="1" dirty="0">
                <a:solidFill>
                  <a:schemeClr val="tx1"/>
                </a:solidFill>
                <a:latin typeface="楷体_GB2312" pitchFamily="49" charset="-122"/>
                <a:ea typeface="楷体_GB2312" pitchFamily="49" charset="-122"/>
              </a:rPr>
              <a:t>来实现的！</a:t>
            </a:r>
          </a:p>
        </p:txBody>
      </p:sp>
      <p:sp>
        <p:nvSpPr>
          <p:cNvPr id="537606" name="Rectangle 6"/>
          <p:cNvSpPr>
            <a:spLocks noChangeArrowheads="1"/>
          </p:cNvSpPr>
          <p:nvPr/>
        </p:nvSpPr>
        <p:spPr bwMode="auto">
          <a:xfrm>
            <a:off x="899592" y="1052736"/>
            <a:ext cx="7129462" cy="707886"/>
          </a:xfrm>
          <a:prstGeom prst="rect">
            <a:avLst/>
          </a:prstGeom>
          <a:solidFill>
            <a:srgbClr val="FFCC99"/>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0"/>
              </a:spcBef>
              <a:buClr>
                <a:schemeClr val="hlink"/>
              </a:buClr>
              <a:buFont typeface="Wingdings" pitchFamily="2" charset="2"/>
              <a:buNone/>
              <a:defRPr/>
            </a:pPr>
            <a:r>
              <a:rPr lang="zh-CN" altLang="en-US" sz="2000" b="1" dirty="0">
                <a:solidFill>
                  <a:schemeClr val="tx1"/>
                </a:solidFill>
                <a:latin typeface="楷体_GB2312" pitchFamily="49" charset="-122"/>
                <a:ea typeface="楷体_GB2312" pitchFamily="49" charset="-122"/>
              </a:rPr>
              <a:t>函数在</a:t>
            </a:r>
            <a:r>
              <a:rPr lang="zh-CN" altLang="en-US" sz="2000" b="1" dirty="0">
                <a:solidFill>
                  <a:srgbClr val="FF0066"/>
                </a:solidFill>
                <a:latin typeface="楷体_GB2312" pitchFamily="49" charset="-122"/>
                <a:ea typeface="楷体_GB2312" pitchFamily="49" charset="-122"/>
              </a:rPr>
              <a:t>综合</a:t>
            </a:r>
            <a:r>
              <a:rPr lang="zh-CN" altLang="en-US" sz="2000" b="1" dirty="0">
                <a:solidFill>
                  <a:schemeClr val="tx1"/>
                </a:solidFill>
                <a:latin typeface="楷体_GB2312" pitchFamily="49" charset="-122"/>
                <a:ea typeface="楷体_GB2312" pitchFamily="49" charset="-122"/>
              </a:rPr>
              <a:t>时被理解成具有独立运算功能的电路，每调用一次函数，相当于改变此电路的输入，以得到相应的计算结果。</a:t>
            </a:r>
          </a:p>
        </p:txBody>
      </p:sp>
      <p:sp>
        <p:nvSpPr>
          <p:cNvPr id="537607" name="Text Box 7"/>
          <p:cNvSpPr txBox="1">
            <a:spLocks noChangeArrowheads="1"/>
          </p:cNvSpPr>
          <p:nvPr/>
        </p:nvSpPr>
        <p:spPr bwMode="auto">
          <a:xfrm>
            <a:off x="1585913" y="2184400"/>
            <a:ext cx="7194550" cy="3354388"/>
          </a:xfrm>
          <a:prstGeom prst="rect">
            <a:avLst/>
          </a:prstGeom>
          <a:solidFill>
            <a:srgbClr val="99CCFF"/>
          </a:solidFill>
          <a:ln w="12700">
            <a:solidFill>
              <a:schemeClr val="tx1"/>
            </a:solidFill>
            <a:miter lim="800000"/>
            <a:headEnd/>
            <a:tailEnd/>
          </a:ln>
        </p:spPr>
        <p:txBody>
          <a:bodyPr anchor="b">
            <a:spAutoFit/>
          </a:bodyPr>
          <a:lstStyle/>
          <a:p>
            <a:pPr>
              <a:buFont typeface="Wingdings" pitchFamily="2" charset="2"/>
              <a:buNone/>
            </a:pPr>
            <a:r>
              <a:rPr lang="en-US" altLang="zh-CN" sz="2000" b="1" dirty="0">
                <a:solidFill>
                  <a:srgbClr val="FF0066"/>
                </a:solidFill>
                <a:latin typeface="Arial" charset="0"/>
              </a:rPr>
              <a:t>【</a:t>
            </a:r>
            <a:r>
              <a:rPr lang="zh-CN" altLang="en-US" sz="2000" b="1" dirty="0">
                <a:solidFill>
                  <a:srgbClr val="FF0066"/>
                </a:solidFill>
                <a:latin typeface="Arial" charset="0"/>
              </a:rPr>
              <a:t>例</a:t>
            </a:r>
            <a:r>
              <a:rPr kumimoji="1" lang="en-US" altLang="zh-CN" sz="2000" b="1" dirty="0">
                <a:solidFill>
                  <a:srgbClr val="FF0066"/>
                </a:solidFill>
                <a:latin typeface="Arial" charset="0"/>
              </a:rPr>
              <a:t>2.29</a:t>
            </a:r>
            <a:r>
              <a:rPr lang="en-US" altLang="zh-CN" sz="2000" b="1" dirty="0">
                <a:solidFill>
                  <a:srgbClr val="FF0066"/>
                </a:solidFill>
                <a:latin typeface="Arial" charset="0"/>
              </a:rPr>
              <a:t>】 </a:t>
            </a:r>
            <a:r>
              <a:rPr lang="zh-CN" altLang="en-US" sz="2000" b="1" dirty="0">
                <a:solidFill>
                  <a:schemeClr val="tx1"/>
                </a:solidFill>
                <a:latin typeface="Arial" charset="0"/>
              </a:rPr>
              <a:t>利用函数对一个</a:t>
            </a:r>
            <a:r>
              <a:rPr lang="en-US" altLang="zh-CN" sz="2000" b="1" dirty="0">
                <a:solidFill>
                  <a:schemeClr val="tx1"/>
                </a:solidFill>
                <a:latin typeface="Arial" charset="0"/>
              </a:rPr>
              <a:t>8</a:t>
            </a:r>
            <a:r>
              <a:rPr lang="zh-CN" altLang="en-US" sz="2000" b="1" dirty="0">
                <a:solidFill>
                  <a:schemeClr val="tx1"/>
                </a:solidFill>
                <a:latin typeface="Arial" charset="0"/>
              </a:rPr>
              <a:t>位二进制数中为</a:t>
            </a:r>
            <a:r>
              <a:rPr lang="en-US" altLang="zh-CN" sz="2000" b="1" dirty="0">
                <a:solidFill>
                  <a:schemeClr val="tx1"/>
                </a:solidFill>
                <a:latin typeface="Arial" charset="0"/>
              </a:rPr>
              <a:t>0</a:t>
            </a:r>
            <a:r>
              <a:rPr lang="zh-CN" altLang="en-US" sz="2000" b="1" dirty="0">
                <a:solidFill>
                  <a:schemeClr val="tx1"/>
                </a:solidFill>
                <a:latin typeface="Arial" charset="0"/>
              </a:rPr>
              <a:t>的位进行计数。</a:t>
            </a:r>
          </a:p>
          <a:p>
            <a:pPr>
              <a:lnSpc>
                <a:spcPct val="95000"/>
              </a:lnSpc>
              <a:spcBef>
                <a:spcPct val="0"/>
              </a:spcBef>
              <a:buClrTx/>
              <a:buFontTx/>
              <a:buNone/>
            </a:pPr>
            <a:r>
              <a:rPr lang="en-US" altLang="zh-CN" sz="2000" b="1" dirty="0">
                <a:solidFill>
                  <a:srgbClr val="FF0066"/>
                </a:solidFill>
                <a:latin typeface="Times New Roman" pitchFamily="18" charset="0"/>
              </a:rPr>
              <a:t>function[3:0] get0; </a:t>
            </a:r>
            <a:r>
              <a:rPr lang="en-US" altLang="zh-CN" sz="2000" b="1" dirty="0">
                <a:solidFill>
                  <a:schemeClr val="tx1"/>
                </a:solidFill>
                <a:latin typeface="Times New Roman" pitchFamily="18" charset="0"/>
              </a:rPr>
              <a:t>//</a:t>
            </a:r>
            <a:r>
              <a:rPr lang="zh-CN" altLang="en-US" sz="2000" b="1" dirty="0">
                <a:solidFill>
                  <a:schemeClr val="tx1"/>
                </a:solidFill>
                <a:latin typeface="Times New Roman" pitchFamily="18" charset="0"/>
              </a:rPr>
              <a:t>函数的定义，计算</a:t>
            </a:r>
            <a:r>
              <a:rPr lang="en-US" altLang="zh-CN" sz="2000" b="1" dirty="0">
                <a:solidFill>
                  <a:schemeClr val="tx1"/>
                </a:solidFill>
                <a:latin typeface="Times New Roman" pitchFamily="18" charset="0"/>
              </a:rPr>
              <a:t>x</a:t>
            </a:r>
            <a:r>
              <a:rPr lang="zh-CN" altLang="en-US" sz="2000" b="1" dirty="0">
                <a:solidFill>
                  <a:schemeClr val="tx1"/>
                </a:solidFill>
                <a:latin typeface="Times New Roman" pitchFamily="18" charset="0"/>
              </a:rPr>
              <a:t>中</a:t>
            </a:r>
            <a:r>
              <a:rPr lang="en-US" altLang="zh-CN" sz="2000" b="1" dirty="0">
                <a:solidFill>
                  <a:schemeClr val="tx1"/>
                </a:solidFill>
                <a:latin typeface="Times New Roman" pitchFamily="18" charset="0"/>
              </a:rPr>
              <a:t>0</a:t>
            </a:r>
            <a:r>
              <a:rPr lang="zh-CN" altLang="en-US" sz="2000" b="1" dirty="0">
                <a:solidFill>
                  <a:schemeClr val="tx1"/>
                </a:solidFill>
                <a:latin typeface="Times New Roman" pitchFamily="18" charset="0"/>
              </a:rPr>
              <a:t>的个数</a:t>
            </a:r>
          </a:p>
          <a:p>
            <a:pPr>
              <a:lnSpc>
                <a:spcPct val="95000"/>
              </a:lnSpc>
              <a:spcBef>
                <a:spcPct val="0"/>
              </a:spcBef>
              <a:buClrTx/>
              <a:buFontTx/>
              <a:buNone/>
            </a:pPr>
            <a:r>
              <a:rPr lang="zh-CN" altLang="en-US" sz="2000" b="1" dirty="0">
                <a:solidFill>
                  <a:schemeClr val="tx1"/>
                </a:solidFill>
                <a:latin typeface="Times New Roman" pitchFamily="18" charset="0"/>
              </a:rPr>
              <a:t>    </a:t>
            </a:r>
            <a:r>
              <a:rPr lang="en-US" altLang="zh-CN" sz="2000" b="1" dirty="0">
                <a:solidFill>
                  <a:schemeClr val="tx1"/>
                </a:solidFill>
                <a:latin typeface="Times New Roman" pitchFamily="18" charset="0"/>
              </a:rPr>
              <a:t>input [7:0] x;    </a:t>
            </a:r>
          </a:p>
          <a:p>
            <a:pPr>
              <a:lnSpc>
                <a:spcPct val="95000"/>
              </a:lnSpc>
              <a:spcBef>
                <a:spcPct val="0"/>
              </a:spcBef>
              <a:buClrTx/>
              <a:buFontTx/>
              <a:buNone/>
            </a:pPr>
            <a:r>
              <a:rPr lang="en-US" altLang="zh-CN" sz="2000" b="1" dirty="0">
                <a:solidFill>
                  <a:schemeClr val="tx1"/>
                </a:solidFill>
                <a:latin typeface="Times New Roman" pitchFamily="18" charset="0"/>
              </a:rPr>
              <a:t>    </a:t>
            </a:r>
            <a:r>
              <a:rPr lang="en-US" altLang="zh-CN" sz="2000" b="1" dirty="0" err="1">
                <a:solidFill>
                  <a:schemeClr val="tx1"/>
                </a:solidFill>
                <a:latin typeface="Times New Roman" pitchFamily="18" charset="0"/>
              </a:rPr>
              <a:t>reg</a:t>
            </a:r>
            <a:r>
              <a:rPr lang="en-US" altLang="zh-CN" sz="2000" b="1" dirty="0">
                <a:solidFill>
                  <a:schemeClr val="tx1"/>
                </a:solidFill>
                <a:latin typeface="Times New Roman" pitchFamily="18" charset="0"/>
              </a:rPr>
              <a:t>[3:0] count;  integer </a:t>
            </a:r>
            <a:r>
              <a:rPr lang="en-US" altLang="zh-CN" sz="2000" b="1" dirty="0" err="1">
                <a:solidFill>
                  <a:schemeClr val="tx1"/>
                </a:solidFill>
                <a:latin typeface="Times New Roman" pitchFamily="18" charset="0"/>
              </a:rPr>
              <a:t>i</a:t>
            </a:r>
            <a:r>
              <a:rPr lang="en-US" altLang="zh-CN" sz="2000" b="1" dirty="0">
                <a:solidFill>
                  <a:schemeClr val="tx1"/>
                </a:solidFill>
                <a:latin typeface="Times New Roman" pitchFamily="18" charset="0"/>
              </a:rPr>
              <a:t>;</a:t>
            </a:r>
          </a:p>
          <a:p>
            <a:pPr>
              <a:lnSpc>
                <a:spcPct val="95000"/>
              </a:lnSpc>
              <a:spcBef>
                <a:spcPct val="0"/>
              </a:spcBef>
              <a:buClrTx/>
              <a:buFontTx/>
              <a:buNone/>
            </a:pPr>
            <a:r>
              <a:rPr lang="en-US" altLang="zh-CN" sz="2000" b="1" dirty="0">
                <a:solidFill>
                  <a:schemeClr val="tx1"/>
                </a:solidFill>
                <a:latin typeface="Times New Roman" pitchFamily="18" charset="0"/>
              </a:rPr>
              <a:t>    begin count=0; </a:t>
            </a:r>
          </a:p>
          <a:p>
            <a:pPr>
              <a:lnSpc>
                <a:spcPct val="95000"/>
              </a:lnSpc>
              <a:spcBef>
                <a:spcPct val="0"/>
              </a:spcBef>
              <a:buClrTx/>
              <a:buFontTx/>
              <a:buNone/>
            </a:pPr>
            <a:r>
              <a:rPr lang="en-US" altLang="zh-CN" sz="2000" b="1" dirty="0">
                <a:solidFill>
                  <a:schemeClr val="tx1"/>
                </a:solidFill>
                <a:latin typeface="Times New Roman" pitchFamily="18" charset="0"/>
              </a:rPr>
              <a:t>        for(</a:t>
            </a:r>
            <a:r>
              <a:rPr lang="en-US" altLang="zh-CN" sz="2000" b="1" dirty="0" err="1">
                <a:solidFill>
                  <a:schemeClr val="tx1"/>
                </a:solidFill>
                <a:latin typeface="Times New Roman" pitchFamily="18" charset="0"/>
              </a:rPr>
              <a:t>i</a:t>
            </a:r>
            <a:r>
              <a:rPr lang="en-US" altLang="zh-CN" sz="2000" b="1" dirty="0">
                <a:solidFill>
                  <a:schemeClr val="tx1"/>
                </a:solidFill>
                <a:latin typeface="Times New Roman" pitchFamily="18" charset="0"/>
              </a:rPr>
              <a:t>=0;i&lt;=7;i=i+1) //</a:t>
            </a:r>
            <a:r>
              <a:rPr lang="zh-CN" altLang="en-US" sz="2000" b="1" dirty="0">
                <a:solidFill>
                  <a:schemeClr val="tx1"/>
                </a:solidFill>
                <a:latin typeface="Times New Roman" pitchFamily="18" charset="0"/>
              </a:rPr>
              <a:t>循环核对</a:t>
            </a:r>
            <a:r>
              <a:rPr lang="en-US" altLang="zh-CN" sz="2000" b="1" dirty="0">
                <a:solidFill>
                  <a:schemeClr val="tx1"/>
                </a:solidFill>
                <a:latin typeface="Times New Roman" pitchFamily="18" charset="0"/>
              </a:rPr>
              <a:t>x</a:t>
            </a:r>
            <a:r>
              <a:rPr lang="zh-CN" altLang="en-US" sz="2000" b="1" dirty="0">
                <a:solidFill>
                  <a:schemeClr val="tx1"/>
                </a:solidFill>
                <a:latin typeface="Times New Roman" pitchFamily="18" charset="0"/>
              </a:rPr>
              <a:t>中的每一位</a:t>
            </a:r>
            <a:endParaRPr lang="en-US" altLang="zh-CN" sz="2000" b="1" dirty="0">
              <a:solidFill>
                <a:schemeClr val="tx1"/>
              </a:solidFill>
              <a:latin typeface="Times New Roman" pitchFamily="18" charset="0"/>
            </a:endParaRPr>
          </a:p>
          <a:p>
            <a:pPr>
              <a:lnSpc>
                <a:spcPct val="95000"/>
              </a:lnSpc>
              <a:spcBef>
                <a:spcPct val="0"/>
              </a:spcBef>
              <a:buClrTx/>
              <a:buFontTx/>
              <a:buNone/>
            </a:pPr>
            <a:r>
              <a:rPr lang="en-US" altLang="zh-CN" sz="2000" b="1" dirty="0">
                <a:solidFill>
                  <a:schemeClr val="tx1"/>
                </a:solidFill>
                <a:latin typeface="Times New Roman" pitchFamily="18" charset="0"/>
              </a:rPr>
              <a:t>            if(x[</a:t>
            </a:r>
            <a:r>
              <a:rPr lang="en-US" altLang="zh-CN" sz="2000" b="1" dirty="0" err="1">
                <a:solidFill>
                  <a:schemeClr val="tx1"/>
                </a:solidFill>
                <a:latin typeface="Times New Roman" pitchFamily="18" charset="0"/>
              </a:rPr>
              <a:t>i</a:t>
            </a:r>
            <a:r>
              <a:rPr lang="en-US" altLang="zh-CN" sz="2000" b="1" dirty="0">
                <a:solidFill>
                  <a:schemeClr val="tx1"/>
                </a:solidFill>
                <a:latin typeface="Times New Roman" pitchFamily="18" charset="0"/>
              </a:rPr>
              <a:t>]==1’b0)  count=count+1;  </a:t>
            </a:r>
            <a:endParaRPr lang="zh-CN" altLang="en-US" sz="2000" b="1" dirty="0">
              <a:solidFill>
                <a:schemeClr val="tx1"/>
              </a:solidFill>
              <a:latin typeface="Times New Roman" pitchFamily="18" charset="0"/>
            </a:endParaRPr>
          </a:p>
          <a:p>
            <a:pPr>
              <a:lnSpc>
                <a:spcPct val="95000"/>
              </a:lnSpc>
              <a:spcBef>
                <a:spcPct val="0"/>
              </a:spcBef>
              <a:buClrTx/>
              <a:buFontTx/>
              <a:buNone/>
            </a:pPr>
            <a:r>
              <a:rPr lang="zh-CN" altLang="en-US" sz="2000" b="1" dirty="0">
                <a:solidFill>
                  <a:schemeClr val="tx1"/>
                </a:solidFill>
                <a:latin typeface="Times New Roman" pitchFamily="18" charset="0"/>
              </a:rPr>
              <a:t>        </a:t>
            </a:r>
            <a:r>
              <a:rPr lang="en-US" altLang="zh-CN" sz="2000" b="1" dirty="0">
                <a:solidFill>
                  <a:schemeClr val="tx1"/>
                </a:solidFill>
                <a:latin typeface="Times New Roman" pitchFamily="18" charset="0"/>
              </a:rPr>
              <a:t>get0 = count;   //</a:t>
            </a:r>
            <a:r>
              <a:rPr lang="zh-CN" altLang="en-US" sz="2000" b="1" dirty="0">
                <a:solidFill>
                  <a:srgbClr val="FF0066"/>
                </a:solidFill>
                <a:latin typeface="Times New Roman" pitchFamily="18" charset="0"/>
              </a:rPr>
              <a:t>将运算结果赋给与函数同名的内部寄存器</a:t>
            </a:r>
          </a:p>
          <a:p>
            <a:pPr>
              <a:lnSpc>
                <a:spcPct val="95000"/>
              </a:lnSpc>
              <a:spcBef>
                <a:spcPct val="0"/>
              </a:spcBef>
              <a:buClrTx/>
              <a:buFontTx/>
              <a:buNone/>
            </a:pPr>
            <a:r>
              <a:rPr lang="zh-CN" altLang="en-US" sz="2000" b="1" dirty="0">
                <a:solidFill>
                  <a:schemeClr val="tx1"/>
                </a:solidFill>
                <a:latin typeface="Times New Roman" pitchFamily="18" charset="0"/>
              </a:rPr>
              <a:t> </a:t>
            </a:r>
            <a:r>
              <a:rPr lang="en-US" altLang="zh-CN" sz="2000" b="1" dirty="0" err="1">
                <a:solidFill>
                  <a:srgbClr val="FF0066"/>
                </a:solidFill>
                <a:latin typeface="Times New Roman" pitchFamily="18" charset="0"/>
              </a:rPr>
              <a:t>endfunction</a:t>
            </a:r>
            <a:endParaRPr lang="en-US" altLang="zh-CN" sz="2000" b="1" dirty="0">
              <a:solidFill>
                <a:srgbClr val="FF0066"/>
              </a:solidFill>
              <a:latin typeface="Times New Roman" pitchFamily="18" charset="0"/>
            </a:endParaRPr>
          </a:p>
          <a:p>
            <a:pPr>
              <a:lnSpc>
                <a:spcPct val="95000"/>
              </a:lnSpc>
              <a:spcBef>
                <a:spcPct val="0"/>
              </a:spcBef>
              <a:buClrTx/>
              <a:buFontTx/>
              <a:buNone/>
            </a:pPr>
            <a:endParaRPr lang="en-US" altLang="zh-CN" sz="2000" b="1" dirty="0">
              <a:solidFill>
                <a:schemeClr val="tx1"/>
              </a:solidFill>
              <a:latin typeface="Times New Roman" pitchFamily="18" charset="0"/>
            </a:endParaRPr>
          </a:p>
          <a:p>
            <a:pPr>
              <a:lnSpc>
                <a:spcPct val="95000"/>
              </a:lnSpc>
              <a:spcBef>
                <a:spcPct val="0"/>
              </a:spcBef>
              <a:buClrTx/>
              <a:buFontTx/>
              <a:buNone/>
            </a:pPr>
            <a:r>
              <a:rPr lang="en-US" altLang="zh-CN" sz="2000" b="1" dirty="0">
                <a:solidFill>
                  <a:schemeClr val="tx1"/>
                </a:solidFill>
                <a:latin typeface="Times New Roman" pitchFamily="18" charset="0"/>
              </a:rPr>
              <a:t>assign number = get0(</a:t>
            </a:r>
            <a:r>
              <a:rPr lang="en-US" altLang="zh-CN" sz="2000" b="1" dirty="0" err="1">
                <a:solidFill>
                  <a:schemeClr val="tx1"/>
                </a:solidFill>
                <a:latin typeface="Times New Roman" pitchFamily="18" charset="0"/>
              </a:rPr>
              <a:t>rega</a:t>
            </a:r>
            <a:r>
              <a:rPr lang="en-US" altLang="zh-CN" sz="2000" b="1" dirty="0">
                <a:solidFill>
                  <a:schemeClr val="tx1"/>
                </a:solidFill>
                <a:latin typeface="Times New Roman" pitchFamily="18" charset="0"/>
              </a:rPr>
              <a:t>); //</a:t>
            </a:r>
            <a:r>
              <a:rPr lang="zh-CN" altLang="en-US" sz="2000" b="1" dirty="0">
                <a:solidFill>
                  <a:schemeClr val="tx1"/>
                </a:solidFill>
                <a:latin typeface="Times New Roman" pitchFamily="18" charset="0"/>
              </a:rPr>
              <a:t>对函数的调用</a:t>
            </a:r>
          </a:p>
        </p:txBody>
      </p:sp>
      <p:sp>
        <p:nvSpPr>
          <p:cNvPr id="537609" name="AutoShape 9"/>
          <p:cNvSpPr>
            <a:spLocks noChangeArrowheads="1"/>
          </p:cNvSpPr>
          <p:nvPr/>
        </p:nvSpPr>
        <p:spPr bwMode="auto">
          <a:xfrm>
            <a:off x="0" y="4710113"/>
            <a:ext cx="1600200" cy="419100"/>
          </a:xfrm>
          <a:prstGeom prst="wedgeRoundRectCallout">
            <a:avLst>
              <a:gd name="adj1" fmla="val 82144"/>
              <a:gd name="adj2" fmla="val -9621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b="1">
                <a:solidFill>
                  <a:schemeClr val="tx1"/>
                </a:solidFill>
                <a:latin typeface="楷体_GB2312" pitchFamily="49" charset="-122"/>
                <a:ea typeface="楷体_GB2312" pitchFamily="49" charset="-122"/>
              </a:rPr>
              <a:t>内部寄存器</a:t>
            </a:r>
          </a:p>
        </p:txBody>
      </p:sp>
      <p:grpSp>
        <p:nvGrpSpPr>
          <p:cNvPr id="2" name="Group 5"/>
          <p:cNvGrpSpPr>
            <a:grpSpLocks/>
          </p:cNvGrpSpPr>
          <p:nvPr/>
        </p:nvGrpSpPr>
        <p:grpSpPr bwMode="auto">
          <a:xfrm>
            <a:off x="3440113" y="2874968"/>
            <a:ext cx="2438400" cy="338138"/>
            <a:chOff x="1824" y="2112"/>
            <a:chExt cx="1536" cy="213"/>
          </a:xfrm>
        </p:grpSpPr>
        <p:sp>
          <p:nvSpPr>
            <p:cNvPr id="79883" name="Line 6"/>
            <p:cNvSpPr>
              <a:spLocks noChangeShapeType="1"/>
            </p:cNvSpPr>
            <p:nvPr/>
          </p:nvSpPr>
          <p:spPr bwMode="auto">
            <a:xfrm>
              <a:off x="1824" y="2208"/>
              <a:ext cx="336" cy="0"/>
            </a:xfrm>
            <a:prstGeom prst="line">
              <a:avLst/>
            </a:prstGeom>
            <a:noFill/>
            <a:ln w="28575">
              <a:solidFill>
                <a:srgbClr val="FF0066"/>
              </a:solidFill>
              <a:round/>
              <a:headEnd/>
              <a:tailEnd type="triangle" w="med" len="med"/>
            </a:ln>
          </p:spPr>
          <p:txBody>
            <a:bodyPr anchor="b"/>
            <a:lstStyle/>
            <a:p>
              <a:endParaRPr lang="zh-CN" altLang="en-US" b="1">
                <a:solidFill>
                  <a:schemeClr val="tx1"/>
                </a:solidFill>
              </a:endParaRPr>
            </a:p>
          </p:txBody>
        </p:sp>
        <p:sp>
          <p:nvSpPr>
            <p:cNvPr id="79884" name="Text Box 7"/>
            <p:cNvSpPr txBox="1">
              <a:spLocks noChangeArrowheads="1"/>
            </p:cNvSpPr>
            <p:nvPr/>
          </p:nvSpPr>
          <p:spPr bwMode="auto">
            <a:xfrm>
              <a:off x="2208" y="2112"/>
              <a:ext cx="1152" cy="213"/>
            </a:xfrm>
            <a:prstGeom prst="rect">
              <a:avLst/>
            </a:prstGeom>
            <a:solidFill>
              <a:srgbClr val="FFFF99"/>
            </a:solidFill>
            <a:ln w="25400">
              <a:solidFill>
                <a:srgbClr val="CC6600"/>
              </a:solidFill>
              <a:miter lim="800000"/>
              <a:headEnd/>
              <a:tailEnd/>
            </a:ln>
          </p:spPr>
          <p:txBody>
            <a:bodyPr lIns="30724" tIns="15362" rIns="30724" bIns="15362">
              <a:spAutoFit/>
            </a:bodyPr>
            <a:lstStyle/>
            <a:p>
              <a:pPr algn="ctr" defTabSz="307975" eaLnBrk="1" hangingPunct="1">
                <a:lnSpc>
                  <a:spcPct val="100000"/>
                </a:lnSpc>
                <a:spcBef>
                  <a:spcPct val="50000"/>
                </a:spcBef>
                <a:buClrTx/>
                <a:buFontTx/>
                <a:buNone/>
              </a:pPr>
              <a:r>
                <a:rPr kumimoji="1" lang="zh-CN" altLang="en-US" sz="2000" b="1">
                  <a:solidFill>
                    <a:schemeClr val="tx1"/>
                  </a:solidFill>
                  <a:latin typeface="Arial" charset="0"/>
                  <a:ea typeface="楷体_GB2312" pitchFamily="49" charset="-122"/>
                </a:rPr>
                <a:t>只有输入变量</a:t>
              </a:r>
            </a:p>
          </p:txBody>
        </p:sp>
      </p:grpSp>
      <p:sp>
        <p:nvSpPr>
          <p:cNvPr id="12" name="Line 9"/>
          <p:cNvSpPr>
            <a:spLocks noChangeShapeType="1"/>
          </p:cNvSpPr>
          <p:nvPr/>
        </p:nvSpPr>
        <p:spPr bwMode="auto">
          <a:xfrm flipV="1">
            <a:off x="4191000" y="5046663"/>
            <a:ext cx="300038" cy="249237"/>
          </a:xfrm>
          <a:prstGeom prst="line">
            <a:avLst/>
          </a:prstGeom>
          <a:noFill/>
          <a:ln w="28575">
            <a:solidFill>
              <a:srgbClr val="FF0066"/>
            </a:solidFill>
            <a:round/>
            <a:headEnd/>
            <a:tailEnd type="triangle" w="med" len="med"/>
          </a:ln>
        </p:spPr>
        <p:txBody>
          <a:bodyPr anchor="b"/>
          <a:lstStyle/>
          <a:p>
            <a:endParaRPr lang="zh-CN" altLang="en-US" b="1">
              <a:solidFill>
                <a:schemeClr val="tx1"/>
              </a:solidFill>
            </a:endParaRPr>
          </a:p>
        </p:txBody>
      </p:sp>
      <p:sp>
        <p:nvSpPr>
          <p:cNvPr id="13" name="Text Box 10"/>
          <p:cNvSpPr txBox="1">
            <a:spLocks noChangeArrowheads="1"/>
          </p:cNvSpPr>
          <p:nvPr/>
        </p:nvSpPr>
        <p:spPr bwMode="auto">
          <a:xfrm>
            <a:off x="4510088" y="4799013"/>
            <a:ext cx="2667000" cy="338801"/>
          </a:xfrm>
          <a:prstGeom prst="rect">
            <a:avLst/>
          </a:prstGeom>
          <a:solidFill>
            <a:srgbClr val="FFFF99"/>
          </a:solidFill>
          <a:ln w="25400">
            <a:solidFill>
              <a:srgbClr val="CC6600"/>
            </a:solidFill>
            <a:miter lim="800000"/>
            <a:headEnd/>
            <a:tailEnd/>
          </a:ln>
        </p:spPr>
        <p:txBody>
          <a:bodyPr lIns="30724" tIns="15362" rIns="30724" bIns="15362">
            <a:spAutoFit/>
          </a:bodyPr>
          <a:lstStyle/>
          <a:p>
            <a:pPr algn="ctr" defTabSz="307975" eaLnBrk="1" hangingPunct="1">
              <a:lnSpc>
                <a:spcPct val="100000"/>
              </a:lnSpc>
              <a:spcBef>
                <a:spcPct val="50000"/>
              </a:spcBef>
              <a:buClrTx/>
              <a:buFontTx/>
              <a:buNone/>
            </a:pPr>
            <a:r>
              <a:rPr kumimoji="1" lang="zh-CN" altLang="en-US" sz="2000" b="1">
                <a:solidFill>
                  <a:schemeClr val="tx1"/>
                </a:solidFill>
                <a:latin typeface="Arial" charset="0"/>
                <a:ea typeface="楷体_GB2312" pitchFamily="49" charset="-122"/>
              </a:rPr>
              <a:t>对应函数的输入变量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7607"/>
                                        </p:tgtEl>
                                        <p:attrNameLst>
                                          <p:attrName>style.visibility</p:attrName>
                                        </p:attrNameLst>
                                      </p:cBhvr>
                                      <p:to>
                                        <p:strVal val="visible"/>
                                      </p:to>
                                    </p:set>
                                    <p:anim calcmode="lin" valueType="num">
                                      <p:cBhvr additive="base">
                                        <p:cTn id="7" dur="500" fill="hold"/>
                                        <p:tgtEl>
                                          <p:spTgt spid="537607"/>
                                        </p:tgtEl>
                                        <p:attrNameLst>
                                          <p:attrName>ppt_x</p:attrName>
                                        </p:attrNameLst>
                                      </p:cBhvr>
                                      <p:tavLst>
                                        <p:tav tm="0">
                                          <p:val>
                                            <p:strVal val="#ppt_x"/>
                                          </p:val>
                                        </p:tav>
                                        <p:tav tm="100000">
                                          <p:val>
                                            <p:strVal val="#ppt_x"/>
                                          </p:val>
                                        </p:tav>
                                      </p:tavLst>
                                    </p:anim>
                                    <p:anim calcmode="lin" valueType="num">
                                      <p:cBhvr additive="base">
                                        <p:cTn id="8" dur="500" fill="hold"/>
                                        <p:tgtEl>
                                          <p:spTgt spid="5376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37609"/>
                                        </p:tgtEl>
                                        <p:attrNameLst>
                                          <p:attrName>style.visibility</p:attrName>
                                        </p:attrNameLst>
                                      </p:cBhvr>
                                      <p:to>
                                        <p:strVal val="visible"/>
                                      </p:to>
                                    </p:set>
                                    <p:animEffect transition="in" filter="dissolve">
                                      <p:cBhvr>
                                        <p:cTn id="18" dur="500"/>
                                        <p:tgtEl>
                                          <p:spTgt spid="53760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7604"/>
                                        </p:tgtEl>
                                        <p:attrNameLst>
                                          <p:attrName>style.visibility</p:attrName>
                                        </p:attrNameLst>
                                      </p:cBhvr>
                                      <p:to>
                                        <p:strVal val="visible"/>
                                      </p:to>
                                    </p:set>
                                    <p:animEffect transition="in" filter="blinds(horizontal)">
                                      <p:cBhvr>
                                        <p:cTn id="32" dur="500"/>
                                        <p:tgtEl>
                                          <p:spTgt spid="537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4" grpId="0" animBg="1"/>
      <p:bldP spid="537607" grpId="0" animBg="1" autoUpdateAnimBg="0"/>
      <p:bldP spid="537609" grpId="0" animBg="1"/>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616024" y="404664"/>
            <a:ext cx="7772400" cy="372603"/>
          </a:xfrm>
        </p:spPr>
        <p:txBody>
          <a:bodyPr/>
          <a:lstStyle/>
          <a:p>
            <a:r>
              <a:rPr lang="zh-CN" altLang="en-US" dirty="0" smtClean="0">
                <a:solidFill>
                  <a:schemeClr val="accent1"/>
                </a:solidFill>
                <a:latin typeface="Times New Roman" panose="02020603050405020304" pitchFamily="18" charset="0"/>
                <a:cs typeface="Times New Roman" panose="02020603050405020304" pitchFamily="18" charset="0"/>
              </a:rPr>
              <a:t>二、赋值语句</a:t>
            </a:r>
          </a:p>
        </p:txBody>
      </p:sp>
      <p:sp>
        <p:nvSpPr>
          <p:cNvPr id="82948" name="Rectangle 3"/>
          <p:cNvSpPr>
            <a:spLocks noGrp="1" noChangeArrowheads="1"/>
          </p:cNvSpPr>
          <p:nvPr>
            <p:ph type="body" idx="1"/>
          </p:nvPr>
        </p:nvSpPr>
        <p:spPr>
          <a:xfrm>
            <a:off x="424631" y="980728"/>
            <a:ext cx="8251825" cy="931537"/>
          </a:xfrm>
        </p:spPr>
        <p:txBody>
          <a:bodyPr/>
          <a:lstStyle/>
          <a:p>
            <a:pPr algn="just">
              <a:lnSpc>
                <a:spcPct val="110000"/>
              </a:lnSpc>
              <a:spcBef>
                <a:spcPct val="0"/>
              </a:spcBef>
            </a:pPr>
            <a:r>
              <a:rPr lang="zh-CN" altLang="en-US" sz="2800" dirty="0" smtClean="0">
                <a:latin typeface="Arial" charset="0"/>
                <a:ea typeface="宋体" charset="-122"/>
              </a:rPr>
              <a:t>赋值语句</a:t>
            </a:r>
            <a:r>
              <a:rPr lang="zh-CN" altLang="zh-CN" sz="2800" dirty="0" smtClean="0">
                <a:latin typeface="Arial" charset="0"/>
                <a:ea typeface="宋体" charset="-122"/>
              </a:rPr>
              <a:t>分为</a:t>
            </a:r>
            <a:r>
              <a:rPr lang="zh-CN" altLang="en-US" sz="2800" dirty="0" smtClean="0">
                <a:solidFill>
                  <a:srgbClr val="CC0066"/>
                </a:solidFill>
                <a:latin typeface="Arial" charset="0"/>
                <a:ea typeface="宋体" charset="-122"/>
              </a:rPr>
              <a:t>3</a:t>
            </a:r>
            <a:r>
              <a:rPr lang="zh-CN" altLang="zh-CN" sz="2800" dirty="0" smtClean="0">
                <a:latin typeface="Arial" charset="0"/>
                <a:ea typeface="宋体" charset="-122"/>
              </a:rPr>
              <a:t>类：</a:t>
            </a:r>
            <a:endParaRPr lang="zh-CN" altLang="en-US" sz="2800" dirty="0" smtClean="0">
              <a:latin typeface="Arial" charset="0"/>
              <a:ea typeface="宋体" charset="-122"/>
            </a:endParaRPr>
          </a:p>
          <a:p>
            <a:pPr algn="just">
              <a:lnSpc>
                <a:spcPct val="110000"/>
              </a:lnSpc>
              <a:spcBef>
                <a:spcPct val="0"/>
              </a:spcBef>
              <a:buFont typeface="Wingdings" pitchFamily="2" charset="2"/>
              <a:buNone/>
            </a:pPr>
            <a:r>
              <a:rPr lang="zh-CN" altLang="en-US" sz="2400" dirty="0" smtClean="0">
                <a:solidFill>
                  <a:srgbClr val="CC3300"/>
                </a:solidFill>
                <a:latin typeface="Arial" charset="0"/>
                <a:ea typeface="宋体" charset="-122"/>
              </a:rPr>
              <a:t>    </a:t>
            </a:r>
            <a:r>
              <a:rPr lang="en-US" altLang="zh-CN" sz="2400" dirty="0" smtClean="0">
                <a:solidFill>
                  <a:srgbClr val="CC3300"/>
                </a:solidFill>
                <a:latin typeface="Arial" charset="0"/>
                <a:ea typeface="宋体" charset="-122"/>
              </a:rPr>
              <a:t>1</a:t>
            </a:r>
            <a:r>
              <a:rPr lang="zh-CN" altLang="en-US" sz="2400" dirty="0" smtClean="0">
                <a:solidFill>
                  <a:srgbClr val="CC3300"/>
                </a:solidFill>
                <a:latin typeface="Arial" charset="0"/>
                <a:ea typeface="宋体" charset="-122"/>
              </a:rPr>
              <a:t>、</a:t>
            </a:r>
            <a:r>
              <a:rPr kumimoji="1" lang="zh-CN" altLang="en-US" sz="2400" dirty="0" smtClean="0">
                <a:solidFill>
                  <a:srgbClr val="CC3300"/>
                </a:solidFill>
                <a:latin typeface="Arial" charset="0"/>
                <a:ea typeface="宋体" charset="-122"/>
              </a:rPr>
              <a:t>门基元赋值语句（门元件例化）</a:t>
            </a:r>
            <a:endParaRPr kumimoji="1" lang="en-US" altLang="zh-CN" sz="2400" dirty="0" smtClean="0">
              <a:solidFill>
                <a:srgbClr val="CC3300"/>
              </a:solidFill>
              <a:latin typeface="Arial" charset="0"/>
              <a:ea typeface="宋体" charset="-122"/>
            </a:endParaRPr>
          </a:p>
        </p:txBody>
      </p:sp>
      <p:sp>
        <p:nvSpPr>
          <p:cNvPr id="455684" name="Text Box 4"/>
          <p:cNvSpPr txBox="1">
            <a:spLocks noChangeArrowheads="1"/>
          </p:cNvSpPr>
          <p:nvPr/>
        </p:nvSpPr>
        <p:spPr bwMode="auto">
          <a:xfrm>
            <a:off x="647700" y="2132856"/>
            <a:ext cx="7831138" cy="406400"/>
          </a:xfrm>
          <a:prstGeom prst="rect">
            <a:avLst/>
          </a:prstGeom>
          <a:solidFill>
            <a:srgbClr val="66FFCC"/>
          </a:solidFill>
          <a:ln w="9525">
            <a:solidFill>
              <a:srgbClr val="CC6600"/>
            </a:solidFill>
            <a:miter lim="800000"/>
            <a:headEnd/>
            <a:tailEnd/>
          </a:ln>
        </p:spPr>
        <p:txBody>
          <a:bodyPr anchor="b">
            <a:spAutoFit/>
          </a:bodyPr>
          <a:lstStyle/>
          <a:p>
            <a:pPr>
              <a:lnSpc>
                <a:spcPct val="100000"/>
              </a:lnSpc>
              <a:spcBef>
                <a:spcPct val="0"/>
              </a:spcBef>
              <a:buClrTx/>
              <a:buFontTx/>
              <a:buNone/>
            </a:pPr>
            <a:r>
              <a:rPr lang="zh-CN" altLang="en-US" sz="2000" b="1">
                <a:solidFill>
                  <a:schemeClr val="tx1"/>
                </a:solidFill>
                <a:latin typeface="Arial" charset="0"/>
              </a:rPr>
              <a:t>基本逻辑门关键字 </a:t>
            </a:r>
            <a:r>
              <a:rPr lang="en-US" altLang="zh-CN" sz="2000" b="1">
                <a:solidFill>
                  <a:schemeClr val="tx1"/>
                </a:solidFill>
                <a:latin typeface="Arial" charset="0"/>
              </a:rPr>
              <a:t>(</a:t>
            </a:r>
            <a:r>
              <a:rPr lang="zh-CN" altLang="en-US" sz="2000" b="1">
                <a:solidFill>
                  <a:schemeClr val="tx1"/>
                </a:solidFill>
                <a:latin typeface="Arial" charset="0"/>
              </a:rPr>
              <a:t>门输出</a:t>
            </a:r>
            <a:r>
              <a:rPr lang="en-US" altLang="zh-CN" sz="2000" b="1">
                <a:solidFill>
                  <a:schemeClr val="tx1"/>
                </a:solidFill>
                <a:latin typeface="Arial" charset="0"/>
              </a:rPr>
              <a:t>, </a:t>
            </a:r>
            <a:r>
              <a:rPr lang="zh-CN" altLang="en-US" sz="2000" b="1">
                <a:solidFill>
                  <a:schemeClr val="tx1"/>
                </a:solidFill>
                <a:latin typeface="Arial" charset="0"/>
              </a:rPr>
              <a:t>门输入</a:t>
            </a:r>
            <a:r>
              <a:rPr lang="en-US" altLang="zh-CN" sz="2000" b="1">
                <a:solidFill>
                  <a:schemeClr val="tx1"/>
                </a:solidFill>
                <a:latin typeface="Arial" charset="0"/>
              </a:rPr>
              <a:t>1, </a:t>
            </a:r>
            <a:r>
              <a:rPr lang="zh-CN" altLang="en-US" sz="2000" b="1">
                <a:solidFill>
                  <a:schemeClr val="tx1"/>
                </a:solidFill>
                <a:latin typeface="Arial" charset="0"/>
              </a:rPr>
              <a:t>门输入</a:t>
            </a:r>
            <a:r>
              <a:rPr lang="en-US" altLang="zh-CN" sz="2000" b="1">
                <a:solidFill>
                  <a:schemeClr val="tx1"/>
                </a:solidFill>
                <a:latin typeface="Arial" charset="0"/>
              </a:rPr>
              <a:t>2, …, </a:t>
            </a:r>
            <a:r>
              <a:rPr lang="zh-CN" altLang="en-US" sz="2000" b="1">
                <a:solidFill>
                  <a:schemeClr val="tx1"/>
                </a:solidFill>
                <a:latin typeface="Arial" charset="0"/>
              </a:rPr>
              <a:t>门输入</a:t>
            </a:r>
            <a:r>
              <a:rPr lang="en-US" altLang="zh-CN" sz="2000" b="1">
                <a:solidFill>
                  <a:schemeClr val="tx1"/>
                </a:solidFill>
                <a:latin typeface="Arial" charset="0"/>
              </a:rPr>
              <a:t>n);</a:t>
            </a:r>
          </a:p>
        </p:txBody>
      </p:sp>
      <p:sp>
        <p:nvSpPr>
          <p:cNvPr id="455686" name="Rectangle 6"/>
          <p:cNvSpPr>
            <a:spLocks noChangeArrowheads="1"/>
          </p:cNvSpPr>
          <p:nvPr/>
        </p:nvSpPr>
        <p:spPr bwMode="auto">
          <a:xfrm>
            <a:off x="352623" y="2636912"/>
            <a:ext cx="8251825" cy="2628900"/>
          </a:xfrm>
          <a:prstGeom prst="rect">
            <a:avLst/>
          </a:prstGeom>
          <a:noFill/>
          <a:ln w="9525">
            <a:noFill/>
            <a:miter lim="800000"/>
            <a:headEnd/>
            <a:tailEnd/>
          </a:ln>
        </p:spPr>
        <p:txBody>
          <a:bodyPr/>
          <a:lstStyle/>
          <a:p>
            <a:pPr marL="342900" indent="-342900">
              <a:spcBef>
                <a:spcPct val="0"/>
              </a:spcBef>
              <a:buClr>
                <a:schemeClr val="bg2"/>
              </a:buClr>
              <a:buFont typeface="Wingdings" pitchFamily="2" charset="2"/>
              <a:buNone/>
            </a:pPr>
            <a:endParaRPr kumimoji="1" lang="zh-CN" altLang="en-US" sz="1800" b="1" dirty="0">
              <a:solidFill>
                <a:schemeClr val="tx1"/>
              </a:solidFill>
              <a:latin typeface="Arial" charset="0"/>
            </a:endParaRPr>
          </a:p>
          <a:p>
            <a:pPr marL="800100" lvl="1" indent="-342900" algn="l">
              <a:spcBef>
                <a:spcPct val="0"/>
              </a:spcBef>
              <a:buClr>
                <a:schemeClr val="accent2"/>
              </a:buClr>
              <a:buSzPct val="110000"/>
              <a:buFont typeface="Wingdings" panose="05000000000000000000" pitchFamily="2" charset="2"/>
              <a:buChar char="Ø"/>
            </a:pPr>
            <a:r>
              <a:rPr kumimoji="1" lang="zh-CN" altLang="en-US" sz="2200" b="1" dirty="0">
                <a:solidFill>
                  <a:schemeClr val="tx1"/>
                </a:solidFill>
                <a:latin typeface="Arial" charset="0"/>
              </a:rPr>
              <a:t>基本逻辑门关键字是</a:t>
            </a:r>
            <a:r>
              <a:rPr kumimoji="1" lang="en-US" altLang="zh-CN" sz="2200" b="1" dirty="0">
                <a:solidFill>
                  <a:schemeClr val="tx1"/>
                </a:solidFill>
                <a:latin typeface="Arial" charset="0"/>
              </a:rPr>
              <a:t>Verilog HDL</a:t>
            </a:r>
            <a:r>
              <a:rPr kumimoji="1" lang="zh-CN" altLang="en-US" sz="2200" b="1" dirty="0">
                <a:solidFill>
                  <a:schemeClr val="tx1"/>
                </a:solidFill>
                <a:latin typeface="Arial" charset="0"/>
              </a:rPr>
              <a:t>预定义的逻辑门，包括</a:t>
            </a:r>
            <a:r>
              <a:rPr kumimoji="1" lang="en-US" altLang="zh-CN" sz="2200" b="1" dirty="0">
                <a:solidFill>
                  <a:schemeClr val="tx1"/>
                </a:solidFill>
                <a:latin typeface="Arial" charset="0"/>
              </a:rPr>
              <a:t>and</a:t>
            </a:r>
            <a:r>
              <a:rPr kumimoji="1" lang="zh-CN" altLang="en-US" sz="2200" b="1" dirty="0">
                <a:solidFill>
                  <a:schemeClr val="tx1"/>
                </a:solidFill>
                <a:latin typeface="Arial" charset="0"/>
              </a:rPr>
              <a:t>、</a:t>
            </a:r>
            <a:r>
              <a:rPr kumimoji="1" lang="en-US" altLang="zh-CN" sz="2200" b="1" dirty="0">
                <a:solidFill>
                  <a:schemeClr val="tx1"/>
                </a:solidFill>
                <a:latin typeface="Arial" charset="0"/>
              </a:rPr>
              <a:t>or</a:t>
            </a:r>
            <a:r>
              <a:rPr kumimoji="1" lang="zh-CN" altLang="en-US" sz="2200" b="1" dirty="0">
                <a:solidFill>
                  <a:schemeClr val="tx1"/>
                </a:solidFill>
                <a:latin typeface="Arial" charset="0"/>
              </a:rPr>
              <a:t>、</a:t>
            </a:r>
            <a:r>
              <a:rPr kumimoji="1" lang="en-US" altLang="zh-CN" sz="2200" b="1" dirty="0">
                <a:solidFill>
                  <a:schemeClr val="tx1"/>
                </a:solidFill>
                <a:latin typeface="Arial" charset="0"/>
              </a:rPr>
              <a:t>not</a:t>
            </a:r>
            <a:r>
              <a:rPr kumimoji="1" lang="zh-CN" altLang="en-US" sz="2200" b="1" dirty="0">
                <a:solidFill>
                  <a:schemeClr val="tx1"/>
                </a:solidFill>
                <a:latin typeface="Arial" charset="0"/>
              </a:rPr>
              <a:t>、</a:t>
            </a:r>
            <a:r>
              <a:rPr kumimoji="1" lang="en-US" altLang="zh-CN" sz="2200" b="1" dirty="0" err="1">
                <a:solidFill>
                  <a:schemeClr val="tx1"/>
                </a:solidFill>
                <a:latin typeface="Arial" charset="0"/>
              </a:rPr>
              <a:t>xor</a:t>
            </a:r>
            <a:r>
              <a:rPr kumimoji="1" lang="zh-CN" altLang="en-US" sz="2200" b="1" dirty="0">
                <a:solidFill>
                  <a:schemeClr val="tx1"/>
                </a:solidFill>
                <a:latin typeface="Arial" charset="0"/>
              </a:rPr>
              <a:t>、</a:t>
            </a:r>
            <a:r>
              <a:rPr kumimoji="1" lang="en-US" altLang="zh-CN" sz="2200" b="1" dirty="0" err="1">
                <a:solidFill>
                  <a:schemeClr val="tx1"/>
                </a:solidFill>
                <a:latin typeface="Arial" charset="0"/>
              </a:rPr>
              <a:t>nand</a:t>
            </a:r>
            <a:r>
              <a:rPr kumimoji="1" lang="zh-CN" altLang="en-US" sz="2200" b="1" dirty="0">
                <a:solidFill>
                  <a:schemeClr val="tx1"/>
                </a:solidFill>
                <a:latin typeface="Arial" charset="0"/>
              </a:rPr>
              <a:t>、</a:t>
            </a:r>
            <a:r>
              <a:rPr kumimoji="1" lang="en-US" altLang="zh-CN" sz="2200" b="1" dirty="0">
                <a:solidFill>
                  <a:schemeClr val="tx1"/>
                </a:solidFill>
                <a:latin typeface="Arial" charset="0"/>
              </a:rPr>
              <a:t>nor</a:t>
            </a:r>
            <a:r>
              <a:rPr kumimoji="1" lang="zh-CN" altLang="en-US" sz="2200" b="1" dirty="0">
                <a:solidFill>
                  <a:schemeClr val="tx1"/>
                </a:solidFill>
                <a:latin typeface="Arial" charset="0"/>
              </a:rPr>
              <a:t>等；圆括弧中内容是被描述门的输出和输入信号。</a:t>
            </a:r>
          </a:p>
          <a:p>
            <a:pPr marL="800100" lvl="1" indent="-342900" algn="l">
              <a:spcBef>
                <a:spcPct val="0"/>
              </a:spcBef>
              <a:buClr>
                <a:schemeClr val="accent2"/>
              </a:buClr>
              <a:buSzPct val="110000"/>
              <a:buFont typeface="Wingdings" panose="05000000000000000000" pitchFamily="2" charset="2"/>
              <a:buChar char="Ø"/>
            </a:pPr>
            <a:r>
              <a:rPr kumimoji="1" lang="zh-CN" altLang="en-US" sz="2200" b="1" dirty="0">
                <a:solidFill>
                  <a:schemeClr val="tx1"/>
                </a:solidFill>
                <a:latin typeface="Arial" charset="0"/>
              </a:rPr>
              <a:t>例如，具有</a:t>
            </a:r>
            <a:r>
              <a:rPr kumimoji="1" lang="en-US" altLang="zh-CN" sz="2200" b="1" dirty="0">
                <a:solidFill>
                  <a:schemeClr val="tx1"/>
                </a:solidFill>
                <a:latin typeface="Arial" charset="0"/>
              </a:rPr>
              <a:t>a</a:t>
            </a:r>
            <a:r>
              <a:rPr kumimoji="1" lang="zh-CN" altLang="en-US" sz="2200" b="1" dirty="0">
                <a:solidFill>
                  <a:schemeClr val="tx1"/>
                </a:solidFill>
                <a:latin typeface="Arial" charset="0"/>
              </a:rPr>
              <a:t>、</a:t>
            </a:r>
            <a:r>
              <a:rPr kumimoji="1" lang="en-US" altLang="zh-CN" sz="2200" b="1" dirty="0">
                <a:solidFill>
                  <a:schemeClr val="tx1"/>
                </a:solidFill>
                <a:latin typeface="Arial" charset="0"/>
              </a:rPr>
              <a:t>b</a:t>
            </a:r>
            <a:r>
              <a:rPr kumimoji="1" lang="zh-CN" altLang="en-US" sz="2200" b="1" dirty="0">
                <a:solidFill>
                  <a:schemeClr val="tx1"/>
                </a:solidFill>
                <a:latin typeface="Arial" charset="0"/>
              </a:rPr>
              <a:t>、</a:t>
            </a:r>
            <a:r>
              <a:rPr kumimoji="1" lang="en-US" altLang="zh-CN" sz="2200" b="1" dirty="0">
                <a:solidFill>
                  <a:schemeClr val="tx1"/>
                </a:solidFill>
                <a:latin typeface="Arial" charset="0"/>
              </a:rPr>
              <a:t>c</a:t>
            </a:r>
            <a:r>
              <a:rPr kumimoji="1" lang="zh-CN" altLang="en-US" sz="2200" b="1" dirty="0">
                <a:solidFill>
                  <a:schemeClr val="tx1"/>
                </a:solidFill>
                <a:latin typeface="Arial" charset="0"/>
              </a:rPr>
              <a:t>、</a:t>
            </a:r>
            <a:r>
              <a:rPr kumimoji="1" lang="en-US" altLang="zh-CN" sz="2200" b="1" dirty="0">
                <a:solidFill>
                  <a:schemeClr val="tx1"/>
                </a:solidFill>
                <a:latin typeface="Arial" charset="0"/>
              </a:rPr>
              <a:t>d</a:t>
            </a:r>
            <a:r>
              <a:rPr kumimoji="1" lang="zh-CN" altLang="en-US" sz="2200" b="1" dirty="0">
                <a:solidFill>
                  <a:schemeClr val="tx1"/>
                </a:solidFill>
                <a:latin typeface="Arial" charset="0"/>
              </a:rPr>
              <a:t> 这</a:t>
            </a:r>
            <a:r>
              <a:rPr kumimoji="1" lang="en-US" altLang="zh-CN" sz="2200" b="1" dirty="0">
                <a:solidFill>
                  <a:schemeClr val="tx1"/>
                </a:solidFill>
                <a:latin typeface="Arial" charset="0"/>
              </a:rPr>
              <a:t>4</a:t>
            </a:r>
            <a:r>
              <a:rPr kumimoji="1" lang="zh-CN" altLang="en-US" sz="2200" b="1" dirty="0">
                <a:solidFill>
                  <a:schemeClr val="tx1"/>
                </a:solidFill>
                <a:latin typeface="Arial" charset="0"/>
              </a:rPr>
              <a:t>个输入和</a:t>
            </a:r>
            <a:r>
              <a:rPr kumimoji="1" lang="en-US" altLang="zh-CN" sz="2200" b="1" dirty="0">
                <a:solidFill>
                  <a:schemeClr val="tx1"/>
                </a:solidFill>
                <a:latin typeface="Arial" charset="0"/>
              </a:rPr>
              <a:t>y</a:t>
            </a:r>
            <a:r>
              <a:rPr kumimoji="1" lang="zh-CN" altLang="en-US" sz="2200" b="1" dirty="0">
                <a:solidFill>
                  <a:schemeClr val="tx1"/>
                </a:solidFill>
                <a:latin typeface="Arial" charset="0"/>
              </a:rPr>
              <a:t>为输出的</a:t>
            </a:r>
            <a:r>
              <a:rPr kumimoji="1" lang="zh-CN" altLang="en-US" sz="2200" b="1" dirty="0">
                <a:solidFill>
                  <a:srgbClr val="CC0066"/>
                </a:solidFill>
                <a:latin typeface="Arial" charset="0"/>
              </a:rPr>
              <a:t>与非门</a:t>
            </a:r>
            <a:r>
              <a:rPr kumimoji="1" lang="zh-CN" altLang="en-US" sz="2200" b="1" dirty="0">
                <a:solidFill>
                  <a:schemeClr val="tx1"/>
                </a:solidFill>
                <a:latin typeface="Arial" charset="0"/>
              </a:rPr>
              <a:t>的门基元赋值语句为</a:t>
            </a:r>
            <a:r>
              <a:rPr kumimoji="1" lang="en-US" altLang="zh-CN" sz="2200" b="1" dirty="0" err="1">
                <a:solidFill>
                  <a:srgbClr val="CC0066"/>
                </a:solidFill>
                <a:latin typeface="Arial" charset="0"/>
              </a:rPr>
              <a:t>nand</a:t>
            </a:r>
            <a:r>
              <a:rPr kumimoji="1" lang="en-US" altLang="zh-CN" sz="2200" b="1" dirty="0">
                <a:solidFill>
                  <a:srgbClr val="CC0066"/>
                </a:solidFill>
                <a:latin typeface="Arial" charset="0"/>
              </a:rPr>
              <a:t> (</a:t>
            </a:r>
            <a:r>
              <a:rPr kumimoji="1" lang="en-US" altLang="zh-CN" sz="2200" b="1" dirty="0" err="1">
                <a:solidFill>
                  <a:srgbClr val="CC0066"/>
                </a:solidFill>
                <a:latin typeface="Arial" charset="0"/>
              </a:rPr>
              <a:t>y,a,b,c,d</a:t>
            </a:r>
            <a:r>
              <a:rPr kumimoji="1" lang="en-US" altLang="zh-CN" sz="2200" b="1" dirty="0">
                <a:solidFill>
                  <a:srgbClr val="CC0066"/>
                </a:solidFill>
                <a:latin typeface="Arial" charset="0"/>
              </a:rPr>
              <a:t>);</a:t>
            </a:r>
          </a:p>
          <a:p>
            <a:pPr marL="742950" lvl="1" indent="-285750" algn="l">
              <a:spcBef>
                <a:spcPct val="0"/>
              </a:spcBef>
              <a:buClr>
                <a:srgbClr val="006666"/>
              </a:buClr>
              <a:buSzPct val="110000"/>
              <a:buFont typeface="Wingdings" pitchFamily="2" charset="2"/>
              <a:buNone/>
            </a:pPr>
            <a:r>
              <a:rPr kumimoji="1" lang="zh-CN" altLang="en-US" sz="2200" b="1" dirty="0">
                <a:solidFill>
                  <a:schemeClr val="tx1"/>
                </a:solidFill>
                <a:latin typeface="Arial" charset="0"/>
              </a:rPr>
              <a:t>    该语句与</a:t>
            </a:r>
            <a:r>
              <a:rPr kumimoji="1" lang="en-US" altLang="zh-CN" sz="2200" b="1" dirty="0">
                <a:solidFill>
                  <a:schemeClr val="tx1"/>
                </a:solidFill>
                <a:latin typeface="Arial" charset="0"/>
              </a:rPr>
              <a:t>assign y = ! (a &amp;&amp; b &amp;&amp; c &amp;&amp; d);</a:t>
            </a:r>
            <a:r>
              <a:rPr kumimoji="1" lang="zh-CN" altLang="en-US" sz="2200" b="1" dirty="0">
                <a:solidFill>
                  <a:schemeClr val="tx1"/>
                </a:solidFill>
                <a:latin typeface="Arial" charset="0"/>
              </a:rPr>
              <a:t>等效</a:t>
            </a:r>
          </a:p>
          <a:p>
            <a:pPr marL="342900" indent="-342900">
              <a:spcBef>
                <a:spcPct val="0"/>
              </a:spcBef>
              <a:buClr>
                <a:schemeClr val="bg2"/>
              </a:buClr>
              <a:buFont typeface="Wingdings" pitchFamily="2" charset="2"/>
              <a:buNone/>
            </a:pPr>
            <a:endParaRPr kumimoji="1" lang="zh-CN" altLang="en-US" sz="2200" b="1" dirty="0">
              <a:solidFill>
                <a:schemeClr val="tx1"/>
              </a:solidFill>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55682"/>
                                        </p:tgtEl>
                                        <p:attrNameLst>
                                          <p:attrName>style.visibility</p:attrName>
                                        </p:attrNameLst>
                                      </p:cBhvr>
                                      <p:to>
                                        <p:strVal val="visible"/>
                                      </p:to>
                                    </p:set>
                                    <p:anim calcmode="lin" valueType="num">
                                      <p:cBhvr additive="base">
                                        <p:cTn id="7" dur="500" fill="hold"/>
                                        <p:tgtEl>
                                          <p:spTgt spid="455682"/>
                                        </p:tgtEl>
                                        <p:attrNameLst>
                                          <p:attrName>ppt_x</p:attrName>
                                        </p:attrNameLst>
                                      </p:cBhvr>
                                      <p:tavLst>
                                        <p:tav tm="0">
                                          <p:val>
                                            <p:strVal val="#ppt_x"/>
                                          </p:val>
                                        </p:tav>
                                        <p:tav tm="100000">
                                          <p:val>
                                            <p:strVal val="#ppt_x"/>
                                          </p:val>
                                        </p:tav>
                                      </p:tavLst>
                                    </p:anim>
                                    <p:anim calcmode="lin" valueType="num">
                                      <p:cBhvr additive="base">
                                        <p:cTn id="8" dur="500" fill="hold"/>
                                        <p:tgtEl>
                                          <p:spTgt spid="45568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455684"/>
                                        </p:tgtEl>
                                        <p:attrNameLst>
                                          <p:attrName>style.visibility</p:attrName>
                                        </p:attrNameLst>
                                      </p:cBhvr>
                                      <p:to>
                                        <p:strVal val="visible"/>
                                      </p:to>
                                    </p:set>
                                    <p:animEffect transition="in" filter="barn(outHorizontal)">
                                      <p:cBhvr>
                                        <p:cTn id="12" dur="500"/>
                                        <p:tgtEl>
                                          <p:spTgt spid="45568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55686"/>
                                        </p:tgtEl>
                                        <p:attrNameLst>
                                          <p:attrName>style.visibility</p:attrName>
                                        </p:attrNameLst>
                                      </p:cBhvr>
                                      <p:to>
                                        <p:strVal val="visible"/>
                                      </p:to>
                                    </p:set>
                                    <p:anim calcmode="lin" valueType="num">
                                      <p:cBhvr additive="base">
                                        <p:cTn id="17" dur="500" fill="hold"/>
                                        <p:tgtEl>
                                          <p:spTgt spid="455686"/>
                                        </p:tgtEl>
                                        <p:attrNameLst>
                                          <p:attrName>ppt_x</p:attrName>
                                        </p:attrNameLst>
                                      </p:cBhvr>
                                      <p:tavLst>
                                        <p:tav tm="0">
                                          <p:val>
                                            <p:strVal val="0-#ppt_w/2"/>
                                          </p:val>
                                        </p:tav>
                                        <p:tav tm="100000">
                                          <p:val>
                                            <p:strVal val="#ppt_x"/>
                                          </p:val>
                                        </p:tav>
                                      </p:tavLst>
                                    </p:anim>
                                    <p:anim calcmode="lin" valueType="num">
                                      <p:cBhvr additive="base">
                                        <p:cTn id="18" dur="500" fill="hold"/>
                                        <p:tgtEl>
                                          <p:spTgt spid="455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p:bldP spid="455684" grpId="0" animBg="1"/>
      <p:bldP spid="45568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539552" y="418455"/>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2</a:t>
            </a:r>
            <a:r>
              <a:rPr lang="zh-CN" altLang="en-US" dirty="0" smtClean="0">
                <a:solidFill>
                  <a:schemeClr val="accent1"/>
                </a:solidFill>
                <a:latin typeface="Times New Roman" panose="02020603050405020304" pitchFamily="18" charset="0"/>
                <a:cs typeface="Times New Roman" panose="02020603050405020304" pitchFamily="18" charset="0"/>
              </a:rPr>
              <a:t>、连续赋值语句（</a:t>
            </a:r>
            <a:r>
              <a:rPr lang="en-US" altLang="zh-CN" dirty="0" smtClean="0">
                <a:solidFill>
                  <a:schemeClr val="accent1"/>
                </a:solidFill>
                <a:latin typeface="Times New Roman" panose="02020603050405020304" pitchFamily="18" charset="0"/>
                <a:cs typeface="Times New Roman" panose="02020603050405020304" pitchFamily="18" charset="0"/>
              </a:rPr>
              <a:t>assign</a:t>
            </a:r>
            <a:r>
              <a:rPr lang="zh-CN" altLang="en-US" dirty="0" smtClean="0">
                <a:solidFill>
                  <a:schemeClr val="accent1"/>
                </a:solidFill>
                <a:latin typeface="Times New Roman" panose="02020603050405020304" pitchFamily="18" charset="0"/>
                <a:cs typeface="Times New Roman" panose="02020603050405020304" pitchFamily="18" charset="0"/>
              </a:rPr>
              <a:t>语句）</a:t>
            </a:r>
          </a:p>
        </p:txBody>
      </p:sp>
      <p:sp>
        <p:nvSpPr>
          <p:cNvPr id="83972" name="Rectangle 3"/>
          <p:cNvSpPr>
            <a:spLocks noGrp="1" noChangeArrowheads="1"/>
          </p:cNvSpPr>
          <p:nvPr>
            <p:ph type="body" idx="1"/>
          </p:nvPr>
        </p:nvSpPr>
        <p:spPr>
          <a:xfrm>
            <a:off x="539552" y="980728"/>
            <a:ext cx="8256587" cy="508000"/>
          </a:xfrm>
        </p:spPr>
        <p:txBody>
          <a:bodyPr/>
          <a:lstStyle/>
          <a:p>
            <a:pPr algn="just">
              <a:lnSpc>
                <a:spcPct val="110000"/>
              </a:lnSpc>
              <a:spcBef>
                <a:spcPct val="0"/>
              </a:spcBef>
              <a:buFont typeface="Wingdings" pitchFamily="2" charset="2"/>
              <a:buNone/>
            </a:pPr>
            <a:r>
              <a:rPr lang="zh-CN" altLang="en-US" sz="2200" dirty="0" smtClean="0">
                <a:latin typeface="Arial" charset="0"/>
                <a:ea typeface="宋体" charset="-122"/>
              </a:rPr>
              <a:t>用于对</a:t>
            </a:r>
            <a:r>
              <a:rPr lang="en-US" altLang="zh-CN" sz="2200" dirty="0" smtClean="0">
                <a:solidFill>
                  <a:srgbClr val="CC0066"/>
                </a:solidFill>
                <a:latin typeface="Arial" charset="0"/>
                <a:ea typeface="宋体" charset="-122"/>
              </a:rPr>
              <a:t>wire</a:t>
            </a:r>
            <a:r>
              <a:rPr lang="zh-CN" altLang="en-US" sz="2200" dirty="0" smtClean="0">
                <a:latin typeface="Arial" charset="0"/>
                <a:ea typeface="宋体" charset="-122"/>
              </a:rPr>
              <a:t>型变量赋值，是描述</a:t>
            </a:r>
            <a:r>
              <a:rPr lang="zh-CN" altLang="en-US" sz="2200" dirty="0" smtClean="0">
                <a:solidFill>
                  <a:srgbClr val="CC0066"/>
                </a:solidFill>
                <a:latin typeface="Arial" charset="0"/>
                <a:ea typeface="宋体" charset="-122"/>
              </a:rPr>
              <a:t>组合逻辑</a:t>
            </a:r>
            <a:r>
              <a:rPr lang="zh-CN" altLang="en-US" sz="2200" dirty="0" smtClean="0">
                <a:latin typeface="Arial" charset="0"/>
                <a:ea typeface="宋体" charset="-122"/>
              </a:rPr>
              <a:t>最常用的方法之一。</a:t>
            </a:r>
          </a:p>
        </p:txBody>
      </p:sp>
      <p:sp>
        <p:nvSpPr>
          <p:cNvPr id="661510" name="Rectangle 6"/>
          <p:cNvSpPr>
            <a:spLocks noChangeArrowheads="1"/>
          </p:cNvSpPr>
          <p:nvPr/>
        </p:nvSpPr>
        <p:spPr bwMode="auto">
          <a:xfrm>
            <a:off x="125413" y="1772816"/>
            <a:ext cx="8923337" cy="2432050"/>
          </a:xfrm>
          <a:prstGeom prst="rect">
            <a:avLst/>
          </a:prstGeom>
          <a:noFill/>
          <a:ln w="9525">
            <a:noFill/>
            <a:miter lim="800000"/>
            <a:headEnd/>
            <a:tailEnd/>
          </a:ln>
        </p:spPr>
        <p:txBody>
          <a:bodyPr/>
          <a:lstStyle/>
          <a:p>
            <a:pPr marL="342900" indent="-342900">
              <a:spcBef>
                <a:spcPct val="0"/>
              </a:spcBef>
              <a:buClr>
                <a:schemeClr val="bg2"/>
              </a:buClr>
              <a:buFont typeface="Wingdings" pitchFamily="2" charset="2"/>
              <a:buNone/>
            </a:pPr>
            <a:endParaRPr kumimoji="1" lang="zh-CN" altLang="en-US" sz="1800" b="1" dirty="0">
              <a:solidFill>
                <a:schemeClr val="tx1"/>
              </a:solidFill>
              <a:latin typeface="Arial" charset="0"/>
            </a:endParaRPr>
          </a:p>
          <a:p>
            <a:pPr marL="800100" lvl="1" indent="-342900" algn="l">
              <a:spcBef>
                <a:spcPct val="0"/>
              </a:spcBef>
              <a:buClr>
                <a:schemeClr val="accent2"/>
              </a:buClr>
              <a:buSzPct val="110000"/>
              <a:buFont typeface="Wingdings" panose="05000000000000000000" pitchFamily="2" charset="2"/>
              <a:buChar char="Ø"/>
            </a:pPr>
            <a:r>
              <a:rPr lang="en-US" altLang="zh-CN" b="1" dirty="0">
                <a:solidFill>
                  <a:srgbClr val="FF0066"/>
                </a:solidFill>
                <a:latin typeface="Arial" charset="0"/>
              </a:rPr>
              <a:t>【</a:t>
            </a:r>
            <a:r>
              <a:rPr lang="zh-CN" altLang="en-US" b="1" dirty="0">
                <a:solidFill>
                  <a:srgbClr val="FF0066"/>
                </a:solidFill>
                <a:latin typeface="Arial" charset="0"/>
              </a:rPr>
              <a:t>例</a:t>
            </a:r>
            <a:r>
              <a:rPr lang="en-US" altLang="zh-CN" b="1" dirty="0">
                <a:solidFill>
                  <a:srgbClr val="FF0066"/>
                </a:solidFill>
                <a:latin typeface="Arial" charset="0"/>
              </a:rPr>
              <a:t>】 </a:t>
            </a:r>
            <a:r>
              <a:rPr kumimoji="1" lang="en-US" altLang="zh-CN" b="1" dirty="0">
                <a:solidFill>
                  <a:schemeClr val="tx1"/>
                </a:solidFill>
                <a:latin typeface="Arial" charset="0"/>
              </a:rPr>
              <a:t>4</a:t>
            </a:r>
            <a:r>
              <a:rPr kumimoji="1" lang="zh-CN" altLang="en-US" b="1" dirty="0">
                <a:solidFill>
                  <a:schemeClr val="tx1"/>
                </a:solidFill>
                <a:latin typeface="Arial" charset="0"/>
              </a:rPr>
              <a:t>输入与非门</a:t>
            </a:r>
            <a:endParaRPr kumimoji="1" lang="en-US" altLang="zh-CN" b="1" dirty="0">
              <a:solidFill>
                <a:schemeClr val="tx1"/>
              </a:solidFill>
              <a:latin typeface="Arial" charset="0"/>
            </a:endParaRPr>
          </a:p>
          <a:p>
            <a:pPr marL="742950" lvl="1" indent="-285750" algn="l">
              <a:spcBef>
                <a:spcPct val="0"/>
              </a:spcBef>
              <a:buClr>
                <a:srgbClr val="006666"/>
              </a:buClr>
              <a:buSzPct val="110000"/>
              <a:buFont typeface="Wingdings" pitchFamily="2" charset="2"/>
              <a:buNone/>
            </a:pPr>
            <a:r>
              <a:rPr kumimoji="1" lang="zh-CN" altLang="en-US" b="1" dirty="0">
                <a:solidFill>
                  <a:schemeClr val="tx1"/>
                </a:solidFill>
                <a:latin typeface="Arial" charset="0"/>
              </a:rPr>
              <a:t>                </a:t>
            </a:r>
            <a:r>
              <a:rPr kumimoji="1" lang="en-US" altLang="zh-CN" b="1" dirty="0">
                <a:solidFill>
                  <a:srgbClr val="CC0066"/>
                </a:solidFill>
                <a:latin typeface="Arial" charset="0"/>
              </a:rPr>
              <a:t>assign y = ! (a &amp;&amp; b &amp;&amp; c &amp;&amp; d);</a:t>
            </a:r>
          </a:p>
          <a:p>
            <a:pPr marL="800100" lvl="1" indent="-342900" algn="l">
              <a:spcBef>
                <a:spcPct val="0"/>
              </a:spcBef>
              <a:buClr>
                <a:schemeClr val="accent2"/>
              </a:buClr>
              <a:buSzPct val="110000"/>
              <a:buFont typeface="Wingdings" panose="05000000000000000000" pitchFamily="2" charset="2"/>
              <a:buChar char="Ø"/>
            </a:pPr>
            <a:r>
              <a:rPr kumimoji="1" lang="zh-CN" altLang="en-US" b="1" dirty="0">
                <a:solidFill>
                  <a:schemeClr val="tx1"/>
                </a:solidFill>
                <a:latin typeface="Arial" charset="0"/>
              </a:rPr>
              <a:t>连续赋值语句的“</a:t>
            </a:r>
            <a:r>
              <a:rPr kumimoji="1" lang="en-US" altLang="zh-CN" b="1" dirty="0">
                <a:solidFill>
                  <a:schemeClr val="tx1"/>
                </a:solidFill>
                <a:latin typeface="Arial" charset="0"/>
              </a:rPr>
              <a:t>=”</a:t>
            </a:r>
            <a:r>
              <a:rPr kumimoji="1" lang="zh-CN" altLang="en-US" b="1" dirty="0">
                <a:solidFill>
                  <a:schemeClr val="tx1"/>
                </a:solidFill>
                <a:latin typeface="Arial" charset="0"/>
              </a:rPr>
              <a:t>号两边的变量都应该是</a:t>
            </a:r>
            <a:r>
              <a:rPr kumimoji="1" lang="en-US" altLang="zh-CN" b="1" dirty="0">
                <a:solidFill>
                  <a:schemeClr val="tx1"/>
                </a:solidFill>
                <a:latin typeface="Arial" charset="0"/>
              </a:rPr>
              <a:t>wire</a:t>
            </a:r>
            <a:r>
              <a:rPr kumimoji="1" lang="zh-CN" altLang="en-US" b="1" dirty="0">
                <a:solidFill>
                  <a:schemeClr val="tx1"/>
                </a:solidFill>
                <a:latin typeface="Arial" charset="0"/>
              </a:rPr>
              <a:t>型变量。</a:t>
            </a:r>
          </a:p>
          <a:p>
            <a:pPr marL="800100" lvl="1" indent="-342900" algn="l">
              <a:spcBef>
                <a:spcPct val="0"/>
              </a:spcBef>
              <a:buClr>
                <a:schemeClr val="accent2"/>
              </a:buClr>
              <a:buSzPct val="110000"/>
              <a:buFont typeface="Wingdings" panose="05000000000000000000" pitchFamily="2" charset="2"/>
              <a:buChar char="Ø"/>
            </a:pPr>
            <a:r>
              <a:rPr kumimoji="1" lang="zh-CN" altLang="en-US" b="1" dirty="0">
                <a:solidFill>
                  <a:schemeClr val="tx1"/>
                </a:solidFill>
                <a:latin typeface="Arial" charset="0"/>
              </a:rPr>
              <a:t>在执行中，输出</a:t>
            </a:r>
            <a:r>
              <a:rPr kumimoji="1" lang="en-US" altLang="zh-CN" b="1" dirty="0">
                <a:solidFill>
                  <a:schemeClr val="tx1"/>
                </a:solidFill>
                <a:latin typeface="Arial" charset="0"/>
              </a:rPr>
              <a:t>y</a:t>
            </a:r>
            <a:r>
              <a:rPr kumimoji="1" lang="zh-CN" altLang="en-US" b="1" dirty="0">
                <a:solidFill>
                  <a:schemeClr val="tx1"/>
                </a:solidFill>
                <a:latin typeface="Arial" charset="0"/>
              </a:rPr>
              <a:t>的变化跟随输入</a:t>
            </a:r>
            <a:r>
              <a:rPr kumimoji="1" lang="en-US" altLang="zh-CN" b="1" dirty="0">
                <a:solidFill>
                  <a:schemeClr val="tx1"/>
                </a:solidFill>
                <a:latin typeface="Arial" charset="0"/>
              </a:rPr>
              <a:t>a</a:t>
            </a:r>
            <a:r>
              <a:rPr kumimoji="1" lang="zh-CN" altLang="en-US" b="1" dirty="0">
                <a:solidFill>
                  <a:schemeClr val="tx1"/>
                </a:solidFill>
                <a:latin typeface="Arial" charset="0"/>
              </a:rPr>
              <a:t>、</a:t>
            </a:r>
            <a:r>
              <a:rPr kumimoji="1" lang="en-US" altLang="zh-CN" b="1" dirty="0">
                <a:solidFill>
                  <a:schemeClr val="tx1"/>
                </a:solidFill>
                <a:latin typeface="Arial" charset="0"/>
              </a:rPr>
              <a:t>b</a:t>
            </a:r>
            <a:r>
              <a:rPr kumimoji="1" lang="zh-CN" altLang="en-US" b="1" dirty="0">
                <a:solidFill>
                  <a:schemeClr val="tx1"/>
                </a:solidFill>
                <a:latin typeface="Arial" charset="0"/>
              </a:rPr>
              <a:t>、</a:t>
            </a:r>
            <a:r>
              <a:rPr kumimoji="1" lang="en-US" altLang="zh-CN" b="1" dirty="0">
                <a:solidFill>
                  <a:schemeClr val="tx1"/>
                </a:solidFill>
                <a:latin typeface="Arial" charset="0"/>
              </a:rPr>
              <a:t>c</a:t>
            </a:r>
            <a:r>
              <a:rPr kumimoji="1" lang="zh-CN" altLang="en-US" b="1" dirty="0">
                <a:solidFill>
                  <a:schemeClr val="tx1"/>
                </a:solidFill>
                <a:latin typeface="Arial" charset="0"/>
              </a:rPr>
              <a:t>、</a:t>
            </a:r>
            <a:r>
              <a:rPr kumimoji="1" lang="en-US" altLang="zh-CN" b="1" dirty="0">
                <a:solidFill>
                  <a:schemeClr val="tx1"/>
                </a:solidFill>
                <a:latin typeface="Arial" charset="0"/>
              </a:rPr>
              <a:t>d</a:t>
            </a:r>
            <a:r>
              <a:rPr kumimoji="1" lang="zh-CN" altLang="en-US" b="1" dirty="0">
                <a:solidFill>
                  <a:schemeClr val="tx1"/>
                </a:solidFill>
                <a:latin typeface="Arial" charset="0"/>
              </a:rPr>
              <a:t>的变化而变化，反映了信息传送的连续性。</a:t>
            </a:r>
          </a:p>
        </p:txBody>
      </p:sp>
      <p:sp>
        <p:nvSpPr>
          <p:cNvPr id="661511" name="Text Box 7"/>
          <p:cNvSpPr txBox="1">
            <a:spLocks noChangeArrowheads="1"/>
          </p:cNvSpPr>
          <p:nvPr/>
        </p:nvSpPr>
        <p:spPr bwMode="auto">
          <a:xfrm>
            <a:off x="1058863" y="1484784"/>
            <a:ext cx="3822700" cy="406400"/>
          </a:xfrm>
          <a:prstGeom prst="rect">
            <a:avLst/>
          </a:prstGeom>
          <a:solidFill>
            <a:srgbClr val="66FFCC"/>
          </a:solidFill>
          <a:ln w="9525">
            <a:solidFill>
              <a:srgbClr val="CC6600"/>
            </a:solidFill>
            <a:miter lim="800000"/>
            <a:headEnd/>
            <a:tailEnd/>
          </a:ln>
        </p:spPr>
        <p:txBody>
          <a:bodyPr anchor="b">
            <a:spAutoFit/>
          </a:bodyPr>
          <a:lstStyle/>
          <a:p>
            <a:pPr>
              <a:lnSpc>
                <a:spcPct val="100000"/>
              </a:lnSpc>
              <a:spcBef>
                <a:spcPct val="0"/>
              </a:spcBef>
              <a:buClrTx/>
              <a:buFontTx/>
              <a:buNone/>
            </a:pPr>
            <a:r>
              <a:rPr kumimoji="1" lang="en-US" altLang="zh-CN" sz="2000" b="1" dirty="0">
                <a:solidFill>
                  <a:srgbClr val="CC0066"/>
                </a:solidFill>
                <a:latin typeface="Arial" charset="0"/>
              </a:rPr>
              <a:t>assign</a:t>
            </a:r>
            <a:r>
              <a:rPr kumimoji="1" lang="en-US" altLang="zh-CN" sz="2000" b="1" dirty="0">
                <a:solidFill>
                  <a:schemeClr val="tx1"/>
                </a:solidFill>
                <a:latin typeface="Arial" charset="0"/>
              </a:rPr>
              <a:t>	</a:t>
            </a:r>
            <a:r>
              <a:rPr kumimoji="1" lang="zh-CN" altLang="en-US" sz="2000" b="1" dirty="0">
                <a:solidFill>
                  <a:schemeClr val="tx1"/>
                </a:solidFill>
                <a:latin typeface="Arial" charset="0"/>
              </a:rPr>
              <a:t>赋值变量 </a:t>
            </a:r>
            <a:r>
              <a:rPr kumimoji="1" lang="en-US" altLang="zh-CN" sz="2000" b="1" dirty="0">
                <a:solidFill>
                  <a:schemeClr val="tx1"/>
                </a:solidFill>
                <a:latin typeface="Arial" charset="0"/>
              </a:rPr>
              <a:t>= </a:t>
            </a:r>
            <a:r>
              <a:rPr kumimoji="1" lang="zh-CN" altLang="en-US" sz="2000" b="1" dirty="0">
                <a:solidFill>
                  <a:schemeClr val="tx1"/>
                </a:solidFill>
                <a:latin typeface="Arial" charset="0"/>
              </a:rPr>
              <a:t>表达式</a:t>
            </a:r>
            <a:r>
              <a:rPr kumimoji="1" lang="en-US" altLang="zh-CN" sz="2000" b="1" dirty="0">
                <a:solidFill>
                  <a:schemeClr val="tx1"/>
                </a:solidFill>
                <a:latin typeface="Arial" charset="0"/>
              </a:rPr>
              <a:t>;</a:t>
            </a:r>
          </a:p>
        </p:txBody>
      </p:sp>
      <p:sp>
        <p:nvSpPr>
          <p:cNvPr id="8" name="Text Box 7"/>
          <p:cNvSpPr txBox="1">
            <a:spLocks noChangeArrowheads="1"/>
          </p:cNvSpPr>
          <p:nvPr/>
        </p:nvSpPr>
        <p:spPr bwMode="auto">
          <a:xfrm>
            <a:off x="449138" y="4221088"/>
            <a:ext cx="8515350" cy="1692771"/>
          </a:xfrm>
          <a:prstGeom prst="rect">
            <a:avLst/>
          </a:prstGeom>
          <a:solidFill>
            <a:srgbClr val="99CCFF"/>
          </a:solidFill>
          <a:ln w="12700">
            <a:solidFill>
              <a:schemeClr val="tx1"/>
            </a:solidFill>
            <a:miter lim="800000"/>
            <a:headEnd/>
            <a:tailEnd/>
          </a:ln>
        </p:spPr>
        <p:txBody>
          <a:bodyPr anchor="b">
            <a:spAutoFit/>
          </a:bodyPr>
          <a:lstStyle/>
          <a:p>
            <a:pPr marL="0" lvl="1" algn="l">
              <a:spcBef>
                <a:spcPct val="0"/>
              </a:spcBef>
              <a:buClr>
                <a:srgbClr val="006666"/>
              </a:buClr>
              <a:buSzPct val="110000"/>
              <a:buFont typeface="Wingdings" pitchFamily="2" charset="2"/>
              <a:buNone/>
              <a:defRPr/>
            </a:pPr>
            <a:r>
              <a:rPr lang="en-US" altLang="zh-CN" b="1" dirty="0">
                <a:solidFill>
                  <a:srgbClr val="FF0066"/>
                </a:solidFill>
                <a:latin typeface="Arial" charset="0"/>
              </a:rPr>
              <a:t>【</a:t>
            </a:r>
            <a:r>
              <a:rPr lang="zh-CN" altLang="en-US" b="1" dirty="0">
                <a:solidFill>
                  <a:srgbClr val="FF0066"/>
                </a:solidFill>
                <a:latin typeface="Arial" charset="0"/>
              </a:rPr>
              <a:t>例</a:t>
            </a:r>
            <a:r>
              <a:rPr lang="en-US" altLang="zh-CN" b="1" dirty="0">
                <a:solidFill>
                  <a:srgbClr val="FF0066"/>
                </a:solidFill>
                <a:latin typeface="Arial" charset="0"/>
              </a:rPr>
              <a:t>】 </a:t>
            </a:r>
            <a:r>
              <a:rPr lang="en-US" altLang="zh-CN" b="1" dirty="0">
                <a:solidFill>
                  <a:schemeClr val="tx1"/>
                </a:solidFill>
                <a:latin typeface="Arial" charset="0"/>
              </a:rPr>
              <a:t>2</a:t>
            </a:r>
            <a:r>
              <a:rPr lang="zh-CN" altLang="en-US" b="1" dirty="0">
                <a:solidFill>
                  <a:schemeClr val="tx1"/>
                </a:solidFill>
                <a:latin typeface="Arial" charset="0"/>
              </a:rPr>
              <a:t>选</a:t>
            </a:r>
            <a:r>
              <a:rPr lang="en-US" altLang="zh-CN" b="1" dirty="0">
                <a:solidFill>
                  <a:schemeClr val="tx1"/>
                </a:solidFill>
                <a:latin typeface="Arial" charset="0"/>
              </a:rPr>
              <a:t>1</a:t>
            </a:r>
            <a:r>
              <a:rPr lang="zh-CN" altLang="en-US" b="1" dirty="0">
                <a:solidFill>
                  <a:schemeClr val="tx1"/>
                </a:solidFill>
                <a:latin typeface="Arial" charset="0"/>
              </a:rPr>
              <a:t>多路选择器</a:t>
            </a:r>
            <a:endParaRPr lang="en-US" altLang="zh-CN" b="1" dirty="0">
              <a:solidFill>
                <a:schemeClr val="tx1"/>
              </a:solidFill>
              <a:latin typeface="Arial" charset="0"/>
            </a:endParaRPr>
          </a:p>
          <a:p>
            <a:pPr marL="742950" lvl="1" indent="-285750" algn="l">
              <a:spcBef>
                <a:spcPct val="0"/>
              </a:spcBef>
              <a:buClr>
                <a:srgbClr val="006666"/>
              </a:buClr>
              <a:buSzPct val="110000"/>
              <a:buFont typeface="Wingdings" pitchFamily="2" charset="2"/>
              <a:buNone/>
              <a:defRPr/>
            </a:pPr>
            <a:r>
              <a:rPr kumimoji="1" lang="en-US" altLang="zh-CN" sz="2000" b="1" dirty="0">
                <a:solidFill>
                  <a:schemeClr val="tx1"/>
                </a:solidFill>
                <a:latin typeface="Arial" charset="0"/>
              </a:rPr>
              <a:t>module mux2_1(</a:t>
            </a:r>
            <a:r>
              <a:rPr kumimoji="1" lang="en-US" altLang="zh-CN" sz="2000" b="1" dirty="0" err="1">
                <a:solidFill>
                  <a:schemeClr val="tx1"/>
                </a:solidFill>
                <a:latin typeface="Arial" charset="0"/>
              </a:rPr>
              <a:t>out,a,b,sel</a:t>
            </a:r>
            <a:r>
              <a:rPr kumimoji="1" lang="en-US" altLang="zh-CN" sz="2000" b="1" dirty="0">
                <a:solidFill>
                  <a:schemeClr val="tx1"/>
                </a:solidFill>
                <a:latin typeface="Arial" charset="0"/>
              </a:rPr>
              <a:t>);</a:t>
            </a:r>
          </a:p>
          <a:p>
            <a:pPr marL="742950" lvl="1" indent="-285750" algn="l">
              <a:spcBef>
                <a:spcPct val="0"/>
              </a:spcBef>
              <a:buClr>
                <a:srgbClr val="006666"/>
              </a:buClr>
              <a:buSzPct val="110000"/>
              <a:buFont typeface="Wingdings" pitchFamily="2" charset="2"/>
              <a:buNone/>
              <a:defRPr/>
            </a:pPr>
            <a:r>
              <a:rPr kumimoji="1" lang="en-US" altLang="zh-CN" sz="2000" b="1" dirty="0">
                <a:solidFill>
                  <a:schemeClr val="tx1"/>
                </a:solidFill>
                <a:latin typeface="Arial" charset="0"/>
              </a:rPr>
              <a:t>      input </a:t>
            </a:r>
            <a:r>
              <a:rPr kumimoji="1" lang="en-US" altLang="zh-CN" sz="2000" b="1" dirty="0" err="1">
                <a:solidFill>
                  <a:schemeClr val="tx1"/>
                </a:solidFill>
                <a:latin typeface="Arial" charset="0"/>
              </a:rPr>
              <a:t>a,b,sel</a:t>
            </a:r>
            <a:r>
              <a:rPr kumimoji="1" lang="en-US" altLang="zh-CN" sz="2000" b="1" dirty="0">
                <a:solidFill>
                  <a:schemeClr val="tx1"/>
                </a:solidFill>
                <a:latin typeface="Arial" charset="0"/>
              </a:rPr>
              <a:t>; output out;     //</a:t>
            </a:r>
            <a:r>
              <a:rPr kumimoji="1" lang="zh-CN" altLang="en-US" sz="2000" b="1" dirty="0">
                <a:solidFill>
                  <a:schemeClr val="tx1"/>
                </a:solidFill>
                <a:latin typeface="Arial" charset="0"/>
              </a:rPr>
              <a:t>输入、输出信号默认为</a:t>
            </a:r>
            <a:r>
              <a:rPr kumimoji="1" lang="en-US" altLang="zh-CN" sz="2000" b="1" dirty="0">
                <a:solidFill>
                  <a:schemeClr val="tx1"/>
                </a:solidFill>
                <a:latin typeface="Arial" charset="0"/>
              </a:rPr>
              <a:t>wire</a:t>
            </a:r>
            <a:r>
              <a:rPr kumimoji="1" lang="zh-CN" altLang="en-US" sz="2000" b="1" dirty="0">
                <a:solidFill>
                  <a:schemeClr val="tx1"/>
                </a:solidFill>
                <a:latin typeface="Arial" charset="0"/>
              </a:rPr>
              <a:t>型变量 </a:t>
            </a:r>
            <a:endParaRPr kumimoji="1" lang="en-US" altLang="zh-CN" sz="2000" b="1" dirty="0">
              <a:solidFill>
                <a:schemeClr val="tx1"/>
              </a:solidFill>
              <a:latin typeface="Arial" charset="0"/>
            </a:endParaRPr>
          </a:p>
          <a:p>
            <a:pPr marL="742950" lvl="1" indent="-285750" algn="l">
              <a:spcBef>
                <a:spcPct val="0"/>
              </a:spcBef>
              <a:buClr>
                <a:srgbClr val="006666"/>
              </a:buClr>
              <a:buSzPct val="110000"/>
              <a:buFont typeface="Wingdings" pitchFamily="2" charset="2"/>
              <a:buNone/>
              <a:defRPr/>
            </a:pPr>
            <a:r>
              <a:rPr kumimoji="1" lang="en-US" altLang="zh-CN" sz="2000" b="1" dirty="0">
                <a:solidFill>
                  <a:schemeClr val="tx1"/>
                </a:solidFill>
                <a:latin typeface="Arial" charset="0"/>
              </a:rPr>
              <a:t>      </a:t>
            </a:r>
            <a:r>
              <a:rPr kumimoji="1" lang="en-US" altLang="zh-CN" sz="2000" b="1" dirty="0">
                <a:solidFill>
                  <a:srgbClr val="CC0066"/>
                </a:solidFill>
                <a:latin typeface="Arial" charset="0"/>
              </a:rPr>
              <a:t>assign out =( </a:t>
            </a:r>
            <a:r>
              <a:rPr kumimoji="1" lang="en-US" altLang="zh-CN" sz="2000" b="1" dirty="0" err="1">
                <a:solidFill>
                  <a:srgbClr val="CC0066"/>
                </a:solidFill>
                <a:latin typeface="Arial" charset="0"/>
              </a:rPr>
              <a:t>sel</a:t>
            </a:r>
            <a:r>
              <a:rPr kumimoji="1" lang="en-US" altLang="zh-CN" sz="2000" b="1" dirty="0">
                <a:solidFill>
                  <a:srgbClr val="CC0066"/>
                </a:solidFill>
                <a:latin typeface="Arial" charset="0"/>
              </a:rPr>
              <a:t>==0) ? a:b; </a:t>
            </a:r>
            <a:r>
              <a:rPr kumimoji="1" lang="en-US" altLang="zh-CN" sz="2000" b="1" dirty="0">
                <a:solidFill>
                  <a:schemeClr val="tx1"/>
                </a:solidFill>
                <a:latin typeface="Arial" charset="0"/>
              </a:rPr>
              <a:t>//</a:t>
            </a:r>
            <a:r>
              <a:rPr kumimoji="1" lang="zh-CN" altLang="en-US" sz="2000" b="1" dirty="0">
                <a:solidFill>
                  <a:schemeClr val="tx1"/>
                </a:solidFill>
                <a:latin typeface="Arial" charset="0"/>
              </a:rPr>
              <a:t>若</a:t>
            </a:r>
            <a:r>
              <a:rPr kumimoji="1" lang="en-US" altLang="zh-CN" sz="2000" b="1" dirty="0" err="1">
                <a:solidFill>
                  <a:schemeClr val="tx1"/>
                </a:solidFill>
                <a:latin typeface="Arial" charset="0"/>
              </a:rPr>
              <a:t>sel</a:t>
            </a:r>
            <a:r>
              <a:rPr kumimoji="1" lang="zh-CN" altLang="en-US" sz="2000" b="1" dirty="0">
                <a:solidFill>
                  <a:schemeClr val="tx1"/>
                </a:solidFill>
                <a:latin typeface="Arial" charset="0"/>
              </a:rPr>
              <a:t>为</a:t>
            </a:r>
            <a:r>
              <a:rPr kumimoji="1" lang="en-US" altLang="zh-CN" sz="2000" b="1" dirty="0">
                <a:solidFill>
                  <a:schemeClr val="tx1"/>
                </a:solidFill>
                <a:latin typeface="Arial" charset="0"/>
              </a:rPr>
              <a:t>0</a:t>
            </a:r>
            <a:r>
              <a:rPr kumimoji="1" lang="zh-CN" altLang="en-US" sz="2000" b="1" dirty="0">
                <a:solidFill>
                  <a:schemeClr val="tx1"/>
                </a:solidFill>
                <a:latin typeface="Arial" charset="0"/>
              </a:rPr>
              <a:t>，则</a:t>
            </a:r>
            <a:r>
              <a:rPr kumimoji="1" lang="en-US" altLang="zh-CN" sz="2000" b="1" dirty="0">
                <a:solidFill>
                  <a:schemeClr val="tx1"/>
                </a:solidFill>
                <a:latin typeface="Arial" charset="0"/>
              </a:rPr>
              <a:t>out=a</a:t>
            </a:r>
            <a:r>
              <a:rPr kumimoji="1" lang="zh-CN" altLang="en-US" sz="2000" b="1" dirty="0">
                <a:solidFill>
                  <a:schemeClr val="tx1"/>
                </a:solidFill>
                <a:latin typeface="Arial" charset="0"/>
              </a:rPr>
              <a:t>；否则</a:t>
            </a:r>
            <a:r>
              <a:rPr kumimoji="1" lang="en-US" altLang="zh-CN" sz="2000" b="1" dirty="0">
                <a:solidFill>
                  <a:schemeClr val="tx1"/>
                </a:solidFill>
                <a:latin typeface="Arial" charset="0"/>
              </a:rPr>
              <a:t>out=b</a:t>
            </a:r>
          </a:p>
          <a:p>
            <a:pPr marL="742950" lvl="1" indent="-285750" algn="l">
              <a:spcBef>
                <a:spcPct val="0"/>
              </a:spcBef>
              <a:buClr>
                <a:srgbClr val="006666"/>
              </a:buClr>
              <a:buSzPct val="110000"/>
              <a:buFont typeface="Wingdings" pitchFamily="2" charset="2"/>
              <a:buNone/>
              <a:defRPr/>
            </a:pPr>
            <a:r>
              <a:rPr kumimoji="1" lang="en-US" altLang="zh-CN" sz="2000" b="1" dirty="0" err="1">
                <a:solidFill>
                  <a:schemeClr val="tx1"/>
                </a:solidFill>
                <a:latin typeface="Arial" charset="0"/>
              </a:rPr>
              <a:t>endmodule</a:t>
            </a:r>
            <a:endParaRPr kumimoji="1" lang="en-US" altLang="zh-CN" sz="2000" b="1" dirty="0">
              <a:solidFill>
                <a:schemeClr val="tx1"/>
              </a:solidFill>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61511"/>
                                        </p:tgtEl>
                                        <p:attrNameLst>
                                          <p:attrName>style.visibility</p:attrName>
                                        </p:attrNameLst>
                                      </p:cBhvr>
                                      <p:to>
                                        <p:strVal val="visible"/>
                                      </p:to>
                                    </p:set>
                                    <p:animEffect transition="in" filter="barn(outHorizontal)">
                                      <p:cBhvr>
                                        <p:cTn id="7" dur="500"/>
                                        <p:tgtEl>
                                          <p:spTgt spid="6615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61510"/>
                                        </p:tgtEl>
                                        <p:attrNameLst>
                                          <p:attrName>style.visibility</p:attrName>
                                        </p:attrNameLst>
                                      </p:cBhvr>
                                      <p:to>
                                        <p:strVal val="visible"/>
                                      </p:to>
                                    </p:set>
                                    <p:anim calcmode="lin" valueType="num">
                                      <p:cBhvr additive="base">
                                        <p:cTn id="12" dur="500" fill="hold"/>
                                        <p:tgtEl>
                                          <p:spTgt spid="661510"/>
                                        </p:tgtEl>
                                        <p:attrNameLst>
                                          <p:attrName>ppt_x</p:attrName>
                                        </p:attrNameLst>
                                      </p:cBhvr>
                                      <p:tavLst>
                                        <p:tav tm="0">
                                          <p:val>
                                            <p:strVal val="0-#ppt_w/2"/>
                                          </p:val>
                                        </p:tav>
                                        <p:tav tm="100000">
                                          <p:val>
                                            <p:strVal val="#ppt_x"/>
                                          </p:val>
                                        </p:tav>
                                      </p:tavLst>
                                    </p:anim>
                                    <p:anim calcmode="lin" valueType="num">
                                      <p:cBhvr additive="base">
                                        <p:cTn id="13" dur="500" fill="hold"/>
                                        <p:tgtEl>
                                          <p:spTgt spid="6615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10" grpId="0" autoUpdateAnimBg="0"/>
      <p:bldP spid="661511" grpId="0" animBg="1"/>
      <p:bldP spid="8"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544016" y="346571"/>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3</a:t>
            </a:r>
            <a:r>
              <a:rPr lang="zh-CN" altLang="en-US" smtClean="0">
                <a:solidFill>
                  <a:schemeClr val="accent1"/>
                </a:solidFill>
                <a:latin typeface="Times New Roman" panose="02020603050405020304" pitchFamily="18" charset="0"/>
                <a:cs typeface="Times New Roman" panose="02020603050405020304" pitchFamily="18" charset="0"/>
              </a:rPr>
              <a:t>、过程赋值语句</a:t>
            </a:r>
          </a:p>
        </p:txBody>
      </p:sp>
      <p:sp>
        <p:nvSpPr>
          <p:cNvPr id="84996" name="Rectangle 3"/>
          <p:cNvSpPr>
            <a:spLocks noGrp="1" noChangeArrowheads="1"/>
          </p:cNvSpPr>
          <p:nvPr>
            <p:ph type="body" idx="1"/>
          </p:nvPr>
        </p:nvSpPr>
        <p:spPr>
          <a:xfrm>
            <a:off x="259557" y="990600"/>
            <a:ext cx="8564562" cy="2264210"/>
          </a:xfrm>
        </p:spPr>
        <p:txBody>
          <a:bodyPr/>
          <a:lstStyle/>
          <a:p>
            <a:pPr algn="just">
              <a:lnSpc>
                <a:spcPct val="110000"/>
              </a:lnSpc>
              <a:spcBef>
                <a:spcPct val="0"/>
              </a:spcBef>
              <a:buFont typeface="Wingdings" pitchFamily="2" charset="2"/>
              <a:buNone/>
            </a:pPr>
            <a:r>
              <a:rPr kumimoji="1" lang="en-US" altLang="zh-CN" sz="2400" dirty="0" smtClean="0">
                <a:solidFill>
                  <a:srgbClr val="CC3300"/>
                </a:solidFill>
                <a:latin typeface="Arial" charset="0"/>
                <a:ea typeface="宋体" charset="-122"/>
              </a:rPr>
              <a:t>3</a:t>
            </a:r>
            <a:r>
              <a:rPr kumimoji="1" lang="zh-CN" altLang="en-US" sz="2400" dirty="0" smtClean="0">
                <a:solidFill>
                  <a:srgbClr val="CC3300"/>
                </a:solidFill>
                <a:latin typeface="Arial" charset="0"/>
                <a:ea typeface="宋体" charset="-122"/>
              </a:rPr>
              <a:t>、</a:t>
            </a:r>
            <a:r>
              <a:rPr kumimoji="1" lang="zh-CN" altLang="zh-CN" sz="2400" dirty="0" smtClean="0">
                <a:solidFill>
                  <a:srgbClr val="CC3300"/>
                </a:solidFill>
                <a:latin typeface="Arial" charset="0"/>
                <a:ea typeface="宋体" charset="-122"/>
              </a:rPr>
              <a:t>过程赋值语句</a:t>
            </a:r>
            <a:endParaRPr kumimoji="1" lang="zh-CN" altLang="en-US" sz="2400" dirty="0" smtClean="0">
              <a:solidFill>
                <a:srgbClr val="CC3300"/>
              </a:solidFill>
              <a:latin typeface="Arial" charset="0"/>
              <a:ea typeface="宋体" charset="-122"/>
            </a:endParaRPr>
          </a:p>
          <a:p>
            <a:pPr algn="just">
              <a:lnSpc>
                <a:spcPct val="110000"/>
              </a:lnSpc>
              <a:spcBef>
                <a:spcPct val="0"/>
              </a:spcBef>
              <a:buFont typeface="Wingdings" pitchFamily="2" charset="2"/>
              <a:buNone/>
            </a:pPr>
            <a:r>
              <a:rPr lang="zh-CN" altLang="en-US" sz="2000" dirty="0" smtClean="0">
                <a:latin typeface="Arial" charset="0"/>
                <a:ea typeface="宋体" charset="-122"/>
              </a:rPr>
              <a:t>     </a:t>
            </a:r>
            <a:r>
              <a:rPr lang="zh-CN" altLang="en-US" sz="2200" dirty="0" smtClean="0">
                <a:latin typeface="Arial" charset="0"/>
                <a:ea typeface="宋体" charset="-122"/>
              </a:rPr>
              <a:t>用于对</a:t>
            </a:r>
            <a:r>
              <a:rPr lang="en-US" altLang="zh-CN" sz="2200" dirty="0" err="1" smtClean="0">
                <a:solidFill>
                  <a:srgbClr val="CC0066"/>
                </a:solidFill>
                <a:latin typeface="Arial" charset="0"/>
                <a:ea typeface="宋体" charset="-122"/>
              </a:rPr>
              <a:t>reg</a:t>
            </a:r>
            <a:r>
              <a:rPr lang="zh-CN" altLang="en-US" sz="2200" dirty="0" smtClean="0">
                <a:latin typeface="Arial" charset="0"/>
                <a:ea typeface="宋体" charset="-122"/>
              </a:rPr>
              <a:t>型变量赋值，</a:t>
            </a:r>
            <a:r>
              <a:rPr kumimoji="1" lang="zh-CN" altLang="en-US" sz="2200" dirty="0" smtClean="0">
                <a:latin typeface="Arial" charset="0"/>
                <a:ea typeface="宋体" charset="-122"/>
              </a:rPr>
              <a:t>过程赋值语句出现在</a:t>
            </a:r>
            <a:r>
              <a:rPr kumimoji="1" lang="en-US" altLang="zh-CN" sz="2200" dirty="0" smtClean="0">
                <a:latin typeface="Arial" charset="0"/>
                <a:ea typeface="宋体" charset="-122"/>
              </a:rPr>
              <a:t>initial</a:t>
            </a:r>
            <a:r>
              <a:rPr kumimoji="1" lang="zh-CN" altLang="en-US" sz="2200" dirty="0" smtClean="0">
                <a:latin typeface="Arial" charset="0"/>
                <a:ea typeface="宋体" charset="-122"/>
              </a:rPr>
              <a:t>和</a:t>
            </a:r>
            <a:r>
              <a:rPr kumimoji="1" lang="en-US" altLang="zh-CN" sz="2200" dirty="0" smtClean="0">
                <a:latin typeface="Arial" charset="0"/>
                <a:ea typeface="宋体" charset="-122"/>
              </a:rPr>
              <a:t>always</a:t>
            </a:r>
            <a:r>
              <a:rPr kumimoji="1" lang="zh-CN" altLang="en-US" sz="2200" dirty="0" smtClean="0">
                <a:latin typeface="Arial" charset="0"/>
                <a:ea typeface="宋体" charset="-122"/>
              </a:rPr>
              <a:t>块语句中，</a:t>
            </a:r>
            <a:r>
              <a:rPr lang="zh-CN" altLang="en-US" sz="2200" dirty="0" smtClean="0">
                <a:latin typeface="Arial" charset="0"/>
                <a:ea typeface="宋体" charset="-122"/>
              </a:rPr>
              <a:t>有两种赋值方式：</a:t>
            </a:r>
          </a:p>
          <a:p>
            <a:pPr lvl="1">
              <a:lnSpc>
                <a:spcPct val="110000"/>
              </a:lnSpc>
            </a:pPr>
            <a:r>
              <a:rPr lang="zh-CN" altLang="en-US" dirty="0" smtClean="0">
                <a:solidFill>
                  <a:srgbClr val="CC0066"/>
                </a:solidFill>
                <a:latin typeface="Arial" charset="0"/>
                <a:ea typeface="宋体" charset="-122"/>
              </a:rPr>
              <a:t>阻塞（</a:t>
            </a:r>
            <a:r>
              <a:rPr lang="zh-CN" altLang="zh-CN" dirty="0" smtClean="0">
                <a:solidFill>
                  <a:srgbClr val="CC0066"/>
                </a:solidFill>
                <a:latin typeface="Arial" charset="0"/>
                <a:ea typeface="宋体" charset="-122"/>
              </a:rPr>
              <a:t>blocking</a:t>
            </a:r>
            <a:r>
              <a:rPr lang="zh-CN" altLang="en-US" dirty="0" smtClean="0">
                <a:solidFill>
                  <a:srgbClr val="CC0066"/>
                </a:solidFill>
                <a:latin typeface="Arial" charset="0"/>
                <a:ea typeface="宋体" charset="-122"/>
              </a:rPr>
              <a:t>）</a:t>
            </a:r>
            <a:r>
              <a:rPr lang="zh-CN" altLang="zh-CN" dirty="0" smtClean="0">
                <a:solidFill>
                  <a:srgbClr val="CC0066"/>
                </a:solidFill>
                <a:latin typeface="Arial" charset="0"/>
                <a:ea typeface="宋体" charset="-122"/>
              </a:rPr>
              <a:t>赋值</a:t>
            </a:r>
            <a:r>
              <a:rPr lang="zh-CN" altLang="zh-CN" dirty="0" smtClean="0">
                <a:latin typeface="Arial" charset="0"/>
                <a:ea typeface="宋体" charset="-122"/>
              </a:rPr>
              <a:t>方式：</a:t>
            </a:r>
          </a:p>
          <a:p>
            <a:pPr>
              <a:lnSpc>
                <a:spcPct val="110000"/>
              </a:lnSpc>
              <a:buFont typeface="Wingdings" pitchFamily="2" charset="2"/>
              <a:buNone/>
            </a:pPr>
            <a:r>
              <a:rPr lang="zh-CN" altLang="zh-CN" sz="2400" dirty="0" smtClean="0">
                <a:latin typeface="Arial" charset="0"/>
                <a:ea typeface="宋体" charset="-122"/>
              </a:rPr>
              <a:t> </a:t>
            </a:r>
            <a:r>
              <a:rPr lang="zh-CN" altLang="en-US" sz="2400" dirty="0" smtClean="0">
                <a:latin typeface="Arial" charset="0"/>
                <a:ea typeface="宋体" charset="-122"/>
              </a:rPr>
              <a:t>           </a:t>
            </a:r>
            <a:r>
              <a:rPr lang="zh-CN" altLang="en-US" sz="1800" dirty="0" smtClean="0">
                <a:latin typeface="Arial" charset="0"/>
                <a:ea typeface="宋体" charset="-122"/>
              </a:rPr>
              <a:t>赋值符号为</a:t>
            </a:r>
            <a:r>
              <a:rPr lang="en-US" altLang="zh-CN" sz="1800" dirty="0" smtClean="0">
                <a:solidFill>
                  <a:srgbClr val="CC0066"/>
                </a:solidFill>
                <a:latin typeface="Arial" charset="0"/>
                <a:ea typeface="宋体" charset="-122"/>
              </a:rPr>
              <a:t>=</a:t>
            </a:r>
            <a:r>
              <a:rPr lang="zh-CN" altLang="en-US" sz="1800" dirty="0" smtClean="0">
                <a:latin typeface="Arial" charset="0"/>
                <a:ea typeface="宋体" charset="-122"/>
              </a:rPr>
              <a:t>，如</a:t>
            </a:r>
            <a:r>
              <a:rPr lang="zh-CN" altLang="zh-CN" sz="1800" dirty="0" smtClean="0">
                <a:latin typeface="Arial" charset="0"/>
                <a:ea typeface="宋体" charset="-122"/>
              </a:rPr>
              <a:t> b </a:t>
            </a:r>
            <a:r>
              <a:rPr lang="zh-CN" altLang="zh-CN" sz="1800" dirty="0" smtClean="0">
                <a:solidFill>
                  <a:srgbClr val="CC0066"/>
                </a:solidFill>
                <a:latin typeface="Arial" charset="0"/>
                <a:ea typeface="宋体" charset="-122"/>
              </a:rPr>
              <a:t>= </a:t>
            </a:r>
            <a:r>
              <a:rPr lang="zh-CN" altLang="zh-CN" sz="1800" dirty="0" smtClean="0">
                <a:latin typeface="Arial" charset="0"/>
                <a:ea typeface="宋体" charset="-122"/>
              </a:rPr>
              <a:t>a </a:t>
            </a:r>
            <a:r>
              <a:rPr lang="zh-CN" altLang="en-US" sz="1800" dirty="0" smtClean="0">
                <a:latin typeface="Arial" charset="0"/>
                <a:ea typeface="宋体" charset="-122"/>
              </a:rPr>
              <a:t>;</a:t>
            </a:r>
            <a:r>
              <a:rPr lang="zh-CN" altLang="zh-CN" sz="1800" b="0" dirty="0" smtClean="0">
                <a:latin typeface="Arial" charset="0"/>
                <a:ea typeface="方正姚体" pitchFamily="2" charset="-122"/>
              </a:rPr>
              <a:t> </a:t>
            </a:r>
            <a:endParaRPr lang="en-US" altLang="zh-CN" sz="1800" b="0" dirty="0" smtClean="0">
              <a:latin typeface="Arial" charset="0"/>
              <a:ea typeface="方正姚体" pitchFamily="2" charset="-122"/>
            </a:endParaRPr>
          </a:p>
        </p:txBody>
      </p:sp>
      <p:sp>
        <p:nvSpPr>
          <p:cNvPr id="659460" name="Text Box 4"/>
          <p:cNvSpPr txBox="1">
            <a:spLocks noChangeArrowheads="1"/>
          </p:cNvSpPr>
          <p:nvPr/>
        </p:nvSpPr>
        <p:spPr bwMode="auto">
          <a:xfrm>
            <a:off x="1196975" y="3360738"/>
            <a:ext cx="3311525" cy="406400"/>
          </a:xfrm>
          <a:prstGeom prst="rect">
            <a:avLst/>
          </a:prstGeom>
          <a:solidFill>
            <a:srgbClr val="66FFCC"/>
          </a:solidFill>
          <a:ln w="9525">
            <a:solidFill>
              <a:srgbClr val="CC6600"/>
            </a:solidFill>
            <a:miter lim="800000"/>
            <a:headEnd/>
            <a:tailEnd/>
          </a:ln>
        </p:spPr>
        <p:txBody>
          <a:bodyPr anchor="b">
            <a:spAutoFit/>
          </a:bodyPr>
          <a:lstStyle/>
          <a:p>
            <a:pPr>
              <a:lnSpc>
                <a:spcPct val="100000"/>
              </a:lnSpc>
              <a:spcBef>
                <a:spcPct val="0"/>
              </a:spcBef>
              <a:buClrTx/>
              <a:buFontTx/>
              <a:buNone/>
            </a:pPr>
            <a:r>
              <a:rPr kumimoji="1" lang="zh-CN" altLang="en-US" sz="2000" b="1">
                <a:solidFill>
                  <a:schemeClr val="tx1"/>
                </a:solidFill>
              </a:rPr>
              <a:t>赋值</a:t>
            </a:r>
            <a:r>
              <a:rPr kumimoji="1" lang="zh-CN" altLang="en-US" sz="2000" b="1">
                <a:solidFill>
                  <a:schemeClr val="tx1"/>
                </a:solidFill>
                <a:latin typeface="Arial" charset="0"/>
              </a:rPr>
              <a:t>变量 </a:t>
            </a:r>
            <a:r>
              <a:rPr kumimoji="1" lang="en-US" altLang="zh-CN" sz="2000" b="1">
                <a:solidFill>
                  <a:schemeClr val="tx1"/>
                </a:solidFill>
                <a:latin typeface="Arial" charset="0"/>
              </a:rPr>
              <a:t>= </a:t>
            </a:r>
            <a:r>
              <a:rPr kumimoji="1" lang="zh-CN" altLang="en-US" sz="2000" b="1">
                <a:solidFill>
                  <a:schemeClr val="tx1"/>
                </a:solidFill>
                <a:latin typeface="Arial" charset="0"/>
              </a:rPr>
              <a:t>表达式</a:t>
            </a:r>
            <a:r>
              <a:rPr kumimoji="1" lang="en-US" altLang="zh-CN" sz="2000" b="1">
                <a:solidFill>
                  <a:schemeClr val="tx1"/>
                </a:solidFill>
                <a:latin typeface="Arial" charset="0"/>
              </a:rPr>
              <a:t>;</a:t>
            </a:r>
          </a:p>
        </p:txBody>
      </p:sp>
      <p:sp>
        <p:nvSpPr>
          <p:cNvPr id="659463" name="Rectangle 7"/>
          <p:cNvSpPr>
            <a:spLocks noChangeArrowheads="1"/>
          </p:cNvSpPr>
          <p:nvPr/>
        </p:nvSpPr>
        <p:spPr bwMode="auto">
          <a:xfrm>
            <a:off x="107504" y="4036740"/>
            <a:ext cx="7772400" cy="760412"/>
          </a:xfrm>
          <a:prstGeom prst="rect">
            <a:avLst/>
          </a:prstGeom>
          <a:noFill/>
          <a:ln w="9525">
            <a:noFill/>
            <a:miter lim="800000"/>
            <a:headEnd/>
            <a:tailEnd/>
          </a:ln>
        </p:spPr>
        <p:txBody>
          <a:bodyPr/>
          <a:lstStyle/>
          <a:p>
            <a:pPr marL="742950" lvl="1" indent="-180000" algn="l">
              <a:buClr>
                <a:schemeClr val="accent2"/>
              </a:buClr>
              <a:buSzPct val="110000"/>
              <a:buFont typeface="Wingdings" panose="05000000000000000000" pitchFamily="2" charset="2"/>
              <a:buChar char="Ø"/>
            </a:pPr>
            <a:r>
              <a:rPr lang="zh-CN" altLang="en-US" sz="1800" b="1" dirty="0">
                <a:solidFill>
                  <a:srgbClr val="CC0066"/>
                </a:solidFill>
                <a:latin typeface="Arial" charset="0"/>
              </a:rPr>
              <a:t>非阻塞（</a:t>
            </a:r>
            <a:r>
              <a:rPr lang="zh-CN" altLang="zh-CN" sz="1800" b="1" dirty="0">
                <a:solidFill>
                  <a:srgbClr val="CC0066"/>
                </a:solidFill>
                <a:latin typeface="Arial" charset="0"/>
              </a:rPr>
              <a:t>non-blocking</a:t>
            </a:r>
            <a:r>
              <a:rPr lang="zh-CN" altLang="en-US" sz="1800" b="1" dirty="0">
                <a:solidFill>
                  <a:srgbClr val="CC0066"/>
                </a:solidFill>
                <a:latin typeface="Arial" charset="0"/>
              </a:rPr>
              <a:t>）</a:t>
            </a:r>
            <a:r>
              <a:rPr lang="zh-CN" altLang="zh-CN" sz="1800" b="1" dirty="0">
                <a:solidFill>
                  <a:srgbClr val="CC0066"/>
                </a:solidFill>
                <a:latin typeface="Arial" charset="0"/>
              </a:rPr>
              <a:t>赋值</a:t>
            </a:r>
            <a:r>
              <a:rPr lang="zh-CN" altLang="zh-CN" sz="1800" b="1" dirty="0">
                <a:solidFill>
                  <a:schemeClr val="tx1"/>
                </a:solidFill>
                <a:latin typeface="Arial" charset="0"/>
              </a:rPr>
              <a:t>方式</a:t>
            </a:r>
            <a:r>
              <a:rPr lang="zh-CN" altLang="zh-CN" sz="1800" b="1" dirty="0" smtClean="0">
                <a:solidFill>
                  <a:schemeClr val="tx1"/>
                </a:solidFill>
                <a:latin typeface="Arial" charset="0"/>
              </a:rPr>
              <a:t>：</a:t>
            </a:r>
            <a:r>
              <a:rPr lang="zh-CN" altLang="en-US" sz="1800" b="1" dirty="0" smtClean="0">
                <a:solidFill>
                  <a:schemeClr val="tx1"/>
                </a:solidFill>
                <a:latin typeface="Arial" charset="0"/>
              </a:rPr>
              <a:t>赋值</a:t>
            </a:r>
            <a:r>
              <a:rPr lang="zh-CN" altLang="en-US" sz="1800" b="1" dirty="0">
                <a:solidFill>
                  <a:schemeClr val="tx1"/>
                </a:solidFill>
                <a:latin typeface="Arial" charset="0"/>
              </a:rPr>
              <a:t>符号为</a:t>
            </a:r>
            <a:r>
              <a:rPr lang="en-US" altLang="zh-CN" sz="1800" b="1" dirty="0">
                <a:solidFill>
                  <a:schemeClr val="tx1"/>
                </a:solidFill>
                <a:latin typeface="Arial" charset="0"/>
              </a:rPr>
              <a:t>&lt;=</a:t>
            </a:r>
            <a:r>
              <a:rPr lang="zh-CN" altLang="en-US" sz="1800" b="1" dirty="0">
                <a:solidFill>
                  <a:schemeClr val="tx1"/>
                </a:solidFill>
                <a:latin typeface="Arial" charset="0"/>
              </a:rPr>
              <a:t>，如</a:t>
            </a:r>
            <a:r>
              <a:rPr lang="zh-CN" altLang="zh-CN" sz="1800" b="1" dirty="0">
                <a:solidFill>
                  <a:schemeClr val="tx1"/>
                </a:solidFill>
                <a:latin typeface="Arial" charset="0"/>
              </a:rPr>
              <a:t> b &lt;= a </a:t>
            </a:r>
            <a:r>
              <a:rPr lang="zh-CN" altLang="en-US" sz="1800" b="1" dirty="0">
                <a:solidFill>
                  <a:schemeClr val="tx1"/>
                </a:solidFill>
                <a:latin typeface="Arial" charset="0"/>
              </a:rPr>
              <a:t>;</a:t>
            </a:r>
            <a:r>
              <a:rPr lang="zh-CN" altLang="zh-CN" sz="1800" b="1" dirty="0">
                <a:solidFill>
                  <a:schemeClr val="tx1"/>
                </a:solidFill>
                <a:latin typeface="Arial" charset="0"/>
              </a:rPr>
              <a:t> </a:t>
            </a:r>
            <a:endParaRPr lang="en-US" altLang="zh-CN" sz="1800" b="1" dirty="0">
              <a:solidFill>
                <a:schemeClr val="tx1"/>
              </a:solidFill>
              <a:latin typeface="Arial" charset="0"/>
            </a:endParaRPr>
          </a:p>
        </p:txBody>
      </p:sp>
      <p:sp>
        <p:nvSpPr>
          <p:cNvPr id="659464" name="Text Box 8"/>
          <p:cNvSpPr txBox="1">
            <a:spLocks noChangeArrowheads="1"/>
          </p:cNvSpPr>
          <p:nvPr/>
        </p:nvSpPr>
        <p:spPr bwMode="auto">
          <a:xfrm>
            <a:off x="1196974" y="4749800"/>
            <a:ext cx="3311525" cy="406400"/>
          </a:xfrm>
          <a:prstGeom prst="rect">
            <a:avLst/>
          </a:prstGeom>
          <a:solidFill>
            <a:srgbClr val="66FFCC"/>
          </a:solidFill>
          <a:ln w="9525">
            <a:solidFill>
              <a:srgbClr val="CC6600"/>
            </a:solidFill>
            <a:miter lim="800000"/>
            <a:headEnd/>
            <a:tailEnd/>
          </a:ln>
        </p:spPr>
        <p:txBody>
          <a:bodyPr anchor="b">
            <a:spAutoFit/>
          </a:bodyPr>
          <a:lstStyle/>
          <a:p>
            <a:pPr>
              <a:lnSpc>
                <a:spcPct val="100000"/>
              </a:lnSpc>
              <a:spcBef>
                <a:spcPct val="0"/>
              </a:spcBef>
              <a:buClrTx/>
              <a:buFontTx/>
              <a:buNone/>
            </a:pPr>
            <a:r>
              <a:rPr kumimoji="1" lang="zh-CN" altLang="en-US" sz="2000" b="1">
                <a:solidFill>
                  <a:schemeClr val="tx1"/>
                </a:solidFill>
              </a:rPr>
              <a:t>赋值变量 </a:t>
            </a:r>
            <a:r>
              <a:rPr kumimoji="1" lang="en-US" altLang="zh-CN" sz="2000" b="1">
                <a:solidFill>
                  <a:schemeClr val="tx1"/>
                </a:solidFill>
              </a:rPr>
              <a:t>&lt;= </a:t>
            </a:r>
            <a:r>
              <a:rPr kumimoji="1" lang="zh-CN" altLang="en-US" sz="2000" b="1">
                <a:solidFill>
                  <a:schemeClr val="tx1"/>
                </a:solidFill>
              </a:rPr>
              <a:t>表达式</a:t>
            </a:r>
            <a:r>
              <a:rPr kumimoji="1" lang="en-US" altLang="zh-CN" sz="2000" b="1">
                <a:solidFill>
                  <a:schemeClr val="tx1"/>
                </a:solidFill>
                <a:latin typeface="Arial"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59460"/>
                                        </p:tgtEl>
                                        <p:attrNameLst>
                                          <p:attrName>style.visibility</p:attrName>
                                        </p:attrNameLst>
                                      </p:cBhvr>
                                      <p:to>
                                        <p:strVal val="visible"/>
                                      </p:to>
                                    </p:set>
                                    <p:animEffect transition="in" filter="barn(outHorizontal)">
                                      <p:cBhvr>
                                        <p:cTn id="7" dur="500"/>
                                        <p:tgtEl>
                                          <p:spTgt spid="6594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59463"/>
                                        </p:tgtEl>
                                        <p:attrNameLst>
                                          <p:attrName>style.visibility</p:attrName>
                                        </p:attrNameLst>
                                      </p:cBhvr>
                                      <p:to>
                                        <p:strVal val="visible"/>
                                      </p:to>
                                    </p:set>
                                    <p:anim calcmode="lin" valueType="num">
                                      <p:cBhvr additive="base">
                                        <p:cTn id="12" dur="500" fill="hold"/>
                                        <p:tgtEl>
                                          <p:spTgt spid="659463"/>
                                        </p:tgtEl>
                                        <p:attrNameLst>
                                          <p:attrName>ppt_x</p:attrName>
                                        </p:attrNameLst>
                                      </p:cBhvr>
                                      <p:tavLst>
                                        <p:tav tm="0">
                                          <p:val>
                                            <p:strVal val="0-#ppt_w/2"/>
                                          </p:val>
                                        </p:tav>
                                        <p:tav tm="100000">
                                          <p:val>
                                            <p:strVal val="#ppt_x"/>
                                          </p:val>
                                        </p:tav>
                                      </p:tavLst>
                                    </p:anim>
                                    <p:anim calcmode="lin" valueType="num">
                                      <p:cBhvr additive="base">
                                        <p:cTn id="13" dur="500" fill="hold"/>
                                        <p:tgtEl>
                                          <p:spTgt spid="659463"/>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42" fill="hold" grpId="0" nodeType="afterEffect">
                                  <p:stCondLst>
                                    <p:cond delay="0"/>
                                  </p:stCondLst>
                                  <p:childTnLst>
                                    <p:set>
                                      <p:cBhvr>
                                        <p:cTn id="16" dur="1" fill="hold">
                                          <p:stCondLst>
                                            <p:cond delay="0"/>
                                          </p:stCondLst>
                                        </p:cTn>
                                        <p:tgtEl>
                                          <p:spTgt spid="659464"/>
                                        </p:tgtEl>
                                        <p:attrNameLst>
                                          <p:attrName>style.visibility</p:attrName>
                                        </p:attrNameLst>
                                      </p:cBhvr>
                                      <p:to>
                                        <p:strVal val="visible"/>
                                      </p:to>
                                    </p:set>
                                    <p:animEffect transition="in" filter="barn(outHorizontal)">
                                      <p:cBhvr>
                                        <p:cTn id="17" dur="500"/>
                                        <p:tgtEl>
                                          <p:spTgt spid="65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60" grpId="0" animBg="1"/>
      <p:bldP spid="659463" grpId="0" autoUpdateAnimBg="0"/>
      <p:bldP spid="659464"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xfrm>
            <a:off x="539552" y="412179"/>
            <a:ext cx="7772400" cy="372603"/>
          </a:xfrm>
        </p:spPr>
        <p:txBody>
          <a:bodyPr/>
          <a:lstStyle/>
          <a:p>
            <a:r>
              <a:rPr lang="zh-CN" altLang="en-US" smtClean="0">
                <a:solidFill>
                  <a:schemeClr val="accent1"/>
                </a:solidFill>
                <a:latin typeface="Times New Roman" panose="02020603050405020304" pitchFamily="18" charset="0"/>
                <a:cs typeface="Times New Roman" panose="02020603050405020304" pitchFamily="18" charset="0"/>
              </a:rPr>
              <a:t>非阻塞赋值与阻塞</a:t>
            </a:r>
            <a:r>
              <a:rPr lang="zh-CN" altLang="zh-CN" smtClean="0">
                <a:solidFill>
                  <a:schemeClr val="accent1"/>
                </a:solidFill>
                <a:latin typeface="Times New Roman" panose="02020603050405020304" pitchFamily="18" charset="0"/>
                <a:cs typeface="Times New Roman" panose="02020603050405020304" pitchFamily="18" charset="0"/>
              </a:rPr>
              <a:t>赋值的区别</a:t>
            </a:r>
            <a:endParaRPr lang="zh-CN" altLang="en-US" smtClean="0">
              <a:solidFill>
                <a:schemeClr val="accent1"/>
              </a:solidFill>
              <a:latin typeface="Times New Roman" panose="02020603050405020304" pitchFamily="18" charset="0"/>
              <a:cs typeface="Times New Roman" panose="02020603050405020304" pitchFamily="18" charset="0"/>
            </a:endParaRPr>
          </a:p>
        </p:txBody>
      </p:sp>
      <p:sp>
        <p:nvSpPr>
          <p:cNvPr id="457731" name="Rectangle 3"/>
          <p:cNvSpPr>
            <a:spLocks noGrp="1" noChangeArrowheads="1"/>
          </p:cNvSpPr>
          <p:nvPr>
            <p:ph type="body" idx="1"/>
          </p:nvPr>
        </p:nvSpPr>
        <p:spPr>
          <a:xfrm>
            <a:off x="238993" y="908720"/>
            <a:ext cx="5845175" cy="2459456"/>
          </a:xfrm>
        </p:spPr>
        <p:txBody>
          <a:bodyPr/>
          <a:lstStyle/>
          <a:p>
            <a:pPr marL="530225" indent="-530225" algn="just">
              <a:lnSpc>
                <a:spcPct val="110000"/>
              </a:lnSpc>
              <a:buClr>
                <a:schemeClr val="hlink"/>
              </a:buClr>
              <a:buFont typeface="Wingdings" pitchFamily="2" charset="2"/>
              <a:buNone/>
              <a:defRPr/>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）非阻塞</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赋值方式</a:t>
            </a:r>
          </a:p>
          <a:p>
            <a:pPr marL="530225" indent="-530225">
              <a:lnSpc>
                <a:spcPct val="110000"/>
              </a:lnSpc>
              <a:spcBef>
                <a:spcPct val="0"/>
              </a:spcBef>
              <a:buFont typeface="Wingdings" pitchFamily="2" charset="2"/>
              <a:buNone/>
              <a:defRPr/>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always @(posedge clk)  </a:t>
            </a:r>
          </a:p>
          <a:p>
            <a:pPr marL="530225" indent="-530225">
              <a:lnSpc>
                <a:spcPct val="110000"/>
              </a:lnSpc>
              <a:spcBef>
                <a:spcPct val="0"/>
              </a:spcBef>
              <a:buFont typeface="Wingdings" pitchFamily="2" charset="2"/>
              <a:buNone/>
              <a:defRPr/>
            </a:pPr>
            <a:r>
              <a:rPr lang="zh-CN"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begin  </a:t>
            </a:r>
          </a:p>
          <a:p>
            <a:pPr marL="530225" indent="-530225">
              <a:lnSpc>
                <a:spcPct val="110000"/>
              </a:lnSpc>
              <a:spcBef>
                <a:spcPct val="0"/>
              </a:spcBef>
              <a:buFont typeface="Wingdings" pitchFamily="2" charset="2"/>
              <a:buNone/>
              <a:defRPr/>
            </a:pPr>
            <a:r>
              <a:rPr lang="zh-CN"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 </a:t>
            </a:r>
            <a:r>
              <a:rPr lang="zh-CN" altLang="zh-CN" sz="2400" dirty="0" smtClean="0">
                <a:solidFill>
                  <a:srgbClr val="CC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&lt;= </a:t>
            </a:r>
            <a:r>
              <a:rPr lang="zh-CN"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 </a:t>
            </a:r>
          </a:p>
          <a:p>
            <a:pPr marL="530225" indent="-530225">
              <a:lnSpc>
                <a:spcPct val="110000"/>
              </a:lnSpc>
              <a:spcBef>
                <a:spcPct val="0"/>
              </a:spcBef>
              <a:buFont typeface="Wingdings" pitchFamily="2" charset="2"/>
              <a:buNone/>
              <a:defRPr/>
            </a:pPr>
            <a:r>
              <a:rPr lang="zh-CN"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c </a:t>
            </a:r>
            <a:r>
              <a:rPr lang="zh-CN" altLang="zh-CN" sz="2400" dirty="0" smtClean="0">
                <a:solidFill>
                  <a:srgbClr val="CC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&lt;= </a:t>
            </a:r>
            <a:r>
              <a:rPr lang="zh-CN"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t>
            </a:r>
          </a:p>
          <a:p>
            <a:pPr marL="530225" indent="-530225">
              <a:lnSpc>
                <a:spcPct val="110000"/>
              </a:lnSpc>
              <a:spcBef>
                <a:spcPct val="0"/>
              </a:spcBef>
              <a:buFont typeface="Wingdings" pitchFamily="2" charset="2"/>
              <a:buNone/>
              <a:defRPr/>
            </a:pPr>
            <a:r>
              <a:rPr lang="zh-CN"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end</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Group 4"/>
          <p:cNvGrpSpPr>
            <a:grpSpLocks/>
          </p:cNvGrpSpPr>
          <p:nvPr/>
        </p:nvGrpSpPr>
        <p:grpSpPr bwMode="auto">
          <a:xfrm>
            <a:off x="4151313" y="1355725"/>
            <a:ext cx="4800600" cy="2362200"/>
            <a:chOff x="2544" y="1632"/>
            <a:chExt cx="3024" cy="1488"/>
          </a:xfrm>
        </p:grpSpPr>
        <p:sp>
          <p:nvSpPr>
            <p:cNvPr id="457733" name="Rectangle 5"/>
            <p:cNvSpPr>
              <a:spLocks noChangeArrowheads="1"/>
            </p:cNvSpPr>
            <p:nvPr/>
          </p:nvSpPr>
          <p:spPr bwMode="auto">
            <a:xfrm>
              <a:off x="2544" y="1632"/>
              <a:ext cx="3024" cy="1488"/>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ctr" eaLnBrk="1" hangingPunct="1">
                <a:lnSpc>
                  <a:spcPct val="100000"/>
                </a:lnSpc>
                <a:spcBef>
                  <a:spcPct val="0"/>
                </a:spcBef>
                <a:buClrTx/>
                <a:buFontTx/>
                <a:buNone/>
                <a:defRPr/>
              </a:pPr>
              <a:endParaRPr lang="zh-CN" altLang="en-US" sz="1600" b="1">
                <a:solidFill>
                  <a:schemeClr val="tx1"/>
                </a:solidFill>
                <a:latin typeface="Tahoma" pitchFamily="34" charset="0"/>
                <a:ea typeface="宋体" pitchFamily="2" charset="-122"/>
              </a:endParaRPr>
            </a:p>
          </p:txBody>
        </p:sp>
        <p:sp>
          <p:nvSpPr>
            <p:cNvPr id="86028" name="Line 6"/>
            <p:cNvSpPr>
              <a:spLocks noChangeShapeType="1"/>
            </p:cNvSpPr>
            <p:nvPr/>
          </p:nvSpPr>
          <p:spPr bwMode="auto">
            <a:xfrm>
              <a:off x="3936" y="2496"/>
              <a:ext cx="384" cy="0"/>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86029" name="Text Box 7"/>
            <p:cNvSpPr txBox="1">
              <a:spLocks noChangeArrowheads="1"/>
            </p:cNvSpPr>
            <p:nvPr/>
          </p:nvSpPr>
          <p:spPr bwMode="auto">
            <a:xfrm>
              <a:off x="2832" y="2016"/>
              <a:ext cx="384"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clk</a:t>
              </a:r>
            </a:p>
          </p:txBody>
        </p:sp>
        <p:sp>
          <p:nvSpPr>
            <p:cNvPr id="86030" name="Text Box 8"/>
            <p:cNvSpPr txBox="1">
              <a:spLocks noChangeArrowheads="1"/>
            </p:cNvSpPr>
            <p:nvPr/>
          </p:nvSpPr>
          <p:spPr bwMode="auto">
            <a:xfrm>
              <a:off x="3360" y="2640"/>
              <a:ext cx="432"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DFF</a:t>
              </a:r>
            </a:p>
          </p:txBody>
        </p:sp>
        <p:sp>
          <p:nvSpPr>
            <p:cNvPr id="86031" name="Text Box 9"/>
            <p:cNvSpPr txBox="1">
              <a:spLocks noChangeArrowheads="1"/>
            </p:cNvSpPr>
            <p:nvPr/>
          </p:nvSpPr>
          <p:spPr bwMode="auto">
            <a:xfrm>
              <a:off x="5376" y="2496"/>
              <a:ext cx="192"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c</a:t>
              </a:r>
            </a:p>
          </p:txBody>
        </p:sp>
        <p:sp>
          <p:nvSpPr>
            <p:cNvPr id="86032" name="Rectangle 10"/>
            <p:cNvSpPr>
              <a:spLocks noChangeArrowheads="1"/>
            </p:cNvSpPr>
            <p:nvPr/>
          </p:nvSpPr>
          <p:spPr bwMode="auto">
            <a:xfrm>
              <a:off x="3264" y="2160"/>
              <a:ext cx="672" cy="480"/>
            </a:xfrm>
            <a:prstGeom prst="rect">
              <a:avLst/>
            </a:prstGeom>
            <a:solidFill>
              <a:srgbClr val="996600"/>
            </a:solidFill>
            <a:ln w="9525">
              <a:noFill/>
              <a:miter lim="800000"/>
              <a:headEnd/>
              <a:tailEnd/>
            </a:ln>
          </p:spPr>
          <p:txBody>
            <a:bodyPr wrap="none" lIns="92075" tIns="46038" rIns="92075" bIns="46038" anchor="ctr"/>
            <a:lstStyle/>
            <a:p>
              <a:endParaRPr lang="zh-CN" altLang="en-US" b="1">
                <a:solidFill>
                  <a:schemeClr val="tx1"/>
                </a:solidFill>
              </a:endParaRPr>
            </a:p>
          </p:txBody>
        </p:sp>
        <p:sp>
          <p:nvSpPr>
            <p:cNvPr id="86033" name="Line 11"/>
            <p:cNvSpPr>
              <a:spLocks noChangeShapeType="1"/>
            </p:cNvSpPr>
            <p:nvPr/>
          </p:nvSpPr>
          <p:spPr bwMode="auto">
            <a:xfrm>
              <a:off x="2832" y="2496"/>
              <a:ext cx="432" cy="0"/>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86034" name="Line 12"/>
            <p:cNvSpPr>
              <a:spLocks noChangeShapeType="1"/>
            </p:cNvSpPr>
            <p:nvPr/>
          </p:nvSpPr>
          <p:spPr bwMode="auto">
            <a:xfrm>
              <a:off x="4176" y="2304"/>
              <a:ext cx="144" cy="0"/>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86035" name="Line 13"/>
            <p:cNvSpPr>
              <a:spLocks noChangeShapeType="1"/>
            </p:cNvSpPr>
            <p:nvPr/>
          </p:nvSpPr>
          <p:spPr bwMode="auto">
            <a:xfrm>
              <a:off x="2832" y="2304"/>
              <a:ext cx="432" cy="0"/>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86036" name="Text Box 14"/>
            <p:cNvSpPr txBox="1">
              <a:spLocks noChangeArrowheads="1"/>
            </p:cNvSpPr>
            <p:nvPr/>
          </p:nvSpPr>
          <p:spPr bwMode="auto">
            <a:xfrm>
              <a:off x="3264" y="2352"/>
              <a:ext cx="192" cy="252"/>
            </a:xfrm>
            <a:prstGeom prst="rect">
              <a:avLst/>
            </a:prstGeom>
            <a:no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D      </a:t>
              </a:r>
            </a:p>
          </p:txBody>
        </p:sp>
        <p:sp>
          <p:nvSpPr>
            <p:cNvPr id="86037" name="Text Box 15"/>
            <p:cNvSpPr txBox="1">
              <a:spLocks noChangeArrowheads="1"/>
            </p:cNvSpPr>
            <p:nvPr/>
          </p:nvSpPr>
          <p:spPr bwMode="auto">
            <a:xfrm>
              <a:off x="3696" y="2352"/>
              <a:ext cx="192" cy="252"/>
            </a:xfrm>
            <a:prstGeom prst="rect">
              <a:avLst/>
            </a:prstGeom>
            <a:solidFill>
              <a:srgbClr val="996600"/>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Q</a:t>
              </a:r>
            </a:p>
          </p:txBody>
        </p:sp>
        <p:sp>
          <p:nvSpPr>
            <p:cNvPr id="86038" name="Line 16"/>
            <p:cNvSpPr>
              <a:spLocks noChangeShapeType="1"/>
            </p:cNvSpPr>
            <p:nvPr/>
          </p:nvSpPr>
          <p:spPr bwMode="auto">
            <a:xfrm>
              <a:off x="3264" y="2256"/>
              <a:ext cx="144" cy="48"/>
            </a:xfrm>
            <a:prstGeom prst="line">
              <a:avLst/>
            </a:prstGeom>
            <a:noFill/>
            <a:ln w="9525">
              <a:solidFill>
                <a:srgbClr val="FFFFFF"/>
              </a:solidFill>
              <a:round/>
              <a:headEnd/>
              <a:tailEnd/>
            </a:ln>
          </p:spPr>
          <p:txBody>
            <a:bodyPr wrap="none" lIns="92075" tIns="46038" rIns="92075" bIns="46038" anchor="ctr"/>
            <a:lstStyle/>
            <a:p>
              <a:endParaRPr lang="zh-CN" altLang="en-US" b="1">
                <a:solidFill>
                  <a:schemeClr val="tx1"/>
                </a:solidFill>
              </a:endParaRPr>
            </a:p>
          </p:txBody>
        </p:sp>
        <p:sp>
          <p:nvSpPr>
            <p:cNvPr id="86039" name="Line 17"/>
            <p:cNvSpPr>
              <a:spLocks noChangeShapeType="1"/>
            </p:cNvSpPr>
            <p:nvPr/>
          </p:nvSpPr>
          <p:spPr bwMode="auto">
            <a:xfrm flipH="1">
              <a:off x="3264" y="2304"/>
              <a:ext cx="144" cy="48"/>
            </a:xfrm>
            <a:prstGeom prst="line">
              <a:avLst/>
            </a:prstGeom>
            <a:noFill/>
            <a:ln w="9525">
              <a:solidFill>
                <a:srgbClr val="FFFFFF"/>
              </a:solidFill>
              <a:round/>
              <a:headEnd/>
              <a:tailEnd/>
            </a:ln>
          </p:spPr>
          <p:txBody>
            <a:bodyPr wrap="none" lIns="92075" tIns="46038" rIns="92075" bIns="46038" anchor="ctr"/>
            <a:lstStyle/>
            <a:p>
              <a:endParaRPr lang="zh-CN" altLang="en-US" b="1">
                <a:solidFill>
                  <a:schemeClr val="tx1"/>
                </a:solidFill>
              </a:endParaRPr>
            </a:p>
          </p:txBody>
        </p:sp>
        <p:sp>
          <p:nvSpPr>
            <p:cNvPr id="86040" name="Rectangle 18"/>
            <p:cNvSpPr>
              <a:spLocks noChangeArrowheads="1"/>
            </p:cNvSpPr>
            <p:nvPr/>
          </p:nvSpPr>
          <p:spPr bwMode="auto">
            <a:xfrm>
              <a:off x="4320" y="2160"/>
              <a:ext cx="672" cy="480"/>
            </a:xfrm>
            <a:prstGeom prst="rect">
              <a:avLst/>
            </a:prstGeom>
            <a:solidFill>
              <a:srgbClr val="996600"/>
            </a:solidFill>
            <a:ln w="9525">
              <a:noFill/>
              <a:miter lim="800000"/>
              <a:headEnd/>
              <a:tailEnd/>
            </a:ln>
          </p:spPr>
          <p:txBody>
            <a:bodyPr wrap="none" lIns="92075" tIns="46038" rIns="92075" bIns="46038" anchor="ctr"/>
            <a:lstStyle/>
            <a:p>
              <a:endParaRPr lang="zh-CN" altLang="en-US" b="1">
                <a:solidFill>
                  <a:schemeClr val="tx1"/>
                </a:solidFill>
              </a:endParaRPr>
            </a:p>
          </p:txBody>
        </p:sp>
        <p:sp>
          <p:nvSpPr>
            <p:cNvPr id="86041" name="Line 19"/>
            <p:cNvSpPr>
              <a:spLocks noChangeShapeType="1"/>
            </p:cNvSpPr>
            <p:nvPr/>
          </p:nvSpPr>
          <p:spPr bwMode="auto">
            <a:xfrm>
              <a:off x="4992" y="2544"/>
              <a:ext cx="384" cy="0"/>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86042" name="Line 20"/>
            <p:cNvSpPr>
              <a:spLocks noChangeShapeType="1"/>
            </p:cNvSpPr>
            <p:nvPr/>
          </p:nvSpPr>
          <p:spPr bwMode="auto">
            <a:xfrm>
              <a:off x="3120" y="1920"/>
              <a:ext cx="1056" cy="0"/>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86043" name="Text Box 21"/>
            <p:cNvSpPr txBox="1">
              <a:spLocks noChangeArrowheads="1"/>
            </p:cNvSpPr>
            <p:nvPr/>
          </p:nvSpPr>
          <p:spPr bwMode="auto">
            <a:xfrm>
              <a:off x="4320" y="2352"/>
              <a:ext cx="192" cy="252"/>
            </a:xfrm>
            <a:prstGeom prst="rect">
              <a:avLst/>
            </a:prstGeom>
            <a:no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D      </a:t>
              </a:r>
            </a:p>
          </p:txBody>
        </p:sp>
        <p:sp>
          <p:nvSpPr>
            <p:cNvPr id="86044" name="Text Box 22"/>
            <p:cNvSpPr txBox="1">
              <a:spLocks noChangeArrowheads="1"/>
            </p:cNvSpPr>
            <p:nvPr/>
          </p:nvSpPr>
          <p:spPr bwMode="auto">
            <a:xfrm>
              <a:off x="4704" y="2352"/>
              <a:ext cx="192" cy="252"/>
            </a:xfrm>
            <a:prstGeom prst="rect">
              <a:avLst/>
            </a:prstGeom>
            <a:solidFill>
              <a:srgbClr val="996600"/>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Q</a:t>
              </a:r>
            </a:p>
          </p:txBody>
        </p:sp>
        <p:sp>
          <p:nvSpPr>
            <p:cNvPr id="86045" name="Line 23"/>
            <p:cNvSpPr>
              <a:spLocks noChangeShapeType="1"/>
            </p:cNvSpPr>
            <p:nvPr/>
          </p:nvSpPr>
          <p:spPr bwMode="auto">
            <a:xfrm>
              <a:off x="4320" y="2256"/>
              <a:ext cx="144" cy="48"/>
            </a:xfrm>
            <a:prstGeom prst="line">
              <a:avLst/>
            </a:prstGeom>
            <a:noFill/>
            <a:ln w="9525">
              <a:solidFill>
                <a:srgbClr val="FFFFFF"/>
              </a:solidFill>
              <a:round/>
              <a:headEnd/>
              <a:tailEnd/>
            </a:ln>
          </p:spPr>
          <p:txBody>
            <a:bodyPr wrap="none" lIns="92075" tIns="46038" rIns="92075" bIns="46038" anchor="ctr"/>
            <a:lstStyle/>
            <a:p>
              <a:endParaRPr lang="zh-CN" altLang="en-US" b="1">
                <a:solidFill>
                  <a:schemeClr val="tx1"/>
                </a:solidFill>
              </a:endParaRPr>
            </a:p>
          </p:txBody>
        </p:sp>
        <p:sp>
          <p:nvSpPr>
            <p:cNvPr id="86046" name="Line 24"/>
            <p:cNvSpPr>
              <a:spLocks noChangeShapeType="1"/>
            </p:cNvSpPr>
            <p:nvPr/>
          </p:nvSpPr>
          <p:spPr bwMode="auto">
            <a:xfrm flipH="1">
              <a:off x="4320" y="2304"/>
              <a:ext cx="144" cy="48"/>
            </a:xfrm>
            <a:prstGeom prst="line">
              <a:avLst/>
            </a:prstGeom>
            <a:noFill/>
            <a:ln w="9525">
              <a:solidFill>
                <a:srgbClr val="FFFFFF"/>
              </a:solidFill>
              <a:round/>
              <a:headEnd/>
              <a:tailEnd/>
            </a:ln>
          </p:spPr>
          <p:txBody>
            <a:bodyPr wrap="none" lIns="92075" tIns="46038" rIns="92075" bIns="46038" anchor="ctr"/>
            <a:lstStyle/>
            <a:p>
              <a:endParaRPr lang="zh-CN" altLang="en-US" b="1">
                <a:solidFill>
                  <a:schemeClr val="tx1"/>
                </a:solidFill>
              </a:endParaRPr>
            </a:p>
          </p:txBody>
        </p:sp>
        <p:sp>
          <p:nvSpPr>
            <p:cNvPr id="86047" name="Line 25"/>
            <p:cNvSpPr>
              <a:spLocks noChangeShapeType="1"/>
            </p:cNvSpPr>
            <p:nvPr/>
          </p:nvSpPr>
          <p:spPr bwMode="auto">
            <a:xfrm>
              <a:off x="4176" y="1920"/>
              <a:ext cx="0" cy="384"/>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86048" name="Line 26"/>
            <p:cNvSpPr>
              <a:spLocks noChangeShapeType="1"/>
            </p:cNvSpPr>
            <p:nvPr/>
          </p:nvSpPr>
          <p:spPr bwMode="auto">
            <a:xfrm>
              <a:off x="3120" y="1920"/>
              <a:ext cx="0" cy="384"/>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86049" name="Text Box 27"/>
            <p:cNvSpPr txBox="1">
              <a:spLocks noChangeArrowheads="1"/>
            </p:cNvSpPr>
            <p:nvPr/>
          </p:nvSpPr>
          <p:spPr bwMode="auto">
            <a:xfrm>
              <a:off x="2832" y="2544"/>
              <a:ext cx="192"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a</a:t>
              </a:r>
            </a:p>
          </p:txBody>
        </p:sp>
        <p:sp>
          <p:nvSpPr>
            <p:cNvPr id="86050" name="Text Box 28"/>
            <p:cNvSpPr txBox="1">
              <a:spLocks noChangeArrowheads="1"/>
            </p:cNvSpPr>
            <p:nvPr/>
          </p:nvSpPr>
          <p:spPr bwMode="auto">
            <a:xfrm>
              <a:off x="4032" y="2544"/>
              <a:ext cx="192"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b</a:t>
              </a:r>
            </a:p>
          </p:txBody>
        </p:sp>
        <p:sp>
          <p:nvSpPr>
            <p:cNvPr id="86051" name="Text Box 29"/>
            <p:cNvSpPr txBox="1">
              <a:spLocks noChangeArrowheads="1"/>
            </p:cNvSpPr>
            <p:nvPr/>
          </p:nvSpPr>
          <p:spPr bwMode="auto">
            <a:xfrm>
              <a:off x="4464" y="2640"/>
              <a:ext cx="432"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DFF</a:t>
              </a:r>
            </a:p>
          </p:txBody>
        </p:sp>
      </p:grpSp>
      <p:sp>
        <p:nvSpPr>
          <p:cNvPr id="457758" name="AutoShape 30"/>
          <p:cNvSpPr>
            <a:spLocks noChangeArrowheads="1"/>
          </p:cNvSpPr>
          <p:nvPr/>
        </p:nvSpPr>
        <p:spPr bwMode="auto">
          <a:xfrm>
            <a:off x="1998663" y="3106738"/>
            <a:ext cx="1947862" cy="889000"/>
          </a:xfrm>
          <a:prstGeom prst="wedgeRoundRectCallout">
            <a:avLst>
              <a:gd name="adj1" fmla="val -43889"/>
              <a:gd name="adj2" fmla="val -6946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90000"/>
              </a:lnSpc>
              <a:spcBef>
                <a:spcPct val="0"/>
              </a:spcBef>
              <a:buClrTx/>
              <a:buFontTx/>
              <a:buNone/>
            </a:pPr>
            <a:r>
              <a:rPr kumimoji="1" lang="zh-CN" altLang="en-US" sz="2000" b="1" dirty="0">
                <a:solidFill>
                  <a:schemeClr val="tx1"/>
                </a:solidFill>
                <a:latin typeface="Tahoma" pitchFamily="34" charset="0"/>
                <a:ea typeface="楷体_GB2312" pitchFamily="49" charset="-122"/>
              </a:rPr>
              <a:t>非阻塞</a:t>
            </a:r>
            <a:r>
              <a:rPr kumimoji="1" lang="zh-CN" altLang="zh-CN" sz="2000" b="1" dirty="0">
                <a:solidFill>
                  <a:schemeClr val="tx1"/>
                </a:solidFill>
                <a:latin typeface="Tahoma" pitchFamily="34" charset="0"/>
                <a:ea typeface="楷体_GB2312" pitchFamily="49" charset="-122"/>
              </a:rPr>
              <a:t>赋值</a:t>
            </a:r>
            <a:r>
              <a:rPr kumimoji="1" lang="zh-CN" altLang="en-US" sz="2000" b="1" dirty="0">
                <a:solidFill>
                  <a:schemeClr val="tx1"/>
                </a:solidFill>
                <a:latin typeface="Tahoma" pitchFamily="34" charset="0"/>
                <a:ea typeface="楷体_GB2312" pitchFamily="49" charset="-122"/>
              </a:rPr>
              <a:t>在</a:t>
            </a:r>
            <a:r>
              <a:rPr kumimoji="1" lang="zh-CN" altLang="en-US" sz="2000" b="1" dirty="0">
                <a:solidFill>
                  <a:srgbClr val="CC0066"/>
                </a:solidFill>
                <a:latin typeface="Tahoma" pitchFamily="34" charset="0"/>
                <a:ea typeface="楷体_GB2312" pitchFamily="49" charset="-122"/>
              </a:rPr>
              <a:t>块</a:t>
            </a:r>
            <a:r>
              <a:rPr kumimoji="1" lang="zh-CN" altLang="en-US" sz="2000" b="1" dirty="0">
                <a:solidFill>
                  <a:schemeClr val="tx1"/>
                </a:solidFill>
                <a:latin typeface="Tahoma" pitchFamily="34" charset="0"/>
                <a:ea typeface="楷体_GB2312" pitchFamily="49" charset="-122"/>
              </a:rPr>
              <a:t>结束时才完成赋值操作！</a:t>
            </a:r>
          </a:p>
        </p:txBody>
      </p:sp>
      <p:sp>
        <p:nvSpPr>
          <p:cNvPr id="457759" name="Rectangle 31"/>
          <p:cNvSpPr>
            <a:spLocks noChangeArrowheads="1"/>
          </p:cNvSpPr>
          <p:nvPr/>
        </p:nvSpPr>
        <p:spPr bwMode="auto">
          <a:xfrm>
            <a:off x="1098550" y="5530850"/>
            <a:ext cx="6958013" cy="1158875"/>
          </a:xfrm>
          <a:prstGeom prst="rect">
            <a:avLst/>
          </a:prstGeom>
          <a:solidFill>
            <a:srgbClr val="FFD7AF"/>
          </a:solidFill>
          <a:ln w="9525">
            <a:solidFill>
              <a:schemeClr val="tx1"/>
            </a:solidFill>
            <a:miter lim="800000"/>
            <a:headEnd/>
            <a:tailEnd/>
          </a:ln>
          <a:effectLst>
            <a:prstShdw prst="shdw13" dist="53882" dir="13500000">
              <a:schemeClr val="bg2"/>
            </a:prstShdw>
          </a:effectLst>
        </p:spPr>
        <p:txBody>
          <a:bodyPr>
            <a:spAutoFit/>
          </a:bodyPr>
          <a:lstStyle/>
          <a:p>
            <a:pPr marL="342900" indent="-342900" algn="l">
              <a:lnSpc>
                <a:spcPct val="105000"/>
              </a:lnSpc>
              <a:spcBef>
                <a:spcPct val="0"/>
              </a:spcBef>
              <a:buClr>
                <a:schemeClr val="accent2"/>
              </a:buClr>
              <a:buSzPct val="110000"/>
              <a:buFont typeface="Wingdings" panose="05000000000000000000" pitchFamily="2" charset="2"/>
              <a:buChar char="Ø"/>
            </a:pPr>
            <a:r>
              <a:rPr lang="en-US" altLang="zh-CN" sz="2200" b="1" dirty="0">
                <a:solidFill>
                  <a:schemeClr val="tx1"/>
                </a:solidFill>
                <a:latin typeface="Arial" charset="0"/>
                <a:ea typeface="楷体_GB2312" pitchFamily="49" charset="-122"/>
              </a:rPr>
              <a:t>c</a:t>
            </a:r>
            <a:r>
              <a:rPr lang="zh-CN" altLang="en-US" sz="2200" b="1" dirty="0">
                <a:solidFill>
                  <a:schemeClr val="tx1"/>
                </a:solidFill>
                <a:latin typeface="Arial" charset="0"/>
                <a:ea typeface="楷体_GB2312" pitchFamily="49" charset="-122"/>
              </a:rPr>
              <a:t>的值比</a:t>
            </a:r>
            <a:r>
              <a:rPr lang="en-US" altLang="zh-CN" sz="2200" b="1" dirty="0">
                <a:solidFill>
                  <a:schemeClr val="tx1"/>
                </a:solidFill>
                <a:latin typeface="Arial" charset="0"/>
                <a:ea typeface="楷体_GB2312" pitchFamily="49" charset="-122"/>
              </a:rPr>
              <a:t>b</a:t>
            </a:r>
            <a:r>
              <a:rPr lang="zh-CN" altLang="en-US" sz="2200" b="1" dirty="0">
                <a:solidFill>
                  <a:schemeClr val="tx1"/>
                </a:solidFill>
                <a:latin typeface="Arial" charset="0"/>
                <a:ea typeface="楷体_GB2312" pitchFamily="49" charset="-122"/>
              </a:rPr>
              <a:t>的值落后一个时钟周期！</a:t>
            </a:r>
          </a:p>
          <a:p>
            <a:pPr marL="342900" indent="-342900" algn="l">
              <a:lnSpc>
                <a:spcPct val="105000"/>
              </a:lnSpc>
              <a:spcBef>
                <a:spcPct val="0"/>
              </a:spcBef>
              <a:buClr>
                <a:schemeClr val="accent2"/>
              </a:buClr>
              <a:buSzPct val="110000"/>
              <a:buFont typeface="Wingdings" panose="05000000000000000000" pitchFamily="2" charset="2"/>
              <a:buChar char="Ø"/>
            </a:pPr>
            <a:r>
              <a:rPr lang="zh-CN" altLang="en-US" sz="2200" b="1" dirty="0">
                <a:solidFill>
                  <a:schemeClr val="tx1"/>
                </a:solidFill>
                <a:latin typeface="Arial" charset="0"/>
                <a:ea typeface="楷体_GB2312" pitchFamily="49" charset="-122"/>
              </a:rPr>
              <a:t>若块内有多条赋值语句，则在块结束时同时赋值。</a:t>
            </a:r>
          </a:p>
          <a:p>
            <a:pPr marL="342900" indent="-342900" algn="l">
              <a:lnSpc>
                <a:spcPct val="105000"/>
              </a:lnSpc>
              <a:spcBef>
                <a:spcPct val="0"/>
              </a:spcBef>
              <a:buClr>
                <a:schemeClr val="accent2"/>
              </a:buClr>
              <a:buSzPct val="110000"/>
              <a:buFont typeface="Wingdings" panose="05000000000000000000" pitchFamily="2" charset="2"/>
              <a:buChar char="Ø"/>
            </a:pPr>
            <a:r>
              <a:rPr lang="zh-CN" altLang="en-US" sz="2200" b="1" dirty="0">
                <a:solidFill>
                  <a:schemeClr val="tx1"/>
                </a:solidFill>
                <a:latin typeface="Arial" charset="0"/>
                <a:ea typeface="楷体_GB2312" pitchFamily="49" charset="-122"/>
              </a:rPr>
              <a:t>多条非阻塞赋值语句</a:t>
            </a:r>
            <a:r>
              <a:rPr lang="zh-CN" altLang="en-US" sz="2200" b="1" dirty="0">
                <a:solidFill>
                  <a:srgbClr val="CC0066"/>
                </a:solidFill>
                <a:latin typeface="Arial" charset="0"/>
                <a:ea typeface="楷体_GB2312" pitchFamily="49" charset="-122"/>
              </a:rPr>
              <a:t>并行</a:t>
            </a:r>
            <a:r>
              <a:rPr lang="zh-CN" altLang="en-US" sz="2200" b="1" dirty="0">
                <a:solidFill>
                  <a:schemeClr val="tx1"/>
                </a:solidFill>
                <a:latin typeface="Arial" charset="0"/>
                <a:ea typeface="楷体_GB2312" pitchFamily="49" charset="-122"/>
              </a:rPr>
              <a:t>执行！</a:t>
            </a:r>
          </a:p>
        </p:txBody>
      </p:sp>
      <p:pic>
        <p:nvPicPr>
          <p:cNvPr id="457760" name="Picture 32"/>
          <p:cNvPicPr>
            <a:picLocks noChangeAspect="1" noChangeArrowheads="1"/>
          </p:cNvPicPr>
          <p:nvPr/>
        </p:nvPicPr>
        <p:blipFill>
          <a:blip r:embed="rId3" cstate="print"/>
          <a:srcRect/>
          <a:stretch>
            <a:fillRect/>
          </a:stretch>
        </p:blipFill>
        <p:spPr bwMode="auto">
          <a:xfrm>
            <a:off x="752475" y="4140200"/>
            <a:ext cx="7686675" cy="1190625"/>
          </a:xfrm>
          <a:prstGeom prst="rect">
            <a:avLst/>
          </a:prstGeom>
          <a:noFill/>
          <a:ln w="9525" algn="ctr">
            <a:noFill/>
            <a:miter lim="800000"/>
            <a:headEnd/>
            <a:tailEnd/>
          </a:ln>
        </p:spPr>
      </p:pic>
      <p:sp>
        <p:nvSpPr>
          <p:cNvPr id="457762" name="AutoShape 34"/>
          <p:cNvSpPr>
            <a:spLocks noChangeArrowheads="1"/>
          </p:cNvSpPr>
          <p:nvPr/>
        </p:nvSpPr>
        <p:spPr bwMode="auto">
          <a:xfrm>
            <a:off x="2682875" y="4806950"/>
            <a:ext cx="96838" cy="280988"/>
          </a:xfrm>
          <a:prstGeom prst="curvedRightArrow">
            <a:avLst>
              <a:gd name="adj1" fmla="val 58033"/>
              <a:gd name="adj2" fmla="val 116065"/>
              <a:gd name="adj3" fmla="val 33333"/>
            </a:avLst>
          </a:prstGeom>
          <a:solidFill>
            <a:srgbClr val="FF0066"/>
          </a:solidFill>
          <a:ln w="9525">
            <a:noFill/>
            <a:miter lim="800000"/>
            <a:headEnd/>
            <a:tailEnd/>
          </a:ln>
        </p:spPr>
        <p:txBody>
          <a:bodyPr wrap="none" anchor="ctr"/>
          <a:lstStyle/>
          <a:p>
            <a:endParaRPr lang="zh-CN" altLang="en-US"/>
          </a:p>
        </p:txBody>
      </p:sp>
      <p:sp>
        <p:nvSpPr>
          <p:cNvPr id="457763" name="AutoShape 35"/>
          <p:cNvSpPr>
            <a:spLocks noChangeArrowheads="1"/>
          </p:cNvSpPr>
          <p:nvPr/>
        </p:nvSpPr>
        <p:spPr bwMode="auto">
          <a:xfrm>
            <a:off x="3128963" y="4986338"/>
            <a:ext cx="96837" cy="280987"/>
          </a:xfrm>
          <a:prstGeom prst="curvedRightArrow">
            <a:avLst>
              <a:gd name="adj1" fmla="val 58033"/>
              <a:gd name="adj2" fmla="val 116066"/>
              <a:gd name="adj3" fmla="val 33333"/>
            </a:avLst>
          </a:prstGeom>
          <a:solidFill>
            <a:srgbClr val="FF6600"/>
          </a:solidFill>
          <a:ln w="9525">
            <a:noFill/>
            <a:miter lim="800000"/>
            <a:headEnd/>
            <a:tailEnd/>
          </a:ln>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7731"/>
                                        </p:tgtEl>
                                        <p:attrNameLst>
                                          <p:attrName>style.visibility</p:attrName>
                                        </p:attrNameLst>
                                      </p:cBhvr>
                                      <p:to>
                                        <p:strVal val="visible"/>
                                      </p:to>
                                    </p:set>
                                    <p:anim calcmode="lin" valueType="num">
                                      <p:cBhvr additive="base">
                                        <p:cTn id="7" dur="500" fill="hold"/>
                                        <p:tgtEl>
                                          <p:spTgt spid="457731"/>
                                        </p:tgtEl>
                                        <p:attrNameLst>
                                          <p:attrName>ppt_x</p:attrName>
                                        </p:attrNameLst>
                                      </p:cBhvr>
                                      <p:tavLst>
                                        <p:tav tm="0">
                                          <p:val>
                                            <p:strVal val="0-#ppt_w/2"/>
                                          </p:val>
                                        </p:tav>
                                        <p:tav tm="100000">
                                          <p:val>
                                            <p:strVal val="#ppt_x"/>
                                          </p:val>
                                        </p:tav>
                                      </p:tavLst>
                                    </p:anim>
                                    <p:anim calcmode="lin" valueType="num">
                                      <p:cBhvr additive="base">
                                        <p:cTn id="8" dur="500" fill="hold"/>
                                        <p:tgtEl>
                                          <p:spTgt spid="4577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57758"/>
                                        </p:tgtEl>
                                        <p:attrNameLst>
                                          <p:attrName>style.visibility</p:attrName>
                                        </p:attrNameLst>
                                      </p:cBhvr>
                                      <p:to>
                                        <p:strVal val="visible"/>
                                      </p:to>
                                    </p:set>
                                    <p:animEffect transition="in" filter="dissolve">
                                      <p:cBhvr>
                                        <p:cTn id="13" dur="500"/>
                                        <p:tgtEl>
                                          <p:spTgt spid="45775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57760"/>
                                        </p:tgtEl>
                                        <p:attrNameLst>
                                          <p:attrName>style.visibility</p:attrName>
                                        </p:attrNameLst>
                                      </p:cBhvr>
                                      <p:to>
                                        <p:strVal val="visible"/>
                                      </p:to>
                                    </p:set>
                                    <p:animEffect transition="in" filter="blinds(horizontal)">
                                      <p:cBhvr>
                                        <p:cTn id="24" dur="500"/>
                                        <p:tgtEl>
                                          <p:spTgt spid="45776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57762"/>
                                        </p:tgtEl>
                                        <p:attrNameLst>
                                          <p:attrName>style.visibility</p:attrName>
                                        </p:attrNameLst>
                                      </p:cBhvr>
                                      <p:to>
                                        <p:strVal val="visible"/>
                                      </p:to>
                                    </p:set>
                                    <p:animEffect transition="in" filter="wipe(up)">
                                      <p:cBhvr>
                                        <p:cTn id="29" dur="500"/>
                                        <p:tgtEl>
                                          <p:spTgt spid="45776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57763"/>
                                        </p:tgtEl>
                                        <p:attrNameLst>
                                          <p:attrName>style.visibility</p:attrName>
                                        </p:attrNameLst>
                                      </p:cBhvr>
                                      <p:to>
                                        <p:strVal val="visible"/>
                                      </p:to>
                                    </p:set>
                                    <p:animEffect transition="in" filter="wipe(up)">
                                      <p:cBhvr>
                                        <p:cTn id="34" dur="500"/>
                                        <p:tgtEl>
                                          <p:spTgt spid="457763"/>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457759"/>
                                        </p:tgtEl>
                                        <p:attrNameLst>
                                          <p:attrName>style.visibility</p:attrName>
                                        </p:attrNameLst>
                                      </p:cBhvr>
                                      <p:to>
                                        <p:strVal val="visible"/>
                                      </p:to>
                                    </p:set>
                                    <p:anim calcmode="lin" valueType="num">
                                      <p:cBhvr>
                                        <p:cTn id="39" dur="500" fill="hold"/>
                                        <p:tgtEl>
                                          <p:spTgt spid="457759"/>
                                        </p:tgtEl>
                                        <p:attrNameLst>
                                          <p:attrName>ppt_w</p:attrName>
                                        </p:attrNameLst>
                                      </p:cBhvr>
                                      <p:tavLst>
                                        <p:tav tm="0">
                                          <p:val>
                                            <p:fltVal val="0"/>
                                          </p:val>
                                        </p:tav>
                                        <p:tav tm="100000">
                                          <p:val>
                                            <p:strVal val="#ppt_w"/>
                                          </p:val>
                                        </p:tav>
                                      </p:tavLst>
                                    </p:anim>
                                    <p:anim calcmode="lin" valueType="num">
                                      <p:cBhvr>
                                        <p:cTn id="40" dur="500" fill="hold"/>
                                        <p:tgtEl>
                                          <p:spTgt spid="4577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autoUpdateAnimBg="0"/>
      <p:bldP spid="457758" grpId="0" animBg="1"/>
      <p:bldP spid="457759" grpId="0" animBg="1" autoUpdateAnimBg="0"/>
      <p:bldP spid="457762" grpId="0" animBg="1"/>
      <p:bldP spid="457763"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539552" y="384275"/>
            <a:ext cx="7772400" cy="372603"/>
          </a:xfrm>
        </p:spPr>
        <p:txBody>
          <a:bodyPr/>
          <a:lstStyle/>
          <a:p>
            <a:r>
              <a:rPr lang="zh-CN" altLang="en-US" smtClean="0">
                <a:solidFill>
                  <a:schemeClr val="accent1"/>
                </a:solidFill>
                <a:latin typeface="Times New Roman" panose="02020603050405020304" pitchFamily="18" charset="0"/>
                <a:cs typeface="Times New Roman" panose="02020603050405020304" pitchFamily="18" charset="0"/>
              </a:rPr>
              <a:t>非阻塞赋值与阻塞</a:t>
            </a:r>
            <a:r>
              <a:rPr lang="zh-CN" altLang="zh-CN" smtClean="0">
                <a:solidFill>
                  <a:schemeClr val="accent1"/>
                </a:solidFill>
                <a:latin typeface="Times New Roman" panose="02020603050405020304" pitchFamily="18" charset="0"/>
                <a:cs typeface="Times New Roman" panose="02020603050405020304" pitchFamily="18" charset="0"/>
              </a:rPr>
              <a:t>赋值的区别</a:t>
            </a:r>
            <a:r>
              <a:rPr lang="zh-CN" altLang="en-US" smtClean="0">
                <a:solidFill>
                  <a:schemeClr val="accent1"/>
                </a:solidFill>
                <a:latin typeface="Times New Roman" panose="02020603050405020304" pitchFamily="18" charset="0"/>
                <a:cs typeface="Times New Roman" panose="02020603050405020304" pitchFamily="18" charset="0"/>
              </a:rPr>
              <a:t>（续）</a:t>
            </a:r>
            <a:endParaRPr lang="en-US" altLang="zh-CN" smtClean="0">
              <a:solidFill>
                <a:schemeClr val="accent1"/>
              </a:solidFill>
              <a:latin typeface="Times New Roman" panose="02020603050405020304" pitchFamily="18" charset="0"/>
              <a:cs typeface="Times New Roman" panose="02020603050405020304" pitchFamily="18" charset="0"/>
            </a:endParaRPr>
          </a:p>
        </p:txBody>
      </p:sp>
      <p:sp>
        <p:nvSpPr>
          <p:cNvPr id="459779" name="Rectangle 3"/>
          <p:cNvSpPr>
            <a:spLocks noGrp="1" noChangeArrowheads="1"/>
          </p:cNvSpPr>
          <p:nvPr>
            <p:ph type="body" idx="1"/>
          </p:nvPr>
        </p:nvSpPr>
        <p:spPr>
          <a:xfrm>
            <a:off x="395536" y="836712"/>
            <a:ext cx="4016375" cy="2170113"/>
          </a:xfrm>
        </p:spPr>
        <p:txBody>
          <a:bodyPr/>
          <a:lstStyle/>
          <a:p>
            <a:pPr algn="just">
              <a:lnSpc>
                <a:spcPct val="110000"/>
              </a:lnSpc>
              <a:spcBef>
                <a:spcPct val="0"/>
              </a:spcBef>
              <a:buFont typeface="Wingdings" pitchFamily="2" charset="2"/>
              <a:buNone/>
              <a:defRPr/>
            </a:pPr>
            <a:r>
              <a:rPr lang="zh-CN" altLang="en-US" sz="2400" dirty="0" smtClean="0">
                <a:latin typeface="Arial" charset="0"/>
              </a:rPr>
              <a:t>（</a:t>
            </a:r>
            <a:r>
              <a:rPr lang="en-US" altLang="zh-CN" sz="2400" dirty="0" smtClean="0">
                <a:latin typeface="Arial" charset="0"/>
              </a:rPr>
              <a:t>2</a:t>
            </a:r>
            <a:r>
              <a:rPr lang="zh-CN" altLang="en-US" sz="2400" dirty="0" smtClean="0">
                <a:latin typeface="Arial" charset="0"/>
              </a:rPr>
              <a:t>）</a:t>
            </a:r>
            <a:r>
              <a:rPr lang="zh-CN" altLang="en-US" sz="2400" dirty="0" smtClean="0">
                <a:latin typeface="宋体" pitchFamily="2" charset="-122"/>
              </a:rPr>
              <a:t>阻塞</a:t>
            </a:r>
            <a:r>
              <a:rPr lang="zh-CN" altLang="zh-CN" sz="2400" dirty="0" smtClean="0">
                <a:latin typeface="宋体" pitchFamily="2" charset="-122"/>
              </a:rPr>
              <a:t>赋值方式</a:t>
            </a:r>
          </a:p>
          <a:p>
            <a:pPr>
              <a:lnSpc>
                <a:spcPct val="95000"/>
              </a:lnSpc>
              <a:spcBef>
                <a:spcPct val="0"/>
              </a:spcBef>
              <a:buFont typeface="Wingdings" pitchFamily="2" charset="2"/>
              <a:buNone/>
              <a:defRPr/>
            </a:pPr>
            <a:r>
              <a:rPr lang="zh-CN" altLang="zh-CN" sz="2400" dirty="0" smtClean="0">
                <a:latin typeface="Arial" charset="0"/>
              </a:rPr>
              <a:t> </a:t>
            </a:r>
            <a:r>
              <a:rPr lang="zh-CN" altLang="en-US" sz="2400" dirty="0" smtClean="0">
                <a:latin typeface="Arial" charset="0"/>
              </a:rPr>
              <a:t>   </a:t>
            </a:r>
            <a:r>
              <a:rPr lang="zh-CN" altLang="zh-CN" sz="2000" dirty="0" smtClean="0">
                <a:effectLst>
                  <a:outerShdw blurRad="38100" dist="38100" dir="2700000" algn="tl">
                    <a:srgbClr val="C0C0C0"/>
                  </a:outerShdw>
                </a:effectLst>
                <a:latin typeface="Arial" charset="0"/>
              </a:rPr>
              <a:t>always @(posedge clk)  </a:t>
            </a:r>
          </a:p>
          <a:p>
            <a:pPr>
              <a:lnSpc>
                <a:spcPct val="95000"/>
              </a:lnSpc>
              <a:spcBef>
                <a:spcPct val="0"/>
              </a:spcBef>
              <a:buFont typeface="Wingdings" pitchFamily="2" charset="2"/>
              <a:buNone/>
              <a:defRPr/>
            </a:pPr>
            <a:r>
              <a:rPr lang="zh-CN" altLang="zh-CN" sz="2000" dirty="0" smtClean="0">
                <a:effectLst>
                  <a:outerShdw blurRad="38100" dist="38100" dir="2700000" algn="tl">
                    <a:srgbClr val="C0C0C0"/>
                  </a:outerShdw>
                </a:effectLst>
                <a:latin typeface="Arial" charset="0"/>
              </a:rPr>
              <a:t>        </a:t>
            </a:r>
            <a:r>
              <a:rPr lang="en-US" altLang="zh-CN" sz="2000" dirty="0" smtClean="0">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begin  </a:t>
            </a:r>
          </a:p>
          <a:p>
            <a:pPr>
              <a:lnSpc>
                <a:spcPct val="95000"/>
              </a:lnSpc>
              <a:spcBef>
                <a:spcPct val="0"/>
              </a:spcBef>
              <a:buFont typeface="Wingdings" pitchFamily="2" charset="2"/>
              <a:buNone/>
              <a:defRPr/>
            </a:pPr>
            <a:r>
              <a:rPr lang="zh-CN" altLang="zh-CN" sz="2000" dirty="0" smtClean="0">
                <a:effectLst>
                  <a:outerShdw blurRad="38100" dist="38100" dir="2700000" algn="tl">
                    <a:srgbClr val="C0C0C0"/>
                  </a:outerShdw>
                </a:effectLst>
                <a:latin typeface="Arial" charset="0"/>
              </a:rPr>
              <a:t>              </a:t>
            </a:r>
            <a:r>
              <a:rPr lang="en-US" altLang="zh-CN" sz="2000" dirty="0" smtClean="0">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b </a:t>
            </a:r>
            <a:r>
              <a:rPr lang="zh-CN" altLang="zh-CN" sz="2000" dirty="0" smtClean="0">
                <a:solidFill>
                  <a:srgbClr val="CC0066"/>
                </a:solidFill>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a; </a:t>
            </a:r>
          </a:p>
          <a:p>
            <a:pPr>
              <a:lnSpc>
                <a:spcPct val="95000"/>
              </a:lnSpc>
              <a:spcBef>
                <a:spcPct val="0"/>
              </a:spcBef>
              <a:buFont typeface="Wingdings" pitchFamily="2" charset="2"/>
              <a:buNone/>
              <a:defRPr/>
            </a:pPr>
            <a:r>
              <a:rPr lang="zh-CN" altLang="zh-CN" sz="2000" dirty="0" smtClean="0">
                <a:effectLst>
                  <a:outerShdw blurRad="38100" dist="38100" dir="2700000" algn="tl">
                    <a:srgbClr val="C0C0C0"/>
                  </a:outerShdw>
                </a:effectLst>
                <a:latin typeface="Arial" charset="0"/>
              </a:rPr>
              <a:t>              </a:t>
            </a:r>
            <a:r>
              <a:rPr lang="en-US" altLang="zh-CN" sz="2000" dirty="0" smtClean="0">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c </a:t>
            </a:r>
            <a:r>
              <a:rPr lang="zh-CN" altLang="zh-CN" sz="2000" dirty="0" smtClean="0">
                <a:solidFill>
                  <a:srgbClr val="CC0066"/>
                </a:solidFill>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b;</a:t>
            </a:r>
          </a:p>
          <a:p>
            <a:pPr>
              <a:lnSpc>
                <a:spcPct val="95000"/>
              </a:lnSpc>
              <a:spcBef>
                <a:spcPct val="0"/>
              </a:spcBef>
              <a:buFont typeface="Wingdings" pitchFamily="2" charset="2"/>
              <a:buNone/>
              <a:defRPr/>
            </a:pPr>
            <a:r>
              <a:rPr lang="zh-CN" altLang="zh-CN" sz="2000" dirty="0" smtClean="0">
                <a:effectLst>
                  <a:outerShdw blurRad="38100" dist="38100" dir="2700000" algn="tl">
                    <a:srgbClr val="C0C0C0"/>
                  </a:outerShdw>
                </a:effectLst>
                <a:latin typeface="Arial" charset="0"/>
              </a:rPr>
              <a:t>        </a:t>
            </a:r>
            <a:r>
              <a:rPr lang="en-US" altLang="zh-CN" sz="2000" dirty="0" smtClean="0">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en</a:t>
            </a:r>
            <a:r>
              <a:rPr lang="en-US" altLang="zh-CN" sz="2000" dirty="0" smtClean="0">
                <a:effectLst>
                  <a:outerShdw blurRad="38100" dist="38100" dir="2700000" algn="tl">
                    <a:srgbClr val="C0C0C0"/>
                  </a:outerShdw>
                </a:effectLst>
                <a:latin typeface="Arial" charset="0"/>
              </a:rPr>
              <a:t>d</a:t>
            </a:r>
            <a:endParaRPr lang="en-US" altLang="zh-CN" sz="2000" dirty="0" smtClean="0">
              <a:latin typeface="Arial" charset="0"/>
            </a:endParaRPr>
          </a:p>
        </p:txBody>
      </p:sp>
      <p:sp>
        <p:nvSpPr>
          <p:cNvPr id="459780" name="AutoShape 4"/>
          <p:cNvSpPr>
            <a:spLocks noChangeArrowheads="1"/>
          </p:cNvSpPr>
          <p:nvPr/>
        </p:nvSpPr>
        <p:spPr bwMode="auto">
          <a:xfrm>
            <a:off x="1862138" y="2708920"/>
            <a:ext cx="2133600" cy="896938"/>
          </a:xfrm>
          <a:prstGeom prst="wedgeRoundRectCallout">
            <a:avLst>
              <a:gd name="adj1" fmla="val -43153"/>
              <a:gd name="adj2" fmla="val -7265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95000"/>
              </a:lnSpc>
              <a:spcBef>
                <a:spcPct val="0"/>
              </a:spcBef>
              <a:buClrTx/>
              <a:buFontTx/>
              <a:buNone/>
            </a:pPr>
            <a:r>
              <a:rPr kumimoji="1" lang="zh-CN" altLang="en-US" sz="2000" b="1" dirty="0">
                <a:solidFill>
                  <a:schemeClr val="tx1"/>
                </a:solidFill>
                <a:latin typeface="Tahoma" pitchFamily="34" charset="0"/>
                <a:ea typeface="楷体_GB2312" pitchFamily="49" charset="-122"/>
              </a:rPr>
              <a:t>阻塞</a:t>
            </a:r>
            <a:r>
              <a:rPr kumimoji="1" lang="zh-CN" altLang="zh-CN" sz="2000" b="1" dirty="0">
                <a:solidFill>
                  <a:schemeClr val="tx1"/>
                </a:solidFill>
                <a:latin typeface="Tahoma" pitchFamily="34" charset="0"/>
                <a:ea typeface="楷体_GB2312" pitchFamily="49" charset="-122"/>
              </a:rPr>
              <a:t>赋值</a:t>
            </a:r>
            <a:r>
              <a:rPr lang="zh-CN" altLang="zh-CN" sz="2000" b="1" dirty="0">
                <a:solidFill>
                  <a:schemeClr val="tx1"/>
                </a:solidFill>
                <a:latin typeface="仿宋_GB2312" pitchFamily="49" charset="-122"/>
                <a:ea typeface="楷体_GB2312" pitchFamily="49" charset="-122"/>
              </a:rPr>
              <a:t>在</a:t>
            </a:r>
            <a:r>
              <a:rPr kumimoji="1" lang="zh-CN" altLang="en-US" sz="2000" b="1" dirty="0">
                <a:solidFill>
                  <a:srgbClr val="C00000"/>
                </a:solidFill>
                <a:latin typeface="Tahoma" pitchFamily="34" charset="0"/>
                <a:ea typeface="楷体_GB2312" pitchFamily="49" charset="-122"/>
              </a:rPr>
              <a:t>该语句</a:t>
            </a:r>
            <a:r>
              <a:rPr kumimoji="1" lang="zh-CN" altLang="en-US" sz="2000" b="1" dirty="0">
                <a:solidFill>
                  <a:schemeClr val="tx1"/>
                </a:solidFill>
                <a:latin typeface="Tahoma" pitchFamily="34" charset="0"/>
                <a:ea typeface="楷体_GB2312" pitchFamily="49" charset="-122"/>
              </a:rPr>
              <a:t>结束时就完成赋值操作！</a:t>
            </a:r>
          </a:p>
        </p:txBody>
      </p:sp>
      <p:grpSp>
        <p:nvGrpSpPr>
          <p:cNvPr id="2" name="Group 5"/>
          <p:cNvGrpSpPr>
            <a:grpSpLocks/>
          </p:cNvGrpSpPr>
          <p:nvPr/>
        </p:nvGrpSpPr>
        <p:grpSpPr bwMode="auto">
          <a:xfrm>
            <a:off x="4752975" y="1355725"/>
            <a:ext cx="3657600" cy="1676400"/>
            <a:chOff x="2640" y="2640"/>
            <a:chExt cx="2304" cy="1056"/>
          </a:xfrm>
        </p:grpSpPr>
        <p:sp>
          <p:nvSpPr>
            <p:cNvPr id="459782" name="Rectangle 6"/>
            <p:cNvSpPr>
              <a:spLocks noChangeArrowheads="1"/>
            </p:cNvSpPr>
            <p:nvPr/>
          </p:nvSpPr>
          <p:spPr bwMode="auto">
            <a:xfrm>
              <a:off x="2640" y="2640"/>
              <a:ext cx="2304" cy="1056"/>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ctr" eaLnBrk="1" hangingPunct="1">
                <a:lnSpc>
                  <a:spcPct val="100000"/>
                </a:lnSpc>
                <a:spcBef>
                  <a:spcPct val="0"/>
                </a:spcBef>
                <a:buClrTx/>
                <a:buFontTx/>
                <a:buNone/>
                <a:defRPr/>
              </a:pPr>
              <a:endParaRPr lang="zh-CN" altLang="en-US" sz="1600" b="1">
                <a:solidFill>
                  <a:schemeClr val="tx1"/>
                </a:solidFill>
                <a:latin typeface="Tahoma" pitchFamily="34" charset="0"/>
                <a:ea typeface="宋体" pitchFamily="2" charset="-122"/>
              </a:endParaRPr>
            </a:p>
          </p:txBody>
        </p:sp>
        <p:sp>
          <p:nvSpPr>
            <p:cNvPr id="87051" name="Line 7"/>
            <p:cNvSpPr>
              <a:spLocks noChangeShapeType="1"/>
            </p:cNvSpPr>
            <p:nvPr/>
          </p:nvSpPr>
          <p:spPr bwMode="auto">
            <a:xfrm>
              <a:off x="3936" y="3216"/>
              <a:ext cx="336" cy="0"/>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87052" name="Text Box 8"/>
            <p:cNvSpPr txBox="1">
              <a:spLocks noChangeArrowheads="1"/>
            </p:cNvSpPr>
            <p:nvPr/>
          </p:nvSpPr>
          <p:spPr bwMode="auto">
            <a:xfrm>
              <a:off x="2832" y="2736"/>
              <a:ext cx="384" cy="252"/>
            </a:xfrm>
            <a:prstGeom prst="rect">
              <a:avLst/>
            </a:prstGeom>
            <a:no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clk</a:t>
              </a:r>
            </a:p>
          </p:txBody>
        </p:sp>
        <p:sp>
          <p:nvSpPr>
            <p:cNvPr id="87053" name="Text Box 9"/>
            <p:cNvSpPr txBox="1">
              <a:spLocks noChangeArrowheads="1"/>
            </p:cNvSpPr>
            <p:nvPr/>
          </p:nvSpPr>
          <p:spPr bwMode="auto">
            <a:xfrm>
              <a:off x="3360" y="3360"/>
              <a:ext cx="432"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DFF</a:t>
              </a:r>
            </a:p>
          </p:txBody>
        </p:sp>
        <p:sp>
          <p:nvSpPr>
            <p:cNvPr id="87054" name="Text Box 10"/>
            <p:cNvSpPr txBox="1">
              <a:spLocks noChangeArrowheads="1"/>
            </p:cNvSpPr>
            <p:nvPr/>
          </p:nvSpPr>
          <p:spPr bwMode="auto">
            <a:xfrm>
              <a:off x="4656" y="3264"/>
              <a:ext cx="192"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c</a:t>
              </a:r>
            </a:p>
          </p:txBody>
        </p:sp>
        <p:sp>
          <p:nvSpPr>
            <p:cNvPr id="87055" name="Rectangle 11"/>
            <p:cNvSpPr>
              <a:spLocks noChangeArrowheads="1"/>
            </p:cNvSpPr>
            <p:nvPr/>
          </p:nvSpPr>
          <p:spPr bwMode="auto">
            <a:xfrm>
              <a:off x="3264" y="2880"/>
              <a:ext cx="672" cy="480"/>
            </a:xfrm>
            <a:prstGeom prst="rect">
              <a:avLst/>
            </a:prstGeom>
            <a:solidFill>
              <a:srgbClr val="996600"/>
            </a:solidFill>
            <a:ln w="9525">
              <a:noFill/>
              <a:miter lim="800000"/>
              <a:headEnd/>
              <a:tailEnd/>
            </a:ln>
          </p:spPr>
          <p:txBody>
            <a:bodyPr wrap="none" lIns="92075" tIns="46038" rIns="92075" bIns="46038" anchor="ctr"/>
            <a:lstStyle/>
            <a:p>
              <a:endParaRPr lang="zh-CN" altLang="en-US" b="1">
                <a:solidFill>
                  <a:schemeClr val="tx1"/>
                </a:solidFill>
              </a:endParaRPr>
            </a:p>
          </p:txBody>
        </p:sp>
        <p:sp>
          <p:nvSpPr>
            <p:cNvPr id="87056" name="Line 12"/>
            <p:cNvSpPr>
              <a:spLocks noChangeShapeType="1"/>
            </p:cNvSpPr>
            <p:nvPr/>
          </p:nvSpPr>
          <p:spPr bwMode="auto">
            <a:xfrm>
              <a:off x="2832" y="3216"/>
              <a:ext cx="432" cy="0"/>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87057" name="Line 13"/>
            <p:cNvSpPr>
              <a:spLocks noChangeShapeType="1"/>
            </p:cNvSpPr>
            <p:nvPr/>
          </p:nvSpPr>
          <p:spPr bwMode="auto">
            <a:xfrm>
              <a:off x="2832" y="3024"/>
              <a:ext cx="432" cy="0"/>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87058" name="Text Box 14"/>
            <p:cNvSpPr txBox="1">
              <a:spLocks noChangeArrowheads="1"/>
            </p:cNvSpPr>
            <p:nvPr/>
          </p:nvSpPr>
          <p:spPr bwMode="auto">
            <a:xfrm>
              <a:off x="3264" y="3072"/>
              <a:ext cx="192" cy="252"/>
            </a:xfrm>
            <a:prstGeom prst="rect">
              <a:avLst/>
            </a:prstGeom>
            <a:no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D      </a:t>
              </a:r>
            </a:p>
          </p:txBody>
        </p:sp>
        <p:sp>
          <p:nvSpPr>
            <p:cNvPr id="87059" name="Text Box 15"/>
            <p:cNvSpPr txBox="1">
              <a:spLocks noChangeArrowheads="1"/>
            </p:cNvSpPr>
            <p:nvPr/>
          </p:nvSpPr>
          <p:spPr bwMode="auto">
            <a:xfrm>
              <a:off x="3696" y="3072"/>
              <a:ext cx="192" cy="252"/>
            </a:xfrm>
            <a:prstGeom prst="rect">
              <a:avLst/>
            </a:prstGeom>
            <a:solidFill>
              <a:srgbClr val="996600"/>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Q</a:t>
              </a:r>
            </a:p>
          </p:txBody>
        </p:sp>
        <p:sp>
          <p:nvSpPr>
            <p:cNvPr id="87060" name="Line 16"/>
            <p:cNvSpPr>
              <a:spLocks noChangeShapeType="1"/>
            </p:cNvSpPr>
            <p:nvPr/>
          </p:nvSpPr>
          <p:spPr bwMode="auto">
            <a:xfrm>
              <a:off x="3264" y="2976"/>
              <a:ext cx="144" cy="48"/>
            </a:xfrm>
            <a:prstGeom prst="line">
              <a:avLst/>
            </a:prstGeom>
            <a:noFill/>
            <a:ln w="9525">
              <a:solidFill>
                <a:srgbClr val="FFFFFF"/>
              </a:solidFill>
              <a:round/>
              <a:headEnd/>
              <a:tailEnd/>
            </a:ln>
          </p:spPr>
          <p:txBody>
            <a:bodyPr wrap="none" lIns="92075" tIns="46038" rIns="92075" bIns="46038" anchor="ctr"/>
            <a:lstStyle/>
            <a:p>
              <a:endParaRPr lang="zh-CN" altLang="en-US" b="1">
                <a:solidFill>
                  <a:schemeClr val="tx1"/>
                </a:solidFill>
              </a:endParaRPr>
            </a:p>
          </p:txBody>
        </p:sp>
        <p:sp>
          <p:nvSpPr>
            <p:cNvPr id="87061" name="Line 17"/>
            <p:cNvSpPr>
              <a:spLocks noChangeShapeType="1"/>
            </p:cNvSpPr>
            <p:nvPr/>
          </p:nvSpPr>
          <p:spPr bwMode="auto">
            <a:xfrm flipH="1">
              <a:off x="3264" y="3024"/>
              <a:ext cx="144" cy="48"/>
            </a:xfrm>
            <a:prstGeom prst="line">
              <a:avLst/>
            </a:prstGeom>
            <a:noFill/>
            <a:ln w="9525">
              <a:solidFill>
                <a:srgbClr val="FFFFFF"/>
              </a:solidFill>
              <a:round/>
              <a:headEnd/>
              <a:tailEnd/>
            </a:ln>
          </p:spPr>
          <p:txBody>
            <a:bodyPr wrap="none" lIns="92075" tIns="46038" rIns="92075" bIns="46038" anchor="ctr"/>
            <a:lstStyle/>
            <a:p>
              <a:endParaRPr lang="zh-CN" altLang="en-US" b="1">
                <a:solidFill>
                  <a:schemeClr val="tx1"/>
                </a:solidFill>
              </a:endParaRPr>
            </a:p>
          </p:txBody>
        </p:sp>
        <p:sp>
          <p:nvSpPr>
            <p:cNvPr id="87062" name="Line 18"/>
            <p:cNvSpPr>
              <a:spLocks noChangeShapeType="1"/>
            </p:cNvSpPr>
            <p:nvPr/>
          </p:nvSpPr>
          <p:spPr bwMode="auto">
            <a:xfrm>
              <a:off x="4272" y="3360"/>
              <a:ext cx="384" cy="0"/>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87063" name="Text Box 19"/>
            <p:cNvSpPr txBox="1">
              <a:spLocks noChangeArrowheads="1"/>
            </p:cNvSpPr>
            <p:nvPr/>
          </p:nvSpPr>
          <p:spPr bwMode="auto">
            <a:xfrm>
              <a:off x="2832" y="3264"/>
              <a:ext cx="192"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a</a:t>
              </a:r>
            </a:p>
          </p:txBody>
        </p:sp>
        <p:sp>
          <p:nvSpPr>
            <p:cNvPr id="87064" name="Text Box 20"/>
            <p:cNvSpPr txBox="1">
              <a:spLocks noChangeArrowheads="1"/>
            </p:cNvSpPr>
            <p:nvPr/>
          </p:nvSpPr>
          <p:spPr bwMode="auto">
            <a:xfrm>
              <a:off x="4656" y="2784"/>
              <a:ext cx="192" cy="252"/>
            </a:xfrm>
            <a:prstGeom prst="rect">
              <a:avLst/>
            </a:prstGeom>
            <a:solidFill>
              <a:srgbClr val="99CCFF"/>
            </a:solidFill>
            <a:ln w="9525">
              <a:noFill/>
              <a:miter lim="800000"/>
              <a:headEnd/>
              <a:tailEnd/>
            </a:ln>
          </p:spPr>
          <p:txBody>
            <a:bodyPr lIns="92075" tIns="46038" rIns="92075" bIns="46038">
              <a:spAutoFit/>
            </a:bodyPr>
            <a:lstStyle/>
            <a:p>
              <a:pPr algn="l" eaLnBrk="1" hangingPunct="1">
                <a:lnSpc>
                  <a:spcPct val="100000"/>
                </a:lnSpc>
                <a:spcBef>
                  <a:spcPct val="50000"/>
                </a:spcBef>
                <a:buClr>
                  <a:schemeClr val="tx2"/>
                </a:buClr>
                <a:buFontTx/>
                <a:buNone/>
              </a:pPr>
              <a:r>
                <a:rPr kumimoji="1" lang="en-US" altLang="zh-CN" sz="2000" b="1">
                  <a:solidFill>
                    <a:schemeClr val="tx1"/>
                  </a:solidFill>
                  <a:latin typeface="Times New Roman" pitchFamily="18" charset="0"/>
                </a:rPr>
                <a:t>b</a:t>
              </a:r>
            </a:p>
          </p:txBody>
        </p:sp>
        <p:sp>
          <p:nvSpPr>
            <p:cNvPr id="87065" name="Line 21"/>
            <p:cNvSpPr>
              <a:spLocks noChangeShapeType="1"/>
            </p:cNvSpPr>
            <p:nvPr/>
          </p:nvSpPr>
          <p:spPr bwMode="auto">
            <a:xfrm>
              <a:off x="4272" y="3024"/>
              <a:ext cx="0" cy="336"/>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sp>
          <p:nvSpPr>
            <p:cNvPr id="87066" name="Line 22"/>
            <p:cNvSpPr>
              <a:spLocks noChangeShapeType="1"/>
            </p:cNvSpPr>
            <p:nvPr/>
          </p:nvSpPr>
          <p:spPr bwMode="auto">
            <a:xfrm>
              <a:off x="4272" y="3024"/>
              <a:ext cx="384" cy="0"/>
            </a:xfrm>
            <a:prstGeom prst="line">
              <a:avLst/>
            </a:prstGeom>
            <a:noFill/>
            <a:ln w="9525">
              <a:solidFill>
                <a:schemeClr val="tx1"/>
              </a:solidFill>
              <a:round/>
              <a:headEnd/>
              <a:tailEnd/>
            </a:ln>
          </p:spPr>
          <p:txBody>
            <a:bodyPr wrap="none" lIns="92075" tIns="46038" rIns="92075" bIns="46038" anchor="ctr"/>
            <a:lstStyle/>
            <a:p>
              <a:endParaRPr lang="zh-CN" altLang="en-US" b="1">
                <a:solidFill>
                  <a:schemeClr val="tx1"/>
                </a:solidFill>
              </a:endParaRPr>
            </a:p>
          </p:txBody>
        </p:sp>
      </p:grpSp>
      <p:sp>
        <p:nvSpPr>
          <p:cNvPr id="459799" name="Rectangle 23"/>
          <p:cNvSpPr>
            <a:spLocks noChangeArrowheads="1"/>
          </p:cNvSpPr>
          <p:nvPr/>
        </p:nvSpPr>
        <p:spPr bwMode="auto">
          <a:xfrm>
            <a:off x="796925" y="4946650"/>
            <a:ext cx="7396163" cy="1863725"/>
          </a:xfrm>
          <a:prstGeom prst="rect">
            <a:avLst/>
          </a:prstGeom>
          <a:solidFill>
            <a:srgbClr val="FFD7AF"/>
          </a:solidFill>
          <a:ln w="9525">
            <a:solidFill>
              <a:schemeClr val="tx1"/>
            </a:solidFill>
            <a:miter lim="800000"/>
            <a:headEnd/>
            <a:tailEnd/>
          </a:ln>
          <a:effectLst>
            <a:prstShdw prst="shdw13" dist="53882" dir="13500000">
              <a:schemeClr val="bg2"/>
            </a:prstShdw>
          </a:effectLst>
        </p:spPr>
        <p:txBody>
          <a:bodyPr>
            <a:spAutoFit/>
          </a:bodyPr>
          <a:lstStyle/>
          <a:p>
            <a:pPr marL="265113" indent="-265113" algn="l">
              <a:lnSpc>
                <a:spcPct val="105000"/>
              </a:lnSpc>
              <a:spcBef>
                <a:spcPct val="0"/>
              </a:spcBef>
              <a:buClr>
                <a:srgbClr val="006666"/>
              </a:buClr>
              <a:buSzPct val="110000"/>
              <a:buFont typeface="Wingdings" pitchFamily="2" charset="2"/>
              <a:buChar char="w"/>
            </a:pPr>
            <a:r>
              <a:rPr lang="en-US" altLang="zh-CN" sz="2200" b="1" dirty="0">
                <a:solidFill>
                  <a:schemeClr val="tx1"/>
                </a:solidFill>
                <a:latin typeface="Arial" charset="0"/>
                <a:ea typeface="楷体_GB2312" pitchFamily="49" charset="-122"/>
              </a:rPr>
              <a:t>c</a:t>
            </a:r>
            <a:r>
              <a:rPr lang="zh-CN" altLang="en-US" sz="2200" b="1" dirty="0">
                <a:solidFill>
                  <a:schemeClr val="tx1"/>
                </a:solidFill>
                <a:latin typeface="Arial" charset="0"/>
                <a:ea typeface="楷体_GB2312" pitchFamily="49" charset="-122"/>
              </a:rPr>
              <a:t>的值与</a:t>
            </a:r>
            <a:r>
              <a:rPr lang="en-US" altLang="zh-CN" sz="2200" b="1" dirty="0">
                <a:solidFill>
                  <a:schemeClr val="tx1"/>
                </a:solidFill>
                <a:latin typeface="Arial" charset="0"/>
                <a:ea typeface="楷体_GB2312" pitchFamily="49" charset="-122"/>
              </a:rPr>
              <a:t>b</a:t>
            </a:r>
            <a:r>
              <a:rPr lang="zh-CN" altLang="en-US" sz="2200" b="1" dirty="0">
                <a:solidFill>
                  <a:schemeClr val="tx1"/>
                </a:solidFill>
                <a:latin typeface="Arial" charset="0"/>
                <a:ea typeface="楷体_GB2312" pitchFamily="49" charset="-122"/>
              </a:rPr>
              <a:t>的值</a:t>
            </a:r>
            <a:r>
              <a:rPr lang="zh-CN" altLang="en-US" sz="2200" b="1" dirty="0">
                <a:solidFill>
                  <a:schemeClr val="tx1"/>
                </a:solidFill>
                <a:latin typeface="楷体_GB2312" pitchFamily="49" charset="-122"/>
                <a:ea typeface="楷体_GB2312" pitchFamily="49" charset="-122"/>
              </a:rPr>
              <a:t>一样！</a:t>
            </a:r>
          </a:p>
          <a:p>
            <a:pPr marL="265113" indent="-265113" algn="l">
              <a:lnSpc>
                <a:spcPct val="105000"/>
              </a:lnSpc>
              <a:spcBef>
                <a:spcPct val="0"/>
              </a:spcBef>
              <a:buClr>
                <a:srgbClr val="006666"/>
              </a:buClr>
              <a:buSzPct val="110000"/>
              <a:buFont typeface="Wingdings" pitchFamily="2" charset="2"/>
              <a:buChar char="w"/>
            </a:pPr>
            <a:r>
              <a:rPr lang="zh-CN" altLang="en-US" sz="2200" b="1" dirty="0">
                <a:solidFill>
                  <a:schemeClr val="tx1"/>
                </a:solidFill>
                <a:latin typeface="楷体_GB2312" pitchFamily="49" charset="-122"/>
                <a:ea typeface="楷体_GB2312" pitchFamily="49" charset="-122"/>
              </a:rPr>
              <a:t>在一个块语句中，如果有多条阻塞</a:t>
            </a:r>
            <a:r>
              <a:rPr lang="zh-CN" altLang="zh-CN" sz="2200" b="1" dirty="0">
                <a:solidFill>
                  <a:schemeClr val="tx1"/>
                </a:solidFill>
                <a:latin typeface="楷体_GB2312" pitchFamily="49" charset="-122"/>
                <a:ea typeface="楷体_GB2312" pitchFamily="49" charset="-122"/>
              </a:rPr>
              <a:t>赋值语句，在前面的赋值语句没有完成之前，后面的语句就不能被执行，就像被阻塞了一样，因此称为</a:t>
            </a:r>
            <a:r>
              <a:rPr lang="zh-CN" altLang="en-US" sz="2200" b="1" dirty="0">
                <a:solidFill>
                  <a:srgbClr val="FF0000"/>
                </a:solidFill>
                <a:latin typeface="楷体_GB2312" pitchFamily="49" charset="-122"/>
                <a:ea typeface="楷体_GB2312" pitchFamily="49" charset="-122"/>
              </a:rPr>
              <a:t>阻塞</a:t>
            </a:r>
            <a:r>
              <a:rPr lang="zh-CN" altLang="zh-CN" sz="2200" b="1" dirty="0">
                <a:solidFill>
                  <a:srgbClr val="FF0000"/>
                </a:solidFill>
                <a:latin typeface="楷体_GB2312" pitchFamily="49" charset="-122"/>
                <a:ea typeface="楷体_GB2312" pitchFamily="49" charset="-122"/>
              </a:rPr>
              <a:t>赋值方式</a:t>
            </a:r>
            <a:r>
              <a:rPr lang="zh-CN" altLang="zh-CN" sz="2200" b="1" dirty="0">
                <a:solidFill>
                  <a:schemeClr val="tx1"/>
                </a:solidFill>
                <a:latin typeface="楷体_GB2312" pitchFamily="49" charset="-122"/>
                <a:ea typeface="楷体_GB2312" pitchFamily="49" charset="-122"/>
              </a:rPr>
              <a:t>。</a:t>
            </a:r>
            <a:endParaRPr lang="zh-CN" altLang="en-US" sz="2200" b="1" dirty="0">
              <a:solidFill>
                <a:schemeClr val="tx1"/>
              </a:solidFill>
              <a:latin typeface="楷体_GB2312" pitchFamily="49" charset="-122"/>
              <a:ea typeface="楷体_GB2312" pitchFamily="49" charset="-122"/>
            </a:endParaRPr>
          </a:p>
          <a:p>
            <a:pPr marL="265113" indent="-265113" algn="l">
              <a:lnSpc>
                <a:spcPct val="105000"/>
              </a:lnSpc>
              <a:spcBef>
                <a:spcPct val="0"/>
              </a:spcBef>
              <a:buClr>
                <a:srgbClr val="006666"/>
              </a:buClr>
              <a:buSzPct val="110000"/>
              <a:buFont typeface="Wingdings" pitchFamily="2" charset="2"/>
              <a:buChar char="w"/>
            </a:pPr>
            <a:r>
              <a:rPr lang="zh-CN" altLang="en-US" sz="2200" b="1" dirty="0">
                <a:solidFill>
                  <a:schemeClr val="tx1"/>
                </a:solidFill>
                <a:latin typeface="楷体_GB2312" pitchFamily="49" charset="-122"/>
                <a:ea typeface="楷体_GB2312" pitchFamily="49" charset="-122"/>
              </a:rPr>
              <a:t>多条阻塞赋值语句</a:t>
            </a:r>
            <a:r>
              <a:rPr lang="zh-CN" altLang="en-US" sz="2200" b="1" dirty="0">
                <a:solidFill>
                  <a:srgbClr val="FF0066"/>
                </a:solidFill>
                <a:latin typeface="楷体_GB2312" pitchFamily="49" charset="-122"/>
                <a:ea typeface="楷体_GB2312" pitchFamily="49" charset="-122"/>
              </a:rPr>
              <a:t>顺序</a:t>
            </a:r>
            <a:r>
              <a:rPr lang="zh-CN" altLang="en-US" sz="2200" b="1" dirty="0">
                <a:solidFill>
                  <a:schemeClr val="tx1"/>
                </a:solidFill>
                <a:latin typeface="楷体_GB2312" pitchFamily="49" charset="-122"/>
                <a:ea typeface="楷体_GB2312" pitchFamily="49" charset="-122"/>
              </a:rPr>
              <a:t>执行！</a:t>
            </a:r>
          </a:p>
        </p:txBody>
      </p:sp>
      <p:pic>
        <p:nvPicPr>
          <p:cNvPr id="459800" name="Picture 24"/>
          <p:cNvPicPr>
            <a:picLocks noChangeAspect="1" noChangeArrowheads="1"/>
          </p:cNvPicPr>
          <p:nvPr/>
        </p:nvPicPr>
        <p:blipFill>
          <a:blip r:embed="rId3" cstate="print"/>
          <a:srcRect/>
          <a:stretch>
            <a:fillRect/>
          </a:stretch>
        </p:blipFill>
        <p:spPr bwMode="auto">
          <a:xfrm>
            <a:off x="735013" y="3675063"/>
            <a:ext cx="7343775" cy="1171575"/>
          </a:xfrm>
          <a:prstGeom prst="rect">
            <a:avLst/>
          </a:prstGeom>
          <a:noFill/>
          <a:ln w="9525" algn="ctr">
            <a:noFill/>
            <a:miter lim="800000"/>
            <a:headEnd/>
            <a:tailEnd/>
          </a:ln>
        </p:spPr>
      </p:pic>
      <p:sp>
        <p:nvSpPr>
          <p:cNvPr id="459801" name="Oval 25"/>
          <p:cNvSpPr>
            <a:spLocks noChangeArrowheads="1"/>
          </p:cNvSpPr>
          <p:nvPr/>
        </p:nvSpPr>
        <p:spPr bwMode="auto">
          <a:xfrm>
            <a:off x="2776538" y="4413250"/>
            <a:ext cx="88900" cy="450850"/>
          </a:xfrm>
          <a:prstGeom prst="ellipse">
            <a:avLst/>
          </a:prstGeom>
          <a:noFill/>
          <a:ln w="19050" algn="ctr">
            <a:solidFill>
              <a:srgbClr val="FF0000"/>
            </a:solidFill>
            <a:round/>
            <a:headEnd/>
            <a:tailEnd/>
          </a:ln>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9779"/>
                                        </p:tgtEl>
                                        <p:attrNameLst>
                                          <p:attrName>style.visibility</p:attrName>
                                        </p:attrNameLst>
                                      </p:cBhvr>
                                      <p:to>
                                        <p:strVal val="visible"/>
                                      </p:to>
                                    </p:set>
                                    <p:anim calcmode="lin" valueType="num">
                                      <p:cBhvr additive="base">
                                        <p:cTn id="7" dur="500" fill="hold"/>
                                        <p:tgtEl>
                                          <p:spTgt spid="459779"/>
                                        </p:tgtEl>
                                        <p:attrNameLst>
                                          <p:attrName>ppt_x</p:attrName>
                                        </p:attrNameLst>
                                      </p:cBhvr>
                                      <p:tavLst>
                                        <p:tav tm="0">
                                          <p:val>
                                            <p:strVal val="0-#ppt_w/2"/>
                                          </p:val>
                                        </p:tav>
                                        <p:tav tm="100000">
                                          <p:val>
                                            <p:strVal val="#ppt_x"/>
                                          </p:val>
                                        </p:tav>
                                      </p:tavLst>
                                    </p:anim>
                                    <p:anim calcmode="lin" valueType="num">
                                      <p:cBhvr additive="base">
                                        <p:cTn id="8" dur="500" fill="hold"/>
                                        <p:tgtEl>
                                          <p:spTgt spid="4597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59780"/>
                                        </p:tgtEl>
                                        <p:attrNameLst>
                                          <p:attrName>style.visibility</p:attrName>
                                        </p:attrNameLst>
                                      </p:cBhvr>
                                      <p:to>
                                        <p:strVal val="visible"/>
                                      </p:to>
                                    </p:set>
                                    <p:animEffect transition="in" filter="dissolve">
                                      <p:cBhvr>
                                        <p:cTn id="13" dur="500"/>
                                        <p:tgtEl>
                                          <p:spTgt spid="45978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59800"/>
                                        </p:tgtEl>
                                        <p:attrNameLst>
                                          <p:attrName>style.visibility</p:attrName>
                                        </p:attrNameLst>
                                      </p:cBhvr>
                                      <p:to>
                                        <p:strVal val="visible"/>
                                      </p:to>
                                    </p:set>
                                    <p:animEffect transition="in" filter="blinds(horizontal)">
                                      <p:cBhvr>
                                        <p:cTn id="24" dur="500"/>
                                        <p:tgtEl>
                                          <p:spTgt spid="45980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59799"/>
                                        </p:tgtEl>
                                        <p:attrNameLst>
                                          <p:attrName>style.visibility</p:attrName>
                                        </p:attrNameLst>
                                      </p:cBhvr>
                                      <p:to>
                                        <p:strVal val="visible"/>
                                      </p:to>
                                    </p:set>
                                    <p:anim calcmode="lin" valueType="num">
                                      <p:cBhvr additive="base">
                                        <p:cTn id="29" dur="500" fill="hold"/>
                                        <p:tgtEl>
                                          <p:spTgt spid="459799"/>
                                        </p:tgtEl>
                                        <p:attrNameLst>
                                          <p:attrName>ppt_x</p:attrName>
                                        </p:attrNameLst>
                                      </p:cBhvr>
                                      <p:tavLst>
                                        <p:tav tm="0">
                                          <p:val>
                                            <p:strVal val="0-#ppt_w/2"/>
                                          </p:val>
                                        </p:tav>
                                        <p:tav tm="100000">
                                          <p:val>
                                            <p:strVal val="#ppt_x"/>
                                          </p:val>
                                        </p:tav>
                                      </p:tavLst>
                                    </p:anim>
                                    <p:anim calcmode="lin" valueType="num">
                                      <p:cBhvr additive="base">
                                        <p:cTn id="30" dur="500" fill="hold"/>
                                        <p:tgtEl>
                                          <p:spTgt spid="45979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459801"/>
                                        </p:tgtEl>
                                        <p:attrNameLst>
                                          <p:attrName>style.visibility</p:attrName>
                                        </p:attrNameLst>
                                      </p:cBhvr>
                                      <p:to>
                                        <p:strVal val="visible"/>
                                      </p:to>
                                    </p:set>
                                    <p:anim calcmode="lin" valueType="num">
                                      <p:cBhvr>
                                        <p:cTn id="35" dur="500" fill="hold"/>
                                        <p:tgtEl>
                                          <p:spTgt spid="459801"/>
                                        </p:tgtEl>
                                        <p:attrNameLst>
                                          <p:attrName>ppt_w</p:attrName>
                                        </p:attrNameLst>
                                      </p:cBhvr>
                                      <p:tavLst>
                                        <p:tav tm="0">
                                          <p:val>
                                            <p:fltVal val="0"/>
                                          </p:val>
                                        </p:tav>
                                        <p:tav tm="100000">
                                          <p:val>
                                            <p:strVal val="#ppt_w"/>
                                          </p:val>
                                        </p:tav>
                                      </p:tavLst>
                                    </p:anim>
                                    <p:anim calcmode="lin" valueType="num">
                                      <p:cBhvr>
                                        <p:cTn id="36" dur="500" fill="hold"/>
                                        <p:tgtEl>
                                          <p:spTgt spid="4598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autoUpdateAnimBg="0"/>
      <p:bldP spid="459780" grpId="0" animBg="1"/>
      <p:bldP spid="459799" grpId="0" animBg="1" autoUpdateAnimBg="0"/>
      <p:bldP spid="459801"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616024" y="386904"/>
            <a:ext cx="7772400" cy="377800"/>
          </a:xfrm>
        </p:spPr>
        <p:txBody>
          <a:bodyPr/>
          <a:lstStyle/>
          <a:p>
            <a:r>
              <a:rPr lang="zh-CN" altLang="en-US" smtClean="0">
                <a:solidFill>
                  <a:schemeClr val="accent1"/>
                </a:solidFill>
                <a:latin typeface="+mj-ea"/>
              </a:rPr>
              <a:t>三、条件语句</a:t>
            </a:r>
          </a:p>
        </p:txBody>
      </p:sp>
      <p:sp>
        <p:nvSpPr>
          <p:cNvPr id="463876" name="AutoShape 4"/>
          <p:cNvSpPr>
            <a:spLocks noChangeArrowheads="1"/>
          </p:cNvSpPr>
          <p:nvPr/>
        </p:nvSpPr>
        <p:spPr bwMode="auto">
          <a:xfrm>
            <a:off x="3124200" y="1916832"/>
            <a:ext cx="1735138" cy="614363"/>
          </a:xfrm>
          <a:prstGeom prst="wedgeRoundRectCallout">
            <a:avLst>
              <a:gd name="adj1" fmla="val -107824"/>
              <a:gd name="adj2" fmla="val 7196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b="1" dirty="0">
                <a:solidFill>
                  <a:schemeClr val="tx1"/>
                </a:solidFill>
                <a:latin typeface="楷体_GB2312" pitchFamily="49" charset="-122"/>
                <a:ea typeface="楷体_GB2312" pitchFamily="49" charset="-122"/>
              </a:rPr>
              <a:t>对于每个判定只有</a:t>
            </a:r>
            <a:r>
              <a:rPr lang="zh-CN" altLang="en-US" sz="1800" b="1" dirty="0">
                <a:solidFill>
                  <a:srgbClr val="C00000"/>
                </a:solidFill>
                <a:latin typeface="楷体_GB2312" pitchFamily="49" charset="-122"/>
                <a:ea typeface="楷体_GB2312" pitchFamily="49" charset="-122"/>
              </a:rPr>
              <a:t>两</a:t>
            </a:r>
            <a:r>
              <a:rPr lang="zh-CN" altLang="en-US" sz="1800" b="1" dirty="0">
                <a:solidFill>
                  <a:schemeClr val="tx1"/>
                </a:solidFill>
                <a:latin typeface="楷体_GB2312" pitchFamily="49" charset="-122"/>
                <a:ea typeface="楷体_GB2312" pitchFamily="49" charset="-122"/>
              </a:rPr>
              <a:t>个分支</a:t>
            </a:r>
            <a:endParaRPr kumimoji="1" lang="zh-CN" altLang="en-US" sz="1800" b="1" dirty="0">
              <a:solidFill>
                <a:schemeClr val="tx1"/>
              </a:solidFill>
              <a:latin typeface="楷体_GB2312" pitchFamily="49" charset="-122"/>
              <a:ea typeface="楷体_GB2312" pitchFamily="49" charset="-122"/>
            </a:endParaRPr>
          </a:p>
        </p:txBody>
      </p:sp>
      <p:sp>
        <p:nvSpPr>
          <p:cNvPr id="89093" name="AutoShape 5"/>
          <p:cNvSpPr>
            <a:spLocks noChangeArrowheads="1"/>
          </p:cNvSpPr>
          <p:nvPr/>
        </p:nvSpPr>
        <p:spPr bwMode="auto">
          <a:xfrm>
            <a:off x="1259632" y="836712"/>
            <a:ext cx="6300788" cy="1022449"/>
          </a:xfrm>
          <a:prstGeom prst="horizontalScroll">
            <a:avLst>
              <a:gd name="adj" fmla="val 12500"/>
            </a:avLst>
          </a:prstGeom>
          <a:solidFill>
            <a:srgbClr val="FFCC99"/>
          </a:solidFill>
          <a:ln w="9525">
            <a:solidFill>
              <a:srgbClr val="CC6600"/>
            </a:solidFill>
            <a:round/>
            <a:headEnd/>
            <a:tailEnd/>
          </a:ln>
        </p:spPr>
        <p:txBody>
          <a:bodyPr anchor="ctr">
            <a:spAutoFit/>
          </a:bodyPr>
          <a:lstStyle/>
          <a:p>
            <a:pPr eaLnBrk="1" hangingPunct="1">
              <a:buClr>
                <a:srgbClr val="3333FF"/>
              </a:buClr>
              <a:buFont typeface="Wingdings" pitchFamily="2" charset="2"/>
              <a:buNone/>
            </a:pPr>
            <a:r>
              <a:rPr lang="zh-CN" altLang="zh-CN" sz="2200" b="1" dirty="0">
                <a:solidFill>
                  <a:schemeClr val="tx1"/>
                </a:solidFill>
                <a:latin typeface="Arial" charset="0"/>
                <a:ea typeface="楷体_GB2312" pitchFamily="49" charset="-122"/>
              </a:rPr>
              <a:t>条件语句分为两种：</a:t>
            </a:r>
            <a:r>
              <a:rPr lang="en-US" altLang="zh-CN" sz="2200" b="1" dirty="0">
                <a:solidFill>
                  <a:srgbClr val="C00000"/>
                </a:solidFill>
                <a:latin typeface="Arial" charset="0"/>
                <a:ea typeface="楷体_GB2312" pitchFamily="49" charset="-122"/>
              </a:rPr>
              <a:t>if-else</a:t>
            </a:r>
            <a:r>
              <a:rPr lang="zh-CN" altLang="zh-CN" sz="2200" b="1" dirty="0">
                <a:solidFill>
                  <a:schemeClr val="tx1"/>
                </a:solidFill>
                <a:latin typeface="Arial" charset="0"/>
                <a:ea typeface="楷体_GB2312" pitchFamily="49" charset="-122"/>
              </a:rPr>
              <a:t>语句和</a:t>
            </a:r>
            <a:r>
              <a:rPr lang="en-US" altLang="zh-CN" sz="2200" b="1" dirty="0">
                <a:solidFill>
                  <a:srgbClr val="C00000"/>
                </a:solidFill>
                <a:latin typeface="Arial" charset="0"/>
                <a:ea typeface="楷体_GB2312" pitchFamily="49" charset="-122"/>
              </a:rPr>
              <a:t>case</a:t>
            </a:r>
            <a:r>
              <a:rPr lang="zh-CN" altLang="zh-CN" sz="2200" b="1" dirty="0">
                <a:solidFill>
                  <a:schemeClr val="tx1"/>
                </a:solidFill>
                <a:latin typeface="Arial" charset="0"/>
                <a:ea typeface="楷体_GB2312" pitchFamily="49" charset="-122"/>
              </a:rPr>
              <a:t>语句；</a:t>
            </a:r>
            <a:endParaRPr lang="zh-CN" altLang="en-US" sz="2200" b="1" dirty="0">
              <a:solidFill>
                <a:schemeClr val="tx1"/>
              </a:solidFill>
              <a:latin typeface="Arial" charset="0"/>
              <a:ea typeface="楷体_GB2312" pitchFamily="49" charset="-122"/>
            </a:endParaRPr>
          </a:p>
          <a:p>
            <a:pPr eaLnBrk="1" hangingPunct="1">
              <a:buClr>
                <a:srgbClr val="3333FF"/>
              </a:buClr>
              <a:buFont typeface="Wingdings" pitchFamily="2" charset="2"/>
              <a:buNone/>
            </a:pPr>
            <a:r>
              <a:rPr lang="zh-CN" altLang="en-US" sz="2200" b="1" dirty="0">
                <a:solidFill>
                  <a:schemeClr val="tx1"/>
                </a:solidFill>
                <a:latin typeface="Arial" charset="0"/>
                <a:ea typeface="楷体_GB2312" pitchFamily="49" charset="-122"/>
              </a:rPr>
              <a:t>它们都是顺序语句，应放在“</a:t>
            </a:r>
            <a:r>
              <a:rPr lang="en-US" altLang="zh-CN" sz="2200" b="1" dirty="0">
                <a:solidFill>
                  <a:srgbClr val="C00000"/>
                </a:solidFill>
                <a:latin typeface="Arial" charset="0"/>
                <a:ea typeface="楷体_GB2312" pitchFamily="49" charset="-122"/>
              </a:rPr>
              <a:t>always</a:t>
            </a:r>
            <a:r>
              <a:rPr lang="en-US" altLang="zh-CN" sz="2200" b="1" dirty="0">
                <a:solidFill>
                  <a:schemeClr val="tx1"/>
                </a:solidFill>
                <a:latin typeface="Arial" charset="0"/>
                <a:ea typeface="楷体_GB2312" pitchFamily="49" charset="-122"/>
              </a:rPr>
              <a:t>”</a:t>
            </a:r>
            <a:r>
              <a:rPr lang="zh-CN" altLang="en-US" sz="2200" b="1" dirty="0">
                <a:solidFill>
                  <a:schemeClr val="tx1"/>
                </a:solidFill>
                <a:latin typeface="Arial" charset="0"/>
                <a:ea typeface="楷体_GB2312" pitchFamily="49" charset="-122"/>
              </a:rPr>
              <a:t>块内！</a:t>
            </a:r>
          </a:p>
        </p:txBody>
      </p:sp>
      <p:sp>
        <p:nvSpPr>
          <p:cNvPr id="463878" name="Rectangle 6"/>
          <p:cNvSpPr>
            <a:spLocks noChangeArrowheads="1"/>
          </p:cNvSpPr>
          <p:nvPr/>
        </p:nvSpPr>
        <p:spPr bwMode="auto">
          <a:xfrm>
            <a:off x="539552" y="2564904"/>
            <a:ext cx="7958138" cy="3449637"/>
          </a:xfrm>
          <a:prstGeom prst="rect">
            <a:avLst/>
          </a:prstGeom>
          <a:noFill/>
          <a:ln w="9525">
            <a:noFill/>
            <a:miter lim="800000"/>
            <a:headEnd/>
            <a:tailEnd/>
          </a:ln>
        </p:spPr>
        <p:txBody>
          <a:bodyPr/>
          <a:lstStyle/>
          <a:p>
            <a:pPr marL="342900" indent="-342900" algn="l">
              <a:lnSpc>
                <a:spcPct val="120000"/>
              </a:lnSpc>
              <a:buClr>
                <a:schemeClr val="bg2"/>
              </a:buClr>
              <a:buFont typeface="Wingdings" pitchFamily="2" charset="2"/>
              <a:buNone/>
            </a:pPr>
            <a:r>
              <a:rPr lang="en-US" altLang="zh-CN" b="1" dirty="0">
                <a:solidFill>
                  <a:srgbClr val="C00000"/>
                </a:solidFill>
                <a:latin typeface="Arial" charset="0"/>
              </a:rPr>
              <a:t>1</a:t>
            </a:r>
            <a:r>
              <a:rPr lang="zh-CN" altLang="en-US" b="1" dirty="0">
                <a:solidFill>
                  <a:srgbClr val="C00000"/>
                </a:solidFill>
                <a:latin typeface="Arial" charset="0"/>
              </a:rPr>
              <a:t>、</a:t>
            </a:r>
            <a:r>
              <a:rPr lang="en-US" altLang="zh-CN" b="1" dirty="0">
                <a:solidFill>
                  <a:srgbClr val="C00000"/>
                </a:solidFill>
                <a:latin typeface="Arial" charset="0"/>
              </a:rPr>
              <a:t> if-else</a:t>
            </a:r>
            <a:r>
              <a:rPr lang="zh-CN" altLang="en-US" b="1" dirty="0">
                <a:solidFill>
                  <a:srgbClr val="C00000"/>
                </a:solidFill>
                <a:latin typeface="Arial" charset="0"/>
              </a:rPr>
              <a:t>语句</a:t>
            </a:r>
          </a:p>
          <a:p>
            <a:pPr marL="342900" indent="-180000">
              <a:lnSpc>
                <a:spcPct val="120000"/>
              </a:lnSpc>
              <a:spcBef>
                <a:spcPct val="0"/>
              </a:spcBef>
              <a:buClr>
                <a:schemeClr val="accent1"/>
              </a:buClr>
              <a:buFont typeface="Wingdings" pitchFamily="2" charset="2"/>
              <a:buChar char="v"/>
            </a:pPr>
            <a:r>
              <a:rPr lang="zh-CN" altLang="zh-CN" sz="2200" b="1" dirty="0">
                <a:solidFill>
                  <a:schemeClr val="tx1"/>
                </a:solidFill>
                <a:latin typeface="Arial" charset="0"/>
              </a:rPr>
              <a:t>判定所给条件是否满足，根据判定的结果（真或假）决定执行给出的两种操作之一。</a:t>
            </a:r>
            <a:endParaRPr lang="zh-CN" altLang="en-US" sz="2200" b="1" dirty="0">
              <a:solidFill>
                <a:schemeClr val="tx1"/>
              </a:solidFill>
              <a:latin typeface="Arial" charset="0"/>
            </a:endParaRPr>
          </a:p>
          <a:p>
            <a:pPr marL="342900" indent="-180000">
              <a:lnSpc>
                <a:spcPct val="120000"/>
              </a:lnSpc>
              <a:spcBef>
                <a:spcPct val="0"/>
              </a:spcBef>
              <a:buClr>
                <a:schemeClr val="accent1"/>
              </a:buClr>
              <a:buFont typeface="Wingdings" pitchFamily="2" charset="2"/>
              <a:buChar char="v"/>
            </a:pPr>
            <a:r>
              <a:rPr lang="en-US" altLang="zh-CN" sz="2200" b="1" dirty="0">
                <a:solidFill>
                  <a:schemeClr val="tx1"/>
                </a:solidFill>
                <a:latin typeface="Arial" charset="0"/>
              </a:rPr>
              <a:t>if-else</a:t>
            </a:r>
            <a:r>
              <a:rPr lang="zh-CN" altLang="en-US" sz="2200" b="1" dirty="0">
                <a:solidFill>
                  <a:schemeClr val="tx1"/>
                </a:solidFill>
                <a:latin typeface="Arial" charset="0"/>
              </a:rPr>
              <a:t>语句有</a:t>
            </a:r>
            <a:r>
              <a:rPr lang="en-US" altLang="zh-CN" sz="2200" b="1" dirty="0">
                <a:solidFill>
                  <a:srgbClr val="C00000"/>
                </a:solidFill>
                <a:latin typeface="Arial" charset="0"/>
              </a:rPr>
              <a:t>3</a:t>
            </a:r>
            <a:r>
              <a:rPr lang="zh-CN" altLang="en-US" sz="2200" b="1" dirty="0">
                <a:solidFill>
                  <a:schemeClr val="tx1"/>
                </a:solidFill>
                <a:latin typeface="Arial" charset="0"/>
              </a:rPr>
              <a:t>种形式，格式与</a:t>
            </a:r>
            <a:r>
              <a:rPr lang="en-US" altLang="zh-CN" sz="2200" b="1" dirty="0">
                <a:solidFill>
                  <a:schemeClr val="tx1"/>
                </a:solidFill>
                <a:latin typeface="Arial" charset="0"/>
              </a:rPr>
              <a:t>C</a:t>
            </a:r>
            <a:r>
              <a:rPr lang="zh-CN" altLang="en-US" sz="2200" b="1" dirty="0">
                <a:solidFill>
                  <a:schemeClr val="tx1"/>
                </a:solidFill>
                <a:latin typeface="Arial" charset="0"/>
              </a:rPr>
              <a:t>语言中的</a:t>
            </a:r>
            <a:r>
              <a:rPr lang="en-US" altLang="zh-CN" sz="2200" b="1" dirty="0">
                <a:solidFill>
                  <a:schemeClr val="tx1"/>
                </a:solidFill>
                <a:latin typeface="Arial" charset="0"/>
              </a:rPr>
              <a:t>if-else</a:t>
            </a:r>
            <a:r>
              <a:rPr lang="zh-CN" altLang="en-US" sz="2200" b="1" dirty="0">
                <a:solidFill>
                  <a:schemeClr val="tx1"/>
                </a:solidFill>
                <a:latin typeface="Arial" charset="0"/>
              </a:rPr>
              <a:t>语句类似</a:t>
            </a:r>
          </a:p>
          <a:p>
            <a:pPr marL="905850" lvl="1" indent="-180000" algn="l">
              <a:lnSpc>
                <a:spcPct val="120000"/>
              </a:lnSpc>
              <a:buClr>
                <a:schemeClr val="accent2"/>
              </a:buClr>
              <a:buSzPct val="110000"/>
              <a:buFont typeface="Wingdings" panose="05000000000000000000" pitchFamily="2" charset="2"/>
              <a:buChar char="Ø"/>
            </a:pPr>
            <a:r>
              <a:rPr lang="zh-CN" altLang="en-US" sz="1800" b="1" dirty="0">
                <a:solidFill>
                  <a:schemeClr val="tx1"/>
                </a:solidFill>
                <a:latin typeface="Arial" charset="0"/>
              </a:rPr>
              <a:t>其中“表达式”为逻辑表达式或关系表达式，或一位的变量。</a:t>
            </a:r>
          </a:p>
          <a:p>
            <a:pPr marL="905850" lvl="1" indent="-180000" algn="l">
              <a:lnSpc>
                <a:spcPct val="120000"/>
              </a:lnSpc>
              <a:buClr>
                <a:schemeClr val="accent2"/>
              </a:buClr>
              <a:buSzPct val="110000"/>
              <a:buFont typeface="Wingdings" panose="05000000000000000000" pitchFamily="2" charset="2"/>
              <a:buChar char="Ø"/>
            </a:pPr>
            <a:r>
              <a:rPr lang="zh-CN" altLang="en-US" sz="1800" b="1" dirty="0">
                <a:solidFill>
                  <a:schemeClr val="tx1"/>
                </a:solidFill>
                <a:latin typeface="Arial" charset="0"/>
              </a:rPr>
              <a:t>若表达式的值为</a:t>
            </a:r>
            <a:r>
              <a:rPr lang="en-US" altLang="zh-CN" sz="1800" b="1" dirty="0">
                <a:solidFill>
                  <a:schemeClr val="tx1"/>
                </a:solidFill>
                <a:latin typeface="Arial" charset="0"/>
              </a:rPr>
              <a:t>0</a:t>
            </a:r>
            <a:r>
              <a:rPr lang="zh-CN" altLang="en-US" sz="1800" b="1" dirty="0">
                <a:solidFill>
                  <a:schemeClr val="tx1"/>
                </a:solidFill>
                <a:latin typeface="Arial" charset="0"/>
              </a:rPr>
              <a:t>、或</a:t>
            </a:r>
            <a:r>
              <a:rPr lang="en-US" altLang="zh-CN" sz="1800" b="1" dirty="0">
                <a:solidFill>
                  <a:schemeClr val="tx1"/>
                </a:solidFill>
                <a:latin typeface="Arial" charset="0"/>
              </a:rPr>
              <a:t>x</a:t>
            </a:r>
            <a:r>
              <a:rPr lang="zh-CN" altLang="en-US" sz="1800" b="1" dirty="0">
                <a:solidFill>
                  <a:schemeClr val="tx1"/>
                </a:solidFill>
                <a:latin typeface="Arial" charset="0"/>
              </a:rPr>
              <a:t>、或</a:t>
            </a:r>
            <a:r>
              <a:rPr lang="en-US" altLang="zh-CN" sz="1800" b="1" dirty="0">
                <a:solidFill>
                  <a:schemeClr val="tx1"/>
                </a:solidFill>
                <a:latin typeface="Arial" charset="0"/>
              </a:rPr>
              <a:t>z</a:t>
            </a:r>
            <a:r>
              <a:rPr lang="zh-CN" altLang="en-US" sz="1800" b="1" dirty="0">
                <a:solidFill>
                  <a:schemeClr val="tx1"/>
                </a:solidFill>
                <a:latin typeface="Arial" charset="0"/>
              </a:rPr>
              <a:t>，则</a:t>
            </a:r>
            <a:r>
              <a:rPr lang="zh-CN" altLang="zh-CN" sz="1800" b="1" dirty="0">
                <a:solidFill>
                  <a:schemeClr val="tx1"/>
                </a:solidFill>
                <a:latin typeface="Arial" charset="0"/>
              </a:rPr>
              <a:t>判定的</a:t>
            </a:r>
            <a:r>
              <a:rPr lang="zh-CN" altLang="en-US" sz="1800" b="1" dirty="0">
                <a:solidFill>
                  <a:schemeClr val="tx1"/>
                </a:solidFill>
                <a:latin typeface="Arial" charset="0"/>
              </a:rPr>
              <a:t>结果为“假”；若为</a:t>
            </a:r>
            <a:r>
              <a:rPr lang="en-US" altLang="zh-CN" sz="1800" b="1" dirty="0">
                <a:solidFill>
                  <a:schemeClr val="tx1"/>
                </a:solidFill>
                <a:latin typeface="Arial" charset="0"/>
              </a:rPr>
              <a:t>1</a:t>
            </a:r>
            <a:r>
              <a:rPr lang="zh-CN" altLang="en-US" sz="1800" b="1" dirty="0">
                <a:solidFill>
                  <a:schemeClr val="tx1"/>
                </a:solidFill>
                <a:latin typeface="Arial" charset="0"/>
              </a:rPr>
              <a:t>，则结果为“真”。</a:t>
            </a:r>
          </a:p>
          <a:p>
            <a:pPr marL="905850" lvl="1" indent="-180000" algn="l">
              <a:lnSpc>
                <a:spcPct val="120000"/>
              </a:lnSpc>
              <a:buClr>
                <a:schemeClr val="accent2"/>
              </a:buClr>
              <a:buSzPct val="110000"/>
              <a:buFont typeface="Wingdings" panose="05000000000000000000" pitchFamily="2" charset="2"/>
              <a:buChar char="Ø"/>
            </a:pPr>
            <a:r>
              <a:rPr lang="zh-CN" altLang="en-US" sz="1800" b="1" dirty="0">
                <a:solidFill>
                  <a:schemeClr val="tx1"/>
                </a:solidFill>
                <a:latin typeface="Arial" charset="0"/>
              </a:rPr>
              <a:t>执行的</a:t>
            </a:r>
            <a:r>
              <a:rPr lang="zh-CN" altLang="zh-CN" sz="1800" b="1" dirty="0">
                <a:solidFill>
                  <a:schemeClr val="tx1"/>
                </a:solidFill>
                <a:latin typeface="Arial" charset="0"/>
              </a:rPr>
              <a:t>语句可为单句，也可为多句；多句时一定要用“</a:t>
            </a:r>
            <a:r>
              <a:rPr lang="en-US" altLang="zh-CN" sz="1800" b="1" dirty="0" err="1">
                <a:solidFill>
                  <a:schemeClr val="tx1"/>
                </a:solidFill>
                <a:latin typeface="Arial" charset="0"/>
              </a:rPr>
              <a:t>begin_end</a:t>
            </a:r>
            <a:r>
              <a:rPr lang="en-US" altLang="zh-CN" sz="1800" b="1" dirty="0">
                <a:solidFill>
                  <a:schemeClr val="tx1"/>
                </a:solidFill>
                <a:latin typeface="Arial" charset="0"/>
              </a:rPr>
              <a:t>”</a:t>
            </a:r>
            <a:r>
              <a:rPr lang="zh-CN" altLang="en-US" sz="1800" b="1" dirty="0">
                <a:solidFill>
                  <a:schemeClr val="tx1"/>
                </a:solidFill>
                <a:latin typeface="Arial" charset="0"/>
              </a:rPr>
              <a:t>语句括起来，形成一个复合块语句。</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63874"/>
                                        </p:tgtEl>
                                        <p:attrNameLst>
                                          <p:attrName>style.visibility</p:attrName>
                                        </p:attrNameLst>
                                      </p:cBhvr>
                                      <p:to>
                                        <p:strVal val="visible"/>
                                      </p:to>
                                    </p:set>
                                    <p:anim calcmode="lin" valueType="num">
                                      <p:cBhvr additive="base">
                                        <p:cTn id="7" dur="500" fill="hold"/>
                                        <p:tgtEl>
                                          <p:spTgt spid="463874"/>
                                        </p:tgtEl>
                                        <p:attrNameLst>
                                          <p:attrName>ppt_x</p:attrName>
                                        </p:attrNameLst>
                                      </p:cBhvr>
                                      <p:tavLst>
                                        <p:tav tm="0">
                                          <p:val>
                                            <p:strVal val="#ppt_x"/>
                                          </p:val>
                                        </p:tav>
                                        <p:tav tm="100000">
                                          <p:val>
                                            <p:strVal val="#ppt_x"/>
                                          </p:val>
                                        </p:tav>
                                      </p:tavLst>
                                    </p:anim>
                                    <p:anim calcmode="lin" valueType="num">
                                      <p:cBhvr additive="base">
                                        <p:cTn id="8" dur="500" fill="hold"/>
                                        <p:tgtEl>
                                          <p:spTgt spid="4638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3878"/>
                                        </p:tgtEl>
                                        <p:attrNameLst>
                                          <p:attrName>style.visibility</p:attrName>
                                        </p:attrNameLst>
                                      </p:cBhvr>
                                      <p:to>
                                        <p:strVal val="visible"/>
                                      </p:to>
                                    </p:set>
                                    <p:anim calcmode="lin" valueType="num">
                                      <p:cBhvr additive="base">
                                        <p:cTn id="13" dur="500" fill="hold"/>
                                        <p:tgtEl>
                                          <p:spTgt spid="463878"/>
                                        </p:tgtEl>
                                        <p:attrNameLst>
                                          <p:attrName>ppt_x</p:attrName>
                                        </p:attrNameLst>
                                      </p:cBhvr>
                                      <p:tavLst>
                                        <p:tav tm="0">
                                          <p:val>
                                            <p:strVal val="0-#ppt_w/2"/>
                                          </p:val>
                                        </p:tav>
                                        <p:tav tm="100000">
                                          <p:val>
                                            <p:strVal val="#ppt_x"/>
                                          </p:val>
                                        </p:tav>
                                      </p:tavLst>
                                    </p:anim>
                                    <p:anim calcmode="lin" valueType="num">
                                      <p:cBhvr additive="base">
                                        <p:cTn id="14" dur="500" fill="hold"/>
                                        <p:tgtEl>
                                          <p:spTgt spid="4638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3876"/>
                                        </p:tgtEl>
                                        <p:attrNameLst>
                                          <p:attrName>style.visibility</p:attrName>
                                        </p:attrNameLst>
                                      </p:cBhvr>
                                      <p:to>
                                        <p:strVal val="visible"/>
                                      </p:to>
                                    </p:set>
                                    <p:animEffect transition="in" filter="dissolve">
                                      <p:cBhvr>
                                        <p:cTn id="19" dur="500"/>
                                        <p:tgtEl>
                                          <p:spTgt spid="46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4" grpId="0"/>
      <p:bldP spid="463876" grpId="0" animBg="1"/>
      <p:bldP spid="46387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539552" y="476672"/>
            <a:ext cx="6515100" cy="372603"/>
          </a:xfrm>
        </p:spPr>
        <p:txBody>
          <a:bodyPr/>
          <a:lstStyle/>
          <a:p>
            <a:r>
              <a:rPr lang="en-US" altLang="zh-CN" dirty="0" err="1" smtClean="0">
                <a:solidFill>
                  <a:schemeClr val="accent1"/>
                </a:solidFill>
                <a:latin typeface="Times New Roman" panose="02020603050405020304" pitchFamily="18" charset="0"/>
                <a:cs typeface="Times New Roman" panose="02020603050405020304" pitchFamily="18" charset="0"/>
              </a:rPr>
              <a:t>Verilog</a:t>
            </a:r>
            <a:r>
              <a:rPr lang="en-US" altLang="zh-CN" dirty="0" smtClean="0">
                <a:solidFill>
                  <a:schemeClr val="accent1"/>
                </a:solidFill>
                <a:latin typeface="Times New Roman" panose="02020603050405020304" pitchFamily="18" charset="0"/>
                <a:cs typeface="Times New Roman" panose="02020603050405020304" pitchFamily="18" charset="0"/>
              </a:rPr>
              <a:t> HDL</a:t>
            </a:r>
            <a:r>
              <a:rPr lang="zh-CN" altLang="en-US" dirty="0" smtClean="0">
                <a:solidFill>
                  <a:schemeClr val="accent1"/>
                </a:solidFill>
                <a:latin typeface="Times New Roman" panose="02020603050405020304" pitchFamily="18" charset="0"/>
                <a:cs typeface="Times New Roman" panose="02020603050405020304" pitchFamily="18" charset="0"/>
              </a:rPr>
              <a:t>实例</a:t>
            </a:r>
          </a:p>
        </p:txBody>
      </p:sp>
      <p:sp>
        <p:nvSpPr>
          <p:cNvPr id="24580" name="Rectangle 3"/>
          <p:cNvSpPr>
            <a:spLocks noGrp="1" noChangeArrowheads="1"/>
          </p:cNvSpPr>
          <p:nvPr>
            <p:ph type="body" idx="1"/>
          </p:nvPr>
        </p:nvSpPr>
        <p:spPr>
          <a:xfrm>
            <a:off x="539552" y="980728"/>
            <a:ext cx="8280920" cy="1628651"/>
          </a:xfrm>
        </p:spPr>
        <p:txBody>
          <a:bodyPr/>
          <a:lstStyle/>
          <a:p>
            <a:pPr algn="just">
              <a:buFont typeface="Wingdings" pitchFamily="2" charset="2"/>
              <a:buNone/>
            </a:pPr>
            <a:r>
              <a:rPr kumimoji="1" lang="en-US" altLang="zh-CN" sz="2200" b="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b="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例</a:t>
            </a:r>
            <a:r>
              <a:rPr kumimoji="1" lang="en-US" altLang="zh-CN" sz="2200" b="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smtClean="0">
                <a:solidFill>
                  <a:srgbClr val="CC66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200" b="0" dirty="0" smtClean="0">
                <a:solidFill>
                  <a:srgbClr val="CC6600"/>
                </a:solidFill>
                <a:latin typeface="Times New Roman" panose="02020603050405020304" pitchFamily="18" charset="0"/>
                <a:ea typeface="宋体" panose="02010600030101010101" pitchFamily="2" charset="-122"/>
                <a:cs typeface="Times New Roman" panose="02020603050405020304" pitchFamily="18" charset="0"/>
              </a:rPr>
              <a:t>位与门</a:t>
            </a:r>
          </a:p>
          <a:p>
            <a:pPr algn="just">
              <a:spcBef>
                <a:spcPts val="600"/>
              </a:spcBef>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module and8 (input [7:0] a, output y);</a:t>
            </a:r>
          </a:p>
          <a:p>
            <a:pPr algn="just">
              <a:spcBef>
                <a:spcPts val="600"/>
              </a:spcBef>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assign y = &amp;a;  // &amp;a is much easier to write than</a:t>
            </a:r>
          </a:p>
          <a:p>
            <a:pPr algn="just">
              <a:spcBef>
                <a:spcPts val="600"/>
              </a:spcBef>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 assign y= a[7] &amp; a[6] &amp; a[5] &amp; a[4] &amp; a[3] &amp; a[2] &amp; a[1] &amp; a[0];</a:t>
            </a:r>
          </a:p>
          <a:p>
            <a:pPr algn="just">
              <a:spcBef>
                <a:spcPts val="600"/>
              </a:spcBef>
              <a:buNone/>
            </a:pPr>
            <a:r>
              <a:rPr lang="en-US" altLang="zh-CN" sz="2200" b="0" dirty="0" err="1" smtClean="0">
                <a:latin typeface="Times New Roman" panose="02020603050405020304" pitchFamily="18" charset="0"/>
                <a:ea typeface="宋体" panose="02010600030101010101" pitchFamily="2" charset="-122"/>
                <a:cs typeface="Times New Roman" panose="02020603050405020304" pitchFamily="18" charset="0"/>
              </a:rPr>
              <a:t>endmodule</a:t>
            </a:r>
            <a:endPar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31810" name="Picture 2"/>
          <p:cNvPicPr>
            <a:picLocks noChangeAspect="1" noChangeArrowheads="1"/>
          </p:cNvPicPr>
          <p:nvPr/>
        </p:nvPicPr>
        <p:blipFill>
          <a:blip r:embed="rId3" cstate="print"/>
          <a:srcRect/>
          <a:stretch>
            <a:fillRect/>
          </a:stretch>
        </p:blipFill>
        <p:spPr bwMode="auto">
          <a:xfrm>
            <a:off x="2051720" y="3792438"/>
            <a:ext cx="5344539" cy="2660898"/>
          </a:xfrm>
          <a:prstGeom prst="rect">
            <a:avLst/>
          </a:prstGeom>
          <a:noFill/>
          <a:ln w="9525">
            <a:noFill/>
            <a:miter lim="800000"/>
            <a:headEnd/>
            <a:tailEnd/>
          </a:ln>
        </p:spPr>
      </p:pic>
      <p:sp>
        <p:nvSpPr>
          <p:cNvPr id="15" name="AutoShape 12"/>
          <p:cNvSpPr>
            <a:spLocks noChangeArrowheads="1"/>
          </p:cNvSpPr>
          <p:nvPr/>
        </p:nvSpPr>
        <p:spPr bwMode="auto">
          <a:xfrm>
            <a:off x="323528" y="3068960"/>
            <a:ext cx="8210550" cy="1022449"/>
          </a:xfrm>
          <a:prstGeom prst="horizontalScroll">
            <a:avLst>
              <a:gd name="adj" fmla="val 12500"/>
            </a:avLst>
          </a:prstGeom>
          <a:noFill/>
          <a:ln w="9525">
            <a:noFill/>
            <a:round/>
            <a:headEnd/>
            <a:tailEnd/>
          </a:ln>
        </p:spPr>
        <p:txBody>
          <a:bodyPr anchor="ctr">
            <a:spAutoFit/>
          </a:bodyPr>
          <a:lstStyle/>
          <a:p>
            <a:pPr marL="280988" indent="-280988" algn="l">
              <a:lnSpc>
                <a:spcPct val="100000"/>
              </a:lnSpc>
              <a:spcBef>
                <a:spcPct val="0"/>
              </a:spcBef>
              <a:buClr>
                <a:schemeClr val="accent1"/>
              </a:buClr>
              <a:buSzPct val="110000"/>
              <a:buFont typeface="Wingdings" pitchFamily="2" charset="2"/>
              <a:buChar char="v"/>
            </a:pPr>
            <a:r>
              <a:rPr lang="en-US" altLang="zh-CN" sz="2200" b="1" dirty="0" smtClean="0">
                <a:solidFill>
                  <a:schemeClr val="tx1"/>
                </a:solidFill>
                <a:latin typeface="Times New Roman" panose="02020603050405020304" pitchFamily="18" charset="0"/>
                <a:cs typeface="Times New Roman" panose="02020603050405020304" pitchFamily="18" charset="0"/>
              </a:rPr>
              <a:t> &amp;</a:t>
            </a:r>
            <a:r>
              <a:rPr lang="zh-CN" altLang="en-US" sz="2200" b="1" dirty="0" smtClean="0">
                <a:solidFill>
                  <a:schemeClr val="tx1"/>
                </a:solidFill>
                <a:latin typeface="Times New Roman" panose="02020603050405020304" pitchFamily="18" charset="0"/>
                <a:cs typeface="Times New Roman" panose="02020603050405020304" pitchFamily="18" charset="0"/>
              </a:rPr>
              <a:t>：缩位操作符</a:t>
            </a:r>
            <a:endParaRPr lang="en-US" altLang="zh-CN" sz="2200" b="1" dirty="0" smtClean="0">
              <a:solidFill>
                <a:schemeClr val="tx1"/>
              </a:solidFill>
              <a:latin typeface="Times New Roman" panose="02020603050405020304" pitchFamily="18" charset="0"/>
              <a:cs typeface="Times New Roman" panose="02020603050405020304" pitchFamily="18" charset="0"/>
            </a:endParaRPr>
          </a:p>
          <a:p>
            <a:pPr marL="280988" indent="-280988" algn="l">
              <a:lnSpc>
                <a:spcPct val="100000"/>
              </a:lnSpc>
              <a:spcBef>
                <a:spcPct val="0"/>
              </a:spcBef>
              <a:buClr>
                <a:schemeClr val="accent1"/>
              </a:buClr>
              <a:buSzPct val="110000"/>
              <a:buFont typeface="Wingdings" pitchFamily="2" charset="2"/>
              <a:buChar char="v"/>
            </a:pPr>
            <a:endParaRPr lang="zh-CN" altLang="en-US" sz="2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616024" y="404664"/>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if-else</a:t>
            </a:r>
            <a:r>
              <a:rPr lang="zh-CN" altLang="en-US" smtClean="0">
                <a:solidFill>
                  <a:schemeClr val="accent1"/>
                </a:solidFill>
                <a:latin typeface="Times New Roman" panose="02020603050405020304" pitchFamily="18" charset="0"/>
                <a:cs typeface="Times New Roman" panose="02020603050405020304" pitchFamily="18" charset="0"/>
              </a:rPr>
              <a:t>语句的表示方式</a:t>
            </a:r>
          </a:p>
        </p:txBody>
      </p:sp>
      <p:sp>
        <p:nvSpPr>
          <p:cNvPr id="465923" name="Rectangle 3"/>
          <p:cNvSpPr>
            <a:spLocks noGrp="1" noChangeArrowheads="1"/>
          </p:cNvSpPr>
          <p:nvPr>
            <p:ph type="body" idx="1"/>
          </p:nvPr>
        </p:nvSpPr>
        <p:spPr>
          <a:xfrm>
            <a:off x="395536" y="4822825"/>
            <a:ext cx="8328025" cy="1270091"/>
          </a:xfrm>
        </p:spPr>
        <p:txBody>
          <a:bodyPr/>
          <a:lstStyle/>
          <a:p>
            <a:pPr algn="just">
              <a:lnSpc>
                <a:spcPct val="110000"/>
              </a:lnSpc>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允许一定形式的表达式简写方式，如：</a:t>
            </a:r>
          </a:p>
          <a:p>
            <a:pPr lvl="1" algn="just">
              <a:lnSpc>
                <a:spcPct val="110000"/>
              </a:lnSpc>
              <a:spcBef>
                <a:spcPct val="10000"/>
              </a:spcBef>
            </a:pP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if(expression) </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等同于</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if(expression = = 1) </a:t>
            </a:r>
          </a:p>
          <a:p>
            <a:pPr lvl="1" algn="just">
              <a:lnSpc>
                <a:spcPct val="110000"/>
              </a:lnSpc>
              <a:spcBef>
                <a:spcPct val="10000"/>
              </a:spcBef>
            </a:pP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if(! expression) </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等同于</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if(expression ! = 1)</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465924" name="Text Box 4"/>
          <p:cNvSpPr txBox="1">
            <a:spLocks noChangeArrowheads="1"/>
          </p:cNvSpPr>
          <p:nvPr/>
        </p:nvSpPr>
        <p:spPr bwMode="auto">
          <a:xfrm>
            <a:off x="838200" y="1556792"/>
            <a:ext cx="2819400" cy="400110"/>
          </a:xfrm>
          <a:prstGeom prst="rect">
            <a:avLst/>
          </a:prstGeom>
          <a:solidFill>
            <a:srgbClr val="66FFCC"/>
          </a:solidFill>
          <a:ln w="9525">
            <a:solidFill>
              <a:srgbClr val="CC6600"/>
            </a:solidFill>
            <a:miter lim="800000"/>
            <a:headEnd/>
            <a:tailEnd/>
          </a:ln>
        </p:spPr>
        <p:txBody>
          <a:bodyPr anchor="b">
            <a:spAutoFit/>
          </a:bodyPr>
          <a:lstStyle/>
          <a:p>
            <a:pPr>
              <a:spcBef>
                <a:spcPct val="0"/>
              </a:spcBef>
              <a:buClrTx/>
              <a:buFontTx/>
              <a:buNone/>
            </a:pPr>
            <a:r>
              <a:rPr lang="en-US" altLang="zh-CN" sz="2000" b="1" dirty="0">
                <a:latin typeface="Times New Roman" panose="02020603050405020304" pitchFamily="18" charset="0"/>
                <a:cs typeface="Times New Roman" panose="02020603050405020304" pitchFamily="18" charset="0"/>
              </a:rPr>
              <a:t>if</a:t>
            </a: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latin typeface="Times New Roman" panose="02020603050405020304" pitchFamily="18" charset="0"/>
                <a:cs typeface="Times New Roman" panose="02020603050405020304" pitchFamily="18" charset="0"/>
              </a:rPr>
              <a:t>表达式</a:t>
            </a: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latin typeface="Times New Roman" panose="02020603050405020304" pitchFamily="18" charset="0"/>
                <a:cs typeface="Times New Roman" panose="02020603050405020304" pitchFamily="18" charset="0"/>
              </a:rPr>
              <a:t>语句</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a:t>
            </a:r>
          </a:p>
        </p:txBody>
      </p:sp>
      <p:sp>
        <p:nvSpPr>
          <p:cNvPr id="465925" name="Text Box 5"/>
          <p:cNvSpPr txBox="1">
            <a:spLocks noChangeArrowheads="1"/>
          </p:cNvSpPr>
          <p:nvPr/>
        </p:nvSpPr>
        <p:spPr bwMode="auto">
          <a:xfrm>
            <a:off x="827584" y="2636912"/>
            <a:ext cx="2895600" cy="707886"/>
          </a:xfrm>
          <a:prstGeom prst="rect">
            <a:avLst/>
          </a:prstGeom>
          <a:solidFill>
            <a:srgbClr val="66FFCC"/>
          </a:solidFill>
          <a:ln w="9525">
            <a:solidFill>
              <a:srgbClr val="CC6600"/>
            </a:solidFill>
            <a:miter lim="800000"/>
            <a:headEnd/>
            <a:tailEnd/>
          </a:ln>
        </p:spPr>
        <p:txBody>
          <a:bodyPr anchor="b">
            <a:spAutoFit/>
          </a:bodyPr>
          <a:lstStyle/>
          <a:p>
            <a:pPr>
              <a:spcBef>
                <a:spcPct val="0"/>
              </a:spcBef>
              <a:buClrTx/>
              <a:buFontTx/>
              <a:buNone/>
            </a:pPr>
            <a:r>
              <a:rPr lang="en-US" altLang="zh-CN" sz="2000" b="1" dirty="0">
                <a:latin typeface="Times New Roman" panose="02020603050405020304" pitchFamily="18" charset="0"/>
                <a:cs typeface="Times New Roman" panose="02020603050405020304" pitchFamily="18" charset="0"/>
              </a:rPr>
              <a:t>if </a:t>
            </a:r>
            <a:r>
              <a:rPr lang="en-US" altLang="zh-CN"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表达式</a:t>
            </a:r>
            <a:r>
              <a:rPr lang="en-US" altLang="zh-CN" sz="2000" b="1" dirty="0">
                <a:solidFill>
                  <a:schemeClr val="tx1"/>
                </a:solidFill>
                <a:latin typeface="Times New Roman" panose="02020603050405020304" pitchFamily="18" charset="0"/>
                <a:cs typeface="Times New Roman" panose="02020603050405020304" pitchFamily="18" charset="0"/>
              </a:rPr>
              <a:t>1) </a:t>
            </a:r>
            <a:r>
              <a:rPr lang="zh-CN" altLang="en-US" sz="2000" b="1" dirty="0">
                <a:solidFill>
                  <a:schemeClr val="tx1"/>
                </a:solidFill>
                <a:latin typeface="Times New Roman" panose="02020603050405020304" pitchFamily="18" charset="0"/>
                <a:cs typeface="Times New Roman" panose="02020603050405020304" pitchFamily="18" charset="0"/>
              </a:rPr>
              <a:t>语句</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a:t>
            </a:r>
          </a:p>
          <a:p>
            <a:pPr>
              <a:spcBef>
                <a:spcPct val="0"/>
              </a:spcBef>
              <a:buClrTx/>
              <a:buFontTx/>
              <a:buNone/>
            </a:pPr>
            <a:r>
              <a:rPr lang="en-US" altLang="zh-CN" sz="2000" b="1" dirty="0">
                <a:latin typeface="Times New Roman" panose="02020603050405020304" pitchFamily="18" charset="0"/>
                <a:cs typeface="Times New Roman" panose="02020603050405020304" pitchFamily="18" charset="0"/>
              </a:rPr>
              <a:t>else</a:t>
            </a: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latin typeface="Times New Roman" panose="02020603050405020304" pitchFamily="18" charset="0"/>
                <a:cs typeface="Times New Roman" panose="02020603050405020304" pitchFamily="18" charset="0"/>
              </a:rPr>
              <a:t>语句</a:t>
            </a: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a:t>
            </a:r>
          </a:p>
        </p:txBody>
      </p:sp>
      <p:sp>
        <p:nvSpPr>
          <p:cNvPr id="465926" name="Text Box 6"/>
          <p:cNvSpPr txBox="1">
            <a:spLocks noChangeArrowheads="1"/>
          </p:cNvSpPr>
          <p:nvPr/>
        </p:nvSpPr>
        <p:spPr bwMode="auto">
          <a:xfrm>
            <a:off x="4824413" y="2019424"/>
            <a:ext cx="3429000" cy="1625600"/>
          </a:xfrm>
          <a:prstGeom prst="rect">
            <a:avLst/>
          </a:prstGeom>
          <a:solidFill>
            <a:srgbClr val="66FFCC"/>
          </a:solidFill>
          <a:ln w="9525">
            <a:solidFill>
              <a:srgbClr val="CC6600"/>
            </a:solidFill>
            <a:miter lim="800000"/>
            <a:headEnd/>
            <a:tailEnd/>
          </a:ln>
        </p:spPr>
        <p:txBody>
          <a:bodyPr anchor="b">
            <a:spAutoFit/>
          </a:bodyPr>
          <a:lstStyle/>
          <a:p>
            <a:pPr>
              <a:lnSpc>
                <a:spcPct val="100000"/>
              </a:lnSpc>
              <a:spcBef>
                <a:spcPct val="0"/>
              </a:spcBef>
              <a:buClrTx/>
              <a:buFontTx/>
              <a:buNone/>
            </a:pPr>
            <a:r>
              <a:rPr lang="en-US" altLang="zh-CN" sz="2000" b="1" dirty="0">
                <a:latin typeface="Times New Roman" panose="02020603050405020304" pitchFamily="18" charset="0"/>
                <a:cs typeface="Times New Roman" panose="02020603050405020304" pitchFamily="18" charset="0"/>
              </a:rPr>
              <a:t>if </a:t>
            </a:r>
            <a:r>
              <a:rPr lang="en-US" altLang="zh-CN"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表达式</a:t>
            </a:r>
            <a:r>
              <a:rPr lang="en-US" altLang="zh-CN" sz="2000" b="1" dirty="0">
                <a:solidFill>
                  <a:schemeClr val="tx1"/>
                </a:solidFill>
                <a:latin typeface="Times New Roman" panose="02020603050405020304" pitchFamily="18" charset="0"/>
                <a:cs typeface="Times New Roman" panose="02020603050405020304" pitchFamily="18" charset="0"/>
              </a:rPr>
              <a:t>1) </a:t>
            </a:r>
            <a:r>
              <a:rPr lang="zh-CN" altLang="en-US" sz="2000" b="1" dirty="0">
                <a:solidFill>
                  <a:schemeClr val="tx1"/>
                </a:solidFill>
                <a:latin typeface="Times New Roman" panose="02020603050405020304" pitchFamily="18" charset="0"/>
                <a:cs typeface="Times New Roman" panose="02020603050405020304" pitchFamily="18" charset="0"/>
              </a:rPr>
              <a:t>语句</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a:t>
            </a:r>
          </a:p>
          <a:p>
            <a:pPr>
              <a:lnSpc>
                <a:spcPct val="100000"/>
              </a:lnSpc>
              <a:spcBef>
                <a:spcPct val="0"/>
              </a:spcBef>
              <a:buClrTx/>
              <a:buFontTx/>
              <a:buNone/>
            </a:pPr>
            <a:r>
              <a:rPr lang="en-US" altLang="zh-CN" sz="2000" b="1" dirty="0">
                <a:latin typeface="Times New Roman" panose="02020603050405020304" pitchFamily="18" charset="0"/>
                <a:cs typeface="Times New Roman" panose="02020603050405020304" pitchFamily="18" charset="0"/>
              </a:rPr>
              <a:t>else if </a:t>
            </a:r>
            <a:r>
              <a:rPr lang="en-US" altLang="zh-CN"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表达式</a:t>
            </a:r>
            <a:r>
              <a:rPr lang="en-US" altLang="zh-CN" sz="2000" b="1" dirty="0">
                <a:solidFill>
                  <a:schemeClr val="tx1"/>
                </a:solidFill>
                <a:latin typeface="Times New Roman" panose="02020603050405020304" pitchFamily="18" charset="0"/>
                <a:cs typeface="Times New Roman" panose="02020603050405020304" pitchFamily="18" charset="0"/>
              </a:rPr>
              <a:t>2) </a:t>
            </a:r>
            <a:r>
              <a:rPr lang="zh-CN" altLang="en-US" sz="2000" b="1" dirty="0">
                <a:solidFill>
                  <a:schemeClr val="tx1"/>
                </a:solidFill>
                <a:latin typeface="Times New Roman" panose="02020603050405020304" pitchFamily="18" charset="0"/>
                <a:cs typeface="Times New Roman" panose="02020603050405020304" pitchFamily="18" charset="0"/>
              </a:rPr>
              <a:t>语句</a:t>
            </a: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a:t>
            </a:r>
          </a:p>
          <a:p>
            <a:pPr>
              <a:lnSpc>
                <a:spcPct val="100000"/>
              </a:lnSpc>
              <a:spcBef>
                <a:spcPct val="0"/>
              </a:spcBef>
              <a:buClrTx/>
              <a:buFontTx/>
              <a:buNone/>
            </a:pPr>
            <a:r>
              <a:rPr lang="en-US" altLang="zh-CN" sz="2000" b="1" dirty="0">
                <a:latin typeface="Times New Roman" panose="02020603050405020304" pitchFamily="18" charset="0"/>
                <a:cs typeface="Times New Roman" panose="02020603050405020304" pitchFamily="18" charset="0"/>
              </a:rPr>
              <a:t>else if </a:t>
            </a:r>
            <a:r>
              <a:rPr lang="en-US" altLang="zh-CN"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表达式</a:t>
            </a:r>
            <a:r>
              <a:rPr lang="en-US" altLang="zh-CN" sz="2000" b="1" dirty="0">
                <a:solidFill>
                  <a:schemeClr val="tx1"/>
                </a:solidFill>
                <a:latin typeface="Times New Roman" panose="02020603050405020304" pitchFamily="18" charset="0"/>
                <a:cs typeface="Times New Roman" panose="02020603050405020304" pitchFamily="18" charset="0"/>
              </a:rPr>
              <a:t>3) </a:t>
            </a:r>
            <a:r>
              <a:rPr lang="zh-CN" altLang="en-US" sz="2000" b="1" dirty="0">
                <a:solidFill>
                  <a:schemeClr val="tx1"/>
                </a:solidFill>
                <a:latin typeface="Times New Roman" panose="02020603050405020304" pitchFamily="18" charset="0"/>
                <a:cs typeface="Times New Roman" panose="02020603050405020304" pitchFamily="18" charset="0"/>
              </a:rPr>
              <a:t>语句</a:t>
            </a:r>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Times New Roman" panose="02020603050405020304" pitchFamily="18" charset="0"/>
                <a:cs typeface="Times New Roman" panose="02020603050405020304" pitchFamily="18" charset="0"/>
              </a:rPr>
              <a:t>；</a:t>
            </a:r>
          </a:p>
          <a:p>
            <a:pPr>
              <a:lnSpc>
                <a:spcPct val="100000"/>
              </a:lnSpc>
              <a:spcBef>
                <a:spcPct val="0"/>
              </a:spcBef>
              <a:buClrTx/>
              <a:buFontTx/>
              <a:buNone/>
            </a:pPr>
            <a:r>
              <a:rPr lang="zh-CN" altLang="en-US" sz="2000" b="1"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a:t>
            </a:r>
          </a:p>
          <a:p>
            <a:pPr>
              <a:lnSpc>
                <a:spcPct val="100000"/>
              </a:lnSpc>
              <a:spcBef>
                <a:spcPct val="0"/>
              </a:spcBef>
              <a:buClrTx/>
              <a:buFontTx/>
              <a:buNone/>
            </a:pPr>
            <a:r>
              <a:rPr lang="en-US" altLang="zh-CN" sz="2000" b="1" dirty="0">
                <a:latin typeface="Times New Roman" panose="02020603050405020304" pitchFamily="18" charset="0"/>
                <a:cs typeface="Times New Roman" panose="02020603050405020304" pitchFamily="18" charset="0"/>
              </a:rPr>
              <a:t>else</a:t>
            </a: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latin typeface="Times New Roman" panose="02020603050405020304" pitchFamily="18" charset="0"/>
                <a:cs typeface="Times New Roman" panose="02020603050405020304" pitchFamily="18" charset="0"/>
              </a:rPr>
              <a:t>语句</a:t>
            </a:r>
            <a:r>
              <a:rPr lang="en-US" altLang="zh-CN" sz="2000" b="1" dirty="0">
                <a:solidFill>
                  <a:schemeClr val="tx1"/>
                </a:solidFill>
                <a:latin typeface="Times New Roman" panose="02020603050405020304" pitchFamily="18" charset="0"/>
                <a:cs typeface="Times New Roman" panose="02020603050405020304" pitchFamily="18" charset="0"/>
              </a:rPr>
              <a:t>n</a:t>
            </a:r>
            <a:r>
              <a:rPr lang="zh-CN" altLang="en-US" sz="2000" b="1" dirty="0">
                <a:solidFill>
                  <a:schemeClr val="tx1"/>
                </a:solidFill>
                <a:latin typeface="Times New Roman" panose="02020603050405020304" pitchFamily="18" charset="0"/>
                <a:cs typeface="Times New Roman" panose="02020603050405020304" pitchFamily="18" charset="0"/>
              </a:rPr>
              <a:t>；</a:t>
            </a:r>
          </a:p>
        </p:txBody>
      </p:sp>
      <p:sp>
        <p:nvSpPr>
          <p:cNvPr id="465927" name="Text Box 7"/>
          <p:cNvSpPr txBox="1">
            <a:spLocks noChangeArrowheads="1"/>
          </p:cNvSpPr>
          <p:nvPr/>
        </p:nvSpPr>
        <p:spPr bwMode="auto">
          <a:xfrm>
            <a:off x="425202" y="980728"/>
            <a:ext cx="3714750" cy="461962"/>
          </a:xfrm>
          <a:prstGeom prst="rect">
            <a:avLst/>
          </a:prstGeom>
          <a:noFill/>
          <a:ln w="9525">
            <a:noFill/>
            <a:miter lim="800000"/>
            <a:headEnd/>
            <a:tailEnd/>
          </a:ln>
        </p:spPr>
        <p:txBody>
          <a:bodyPr anchor="b">
            <a:spAutoFit/>
          </a:bodyPr>
          <a:lstStyle/>
          <a:p>
            <a:pPr algn="l" eaLnBrk="1" hangingPunct="1">
              <a:lnSpc>
                <a:spcPct val="100000"/>
              </a:lnSpc>
              <a:spcBef>
                <a:spcPct val="50000"/>
              </a:spcBef>
              <a:buClrTx/>
              <a:buFontTx/>
              <a:buNone/>
            </a:pPr>
            <a:r>
              <a:rPr lang="zh-CN" altLang="en-US" b="1" dirty="0">
                <a:solidFill>
                  <a:srgbClr val="C00000"/>
                </a:solidFill>
                <a:latin typeface="Times New Roman" panose="02020603050405020304" pitchFamily="18" charset="0"/>
                <a:cs typeface="Times New Roman" panose="02020603050405020304" pitchFamily="18" charset="0"/>
              </a:rPr>
              <a:t>方式</a:t>
            </a:r>
            <a:r>
              <a:rPr lang="en-US" altLang="zh-CN" b="1" dirty="0">
                <a:solidFill>
                  <a:srgbClr val="C00000"/>
                </a:solidFill>
                <a:latin typeface="Times New Roman" panose="02020603050405020304" pitchFamily="18" charset="0"/>
                <a:cs typeface="Times New Roman" panose="02020603050405020304" pitchFamily="18" charset="0"/>
              </a:rPr>
              <a:t>1</a:t>
            </a:r>
            <a:r>
              <a:rPr lang="zh-CN" altLang="en-US" b="1" dirty="0">
                <a:solidFill>
                  <a:srgbClr val="C00000"/>
                </a:solidFill>
                <a:latin typeface="Times New Roman" panose="02020603050405020304" pitchFamily="18" charset="0"/>
                <a:cs typeface="Times New Roman" panose="02020603050405020304" pitchFamily="18" charset="0"/>
              </a:rPr>
              <a:t>（非完整性</a:t>
            </a:r>
            <a:r>
              <a:rPr lang="en-US" altLang="zh-CN" b="1" dirty="0">
                <a:solidFill>
                  <a:srgbClr val="C00000"/>
                </a:solidFill>
                <a:latin typeface="Times New Roman" panose="02020603050405020304" pitchFamily="18" charset="0"/>
                <a:cs typeface="Times New Roman" panose="02020603050405020304" pitchFamily="18" charset="0"/>
              </a:rPr>
              <a:t>IF</a:t>
            </a:r>
            <a:r>
              <a:rPr lang="zh-CN" altLang="en-US" b="1" dirty="0">
                <a:solidFill>
                  <a:srgbClr val="C00000"/>
                </a:solidFill>
                <a:latin typeface="Times New Roman" panose="02020603050405020304" pitchFamily="18" charset="0"/>
                <a:cs typeface="Times New Roman" panose="02020603050405020304" pitchFamily="18" charset="0"/>
              </a:rPr>
              <a:t>语句）：</a:t>
            </a:r>
          </a:p>
        </p:txBody>
      </p:sp>
      <p:sp>
        <p:nvSpPr>
          <p:cNvPr id="465928" name="Text Box 8"/>
          <p:cNvSpPr txBox="1">
            <a:spLocks noChangeArrowheads="1"/>
          </p:cNvSpPr>
          <p:nvPr/>
        </p:nvSpPr>
        <p:spPr bwMode="auto">
          <a:xfrm>
            <a:off x="400050" y="2060848"/>
            <a:ext cx="4724400" cy="461963"/>
          </a:xfrm>
          <a:prstGeom prst="rect">
            <a:avLst/>
          </a:prstGeom>
          <a:noFill/>
          <a:ln w="9525">
            <a:noFill/>
            <a:miter lim="800000"/>
            <a:headEnd/>
            <a:tailEnd/>
          </a:ln>
        </p:spPr>
        <p:txBody>
          <a:bodyPr anchor="b">
            <a:spAutoFit/>
          </a:bodyPr>
          <a:lstStyle/>
          <a:p>
            <a:pPr algn="l" eaLnBrk="1" hangingPunct="1">
              <a:lnSpc>
                <a:spcPct val="100000"/>
              </a:lnSpc>
              <a:spcBef>
                <a:spcPct val="50000"/>
              </a:spcBef>
              <a:buClrTx/>
              <a:buFontTx/>
              <a:buNone/>
            </a:pPr>
            <a:r>
              <a:rPr lang="zh-CN" altLang="en-US" b="1" dirty="0">
                <a:solidFill>
                  <a:srgbClr val="C00000"/>
                </a:solidFill>
                <a:latin typeface="Times New Roman" panose="02020603050405020304" pitchFamily="18" charset="0"/>
                <a:cs typeface="Times New Roman" panose="02020603050405020304" pitchFamily="18" charset="0"/>
              </a:rPr>
              <a:t>方式</a:t>
            </a:r>
            <a:r>
              <a:rPr lang="en-US" altLang="zh-CN" b="1" dirty="0">
                <a:solidFill>
                  <a:srgbClr val="C00000"/>
                </a:solidFill>
                <a:latin typeface="Times New Roman" panose="02020603050405020304" pitchFamily="18" charset="0"/>
                <a:cs typeface="Times New Roman" panose="02020603050405020304" pitchFamily="18" charset="0"/>
              </a:rPr>
              <a:t>2</a:t>
            </a:r>
            <a:r>
              <a:rPr lang="zh-CN" altLang="en-US" b="1" dirty="0">
                <a:solidFill>
                  <a:srgbClr val="C00000"/>
                </a:solidFill>
                <a:latin typeface="Times New Roman" panose="02020603050405020304" pitchFamily="18" charset="0"/>
                <a:cs typeface="Times New Roman" panose="02020603050405020304" pitchFamily="18" charset="0"/>
              </a:rPr>
              <a:t> （二重选择的</a:t>
            </a:r>
            <a:r>
              <a:rPr lang="en-US" altLang="zh-CN" b="1" dirty="0">
                <a:solidFill>
                  <a:srgbClr val="C00000"/>
                </a:solidFill>
                <a:latin typeface="Times New Roman" panose="02020603050405020304" pitchFamily="18" charset="0"/>
                <a:cs typeface="Times New Roman" panose="02020603050405020304" pitchFamily="18" charset="0"/>
              </a:rPr>
              <a:t>IF</a:t>
            </a:r>
            <a:r>
              <a:rPr lang="zh-CN" altLang="en-US" b="1" dirty="0">
                <a:solidFill>
                  <a:srgbClr val="C00000"/>
                </a:solidFill>
                <a:latin typeface="Times New Roman" panose="02020603050405020304" pitchFamily="18" charset="0"/>
                <a:cs typeface="Times New Roman" panose="02020603050405020304" pitchFamily="18" charset="0"/>
              </a:rPr>
              <a:t>语句） ：</a:t>
            </a:r>
          </a:p>
        </p:txBody>
      </p:sp>
      <p:sp>
        <p:nvSpPr>
          <p:cNvPr id="465929" name="Text Box 9"/>
          <p:cNvSpPr txBox="1">
            <a:spLocks noChangeArrowheads="1"/>
          </p:cNvSpPr>
          <p:nvPr/>
        </p:nvSpPr>
        <p:spPr bwMode="auto">
          <a:xfrm>
            <a:off x="4457700" y="942586"/>
            <a:ext cx="2578100" cy="830263"/>
          </a:xfrm>
          <a:prstGeom prst="rect">
            <a:avLst/>
          </a:prstGeom>
          <a:noFill/>
          <a:ln w="9525">
            <a:noFill/>
            <a:miter lim="800000"/>
            <a:headEnd/>
            <a:tailEnd/>
          </a:ln>
        </p:spPr>
        <p:txBody>
          <a:bodyPr anchor="b">
            <a:spAutoFit/>
          </a:bodyPr>
          <a:lstStyle/>
          <a:p>
            <a:pPr algn="l" eaLnBrk="1" hangingPunct="1">
              <a:lnSpc>
                <a:spcPct val="100000"/>
              </a:lnSpc>
              <a:spcBef>
                <a:spcPct val="50000"/>
              </a:spcBef>
              <a:buClrTx/>
              <a:buFontTx/>
              <a:buNone/>
            </a:pPr>
            <a:r>
              <a:rPr lang="zh-CN" altLang="en-US" b="1" dirty="0">
                <a:solidFill>
                  <a:srgbClr val="C00000"/>
                </a:solidFill>
                <a:latin typeface="Times New Roman" panose="02020603050405020304" pitchFamily="18" charset="0"/>
                <a:cs typeface="Times New Roman" panose="02020603050405020304" pitchFamily="18" charset="0"/>
              </a:rPr>
              <a:t>方式</a:t>
            </a:r>
            <a:r>
              <a:rPr lang="en-US" altLang="zh-CN" b="1" dirty="0">
                <a:solidFill>
                  <a:srgbClr val="C00000"/>
                </a:solidFill>
                <a:latin typeface="Times New Roman" panose="02020603050405020304" pitchFamily="18" charset="0"/>
                <a:cs typeface="Times New Roman" panose="02020603050405020304" pitchFamily="18" charset="0"/>
              </a:rPr>
              <a:t>3</a:t>
            </a:r>
            <a:r>
              <a:rPr lang="zh-CN" altLang="en-US" b="1" dirty="0">
                <a:solidFill>
                  <a:srgbClr val="C00000"/>
                </a:solidFill>
                <a:latin typeface="Times New Roman" panose="02020603050405020304" pitchFamily="18" charset="0"/>
                <a:cs typeface="Times New Roman" panose="02020603050405020304" pitchFamily="18" charset="0"/>
              </a:rPr>
              <a:t> （多重选择的</a:t>
            </a:r>
            <a:r>
              <a:rPr lang="en-US" altLang="zh-CN" b="1" dirty="0">
                <a:solidFill>
                  <a:srgbClr val="C00000"/>
                </a:solidFill>
                <a:latin typeface="Times New Roman" panose="02020603050405020304" pitchFamily="18" charset="0"/>
                <a:cs typeface="Times New Roman" panose="02020603050405020304" pitchFamily="18" charset="0"/>
              </a:rPr>
              <a:t>IF</a:t>
            </a:r>
            <a:r>
              <a:rPr lang="zh-CN" altLang="en-US" b="1" dirty="0">
                <a:solidFill>
                  <a:srgbClr val="C00000"/>
                </a:solidFill>
                <a:latin typeface="Times New Roman" panose="02020603050405020304" pitchFamily="18" charset="0"/>
                <a:cs typeface="Times New Roman" panose="02020603050405020304" pitchFamily="18" charset="0"/>
              </a:rPr>
              <a:t>语句） ：</a:t>
            </a:r>
          </a:p>
        </p:txBody>
      </p:sp>
      <p:sp>
        <p:nvSpPr>
          <p:cNvPr id="465930" name="AutoShape 10"/>
          <p:cNvSpPr>
            <a:spLocks noChangeArrowheads="1"/>
          </p:cNvSpPr>
          <p:nvPr/>
        </p:nvSpPr>
        <p:spPr bwMode="auto">
          <a:xfrm>
            <a:off x="7011988" y="908720"/>
            <a:ext cx="1865312" cy="987425"/>
          </a:xfrm>
          <a:prstGeom prst="wedgeRoundRectCallout">
            <a:avLst>
              <a:gd name="adj1" fmla="val -81407"/>
              <a:gd name="adj2" fmla="val 16560"/>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b="1" dirty="0">
                <a:solidFill>
                  <a:schemeClr val="tx1"/>
                </a:solidFill>
                <a:latin typeface="Times New Roman" panose="02020603050405020304" pitchFamily="18" charset="0"/>
                <a:cs typeface="Times New Roman" panose="02020603050405020304" pitchFamily="18" charset="0"/>
              </a:rPr>
              <a:t>适于对</a:t>
            </a:r>
            <a:r>
              <a:rPr lang="zh-CN" altLang="en-US" sz="2000" b="1" dirty="0">
                <a:solidFill>
                  <a:srgbClr val="C00000"/>
                </a:solidFill>
                <a:latin typeface="Times New Roman" panose="02020603050405020304" pitchFamily="18" charset="0"/>
                <a:cs typeface="Times New Roman" panose="02020603050405020304" pitchFamily="18" charset="0"/>
              </a:rPr>
              <a:t>不同的条件</a:t>
            </a:r>
            <a:r>
              <a:rPr lang="zh-CN" altLang="en-US" sz="2000" b="1" dirty="0">
                <a:solidFill>
                  <a:schemeClr val="tx1"/>
                </a:solidFill>
                <a:latin typeface="Times New Roman" panose="02020603050405020304" pitchFamily="18" charset="0"/>
                <a:cs typeface="Times New Roman" panose="02020603050405020304" pitchFamily="18" charset="0"/>
              </a:rPr>
              <a:t>，执行不同的语句</a:t>
            </a:r>
            <a:endParaRPr kumimoji="1"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465931" name="Text Box 11"/>
          <p:cNvSpPr txBox="1">
            <a:spLocks noChangeArrowheads="1"/>
          </p:cNvSpPr>
          <p:nvPr/>
        </p:nvSpPr>
        <p:spPr bwMode="auto">
          <a:xfrm>
            <a:off x="1763688" y="3861048"/>
            <a:ext cx="5492750" cy="77152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nchor="b">
            <a:spAutoFit/>
          </a:bodyPr>
          <a:lstStyle/>
          <a:p>
            <a:pPr marL="357188" indent="-357188" algn="l" eaLnBrk="1" hangingPunct="1">
              <a:lnSpc>
                <a:spcPct val="100000"/>
              </a:lnSpc>
              <a:spcBef>
                <a:spcPct val="50000"/>
              </a:spcBef>
              <a:buClr>
                <a:schemeClr val="accent1"/>
              </a:buClr>
              <a:buFont typeface="Wingdings" pitchFamily="2" charset="2"/>
              <a:buChar char="v"/>
            </a:pPr>
            <a:r>
              <a:rPr lang="en-US" altLang="zh-CN" sz="2200" b="1" dirty="0">
                <a:solidFill>
                  <a:schemeClr val="tx1"/>
                </a:solidFill>
                <a:latin typeface="Times New Roman" panose="02020603050405020304" pitchFamily="18" charset="0"/>
                <a:cs typeface="Times New Roman" panose="02020603050405020304" pitchFamily="18" charset="0"/>
              </a:rPr>
              <a:t>else</a:t>
            </a:r>
            <a:r>
              <a:rPr lang="zh-CN" altLang="en-US" sz="2200" b="1" dirty="0">
                <a:solidFill>
                  <a:schemeClr val="tx1"/>
                </a:solidFill>
                <a:latin typeface="Times New Roman" panose="02020603050405020304" pitchFamily="18" charset="0"/>
                <a:cs typeface="Times New Roman" panose="02020603050405020304" pitchFamily="18" charset="0"/>
              </a:rPr>
              <a:t>子句不能作为语句单独使用，它是</a:t>
            </a:r>
            <a:r>
              <a:rPr lang="en-US" altLang="zh-CN" sz="2200" b="1" dirty="0">
                <a:solidFill>
                  <a:schemeClr val="tx1"/>
                </a:solidFill>
                <a:latin typeface="Times New Roman" panose="02020603050405020304" pitchFamily="18" charset="0"/>
                <a:cs typeface="Times New Roman" panose="02020603050405020304" pitchFamily="18" charset="0"/>
              </a:rPr>
              <a:t>if </a:t>
            </a:r>
            <a:r>
              <a:rPr lang="zh-CN" altLang="en-US" sz="2200" b="1" dirty="0">
                <a:solidFill>
                  <a:schemeClr val="tx1"/>
                </a:solidFill>
                <a:latin typeface="Times New Roman" panose="02020603050405020304" pitchFamily="18" charset="0"/>
                <a:cs typeface="Times New Roman" panose="02020603050405020304" pitchFamily="18" charset="0"/>
              </a:rPr>
              <a:t>语句的一部分，必须与</a:t>
            </a:r>
            <a:r>
              <a:rPr lang="en-US" altLang="zh-CN" sz="2200" b="1" dirty="0">
                <a:solidFill>
                  <a:schemeClr val="tx1"/>
                </a:solidFill>
                <a:latin typeface="Times New Roman" panose="02020603050405020304" pitchFamily="18" charset="0"/>
                <a:cs typeface="Times New Roman" panose="02020603050405020304" pitchFamily="18" charset="0"/>
              </a:rPr>
              <a:t>if</a:t>
            </a:r>
            <a:r>
              <a:rPr lang="zh-CN" altLang="en-US" sz="2200" b="1" dirty="0">
                <a:solidFill>
                  <a:schemeClr val="tx1"/>
                </a:solidFill>
                <a:latin typeface="Times New Roman" panose="02020603050405020304" pitchFamily="18" charset="0"/>
                <a:cs typeface="Times New Roman" panose="02020603050405020304" pitchFamily="18" charset="0"/>
              </a:rPr>
              <a:t>配对使用</a:t>
            </a:r>
            <a:r>
              <a:rPr lang="en-US" altLang="zh-CN" sz="2200" b="1"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65927"/>
                                        </p:tgtEl>
                                        <p:attrNameLst>
                                          <p:attrName>style.visibility</p:attrName>
                                        </p:attrNameLst>
                                      </p:cBhvr>
                                      <p:to>
                                        <p:strVal val="visible"/>
                                      </p:to>
                                    </p:set>
                                    <p:anim calcmode="lin" valueType="num">
                                      <p:cBhvr>
                                        <p:cTn id="7" dur="500" fill="hold"/>
                                        <p:tgtEl>
                                          <p:spTgt spid="465927"/>
                                        </p:tgtEl>
                                        <p:attrNameLst>
                                          <p:attrName>ppt_w</p:attrName>
                                        </p:attrNameLst>
                                      </p:cBhvr>
                                      <p:tavLst>
                                        <p:tav tm="0">
                                          <p:val>
                                            <p:fltVal val="0"/>
                                          </p:val>
                                        </p:tav>
                                        <p:tav tm="100000">
                                          <p:val>
                                            <p:strVal val="#ppt_w"/>
                                          </p:val>
                                        </p:tav>
                                      </p:tavLst>
                                    </p:anim>
                                    <p:anim calcmode="lin" valueType="num">
                                      <p:cBhvr>
                                        <p:cTn id="8" dur="500" fill="hold"/>
                                        <p:tgtEl>
                                          <p:spTgt spid="46592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65924"/>
                                        </p:tgtEl>
                                        <p:attrNameLst>
                                          <p:attrName>style.visibility</p:attrName>
                                        </p:attrNameLst>
                                      </p:cBhvr>
                                      <p:to>
                                        <p:strVal val="visible"/>
                                      </p:to>
                                    </p:set>
                                    <p:animEffect transition="in" filter="wipe(left)">
                                      <p:cBhvr>
                                        <p:cTn id="12" dur="500"/>
                                        <p:tgtEl>
                                          <p:spTgt spid="46592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65928"/>
                                        </p:tgtEl>
                                        <p:attrNameLst>
                                          <p:attrName>style.visibility</p:attrName>
                                        </p:attrNameLst>
                                      </p:cBhvr>
                                      <p:to>
                                        <p:strVal val="visible"/>
                                      </p:to>
                                    </p:set>
                                    <p:anim calcmode="lin" valueType="num">
                                      <p:cBhvr>
                                        <p:cTn id="17" dur="500" fill="hold"/>
                                        <p:tgtEl>
                                          <p:spTgt spid="465928"/>
                                        </p:tgtEl>
                                        <p:attrNameLst>
                                          <p:attrName>ppt_w</p:attrName>
                                        </p:attrNameLst>
                                      </p:cBhvr>
                                      <p:tavLst>
                                        <p:tav tm="0">
                                          <p:val>
                                            <p:fltVal val="0"/>
                                          </p:val>
                                        </p:tav>
                                        <p:tav tm="100000">
                                          <p:val>
                                            <p:strVal val="#ppt_w"/>
                                          </p:val>
                                        </p:tav>
                                      </p:tavLst>
                                    </p:anim>
                                    <p:anim calcmode="lin" valueType="num">
                                      <p:cBhvr>
                                        <p:cTn id="18" dur="500" fill="hold"/>
                                        <p:tgtEl>
                                          <p:spTgt spid="465928"/>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465925"/>
                                        </p:tgtEl>
                                        <p:attrNameLst>
                                          <p:attrName>style.visibility</p:attrName>
                                        </p:attrNameLst>
                                      </p:cBhvr>
                                      <p:to>
                                        <p:strVal val="visible"/>
                                      </p:to>
                                    </p:set>
                                    <p:animEffect transition="in" filter="wipe(left)">
                                      <p:cBhvr>
                                        <p:cTn id="22" dur="500"/>
                                        <p:tgtEl>
                                          <p:spTgt spid="465925"/>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465929"/>
                                        </p:tgtEl>
                                        <p:attrNameLst>
                                          <p:attrName>style.visibility</p:attrName>
                                        </p:attrNameLst>
                                      </p:cBhvr>
                                      <p:to>
                                        <p:strVal val="visible"/>
                                      </p:to>
                                    </p:set>
                                    <p:anim calcmode="lin" valueType="num">
                                      <p:cBhvr>
                                        <p:cTn id="27" dur="500" fill="hold"/>
                                        <p:tgtEl>
                                          <p:spTgt spid="465929"/>
                                        </p:tgtEl>
                                        <p:attrNameLst>
                                          <p:attrName>ppt_w</p:attrName>
                                        </p:attrNameLst>
                                      </p:cBhvr>
                                      <p:tavLst>
                                        <p:tav tm="0">
                                          <p:val>
                                            <p:fltVal val="0"/>
                                          </p:val>
                                        </p:tav>
                                        <p:tav tm="100000">
                                          <p:val>
                                            <p:strVal val="#ppt_w"/>
                                          </p:val>
                                        </p:tav>
                                      </p:tavLst>
                                    </p:anim>
                                    <p:anim calcmode="lin" valueType="num">
                                      <p:cBhvr>
                                        <p:cTn id="28" dur="500" fill="hold"/>
                                        <p:tgtEl>
                                          <p:spTgt spid="465929"/>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65926"/>
                                        </p:tgtEl>
                                        <p:attrNameLst>
                                          <p:attrName>style.visibility</p:attrName>
                                        </p:attrNameLst>
                                      </p:cBhvr>
                                      <p:to>
                                        <p:strVal val="visible"/>
                                      </p:to>
                                    </p:set>
                                    <p:animEffect transition="in" filter="wipe(left)">
                                      <p:cBhvr>
                                        <p:cTn id="32" dur="500"/>
                                        <p:tgtEl>
                                          <p:spTgt spid="4659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5930"/>
                                        </p:tgtEl>
                                        <p:attrNameLst>
                                          <p:attrName>style.visibility</p:attrName>
                                        </p:attrNameLst>
                                      </p:cBhvr>
                                      <p:to>
                                        <p:strVal val="visible"/>
                                      </p:to>
                                    </p:set>
                                    <p:animEffect transition="in" filter="dissolve">
                                      <p:cBhvr>
                                        <p:cTn id="37" dur="500"/>
                                        <p:tgtEl>
                                          <p:spTgt spid="465930"/>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465931"/>
                                        </p:tgtEl>
                                        <p:attrNameLst>
                                          <p:attrName>style.visibility</p:attrName>
                                        </p:attrNameLst>
                                      </p:cBhvr>
                                      <p:to>
                                        <p:strVal val="visible"/>
                                      </p:to>
                                    </p:set>
                                    <p:anim calcmode="lin" valueType="num">
                                      <p:cBhvr>
                                        <p:cTn id="42" dur="500" fill="hold"/>
                                        <p:tgtEl>
                                          <p:spTgt spid="465931"/>
                                        </p:tgtEl>
                                        <p:attrNameLst>
                                          <p:attrName>ppt_w</p:attrName>
                                        </p:attrNameLst>
                                      </p:cBhvr>
                                      <p:tavLst>
                                        <p:tav tm="0">
                                          <p:val>
                                            <p:fltVal val="0"/>
                                          </p:val>
                                        </p:tav>
                                        <p:tav tm="100000">
                                          <p:val>
                                            <p:strVal val="#ppt_w"/>
                                          </p:val>
                                        </p:tav>
                                      </p:tavLst>
                                    </p:anim>
                                    <p:anim calcmode="lin" valueType="num">
                                      <p:cBhvr>
                                        <p:cTn id="43" dur="500" fill="hold"/>
                                        <p:tgtEl>
                                          <p:spTgt spid="465931"/>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65923">
                                            <p:txEl>
                                              <p:pRg st="0" end="0"/>
                                            </p:txEl>
                                          </p:spTgt>
                                        </p:tgtEl>
                                        <p:attrNameLst>
                                          <p:attrName>style.visibility</p:attrName>
                                        </p:attrNameLst>
                                      </p:cBhvr>
                                      <p:to>
                                        <p:strVal val="visible"/>
                                      </p:to>
                                    </p:set>
                                    <p:anim calcmode="lin" valueType="num">
                                      <p:cBhvr additive="base">
                                        <p:cTn id="48" dur="500" fill="hold"/>
                                        <p:tgtEl>
                                          <p:spTgt spid="465923">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65923">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65923">
                                            <p:txEl>
                                              <p:pRg st="1" end="1"/>
                                            </p:txEl>
                                          </p:spTgt>
                                        </p:tgtEl>
                                        <p:attrNameLst>
                                          <p:attrName>style.visibility</p:attrName>
                                        </p:attrNameLst>
                                      </p:cBhvr>
                                      <p:to>
                                        <p:strVal val="visible"/>
                                      </p:to>
                                    </p:set>
                                    <p:anim calcmode="lin" valueType="num">
                                      <p:cBhvr additive="base">
                                        <p:cTn id="52" dur="500" fill="hold"/>
                                        <p:tgtEl>
                                          <p:spTgt spid="465923">
                                            <p:txEl>
                                              <p:pRg st="1" end="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65923">
                                            <p:txEl>
                                              <p:pRg st="1" end="1"/>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65923">
                                            <p:txEl>
                                              <p:pRg st="2" end="2"/>
                                            </p:txEl>
                                          </p:spTgt>
                                        </p:tgtEl>
                                        <p:attrNameLst>
                                          <p:attrName>style.visibility</p:attrName>
                                        </p:attrNameLst>
                                      </p:cBhvr>
                                      <p:to>
                                        <p:strVal val="visible"/>
                                      </p:to>
                                    </p:set>
                                    <p:anim calcmode="lin" valueType="num">
                                      <p:cBhvr additive="base">
                                        <p:cTn id="56" dur="500" fill="hold"/>
                                        <p:tgtEl>
                                          <p:spTgt spid="465923">
                                            <p:txEl>
                                              <p:pRg st="2" end="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659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autoUpdateAnimBg="0"/>
      <p:bldP spid="465924" grpId="0" animBg="1"/>
      <p:bldP spid="465925" grpId="0" animBg="1"/>
      <p:bldP spid="465926" grpId="0" animBg="1"/>
      <p:bldP spid="465927" grpId="0" autoUpdateAnimBg="0"/>
      <p:bldP spid="465928" grpId="0" autoUpdateAnimBg="0"/>
      <p:bldP spid="465929" grpId="0" autoUpdateAnimBg="0"/>
      <p:bldP spid="465930" grpId="0" animBg="1"/>
      <p:bldP spid="465931"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xfrm>
            <a:off x="611560" y="464109"/>
            <a:ext cx="7772400" cy="372603"/>
          </a:xfrm>
        </p:spPr>
        <p:txBody>
          <a:bodyPr/>
          <a:lstStyle/>
          <a:p>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case</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语句</a:t>
            </a:r>
          </a:p>
        </p:txBody>
      </p:sp>
      <p:sp>
        <p:nvSpPr>
          <p:cNvPr id="2299908" name="AutoShape 4"/>
          <p:cNvSpPr>
            <a:spLocks noChangeArrowheads="1"/>
          </p:cNvSpPr>
          <p:nvPr/>
        </p:nvSpPr>
        <p:spPr bwMode="auto">
          <a:xfrm>
            <a:off x="1475656" y="1052736"/>
            <a:ext cx="2236787" cy="457200"/>
          </a:xfrm>
          <a:prstGeom prst="wedgeRoundRectCallout">
            <a:avLst>
              <a:gd name="adj1" fmla="val -36588"/>
              <a:gd name="adj2" fmla="val -98264"/>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b="1">
                <a:solidFill>
                  <a:schemeClr val="tx1"/>
                </a:solidFill>
                <a:latin typeface="Times New Roman" panose="02020603050405020304" pitchFamily="18" charset="0"/>
                <a:cs typeface="Times New Roman" panose="02020603050405020304" pitchFamily="18" charset="0"/>
              </a:rPr>
              <a:t>多分支选择语句</a:t>
            </a:r>
            <a:endParaRPr kumimoji="1" lang="zh-CN" altLang="en-US" sz="2000" b="1">
              <a:solidFill>
                <a:schemeClr val="tx1"/>
              </a:solidFill>
              <a:latin typeface="Times New Roman" panose="02020603050405020304" pitchFamily="18" charset="0"/>
              <a:cs typeface="Times New Roman" panose="02020603050405020304" pitchFamily="18" charset="0"/>
            </a:endParaRPr>
          </a:p>
        </p:txBody>
      </p:sp>
      <p:sp>
        <p:nvSpPr>
          <p:cNvPr id="2299911" name="Rectangle 7"/>
          <p:cNvSpPr>
            <a:spLocks noChangeArrowheads="1"/>
          </p:cNvSpPr>
          <p:nvPr/>
        </p:nvSpPr>
        <p:spPr bwMode="auto">
          <a:xfrm>
            <a:off x="534988" y="1898650"/>
            <a:ext cx="7824787" cy="2214563"/>
          </a:xfrm>
          <a:prstGeom prst="rect">
            <a:avLst/>
          </a:prstGeom>
          <a:noFill/>
          <a:ln w="9525">
            <a:noFill/>
            <a:miter lim="800000"/>
            <a:headEnd/>
            <a:tailEnd/>
          </a:ln>
        </p:spPr>
        <p:txBody>
          <a:bodyPr/>
          <a:lstStyle/>
          <a:p>
            <a:pPr marL="342900" indent="-342900" eaLnBrk="1" hangingPunct="1">
              <a:buClr>
                <a:schemeClr val="accent1"/>
              </a:buClr>
              <a:buFont typeface="Wingdings" pitchFamily="2" charset="2"/>
              <a:buChar char="v"/>
            </a:pPr>
            <a:r>
              <a:rPr lang="zh-CN" altLang="zh-CN" b="1" dirty="0">
                <a:solidFill>
                  <a:schemeClr val="tx1"/>
                </a:solidFill>
                <a:latin typeface="Times New Roman" panose="02020603050405020304" pitchFamily="18" charset="0"/>
                <a:cs typeface="Times New Roman" panose="02020603050405020304" pitchFamily="18" charset="0"/>
              </a:rPr>
              <a:t>当敏感表达式取不同的值时</a:t>
            </a:r>
            <a:r>
              <a:rPr lang="en-US" altLang="zh-CN" b="1" dirty="0">
                <a:solidFill>
                  <a:schemeClr val="tx1"/>
                </a:solidFill>
                <a:latin typeface="Times New Roman" panose="02020603050405020304" pitchFamily="18" charset="0"/>
                <a:cs typeface="Times New Roman" panose="02020603050405020304" pitchFamily="18" charset="0"/>
              </a:rPr>
              <a:t>,</a:t>
            </a:r>
            <a:r>
              <a:rPr lang="zh-CN" altLang="zh-CN" b="1" dirty="0">
                <a:solidFill>
                  <a:schemeClr val="tx1"/>
                </a:solidFill>
                <a:latin typeface="Times New Roman" panose="02020603050405020304" pitchFamily="18" charset="0"/>
                <a:cs typeface="Times New Roman" panose="02020603050405020304" pitchFamily="18" charset="0"/>
              </a:rPr>
              <a:t> 执行不同的语句。</a:t>
            </a:r>
            <a:endParaRPr lang="zh-CN" altLang="en-US" b="1" dirty="0">
              <a:solidFill>
                <a:schemeClr val="tx1"/>
              </a:solidFill>
              <a:latin typeface="Times New Roman" panose="02020603050405020304" pitchFamily="18" charset="0"/>
              <a:cs typeface="Times New Roman" panose="02020603050405020304" pitchFamily="18" charset="0"/>
            </a:endParaRPr>
          </a:p>
          <a:p>
            <a:pPr marL="342900" indent="-342900" eaLnBrk="1" hangingPunct="1">
              <a:buClr>
                <a:schemeClr val="accent1"/>
              </a:buClr>
              <a:buFont typeface="Wingdings" pitchFamily="2" charset="2"/>
              <a:buChar char="v"/>
            </a:pPr>
            <a:r>
              <a:rPr lang="zh-CN" altLang="en-US" b="1" dirty="0">
                <a:solidFill>
                  <a:srgbClr val="CC0000"/>
                </a:solidFill>
                <a:latin typeface="Times New Roman" panose="02020603050405020304" pitchFamily="18" charset="0"/>
                <a:cs typeface="Times New Roman" panose="02020603050405020304" pitchFamily="18" charset="0"/>
              </a:rPr>
              <a:t>功能</a:t>
            </a:r>
            <a:r>
              <a:rPr lang="zh-CN" altLang="en-US" b="1" dirty="0">
                <a:solidFill>
                  <a:schemeClr val="tx1"/>
                </a:solidFill>
                <a:latin typeface="Times New Roman" panose="02020603050405020304" pitchFamily="18" charset="0"/>
                <a:cs typeface="Times New Roman" panose="02020603050405020304" pitchFamily="18" charset="0"/>
              </a:rPr>
              <a:t>：当某个或某组（控制）信号取不同的值时，给另一个（输出）信号赋不同的值。常用于</a:t>
            </a:r>
            <a:r>
              <a:rPr lang="zh-CN" altLang="en-US" b="1" dirty="0">
                <a:solidFill>
                  <a:srgbClr val="CC0066"/>
                </a:solidFill>
                <a:latin typeface="Times New Roman" panose="02020603050405020304" pitchFamily="18" charset="0"/>
                <a:cs typeface="Times New Roman" panose="02020603050405020304" pitchFamily="18" charset="0"/>
              </a:rPr>
              <a:t>多条件</a:t>
            </a:r>
            <a:r>
              <a:rPr lang="zh-CN" altLang="en-US" b="1" dirty="0">
                <a:solidFill>
                  <a:schemeClr val="tx1"/>
                </a:solidFill>
                <a:latin typeface="Times New Roman" panose="02020603050405020304" pitchFamily="18" charset="0"/>
                <a:cs typeface="Times New Roman" panose="02020603050405020304" pitchFamily="18" charset="0"/>
              </a:rPr>
              <a:t>译码电路（如译码器</a:t>
            </a:r>
            <a:r>
              <a:rPr lang="zh-CN" altLang="en-US" b="1" dirty="0" smtClean="0">
                <a:solidFill>
                  <a:schemeClr val="tx1"/>
                </a:solidFill>
                <a:latin typeface="Times New Roman" panose="02020603050405020304" pitchFamily="18" charset="0"/>
                <a:cs typeface="Times New Roman" panose="02020603050405020304" pitchFamily="18" charset="0"/>
              </a:rPr>
              <a:t>、数据选择器、</a:t>
            </a:r>
            <a:r>
              <a:rPr lang="zh-CN" altLang="en-US" b="1" dirty="0">
                <a:solidFill>
                  <a:schemeClr val="tx1"/>
                </a:solidFill>
                <a:latin typeface="Times New Roman" panose="02020603050405020304" pitchFamily="18" charset="0"/>
                <a:cs typeface="Times New Roman" panose="02020603050405020304" pitchFamily="18" charset="0"/>
              </a:rPr>
              <a:t>状态机、微处理器的指令译码）！</a:t>
            </a:r>
            <a:endParaRPr lang="en-US" altLang="zh-CN" b="1" dirty="0">
              <a:solidFill>
                <a:schemeClr val="tx1"/>
              </a:solidFill>
              <a:latin typeface="Times New Roman" panose="02020603050405020304" pitchFamily="18" charset="0"/>
              <a:cs typeface="Times New Roman" panose="02020603050405020304" pitchFamily="18" charset="0"/>
            </a:endParaRPr>
          </a:p>
        </p:txBody>
      </p:sp>
      <p:sp>
        <p:nvSpPr>
          <p:cNvPr id="2299912" name="AutoShape 8" descr="80%"/>
          <p:cNvSpPr>
            <a:spLocks noChangeArrowheads="1"/>
          </p:cNvSpPr>
          <p:nvPr/>
        </p:nvSpPr>
        <p:spPr bwMode="auto">
          <a:xfrm rot="-479700">
            <a:off x="4951413" y="627063"/>
            <a:ext cx="3408362" cy="1376362"/>
          </a:xfrm>
          <a:prstGeom prst="star16">
            <a:avLst>
              <a:gd name="adj" fmla="val 37500"/>
            </a:avLst>
          </a:prstGeom>
          <a:pattFill prst="pct80">
            <a:fgClr>
              <a:srgbClr val="FFCCFF"/>
            </a:fgClr>
            <a:bgClr>
              <a:schemeClr val="bg1"/>
            </a:bgClr>
          </a:pattFill>
          <a:ln w="9525">
            <a:noFill/>
            <a:miter lim="800000"/>
            <a:headEnd/>
            <a:tailEnd/>
          </a:ln>
          <a:effectLst>
            <a:outerShdw dist="35921" dir="2700000" algn="ctr" rotWithShape="0">
              <a:schemeClr val="bg2"/>
            </a:outerShdw>
          </a:effectLst>
        </p:spPr>
        <p:txBody>
          <a:bodyPr wrap="none" anchor="ctr" anchorCtr="1"/>
          <a:lstStyle/>
          <a:p>
            <a:pPr algn="l" eaLnBrk="1" hangingPunct="1">
              <a:lnSpc>
                <a:spcPct val="100000"/>
              </a:lnSpc>
              <a:spcBef>
                <a:spcPct val="0"/>
              </a:spcBef>
              <a:buClrTx/>
              <a:buFontTx/>
              <a:buNone/>
              <a:defRPr/>
            </a:pPr>
            <a:r>
              <a:rPr kumimoji="1" lang="zh-CN" altLang="en-US" sz="2000" b="1" dirty="0">
                <a:solidFill>
                  <a:schemeClr val="tx1"/>
                </a:solidFill>
                <a:latin typeface="Times New Roman" panose="02020603050405020304" pitchFamily="18" charset="0"/>
                <a:cs typeface="Times New Roman" panose="02020603050405020304" pitchFamily="18" charset="0"/>
              </a:rPr>
              <a:t>适于对</a:t>
            </a:r>
            <a:r>
              <a:rPr kumimoji="1" lang="zh-CN" altLang="en-US" sz="2000" b="1" dirty="0">
                <a:solidFill>
                  <a:srgbClr val="FF0066"/>
                </a:solidFill>
                <a:latin typeface="Times New Roman" panose="02020603050405020304" pitchFamily="18" charset="0"/>
                <a:cs typeface="Times New Roman" panose="02020603050405020304" pitchFamily="18" charset="0"/>
              </a:rPr>
              <a:t>同一组</a:t>
            </a:r>
            <a:r>
              <a:rPr kumimoji="1" lang="zh-CN" altLang="en-US" sz="2000" b="1" dirty="0">
                <a:solidFill>
                  <a:schemeClr val="tx1"/>
                </a:solidFill>
                <a:latin typeface="Times New Roman" panose="02020603050405020304" pitchFamily="18" charset="0"/>
                <a:cs typeface="Times New Roman" panose="02020603050405020304" pitchFamily="18" charset="0"/>
              </a:rPr>
              <a:t>控制</a:t>
            </a:r>
          </a:p>
          <a:p>
            <a:pPr algn="l" eaLnBrk="1" hangingPunct="1">
              <a:lnSpc>
                <a:spcPct val="100000"/>
              </a:lnSpc>
              <a:spcBef>
                <a:spcPct val="0"/>
              </a:spcBef>
              <a:buClrTx/>
              <a:buFontTx/>
              <a:buNone/>
              <a:defRPr/>
            </a:pPr>
            <a:r>
              <a:rPr kumimoji="1" lang="zh-CN" altLang="en-US" sz="2000" b="1" dirty="0">
                <a:solidFill>
                  <a:schemeClr val="tx1"/>
                </a:solidFill>
                <a:latin typeface="Times New Roman" panose="02020603050405020304" pitchFamily="18" charset="0"/>
                <a:cs typeface="Times New Roman" panose="02020603050405020304" pitchFamily="18" charset="0"/>
              </a:rPr>
              <a:t>信号取不同的值时，</a:t>
            </a:r>
          </a:p>
          <a:p>
            <a:pPr algn="l" eaLnBrk="1" hangingPunct="1">
              <a:lnSpc>
                <a:spcPct val="100000"/>
              </a:lnSpc>
              <a:spcBef>
                <a:spcPct val="0"/>
              </a:spcBef>
              <a:buClrTx/>
              <a:buFontTx/>
              <a:buNone/>
              <a:defRPr/>
            </a:pPr>
            <a:r>
              <a:rPr kumimoji="1" lang="zh-CN" altLang="en-US" sz="2000" b="1" dirty="0">
                <a:solidFill>
                  <a:schemeClr val="tx1"/>
                </a:solidFill>
                <a:latin typeface="Times New Roman" panose="02020603050405020304" pitchFamily="18" charset="0"/>
                <a:cs typeface="Times New Roman" panose="02020603050405020304" pitchFamily="18" charset="0"/>
              </a:rPr>
              <a:t>输出取不同的值！</a:t>
            </a:r>
          </a:p>
        </p:txBody>
      </p:sp>
      <p:graphicFrame>
        <p:nvGraphicFramePr>
          <p:cNvPr id="12" name="图示 11"/>
          <p:cNvGraphicFramePr/>
          <p:nvPr>
            <p:extLst>
              <p:ext uri="{D42A27DB-BD31-4B8C-83A1-F6EECF244321}">
                <p14:modId xmlns:p14="http://schemas.microsoft.com/office/powerpoint/2010/main" val="2644430081"/>
              </p:ext>
            </p:extLst>
          </p:nvPr>
        </p:nvGraphicFramePr>
        <p:xfrm>
          <a:off x="99140" y="3933056"/>
          <a:ext cx="4774140" cy="2067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99913" name="AutoShape 9"/>
          <p:cNvSpPr>
            <a:spLocks noChangeArrowheads="1"/>
          </p:cNvSpPr>
          <p:nvPr/>
        </p:nvSpPr>
        <p:spPr bwMode="auto">
          <a:xfrm rot="-76865">
            <a:off x="4865688" y="4664075"/>
            <a:ext cx="4452937" cy="1471613"/>
          </a:xfrm>
          <a:prstGeom prst="cloudCallout">
            <a:avLst>
              <a:gd name="adj1" fmla="val -43713"/>
              <a:gd name="adj2" fmla="val -76134"/>
            </a:avLst>
          </a:prstGeom>
          <a:solidFill>
            <a:srgbClr val="FFFF99"/>
          </a:solidFill>
          <a:ln w="9525">
            <a:solidFill>
              <a:schemeClr val="accent2"/>
            </a:solidFill>
            <a:round/>
            <a:headEnd/>
            <a:tailEnd/>
          </a:ln>
        </p:spPr>
        <p:txBody>
          <a:bodyPr/>
          <a:lstStyle/>
          <a:p>
            <a:pPr algn="l" eaLnBrk="1" hangingPunct="1">
              <a:lnSpc>
                <a:spcPct val="100000"/>
              </a:lnSpc>
              <a:buClr>
                <a:schemeClr val="tx1"/>
              </a:buClr>
              <a:buSzPct val="80000"/>
              <a:buFont typeface="Wingdings" pitchFamily="2" charset="2"/>
              <a:buNone/>
            </a:pPr>
            <a:r>
              <a:rPr kumimoji="1" lang="en-US" altLang="zh-CN" b="1" dirty="0">
                <a:solidFill>
                  <a:srgbClr val="CC0000"/>
                </a:solidFill>
                <a:latin typeface="Times New Roman" panose="02020603050405020304" pitchFamily="18" charset="0"/>
                <a:cs typeface="Times New Roman" panose="02020603050405020304" pitchFamily="18" charset="0"/>
              </a:rPr>
              <a:t>case</a:t>
            </a:r>
            <a:r>
              <a:rPr kumimoji="1" lang="zh-CN" altLang="en-US" b="1" dirty="0">
                <a:solidFill>
                  <a:srgbClr val="CC0000"/>
                </a:solidFill>
                <a:latin typeface="Times New Roman" panose="02020603050405020304" pitchFamily="18" charset="0"/>
                <a:cs typeface="Times New Roman" panose="02020603050405020304" pitchFamily="18" charset="0"/>
              </a:rPr>
              <a:t>语句与</a:t>
            </a:r>
            <a:r>
              <a:rPr kumimoji="1" lang="en-US" altLang="zh-CN" b="1" dirty="0">
                <a:solidFill>
                  <a:srgbClr val="CC0000"/>
                </a:solidFill>
                <a:latin typeface="Times New Roman" panose="02020603050405020304" pitchFamily="18" charset="0"/>
                <a:cs typeface="Times New Roman" panose="02020603050405020304" pitchFamily="18" charset="0"/>
              </a:rPr>
              <a:t>if-else</a:t>
            </a:r>
            <a:r>
              <a:rPr kumimoji="1" lang="zh-CN" altLang="en-US" b="1" dirty="0">
                <a:solidFill>
                  <a:srgbClr val="CC0000"/>
                </a:solidFill>
                <a:latin typeface="Times New Roman" panose="02020603050405020304" pitchFamily="18" charset="0"/>
                <a:cs typeface="Times New Roman" panose="02020603050405020304" pitchFamily="18" charset="0"/>
              </a:rPr>
              <a:t>语句有什么区别呢？</a:t>
            </a:r>
          </a:p>
        </p:txBody>
      </p:sp>
      <p:sp>
        <p:nvSpPr>
          <p:cNvPr id="2299914" name="Text Box 10"/>
          <p:cNvSpPr txBox="1">
            <a:spLocks noChangeArrowheads="1"/>
          </p:cNvSpPr>
          <p:nvPr/>
        </p:nvSpPr>
        <p:spPr bwMode="auto">
          <a:xfrm rot="-903972">
            <a:off x="4620503" y="3563939"/>
            <a:ext cx="1433513" cy="1098550"/>
          </a:xfrm>
          <a:prstGeom prst="rect">
            <a:avLst/>
          </a:prstGeom>
          <a:noFill/>
          <a:ln w="9525">
            <a:noFill/>
            <a:miter lim="800000"/>
            <a:headEnd/>
            <a:tailEnd/>
          </a:ln>
        </p:spPr>
        <p:txBody>
          <a:bodyPr anchor="b">
            <a:spAutoFit/>
          </a:bodyPr>
          <a:lstStyle/>
          <a:p>
            <a:pPr algn="l" eaLnBrk="1" hangingPunct="1">
              <a:lnSpc>
                <a:spcPct val="100000"/>
              </a:lnSpc>
              <a:spcBef>
                <a:spcPct val="50000"/>
              </a:spcBef>
              <a:buClrTx/>
              <a:buFontTx/>
              <a:buNone/>
            </a:pPr>
            <a:r>
              <a:rPr lang="en-US" altLang="zh-CN" sz="6600" b="1" dirty="0">
                <a:solidFill>
                  <a:srgbClr val="FF0000"/>
                </a:solidFill>
                <a:latin typeface="Times New Roman" panose="02020603050405020304" pitchFamily="18" charset="0"/>
                <a:cs typeface="Times New Roman" panose="02020603050405020304" pitchFamily="18" charset="0"/>
                <a:sym typeface="Symbol" pitchFamily="18" charset="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99908"/>
                                        </p:tgtEl>
                                        <p:attrNameLst>
                                          <p:attrName>style.visibility</p:attrName>
                                        </p:attrNameLst>
                                      </p:cBhvr>
                                      <p:to>
                                        <p:strVal val="visible"/>
                                      </p:to>
                                    </p:set>
                                    <p:animEffect transition="in" filter="dissolve">
                                      <p:cBhvr>
                                        <p:cTn id="7" dur="500"/>
                                        <p:tgtEl>
                                          <p:spTgt spid="229990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99911"/>
                                        </p:tgtEl>
                                        <p:attrNameLst>
                                          <p:attrName>style.visibility</p:attrName>
                                        </p:attrNameLst>
                                      </p:cBhvr>
                                      <p:to>
                                        <p:strVal val="visible"/>
                                      </p:to>
                                    </p:set>
                                    <p:anim calcmode="lin" valueType="num">
                                      <p:cBhvr additive="base">
                                        <p:cTn id="12" dur="500" fill="hold"/>
                                        <p:tgtEl>
                                          <p:spTgt spid="2299911"/>
                                        </p:tgtEl>
                                        <p:attrNameLst>
                                          <p:attrName>ppt_x</p:attrName>
                                        </p:attrNameLst>
                                      </p:cBhvr>
                                      <p:tavLst>
                                        <p:tav tm="0">
                                          <p:val>
                                            <p:strVal val="0-#ppt_w/2"/>
                                          </p:val>
                                        </p:tav>
                                        <p:tav tm="100000">
                                          <p:val>
                                            <p:strVal val="#ppt_x"/>
                                          </p:val>
                                        </p:tav>
                                      </p:tavLst>
                                    </p:anim>
                                    <p:anim calcmode="lin" valueType="num">
                                      <p:cBhvr additive="base">
                                        <p:cTn id="13" dur="500" fill="hold"/>
                                        <p:tgtEl>
                                          <p:spTgt spid="22999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299912"/>
                                        </p:tgtEl>
                                        <p:attrNameLst>
                                          <p:attrName>style.visibility</p:attrName>
                                        </p:attrNameLst>
                                      </p:cBhvr>
                                      <p:to>
                                        <p:strVal val="visible"/>
                                      </p:to>
                                    </p:set>
                                    <p:anim calcmode="lin" valueType="num">
                                      <p:cBhvr>
                                        <p:cTn id="18" dur="500" fill="hold"/>
                                        <p:tgtEl>
                                          <p:spTgt spid="2299912"/>
                                        </p:tgtEl>
                                        <p:attrNameLst>
                                          <p:attrName>ppt_w</p:attrName>
                                        </p:attrNameLst>
                                      </p:cBhvr>
                                      <p:tavLst>
                                        <p:tav tm="0">
                                          <p:val>
                                            <p:fltVal val="0"/>
                                          </p:val>
                                        </p:tav>
                                        <p:tav tm="100000">
                                          <p:val>
                                            <p:strVal val="#ppt_w"/>
                                          </p:val>
                                        </p:tav>
                                      </p:tavLst>
                                    </p:anim>
                                    <p:anim calcmode="lin" valueType="num">
                                      <p:cBhvr>
                                        <p:cTn id="19" dur="500" fill="hold"/>
                                        <p:tgtEl>
                                          <p:spTgt spid="2299912"/>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299914"/>
                                        </p:tgtEl>
                                        <p:attrNameLst>
                                          <p:attrName>style.visibility</p:attrName>
                                        </p:attrNameLst>
                                      </p:cBhvr>
                                      <p:to>
                                        <p:strVal val="visible"/>
                                      </p:to>
                                    </p:set>
                                    <p:anim calcmode="lin" valueType="num">
                                      <p:cBhvr>
                                        <p:cTn id="30" dur="500" fill="hold"/>
                                        <p:tgtEl>
                                          <p:spTgt spid="2299914"/>
                                        </p:tgtEl>
                                        <p:attrNameLst>
                                          <p:attrName>ppt_w</p:attrName>
                                        </p:attrNameLst>
                                      </p:cBhvr>
                                      <p:tavLst>
                                        <p:tav tm="0">
                                          <p:val>
                                            <p:fltVal val="0"/>
                                          </p:val>
                                        </p:tav>
                                        <p:tav tm="100000">
                                          <p:val>
                                            <p:strVal val="#ppt_w"/>
                                          </p:val>
                                        </p:tav>
                                      </p:tavLst>
                                    </p:anim>
                                    <p:anim calcmode="lin" valueType="num">
                                      <p:cBhvr>
                                        <p:cTn id="31" dur="500" fill="hold"/>
                                        <p:tgtEl>
                                          <p:spTgt spid="2299914"/>
                                        </p:tgtEl>
                                        <p:attrNameLst>
                                          <p:attrName>ppt_h</p:attrName>
                                        </p:attrNameLst>
                                      </p:cBhvr>
                                      <p:tavLst>
                                        <p:tav tm="0">
                                          <p:val>
                                            <p:fltVal val="0"/>
                                          </p:val>
                                        </p:tav>
                                        <p:tav tm="100000">
                                          <p:val>
                                            <p:strVal val="#ppt_h"/>
                                          </p:val>
                                        </p:tav>
                                      </p:tavLst>
                                    </p:anim>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2299913"/>
                                        </p:tgtEl>
                                        <p:attrNameLst>
                                          <p:attrName>style.visibility</p:attrName>
                                        </p:attrNameLst>
                                      </p:cBhvr>
                                      <p:to>
                                        <p:strVal val="visible"/>
                                      </p:to>
                                    </p:set>
                                    <p:animEffect transition="in" filter="dissolve">
                                      <p:cBhvr>
                                        <p:cTn id="35" dur="500"/>
                                        <p:tgtEl>
                                          <p:spTgt spid="2299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9908" grpId="0" animBg="1"/>
      <p:bldP spid="2299911" grpId="0" autoUpdateAnimBg="0"/>
      <p:bldP spid="2299912" grpId="0" animBg="1" autoUpdateAnimBg="0"/>
      <p:bldGraphic spid="12" grpId="0">
        <p:bldAsOne/>
      </p:bldGraphic>
      <p:bldP spid="2299913" grpId="0" animBg="1" autoUpdateAnimBg="0"/>
      <p:bldP spid="229991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a:xfrm>
            <a:off x="539552" y="385316"/>
            <a:ext cx="7772400" cy="379388"/>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case</a:t>
            </a:r>
            <a:r>
              <a:rPr lang="zh-CN" altLang="en-US" smtClean="0">
                <a:solidFill>
                  <a:schemeClr val="accent1"/>
                </a:solidFill>
                <a:latin typeface="Times New Roman" panose="02020603050405020304" pitchFamily="18" charset="0"/>
                <a:cs typeface="Times New Roman" panose="02020603050405020304" pitchFamily="18" charset="0"/>
              </a:rPr>
              <a:t>语句的语法格式</a:t>
            </a:r>
          </a:p>
        </p:txBody>
      </p:sp>
      <p:sp>
        <p:nvSpPr>
          <p:cNvPr id="2299909" name="Text Box 5"/>
          <p:cNvSpPr txBox="1">
            <a:spLocks noChangeArrowheads="1"/>
          </p:cNvSpPr>
          <p:nvPr/>
        </p:nvSpPr>
        <p:spPr bwMode="auto">
          <a:xfrm>
            <a:off x="1691680" y="977776"/>
            <a:ext cx="2870200" cy="2235200"/>
          </a:xfrm>
          <a:prstGeom prst="rect">
            <a:avLst/>
          </a:prstGeom>
          <a:solidFill>
            <a:srgbClr val="66FFCC"/>
          </a:solidFill>
          <a:ln w="9525">
            <a:solidFill>
              <a:srgbClr val="CC6600"/>
            </a:solidFill>
            <a:miter lim="800000"/>
            <a:headEnd/>
            <a:tailEnd/>
          </a:ln>
        </p:spPr>
        <p:txBody>
          <a:bodyPr anchor="b">
            <a:spAutoFit/>
          </a:bodyPr>
          <a:lstStyle/>
          <a:p>
            <a:pPr>
              <a:lnSpc>
                <a:spcPct val="100000"/>
              </a:lnSpc>
              <a:spcBef>
                <a:spcPct val="0"/>
              </a:spcBef>
              <a:buClrTx/>
              <a:buFontTx/>
              <a:buNone/>
            </a:pPr>
            <a:r>
              <a:rPr lang="en-US" altLang="zh-CN" sz="2000" b="1" dirty="0">
                <a:solidFill>
                  <a:srgbClr val="FF0066"/>
                </a:solidFill>
                <a:latin typeface="Arial" charset="0"/>
                <a:cs typeface="Arial" charset="0"/>
              </a:rPr>
              <a:t>case</a:t>
            </a:r>
            <a:r>
              <a:rPr lang="zh-CN" altLang="en-US" sz="2000" b="1" dirty="0">
                <a:solidFill>
                  <a:schemeClr val="tx1"/>
                </a:solidFill>
                <a:latin typeface="Arial" charset="0"/>
                <a:cs typeface="Arial" charset="0"/>
              </a:rPr>
              <a:t>（敏感表达式） </a:t>
            </a:r>
          </a:p>
          <a:p>
            <a:pPr>
              <a:lnSpc>
                <a:spcPct val="100000"/>
              </a:lnSpc>
              <a:spcBef>
                <a:spcPct val="0"/>
              </a:spcBef>
              <a:buClrTx/>
              <a:buFontTx/>
              <a:buNone/>
            </a:pPr>
            <a:r>
              <a:rPr lang="zh-CN" altLang="en-US" sz="2000" b="1" dirty="0">
                <a:solidFill>
                  <a:schemeClr val="tx1"/>
                </a:solidFill>
                <a:latin typeface="Arial" charset="0"/>
                <a:cs typeface="Arial" charset="0"/>
              </a:rPr>
              <a:t>    值</a:t>
            </a:r>
            <a:r>
              <a:rPr lang="en-US" altLang="zh-CN" sz="2000" b="1" dirty="0">
                <a:solidFill>
                  <a:schemeClr val="tx1"/>
                </a:solidFill>
                <a:latin typeface="Arial" charset="0"/>
                <a:cs typeface="Arial" charset="0"/>
              </a:rPr>
              <a:t>1</a:t>
            </a:r>
            <a:r>
              <a:rPr lang="zh-CN" altLang="en-US" sz="2000" b="1" dirty="0">
                <a:solidFill>
                  <a:schemeClr val="tx1"/>
                </a:solidFill>
                <a:latin typeface="Arial" charset="0"/>
                <a:cs typeface="Arial" charset="0"/>
              </a:rPr>
              <a:t>：语句</a:t>
            </a:r>
            <a:r>
              <a:rPr lang="en-US" altLang="zh-CN" sz="2000" b="1" dirty="0">
                <a:solidFill>
                  <a:schemeClr val="tx1"/>
                </a:solidFill>
                <a:latin typeface="Arial" charset="0"/>
                <a:cs typeface="Arial" charset="0"/>
              </a:rPr>
              <a:t>1</a:t>
            </a:r>
            <a:r>
              <a:rPr lang="zh-CN" altLang="en-US" sz="2000" b="1" dirty="0">
                <a:solidFill>
                  <a:schemeClr val="tx1"/>
                </a:solidFill>
                <a:latin typeface="Arial" charset="0"/>
                <a:cs typeface="Arial" charset="0"/>
              </a:rPr>
              <a:t>；</a:t>
            </a:r>
          </a:p>
          <a:p>
            <a:pPr>
              <a:lnSpc>
                <a:spcPct val="100000"/>
              </a:lnSpc>
              <a:spcBef>
                <a:spcPct val="0"/>
              </a:spcBef>
              <a:buClrTx/>
              <a:buFontTx/>
              <a:buNone/>
            </a:pPr>
            <a:r>
              <a:rPr lang="zh-CN" altLang="en-US" sz="2000" b="1" dirty="0">
                <a:solidFill>
                  <a:schemeClr val="tx1"/>
                </a:solidFill>
                <a:latin typeface="Arial" charset="0"/>
                <a:cs typeface="Arial" charset="0"/>
              </a:rPr>
              <a:t>    值</a:t>
            </a:r>
            <a:r>
              <a:rPr lang="en-US" altLang="zh-CN" sz="2000" b="1" dirty="0">
                <a:solidFill>
                  <a:schemeClr val="tx1"/>
                </a:solidFill>
                <a:latin typeface="Arial" charset="0"/>
                <a:cs typeface="Arial" charset="0"/>
              </a:rPr>
              <a:t>2</a:t>
            </a:r>
            <a:r>
              <a:rPr lang="zh-CN" altLang="en-US" sz="2000" b="1" dirty="0">
                <a:solidFill>
                  <a:schemeClr val="tx1"/>
                </a:solidFill>
                <a:latin typeface="Arial" charset="0"/>
                <a:cs typeface="Arial" charset="0"/>
              </a:rPr>
              <a:t>：语句</a:t>
            </a:r>
            <a:r>
              <a:rPr lang="en-US" altLang="zh-CN" sz="2000" b="1" dirty="0">
                <a:solidFill>
                  <a:schemeClr val="tx1"/>
                </a:solidFill>
                <a:latin typeface="Arial" charset="0"/>
                <a:cs typeface="Arial" charset="0"/>
              </a:rPr>
              <a:t>2</a:t>
            </a:r>
            <a:r>
              <a:rPr lang="zh-CN" altLang="en-US" sz="2000" b="1" dirty="0">
                <a:solidFill>
                  <a:schemeClr val="tx1"/>
                </a:solidFill>
                <a:latin typeface="Arial" charset="0"/>
                <a:cs typeface="Arial" charset="0"/>
              </a:rPr>
              <a:t>；</a:t>
            </a:r>
          </a:p>
          <a:p>
            <a:pPr>
              <a:lnSpc>
                <a:spcPct val="100000"/>
              </a:lnSpc>
              <a:spcBef>
                <a:spcPct val="0"/>
              </a:spcBef>
              <a:buClrTx/>
              <a:buFontTx/>
              <a:buNone/>
            </a:pPr>
            <a:r>
              <a:rPr lang="zh-CN" altLang="en-US" sz="2000" b="1" dirty="0">
                <a:solidFill>
                  <a:schemeClr val="tx1"/>
                </a:solidFill>
                <a:latin typeface="Arial" charset="0"/>
                <a:cs typeface="Arial" charset="0"/>
              </a:rPr>
              <a:t>      </a:t>
            </a:r>
            <a:r>
              <a:rPr lang="en-US" altLang="zh-CN" sz="2000" b="1" dirty="0">
                <a:solidFill>
                  <a:schemeClr val="tx1"/>
                </a:solidFill>
                <a:latin typeface="Arial" charset="0"/>
                <a:cs typeface="Arial" charset="0"/>
              </a:rPr>
              <a:t>…</a:t>
            </a:r>
          </a:p>
          <a:p>
            <a:pPr>
              <a:lnSpc>
                <a:spcPct val="100000"/>
              </a:lnSpc>
              <a:spcBef>
                <a:spcPct val="0"/>
              </a:spcBef>
              <a:buClrTx/>
              <a:buFontTx/>
              <a:buNone/>
            </a:pPr>
            <a:r>
              <a:rPr lang="en-US" altLang="zh-CN" sz="2000" b="1" dirty="0">
                <a:solidFill>
                  <a:schemeClr val="tx1"/>
                </a:solidFill>
                <a:latin typeface="Arial" charset="0"/>
                <a:cs typeface="Arial" charset="0"/>
              </a:rPr>
              <a:t>    </a:t>
            </a:r>
            <a:r>
              <a:rPr lang="zh-CN" altLang="en-US" sz="2000" b="1" dirty="0">
                <a:solidFill>
                  <a:schemeClr val="tx1"/>
                </a:solidFill>
                <a:latin typeface="Arial" charset="0"/>
                <a:cs typeface="Arial" charset="0"/>
              </a:rPr>
              <a:t>值</a:t>
            </a:r>
            <a:r>
              <a:rPr lang="en-US" altLang="zh-CN" sz="2000" b="1" dirty="0">
                <a:solidFill>
                  <a:schemeClr val="tx1"/>
                </a:solidFill>
                <a:latin typeface="Arial" charset="0"/>
                <a:cs typeface="Arial" charset="0"/>
              </a:rPr>
              <a:t>n</a:t>
            </a:r>
            <a:r>
              <a:rPr lang="zh-CN" altLang="en-US" sz="2000" b="1" dirty="0">
                <a:solidFill>
                  <a:schemeClr val="tx1"/>
                </a:solidFill>
                <a:latin typeface="Arial" charset="0"/>
                <a:cs typeface="Arial" charset="0"/>
              </a:rPr>
              <a:t>：语句</a:t>
            </a:r>
            <a:r>
              <a:rPr lang="en-US" altLang="zh-CN" sz="2000" b="1" dirty="0">
                <a:solidFill>
                  <a:schemeClr val="tx1"/>
                </a:solidFill>
                <a:latin typeface="Arial" charset="0"/>
                <a:cs typeface="Arial" charset="0"/>
              </a:rPr>
              <a:t>n</a:t>
            </a:r>
            <a:r>
              <a:rPr lang="zh-CN" altLang="en-US" sz="2000" b="1" dirty="0">
                <a:solidFill>
                  <a:schemeClr val="tx1"/>
                </a:solidFill>
                <a:latin typeface="Arial" charset="0"/>
                <a:cs typeface="Arial" charset="0"/>
              </a:rPr>
              <a:t>；</a:t>
            </a:r>
          </a:p>
          <a:p>
            <a:pPr>
              <a:lnSpc>
                <a:spcPct val="100000"/>
              </a:lnSpc>
              <a:spcBef>
                <a:spcPct val="0"/>
              </a:spcBef>
              <a:buClrTx/>
              <a:buFontTx/>
              <a:buNone/>
            </a:pPr>
            <a:r>
              <a:rPr lang="zh-CN" altLang="en-US" sz="2000" b="1" dirty="0">
                <a:solidFill>
                  <a:schemeClr val="tx1"/>
                </a:solidFill>
                <a:latin typeface="Arial" charset="0"/>
                <a:cs typeface="Arial" charset="0"/>
              </a:rPr>
              <a:t>   </a:t>
            </a:r>
            <a:r>
              <a:rPr lang="zh-CN" altLang="en-US" sz="2000" b="1" dirty="0">
                <a:solidFill>
                  <a:srgbClr val="CC0000"/>
                </a:solidFill>
                <a:latin typeface="Arial" charset="0"/>
                <a:cs typeface="Arial" charset="0"/>
              </a:rPr>
              <a:t> </a:t>
            </a:r>
            <a:r>
              <a:rPr lang="en-US" altLang="zh-CN" sz="2000" b="1" dirty="0">
                <a:solidFill>
                  <a:srgbClr val="CC0000"/>
                </a:solidFill>
                <a:latin typeface="Arial" charset="0"/>
                <a:cs typeface="Arial" charset="0"/>
              </a:rPr>
              <a:t>default</a:t>
            </a:r>
            <a:r>
              <a:rPr lang="en-US" altLang="zh-CN" sz="2000" b="1" dirty="0">
                <a:solidFill>
                  <a:schemeClr val="tx1"/>
                </a:solidFill>
                <a:latin typeface="Arial" charset="0"/>
                <a:cs typeface="Arial" charset="0"/>
              </a:rPr>
              <a:t>: </a:t>
            </a:r>
            <a:r>
              <a:rPr lang="zh-CN" altLang="en-US" sz="2000" b="1" dirty="0">
                <a:solidFill>
                  <a:schemeClr val="tx1"/>
                </a:solidFill>
                <a:latin typeface="Arial" charset="0"/>
                <a:cs typeface="Arial" charset="0"/>
              </a:rPr>
              <a:t>语句</a:t>
            </a:r>
            <a:r>
              <a:rPr lang="en-US" altLang="zh-CN" sz="2000" b="1" dirty="0">
                <a:solidFill>
                  <a:schemeClr val="tx1"/>
                </a:solidFill>
                <a:latin typeface="Arial" charset="0"/>
                <a:cs typeface="Arial" charset="0"/>
              </a:rPr>
              <a:t>n+1</a:t>
            </a:r>
            <a:r>
              <a:rPr lang="zh-CN" altLang="en-US" sz="2000" b="1" dirty="0">
                <a:solidFill>
                  <a:schemeClr val="tx1"/>
                </a:solidFill>
                <a:latin typeface="Arial" charset="0"/>
                <a:cs typeface="Arial" charset="0"/>
              </a:rPr>
              <a:t>；</a:t>
            </a:r>
          </a:p>
          <a:p>
            <a:pPr>
              <a:lnSpc>
                <a:spcPct val="100000"/>
              </a:lnSpc>
              <a:spcBef>
                <a:spcPct val="0"/>
              </a:spcBef>
              <a:buClrTx/>
              <a:buFontTx/>
              <a:buNone/>
            </a:pPr>
            <a:r>
              <a:rPr lang="en-US" altLang="zh-CN" sz="2000" b="1" dirty="0" err="1">
                <a:solidFill>
                  <a:srgbClr val="FF0066"/>
                </a:solidFill>
                <a:latin typeface="Arial" charset="0"/>
                <a:cs typeface="Arial" charset="0"/>
              </a:rPr>
              <a:t>endcase</a:t>
            </a:r>
            <a:endParaRPr lang="en-US" altLang="zh-CN" sz="2000" b="1" dirty="0">
              <a:solidFill>
                <a:srgbClr val="FF0066"/>
              </a:solidFill>
              <a:latin typeface="Arial" charset="0"/>
              <a:cs typeface="Arial" charset="0"/>
            </a:endParaRPr>
          </a:p>
        </p:txBody>
      </p:sp>
      <p:sp>
        <p:nvSpPr>
          <p:cNvPr id="2301955" name="Rectangle 3"/>
          <p:cNvSpPr>
            <a:spLocks noChangeArrowheads="1"/>
          </p:cNvSpPr>
          <p:nvPr/>
        </p:nvSpPr>
        <p:spPr bwMode="auto">
          <a:xfrm>
            <a:off x="482352" y="3369841"/>
            <a:ext cx="8266112" cy="3011487"/>
          </a:xfrm>
          <a:prstGeom prst="rect">
            <a:avLst/>
          </a:prstGeom>
          <a:solidFill>
            <a:srgbClr val="FFFFCC"/>
          </a:solidFill>
          <a:ln w="9525">
            <a:noFill/>
            <a:miter lim="800000"/>
            <a:headEnd/>
            <a:tailEnd/>
          </a:ln>
          <a:effectLst>
            <a:prstShdw prst="shdw13" dist="53882" dir="13500000">
              <a:schemeClr val="bg2"/>
            </a:prstShdw>
          </a:effectLst>
        </p:spPr>
        <p:txBody>
          <a:bodyPr/>
          <a:lstStyle/>
          <a:p>
            <a:pPr marL="342900" indent="-180000" eaLnBrk="1" hangingPunct="1">
              <a:buClr>
                <a:schemeClr val="accent1"/>
              </a:buClr>
              <a:buFont typeface="Wingdings" pitchFamily="2" charset="2"/>
              <a:buChar char="v"/>
            </a:pPr>
            <a:r>
              <a:rPr kumimoji="1" lang="zh-CN" altLang="en-US" sz="2000" b="1" dirty="0">
                <a:solidFill>
                  <a:schemeClr val="tx1"/>
                </a:solidFill>
                <a:latin typeface="Arial" charset="0"/>
                <a:ea typeface="楷体_GB2312" pitchFamily="49" charset="-122"/>
                <a:cs typeface="Arial" charset="0"/>
              </a:rPr>
              <a:t>说明：</a:t>
            </a:r>
          </a:p>
          <a:p>
            <a:pPr marL="800100" lvl="1" indent="-180000" algn="l" eaLnBrk="1" hangingPunct="1">
              <a:lnSpc>
                <a:spcPct val="90000"/>
              </a:lnSpc>
              <a:buClr>
                <a:schemeClr val="accent2"/>
              </a:buClr>
              <a:buSzPct val="110000"/>
              <a:buFont typeface="Wingdings" panose="05000000000000000000" pitchFamily="2" charset="2"/>
              <a:buChar char="Ø"/>
            </a:pPr>
            <a:r>
              <a:rPr kumimoji="1" lang="zh-CN" altLang="en-US" sz="2000" b="1" dirty="0">
                <a:solidFill>
                  <a:schemeClr val="tx1"/>
                </a:solidFill>
                <a:latin typeface="Arial" charset="0"/>
                <a:ea typeface="楷体_GB2312" pitchFamily="49" charset="-122"/>
                <a:cs typeface="Arial" charset="0"/>
              </a:rPr>
              <a:t>其中“</a:t>
            </a:r>
            <a:r>
              <a:rPr kumimoji="1" lang="zh-CN" altLang="en-US" sz="2000" b="1" dirty="0">
                <a:solidFill>
                  <a:srgbClr val="CC0066"/>
                </a:solidFill>
                <a:latin typeface="Arial" charset="0"/>
                <a:ea typeface="楷体_GB2312" pitchFamily="49" charset="-122"/>
                <a:cs typeface="Arial" charset="0"/>
              </a:rPr>
              <a:t>敏感</a:t>
            </a:r>
            <a:r>
              <a:rPr kumimoji="1" lang="zh-CN" altLang="en-US" sz="2000" b="1" dirty="0">
                <a:solidFill>
                  <a:schemeClr val="tx1"/>
                </a:solidFill>
                <a:latin typeface="Arial" charset="0"/>
                <a:ea typeface="楷体_GB2312" pitchFamily="49" charset="-122"/>
                <a:cs typeface="Arial" charset="0"/>
              </a:rPr>
              <a:t>表达式”又称为“</a:t>
            </a:r>
            <a:r>
              <a:rPr kumimoji="1" lang="zh-CN" altLang="en-US" sz="2000" b="1" dirty="0">
                <a:solidFill>
                  <a:srgbClr val="CC0066"/>
                </a:solidFill>
                <a:latin typeface="Arial" charset="0"/>
                <a:ea typeface="楷体_GB2312" pitchFamily="49" charset="-122"/>
                <a:cs typeface="Arial" charset="0"/>
              </a:rPr>
              <a:t>控制</a:t>
            </a:r>
            <a:r>
              <a:rPr kumimoji="1" lang="zh-CN" altLang="en-US" sz="2000" b="1" dirty="0">
                <a:solidFill>
                  <a:schemeClr val="tx1"/>
                </a:solidFill>
                <a:latin typeface="Arial" charset="0"/>
                <a:ea typeface="楷体_GB2312" pitchFamily="49" charset="-122"/>
                <a:cs typeface="Arial" charset="0"/>
              </a:rPr>
              <a:t>表达式”，通常表示为控制信号的某些位。当有多个信号时，可用位拼接符将它们连接起来： </a:t>
            </a:r>
          </a:p>
          <a:p>
            <a:pPr marL="800100" lvl="1" indent="-180000" algn="l" eaLnBrk="1" hangingPunct="1">
              <a:lnSpc>
                <a:spcPct val="90000"/>
              </a:lnSpc>
              <a:buClr>
                <a:schemeClr val="accent2"/>
              </a:buClr>
              <a:buSzPct val="110000"/>
              <a:buFont typeface="Wingdings" panose="05000000000000000000" pitchFamily="2" charset="2"/>
              <a:buChar char="Ø"/>
            </a:pPr>
            <a:r>
              <a:rPr kumimoji="1" lang="en-US" altLang="zh-CN" sz="2000" b="1" dirty="0">
                <a:solidFill>
                  <a:srgbClr val="FF0066"/>
                </a:solidFill>
                <a:latin typeface="Arial" charset="0"/>
              </a:rPr>
              <a:t>【</a:t>
            </a:r>
            <a:r>
              <a:rPr kumimoji="1" lang="zh-CN" altLang="en-US" sz="2000" b="1" dirty="0">
                <a:solidFill>
                  <a:srgbClr val="FF0066"/>
                </a:solidFill>
                <a:latin typeface="Arial" charset="0"/>
              </a:rPr>
              <a:t>例</a:t>
            </a:r>
            <a:r>
              <a:rPr kumimoji="1" lang="en-US" altLang="zh-CN" sz="2000" b="1" dirty="0">
                <a:solidFill>
                  <a:srgbClr val="FF0066"/>
                </a:solidFill>
                <a:latin typeface="Arial" charset="0"/>
              </a:rPr>
              <a:t>】</a:t>
            </a:r>
            <a:r>
              <a:rPr kumimoji="1" lang="zh-CN" altLang="en-US" sz="2000" b="1" dirty="0">
                <a:solidFill>
                  <a:srgbClr val="FF0066"/>
                </a:solidFill>
                <a:latin typeface="Arial" charset="0"/>
                <a:ea typeface="楷体_GB2312" pitchFamily="49" charset="-122"/>
              </a:rPr>
              <a:t> </a:t>
            </a:r>
            <a:r>
              <a:rPr kumimoji="1" lang="en-US" altLang="zh-CN" sz="2000" b="1" dirty="0">
                <a:solidFill>
                  <a:schemeClr val="tx1"/>
                </a:solidFill>
                <a:latin typeface="Arial" charset="0"/>
                <a:ea typeface="楷体_GB2312" pitchFamily="49" charset="-122"/>
              </a:rPr>
              <a:t>case({D3,D2,D1,D0})</a:t>
            </a:r>
          </a:p>
          <a:p>
            <a:pPr marL="800100" lvl="1" indent="-180000" algn="l" eaLnBrk="1" hangingPunct="1">
              <a:lnSpc>
                <a:spcPct val="90000"/>
              </a:lnSpc>
              <a:buClr>
                <a:schemeClr val="accent2"/>
              </a:buClr>
              <a:buSzPct val="110000"/>
              <a:buFont typeface="Wingdings" panose="05000000000000000000" pitchFamily="2" charset="2"/>
              <a:buChar char="Ø"/>
            </a:pPr>
            <a:r>
              <a:rPr kumimoji="1" lang="zh-CN" altLang="en-US" sz="2000" b="1" dirty="0">
                <a:solidFill>
                  <a:schemeClr val="tx1"/>
                </a:solidFill>
                <a:latin typeface="Arial" charset="0"/>
                <a:ea typeface="楷体_GB2312" pitchFamily="49" charset="-122"/>
              </a:rPr>
              <a:t>值</a:t>
            </a:r>
            <a:r>
              <a:rPr kumimoji="1" lang="en-US" altLang="zh-CN" sz="2000" b="1" dirty="0">
                <a:solidFill>
                  <a:schemeClr val="tx1"/>
                </a:solidFill>
                <a:latin typeface="Arial" charset="0"/>
                <a:ea typeface="楷体_GB2312" pitchFamily="49" charset="-122"/>
              </a:rPr>
              <a:t>1~</a:t>
            </a:r>
            <a:r>
              <a:rPr kumimoji="1" lang="zh-CN" altLang="en-US" sz="2000" b="1" dirty="0">
                <a:solidFill>
                  <a:schemeClr val="tx1"/>
                </a:solidFill>
                <a:latin typeface="Arial" charset="0"/>
                <a:ea typeface="楷体_GB2312" pitchFamily="49" charset="-122"/>
              </a:rPr>
              <a:t>值</a:t>
            </a:r>
            <a:r>
              <a:rPr kumimoji="1" lang="en-US" altLang="zh-CN" sz="2000" b="1" dirty="0">
                <a:solidFill>
                  <a:schemeClr val="tx1"/>
                </a:solidFill>
                <a:latin typeface="Arial" charset="0"/>
                <a:ea typeface="楷体_GB2312" pitchFamily="49" charset="-122"/>
              </a:rPr>
              <a:t>n</a:t>
            </a:r>
            <a:r>
              <a:rPr kumimoji="1" lang="zh-CN" altLang="en-US" sz="2000" b="1" dirty="0">
                <a:solidFill>
                  <a:schemeClr val="tx1"/>
                </a:solidFill>
                <a:latin typeface="Arial" charset="0"/>
                <a:ea typeface="楷体_GB2312" pitchFamily="49" charset="-122"/>
              </a:rPr>
              <a:t>称为</a:t>
            </a:r>
            <a:r>
              <a:rPr kumimoji="1" lang="zh-CN" altLang="en-US" sz="2000" b="1" dirty="0">
                <a:solidFill>
                  <a:srgbClr val="CC0066"/>
                </a:solidFill>
                <a:latin typeface="Arial" charset="0"/>
                <a:ea typeface="楷体_GB2312" pitchFamily="49" charset="-122"/>
              </a:rPr>
              <a:t>分支</a:t>
            </a:r>
            <a:r>
              <a:rPr kumimoji="1" lang="zh-CN" altLang="en-US" sz="2000" b="1" dirty="0">
                <a:solidFill>
                  <a:schemeClr val="tx1"/>
                </a:solidFill>
                <a:latin typeface="Arial" charset="0"/>
                <a:ea typeface="楷体_GB2312" pitchFamily="49" charset="-122"/>
              </a:rPr>
              <a:t>表达式，用控制信号的具体状态值表示，因此又称为</a:t>
            </a:r>
            <a:r>
              <a:rPr kumimoji="1" lang="zh-CN" altLang="en-US" sz="2000" b="1" dirty="0">
                <a:solidFill>
                  <a:srgbClr val="CC0066"/>
                </a:solidFill>
                <a:latin typeface="Arial" charset="0"/>
                <a:ea typeface="楷体_GB2312" pitchFamily="49" charset="-122"/>
              </a:rPr>
              <a:t>常量</a:t>
            </a:r>
            <a:r>
              <a:rPr kumimoji="1" lang="zh-CN" altLang="en-US" sz="2000" b="1" dirty="0">
                <a:solidFill>
                  <a:schemeClr val="tx1"/>
                </a:solidFill>
                <a:latin typeface="Arial" charset="0"/>
                <a:ea typeface="楷体_GB2312" pitchFamily="49" charset="-122"/>
              </a:rPr>
              <a:t>表达式。</a:t>
            </a:r>
          </a:p>
          <a:p>
            <a:pPr marL="800100" lvl="1" indent="-180000" algn="l" eaLnBrk="1" hangingPunct="1">
              <a:lnSpc>
                <a:spcPct val="90000"/>
              </a:lnSpc>
              <a:buClr>
                <a:schemeClr val="accent2"/>
              </a:buClr>
              <a:buSzPct val="110000"/>
              <a:buFont typeface="Wingdings" panose="05000000000000000000" pitchFamily="2" charset="2"/>
              <a:buChar char="Ø"/>
            </a:pPr>
            <a:r>
              <a:rPr kumimoji="1" lang="en-US" altLang="zh-CN" sz="2000" b="1" dirty="0">
                <a:solidFill>
                  <a:schemeClr val="tx1"/>
                </a:solidFill>
                <a:latin typeface="Arial" charset="0"/>
                <a:ea typeface="楷体_GB2312" pitchFamily="49" charset="-122"/>
              </a:rPr>
              <a:t>default</a:t>
            </a:r>
            <a:r>
              <a:rPr kumimoji="1" lang="zh-CN" altLang="en-US" sz="2000" b="1" dirty="0">
                <a:solidFill>
                  <a:schemeClr val="tx1"/>
                </a:solidFill>
                <a:latin typeface="Arial" charset="0"/>
                <a:ea typeface="楷体_GB2312" pitchFamily="49" charset="-122"/>
              </a:rPr>
              <a:t>项可有可无，一个</a:t>
            </a:r>
            <a:r>
              <a:rPr kumimoji="1" lang="en-US" altLang="zh-CN" sz="2000" b="1" dirty="0">
                <a:solidFill>
                  <a:schemeClr val="tx1"/>
                </a:solidFill>
                <a:latin typeface="Arial" charset="0"/>
                <a:ea typeface="楷体_GB2312" pitchFamily="49" charset="-122"/>
              </a:rPr>
              <a:t>case</a:t>
            </a:r>
            <a:r>
              <a:rPr kumimoji="1" lang="zh-CN" altLang="en-US" sz="2000" b="1" dirty="0">
                <a:solidFill>
                  <a:schemeClr val="tx1"/>
                </a:solidFill>
                <a:latin typeface="Arial" charset="0"/>
                <a:ea typeface="楷体_GB2312" pitchFamily="49" charset="-122"/>
              </a:rPr>
              <a:t>语句里只能有一个</a:t>
            </a:r>
            <a:r>
              <a:rPr kumimoji="1" lang="en-US" altLang="zh-CN" sz="2000" b="1" dirty="0">
                <a:solidFill>
                  <a:schemeClr val="tx1"/>
                </a:solidFill>
                <a:latin typeface="Arial" charset="0"/>
                <a:ea typeface="楷体_GB2312" pitchFamily="49" charset="-122"/>
              </a:rPr>
              <a:t>default</a:t>
            </a:r>
            <a:r>
              <a:rPr kumimoji="1" lang="zh-CN" altLang="en-US" sz="2000" b="1" dirty="0">
                <a:solidFill>
                  <a:schemeClr val="tx1"/>
                </a:solidFill>
                <a:latin typeface="Arial" charset="0"/>
                <a:ea typeface="楷体_GB2312" pitchFamily="49" charset="-122"/>
              </a:rPr>
              <a:t>项</a:t>
            </a:r>
            <a:r>
              <a:rPr kumimoji="1" lang="en-US" altLang="zh-CN" sz="2000" b="1" dirty="0">
                <a:solidFill>
                  <a:schemeClr val="tx1"/>
                </a:solidFill>
                <a:latin typeface="Arial" charset="0"/>
                <a:ea typeface="楷体_GB2312" pitchFamily="49" charset="-122"/>
              </a:rPr>
              <a:t>!</a:t>
            </a:r>
          </a:p>
          <a:p>
            <a:pPr marL="800100" lvl="1" indent="-180000" algn="l" eaLnBrk="1" hangingPunct="1">
              <a:lnSpc>
                <a:spcPct val="90000"/>
              </a:lnSpc>
              <a:buClr>
                <a:schemeClr val="accent2"/>
              </a:buClr>
              <a:buSzPct val="110000"/>
              <a:buFont typeface="Wingdings" panose="05000000000000000000" pitchFamily="2" charset="2"/>
              <a:buChar char="Ø"/>
            </a:pPr>
            <a:r>
              <a:rPr kumimoji="1" lang="zh-CN" altLang="en-US" sz="2000" b="1" dirty="0">
                <a:solidFill>
                  <a:schemeClr val="tx1"/>
                </a:solidFill>
                <a:latin typeface="Arial" charset="0"/>
                <a:ea typeface="楷体_GB2312" pitchFamily="49" charset="-122"/>
              </a:rPr>
              <a:t>值</a:t>
            </a:r>
            <a:r>
              <a:rPr kumimoji="1" lang="en-US" altLang="zh-CN" sz="2000" b="1" dirty="0">
                <a:solidFill>
                  <a:schemeClr val="tx1"/>
                </a:solidFill>
                <a:latin typeface="Arial" charset="0"/>
                <a:ea typeface="楷体_GB2312" pitchFamily="49" charset="-122"/>
              </a:rPr>
              <a:t>1~</a:t>
            </a:r>
            <a:r>
              <a:rPr kumimoji="1" lang="zh-CN" altLang="en-US" sz="2000" b="1" dirty="0">
                <a:solidFill>
                  <a:schemeClr val="tx1"/>
                </a:solidFill>
                <a:latin typeface="Arial" charset="0"/>
                <a:ea typeface="楷体_GB2312" pitchFamily="49" charset="-122"/>
              </a:rPr>
              <a:t>值</a:t>
            </a:r>
            <a:r>
              <a:rPr kumimoji="1" lang="en-US" altLang="zh-CN" sz="2000" b="1" dirty="0">
                <a:solidFill>
                  <a:schemeClr val="tx1"/>
                </a:solidFill>
                <a:latin typeface="Arial" charset="0"/>
                <a:ea typeface="楷体_GB2312" pitchFamily="49" charset="-122"/>
              </a:rPr>
              <a:t>n</a:t>
            </a:r>
            <a:r>
              <a:rPr kumimoji="1" lang="zh-CN" altLang="en-US" sz="2000" b="1" dirty="0">
                <a:solidFill>
                  <a:schemeClr val="tx1"/>
                </a:solidFill>
                <a:latin typeface="Arial" charset="0"/>
                <a:ea typeface="楷体_GB2312" pitchFamily="49" charset="-122"/>
              </a:rPr>
              <a:t>必须互不相同，否则矛盾。</a:t>
            </a:r>
          </a:p>
          <a:p>
            <a:pPr marL="800100" lvl="1" indent="-180000" algn="l" eaLnBrk="1" hangingPunct="1">
              <a:lnSpc>
                <a:spcPct val="90000"/>
              </a:lnSpc>
              <a:buClr>
                <a:schemeClr val="accent2"/>
              </a:buClr>
              <a:buSzPct val="110000"/>
              <a:buFont typeface="Wingdings" panose="05000000000000000000" pitchFamily="2" charset="2"/>
              <a:buChar char="Ø"/>
            </a:pPr>
            <a:r>
              <a:rPr kumimoji="1" lang="zh-CN" altLang="en-US" sz="2000" b="1" dirty="0">
                <a:solidFill>
                  <a:schemeClr val="tx1"/>
                </a:solidFill>
                <a:latin typeface="Arial" charset="0"/>
                <a:ea typeface="楷体_GB2312" pitchFamily="49" charset="-122"/>
              </a:rPr>
              <a:t>值</a:t>
            </a:r>
            <a:r>
              <a:rPr kumimoji="1" lang="en-US" altLang="zh-CN" sz="2000" b="1" dirty="0">
                <a:solidFill>
                  <a:schemeClr val="tx1"/>
                </a:solidFill>
                <a:latin typeface="Arial" charset="0"/>
                <a:ea typeface="楷体_GB2312" pitchFamily="49" charset="-122"/>
              </a:rPr>
              <a:t>1~</a:t>
            </a:r>
            <a:r>
              <a:rPr kumimoji="1" lang="zh-CN" altLang="en-US" sz="2000" b="1" dirty="0">
                <a:solidFill>
                  <a:schemeClr val="tx1"/>
                </a:solidFill>
                <a:latin typeface="Arial" charset="0"/>
                <a:ea typeface="楷体_GB2312" pitchFamily="49" charset="-122"/>
              </a:rPr>
              <a:t>值</a:t>
            </a:r>
            <a:r>
              <a:rPr kumimoji="1" lang="en-US" altLang="zh-CN" sz="2000" b="1" dirty="0">
                <a:solidFill>
                  <a:schemeClr val="tx1"/>
                </a:solidFill>
                <a:latin typeface="Arial" charset="0"/>
                <a:ea typeface="楷体_GB2312" pitchFamily="49" charset="-122"/>
              </a:rPr>
              <a:t>n</a:t>
            </a:r>
            <a:r>
              <a:rPr kumimoji="1" lang="zh-CN" altLang="en-US" sz="2000" b="1" dirty="0">
                <a:solidFill>
                  <a:schemeClr val="tx1"/>
                </a:solidFill>
                <a:latin typeface="Arial" charset="0"/>
                <a:ea typeface="楷体_GB2312" pitchFamily="49" charset="-122"/>
              </a:rPr>
              <a:t>的位宽必须相等，且与控制表达式的位宽相同。</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99909"/>
                                        </p:tgtEl>
                                        <p:attrNameLst>
                                          <p:attrName>style.visibility</p:attrName>
                                        </p:attrNameLst>
                                      </p:cBhvr>
                                      <p:to>
                                        <p:strVal val="visible"/>
                                      </p:to>
                                    </p:set>
                                    <p:anim calcmode="lin" valueType="num">
                                      <p:cBhvr additive="base">
                                        <p:cTn id="7" dur="500" fill="hold"/>
                                        <p:tgtEl>
                                          <p:spTgt spid="2299909"/>
                                        </p:tgtEl>
                                        <p:attrNameLst>
                                          <p:attrName>ppt_x</p:attrName>
                                        </p:attrNameLst>
                                      </p:cBhvr>
                                      <p:tavLst>
                                        <p:tav tm="0">
                                          <p:val>
                                            <p:strVal val="#ppt_x"/>
                                          </p:val>
                                        </p:tav>
                                        <p:tav tm="100000">
                                          <p:val>
                                            <p:strVal val="#ppt_x"/>
                                          </p:val>
                                        </p:tav>
                                      </p:tavLst>
                                    </p:anim>
                                    <p:anim calcmode="lin" valueType="num">
                                      <p:cBhvr additive="base">
                                        <p:cTn id="8" dur="500" fill="hold"/>
                                        <p:tgtEl>
                                          <p:spTgt spid="22999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01955"/>
                                        </p:tgtEl>
                                        <p:attrNameLst>
                                          <p:attrName>style.visibility</p:attrName>
                                        </p:attrNameLst>
                                      </p:cBhvr>
                                      <p:to>
                                        <p:strVal val="visible"/>
                                      </p:to>
                                    </p:set>
                                    <p:anim calcmode="lin" valueType="num">
                                      <p:cBhvr additive="base">
                                        <p:cTn id="12" dur="500" fill="hold"/>
                                        <p:tgtEl>
                                          <p:spTgt spid="2301955"/>
                                        </p:tgtEl>
                                        <p:attrNameLst>
                                          <p:attrName>ppt_x</p:attrName>
                                        </p:attrNameLst>
                                      </p:cBhvr>
                                      <p:tavLst>
                                        <p:tav tm="0">
                                          <p:val>
                                            <p:strVal val="#ppt_x"/>
                                          </p:val>
                                        </p:tav>
                                        <p:tav tm="100000">
                                          <p:val>
                                            <p:strVal val="#ppt_x"/>
                                          </p:val>
                                        </p:tav>
                                      </p:tavLst>
                                    </p:anim>
                                    <p:anim calcmode="lin" valueType="num">
                                      <p:cBhvr additive="base">
                                        <p:cTn id="13" dur="500" fill="hold"/>
                                        <p:tgtEl>
                                          <p:spTgt spid="2301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9909" grpId="0" animBg="1"/>
      <p:bldP spid="2301955"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a:xfrm>
            <a:off x="539552" y="411287"/>
            <a:ext cx="7772400" cy="372603"/>
          </a:xfrm>
        </p:spPr>
        <p:txBody>
          <a:bodyPr/>
          <a:lstStyle/>
          <a:p>
            <a:r>
              <a:rPr lang="zh-CN" altLang="en-US" smtClean="0">
                <a:solidFill>
                  <a:schemeClr val="accent1"/>
                </a:solidFill>
                <a:latin typeface="Times New Roman" panose="02020603050405020304" pitchFamily="18" charset="0"/>
                <a:cs typeface="Times New Roman" panose="02020603050405020304" pitchFamily="18" charset="0"/>
              </a:rPr>
              <a:t>四、循环语句</a:t>
            </a:r>
          </a:p>
        </p:txBody>
      </p:sp>
      <p:sp>
        <p:nvSpPr>
          <p:cNvPr id="484355" name="Rectangle 3"/>
          <p:cNvSpPr>
            <a:spLocks noGrp="1" noChangeArrowheads="1"/>
          </p:cNvSpPr>
          <p:nvPr>
            <p:ph type="body" idx="1"/>
          </p:nvPr>
        </p:nvSpPr>
        <p:spPr>
          <a:xfrm>
            <a:off x="395536" y="980728"/>
            <a:ext cx="8640960" cy="4996111"/>
          </a:xfrm>
        </p:spPr>
        <p:txBody>
          <a:bodyPr/>
          <a:lstStyle/>
          <a:p>
            <a:pPr marL="195263" indent="-195263" algn="just">
              <a:lnSpc>
                <a:spcPct val="110000"/>
              </a:lnSpc>
              <a:spcBef>
                <a:spcPct val="0"/>
              </a:spcBef>
              <a:tabLst>
                <a:tab pos="665163" algn="l"/>
              </a:tabLst>
            </a:pPr>
            <a:r>
              <a:rPr lang="zh-CN" altLang="zh-CN" sz="2400" dirty="0" smtClean="0">
                <a:latin typeface="Arial" charset="0"/>
                <a:ea typeface="宋体" charset="-122"/>
              </a:rPr>
              <a:t>循环语句</a:t>
            </a:r>
            <a:r>
              <a:rPr lang="zh-CN" altLang="en-US" sz="2400" dirty="0" smtClean="0">
                <a:latin typeface="Arial" charset="0"/>
                <a:ea typeface="宋体" charset="-122"/>
              </a:rPr>
              <a:t>用来控制语句的执行次数。</a:t>
            </a:r>
            <a:r>
              <a:rPr lang="zh-CN" altLang="zh-CN" sz="2400" dirty="0" smtClean="0">
                <a:latin typeface="Arial" charset="0"/>
                <a:ea typeface="宋体" charset="-122"/>
              </a:rPr>
              <a:t>分为</a:t>
            </a:r>
            <a:r>
              <a:rPr lang="en-US" altLang="zh-CN" sz="2400" dirty="0" smtClean="0">
                <a:solidFill>
                  <a:srgbClr val="CC0066"/>
                </a:solidFill>
                <a:latin typeface="Arial" charset="0"/>
                <a:ea typeface="宋体" charset="-122"/>
              </a:rPr>
              <a:t>4</a:t>
            </a:r>
            <a:r>
              <a:rPr lang="zh-CN" altLang="zh-CN" sz="2400" dirty="0" smtClean="0">
                <a:latin typeface="Arial" charset="0"/>
                <a:ea typeface="宋体" charset="-122"/>
              </a:rPr>
              <a:t>种：</a:t>
            </a:r>
            <a:endParaRPr lang="zh-CN" altLang="en-US" sz="2400" dirty="0" smtClean="0">
              <a:latin typeface="Arial" charset="0"/>
              <a:ea typeface="宋体" charset="-122"/>
            </a:endParaRPr>
          </a:p>
          <a:p>
            <a:pPr marL="665163" lvl="1" indent="-279400" algn="just">
              <a:lnSpc>
                <a:spcPct val="110000"/>
              </a:lnSpc>
              <a:spcBef>
                <a:spcPct val="0"/>
              </a:spcBef>
              <a:tabLst>
                <a:tab pos="665163" algn="l"/>
              </a:tabLst>
            </a:pPr>
            <a:r>
              <a:rPr lang="en-US" altLang="zh-CN" sz="2200" dirty="0" smtClean="0">
                <a:solidFill>
                  <a:srgbClr val="CC0066"/>
                </a:solidFill>
                <a:latin typeface="Arial" charset="0"/>
                <a:ea typeface="宋体" charset="-122"/>
              </a:rPr>
              <a:t>for</a:t>
            </a:r>
            <a:r>
              <a:rPr lang="zh-CN" altLang="zh-CN" sz="2200" dirty="0" smtClean="0">
                <a:latin typeface="Arial" charset="0"/>
                <a:ea typeface="宋体" charset="-122"/>
              </a:rPr>
              <a:t>语句</a:t>
            </a:r>
            <a:r>
              <a:rPr lang="en-US" altLang="zh-CN" sz="2200" dirty="0" smtClean="0">
                <a:latin typeface="Arial" charset="0"/>
                <a:ea typeface="宋体" charset="-122"/>
              </a:rPr>
              <a:t>——</a:t>
            </a:r>
            <a:r>
              <a:rPr lang="zh-CN" altLang="en-US" sz="2200" dirty="0" smtClean="0">
                <a:latin typeface="Arial" charset="0"/>
                <a:ea typeface="宋体" charset="-122"/>
              </a:rPr>
              <a:t>有条件的循环语句。通过</a:t>
            </a:r>
            <a:r>
              <a:rPr lang="en-US" altLang="zh-CN" sz="2200" dirty="0" smtClean="0">
                <a:latin typeface="Arial" charset="0"/>
                <a:ea typeface="宋体" charset="-122"/>
              </a:rPr>
              <a:t>3</a:t>
            </a:r>
            <a:r>
              <a:rPr lang="zh-CN" altLang="en-US" sz="2200" dirty="0" smtClean="0">
                <a:latin typeface="Arial" charset="0"/>
                <a:ea typeface="宋体" charset="-122"/>
              </a:rPr>
              <a:t>个步骤来决定语句的循环执行：</a:t>
            </a:r>
          </a:p>
          <a:p>
            <a:pPr marL="1044575" lvl="2" indent="-184150" algn="just">
              <a:lnSpc>
                <a:spcPct val="110000"/>
              </a:lnSpc>
              <a:spcBef>
                <a:spcPct val="0"/>
              </a:spcBef>
              <a:tabLst>
                <a:tab pos="665163" algn="l"/>
              </a:tabLst>
            </a:pPr>
            <a:r>
              <a:rPr lang="zh-CN" altLang="en-US" dirty="0" smtClean="0">
                <a:latin typeface="Arial" charset="0"/>
                <a:ea typeface="宋体" charset="-122"/>
              </a:rPr>
              <a:t>（</a:t>
            </a:r>
            <a:r>
              <a:rPr lang="en-US" altLang="zh-CN" dirty="0" smtClean="0">
                <a:latin typeface="Arial" charset="0"/>
                <a:ea typeface="宋体" charset="-122"/>
              </a:rPr>
              <a:t>1</a:t>
            </a:r>
            <a:r>
              <a:rPr lang="zh-CN" altLang="en-US" dirty="0" smtClean="0">
                <a:latin typeface="Arial" charset="0"/>
                <a:ea typeface="宋体" charset="-122"/>
              </a:rPr>
              <a:t>）给控制循环次数的变量赋初值。</a:t>
            </a:r>
          </a:p>
          <a:p>
            <a:pPr marL="1044575" lvl="2" indent="-184150" algn="just">
              <a:lnSpc>
                <a:spcPct val="110000"/>
              </a:lnSpc>
              <a:spcBef>
                <a:spcPct val="0"/>
              </a:spcBef>
              <a:tabLst>
                <a:tab pos="665163" algn="l"/>
              </a:tabLst>
            </a:pPr>
            <a:r>
              <a:rPr lang="zh-CN" altLang="en-US" dirty="0" smtClean="0">
                <a:latin typeface="Arial" charset="0"/>
                <a:ea typeface="宋体" charset="-122"/>
              </a:rPr>
              <a:t>（</a:t>
            </a:r>
            <a:r>
              <a:rPr lang="en-US" altLang="zh-CN" dirty="0" smtClean="0">
                <a:latin typeface="Arial" charset="0"/>
                <a:ea typeface="宋体" charset="-122"/>
              </a:rPr>
              <a:t>2</a:t>
            </a:r>
            <a:r>
              <a:rPr lang="zh-CN" altLang="en-US" dirty="0" smtClean="0">
                <a:latin typeface="Arial" charset="0"/>
                <a:ea typeface="宋体" charset="-122"/>
              </a:rPr>
              <a:t>）判定循环执行条件，若为假则跳出循环；若为真，则执行指定的语句后，转到第（</a:t>
            </a:r>
            <a:r>
              <a:rPr lang="en-US" altLang="zh-CN" dirty="0" smtClean="0">
                <a:latin typeface="Arial" charset="0"/>
                <a:ea typeface="宋体" charset="-122"/>
              </a:rPr>
              <a:t>3</a:t>
            </a:r>
            <a:r>
              <a:rPr lang="zh-CN" altLang="en-US" dirty="0" smtClean="0">
                <a:latin typeface="Arial" charset="0"/>
                <a:ea typeface="宋体" charset="-122"/>
              </a:rPr>
              <a:t>）步。</a:t>
            </a:r>
          </a:p>
          <a:p>
            <a:pPr marL="1044575" lvl="2" indent="-184150" algn="just">
              <a:lnSpc>
                <a:spcPct val="110000"/>
              </a:lnSpc>
              <a:spcBef>
                <a:spcPct val="0"/>
              </a:spcBef>
              <a:tabLst>
                <a:tab pos="665163" algn="l"/>
              </a:tabLst>
            </a:pPr>
            <a:r>
              <a:rPr lang="zh-CN" altLang="en-US" dirty="0" smtClean="0">
                <a:latin typeface="Arial" charset="0"/>
                <a:ea typeface="宋体" charset="-122"/>
              </a:rPr>
              <a:t>（</a:t>
            </a:r>
            <a:r>
              <a:rPr lang="en-US" altLang="zh-CN" dirty="0" smtClean="0">
                <a:latin typeface="Arial" charset="0"/>
                <a:ea typeface="宋体" charset="-122"/>
              </a:rPr>
              <a:t>3</a:t>
            </a:r>
            <a:r>
              <a:rPr lang="zh-CN" altLang="en-US" dirty="0" smtClean="0">
                <a:latin typeface="Arial" charset="0"/>
                <a:ea typeface="宋体" charset="-122"/>
              </a:rPr>
              <a:t>）修改循环变量的值，返回第（</a:t>
            </a:r>
            <a:r>
              <a:rPr lang="en-US" altLang="zh-CN" dirty="0" smtClean="0">
                <a:latin typeface="Arial" charset="0"/>
                <a:ea typeface="宋体" charset="-122"/>
              </a:rPr>
              <a:t>2</a:t>
            </a:r>
            <a:r>
              <a:rPr lang="zh-CN" altLang="en-US" dirty="0" smtClean="0">
                <a:latin typeface="Arial" charset="0"/>
                <a:ea typeface="宋体" charset="-122"/>
              </a:rPr>
              <a:t>）步。</a:t>
            </a:r>
          </a:p>
          <a:p>
            <a:pPr marL="665163" lvl="1" indent="-279400" algn="just">
              <a:lnSpc>
                <a:spcPct val="110000"/>
              </a:lnSpc>
              <a:spcBef>
                <a:spcPct val="0"/>
              </a:spcBef>
              <a:tabLst>
                <a:tab pos="665163" algn="l"/>
              </a:tabLst>
            </a:pPr>
            <a:r>
              <a:rPr lang="en-US" altLang="zh-CN" sz="2200" dirty="0" smtClean="0">
                <a:solidFill>
                  <a:srgbClr val="CC0066"/>
                </a:solidFill>
                <a:latin typeface="Arial" charset="0"/>
                <a:ea typeface="宋体" charset="-122"/>
              </a:rPr>
              <a:t>repeat</a:t>
            </a:r>
            <a:r>
              <a:rPr lang="zh-CN" altLang="zh-CN" sz="2200" dirty="0" smtClean="0">
                <a:latin typeface="Arial" charset="0"/>
                <a:ea typeface="宋体" charset="-122"/>
              </a:rPr>
              <a:t>语句——连续执行一条语句</a:t>
            </a:r>
            <a:r>
              <a:rPr lang="en-US" altLang="zh-CN" sz="2200" dirty="0" smtClean="0">
                <a:latin typeface="Arial" charset="0"/>
                <a:ea typeface="宋体" charset="-122"/>
              </a:rPr>
              <a:t>n</a:t>
            </a:r>
            <a:r>
              <a:rPr lang="zh-CN" altLang="en-US" sz="2200" dirty="0" smtClean="0">
                <a:latin typeface="Arial" charset="0"/>
                <a:ea typeface="宋体" charset="-122"/>
              </a:rPr>
              <a:t>次</a:t>
            </a:r>
          </a:p>
          <a:p>
            <a:pPr marL="665163" lvl="1" indent="-279400" algn="just">
              <a:lnSpc>
                <a:spcPct val="110000"/>
              </a:lnSpc>
              <a:spcBef>
                <a:spcPct val="0"/>
              </a:spcBef>
              <a:tabLst>
                <a:tab pos="665163" algn="l"/>
              </a:tabLst>
            </a:pPr>
            <a:r>
              <a:rPr lang="en-US" altLang="zh-CN" sz="2200" dirty="0" smtClean="0">
                <a:solidFill>
                  <a:srgbClr val="CC0066"/>
                </a:solidFill>
                <a:latin typeface="Arial" charset="0"/>
                <a:ea typeface="宋体" charset="-122"/>
              </a:rPr>
              <a:t>while</a:t>
            </a:r>
            <a:r>
              <a:rPr lang="zh-CN" altLang="en-US" sz="2200" dirty="0" smtClean="0">
                <a:latin typeface="Arial" charset="0"/>
                <a:ea typeface="宋体" charset="-122"/>
              </a:rPr>
              <a:t>语句</a:t>
            </a:r>
            <a:r>
              <a:rPr lang="en-US" altLang="zh-CN" sz="2200" dirty="0" smtClean="0">
                <a:latin typeface="Arial" charset="0"/>
                <a:ea typeface="宋体" charset="-122"/>
              </a:rPr>
              <a:t>——</a:t>
            </a:r>
            <a:r>
              <a:rPr lang="zh-CN" altLang="en-US" sz="2200" dirty="0" smtClean="0">
                <a:latin typeface="Arial" charset="0"/>
                <a:ea typeface="宋体" charset="-122"/>
              </a:rPr>
              <a:t>执行一条语句直到某个条件不满足。首先判断循环执行条件表达式是否为真，若为真，则执行后面的语句或语句块，直到条件表达式不为真；若不为真，则其后的语句一次也不被执行！</a:t>
            </a:r>
          </a:p>
          <a:p>
            <a:pPr marL="665163" lvl="1" indent="-279400" algn="just">
              <a:lnSpc>
                <a:spcPct val="110000"/>
              </a:lnSpc>
              <a:spcBef>
                <a:spcPct val="0"/>
              </a:spcBef>
              <a:tabLst>
                <a:tab pos="665163" algn="l"/>
              </a:tabLst>
            </a:pPr>
            <a:r>
              <a:rPr lang="en-US" altLang="zh-CN" sz="2200" dirty="0" smtClean="0">
                <a:solidFill>
                  <a:srgbClr val="CC0066"/>
                </a:solidFill>
                <a:latin typeface="Arial" charset="0"/>
                <a:ea typeface="宋体" charset="-122"/>
              </a:rPr>
              <a:t>forever</a:t>
            </a:r>
            <a:r>
              <a:rPr lang="zh-CN" altLang="en-US" sz="2200" dirty="0" smtClean="0">
                <a:latin typeface="Arial" charset="0"/>
                <a:ea typeface="宋体" charset="-122"/>
              </a:rPr>
              <a:t>语句</a:t>
            </a:r>
            <a:r>
              <a:rPr lang="en-US" altLang="zh-CN" sz="2200" dirty="0" smtClean="0">
                <a:latin typeface="Arial" charset="0"/>
                <a:ea typeface="宋体" charset="-122"/>
              </a:rPr>
              <a:t>——</a:t>
            </a:r>
            <a:r>
              <a:rPr lang="zh-CN" altLang="en-US" sz="2200" dirty="0" smtClean="0">
                <a:latin typeface="Arial" charset="0"/>
                <a:ea typeface="宋体" charset="-122"/>
              </a:rPr>
              <a:t>无限连续地执行语句，可用</a:t>
            </a:r>
            <a:r>
              <a:rPr lang="en-US" altLang="zh-CN" sz="2200" dirty="0" smtClean="0">
                <a:latin typeface="Arial" charset="0"/>
                <a:ea typeface="宋体" charset="-122"/>
              </a:rPr>
              <a:t>disable</a:t>
            </a:r>
            <a:r>
              <a:rPr lang="zh-CN" altLang="en-US" sz="2200" dirty="0" smtClean="0">
                <a:latin typeface="Arial" charset="0"/>
                <a:ea typeface="宋体" charset="-122"/>
              </a:rPr>
              <a:t>语句中断！多用在</a:t>
            </a:r>
            <a:r>
              <a:rPr lang="en-US" altLang="zh-CN" sz="2200" dirty="0" smtClean="0">
                <a:latin typeface="Arial" charset="0"/>
                <a:ea typeface="宋体" charset="-122"/>
              </a:rPr>
              <a:t>initial</a:t>
            </a:r>
            <a:r>
              <a:rPr lang="zh-CN" altLang="en-US" sz="2200" dirty="0" smtClean="0">
                <a:latin typeface="Arial" charset="0"/>
                <a:ea typeface="宋体" charset="-122"/>
              </a:rPr>
              <a:t>块中，以生成时钟等周期性波形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84354"/>
                                        </p:tgtEl>
                                        <p:attrNameLst>
                                          <p:attrName>style.visibility</p:attrName>
                                        </p:attrNameLst>
                                      </p:cBhvr>
                                      <p:to>
                                        <p:strVal val="visible"/>
                                      </p:to>
                                    </p:set>
                                    <p:anim calcmode="lin" valueType="num">
                                      <p:cBhvr additive="base">
                                        <p:cTn id="7" dur="500" fill="hold"/>
                                        <p:tgtEl>
                                          <p:spTgt spid="484354"/>
                                        </p:tgtEl>
                                        <p:attrNameLst>
                                          <p:attrName>ppt_x</p:attrName>
                                        </p:attrNameLst>
                                      </p:cBhvr>
                                      <p:tavLst>
                                        <p:tav tm="0">
                                          <p:val>
                                            <p:strVal val="#ppt_x"/>
                                          </p:val>
                                        </p:tav>
                                        <p:tav tm="100000">
                                          <p:val>
                                            <p:strVal val="#ppt_x"/>
                                          </p:val>
                                        </p:tav>
                                      </p:tavLst>
                                    </p:anim>
                                    <p:anim calcmode="lin" valueType="num">
                                      <p:cBhvr additive="base">
                                        <p:cTn id="8" dur="500" fill="hold"/>
                                        <p:tgtEl>
                                          <p:spTgt spid="4843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84355"/>
                                        </p:tgtEl>
                                        <p:attrNameLst>
                                          <p:attrName>style.visibility</p:attrName>
                                        </p:attrNameLst>
                                      </p:cBhvr>
                                      <p:to>
                                        <p:strVal val="visible"/>
                                      </p:to>
                                    </p:set>
                                    <p:anim calcmode="lin" valueType="num">
                                      <p:cBhvr additive="base">
                                        <p:cTn id="12" dur="500" fill="hold"/>
                                        <p:tgtEl>
                                          <p:spTgt spid="484355"/>
                                        </p:tgtEl>
                                        <p:attrNameLst>
                                          <p:attrName>ppt_x</p:attrName>
                                        </p:attrNameLst>
                                      </p:cBhvr>
                                      <p:tavLst>
                                        <p:tav tm="0">
                                          <p:val>
                                            <p:strVal val="0-#ppt_w/2"/>
                                          </p:val>
                                        </p:tav>
                                        <p:tav tm="100000">
                                          <p:val>
                                            <p:strVal val="#ppt_x"/>
                                          </p:val>
                                        </p:tav>
                                      </p:tavLst>
                                    </p:anim>
                                    <p:anim calcmode="lin" valueType="num">
                                      <p:cBhvr additive="base">
                                        <p:cTn id="13" dur="500" fill="hold"/>
                                        <p:tgtEl>
                                          <p:spTgt spid="484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p:bldP spid="48435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539552" y="404664"/>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1</a:t>
            </a:r>
            <a:r>
              <a:rPr lang="zh-CN" altLang="en-US" dirty="0" smtClean="0">
                <a:solidFill>
                  <a:schemeClr val="accent1"/>
                </a:solidFill>
                <a:latin typeface="Times New Roman" panose="02020603050405020304" pitchFamily="18" charset="0"/>
                <a:cs typeface="Times New Roman" panose="02020603050405020304" pitchFamily="18" charset="0"/>
              </a:rPr>
              <a:t>、</a:t>
            </a:r>
            <a:r>
              <a:rPr lang="en-US" altLang="zh-CN" dirty="0" smtClean="0">
                <a:solidFill>
                  <a:schemeClr val="accent1"/>
                </a:solidFill>
                <a:latin typeface="Times New Roman" panose="02020603050405020304" pitchFamily="18" charset="0"/>
                <a:cs typeface="Times New Roman" panose="02020603050405020304" pitchFamily="18" charset="0"/>
              </a:rPr>
              <a:t>for</a:t>
            </a:r>
            <a:r>
              <a:rPr lang="zh-CN" altLang="en-US" dirty="0" smtClean="0">
                <a:solidFill>
                  <a:schemeClr val="accent1"/>
                </a:solidFill>
                <a:latin typeface="Times New Roman" panose="02020603050405020304" pitchFamily="18" charset="0"/>
                <a:cs typeface="Times New Roman" panose="02020603050405020304" pitchFamily="18" charset="0"/>
              </a:rPr>
              <a:t>语句</a:t>
            </a:r>
          </a:p>
        </p:txBody>
      </p:sp>
      <p:sp>
        <p:nvSpPr>
          <p:cNvPr id="100356" name="Rectangle 3"/>
          <p:cNvSpPr>
            <a:spLocks noGrp="1" noChangeArrowheads="1"/>
          </p:cNvSpPr>
          <p:nvPr>
            <p:ph type="body" idx="1"/>
          </p:nvPr>
        </p:nvSpPr>
        <p:spPr>
          <a:xfrm>
            <a:off x="363537" y="980728"/>
            <a:ext cx="8816975" cy="423706"/>
          </a:xfrm>
        </p:spPr>
        <p:txBody>
          <a:bodyPr/>
          <a:lstStyle/>
          <a:p>
            <a:pPr marL="457200" indent="-457200" algn="just">
              <a:lnSpc>
                <a:spcPct val="110000"/>
              </a:lnSpc>
              <a:buFont typeface="Wingdings" pitchFamily="2" charset="2"/>
              <a:buNone/>
            </a:pPr>
            <a:r>
              <a:rPr lang="zh-CN" altLang="en-US" sz="22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功能</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：一般用途的循环语句，允许一条或更多的语句被重复地执行。</a:t>
            </a:r>
          </a:p>
        </p:txBody>
      </p:sp>
      <p:sp>
        <p:nvSpPr>
          <p:cNvPr id="486404" name="Text Box 4"/>
          <p:cNvSpPr txBox="1">
            <a:spLocks noChangeArrowheads="1"/>
          </p:cNvSpPr>
          <p:nvPr/>
        </p:nvSpPr>
        <p:spPr bwMode="auto">
          <a:xfrm>
            <a:off x="2646363" y="1737261"/>
            <a:ext cx="5105400" cy="400110"/>
          </a:xfrm>
          <a:prstGeom prst="rect">
            <a:avLst/>
          </a:prstGeom>
          <a:solidFill>
            <a:srgbClr val="66FFCC"/>
          </a:solidFill>
          <a:ln w="9525">
            <a:solidFill>
              <a:srgbClr val="CC6600"/>
            </a:solidFill>
            <a:miter lim="800000"/>
            <a:headEnd/>
            <a:tailEnd/>
          </a:ln>
        </p:spPr>
        <p:txBody>
          <a:bodyPr anchor="b">
            <a:spAutoFit/>
          </a:bodyPr>
          <a:lstStyle/>
          <a:p>
            <a:pPr>
              <a:spcBef>
                <a:spcPct val="0"/>
              </a:spcBef>
              <a:buClrTx/>
              <a:buFontTx/>
              <a:buNone/>
            </a:pPr>
            <a:r>
              <a:rPr lang="en-US" altLang="zh-CN" sz="2000" b="1" dirty="0">
                <a:latin typeface="Times New Roman" panose="02020603050405020304" pitchFamily="18" charset="0"/>
                <a:cs typeface="Times New Roman" panose="02020603050405020304" pitchFamily="18" charset="0"/>
              </a:rPr>
              <a:t>for </a:t>
            </a:r>
            <a:r>
              <a:rPr lang="zh-CN" altLang="en-US" sz="2000" b="1"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表达式</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表达式</a:t>
            </a: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表达式</a:t>
            </a:r>
            <a:r>
              <a:rPr lang="en-US" altLang="zh-CN" sz="2000" b="1" dirty="0">
                <a:solidFill>
                  <a:schemeClr val="tx1"/>
                </a:solidFill>
                <a:latin typeface="Times New Roman" panose="02020603050405020304" pitchFamily="18" charset="0"/>
                <a:cs typeface="Times New Roman" panose="02020603050405020304" pitchFamily="18" charset="0"/>
              </a:rPr>
              <a:t>3) </a:t>
            </a:r>
            <a:r>
              <a:rPr lang="zh-CN" altLang="en-US" sz="2000" b="1" dirty="0">
                <a:solidFill>
                  <a:schemeClr val="tx1"/>
                </a:solidFill>
                <a:latin typeface="Times New Roman" panose="02020603050405020304" pitchFamily="18" charset="0"/>
                <a:cs typeface="Times New Roman" panose="02020603050405020304" pitchFamily="18" charset="0"/>
              </a:rPr>
              <a:t>语句</a:t>
            </a:r>
          </a:p>
        </p:txBody>
      </p:sp>
      <p:sp>
        <p:nvSpPr>
          <p:cNvPr id="486405" name="Text Box 5"/>
          <p:cNvSpPr txBox="1">
            <a:spLocks noChangeArrowheads="1"/>
          </p:cNvSpPr>
          <p:nvPr/>
        </p:nvSpPr>
        <p:spPr bwMode="auto">
          <a:xfrm>
            <a:off x="2646363" y="2412345"/>
            <a:ext cx="5791200" cy="1015663"/>
          </a:xfrm>
          <a:prstGeom prst="rect">
            <a:avLst/>
          </a:prstGeom>
          <a:solidFill>
            <a:srgbClr val="66FFCC"/>
          </a:solidFill>
          <a:ln w="9525">
            <a:solidFill>
              <a:srgbClr val="CC6600"/>
            </a:solidFill>
            <a:miter lim="800000"/>
            <a:headEnd/>
            <a:tailEnd/>
          </a:ln>
        </p:spPr>
        <p:txBody>
          <a:bodyPr anchor="b">
            <a:spAutoFit/>
          </a:bodyPr>
          <a:lstStyle/>
          <a:p>
            <a:pPr>
              <a:spcBef>
                <a:spcPct val="0"/>
              </a:spcBef>
              <a:buClrTx/>
              <a:buFontTx/>
              <a:buNone/>
            </a:pPr>
            <a:r>
              <a:rPr lang="en-US" altLang="zh-CN" sz="2000" b="1" dirty="0">
                <a:latin typeface="Times New Roman" panose="02020603050405020304" pitchFamily="18" charset="0"/>
                <a:cs typeface="Times New Roman" panose="02020603050405020304" pitchFamily="18" charset="0"/>
              </a:rPr>
              <a:t>for</a:t>
            </a:r>
            <a:r>
              <a:rPr lang="zh-CN" altLang="en-US" sz="2000" b="1"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循环指针 </a:t>
            </a: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latin typeface="Times New Roman" panose="02020603050405020304" pitchFamily="18" charset="0"/>
                <a:cs typeface="Times New Roman" panose="02020603050405020304" pitchFamily="18" charset="0"/>
              </a:rPr>
              <a:t>初值</a:t>
            </a: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latin typeface="Times New Roman" panose="02020603050405020304" pitchFamily="18" charset="0"/>
                <a:cs typeface="Times New Roman" panose="02020603050405020304" pitchFamily="18" charset="0"/>
              </a:rPr>
              <a:t>循环指针 </a:t>
            </a:r>
            <a:r>
              <a:rPr lang="en-US" altLang="zh-CN" sz="2000" b="1" dirty="0">
                <a:solidFill>
                  <a:schemeClr val="tx1"/>
                </a:solidFill>
                <a:latin typeface="Times New Roman" panose="02020603050405020304" pitchFamily="18" charset="0"/>
                <a:cs typeface="Times New Roman" panose="02020603050405020304" pitchFamily="18" charset="0"/>
              </a:rPr>
              <a:t>&lt; </a:t>
            </a:r>
            <a:r>
              <a:rPr lang="zh-CN" altLang="en-US" sz="2000" b="1" dirty="0">
                <a:solidFill>
                  <a:schemeClr val="tx1"/>
                </a:solidFill>
                <a:latin typeface="Times New Roman" panose="02020603050405020304" pitchFamily="18" charset="0"/>
                <a:cs typeface="Times New Roman" panose="02020603050405020304" pitchFamily="18" charset="0"/>
              </a:rPr>
              <a:t>终值</a:t>
            </a: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latin typeface="Times New Roman" panose="02020603050405020304" pitchFamily="18" charset="0"/>
                <a:cs typeface="Times New Roman" panose="02020603050405020304" pitchFamily="18" charset="0"/>
              </a:rPr>
              <a:t>循环指针 </a:t>
            </a: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latin typeface="Times New Roman" panose="02020603050405020304" pitchFamily="18" charset="0"/>
                <a:cs typeface="Times New Roman" panose="02020603050405020304" pitchFamily="18" charset="0"/>
              </a:rPr>
              <a:t>循环指针 </a:t>
            </a: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latin typeface="Times New Roman" panose="02020603050405020304" pitchFamily="18" charset="0"/>
                <a:cs typeface="Times New Roman" panose="02020603050405020304" pitchFamily="18" charset="0"/>
              </a:rPr>
              <a:t>步长值</a:t>
            </a:r>
            <a:r>
              <a:rPr lang="en-US" altLang="zh-CN" sz="2000" b="1" dirty="0">
                <a:solidFill>
                  <a:schemeClr val="tx1"/>
                </a:solidFill>
                <a:latin typeface="Times New Roman" panose="02020603050405020304" pitchFamily="18" charset="0"/>
                <a:cs typeface="Times New Roman" panose="02020603050405020304" pitchFamily="18" charset="0"/>
              </a:rPr>
              <a:t>)</a:t>
            </a:r>
          </a:p>
          <a:p>
            <a:pPr>
              <a:spcBef>
                <a:spcPct val="0"/>
              </a:spcBef>
              <a:buClrTx/>
              <a:buFontTx/>
              <a:buNone/>
            </a:pPr>
            <a:r>
              <a:rPr lang="zh-CN" altLang="en-US" sz="2000" b="1"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begin  </a:t>
            </a:r>
            <a:r>
              <a:rPr lang="zh-CN" altLang="en-US" sz="2000" b="1" dirty="0">
                <a:solidFill>
                  <a:schemeClr val="tx1"/>
                </a:solidFill>
                <a:latin typeface="Times New Roman" panose="02020603050405020304" pitchFamily="18" charset="0"/>
                <a:cs typeface="Times New Roman" panose="02020603050405020304" pitchFamily="18" charset="0"/>
              </a:rPr>
              <a:t>执行语句</a:t>
            </a:r>
            <a:r>
              <a:rPr lang="en-US" altLang="zh-CN" sz="2000" b="1" dirty="0">
                <a:solidFill>
                  <a:schemeClr val="tx1"/>
                </a:solidFill>
                <a:latin typeface="Times New Roman" panose="02020603050405020304" pitchFamily="18" charset="0"/>
                <a:cs typeface="Times New Roman" panose="02020603050405020304" pitchFamily="18" charset="0"/>
              </a:rPr>
              <a:t>;  end</a:t>
            </a:r>
          </a:p>
        </p:txBody>
      </p:sp>
      <p:sp>
        <p:nvSpPr>
          <p:cNvPr id="486406" name="AutoShape 6"/>
          <p:cNvSpPr>
            <a:spLocks noChangeArrowheads="1"/>
          </p:cNvSpPr>
          <p:nvPr/>
        </p:nvSpPr>
        <p:spPr bwMode="auto">
          <a:xfrm>
            <a:off x="6402388" y="3508971"/>
            <a:ext cx="1371600" cy="457200"/>
          </a:xfrm>
          <a:prstGeom prst="wedgeRoundRectCallout">
            <a:avLst>
              <a:gd name="adj1" fmla="val -59144"/>
              <a:gd name="adj2" fmla="val -84375"/>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b="1" dirty="0">
                <a:latin typeface="Times New Roman" panose="02020603050405020304" pitchFamily="18" charset="0"/>
                <a:cs typeface="Times New Roman" panose="02020603050405020304" pitchFamily="18" charset="0"/>
              </a:rPr>
              <a:t>两</a:t>
            </a:r>
            <a:r>
              <a:rPr lang="zh-CN" altLang="en-US" sz="2000" b="1" dirty="0">
                <a:solidFill>
                  <a:schemeClr val="tx1"/>
                </a:solidFill>
                <a:latin typeface="Times New Roman" panose="02020603050405020304" pitchFamily="18" charset="0"/>
                <a:cs typeface="Times New Roman" panose="02020603050405020304" pitchFamily="18" charset="0"/>
              </a:rPr>
              <a:t>条语句</a:t>
            </a:r>
            <a:endParaRPr kumimoji="1"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486407" name="Text Box 7"/>
          <p:cNvSpPr txBox="1">
            <a:spLocks noChangeArrowheads="1"/>
          </p:cNvSpPr>
          <p:nvPr/>
        </p:nvSpPr>
        <p:spPr bwMode="auto">
          <a:xfrm>
            <a:off x="652463" y="1711871"/>
            <a:ext cx="1631950" cy="457200"/>
          </a:xfrm>
          <a:prstGeom prst="rect">
            <a:avLst/>
          </a:prstGeom>
          <a:noFill/>
          <a:ln w="9525">
            <a:noFill/>
            <a:miter lim="800000"/>
            <a:headEnd/>
            <a:tailEnd/>
          </a:ln>
          <a:effectLst/>
        </p:spPr>
        <p:txBody>
          <a:bodyPr anchor="b">
            <a:spAutoFit/>
          </a:bodyPr>
          <a:lstStyle/>
          <a:p>
            <a:pPr marL="280988" indent="-280988" algn="l" eaLnBrk="1" hangingPunct="1">
              <a:lnSpc>
                <a:spcPct val="100000"/>
              </a:lnSpc>
              <a:spcBef>
                <a:spcPct val="50000"/>
              </a:spcBef>
              <a:buClr>
                <a:srgbClr val="3333FF"/>
              </a:buClr>
              <a:buFont typeface="Wingdings" pitchFamily="2" charset="2"/>
              <a:buNone/>
              <a:defRPr/>
            </a:pPr>
            <a:r>
              <a:rPr kumimoji="1" lang="zh-CN" altLang="en-US" b="1" dirty="0">
                <a:solidFill>
                  <a:srgbClr val="C00000"/>
                </a:solidFill>
                <a:effectLst>
                  <a:outerShdw blurRad="38100" dist="38100" dir="2700000" algn="tl">
                    <a:srgbClr val="C0C0C0"/>
                  </a:outerShdw>
                </a:effectLst>
                <a:latin typeface="华文彩云" panose="02010800040101010101" pitchFamily="2" charset="-122"/>
                <a:ea typeface="华文彩云" panose="02010800040101010101" pitchFamily="2" charset="-122"/>
                <a:cs typeface="Times New Roman" panose="02020603050405020304" pitchFamily="18" charset="0"/>
              </a:rPr>
              <a:t>一般形式</a:t>
            </a:r>
          </a:p>
        </p:txBody>
      </p:sp>
      <p:sp>
        <p:nvSpPr>
          <p:cNvPr id="486408" name="Text Box 8"/>
          <p:cNvSpPr txBox="1">
            <a:spLocks noChangeArrowheads="1"/>
          </p:cNvSpPr>
          <p:nvPr/>
        </p:nvSpPr>
        <p:spPr bwMode="auto">
          <a:xfrm>
            <a:off x="327025" y="2740621"/>
            <a:ext cx="2198688" cy="457200"/>
          </a:xfrm>
          <a:prstGeom prst="rect">
            <a:avLst/>
          </a:prstGeom>
          <a:noFill/>
          <a:ln w="9525">
            <a:noFill/>
            <a:miter lim="800000"/>
            <a:headEnd/>
            <a:tailEnd/>
          </a:ln>
          <a:effectLst/>
        </p:spPr>
        <p:txBody>
          <a:bodyPr anchor="b">
            <a:spAutoFit/>
          </a:bodyPr>
          <a:lstStyle/>
          <a:p>
            <a:pPr marL="280988" indent="-280988" algn="l" eaLnBrk="1" hangingPunct="1">
              <a:lnSpc>
                <a:spcPct val="100000"/>
              </a:lnSpc>
              <a:spcBef>
                <a:spcPct val="50000"/>
              </a:spcBef>
              <a:buClr>
                <a:srgbClr val="3333FF"/>
              </a:buClr>
              <a:buFont typeface="Wingdings" pitchFamily="2" charset="2"/>
              <a:buNone/>
              <a:defRPr/>
            </a:pPr>
            <a:r>
              <a:rPr kumimoji="1" lang="zh-CN" altLang="en-US" b="1">
                <a:solidFill>
                  <a:srgbClr val="C00000"/>
                </a:solidFill>
                <a:effectLst>
                  <a:outerShdw blurRad="38100" dist="38100" dir="2700000" algn="tl">
                    <a:srgbClr val="C0C0C0"/>
                  </a:outerShdw>
                </a:effectLst>
                <a:latin typeface="华文彩云" panose="02010800040101010101" pitchFamily="2" charset="-122"/>
                <a:ea typeface="华文彩云" panose="02010800040101010101" pitchFamily="2" charset="-122"/>
                <a:cs typeface="Times New Roman" panose="02020603050405020304" pitchFamily="18" charset="0"/>
              </a:rPr>
              <a:t>简单应用形式</a:t>
            </a:r>
          </a:p>
        </p:txBody>
      </p:sp>
      <p:sp>
        <p:nvSpPr>
          <p:cNvPr id="486409" name="Rectangle 9"/>
          <p:cNvSpPr>
            <a:spLocks noChangeArrowheads="1"/>
          </p:cNvSpPr>
          <p:nvPr/>
        </p:nvSpPr>
        <p:spPr bwMode="auto">
          <a:xfrm>
            <a:off x="300483" y="4364633"/>
            <a:ext cx="8736013" cy="1533525"/>
          </a:xfrm>
          <a:prstGeom prst="rect">
            <a:avLst/>
          </a:prstGeom>
          <a:noFill/>
          <a:ln w="9525">
            <a:noFill/>
            <a:miter lim="800000"/>
            <a:headEnd/>
            <a:tailEnd/>
          </a:ln>
        </p:spPr>
        <p:txBody>
          <a:bodyPr/>
          <a:lstStyle/>
          <a:p>
            <a:pPr marL="457200" indent="-457200">
              <a:buClr>
                <a:schemeClr val="bg2"/>
              </a:buClr>
              <a:buSzPct val="80000"/>
              <a:buFont typeface="Wingdings" pitchFamily="2" charset="2"/>
              <a:buNone/>
            </a:pPr>
            <a:r>
              <a:rPr lang="zh-CN" altLang="en-US" sz="2200" b="1" dirty="0">
                <a:latin typeface="Times New Roman" panose="02020603050405020304" pitchFamily="18" charset="0"/>
                <a:cs typeface="Times New Roman" panose="02020603050405020304" pitchFamily="18" charset="0"/>
              </a:rPr>
              <a:t>规则</a:t>
            </a:r>
            <a:r>
              <a:rPr lang="zh-CN" altLang="en-US" sz="2200" b="1" dirty="0">
                <a:solidFill>
                  <a:schemeClr val="tx1"/>
                </a:solidFill>
                <a:latin typeface="Times New Roman" panose="02020603050405020304" pitchFamily="18" charset="0"/>
                <a:cs typeface="Times New Roman" panose="02020603050405020304" pitchFamily="18" charset="0"/>
              </a:rPr>
              <a:t>：当</a:t>
            </a:r>
            <a:r>
              <a:rPr lang="en-US" altLang="zh-CN" sz="2200" b="1" dirty="0">
                <a:solidFill>
                  <a:schemeClr val="tx1"/>
                </a:solidFill>
                <a:latin typeface="Times New Roman" panose="02020603050405020304" pitchFamily="18" charset="0"/>
                <a:cs typeface="Times New Roman" panose="02020603050405020304" pitchFamily="18" charset="0"/>
              </a:rPr>
              <a:t>for</a:t>
            </a:r>
            <a:r>
              <a:rPr lang="zh-CN" altLang="en-US" sz="2200" b="1" dirty="0">
                <a:solidFill>
                  <a:schemeClr val="tx1"/>
                </a:solidFill>
                <a:latin typeface="Times New Roman" panose="02020603050405020304" pitchFamily="18" charset="0"/>
                <a:cs typeface="Times New Roman" panose="02020603050405020304" pitchFamily="18" charset="0"/>
              </a:rPr>
              <a:t>循环开始执行时，循环变量已赋予初值。在每一次循环执行之前（包括第一次），都必须检查表达式</a:t>
            </a:r>
            <a:r>
              <a:rPr lang="en-US" altLang="zh-CN" sz="2200" b="1" dirty="0">
                <a:solidFill>
                  <a:schemeClr val="tx1"/>
                </a:solidFill>
                <a:latin typeface="Times New Roman" panose="02020603050405020304" pitchFamily="18" charset="0"/>
                <a:cs typeface="Times New Roman" panose="02020603050405020304" pitchFamily="18" charset="0"/>
              </a:rPr>
              <a:t>2</a:t>
            </a:r>
            <a:r>
              <a:rPr lang="zh-CN" altLang="en-US" sz="2200" b="1" dirty="0">
                <a:solidFill>
                  <a:schemeClr val="tx1"/>
                </a:solidFill>
                <a:latin typeface="Times New Roman" panose="02020603050405020304" pitchFamily="18" charset="0"/>
                <a:cs typeface="Times New Roman" panose="02020603050405020304" pitchFamily="18" charset="0"/>
              </a:rPr>
              <a:t>（循环执行条件），若它为假（</a:t>
            </a:r>
            <a:r>
              <a:rPr lang="en-US" altLang="zh-CN" sz="2200" b="1" dirty="0">
                <a:solidFill>
                  <a:schemeClr val="tx1"/>
                </a:solidFill>
                <a:latin typeface="Times New Roman" panose="02020603050405020304" pitchFamily="18" charset="0"/>
                <a:cs typeface="Times New Roman" panose="02020603050405020304" pitchFamily="18" charset="0"/>
              </a:rPr>
              <a:t>0</a:t>
            </a:r>
            <a:r>
              <a:rPr lang="zh-CN" altLang="en-US" sz="2200" b="1" dirty="0">
                <a:solidFill>
                  <a:schemeClr val="tx1"/>
                </a:solidFill>
                <a:latin typeface="Times New Roman" panose="02020603050405020304" pitchFamily="18" charset="0"/>
                <a:cs typeface="Times New Roman" panose="02020603050405020304" pitchFamily="18" charset="0"/>
              </a:rPr>
              <a:t>、</a:t>
            </a:r>
            <a:r>
              <a:rPr lang="en-US" altLang="zh-CN" sz="2200" b="1" dirty="0">
                <a:solidFill>
                  <a:schemeClr val="tx1"/>
                </a:solidFill>
                <a:latin typeface="Times New Roman" panose="02020603050405020304" pitchFamily="18" charset="0"/>
                <a:cs typeface="Times New Roman" panose="02020603050405020304" pitchFamily="18" charset="0"/>
              </a:rPr>
              <a:t>x</a:t>
            </a:r>
            <a:r>
              <a:rPr lang="zh-CN" altLang="en-US" sz="2200" b="1" dirty="0">
                <a:solidFill>
                  <a:schemeClr val="tx1"/>
                </a:solidFill>
                <a:latin typeface="Times New Roman" panose="02020603050405020304" pitchFamily="18" charset="0"/>
                <a:cs typeface="Times New Roman" panose="02020603050405020304" pitchFamily="18" charset="0"/>
              </a:rPr>
              <a:t>或</a:t>
            </a:r>
            <a:r>
              <a:rPr lang="en-US" altLang="zh-CN" sz="2200" b="1" dirty="0">
                <a:solidFill>
                  <a:schemeClr val="tx1"/>
                </a:solidFill>
                <a:latin typeface="Times New Roman" panose="02020603050405020304" pitchFamily="18" charset="0"/>
                <a:cs typeface="Times New Roman" panose="02020603050405020304" pitchFamily="18" charset="0"/>
              </a:rPr>
              <a:t>z</a:t>
            </a:r>
            <a:r>
              <a:rPr lang="zh-CN" altLang="en-US" sz="2200" b="1" dirty="0">
                <a:solidFill>
                  <a:schemeClr val="tx1"/>
                </a:solidFill>
                <a:latin typeface="Times New Roman" panose="02020603050405020304" pitchFamily="18" charset="0"/>
                <a:cs typeface="Times New Roman" panose="02020603050405020304" pitchFamily="18" charset="0"/>
              </a:rPr>
              <a:t>），则立刻退出循环。而在每一次循环执行之后，都要使循环变量增值。</a:t>
            </a:r>
          </a:p>
        </p:txBody>
      </p:sp>
      <p:sp>
        <p:nvSpPr>
          <p:cNvPr id="486410" name="Text Box 10"/>
          <p:cNvSpPr txBox="1">
            <a:spLocks noChangeArrowheads="1"/>
          </p:cNvSpPr>
          <p:nvPr/>
        </p:nvSpPr>
        <p:spPr bwMode="auto">
          <a:xfrm>
            <a:off x="631825" y="3612158"/>
            <a:ext cx="3886200" cy="457200"/>
          </a:xfrm>
          <a:prstGeom prst="rect">
            <a:avLst/>
          </a:prstGeom>
          <a:solidFill>
            <a:srgbClr val="FFCC99"/>
          </a:solidFill>
          <a:ln w="9525">
            <a:noFill/>
            <a:miter lim="800000"/>
            <a:headEnd/>
            <a:tailEnd/>
          </a:ln>
          <a:effectLst>
            <a:prstShdw prst="shdw13" dist="53882" dir="13500000">
              <a:schemeClr val="bg2"/>
            </a:prstShdw>
          </a:effectLst>
        </p:spPr>
        <p:txBody>
          <a:bodyPr anchor="b">
            <a:spAutoFit/>
          </a:bodyPr>
          <a:lstStyle/>
          <a:p>
            <a:pPr algn="l" eaLnBrk="1" hangingPunct="1">
              <a:lnSpc>
                <a:spcPct val="100000"/>
              </a:lnSpc>
              <a:spcBef>
                <a:spcPct val="50000"/>
              </a:spcBef>
              <a:buClrTx/>
              <a:buFontTx/>
              <a:buNone/>
            </a:pPr>
            <a:r>
              <a:rPr lang="en-US" altLang="zh-CN" b="1">
                <a:solidFill>
                  <a:schemeClr val="tx1"/>
                </a:solidFill>
                <a:latin typeface="Times New Roman" panose="02020603050405020304" pitchFamily="18" charset="0"/>
                <a:cs typeface="Times New Roman" panose="02020603050405020304" pitchFamily="18" charset="0"/>
              </a:rPr>
              <a:t>for</a:t>
            </a:r>
            <a:r>
              <a:rPr lang="zh-CN" altLang="en-US" b="1">
                <a:solidFill>
                  <a:schemeClr val="tx1"/>
                </a:solidFill>
                <a:latin typeface="Times New Roman" panose="02020603050405020304" pitchFamily="18" charset="0"/>
                <a:cs typeface="Times New Roman" panose="02020603050405020304" pitchFamily="18" charset="0"/>
              </a:rPr>
              <a:t>语句比</a:t>
            </a:r>
            <a:r>
              <a:rPr lang="en-US" altLang="zh-CN" b="1">
                <a:solidFill>
                  <a:schemeClr val="tx1"/>
                </a:solidFill>
                <a:latin typeface="Times New Roman" panose="02020603050405020304" pitchFamily="18" charset="0"/>
                <a:cs typeface="Times New Roman" panose="02020603050405020304" pitchFamily="18" charset="0"/>
              </a:rPr>
              <a:t>while</a:t>
            </a:r>
            <a:r>
              <a:rPr lang="zh-CN" altLang="en-US" b="1">
                <a:solidFill>
                  <a:schemeClr val="tx1"/>
                </a:solidFill>
                <a:latin typeface="Times New Roman" panose="02020603050405020304" pitchFamily="18" charset="0"/>
                <a:cs typeface="Times New Roman" panose="02020603050405020304" pitchFamily="18" charset="0"/>
              </a:rPr>
              <a:t>语句简洁！</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86402"/>
                                        </p:tgtEl>
                                        <p:attrNameLst>
                                          <p:attrName>style.visibility</p:attrName>
                                        </p:attrNameLst>
                                      </p:cBhvr>
                                      <p:to>
                                        <p:strVal val="visible"/>
                                      </p:to>
                                    </p:set>
                                    <p:anim calcmode="lin" valueType="num">
                                      <p:cBhvr additive="base">
                                        <p:cTn id="7" dur="500" fill="hold"/>
                                        <p:tgtEl>
                                          <p:spTgt spid="486402"/>
                                        </p:tgtEl>
                                        <p:attrNameLst>
                                          <p:attrName>ppt_x</p:attrName>
                                        </p:attrNameLst>
                                      </p:cBhvr>
                                      <p:tavLst>
                                        <p:tav tm="0">
                                          <p:val>
                                            <p:strVal val="#ppt_x"/>
                                          </p:val>
                                        </p:tav>
                                        <p:tav tm="100000">
                                          <p:val>
                                            <p:strVal val="#ppt_x"/>
                                          </p:val>
                                        </p:tav>
                                      </p:tavLst>
                                    </p:anim>
                                    <p:anim calcmode="lin" valueType="num">
                                      <p:cBhvr additive="base">
                                        <p:cTn id="8" dur="500" fill="hold"/>
                                        <p:tgtEl>
                                          <p:spTgt spid="48640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86407"/>
                                        </p:tgtEl>
                                        <p:attrNameLst>
                                          <p:attrName>style.visibility</p:attrName>
                                        </p:attrNameLst>
                                      </p:cBhvr>
                                      <p:to>
                                        <p:strVal val="visible"/>
                                      </p:to>
                                    </p:set>
                                    <p:animEffect transition="in" filter="dissolve">
                                      <p:cBhvr>
                                        <p:cTn id="13" dur="500"/>
                                        <p:tgtEl>
                                          <p:spTgt spid="48640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86404"/>
                                        </p:tgtEl>
                                        <p:attrNameLst>
                                          <p:attrName>style.visibility</p:attrName>
                                        </p:attrNameLst>
                                      </p:cBhvr>
                                      <p:to>
                                        <p:strVal val="visible"/>
                                      </p:to>
                                    </p:set>
                                    <p:animEffect transition="in" filter="wipe(left)">
                                      <p:cBhvr>
                                        <p:cTn id="17" dur="500"/>
                                        <p:tgtEl>
                                          <p:spTgt spid="48640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6408"/>
                                        </p:tgtEl>
                                        <p:attrNameLst>
                                          <p:attrName>style.visibility</p:attrName>
                                        </p:attrNameLst>
                                      </p:cBhvr>
                                      <p:to>
                                        <p:strVal val="visible"/>
                                      </p:to>
                                    </p:set>
                                    <p:animEffect transition="in" filter="dissolve">
                                      <p:cBhvr>
                                        <p:cTn id="22" dur="500"/>
                                        <p:tgtEl>
                                          <p:spTgt spid="486408"/>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86405"/>
                                        </p:tgtEl>
                                        <p:attrNameLst>
                                          <p:attrName>style.visibility</p:attrName>
                                        </p:attrNameLst>
                                      </p:cBhvr>
                                      <p:to>
                                        <p:strVal val="visible"/>
                                      </p:to>
                                    </p:set>
                                    <p:animEffect transition="in" filter="wipe(left)">
                                      <p:cBhvr>
                                        <p:cTn id="26" dur="500"/>
                                        <p:tgtEl>
                                          <p:spTgt spid="48640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86406"/>
                                        </p:tgtEl>
                                        <p:attrNameLst>
                                          <p:attrName>style.visibility</p:attrName>
                                        </p:attrNameLst>
                                      </p:cBhvr>
                                      <p:to>
                                        <p:strVal val="visible"/>
                                      </p:to>
                                    </p:set>
                                    <p:animEffect transition="in" filter="dissolve">
                                      <p:cBhvr>
                                        <p:cTn id="31" dur="500"/>
                                        <p:tgtEl>
                                          <p:spTgt spid="486406"/>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486410"/>
                                        </p:tgtEl>
                                        <p:attrNameLst>
                                          <p:attrName>style.visibility</p:attrName>
                                        </p:attrNameLst>
                                      </p:cBhvr>
                                      <p:to>
                                        <p:strVal val="visible"/>
                                      </p:to>
                                    </p:set>
                                    <p:anim calcmode="lin" valueType="num">
                                      <p:cBhvr>
                                        <p:cTn id="36" dur="500" fill="hold"/>
                                        <p:tgtEl>
                                          <p:spTgt spid="486410"/>
                                        </p:tgtEl>
                                        <p:attrNameLst>
                                          <p:attrName>ppt_w</p:attrName>
                                        </p:attrNameLst>
                                      </p:cBhvr>
                                      <p:tavLst>
                                        <p:tav tm="0">
                                          <p:val>
                                            <p:fltVal val="0"/>
                                          </p:val>
                                        </p:tav>
                                        <p:tav tm="100000">
                                          <p:val>
                                            <p:strVal val="#ppt_w"/>
                                          </p:val>
                                        </p:tav>
                                      </p:tavLst>
                                    </p:anim>
                                    <p:anim calcmode="lin" valueType="num">
                                      <p:cBhvr>
                                        <p:cTn id="37" dur="500" fill="hold"/>
                                        <p:tgtEl>
                                          <p:spTgt spid="486410"/>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86409"/>
                                        </p:tgtEl>
                                        <p:attrNameLst>
                                          <p:attrName>style.visibility</p:attrName>
                                        </p:attrNameLst>
                                      </p:cBhvr>
                                      <p:to>
                                        <p:strVal val="visible"/>
                                      </p:to>
                                    </p:set>
                                    <p:anim calcmode="lin" valueType="num">
                                      <p:cBhvr additive="base">
                                        <p:cTn id="42" dur="500" fill="hold"/>
                                        <p:tgtEl>
                                          <p:spTgt spid="486409"/>
                                        </p:tgtEl>
                                        <p:attrNameLst>
                                          <p:attrName>ppt_x</p:attrName>
                                        </p:attrNameLst>
                                      </p:cBhvr>
                                      <p:tavLst>
                                        <p:tav tm="0">
                                          <p:val>
                                            <p:strVal val="#ppt_x"/>
                                          </p:val>
                                        </p:tav>
                                        <p:tav tm="100000">
                                          <p:val>
                                            <p:strVal val="#ppt_x"/>
                                          </p:val>
                                        </p:tav>
                                      </p:tavLst>
                                    </p:anim>
                                    <p:anim calcmode="lin" valueType="num">
                                      <p:cBhvr additive="base">
                                        <p:cTn id="43" dur="500" fill="hold"/>
                                        <p:tgtEl>
                                          <p:spTgt spid="4864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p:bldP spid="486404" grpId="0" animBg="1"/>
      <p:bldP spid="486405" grpId="0" animBg="1"/>
      <p:bldP spid="486406" grpId="0" animBg="1"/>
      <p:bldP spid="486407" grpId="0" autoUpdateAnimBg="0"/>
      <p:bldP spid="486408" grpId="0" autoUpdateAnimBg="0"/>
      <p:bldP spid="486409" grpId="0"/>
      <p:bldP spid="486410"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a:xfrm>
            <a:off x="611560" y="393782"/>
            <a:ext cx="7772400" cy="370922"/>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for</a:t>
            </a:r>
            <a:r>
              <a:rPr lang="zh-CN" altLang="en-US" smtClean="0">
                <a:solidFill>
                  <a:schemeClr val="accent1"/>
                </a:solidFill>
                <a:latin typeface="Times New Roman" panose="02020603050405020304" pitchFamily="18" charset="0"/>
                <a:cs typeface="Times New Roman" panose="02020603050405020304" pitchFamily="18" charset="0"/>
              </a:rPr>
              <a:t>语句举例</a:t>
            </a:r>
          </a:p>
        </p:txBody>
      </p:sp>
      <p:sp>
        <p:nvSpPr>
          <p:cNvPr id="490499" name="Rectangle 3"/>
          <p:cNvSpPr>
            <a:spLocks noGrp="1" noChangeArrowheads="1"/>
          </p:cNvSpPr>
          <p:nvPr>
            <p:ph type="body" idx="1"/>
          </p:nvPr>
        </p:nvSpPr>
        <p:spPr>
          <a:xfrm>
            <a:off x="251520" y="1018059"/>
            <a:ext cx="8510587" cy="466725"/>
          </a:xfrm>
        </p:spPr>
        <p:txBody>
          <a:bodyPr/>
          <a:lstStyle/>
          <a:p>
            <a:pPr marL="377825" lvl="1" indent="-182563">
              <a:lnSpc>
                <a:spcPct val="105000"/>
              </a:lnSpc>
              <a:spcBef>
                <a:spcPct val="5000"/>
              </a:spcBef>
              <a:buFont typeface="Wingdings" pitchFamily="2" charset="2"/>
              <a:buNone/>
            </a:pPr>
            <a:r>
              <a:rPr lang="en-US" altLang="zh-CN" sz="2000" smtClean="0">
                <a:solidFill>
                  <a:srgbClr val="FF0066"/>
                </a:solidFill>
                <a:latin typeface="Arial" charset="0"/>
                <a:ea typeface="宋体" charset="-122"/>
              </a:rPr>
              <a:t>【</a:t>
            </a:r>
            <a:r>
              <a:rPr lang="zh-CN" altLang="en-US" sz="2000" smtClean="0">
                <a:solidFill>
                  <a:srgbClr val="FF0066"/>
                </a:solidFill>
                <a:latin typeface="Arial" charset="0"/>
                <a:ea typeface="宋体" charset="-122"/>
              </a:rPr>
              <a:t>例</a:t>
            </a:r>
            <a:r>
              <a:rPr kumimoji="1" lang="en-US" altLang="zh-CN" sz="2000" smtClean="0">
                <a:solidFill>
                  <a:srgbClr val="FF0066"/>
                </a:solidFill>
                <a:latin typeface="Arial" charset="0"/>
                <a:ea typeface="宋体" charset="-122"/>
              </a:rPr>
              <a:t>2.34</a:t>
            </a:r>
            <a:r>
              <a:rPr lang="en-US" altLang="zh-CN" sz="2000" smtClean="0">
                <a:solidFill>
                  <a:srgbClr val="FF0066"/>
                </a:solidFill>
                <a:latin typeface="Arial" charset="0"/>
                <a:ea typeface="宋体" charset="-122"/>
              </a:rPr>
              <a:t>】</a:t>
            </a:r>
            <a:r>
              <a:rPr lang="zh-CN" altLang="en-US" sz="2000" smtClean="0">
                <a:latin typeface="Arial" charset="0"/>
                <a:ea typeface="宋体" charset="-122"/>
              </a:rPr>
              <a:t>用</a:t>
            </a:r>
            <a:r>
              <a:rPr lang="en-US" altLang="zh-CN" sz="2000" smtClean="0">
                <a:latin typeface="Arial" charset="0"/>
                <a:ea typeface="宋体" charset="-122"/>
              </a:rPr>
              <a:t>for</a:t>
            </a:r>
            <a:r>
              <a:rPr lang="zh-CN" altLang="en-US" sz="2000" smtClean="0">
                <a:latin typeface="Arial" charset="0"/>
                <a:ea typeface="宋体" charset="-122"/>
              </a:rPr>
              <a:t>语句描述的</a:t>
            </a:r>
            <a:r>
              <a:rPr lang="en-US" altLang="zh-CN" sz="2000" smtClean="0">
                <a:latin typeface="Arial" charset="0"/>
                <a:ea typeface="宋体" charset="-122"/>
              </a:rPr>
              <a:t>7</a:t>
            </a:r>
            <a:r>
              <a:rPr lang="zh-CN" altLang="en-US" sz="2000" smtClean="0">
                <a:latin typeface="Arial" charset="0"/>
                <a:ea typeface="宋体" charset="-122"/>
              </a:rPr>
              <a:t>人投票表决器：若超过</a:t>
            </a:r>
            <a:r>
              <a:rPr lang="en-US" altLang="zh-CN" sz="2000" smtClean="0">
                <a:latin typeface="Arial" charset="0"/>
                <a:ea typeface="宋体" charset="-122"/>
              </a:rPr>
              <a:t>4</a:t>
            </a:r>
            <a:r>
              <a:rPr lang="zh-CN" altLang="en-US" sz="2000" smtClean="0">
                <a:latin typeface="Arial" charset="0"/>
                <a:ea typeface="宋体" charset="-122"/>
              </a:rPr>
              <a:t>人（含</a:t>
            </a:r>
            <a:r>
              <a:rPr lang="en-US" altLang="zh-CN" sz="2000" smtClean="0">
                <a:latin typeface="Arial" charset="0"/>
                <a:ea typeface="宋体" charset="-122"/>
              </a:rPr>
              <a:t>4</a:t>
            </a:r>
            <a:r>
              <a:rPr lang="zh-CN" altLang="en-US" sz="2000" smtClean="0">
                <a:latin typeface="Arial" charset="0"/>
                <a:ea typeface="宋体" charset="-122"/>
              </a:rPr>
              <a:t>人）投赞成票，则表决通过。</a:t>
            </a:r>
          </a:p>
        </p:txBody>
      </p:sp>
      <p:sp>
        <p:nvSpPr>
          <p:cNvPr id="490500" name="Text Box 4"/>
          <p:cNvSpPr txBox="1">
            <a:spLocks noChangeArrowheads="1"/>
          </p:cNvSpPr>
          <p:nvPr/>
        </p:nvSpPr>
        <p:spPr bwMode="auto">
          <a:xfrm>
            <a:off x="381892" y="1821844"/>
            <a:ext cx="8510588" cy="4247317"/>
          </a:xfrm>
          <a:prstGeom prst="rect">
            <a:avLst/>
          </a:prstGeom>
          <a:solidFill>
            <a:srgbClr val="ADD6FF"/>
          </a:solidFill>
          <a:ln w="12700">
            <a:solidFill>
              <a:schemeClr val="tx1"/>
            </a:solidFill>
            <a:miter lim="800000"/>
            <a:headEnd/>
            <a:tailEnd/>
          </a:ln>
        </p:spPr>
        <p:txBody>
          <a:bodyPr anchor="b">
            <a:spAutoFit/>
          </a:bodyPr>
          <a:lstStyle/>
          <a:p>
            <a:pPr eaLnBrk="1" hangingPunct="1">
              <a:lnSpc>
                <a:spcPct val="90000"/>
              </a:lnSpc>
              <a:buClr>
                <a:srgbClr val="3333FF"/>
              </a:buClr>
              <a:buFont typeface="Wingdings" pitchFamily="2" charset="2"/>
              <a:buNone/>
            </a:pPr>
            <a:r>
              <a:rPr lang="en-US" altLang="zh-CN" sz="2000" b="1" dirty="0">
                <a:solidFill>
                  <a:schemeClr val="tx1"/>
                </a:solidFill>
                <a:latin typeface="Times New Roman" panose="02020603050405020304" pitchFamily="18" charset="0"/>
                <a:cs typeface="Times New Roman" panose="02020603050405020304" pitchFamily="18" charset="0"/>
              </a:rPr>
              <a:t>module  vote7 ( </a:t>
            </a:r>
            <a:r>
              <a:rPr lang="en-US" altLang="zh-CN" sz="2000" b="1" dirty="0" err="1">
                <a:solidFill>
                  <a:schemeClr val="tx1"/>
                </a:solidFill>
                <a:latin typeface="Times New Roman" panose="02020603050405020304" pitchFamily="18" charset="0"/>
                <a:cs typeface="Times New Roman" panose="02020603050405020304" pitchFamily="18" charset="0"/>
              </a:rPr>
              <a:t>pass,vote</a:t>
            </a:r>
            <a:r>
              <a:rPr lang="en-US" altLang="zh-CN" sz="2000" b="1" dirty="0">
                <a:solidFill>
                  <a:schemeClr val="tx1"/>
                </a:solidFill>
                <a:latin typeface="Times New Roman" panose="02020603050405020304" pitchFamily="18" charset="0"/>
                <a:cs typeface="Times New Roman" panose="02020603050405020304" pitchFamily="18" charset="0"/>
              </a:rPr>
              <a:t> ); 	</a:t>
            </a:r>
          </a:p>
          <a:p>
            <a:pPr>
              <a:lnSpc>
                <a:spcPct val="90000"/>
              </a:lnSpc>
              <a:spcBef>
                <a:spcPct val="0"/>
              </a:spcBef>
              <a:buClrTx/>
              <a:buFontTx/>
              <a:buNone/>
            </a:pPr>
            <a:r>
              <a:rPr lang="en-US" altLang="zh-CN" sz="2000" b="1" dirty="0">
                <a:solidFill>
                  <a:schemeClr val="tx1"/>
                </a:solidFill>
                <a:latin typeface="Times New Roman" panose="02020603050405020304" pitchFamily="18" charset="0"/>
                <a:cs typeface="Times New Roman" panose="02020603050405020304" pitchFamily="18" charset="0"/>
              </a:rPr>
              <a:t>      output pass;	</a:t>
            </a:r>
          </a:p>
          <a:p>
            <a:pPr>
              <a:lnSpc>
                <a:spcPct val="90000"/>
              </a:lnSpc>
              <a:spcBef>
                <a:spcPct val="0"/>
              </a:spcBef>
              <a:buClrTx/>
              <a:buFontTx/>
              <a:buNone/>
            </a:pPr>
            <a:r>
              <a:rPr lang="en-US" altLang="zh-CN" sz="2000" b="1" dirty="0">
                <a:solidFill>
                  <a:schemeClr val="tx1"/>
                </a:solidFill>
                <a:latin typeface="Times New Roman" panose="02020603050405020304" pitchFamily="18" charset="0"/>
                <a:cs typeface="Times New Roman" panose="02020603050405020304" pitchFamily="18" charset="0"/>
              </a:rPr>
              <a:t>      input [6:0] vote; 				</a:t>
            </a:r>
          </a:p>
          <a:p>
            <a:pPr>
              <a:lnSpc>
                <a:spcPct val="90000"/>
              </a:lnSpc>
              <a:spcBef>
                <a:spcPct val="0"/>
              </a:spcBef>
              <a:buClrTx/>
              <a:buFontTx/>
              <a:buNone/>
            </a:pPr>
            <a:r>
              <a:rPr lang="en-US" altLang="zh-CN" sz="2000" b="1" dirty="0">
                <a:solidFill>
                  <a:schemeClr val="tx1"/>
                </a:solidFill>
                <a:latin typeface="Times New Roman" panose="02020603050405020304" pitchFamily="18" charset="0"/>
                <a:cs typeface="Times New Roman" panose="02020603050405020304" pitchFamily="18" charset="0"/>
              </a:rPr>
              <a:t>      </a:t>
            </a:r>
            <a:r>
              <a:rPr lang="en-US" altLang="zh-CN" sz="2000" b="1" dirty="0" err="1">
                <a:solidFill>
                  <a:schemeClr val="tx1"/>
                </a:solidFill>
                <a:latin typeface="Times New Roman" panose="02020603050405020304" pitchFamily="18" charset="0"/>
                <a:cs typeface="Times New Roman" panose="02020603050405020304" pitchFamily="18" charset="0"/>
              </a:rPr>
              <a:t>reg</a:t>
            </a:r>
            <a:r>
              <a:rPr lang="en-US" altLang="zh-CN" sz="2000" b="1" dirty="0">
                <a:solidFill>
                  <a:schemeClr val="tx1"/>
                </a:solidFill>
                <a:latin typeface="Times New Roman" panose="02020603050405020304" pitchFamily="18" charset="0"/>
                <a:cs typeface="Times New Roman" panose="02020603050405020304" pitchFamily="18" charset="0"/>
              </a:rPr>
              <a:t>[2:0] sum;      //sum</a:t>
            </a:r>
            <a:r>
              <a:rPr lang="zh-CN" altLang="en-US" sz="2000" b="1" dirty="0">
                <a:solidFill>
                  <a:schemeClr val="tx1"/>
                </a:solidFill>
                <a:latin typeface="Times New Roman" panose="02020603050405020304" pitchFamily="18" charset="0"/>
                <a:cs typeface="Times New Roman" panose="02020603050405020304" pitchFamily="18" charset="0"/>
              </a:rPr>
              <a:t>为</a:t>
            </a:r>
            <a:r>
              <a:rPr lang="en-US" altLang="zh-CN" sz="2000" b="1" dirty="0" err="1">
                <a:solidFill>
                  <a:schemeClr val="tx1"/>
                </a:solidFill>
                <a:latin typeface="Times New Roman" panose="02020603050405020304" pitchFamily="18" charset="0"/>
                <a:cs typeface="Times New Roman" panose="02020603050405020304" pitchFamily="18" charset="0"/>
              </a:rPr>
              <a:t>reg</a:t>
            </a:r>
            <a:r>
              <a:rPr lang="zh-CN" altLang="en-US" sz="2000" b="1" dirty="0">
                <a:solidFill>
                  <a:schemeClr val="tx1"/>
                </a:solidFill>
                <a:latin typeface="Times New Roman" panose="02020603050405020304" pitchFamily="18" charset="0"/>
                <a:cs typeface="Times New Roman" panose="02020603050405020304" pitchFamily="18" charset="0"/>
              </a:rPr>
              <a:t>型变量，用于统计赞成的人数</a:t>
            </a:r>
          </a:p>
          <a:p>
            <a:pPr>
              <a:lnSpc>
                <a:spcPct val="90000"/>
              </a:lnSpc>
              <a:spcBef>
                <a:spcPct val="0"/>
              </a:spcBef>
              <a:buClrTx/>
              <a:buFontTx/>
              <a:buNone/>
            </a:pPr>
            <a:r>
              <a:rPr lang="zh-CN" altLang="en-US" sz="2000" b="1"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integer </a:t>
            </a:r>
            <a:r>
              <a:rPr lang="en-US" altLang="zh-CN" sz="2000" b="1" dirty="0" err="1">
                <a:solidFill>
                  <a:schemeClr val="tx1"/>
                </a:solidFill>
                <a:latin typeface="Times New Roman" panose="02020603050405020304" pitchFamily="18" charset="0"/>
                <a:cs typeface="Times New Roman" panose="02020603050405020304" pitchFamily="18" charset="0"/>
              </a:rPr>
              <a:t>i</a:t>
            </a:r>
            <a:r>
              <a:rPr lang="en-US" altLang="zh-CN" sz="2000" b="1" dirty="0">
                <a:solidFill>
                  <a:schemeClr val="tx1"/>
                </a:solidFill>
                <a:latin typeface="Times New Roman" panose="02020603050405020304" pitchFamily="18" charset="0"/>
                <a:cs typeface="Times New Roman" panose="02020603050405020304" pitchFamily="18" charset="0"/>
              </a:rPr>
              <a:t>; 	         // </a:t>
            </a:r>
            <a:r>
              <a:rPr lang="zh-CN" altLang="en-US" sz="2000" b="1" dirty="0">
                <a:solidFill>
                  <a:schemeClr val="tx1"/>
                </a:solidFill>
                <a:latin typeface="Times New Roman" panose="02020603050405020304" pitchFamily="18" charset="0"/>
                <a:cs typeface="Times New Roman" panose="02020603050405020304" pitchFamily="18" charset="0"/>
              </a:rPr>
              <a:t>循环变量</a:t>
            </a:r>
          </a:p>
          <a:p>
            <a:pPr>
              <a:lnSpc>
                <a:spcPct val="90000"/>
              </a:lnSpc>
              <a:spcBef>
                <a:spcPct val="0"/>
              </a:spcBef>
              <a:buClrTx/>
              <a:buFontTx/>
              <a:buNone/>
            </a:pPr>
            <a:r>
              <a:rPr lang="zh-CN" altLang="en-US" sz="2000" b="1" dirty="0">
                <a:solidFill>
                  <a:schemeClr val="tx1"/>
                </a:solidFill>
                <a:latin typeface="Times New Roman" panose="02020603050405020304" pitchFamily="18" charset="0"/>
                <a:cs typeface="Times New Roman" panose="02020603050405020304" pitchFamily="18" charset="0"/>
              </a:rPr>
              <a:t>      </a:t>
            </a:r>
            <a:r>
              <a:rPr lang="en-US" altLang="zh-CN" sz="2000" b="1" dirty="0" err="1">
                <a:solidFill>
                  <a:schemeClr val="tx1"/>
                </a:solidFill>
                <a:latin typeface="Times New Roman" panose="02020603050405020304" pitchFamily="18" charset="0"/>
                <a:cs typeface="Times New Roman" panose="02020603050405020304" pitchFamily="18" charset="0"/>
              </a:rPr>
              <a:t>reg</a:t>
            </a:r>
            <a:r>
              <a:rPr lang="en-US" altLang="zh-CN" sz="2000" b="1" dirty="0">
                <a:solidFill>
                  <a:schemeClr val="tx1"/>
                </a:solidFill>
                <a:latin typeface="Times New Roman" panose="02020603050405020304" pitchFamily="18" charset="0"/>
                <a:cs typeface="Times New Roman" panose="02020603050405020304" pitchFamily="18" charset="0"/>
              </a:rPr>
              <a:t> pass;</a:t>
            </a:r>
          </a:p>
          <a:p>
            <a:pPr>
              <a:lnSpc>
                <a:spcPct val="90000"/>
              </a:lnSpc>
              <a:spcBef>
                <a:spcPct val="0"/>
              </a:spcBef>
              <a:buClrTx/>
              <a:buFontTx/>
              <a:buNone/>
            </a:pPr>
            <a:r>
              <a:rPr lang="en-US" altLang="zh-CN" sz="2000" b="1" dirty="0">
                <a:solidFill>
                  <a:schemeClr val="tx1"/>
                </a:solidFill>
                <a:latin typeface="Times New Roman" panose="02020603050405020304" pitchFamily="18" charset="0"/>
                <a:cs typeface="Times New Roman" panose="02020603050405020304" pitchFamily="18" charset="0"/>
              </a:rPr>
              <a:t>      always @(vote)</a:t>
            </a:r>
          </a:p>
          <a:p>
            <a:pPr>
              <a:lnSpc>
                <a:spcPct val="90000"/>
              </a:lnSpc>
              <a:spcBef>
                <a:spcPct val="0"/>
              </a:spcBef>
              <a:buClrTx/>
              <a:buFontTx/>
              <a:buNone/>
            </a:pPr>
            <a:r>
              <a:rPr lang="en-US" altLang="zh-CN" sz="2000" b="1" dirty="0">
                <a:solidFill>
                  <a:schemeClr val="tx1"/>
                </a:solidFill>
                <a:latin typeface="Times New Roman" panose="02020603050405020304" pitchFamily="18" charset="0"/>
                <a:cs typeface="Times New Roman" panose="02020603050405020304" pitchFamily="18" charset="0"/>
              </a:rPr>
              <a:t>          begin</a:t>
            </a:r>
          </a:p>
          <a:p>
            <a:pPr>
              <a:lnSpc>
                <a:spcPct val="90000"/>
              </a:lnSpc>
              <a:spcBef>
                <a:spcPct val="0"/>
              </a:spcBef>
              <a:buClrTx/>
              <a:buFontTx/>
              <a:buNone/>
            </a:pPr>
            <a:r>
              <a:rPr lang="en-US" altLang="zh-CN" sz="2000" b="1" dirty="0">
                <a:solidFill>
                  <a:schemeClr val="tx1"/>
                </a:solidFill>
                <a:latin typeface="Times New Roman" panose="02020603050405020304" pitchFamily="18" charset="0"/>
                <a:cs typeface="Times New Roman" panose="02020603050405020304" pitchFamily="18" charset="0"/>
              </a:rPr>
              <a:t>              sum = 3’b000;                           //sum</a:t>
            </a:r>
            <a:r>
              <a:rPr lang="zh-CN" altLang="en-US" sz="2000" b="1" dirty="0">
                <a:solidFill>
                  <a:schemeClr val="tx1"/>
                </a:solidFill>
                <a:latin typeface="Times New Roman" panose="02020603050405020304" pitchFamily="18" charset="0"/>
                <a:cs typeface="Times New Roman" panose="02020603050405020304" pitchFamily="18" charset="0"/>
              </a:rPr>
              <a:t>初值为</a:t>
            </a:r>
            <a:r>
              <a:rPr lang="en-US" altLang="zh-CN" sz="2000" b="1" dirty="0">
                <a:solidFill>
                  <a:schemeClr val="tx1"/>
                </a:solidFill>
                <a:latin typeface="Times New Roman" panose="02020603050405020304" pitchFamily="18" charset="0"/>
                <a:cs typeface="Times New Roman" panose="02020603050405020304" pitchFamily="18" charset="0"/>
              </a:rPr>
              <a:t>0</a:t>
            </a:r>
          </a:p>
          <a:p>
            <a:pPr>
              <a:lnSpc>
                <a:spcPct val="90000"/>
              </a:lnSpc>
              <a:spcBef>
                <a:spcPct val="0"/>
              </a:spcBef>
              <a:buClrTx/>
              <a:buFontTx/>
              <a:buNone/>
            </a:pPr>
            <a:r>
              <a:rPr lang="en-US" altLang="zh-CN" sz="2000" b="1"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rgbClr val="FF0066"/>
                </a:solidFill>
                <a:latin typeface="Times New Roman" panose="02020603050405020304" pitchFamily="18" charset="0"/>
                <a:cs typeface="Times New Roman" panose="02020603050405020304" pitchFamily="18" charset="0"/>
              </a:rPr>
              <a:t>for(</a:t>
            </a:r>
            <a:r>
              <a:rPr lang="en-US" altLang="zh-CN" sz="2000" b="1" dirty="0" err="1">
                <a:solidFill>
                  <a:srgbClr val="FF0066"/>
                </a:solidFill>
                <a:latin typeface="Times New Roman" panose="02020603050405020304" pitchFamily="18" charset="0"/>
                <a:cs typeface="Times New Roman" panose="02020603050405020304" pitchFamily="18" charset="0"/>
              </a:rPr>
              <a:t>i</a:t>
            </a:r>
            <a:r>
              <a:rPr lang="en-US" altLang="zh-CN" sz="2000" b="1" dirty="0">
                <a:solidFill>
                  <a:srgbClr val="FF0066"/>
                </a:solidFill>
                <a:latin typeface="Times New Roman" panose="02020603050405020304" pitchFamily="18" charset="0"/>
                <a:cs typeface="Times New Roman" panose="02020603050405020304" pitchFamily="18" charset="0"/>
              </a:rPr>
              <a:t> = 0;i&lt;=6;i = i+1)                </a:t>
            </a:r>
            <a:r>
              <a:rPr lang="en-US" altLang="zh-CN" sz="2000" b="1" dirty="0">
                <a:solidFill>
                  <a:schemeClr val="tx1"/>
                </a:solidFill>
                <a:latin typeface="Times New Roman" panose="02020603050405020304" pitchFamily="18" charset="0"/>
                <a:cs typeface="Times New Roman" panose="02020603050405020304" pitchFamily="18" charset="0"/>
              </a:rPr>
              <a:t>//for</a:t>
            </a:r>
            <a:r>
              <a:rPr lang="zh-CN" altLang="en-US" sz="2000" b="1" dirty="0">
                <a:solidFill>
                  <a:schemeClr val="tx1"/>
                </a:solidFill>
                <a:latin typeface="Times New Roman" panose="02020603050405020304" pitchFamily="18" charset="0"/>
                <a:cs typeface="Times New Roman" panose="02020603050405020304" pitchFamily="18" charset="0"/>
              </a:rPr>
              <a:t>语句</a:t>
            </a:r>
          </a:p>
          <a:p>
            <a:pPr>
              <a:lnSpc>
                <a:spcPct val="90000"/>
              </a:lnSpc>
              <a:spcBef>
                <a:spcPct val="0"/>
              </a:spcBef>
              <a:buClrTx/>
              <a:buFontTx/>
              <a:buNone/>
            </a:pPr>
            <a:r>
              <a:rPr lang="zh-CN" altLang="en-US" sz="2000" b="1"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if(vote[</a:t>
            </a:r>
            <a:r>
              <a:rPr lang="en-US" altLang="zh-CN" sz="2000" b="1" dirty="0" err="1">
                <a:solidFill>
                  <a:schemeClr val="tx1"/>
                </a:solidFill>
                <a:latin typeface="Times New Roman" panose="02020603050405020304" pitchFamily="18" charset="0"/>
                <a:cs typeface="Times New Roman" panose="02020603050405020304" pitchFamily="18" charset="0"/>
              </a:rPr>
              <a:t>i</a:t>
            </a:r>
            <a:r>
              <a:rPr lang="en-US" altLang="zh-CN" sz="2000" b="1" dirty="0">
                <a:solidFill>
                  <a:schemeClr val="tx1"/>
                </a:solidFill>
                <a:latin typeface="Times New Roman" panose="02020603050405020304" pitchFamily="18" charset="0"/>
                <a:cs typeface="Times New Roman" panose="02020603050405020304" pitchFamily="18" charset="0"/>
              </a:rPr>
              <a:t>])      sum = sum+1; //</a:t>
            </a:r>
            <a:r>
              <a:rPr lang="zh-CN" altLang="en-US" sz="2000" b="1" dirty="0">
                <a:solidFill>
                  <a:schemeClr val="tx1"/>
                </a:solidFill>
                <a:latin typeface="Times New Roman" panose="02020603050405020304" pitchFamily="18" charset="0"/>
                <a:cs typeface="Times New Roman" panose="02020603050405020304" pitchFamily="18" charset="0"/>
              </a:rPr>
              <a:t>只要有人投赞成票，则 </a:t>
            </a:r>
            <a:r>
              <a:rPr lang="en-US" altLang="zh-CN" sz="2000" b="1" dirty="0">
                <a:solidFill>
                  <a:schemeClr val="tx1"/>
                </a:solidFill>
                <a:latin typeface="Times New Roman" panose="02020603050405020304" pitchFamily="18" charset="0"/>
                <a:cs typeface="Times New Roman" panose="02020603050405020304" pitchFamily="18" charset="0"/>
              </a:rPr>
              <a:t>sum</a:t>
            </a:r>
            <a:r>
              <a:rPr lang="zh-CN" altLang="en-US" sz="2000" b="1" dirty="0">
                <a:solidFill>
                  <a:schemeClr val="tx1"/>
                </a:solidFill>
                <a:latin typeface="Times New Roman" panose="02020603050405020304" pitchFamily="18" charset="0"/>
                <a:cs typeface="Times New Roman" panose="02020603050405020304" pitchFamily="18" charset="0"/>
              </a:rPr>
              <a:t>加</a:t>
            </a:r>
            <a:r>
              <a:rPr lang="en-US" altLang="zh-CN" sz="2000" b="1" dirty="0">
                <a:solidFill>
                  <a:schemeClr val="tx1"/>
                </a:solidFill>
                <a:latin typeface="Times New Roman" panose="02020603050405020304" pitchFamily="18" charset="0"/>
                <a:cs typeface="Times New Roman" panose="02020603050405020304" pitchFamily="18" charset="0"/>
              </a:rPr>
              <a:t>1                                                    </a:t>
            </a:r>
          </a:p>
          <a:p>
            <a:pPr>
              <a:lnSpc>
                <a:spcPct val="90000"/>
              </a:lnSpc>
              <a:spcBef>
                <a:spcPct val="0"/>
              </a:spcBef>
              <a:buClrTx/>
              <a:buFontTx/>
              <a:buNone/>
            </a:pPr>
            <a:r>
              <a:rPr lang="en-US" altLang="zh-CN" sz="2000" b="1"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rgbClr val="CC0000"/>
                </a:solidFill>
                <a:latin typeface="Times New Roman" panose="02020603050405020304" pitchFamily="18" charset="0"/>
                <a:cs typeface="Times New Roman" panose="02020603050405020304" pitchFamily="18" charset="0"/>
              </a:rPr>
              <a:t>if(sum &gt;=3’d4)     </a:t>
            </a:r>
            <a:r>
              <a:rPr lang="en-US" altLang="zh-CN" sz="2000" b="1" dirty="0">
                <a:solidFill>
                  <a:schemeClr val="tx1"/>
                </a:solidFill>
                <a:latin typeface="Times New Roman" panose="02020603050405020304" pitchFamily="18" charset="0"/>
                <a:cs typeface="Times New Roman" panose="02020603050405020304" pitchFamily="18" charset="0"/>
              </a:rPr>
              <a:t>pass =1’b 1;  //</a:t>
            </a:r>
            <a:r>
              <a:rPr lang="zh-CN" altLang="en-US" sz="2000" b="1" dirty="0">
                <a:solidFill>
                  <a:schemeClr val="tx1"/>
                </a:solidFill>
                <a:latin typeface="Times New Roman" panose="02020603050405020304" pitchFamily="18" charset="0"/>
                <a:cs typeface="Times New Roman" panose="02020603050405020304" pitchFamily="18" charset="0"/>
              </a:rPr>
              <a:t>若超过</a:t>
            </a:r>
            <a:r>
              <a:rPr lang="en-US" altLang="zh-CN" sz="2000" b="1" dirty="0">
                <a:solidFill>
                  <a:schemeClr val="tx1"/>
                </a:solidFill>
                <a:latin typeface="Times New Roman" panose="02020603050405020304" pitchFamily="18" charset="0"/>
                <a:cs typeface="Times New Roman" panose="02020603050405020304" pitchFamily="18" charset="0"/>
              </a:rPr>
              <a:t>4</a:t>
            </a:r>
            <a:r>
              <a:rPr lang="zh-CN" altLang="en-US" sz="2000" b="1" dirty="0">
                <a:solidFill>
                  <a:schemeClr val="tx1"/>
                </a:solidFill>
                <a:latin typeface="Times New Roman" panose="02020603050405020304" pitchFamily="18" charset="0"/>
                <a:cs typeface="Times New Roman" panose="02020603050405020304" pitchFamily="18" charset="0"/>
              </a:rPr>
              <a:t>人赞成，则表决通过	 </a:t>
            </a:r>
          </a:p>
          <a:p>
            <a:pPr>
              <a:lnSpc>
                <a:spcPct val="90000"/>
              </a:lnSpc>
              <a:spcBef>
                <a:spcPct val="0"/>
              </a:spcBef>
              <a:buClrTx/>
              <a:buFontTx/>
              <a:buNone/>
            </a:pPr>
            <a:r>
              <a:rPr lang="en-US" altLang="zh-CN" sz="2000" b="1" dirty="0">
                <a:solidFill>
                  <a:schemeClr val="tx1"/>
                </a:solidFill>
                <a:latin typeface="Times New Roman" panose="02020603050405020304" pitchFamily="18" charset="0"/>
                <a:cs typeface="Times New Roman" panose="02020603050405020304" pitchFamily="18" charset="0"/>
              </a:rPr>
              <a:t>              else                 	    pass =1’b 0;</a:t>
            </a:r>
          </a:p>
          <a:p>
            <a:pPr>
              <a:lnSpc>
                <a:spcPct val="90000"/>
              </a:lnSpc>
              <a:spcBef>
                <a:spcPct val="0"/>
              </a:spcBef>
              <a:buClrTx/>
              <a:buFontTx/>
              <a:buNone/>
            </a:pPr>
            <a:r>
              <a:rPr lang="en-US" altLang="zh-CN" sz="2000" b="1" dirty="0">
                <a:solidFill>
                  <a:schemeClr val="tx1"/>
                </a:solidFill>
                <a:latin typeface="Times New Roman" panose="02020603050405020304" pitchFamily="18" charset="0"/>
                <a:cs typeface="Times New Roman" panose="02020603050405020304" pitchFamily="18" charset="0"/>
              </a:rPr>
              <a:t>         end</a:t>
            </a:r>
          </a:p>
          <a:p>
            <a:pPr>
              <a:lnSpc>
                <a:spcPct val="90000"/>
              </a:lnSpc>
              <a:spcBef>
                <a:spcPct val="0"/>
              </a:spcBef>
              <a:buClrTx/>
              <a:buFontTx/>
              <a:buNone/>
            </a:pPr>
            <a:r>
              <a:rPr lang="en-US" altLang="zh-CN" sz="2000" b="1" dirty="0" err="1">
                <a:solidFill>
                  <a:schemeClr val="tx1"/>
                </a:solidFill>
                <a:latin typeface="Times New Roman" panose="02020603050405020304" pitchFamily="18" charset="0"/>
                <a:cs typeface="Times New Roman" panose="02020603050405020304" pitchFamily="18" charset="0"/>
              </a:rPr>
              <a:t>endmodule</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
        <p:nvSpPr>
          <p:cNvPr id="490502" name="Rectangle 6"/>
          <p:cNvSpPr>
            <a:spLocks noChangeArrowheads="1"/>
          </p:cNvSpPr>
          <p:nvPr/>
        </p:nvSpPr>
        <p:spPr bwMode="auto">
          <a:xfrm>
            <a:off x="1259632" y="4326962"/>
            <a:ext cx="3492500" cy="609600"/>
          </a:xfrm>
          <a:prstGeom prst="rect">
            <a:avLst/>
          </a:prstGeom>
          <a:noFill/>
          <a:ln w="19050">
            <a:solidFill>
              <a:srgbClr val="FF0000"/>
            </a:solidFill>
            <a:prstDash val="dash"/>
            <a:miter lim="800000"/>
            <a:headEnd/>
            <a:tailEnd/>
          </a:ln>
        </p:spPr>
        <p:txBody>
          <a:bodyPr wrap="none" anchor="ctr"/>
          <a:lstStyle/>
          <a:p>
            <a:endParaRPr lang="zh-CN" altLang="en-US"/>
          </a:p>
        </p:txBody>
      </p:sp>
      <p:sp>
        <p:nvSpPr>
          <p:cNvPr id="8" name="AutoShape 5"/>
          <p:cNvSpPr>
            <a:spLocks noChangeArrowheads="1"/>
          </p:cNvSpPr>
          <p:nvPr/>
        </p:nvSpPr>
        <p:spPr bwMode="auto">
          <a:xfrm>
            <a:off x="3876675" y="3524250"/>
            <a:ext cx="2743200" cy="381000"/>
          </a:xfrm>
          <a:prstGeom prst="wedgeRectCallout">
            <a:avLst>
              <a:gd name="adj1" fmla="val -45426"/>
              <a:gd name="adj2" fmla="val -121667"/>
            </a:avLst>
          </a:prstGeom>
          <a:solidFill>
            <a:srgbClr val="FFCC99"/>
          </a:solidFill>
          <a:ln w="9525">
            <a:noFill/>
            <a:miter lim="800000"/>
            <a:headEnd/>
            <a:tailEnd/>
          </a:ln>
          <a:effectLst>
            <a:prstShdw prst="shdw17" dist="17961" dir="2700000">
              <a:srgbClr val="997A5C"/>
            </a:prstShdw>
          </a:effectLst>
        </p:spPr>
        <p:txBody>
          <a:bodyPr anchor="b"/>
          <a:lstStyle/>
          <a:p>
            <a:pPr algn="ctr" eaLnBrk="1" hangingPunct="1">
              <a:lnSpc>
                <a:spcPct val="100000"/>
              </a:lnSpc>
              <a:spcBef>
                <a:spcPct val="0"/>
              </a:spcBef>
              <a:buClrTx/>
              <a:buFontTx/>
              <a:buNone/>
            </a:pPr>
            <a:r>
              <a:rPr lang="zh-CN" altLang="en-US" sz="2000" b="1" dirty="0">
                <a:solidFill>
                  <a:srgbClr val="CC3300"/>
                </a:solidFill>
                <a:latin typeface="楷体_GB2312" pitchFamily="49" charset="-122"/>
                <a:ea typeface="楷体_GB2312" pitchFamily="49" charset="-122"/>
              </a:rPr>
              <a:t>将循环变量</a:t>
            </a:r>
            <a:r>
              <a:rPr lang="zh-CN" altLang="en-US" sz="2000" b="1" dirty="0">
                <a:solidFill>
                  <a:srgbClr val="CC3300"/>
                </a:solidFill>
                <a:latin typeface="Arial" charset="0"/>
                <a:ea typeface="楷体_GB2312" pitchFamily="49" charset="-122"/>
              </a:rPr>
              <a:t>定义</a:t>
            </a:r>
            <a:r>
              <a:rPr lang="zh-CN" altLang="en-US" sz="2000" b="1" dirty="0">
                <a:solidFill>
                  <a:srgbClr val="CC3300"/>
                </a:solidFill>
                <a:latin typeface="楷体_GB2312" pitchFamily="49" charset="-122"/>
                <a:ea typeface="楷体_GB2312" pitchFamily="49" charset="-122"/>
              </a:rPr>
              <a:t>为整型</a:t>
            </a:r>
            <a:endParaRPr lang="en-US" altLang="zh-CN" sz="2000" b="1" dirty="0">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0499"/>
                                        </p:tgtEl>
                                        <p:attrNameLst>
                                          <p:attrName>style.visibility</p:attrName>
                                        </p:attrNameLst>
                                      </p:cBhvr>
                                      <p:to>
                                        <p:strVal val="visible"/>
                                      </p:to>
                                    </p:set>
                                    <p:anim calcmode="lin" valueType="num">
                                      <p:cBhvr additive="base">
                                        <p:cTn id="7" dur="500" fill="hold"/>
                                        <p:tgtEl>
                                          <p:spTgt spid="490499"/>
                                        </p:tgtEl>
                                        <p:attrNameLst>
                                          <p:attrName>ppt_x</p:attrName>
                                        </p:attrNameLst>
                                      </p:cBhvr>
                                      <p:tavLst>
                                        <p:tav tm="0">
                                          <p:val>
                                            <p:strVal val="0-#ppt_w/2"/>
                                          </p:val>
                                        </p:tav>
                                        <p:tav tm="100000">
                                          <p:val>
                                            <p:strVal val="#ppt_x"/>
                                          </p:val>
                                        </p:tav>
                                      </p:tavLst>
                                    </p:anim>
                                    <p:anim calcmode="lin" valueType="num">
                                      <p:cBhvr additive="base">
                                        <p:cTn id="8" dur="500" fill="hold"/>
                                        <p:tgtEl>
                                          <p:spTgt spid="4904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490500"/>
                                        </p:tgtEl>
                                        <p:attrNameLst>
                                          <p:attrName>style.visibility</p:attrName>
                                        </p:attrNameLst>
                                      </p:cBhvr>
                                      <p:to>
                                        <p:strVal val="visible"/>
                                      </p:to>
                                    </p:set>
                                    <p:anim calcmode="lin" valueType="num">
                                      <p:cBhvr additive="base">
                                        <p:cTn id="12" dur="500" fill="hold"/>
                                        <p:tgtEl>
                                          <p:spTgt spid="490500"/>
                                        </p:tgtEl>
                                        <p:attrNameLst>
                                          <p:attrName>ppt_x</p:attrName>
                                        </p:attrNameLst>
                                      </p:cBhvr>
                                      <p:tavLst>
                                        <p:tav tm="0">
                                          <p:val>
                                            <p:strVal val="0-#ppt_w/2"/>
                                          </p:val>
                                        </p:tav>
                                        <p:tav tm="100000">
                                          <p:val>
                                            <p:strVal val="#ppt_x"/>
                                          </p:val>
                                        </p:tav>
                                      </p:tavLst>
                                    </p:anim>
                                    <p:anim calcmode="lin" valueType="num">
                                      <p:cBhvr additive="base">
                                        <p:cTn id="13" dur="500" fill="hold"/>
                                        <p:tgtEl>
                                          <p:spTgt spid="49050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0502"/>
                                        </p:tgtEl>
                                        <p:attrNameLst>
                                          <p:attrName>style.visibility</p:attrName>
                                        </p:attrNameLst>
                                      </p:cBhvr>
                                      <p:to>
                                        <p:strVal val="visible"/>
                                      </p:to>
                                    </p:set>
                                    <p:anim calcmode="lin" valueType="num">
                                      <p:cBhvr>
                                        <p:cTn id="18" dur="500" fill="hold"/>
                                        <p:tgtEl>
                                          <p:spTgt spid="490502"/>
                                        </p:tgtEl>
                                        <p:attrNameLst>
                                          <p:attrName>ppt_w</p:attrName>
                                        </p:attrNameLst>
                                      </p:cBhvr>
                                      <p:tavLst>
                                        <p:tav tm="0">
                                          <p:val>
                                            <p:fltVal val="0"/>
                                          </p:val>
                                        </p:tav>
                                        <p:tav tm="100000">
                                          <p:val>
                                            <p:strVal val="#ppt_w"/>
                                          </p:val>
                                        </p:tav>
                                      </p:tavLst>
                                    </p:anim>
                                    <p:anim calcmode="lin" valueType="num">
                                      <p:cBhvr>
                                        <p:cTn id="19" dur="500" fill="hold"/>
                                        <p:tgtEl>
                                          <p:spTgt spid="490502"/>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autoUpdateAnimBg="0"/>
      <p:bldP spid="490500" grpId="0" animBg="1" autoUpdateAnimBg="0"/>
      <p:bldP spid="490502" grpId="0" animBg="1"/>
      <p:bldP spid="8"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616024" y="404664"/>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2</a:t>
            </a:r>
            <a:r>
              <a:rPr lang="zh-CN" altLang="en-US" dirty="0" smtClean="0">
                <a:solidFill>
                  <a:schemeClr val="accent1"/>
                </a:solidFill>
                <a:latin typeface="Times New Roman" panose="02020603050405020304" pitchFamily="18" charset="0"/>
                <a:cs typeface="Times New Roman" panose="02020603050405020304" pitchFamily="18" charset="0"/>
              </a:rPr>
              <a:t>、</a:t>
            </a:r>
            <a:r>
              <a:rPr lang="en-US" altLang="zh-CN" dirty="0" smtClean="0">
                <a:solidFill>
                  <a:schemeClr val="accent1"/>
                </a:solidFill>
                <a:latin typeface="Times New Roman" panose="02020603050405020304" pitchFamily="18" charset="0"/>
                <a:cs typeface="Times New Roman" panose="02020603050405020304" pitchFamily="18" charset="0"/>
              </a:rPr>
              <a:t>repeat</a:t>
            </a:r>
            <a:r>
              <a:rPr lang="zh-CN" altLang="en-US" dirty="0" smtClean="0">
                <a:solidFill>
                  <a:schemeClr val="accent1"/>
                </a:solidFill>
                <a:latin typeface="Times New Roman" panose="02020603050405020304" pitchFamily="18" charset="0"/>
                <a:cs typeface="Times New Roman" panose="02020603050405020304" pitchFamily="18" charset="0"/>
              </a:rPr>
              <a:t>语句</a:t>
            </a:r>
          </a:p>
        </p:txBody>
      </p:sp>
      <p:sp>
        <p:nvSpPr>
          <p:cNvPr id="492547" name="Rectangle 3"/>
          <p:cNvSpPr>
            <a:spLocks noGrp="1" noChangeArrowheads="1"/>
          </p:cNvSpPr>
          <p:nvPr>
            <p:ph type="body" idx="1"/>
          </p:nvPr>
        </p:nvSpPr>
        <p:spPr>
          <a:xfrm>
            <a:off x="530225" y="1292225"/>
            <a:ext cx="7051675" cy="1833563"/>
          </a:xfrm>
        </p:spPr>
        <p:txBody>
          <a:bodyPr/>
          <a:lstStyle/>
          <a:p>
            <a:pPr algn="just">
              <a:lnSpc>
                <a:spcPct val="110000"/>
              </a:lnSpc>
              <a:spcBef>
                <a:spcPct val="10000"/>
              </a:spcBef>
              <a:buFont typeface="Wingdings" pitchFamily="2" charset="2"/>
              <a:buNone/>
            </a:pPr>
            <a:endParaRPr lang="zh-CN" altLang="en-US" sz="2400" smtClean="0">
              <a:solidFill>
                <a:srgbClr val="CC3300"/>
              </a:solidFill>
              <a:latin typeface="Arial" charset="0"/>
              <a:ea typeface="宋体" charset="-122"/>
            </a:endParaRPr>
          </a:p>
          <a:p>
            <a:pPr algn="just">
              <a:lnSpc>
                <a:spcPct val="110000"/>
              </a:lnSpc>
              <a:spcBef>
                <a:spcPct val="10000"/>
              </a:spcBef>
            </a:pPr>
            <a:r>
              <a:rPr lang="zh-CN" altLang="en-US" sz="2400" smtClean="0">
                <a:solidFill>
                  <a:srgbClr val="FF0000"/>
                </a:solidFill>
                <a:latin typeface="宋体" charset="-122"/>
                <a:ea typeface="宋体" charset="-122"/>
              </a:rPr>
              <a:t>功能</a:t>
            </a:r>
            <a:r>
              <a:rPr lang="zh-CN" altLang="en-US" sz="2400" smtClean="0">
                <a:latin typeface="宋体" charset="-122"/>
                <a:ea typeface="宋体" charset="-122"/>
              </a:rPr>
              <a:t>：把</a:t>
            </a:r>
            <a:r>
              <a:rPr lang="zh-CN" altLang="zh-CN" sz="2400" smtClean="0">
                <a:latin typeface="宋体" charset="-122"/>
                <a:ea typeface="宋体" charset="-122"/>
              </a:rPr>
              <a:t>一条或多条语句</a:t>
            </a:r>
            <a:r>
              <a:rPr lang="zh-CN" altLang="zh-CN" sz="2400" smtClean="0">
                <a:solidFill>
                  <a:srgbClr val="CC0066"/>
                </a:solidFill>
                <a:latin typeface="宋体" charset="-122"/>
                <a:ea typeface="宋体" charset="-122"/>
              </a:rPr>
              <a:t>连续</a:t>
            </a:r>
            <a:r>
              <a:rPr lang="zh-CN" altLang="zh-CN" sz="2400" smtClean="0">
                <a:latin typeface="宋体" charset="-122"/>
                <a:ea typeface="宋体" charset="-122"/>
              </a:rPr>
              <a:t>执行</a:t>
            </a:r>
            <a:r>
              <a:rPr lang="zh-CN" altLang="en-US" sz="2400" smtClean="0">
                <a:latin typeface="宋体" charset="-122"/>
                <a:ea typeface="宋体" charset="-122"/>
              </a:rPr>
              <a:t>指定的次数。</a:t>
            </a:r>
          </a:p>
          <a:p>
            <a:pPr algn="just">
              <a:lnSpc>
                <a:spcPct val="110000"/>
              </a:lnSpc>
              <a:spcBef>
                <a:spcPct val="10000"/>
              </a:spcBef>
            </a:pPr>
            <a:r>
              <a:rPr lang="zh-CN" altLang="en-US" sz="2400" smtClean="0">
                <a:solidFill>
                  <a:srgbClr val="FF0000"/>
                </a:solidFill>
                <a:latin typeface="宋体" charset="-122"/>
                <a:ea typeface="宋体" charset="-122"/>
              </a:rPr>
              <a:t>规则</a:t>
            </a:r>
            <a:r>
              <a:rPr lang="zh-CN" altLang="en-US" sz="2400" smtClean="0">
                <a:latin typeface="宋体" charset="-122"/>
                <a:ea typeface="宋体" charset="-122"/>
              </a:rPr>
              <a:t>：</a:t>
            </a:r>
            <a:r>
              <a:rPr lang="zh-CN" altLang="en-US" sz="2400" smtClean="0">
                <a:latin typeface="Arial" charset="0"/>
                <a:ea typeface="宋体" charset="-122"/>
              </a:rPr>
              <a:t>重复执行的次数由循环次数表达式的值决定，若该值为</a:t>
            </a:r>
            <a:r>
              <a:rPr lang="en-US" altLang="zh-CN" sz="2400" smtClean="0">
                <a:latin typeface="Arial" charset="0"/>
                <a:ea typeface="宋体" charset="-122"/>
              </a:rPr>
              <a:t>0</a:t>
            </a:r>
            <a:r>
              <a:rPr lang="zh-CN" altLang="en-US" sz="2400" smtClean="0">
                <a:latin typeface="Arial" charset="0"/>
                <a:ea typeface="宋体" charset="-122"/>
              </a:rPr>
              <a:t>、</a:t>
            </a:r>
            <a:r>
              <a:rPr lang="en-US" altLang="zh-CN" sz="2400" smtClean="0">
                <a:latin typeface="Arial" charset="0"/>
                <a:ea typeface="宋体" charset="-122"/>
              </a:rPr>
              <a:t>x</a:t>
            </a:r>
            <a:r>
              <a:rPr lang="zh-CN" altLang="en-US" sz="2400" smtClean="0">
                <a:latin typeface="Arial" charset="0"/>
                <a:ea typeface="宋体" charset="-122"/>
              </a:rPr>
              <a:t>或</a:t>
            </a:r>
            <a:r>
              <a:rPr lang="en-US" altLang="zh-CN" sz="2400" smtClean="0">
                <a:latin typeface="Arial" charset="0"/>
                <a:ea typeface="宋体" charset="-122"/>
              </a:rPr>
              <a:t>z</a:t>
            </a:r>
            <a:r>
              <a:rPr lang="zh-CN" altLang="en-US" sz="2400" smtClean="0">
                <a:latin typeface="Arial" charset="0"/>
                <a:ea typeface="宋体" charset="-122"/>
              </a:rPr>
              <a:t>，则</a:t>
            </a:r>
            <a:r>
              <a:rPr lang="zh-CN" altLang="en-US" sz="2400" smtClean="0">
                <a:latin typeface="宋体" charset="-122"/>
                <a:ea typeface="宋体" charset="-122"/>
              </a:rPr>
              <a:t>不会重复执行。</a:t>
            </a:r>
          </a:p>
        </p:txBody>
      </p:sp>
      <p:sp>
        <p:nvSpPr>
          <p:cNvPr id="492548" name="Text Box 4"/>
          <p:cNvSpPr txBox="1">
            <a:spLocks noChangeArrowheads="1"/>
          </p:cNvSpPr>
          <p:nvPr/>
        </p:nvSpPr>
        <p:spPr bwMode="auto">
          <a:xfrm>
            <a:off x="2252663" y="3378140"/>
            <a:ext cx="3962400" cy="400110"/>
          </a:xfrm>
          <a:prstGeom prst="rect">
            <a:avLst/>
          </a:prstGeom>
          <a:solidFill>
            <a:srgbClr val="66FFCC"/>
          </a:solidFill>
          <a:ln w="9525">
            <a:solidFill>
              <a:srgbClr val="CC6600"/>
            </a:solidFill>
            <a:miter lim="800000"/>
            <a:headEnd/>
            <a:tailEnd/>
          </a:ln>
        </p:spPr>
        <p:txBody>
          <a:bodyPr anchor="b">
            <a:spAutoFit/>
          </a:bodyPr>
          <a:lstStyle/>
          <a:p>
            <a:pPr>
              <a:spcBef>
                <a:spcPct val="0"/>
              </a:spcBef>
              <a:buClrTx/>
              <a:buFontTx/>
              <a:buNone/>
            </a:pPr>
            <a:r>
              <a:rPr lang="en-US" altLang="zh-CN" sz="2000" b="1" dirty="0">
                <a:latin typeface="Arial" charset="0"/>
              </a:rPr>
              <a:t>repeat </a:t>
            </a:r>
            <a:r>
              <a:rPr lang="zh-CN" altLang="en-US" sz="2000" b="1" dirty="0">
                <a:solidFill>
                  <a:schemeClr val="tx1"/>
                </a:solidFill>
                <a:latin typeface="Arial" charset="0"/>
              </a:rPr>
              <a:t> </a:t>
            </a:r>
            <a:r>
              <a:rPr lang="en-US" altLang="zh-CN" sz="2000" b="1" dirty="0">
                <a:solidFill>
                  <a:schemeClr val="tx1"/>
                </a:solidFill>
                <a:latin typeface="Arial" charset="0"/>
              </a:rPr>
              <a:t>(</a:t>
            </a:r>
            <a:r>
              <a:rPr lang="zh-CN" altLang="en-US" sz="2000" b="1" dirty="0">
                <a:solidFill>
                  <a:schemeClr val="tx1"/>
                </a:solidFill>
                <a:latin typeface="Arial" charset="0"/>
              </a:rPr>
              <a:t>循环</a:t>
            </a:r>
            <a:r>
              <a:rPr lang="zh-CN" altLang="en-US" sz="2000" b="1" dirty="0">
                <a:solidFill>
                  <a:srgbClr val="CC0000"/>
                </a:solidFill>
                <a:latin typeface="Arial" charset="0"/>
              </a:rPr>
              <a:t>次数</a:t>
            </a:r>
            <a:r>
              <a:rPr lang="zh-CN" altLang="en-US" sz="2000" b="1" dirty="0">
                <a:solidFill>
                  <a:schemeClr val="tx1"/>
                </a:solidFill>
                <a:latin typeface="Arial" charset="0"/>
              </a:rPr>
              <a:t>表达式</a:t>
            </a:r>
            <a:r>
              <a:rPr lang="en-US" altLang="zh-CN" sz="2000" b="1" dirty="0">
                <a:solidFill>
                  <a:schemeClr val="tx1"/>
                </a:solidFill>
                <a:latin typeface="Arial" charset="0"/>
              </a:rPr>
              <a:t>) </a:t>
            </a:r>
            <a:r>
              <a:rPr lang="zh-CN" altLang="en-US" sz="2000" b="1" dirty="0">
                <a:solidFill>
                  <a:schemeClr val="tx1"/>
                </a:solidFill>
                <a:latin typeface="Arial" charset="0"/>
              </a:rPr>
              <a:t>语句</a:t>
            </a:r>
          </a:p>
        </p:txBody>
      </p:sp>
      <p:sp>
        <p:nvSpPr>
          <p:cNvPr id="492549" name="Text Box 5"/>
          <p:cNvSpPr txBox="1">
            <a:spLocks noChangeArrowheads="1"/>
          </p:cNvSpPr>
          <p:nvPr/>
        </p:nvSpPr>
        <p:spPr bwMode="auto">
          <a:xfrm>
            <a:off x="2328863" y="4149725"/>
            <a:ext cx="3429000" cy="1320800"/>
          </a:xfrm>
          <a:prstGeom prst="rect">
            <a:avLst/>
          </a:prstGeom>
          <a:solidFill>
            <a:srgbClr val="66FFCC"/>
          </a:solidFill>
          <a:ln w="9525">
            <a:solidFill>
              <a:srgbClr val="CC6600"/>
            </a:solidFill>
            <a:miter lim="800000"/>
            <a:headEnd/>
            <a:tailEnd/>
          </a:ln>
        </p:spPr>
        <p:txBody>
          <a:bodyPr anchor="b">
            <a:spAutoFit/>
          </a:bodyPr>
          <a:lstStyle/>
          <a:p>
            <a:pPr algn="l">
              <a:lnSpc>
                <a:spcPct val="100000"/>
              </a:lnSpc>
              <a:spcBef>
                <a:spcPct val="0"/>
              </a:spcBef>
              <a:buClrTx/>
              <a:buFontTx/>
              <a:buNone/>
            </a:pPr>
            <a:r>
              <a:rPr lang="en-US" altLang="zh-CN" sz="2000" b="1" dirty="0">
                <a:latin typeface="Arial" charset="0"/>
              </a:rPr>
              <a:t>repeat </a:t>
            </a:r>
            <a:r>
              <a:rPr lang="en-US" altLang="zh-CN" sz="2000" b="1" dirty="0">
                <a:solidFill>
                  <a:schemeClr val="tx1"/>
                </a:solidFill>
              </a:rPr>
              <a:t>(</a:t>
            </a:r>
            <a:r>
              <a:rPr lang="zh-CN" altLang="en-US" sz="2000" b="1" dirty="0">
                <a:solidFill>
                  <a:schemeClr val="tx1"/>
                </a:solidFill>
                <a:latin typeface="Arial" charset="0"/>
              </a:rPr>
              <a:t>循环</a:t>
            </a:r>
            <a:r>
              <a:rPr lang="zh-CN" altLang="en-US" sz="2000" b="1" dirty="0">
                <a:solidFill>
                  <a:srgbClr val="CC0000"/>
                </a:solidFill>
                <a:latin typeface="Arial" charset="0"/>
              </a:rPr>
              <a:t>次数</a:t>
            </a:r>
            <a:r>
              <a:rPr lang="zh-CN" altLang="en-US" sz="2000" b="1" dirty="0">
                <a:solidFill>
                  <a:schemeClr val="tx1"/>
                </a:solidFill>
                <a:latin typeface="Arial" charset="0"/>
              </a:rPr>
              <a:t>表达式</a:t>
            </a:r>
            <a:r>
              <a:rPr lang="en-US" altLang="zh-CN" sz="2000" b="1" dirty="0">
                <a:solidFill>
                  <a:schemeClr val="tx1"/>
                </a:solidFill>
              </a:rPr>
              <a:t>)</a:t>
            </a:r>
            <a:endParaRPr lang="zh-CN" altLang="en-US" sz="2000" b="1" dirty="0">
              <a:solidFill>
                <a:schemeClr val="tx1"/>
              </a:solidFill>
              <a:latin typeface="Arial" charset="0"/>
            </a:endParaRPr>
          </a:p>
          <a:p>
            <a:pPr algn="l">
              <a:lnSpc>
                <a:spcPct val="100000"/>
              </a:lnSpc>
              <a:spcBef>
                <a:spcPct val="0"/>
              </a:spcBef>
              <a:buClrTx/>
              <a:buFontTx/>
              <a:buNone/>
            </a:pPr>
            <a:r>
              <a:rPr lang="zh-CN" altLang="en-US" sz="2000" b="1" dirty="0">
                <a:solidFill>
                  <a:srgbClr val="CC0000"/>
                </a:solidFill>
                <a:latin typeface="Arial" charset="0"/>
              </a:rPr>
              <a:t>   </a:t>
            </a:r>
            <a:r>
              <a:rPr lang="en-US" altLang="zh-CN" sz="2000" b="1" dirty="0">
                <a:solidFill>
                  <a:srgbClr val="CC0000"/>
                </a:solidFill>
                <a:latin typeface="Arial" charset="0"/>
              </a:rPr>
              <a:t>begin</a:t>
            </a:r>
          </a:p>
          <a:p>
            <a:pPr algn="l">
              <a:lnSpc>
                <a:spcPct val="100000"/>
              </a:lnSpc>
              <a:spcBef>
                <a:spcPct val="0"/>
              </a:spcBef>
              <a:buClrTx/>
              <a:buFontTx/>
              <a:buNone/>
            </a:pPr>
            <a:r>
              <a:rPr lang="en-US" altLang="zh-CN" sz="2000" b="1" dirty="0">
                <a:solidFill>
                  <a:schemeClr val="tx1"/>
                </a:solidFill>
                <a:latin typeface="Arial" charset="0"/>
              </a:rPr>
              <a:t>     ……</a:t>
            </a:r>
          </a:p>
          <a:p>
            <a:pPr algn="l">
              <a:lnSpc>
                <a:spcPct val="100000"/>
              </a:lnSpc>
              <a:spcBef>
                <a:spcPct val="0"/>
              </a:spcBef>
              <a:buClrTx/>
              <a:buFontTx/>
              <a:buNone/>
            </a:pPr>
            <a:r>
              <a:rPr lang="en-US" altLang="zh-CN" sz="2000" b="1" dirty="0">
                <a:solidFill>
                  <a:srgbClr val="CC0000"/>
                </a:solidFill>
                <a:latin typeface="Arial" charset="0"/>
              </a:rPr>
              <a:t>   end</a:t>
            </a:r>
          </a:p>
        </p:txBody>
      </p:sp>
      <p:sp>
        <p:nvSpPr>
          <p:cNvPr id="492550" name="AutoShape 6"/>
          <p:cNvSpPr>
            <a:spLocks noChangeArrowheads="1"/>
          </p:cNvSpPr>
          <p:nvPr/>
        </p:nvSpPr>
        <p:spPr bwMode="auto">
          <a:xfrm>
            <a:off x="4176713" y="5707063"/>
            <a:ext cx="2771775" cy="493712"/>
          </a:xfrm>
          <a:prstGeom prst="wedgeRoundRectCallout">
            <a:avLst>
              <a:gd name="adj1" fmla="val -79037"/>
              <a:gd name="adj2" fmla="val -18504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b="1" dirty="0">
                <a:solidFill>
                  <a:schemeClr val="tx1"/>
                </a:solidFill>
                <a:latin typeface="楷体_GB2312" pitchFamily="49" charset="-122"/>
                <a:ea typeface="楷体_GB2312" pitchFamily="49" charset="-122"/>
              </a:rPr>
              <a:t>执行语句为</a:t>
            </a:r>
            <a:r>
              <a:rPr lang="zh-CN" altLang="en-US" sz="2000" b="1" dirty="0">
                <a:solidFill>
                  <a:srgbClr val="FF0066"/>
                </a:solidFill>
                <a:latin typeface="楷体_GB2312" pitchFamily="49" charset="-122"/>
                <a:ea typeface="楷体_GB2312" pitchFamily="49" charset="-122"/>
              </a:rPr>
              <a:t>多</a:t>
            </a:r>
            <a:r>
              <a:rPr lang="zh-CN" altLang="en-US" sz="2000" b="1" dirty="0">
                <a:solidFill>
                  <a:schemeClr val="tx1"/>
                </a:solidFill>
                <a:latin typeface="楷体_GB2312" pitchFamily="49" charset="-122"/>
                <a:ea typeface="楷体_GB2312" pitchFamily="49" charset="-122"/>
              </a:rPr>
              <a:t>条语句</a:t>
            </a:r>
            <a:endParaRPr kumimoji="1" lang="zh-CN" altLang="en-US" sz="2000" b="1" dirty="0">
              <a:solidFill>
                <a:schemeClr val="tx1"/>
              </a:solidFill>
              <a:latin typeface="楷体_GB2312" pitchFamily="49" charset="-122"/>
              <a:ea typeface="楷体_GB2312" pitchFamily="49" charset="-122"/>
            </a:endParaRPr>
          </a:p>
        </p:txBody>
      </p:sp>
      <p:sp>
        <p:nvSpPr>
          <p:cNvPr id="492551" name="Text Box 7"/>
          <p:cNvSpPr txBox="1">
            <a:spLocks noChangeArrowheads="1"/>
          </p:cNvSpPr>
          <p:nvPr/>
        </p:nvSpPr>
        <p:spPr bwMode="auto">
          <a:xfrm>
            <a:off x="1643063" y="4418013"/>
            <a:ext cx="609600" cy="427037"/>
          </a:xfrm>
          <a:prstGeom prst="rect">
            <a:avLst/>
          </a:prstGeom>
          <a:noFill/>
          <a:ln w="9525">
            <a:noFill/>
            <a:miter lim="800000"/>
            <a:headEnd/>
            <a:tailEnd/>
          </a:ln>
        </p:spPr>
        <p:txBody>
          <a:bodyPr anchor="b">
            <a:spAutoFit/>
          </a:bodyPr>
          <a:lstStyle/>
          <a:p>
            <a:pPr marL="280988" indent="-280988" algn="l" eaLnBrk="1" hangingPunct="1">
              <a:lnSpc>
                <a:spcPct val="100000"/>
              </a:lnSpc>
              <a:spcBef>
                <a:spcPct val="50000"/>
              </a:spcBef>
              <a:buClr>
                <a:srgbClr val="3333FF"/>
              </a:buClr>
              <a:buFont typeface="Wingdings" pitchFamily="2" charset="2"/>
              <a:buNone/>
            </a:pPr>
            <a:r>
              <a:rPr lang="zh-CN" altLang="en-US" sz="2200" b="1">
                <a:solidFill>
                  <a:schemeClr val="tx1"/>
                </a:solidFill>
              </a:rPr>
              <a:t>或</a:t>
            </a:r>
          </a:p>
        </p:txBody>
      </p:sp>
      <p:sp>
        <p:nvSpPr>
          <p:cNvPr id="492552" name="Rectangle 8"/>
          <p:cNvSpPr>
            <a:spLocks noChangeArrowheads="1"/>
          </p:cNvSpPr>
          <p:nvPr/>
        </p:nvSpPr>
        <p:spPr bwMode="auto">
          <a:xfrm>
            <a:off x="1143000" y="3321050"/>
            <a:ext cx="8191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492555" name="AutoShape 11"/>
          <p:cNvSpPr>
            <a:spLocks noChangeArrowheads="1"/>
          </p:cNvSpPr>
          <p:nvPr/>
        </p:nvSpPr>
        <p:spPr bwMode="auto">
          <a:xfrm rot="-479700">
            <a:off x="5741988" y="681038"/>
            <a:ext cx="3402012" cy="115252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ctr" eaLnBrk="1" hangingPunct="1">
              <a:lnSpc>
                <a:spcPct val="100000"/>
              </a:lnSpc>
              <a:spcBef>
                <a:spcPct val="0"/>
              </a:spcBef>
              <a:buClrTx/>
              <a:buFontTx/>
              <a:buNone/>
              <a:defRPr/>
            </a:pPr>
            <a:r>
              <a:rPr kumimoji="1" lang="zh-CN" altLang="en-US" sz="2200" b="1" dirty="0">
                <a:solidFill>
                  <a:srgbClr val="000000"/>
                </a:solidFill>
                <a:latin typeface="华文新魏" pitchFamily="2" charset="-122"/>
                <a:ea typeface="华文新魏" pitchFamily="2" charset="-122"/>
              </a:rPr>
              <a:t>只有部分综合工具可以综合此语句！</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92546"/>
                                        </p:tgtEl>
                                        <p:attrNameLst>
                                          <p:attrName>style.visibility</p:attrName>
                                        </p:attrNameLst>
                                      </p:cBhvr>
                                      <p:to>
                                        <p:strVal val="visible"/>
                                      </p:to>
                                    </p:set>
                                    <p:anim calcmode="lin" valueType="num">
                                      <p:cBhvr additive="base">
                                        <p:cTn id="7" dur="500" fill="hold"/>
                                        <p:tgtEl>
                                          <p:spTgt spid="492546"/>
                                        </p:tgtEl>
                                        <p:attrNameLst>
                                          <p:attrName>ppt_x</p:attrName>
                                        </p:attrNameLst>
                                      </p:cBhvr>
                                      <p:tavLst>
                                        <p:tav tm="0">
                                          <p:val>
                                            <p:strVal val="#ppt_x"/>
                                          </p:val>
                                        </p:tav>
                                        <p:tav tm="100000">
                                          <p:val>
                                            <p:strVal val="#ppt_x"/>
                                          </p:val>
                                        </p:tav>
                                      </p:tavLst>
                                    </p:anim>
                                    <p:anim calcmode="lin" valueType="num">
                                      <p:cBhvr additive="base">
                                        <p:cTn id="8" dur="500" fill="hold"/>
                                        <p:tgtEl>
                                          <p:spTgt spid="49254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2547"/>
                                        </p:tgtEl>
                                        <p:attrNameLst>
                                          <p:attrName>style.visibility</p:attrName>
                                        </p:attrNameLst>
                                      </p:cBhvr>
                                      <p:to>
                                        <p:strVal val="visible"/>
                                      </p:to>
                                    </p:set>
                                    <p:anim calcmode="lin" valueType="num">
                                      <p:cBhvr additive="base">
                                        <p:cTn id="12" dur="500" fill="hold"/>
                                        <p:tgtEl>
                                          <p:spTgt spid="492547"/>
                                        </p:tgtEl>
                                        <p:attrNameLst>
                                          <p:attrName>ppt_x</p:attrName>
                                        </p:attrNameLst>
                                      </p:cBhvr>
                                      <p:tavLst>
                                        <p:tav tm="0">
                                          <p:val>
                                            <p:strVal val="0-#ppt_w/2"/>
                                          </p:val>
                                        </p:tav>
                                        <p:tav tm="100000">
                                          <p:val>
                                            <p:strVal val="#ppt_x"/>
                                          </p:val>
                                        </p:tav>
                                      </p:tavLst>
                                    </p:anim>
                                    <p:anim calcmode="lin" valueType="num">
                                      <p:cBhvr additive="base">
                                        <p:cTn id="13" dur="500" fill="hold"/>
                                        <p:tgtEl>
                                          <p:spTgt spid="49254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2552"/>
                                        </p:tgtEl>
                                        <p:attrNameLst>
                                          <p:attrName>style.visibility</p:attrName>
                                        </p:attrNameLst>
                                      </p:cBhvr>
                                      <p:to>
                                        <p:strVal val="visible"/>
                                      </p:to>
                                    </p:set>
                                    <p:anim calcmode="lin" valueType="num">
                                      <p:cBhvr>
                                        <p:cTn id="18" dur="500" fill="hold"/>
                                        <p:tgtEl>
                                          <p:spTgt spid="492552"/>
                                        </p:tgtEl>
                                        <p:attrNameLst>
                                          <p:attrName>ppt_w</p:attrName>
                                        </p:attrNameLst>
                                      </p:cBhvr>
                                      <p:tavLst>
                                        <p:tav tm="0">
                                          <p:val>
                                            <p:fltVal val="0"/>
                                          </p:val>
                                        </p:tav>
                                        <p:tav tm="100000">
                                          <p:val>
                                            <p:strVal val="#ppt_w"/>
                                          </p:val>
                                        </p:tav>
                                      </p:tavLst>
                                    </p:anim>
                                    <p:anim calcmode="lin" valueType="num">
                                      <p:cBhvr>
                                        <p:cTn id="19" dur="500" fill="hold"/>
                                        <p:tgtEl>
                                          <p:spTgt spid="492552"/>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92548"/>
                                        </p:tgtEl>
                                        <p:attrNameLst>
                                          <p:attrName>style.visibility</p:attrName>
                                        </p:attrNameLst>
                                      </p:cBhvr>
                                      <p:to>
                                        <p:strVal val="visible"/>
                                      </p:to>
                                    </p:set>
                                    <p:animEffect transition="in" filter="wipe(left)">
                                      <p:cBhvr>
                                        <p:cTn id="23" dur="500"/>
                                        <p:tgtEl>
                                          <p:spTgt spid="49254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92551"/>
                                        </p:tgtEl>
                                        <p:attrNameLst>
                                          <p:attrName>style.visibility</p:attrName>
                                        </p:attrNameLst>
                                      </p:cBhvr>
                                      <p:to>
                                        <p:strVal val="visible"/>
                                      </p:to>
                                    </p:set>
                                    <p:animEffect transition="in" filter="dissolve">
                                      <p:cBhvr>
                                        <p:cTn id="28" dur="500"/>
                                        <p:tgtEl>
                                          <p:spTgt spid="492551"/>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92549"/>
                                        </p:tgtEl>
                                        <p:attrNameLst>
                                          <p:attrName>style.visibility</p:attrName>
                                        </p:attrNameLst>
                                      </p:cBhvr>
                                      <p:to>
                                        <p:strVal val="visible"/>
                                      </p:to>
                                    </p:set>
                                    <p:animEffect transition="in" filter="wipe(left)">
                                      <p:cBhvr>
                                        <p:cTn id="32" dur="500"/>
                                        <p:tgtEl>
                                          <p:spTgt spid="49254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92550"/>
                                        </p:tgtEl>
                                        <p:attrNameLst>
                                          <p:attrName>style.visibility</p:attrName>
                                        </p:attrNameLst>
                                      </p:cBhvr>
                                      <p:to>
                                        <p:strVal val="visible"/>
                                      </p:to>
                                    </p:set>
                                    <p:animEffect transition="in" filter="dissolve">
                                      <p:cBhvr>
                                        <p:cTn id="37" dur="500"/>
                                        <p:tgtEl>
                                          <p:spTgt spid="492550"/>
                                        </p:tgtEl>
                                      </p:cBhvr>
                                    </p:animEffect>
                                  </p:childTnLst>
                                  <p:subTnLst>
                                    <p:set>
                                      <p:cBhvr override="childStyle">
                                        <p:cTn dur="1" fill="hold" display="0" masterRel="nextClick" afterEffect="1"/>
                                        <p:tgtEl>
                                          <p:spTgt spid="492550"/>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492555"/>
                                        </p:tgtEl>
                                        <p:attrNameLst>
                                          <p:attrName>style.visibility</p:attrName>
                                        </p:attrNameLst>
                                      </p:cBhvr>
                                      <p:to>
                                        <p:strVal val="visible"/>
                                      </p:to>
                                    </p:set>
                                    <p:anim calcmode="lin" valueType="num">
                                      <p:cBhvr>
                                        <p:cTn id="42" dur="500" fill="hold"/>
                                        <p:tgtEl>
                                          <p:spTgt spid="492555"/>
                                        </p:tgtEl>
                                        <p:attrNameLst>
                                          <p:attrName>ppt_w</p:attrName>
                                        </p:attrNameLst>
                                      </p:cBhvr>
                                      <p:tavLst>
                                        <p:tav tm="0">
                                          <p:val>
                                            <p:fltVal val="0"/>
                                          </p:val>
                                        </p:tav>
                                        <p:tav tm="100000">
                                          <p:val>
                                            <p:strVal val="#ppt_w"/>
                                          </p:val>
                                        </p:tav>
                                      </p:tavLst>
                                    </p:anim>
                                    <p:anim calcmode="lin" valueType="num">
                                      <p:cBhvr>
                                        <p:cTn id="43" dur="500" fill="hold"/>
                                        <p:tgtEl>
                                          <p:spTgt spid="4925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6" grpId="0"/>
      <p:bldP spid="492547" grpId="0" autoUpdateAnimBg="0"/>
      <p:bldP spid="492548" grpId="0" animBg="1"/>
      <p:bldP spid="492549" grpId="0" animBg="1"/>
      <p:bldP spid="492550" grpId="0" animBg="1"/>
      <p:bldP spid="492551" grpId="0" autoUpdateAnimBg="0"/>
      <p:bldP spid="492552" grpId="0" animBg="1" autoUpdateAnimBg="0"/>
      <p:bldP spid="492555"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539552" y="414831"/>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3</a:t>
            </a:r>
            <a:r>
              <a:rPr lang="zh-CN" altLang="en-US" smtClean="0">
                <a:solidFill>
                  <a:schemeClr val="accent1"/>
                </a:solidFill>
                <a:latin typeface="Times New Roman" panose="02020603050405020304" pitchFamily="18" charset="0"/>
                <a:cs typeface="Times New Roman" panose="02020603050405020304" pitchFamily="18" charset="0"/>
              </a:rPr>
              <a:t>、</a:t>
            </a:r>
            <a:r>
              <a:rPr lang="en-US" altLang="zh-CN" smtClean="0">
                <a:solidFill>
                  <a:schemeClr val="accent1"/>
                </a:solidFill>
                <a:latin typeface="Times New Roman" panose="02020603050405020304" pitchFamily="18" charset="0"/>
                <a:cs typeface="Times New Roman" panose="02020603050405020304" pitchFamily="18" charset="0"/>
              </a:rPr>
              <a:t> while</a:t>
            </a:r>
            <a:r>
              <a:rPr lang="zh-CN" altLang="en-US" smtClean="0">
                <a:solidFill>
                  <a:schemeClr val="accent1"/>
                </a:solidFill>
                <a:latin typeface="Times New Roman" panose="02020603050405020304" pitchFamily="18" charset="0"/>
                <a:cs typeface="Times New Roman" panose="02020603050405020304" pitchFamily="18" charset="0"/>
              </a:rPr>
              <a:t>语句</a:t>
            </a:r>
          </a:p>
        </p:txBody>
      </p:sp>
      <p:sp>
        <p:nvSpPr>
          <p:cNvPr id="496643" name="Rectangle 3"/>
          <p:cNvSpPr>
            <a:spLocks noGrp="1" noChangeArrowheads="1"/>
          </p:cNvSpPr>
          <p:nvPr>
            <p:ph type="body" idx="1"/>
          </p:nvPr>
        </p:nvSpPr>
        <p:spPr>
          <a:xfrm>
            <a:off x="441647" y="908720"/>
            <a:ext cx="8378825" cy="1702710"/>
          </a:xfrm>
        </p:spPr>
        <p:txBody>
          <a:bodyPr/>
          <a:lstStyle/>
          <a:p>
            <a:pPr algn="just">
              <a:lnSpc>
                <a:spcPct val="110000"/>
              </a:lnSpc>
              <a:spcBef>
                <a:spcPct val="0"/>
              </a:spcBef>
            </a:pPr>
            <a:r>
              <a:rPr lang="zh-CN" altLang="en-US" sz="2000" dirty="0" smtClean="0">
                <a:solidFill>
                  <a:srgbClr val="FF0000"/>
                </a:solidFill>
                <a:latin typeface="Arial" charset="0"/>
                <a:ea typeface="宋体" charset="-122"/>
              </a:rPr>
              <a:t>功能</a:t>
            </a:r>
            <a:r>
              <a:rPr lang="zh-CN" altLang="en-US" sz="2000" dirty="0" smtClean="0">
                <a:latin typeface="Arial" charset="0"/>
                <a:ea typeface="宋体" charset="-122"/>
              </a:rPr>
              <a:t>：</a:t>
            </a:r>
            <a:r>
              <a:rPr lang="zh-CN" altLang="zh-CN" sz="2000" dirty="0" smtClean="0">
                <a:solidFill>
                  <a:srgbClr val="CC0066"/>
                </a:solidFill>
                <a:latin typeface="宋体" charset="-122"/>
                <a:ea typeface="宋体" charset="-122"/>
              </a:rPr>
              <a:t>有条件</a:t>
            </a:r>
            <a:r>
              <a:rPr lang="zh-CN" altLang="zh-CN" sz="2000" dirty="0" smtClean="0">
                <a:latin typeface="宋体" charset="-122"/>
                <a:ea typeface="宋体" charset="-122"/>
              </a:rPr>
              <a:t>地执行一条或多条语句。</a:t>
            </a:r>
            <a:r>
              <a:rPr lang="zh-CN" altLang="en-US" sz="2000" dirty="0" smtClean="0">
                <a:latin typeface="宋体" charset="-122"/>
                <a:ea typeface="宋体" charset="-122"/>
              </a:rPr>
              <a:t>只要循环执行条件表达式为真，则循环语句就重复执行！</a:t>
            </a:r>
          </a:p>
          <a:p>
            <a:pPr algn="just">
              <a:lnSpc>
                <a:spcPct val="110000"/>
              </a:lnSpc>
              <a:spcBef>
                <a:spcPct val="0"/>
              </a:spcBef>
            </a:pPr>
            <a:r>
              <a:rPr lang="zh-CN" altLang="en-US" sz="2000" dirty="0" smtClean="0">
                <a:solidFill>
                  <a:srgbClr val="FF0000"/>
                </a:solidFill>
                <a:latin typeface="Arial" charset="0"/>
                <a:ea typeface="宋体" charset="-122"/>
              </a:rPr>
              <a:t>规则</a:t>
            </a:r>
            <a:r>
              <a:rPr lang="zh-CN" altLang="en-US" sz="2000" dirty="0" smtClean="0">
                <a:latin typeface="Arial" charset="0"/>
                <a:ea typeface="宋体" charset="-122"/>
              </a:rPr>
              <a:t>：</a:t>
            </a:r>
            <a:r>
              <a:rPr lang="zh-CN" altLang="en-US" sz="2000" dirty="0" smtClean="0">
                <a:latin typeface="宋体" charset="-122"/>
                <a:ea typeface="宋体" charset="-122"/>
              </a:rPr>
              <a:t>首先判断循环执行条件表达式是否为真。若为真，则执行后面的语句或语句块；然后再回头判断循环执行条件表达式是否为真，若为真，再执行一次后面的语句；如此不断，直到条件表达式不为真。</a:t>
            </a:r>
          </a:p>
        </p:txBody>
      </p:sp>
      <p:sp>
        <p:nvSpPr>
          <p:cNvPr id="496645" name="Text Box 5"/>
          <p:cNvSpPr txBox="1">
            <a:spLocks noChangeArrowheads="1"/>
          </p:cNvSpPr>
          <p:nvPr/>
        </p:nvSpPr>
        <p:spPr bwMode="auto">
          <a:xfrm>
            <a:off x="2339752" y="2852936"/>
            <a:ext cx="3810000" cy="1320800"/>
          </a:xfrm>
          <a:prstGeom prst="rect">
            <a:avLst/>
          </a:prstGeom>
          <a:solidFill>
            <a:srgbClr val="66FFCC"/>
          </a:solidFill>
          <a:ln w="9525">
            <a:solidFill>
              <a:srgbClr val="CC6600"/>
            </a:solidFill>
            <a:miter lim="800000"/>
            <a:headEnd/>
            <a:tailEnd/>
          </a:ln>
        </p:spPr>
        <p:txBody>
          <a:bodyPr anchor="b">
            <a:spAutoFit/>
          </a:bodyPr>
          <a:lstStyle/>
          <a:p>
            <a:pPr algn="l">
              <a:lnSpc>
                <a:spcPct val="100000"/>
              </a:lnSpc>
              <a:spcBef>
                <a:spcPct val="0"/>
              </a:spcBef>
              <a:buClrTx/>
              <a:buFontTx/>
              <a:buNone/>
            </a:pPr>
            <a:r>
              <a:rPr lang="en-US" altLang="zh-CN" sz="2000" b="1" dirty="0">
                <a:solidFill>
                  <a:srgbClr val="FF0066"/>
                </a:solidFill>
                <a:latin typeface="Arial" charset="0"/>
              </a:rPr>
              <a:t>while</a:t>
            </a:r>
            <a:r>
              <a:rPr lang="en-US" altLang="zh-CN" sz="2000" b="1" dirty="0">
                <a:latin typeface="Arial" charset="0"/>
              </a:rPr>
              <a:t> </a:t>
            </a:r>
            <a:r>
              <a:rPr lang="en-US" altLang="zh-CN" sz="2000" b="1" dirty="0">
                <a:solidFill>
                  <a:schemeClr val="tx1"/>
                </a:solidFill>
                <a:latin typeface="Arial" charset="0"/>
              </a:rPr>
              <a:t>(</a:t>
            </a:r>
            <a:r>
              <a:rPr lang="zh-CN" altLang="en-US" sz="2000" b="1" dirty="0">
                <a:solidFill>
                  <a:schemeClr val="tx1"/>
                </a:solidFill>
                <a:latin typeface="Arial" charset="0"/>
              </a:rPr>
              <a:t>循环执行</a:t>
            </a:r>
            <a:r>
              <a:rPr lang="zh-CN" altLang="en-US" sz="2000" b="1" dirty="0">
                <a:solidFill>
                  <a:srgbClr val="FF6600"/>
                </a:solidFill>
                <a:latin typeface="Arial" charset="0"/>
              </a:rPr>
              <a:t>条件</a:t>
            </a:r>
            <a:r>
              <a:rPr lang="zh-CN" altLang="en-US" sz="2000" b="1" dirty="0">
                <a:solidFill>
                  <a:schemeClr val="tx1"/>
                </a:solidFill>
                <a:latin typeface="Arial" charset="0"/>
              </a:rPr>
              <a:t>表达式</a:t>
            </a:r>
            <a:r>
              <a:rPr lang="en-US" altLang="zh-CN" sz="2000" b="1" dirty="0">
                <a:solidFill>
                  <a:schemeClr val="tx1"/>
                </a:solidFill>
                <a:latin typeface="Arial" charset="0"/>
              </a:rPr>
              <a:t>)</a:t>
            </a:r>
          </a:p>
          <a:p>
            <a:pPr algn="l">
              <a:lnSpc>
                <a:spcPct val="100000"/>
              </a:lnSpc>
              <a:spcBef>
                <a:spcPct val="0"/>
              </a:spcBef>
              <a:buClrTx/>
              <a:buFontTx/>
              <a:buNone/>
            </a:pPr>
            <a:r>
              <a:rPr lang="zh-CN" altLang="en-US" sz="2000" b="1" dirty="0">
                <a:latin typeface="Arial" charset="0"/>
              </a:rPr>
              <a:t>    </a:t>
            </a:r>
            <a:r>
              <a:rPr lang="en-US" altLang="zh-CN" sz="2000" b="1" dirty="0">
                <a:solidFill>
                  <a:srgbClr val="FF6600"/>
                </a:solidFill>
                <a:latin typeface="Arial" charset="0"/>
              </a:rPr>
              <a:t>begin</a:t>
            </a:r>
          </a:p>
          <a:p>
            <a:pPr algn="l">
              <a:lnSpc>
                <a:spcPct val="100000"/>
              </a:lnSpc>
              <a:spcBef>
                <a:spcPct val="0"/>
              </a:spcBef>
              <a:buClrTx/>
              <a:buFontTx/>
              <a:buNone/>
            </a:pPr>
            <a:r>
              <a:rPr lang="en-US" altLang="zh-CN" sz="2000" b="1" dirty="0">
                <a:latin typeface="Arial" charset="0"/>
              </a:rPr>
              <a:t>        ……</a:t>
            </a:r>
          </a:p>
          <a:p>
            <a:pPr algn="l">
              <a:lnSpc>
                <a:spcPct val="100000"/>
              </a:lnSpc>
              <a:spcBef>
                <a:spcPct val="0"/>
              </a:spcBef>
              <a:buClrTx/>
              <a:buFontTx/>
              <a:buNone/>
            </a:pPr>
            <a:r>
              <a:rPr lang="en-US" altLang="zh-CN" sz="2000" b="1" dirty="0">
                <a:latin typeface="Arial" charset="0"/>
              </a:rPr>
              <a:t>    </a:t>
            </a:r>
            <a:r>
              <a:rPr lang="en-US" altLang="zh-CN" sz="2000" b="1" dirty="0">
                <a:solidFill>
                  <a:srgbClr val="FF6600"/>
                </a:solidFill>
                <a:latin typeface="Arial" charset="0"/>
              </a:rPr>
              <a:t>end</a:t>
            </a:r>
          </a:p>
        </p:txBody>
      </p:sp>
      <p:sp>
        <p:nvSpPr>
          <p:cNvPr id="496647" name="Rectangle 7"/>
          <p:cNvSpPr>
            <a:spLocks noChangeArrowheads="1"/>
          </p:cNvSpPr>
          <p:nvPr/>
        </p:nvSpPr>
        <p:spPr bwMode="auto">
          <a:xfrm>
            <a:off x="1208088" y="3212976"/>
            <a:ext cx="800219" cy="424732"/>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b="1">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496648" name="Rectangle 8"/>
          <p:cNvSpPr>
            <a:spLocks noChangeArrowheads="1"/>
          </p:cNvSpPr>
          <p:nvPr/>
        </p:nvSpPr>
        <p:spPr bwMode="auto">
          <a:xfrm>
            <a:off x="185738" y="4365104"/>
            <a:ext cx="8707437" cy="1993900"/>
          </a:xfrm>
          <a:prstGeom prst="rect">
            <a:avLst/>
          </a:prstGeom>
          <a:solidFill>
            <a:srgbClr val="FFCC99"/>
          </a:solidFill>
          <a:ln w="9525">
            <a:noFill/>
            <a:miter lim="800000"/>
            <a:headEnd/>
            <a:tailEnd/>
          </a:ln>
          <a:effectLst>
            <a:prstShdw prst="shdw13" dist="53882" dir="13500000">
              <a:srgbClr val="808080"/>
            </a:prstShdw>
          </a:effectLst>
        </p:spPr>
        <p:txBody>
          <a:bodyPr/>
          <a:lstStyle/>
          <a:p>
            <a:pPr marL="663575" indent="-663575" algn="l">
              <a:spcBef>
                <a:spcPct val="0"/>
              </a:spcBef>
              <a:buClrTx/>
              <a:buFontTx/>
              <a:buNone/>
            </a:pPr>
            <a:r>
              <a:rPr lang="en-US" altLang="zh-CN" sz="2200" b="1" dirty="0">
                <a:solidFill>
                  <a:srgbClr val="FF0066"/>
                </a:solidFill>
                <a:latin typeface="Arial" charset="0"/>
                <a:ea typeface="楷体_GB2312" pitchFamily="49" charset="-122"/>
              </a:rPr>
              <a:t>1.</a:t>
            </a:r>
            <a:r>
              <a:rPr lang="zh-CN" altLang="en-US" sz="2200" b="1" dirty="0">
                <a:solidFill>
                  <a:schemeClr val="tx1"/>
                </a:solidFill>
                <a:latin typeface="Arial" charset="0"/>
                <a:ea typeface="楷体_GB2312" pitchFamily="49" charset="-122"/>
              </a:rPr>
              <a:t>首先判断循环执行条件表达式是否为真，若不为真，则其后的语句一次也不被执行！</a:t>
            </a:r>
          </a:p>
          <a:p>
            <a:pPr marL="663575" indent="-663575" algn="l">
              <a:spcBef>
                <a:spcPct val="0"/>
              </a:spcBef>
              <a:buClrTx/>
              <a:buFontTx/>
              <a:buNone/>
            </a:pPr>
            <a:r>
              <a:rPr lang="en-US" altLang="zh-CN" sz="2200" b="1" dirty="0">
                <a:solidFill>
                  <a:srgbClr val="FF0066"/>
                </a:solidFill>
                <a:latin typeface="Arial" charset="0"/>
                <a:ea typeface="楷体_GB2312" pitchFamily="49" charset="-122"/>
              </a:rPr>
              <a:t>2.</a:t>
            </a:r>
            <a:r>
              <a:rPr lang="zh-CN" altLang="en-US" sz="2200" b="1" dirty="0">
                <a:solidFill>
                  <a:schemeClr val="tx1"/>
                </a:solidFill>
                <a:latin typeface="Arial" charset="0"/>
                <a:ea typeface="楷体_GB2312" pitchFamily="49" charset="-122"/>
              </a:rPr>
              <a:t>在执行语句中，必须有一条改变循环执行条件表达式的值的语句！</a:t>
            </a:r>
          </a:p>
          <a:p>
            <a:pPr marL="663575" indent="-663575">
              <a:spcBef>
                <a:spcPct val="0"/>
              </a:spcBef>
              <a:buClr>
                <a:srgbClr val="FF0066"/>
              </a:buClr>
              <a:buFont typeface="Wingdings" pitchFamily="2" charset="2"/>
              <a:buNone/>
            </a:pPr>
            <a:r>
              <a:rPr lang="en-US" altLang="zh-CN" sz="2200" b="1" dirty="0">
                <a:solidFill>
                  <a:srgbClr val="FF0066"/>
                </a:solidFill>
                <a:latin typeface="Arial" charset="0"/>
                <a:ea typeface="楷体_GB2312" pitchFamily="49" charset="-122"/>
              </a:rPr>
              <a:t>3.</a:t>
            </a:r>
            <a:r>
              <a:rPr lang="en-US" altLang="zh-CN" sz="2200" b="1" dirty="0">
                <a:solidFill>
                  <a:schemeClr val="tx1"/>
                </a:solidFill>
                <a:latin typeface="Arial" charset="0"/>
                <a:ea typeface="楷体_GB2312" pitchFamily="49" charset="-122"/>
              </a:rPr>
              <a:t>while</a:t>
            </a:r>
            <a:r>
              <a:rPr lang="zh-CN" altLang="en-US" sz="2200" b="1" dirty="0">
                <a:solidFill>
                  <a:schemeClr val="tx1"/>
                </a:solidFill>
                <a:latin typeface="Arial" charset="0"/>
                <a:ea typeface="楷体_GB2312" pitchFamily="49" charset="-122"/>
              </a:rPr>
              <a:t>语句只有当循环块有事件控制（即</a:t>
            </a:r>
            <a:r>
              <a:rPr lang="en-US" altLang="zh-CN" sz="2200" b="1" dirty="0">
                <a:solidFill>
                  <a:schemeClr val="tx1"/>
                </a:solidFill>
                <a:latin typeface="Arial" charset="0"/>
                <a:ea typeface="楷体_GB2312" pitchFamily="49" charset="-122"/>
              </a:rPr>
              <a:t>@</a:t>
            </a:r>
            <a:r>
              <a:rPr lang="zh-CN" altLang="en-US" sz="2200" b="1" dirty="0">
                <a:solidFill>
                  <a:schemeClr val="tx1"/>
                </a:solidFill>
                <a:latin typeface="Arial" charset="0"/>
                <a:ea typeface="楷体_GB2312" pitchFamily="49" charset="-122"/>
              </a:rPr>
              <a:t>（</a:t>
            </a:r>
            <a:r>
              <a:rPr lang="en-US" altLang="zh-CN" sz="2200" b="1" dirty="0" err="1">
                <a:solidFill>
                  <a:schemeClr val="tx1"/>
                </a:solidFill>
                <a:latin typeface="Arial" charset="0"/>
                <a:ea typeface="楷体_GB2312" pitchFamily="49" charset="-122"/>
              </a:rPr>
              <a:t>posedge</a:t>
            </a:r>
            <a:r>
              <a:rPr lang="en-US" altLang="zh-CN" sz="2200" b="1" dirty="0">
                <a:solidFill>
                  <a:schemeClr val="tx1"/>
                </a:solidFill>
                <a:latin typeface="Arial" charset="0"/>
                <a:ea typeface="楷体_GB2312" pitchFamily="49" charset="-122"/>
              </a:rPr>
              <a:t> clock</a:t>
            </a:r>
            <a:r>
              <a:rPr lang="zh-CN" altLang="en-US" sz="2200" b="1" dirty="0">
                <a:solidFill>
                  <a:schemeClr val="tx1"/>
                </a:solidFill>
                <a:latin typeface="Arial" charset="0"/>
                <a:ea typeface="楷体_GB2312" pitchFamily="49" charset="-122"/>
              </a:rPr>
              <a:t>））时才可综合！</a:t>
            </a:r>
          </a:p>
        </p:txBody>
      </p:sp>
      <p:sp>
        <p:nvSpPr>
          <p:cNvPr id="496649" name="AutoShape 9"/>
          <p:cNvSpPr>
            <a:spLocks noChangeArrowheads="1"/>
          </p:cNvSpPr>
          <p:nvPr/>
        </p:nvSpPr>
        <p:spPr bwMode="auto">
          <a:xfrm rot="21120300">
            <a:off x="5938298" y="2871836"/>
            <a:ext cx="3465513" cy="1250950"/>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marL="179388" lvl="1" algn="l">
              <a:lnSpc>
                <a:spcPct val="100000"/>
              </a:lnSpc>
              <a:spcBef>
                <a:spcPct val="30000"/>
              </a:spcBef>
              <a:buClrTx/>
              <a:buFontTx/>
              <a:buNone/>
              <a:defRPr/>
            </a:pPr>
            <a:r>
              <a:rPr kumimoji="1" lang="en-US" altLang="zh-CN" sz="2200" b="1">
                <a:solidFill>
                  <a:srgbClr val="000000"/>
                </a:solidFill>
                <a:latin typeface="华文新魏" pitchFamily="2" charset="-122"/>
                <a:ea typeface="华文新魏" pitchFamily="2" charset="-122"/>
              </a:rPr>
              <a:t>while</a:t>
            </a:r>
            <a:r>
              <a:rPr kumimoji="1" lang="zh-CN" altLang="en-US" sz="2200" b="1">
                <a:solidFill>
                  <a:srgbClr val="000000"/>
                </a:solidFill>
                <a:latin typeface="华文新魏" pitchFamily="2" charset="-122"/>
                <a:ea typeface="华文新魏" pitchFamily="2" charset="-122"/>
              </a:rPr>
              <a:t>语句通常用在测试文件中！</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96642"/>
                                        </p:tgtEl>
                                        <p:attrNameLst>
                                          <p:attrName>style.visibility</p:attrName>
                                        </p:attrNameLst>
                                      </p:cBhvr>
                                      <p:to>
                                        <p:strVal val="visible"/>
                                      </p:to>
                                    </p:set>
                                    <p:anim calcmode="lin" valueType="num">
                                      <p:cBhvr additive="base">
                                        <p:cTn id="7" dur="500" fill="hold"/>
                                        <p:tgtEl>
                                          <p:spTgt spid="496642"/>
                                        </p:tgtEl>
                                        <p:attrNameLst>
                                          <p:attrName>ppt_x</p:attrName>
                                        </p:attrNameLst>
                                      </p:cBhvr>
                                      <p:tavLst>
                                        <p:tav tm="0">
                                          <p:val>
                                            <p:strVal val="#ppt_x"/>
                                          </p:val>
                                        </p:tav>
                                        <p:tav tm="100000">
                                          <p:val>
                                            <p:strVal val="#ppt_x"/>
                                          </p:val>
                                        </p:tav>
                                      </p:tavLst>
                                    </p:anim>
                                    <p:anim calcmode="lin" valueType="num">
                                      <p:cBhvr additive="base">
                                        <p:cTn id="8" dur="500" fill="hold"/>
                                        <p:tgtEl>
                                          <p:spTgt spid="49664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6643"/>
                                        </p:tgtEl>
                                        <p:attrNameLst>
                                          <p:attrName>style.visibility</p:attrName>
                                        </p:attrNameLst>
                                      </p:cBhvr>
                                      <p:to>
                                        <p:strVal val="visible"/>
                                      </p:to>
                                    </p:set>
                                    <p:anim calcmode="lin" valueType="num">
                                      <p:cBhvr additive="base">
                                        <p:cTn id="12" dur="500" fill="hold"/>
                                        <p:tgtEl>
                                          <p:spTgt spid="496643"/>
                                        </p:tgtEl>
                                        <p:attrNameLst>
                                          <p:attrName>ppt_x</p:attrName>
                                        </p:attrNameLst>
                                      </p:cBhvr>
                                      <p:tavLst>
                                        <p:tav tm="0">
                                          <p:val>
                                            <p:strVal val="0-#ppt_w/2"/>
                                          </p:val>
                                        </p:tav>
                                        <p:tav tm="100000">
                                          <p:val>
                                            <p:strVal val="#ppt_x"/>
                                          </p:val>
                                        </p:tav>
                                      </p:tavLst>
                                    </p:anim>
                                    <p:anim calcmode="lin" valueType="num">
                                      <p:cBhvr additive="base">
                                        <p:cTn id="13" dur="500" fill="hold"/>
                                        <p:tgtEl>
                                          <p:spTgt spid="49664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6647"/>
                                        </p:tgtEl>
                                        <p:attrNameLst>
                                          <p:attrName>style.visibility</p:attrName>
                                        </p:attrNameLst>
                                      </p:cBhvr>
                                      <p:to>
                                        <p:strVal val="visible"/>
                                      </p:to>
                                    </p:set>
                                    <p:anim calcmode="lin" valueType="num">
                                      <p:cBhvr>
                                        <p:cTn id="18" dur="500" fill="hold"/>
                                        <p:tgtEl>
                                          <p:spTgt spid="496647"/>
                                        </p:tgtEl>
                                        <p:attrNameLst>
                                          <p:attrName>ppt_w</p:attrName>
                                        </p:attrNameLst>
                                      </p:cBhvr>
                                      <p:tavLst>
                                        <p:tav tm="0">
                                          <p:val>
                                            <p:fltVal val="0"/>
                                          </p:val>
                                        </p:tav>
                                        <p:tav tm="100000">
                                          <p:val>
                                            <p:strVal val="#ppt_w"/>
                                          </p:val>
                                        </p:tav>
                                      </p:tavLst>
                                    </p:anim>
                                    <p:anim calcmode="lin" valueType="num">
                                      <p:cBhvr>
                                        <p:cTn id="19" dur="500" fill="hold"/>
                                        <p:tgtEl>
                                          <p:spTgt spid="496647"/>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96645"/>
                                        </p:tgtEl>
                                        <p:attrNameLst>
                                          <p:attrName>style.visibility</p:attrName>
                                        </p:attrNameLst>
                                      </p:cBhvr>
                                      <p:to>
                                        <p:strVal val="visible"/>
                                      </p:to>
                                    </p:set>
                                    <p:animEffect transition="in" filter="wipe(left)">
                                      <p:cBhvr>
                                        <p:cTn id="23" dur="500"/>
                                        <p:tgtEl>
                                          <p:spTgt spid="49664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496648"/>
                                        </p:tgtEl>
                                        <p:attrNameLst>
                                          <p:attrName>style.visibility</p:attrName>
                                        </p:attrNameLst>
                                      </p:cBhvr>
                                      <p:to>
                                        <p:strVal val="visible"/>
                                      </p:to>
                                    </p:set>
                                    <p:animEffect transition="in" filter="barn(outVertical)">
                                      <p:cBhvr>
                                        <p:cTn id="28" dur="500"/>
                                        <p:tgtEl>
                                          <p:spTgt spid="496648"/>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496649"/>
                                        </p:tgtEl>
                                        <p:attrNameLst>
                                          <p:attrName>style.visibility</p:attrName>
                                        </p:attrNameLst>
                                      </p:cBhvr>
                                      <p:to>
                                        <p:strVal val="visible"/>
                                      </p:to>
                                    </p:set>
                                    <p:anim calcmode="lin" valueType="num">
                                      <p:cBhvr>
                                        <p:cTn id="33" dur="500" fill="hold"/>
                                        <p:tgtEl>
                                          <p:spTgt spid="496649"/>
                                        </p:tgtEl>
                                        <p:attrNameLst>
                                          <p:attrName>ppt_w</p:attrName>
                                        </p:attrNameLst>
                                      </p:cBhvr>
                                      <p:tavLst>
                                        <p:tav tm="0">
                                          <p:val>
                                            <p:fltVal val="0"/>
                                          </p:val>
                                        </p:tav>
                                        <p:tav tm="100000">
                                          <p:val>
                                            <p:strVal val="#ppt_w"/>
                                          </p:val>
                                        </p:tav>
                                      </p:tavLst>
                                    </p:anim>
                                    <p:anim calcmode="lin" valueType="num">
                                      <p:cBhvr>
                                        <p:cTn id="34" dur="500" fill="hold"/>
                                        <p:tgtEl>
                                          <p:spTgt spid="4966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2" grpId="0"/>
      <p:bldP spid="496643" grpId="0" autoUpdateAnimBg="0"/>
      <p:bldP spid="496645" grpId="0" animBg="1"/>
      <p:bldP spid="496647" grpId="0" animBg="1" autoUpdateAnimBg="0"/>
      <p:bldP spid="496648" grpId="0" animBg="1" autoUpdateAnimBg="0"/>
      <p:bldP spid="496649"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0738" name="Text Box 2"/>
          <p:cNvSpPr txBox="1">
            <a:spLocks noChangeArrowheads="1"/>
          </p:cNvSpPr>
          <p:nvPr/>
        </p:nvSpPr>
        <p:spPr bwMode="auto">
          <a:xfrm>
            <a:off x="670004" y="1412776"/>
            <a:ext cx="7432675" cy="5048250"/>
          </a:xfrm>
          <a:prstGeom prst="rect">
            <a:avLst/>
          </a:prstGeom>
          <a:solidFill>
            <a:srgbClr val="ADD6FF"/>
          </a:solidFill>
          <a:ln w="12700">
            <a:solidFill>
              <a:schemeClr val="tx1"/>
            </a:solidFill>
            <a:miter lim="800000"/>
            <a:headEnd/>
            <a:tailEnd/>
          </a:ln>
          <a:effectLst>
            <a:outerShdw dist="107763" dir="2700000" algn="ctr" rotWithShape="0">
              <a:schemeClr val="bg2"/>
            </a:outerShdw>
          </a:effectLst>
        </p:spPr>
        <p:txBody>
          <a:bodyPr anchor="b">
            <a:spAutoFit/>
          </a:bodyPr>
          <a:lstStyle/>
          <a:p>
            <a:pPr eaLnBrk="1" hangingPunct="1">
              <a:lnSpc>
                <a:spcPct val="90000"/>
              </a:lnSpc>
              <a:buClr>
                <a:srgbClr val="3333FF"/>
              </a:buClr>
              <a:buFont typeface="Wingdings" pitchFamily="2" charset="2"/>
              <a:buNone/>
              <a:defRPr/>
            </a:pPr>
            <a:r>
              <a:rPr lang="en-US" altLang="zh-CN" sz="2000" b="1" dirty="0">
                <a:solidFill>
                  <a:schemeClr val="tx1"/>
                </a:solidFill>
              </a:rPr>
              <a:t>module  count1s_while ( </a:t>
            </a:r>
            <a:r>
              <a:rPr lang="en-US" altLang="zh-CN" sz="2000" b="1" dirty="0" err="1">
                <a:solidFill>
                  <a:schemeClr val="tx1"/>
                </a:solidFill>
              </a:rPr>
              <a:t>count,rega,clk</a:t>
            </a:r>
            <a:r>
              <a:rPr lang="en-US" altLang="zh-CN" sz="2000" b="1" dirty="0">
                <a:solidFill>
                  <a:schemeClr val="tx1"/>
                </a:solidFill>
              </a:rPr>
              <a:t> ); 	</a:t>
            </a:r>
          </a:p>
          <a:p>
            <a:pPr>
              <a:lnSpc>
                <a:spcPct val="90000"/>
              </a:lnSpc>
              <a:spcBef>
                <a:spcPct val="0"/>
              </a:spcBef>
              <a:buClrTx/>
              <a:buFontTx/>
              <a:buNone/>
              <a:defRPr/>
            </a:pPr>
            <a:r>
              <a:rPr lang="en-US" altLang="zh-CN" sz="2000" b="1" dirty="0">
                <a:solidFill>
                  <a:schemeClr val="tx1"/>
                </a:solidFill>
              </a:rPr>
              <a:t>     output[3:0] count;	</a:t>
            </a:r>
          </a:p>
          <a:p>
            <a:pPr>
              <a:lnSpc>
                <a:spcPct val="90000"/>
              </a:lnSpc>
              <a:spcBef>
                <a:spcPct val="0"/>
              </a:spcBef>
              <a:buClrTx/>
              <a:buFontTx/>
              <a:buNone/>
              <a:defRPr/>
            </a:pPr>
            <a:r>
              <a:rPr lang="en-US" altLang="zh-CN" sz="2000" b="1" dirty="0">
                <a:solidFill>
                  <a:schemeClr val="tx1"/>
                </a:solidFill>
              </a:rPr>
              <a:t>     input [7:0]   </a:t>
            </a:r>
            <a:r>
              <a:rPr lang="en-US" altLang="zh-CN" sz="2000" b="1" dirty="0" err="1">
                <a:solidFill>
                  <a:schemeClr val="tx1"/>
                </a:solidFill>
              </a:rPr>
              <a:t>rega</a:t>
            </a:r>
            <a:r>
              <a:rPr lang="en-US" altLang="zh-CN" sz="2000" b="1" dirty="0">
                <a:solidFill>
                  <a:schemeClr val="tx1"/>
                </a:solidFill>
              </a:rPr>
              <a:t>; </a:t>
            </a:r>
          </a:p>
          <a:p>
            <a:pPr>
              <a:lnSpc>
                <a:spcPct val="90000"/>
              </a:lnSpc>
              <a:spcBef>
                <a:spcPct val="0"/>
              </a:spcBef>
              <a:buClrTx/>
              <a:buFontTx/>
              <a:buNone/>
              <a:defRPr/>
            </a:pPr>
            <a:r>
              <a:rPr lang="en-US" altLang="zh-CN" sz="2000" b="1" dirty="0">
                <a:solidFill>
                  <a:schemeClr val="tx1"/>
                </a:solidFill>
              </a:rPr>
              <a:t>     input </a:t>
            </a:r>
            <a:r>
              <a:rPr lang="en-US" altLang="zh-CN" sz="2000" b="1" dirty="0" err="1">
                <a:solidFill>
                  <a:schemeClr val="tx1"/>
                </a:solidFill>
              </a:rPr>
              <a:t>clk</a:t>
            </a:r>
            <a:r>
              <a:rPr lang="en-US" altLang="zh-CN" sz="2000" b="1" dirty="0">
                <a:solidFill>
                  <a:schemeClr val="tx1"/>
                </a:solidFill>
              </a:rPr>
              <a:t>;</a:t>
            </a:r>
          </a:p>
          <a:p>
            <a:pPr>
              <a:lnSpc>
                <a:spcPct val="90000"/>
              </a:lnSpc>
              <a:spcBef>
                <a:spcPct val="0"/>
              </a:spcBef>
              <a:buClrTx/>
              <a:buFontTx/>
              <a:buNone/>
              <a:defRPr/>
            </a:pPr>
            <a:r>
              <a:rPr lang="en-US" altLang="zh-CN" sz="2000" b="1" dirty="0">
                <a:solidFill>
                  <a:schemeClr val="tx1"/>
                </a:solidFill>
              </a:rPr>
              <a:t>     </a:t>
            </a:r>
            <a:r>
              <a:rPr lang="en-US" altLang="zh-CN" sz="2000" b="1" dirty="0" err="1">
                <a:solidFill>
                  <a:schemeClr val="tx1"/>
                </a:solidFill>
              </a:rPr>
              <a:t>reg</a:t>
            </a:r>
            <a:r>
              <a:rPr lang="en-US" altLang="zh-CN" sz="2000" b="1" dirty="0">
                <a:solidFill>
                  <a:schemeClr val="tx1"/>
                </a:solidFill>
              </a:rPr>
              <a:t>[3:0]      count;</a:t>
            </a:r>
          </a:p>
          <a:p>
            <a:pPr>
              <a:lnSpc>
                <a:spcPct val="90000"/>
              </a:lnSpc>
              <a:spcBef>
                <a:spcPct val="0"/>
              </a:spcBef>
              <a:buClrTx/>
              <a:buFontTx/>
              <a:buNone/>
              <a:defRPr/>
            </a:pPr>
            <a:r>
              <a:rPr lang="en-US" altLang="zh-CN" sz="2000" b="1" dirty="0">
                <a:solidFill>
                  <a:schemeClr val="tx1"/>
                </a:solidFill>
              </a:rPr>
              <a:t>     always @(</a:t>
            </a:r>
            <a:r>
              <a:rPr lang="en-US" altLang="zh-CN" sz="2000" b="1" dirty="0" err="1">
                <a:solidFill>
                  <a:schemeClr val="tx1"/>
                </a:solidFill>
              </a:rPr>
              <a:t>posedge</a:t>
            </a:r>
            <a:r>
              <a:rPr lang="en-US" altLang="zh-CN" sz="2000" b="1" dirty="0">
                <a:solidFill>
                  <a:schemeClr val="tx1"/>
                </a:solidFill>
              </a:rPr>
              <a:t> </a:t>
            </a:r>
            <a:r>
              <a:rPr lang="en-US" altLang="zh-CN" sz="2000" b="1" dirty="0" err="1">
                <a:solidFill>
                  <a:schemeClr val="tx1"/>
                </a:solidFill>
              </a:rPr>
              <a:t>clk</a:t>
            </a:r>
            <a:r>
              <a:rPr lang="en-US" altLang="zh-CN" sz="2000" b="1" dirty="0">
                <a:solidFill>
                  <a:schemeClr val="tx1"/>
                </a:solidFill>
              </a:rPr>
              <a:t>)				</a:t>
            </a:r>
          </a:p>
          <a:p>
            <a:pPr>
              <a:lnSpc>
                <a:spcPct val="90000"/>
              </a:lnSpc>
              <a:spcBef>
                <a:spcPct val="0"/>
              </a:spcBef>
              <a:buClrTx/>
              <a:buFontTx/>
              <a:buNone/>
              <a:defRPr/>
            </a:pPr>
            <a:r>
              <a:rPr lang="en-US" altLang="zh-CN" sz="2000" b="1" dirty="0">
                <a:solidFill>
                  <a:schemeClr val="tx1"/>
                </a:solidFill>
              </a:rPr>
              <a:t>        begin:count1</a:t>
            </a:r>
          </a:p>
          <a:p>
            <a:pPr>
              <a:lnSpc>
                <a:spcPct val="90000"/>
              </a:lnSpc>
              <a:spcBef>
                <a:spcPct val="0"/>
              </a:spcBef>
              <a:buClrTx/>
              <a:buFontTx/>
              <a:buNone/>
              <a:defRPr/>
            </a:pPr>
            <a:r>
              <a:rPr lang="en-US" altLang="zh-CN" sz="2000" b="1" dirty="0">
                <a:solidFill>
                  <a:schemeClr val="tx1"/>
                </a:solidFill>
              </a:rPr>
              <a:t>            </a:t>
            </a:r>
            <a:r>
              <a:rPr lang="en-US" altLang="zh-CN" sz="2000" b="1" dirty="0" err="1">
                <a:solidFill>
                  <a:schemeClr val="tx1"/>
                </a:solidFill>
              </a:rPr>
              <a:t>reg</a:t>
            </a:r>
            <a:r>
              <a:rPr lang="en-US" altLang="zh-CN" sz="2000" b="1" dirty="0">
                <a:solidFill>
                  <a:schemeClr val="tx1"/>
                </a:solidFill>
              </a:rPr>
              <a:t>[7:0] </a:t>
            </a:r>
            <a:r>
              <a:rPr lang="en-US" altLang="zh-CN" sz="2000" b="1" dirty="0" err="1">
                <a:solidFill>
                  <a:schemeClr val="tx1"/>
                </a:solidFill>
              </a:rPr>
              <a:t>tempreg</a:t>
            </a:r>
            <a:r>
              <a:rPr lang="en-US" altLang="zh-CN" sz="2000" b="1" dirty="0">
                <a:solidFill>
                  <a:schemeClr val="tx1"/>
                </a:solidFill>
              </a:rPr>
              <a:t>;          </a:t>
            </a:r>
            <a:r>
              <a:rPr lang="en-US" altLang="zh-CN" sz="2000" b="1" dirty="0">
                <a:solidFill>
                  <a:schemeClr val="tx1"/>
                </a:solidFill>
                <a:latin typeface="方正姚体" pitchFamily="2" charset="-122"/>
                <a:ea typeface="方正姚体" pitchFamily="2" charset="-122"/>
              </a:rPr>
              <a:t>//</a:t>
            </a:r>
            <a:r>
              <a:rPr lang="zh-CN" altLang="en-US" sz="2000" b="1" dirty="0">
                <a:solidFill>
                  <a:schemeClr val="tx1"/>
                </a:solidFill>
                <a:latin typeface="方正姚体" pitchFamily="2" charset="-122"/>
                <a:ea typeface="方正姚体" pitchFamily="2" charset="-122"/>
              </a:rPr>
              <a:t>用作循环执行条件表达式</a:t>
            </a:r>
          </a:p>
          <a:p>
            <a:pPr>
              <a:lnSpc>
                <a:spcPct val="90000"/>
              </a:lnSpc>
              <a:spcBef>
                <a:spcPct val="0"/>
              </a:spcBef>
              <a:buClrTx/>
              <a:buFontTx/>
              <a:buNone/>
              <a:defRPr/>
            </a:pPr>
            <a:r>
              <a:rPr lang="zh-CN" altLang="en-US" sz="2000" b="1" dirty="0">
                <a:solidFill>
                  <a:schemeClr val="tx1"/>
                </a:solidFill>
              </a:rPr>
              <a:t>            </a:t>
            </a:r>
            <a:r>
              <a:rPr lang="en-US" altLang="zh-CN" sz="2000" b="1" dirty="0">
                <a:solidFill>
                  <a:schemeClr val="tx1"/>
                </a:solidFill>
              </a:rPr>
              <a:t>count = 0;                      </a:t>
            </a:r>
            <a:r>
              <a:rPr lang="en-US" altLang="zh-CN" sz="2000" b="1" dirty="0">
                <a:solidFill>
                  <a:schemeClr val="tx1"/>
                </a:solidFill>
                <a:latin typeface="方正姚体" pitchFamily="2" charset="-122"/>
                <a:ea typeface="方正姚体" pitchFamily="2" charset="-122"/>
              </a:rPr>
              <a:t>// count</a:t>
            </a:r>
            <a:r>
              <a:rPr lang="zh-CN" altLang="en-US" sz="2000" b="1" dirty="0">
                <a:solidFill>
                  <a:schemeClr val="tx1"/>
                </a:solidFill>
                <a:latin typeface="方正姚体" pitchFamily="2" charset="-122"/>
                <a:ea typeface="方正姚体" pitchFamily="2" charset="-122"/>
              </a:rPr>
              <a:t>初值为</a:t>
            </a:r>
            <a:r>
              <a:rPr lang="en-US" altLang="zh-CN" sz="2000" b="1" dirty="0">
                <a:solidFill>
                  <a:schemeClr val="tx1"/>
                </a:solidFill>
                <a:latin typeface="方正姚体" pitchFamily="2" charset="-122"/>
                <a:ea typeface="方正姚体" pitchFamily="2" charset="-122"/>
              </a:rPr>
              <a:t>0</a:t>
            </a:r>
          </a:p>
          <a:p>
            <a:pPr>
              <a:lnSpc>
                <a:spcPct val="90000"/>
              </a:lnSpc>
              <a:spcBef>
                <a:spcPct val="0"/>
              </a:spcBef>
              <a:buClrTx/>
              <a:buFontTx/>
              <a:buNone/>
              <a:defRPr/>
            </a:pPr>
            <a:r>
              <a:rPr lang="en-US" altLang="zh-CN" sz="2000" b="1" dirty="0">
                <a:solidFill>
                  <a:schemeClr val="tx1"/>
                </a:solidFill>
              </a:rPr>
              <a:t>            </a:t>
            </a:r>
            <a:r>
              <a:rPr lang="en-US" altLang="zh-CN" sz="2000" b="1" dirty="0" err="1">
                <a:solidFill>
                  <a:schemeClr val="tx1"/>
                </a:solidFill>
              </a:rPr>
              <a:t>tempreg</a:t>
            </a:r>
            <a:r>
              <a:rPr lang="en-US" altLang="zh-CN" sz="2000" b="1" dirty="0">
                <a:solidFill>
                  <a:schemeClr val="tx1"/>
                </a:solidFill>
              </a:rPr>
              <a:t> = </a:t>
            </a:r>
            <a:r>
              <a:rPr lang="en-US" altLang="zh-CN" sz="2000" b="1" dirty="0" err="1">
                <a:solidFill>
                  <a:schemeClr val="tx1"/>
                </a:solidFill>
              </a:rPr>
              <a:t>rega</a:t>
            </a:r>
            <a:r>
              <a:rPr lang="en-US" altLang="zh-CN" sz="2000" b="1" dirty="0">
                <a:solidFill>
                  <a:schemeClr val="tx1"/>
                </a:solidFill>
              </a:rPr>
              <a:t>;           </a:t>
            </a:r>
            <a:r>
              <a:rPr lang="en-US" altLang="zh-CN" sz="2000" b="1" dirty="0">
                <a:solidFill>
                  <a:schemeClr val="tx1"/>
                </a:solidFill>
                <a:latin typeface="方正姚体" pitchFamily="2" charset="-122"/>
                <a:ea typeface="方正姚体" pitchFamily="2" charset="-122"/>
              </a:rPr>
              <a:t>//  </a:t>
            </a:r>
            <a:r>
              <a:rPr lang="en-US" altLang="zh-CN" sz="2000" b="1" dirty="0" err="1">
                <a:solidFill>
                  <a:schemeClr val="tx1"/>
                </a:solidFill>
                <a:latin typeface="方正姚体" pitchFamily="2" charset="-122"/>
                <a:ea typeface="方正姚体" pitchFamily="2" charset="-122"/>
              </a:rPr>
              <a:t>tempreg</a:t>
            </a:r>
            <a:r>
              <a:rPr lang="en-US" altLang="zh-CN" sz="2000" b="1" dirty="0">
                <a:solidFill>
                  <a:schemeClr val="tx1"/>
                </a:solidFill>
                <a:latin typeface="方正姚体" pitchFamily="2" charset="-122"/>
                <a:ea typeface="方正姚体" pitchFamily="2" charset="-122"/>
              </a:rPr>
              <a:t> </a:t>
            </a:r>
            <a:r>
              <a:rPr lang="zh-CN" altLang="en-US" sz="2000" b="1" dirty="0">
                <a:solidFill>
                  <a:schemeClr val="tx1"/>
                </a:solidFill>
                <a:latin typeface="方正姚体" pitchFamily="2" charset="-122"/>
                <a:ea typeface="方正姚体" pitchFamily="2" charset="-122"/>
              </a:rPr>
              <a:t>初值为</a:t>
            </a:r>
            <a:r>
              <a:rPr lang="en-US" altLang="zh-CN" sz="2000" b="1" dirty="0" err="1">
                <a:solidFill>
                  <a:schemeClr val="tx1"/>
                </a:solidFill>
                <a:latin typeface="方正姚体" pitchFamily="2" charset="-122"/>
                <a:ea typeface="方正姚体" pitchFamily="2" charset="-122"/>
              </a:rPr>
              <a:t>rega</a:t>
            </a:r>
            <a:endParaRPr lang="en-US" altLang="zh-CN" sz="2000" b="1" dirty="0">
              <a:solidFill>
                <a:schemeClr val="tx1"/>
              </a:solidFill>
              <a:latin typeface="方正姚体" pitchFamily="2" charset="-122"/>
              <a:ea typeface="方正姚体" pitchFamily="2" charset="-122"/>
            </a:endParaRPr>
          </a:p>
          <a:p>
            <a:pPr>
              <a:lnSpc>
                <a:spcPct val="90000"/>
              </a:lnSpc>
              <a:spcBef>
                <a:spcPct val="0"/>
              </a:spcBef>
              <a:buClrTx/>
              <a:buFontTx/>
              <a:buNone/>
              <a:defRPr/>
            </a:pPr>
            <a:r>
              <a:rPr lang="en-US" altLang="zh-CN" sz="2000" b="1" dirty="0">
                <a:solidFill>
                  <a:srgbClr val="FF0066"/>
                </a:solidFill>
              </a:rPr>
              <a:t>            while(</a:t>
            </a:r>
            <a:r>
              <a:rPr lang="en-US" altLang="zh-CN" sz="2000" b="1" dirty="0" err="1">
                <a:solidFill>
                  <a:srgbClr val="FF0066"/>
                </a:solidFill>
              </a:rPr>
              <a:t>tempreg</a:t>
            </a:r>
            <a:r>
              <a:rPr lang="en-US" altLang="zh-CN" sz="2000" b="1" dirty="0">
                <a:solidFill>
                  <a:srgbClr val="FF0066"/>
                </a:solidFill>
              </a:rPr>
              <a:t>)            </a:t>
            </a:r>
            <a:r>
              <a:rPr lang="en-US" altLang="zh-CN" sz="2000" b="1" dirty="0">
                <a:solidFill>
                  <a:schemeClr val="tx1"/>
                </a:solidFill>
                <a:latin typeface="方正姚体" pitchFamily="2" charset="-122"/>
                <a:ea typeface="方正姚体" pitchFamily="2" charset="-122"/>
              </a:rPr>
              <a:t>// </a:t>
            </a:r>
            <a:r>
              <a:rPr lang="zh-CN" altLang="en-US" sz="2000" b="1" dirty="0">
                <a:solidFill>
                  <a:schemeClr val="tx1"/>
                </a:solidFill>
                <a:latin typeface="方正姚体" pitchFamily="2" charset="-122"/>
                <a:ea typeface="方正姚体" pitchFamily="2" charset="-122"/>
              </a:rPr>
              <a:t>若</a:t>
            </a:r>
            <a:r>
              <a:rPr lang="en-US" altLang="zh-CN" sz="2000" b="1" dirty="0" err="1">
                <a:solidFill>
                  <a:schemeClr val="tx1"/>
                </a:solidFill>
                <a:latin typeface="方正姚体" pitchFamily="2" charset="-122"/>
                <a:ea typeface="方正姚体" pitchFamily="2" charset="-122"/>
              </a:rPr>
              <a:t>tempreg</a:t>
            </a:r>
            <a:r>
              <a:rPr lang="zh-CN" altLang="en-US" sz="2000" b="1" dirty="0">
                <a:solidFill>
                  <a:schemeClr val="tx1"/>
                </a:solidFill>
                <a:latin typeface="方正姚体" pitchFamily="2" charset="-122"/>
                <a:ea typeface="方正姚体" pitchFamily="2" charset="-122"/>
              </a:rPr>
              <a:t>非</a:t>
            </a:r>
            <a:r>
              <a:rPr lang="en-US" altLang="zh-CN" sz="2000" b="1" dirty="0">
                <a:solidFill>
                  <a:schemeClr val="tx1"/>
                </a:solidFill>
                <a:latin typeface="方正姚体" pitchFamily="2" charset="-122"/>
                <a:ea typeface="方正姚体" pitchFamily="2" charset="-122"/>
              </a:rPr>
              <a:t>0</a:t>
            </a:r>
            <a:r>
              <a:rPr lang="zh-CN" altLang="en-US" sz="2000" b="1" dirty="0">
                <a:solidFill>
                  <a:schemeClr val="tx1"/>
                </a:solidFill>
                <a:latin typeface="方正姚体" pitchFamily="2" charset="-122"/>
                <a:ea typeface="方正姚体" pitchFamily="2" charset="-122"/>
              </a:rPr>
              <a:t>，则执行以下语句</a:t>
            </a:r>
          </a:p>
          <a:p>
            <a:pPr>
              <a:lnSpc>
                <a:spcPct val="90000"/>
              </a:lnSpc>
              <a:spcBef>
                <a:spcPct val="0"/>
              </a:spcBef>
              <a:buClrTx/>
              <a:buFontTx/>
              <a:buNone/>
              <a:defRPr/>
            </a:pPr>
            <a:r>
              <a:rPr lang="zh-CN" altLang="en-US" sz="2000" b="1" dirty="0">
                <a:solidFill>
                  <a:schemeClr val="tx1"/>
                </a:solidFill>
              </a:rPr>
              <a:t>                </a:t>
            </a:r>
            <a:r>
              <a:rPr lang="en-US" altLang="zh-CN" sz="2000" b="1" dirty="0">
                <a:solidFill>
                  <a:schemeClr val="tx1"/>
                </a:solidFill>
              </a:rPr>
              <a:t>begin</a:t>
            </a:r>
          </a:p>
          <a:p>
            <a:pPr>
              <a:lnSpc>
                <a:spcPct val="90000"/>
              </a:lnSpc>
              <a:spcBef>
                <a:spcPct val="0"/>
              </a:spcBef>
              <a:buClrTx/>
              <a:buFontTx/>
              <a:buNone/>
              <a:defRPr/>
            </a:pPr>
            <a:r>
              <a:rPr lang="en-US" altLang="zh-CN" sz="2000" b="1" dirty="0">
                <a:solidFill>
                  <a:schemeClr val="tx1"/>
                </a:solidFill>
              </a:rPr>
              <a:t>                    if(</a:t>
            </a:r>
            <a:r>
              <a:rPr lang="en-US" altLang="zh-CN" sz="2000" b="1" dirty="0" err="1">
                <a:solidFill>
                  <a:schemeClr val="tx1"/>
                </a:solidFill>
              </a:rPr>
              <a:t>tempreg</a:t>
            </a:r>
            <a:r>
              <a:rPr lang="en-US" altLang="zh-CN" sz="2000" b="1" dirty="0">
                <a:solidFill>
                  <a:schemeClr val="tx1"/>
                </a:solidFill>
              </a:rPr>
              <a:t>[0])      count = count+1; </a:t>
            </a:r>
          </a:p>
          <a:p>
            <a:pPr>
              <a:lnSpc>
                <a:spcPct val="90000"/>
              </a:lnSpc>
              <a:spcBef>
                <a:spcPct val="0"/>
              </a:spcBef>
              <a:buClrTx/>
              <a:buFontTx/>
              <a:buNone/>
              <a:defRPr/>
            </a:pPr>
            <a:r>
              <a:rPr lang="en-US" altLang="zh-CN" sz="2000" b="1" dirty="0">
                <a:solidFill>
                  <a:schemeClr val="tx1"/>
                </a:solidFill>
              </a:rPr>
              <a:t>                                           </a:t>
            </a:r>
            <a:r>
              <a:rPr lang="en-US" altLang="zh-CN" sz="2000" b="1" dirty="0">
                <a:solidFill>
                  <a:schemeClr val="tx1"/>
                </a:solidFill>
                <a:latin typeface="方正姚体" pitchFamily="2" charset="-122"/>
                <a:ea typeface="方正姚体" pitchFamily="2" charset="-122"/>
              </a:rPr>
              <a:t>//</a:t>
            </a:r>
            <a:r>
              <a:rPr lang="zh-CN" altLang="en-US" sz="2000" b="1" dirty="0">
                <a:solidFill>
                  <a:schemeClr val="tx1"/>
                </a:solidFill>
                <a:latin typeface="方正姚体" pitchFamily="2" charset="-122"/>
                <a:ea typeface="方正姚体" pitchFamily="2" charset="-122"/>
              </a:rPr>
              <a:t>只要</a:t>
            </a:r>
            <a:r>
              <a:rPr lang="en-US" altLang="zh-CN" sz="2000" b="1" dirty="0" err="1">
                <a:solidFill>
                  <a:schemeClr val="tx1"/>
                </a:solidFill>
                <a:latin typeface="方正姚体" pitchFamily="2" charset="-122"/>
                <a:ea typeface="方正姚体" pitchFamily="2" charset="-122"/>
              </a:rPr>
              <a:t>tempreg</a:t>
            </a:r>
            <a:r>
              <a:rPr lang="zh-CN" altLang="en-US" sz="2000" b="1" dirty="0">
                <a:solidFill>
                  <a:schemeClr val="tx1"/>
                </a:solidFill>
                <a:latin typeface="方正姚体" pitchFamily="2" charset="-122"/>
                <a:ea typeface="方正姚体" pitchFamily="2" charset="-122"/>
              </a:rPr>
              <a:t>最低位为</a:t>
            </a:r>
            <a:r>
              <a:rPr lang="en-US" altLang="zh-CN" sz="2000" b="1" dirty="0">
                <a:solidFill>
                  <a:schemeClr val="tx1"/>
                </a:solidFill>
                <a:latin typeface="方正姚体" pitchFamily="2" charset="-122"/>
                <a:ea typeface="方正姚体" pitchFamily="2" charset="-122"/>
              </a:rPr>
              <a:t>1</a:t>
            </a:r>
            <a:r>
              <a:rPr lang="zh-CN" altLang="en-US" sz="2000" b="1" dirty="0">
                <a:solidFill>
                  <a:schemeClr val="tx1"/>
                </a:solidFill>
                <a:latin typeface="方正姚体" pitchFamily="2" charset="-122"/>
                <a:ea typeface="方正姚体" pitchFamily="2" charset="-122"/>
              </a:rPr>
              <a:t>，则 </a:t>
            </a:r>
            <a:r>
              <a:rPr lang="en-US" altLang="zh-CN" sz="2000" b="1" dirty="0">
                <a:solidFill>
                  <a:schemeClr val="tx1"/>
                </a:solidFill>
                <a:latin typeface="方正姚体" pitchFamily="2" charset="-122"/>
                <a:ea typeface="方正姚体" pitchFamily="2" charset="-122"/>
              </a:rPr>
              <a:t>count</a:t>
            </a:r>
            <a:r>
              <a:rPr lang="zh-CN" altLang="en-US" sz="2000" b="1" dirty="0">
                <a:solidFill>
                  <a:schemeClr val="tx1"/>
                </a:solidFill>
                <a:latin typeface="方正姚体" pitchFamily="2" charset="-122"/>
                <a:ea typeface="方正姚体" pitchFamily="2" charset="-122"/>
              </a:rPr>
              <a:t>加</a:t>
            </a:r>
            <a:r>
              <a:rPr lang="en-US" altLang="zh-CN" sz="2000" b="1" dirty="0">
                <a:solidFill>
                  <a:schemeClr val="tx1"/>
                </a:solidFill>
                <a:latin typeface="方正姚体" pitchFamily="2" charset="-122"/>
                <a:ea typeface="方正姚体" pitchFamily="2" charset="-122"/>
              </a:rPr>
              <a:t>1</a:t>
            </a:r>
          </a:p>
          <a:p>
            <a:pPr>
              <a:lnSpc>
                <a:spcPct val="90000"/>
              </a:lnSpc>
              <a:spcBef>
                <a:spcPct val="0"/>
              </a:spcBef>
              <a:buClrTx/>
              <a:buFontTx/>
              <a:buNone/>
              <a:defRPr/>
            </a:pPr>
            <a:r>
              <a:rPr lang="en-US" altLang="zh-CN" sz="2000" b="1" dirty="0">
                <a:solidFill>
                  <a:schemeClr val="tx1"/>
                </a:solidFill>
              </a:rPr>
              <a:t>                    </a:t>
            </a:r>
            <a:r>
              <a:rPr lang="en-US" altLang="zh-CN" sz="2000" b="1" dirty="0" err="1">
                <a:solidFill>
                  <a:srgbClr val="FF0066"/>
                </a:solidFill>
              </a:rPr>
              <a:t>tempreg</a:t>
            </a:r>
            <a:r>
              <a:rPr lang="en-US" altLang="zh-CN" sz="2000" b="1" dirty="0">
                <a:solidFill>
                  <a:srgbClr val="FF0066"/>
                </a:solidFill>
              </a:rPr>
              <a:t> = </a:t>
            </a:r>
            <a:r>
              <a:rPr lang="en-US" altLang="zh-CN" sz="2000" b="1" dirty="0" err="1">
                <a:solidFill>
                  <a:srgbClr val="FF0066"/>
                </a:solidFill>
              </a:rPr>
              <a:t>tempreg</a:t>
            </a:r>
            <a:r>
              <a:rPr lang="en-US" altLang="zh-CN" sz="2000" b="1" dirty="0">
                <a:solidFill>
                  <a:srgbClr val="FF0066"/>
                </a:solidFill>
              </a:rPr>
              <a:t> &gt;&gt;1</a:t>
            </a:r>
            <a:r>
              <a:rPr lang="en-US" altLang="zh-CN" sz="2000" b="1" dirty="0">
                <a:solidFill>
                  <a:schemeClr val="tx1"/>
                </a:solidFill>
              </a:rPr>
              <a:t>;  </a:t>
            </a:r>
            <a:r>
              <a:rPr lang="en-US" altLang="zh-CN" sz="2000" b="1" dirty="0">
                <a:solidFill>
                  <a:schemeClr val="tx1"/>
                </a:solidFill>
                <a:latin typeface="方正姚体" pitchFamily="2" charset="-122"/>
                <a:ea typeface="方正姚体" pitchFamily="2" charset="-122"/>
              </a:rPr>
              <a:t>//</a:t>
            </a:r>
            <a:r>
              <a:rPr lang="zh-CN" altLang="en-US" sz="2000" b="1" dirty="0">
                <a:solidFill>
                  <a:schemeClr val="tx1"/>
                </a:solidFill>
                <a:latin typeface="方正姚体" pitchFamily="2" charset="-122"/>
                <a:ea typeface="方正姚体" pitchFamily="2" charset="-122"/>
              </a:rPr>
              <a:t>右移</a:t>
            </a:r>
            <a:r>
              <a:rPr lang="en-US" altLang="zh-CN" sz="2000" b="1" dirty="0">
                <a:solidFill>
                  <a:schemeClr val="tx1"/>
                </a:solidFill>
                <a:latin typeface="方正姚体" pitchFamily="2" charset="-122"/>
                <a:ea typeface="方正姚体" pitchFamily="2" charset="-122"/>
              </a:rPr>
              <a:t>1</a:t>
            </a:r>
            <a:r>
              <a:rPr lang="zh-CN" altLang="en-US" sz="2000" b="1" dirty="0">
                <a:solidFill>
                  <a:schemeClr val="tx1"/>
                </a:solidFill>
                <a:latin typeface="方正姚体" pitchFamily="2" charset="-122"/>
                <a:ea typeface="方正姚体" pitchFamily="2" charset="-122"/>
              </a:rPr>
              <a:t>位	</a:t>
            </a:r>
          </a:p>
          <a:p>
            <a:pPr>
              <a:lnSpc>
                <a:spcPct val="90000"/>
              </a:lnSpc>
              <a:spcBef>
                <a:spcPct val="0"/>
              </a:spcBef>
              <a:buClrTx/>
              <a:buFontTx/>
              <a:buNone/>
              <a:defRPr/>
            </a:pPr>
            <a:r>
              <a:rPr lang="zh-CN" altLang="en-US" sz="2000" b="1" dirty="0">
                <a:solidFill>
                  <a:schemeClr val="tx1"/>
                </a:solidFill>
              </a:rPr>
              <a:t>                </a:t>
            </a:r>
            <a:r>
              <a:rPr lang="en-US" altLang="zh-CN" sz="2000" b="1" dirty="0">
                <a:solidFill>
                  <a:schemeClr val="tx1"/>
                </a:solidFill>
              </a:rPr>
              <a:t>end</a:t>
            </a:r>
          </a:p>
          <a:p>
            <a:pPr>
              <a:lnSpc>
                <a:spcPct val="90000"/>
              </a:lnSpc>
              <a:spcBef>
                <a:spcPct val="0"/>
              </a:spcBef>
              <a:buClrTx/>
              <a:buFontTx/>
              <a:buNone/>
              <a:defRPr/>
            </a:pPr>
            <a:r>
              <a:rPr lang="en-US" altLang="zh-CN" sz="2000" b="1" dirty="0">
                <a:solidFill>
                  <a:schemeClr val="tx1"/>
                </a:solidFill>
              </a:rPr>
              <a:t>        end</a:t>
            </a:r>
          </a:p>
          <a:p>
            <a:pPr>
              <a:lnSpc>
                <a:spcPct val="90000"/>
              </a:lnSpc>
              <a:spcBef>
                <a:spcPct val="0"/>
              </a:spcBef>
              <a:buClrTx/>
              <a:buFontTx/>
              <a:buNone/>
              <a:defRPr/>
            </a:pPr>
            <a:r>
              <a:rPr lang="en-US" altLang="zh-CN" sz="2000" b="1" dirty="0" err="1">
                <a:solidFill>
                  <a:schemeClr val="tx1"/>
                </a:solidFill>
              </a:rPr>
              <a:t>endmodule</a:t>
            </a:r>
            <a:endParaRPr lang="en-US" altLang="zh-CN" b="1" dirty="0">
              <a:solidFill>
                <a:schemeClr val="tx1"/>
              </a:solidFill>
              <a:latin typeface="Times New Roman" pitchFamily="18" charset="0"/>
            </a:endParaRPr>
          </a:p>
        </p:txBody>
      </p:sp>
      <p:sp>
        <p:nvSpPr>
          <p:cNvPr id="105476" name="Rectangle 3"/>
          <p:cNvSpPr>
            <a:spLocks noGrp="1" noChangeArrowheads="1"/>
          </p:cNvSpPr>
          <p:nvPr>
            <p:ph type="title"/>
          </p:nvPr>
        </p:nvSpPr>
        <p:spPr>
          <a:xfrm>
            <a:off x="539552" y="404664"/>
            <a:ext cx="7772400" cy="372603"/>
          </a:xfrm>
        </p:spPr>
        <p:txBody>
          <a:bodyPr/>
          <a:lstStyle/>
          <a:p>
            <a:r>
              <a:rPr lang="en-US" altLang="zh-CN" dirty="0" smtClean="0">
                <a:solidFill>
                  <a:schemeClr val="accent1"/>
                </a:solidFill>
                <a:latin typeface="Times New Roman" panose="02020603050405020304" pitchFamily="18" charset="0"/>
                <a:cs typeface="Times New Roman" panose="02020603050405020304" pitchFamily="18" charset="0"/>
              </a:rPr>
              <a:t>while</a:t>
            </a:r>
            <a:r>
              <a:rPr lang="zh-CN" altLang="en-US" dirty="0" smtClean="0">
                <a:solidFill>
                  <a:schemeClr val="accent1"/>
                </a:solidFill>
                <a:latin typeface="Times New Roman" panose="02020603050405020304" pitchFamily="18" charset="0"/>
                <a:cs typeface="Times New Roman" panose="02020603050405020304" pitchFamily="18" charset="0"/>
              </a:rPr>
              <a:t>语句举例</a:t>
            </a:r>
          </a:p>
        </p:txBody>
      </p:sp>
      <p:sp>
        <p:nvSpPr>
          <p:cNvPr id="105477" name="Rectangle 4"/>
          <p:cNvSpPr>
            <a:spLocks noGrp="1" noChangeArrowheads="1"/>
          </p:cNvSpPr>
          <p:nvPr>
            <p:ph type="body" idx="1"/>
          </p:nvPr>
        </p:nvSpPr>
        <p:spPr>
          <a:xfrm>
            <a:off x="337120" y="908720"/>
            <a:ext cx="8195320" cy="406778"/>
          </a:xfrm>
        </p:spPr>
        <p:txBody>
          <a:bodyPr/>
          <a:lstStyle/>
          <a:p>
            <a:pPr marL="180000" lvl="1">
              <a:lnSpc>
                <a:spcPct val="105000"/>
              </a:lnSpc>
              <a:buFont typeface="Wingdings" pitchFamily="2" charset="2"/>
              <a:buNone/>
            </a:pPr>
            <a:r>
              <a:rPr lang="en-US" altLang="zh-CN" smtClean="0">
                <a:solidFill>
                  <a:srgbClr val="FF0066"/>
                </a:solidFill>
                <a:latin typeface="Arial" charset="0"/>
                <a:ea typeface="宋体" charset="-122"/>
              </a:rPr>
              <a:t>【</a:t>
            </a:r>
            <a:r>
              <a:rPr lang="zh-CN" altLang="en-US" smtClean="0">
                <a:solidFill>
                  <a:srgbClr val="FF0066"/>
                </a:solidFill>
                <a:latin typeface="Arial" charset="0"/>
                <a:ea typeface="宋体" charset="-122"/>
              </a:rPr>
              <a:t>例</a:t>
            </a:r>
            <a:r>
              <a:rPr kumimoji="1" lang="en-US" altLang="zh-CN" smtClean="0">
                <a:solidFill>
                  <a:srgbClr val="FF0066"/>
                </a:solidFill>
                <a:latin typeface="Arial" charset="0"/>
                <a:ea typeface="宋体" charset="-122"/>
              </a:rPr>
              <a:t>2.37</a:t>
            </a:r>
            <a:r>
              <a:rPr lang="en-US" altLang="zh-CN" smtClean="0">
                <a:solidFill>
                  <a:srgbClr val="FF0066"/>
                </a:solidFill>
                <a:latin typeface="Arial" charset="0"/>
                <a:ea typeface="宋体" charset="-122"/>
              </a:rPr>
              <a:t>】</a:t>
            </a:r>
            <a:r>
              <a:rPr lang="zh-CN" altLang="en-US" sz="2200" smtClean="0">
                <a:latin typeface="宋体" charset="-122"/>
                <a:ea typeface="宋体" charset="-122"/>
              </a:rPr>
              <a:t>用</a:t>
            </a:r>
            <a:r>
              <a:rPr lang="en-US" altLang="zh-CN" sz="2200" smtClean="0">
                <a:latin typeface="Arial" charset="0"/>
                <a:ea typeface="宋体" charset="-122"/>
              </a:rPr>
              <a:t>while</a:t>
            </a:r>
            <a:r>
              <a:rPr lang="zh-CN" altLang="en-US" sz="2200" smtClean="0">
                <a:latin typeface="Arial" charset="0"/>
                <a:ea typeface="宋体" charset="-122"/>
              </a:rPr>
              <a:t>语句对一个</a:t>
            </a:r>
            <a:r>
              <a:rPr lang="en-US" altLang="zh-CN" sz="2200" smtClean="0">
                <a:latin typeface="Arial" charset="0"/>
                <a:ea typeface="宋体" charset="-122"/>
              </a:rPr>
              <a:t>8</a:t>
            </a:r>
            <a:r>
              <a:rPr lang="zh-CN" altLang="en-US" sz="2200" smtClean="0">
                <a:latin typeface="宋体" charset="-122"/>
                <a:ea typeface="宋体" charset="-122"/>
              </a:rPr>
              <a:t>位二进制数中值为</a:t>
            </a:r>
            <a:r>
              <a:rPr lang="en-US" altLang="zh-CN" sz="2200" smtClean="0">
                <a:latin typeface="Arial" charset="0"/>
                <a:ea typeface="宋体" charset="-122"/>
              </a:rPr>
              <a:t>1</a:t>
            </a:r>
            <a:r>
              <a:rPr lang="zh-CN" altLang="en-US" sz="2200" smtClean="0">
                <a:latin typeface="宋体" charset="-122"/>
                <a:ea typeface="宋体" charset="-122"/>
              </a:rPr>
              <a:t>的位进行计数</a:t>
            </a:r>
          </a:p>
        </p:txBody>
      </p:sp>
      <p:sp>
        <p:nvSpPr>
          <p:cNvPr id="500741" name="AutoShape 5"/>
          <p:cNvSpPr>
            <a:spLocks noChangeArrowheads="1"/>
          </p:cNvSpPr>
          <p:nvPr/>
        </p:nvSpPr>
        <p:spPr bwMode="auto">
          <a:xfrm>
            <a:off x="3694191" y="5923856"/>
            <a:ext cx="3962400" cy="381000"/>
          </a:xfrm>
          <a:prstGeom prst="wedgeRectCallout">
            <a:avLst>
              <a:gd name="adj1" fmla="val -48718"/>
              <a:gd name="adj2" fmla="val -13291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b="1">
                <a:solidFill>
                  <a:schemeClr val="tx1"/>
                </a:solidFill>
                <a:latin typeface="楷体_GB2312" pitchFamily="49" charset="-122"/>
                <a:ea typeface="楷体_GB2312" pitchFamily="49" charset="-122"/>
              </a:rPr>
              <a:t>改变循环执行条件表达式的值</a:t>
            </a:r>
          </a:p>
        </p:txBody>
      </p:sp>
      <p:sp>
        <p:nvSpPr>
          <p:cNvPr id="500742" name="AutoShape 6"/>
          <p:cNvSpPr>
            <a:spLocks noChangeArrowheads="1"/>
          </p:cNvSpPr>
          <p:nvPr/>
        </p:nvSpPr>
        <p:spPr bwMode="auto">
          <a:xfrm rot="-76865">
            <a:off x="5330904" y="1732856"/>
            <a:ext cx="3549650" cy="1106487"/>
          </a:xfrm>
          <a:prstGeom prst="cloudCallout">
            <a:avLst>
              <a:gd name="adj1" fmla="val -65773"/>
              <a:gd name="adj2" fmla="val 66477"/>
            </a:avLst>
          </a:prstGeom>
          <a:solidFill>
            <a:srgbClr val="FFFF99"/>
          </a:solidFill>
          <a:ln w="9525">
            <a:solidFill>
              <a:srgbClr val="CC6600"/>
            </a:solidFill>
            <a:round/>
            <a:headEnd/>
            <a:tailEnd/>
          </a:ln>
        </p:spPr>
        <p:txBody>
          <a:bodyPr/>
          <a:lstStyle/>
          <a:p>
            <a:pPr algn="l" eaLnBrk="1" hangingPunct="1">
              <a:lnSpc>
                <a:spcPct val="100000"/>
              </a:lnSpc>
              <a:buClr>
                <a:schemeClr val="tx1"/>
              </a:buClr>
              <a:buSzPct val="80000"/>
              <a:buFont typeface="Wingdings" pitchFamily="2" charset="2"/>
              <a:buNone/>
            </a:pPr>
            <a:r>
              <a:rPr kumimoji="1" lang="zh-CN" altLang="en-US" b="1">
                <a:solidFill>
                  <a:srgbClr val="800000"/>
                </a:solidFill>
                <a:latin typeface="Tahoma" pitchFamily="34" charset="0"/>
                <a:ea typeface="华文行楷" pitchFamily="2" charset="-122"/>
              </a:rPr>
              <a:t>如何用</a:t>
            </a:r>
            <a:r>
              <a:rPr kumimoji="1" lang="en-US" altLang="zh-CN" b="1">
                <a:solidFill>
                  <a:srgbClr val="FF0066"/>
                </a:solidFill>
                <a:latin typeface="Tahoma" pitchFamily="34" charset="0"/>
                <a:ea typeface="华文行楷" pitchFamily="2" charset="-122"/>
              </a:rPr>
              <a:t>for</a:t>
            </a:r>
            <a:r>
              <a:rPr kumimoji="1" lang="zh-CN" altLang="en-US" b="1">
                <a:solidFill>
                  <a:srgbClr val="800000"/>
                </a:solidFill>
                <a:latin typeface="Tahoma" pitchFamily="34" charset="0"/>
                <a:ea typeface="华文行楷" pitchFamily="2" charset="-122"/>
              </a:rPr>
              <a:t>语句改写此程序呢？</a:t>
            </a:r>
          </a:p>
        </p:txBody>
      </p:sp>
      <p:sp>
        <p:nvSpPr>
          <p:cNvPr id="500743" name="Rectangle 7"/>
          <p:cNvSpPr>
            <a:spLocks noChangeArrowheads="1"/>
          </p:cNvSpPr>
          <p:nvPr/>
        </p:nvSpPr>
        <p:spPr bwMode="auto">
          <a:xfrm>
            <a:off x="1509514" y="4221088"/>
            <a:ext cx="3638550" cy="1643062"/>
          </a:xfrm>
          <a:prstGeom prst="rect">
            <a:avLst/>
          </a:prstGeom>
          <a:noFill/>
          <a:ln w="19050">
            <a:solidFill>
              <a:srgbClr val="FF0000"/>
            </a:solidFill>
            <a:prstDash val="dash"/>
            <a:miter lim="800000"/>
            <a:headEnd/>
            <a:tailEnd/>
          </a:ln>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500738"/>
                                        </p:tgtEl>
                                        <p:attrNameLst>
                                          <p:attrName>style.visibility</p:attrName>
                                        </p:attrNameLst>
                                      </p:cBhvr>
                                      <p:to>
                                        <p:strVal val="visible"/>
                                      </p:to>
                                    </p:set>
                                    <p:anim calcmode="lin" valueType="num">
                                      <p:cBhvr additive="base">
                                        <p:cTn id="7" dur="500" fill="hold"/>
                                        <p:tgtEl>
                                          <p:spTgt spid="500738"/>
                                        </p:tgtEl>
                                        <p:attrNameLst>
                                          <p:attrName>ppt_x</p:attrName>
                                        </p:attrNameLst>
                                      </p:cBhvr>
                                      <p:tavLst>
                                        <p:tav tm="0">
                                          <p:val>
                                            <p:strVal val="0-#ppt_w/2"/>
                                          </p:val>
                                        </p:tav>
                                        <p:tav tm="100000">
                                          <p:val>
                                            <p:strVal val="#ppt_x"/>
                                          </p:val>
                                        </p:tav>
                                      </p:tavLst>
                                    </p:anim>
                                    <p:anim calcmode="lin" valueType="num">
                                      <p:cBhvr additive="base">
                                        <p:cTn id="8" dur="500" fill="hold"/>
                                        <p:tgtEl>
                                          <p:spTgt spid="5007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00741"/>
                                        </p:tgtEl>
                                        <p:attrNameLst>
                                          <p:attrName>style.visibility</p:attrName>
                                        </p:attrNameLst>
                                      </p:cBhvr>
                                      <p:to>
                                        <p:strVal val="visible"/>
                                      </p:to>
                                    </p:set>
                                    <p:animEffect transition="in" filter="dissolve">
                                      <p:cBhvr>
                                        <p:cTn id="13" dur="500"/>
                                        <p:tgtEl>
                                          <p:spTgt spid="500741"/>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00743"/>
                                        </p:tgtEl>
                                        <p:attrNameLst>
                                          <p:attrName>style.visibility</p:attrName>
                                        </p:attrNameLst>
                                      </p:cBhvr>
                                      <p:to>
                                        <p:strVal val="visible"/>
                                      </p:to>
                                    </p:set>
                                    <p:anim calcmode="lin" valueType="num">
                                      <p:cBhvr>
                                        <p:cTn id="18" dur="500" fill="hold"/>
                                        <p:tgtEl>
                                          <p:spTgt spid="500743"/>
                                        </p:tgtEl>
                                        <p:attrNameLst>
                                          <p:attrName>ppt_w</p:attrName>
                                        </p:attrNameLst>
                                      </p:cBhvr>
                                      <p:tavLst>
                                        <p:tav tm="0">
                                          <p:val>
                                            <p:fltVal val="0"/>
                                          </p:val>
                                        </p:tav>
                                        <p:tav tm="100000">
                                          <p:val>
                                            <p:strVal val="#ppt_w"/>
                                          </p:val>
                                        </p:tav>
                                      </p:tavLst>
                                    </p:anim>
                                    <p:anim calcmode="lin" valueType="num">
                                      <p:cBhvr>
                                        <p:cTn id="19" dur="500" fill="hold"/>
                                        <p:tgtEl>
                                          <p:spTgt spid="500743"/>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00742"/>
                                        </p:tgtEl>
                                        <p:attrNameLst>
                                          <p:attrName>style.visibility</p:attrName>
                                        </p:attrNameLst>
                                      </p:cBhvr>
                                      <p:to>
                                        <p:strVal val="visible"/>
                                      </p:to>
                                    </p:set>
                                    <p:animEffect transition="in" filter="dissolve">
                                      <p:cBhvr>
                                        <p:cTn id="24" dur="500"/>
                                        <p:tgtEl>
                                          <p:spTgt spid="500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8" grpId="0" animBg="1" autoUpdateAnimBg="0"/>
      <p:bldP spid="500741" grpId="0" animBg="1"/>
      <p:bldP spid="500742" grpId="0" animBg="1" autoUpdateAnimBg="0"/>
      <p:bldP spid="500743"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611560" y="404664"/>
            <a:ext cx="7772400" cy="384755"/>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4</a:t>
            </a:r>
            <a:r>
              <a:rPr lang="zh-CN" altLang="en-US" smtClean="0">
                <a:solidFill>
                  <a:schemeClr val="accent1"/>
                </a:solidFill>
                <a:latin typeface="Times New Roman" panose="02020603050405020304" pitchFamily="18" charset="0"/>
                <a:cs typeface="Times New Roman" panose="02020603050405020304" pitchFamily="18" charset="0"/>
              </a:rPr>
              <a:t>、</a:t>
            </a:r>
            <a:r>
              <a:rPr lang="en-US" altLang="zh-CN" smtClean="0">
                <a:solidFill>
                  <a:schemeClr val="accent1"/>
                </a:solidFill>
                <a:latin typeface="Times New Roman" panose="02020603050405020304" pitchFamily="18" charset="0"/>
                <a:cs typeface="Times New Roman" panose="02020603050405020304" pitchFamily="18" charset="0"/>
              </a:rPr>
              <a:t> forever</a:t>
            </a:r>
            <a:r>
              <a:rPr lang="zh-CN" altLang="en-US" smtClean="0">
                <a:solidFill>
                  <a:schemeClr val="accent1"/>
                </a:solidFill>
                <a:latin typeface="Times New Roman" panose="02020603050405020304" pitchFamily="18" charset="0"/>
                <a:cs typeface="Times New Roman" panose="02020603050405020304" pitchFamily="18" charset="0"/>
              </a:rPr>
              <a:t>语句</a:t>
            </a:r>
          </a:p>
        </p:txBody>
      </p:sp>
      <p:sp>
        <p:nvSpPr>
          <p:cNvPr id="106500" name="Rectangle 3"/>
          <p:cNvSpPr>
            <a:spLocks noGrp="1" noChangeArrowheads="1"/>
          </p:cNvSpPr>
          <p:nvPr>
            <p:ph type="body" idx="1"/>
          </p:nvPr>
        </p:nvSpPr>
        <p:spPr>
          <a:xfrm>
            <a:off x="455613" y="918024"/>
            <a:ext cx="7788275" cy="422744"/>
          </a:xfrm>
        </p:spPr>
        <p:txBody>
          <a:bodyPr/>
          <a:lstStyle/>
          <a:p>
            <a:pPr algn="just">
              <a:lnSpc>
                <a:spcPct val="110000"/>
              </a:lnSpc>
              <a:spcBef>
                <a:spcPct val="0"/>
              </a:spcBef>
            </a:pPr>
            <a:r>
              <a:rPr lang="zh-CN" altLang="en-US" sz="2400" dirty="0" smtClean="0">
                <a:solidFill>
                  <a:srgbClr val="FF0000"/>
                </a:solidFill>
                <a:latin typeface="Arial" charset="0"/>
                <a:ea typeface="宋体" charset="-122"/>
              </a:rPr>
              <a:t>功能</a:t>
            </a:r>
            <a:r>
              <a:rPr lang="zh-CN" altLang="en-US" sz="2400" dirty="0" smtClean="0">
                <a:latin typeface="Arial" charset="0"/>
                <a:ea typeface="宋体" charset="-122"/>
              </a:rPr>
              <a:t>：</a:t>
            </a:r>
            <a:r>
              <a:rPr lang="zh-CN" altLang="en-US" sz="2400" dirty="0" smtClean="0">
                <a:solidFill>
                  <a:srgbClr val="CC0066"/>
                </a:solidFill>
                <a:latin typeface="宋体" charset="-122"/>
                <a:ea typeface="宋体" charset="-122"/>
              </a:rPr>
              <a:t>无条件</a:t>
            </a:r>
            <a:r>
              <a:rPr lang="zh-CN" altLang="en-US" sz="2400" dirty="0" smtClean="0">
                <a:latin typeface="宋体" charset="-122"/>
                <a:ea typeface="宋体" charset="-122"/>
              </a:rPr>
              <a:t>连续执行</a:t>
            </a:r>
            <a:r>
              <a:rPr lang="en-US" altLang="zh-CN" sz="2400" dirty="0" smtClean="0">
                <a:latin typeface="Arial" charset="0"/>
                <a:ea typeface="宋体" charset="-122"/>
              </a:rPr>
              <a:t>forever</a:t>
            </a:r>
            <a:r>
              <a:rPr lang="zh-CN" altLang="en-US" sz="2400" dirty="0" smtClean="0">
                <a:latin typeface="Arial" charset="0"/>
                <a:ea typeface="宋体" charset="-122"/>
              </a:rPr>
              <a:t>后面</a:t>
            </a:r>
            <a:r>
              <a:rPr lang="zh-CN" altLang="en-US" sz="2400" dirty="0" smtClean="0">
                <a:latin typeface="宋体" charset="-122"/>
                <a:ea typeface="宋体" charset="-122"/>
              </a:rPr>
              <a:t>的语句或语句块。</a:t>
            </a:r>
          </a:p>
        </p:txBody>
      </p:sp>
      <p:sp>
        <p:nvSpPr>
          <p:cNvPr id="504837" name="Text Box 5"/>
          <p:cNvSpPr txBox="1">
            <a:spLocks noChangeArrowheads="1"/>
          </p:cNvSpPr>
          <p:nvPr/>
        </p:nvSpPr>
        <p:spPr bwMode="auto">
          <a:xfrm>
            <a:off x="2659063" y="1860550"/>
            <a:ext cx="1682750" cy="1320800"/>
          </a:xfrm>
          <a:prstGeom prst="rect">
            <a:avLst/>
          </a:prstGeom>
          <a:solidFill>
            <a:srgbClr val="66FFCC"/>
          </a:solidFill>
          <a:ln w="9525">
            <a:solidFill>
              <a:srgbClr val="CC6600"/>
            </a:solidFill>
            <a:miter lim="800000"/>
            <a:headEnd/>
            <a:tailEnd/>
          </a:ln>
        </p:spPr>
        <p:txBody>
          <a:bodyPr anchor="b">
            <a:spAutoFit/>
          </a:bodyPr>
          <a:lstStyle/>
          <a:p>
            <a:pPr algn="l">
              <a:lnSpc>
                <a:spcPct val="100000"/>
              </a:lnSpc>
              <a:spcBef>
                <a:spcPct val="0"/>
              </a:spcBef>
              <a:buClrTx/>
              <a:buFontTx/>
              <a:buNone/>
            </a:pPr>
            <a:r>
              <a:rPr lang="en-US" altLang="zh-CN" sz="2000" b="1" dirty="0">
                <a:solidFill>
                  <a:srgbClr val="FF0066"/>
                </a:solidFill>
                <a:latin typeface="Arial" charset="0"/>
              </a:rPr>
              <a:t>forever</a:t>
            </a:r>
            <a:r>
              <a:rPr lang="en-US" altLang="zh-CN" sz="2000" b="1" dirty="0">
                <a:latin typeface="Arial" charset="0"/>
              </a:rPr>
              <a:t> </a:t>
            </a:r>
          </a:p>
          <a:p>
            <a:pPr algn="l">
              <a:lnSpc>
                <a:spcPct val="100000"/>
              </a:lnSpc>
              <a:spcBef>
                <a:spcPct val="0"/>
              </a:spcBef>
              <a:buClrTx/>
              <a:buFontTx/>
              <a:buNone/>
            </a:pPr>
            <a:r>
              <a:rPr lang="en-US" altLang="zh-CN" sz="2000" b="1" dirty="0">
                <a:latin typeface="Arial" charset="0"/>
              </a:rPr>
              <a:t>   </a:t>
            </a:r>
            <a:r>
              <a:rPr lang="en-US" altLang="zh-CN" sz="2000" b="1" dirty="0">
                <a:solidFill>
                  <a:srgbClr val="FF6600"/>
                </a:solidFill>
                <a:latin typeface="Arial" charset="0"/>
              </a:rPr>
              <a:t>begin</a:t>
            </a:r>
          </a:p>
          <a:p>
            <a:pPr algn="l">
              <a:lnSpc>
                <a:spcPct val="100000"/>
              </a:lnSpc>
              <a:spcBef>
                <a:spcPct val="0"/>
              </a:spcBef>
              <a:buClrTx/>
              <a:buFontTx/>
              <a:buNone/>
            </a:pPr>
            <a:r>
              <a:rPr lang="en-US" altLang="zh-CN" sz="2000" b="1" dirty="0">
                <a:solidFill>
                  <a:schemeClr val="tx1"/>
                </a:solidFill>
                <a:latin typeface="Arial" charset="0"/>
              </a:rPr>
              <a:t>      ……</a:t>
            </a:r>
          </a:p>
          <a:p>
            <a:pPr algn="l">
              <a:lnSpc>
                <a:spcPct val="100000"/>
              </a:lnSpc>
              <a:spcBef>
                <a:spcPct val="0"/>
              </a:spcBef>
              <a:buClrTx/>
              <a:buFontTx/>
              <a:buNone/>
            </a:pPr>
            <a:r>
              <a:rPr lang="en-US" altLang="zh-CN" sz="2000" b="1" dirty="0">
                <a:latin typeface="Arial" charset="0"/>
              </a:rPr>
              <a:t>   </a:t>
            </a:r>
            <a:r>
              <a:rPr lang="en-US" altLang="zh-CN" sz="2000" b="1" dirty="0">
                <a:solidFill>
                  <a:srgbClr val="FF6600"/>
                </a:solidFill>
                <a:latin typeface="Arial" charset="0"/>
              </a:rPr>
              <a:t>end</a:t>
            </a:r>
          </a:p>
        </p:txBody>
      </p:sp>
      <p:sp>
        <p:nvSpPr>
          <p:cNvPr id="504839" name="Text Box 7"/>
          <p:cNvSpPr txBox="1">
            <a:spLocks noChangeArrowheads="1"/>
          </p:cNvSpPr>
          <p:nvPr/>
        </p:nvSpPr>
        <p:spPr bwMode="auto">
          <a:xfrm>
            <a:off x="576263" y="3570705"/>
            <a:ext cx="7935912" cy="2123658"/>
          </a:xfrm>
          <a:prstGeom prst="rect">
            <a:avLst/>
          </a:prstGeom>
          <a:noFill/>
          <a:ln w="9525">
            <a:noFill/>
            <a:miter lim="800000"/>
            <a:headEnd/>
            <a:tailEnd/>
          </a:ln>
        </p:spPr>
        <p:txBody>
          <a:bodyPr anchor="b">
            <a:spAutoFit/>
          </a:bodyPr>
          <a:lstStyle/>
          <a:p>
            <a:pPr marL="374650" indent="-180000">
              <a:spcBef>
                <a:spcPct val="0"/>
              </a:spcBef>
              <a:buClr>
                <a:schemeClr val="accent2"/>
              </a:buClr>
              <a:buFont typeface="Wingdings" panose="05000000000000000000" pitchFamily="2" charset="2"/>
              <a:buChar char="Ø"/>
            </a:pPr>
            <a:r>
              <a:rPr lang="en-US" altLang="zh-CN" sz="2200" b="1" dirty="0">
                <a:solidFill>
                  <a:schemeClr val="tx1"/>
                </a:solidFill>
                <a:latin typeface="Arial" charset="0"/>
                <a:ea typeface="楷体_GB2312" pitchFamily="49" charset="-122"/>
              </a:rPr>
              <a:t>forever</a:t>
            </a:r>
            <a:r>
              <a:rPr lang="zh-CN" altLang="en-US" sz="2200" b="1" dirty="0">
                <a:solidFill>
                  <a:schemeClr val="tx1"/>
                </a:solidFill>
                <a:latin typeface="Arial" charset="0"/>
                <a:ea typeface="楷体_GB2312" pitchFamily="49" charset="-122"/>
              </a:rPr>
              <a:t>循环应包括定时控制或能够使其自身停止循环，否则循环将无限进行下去！</a:t>
            </a:r>
          </a:p>
          <a:p>
            <a:pPr marL="374650" indent="-180000">
              <a:spcBef>
                <a:spcPct val="0"/>
              </a:spcBef>
              <a:buClr>
                <a:schemeClr val="accent2"/>
              </a:buClr>
              <a:buFont typeface="Wingdings" panose="05000000000000000000" pitchFamily="2" charset="2"/>
              <a:buChar char="Ø"/>
            </a:pPr>
            <a:r>
              <a:rPr lang="zh-CN" altLang="en-US" sz="2200" b="1" dirty="0">
                <a:solidFill>
                  <a:schemeClr val="tx1"/>
                </a:solidFill>
                <a:latin typeface="Arial" charset="0"/>
                <a:ea typeface="楷体_GB2312" pitchFamily="49" charset="-122"/>
              </a:rPr>
              <a:t>常用在测试文件中产生周期性的波形，作为</a:t>
            </a:r>
            <a:r>
              <a:rPr lang="zh-CN" altLang="en-US" sz="2200" b="1" dirty="0">
                <a:solidFill>
                  <a:srgbClr val="FF0066"/>
                </a:solidFill>
                <a:latin typeface="Arial" charset="0"/>
                <a:ea typeface="楷体_GB2312" pitchFamily="49" charset="-122"/>
              </a:rPr>
              <a:t>仿真激励</a:t>
            </a:r>
            <a:r>
              <a:rPr lang="zh-CN" altLang="en-US" sz="2200" b="1" dirty="0">
                <a:solidFill>
                  <a:schemeClr val="tx1"/>
                </a:solidFill>
                <a:latin typeface="Arial" charset="0"/>
                <a:ea typeface="楷体_GB2312" pitchFamily="49" charset="-122"/>
              </a:rPr>
              <a:t>信号。</a:t>
            </a:r>
          </a:p>
          <a:p>
            <a:pPr marL="374650" indent="-180000">
              <a:spcBef>
                <a:spcPct val="0"/>
              </a:spcBef>
              <a:buClr>
                <a:schemeClr val="accent2"/>
              </a:buClr>
              <a:buFont typeface="Wingdings" panose="05000000000000000000" pitchFamily="2" charset="2"/>
              <a:buChar char="Ø"/>
            </a:pPr>
            <a:r>
              <a:rPr lang="zh-CN" altLang="en-US" sz="2200" b="1" dirty="0">
                <a:solidFill>
                  <a:schemeClr val="tx1"/>
                </a:solidFill>
                <a:latin typeface="Arial" charset="0"/>
                <a:ea typeface="楷体_GB2312" pitchFamily="49" charset="-122"/>
              </a:rPr>
              <a:t>可综合性：尽管</a:t>
            </a:r>
            <a:r>
              <a:rPr lang="en-US" altLang="zh-CN" sz="2200" b="1" dirty="0" err="1">
                <a:solidFill>
                  <a:schemeClr val="tx1"/>
                </a:solidFill>
                <a:latin typeface="Arial" charset="0"/>
                <a:ea typeface="楷体_GB2312" pitchFamily="49" charset="-122"/>
              </a:rPr>
              <a:t>Quartus</a:t>
            </a:r>
            <a:r>
              <a:rPr lang="en-US" altLang="zh-CN" sz="2200" b="1" dirty="0">
                <a:solidFill>
                  <a:schemeClr val="tx1"/>
                </a:solidFill>
                <a:latin typeface="Arial" charset="0"/>
                <a:ea typeface="楷体_GB2312" pitchFamily="49" charset="-122"/>
              </a:rPr>
              <a:t> II</a:t>
            </a:r>
            <a:r>
              <a:rPr lang="zh-CN" altLang="en-US" sz="2200" b="1" dirty="0">
                <a:solidFill>
                  <a:schemeClr val="tx1"/>
                </a:solidFill>
                <a:latin typeface="Arial" charset="0"/>
                <a:ea typeface="楷体_GB2312" pitchFamily="49" charset="-122"/>
              </a:rPr>
              <a:t>支持该语句，但</a:t>
            </a:r>
            <a:r>
              <a:rPr lang="zh-CN" altLang="en-US" sz="2200" b="1" dirty="0">
                <a:solidFill>
                  <a:srgbClr val="FF0066"/>
                </a:solidFill>
                <a:latin typeface="Arial" charset="0"/>
                <a:ea typeface="楷体_GB2312" pitchFamily="49" charset="-122"/>
              </a:rPr>
              <a:t>一般情况下是不可综合的</a:t>
            </a:r>
            <a:r>
              <a:rPr lang="zh-CN" altLang="en-US" sz="2200" b="1" dirty="0">
                <a:solidFill>
                  <a:schemeClr val="tx1"/>
                </a:solidFill>
                <a:latin typeface="Arial" charset="0"/>
                <a:ea typeface="楷体_GB2312" pitchFamily="49" charset="-122"/>
              </a:rPr>
              <a:t>！如果</a:t>
            </a:r>
            <a:r>
              <a:rPr lang="en-US" altLang="zh-CN" sz="2200" b="1" dirty="0">
                <a:solidFill>
                  <a:schemeClr val="tx1"/>
                </a:solidFill>
                <a:latin typeface="Arial" charset="0"/>
                <a:ea typeface="楷体_GB2312" pitchFamily="49" charset="-122"/>
              </a:rPr>
              <a:t>forever</a:t>
            </a:r>
            <a:r>
              <a:rPr lang="zh-CN" altLang="en-US" sz="2200" b="1" dirty="0">
                <a:solidFill>
                  <a:schemeClr val="tx1"/>
                </a:solidFill>
                <a:latin typeface="Arial" charset="0"/>
                <a:ea typeface="楷体_GB2312" pitchFamily="49" charset="-122"/>
              </a:rPr>
              <a:t>循环被</a:t>
            </a:r>
            <a:r>
              <a:rPr lang="en-US" altLang="zh-CN" sz="2200" b="1" dirty="0">
                <a:solidFill>
                  <a:schemeClr val="tx1"/>
                </a:solidFill>
                <a:latin typeface="Arial" charset="0"/>
                <a:ea typeface="楷体_GB2312" pitchFamily="49" charset="-122"/>
              </a:rPr>
              <a:t>@(</a:t>
            </a:r>
            <a:r>
              <a:rPr lang="en-US" altLang="zh-CN" sz="2200" b="1" dirty="0" err="1">
                <a:solidFill>
                  <a:schemeClr val="tx1"/>
                </a:solidFill>
                <a:latin typeface="Arial" charset="0"/>
                <a:ea typeface="楷体_GB2312" pitchFamily="49" charset="-122"/>
              </a:rPr>
              <a:t>posedge</a:t>
            </a:r>
            <a:r>
              <a:rPr lang="en-US" altLang="zh-CN" sz="2200" b="1" dirty="0">
                <a:solidFill>
                  <a:schemeClr val="tx1"/>
                </a:solidFill>
                <a:latin typeface="Arial" charset="0"/>
                <a:ea typeface="楷体_GB2312" pitchFamily="49" charset="-122"/>
              </a:rPr>
              <a:t> clock)</a:t>
            </a:r>
            <a:r>
              <a:rPr lang="zh-CN" altLang="en-US" sz="2200" b="1" dirty="0">
                <a:solidFill>
                  <a:schemeClr val="tx1"/>
                </a:solidFill>
                <a:latin typeface="Arial" charset="0"/>
                <a:ea typeface="楷体_GB2312" pitchFamily="49" charset="-122"/>
              </a:rPr>
              <a:t>形式的时间控制打断，则是可综合的。</a:t>
            </a:r>
          </a:p>
        </p:txBody>
      </p:sp>
      <p:sp>
        <p:nvSpPr>
          <p:cNvPr id="504840" name="Rectangle 8"/>
          <p:cNvSpPr>
            <a:spLocks noChangeArrowheads="1"/>
          </p:cNvSpPr>
          <p:nvPr/>
        </p:nvSpPr>
        <p:spPr bwMode="auto">
          <a:xfrm>
            <a:off x="1419225" y="2216150"/>
            <a:ext cx="800219" cy="424732"/>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b="1" dirty="0">
                <a:solidFill>
                  <a:srgbClr val="C00000"/>
                </a:solidFill>
                <a:effectLst>
                  <a:outerShdw blurRad="38100" dist="38100" dir="2700000" algn="tl">
                    <a:srgbClr val="C0C0C0"/>
                  </a:outerShdw>
                </a:effectLst>
                <a:latin typeface="华文彩云" pitchFamily="2" charset="-122"/>
                <a:ea typeface="华文彩云" pitchFamily="2" charset="-122"/>
              </a:rPr>
              <a:t>格式</a:t>
            </a:r>
          </a:p>
        </p:txBody>
      </p:sp>
      <p:sp>
        <p:nvSpPr>
          <p:cNvPr id="504841" name="AutoShape 9"/>
          <p:cNvSpPr>
            <a:spLocks noChangeArrowheads="1"/>
          </p:cNvSpPr>
          <p:nvPr/>
        </p:nvSpPr>
        <p:spPr bwMode="auto">
          <a:xfrm rot="21120300">
            <a:off x="5187950" y="1781175"/>
            <a:ext cx="3702050" cy="1250950"/>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marL="179388" lvl="1" algn="l">
              <a:lnSpc>
                <a:spcPct val="100000"/>
              </a:lnSpc>
              <a:spcBef>
                <a:spcPct val="30000"/>
              </a:spcBef>
              <a:buClrTx/>
              <a:buFontTx/>
              <a:buNone/>
              <a:defRPr/>
            </a:pPr>
            <a:r>
              <a:rPr kumimoji="1" lang="en-US" altLang="zh-CN" sz="2200" b="1">
                <a:solidFill>
                  <a:srgbClr val="000000"/>
                </a:solidFill>
                <a:latin typeface="华文新魏" pitchFamily="2" charset="-122"/>
                <a:ea typeface="华文新魏" pitchFamily="2" charset="-122"/>
              </a:rPr>
              <a:t>forever</a:t>
            </a:r>
            <a:r>
              <a:rPr kumimoji="1" lang="zh-CN" altLang="en-US" sz="2200" b="1">
                <a:solidFill>
                  <a:srgbClr val="000000"/>
                </a:solidFill>
                <a:latin typeface="华文新魏" pitchFamily="2" charset="-122"/>
                <a:ea typeface="华文新魏" pitchFamily="2" charset="-122"/>
              </a:rPr>
              <a:t>语句通常用在测试文件中！</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04834"/>
                                        </p:tgtEl>
                                        <p:attrNameLst>
                                          <p:attrName>style.visibility</p:attrName>
                                        </p:attrNameLst>
                                      </p:cBhvr>
                                      <p:to>
                                        <p:strVal val="visible"/>
                                      </p:to>
                                    </p:set>
                                    <p:anim calcmode="lin" valueType="num">
                                      <p:cBhvr additive="base">
                                        <p:cTn id="7" dur="500" fill="hold"/>
                                        <p:tgtEl>
                                          <p:spTgt spid="504834"/>
                                        </p:tgtEl>
                                        <p:attrNameLst>
                                          <p:attrName>ppt_x</p:attrName>
                                        </p:attrNameLst>
                                      </p:cBhvr>
                                      <p:tavLst>
                                        <p:tav tm="0">
                                          <p:val>
                                            <p:strVal val="#ppt_x"/>
                                          </p:val>
                                        </p:tav>
                                        <p:tav tm="100000">
                                          <p:val>
                                            <p:strVal val="#ppt_x"/>
                                          </p:val>
                                        </p:tav>
                                      </p:tavLst>
                                    </p:anim>
                                    <p:anim calcmode="lin" valueType="num">
                                      <p:cBhvr additive="base">
                                        <p:cTn id="8" dur="500" fill="hold"/>
                                        <p:tgtEl>
                                          <p:spTgt spid="5048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04840"/>
                                        </p:tgtEl>
                                        <p:attrNameLst>
                                          <p:attrName>style.visibility</p:attrName>
                                        </p:attrNameLst>
                                      </p:cBhvr>
                                      <p:to>
                                        <p:strVal val="visible"/>
                                      </p:to>
                                    </p:set>
                                    <p:anim calcmode="lin" valueType="num">
                                      <p:cBhvr>
                                        <p:cTn id="13" dur="500" fill="hold"/>
                                        <p:tgtEl>
                                          <p:spTgt spid="504840"/>
                                        </p:tgtEl>
                                        <p:attrNameLst>
                                          <p:attrName>ppt_w</p:attrName>
                                        </p:attrNameLst>
                                      </p:cBhvr>
                                      <p:tavLst>
                                        <p:tav tm="0">
                                          <p:val>
                                            <p:fltVal val="0"/>
                                          </p:val>
                                        </p:tav>
                                        <p:tav tm="100000">
                                          <p:val>
                                            <p:strVal val="#ppt_w"/>
                                          </p:val>
                                        </p:tav>
                                      </p:tavLst>
                                    </p:anim>
                                    <p:anim calcmode="lin" valueType="num">
                                      <p:cBhvr>
                                        <p:cTn id="14" dur="500" fill="hold"/>
                                        <p:tgtEl>
                                          <p:spTgt spid="504840"/>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504837"/>
                                        </p:tgtEl>
                                        <p:attrNameLst>
                                          <p:attrName>style.visibility</p:attrName>
                                        </p:attrNameLst>
                                      </p:cBhvr>
                                      <p:to>
                                        <p:strVal val="visible"/>
                                      </p:to>
                                    </p:set>
                                    <p:animEffect transition="in" filter="wipe(left)">
                                      <p:cBhvr>
                                        <p:cTn id="18" dur="500"/>
                                        <p:tgtEl>
                                          <p:spTgt spid="50483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04839"/>
                                        </p:tgtEl>
                                        <p:attrNameLst>
                                          <p:attrName>style.visibility</p:attrName>
                                        </p:attrNameLst>
                                      </p:cBhvr>
                                      <p:to>
                                        <p:strVal val="visible"/>
                                      </p:to>
                                    </p:set>
                                    <p:anim calcmode="lin" valueType="num">
                                      <p:cBhvr additive="base">
                                        <p:cTn id="23" dur="500" fill="hold"/>
                                        <p:tgtEl>
                                          <p:spTgt spid="504839"/>
                                        </p:tgtEl>
                                        <p:attrNameLst>
                                          <p:attrName>ppt_x</p:attrName>
                                        </p:attrNameLst>
                                      </p:cBhvr>
                                      <p:tavLst>
                                        <p:tav tm="0">
                                          <p:val>
                                            <p:strVal val="0-#ppt_w/2"/>
                                          </p:val>
                                        </p:tav>
                                        <p:tav tm="100000">
                                          <p:val>
                                            <p:strVal val="#ppt_x"/>
                                          </p:val>
                                        </p:tav>
                                      </p:tavLst>
                                    </p:anim>
                                    <p:anim calcmode="lin" valueType="num">
                                      <p:cBhvr additive="base">
                                        <p:cTn id="24" dur="500" fill="hold"/>
                                        <p:tgtEl>
                                          <p:spTgt spid="50483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504841"/>
                                        </p:tgtEl>
                                        <p:attrNameLst>
                                          <p:attrName>style.visibility</p:attrName>
                                        </p:attrNameLst>
                                      </p:cBhvr>
                                      <p:to>
                                        <p:strVal val="visible"/>
                                      </p:to>
                                    </p:set>
                                    <p:anim calcmode="lin" valueType="num">
                                      <p:cBhvr>
                                        <p:cTn id="29" dur="500" fill="hold"/>
                                        <p:tgtEl>
                                          <p:spTgt spid="504841"/>
                                        </p:tgtEl>
                                        <p:attrNameLst>
                                          <p:attrName>ppt_w</p:attrName>
                                        </p:attrNameLst>
                                      </p:cBhvr>
                                      <p:tavLst>
                                        <p:tav tm="0">
                                          <p:val>
                                            <p:fltVal val="0"/>
                                          </p:val>
                                        </p:tav>
                                        <p:tav tm="100000">
                                          <p:val>
                                            <p:strVal val="#ppt_w"/>
                                          </p:val>
                                        </p:tav>
                                      </p:tavLst>
                                    </p:anim>
                                    <p:anim calcmode="lin" valueType="num">
                                      <p:cBhvr>
                                        <p:cTn id="30" dur="500" fill="hold"/>
                                        <p:tgtEl>
                                          <p:spTgt spid="5048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p:bldP spid="504837" grpId="0" animBg="1"/>
      <p:bldP spid="504839" grpId="0" autoUpdateAnimBg="0"/>
      <p:bldP spid="504840" grpId="0" animBg="1" autoUpdateAnimBg="0"/>
      <p:bldP spid="50484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539552" y="476672"/>
            <a:ext cx="6515100" cy="372603"/>
          </a:xfrm>
        </p:spPr>
        <p:txBody>
          <a:bodyPr/>
          <a:lstStyle/>
          <a:p>
            <a:r>
              <a:rPr lang="en-US" altLang="zh-CN" dirty="0" err="1" smtClean="0">
                <a:solidFill>
                  <a:schemeClr val="accent1"/>
                </a:solidFill>
                <a:latin typeface="Times New Roman" panose="02020603050405020304" pitchFamily="18" charset="0"/>
                <a:cs typeface="Times New Roman" panose="02020603050405020304" pitchFamily="18" charset="0"/>
              </a:rPr>
              <a:t>Verilog</a:t>
            </a:r>
            <a:r>
              <a:rPr lang="en-US" altLang="zh-CN" dirty="0" smtClean="0">
                <a:solidFill>
                  <a:schemeClr val="accent1"/>
                </a:solidFill>
                <a:latin typeface="Times New Roman" panose="02020603050405020304" pitchFamily="18" charset="0"/>
                <a:cs typeface="Times New Roman" panose="02020603050405020304" pitchFamily="18" charset="0"/>
              </a:rPr>
              <a:t> HDL</a:t>
            </a:r>
            <a:r>
              <a:rPr lang="zh-CN" altLang="en-US" dirty="0" smtClean="0">
                <a:solidFill>
                  <a:schemeClr val="accent1"/>
                </a:solidFill>
                <a:latin typeface="Times New Roman" panose="02020603050405020304" pitchFamily="18" charset="0"/>
                <a:cs typeface="Times New Roman" panose="02020603050405020304" pitchFamily="18" charset="0"/>
              </a:rPr>
              <a:t>实例</a:t>
            </a:r>
          </a:p>
        </p:txBody>
      </p:sp>
      <p:sp>
        <p:nvSpPr>
          <p:cNvPr id="24580" name="Rectangle 3"/>
          <p:cNvSpPr>
            <a:spLocks noGrp="1" noChangeArrowheads="1"/>
          </p:cNvSpPr>
          <p:nvPr>
            <p:ph type="body" idx="1"/>
          </p:nvPr>
        </p:nvSpPr>
        <p:spPr>
          <a:xfrm>
            <a:off x="683568" y="980728"/>
            <a:ext cx="7261870" cy="1628651"/>
          </a:xfrm>
        </p:spPr>
        <p:txBody>
          <a:bodyPr/>
          <a:lstStyle/>
          <a:p>
            <a:pPr algn="just">
              <a:buFont typeface="Wingdings" pitchFamily="2" charset="2"/>
              <a:buNone/>
            </a:pPr>
            <a:r>
              <a:rPr kumimoji="1" lang="en-US" altLang="zh-CN" sz="220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例</a:t>
            </a:r>
            <a:r>
              <a:rPr kumimoji="1" lang="en-US" altLang="zh-CN" sz="220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多路选择器</a:t>
            </a:r>
            <a:endParaRPr lang="zh-CN" altLang="en-US" sz="2200" dirty="0" smtClean="0">
              <a:solidFill>
                <a:srgbClr val="CC6600"/>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buNone/>
            </a:pP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module mux2 (input [3:0] d0, d1,</a:t>
            </a:r>
          </a:p>
          <a:p>
            <a:pPr algn="just">
              <a:spcBef>
                <a:spcPts val="600"/>
              </a:spcBef>
              <a:buNone/>
            </a:pP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input s,   output [3:0] y);</a:t>
            </a:r>
          </a:p>
          <a:p>
            <a:pPr algn="just">
              <a:spcBef>
                <a:spcPts val="600"/>
              </a:spcBef>
              <a:buNone/>
            </a:pP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assign y = s ? d1 : d0;</a:t>
            </a:r>
          </a:p>
          <a:p>
            <a:pPr algn="just">
              <a:spcBef>
                <a:spcPts val="600"/>
              </a:spcBef>
              <a:buNone/>
            </a:pPr>
            <a:r>
              <a:rPr lang="en-US" altLang="zh-CN" sz="2200" dirty="0" err="1" smtClean="0">
                <a:latin typeface="Times New Roman" panose="02020603050405020304" pitchFamily="18" charset="0"/>
                <a:ea typeface="宋体" panose="02010600030101010101" pitchFamily="2" charset="-122"/>
                <a:cs typeface="Times New Roman" panose="02020603050405020304" pitchFamily="18" charset="0"/>
              </a:rPr>
              <a:t>endmodule</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AutoShape 12"/>
          <p:cNvSpPr>
            <a:spLocks noChangeArrowheads="1"/>
          </p:cNvSpPr>
          <p:nvPr/>
        </p:nvSpPr>
        <p:spPr bwMode="auto">
          <a:xfrm>
            <a:off x="323528" y="3048511"/>
            <a:ext cx="8210550" cy="1063347"/>
          </a:xfrm>
          <a:prstGeom prst="horizontalScroll">
            <a:avLst>
              <a:gd name="adj" fmla="val 12500"/>
            </a:avLst>
          </a:prstGeom>
          <a:noFill/>
          <a:ln w="9525">
            <a:noFill/>
            <a:round/>
            <a:headEnd/>
            <a:tailEnd/>
          </a:ln>
        </p:spPr>
        <p:txBody>
          <a:bodyPr anchor="ctr">
            <a:spAutoFit/>
          </a:bodyPr>
          <a:lstStyle/>
          <a:p>
            <a:pPr marL="280988" indent="-280988">
              <a:buClr>
                <a:schemeClr val="accent1"/>
              </a:buClr>
              <a:buSzPct val="110000"/>
              <a:buFont typeface="Wingdings" pitchFamily="2" charset="2"/>
              <a:buChar char="v"/>
            </a:pPr>
            <a:r>
              <a:rPr lang="en-US" altLang="zh-CN" sz="2200" b="1" dirty="0" smtClean="0">
                <a:solidFill>
                  <a:schemeClr val="tx1"/>
                </a:solidFill>
                <a:latin typeface="Times New Roman" panose="02020603050405020304" pitchFamily="18" charset="0"/>
                <a:cs typeface="Times New Roman" panose="02020603050405020304" pitchFamily="18" charset="0"/>
              </a:rPr>
              <a:t> ?</a:t>
            </a:r>
            <a:r>
              <a:rPr lang="zh-CN" altLang="en-US" sz="2200" b="1" dirty="0" smtClean="0">
                <a:solidFill>
                  <a:schemeClr val="tx1"/>
                </a:solidFill>
                <a:latin typeface="Times New Roman" panose="02020603050405020304" pitchFamily="18" charset="0"/>
                <a:cs typeface="Times New Roman" panose="02020603050405020304" pitchFamily="18" charset="0"/>
              </a:rPr>
              <a:t>：条件运算符</a:t>
            </a:r>
            <a:endParaRPr lang="en-US" altLang="zh-CN" sz="2200" b="1" dirty="0" smtClean="0">
              <a:solidFill>
                <a:schemeClr val="tx1"/>
              </a:solidFill>
              <a:latin typeface="Times New Roman" panose="02020603050405020304" pitchFamily="18" charset="0"/>
              <a:cs typeface="Times New Roman" panose="02020603050405020304" pitchFamily="18" charset="0"/>
            </a:endParaRPr>
          </a:p>
          <a:p>
            <a:pPr marL="280988" indent="-280988" algn="l">
              <a:lnSpc>
                <a:spcPct val="100000"/>
              </a:lnSpc>
              <a:spcBef>
                <a:spcPct val="0"/>
              </a:spcBef>
              <a:buClr>
                <a:schemeClr val="accent1"/>
              </a:buClr>
              <a:buSzPct val="110000"/>
              <a:buFont typeface="Wingdings" pitchFamily="2" charset="2"/>
              <a:buChar char="v"/>
            </a:pPr>
            <a:endParaRPr lang="zh-CN" altLang="en-US" sz="2200" b="1" dirty="0">
              <a:solidFill>
                <a:schemeClr val="tx1"/>
              </a:solidFill>
              <a:latin typeface="Times New Roman" panose="02020603050405020304" pitchFamily="18" charset="0"/>
              <a:cs typeface="Times New Roman" panose="02020603050405020304" pitchFamily="18" charset="0"/>
            </a:endParaRPr>
          </a:p>
        </p:txBody>
      </p:sp>
      <p:pic>
        <p:nvPicPr>
          <p:cNvPr id="632834" name="Picture 2"/>
          <p:cNvPicPr>
            <a:picLocks noChangeAspect="1" noChangeArrowheads="1"/>
          </p:cNvPicPr>
          <p:nvPr/>
        </p:nvPicPr>
        <p:blipFill>
          <a:blip r:embed="rId3" cstate="print"/>
          <a:srcRect/>
          <a:stretch>
            <a:fillRect/>
          </a:stretch>
        </p:blipFill>
        <p:spPr bwMode="auto">
          <a:xfrm>
            <a:off x="1663743" y="4083745"/>
            <a:ext cx="6309444" cy="2088232"/>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539552" y="404664"/>
            <a:ext cx="7772400" cy="372603"/>
          </a:xfrm>
        </p:spPr>
        <p:txBody>
          <a:bodyPr anchor="b" anchorCtr="0"/>
          <a:lstStyle/>
          <a:p>
            <a:r>
              <a:rPr lang="zh-CN" altLang="en-US" dirty="0" smtClean="0">
                <a:solidFill>
                  <a:schemeClr val="accent1"/>
                </a:solidFill>
                <a:latin typeface="Times New Roman" panose="02020603050405020304" pitchFamily="18" charset="0"/>
                <a:cs typeface="Times New Roman" panose="02020603050405020304" pitchFamily="18" charset="0"/>
              </a:rPr>
              <a:t>五、语句的顺序执行与并行执行</a:t>
            </a:r>
          </a:p>
        </p:txBody>
      </p:sp>
      <p:sp>
        <p:nvSpPr>
          <p:cNvPr id="566275" name="Rectangle 3"/>
          <p:cNvSpPr>
            <a:spLocks noGrp="1" noChangeArrowheads="1"/>
          </p:cNvSpPr>
          <p:nvPr>
            <p:ph type="body" idx="1"/>
          </p:nvPr>
        </p:nvSpPr>
        <p:spPr>
          <a:xfrm>
            <a:off x="422274" y="1487488"/>
            <a:ext cx="8470206" cy="3310650"/>
          </a:xfrm>
        </p:spPr>
        <p:txBody>
          <a:bodyPr/>
          <a:lstStyle/>
          <a:p>
            <a:pPr marL="180000" indent="-180000" algn="just">
              <a:lnSpc>
                <a:spcPct val="110000"/>
              </a:lnSpc>
            </a:pPr>
            <a:r>
              <a:rPr lang="en-US" altLang="zh-CN" sz="2400" dirty="0" smtClean="0">
                <a:latin typeface="Arial" charset="0"/>
                <a:ea typeface="宋体" charset="-122"/>
              </a:rPr>
              <a:t>Verilog HDL</a:t>
            </a:r>
            <a:r>
              <a:rPr lang="zh-CN" altLang="en-US" sz="2400" dirty="0" smtClean="0">
                <a:latin typeface="Arial" charset="0"/>
                <a:ea typeface="宋体" charset="-122"/>
              </a:rPr>
              <a:t>中有顺序执行语句和并行执行语句之分。</a:t>
            </a:r>
          </a:p>
          <a:p>
            <a:pPr marL="533400" indent="-533400" algn="just">
              <a:lnSpc>
                <a:spcPct val="110000"/>
              </a:lnSpc>
              <a:spcBef>
                <a:spcPct val="10000"/>
              </a:spcBef>
              <a:buFont typeface="Wingdings" pitchFamily="2" charset="2"/>
              <a:buNone/>
            </a:pPr>
            <a:endParaRPr lang="en-US" altLang="zh-CN" sz="2400" dirty="0" smtClean="0">
              <a:solidFill>
                <a:srgbClr val="CC3300"/>
              </a:solidFill>
              <a:latin typeface="Arial" charset="0"/>
              <a:ea typeface="宋体" charset="-122"/>
            </a:endParaRPr>
          </a:p>
          <a:p>
            <a:pPr marL="533400" indent="-533400" algn="just">
              <a:lnSpc>
                <a:spcPct val="110000"/>
              </a:lnSpc>
              <a:spcBef>
                <a:spcPct val="10000"/>
              </a:spcBef>
              <a:buFont typeface="Wingdings" pitchFamily="2" charset="2"/>
              <a:buNone/>
            </a:pPr>
            <a:r>
              <a:rPr lang="en-US" altLang="zh-CN" sz="2400" dirty="0" smtClean="0">
                <a:solidFill>
                  <a:srgbClr val="CC3300"/>
                </a:solidFill>
                <a:latin typeface="Arial" charset="0"/>
                <a:ea typeface="宋体" charset="-122"/>
              </a:rPr>
              <a:t>1</a:t>
            </a:r>
            <a:r>
              <a:rPr lang="zh-CN" altLang="en-US" sz="2400" dirty="0" smtClean="0">
                <a:solidFill>
                  <a:srgbClr val="CC3300"/>
                </a:solidFill>
                <a:latin typeface="Arial" charset="0"/>
                <a:ea typeface="宋体" charset="-122"/>
              </a:rPr>
              <a:t>、语句的顺序执行</a:t>
            </a:r>
          </a:p>
          <a:p>
            <a:pPr marL="533400" indent="-533400" algn="just">
              <a:lnSpc>
                <a:spcPct val="110000"/>
              </a:lnSpc>
              <a:spcBef>
                <a:spcPct val="10000"/>
              </a:spcBef>
              <a:buFont typeface="Wingdings" pitchFamily="2" charset="2"/>
              <a:buNone/>
            </a:pPr>
            <a:endParaRPr lang="zh-CN" altLang="en-US" sz="1200" dirty="0" smtClean="0">
              <a:latin typeface="Arial" charset="0"/>
              <a:ea typeface="宋体" charset="-122"/>
            </a:endParaRPr>
          </a:p>
          <a:p>
            <a:pPr marL="540000" lvl="1" indent="-180000" algn="just">
              <a:lnSpc>
                <a:spcPct val="150000"/>
              </a:lnSpc>
              <a:spcBef>
                <a:spcPct val="10000"/>
              </a:spcBef>
            </a:pPr>
            <a:r>
              <a:rPr lang="zh-CN" altLang="en-US" dirty="0" smtClean="0">
                <a:latin typeface="Arial" charset="0"/>
                <a:ea typeface="宋体" charset="-122"/>
              </a:rPr>
              <a:t>在</a:t>
            </a:r>
            <a:r>
              <a:rPr lang="zh-CN" altLang="en-US" dirty="0" smtClean="0">
                <a:solidFill>
                  <a:srgbClr val="0000D8"/>
                </a:solidFill>
                <a:latin typeface="Arial" charset="0"/>
                <a:ea typeface="宋体" charset="-122"/>
              </a:rPr>
              <a:t> </a:t>
            </a:r>
            <a:r>
              <a:rPr lang="zh-CN" altLang="en-US" dirty="0" smtClean="0">
                <a:latin typeface="Arial" charset="0"/>
                <a:ea typeface="宋体" charset="-122"/>
              </a:rPr>
              <a:t>“</a:t>
            </a:r>
            <a:r>
              <a:rPr lang="en-US" altLang="zh-CN" dirty="0" smtClean="0">
                <a:latin typeface="Arial" charset="0"/>
                <a:ea typeface="宋体" charset="-122"/>
              </a:rPr>
              <a:t>always”</a:t>
            </a:r>
            <a:r>
              <a:rPr lang="zh-CN" altLang="en-US" dirty="0" smtClean="0">
                <a:latin typeface="Arial" charset="0"/>
                <a:ea typeface="宋体" charset="-122"/>
              </a:rPr>
              <a:t>模块内，对于</a:t>
            </a:r>
            <a:r>
              <a:rPr lang="zh-CN" altLang="en-US" dirty="0" smtClean="0">
                <a:solidFill>
                  <a:srgbClr val="CC0066"/>
                </a:solidFill>
                <a:latin typeface="Arial" charset="0"/>
                <a:ea typeface="宋体" charset="-122"/>
              </a:rPr>
              <a:t>阻塞赋值</a:t>
            </a:r>
            <a:r>
              <a:rPr lang="zh-CN" altLang="en-US" dirty="0" smtClean="0">
                <a:latin typeface="Arial" charset="0"/>
                <a:ea typeface="宋体" charset="-122"/>
              </a:rPr>
              <a:t>语句，逻辑按书写的</a:t>
            </a:r>
            <a:r>
              <a:rPr lang="zh-CN" altLang="en-US" dirty="0" smtClean="0">
                <a:solidFill>
                  <a:srgbClr val="CC0066"/>
                </a:solidFill>
                <a:latin typeface="Arial" charset="0"/>
                <a:ea typeface="宋体" charset="-122"/>
              </a:rPr>
              <a:t>顺序</a:t>
            </a:r>
            <a:r>
              <a:rPr lang="zh-CN" altLang="en-US" dirty="0" smtClean="0">
                <a:latin typeface="Arial" charset="0"/>
                <a:ea typeface="宋体" charset="-122"/>
              </a:rPr>
              <a:t>执行，</a:t>
            </a:r>
            <a:r>
              <a:rPr lang="zh-CN" altLang="en-US" dirty="0" smtClean="0">
                <a:solidFill>
                  <a:srgbClr val="CC3300"/>
                </a:solidFill>
                <a:latin typeface="Arial" charset="0"/>
                <a:ea typeface="宋体" charset="-122"/>
              </a:rPr>
              <a:t>若随意颠倒赋值语句的书写顺序，可能导致不同的结果！</a:t>
            </a:r>
            <a:r>
              <a:rPr lang="zh-CN" altLang="en-US" dirty="0" smtClean="0">
                <a:latin typeface="Arial" charset="0"/>
                <a:ea typeface="宋体" charset="-122"/>
              </a:rPr>
              <a:t>（见下页例子） 。 </a:t>
            </a:r>
          </a:p>
          <a:p>
            <a:pPr marL="540000" lvl="1" indent="-180000" algn="just">
              <a:lnSpc>
                <a:spcPct val="150000"/>
              </a:lnSpc>
              <a:spcBef>
                <a:spcPct val="10000"/>
              </a:spcBef>
            </a:pPr>
            <a:r>
              <a:rPr lang="zh-CN" altLang="en-US" dirty="0" smtClean="0">
                <a:latin typeface="Arial" charset="0"/>
                <a:ea typeface="宋体" charset="-122"/>
              </a:rPr>
              <a:t>而对于</a:t>
            </a:r>
            <a:r>
              <a:rPr lang="zh-CN" altLang="en-US" dirty="0" smtClean="0">
                <a:solidFill>
                  <a:srgbClr val="CC0066"/>
                </a:solidFill>
                <a:latin typeface="Arial" charset="0"/>
                <a:ea typeface="宋体" charset="-122"/>
              </a:rPr>
              <a:t>非阻塞赋值</a:t>
            </a:r>
            <a:r>
              <a:rPr lang="zh-CN" altLang="en-US" dirty="0" smtClean="0">
                <a:latin typeface="Arial" charset="0"/>
                <a:ea typeface="宋体" charset="-122"/>
              </a:rPr>
              <a:t>语句，是并发执行的。</a:t>
            </a:r>
          </a:p>
          <a:p>
            <a:pPr marL="540000" lvl="1" indent="-180000" algn="just">
              <a:lnSpc>
                <a:spcPct val="150000"/>
              </a:lnSpc>
              <a:spcBef>
                <a:spcPct val="10000"/>
              </a:spcBef>
            </a:pPr>
            <a:r>
              <a:rPr lang="zh-CN" altLang="en-US" dirty="0" smtClean="0">
                <a:latin typeface="Arial" charset="0"/>
                <a:ea typeface="宋体" charset="-122"/>
              </a:rPr>
              <a:t>注意阻塞赋值语句当本语句结束时即完成赋值操作！</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6274"/>
                                        </p:tgtEl>
                                        <p:attrNameLst>
                                          <p:attrName>style.visibility</p:attrName>
                                        </p:attrNameLst>
                                      </p:cBhvr>
                                      <p:to>
                                        <p:strVal val="visible"/>
                                      </p:to>
                                    </p:set>
                                    <p:anim calcmode="lin" valueType="num">
                                      <p:cBhvr additive="base">
                                        <p:cTn id="7" dur="500" fill="hold"/>
                                        <p:tgtEl>
                                          <p:spTgt spid="566274"/>
                                        </p:tgtEl>
                                        <p:attrNameLst>
                                          <p:attrName>ppt_x</p:attrName>
                                        </p:attrNameLst>
                                      </p:cBhvr>
                                      <p:tavLst>
                                        <p:tav tm="0">
                                          <p:val>
                                            <p:strVal val="#ppt_x"/>
                                          </p:val>
                                        </p:tav>
                                        <p:tav tm="100000">
                                          <p:val>
                                            <p:strVal val="#ppt_x"/>
                                          </p:val>
                                        </p:tav>
                                      </p:tavLst>
                                    </p:anim>
                                    <p:anim calcmode="lin" valueType="num">
                                      <p:cBhvr additive="base">
                                        <p:cTn id="8" dur="500" fill="hold"/>
                                        <p:tgtEl>
                                          <p:spTgt spid="5662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6275">
                                            <p:txEl>
                                              <p:pRg st="0" end="0"/>
                                            </p:txEl>
                                          </p:spTgt>
                                        </p:tgtEl>
                                        <p:attrNameLst>
                                          <p:attrName>style.visibility</p:attrName>
                                        </p:attrNameLst>
                                      </p:cBhvr>
                                      <p:to>
                                        <p:strVal val="visible"/>
                                      </p:to>
                                    </p:set>
                                    <p:anim calcmode="lin" valueType="num">
                                      <p:cBhvr additive="base">
                                        <p:cTn id="13" dur="500" fill="hold"/>
                                        <p:tgtEl>
                                          <p:spTgt spid="5662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6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6275">
                                            <p:txEl>
                                              <p:pRg st="2" end="2"/>
                                            </p:txEl>
                                          </p:spTgt>
                                        </p:tgtEl>
                                        <p:attrNameLst>
                                          <p:attrName>style.visibility</p:attrName>
                                        </p:attrNameLst>
                                      </p:cBhvr>
                                      <p:to>
                                        <p:strVal val="visible"/>
                                      </p:to>
                                    </p:set>
                                    <p:anim calcmode="lin" valueType="num">
                                      <p:cBhvr additive="base">
                                        <p:cTn id="19" dur="500" fill="hold"/>
                                        <p:tgtEl>
                                          <p:spTgt spid="566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627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66275">
                                            <p:txEl>
                                              <p:pRg st="4" end="4"/>
                                            </p:txEl>
                                          </p:spTgt>
                                        </p:tgtEl>
                                        <p:attrNameLst>
                                          <p:attrName>style.visibility</p:attrName>
                                        </p:attrNameLst>
                                      </p:cBhvr>
                                      <p:to>
                                        <p:strVal val="visible"/>
                                      </p:to>
                                    </p:set>
                                    <p:anim calcmode="lin" valueType="num">
                                      <p:cBhvr additive="base">
                                        <p:cTn id="23" dur="500" fill="hold"/>
                                        <p:tgtEl>
                                          <p:spTgt spid="5662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662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66275">
                                            <p:txEl>
                                              <p:pRg st="5" end="5"/>
                                            </p:txEl>
                                          </p:spTgt>
                                        </p:tgtEl>
                                        <p:attrNameLst>
                                          <p:attrName>style.visibility</p:attrName>
                                        </p:attrNameLst>
                                      </p:cBhvr>
                                      <p:to>
                                        <p:strVal val="visible"/>
                                      </p:to>
                                    </p:set>
                                    <p:anim calcmode="lin" valueType="num">
                                      <p:cBhvr additive="base">
                                        <p:cTn id="27" dur="500" fill="hold"/>
                                        <p:tgtEl>
                                          <p:spTgt spid="5662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662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66275">
                                            <p:txEl>
                                              <p:pRg st="6" end="6"/>
                                            </p:txEl>
                                          </p:spTgt>
                                        </p:tgtEl>
                                        <p:attrNameLst>
                                          <p:attrName>style.visibility</p:attrName>
                                        </p:attrNameLst>
                                      </p:cBhvr>
                                      <p:to>
                                        <p:strVal val="visible"/>
                                      </p:to>
                                    </p:set>
                                    <p:anim calcmode="lin" valueType="num">
                                      <p:cBhvr additive="base">
                                        <p:cTn id="31" dur="500" fill="hold"/>
                                        <p:tgtEl>
                                          <p:spTgt spid="5662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62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p:bldP spid="566275"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a:xfrm>
            <a:off x="539552" y="392101"/>
            <a:ext cx="7772400" cy="372603"/>
          </a:xfrm>
        </p:spPr>
        <p:txBody>
          <a:bodyPr/>
          <a:lstStyle/>
          <a:p>
            <a:r>
              <a:rPr lang="zh-CN" altLang="en-US" dirty="0" smtClean="0">
                <a:solidFill>
                  <a:schemeClr val="accent1"/>
                </a:solidFill>
                <a:latin typeface="Times New Roman" panose="02020603050405020304" pitchFamily="18" charset="0"/>
                <a:cs typeface="Times New Roman" panose="02020603050405020304" pitchFamily="18" charset="0"/>
              </a:rPr>
              <a:t>语句的顺序执行举例</a:t>
            </a:r>
          </a:p>
        </p:txBody>
      </p:sp>
      <p:sp>
        <p:nvSpPr>
          <p:cNvPr id="568323" name="Text Box 3"/>
          <p:cNvSpPr txBox="1">
            <a:spLocks noChangeArrowheads="1"/>
          </p:cNvSpPr>
          <p:nvPr/>
        </p:nvSpPr>
        <p:spPr bwMode="auto">
          <a:xfrm>
            <a:off x="287338" y="1683176"/>
            <a:ext cx="4330700" cy="3877985"/>
          </a:xfrm>
          <a:prstGeom prst="rect">
            <a:avLst/>
          </a:prstGeom>
          <a:solidFill>
            <a:srgbClr val="ADD6FF"/>
          </a:solidFill>
          <a:ln w="12700">
            <a:solidFill>
              <a:schemeClr val="tx1"/>
            </a:solidFill>
            <a:miter lim="800000"/>
            <a:headEnd/>
            <a:tailEnd/>
          </a:ln>
          <a:effectLst>
            <a:prstShdw prst="shdw13" dist="53882" dir="13500000">
              <a:schemeClr val="bg2"/>
            </a:prstShdw>
          </a:effectLst>
        </p:spPr>
        <p:txBody>
          <a:bodyPr wrap="square" anchor="b">
            <a:spAutoFit/>
          </a:bodyPr>
          <a:lstStyle/>
          <a:p>
            <a:pPr marL="190500" lvl="1" algn="l" eaLnBrk="1" hangingPunct="1">
              <a:lnSpc>
                <a:spcPct val="100000"/>
              </a:lnSpc>
              <a:buClr>
                <a:srgbClr val="FF0000"/>
              </a:buClr>
              <a:buSzPct val="80000"/>
              <a:buFont typeface="Wingdings" pitchFamily="2" charset="2"/>
              <a:buNone/>
            </a:pPr>
            <a:r>
              <a:rPr lang="en-US" altLang="zh-CN" sz="2200" b="1" dirty="0">
                <a:solidFill>
                  <a:srgbClr val="FF0066"/>
                </a:solidFill>
                <a:latin typeface="Times New Roman" panose="02020603050405020304" pitchFamily="18" charset="0"/>
                <a:cs typeface="Times New Roman" panose="02020603050405020304" pitchFamily="18" charset="0"/>
              </a:rPr>
              <a:t>【</a:t>
            </a:r>
            <a:r>
              <a:rPr lang="zh-CN" altLang="en-US" sz="2200" b="1" dirty="0">
                <a:solidFill>
                  <a:srgbClr val="FF0066"/>
                </a:solidFill>
                <a:latin typeface="Times New Roman" panose="02020603050405020304" pitchFamily="18" charset="0"/>
                <a:cs typeface="Times New Roman" panose="02020603050405020304" pitchFamily="18" charset="0"/>
              </a:rPr>
              <a:t>例</a:t>
            </a:r>
            <a:r>
              <a:rPr lang="en-US" altLang="zh-CN" sz="2200" b="1" dirty="0">
                <a:solidFill>
                  <a:srgbClr val="FF0066"/>
                </a:solidFill>
                <a:latin typeface="Times New Roman" panose="02020603050405020304" pitchFamily="18" charset="0"/>
                <a:cs typeface="Times New Roman" panose="02020603050405020304" pitchFamily="18" charset="0"/>
              </a:rPr>
              <a:t>2.40】</a:t>
            </a:r>
            <a:r>
              <a:rPr lang="zh-CN" altLang="en-US" sz="2200" b="1" dirty="0">
                <a:solidFill>
                  <a:schemeClr val="tx1"/>
                </a:solidFill>
                <a:latin typeface="Times New Roman" panose="02020603050405020304" pitchFamily="18" charset="0"/>
                <a:cs typeface="Times New Roman" panose="02020603050405020304" pitchFamily="18" charset="0"/>
              </a:rPr>
              <a:t>顺序执行模块</a:t>
            </a:r>
            <a:r>
              <a:rPr lang="en-US" altLang="zh-CN" sz="2200" b="1" dirty="0">
                <a:solidFill>
                  <a:schemeClr val="tx1"/>
                </a:solidFill>
                <a:latin typeface="Times New Roman" panose="02020603050405020304" pitchFamily="18" charset="0"/>
                <a:cs typeface="Times New Roman" panose="02020603050405020304" pitchFamily="18" charset="0"/>
              </a:rPr>
              <a:t>1</a:t>
            </a:r>
            <a:r>
              <a:rPr lang="zh-CN" altLang="en-US" sz="2200" b="1" dirty="0">
                <a:solidFill>
                  <a:schemeClr val="tx1"/>
                </a:solidFill>
                <a:latin typeface="Times New Roman" panose="02020603050405020304" pitchFamily="18" charset="0"/>
                <a:cs typeface="Times New Roman" panose="02020603050405020304" pitchFamily="18" charset="0"/>
              </a:rPr>
              <a:t>。</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module serial1(</a:t>
            </a:r>
            <a:r>
              <a:rPr lang="en-US" altLang="zh-CN" sz="2200" b="1" dirty="0" err="1">
                <a:solidFill>
                  <a:schemeClr val="tx1"/>
                </a:solidFill>
                <a:latin typeface="Times New Roman" panose="02020603050405020304" pitchFamily="18" charset="0"/>
                <a:cs typeface="Times New Roman" panose="02020603050405020304" pitchFamily="18" charset="0"/>
              </a:rPr>
              <a:t>q,a,clk</a:t>
            </a:r>
            <a:r>
              <a:rPr lang="en-US" altLang="zh-CN" sz="2200" b="1" dirty="0">
                <a:solidFill>
                  <a:schemeClr val="tx1"/>
                </a:solidFill>
                <a:latin typeface="Times New Roman" panose="02020603050405020304" pitchFamily="18" charset="0"/>
                <a:cs typeface="Times New Roman" panose="02020603050405020304" pitchFamily="18" charset="0"/>
              </a:rPr>
              <a:t>);</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     output </a:t>
            </a:r>
            <a:r>
              <a:rPr lang="en-US" altLang="zh-CN" sz="2200" b="1" dirty="0" err="1">
                <a:solidFill>
                  <a:schemeClr val="tx1"/>
                </a:solidFill>
                <a:latin typeface="Times New Roman" panose="02020603050405020304" pitchFamily="18" charset="0"/>
                <a:cs typeface="Times New Roman" panose="02020603050405020304" pitchFamily="18" charset="0"/>
              </a:rPr>
              <a:t>q,a</a:t>
            </a:r>
            <a:r>
              <a:rPr lang="en-US" altLang="zh-CN" sz="2200" b="1" dirty="0">
                <a:solidFill>
                  <a:schemeClr val="tx1"/>
                </a:solidFill>
                <a:latin typeface="Times New Roman" panose="02020603050405020304" pitchFamily="18" charset="0"/>
                <a:cs typeface="Times New Roman" panose="02020603050405020304" pitchFamily="18" charset="0"/>
              </a:rPr>
              <a:t>;</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     input </a:t>
            </a:r>
            <a:r>
              <a:rPr lang="en-US" altLang="zh-CN" sz="2200" b="1" dirty="0" err="1">
                <a:solidFill>
                  <a:schemeClr val="tx1"/>
                </a:solidFill>
                <a:latin typeface="Times New Roman" panose="02020603050405020304" pitchFamily="18" charset="0"/>
                <a:cs typeface="Times New Roman" panose="02020603050405020304" pitchFamily="18" charset="0"/>
              </a:rPr>
              <a:t>clk</a:t>
            </a:r>
            <a:r>
              <a:rPr lang="en-US" altLang="zh-CN" sz="2200" b="1" dirty="0">
                <a:solidFill>
                  <a:schemeClr val="tx1"/>
                </a:solidFill>
                <a:latin typeface="Times New Roman" panose="02020603050405020304" pitchFamily="18" charset="0"/>
                <a:cs typeface="Times New Roman" panose="02020603050405020304" pitchFamily="18" charset="0"/>
              </a:rPr>
              <a:t>;</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     </a:t>
            </a:r>
            <a:r>
              <a:rPr lang="en-US" altLang="zh-CN" sz="2200" b="1" dirty="0" err="1">
                <a:solidFill>
                  <a:schemeClr val="tx1"/>
                </a:solidFill>
                <a:latin typeface="Times New Roman" panose="02020603050405020304" pitchFamily="18" charset="0"/>
                <a:cs typeface="Times New Roman" panose="02020603050405020304" pitchFamily="18" charset="0"/>
              </a:rPr>
              <a:t>reg</a:t>
            </a:r>
            <a:r>
              <a:rPr lang="en-US" altLang="zh-CN" sz="2200" b="1" dirty="0">
                <a:solidFill>
                  <a:schemeClr val="tx1"/>
                </a:solidFill>
                <a:latin typeface="Times New Roman" panose="02020603050405020304" pitchFamily="18" charset="0"/>
                <a:cs typeface="Times New Roman" panose="02020603050405020304" pitchFamily="18" charset="0"/>
              </a:rPr>
              <a:t> </a:t>
            </a:r>
            <a:r>
              <a:rPr lang="en-US" altLang="zh-CN" sz="2200" b="1" dirty="0" err="1">
                <a:solidFill>
                  <a:schemeClr val="tx1"/>
                </a:solidFill>
                <a:latin typeface="Times New Roman" panose="02020603050405020304" pitchFamily="18" charset="0"/>
                <a:cs typeface="Times New Roman" panose="02020603050405020304" pitchFamily="18" charset="0"/>
              </a:rPr>
              <a:t>q,a</a:t>
            </a:r>
            <a:r>
              <a:rPr lang="en-US" altLang="zh-CN" sz="2200" b="1" dirty="0">
                <a:solidFill>
                  <a:schemeClr val="tx1"/>
                </a:solidFill>
                <a:latin typeface="Times New Roman" panose="02020603050405020304" pitchFamily="18" charset="0"/>
                <a:cs typeface="Times New Roman" panose="02020603050405020304" pitchFamily="18" charset="0"/>
              </a:rPr>
              <a:t>;</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     always @(</a:t>
            </a:r>
            <a:r>
              <a:rPr lang="en-US" altLang="zh-CN" sz="2200" b="1" dirty="0" err="1">
                <a:solidFill>
                  <a:schemeClr val="tx1"/>
                </a:solidFill>
                <a:latin typeface="Times New Roman" panose="02020603050405020304" pitchFamily="18" charset="0"/>
                <a:cs typeface="Times New Roman" panose="02020603050405020304" pitchFamily="18" charset="0"/>
              </a:rPr>
              <a:t>posedge</a:t>
            </a:r>
            <a:r>
              <a:rPr lang="en-US" altLang="zh-CN" sz="2200" b="1" dirty="0">
                <a:solidFill>
                  <a:schemeClr val="tx1"/>
                </a:solidFill>
                <a:latin typeface="Times New Roman" panose="02020603050405020304" pitchFamily="18" charset="0"/>
                <a:cs typeface="Times New Roman" panose="02020603050405020304" pitchFamily="18" charset="0"/>
              </a:rPr>
              <a:t> </a:t>
            </a:r>
            <a:r>
              <a:rPr lang="en-US" altLang="zh-CN" sz="2200" b="1" dirty="0" err="1">
                <a:solidFill>
                  <a:schemeClr val="tx1"/>
                </a:solidFill>
                <a:latin typeface="Times New Roman" panose="02020603050405020304" pitchFamily="18" charset="0"/>
                <a:cs typeface="Times New Roman" panose="02020603050405020304" pitchFamily="18" charset="0"/>
              </a:rPr>
              <a:t>clk</a:t>
            </a:r>
            <a:r>
              <a:rPr lang="en-US" altLang="zh-CN" sz="2200" b="1" dirty="0">
                <a:solidFill>
                  <a:schemeClr val="tx1"/>
                </a:solidFill>
                <a:latin typeface="Times New Roman" panose="02020603050405020304" pitchFamily="18" charset="0"/>
                <a:cs typeface="Times New Roman" panose="02020603050405020304" pitchFamily="18" charset="0"/>
              </a:rPr>
              <a:t>)</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        begin</a:t>
            </a:r>
          </a:p>
          <a:p>
            <a:pPr marL="190500" lvl="1" algn="l" eaLnBrk="1" hangingPunct="1">
              <a:lnSpc>
                <a:spcPct val="100000"/>
              </a:lnSpc>
              <a:buClr>
                <a:srgbClr val="FF0000"/>
              </a:buClr>
              <a:buSzPct val="80000"/>
              <a:buFont typeface="Wingdings" pitchFamily="2" charset="2"/>
              <a:buNone/>
            </a:pPr>
            <a:r>
              <a:rPr lang="en-US" altLang="zh-CN" sz="2200" b="1" dirty="0">
                <a:solidFill>
                  <a:srgbClr val="FF0066"/>
                </a:solidFill>
                <a:latin typeface="Times New Roman" panose="02020603050405020304" pitchFamily="18" charset="0"/>
                <a:cs typeface="Times New Roman" panose="02020603050405020304" pitchFamily="18" charset="0"/>
              </a:rPr>
              <a:t>            </a:t>
            </a:r>
            <a:r>
              <a:rPr lang="en-US" altLang="zh-CN" b="1" dirty="0">
                <a:solidFill>
                  <a:srgbClr val="FF0066"/>
                </a:solidFill>
                <a:latin typeface="Times New Roman" panose="02020603050405020304" pitchFamily="18" charset="0"/>
                <a:cs typeface="Times New Roman" panose="02020603050405020304" pitchFamily="18" charset="0"/>
              </a:rPr>
              <a:t>q=~q;</a:t>
            </a:r>
            <a:r>
              <a:rPr lang="en-US" altLang="zh-CN" sz="2200" b="1" dirty="0">
                <a:solidFill>
                  <a:srgbClr val="FF0066"/>
                </a:solidFill>
                <a:latin typeface="Times New Roman" panose="02020603050405020304" pitchFamily="18" charset="0"/>
                <a:cs typeface="Times New Roman" panose="02020603050405020304" pitchFamily="18" charset="0"/>
              </a:rPr>
              <a:t> //</a:t>
            </a:r>
            <a:r>
              <a:rPr lang="zh-CN" altLang="en-US" sz="2200" b="1" dirty="0">
                <a:solidFill>
                  <a:srgbClr val="FF0066"/>
                </a:solidFill>
                <a:latin typeface="Times New Roman" panose="02020603050405020304" pitchFamily="18" charset="0"/>
                <a:cs typeface="Times New Roman" panose="02020603050405020304" pitchFamily="18" charset="0"/>
              </a:rPr>
              <a:t>阻塞赋值语句</a:t>
            </a:r>
          </a:p>
          <a:p>
            <a:pPr marL="190500" lvl="1" algn="l" eaLnBrk="1" hangingPunct="1">
              <a:lnSpc>
                <a:spcPct val="100000"/>
              </a:lnSpc>
              <a:buClr>
                <a:srgbClr val="FF0000"/>
              </a:buClr>
              <a:buSzPct val="80000"/>
              <a:buFont typeface="Wingdings" pitchFamily="2" charset="2"/>
              <a:buNone/>
            </a:pPr>
            <a:r>
              <a:rPr lang="zh-CN" altLang="en-US" sz="2200" b="1" dirty="0">
                <a:solidFill>
                  <a:srgbClr val="FF0066"/>
                </a:solidFill>
                <a:latin typeface="Times New Roman" panose="02020603050405020304" pitchFamily="18" charset="0"/>
                <a:cs typeface="Times New Roman" panose="02020603050405020304" pitchFamily="18" charset="0"/>
              </a:rPr>
              <a:t>            </a:t>
            </a:r>
            <a:r>
              <a:rPr lang="en-US" altLang="zh-CN" b="1" dirty="0">
                <a:solidFill>
                  <a:srgbClr val="FF0066"/>
                </a:solidFill>
                <a:latin typeface="Times New Roman" panose="02020603050405020304" pitchFamily="18" charset="0"/>
                <a:cs typeface="Times New Roman" panose="02020603050405020304" pitchFamily="18" charset="0"/>
              </a:rPr>
              <a:t>a=~q;</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        end</a:t>
            </a:r>
          </a:p>
          <a:p>
            <a:pPr marL="190500" lvl="1" algn="l" eaLnBrk="1" hangingPunct="1">
              <a:lnSpc>
                <a:spcPct val="100000"/>
              </a:lnSpc>
              <a:buClr>
                <a:srgbClr val="FF0000"/>
              </a:buClr>
              <a:buSzPct val="80000"/>
              <a:buFont typeface="Wingdings" pitchFamily="2" charset="2"/>
              <a:buNone/>
            </a:pPr>
            <a:r>
              <a:rPr lang="en-US" altLang="zh-CN" sz="2200" b="1" dirty="0" err="1">
                <a:solidFill>
                  <a:schemeClr val="tx1"/>
                </a:solidFill>
                <a:latin typeface="Times New Roman" panose="02020603050405020304" pitchFamily="18" charset="0"/>
                <a:cs typeface="Times New Roman" panose="02020603050405020304" pitchFamily="18" charset="0"/>
              </a:rPr>
              <a:t>endmodule</a:t>
            </a:r>
            <a:endParaRPr lang="en-US" altLang="zh-CN" sz="2200" b="1" dirty="0">
              <a:solidFill>
                <a:schemeClr val="tx1"/>
              </a:solidFill>
              <a:latin typeface="Times New Roman" panose="02020603050405020304" pitchFamily="18" charset="0"/>
              <a:cs typeface="Times New Roman" panose="02020603050405020304" pitchFamily="18" charset="0"/>
            </a:endParaRPr>
          </a:p>
        </p:txBody>
      </p:sp>
      <p:sp>
        <p:nvSpPr>
          <p:cNvPr id="568324" name="Text Box 4"/>
          <p:cNvSpPr txBox="1">
            <a:spLocks noChangeArrowheads="1"/>
          </p:cNvSpPr>
          <p:nvPr/>
        </p:nvSpPr>
        <p:spPr bwMode="auto">
          <a:xfrm>
            <a:off x="4787900" y="1540172"/>
            <a:ext cx="3959225" cy="3997177"/>
          </a:xfrm>
          <a:prstGeom prst="rect">
            <a:avLst/>
          </a:prstGeom>
          <a:solidFill>
            <a:srgbClr val="ADD6FF"/>
          </a:solidFill>
          <a:ln w="12700">
            <a:solidFill>
              <a:schemeClr val="tx1"/>
            </a:solidFill>
            <a:miter lim="800000"/>
            <a:headEnd/>
            <a:tailEnd/>
          </a:ln>
          <a:effectLst>
            <a:prstShdw prst="shdw13" dist="53882" dir="13500000">
              <a:schemeClr val="bg2"/>
            </a:prstShdw>
          </a:effectLst>
        </p:spPr>
        <p:txBody>
          <a:bodyPr wrap="square" anchor="b">
            <a:spAutoFit/>
          </a:bodyPr>
          <a:lstStyle/>
          <a:p>
            <a:pPr marL="190500" lvl="1" algn="l" eaLnBrk="1" hangingPunct="1">
              <a:lnSpc>
                <a:spcPct val="100000"/>
              </a:lnSpc>
              <a:buClr>
                <a:srgbClr val="FF0000"/>
              </a:buClr>
              <a:buSzPct val="80000"/>
              <a:buFont typeface="Wingdings" pitchFamily="2" charset="2"/>
              <a:buNone/>
            </a:pPr>
            <a:r>
              <a:rPr lang="en-US" altLang="zh-CN" sz="2200" b="1" dirty="0">
                <a:solidFill>
                  <a:srgbClr val="FF0066"/>
                </a:solidFill>
                <a:latin typeface="Times New Roman" panose="02020603050405020304" pitchFamily="18" charset="0"/>
                <a:cs typeface="Times New Roman" panose="02020603050405020304" pitchFamily="18" charset="0"/>
              </a:rPr>
              <a:t>【</a:t>
            </a:r>
            <a:r>
              <a:rPr lang="zh-CN" altLang="en-US" sz="2200" b="1" dirty="0">
                <a:solidFill>
                  <a:srgbClr val="FF0066"/>
                </a:solidFill>
                <a:latin typeface="Times New Roman" panose="02020603050405020304" pitchFamily="18" charset="0"/>
                <a:cs typeface="Times New Roman" panose="02020603050405020304" pitchFamily="18" charset="0"/>
              </a:rPr>
              <a:t>例</a:t>
            </a:r>
            <a:r>
              <a:rPr lang="en-US" altLang="zh-CN" sz="2200" b="1" dirty="0">
                <a:solidFill>
                  <a:srgbClr val="FF0066"/>
                </a:solidFill>
                <a:latin typeface="Times New Roman" panose="02020603050405020304" pitchFamily="18" charset="0"/>
                <a:cs typeface="Times New Roman" panose="02020603050405020304" pitchFamily="18" charset="0"/>
              </a:rPr>
              <a:t>2.41】</a:t>
            </a:r>
            <a:r>
              <a:rPr lang="zh-CN" altLang="en-US" sz="2200" b="1" dirty="0">
                <a:solidFill>
                  <a:schemeClr val="tx1"/>
                </a:solidFill>
                <a:latin typeface="Times New Roman" panose="02020603050405020304" pitchFamily="18" charset="0"/>
                <a:cs typeface="Times New Roman" panose="02020603050405020304" pitchFamily="18" charset="0"/>
              </a:rPr>
              <a:t>顺序执行模块</a:t>
            </a:r>
            <a:r>
              <a:rPr lang="en-US" altLang="zh-CN" sz="2200" b="1" dirty="0">
                <a:solidFill>
                  <a:schemeClr val="tx1"/>
                </a:solidFill>
                <a:latin typeface="Times New Roman" panose="02020603050405020304" pitchFamily="18" charset="0"/>
                <a:cs typeface="Times New Roman" panose="02020603050405020304" pitchFamily="18" charset="0"/>
              </a:rPr>
              <a:t>2</a:t>
            </a:r>
            <a:r>
              <a:rPr lang="zh-CN" altLang="en-US" sz="2200" b="1" dirty="0">
                <a:solidFill>
                  <a:schemeClr val="tx1"/>
                </a:solidFill>
                <a:latin typeface="Times New Roman" panose="02020603050405020304" pitchFamily="18" charset="0"/>
                <a:cs typeface="Times New Roman" panose="02020603050405020304" pitchFamily="18" charset="0"/>
              </a:rPr>
              <a:t>。</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module serial2(</a:t>
            </a:r>
            <a:r>
              <a:rPr lang="en-US" altLang="zh-CN" sz="2200" b="1" dirty="0" err="1">
                <a:solidFill>
                  <a:schemeClr val="tx1"/>
                </a:solidFill>
                <a:latin typeface="Times New Roman" panose="02020603050405020304" pitchFamily="18" charset="0"/>
                <a:cs typeface="Times New Roman" panose="02020603050405020304" pitchFamily="18" charset="0"/>
              </a:rPr>
              <a:t>q,a,clk</a:t>
            </a:r>
            <a:r>
              <a:rPr lang="en-US" altLang="zh-CN" sz="2200" b="1" dirty="0">
                <a:solidFill>
                  <a:schemeClr val="tx1"/>
                </a:solidFill>
                <a:latin typeface="Times New Roman" panose="02020603050405020304" pitchFamily="18" charset="0"/>
                <a:cs typeface="Times New Roman" panose="02020603050405020304" pitchFamily="18" charset="0"/>
              </a:rPr>
              <a:t>);</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     output </a:t>
            </a:r>
            <a:r>
              <a:rPr lang="en-US" altLang="zh-CN" sz="2200" b="1" dirty="0" err="1">
                <a:solidFill>
                  <a:schemeClr val="tx1"/>
                </a:solidFill>
                <a:latin typeface="Times New Roman" panose="02020603050405020304" pitchFamily="18" charset="0"/>
                <a:cs typeface="Times New Roman" panose="02020603050405020304" pitchFamily="18" charset="0"/>
              </a:rPr>
              <a:t>q,a</a:t>
            </a:r>
            <a:r>
              <a:rPr lang="en-US" altLang="zh-CN" sz="2200" b="1" dirty="0">
                <a:solidFill>
                  <a:schemeClr val="tx1"/>
                </a:solidFill>
                <a:latin typeface="Times New Roman" panose="02020603050405020304" pitchFamily="18" charset="0"/>
                <a:cs typeface="Times New Roman" panose="02020603050405020304" pitchFamily="18" charset="0"/>
              </a:rPr>
              <a:t>;</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     input </a:t>
            </a:r>
            <a:r>
              <a:rPr lang="en-US" altLang="zh-CN" sz="2200" b="1" dirty="0" err="1">
                <a:solidFill>
                  <a:schemeClr val="tx1"/>
                </a:solidFill>
                <a:latin typeface="Times New Roman" panose="02020603050405020304" pitchFamily="18" charset="0"/>
                <a:cs typeface="Times New Roman" panose="02020603050405020304" pitchFamily="18" charset="0"/>
              </a:rPr>
              <a:t>clk</a:t>
            </a:r>
            <a:r>
              <a:rPr lang="en-US" altLang="zh-CN" sz="2200" b="1" dirty="0">
                <a:solidFill>
                  <a:schemeClr val="tx1"/>
                </a:solidFill>
                <a:latin typeface="Times New Roman" panose="02020603050405020304" pitchFamily="18" charset="0"/>
                <a:cs typeface="Times New Roman" panose="02020603050405020304" pitchFamily="18" charset="0"/>
              </a:rPr>
              <a:t>;</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     </a:t>
            </a:r>
            <a:r>
              <a:rPr lang="en-US" altLang="zh-CN" sz="2200" b="1" dirty="0" err="1">
                <a:solidFill>
                  <a:schemeClr val="tx1"/>
                </a:solidFill>
                <a:latin typeface="Times New Roman" panose="02020603050405020304" pitchFamily="18" charset="0"/>
                <a:cs typeface="Times New Roman" panose="02020603050405020304" pitchFamily="18" charset="0"/>
              </a:rPr>
              <a:t>reg</a:t>
            </a:r>
            <a:r>
              <a:rPr lang="en-US" altLang="zh-CN" sz="2200" b="1" dirty="0">
                <a:solidFill>
                  <a:schemeClr val="tx1"/>
                </a:solidFill>
                <a:latin typeface="Times New Roman" panose="02020603050405020304" pitchFamily="18" charset="0"/>
                <a:cs typeface="Times New Roman" panose="02020603050405020304" pitchFamily="18" charset="0"/>
              </a:rPr>
              <a:t> </a:t>
            </a:r>
            <a:r>
              <a:rPr lang="en-US" altLang="zh-CN" sz="2200" b="1" dirty="0" err="1">
                <a:solidFill>
                  <a:schemeClr val="tx1"/>
                </a:solidFill>
                <a:latin typeface="Times New Roman" panose="02020603050405020304" pitchFamily="18" charset="0"/>
                <a:cs typeface="Times New Roman" panose="02020603050405020304" pitchFamily="18" charset="0"/>
              </a:rPr>
              <a:t>q,a</a:t>
            </a:r>
            <a:r>
              <a:rPr lang="en-US" altLang="zh-CN" sz="2200" b="1" dirty="0">
                <a:solidFill>
                  <a:schemeClr val="tx1"/>
                </a:solidFill>
                <a:latin typeface="Times New Roman" panose="02020603050405020304" pitchFamily="18" charset="0"/>
                <a:cs typeface="Times New Roman" panose="02020603050405020304" pitchFamily="18" charset="0"/>
              </a:rPr>
              <a:t>;</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     always @(</a:t>
            </a:r>
            <a:r>
              <a:rPr lang="en-US" altLang="zh-CN" sz="2200" b="1" dirty="0" err="1">
                <a:solidFill>
                  <a:schemeClr val="tx1"/>
                </a:solidFill>
                <a:latin typeface="Times New Roman" panose="02020603050405020304" pitchFamily="18" charset="0"/>
                <a:cs typeface="Times New Roman" panose="02020603050405020304" pitchFamily="18" charset="0"/>
              </a:rPr>
              <a:t>posedge</a:t>
            </a:r>
            <a:r>
              <a:rPr lang="en-US" altLang="zh-CN" sz="2200" b="1" dirty="0">
                <a:solidFill>
                  <a:schemeClr val="tx1"/>
                </a:solidFill>
                <a:latin typeface="Times New Roman" panose="02020603050405020304" pitchFamily="18" charset="0"/>
                <a:cs typeface="Times New Roman" panose="02020603050405020304" pitchFamily="18" charset="0"/>
              </a:rPr>
              <a:t> </a:t>
            </a:r>
            <a:r>
              <a:rPr lang="en-US" altLang="zh-CN" sz="2200" b="1" dirty="0" err="1">
                <a:solidFill>
                  <a:schemeClr val="tx1"/>
                </a:solidFill>
                <a:latin typeface="Times New Roman" panose="02020603050405020304" pitchFamily="18" charset="0"/>
                <a:cs typeface="Times New Roman" panose="02020603050405020304" pitchFamily="18" charset="0"/>
              </a:rPr>
              <a:t>clk</a:t>
            </a:r>
            <a:r>
              <a:rPr lang="en-US" altLang="zh-CN" sz="2200" b="1" dirty="0">
                <a:solidFill>
                  <a:schemeClr val="tx1"/>
                </a:solidFill>
                <a:latin typeface="Times New Roman" panose="02020603050405020304" pitchFamily="18" charset="0"/>
                <a:cs typeface="Times New Roman" panose="02020603050405020304" pitchFamily="18" charset="0"/>
              </a:rPr>
              <a:t>)</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        begin</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            </a:t>
            </a:r>
            <a:r>
              <a:rPr lang="en-US" altLang="zh-CN" b="1" dirty="0">
                <a:solidFill>
                  <a:srgbClr val="FF0066"/>
                </a:solidFill>
                <a:latin typeface="Times New Roman" panose="02020603050405020304" pitchFamily="18" charset="0"/>
                <a:cs typeface="Times New Roman" panose="02020603050405020304" pitchFamily="18" charset="0"/>
              </a:rPr>
              <a:t>a=~q;</a:t>
            </a:r>
          </a:p>
          <a:p>
            <a:pPr marL="190500" lvl="1" algn="l" eaLnBrk="1" hangingPunct="1">
              <a:lnSpc>
                <a:spcPct val="100000"/>
              </a:lnSpc>
              <a:buClr>
                <a:srgbClr val="FF0000"/>
              </a:buClr>
              <a:buSzPct val="80000"/>
              <a:buFont typeface="Wingdings" pitchFamily="2" charset="2"/>
              <a:buNone/>
            </a:pPr>
            <a:r>
              <a:rPr lang="en-US" altLang="zh-CN" sz="2200" b="1" dirty="0">
                <a:solidFill>
                  <a:srgbClr val="FF0066"/>
                </a:solidFill>
                <a:latin typeface="Times New Roman" panose="02020603050405020304" pitchFamily="18" charset="0"/>
                <a:cs typeface="Times New Roman" panose="02020603050405020304" pitchFamily="18" charset="0"/>
              </a:rPr>
              <a:t>            </a:t>
            </a:r>
            <a:r>
              <a:rPr lang="en-US" altLang="zh-CN" b="1" dirty="0">
                <a:solidFill>
                  <a:srgbClr val="FF0066"/>
                </a:solidFill>
                <a:latin typeface="Times New Roman" panose="02020603050405020304" pitchFamily="18" charset="0"/>
                <a:cs typeface="Times New Roman" panose="02020603050405020304" pitchFamily="18" charset="0"/>
              </a:rPr>
              <a:t>q=~q;</a:t>
            </a:r>
          </a:p>
          <a:p>
            <a:pPr marL="190500" lvl="1" algn="l" eaLnBrk="1" hangingPunct="1">
              <a:lnSpc>
                <a:spcPct val="100000"/>
              </a:lnSpc>
              <a:buClr>
                <a:srgbClr val="FF0000"/>
              </a:buClr>
              <a:buSzPct val="80000"/>
              <a:buFont typeface="Wingdings" pitchFamily="2" charset="2"/>
              <a:buNone/>
            </a:pPr>
            <a:r>
              <a:rPr lang="en-US" altLang="zh-CN" sz="2200" b="1" dirty="0">
                <a:solidFill>
                  <a:schemeClr val="tx1"/>
                </a:solidFill>
                <a:latin typeface="Times New Roman" panose="02020603050405020304" pitchFamily="18" charset="0"/>
                <a:cs typeface="Times New Roman" panose="02020603050405020304" pitchFamily="18" charset="0"/>
              </a:rPr>
              <a:t>        end</a:t>
            </a:r>
          </a:p>
          <a:p>
            <a:pPr marL="190500" lvl="1" algn="l" eaLnBrk="1" hangingPunct="1">
              <a:lnSpc>
                <a:spcPct val="100000"/>
              </a:lnSpc>
              <a:buClr>
                <a:srgbClr val="FF0000"/>
              </a:buClr>
              <a:buSzPct val="80000"/>
              <a:buFont typeface="Wingdings" pitchFamily="2" charset="2"/>
              <a:buNone/>
            </a:pPr>
            <a:r>
              <a:rPr lang="en-US" altLang="zh-CN" sz="2200" b="1" dirty="0" err="1">
                <a:solidFill>
                  <a:schemeClr val="tx1"/>
                </a:solidFill>
                <a:latin typeface="Times New Roman" panose="02020603050405020304" pitchFamily="18" charset="0"/>
                <a:cs typeface="Times New Roman" panose="02020603050405020304" pitchFamily="18" charset="0"/>
              </a:rPr>
              <a:t>endmodule</a:t>
            </a:r>
            <a:endParaRPr lang="en-US" altLang="zh-CN" sz="2200" b="1" dirty="0">
              <a:solidFill>
                <a:schemeClr val="tx1"/>
              </a:solidFill>
              <a:latin typeface="Times New Roman" panose="02020603050405020304" pitchFamily="18" charset="0"/>
              <a:cs typeface="Times New Roman" panose="02020603050405020304" pitchFamily="18" charset="0"/>
            </a:endParaRPr>
          </a:p>
        </p:txBody>
      </p:sp>
      <p:sp>
        <p:nvSpPr>
          <p:cNvPr id="568325" name="AutoShape 5"/>
          <p:cNvSpPr>
            <a:spLocks noChangeArrowheads="1"/>
          </p:cNvSpPr>
          <p:nvPr/>
        </p:nvSpPr>
        <p:spPr bwMode="auto">
          <a:xfrm>
            <a:off x="2327523" y="3601269"/>
            <a:ext cx="2676525" cy="331787"/>
          </a:xfrm>
          <a:prstGeom prst="wedgeRoundRectCallout">
            <a:avLst>
              <a:gd name="adj1" fmla="val -58602"/>
              <a:gd name="adj2" fmla="val 11985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b="1" dirty="0">
                <a:solidFill>
                  <a:schemeClr val="tx1"/>
                </a:solidFill>
                <a:latin typeface="Times New Roman" panose="02020603050405020304" pitchFamily="18" charset="0"/>
                <a:cs typeface="Times New Roman" panose="02020603050405020304" pitchFamily="18" charset="0"/>
              </a:rPr>
              <a:t>对前一时刻的</a:t>
            </a:r>
            <a:r>
              <a:rPr lang="en-US" altLang="zh-CN" sz="1800" b="1" dirty="0">
                <a:solidFill>
                  <a:schemeClr val="tx1"/>
                </a:solidFill>
                <a:latin typeface="Times New Roman" panose="02020603050405020304" pitchFamily="18" charset="0"/>
                <a:cs typeface="Times New Roman" panose="02020603050405020304" pitchFamily="18" charset="0"/>
              </a:rPr>
              <a:t>q</a:t>
            </a:r>
            <a:r>
              <a:rPr lang="zh-CN" altLang="en-US" sz="1800" b="1" dirty="0">
                <a:solidFill>
                  <a:schemeClr val="tx1"/>
                </a:solidFill>
                <a:latin typeface="Times New Roman" panose="02020603050405020304" pitchFamily="18" charset="0"/>
                <a:cs typeface="Times New Roman" panose="02020603050405020304" pitchFamily="18" charset="0"/>
              </a:rPr>
              <a:t>值取反</a:t>
            </a:r>
          </a:p>
        </p:txBody>
      </p:sp>
      <p:sp>
        <p:nvSpPr>
          <p:cNvPr id="568326" name="AutoShape 6"/>
          <p:cNvSpPr>
            <a:spLocks noChangeArrowheads="1"/>
          </p:cNvSpPr>
          <p:nvPr/>
        </p:nvSpPr>
        <p:spPr bwMode="auto">
          <a:xfrm>
            <a:off x="2267744" y="4905350"/>
            <a:ext cx="2349500" cy="323850"/>
          </a:xfrm>
          <a:prstGeom prst="wedgeRoundRectCallout">
            <a:avLst>
              <a:gd name="adj1" fmla="val -47907"/>
              <a:gd name="adj2" fmla="val -113727"/>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b="1" dirty="0">
                <a:solidFill>
                  <a:schemeClr val="tx1"/>
                </a:solidFill>
                <a:latin typeface="Times New Roman" panose="02020603050405020304" pitchFamily="18" charset="0"/>
                <a:cs typeface="Times New Roman" panose="02020603050405020304" pitchFamily="18" charset="0"/>
              </a:rPr>
              <a:t>对当前时刻的</a:t>
            </a:r>
            <a:r>
              <a:rPr lang="en-US" altLang="zh-CN" sz="1800" b="1" dirty="0">
                <a:solidFill>
                  <a:schemeClr val="tx1"/>
                </a:solidFill>
                <a:latin typeface="Times New Roman" panose="02020603050405020304" pitchFamily="18" charset="0"/>
                <a:cs typeface="Times New Roman" panose="02020603050405020304" pitchFamily="18" charset="0"/>
              </a:rPr>
              <a:t>q</a:t>
            </a:r>
            <a:r>
              <a:rPr lang="zh-CN" altLang="en-US" sz="1800" b="1" dirty="0">
                <a:solidFill>
                  <a:schemeClr val="tx1"/>
                </a:solidFill>
                <a:latin typeface="Times New Roman" panose="02020603050405020304" pitchFamily="18" charset="0"/>
                <a:cs typeface="Times New Roman" panose="02020603050405020304" pitchFamily="18" charset="0"/>
              </a:rPr>
              <a:t>值反</a:t>
            </a:r>
          </a:p>
        </p:txBody>
      </p:sp>
      <p:sp>
        <p:nvSpPr>
          <p:cNvPr id="568327" name="AutoShape 7"/>
          <p:cNvSpPr>
            <a:spLocks noChangeArrowheads="1"/>
          </p:cNvSpPr>
          <p:nvPr/>
        </p:nvSpPr>
        <p:spPr bwMode="auto">
          <a:xfrm>
            <a:off x="6452617" y="3537198"/>
            <a:ext cx="2655887" cy="323850"/>
          </a:xfrm>
          <a:prstGeom prst="wedgeRoundRectCallout">
            <a:avLst>
              <a:gd name="adj1" fmla="val -55977"/>
              <a:gd name="adj2" fmla="val 124019"/>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b="1" dirty="0">
                <a:solidFill>
                  <a:schemeClr val="tx1"/>
                </a:solidFill>
                <a:latin typeface="Times New Roman" panose="02020603050405020304" pitchFamily="18" charset="0"/>
                <a:cs typeface="Times New Roman" panose="02020603050405020304" pitchFamily="18" charset="0"/>
              </a:rPr>
              <a:t>对前一时刻的</a:t>
            </a:r>
            <a:r>
              <a:rPr lang="en-US" altLang="zh-CN" sz="1800" b="1" dirty="0">
                <a:solidFill>
                  <a:schemeClr val="tx1"/>
                </a:solidFill>
                <a:latin typeface="Times New Roman" panose="02020603050405020304" pitchFamily="18" charset="0"/>
                <a:cs typeface="Times New Roman" panose="02020603050405020304" pitchFamily="18" charset="0"/>
              </a:rPr>
              <a:t>q</a:t>
            </a:r>
            <a:r>
              <a:rPr lang="zh-CN" altLang="en-US" sz="1800" b="1" dirty="0">
                <a:solidFill>
                  <a:schemeClr val="tx1"/>
                </a:solidFill>
                <a:latin typeface="Times New Roman" panose="02020603050405020304" pitchFamily="18" charset="0"/>
                <a:cs typeface="Times New Roman" panose="02020603050405020304" pitchFamily="18" charset="0"/>
              </a:rPr>
              <a:t>值取反</a:t>
            </a:r>
          </a:p>
        </p:txBody>
      </p:sp>
      <p:sp>
        <p:nvSpPr>
          <p:cNvPr id="568328" name="AutoShape 8"/>
          <p:cNvSpPr>
            <a:spLocks noChangeArrowheads="1"/>
          </p:cNvSpPr>
          <p:nvPr/>
        </p:nvSpPr>
        <p:spPr bwMode="auto">
          <a:xfrm>
            <a:off x="6456363" y="4680098"/>
            <a:ext cx="2687637" cy="292100"/>
          </a:xfrm>
          <a:prstGeom prst="wedgeRoundRectCallout">
            <a:avLst>
              <a:gd name="adj1" fmla="val -40491"/>
              <a:gd name="adj2" fmla="val -113588"/>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b="1">
                <a:solidFill>
                  <a:schemeClr val="tx1"/>
                </a:solidFill>
                <a:latin typeface="Times New Roman" panose="02020603050405020304" pitchFamily="18" charset="0"/>
                <a:cs typeface="Times New Roman" panose="02020603050405020304" pitchFamily="18" charset="0"/>
              </a:rPr>
              <a:t>对前一时刻的</a:t>
            </a:r>
            <a:r>
              <a:rPr lang="en-US" altLang="zh-CN" sz="1800" b="1">
                <a:solidFill>
                  <a:schemeClr val="tx1"/>
                </a:solidFill>
                <a:latin typeface="Times New Roman" panose="02020603050405020304" pitchFamily="18" charset="0"/>
                <a:cs typeface="Times New Roman" panose="02020603050405020304" pitchFamily="18" charset="0"/>
              </a:rPr>
              <a:t>q</a:t>
            </a:r>
            <a:r>
              <a:rPr lang="zh-CN" altLang="en-US" sz="1800" b="1">
                <a:solidFill>
                  <a:schemeClr val="tx1"/>
                </a:solidFill>
                <a:latin typeface="Times New Roman" panose="02020603050405020304" pitchFamily="18" charset="0"/>
                <a:cs typeface="Times New Roman" panose="02020603050405020304" pitchFamily="18" charset="0"/>
              </a:rPr>
              <a:t>值取反</a:t>
            </a:r>
          </a:p>
        </p:txBody>
      </p:sp>
      <p:sp>
        <p:nvSpPr>
          <p:cNvPr id="568329" name="Rectangle 9"/>
          <p:cNvSpPr>
            <a:spLocks noChangeArrowheads="1"/>
          </p:cNvSpPr>
          <p:nvPr/>
        </p:nvSpPr>
        <p:spPr bwMode="auto">
          <a:xfrm>
            <a:off x="1200150" y="5572273"/>
            <a:ext cx="2292350" cy="400110"/>
          </a:xfrm>
          <a:prstGeom prst="rect">
            <a:avLst/>
          </a:prstGeom>
          <a:solidFill>
            <a:srgbClr val="FFCC99"/>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0"/>
              </a:spcBef>
              <a:buClr>
                <a:schemeClr val="hlink"/>
              </a:buClr>
              <a:buFont typeface="Wingdings" pitchFamily="2" charset="2"/>
              <a:buNone/>
              <a:defRPr/>
            </a:pPr>
            <a:r>
              <a:rPr kumimoji="1" lang="en-US" altLang="zh-CN" sz="2000" b="1">
                <a:solidFill>
                  <a:schemeClr val="tx1"/>
                </a:solidFill>
                <a:latin typeface="Times New Roman" panose="02020603050405020304" pitchFamily="18" charset="0"/>
                <a:cs typeface="Times New Roman" panose="02020603050405020304" pitchFamily="18" charset="0"/>
              </a:rPr>
              <a:t>a</a:t>
            </a:r>
            <a:r>
              <a:rPr kumimoji="1" lang="zh-CN" altLang="en-US" sz="2000" b="1">
                <a:solidFill>
                  <a:schemeClr val="tx1"/>
                </a:solidFill>
                <a:latin typeface="Times New Roman" panose="02020603050405020304" pitchFamily="18" charset="0"/>
                <a:cs typeface="Times New Roman" panose="02020603050405020304" pitchFamily="18" charset="0"/>
              </a:rPr>
              <a:t>和</a:t>
            </a:r>
            <a:r>
              <a:rPr kumimoji="1" lang="en-US" altLang="zh-CN" sz="2000" b="1">
                <a:solidFill>
                  <a:schemeClr val="tx1"/>
                </a:solidFill>
                <a:latin typeface="Times New Roman" panose="02020603050405020304" pitchFamily="18" charset="0"/>
                <a:cs typeface="Times New Roman" panose="02020603050405020304" pitchFamily="18" charset="0"/>
              </a:rPr>
              <a:t>q</a:t>
            </a:r>
            <a:r>
              <a:rPr kumimoji="1" lang="zh-CN" altLang="en-US" sz="2000" b="1">
                <a:solidFill>
                  <a:schemeClr val="tx1"/>
                </a:solidFill>
                <a:latin typeface="Times New Roman" panose="02020603050405020304" pitchFamily="18" charset="0"/>
                <a:cs typeface="Times New Roman" panose="02020603050405020304" pitchFamily="18" charset="0"/>
              </a:rPr>
              <a:t>的波形反相！</a:t>
            </a:r>
          </a:p>
        </p:txBody>
      </p:sp>
      <p:sp>
        <p:nvSpPr>
          <p:cNvPr id="568330" name="Rectangle 10"/>
          <p:cNvSpPr>
            <a:spLocks noChangeArrowheads="1"/>
          </p:cNvSpPr>
          <p:nvPr/>
        </p:nvSpPr>
        <p:spPr bwMode="auto">
          <a:xfrm>
            <a:off x="5295900" y="5589736"/>
            <a:ext cx="2808288" cy="400110"/>
          </a:xfrm>
          <a:prstGeom prst="rect">
            <a:avLst/>
          </a:prstGeom>
          <a:solidFill>
            <a:srgbClr val="FFFFDD"/>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0"/>
              </a:spcBef>
              <a:buClr>
                <a:schemeClr val="hlink"/>
              </a:buClr>
              <a:buFont typeface="Wingdings" pitchFamily="2" charset="2"/>
              <a:buNone/>
              <a:defRPr/>
            </a:pPr>
            <a:r>
              <a:rPr kumimoji="1" lang="en-US" altLang="zh-CN" sz="2000" b="1">
                <a:solidFill>
                  <a:schemeClr val="tx1"/>
                </a:solidFill>
                <a:latin typeface="Times New Roman" panose="02020603050405020304" pitchFamily="18" charset="0"/>
                <a:cs typeface="Times New Roman" panose="02020603050405020304" pitchFamily="18" charset="0"/>
              </a:rPr>
              <a:t>a</a:t>
            </a:r>
            <a:r>
              <a:rPr kumimoji="1" lang="zh-CN" altLang="en-US" sz="2000" b="1">
                <a:solidFill>
                  <a:schemeClr val="tx1"/>
                </a:solidFill>
                <a:latin typeface="Times New Roman" panose="02020603050405020304" pitchFamily="18" charset="0"/>
                <a:cs typeface="Times New Roman" panose="02020603050405020304" pitchFamily="18" charset="0"/>
              </a:rPr>
              <a:t>和</a:t>
            </a:r>
            <a:r>
              <a:rPr kumimoji="1" lang="en-US" altLang="zh-CN" sz="2000" b="1">
                <a:solidFill>
                  <a:schemeClr val="tx1"/>
                </a:solidFill>
                <a:latin typeface="Times New Roman" panose="02020603050405020304" pitchFamily="18" charset="0"/>
                <a:cs typeface="Times New Roman" panose="02020603050405020304" pitchFamily="18" charset="0"/>
              </a:rPr>
              <a:t>q</a:t>
            </a:r>
            <a:r>
              <a:rPr kumimoji="1" lang="zh-CN" altLang="en-US" sz="2000" b="1">
                <a:solidFill>
                  <a:schemeClr val="tx1"/>
                </a:solidFill>
                <a:latin typeface="Times New Roman" panose="02020603050405020304" pitchFamily="18" charset="0"/>
                <a:cs typeface="Times New Roman" panose="02020603050405020304" pitchFamily="18" charset="0"/>
              </a:rPr>
              <a:t>的波形完全相同！</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68323"/>
                                        </p:tgtEl>
                                        <p:attrNameLst>
                                          <p:attrName>style.visibility</p:attrName>
                                        </p:attrNameLst>
                                      </p:cBhvr>
                                      <p:to>
                                        <p:strVal val="visible"/>
                                      </p:to>
                                    </p:set>
                                    <p:anim calcmode="lin" valueType="num">
                                      <p:cBhvr additive="base">
                                        <p:cTn id="7" dur="500" fill="hold"/>
                                        <p:tgtEl>
                                          <p:spTgt spid="568323"/>
                                        </p:tgtEl>
                                        <p:attrNameLst>
                                          <p:attrName>ppt_x</p:attrName>
                                        </p:attrNameLst>
                                      </p:cBhvr>
                                      <p:tavLst>
                                        <p:tav tm="0">
                                          <p:val>
                                            <p:strVal val="#ppt_x"/>
                                          </p:val>
                                        </p:tav>
                                        <p:tav tm="100000">
                                          <p:val>
                                            <p:strVal val="#ppt_x"/>
                                          </p:val>
                                        </p:tav>
                                      </p:tavLst>
                                    </p:anim>
                                    <p:anim calcmode="lin" valueType="num">
                                      <p:cBhvr additive="base">
                                        <p:cTn id="8" dur="500" fill="hold"/>
                                        <p:tgtEl>
                                          <p:spTgt spid="5683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68325"/>
                                        </p:tgtEl>
                                        <p:attrNameLst>
                                          <p:attrName>style.visibility</p:attrName>
                                        </p:attrNameLst>
                                      </p:cBhvr>
                                      <p:to>
                                        <p:strVal val="visible"/>
                                      </p:to>
                                    </p:set>
                                    <p:animEffect transition="in" filter="dissolve">
                                      <p:cBhvr>
                                        <p:cTn id="13" dur="500"/>
                                        <p:tgtEl>
                                          <p:spTgt spid="5683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68326"/>
                                        </p:tgtEl>
                                        <p:attrNameLst>
                                          <p:attrName>style.visibility</p:attrName>
                                        </p:attrNameLst>
                                      </p:cBhvr>
                                      <p:to>
                                        <p:strVal val="visible"/>
                                      </p:to>
                                    </p:set>
                                    <p:animEffect transition="in" filter="dissolve">
                                      <p:cBhvr>
                                        <p:cTn id="18" dur="500"/>
                                        <p:tgtEl>
                                          <p:spTgt spid="56832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68329"/>
                                        </p:tgtEl>
                                        <p:attrNameLst>
                                          <p:attrName>style.visibility</p:attrName>
                                        </p:attrNameLst>
                                      </p:cBhvr>
                                      <p:to>
                                        <p:strVal val="visible"/>
                                      </p:to>
                                    </p:set>
                                    <p:anim calcmode="lin" valueType="num">
                                      <p:cBhvr additive="base">
                                        <p:cTn id="23" dur="500" fill="hold"/>
                                        <p:tgtEl>
                                          <p:spTgt spid="568329"/>
                                        </p:tgtEl>
                                        <p:attrNameLst>
                                          <p:attrName>ppt_x</p:attrName>
                                        </p:attrNameLst>
                                      </p:cBhvr>
                                      <p:tavLst>
                                        <p:tav tm="0">
                                          <p:val>
                                            <p:strVal val="#ppt_x"/>
                                          </p:val>
                                        </p:tav>
                                        <p:tav tm="100000">
                                          <p:val>
                                            <p:strVal val="#ppt_x"/>
                                          </p:val>
                                        </p:tav>
                                      </p:tavLst>
                                    </p:anim>
                                    <p:anim calcmode="lin" valueType="num">
                                      <p:cBhvr additive="base">
                                        <p:cTn id="24" dur="500" fill="hold"/>
                                        <p:tgtEl>
                                          <p:spTgt spid="5683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68324"/>
                                        </p:tgtEl>
                                        <p:attrNameLst>
                                          <p:attrName>style.visibility</p:attrName>
                                        </p:attrNameLst>
                                      </p:cBhvr>
                                      <p:to>
                                        <p:strVal val="visible"/>
                                      </p:to>
                                    </p:set>
                                    <p:anim calcmode="lin" valueType="num">
                                      <p:cBhvr additive="base">
                                        <p:cTn id="29" dur="500" fill="hold"/>
                                        <p:tgtEl>
                                          <p:spTgt spid="568324"/>
                                        </p:tgtEl>
                                        <p:attrNameLst>
                                          <p:attrName>ppt_x</p:attrName>
                                        </p:attrNameLst>
                                      </p:cBhvr>
                                      <p:tavLst>
                                        <p:tav tm="0">
                                          <p:val>
                                            <p:strVal val="#ppt_x"/>
                                          </p:val>
                                        </p:tav>
                                        <p:tav tm="100000">
                                          <p:val>
                                            <p:strVal val="#ppt_x"/>
                                          </p:val>
                                        </p:tav>
                                      </p:tavLst>
                                    </p:anim>
                                    <p:anim calcmode="lin" valueType="num">
                                      <p:cBhvr additive="base">
                                        <p:cTn id="30" dur="500" fill="hold"/>
                                        <p:tgtEl>
                                          <p:spTgt spid="5683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68327"/>
                                        </p:tgtEl>
                                        <p:attrNameLst>
                                          <p:attrName>style.visibility</p:attrName>
                                        </p:attrNameLst>
                                      </p:cBhvr>
                                      <p:to>
                                        <p:strVal val="visible"/>
                                      </p:to>
                                    </p:set>
                                    <p:animEffect transition="in" filter="dissolve">
                                      <p:cBhvr>
                                        <p:cTn id="35" dur="500"/>
                                        <p:tgtEl>
                                          <p:spTgt spid="56832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68328"/>
                                        </p:tgtEl>
                                        <p:attrNameLst>
                                          <p:attrName>style.visibility</p:attrName>
                                        </p:attrNameLst>
                                      </p:cBhvr>
                                      <p:to>
                                        <p:strVal val="visible"/>
                                      </p:to>
                                    </p:set>
                                    <p:animEffect transition="in" filter="dissolve">
                                      <p:cBhvr>
                                        <p:cTn id="40" dur="500"/>
                                        <p:tgtEl>
                                          <p:spTgt spid="56832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68330"/>
                                        </p:tgtEl>
                                        <p:attrNameLst>
                                          <p:attrName>style.visibility</p:attrName>
                                        </p:attrNameLst>
                                      </p:cBhvr>
                                      <p:to>
                                        <p:strVal val="visible"/>
                                      </p:to>
                                    </p:set>
                                    <p:anim calcmode="lin" valueType="num">
                                      <p:cBhvr additive="base">
                                        <p:cTn id="45" dur="500" fill="hold"/>
                                        <p:tgtEl>
                                          <p:spTgt spid="568330"/>
                                        </p:tgtEl>
                                        <p:attrNameLst>
                                          <p:attrName>ppt_x</p:attrName>
                                        </p:attrNameLst>
                                      </p:cBhvr>
                                      <p:tavLst>
                                        <p:tav tm="0">
                                          <p:val>
                                            <p:strVal val="#ppt_x"/>
                                          </p:val>
                                        </p:tav>
                                        <p:tav tm="100000">
                                          <p:val>
                                            <p:strVal val="#ppt_x"/>
                                          </p:val>
                                        </p:tav>
                                      </p:tavLst>
                                    </p:anim>
                                    <p:anim calcmode="lin" valueType="num">
                                      <p:cBhvr additive="base">
                                        <p:cTn id="46" dur="500" fill="hold"/>
                                        <p:tgtEl>
                                          <p:spTgt spid="568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animBg="1" autoUpdateAnimBg="0"/>
      <p:bldP spid="568324" grpId="0" animBg="1" autoUpdateAnimBg="0"/>
      <p:bldP spid="568325" grpId="0" animBg="1"/>
      <p:bldP spid="568326" grpId="0" animBg="1"/>
      <p:bldP spid="568327" grpId="0" animBg="1"/>
      <p:bldP spid="568328" grpId="0" animBg="1"/>
      <p:bldP spid="568329" grpId="0" animBg="1" autoUpdateAnimBg="0"/>
      <p:bldP spid="568330"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503733" y="392101"/>
            <a:ext cx="8892803" cy="372603"/>
          </a:xfrm>
        </p:spPr>
        <p:txBody>
          <a:bodyPr anchor="b" anchorCtr="0"/>
          <a:lstStyle/>
          <a:p>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、语句的并行执行</a:t>
            </a:r>
          </a:p>
        </p:txBody>
      </p:sp>
      <p:sp>
        <p:nvSpPr>
          <p:cNvPr id="572419" name="Rectangle 3"/>
          <p:cNvSpPr>
            <a:spLocks noGrp="1" noChangeArrowheads="1"/>
          </p:cNvSpPr>
          <p:nvPr>
            <p:ph type="body" idx="1"/>
          </p:nvPr>
        </p:nvSpPr>
        <p:spPr>
          <a:xfrm>
            <a:off x="107504" y="1052736"/>
            <a:ext cx="4179888" cy="4331186"/>
          </a:xfrm>
        </p:spPr>
        <p:txBody>
          <a:bodyPr/>
          <a:lstStyle/>
          <a:p>
            <a:pPr marL="625475" lvl="1" indent="-180000" eaLnBrk="1" hangingPunct="1">
              <a:lnSpc>
                <a:spcPct val="110000"/>
              </a:lnSpc>
            </a:pPr>
            <a:r>
              <a:rPr kumimoji="1" lang="zh-CN" altLang="en-US" sz="2000" dirty="0" smtClean="0">
                <a:solidFill>
                  <a:srgbClr val="000000"/>
                </a:solidFill>
                <a:latin typeface="Arial" charset="0"/>
                <a:ea typeface="宋体" charset="-122"/>
              </a:rPr>
              <a:t>多个“</a:t>
            </a:r>
            <a:r>
              <a:rPr kumimoji="1" lang="en-US" altLang="zh-CN" sz="2000" dirty="0" smtClean="0">
                <a:solidFill>
                  <a:srgbClr val="000000"/>
                </a:solidFill>
                <a:latin typeface="Arial" charset="0"/>
                <a:ea typeface="宋体" charset="-122"/>
              </a:rPr>
              <a:t>always”</a:t>
            </a:r>
            <a:r>
              <a:rPr kumimoji="1" lang="zh-CN" altLang="en-US" sz="2000" dirty="0" smtClean="0">
                <a:solidFill>
                  <a:srgbClr val="000000"/>
                </a:solidFill>
                <a:latin typeface="Arial" charset="0"/>
                <a:ea typeface="宋体" charset="-122"/>
              </a:rPr>
              <a:t>模块、“</a:t>
            </a:r>
            <a:r>
              <a:rPr kumimoji="1" lang="en-US" altLang="zh-CN" sz="2000" dirty="0" smtClean="0">
                <a:solidFill>
                  <a:srgbClr val="000000"/>
                </a:solidFill>
                <a:latin typeface="Arial" charset="0"/>
                <a:ea typeface="宋体" charset="-122"/>
              </a:rPr>
              <a:t>assign”</a:t>
            </a:r>
            <a:r>
              <a:rPr kumimoji="1" lang="zh-CN" altLang="en-US" sz="2000" dirty="0" smtClean="0">
                <a:solidFill>
                  <a:srgbClr val="000000"/>
                </a:solidFill>
                <a:latin typeface="Arial" charset="0"/>
                <a:ea typeface="宋体" charset="-122"/>
              </a:rPr>
              <a:t>语句、实例元件调用、</a:t>
            </a:r>
            <a:r>
              <a:rPr lang="zh-CN" altLang="en-US" sz="2000" dirty="0" smtClean="0">
                <a:solidFill>
                  <a:srgbClr val="000000"/>
                </a:solidFill>
                <a:latin typeface="Arial" charset="0"/>
                <a:ea typeface="宋体" charset="-122"/>
              </a:rPr>
              <a:t>“</a:t>
            </a:r>
            <a:r>
              <a:rPr lang="en-US" altLang="zh-CN" sz="2000" dirty="0" smtClean="0">
                <a:solidFill>
                  <a:srgbClr val="000000"/>
                </a:solidFill>
                <a:latin typeface="Arial" charset="0"/>
                <a:ea typeface="宋体" charset="-122"/>
              </a:rPr>
              <a:t>always”</a:t>
            </a:r>
            <a:r>
              <a:rPr lang="zh-CN" altLang="en-US" sz="2000" dirty="0" smtClean="0">
                <a:solidFill>
                  <a:srgbClr val="000000"/>
                </a:solidFill>
                <a:latin typeface="Arial" charset="0"/>
                <a:ea typeface="宋体" charset="-122"/>
              </a:rPr>
              <a:t>模块内的</a:t>
            </a:r>
            <a:r>
              <a:rPr kumimoji="1" lang="zh-CN" altLang="en-US" sz="2000" dirty="0" smtClean="0">
                <a:solidFill>
                  <a:srgbClr val="CC0066"/>
                </a:solidFill>
                <a:latin typeface="Arial" charset="0"/>
                <a:ea typeface="宋体" charset="-122"/>
              </a:rPr>
              <a:t>非阻塞赋值语句</a:t>
            </a:r>
            <a:r>
              <a:rPr kumimoji="1" lang="zh-CN" altLang="en-US" sz="2000" dirty="0" smtClean="0">
                <a:solidFill>
                  <a:srgbClr val="000000"/>
                </a:solidFill>
                <a:latin typeface="Arial" charset="0"/>
                <a:ea typeface="宋体" charset="-122"/>
              </a:rPr>
              <a:t>都是</a:t>
            </a:r>
            <a:r>
              <a:rPr kumimoji="1" lang="zh-CN" altLang="en-US" sz="2000" dirty="0" smtClean="0">
                <a:solidFill>
                  <a:srgbClr val="CC0066"/>
                </a:solidFill>
                <a:latin typeface="Arial" charset="0"/>
                <a:ea typeface="宋体" charset="-122"/>
              </a:rPr>
              <a:t>并行</a:t>
            </a:r>
            <a:r>
              <a:rPr kumimoji="1" lang="zh-CN" altLang="en-US" sz="2000" dirty="0" smtClean="0">
                <a:solidFill>
                  <a:srgbClr val="000000"/>
                </a:solidFill>
                <a:latin typeface="Arial" charset="0"/>
                <a:ea typeface="宋体" charset="-122"/>
              </a:rPr>
              <a:t>执行的！</a:t>
            </a:r>
          </a:p>
          <a:p>
            <a:pPr marL="625475" lvl="1" indent="-180000">
              <a:lnSpc>
                <a:spcPct val="110000"/>
              </a:lnSpc>
            </a:pPr>
            <a:r>
              <a:rPr lang="zh-CN" altLang="en-US" sz="2000" dirty="0" smtClean="0">
                <a:latin typeface="Arial" charset="0"/>
                <a:ea typeface="宋体" charset="-122"/>
              </a:rPr>
              <a:t>它们在程序中的先后顺序对结果并没有影响。</a:t>
            </a:r>
          </a:p>
          <a:p>
            <a:pPr marL="625475" lvl="1" indent="-180000">
              <a:lnSpc>
                <a:spcPct val="110000"/>
              </a:lnSpc>
            </a:pPr>
            <a:r>
              <a:rPr lang="en-US" altLang="zh-CN" sz="2000" dirty="0" smtClean="0">
                <a:latin typeface="Arial" charset="0"/>
                <a:ea typeface="宋体" charset="-122"/>
              </a:rPr>
              <a:t>【</a:t>
            </a:r>
            <a:r>
              <a:rPr lang="zh-CN" altLang="en-US" sz="2000" dirty="0" smtClean="0">
                <a:latin typeface="Arial" charset="0"/>
                <a:ea typeface="宋体" charset="-122"/>
              </a:rPr>
              <a:t>例</a:t>
            </a:r>
            <a:r>
              <a:rPr lang="en-US" altLang="zh-CN" sz="2000" dirty="0" smtClean="0">
                <a:latin typeface="Arial" charset="0"/>
                <a:ea typeface="宋体" charset="-122"/>
              </a:rPr>
              <a:t>2.42】</a:t>
            </a:r>
            <a:r>
              <a:rPr lang="zh-CN" altLang="en-US" sz="2000" dirty="0" smtClean="0">
                <a:latin typeface="Arial" charset="0"/>
                <a:ea typeface="宋体" charset="-122"/>
              </a:rPr>
              <a:t>将两条赋值语句分别放在两个“</a:t>
            </a:r>
            <a:r>
              <a:rPr lang="en-US" altLang="zh-CN" sz="2000" dirty="0" smtClean="0">
                <a:latin typeface="Arial" charset="0"/>
                <a:ea typeface="宋体" charset="-122"/>
              </a:rPr>
              <a:t>always”</a:t>
            </a:r>
            <a:r>
              <a:rPr lang="zh-CN" altLang="en-US" sz="2000" dirty="0" smtClean="0">
                <a:latin typeface="Arial" charset="0"/>
                <a:ea typeface="宋体" charset="-122"/>
              </a:rPr>
              <a:t>模块中，若颠倒两个“</a:t>
            </a:r>
            <a:r>
              <a:rPr lang="en-US" altLang="zh-CN" sz="2000" dirty="0" smtClean="0">
                <a:latin typeface="Arial" charset="0"/>
                <a:ea typeface="宋体" charset="-122"/>
              </a:rPr>
              <a:t>always”</a:t>
            </a:r>
            <a:r>
              <a:rPr lang="zh-CN" altLang="en-US" sz="2000" dirty="0" smtClean="0">
                <a:latin typeface="Arial" charset="0"/>
                <a:ea typeface="宋体" charset="-122"/>
              </a:rPr>
              <a:t>模块顺序，对仿真结果没有影响，同</a:t>
            </a:r>
            <a:r>
              <a:rPr lang="en-US" altLang="zh-CN" sz="2000" dirty="0" smtClean="0">
                <a:latin typeface="Arial" charset="0"/>
                <a:ea typeface="宋体" charset="-122"/>
              </a:rPr>
              <a:t>【</a:t>
            </a:r>
            <a:r>
              <a:rPr lang="zh-CN" altLang="en-US" sz="2000" dirty="0" smtClean="0">
                <a:latin typeface="Arial" charset="0"/>
                <a:ea typeface="宋体" charset="-122"/>
              </a:rPr>
              <a:t>例</a:t>
            </a:r>
            <a:r>
              <a:rPr lang="en-US" altLang="zh-CN" sz="2000" dirty="0" smtClean="0">
                <a:latin typeface="Arial" charset="0"/>
                <a:ea typeface="宋体" charset="-122"/>
              </a:rPr>
              <a:t>2.41】——q</a:t>
            </a:r>
            <a:r>
              <a:rPr lang="zh-CN" altLang="en-US" sz="2000" dirty="0" smtClean="0">
                <a:latin typeface="Arial" charset="0"/>
                <a:ea typeface="宋体" charset="-122"/>
              </a:rPr>
              <a:t>和</a:t>
            </a:r>
            <a:r>
              <a:rPr lang="en-US" altLang="zh-CN" sz="2000" dirty="0" smtClean="0">
                <a:latin typeface="Arial" charset="0"/>
                <a:ea typeface="宋体" charset="-122"/>
              </a:rPr>
              <a:t>a</a:t>
            </a:r>
            <a:r>
              <a:rPr lang="zh-CN" altLang="en-US" sz="2000" dirty="0" smtClean="0">
                <a:latin typeface="Arial" charset="0"/>
                <a:ea typeface="宋体" charset="-122"/>
              </a:rPr>
              <a:t>的波形完全一样。</a:t>
            </a:r>
          </a:p>
        </p:txBody>
      </p:sp>
      <p:sp>
        <p:nvSpPr>
          <p:cNvPr id="572420" name="Text Box 4"/>
          <p:cNvSpPr txBox="1">
            <a:spLocks noChangeArrowheads="1"/>
          </p:cNvSpPr>
          <p:nvPr/>
        </p:nvSpPr>
        <p:spPr bwMode="auto">
          <a:xfrm>
            <a:off x="4572000" y="1052736"/>
            <a:ext cx="3959225" cy="5114925"/>
          </a:xfrm>
          <a:prstGeom prst="rect">
            <a:avLst/>
          </a:prstGeom>
          <a:solidFill>
            <a:srgbClr val="ADD6FF"/>
          </a:solidFill>
          <a:ln w="12700">
            <a:solidFill>
              <a:schemeClr val="tx1"/>
            </a:solidFill>
            <a:miter lim="800000"/>
            <a:headEnd/>
            <a:tailEnd/>
          </a:ln>
          <a:effectLst>
            <a:prstShdw prst="shdw13" dist="53882" dir="13500000">
              <a:schemeClr val="bg2"/>
            </a:prstShdw>
          </a:effectLst>
        </p:spPr>
        <p:txBody>
          <a:bodyPr anchor="b">
            <a:spAutoFit/>
          </a:bodyPr>
          <a:lstStyle/>
          <a:p>
            <a:pPr marL="190500" lvl="1" algn="l" eaLnBrk="1" hangingPunct="1">
              <a:lnSpc>
                <a:spcPct val="100000"/>
              </a:lnSpc>
              <a:buClr>
                <a:srgbClr val="FF0000"/>
              </a:buClr>
              <a:buSzPct val="80000"/>
              <a:buFont typeface="Wingdings" pitchFamily="2" charset="2"/>
              <a:buNone/>
            </a:pPr>
            <a:r>
              <a:rPr lang="en-US" altLang="zh-CN" b="1" dirty="0">
                <a:solidFill>
                  <a:srgbClr val="FF0066"/>
                </a:solidFill>
                <a:latin typeface="Arial" charset="0"/>
              </a:rPr>
              <a:t>【</a:t>
            </a:r>
            <a:r>
              <a:rPr lang="zh-CN" altLang="en-US" b="1" dirty="0">
                <a:solidFill>
                  <a:srgbClr val="FF0066"/>
                </a:solidFill>
                <a:latin typeface="Arial" charset="0"/>
              </a:rPr>
              <a:t>例</a:t>
            </a:r>
            <a:r>
              <a:rPr lang="en-US" altLang="zh-CN" b="1" dirty="0">
                <a:solidFill>
                  <a:srgbClr val="FF0066"/>
                </a:solidFill>
                <a:latin typeface="Arial" charset="0"/>
              </a:rPr>
              <a:t>2.42】</a:t>
            </a:r>
            <a:r>
              <a:rPr lang="zh-CN" altLang="en-US" sz="2200" b="1" dirty="0">
                <a:solidFill>
                  <a:schemeClr val="tx1"/>
                </a:solidFill>
                <a:latin typeface="Arial" charset="0"/>
              </a:rPr>
              <a:t>并行执行模块。</a:t>
            </a:r>
          </a:p>
          <a:p>
            <a:pPr marL="190500" lvl="1" algn="l" eaLnBrk="1" hangingPunct="1">
              <a:lnSpc>
                <a:spcPct val="105000"/>
              </a:lnSpc>
              <a:spcBef>
                <a:spcPct val="0"/>
              </a:spcBef>
              <a:buClr>
                <a:srgbClr val="FF0000"/>
              </a:buClr>
              <a:buSzPct val="80000"/>
              <a:buFont typeface="Wingdings" pitchFamily="2" charset="2"/>
              <a:buNone/>
            </a:pPr>
            <a:r>
              <a:rPr lang="en-US" altLang="zh-CN" sz="2200" b="1" dirty="0">
                <a:solidFill>
                  <a:schemeClr val="tx1"/>
                </a:solidFill>
                <a:latin typeface="Arial" charset="0"/>
              </a:rPr>
              <a:t>module parall1(</a:t>
            </a:r>
            <a:r>
              <a:rPr lang="en-US" altLang="zh-CN" sz="2200" b="1" dirty="0" err="1">
                <a:solidFill>
                  <a:schemeClr val="tx1"/>
                </a:solidFill>
                <a:latin typeface="Arial" charset="0"/>
              </a:rPr>
              <a:t>q,a,clk</a:t>
            </a:r>
            <a:r>
              <a:rPr lang="en-US" altLang="zh-CN" sz="2200" b="1" dirty="0">
                <a:solidFill>
                  <a:schemeClr val="tx1"/>
                </a:solidFill>
                <a:latin typeface="Arial" charset="0"/>
              </a:rPr>
              <a:t>);</a:t>
            </a:r>
          </a:p>
          <a:p>
            <a:pPr marL="190500" lvl="1" algn="l" eaLnBrk="1" hangingPunct="1">
              <a:lnSpc>
                <a:spcPct val="105000"/>
              </a:lnSpc>
              <a:spcBef>
                <a:spcPct val="0"/>
              </a:spcBef>
              <a:buClr>
                <a:srgbClr val="FF0000"/>
              </a:buClr>
              <a:buSzPct val="80000"/>
              <a:buFont typeface="Wingdings" pitchFamily="2" charset="2"/>
              <a:buNone/>
            </a:pPr>
            <a:r>
              <a:rPr lang="en-US" altLang="zh-CN" sz="2200" b="1" dirty="0">
                <a:solidFill>
                  <a:schemeClr val="tx1"/>
                </a:solidFill>
                <a:latin typeface="Arial" charset="0"/>
              </a:rPr>
              <a:t>     output </a:t>
            </a:r>
            <a:r>
              <a:rPr lang="en-US" altLang="zh-CN" sz="2200" b="1" dirty="0" err="1">
                <a:solidFill>
                  <a:schemeClr val="tx1"/>
                </a:solidFill>
                <a:latin typeface="Arial" charset="0"/>
              </a:rPr>
              <a:t>q,a</a:t>
            </a:r>
            <a:r>
              <a:rPr lang="en-US" altLang="zh-CN" sz="2200" b="1" dirty="0">
                <a:solidFill>
                  <a:schemeClr val="tx1"/>
                </a:solidFill>
                <a:latin typeface="Arial" charset="0"/>
              </a:rPr>
              <a:t>;</a:t>
            </a:r>
          </a:p>
          <a:p>
            <a:pPr marL="190500" lvl="1" algn="l" eaLnBrk="1" hangingPunct="1">
              <a:lnSpc>
                <a:spcPct val="105000"/>
              </a:lnSpc>
              <a:spcBef>
                <a:spcPct val="0"/>
              </a:spcBef>
              <a:buClr>
                <a:srgbClr val="FF0000"/>
              </a:buClr>
              <a:buSzPct val="80000"/>
              <a:buFont typeface="Wingdings" pitchFamily="2" charset="2"/>
              <a:buNone/>
            </a:pPr>
            <a:r>
              <a:rPr lang="en-US" altLang="zh-CN" sz="2200" b="1" dirty="0">
                <a:solidFill>
                  <a:schemeClr val="tx1"/>
                </a:solidFill>
                <a:latin typeface="Arial" charset="0"/>
              </a:rPr>
              <a:t>     input </a:t>
            </a:r>
            <a:r>
              <a:rPr lang="en-US" altLang="zh-CN" sz="2200" b="1" dirty="0" err="1">
                <a:solidFill>
                  <a:schemeClr val="tx1"/>
                </a:solidFill>
                <a:latin typeface="Arial" charset="0"/>
              </a:rPr>
              <a:t>clk</a:t>
            </a:r>
            <a:r>
              <a:rPr lang="en-US" altLang="zh-CN" sz="2200" b="1" dirty="0">
                <a:solidFill>
                  <a:schemeClr val="tx1"/>
                </a:solidFill>
                <a:latin typeface="Arial" charset="0"/>
              </a:rPr>
              <a:t>;</a:t>
            </a:r>
          </a:p>
          <a:p>
            <a:pPr marL="190500" lvl="1" algn="l" eaLnBrk="1" hangingPunct="1">
              <a:lnSpc>
                <a:spcPct val="105000"/>
              </a:lnSpc>
              <a:spcBef>
                <a:spcPct val="0"/>
              </a:spcBef>
              <a:buClr>
                <a:srgbClr val="FF0000"/>
              </a:buClr>
              <a:buSzPct val="80000"/>
              <a:buFont typeface="Wingdings" pitchFamily="2" charset="2"/>
              <a:buNone/>
            </a:pPr>
            <a:r>
              <a:rPr lang="en-US" altLang="zh-CN" sz="2200" b="1" dirty="0">
                <a:solidFill>
                  <a:schemeClr val="tx1"/>
                </a:solidFill>
                <a:latin typeface="Arial" charset="0"/>
              </a:rPr>
              <a:t>     </a:t>
            </a:r>
            <a:r>
              <a:rPr lang="en-US" altLang="zh-CN" sz="2200" b="1" dirty="0" err="1">
                <a:solidFill>
                  <a:schemeClr val="tx1"/>
                </a:solidFill>
                <a:latin typeface="Arial" charset="0"/>
              </a:rPr>
              <a:t>reg</a:t>
            </a:r>
            <a:r>
              <a:rPr lang="en-US" altLang="zh-CN" sz="2200" b="1" dirty="0">
                <a:solidFill>
                  <a:schemeClr val="tx1"/>
                </a:solidFill>
                <a:latin typeface="Arial" charset="0"/>
              </a:rPr>
              <a:t> </a:t>
            </a:r>
            <a:r>
              <a:rPr lang="en-US" altLang="zh-CN" sz="2200" b="1" dirty="0" err="1">
                <a:solidFill>
                  <a:schemeClr val="tx1"/>
                </a:solidFill>
                <a:latin typeface="Arial" charset="0"/>
              </a:rPr>
              <a:t>q,a</a:t>
            </a:r>
            <a:r>
              <a:rPr lang="en-US" altLang="zh-CN" sz="2200" b="1" dirty="0">
                <a:solidFill>
                  <a:schemeClr val="tx1"/>
                </a:solidFill>
                <a:latin typeface="Arial" charset="0"/>
              </a:rPr>
              <a:t>;</a:t>
            </a:r>
          </a:p>
          <a:p>
            <a:pPr marL="190500" lvl="1" algn="l" eaLnBrk="1" hangingPunct="1">
              <a:lnSpc>
                <a:spcPct val="105000"/>
              </a:lnSpc>
              <a:spcBef>
                <a:spcPct val="0"/>
              </a:spcBef>
              <a:buClr>
                <a:srgbClr val="FF0000"/>
              </a:buClr>
              <a:buSzPct val="80000"/>
              <a:buFont typeface="Wingdings" pitchFamily="2" charset="2"/>
              <a:buNone/>
            </a:pPr>
            <a:r>
              <a:rPr lang="en-US" altLang="zh-CN" sz="2200" b="1" dirty="0">
                <a:solidFill>
                  <a:schemeClr val="tx1"/>
                </a:solidFill>
                <a:latin typeface="Arial" charset="0"/>
              </a:rPr>
              <a:t>     always @(</a:t>
            </a:r>
            <a:r>
              <a:rPr lang="en-US" altLang="zh-CN" sz="2200" b="1" dirty="0" err="1">
                <a:solidFill>
                  <a:schemeClr val="tx1"/>
                </a:solidFill>
                <a:latin typeface="Arial" charset="0"/>
              </a:rPr>
              <a:t>posedge</a:t>
            </a:r>
            <a:r>
              <a:rPr lang="en-US" altLang="zh-CN" sz="2200" b="1" dirty="0">
                <a:solidFill>
                  <a:schemeClr val="tx1"/>
                </a:solidFill>
                <a:latin typeface="Arial" charset="0"/>
              </a:rPr>
              <a:t> </a:t>
            </a:r>
            <a:r>
              <a:rPr lang="en-US" altLang="zh-CN" sz="2200" b="1" dirty="0" err="1">
                <a:solidFill>
                  <a:schemeClr val="tx1"/>
                </a:solidFill>
                <a:latin typeface="Arial" charset="0"/>
              </a:rPr>
              <a:t>clk</a:t>
            </a:r>
            <a:r>
              <a:rPr lang="en-US" altLang="zh-CN" sz="2200" b="1" dirty="0">
                <a:solidFill>
                  <a:schemeClr val="tx1"/>
                </a:solidFill>
                <a:latin typeface="Arial" charset="0"/>
              </a:rPr>
              <a:t>)</a:t>
            </a:r>
          </a:p>
          <a:p>
            <a:pPr marL="190500" lvl="1" algn="l" eaLnBrk="1" hangingPunct="1">
              <a:lnSpc>
                <a:spcPct val="105000"/>
              </a:lnSpc>
              <a:spcBef>
                <a:spcPct val="0"/>
              </a:spcBef>
              <a:buClr>
                <a:srgbClr val="FF0000"/>
              </a:buClr>
              <a:buSzPct val="80000"/>
              <a:buFont typeface="Wingdings" pitchFamily="2" charset="2"/>
              <a:buNone/>
            </a:pPr>
            <a:r>
              <a:rPr lang="en-US" altLang="zh-CN" sz="2200" b="1" dirty="0">
                <a:solidFill>
                  <a:schemeClr val="tx1"/>
                </a:solidFill>
                <a:latin typeface="Arial" charset="0"/>
              </a:rPr>
              <a:t>        begin</a:t>
            </a:r>
          </a:p>
          <a:p>
            <a:pPr marL="190500" lvl="1" algn="l" eaLnBrk="1" hangingPunct="1">
              <a:lnSpc>
                <a:spcPct val="105000"/>
              </a:lnSpc>
              <a:spcBef>
                <a:spcPct val="0"/>
              </a:spcBef>
              <a:buClr>
                <a:srgbClr val="FF0000"/>
              </a:buClr>
              <a:buSzPct val="80000"/>
              <a:buFont typeface="Wingdings" pitchFamily="2" charset="2"/>
              <a:buNone/>
            </a:pPr>
            <a:r>
              <a:rPr lang="en-US" altLang="zh-CN" sz="2200" b="1" dirty="0">
                <a:solidFill>
                  <a:srgbClr val="FF0066"/>
                </a:solidFill>
                <a:latin typeface="Arial" charset="0"/>
              </a:rPr>
              <a:t>            </a:t>
            </a:r>
            <a:r>
              <a:rPr lang="en-US" altLang="zh-CN" b="1" dirty="0">
                <a:solidFill>
                  <a:srgbClr val="FF0066"/>
                </a:solidFill>
                <a:latin typeface="Arial" charset="0"/>
              </a:rPr>
              <a:t>q=~q;</a:t>
            </a:r>
            <a:r>
              <a:rPr lang="en-US" altLang="zh-CN" sz="2200" b="1" dirty="0">
                <a:solidFill>
                  <a:srgbClr val="FF0066"/>
                </a:solidFill>
                <a:latin typeface="Arial" charset="0"/>
              </a:rPr>
              <a:t>           </a:t>
            </a:r>
          </a:p>
          <a:p>
            <a:pPr marL="190500" lvl="1" algn="l" eaLnBrk="1" hangingPunct="1">
              <a:lnSpc>
                <a:spcPct val="105000"/>
              </a:lnSpc>
              <a:spcBef>
                <a:spcPct val="0"/>
              </a:spcBef>
              <a:buClr>
                <a:srgbClr val="FF0000"/>
              </a:buClr>
              <a:buSzPct val="80000"/>
              <a:buFont typeface="Wingdings" pitchFamily="2" charset="2"/>
              <a:buNone/>
            </a:pPr>
            <a:r>
              <a:rPr lang="en-US" altLang="zh-CN" sz="2200" b="1" dirty="0">
                <a:solidFill>
                  <a:schemeClr val="tx1"/>
                </a:solidFill>
                <a:latin typeface="Arial" charset="0"/>
              </a:rPr>
              <a:t>        end</a:t>
            </a:r>
          </a:p>
          <a:p>
            <a:pPr marL="190500" lvl="1" algn="l" eaLnBrk="1" hangingPunct="1">
              <a:lnSpc>
                <a:spcPct val="105000"/>
              </a:lnSpc>
              <a:spcBef>
                <a:spcPct val="0"/>
              </a:spcBef>
              <a:buClr>
                <a:srgbClr val="FF0000"/>
              </a:buClr>
              <a:buSzPct val="80000"/>
              <a:buFont typeface="Wingdings" pitchFamily="2" charset="2"/>
              <a:buNone/>
            </a:pPr>
            <a:r>
              <a:rPr lang="en-US" altLang="zh-CN" sz="2200" b="1" dirty="0">
                <a:solidFill>
                  <a:schemeClr val="tx1"/>
                </a:solidFill>
                <a:latin typeface="Arial" charset="0"/>
              </a:rPr>
              <a:t>    always @(</a:t>
            </a:r>
            <a:r>
              <a:rPr lang="en-US" altLang="zh-CN" sz="2200" b="1" dirty="0" err="1">
                <a:solidFill>
                  <a:schemeClr val="tx1"/>
                </a:solidFill>
                <a:latin typeface="Arial" charset="0"/>
              </a:rPr>
              <a:t>posedge</a:t>
            </a:r>
            <a:r>
              <a:rPr lang="en-US" altLang="zh-CN" sz="2200" b="1" dirty="0">
                <a:solidFill>
                  <a:schemeClr val="tx1"/>
                </a:solidFill>
                <a:latin typeface="Arial" charset="0"/>
              </a:rPr>
              <a:t> </a:t>
            </a:r>
            <a:r>
              <a:rPr lang="en-US" altLang="zh-CN" sz="2200" b="1" dirty="0" err="1">
                <a:solidFill>
                  <a:schemeClr val="tx1"/>
                </a:solidFill>
                <a:latin typeface="Arial" charset="0"/>
              </a:rPr>
              <a:t>clk</a:t>
            </a:r>
            <a:r>
              <a:rPr lang="en-US" altLang="zh-CN" sz="2200" b="1" dirty="0">
                <a:solidFill>
                  <a:schemeClr val="tx1"/>
                </a:solidFill>
                <a:latin typeface="Arial" charset="0"/>
              </a:rPr>
              <a:t>)</a:t>
            </a:r>
          </a:p>
          <a:p>
            <a:pPr marL="190500" lvl="1" algn="l" eaLnBrk="1" hangingPunct="1">
              <a:lnSpc>
                <a:spcPct val="105000"/>
              </a:lnSpc>
              <a:spcBef>
                <a:spcPct val="0"/>
              </a:spcBef>
              <a:buClr>
                <a:srgbClr val="FF0000"/>
              </a:buClr>
              <a:buSzPct val="80000"/>
              <a:buFont typeface="Wingdings" pitchFamily="2" charset="2"/>
              <a:buNone/>
            </a:pPr>
            <a:r>
              <a:rPr lang="en-US" altLang="zh-CN" sz="2200" b="1" dirty="0">
                <a:solidFill>
                  <a:schemeClr val="tx1"/>
                </a:solidFill>
                <a:latin typeface="Arial" charset="0"/>
              </a:rPr>
              <a:t>        begin</a:t>
            </a:r>
          </a:p>
          <a:p>
            <a:pPr marL="190500" lvl="1" algn="l" eaLnBrk="1" hangingPunct="1">
              <a:lnSpc>
                <a:spcPct val="105000"/>
              </a:lnSpc>
              <a:spcBef>
                <a:spcPct val="0"/>
              </a:spcBef>
              <a:buClr>
                <a:srgbClr val="FF0000"/>
              </a:buClr>
              <a:buSzPct val="80000"/>
              <a:buFont typeface="Wingdings" pitchFamily="2" charset="2"/>
              <a:buNone/>
            </a:pPr>
            <a:r>
              <a:rPr lang="en-US" altLang="zh-CN" sz="2200" b="1" dirty="0">
                <a:solidFill>
                  <a:srgbClr val="FF0066"/>
                </a:solidFill>
                <a:latin typeface="Arial" charset="0"/>
              </a:rPr>
              <a:t>            </a:t>
            </a:r>
            <a:r>
              <a:rPr lang="en-US" altLang="zh-CN" b="1" dirty="0">
                <a:solidFill>
                  <a:srgbClr val="FF0066"/>
                </a:solidFill>
                <a:latin typeface="Arial" charset="0"/>
              </a:rPr>
              <a:t>a=~q;</a:t>
            </a:r>
            <a:r>
              <a:rPr lang="en-US" altLang="zh-CN" sz="2200" b="1" dirty="0">
                <a:solidFill>
                  <a:srgbClr val="FF0066"/>
                </a:solidFill>
                <a:latin typeface="Arial" charset="0"/>
              </a:rPr>
              <a:t>           </a:t>
            </a:r>
          </a:p>
          <a:p>
            <a:pPr marL="190500" lvl="1" algn="l" eaLnBrk="1" hangingPunct="1">
              <a:lnSpc>
                <a:spcPct val="105000"/>
              </a:lnSpc>
              <a:spcBef>
                <a:spcPct val="0"/>
              </a:spcBef>
              <a:buClr>
                <a:srgbClr val="FF0000"/>
              </a:buClr>
              <a:buSzPct val="80000"/>
              <a:buFont typeface="Wingdings" pitchFamily="2" charset="2"/>
              <a:buNone/>
            </a:pPr>
            <a:r>
              <a:rPr lang="en-US" altLang="zh-CN" sz="2200" b="1" dirty="0">
                <a:solidFill>
                  <a:schemeClr val="tx1"/>
                </a:solidFill>
                <a:latin typeface="Arial" charset="0"/>
              </a:rPr>
              <a:t>        end</a:t>
            </a:r>
          </a:p>
          <a:p>
            <a:pPr marL="190500" lvl="1" algn="l" eaLnBrk="1" hangingPunct="1">
              <a:lnSpc>
                <a:spcPct val="105000"/>
              </a:lnSpc>
              <a:spcBef>
                <a:spcPct val="0"/>
              </a:spcBef>
              <a:buClr>
                <a:srgbClr val="FF0000"/>
              </a:buClr>
              <a:buSzPct val="80000"/>
              <a:buFont typeface="Wingdings" pitchFamily="2" charset="2"/>
              <a:buNone/>
            </a:pPr>
            <a:r>
              <a:rPr lang="en-US" altLang="zh-CN" sz="2200" b="1" dirty="0" err="1">
                <a:solidFill>
                  <a:schemeClr val="tx1"/>
                </a:solidFill>
                <a:latin typeface="Arial" charset="0"/>
              </a:rPr>
              <a:t>endmodule</a:t>
            </a:r>
            <a:endParaRPr lang="en-US" altLang="zh-CN" sz="2200" b="1" dirty="0">
              <a:solidFill>
                <a:schemeClr val="tx1"/>
              </a:solidFill>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72418"/>
                                        </p:tgtEl>
                                        <p:attrNameLst>
                                          <p:attrName>style.visibility</p:attrName>
                                        </p:attrNameLst>
                                      </p:cBhvr>
                                      <p:to>
                                        <p:strVal val="visible"/>
                                      </p:to>
                                    </p:set>
                                    <p:anim calcmode="lin" valueType="num">
                                      <p:cBhvr additive="base">
                                        <p:cTn id="7" dur="500" fill="hold"/>
                                        <p:tgtEl>
                                          <p:spTgt spid="572418"/>
                                        </p:tgtEl>
                                        <p:attrNameLst>
                                          <p:attrName>ppt_x</p:attrName>
                                        </p:attrNameLst>
                                      </p:cBhvr>
                                      <p:tavLst>
                                        <p:tav tm="0">
                                          <p:val>
                                            <p:strVal val="#ppt_x"/>
                                          </p:val>
                                        </p:tav>
                                        <p:tav tm="100000">
                                          <p:val>
                                            <p:strVal val="#ppt_x"/>
                                          </p:val>
                                        </p:tav>
                                      </p:tavLst>
                                    </p:anim>
                                    <p:anim calcmode="lin" valueType="num">
                                      <p:cBhvr additive="base">
                                        <p:cTn id="8" dur="500" fill="hold"/>
                                        <p:tgtEl>
                                          <p:spTgt spid="5724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2419">
                                            <p:txEl>
                                              <p:pRg st="0" end="0"/>
                                            </p:txEl>
                                          </p:spTgt>
                                        </p:tgtEl>
                                        <p:attrNameLst>
                                          <p:attrName>style.visibility</p:attrName>
                                        </p:attrNameLst>
                                      </p:cBhvr>
                                      <p:to>
                                        <p:strVal val="visible"/>
                                      </p:to>
                                    </p:set>
                                    <p:anim calcmode="lin" valueType="num">
                                      <p:cBhvr additive="base">
                                        <p:cTn id="13" dur="500" fill="hold"/>
                                        <p:tgtEl>
                                          <p:spTgt spid="5724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2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2419">
                                            <p:txEl>
                                              <p:pRg st="1" end="1"/>
                                            </p:txEl>
                                          </p:spTgt>
                                        </p:tgtEl>
                                        <p:attrNameLst>
                                          <p:attrName>style.visibility</p:attrName>
                                        </p:attrNameLst>
                                      </p:cBhvr>
                                      <p:to>
                                        <p:strVal val="visible"/>
                                      </p:to>
                                    </p:set>
                                    <p:anim calcmode="lin" valueType="num">
                                      <p:cBhvr additive="base">
                                        <p:cTn id="19" dur="500" fill="hold"/>
                                        <p:tgtEl>
                                          <p:spTgt spid="57241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2419">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72419">
                                            <p:txEl>
                                              <p:pRg st="2" end="2"/>
                                            </p:txEl>
                                          </p:spTgt>
                                        </p:tgtEl>
                                        <p:attrNameLst>
                                          <p:attrName>style.visibility</p:attrName>
                                        </p:attrNameLst>
                                      </p:cBhvr>
                                      <p:to>
                                        <p:strVal val="visible"/>
                                      </p:to>
                                    </p:set>
                                    <p:anim calcmode="lin" valueType="num">
                                      <p:cBhvr additive="base">
                                        <p:cTn id="23" dur="500" fill="hold"/>
                                        <p:tgtEl>
                                          <p:spTgt spid="57241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2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72420"/>
                                        </p:tgtEl>
                                        <p:attrNameLst>
                                          <p:attrName>style.visibility</p:attrName>
                                        </p:attrNameLst>
                                      </p:cBhvr>
                                      <p:to>
                                        <p:strVal val="visible"/>
                                      </p:to>
                                    </p:set>
                                    <p:anim calcmode="lin" valueType="num">
                                      <p:cBhvr additive="base">
                                        <p:cTn id="29" dur="500" fill="hold"/>
                                        <p:tgtEl>
                                          <p:spTgt spid="572420"/>
                                        </p:tgtEl>
                                        <p:attrNameLst>
                                          <p:attrName>ppt_x</p:attrName>
                                        </p:attrNameLst>
                                      </p:cBhvr>
                                      <p:tavLst>
                                        <p:tav tm="0">
                                          <p:val>
                                            <p:strVal val="#ppt_x"/>
                                          </p:val>
                                        </p:tav>
                                        <p:tav tm="100000">
                                          <p:val>
                                            <p:strVal val="#ppt_x"/>
                                          </p:val>
                                        </p:tav>
                                      </p:tavLst>
                                    </p:anim>
                                    <p:anim calcmode="lin" valueType="num">
                                      <p:cBhvr additive="base">
                                        <p:cTn id="30" dur="500" fill="hold"/>
                                        <p:tgtEl>
                                          <p:spTgt spid="572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8" grpId="0"/>
      <p:bldP spid="572419" grpId="0" build="p" autoUpdateAnimBg="0"/>
      <p:bldP spid="572420"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a:xfrm>
            <a:off x="539552" y="392101"/>
            <a:ext cx="7772400" cy="372603"/>
          </a:xfrm>
        </p:spPr>
        <p:txBody>
          <a:bodyPr/>
          <a:lstStyle/>
          <a:p>
            <a:r>
              <a:rPr lang="en-US" altLang="zh-CN" smtClean="0">
                <a:solidFill>
                  <a:schemeClr val="accent1"/>
                </a:solidFill>
                <a:latin typeface="Times New Roman" panose="02020603050405020304" pitchFamily="18" charset="0"/>
                <a:cs typeface="Times New Roman" panose="02020603050405020304" pitchFamily="18" charset="0"/>
              </a:rPr>
              <a:t>2.5.4  </a:t>
            </a:r>
            <a:r>
              <a:rPr lang="zh-CN" altLang="en-US" smtClean="0">
                <a:solidFill>
                  <a:schemeClr val="accent1"/>
                </a:solidFill>
                <a:latin typeface="Times New Roman" panose="02020603050405020304" pitchFamily="18" charset="0"/>
                <a:cs typeface="Times New Roman" panose="02020603050405020304" pitchFamily="18" charset="0"/>
              </a:rPr>
              <a:t>不同抽象级别的</a:t>
            </a:r>
            <a:r>
              <a:rPr lang="en-US" altLang="zh-CN" smtClean="0">
                <a:solidFill>
                  <a:schemeClr val="accent1"/>
                </a:solidFill>
                <a:latin typeface="Times New Roman" panose="02020603050405020304" pitchFamily="18" charset="0"/>
                <a:cs typeface="Times New Roman" panose="02020603050405020304" pitchFamily="18" charset="0"/>
              </a:rPr>
              <a:t>Verilog HDL</a:t>
            </a:r>
            <a:r>
              <a:rPr lang="zh-CN" altLang="en-US" smtClean="0">
                <a:solidFill>
                  <a:schemeClr val="accent1"/>
                </a:solidFill>
                <a:latin typeface="Times New Roman" panose="02020603050405020304" pitchFamily="18" charset="0"/>
                <a:cs typeface="Times New Roman" panose="02020603050405020304" pitchFamily="18" charset="0"/>
              </a:rPr>
              <a:t>模型</a:t>
            </a:r>
          </a:p>
        </p:txBody>
      </p:sp>
      <p:sp>
        <p:nvSpPr>
          <p:cNvPr id="112644" name="Rectangle 3"/>
          <p:cNvSpPr>
            <a:spLocks noGrp="1" noChangeArrowheads="1"/>
          </p:cNvSpPr>
          <p:nvPr>
            <p:ph type="body" idx="1"/>
          </p:nvPr>
        </p:nvSpPr>
        <p:spPr>
          <a:xfrm>
            <a:off x="317500" y="1052736"/>
            <a:ext cx="8564563" cy="5075237"/>
          </a:xfrm>
          <a:noFill/>
        </p:spPr>
        <p:txBody>
          <a:bodyPr/>
          <a:lstStyle/>
          <a:p>
            <a:pPr algn="just">
              <a:lnSpc>
                <a:spcPct val="120000"/>
              </a:lnSpc>
              <a:spcBef>
                <a:spcPct val="0"/>
              </a:spcBef>
            </a:pPr>
            <a:r>
              <a:rPr kumimoji="1" lang="zh-CN" altLang="en-US" sz="2000" dirty="0" smtClean="0">
                <a:latin typeface="Arial" charset="0"/>
                <a:ea typeface="宋体" charset="-122"/>
              </a:rPr>
              <a:t>用</a:t>
            </a:r>
            <a:r>
              <a:rPr kumimoji="1" lang="en-US" altLang="zh-CN" sz="2000" dirty="0" smtClean="0">
                <a:latin typeface="Arial" charset="0"/>
                <a:ea typeface="宋体" charset="-122"/>
              </a:rPr>
              <a:t>Verilog HDL</a:t>
            </a:r>
            <a:r>
              <a:rPr kumimoji="1" lang="zh-CN" altLang="en-US" sz="2000" dirty="0" smtClean="0">
                <a:latin typeface="Arial" charset="0"/>
                <a:ea typeface="宋体" charset="-122"/>
              </a:rPr>
              <a:t>描述的电路称为该设计电路的</a:t>
            </a:r>
            <a:r>
              <a:rPr kumimoji="1" lang="en-US" altLang="zh-CN" sz="2000" dirty="0" smtClean="0">
                <a:latin typeface="Arial" charset="0"/>
                <a:ea typeface="宋体" charset="-122"/>
              </a:rPr>
              <a:t>Verilog HDL</a:t>
            </a:r>
            <a:r>
              <a:rPr kumimoji="1" lang="zh-CN" altLang="en-US" sz="2000" dirty="0" smtClean="0">
                <a:latin typeface="Arial" charset="0"/>
                <a:ea typeface="宋体" charset="-122"/>
              </a:rPr>
              <a:t>模型。</a:t>
            </a:r>
          </a:p>
          <a:p>
            <a:pPr algn="just">
              <a:lnSpc>
                <a:spcPct val="120000"/>
              </a:lnSpc>
              <a:spcBef>
                <a:spcPct val="0"/>
              </a:spcBef>
            </a:pPr>
            <a:r>
              <a:rPr lang="zh-CN" altLang="en-US" sz="2000" dirty="0" smtClean="0">
                <a:latin typeface="Arial" charset="0"/>
                <a:ea typeface="宋体" charset="-122"/>
              </a:rPr>
              <a:t>一个复杂电路的完整</a:t>
            </a:r>
            <a:r>
              <a:rPr lang="en-US" altLang="zh-CN" sz="2000" dirty="0" smtClean="0">
                <a:latin typeface="Arial" charset="0"/>
                <a:ea typeface="宋体" charset="-122"/>
              </a:rPr>
              <a:t>Verilog HDL</a:t>
            </a:r>
            <a:r>
              <a:rPr lang="zh-CN" altLang="en-US" sz="2000" dirty="0" smtClean="0">
                <a:latin typeface="Arial" charset="0"/>
                <a:ea typeface="宋体" charset="-122"/>
              </a:rPr>
              <a:t>模型由若干个</a:t>
            </a:r>
            <a:r>
              <a:rPr lang="en-US" altLang="zh-CN" sz="2000" dirty="0" smtClean="0">
                <a:latin typeface="Arial" charset="0"/>
                <a:ea typeface="宋体" charset="-122"/>
              </a:rPr>
              <a:t>Verilog HDL</a:t>
            </a:r>
            <a:r>
              <a:rPr lang="zh-CN" altLang="en-US" sz="2000" dirty="0" smtClean="0">
                <a:latin typeface="Arial" charset="0"/>
                <a:ea typeface="宋体" charset="-122"/>
              </a:rPr>
              <a:t>模块构成，每个模块由若干的子模块构成</a:t>
            </a:r>
            <a:r>
              <a:rPr lang="en-US" altLang="zh-CN" sz="2000" dirty="0" smtClean="0">
                <a:latin typeface="Arial" charset="0"/>
                <a:ea typeface="宋体" charset="-122"/>
              </a:rPr>
              <a:t>——</a:t>
            </a:r>
            <a:r>
              <a:rPr lang="zh-CN" altLang="en-US" sz="2000" dirty="0" smtClean="0">
                <a:latin typeface="Arial" charset="0"/>
                <a:ea typeface="宋体" charset="-122"/>
              </a:rPr>
              <a:t>可分别用不同抽象级别的</a:t>
            </a:r>
            <a:r>
              <a:rPr lang="en-US" altLang="zh-CN" sz="2000" dirty="0" smtClean="0">
                <a:latin typeface="Arial" charset="0"/>
                <a:ea typeface="宋体" charset="-122"/>
              </a:rPr>
              <a:t>Verilog HDL</a:t>
            </a:r>
            <a:r>
              <a:rPr lang="zh-CN" altLang="en-US" sz="2000" dirty="0" smtClean="0">
                <a:latin typeface="Arial" charset="0"/>
                <a:ea typeface="宋体" charset="-122"/>
              </a:rPr>
              <a:t>描述。</a:t>
            </a:r>
          </a:p>
          <a:p>
            <a:pPr algn="just">
              <a:lnSpc>
                <a:spcPct val="120000"/>
              </a:lnSpc>
              <a:spcBef>
                <a:spcPct val="0"/>
              </a:spcBef>
            </a:pPr>
            <a:endParaRPr lang="zh-CN" altLang="en-US" sz="600" dirty="0" smtClean="0">
              <a:latin typeface="Arial" charset="0"/>
              <a:ea typeface="宋体" charset="-122"/>
            </a:endParaRPr>
          </a:p>
          <a:p>
            <a:pPr algn="just">
              <a:lnSpc>
                <a:spcPct val="120000"/>
              </a:lnSpc>
              <a:spcBef>
                <a:spcPct val="0"/>
              </a:spcBef>
            </a:pPr>
            <a:r>
              <a:rPr lang="zh-CN" altLang="en-US" sz="2000" dirty="0" smtClean="0">
                <a:latin typeface="Arial" charset="0"/>
                <a:ea typeface="宋体" charset="-122"/>
              </a:rPr>
              <a:t>在同一个</a:t>
            </a:r>
            <a:r>
              <a:rPr lang="en-US" altLang="zh-CN" sz="2000" dirty="0" smtClean="0">
                <a:latin typeface="Arial" charset="0"/>
                <a:ea typeface="宋体" charset="-122"/>
              </a:rPr>
              <a:t>Verilog HDL</a:t>
            </a:r>
            <a:r>
              <a:rPr lang="zh-CN" altLang="en-US" sz="2000" dirty="0" smtClean="0">
                <a:latin typeface="Arial" charset="0"/>
                <a:ea typeface="宋体" charset="-122"/>
              </a:rPr>
              <a:t>模块中可有多种级别的描述。</a:t>
            </a:r>
          </a:p>
          <a:p>
            <a:pPr lvl="1">
              <a:lnSpc>
                <a:spcPct val="120000"/>
              </a:lnSpc>
              <a:spcBef>
                <a:spcPct val="0"/>
              </a:spcBef>
            </a:pPr>
            <a:r>
              <a:rPr lang="zh-CN" altLang="en-US" sz="1800" dirty="0" smtClean="0">
                <a:solidFill>
                  <a:srgbClr val="CC0066"/>
                </a:solidFill>
                <a:latin typeface="Arial" charset="0"/>
                <a:ea typeface="宋体" charset="-122"/>
              </a:rPr>
              <a:t>系统级</a:t>
            </a:r>
            <a:r>
              <a:rPr lang="en-US" altLang="zh-CN" sz="1800" dirty="0" smtClean="0">
                <a:latin typeface="Arial" charset="0"/>
                <a:ea typeface="宋体" charset="-122"/>
              </a:rPr>
              <a:t>(system level): </a:t>
            </a:r>
            <a:r>
              <a:rPr lang="zh-CN" altLang="en-US" sz="1800" dirty="0" smtClean="0">
                <a:latin typeface="Arial" charset="0"/>
                <a:ea typeface="宋体" charset="-122"/>
              </a:rPr>
              <a:t>用高级语言结构（如</a:t>
            </a:r>
            <a:r>
              <a:rPr lang="en-US" altLang="zh-CN" sz="1800" dirty="0" smtClean="0">
                <a:latin typeface="Arial" charset="0"/>
                <a:ea typeface="宋体" charset="-122"/>
              </a:rPr>
              <a:t>case</a:t>
            </a:r>
            <a:r>
              <a:rPr lang="zh-CN" altLang="en-US" sz="1800" dirty="0" smtClean="0">
                <a:latin typeface="Arial" charset="0"/>
                <a:ea typeface="宋体" charset="-122"/>
              </a:rPr>
              <a:t>语句）实现的设计模块外部性能的模型；</a:t>
            </a:r>
          </a:p>
          <a:p>
            <a:pPr lvl="1">
              <a:lnSpc>
                <a:spcPct val="120000"/>
              </a:lnSpc>
              <a:spcBef>
                <a:spcPct val="0"/>
              </a:spcBef>
            </a:pPr>
            <a:r>
              <a:rPr lang="zh-CN" altLang="zh-CN" sz="1800" dirty="0" smtClean="0">
                <a:solidFill>
                  <a:srgbClr val="CC0066"/>
                </a:solidFill>
                <a:latin typeface="Arial" charset="0"/>
                <a:ea typeface="宋体" charset="-122"/>
              </a:rPr>
              <a:t>算</a:t>
            </a:r>
            <a:r>
              <a:rPr lang="zh-CN" altLang="en-US" sz="1800" dirty="0" smtClean="0">
                <a:solidFill>
                  <a:srgbClr val="CC0066"/>
                </a:solidFill>
                <a:latin typeface="Arial" charset="0"/>
                <a:ea typeface="宋体" charset="-122"/>
              </a:rPr>
              <a:t>法级</a:t>
            </a:r>
            <a:r>
              <a:rPr lang="en-US" altLang="zh-CN" sz="1800" dirty="0" smtClean="0">
                <a:latin typeface="Arial" charset="0"/>
                <a:ea typeface="宋体" charset="-122"/>
              </a:rPr>
              <a:t>(algorithmic level): </a:t>
            </a:r>
            <a:r>
              <a:rPr lang="zh-CN" altLang="en-US" sz="1800" dirty="0" smtClean="0">
                <a:latin typeface="Arial" charset="0"/>
                <a:ea typeface="宋体" charset="-122"/>
              </a:rPr>
              <a:t>用高级语言结构实现的设计算法模型（写出逻辑表达式）；</a:t>
            </a:r>
          </a:p>
          <a:p>
            <a:pPr lvl="1">
              <a:lnSpc>
                <a:spcPct val="120000"/>
              </a:lnSpc>
              <a:spcBef>
                <a:spcPct val="0"/>
              </a:spcBef>
            </a:pPr>
            <a:r>
              <a:rPr lang="en-US" altLang="zh-CN" sz="1800" dirty="0" smtClean="0">
                <a:solidFill>
                  <a:srgbClr val="CC0066"/>
                </a:solidFill>
                <a:latin typeface="Arial" charset="0"/>
                <a:ea typeface="宋体" charset="-122"/>
              </a:rPr>
              <a:t>RTL</a:t>
            </a:r>
            <a:r>
              <a:rPr lang="zh-CN" altLang="en-US" sz="1800" dirty="0" smtClean="0">
                <a:solidFill>
                  <a:srgbClr val="CC0066"/>
                </a:solidFill>
                <a:latin typeface="Arial" charset="0"/>
                <a:ea typeface="宋体" charset="-122"/>
              </a:rPr>
              <a:t>级</a:t>
            </a:r>
            <a:r>
              <a:rPr lang="en-US" altLang="zh-CN" sz="1800" dirty="0" smtClean="0">
                <a:latin typeface="Arial" charset="0"/>
                <a:ea typeface="宋体" charset="-122"/>
              </a:rPr>
              <a:t>(register transfer level): </a:t>
            </a:r>
            <a:r>
              <a:rPr lang="zh-CN" altLang="en-US" sz="1800" dirty="0" smtClean="0">
                <a:latin typeface="Arial" charset="0"/>
                <a:ea typeface="宋体" charset="-122"/>
              </a:rPr>
              <a:t>描述数据在寄存器之间流动和如何处理这些数据的模型；</a:t>
            </a:r>
          </a:p>
          <a:p>
            <a:pPr lvl="1">
              <a:lnSpc>
                <a:spcPct val="120000"/>
              </a:lnSpc>
              <a:spcBef>
                <a:spcPct val="0"/>
              </a:spcBef>
            </a:pPr>
            <a:r>
              <a:rPr lang="zh-CN" altLang="en-US" sz="1800" dirty="0" smtClean="0">
                <a:solidFill>
                  <a:srgbClr val="CC0066"/>
                </a:solidFill>
                <a:latin typeface="Arial" charset="0"/>
                <a:ea typeface="宋体" charset="-122"/>
              </a:rPr>
              <a:t>门级</a:t>
            </a:r>
            <a:r>
              <a:rPr lang="en-US" altLang="zh-CN" sz="1800" dirty="0" smtClean="0">
                <a:latin typeface="Arial" charset="0"/>
                <a:ea typeface="宋体" charset="-122"/>
              </a:rPr>
              <a:t>(gate level): </a:t>
            </a:r>
            <a:r>
              <a:rPr lang="zh-CN" altLang="en-US" sz="1800" dirty="0" smtClean="0">
                <a:latin typeface="Arial" charset="0"/>
                <a:ea typeface="宋体" charset="-122"/>
              </a:rPr>
              <a:t>描述逻辑门（如与门、非门、或门、与非门、三态门等）以及逻辑门之间连接的模型；</a:t>
            </a:r>
          </a:p>
          <a:p>
            <a:pPr lvl="1">
              <a:lnSpc>
                <a:spcPct val="120000"/>
              </a:lnSpc>
              <a:spcBef>
                <a:spcPct val="0"/>
              </a:spcBef>
            </a:pPr>
            <a:r>
              <a:rPr lang="zh-CN" altLang="en-US" sz="1800" dirty="0" smtClean="0">
                <a:solidFill>
                  <a:srgbClr val="CC0066"/>
                </a:solidFill>
                <a:latin typeface="Arial" charset="0"/>
                <a:ea typeface="宋体" charset="-122"/>
              </a:rPr>
              <a:t>开关级</a:t>
            </a:r>
            <a:r>
              <a:rPr lang="en-US" altLang="zh-CN" sz="1800" dirty="0" smtClean="0">
                <a:latin typeface="Arial" charset="0"/>
                <a:ea typeface="宋体" charset="-122"/>
              </a:rPr>
              <a:t>(switch level): </a:t>
            </a:r>
            <a:r>
              <a:rPr lang="zh-CN" altLang="en-US" sz="1800" dirty="0" smtClean="0">
                <a:latin typeface="Arial" charset="0"/>
                <a:ea typeface="宋体" charset="-122"/>
              </a:rPr>
              <a:t>描述器件中三极管和储存节点及其之间连接的模型。</a:t>
            </a: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539552" y="476672"/>
            <a:ext cx="6515100" cy="372603"/>
          </a:xfrm>
        </p:spPr>
        <p:txBody>
          <a:bodyPr/>
          <a:lstStyle/>
          <a:p>
            <a:r>
              <a:rPr lang="en-US" altLang="zh-CN" dirty="0" err="1" smtClean="0">
                <a:solidFill>
                  <a:schemeClr val="accent1"/>
                </a:solidFill>
                <a:latin typeface="Times New Roman" panose="02020603050405020304" pitchFamily="18" charset="0"/>
                <a:cs typeface="Times New Roman" panose="02020603050405020304" pitchFamily="18" charset="0"/>
              </a:rPr>
              <a:t>Verilog</a:t>
            </a:r>
            <a:r>
              <a:rPr lang="en-US" altLang="zh-CN" dirty="0" smtClean="0">
                <a:solidFill>
                  <a:schemeClr val="accent1"/>
                </a:solidFill>
                <a:latin typeface="Times New Roman" panose="02020603050405020304" pitchFamily="18" charset="0"/>
                <a:cs typeface="Times New Roman" panose="02020603050405020304" pitchFamily="18" charset="0"/>
              </a:rPr>
              <a:t> HDL</a:t>
            </a:r>
            <a:r>
              <a:rPr lang="zh-CN" altLang="en-US" dirty="0" smtClean="0">
                <a:solidFill>
                  <a:schemeClr val="accent1"/>
                </a:solidFill>
                <a:latin typeface="Times New Roman" panose="02020603050405020304" pitchFamily="18" charset="0"/>
                <a:cs typeface="Times New Roman" panose="02020603050405020304" pitchFamily="18" charset="0"/>
              </a:rPr>
              <a:t>实例</a:t>
            </a:r>
          </a:p>
        </p:txBody>
      </p:sp>
      <p:sp>
        <p:nvSpPr>
          <p:cNvPr id="24580" name="Rectangle 3"/>
          <p:cNvSpPr>
            <a:spLocks noGrp="1" noChangeArrowheads="1"/>
          </p:cNvSpPr>
          <p:nvPr>
            <p:ph type="body" idx="1"/>
          </p:nvPr>
        </p:nvSpPr>
        <p:spPr>
          <a:xfrm>
            <a:off x="683568" y="980728"/>
            <a:ext cx="8208912" cy="3944670"/>
          </a:xfrm>
        </p:spPr>
        <p:txBody>
          <a:bodyPr/>
          <a:lstStyle/>
          <a:p>
            <a:pPr algn="just">
              <a:buFont typeface="Wingdings" pitchFamily="2" charset="2"/>
              <a:buNone/>
            </a:pPr>
            <a:r>
              <a:rPr kumimoji="1" lang="en-US" altLang="zh-CN" sz="2200" b="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b="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例</a:t>
            </a:r>
            <a:r>
              <a:rPr kumimoji="1" lang="en-US" altLang="zh-CN" sz="2200" b="0" dirty="0" smtClean="0">
                <a:solidFill>
                  <a:srgbClr val="FF0066"/>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b="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smtClean="0">
                <a:latin typeface="Times New Roman" panose="02020603050405020304" pitchFamily="18" charset="0"/>
                <a:ea typeface="宋体" panose="02010600030101010101" pitchFamily="2" charset="-122"/>
                <a:cs typeface="Times New Roman" panose="02020603050405020304" pitchFamily="18" charset="0"/>
              </a:rPr>
              <a:t>多路选择器</a:t>
            </a:r>
            <a:endParaRPr lang="zh-CN" altLang="en-US" sz="2200" b="0" dirty="0" smtClean="0">
              <a:solidFill>
                <a:srgbClr val="CC6600"/>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module mux4 (input [3:0] d0, d1, d2, d3, input [1:0] s, output [3:0] y);</a:t>
            </a:r>
          </a:p>
          <a:p>
            <a:pPr algn="just">
              <a:spcBef>
                <a:spcPts val="600"/>
              </a:spcBef>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wire [3:0] low, high;</a:t>
            </a:r>
          </a:p>
          <a:p>
            <a:pPr algn="just">
              <a:spcBef>
                <a:spcPts val="600"/>
              </a:spcBef>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mux2 </a:t>
            </a:r>
            <a:r>
              <a:rPr lang="en-US" altLang="zh-CN" sz="2200" b="0" dirty="0" err="1" smtClean="0">
                <a:latin typeface="Times New Roman" panose="02020603050405020304" pitchFamily="18" charset="0"/>
                <a:ea typeface="宋体" panose="02010600030101010101" pitchFamily="2" charset="-122"/>
                <a:cs typeface="Times New Roman" panose="02020603050405020304" pitchFamily="18" charset="0"/>
              </a:rPr>
              <a:t>lowmux</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(d0, d1, s[0], low);</a:t>
            </a:r>
          </a:p>
          <a:p>
            <a:pPr algn="just">
              <a:spcBef>
                <a:spcPts val="600"/>
              </a:spcBef>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mux2 </a:t>
            </a:r>
            <a:r>
              <a:rPr lang="en-US" altLang="zh-CN" sz="2200" b="0" dirty="0" err="1" smtClean="0">
                <a:latin typeface="Times New Roman" panose="02020603050405020304" pitchFamily="18" charset="0"/>
                <a:ea typeface="宋体" panose="02010600030101010101" pitchFamily="2" charset="-122"/>
                <a:cs typeface="Times New Roman" panose="02020603050405020304" pitchFamily="18" charset="0"/>
              </a:rPr>
              <a:t>highmux</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(d2, d3, s[0], high);</a:t>
            </a:r>
          </a:p>
          <a:p>
            <a:pPr algn="just">
              <a:spcBef>
                <a:spcPts val="600"/>
              </a:spcBef>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mux2 </a:t>
            </a:r>
            <a:r>
              <a:rPr lang="en-US" altLang="zh-CN" sz="2200" b="0" dirty="0" err="1" smtClean="0">
                <a:latin typeface="Times New Roman" panose="02020603050405020304" pitchFamily="18" charset="0"/>
                <a:ea typeface="宋体" panose="02010600030101010101" pitchFamily="2" charset="-122"/>
                <a:cs typeface="Times New Roman" panose="02020603050405020304" pitchFamily="18" charset="0"/>
              </a:rPr>
              <a:t>finalmux</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(low, high, s[1], y);</a:t>
            </a:r>
          </a:p>
          <a:p>
            <a:pPr algn="just">
              <a:spcBef>
                <a:spcPts val="600"/>
              </a:spcBef>
              <a:buNone/>
            </a:pPr>
            <a:r>
              <a:rPr lang="en-US" altLang="zh-CN" sz="2200" b="0" dirty="0" err="1" smtClean="0">
                <a:latin typeface="Times New Roman" panose="02020603050405020304" pitchFamily="18" charset="0"/>
                <a:ea typeface="宋体" panose="02010600030101010101" pitchFamily="2" charset="-122"/>
                <a:cs typeface="Times New Roman" panose="02020603050405020304" pitchFamily="18" charset="0"/>
              </a:rPr>
              <a:t>Endmodule</a:t>
            </a:r>
            <a:endPar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buNone/>
            </a:pPr>
            <a:endPar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module mux2 (input [3:0] d0, d1, input s, output [3:0] y);</a:t>
            </a:r>
          </a:p>
          <a:p>
            <a:pPr algn="just">
              <a:spcBef>
                <a:spcPts val="600"/>
              </a:spcBef>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err="1" smtClean="0">
                <a:latin typeface="Times New Roman" panose="02020603050405020304" pitchFamily="18" charset="0"/>
                <a:ea typeface="宋体" panose="02010600030101010101" pitchFamily="2" charset="-122"/>
                <a:cs typeface="Times New Roman" panose="02020603050405020304" pitchFamily="18" charset="0"/>
              </a:rPr>
              <a:t>tristate</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t0 (d0, ~s, y);</a:t>
            </a:r>
          </a:p>
          <a:p>
            <a:pPr algn="just">
              <a:spcBef>
                <a:spcPts val="600"/>
              </a:spcBef>
              <a:buNone/>
            </a:pP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err="1" smtClean="0">
                <a:latin typeface="Times New Roman" panose="02020603050405020304" pitchFamily="18" charset="0"/>
                <a:ea typeface="宋体" panose="02010600030101010101" pitchFamily="2" charset="-122"/>
                <a:cs typeface="Times New Roman" panose="02020603050405020304" pitchFamily="18" charset="0"/>
              </a:rPr>
              <a:t>tristate</a:t>
            </a:r>
            <a:r>
              <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rPr>
              <a:t> t1 (d1, s, y);</a:t>
            </a:r>
          </a:p>
          <a:p>
            <a:pPr algn="just">
              <a:spcBef>
                <a:spcPts val="600"/>
              </a:spcBef>
              <a:buNone/>
            </a:pPr>
            <a:r>
              <a:rPr lang="en-US" altLang="zh-CN" sz="2200" b="0" dirty="0" err="1" smtClean="0">
                <a:latin typeface="Times New Roman" panose="02020603050405020304" pitchFamily="18" charset="0"/>
                <a:ea typeface="宋体" panose="02010600030101010101" pitchFamily="2" charset="-122"/>
                <a:cs typeface="Times New Roman" panose="02020603050405020304" pitchFamily="18" charset="0"/>
              </a:rPr>
              <a:t>endmodule</a:t>
            </a:r>
            <a:endParaRPr lang="en-US" altLang="zh-CN" sz="2200" b="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33858" name="Picture 2"/>
          <p:cNvPicPr>
            <a:picLocks noChangeAspect="1" noChangeArrowheads="1"/>
          </p:cNvPicPr>
          <p:nvPr/>
        </p:nvPicPr>
        <p:blipFill>
          <a:blip r:embed="rId3" cstate="print"/>
          <a:srcRect/>
          <a:stretch>
            <a:fillRect/>
          </a:stretch>
        </p:blipFill>
        <p:spPr bwMode="auto">
          <a:xfrm>
            <a:off x="3779912" y="4077072"/>
            <a:ext cx="4305267" cy="2406881"/>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0787" name="Rectangle 3"/>
          <p:cNvSpPr>
            <a:spLocks noGrp="1" noChangeArrowheads="1"/>
          </p:cNvSpPr>
          <p:nvPr>
            <p:ph type="body" idx="1"/>
          </p:nvPr>
        </p:nvSpPr>
        <p:spPr>
          <a:xfrm>
            <a:off x="467544" y="980728"/>
            <a:ext cx="8243887" cy="2014911"/>
          </a:xfrm>
        </p:spPr>
        <p:txBody>
          <a:bodyPr/>
          <a:lstStyle/>
          <a:p>
            <a:pPr marL="176213" indent="-176213">
              <a:lnSpc>
                <a:spcPct val="110000"/>
              </a:lnSpc>
              <a:spcBef>
                <a:spcPct val="0"/>
              </a:spcBef>
              <a:buFont typeface="Wingdings" pitchFamily="2" charset="2"/>
              <a:buNone/>
            </a:pPr>
            <a:r>
              <a:rPr kumimoji="1" lang="en-US" altLang="zh-CN" sz="2400" dirty="0" smtClean="0">
                <a:solidFill>
                  <a:srgbClr val="CC3300"/>
                </a:solidFill>
                <a:latin typeface="Arial" charset="0"/>
                <a:ea typeface="宋体" charset="-122"/>
              </a:rPr>
              <a:t>1</a:t>
            </a:r>
            <a:r>
              <a:rPr kumimoji="1" lang="zh-CN" altLang="en-US" sz="2400" dirty="0" smtClean="0">
                <a:solidFill>
                  <a:srgbClr val="CC3300"/>
                </a:solidFill>
                <a:latin typeface="Arial" charset="0"/>
                <a:ea typeface="宋体" charset="-122"/>
              </a:rPr>
              <a:t>、模块端口定义</a:t>
            </a:r>
          </a:p>
          <a:p>
            <a:pPr marL="633413" lvl="1" indent="-277813">
              <a:lnSpc>
                <a:spcPct val="110000"/>
              </a:lnSpc>
              <a:spcBef>
                <a:spcPct val="0"/>
              </a:spcBef>
            </a:pPr>
            <a:r>
              <a:rPr kumimoji="1" lang="zh-CN" altLang="en-US" sz="1800" dirty="0" smtClean="0">
                <a:latin typeface="Arial" charset="0"/>
                <a:ea typeface="宋体" charset="-122"/>
              </a:rPr>
              <a:t>模块端口定义用来声明设计电路模块的输入输出端口，端口定义格式：</a:t>
            </a:r>
            <a:endParaRPr kumimoji="1" lang="en-US" altLang="zh-CN" sz="1800" dirty="0" smtClean="0">
              <a:latin typeface="Arial" charset="0"/>
              <a:ea typeface="宋体" charset="-122"/>
            </a:endParaRPr>
          </a:p>
          <a:p>
            <a:pPr marL="176213" indent="-176213">
              <a:lnSpc>
                <a:spcPct val="110000"/>
              </a:lnSpc>
              <a:spcBef>
                <a:spcPct val="0"/>
              </a:spcBef>
              <a:buFont typeface="Wingdings" pitchFamily="2" charset="2"/>
              <a:buNone/>
            </a:pPr>
            <a:r>
              <a:rPr kumimoji="1" lang="en-US" altLang="zh-CN" sz="2000" dirty="0" smtClean="0">
                <a:latin typeface="Arial" charset="0"/>
                <a:ea typeface="宋体" charset="-122"/>
              </a:rPr>
              <a:t>          </a:t>
            </a:r>
            <a:r>
              <a:rPr kumimoji="1" lang="en-US" altLang="zh-CN" sz="2000" dirty="0" smtClean="0">
                <a:solidFill>
                  <a:srgbClr val="CC0066"/>
                </a:solidFill>
                <a:latin typeface="Arial" charset="0"/>
                <a:ea typeface="宋体" charset="-122"/>
              </a:rPr>
              <a:t>module </a:t>
            </a:r>
            <a:r>
              <a:rPr kumimoji="1" lang="zh-CN" altLang="en-US" sz="2000" dirty="0" smtClean="0">
                <a:solidFill>
                  <a:srgbClr val="CC0066"/>
                </a:solidFill>
                <a:latin typeface="Arial" charset="0"/>
                <a:ea typeface="宋体" charset="-122"/>
              </a:rPr>
              <a:t>模块名</a:t>
            </a:r>
            <a:r>
              <a:rPr kumimoji="1" lang="en-US" altLang="zh-CN" sz="2000" dirty="0" smtClean="0">
                <a:solidFill>
                  <a:srgbClr val="CC0066"/>
                </a:solidFill>
                <a:latin typeface="Arial" charset="0"/>
                <a:ea typeface="宋体" charset="-122"/>
              </a:rPr>
              <a:t>(</a:t>
            </a:r>
            <a:r>
              <a:rPr kumimoji="1" lang="zh-CN" altLang="en-US" sz="2000" dirty="0" smtClean="0">
                <a:solidFill>
                  <a:srgbClr val="CC0066"/>
                </a:solidFill>
                <a:latin typeface="Arial" charset="0"/>
                <a:ea typeface="宋体" charset="-122"/>
              </a:rPr>
              <a:t>端口</a:t>
            </a:r>
            <a:r>
              <a:rPr kumimoji="1" lang="en-US" altLang="zh-CN" sz="2000" dirty="0" smtClean="0">
                <a:solidFill>
                  <a:srgbClr val="CC0066"/>
                </a:solidFill>
                <a:latin typeface="Arial" charset="0"/>
                <a:ea typeface="宋体" charset="-122"/>
              </a:rPr>
              <a:t>1, </a:t>
            </a:r>
            <a:r>
              <a:rPr kumimoji="1" lang="zh-CN" altLang="en-US" sz="2000" dirty="0" smtClean="0">
                <a:solidFill>
                  <a:srgbClr val="CC0066"/>
                </a:solidFill>
                <a:latin typeface="Arial" charset="0"/>
                <a:ea typeface="宋体" charset="-122"/>
              </a:rPr>
              <a:t>端口</a:t>
            </a:r>
            <a:r>
              <a:rPr kumimoji="1" lang="en-US" altLang="zh-CN" sz="2000" dirty="0" smtClean="0">
                <a:solidFill>
                  <a:srgbClr val="CC0066"/>
                </a:solidFill>
                <a:latin typeface="Arial" charset="0"/>
                <a:ea typeface="宋体" charset="-122"/>
              </a:rPr>
              <a:t>2, </a:t>
            </a:r>
            <a:r>
              <a:rPr kumimoji="1" lang="zh-CN" altLang="en-US" sz="2000" dirty="0" smtClean="0">
                <a:solidFill>
                  <a:srgbClr val="CC0066"/>
                </a:solidFill>
                <a:latin typeface="Arial" charset="0"/>
                <a:ea typeface="宋体" charset="-122"/>
              </a:rPr>
              <a:t>端口</a:t>
            </a:r>
            <a:r>
              <a:rPr kumimoji="1" lang="en-US" altLang="zh-CN" sz="2000" dirty="0" smtClean="0">
                <a:solidFill>
                  <a:srgbClr val="CC0066"/>
                </a:solidFill>
                <a:latin typeface="Arial" charset="0"/>
                <a:ea typeface="宋体" charset="-122"/>
              </a:rPr>
              <a:t>3, …);</a:t>
            </a:r>
          </a:p>
          <a:p>
            <a:pPr marL="633413" lvl="1" indent="-277813">
              <a:lnSpc>
                <a:spcPct val="110000"/>
              </a:lnSpc>
              <a:spcBef>
                <a:spcPct val="0"/>
              </a:spcBef>
            </a:pPr>
            <a:r>
              <a:rPr kumimoji="1" lang="zh-CN" altLang="en-US" sz="1800" dirty="0" smtClean="0">
                <a:latin typeface="Arial" charset="0"/>
                <a:ea typeface="宋体" charset="-122"/>
              </a:rPr>
              <a:t>在端口定义的圆括弧中，是设计电路模块与外界联系的全部输入输出端口信号或引脚，它是设计实体对外的一个通信界面，是外界可以看到的部分（不包含电源和接地端），多个端口名之间用“</a:t>
            </a:r>
            <a:r>
              <a:rPr kumimoji="1" lang="en-US" altLang="zh-CN" sz="1800" dirty="0" smtClean="0">
                <a:latin typeface="Arial" charset="0"/>
                <a:ea typeface="宋体" charset="-122"/>
              </a:rPr>
              <a:t>,”</a:t>
            </a:r>
            <a:r>
              <a:rPr kumimoji="1" lang="zh-CN" altLang="en-US" sz="1800" dirty="0" smtClean="0">
                <a:latin typeface="Arial" charset="0"/>
                <a:ea typeface="宋体" charset="-122"/>
              </a:rPr>
              <a:t>分隔。</a:t>
            </a:r>
          </a:p>
        </p:txBody>
      </p:sp>
      <p:sp>
        <p:nvSpPr>
          <p:cNvPr id="630799" name="Rectangle 15"/>
          <p:cNvSpPr>
            <a:spLocks noChangeArrowheads="1"/>
          </p:cNvSpPr>
          <p:nvPr/>
        </p:nvSpPr>
        <p:spPr bwMode="auto">
          <a:xfrm>
            <a:off x="467544" y="2996952"/>
            <a:ext cx="7799387" cy="2071687"/>
          </a:xfrm>
          <a:prstGeom prst="rect">
            <a:avLst/>
          </a:prstGeom>
          <a:noFill/>
          <a:ln w="9525">
            <a:noFill/>
            <a:miter lim="800000"/>
            <a:headEnd/>
            <a:tailEnd/>
          </a:ln>
        </p:spPr>
        <p:txBody>
          <a:bodyPr/>
          <a:lstStyle/>
          <a:p>
            <a:pPr algn="l">
              <a:spcBef>
                <a:spcPct val="0"/>
              </a:spcBef>
              <a:buClr>
                <a:schemeClr val="bg2"/>
              </a:buClr>
              <a:buFont typeface="Wingdings" pitchFamily="2" charset="2"/>
              <a:buNone/>
            </a:pPr>
            <a:r>
              <a:rPr kumimoji="1" lang="en-US" altLang="zh-CN" b="1" dirty="0">
                <a:solidFill>
                  <a:srgbClr val="CC3300"/>
                </a:solidFill>
                <a:latin typeface="Arial" charset="0"/>
              </a:rPr>
              <a:t>2</a:t>
            </a:r>
            <a:r>
              <a:rPr kumimoji="1" lang="zh-CN" altLang="en-US" b="1" dirty="0">
                <a:solidFill>
                  <a:srgbClr val="CC3300"/>
                </a:solidFill>
                <a:latin typeface="Arial" charset="0"/>
              </a:rPr>
              <a:t>、</a:t>
            </a:r>
            <a:r>
              <a:rPr kumimoji="1" lang="en-US" altLang="zh-CN" b="1" dirty="0">
                <a:solidFill>
                  <a:srgbClr val="CC3300"/>
                </a:solidFill>
                <a:latin typeface="Arial" charset="0"/>
              </a:rPr>
              <a:t> I/O</a:t>
            </a:r>
            <a:r>
              <a:rPr kumimoji="1" lang="zh-CN" altLang="en-US" b="1" dirty="0">
                <a:solidFill>
                  <a:srgbClr val="CC3300"/>
                </a:solidFill>
                <a:latin typeface="Arial" charset="0"/>
              </a:rPr>
              <a:t>说明</a:t>
            </a:r>
          </a:p>
          <a:p>
            <a:pPr marL="633600" lvl="1" indent="-285750">
              <a:buClr>
                <a:schemeClr val="accent2"/>
              </a:buClr>
              <a:buSzPct val="110000"/>
              <a:buFont typeface="Wingdings" panose="05000000000000000000" pitchFamily="2" charset="2"/>
              <a:buChar char="Ø"/>
            </a:pPr>
            <a:r>
              <a:rPr kumimoji="1" lang="zh-CN" altLang="en-US" sz="1800" b="1" dirty="0">
                <a:solidFill>
                  <a:schemeClr val="tx1"/>
                </a:solidFill>
                <a:latin typeface="Arial" charset="0"/>
              </a:rPr>
              <a:t>模块的</a:t>
            </a:r>
            <a:r>
              <a:rPr kumimoji="1" lang="en-US" altLang="zh-CN" sz="1800" b="1" dirty="0">
                <a:solidFill>
                  <a:schemeClr val="tx1"/>
                </a:solidFill>
                <a:latin typeface="Arial" charset="0"/>
              </a:rPr>
              <a:t>I/O</a:t>
            </a:r>
            <a:r>
              <a:rPr kumimoji="1" lang="zh-CN" altLang="en-US" sz="1800" b="1" dirty="0">
                <a:solidFill>
                  <a:schemeClr val="tx1"/>
                </a:solidFill>
                <a:latin typeface="Arial" charset="0"/>
              </a:rPr>
              <a:t>说明用来声明模块端口定义中各端口数据流动方向，包括输入（</a:t>
            </a:r>
            <a:r>
              <a:rPr kumimoji="1" lang="en-US" altLang="zh-CN" sz="1800" b="1" dirty="0">
                <a:solidFill>
                  <a:schemeClr val="tx1"/>
                </a:solidFill>
                <a:latin typeface="Arial" charset="0"/>
              </a:rPr>
              <a:t>input</a:t>
            </a:r>
            <a:r>
              <a:rPr kumimoji="1" lang="zh-CN" altLang="en-US" sz="1800" b="1" dirty="0">
                <a:solidFill>
                  <a:schemeClr val="tx1"/>
                </a:solidFill>
                <a:latin typeface="Arial" charset="0"/>
              </a:rPr>
              <a:t>）、输出（</a:t>
            </a:r>
            <a:r>
              <a:rPr kumimoji="1" lang="en-US" altLang="zh-CN" sz="1800" b="1" dirty="0">
                <a:solidFill>
                  <a:schemeClr val="tx1"/>
                </a:solidFill>
                <a:latin typeface="Arial" charset="0"/>
              </a:rPr>
              <a:t>output</a:t>
            </a:r>
            <a:r>
              <a:rPr kumimoji="1" lang="zh-CN" altLang="en-US" sz="1800" b="1" dirty="0">
                <a:solidFill>
                  <a:schemeClr val="tx1"/>
                </a:solidFill>
                <a:latin typeface="Arial" charset="0"/>
              </a:rPr>
              <a:t>）和双向（</a:t>
            </a:r>
            <a:r>
              <a:rPr kumimoji="1" lang="en-US" altLang="zh-CN" sz="1800" b="1" dirty="0" err="1">
                <a:solidFill>
                  <a:schemeClr val="tx1"/>
                </a:solidFill>
                <a:latin typeface="Arial" charset="0"/>
              </a:rPr>
              <a:t>inout</a:t>
            </a:r>
            <a:r>
              <a:rPr kumimoji="1" lang="zh-CN" altLang="en-US" sz="1800" b="1" dirty="0">
                <a:solidFill>
                  <a:schemeClr val="tx1"/>
                </a:solidFill>
                <a:latin typeface="Arial" charset="0"/>
              </a:rPr>
              <a:t>）</a:t>
            </a:r>
            <a:r>
              <a:rPr kumimoji="1" lang="zh-CN" altLang="en-US" sz="1800" b="1" dirty="0" smtClean="0">
                <a:solidFill>
                  <a:schemeClr val="tx1"/>
                </a:solidFill>
                <a:latin typeface="Arial" charset="0"/>
              </a:rPr>
              <a:t>。</a:t>
            </a:r>
            <a:endParaRPr kumimoji="1" lang="zh-CN" altLang="en-US" sz="1800" b="1" dirty="0">
              <a:solidFill>
                <a:schemeClr val="tx1"/>
              </a:solidFill>
              <a:latin typeface="Arial" charset="0"/>
            </a:endParaRPr>
          </a:p>
          <a:p>
            <a:pPr lvl="1">
              <a:buClr>
                <a:schemeClr val="bg2"/>
              </a:buClr>
              <a:buFont typeface="Wingdings" pitchFamily="2" charset="2"/>
              <a:buNone/>
            </a:pPr>
            <a:r>
              <a:rPr kumimoji="1" lang="en-US" altLang="zh-CN" sz="2000" b="1" dirty="0" smtClean="0">
                <a:latin typeface="Arial" charset="0"/>
              </a:rPr>
              <a:t>     </a:t>
            </a:r>
            <a:r>
              <a:rPr kumimoji="1" lang="en-US" altLang="zh-CN" sz="2000" b="1" dirty="0" smtClean="0">
                <a:solidFill>
                  <a:srgbClr val="CC0066"/>
                </a:solidFill>
                <a:latin typeface="Arial" charset="0"/>
              </a:rPr>
              <a:t>input </a:t>
            </a:r>
            <a:r>
              <a:rPr kumimoji="1" lang="zh-CN" altLang="en-US" sz="2000" b="1" dirty="0" smtClean="0">
                <a:solidFill>
                  <a:srgbClr val="CC0066"/>
                </a:solidFill>
                <a:latin typeface="Arial" charset="0"/>
              </a:rPr>
              <a:t>   端口</a:t>
            </a:r>
            <a:r>
              <a:rPr kumimoji="1" lang="en-US" altLang="zh-CN" sz="2000" b="1" dirty="0" smtClean="0">
                <a:solidFill>
                  <a:srgbClr val="CC0066"/>
                </a:solidFill>
                <a:latin typeface="Arial" charset="0"/>
              </a:rPr>
              <a:t>1, </a:t>
            </a:r>
            <a:r>
              <a:rPr kumimoji="1" lang="zh-CN" altLang="en-US" sz="2000" b="1" dirty="0" smtClean="0">
                <a:solidFill>
                  <a:srgbClr val="CC0066"/>
                </a:solidFill>
                <a:latin typeface="Arial" charset="0"/>
              </a:rPr>
              <a:t>端口</a:t>
            </a:r>
            <a:r>
              <a:rPr kumimoji="1" lang="en-US" altLang="zh-CN" sz="2000" b="1" dirty="0" smtClean="0">
                <a:solidFill>
                  <a:srgbClr val="CC0066"/>
                </a:solidFill>
                <a:latin typeface="Arial" charset="0"/>
              </a:rPr>
              <a:t>2, </a:t>
            </a:r>
            <a:r>
              <a:rPr kumimoji="1" lang="zh-CN" altLang="en-US" sz="2000" b="1" dirty="0" smtClean="0">
                <a:solidFill>
                  <a:srgbClr val="CC0066"/>
                </a:solidFill>
                <a:latin typeface="Arial" charset="0"/>
              </a:rPr>
              <a:t>端口</a:t>
            </a:r>
            <a:r>
              <a:rPr kumimoji="1" lang="en-US" altLang="zh-CN" sz="2000" b="1" dirty="0" smtClean="0">
                <a:solidFill>
                  <a:srgbClr val="CC0066"/>
                </a:solidFill>
                <a:latin typeface="Arial" charset="0"/>
              </a:rPr>
              <a:t>3, …;</a:t>
            </a:r>
          </a:p>
          <a:p>
            <a:pPr lvl="1">
              <a:buClr>
                <a:schemeClr val="bg2"/>
              </a:buClr>
              <a:buFont typeface="Wingdings" pitchFamily="2" charset="2"/>
              <a:buNone/>
            </a:pPr>
            <a:r>
              <a:rPr kumimoji="1" lang="en-US" altLang="zh-CN" sz="2000" b="1" dirty="0" smtClean="0">
                <a:solidFill>
                  <a:srgbClr val="CC0066"/>
                </a:solidFill>
                <a:latin typeface="Arial" charset="0"/>
              </a:rPr>
              <a:t>     output</a:t>
            </a:r>
            <a:r>
              <a:rPr kumimoji="1" lang="zh-CN" altLang="en-US" sz="2000" b="1" dirty="0" smtClean="0">
                <a:solidFill>
                  <a:srgbClr val="CC0066"/>
                </a:solidFill>
                <a:latin typeface="Arial" charset="0"/>
              </a:rPr>
              <a:t> </a:t>
            </a:r>
            <a:r>
              <a:rPr kumimoji="1" lang="en-US" altLang="zh-CN" sz="2000" b="1" dirty="0" smtClean="0">
                <a:solidFill>
                  <a:srgbClr val="CC0066"/>
                </a:solidFill>
                <a:latin typeface="Arial" charset="0"/>
              </a:rPr>
              <a:t> </a:t>
            </a:r>
            <a:r>
              <a:rPr kumimoji="1" lang="zh-CN" altLang="en-US" sz="2000" b="1" dirty="0" smtClean="0">
                <a:solidFill>
                  <a:srgbClr val="CC0066"/>
                </a:solidFill>
                <a:latin typeface="Arial" charset="0"/>
              </a:rPr>
              <a:t>端口</a:t>
            </a:r>
            <a:r>
              <a:rPr kumimoji="1" lang="en-US" altLang="zh-CN" sz="2000" b="1" dirty="0" smtClean="0">
                <a:solidFill>
                  <a:srgbClr val="CC0066"/>
                </a:solidFill>
                <a:latin typeface="Arial" charset="0"/>
              </a:rPr>
              <a:t>1, </a:t>
            </a:r>
            <a:r>
              <a:rPr kumimoji="1" lang="zh-CN" altLang="en-US" sz="2000" b="1" dirty="0" smtClean="0">
                <a:solidFill>
                  <a:srgbClr val="CC0066"/>
                </a:solidFill>
                <a:latin typeface="Arial" charset="0"/>
              </a:rPr>
              <a:t>端口</a:t>
            </a:r>
            <a:r>
              <a:rPr kumimoji="1" lang="en-US" altLang="zh-CN" sz="2000" b="1" dirty="0" smtClean="0">
                <a:solidFill>
                  <a:srgbClr val="CC0066"/>
                </a:solidFill>
                <a:latin typeface="Arial" charset="0"/>
              </a:rPr>
              <a:t>2, </a:t>
            </a:r>
            <a:r>
              <a:rPr kumimoji="1" lang="zh-CN" altLang="en-US" sz="2000" b="1" dirty="0" smtClean="0">
                <a:solidFill>
                  <a:srgbClr val="CC0066"/>
                </a:solidFill>
                <a:latin typeface="Arial" charset="0"/>
              </a:rPr>
              <a:t>端口</a:t>
            </a:r>
            <a:r>
              <a:rPr kumimoji="1" lang="en-US" altLang="zh-CN" sz="2000" b="1" dirty="0" smtClean="0">
                <a:solidFill>
                  <a:srgbClr val="CC0066"/>
                </a:solidFill>
                <a:latin typeface="Arial" charset="0"/>
              </a:rPr>
              <a:t>3, …;</a:t>
            </a:r>
          </a:p>
          <a:p>
            <a:pPr lvl="1">
              <a:buClr>
                <a:schemeClr val="bg2"/>
              </a:buClr>
              <a:buFont typeface="Wingdings" pitchFamily="2" charset="2"/>
              <a:buNone/>
            </a:pPr>
            <a:r>
              <a:rPr kumimoji="1" lang="en-US" altLang="zh-CN" sz="2000" b="1" dirty="0" smtClean="0">
                <a:solidFill>
                  <a:srgbClr val="CC0066"/>
                </a:solidFill>
                <a:latin typeface="Arial" charset="0"/>
              </a:rPr>
              <a:t>     </a:t>
            </a:r>
            <a:r>
              <a:rPr kumimoji="1" lang="en-US" altLang="zh-CN" sz="2000" b="1" dirty="0" err="1" smtClean="0">
                <a:solidFill>
                  <a:srgbClr val="CC0066"/>
                </a:solidFill>
                <a:latin typeface="Arial" charset="0"/>
              </a:rPr>
              <a:t>inout</a:t>
            </a:r>
            <a:r>
              <a:rPr kumimoji="1" lang="en-US" altLang="zh-CN" sz="2000" b="1" dirty="0" smtClean="0">
                <a:solidFill>
                  <a:srgbClr val="CC0066"/>
                </a:solidFill>
                <a:latin typeface="Arial" charset="0"/>
              </a:rPr>
              <a:t> </a:t>
            </a:r>
            <a:r>
              <a:rPr kumimoji="1" lang="zh-CN" altLang="en-US" sz="2000" b="1" dirty="0" smtClean="0">
                <a:solidFill>
                  <a:srgbClr val="CC0066"/>
                </a:solidFill>
                <a:latin typeface="Arial" charset="0"/>
              </a:rPr>
              <a:t>   端口</a:t>
            </a:r>
            <a:r>
              <a:rPr kumimoji="1" lang="en-US" altLang="zh-CN" sz="2000" b="1" dirty="0" smtClean="0">
                <a:solidFill>
                  <a:srgbClr val="CC0066"/>
                </a:solidFill>
                <a:latin typeface="Arial" charset="0"/>
              </a:rPr>
              <a:t>1, </a:t>
            </a:r>
            <a:r>
              <a:rPr kumimoji="1" lang="zh-CN" altLang="en-US" sz="2000" b="1" dirty="0" smtClean="0">
                <a:solidFill>
                  <a:srgbClr val="CC0066"/>
                </a:solidFill>
                <a:latin typeface="Arial" charset="0"/>
              </a:rPr>
              <a:t>端口</a:t>
            </a:r>
            <a:r>
              <a:rPr kumimoji="1" lang="en-US" altLang="zh-CN" sz="2000" b="1" dirty="0" smtClean="0">
                <a:solidFill>
                  <a:srgbClr val="CC0066"/>
                </a:solidFill>
                <a:latin typeface="Arial" charset="0"/>
              </a:rPr>
              <a:t>2, </a:t>
            </a:r>
            <a:r>
              <a:rPr kumimoji="1" lang="zh-CN" altLang="en-US" sz="2000" b="1" dirty="0" smtClean="0">
                <a:solidFill>
                  <a:srgbClr val="CC0066"/>
                </a:solidFill>
                <a:latin typeface="Arial" charset="0"/>
              </a:rPr>
              <a:t>端口</a:t>
            </a:r>
            <a:r>
              <a:rPr kumimoji="1" lang="en-US" altLang="zh-CN" sz="2000" b="1" dirty="0" smtClean="0">
                <a:solidFill>
                  <a:srgbClr val="CC0066"/>
                </a:solidFill>
                <a:latin typeface="Arial" charset="0"/>
              </a:rPr>
              <a:t>3, …;</a:t>
            </a:r>
            <a:endParaRPr kumimoji="1" lang="zh-CN" altLang="en-US" sz="2000" b="1" dirty="0">
              <a:solidFill>
                <a:srgbClr val="CC0066"/>
              </a:solidFill>
              <a:latin typeface="Arial" charset="0"/>
            </a:endParaRPr>
          </a:p>
        </p:txBody>
      </p:sp>
      <p:sp>
        <p:nvSpPr>
          <p:cNvPr id="630800" name="AutoShape 16"/>
          <p:cNvSpPr>
            <a:spLocks noChangeArrowheads="1"/>
          </p:cNvSpPr>
          <p:nvPr/>
        </p:nvSpPr>
        <p:spPr bwMode="black">
          <a:xfrm>
            <a:off x="1187624" y="5085184"/>
            <a:ext cx="6664325" cy="1187450"/>
          </a:xfrm>
          <a:prstGeom prst="horizontalScroll">
            <a:avLst>
              <a:gd name="adj" fmla="val 12500"/>
            </a:avLst>
          </a:prstGeom>
          <a:solidFill>
            <a:srgbClr val="FFFFBD"/>
          </a:solidFill>
          <a:ln w="22225">
            <a:solidFill>
              <a:srgbClr val="CC6600"/>
            </a:solidFill>
            <a:round/>
            <a:headEnd/>
            <a:tailEnd/>
          </a:ln>
        </p:spPr>
        <p:txBody>
          <a:bodyPr anchor="ctr"/>
          <a:lstStyle/>
          <a:p>
            <a:pPr marL="357188" indent="-357188" algn="l">
              <a:spcBef>
                <a:spcPct val="0"/>
              </a:spcBef>
              <a:buClr>
                <a:schemeClr val="accent2"/>
              </a:buClr>
              <a:buSzPts val="2400"/>
              <a:buFont typeface="Wingdings" panose="05000000000000000000" pitchFamily="2" charset="2"/>
              <a:buChar char="Ø"/>
            </a:pPr>
            <a:r>
              <a:rPr kumimoji="1" lang="zh-CN" altLang="en-US" sz="2200" b="1" dirty="0">
                <a:solidFill>
                  <a:schemeClr val="tx1"/>
                </a:solidFill>
                <a:latin typeface="Arial" charset="0"/>
                <a:ea typeface="楷体_GB2312" pitchFamily="49" charset="-122"/>
              </a:rPr>
              <a:t>端口定义、</a:t>
            </a:r>
            <a:r>
              <a:rPr kumimoji="1" lang="en-US" altLang="zh-CN" sz="2200" b="1" dirty="0">
                <a:solidFill>
                  <a:schemeClr val="tx1"/>
                </a:solidFill>
                <a:latin typeface="Arial" charset="0"/>
                <a:ea typeface="楷体_GB2312" pitchFamily="49" charset="-122"/>
              </a:rPr>
              <a:t>I/O</a:t>
            </a:r>
            <a:r>
              <a:rPr kumimoji="1" lang="zh-CN" altLang="en-US" sz="2200" b="1" dirty="0">
                <a:solidFill>
                  <a:schemeClr val="tx1"/>
                </a:solidFill>
                <a:latin typeface="Arial" charset="0"/>
                <a:ea typeface="楷体_GB2312" pitchFamily="49" charset="-122"/>
              </a:rPr>
              <a:t>说明和程序语句中的标点符号及圆括弧均要求用</a:t>
            </a:r>
            <a:r>
              <a:rPr kumimoji="1" lang="zh-CN" altLang="en-US" sz="2200" b="1" dirty="0">
                <a:solidFill>
                  <a:srgbClr val="CC0066"/>
                </a:solidFill>
                <a:latin typeface="Arial" charset="0"/>
                <a:ea typeface="楷体_GB2312" pitchFamily="49" charset="-122"/>
              </a:rPr>
              <a:t>半角</a:t>
            </a:r>
            <a:r>
              <a:rPr kumimoji="1" lang="zh-CN" altLang="en-US" sz="2200" b="1" dirty="0">
                <a:solidFill>
                  <a:schemeClr val="tx1"/>
                </a:solidFill>
                <a:latin typeface="Arial" charset="0"/>
                <a:ea typeface="楷体_GB2312" pitchFamily="49" charset="-122"/>
              </a:rPr>
              <a:t>符号书写</a:t>
            </a:r>
            <a:r>
              <a:rPr kumimoji="1" lang="zh-CN" altLang="en-US" sz="2200" b="1" dirty="0">
                <a:solidFill>
                  <a:schemeClr val="tx1"/>
                </a:solidFill>
                <a:latin typeface="楷体_GB2312" pitchFamily="49" charset="-122"/>
                <a:ea typeface="楷体_GB2312" pitchFamily="49" charset="-122"/>
              </a:rPr>
              <a:t>！</a:t>
            </a:r>
          </a:p>
        </p:txBody>
      </p:sp>
      <p:sp>
        <p:nvSpPr>
          <p:cNvPr id="8" name="Rectangle 2"/>
          <p:cNvSpPr>
            <a:spLocks noGrp="1" noChangeArrowheads="1"/>
          </p:cNvSpPr>
          <p:nvPr>
            <p:ph type="title"/>
          </p:nvPr>
        </p:nvSpPr>
        <p:spPr>
          <a:xfrm>
            <a:off x="611560" y="404664"/>
            <a:ext cx="7772400" cy="372603"/>
          </a:xfrm>
        </p:spPr>
        <p:txBody>
          <a:bodyPr/>
          <a:lstStyle/>
          <a:p>
            <a:r>
              <a:rPr lang="en-US" altLang="zh-CN" dirty="0" err="1" smtClean="0">
                <a:solidFill>
                  <a:schemeClr val="accent1"/>
                </a:solidFill>
                <a:latin typeface="Times New Roman" panose="02020603050405020304" pitchFamily="18" charset="0"/>
                <a:cs typeface="Times New Roman" panose="02020603050405020304" pitchFamily="18" charset="0"/>
              </a:rPr>
              <a:t>Verilog</a:t>
            </a:r>
            <a:r>
              <a:rPr lang="en-US" altLang="zh-CN" dirty="0" smtClean="0">
                <a:solidFill>
                  <a:schemeClr val="accent1"/>
                </a:solidFill>
                <a:latin typeface="Times New Roman" panose="02020603050405020304" pitchFamily="18" charset="0"/>
                <a:cs typeface="Times New Roman" panose="02020603050405020304" pitchFamily="18" charset="0"/>
              </a:rPr>
              <a:t> HDL</a:t>
            </a:r>
            <a:r>
              <a:rPr lang="zh-CN" altLang="en-US" dirty="0" smtClean="0">
                <a:solidFill>
                  <a:schemeClr val="accent1"/>
                </a:solidFill>
                <a:latin typeface="Times New Roman" panose="02020603050405020304" pitchFamily="18" charset="0"/>
                <a:cs typeface="Times New Roman" panose="02020603050405020304" pitchFamily="18" charset="0"/>
              </a:rPr>
              <a:t>模块的结构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0787"/>
                                        </p:tgtEl>
                                        <p:attrNameLst>
                                          <p:attrName>style.visibility</p:attrName>
                                        </p:attrNameLst>
                                      </p:cBhvr>
                                      <p:to>
                                        <p:strVal val="visible"/>
                                      </p:to>
                                    </p:set>
                                    <p:anim calcmode="lin" valueType="num">
                                      <p:cBhvr additive="base">
                                        <p:cTn id="7" dur="500" fill="hold"/>
                                        <p:tgtEl>
                                          <p:spTgt spid="630787"/>
                                        </p:tgtEl>
                                        <p:attrNameLst>
                                          <p:attrName>ppt_x</p:attrName>
                                        </p:attrNameLst>
                                      </p:cBhvr>
                                      <p:tavLst>
                                        <p:tav tm="0">
                                          <p:val>
                                            <p:strVal val="0-#ppt_w/2"/>
                                          </p:val>
                                        </p:tav>
                                        <p:tav tm="100000">
                                          <p:val>
                                            <p:strVal val="#ppt_x"/>
                                          </p:val>
                                        </p:tav>
                                      </p:tavLst>
                                    </p:anim>
                                    <p:anim calcmode="lin" valueType="num">
                                      <p:cBhvr additive="base">
                                        <p:cTn id="8" dur="500" fill="hold"/>
                                        <p:tgtEl>
                                          <p:spTgt spid="6307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0799"/>
                                        </p:tgtEl>
                                        <p:attrNameLst>
                                          <p:attrName>style.visibility</p:attrName>
                                        </p:attrNameLst>
                                      </p:cBhvr>
                                      <p:to>
                                        <p:strVal val="visible"/>
                                      </p:to>
                                    </p:set>
                                    <p:anim calcmode="lin" valueType="num">
                                      <p:cBhvr additive="base">
                                        <p:cTn id="13" dur="500" fill="hold"/>
                                        <p:tgtEl>
                                          <p:spTgt spid="630799"/>
                                        </p:tgtEl>
                                        <p:attrNameLst>
                                          <p:attrName>ppt_x</p:attrName>
                                        </p:attrNameLst>
                                      </p:cBhvr>
                                      <p:tavLst>
                                        <p:tav tm="0">
                                          <p:val>
                                            <p:strVal val="0-#ppt_w/2"/>
                                          </p:val>
                                        </p:tav>
                                        <p:tav tm="100000">
                                          <p:val>
                                            <p:strVal val="#ppt_x"/>
                                          </p:val>
                                        </p:tav>
                                      </p:tavLst>
                                    </p:anim>
                                    <p:anim calcmode="lin" valueType="num">
                                      <p:cBhvr additive="base">
                                        <p:cTn id="14" dur="500" fill="hold"/>
                                        <p:tgtEl>
                                          <p:spTgt spid="63079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630800"/>
                                        </p:tgtEl>
                                        <p:attrNameLst>
                                          <p:attrName>style.visibility</p:attrName>
                                        </p:attrNameLst>
                                      </p:cBhvr>
                                      <p:to>
                                        <p:strVal val="visible"/>
                                      </p:to>
                                    </p:set>
                                    <p:anim calcmode="lin" valueType="num">
                                      <p:cBhvr>
                                        <p:cTn id="19" dur="1000" fill="hold"/>
                                        <p:tgtEl>
                                          <p:spTgt spid="630800"/>
                                        </p:tgtEl>
                                        <p:attrNameLst>
                                          <p:attrName>ppt_w</p:attrName>
                                        </p:attrNameLst>
                                      </p:cBhvr>
                                      <p:tavLst>
                                        <p:tav tm="0">
                                          <p:val>
                                            <p:strVal val="#ppt_w*0.70"/>
                                          </p:val>
                                        </p:tav>
                                        <p:tav tm="100000">
                                          <p:val>
                                            <p:strVal val="#ppt_w"/>
                                          </p:val>
                                        </p:tav>
                                      </p:tavLst>
                                    </p:anim>
                                    <p:anim calcmode="lin" valueType="num">
                                      <p:cBhvr>
                                        <p:cTn id="20" dur="1000" fill="hold"/>
                                        <p:tgtEl>
                                          <p:spTgt spid="630800"/>
                                        </p:tgtEl>
                                        <p:attrNameLst>
                                          <p:attrName>ppt_h</p:attrName>
                                        </p:attrNameLst>
                                      </p:cBhvr>
                                      <p:tavLst>
                                        <p:tav tm="0">
                                          <p:val>
                                            <p:strVal val="#ppt_h"/>
                                          </p:val>
                                        </p:tav>
                                        <p:tav tm="100000">
                                          <p:val>
                                            <p:strVal val="#ppt_h"/>
                                          </p:val>
                                        </p:tav>
                                      </p:tavLst>
                                    </p:anim>
                                    <p:animEffect transition="in" filter="fade">
                                      <p:cBhvr>
                                        <p:cTn id="21" dur="1000"/>
                                        <p:tgtEl>
                                          <p:spTgt spid="630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7" grpId="0" autoUpdateAnimBg="0"/>
      <p:bldP spid="630799" grpId="0" autoUpdateAnimBg="0"/>
      <p:bldP spid="630800" grpId="0" animBg="1"/>
    </p:bldLst>
  </p:timing>
</p:sld>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10277</TotalTime>
  <Pages>47</Pages>
  <Words>12050</Words>
  <Application>Microsoft Office PowerPoint</Application>
  <PresentationFormat>信纸(8.5x11 英寸)</PresentationFormat>
  <Paragraphs>1323</Paragraphs>
  <Slides>73</Slides>
  <Notes>73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73</vt:i4>
      </vt:variant>
    </vt:vector>
  </HeadingPairs>
  <TitlesOfParts>
    <vt:vector size="88" baseType="lpstr">
      <vt:lpstr>仿宋_GB2312</vt:lpstr>
      <vt:lpstr>华文彩云</vt:lpstr>
      <vt:lpstr>华文新魏</vt:lpstr>
      <vt:lpstr>华文楷体</vt:lpstr>
      <vt:lpstr>华文行楷</vt:lpstr>
      <vt:lpstr>宋体</vt:lpstr>
      <vt:lpstr>方正姚体</vt:lpstr>
      <vt:lpstr>楷体_GB2312</vt:lpstr>
      <vt:lpstr>黑体</vt:lpstr>
      <vt:lpstr>Arial</vt:lpstr>
      <vt:lpstr>Symbol</vt:lpstr>
      <vt:lpstr>Tahoma</vt:lpstr>
      <vt:lpstr>Times New Roman</vt:lpstr>
      <vt:lpstr>Wingdings</vt:lpstr>
      <vt:lpstr>CS152-SP98</vt:lpstr>
      <vt:lpstr>Verilog HDL基础</vt:lpstr>
      <vt:lpstr>Verilog HDL概述</vt:lpstr>
      <vt:lpstr>Verilog HDL概述</vt:lpstr>
      <vt:lpstr>Verilog HDL模块的结构</vt:lpstr>
      <vt:lpstr>Verilog HDL实例</vt:lpstr>
      <vt:lpstr>Verilog HDL实例</vt:lpstr>
      <vt:lpstr>Verilog HDL实例</vt:lpstr>
      <vt:lpstr>Verilog HDL实例</vt:lpstr>
      <vt:lpstr>Verilog HDL模块的结构</vt:lpstr>
      <vt:lpstr>Verilog HDL模块的结构</vt:lpstr>
      <vt:lpstr>逻辑功能定义</vt:lpstr>
      <vt:lpstr>逻辑功能定义（续）</vt:lpstr>
      <vt:lpstr>PowerPoint 演示文稿</vt:lpstr>
      <vt:lpstr>运算符的比较</vt:lpstr>
      <vt:lpstr>Verilog HDL程序的三种描述方式</vt:lpstr>
      <vt:lpstr>3.3 Verilog HDL模块</vt:lpstr>
      <vt:lpstr>Verilog HDL模块的模板（续）</vt:lpstr>
      <vt:lpstr> 2.5.2  Verilog HDL的词法</vt:lpstr>
      <vt:lpstr>二、常数</vt:lpstr>
      <vt:lpstr>x和z值</vt:lpstr>
      <vt:lpstr>实数（Real）</vt:lpstr>
      <vt:lpstr>三、字符串</vt:lpstr>
      <vt:lpstr>四、标识符 </vt:lpstr>
      <vt:lpstr>五、关键字</vt:lpstr>
      <vt:lpstr>六、运算符及表达式</vt:lpstr>
      <vt:lpstr>1、算术运算符</vt:lpstr>
      <vt:lpstr>2、逻辑运算符</vt:lpstr>
      <vt:lpstr>3、位运算符</vt:lpstr>
      <vt:lpstr>4、关系运算符</vt:lpstr>
      <vt:lpstr>5、等值运算符</vt:lpstr>
      <vt:lpstr>6、缩减（缩位）运算符</vt:lpstr>
      <vt:lpstr>7、移位运算符</vt:lpstr>
      <vt:lpstr>8、条件运算符</vt:lpstr>
      <vt:lpstr>9、位拼接运算符</vt:lpstr>
      <vt:lpstr>运算符的优先级</vt:lpstr>
      <vt:lpstr>七、 Verilog HDL数据对象</vt:lpstr>
      <vt:lpstr>变量</vt:lpstr>
      <vt:lpstr>nets型变量</vt:lpstr>
      <vt:lpstr>wire型变量</vt:lpstr>
      <vt:lpstr>wire型向量（总线）</vt:lpstr>
      <vt:lpstr>register型变量</vt:lpstr>
      <vt:lpstr>register型变量与nets型变量的区别</vt:lpstr>
      <vt:lpstr>reg型变量</vt:lpstr>
      <vt:lpstr>reg型变量生成触发器和组合逻辑举例</vt:lpstr>
      <vt:lpstr>3.3  Verilog HDL常用语句</vt:lpstr>
      <vt:lpstr>Verilog HDL常用语句</vt:lpstr>
      <vt:lpstr>一、结构声明语句</vt:lpstr>
      <vt:lpstr>always块语句</vt:lpstr>
      <vt:lpstr>2、initial语句</vt:lpstr>
      <vt:lpstr>3、task语句</vt:lpstr>
      <vt:lpstr>task语句使用注意事项</vt:lpstr>
      <vt:lpstr>4、function语句</vt:lpstr>
      <vt:lpstr>function语句举例</vt:lpstr>
      <vt:lpstr>二、赋值语句</vt:lpstr>
      <vt:lpstr>2、连续赋值语句（assign语句）</vt:lpstr>
      <vt:lpstr>3、过程赋值语句</vt:lpstr>
      <vt:lpstr>非阻塞赋值与阻塞赋值的区别</vt:lpstr>
      <vt:lpstr>非阻塞赋值与阻塞赋值的区别（续）</vt:lpstr>
      <vt:lpstr>三、条件语句</vt:lpstr>
      <vt:lpstr>if-else语句的表示方式</vt:lpstr>
      <vt:lpstr>2、case语句</vt:lpstr>
      <vt:lpstr>case语句的语法格式</vt:lpstr>
      <vt:lpstr>四、循环语句</vt:lpstr>
      <vt:lpstr>1、for语句</vt:lpstr>
      <vt:lpstr>for语句举例</vt:lpstr>
      <vt:lpstr>2、repeat语句</vt:lpstr>
      <vt:lpstr>3、 while语句</vt:lpstr>
      <vt:lpstr>while语句举例</vt:lpstr>
      <vt:lpstr>4、 forever语句</vt:lpstr>
      <vt:lpstr>五、语句的顺序执行与并行执行</vt:lpstr>
      <vt:lpstr>语句的顺序执行举例</vt:lpstr>
      <vt:lpstr>2、语句的并行执行</vt:lpstr>
      <vt:lpstr>2.5.4  不同抽象级别的Verilog HDL模型</vt:lpstr>
    </vt:vector>
  </TitlesOfParts>
  <Company>BUAA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system</dc:title>
  <dc:creator>lxd</dc:creator>
  <dc:description>lecture 2 to lecture 7</dc:description>
  <cp:lastModifiedBy>Xudong</cp:lastModifiedBy>
  <cp:revision>366</cp:revision>
  <cp:lastPrinted>1999-08-22T22:40:57Z</cp:lastPrinted>
  <dcterms:created xsi:type="dcterms:W3CDTF">1997-08-19T16:58:46Z</dcterms:created>
  <dcterms:modified xsi:type="dcterms:W3CDTF">2013-09-23T00:55:12Z</dcterms:modified>
</cp:coreProperties>
</file>