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58" r:id="rId5"/>
    <p:sldId id="260" r:id="rId6"/>
    <p:sldId id="261" r:id="rId7"/>
    <p:sldId id="262" r:id="rId8"/>
    <p:sldId id="263" r:id="rId9"/>
    <p:sldId id="264" r:id="rId10"/>
    <p:sldId id="265" r:id="rId11"/>
    <p:sldId id="268" r:id="rId12"/>
    <p:sldId id="269" r:id="rId13"/>
    <p:sldId id="271" r:id="rId14"/>
    <p:sldId id="270" r:id="rId15"/>
    <p:sldId id="272" r:id="rId16"/>
    <p:sldId id="273" r:id="rId17"/>
    <p:sldId id="274" r:id="rId18"/>
    <p:sldId id="275" r:id="rId19"/>
    <p:sldId id="276" r:id="rId20"/>
    <p:sldId id="266" r:id="rId21"/>
    <p:sldId id="277" r:id="rId22"/>
    <p:sldId id="278" r:id="rId23"/>
    <p:sldId id="279" r:id="rId24"/>
    <p:sldId id="280" r:id="rId25"/>
    <p:sldId id="281" r:id="rId26"/>
    <p:sldId id="282" r:id="rId27"/>
    <p:sldId id="283" r:id="rId28"/>
    <p:sldId id="267" r:id="rId29"/>
    <p:sldId id="284" r:id="rId30"/>
    <p:sldId id="28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27" autoAdjust="0"/>
  </p:normalViewPr>
  <p:slideViewPr>
    <p:cSldViewPr snapToGrid="0">
      <p:cViewPr varScale="1">
        <p:scale>
          <a:sx n="65" d="100"/>
          <a:sy n="65" d="100"/>
        </p:scale>
        <p:origin x="53"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4375-31E2-4798-B308-0EC1906CBA15}" type="datetimeFigureOut">
              <a:rPr lang="zh-CN" altLang="en-US" smtClean="0"/>
              <a:t>2017/4/13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5B2B2-8240-4822-A794-5B3E0CC854D6}" type="slidenum">
              <a:rPr lang="zh-CN" altLang="en-US" smtClean="0"/>
              <a:t>‹#›</a:t>
            </a:fld>
            <a:endParaRPr lang="zh-CN" altLang="en-US"/>
          </a:p>
        </p:txBody>
      </p:sp>
    </p:spTree>
    <p:extLst>
      <p:ext uri="{BB962C8B-B14F-4D97-AF65-F5344CB8AC3E}">
        <p14:creationId xmlns:p14="http://schemas.microsoft.com/office/powerpoint/2010/main" val="386801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i="1" dirty="0" smtClean="0"/>
              <a:t>能够自适应网站内容更新的频度：</a:t>
            </a:r>
            <a:r>
              <a:rPr lang="zh-CN" altLang="en-US" i="0" dirty="0" smtClean="0"/>
              <a:t>其实带有设计信息。更加本质的需求是要求能够及时发现并获得网站内容的更新，那么如何界定“及时”？</a:t>
            </a:r>
            <a:endParaRPr lang="en-US" altLang="zh-CN" i="1" dirty="0" smtClean="0"/>
          </a:p>
          <a:p>
            <a:endParaRPr lang="zh-CN" altLang="en-US" dirty="0"/>
          </a:p>
        </p:txBody>
      </p:sp>
      <p:sp>
        <p:nvSpPr>
          <p:cNvPr id="4" name="灯片编号占位符 3"/>
          <p:cNvSpPr>
            <a:spLocks noGrp="1"/>
          </p:cNvSpPr>
          <p:nvPr>
            <p:ph type="sldNum" sz="quarter" idx="10"/>
          </p:nvPr>
        </p:nvSpPr>
        <p:spPr/>
        <p:txBody>
          <a:bodyPr/>
          <a:lstStyle/>
          <a:p>
            <a:fld id="{DBE5B2B2-8240-4822-A794-5B3E0CC854D6}" type="slidenum">
              <a:rPr lang="zh-CN" altLang="en-US" smtClean="0"/>
              <a:t>5</a:t>
            </a:fld>
            <a:endParaRPr lang="zh-CN" altLang="en-US"/>
          </a:p>
        </p:txBody>
      </p:sp>
    </p:spTree>
    <p:extLst>
      <p:ext uri="{BB962C8B-B14F-4D97-AF65-F5344CB8AC3E}">
        <p14:creationId xmlns:p14="http://schemas.microsoft.com/office/powerpoint/2010/main" val="237858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E5B2B2-8240-4822-A794-5B3E0CC854D6}" type="slidenum">
              <a:rPr lang="zh-CN" altLang="en-US" smtClean="0"/>
              <a:t>6</a:t>
            </a:fld>
            <a:endParaRPr lang="zh-CN" altLang="en-US"/>
          </a:p>
        </p:txBody>
      </p:sp>
    </p:spTree>
    <p:extLst>
      <p:ext uri="{BB962C8B-B14F-4D97-AF65-F5344CB8AC3E}">
        <p14:creationId xmlns:p14="http://schemas.microsoft.com/office/powerpoint/2010/main" val="135311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E5B2B2-8240-4822-A794-5B3E0CC854D6}" type="slidenum">
              <a:rPr lang="zh-CN" altLang="en-US" smtClean="0"/>
              <a:t>13</a:t>
            </a:fld>
            <a:endParaRPr lang="zh-CN" altLang="en-US"/>
          </a:p>
        </p:txBody>
      </p:sp>
    </p:spTree>
    <p:extLst>
      <p:ext uri="{BB962C8B-B14F-4D97-AF65-F5344CB8AC3E}">
        <p14:creationId xmlns:p14="http://schemas.microsoft.com/office/powerpoint/2010/main" val="2773943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Move</a:t>
            </a:r>
            <a:r>
              <a:rPr lang="zh-CN" altLang="en-US" dirty="0" smtClean="0"/>
              <a:t>方法受电梯关于运动机制改变的影响</a:t>
            </a:r>
            <a:endParaRPr lang="en-US" altLang="zh-CN" dirty="0" smtClean="0"/>
          </a:p>
          <a:p>
            <a:r>
              <a:rPr lang="en-US" altLang="zh-CN" dirty="0" smtClean="0"/>
              <a:t>Scan…</a:t>
            </a:r>
            <a:r>
              <a:rPr lang="zh-CN" altLang="en-US" dirty="0" smtClean="0"/>
              <a:t>方法受队列管理机制的影响</a:t>
            </a:r>
            <a:endParaRPr lang="en-US" altLang="zh-CN" dirty="0" smtClean="0"/>
          </a:p>
          <a:p>
            <a:r>
              <a:rPr lang="en-US" altLang="zh-CN" dirty="0" smtClean="0"/>
              <a:t>==》</a:t>
            </a:r>
            <a:r>
              <a:rPr lang="zh-CN" altLang="en-US" dirty="0" smtClean="0"/>
              <a:t>这两件事情没有内在的逻辑关联性，相对独立，因此这个类就承担了两个不相关的职责。</a:t>
            </a:r>
            <a:endParaRPr lang="zh-CN" altLang="en-US" dirty="0"/>
          </a:p>
        </p:txBody>
      </p:sp>
      <p:sp>
        <p:nvSpPr>
          <p:cNvPr id="4" name="灯片编号占位符 3"/>
          <p:cNvSpPr>
            <a:spLocks noGrp="1"/>
          </p:cNvSpPr>
          <p:nvPr>
            <p:ph type="sldNum" sz="quarter" idx="10"/>
          </p:nvPr>
        </p:nvSpPr>
        <p:spPr/>
        <p:txBody>
          <a:bodyPr/>
          <a:lstStyle/>
          <a:p>
            <a:fld id="{DBE5B2B2-8240-4822-A794-5B3E0CC854D6}" type="slidenum">
              <a:rPr lang="zh-CN" altLang="en-US" smtClean="0"/>
              <a:t>21</a:t>
            </a:fld>
            <a:endParaRPr lang="zh-CN" altLang="en-US"/>
          </a:p>
        </p:txBody>
      </p:sp>
    </p:spTree>
    <p:extLst>
      <p:ext uri="{BB962C8B-B14F-4D97-AF65-F5344CB8AC3E}">
        <p14:creationId xmlns:p14="http://schemas.microsoft.com/office/powerpoint/2010/main" val="4171454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使用继承机制</a:t>
            </a:r>
            <a:endParaRPr lang="zh-CN" altLang="en-US" dirty="0"/>
          </a:p>
        </p:txBody>
      </p:sp>
      <p:sp>
        <p:nvSpPr>
          <p:cNvPr id="4" name="灯片编号占位符 3"/>
          <p:cNvSpPr>
            <a:spLocks noGrp="1"/>
          </p:cNvSpPr>
          <p:nvPr>
            <p:ph type="sldNum" sz="quarter" idx="10"/>
          </p:nvPr>
        </p:nvSpPr>
        <p:spPr/>
        <p:txBody>
          <a:bodyPr/>
          <a:lstStyle/>
          <a:p>
            <a:fld id="{DBE5B2B2-8240-4822-A794-5B3E0CC854D6}" type="slidenum">
              <a:rPr lang="zh-CN" altLang="en-US" smtClean="0"/>
              <a:t>22</a:t>
            </a:fld>
            <a:endParaRPr lang="zh-CN" altLang="en-US"/>
          </a:p>
        </p:txBody>
      </p:sp>
    </p:spTree>
    <p:extLst>
      <p:ext uri="{BB962C8B-B14F-4D97-AF65-F5344CB8AC3E}">
        <p14:creationId xmlns:p14="http://schemas.microsoft.com/office/powerpoint/2010/main" val="41446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有些商品只支持储蓄卡付款，有些只支持支付宝付款等，需要把这三组独立成三个不同的接口类</a:t>
            </a:r>
            <a:endParaRPr lang="zh-CN" altLang="en-US" dirty="0"/>
          </a:p>
        </p:txBody>
      </p:sp>
      <p:sp>
        <p:nvSpPr>
          <p:cNvPr id="4" name="灯片编号占位符 3"/>
          <p:cNvSpPr>
            <a:spLocks noGrp="1"/>
          </p:cNvSpPr>
          <p:nvPr>
            <p:ph type="sldNum" sz="quarter" idx="10"/>
          </p:nvPr>
        </p:nvSpPr>
        <p:spPr/>
        <p:txBody>
          <a:bodyPr/>
          <a:lstStyle/>
          <a:p>
            <a:fld id="{DBE5B2B2-8240-4822-A794-5B3E0CC854D6}" type="slidenum">
              <a:rPr lang="zh-CN" altLang="en-US" smtClean="0"/>
              <a:t>24</a:t>
            </a:fld>
            <a:endParaRPr lang="zh-CN" altLang="en-US"/>
          </a:p>
        </p:txBody>
      </p:sp>
    </p:spTree>
    <p:extLst>
      <p:ext uri="{BB962C8B-B14F-4D97-AF65-F5344CB8AC3E}">
        <p14:creationId xmlns:p14="http://schemas.microsoft.com/office/powerpoint/2010/main" val="170513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HL:</a:t>
            </a:r>
            <a:r>
              <a:rPr lang="en-US" baseline="0" dirty="0" smtClean="0"/>
              <a:t> High Level, ML: Middle Level, LL: Low Level</a:t>
            </a:r>
          </a:p>
          <a:p>
            <a:r>
              <a:rPr lang="zh-CN" altLang="en-US" dirty="0" smtClean="0"/>
              <a:t>简单解释类之间</a:t>
            </a:r>
            <a:r>
              <a:rPr lang="en-US" altLang="zh-CN" dirty="0" smtClean="0"/>
              <a:t>dependency</a:t>
            </a:r>
            <a:r>
              <a:rPr lang="zh-CN" altLang="en-US" dirty="0" smtClean="0"/>
              <a:t>的含义，即上层的类需要使用下层类的方法来实现自己的功能。需要思考的问题，当只想重用</a:t>
            </a:r>
            <a:r>
              <a:rPr lang="en-US" altLang="zh-CN" dirty="0" smtClean="0"/>
              <a:t>HL_A</a:t>
            </a:r>
            <a:r>
              <a:rPr lang="zh-CN" altLang="en-US" dirty="0" smtClean="0"/>
              <a:t>时怎么办？</a:t>
            </a:r>
            <a:endParaRPr lang="en-US" dirty="0"/>
          </a:p>
        </p:txBody>
      </p:sp>
      <p:sp>
        <p:nvSpPr>
          <p:cNvPr id="4" name="灯片编号占位符 3"/>
          <p:cNvSpPr>
            <a:spLocks noGrp="1"/>
          </p:cNvSpPr>
          <p:nvPr>
            <p:ph type="sldNum" sz="quarter" idx="10"/>
          </p:nvPr>
        </p:nvSpPr>
        <p:spPr/>
        <p:txBody>
          <a:bodyPr/>
          <a:lstStyle/>
          <a:p>
            <a:fld id="{DBE5B2B2-8240-4822-A794-5B3E0CC854D6}" type="slidenum">
              <a:rPr lang="zh-CN" altLang="en-US" smtClean="0"/>
              <a:t>25</a:t>
            </a:fld>
            <a:endParaRPr lang="zh-CN" altLang="en-US"/>
          </a:p>
        </p:txBody>
      </p:sp>
    </p:spTree>
    <p:extLst>
      <p:ext uri="{BB962C8B-B14F-4D97-AF65-F5344CB8AC3E}">
        <p14:creationId xmlns:p14="http://schemas.microsoft.com/office/powerpoint/2010/main" val="3510716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E5B2B2-8240-4822-A794-5B3E0CC854D6}" type="slidenum">
              <a:rPr lang="zh-CN" altLang="en-US" smtClean="0"/>
              <a:t>28</a:t>
            </a:fld>
            <a:endParaRPr lang="zh-CN" altLang="en-US"/>
          </a:p>
        </p:txBody>
      </p:sp>
    </p:spTree>
    <p:extLst>
      <p:ext uri="{BB962C8B-B14F-4D97-AF65-F5344CB8AC3E}">
        <p14:creationId xmlns:p14="http://schemas.microsoft.com/office/powerpoint/2010/main" val="1292403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E5B2B2-8240-4822-A794-5B3E0CC854D6}" type="slidenum">
              <a:rPr lang="zh-CN" altLang="en-US" smtClean="0"/>
              <a:t>30</a:t>
            </a:fld>
            <a:endParaRPr lang="zh-CN" altLang="en-US"/>
          </a:p>
        </p:txBody>
      </p:sp>
    </p:spTree>
    <p:extLst>
      <p:ext uri="{BB962C8B-B14F-4D97-AF65-F5344CB8AC3E}">
        <p14:creationId xmlns:p14="http://schemas.microsoft.com/office/powerpoint/2010/main" val="193982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E2DAFC4-1D0B-4603-8DB9-EB42AE202B18}" type="datetime1">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38BC8C-A0AB-414C-B77B-2AAE45D3F9D3}" type="slidenum">
              <a:rPr lang="zh-CN" altLang="en-US" smtClean="0"/>
              <a:t>‹#›</a:t>
            </a:fld>
            <a:endParaRPr lang="zh-CN" altLang="en-US"/>
          </a:p>
        </p:txBody>
      </p:sp>
    </p:spTree>
    <p:extLst>
      <p:ext uri="{BB962C8B-B14F-4D97-AF65-F5344CB8AC3E}">
        <p14:creationId xmlns:p14="http://schemas.microsoft.com/office/powerpoint/2010/main" val="29978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0586DF-B52A-4894-AF7F-A352F830BE5E}" type="datetime1">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38BC8C-A0AB-414C-B77B-2AAE45D3F9D3}" type="slidenum">
              <a:rPr lang="zh-CN" altLang="en-US" smtClean="0"/>
              <a:t>‹#›</a:t>
            </a:fld>
            <a:endParaRPr lang="zh-CN" altLang="en-US"/>
          </a:p>
        </p:txBody>
      </p:sp>
    </p:spTree>
    <p:extLst>
      <p:ext uri="{BB962C8B-B14F-4D97-AF65-F5344CB8AC3E}">
        <p14:creationId xmlns:p14="http://schemas.microsoft.com/office/powerpoint/2010/main" val="88848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DFA6BE-ADAD-431E-BD26-4060C08F52AA}" type="datetime1">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38BC8C-A0AB-414C-B77B-2AAE45D3F9D3}" type="slidenum">
              <a:rPr lang="zh-CN" altLang="en-US" smtClean="0"/>
              <a:t>‹#›</a:t>
            </a:fld>
            <a:endParaRPr lang="zh-CN" altLang="en-US"/>
          </a:p>
        </p:txBody>
      </p:sp>
    </p:spTree>
    <p:extLst>
      <p:ext uri="{BB962C8B-B14F-4D97-AF65-F5344CB8AC3E}">
        <p14:creationId xmlns:p14="http://schemas.microsoft.com/office/powerpoint/2010/main" val="308941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E0D540-F32F-4D73-9220-3DF247E0B9D9}" type="datetime1">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38BC8C-A0AB-414C-B77B-2AAE45D3F9D3}" type="slidenum">
              <a:rPr lang="zh-CN" altLang="en-US" smtClean="0"/>
              <a:t>‹#›</a:t>
            </a:fld>
            <a:endParaRPr lang="zh-CN" altLang="en-US"/>
          </a:p>
        </p:txBody>
      </p:sp>
    </p:spTree>
    <p:extLst>
      <p:ext uri="{BB962C8B-B14F-4D97-AF65-F5344CB8AC3E}">
        <p14:creationId xmlns:p14="http://schemas.microsoft.com/office/powerpoint/2010/main" val="268010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49693BC-B980-4C79-8640-0DADF50F3A9D}" type="datetime1">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38BC8C-A0AB-414C-B77B-2AAE45D3F9D3}" type="slidenum">
              <a:rPr lang="zh-CN" altLang="en-US" smtClean="0"/>
              <a:t>‹#›</a:t>
            </a:fld>
            <a:endParaRPr lang="zh-CN" altLang="en-US"/>
          </a:p>
        </p:txBody>
      </p:sp>
    </p:spTree>
    <p:extLst>
      <p:ext uri="{BB962C8B-B14F-4D97-AF65-F5344CB8AC3E}">
        <p14:creationId xmlns:p14="http://schemas.microsoft.com/office/powerpoint/2010/main" val="337735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2246402-DFC8-4F40-899F-65E1B065AAEF}" type="datetime1">
              <a:rPr lang="zh-CN" altLang="en-US" smtClean="0"/>
              <a:t>2017/4/13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38BC8C-A0AB-414C-B77B-2AAE45D3F9D3}" type="slidenum">
              <a:rPr lang="zh-CN" altLang="en-US" smtClean="0"/>
              <a:t>‹#›</a:t>
            </a:fld>
            <a:endParaRPr lang="zh-CN" altLang="en-US"/>
          </a:p>
        </p:txBody>
      </p:sp>
    </p:spTree>
    <p:extLst>
      <p:ext uri="{BB962C8B-B14F-4D97-AF65-F5344CB8AC3E}">
        <p14:creationId xmlns:p14="http://schemas.microsoft.com/office/powerpoint/2010/main" val="85873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0BCEC9-1A2F-49BB-9244-6B85DB777695}" type="datetime1">
              <a:rPr lang="zh-CN" altLang="en-US" smtClean="0"/>
              <a:t>2017/4/13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38BC8C-A0AB-414C-B77B-2AAE45D3F9D3}" type="slidenum">
              <a:rPr lang="zh-CN" altLang="en-US" smtClean="0"/>
              <a:t>‹#›</a:t>
            </a:fld>
            <a:endParaRPr lang="zh-CN" altLang="en-US"/>
          </a:p>
        </p:txBody>
      </p:sp>
    </p:spTree>
    <p:extLst>
      <p:ext uri="{BB962C8B-B14F-4D97-AF65-F5344CB8AC3E}">
        <p14:creationId xmlns:p14="http://schemas.microsoft.com/office/powerpoint/2010/main" val="320110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DE40EEE-DA76-4222-BF85-9B4E3F6C7343}" type="datetime1">
              <a:rPr lang="zh-CN" altLang="en-US" smtClean="0"/>
              <a:t>2017/4/13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38BC8C-A0AB-414C-B77B-2AAE45D3F9D3}" type="slidenum">
              <a:rPr lang="zh-CN" altLang="en-US" smtClean="0"/>
              <a:t>‹#›</a:t>
            </a:fld>
            <a:endParaRPr lang="zh-CN" altLang="en-US"/>
          </a:p>
        </p:txBody>
      </p:sp>
    </p:spTree>
    <p:extLst>
      <p:ext uri="{BB962C8B-B14F-4D97-AF65-F5344CB8AC3E}">
        <p14:creationId xmlns:p14="http://schemas.microsoft.com/office/powerpoint/2010/main" val="35498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789E6C-DF1E-41C7-AF66-CA25DE900D25}" type="datetime1">
              <a:rPr lang="zh-CN" altLang="en-US" smtClean="0"/>
              <a:t>2017/4/13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F38BC8C-A0AB-414C-B77B-2AAE45D3F9D3}" type="slidenum">
              <a:rPr lang="zh-CN" altLang="en-US" smtClean="0"/>
              <a:t>‹#›</a:t>
            </a:fld>
            <a:endParaRPr lang="zh-CN" altLang="en-US"/>
          </a:p>
        </p:txBody>
      </p:sp>
    </p:spTree>
    <p:extLst>
      <p:ext uri="{BB962C8B-B14F-4D97-AF65-F5344CB8AC3E}">
        <p14:creationId xmlns:p14="http://schemas.microsoft.com/office/powerpoint/2010/main" val="379150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47FE70-59F6-46C8-97DC-069EEAB14833}" type="datetime1">
              <a:rPr lang="zh-CN" altLang="en-US" smtClean="0"/>
              <a:t>2017/4/13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38BC8C-A0AB-414C-B77B-2AAE45D3F9D3}" type="slidenum">
              <a:rPr lang="zh-CN" altLang="en-US" smtClean="0"/>
              <a:t>‹#›</a:t>
            </a:fld>
            <a:endParaRPr lang="zh-CN" altLang="en-US"/>
          </a:p>
        </p:txBody>
      </p:sp>
    </p:spTree>
    <p:extLst>
      <p:ext uri="{BB962C8B-B14F-4D97-AF65-F5344CB8AC3E}">
        <p14:creationId xmlns:p14="http://schemas.microsoft.com/office/powerpoint/2010/main" val="337012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391B6F-F70D-4B92-94C5-18D07DE1E5A2}" type="datetime1">
              <a:rPr lang="zh-CN" altLang="en-US" smtClean="0"/>
              <a:t>2017/4/13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38BC8C-A0AB-414C-B77B-2AAE45D3F9D3}" type="slidenum">
              <a:rPr lang="zh-CN" altLang="en-US" smtClean="0"/>
              <a:t>‹#›</a:t>
            </a:fld>
            <a:endParaRPr lang="zh-CN" altLang="en-US"/>
          </a:p>
        </p:txBody>
      </p:sp>
    </p:spTree>
    <p:extLst>
      <p:ext uri="{BB962C8B-B14F-4D97-AF65-F5344CB8AC3E}">
        <p14:creationId xmlns:p14="http://schemas.microsoft.com/office/powerpoint/2010/main" val="198620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926D0-6D91-485F-82C7-8CA9A4E7E1E6}" type="datetime1">
              <a:rPr lang="zh-CN" altLang="en-US" smtClean="0"/>
              <a:t>2017/4/13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8BC8C-A0AB-414C-B77B-2AAE45D3F9D3}" type="slidenum">
              <a:rPr lang="zh-CN" altLang="en-US" smtClean="0"/>
              <a:t>‹#›</a:t>
            </a:fld>
            <a:endParaRPr lang="zh-CN" altLang="en-US"/>
          </a:p>
        </p:txBody>
      </p:sp>
    </p:spTree>
    <p:extLst>
      <p:ext uri="{BB962C8B-B14F-4D97-AF65-F5344CB8AC3E}">
        <p14:creationId xmlns:p14="http://schemas.microsoft.com/office/powerpoint/2010/main" val="2335229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7</a:t>
            </a:r>
            <a:r>
              <a:rPr lang="zh-CN" altLang="en-US" dirty="0" smtClean="0"/>
              <a:t>讲</a:t>
            </a:r>
            <a:r>
              <a:rPr lang="en-US" altLang="zh-CN" dirty="0" smtClean="0"/>
              <a:t/>
            </a:r>
            <a:br>
              <a:rPr lang="en-US" altLang="zh-CN" dirty="0" smtClean="0"/>
            </a:br>
            <a:r>
              <a:rPr lang="en-US" altLang="zh-CN" dirty="0" smtClean="0"/>
              <a:t>OO</a:t>
            </a:r>
            <a:r>
              <a:rPr lang="zh-CN" altLang="en-US" dirty="0" smtClean="0"/>
              <a:t>程序的分析与设计原则</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DF38BC8C-A0AB-414C-B77B-2AAE45D3F9D3}" type="slidenum">
              <a:rPr lang="zh-CN" altLang="en-US" smtClean="0"/>
              <a:t>1</a:t>
            </a:fld>
            <a:endParaRPr lang="zh-CN" altLang="en-US"/>
          </a:p>
        </p:txBody>
      </p:sp>
    </p:spTree>
    <p:extLst>
      <p:ext uri="{BB962C8B-B14F-4D97-AF65-F5344CB8AC3E}">
        <p14:creationId xmlns:p14="http://schemas.microsoft.com/office/powerpoint/2010/main" val="1047812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实现之前的设计</a:t>
            </a:r>
            <a:endParaRPr lang="zh-CN" altLang="en-US" dirty="0"/>
          </a:p>
        </p:txBody>
      </p:sp>
      <p:sp>
        <p:nvSpPr>
          <p:cNvPr id="3" name="内容占位符 2"/>
          <p:cNvSpPr>
            <a:spLocks noGrp="1"/>
          </p:cNvSpPr>
          <p:nvPr>
            <p:ph idx="1"/>
          </p:nvPr>
        </p:nvSpPr>
        <p:spPr/>
        <p:txBody>
          <a:bodyPr/>
          <a:lstStyle/>
          <a:p>
            <a:r>
              <a:rPr lang="zh-CN" altLang="en-US" dirty="0" smtClean="0"/>
              <a:t>识别并发行为</a:t>
            </a:r>
          </a:p>
          <a:p>
            <a:r>
              <a:rPr lang="zh-CN" altLang="en-US" dirty="0" smtClean="0"/>
              <a:t>增加额外的数据管理类</a:t>
            </a:r>
            <a:endParaRPr lang="en-US" altLang="zh-CN" dirty="0" smtClean="0"/>
          </a:p>
          <a:p>
            <a:r>
              <a:rPr lang="zh-CN" altLang="en-US" dirty="0" smtClean="0"/>
              <a:t>更好的刻画数据中的结构</a:t>
            </a:r>
            <a:endParaRPr lang="en-US" altLang="zh-CN" dirty="0" smtClean="0"/>
          </a:p>
          <a:p>
            <a:r>
              <a:rPr lang="zh-CN" altLang="en-US" dirty="0" smtClean="0"/>
              <a:t>简化类方法的职责</a:t>
            </a:r>
            <a:endParaRPr lang="en-US" altLang="zh-CN" dirty="0" smtClean="0"/>
          </a:p>
          <a:p>
            <a:r>
              <a:rPr lang="zh-CN" altLang="en-US" dirty="0" smtClean="0"/>
              <a:t>设计类之间的协同</a:t>
            </a:r>
            <a:endParaRPr lang="en-US" altLang="zh-CN" dirty="0" smtClean="0"/>
          </a:p>
          <a:p>
            <a:r>
              <a:rPr lang="zh-CN" altLang="en-US" dirty="0" smtClean="0"/>
              <a:t>空间与时间的平衡</a:t>
            </a:r>
            <a:endParaRPr lang="en-US" altLang="zh-CN" dirty="0" smtClean="0"/>
          </a:p>
        </p:txBody>
      </p:sp>
      <p:sp>
        <p:nvSpPr>
          <p:cNvPr id="4" name="灯片编号占位符 3"/>
          <p:cNvSpPr>
            <a:spLocks noGrp="1"/>
          </p:cNvSpPr>
          <p:nvPr>
            <p:ph type="sldNum" sz="quarter" idx="12"/>
          </p:nvPr>
        </p:nvSpPr>
        <p:spPr/>
        <p:txBody>
          <a:bodyPr/>
          <a:lstStyle/>
          <a:p>
            <a:fld id="{DF38BC8C-A0AB-414C-B77B-2AAE45D3F9D3}" type="slidenum">
              <a:rPr lang="zh-CN" altLang="en-US" smtClean="0"/>
              <a:t>10</a:t>
            </a:fld>
            <a:endParaRPr lang="zh-CN" altLang="en-US"/>
          </a:p>
        </p:txBody>
      </p:sp>
    </p:spTree>
    <p:extLst>
      <p:ext uri="{BB962C8B-B14F-4D97-AF65-F5344CB8AC3E}">
        <p14:creationId xmlns:p14="http://schemas.microsoft.com/office/powerpoint/2010/main" val="2263986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实现之前的设计</a:t>
            </a:r>
          </a:p>
        </p:txBody>
      </p:sp>
      <p:sp>
        <p:nvSpPr>
          <p:cNvPr id="3" name="内容占位符 2"/>
          <p:cNvSpPr>
            <a:spLocks noGrp="1"/>
          </p:cNvSpPr>
          <p:nvPr>
            <p:ph idx="1"/>
          </p:nvPr>
        </p:nvSpPr>
        <p:spPr>
          <a:xfrm>
            <a:off x="838200" y="1825625"/>
            <a:ext cx="10515600" cy="4586898"/>
          </a:xfrm>
        </p:spPr>
        <p:txBody>
          <a:bodyPr>
            <a:normAutofit/>
          </a:bodyPr>
          <a:lstStyle/>
          <a:p>
            <a:r>
              <a:rPr lang="zh-CN" altLang="en-US" dirty="0" smtClean="0"/>
              <a:t>识别并发行为</a:t>
            </a:r>
            <a:endParaRPr lang="en-US" altLang="zh-CN" dirty="0" smtClean="0"/>
          </a:p>
          <a:p>
            <a:pPr lvl="1"/>
            <a:r>
              <a:rPr lang="zh-CN" altLang="en-US" dirty="0" smtClean="0"/>
              <a:t>待实现软件与外部多个对象进行相对独立的交互</a:t>
            </a:r>
            <a:endParaRPr lang="en-US" altLang="zh-CN" dirty="0" smtClean="0"/>
          </a:p>
          <a:p>
            <a:pPr lvl="2"/>
            <a:r>
              <a:rPr lang="zh-CN" altLang="en-US" dirty="0" smtClean="0"/>
              <a:t>按照交互特征进行分类，一个类别对应一个线程设计</a:t>
            </a:r>
            <a:endParaRPr lang="en-US" altLang="zh-CN" dirty="0" smtClean="0"/>
          </a:p>
          <a:p>
            <a:pPr lvl="2"/>
            <a:r>
              <a:rPr lang="zh-CN" altLang="en-US" dirty="0" smtClean="0"/>
              <a:t>订阅网站数量可以很多，一般相互独立</a:t>
            </a:r>
            <a:endParaRPr lang="en-US" altLang="zh-CN" dirty="0" smtClean="0"/>
          </a:p>
          <a:p>
            <a:pPr lvl="3"/>
            <a:r>
              <a:rPr lang="zh-CN" altLang="en-US" dirty="0" smtClean="0"/>
              <a:t>有</a:t>
            </a:r>
            <a:r>
              <a:rPr lang="en-US" altLang="zh-CN" dirty="0" smtClean="0"/>
              <a:t>RSS</a:t>
            </a:r>
            <a:r>
              <a:rPr lang="zh-CN" altLang="en-US" dirty="0" smtClean="0"/>
              <a:t>支持的网站和无</a:t>
            </a:r>
            <a:r>
              <a:rPr lang="en-US" altLang="zh-CN" dirty="0" smtClean="0"/>
              <a:t>RSS</a:t>
            </a:r>
            <a:r>
              <a:rPr lang="zh-CN" altLang="en-US" dirty="0" smtClean="0"/>
              <a:t>支持的网页</a:t>
            </a:r>
            <a:endParaRPr lang="en-US" altLang="zh-CN" dirty="0" smtClean="0"/>
          </a:p>
          <a:p>
            <a:pPr lvl="3"/>
            <a:r>
              <a:rPr lang="zh-CN" altLang="en-US" dirty="0" smtClean="0"/>
              <a:t>对应两类不同的线程设计：</a:t>
            </a:r>
            <a:r>
              <a:rPr lang="en-US" altLang="zh-CN" dirty="0" err="1" smtClean="0"/>
              <a:t>RSSWebSiteChecker</a:t>
            </a:r>
            <a:r>
              <a:rPr lang="zh-CN" altLang="en-US" dirty="0" smtClean="0"/>
              <a:t>、</a:t>
            </a:r>
            <a:r>
              <a:rPr lang="en-US" altLang="zh-CN" dirty="0" err="1" smtClean="0"/>
              <a:t>WebPageChecker</a:t>
            </a:r>
            <a:endParaRPr lang="en-US" altLang="zh-CN" dirty="0" smtClean="0"/>
          </a:p>
          <a:p>
            <a:pPr lvl="1"/>
            <a:r>
              <a:rPr lang="zh-CN" altLang="en-US" dirty="0"/>
              <a:t>待</a:t>
            </a:r>
            <a:r>
              <a:rPr lang="zh-CN" altLang="en-US" dirty="0" smtClean="0"/>
              <a:t>实现软件要处理的数据有显著的重复模式，且处理相对独立</a:t>
            </a:r>
            <a:endParaRPr lang="en-US" altLang="zh-CN" dirty="0" smtClean="0"/>
          </a:p>
          <a:p>
            <a:pPr lvl="2"/>
            <a:r>
              <a:rPr lang="en-US" altLang="zh-CN" dirty="0" smtClean="0"/>
              <a:t>Web</a:t>
            </a:r>
            <a:r>
              <a:rPr lang="zh-CN" altLang="en-US" dirty="0" smtClean="0"/>
              <a:t>系统的日志处理：日志记录着用户访问</a:t>
            </a:r>
            <a:r>
              <a:rPr lang="en-US" altLang="zh-CN" dirty="0" smtClean="0"/>
              <a:t>Web</a:t>
            </a:r>
            <a:r>
              <a:rPr lang="zh-CN" altLang="en-US" dirty="0" smtClean="0"/>
              <a:t>系统的行为，具有典型的模式；处理目标是提取用户行为、出现的问题、系统响应时间等，相对独立</a:t>
            </a:r>
            <a:endParaRPr lang="en-US" altLang="zh-CN" dirty="0" smtClean="0"/>
          </a:p>
          <a:p>
            <a:pPr lvl="2"/>
            <a:r>
              <a:rPr lang="zh-CN" altLang="en-US" dirty="0" smtClean="0"/>
              <a:t>扫描一个规模较大的字符串数组看是否出现某个关键词：重复模式是不断在一个局部的数组中查找关键词的出现</a:t>
            </a:r>
            <a:r>
              <a:rPr lang="zh-CN" altLang="en-US" dirty="0"/>
              <a:t>情况</a:t>
            </a:r>
            <a:endParaRPr lang="en-US" altLang="zh-CN" dirty="0" smtClean="0"/>
          </a:p>
          <a:p>
            <a:pPr lvl="2"/>
            <a:r>
              <a:rPr lang="zh-CN" altLang="en-US" dirty="0" smtClean="0"/>
              <a:t>计算两个大矩阵的乘积：重复模式即为一个矩阵的行向量乘以另一矩阵的列向量</a:t>
            </a:r>
            <a:endParaRPr lang="en-US" altLang="zh-CN" dirty="0" smtClean="0"/>
          </a:p>
        </p:txBody>
      </p:sp>
      <p:sp>
        <p:nvSpPr>
          <p:cNvPr id="4" name="矩形 3"/>
          <p:cNvSpPr/>
          <p:nvPr/>
        </p:nvSpPr>
        <p:spPr>
          <a:xfrm>
            <a:off x="7872046" y="1184031"/>
            <a:ext cx="3481754" cy="762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2800" dirty="0" smtClean="0"/>
              <a:t>多线程与多种线程</a:t>
            </a:r>
            <a:endParaRPr lang="zh-CN" altLang="en-US" sz="2800" dirty="0"/>
          </a:p>
        </p:txBody>
      </p:sp>
      <p:sp>
        <p:nvSpPr>
          <p:cNvPr id="5" name="灯片编号占位符 4"/>
          <p:cNvSpPr>
            <a:spLocks noGrp="1"/>
          </p:cNvSpPr>
          <p:nvPr>
            <p:ph type="sldNum" sz="quarter" idx="12"/>
          </p:nvPr>
        </p:nvSpPr>
        <p:spPr/>
        <p:txBody>
          <a:bodyPr/>
          <a:lstStyle/>
          <a:p>
            <a:fld id="{DF38BC8C-A0AB-414C-B77B-2AAE45D3F9D3}" type="slidenum">
              <a:rPr lang="zh-CN" altLang="en-US" smtClean="0"/>
              <a:t>11</a:t>
            </a:fld>
            <a:endParaRPr lang="zh-CN" altLang="en-US"/>
          </a:p>
        </p:txBody>
      </p:sp>
    </p:spTree>
    <p:extLst>
      <p:ext uri="{BB962C8B-B14F-4D97-AF65-F5344CB8AC3E}">
        <p14:creationId xmlns:p14="http://schemas.microsoft.com/office/powerpoint/2010/main" val="399078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实现之前的设计</a:t>
            </a:r>
          </a:p>
        </p:txBody>
      </p:sp>
      <p:sp>
        <p:nvSpPr>
          <p:cNvPr id="3" name="内容占位符 2"/>
          <p:cNvSpPr>
            <a:spLocks noGrp="1"/>
          </p:cNvSpPr>
          <p:nvPr>
            <p:ph idx="1"/>
          </p:nvPr>
        </p:nvSpPr>
        <p:spPr>
          <a:xfrm>
            <a:off x="838200" y="1825625"/>
            <a:ext cx="10515600" cy="4586898"/>
          </a:xfrm>
        </p:spPr>
        <p:txBody>
          <a:bodyPr>
            <a:normAutofit/>
          </a:bodyPr>
          <a:lstStyle/>
          <a:p>
            <a:r>
              <a:rPr lang="zh-CN" altLang="en-US" dirty="0" smtClean="0"/>
              <a:t>识别并发行为</a:t>
            </a:r>
            <a:endParaRPr lang="en-US" altLang="zh-CN" dirty="0" smtClean="0"/>
          </a:p>
          <a:p>
            <a:pPr lvl="1"/>
            <a:r>
              <a:rPr lang="zh-CN" altLang="en-US" dirty="0" smtClean="0"/>
              <a:t>设想一个软件持续监听某网络端口以获得一种特定请求“</a:t>
            </a:r>
            <a:r>
              <a:rPr lang="en-US" altLang="zh-CN" dirty="0" smtClean="0"/>
              <a:t>request for service</a:t>
            </a:r>
            <a:r>
              <a:rPr lang="zh-CN" altLang="en-US" dirty="0" smtClean="0"/>
              <a:t>”，根据服务参数的不同，该软件需要进行不同的处理。</a:t>
            </a:r>
            <a:endParaRPr lang="en-US" altLang="zh-CN" dirty="0" smtClean="0"/>
          </a:p>
        </p:txBody>
      </p:sp>
      <p:sp>
        <p:nvSpPr>
          <p:cNvPr id="5" name="矩形 4"/>
          <p:cNvSpPr/>
          <p:nvPr/>
        </p:nvSpPr>
        <p:spPr>
          <a:xfrm>
            <a:off x="3798283" y="3493476"/>
            <a:ext cx="1031631"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stCxn id="29" idx="6"/>
            <a:endCxn id="5" idx="1"/>
          </p:cNvCxnSpPr>
          <p:nvPr/>
        </p:nvCxnSpPr>
        <p:spPr>
          <a:xfrm>
            <a:off x="1922602" y="4863610"/>
            <a:ext cx="1875681" cy="14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917859" y="4240255"/>
            <a:ext cx="1931619" cy="646331"/>
          </a:xfrm>
          <a:prstGeom prst="rect">
            <a:avLst/>
          </a:prstGeom>
        </p:spPr>
        <p:txBody>
          <a:bodyPr wrap="none">
            <a:spAutoFit/>
          </a:bodyPr>
          <a:lstStyle/>
          <a:p>
            <a:r>
              <a:rPr lang="en-US" altLang="zh-CN" dirty="0"/>
              <a:t>request for </a:t>
            </a:r>
            <a:r>
              <a:rPr lang="en-US" altLang="zh-CN" dirty="0" smtClean="0"/>
              <a:t>service</a:t>
            </a:r>
          </a:p>
          <a:p>
            <a:r>
              <a:rPr lang="en-US" altLang="zh-CN" dirty="0" smtClean="0"/>
              <a:t>(</a:t>
            </a:r>
            <a:r>
              <a:rPr lang="en-US" altLang="zh-CN" dirty="0" err="1" smtClean="0"/>
              <a:t>args</a:t>
            </a:r>
            <a:r>
              <a:rPr lang="en-US" altLang="zh-CN" dirty="0" smtClean="0"/>
              <a:t>…)</a:t>
            </a:r>
            <a:endParaRPr lang="zh-CN" altLang="en-US" dirty="0"/>
          </a:p>
        </p:txBody>
      </p:sp>
      <p:sp>
        <p:nvSpPr>
          <p:cNvPr id="10" name="椭圆 9"/>
          <p:cNvSpPr/>
          <p:nvPr/>
        </p:nvSpPr>
        <p:spPr>
          <a:xfrm>
            <a:off x="6131175" y="3364522"/>
            <a:ext cx="1477108" cy="63304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Service A</a:t>
            </a:r>
            <a:endParaRPr lang="zh-CN" altLang="en-US" dirty="0"/>
          </a:p>
        </p:txBody>
      </p:sp>
      <p:sp>
        <p:nvSpPr>
          <p:cNvPr id="11" name="椭圆 10"/>
          <p:cNvSpPr/>
          <p:nvPr/>
        </p:nvSpPr>
        <p:spPr>
          <a:xfrm>
            <a:off x="6131175" y="4130797"/>
            <a:ext cx="1477108" cy="63304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Service B</a:t>
            </a:r>
            <a:endParaRPr lang="zh-CN" altLang="en-US" dirty="0"/>
          </a:p>
        </p:txBody>
      </p:sp>
      <p:sp>
        <p:nvSpPr>
          <p:cNvPr id="12" name="椭圆 11"/>
          <p:cNvSpPr/>
          <p:nvPr/>
        </p:nvSpPr>
        <p:spPr>
          <a:xfrm>
            <a:off x="6131175" y="5644782"/>
            <a:ext cx="1477108" cy="63304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Service Z</a:t>
            </a:r>
            <a:endParaRPr lang="zh-CN" altLang="en-US" dirty="0"/>
          </a:p>
        </p:txBody>
      </p:sp>
      <p:sp>
        <p:nvSpPr>
          <p:cNvPr id="13" name="椭圆 12"/>
          <p:cNvSpPr/>
          <p:nvPr/>
        </p:nvSpPr>
        <p:spPr>
          <a:xfrm>
            <a:off x="6131175" y="4875333"/>
            <a:ext cx="1477108" cy="633046"/>
          </a:xfrm>
          <a:prstGeom prst="ellipse">
            <a:avLst/>
          </a:prstGeom>
        </p:spPr>
        <p:style>
          <a:lnRef idx="3">
            <a:schemeClr val="lt1"/>
          </a:lnRef>
          <a:fillRef idx="1">
            <a:schemeClr val="accent6"/>
          </a:fillRef>
          <a:effectRef idx="1">
            <a:schemeClr val="accent6"/>
          </a:effectRef>
          <a:fontRef idx="minor">
            <a:schemeClr val="lt1"/>
          </a:fontRef>
        </p:style>
        <p:txBody>
          <a:bodyPr lIns="36000" rIns="36000" rtlCol="0" anchor="ctr"/>
          <a:lstStyle/>
          <a:p>
            <a:pPr algn="ctr"/>
            <a:r>
              <a:rPr lang="en-US" altLang="zh-CN" dirty="0" smtClean="0"/>
              <a:t>Service …</a:t>
            </a:r>
            <a:endParaRPr lang="zh-CN" altLang="en-US" dirty="0"/>
          </a:p>
        </p:txBody>
      </p:sp>
      <p:cxnSp>
        <p:nvCxnSpPr>
          <p:cNvPr id="16" name="直接箭头连接符 15"/>
          <p:cNvCxnSpPr>
            <a:stCxn id="5" idx="3"/>
            <a:endCxn id="10" idx="2"/>
          </p:cNvCxnSpPr>
          <p:nvPr/>
        </p:nvCxnSpPr>
        <p:spPr>
          <a:xfrm flipV="1">
            <a:off x="4829914" y="3681045"/>
            <a:ext cx="1301261" cy="11840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3"/>
            <a:endCxn id="11" idx="2"/>
          </p:cNvCxnSpPr>
          <p:nvPr/>
        </p:nvCxnSpPr>
        <p:spPr>
          <a:xfrm flipV="1">
            <a:off x="4829914" y="4447320"/>
            <a:ext cx="1301261" cy="4177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3"/>
            <a:endCxn id="13" idx="2"/>
          </p:cNvCxnSpPr>
          <p:nvPr/>
        </p:nvCxnSpPr>
        <p:spPr>
          <a:xfrm>
            <a:off x="4829914" y="4865076"/>
            <a:ext cx="1301261" cy="3267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5" idx="3"/>
            <a:endCxn id="12" idx="2"/>
          </p:cNvCxnSpPr>
          <p:nvPr/>
        </p:nvCxnSpPr>
        <p:spPr>
          <a:xfrm>
            <a:off x="4829914" y="4865076"/>
            <a:ext cx="1301261" cy="10962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598816" y="5674210"/>
            <a:ext cx="4493538" cy="461665"/>
          </a:xfrm>
          <a:prstGeom prst="rect">
            <a:avLst/>
          </a:prstGeom>
        </p:spPr>
        <p:txBody>
          <a:bodyPr wrap="none">
            <a:spAutoFit/>
          </a:bodyPr>
          <a:lstStyle/>
          <a:p>
            <a:r>
              <a:rPr lang="zh-CN" altLang="en-US" sz="2400" dirty="0" smtClean="0"/>
              <a:t>需要几类线程来支撑这个软件？</a:t>
            </a:r>
            <a:endParaRPr lang="zh-CN" altLang="en-US" sz="2400" dirty="0"/>
          </a:p>
        </p:txBody>
      </p:sp>
      <p:sp>
        <p:nvSpPr>
          <p:cNvPr id="29" name="同心圆 28"/>
          <p:cNvSpPr/>
          <p:nvPr/>
        </p:nvSpPr>
        <p:spPr>
          <a:xfrm>
            <a:off x="773740" y="4293010"/>
            <a:ext cx="1148862" cy="1141199"/>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4" name="矩形 3"/>
          <p:cNvSpPr/>
          <p:nvPr/>
        </p:nvSpPr>
        <p:spPr>
          <a:xfrm>
            <a:off x="4041116" y="4642067"/>
            <a:ext cx="597159" cy="46653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err="1" smtClean="0"/>
              <a:t>args</a:t>
            </a:r>
            <a:endParaRPr lang="zh-CN" altLang="en-US" dirty="0"/>
          </a:p>
        </p:txBody>
      </p:sp>
      <p:sp>
        <p:nvSpPr>
          <p:cNvPr id="6" name="灯片编号占位符 5"/>
          <p:cNvSpPr>
            <a:spLocks noGrp="1"/>
          </p:cNvSpPr>
          <p:nvPr>
            <p:ph type="sldNum" sz="quarter" idx="12"/>
          </p:nvPr>
        </p:nvSpPr>
        <p:spPr/>
        <p:txBody>
          <a:bodyPr/>
          <a:lstStyle/>
          <a:p>
            <a:fld id="{DF38BC8C-A0AB-414C-B77B-2AAE45D3F9D3}" type="slidenum">
              <a:rPr lang="zh-CN" altLang="en-US" smtClean="0"/>
              <a:t>12</a:t>
            </a:fld>
            <a:endParaRPr lang="zh-CN" altLang="en-US"/>
          </a:p>
        </p:txBody>
      </p:sp>
    </p:spTree>
    <p:extLst>
      <p:ext uri="{BB962C8B-B14F-4D97-AF65-F5344CB8AC3E}">
        <p14:creationId xmlns:p14="http://schemas.microsoft.com/office/powerpoint/2010/main" val="3772684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实现之前的设计</a:t>
            </a:r>
            <a:endParaRPr lang="zh-CN" altLang="en-US" dirty="0"/>
          </a:p>
        </p:txBody>
      </p:sp>
      <p:sp>
        <p:nvSpPr>
          <p:cNvPr id="3" name="内容占位符 2"/>
          <p:cNvSpPr>
            <a:spLocks noGrp="1"/>
          </p:cNvSpPr>
          <p:nvPr>
            <p:ph idx="1"/>
          </p:nvPr>
        </p:nvSpPr>
        <p:spPr>
          <a:xfrm>
            <a:off x="838200" y="1825625"/>
            <a:ext cx="10515600" cy="1400408"/>
          </a:xfrm>
        </p:spPr>
        <p:txBody>
          <a:bodyPr/>
          <a:lstStyle/>
          <a:p>
            <a:r>
              <a:rPr lang="zh-CN" altLang="en-US" dirty="0" smtClean="0"/>
              <a:t>增加额外的数据管理类</a:t>
            </a:r>
            <a:endParaRPr lang="en-US" altLang="zh-CN" dirty="0" smtClean="0"/>
          </a:p>
          <a:p>
            <a:pPr lvl="1"/>
            <a:r>
              <a:rPr lang="zh-CN" altLang="en-US" dirty="0" smtClean="0"/>
              <a:t>数据管理并不简单</a:t>
            </a:r>
            <a:r>
              <a:rPr lang="zh-CN" altLang="en-US" dirty="0"/>
              <a:t>是</a:t>
            </a:r>
            <a:r>
              <a:rPr lang="zh-CN" altLang="en-US" dirty="0" smtClean="0"/>
              <a:t>增加一个数组或容器的问题</a:t>
            </a:r>
            <a:endParaRPr lang="en-US" altLang="zh-CN" dirty="0" smtClean="0"/>
          </a:p>
          <a:p>
            <a:pPr lvl="1"/>
            <a:r>
              <a:rPr lang="zh-CN" altLang="en-US" dirty="0"/>
              <a:t>网站内容更新订阅</a:t>
            </a:r>
            <a:r>
              <a:rPr lang="zh-CN" altLang="en-US" dirty="0" smtClean="0"/>
              <a:t>系统中，如何管理用户订阅的网站？</a:t>
            </a:r>
            <a:endParaRPr lang="en-US" altLang="zh-CN" dirty="0" smtClean="0"/>
          </a:p>
        </p:txBody>
      </p:sp>
      <p:sp>
        <p:nvSpPr>
          <p:cNvPr id="4" name="矩形 3"/>
          <p:cNvSpPr/>
          <p:nvPr/>
        </p:nvSpPr>
        <p:spPr>
          <a:xfrm>
            <a:off x="879239" y="3317634"/>
            <a:ext cx="1348154"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用户</a:t>
            </a:r>
            <a:endParaRPr lang="zh-CN" altLang="en-US" dirty="0"/>
          </a:p>
        </p:txBody>
      </p:sp>
      <p:sp>
        <p:nvSpPr>
          <p:cNvPr id="5" name="矩形 4"/>
          <p:cNvSpPr/>
          <p:nvPr/>
        </p:nvSpPr>
        <p:spPr>
          <a:xfrm>
            <a:off x="3868623" y="3317634"/>
            <a:ext cx="1887415"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订阅网站</a:t>
            </a:r>
            <a:endParaRPr lang="zh-CN" altLang="en-US" dirty="0"/>
          </a:p>
        </p:txBody>
      </p:sp>
      <p:cxnSp>
        <p:nvCxnSpPr>
          <p:cNvPr id="7" name="直接连接符 6"/>
          <p:cNvCxnSpPr>
            <a:stCxn id="4" idx="3"/>
            <a:endCxn id="5" idx="1"/>
          </p:cNvCxnSpPr>
          <p:nvPr/>
        </p:nvCxnSpPr>
        <p:spPr>
          <a:xfrm>
            <a:off x="2227393" y="3669327"/>
            <a:ext cx="16412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582510" y="3252828"/>
            <a:ext cx="5109091" cy="830997"/>
          </a:xfrm>
          <a:prstGeom prst="rect">
            <a:avLst/>
          </a:prstGeom>
          <a:noFill/>
        </p:spPr>
        <p:txBody>
          <a:bodyPr wrap="none" rtlCol="0">
            <a:spAutoFit/>
          </a:bodyPr>
          <a:lstStyle/>
          <a:p>
            <a:r>
              <a:rPr lang="zh-CN" altLang="en-US" sz="2400" dirty="0" smtClean="0"/>
              <a:t>如何对订阅网站进行内容更新检查？</a:t>
            </a:r>
            <a:endParaRPr lang="en-US" altLang="zh-CN" sz="2400" dirty="0" smtClean="0"/>
          </a:p>
          <a:p>
            <a:r>
              <a:rPr lang="zh-CN" altLang="en-US" sz="2400" dirty="0" smtClean="0"/>
              <a:t>如果是多用户怎么办？</a:t>
            </a:r>
            <a:endParaRPr lang="zh-CN" altLang="en-US" sz="2400" dirty="0"/>
          </a:p>
        </p:txBody>
      </p:sp>
      <p:sp>
        <p:nvSpPr>
          <p:cNvPr id="9" name="矩形 8"/>
          <p:cNvSpPr/>
          <p:nvPr/>
        </p:nvSpPr>
        <p:spPr>
          <a:xfrm>
            <a:off x="1711572" y="5117358"/>
            <a:ext cx="1348154"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用户</a:t>
            </a:r>
            <a:endParaRPr lang="zh-CN" altLang="en-US" dirty="0"/>
          </a:p>
        </p:txBody>
      </p:sp>
      <p:sp>
        <p:nvSpPr>
          <p:cNvPr id="10" name="矩形 9"/>
          <p:cNvSpPr/>
          <p:nvPr/>
        </p:nvSpPr>
        <p:spPr>
          <a:xfrm>
            <a:off x="4700956" y="4308466"/>
            <a:ext cx="1887415"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订阅网站管理器</a:t>
            </a:r>
            <a:r>
              <a:rPr lang="en-US" altLang="zh-CN" sz="2400" dirty="0" smtClean="0"/>
              <a:t>(f1)</a:t>
            </a:r>
            <a:endParaRPr lang="zh-CN" altLang="en-US" sz="1600" dirty="0"/>
          </a:p>
        </p:txBody>
      </p:sp>
      <p:cxnSp>
        <p:nvCxnSpPr>
          <p:cNvPr id="11" name="直接连接符 10"/>
          <p:cNvCxnSpPr>
            <a:stCxn id="9" idx="3"/>
            <a:endCxn id="10" idx="1"/>
          </p:cNvCxnSpPr>
          <p:nvPr/>
        </p:nvCxnSpPr>
        <p:spPr>
          <a:xfrm flipV="1">
            <a:off x="3059726" y="4660159"/>
            <a:ext cx="1641230" cy="8088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00957" y="5117354"/>
            <a:ext cx="1887415"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订阅网站管理器</a:t>
            </a:r>
            <a:r>
              <a:rPr lang="en-US" altLang="zh-CN" sz="2400" dirty="0" smtClean="0"/>
              <a:t>(f2)</a:t>
            </a:r>
            <a:endParaRPr lang="zh-CN" altLang="en-US" sz="1600" dirty="0"/>
          </a:p>
        </p:txBody>
      </p:sp>
      <p:sp>
        <p:nvSpPr>
          <p:cNvPr id="16" name="矩形 15"/>
          <p:cNvSpPr/>
          <p:nvPr/>
        </p:nvSpPr>
        <p:spPr>
          <a:xfrm>
            <a:off x="4695095" y="5926242"/>
            <a:ext cx="1887415"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订阅网站管理器</a:t>
            </a:r>
            <a:r>
              <a:rPr lang="en-US" altLang="zh-CN" sz="2400" dirty="0" smtClean="0"/>
              <a:t>(f3)</a:t>
            </a:r>
            <a:endParaRPr lang="zh-CN" altLang="en-US" sz="1600" dirty="0"/>
          </a:p>
        </p:txBody>
      </p:sp>
      <p:cxnSp>
        <p:nvCxnSpPr>
          <p:cNvPr id="17" name="直接连接符 16"/>
          <p:cNvCxnSpPr>
            <a:stCxn id="9" idx="3"/>
            <a:endCxn id="15" idx="1"/>
          </p:cNvCxnSpPr>
          <p:nvPr/>
        </p:nvCxnSpPr>
        <p:spPr>
          <a:xfrm flipV="1">
            <a:off x="3059726" y="5469047"/>
            <a:ext cx="1641231" cy="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3"/>
            <a:endCxn id="16" idx="1"/>
          </p:cNvCxnSpPr>
          <p:nvPr/>
        </p:nvCxnSpPr>
        <p:spPr>
          <a:xfrm>
            <a:off x="3059726" y="5469051"/>
            <a:ext cx="1635369" cy="8088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961903" y="4308466"/>
            <a:ext cx="1887415"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订阅网站</a:t>
            </a:r>
            <a:endParaRPr lang="zh-CN" altLang="en-US" dirty="0"/>
          </a:p>
        </p:txBody>
      </p:sp>
      <p:sp>
        <p:nvSpPr>
          <p:cNvPr id="24" name="矩形 23"/>
          <p:cNvSpPr/>
          <p:nvPr/>
        </p:nvSpPr>
        <p:spPr>
          <a:xfrm>
            <a:off x="7961902" y="5123342"/>
            <a:ext cx="1887415"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订阅网站</a:t>
            </a:r>
            <a:endParaRPr lang="zh-CN" altLang="en-US" dirty="0"/>
          </a:p>
        </p:txBody>
      </p:sp>
      <p:sp>
        <p:nvSpPr>
          <p:cNvPr id="25" name="矩形 24"/>
          <p:cNvSpPr/>
          <p:nvPr/>
        </p:nvSpPr>
        <p:spPr>
          <a:xfrm>
            <a:off x="7961901" y="5918328"/>
            <a:ext cx="1887415" cy="70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订阅网站</a:t>
            </a:r>
            <a:endParaRPr lang="zh-CN" altLang="en-US" dirty="0"/>
          </a:p>
        </p:txBody>
      </p:sp>
      <p:cxnSp>
        <p:nvCxnSpPr>
          <p:cNvPr id="27" name="直接连接符 26"/>
          <p:cNvCxnSpPr>
            <a:stCxn id="10" idx="3"/>
            <a:endCxn id="23" idx="1"/>
          </p:cNvCxnSpPr>
          <p:nvPr/>
        </p:nvCxnSpPr>
        <p:spPr>
          <a:xfrm>
            <a:off x="6588371" y="4660159"/>
            <a:ext cx="137353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5" idx="3"/>
            <a:endCxn id="24" idx="1"/>
          </p:cNvCxnSpPr>
          <p:nvPr/>
        </p:nvCxnSpPr>
        <p:spPr>
          <a:xfrm>
            <a:off x="6588372" y="5469047"/>
            <a:ext cx="1373530" cy="59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6" idx="3"/>
            <a:endCxn id="25" idx="1"/>
          </p:cNvCxnSpPr>
          <p:nvPr/>
        </p:nvCxnSpPr>
        <p:spPr>
          <a:xfrm flipV="1">
            <a:off x="6582510" y="6270021"/>
            <a:ext cx="1379391" cy="79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DF38BC8C-A0AB-414C-B77B-2AAE45D3F9D3}" type="slidenum">
              <a:rPr lang="zh-CN" altLang="en-US" smtClean="0"/>
              <a:t>13</a:t>
            </a:fld>
            <a:endParaRPr lang="zh-CN" altLang="en-US"/>
          </a:p>
        </p:txBody>
      </p:sp>
    </p:spTree>
    <p:extLst>
      <p:ext uri="{BB962C8B-B14F-4D97-AF65-F5344CB8AC3E}">
        <p14:creationId xmlns:p14="http://schemas.microsoft.com/office/powerpoint/2010/main" val="15161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ssolve">
                                      <p:cBhvr>
                                        <p:cTn id="24" dur="500"/>
                                        <p:tgtEl>
                                          <p:spTgt spid="16"/>
                                        </p:tgtEl>
                                      </p:cBhvr>
                                    </p:animEffect>
                                  </p:childTnLst>
                                </p:cTn>
                              </p:par>
                              <p:par>
                                <p:cTn id="25" presetID="9"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par>
                                <p:cTn id="28" presetID="9"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dissolve">
                                      <p:cBhvr>
                                        <p:cTn id="33" dur="500"/>
                                        <p:tgtEl>
                                          <p:spTgt spid="2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500"/>
                                        <p:tgtEl>
                                          <p:spTgt spid="2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dissolve">
                                      <p:cBhvr>
                                        <p:cTn id="39" dur="500"/>
                                        <p:tgtEl>
                                          <p:spTgt spid="25"/>
                                        </p:tgtEl>
                                      </p:cBhvr>
                                    </p:animEffect>
                                  </p:childTnLst>
                                </p:cTn>
                              </p:par>
                              <p:par>
                                <p:cTn id="40" presetID="9"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dissolve">
                                      <p:cBhvr>
                                        <p:cTn id="42" dur="500"/>
                                        <p:tgtEl>
                                          <p:spTgt spid="27"/>
                                        </p:tgtEl>
                                      </p:cBhvr>
                                    </p:animEffect>
                                  </p:childTnLst>
                                </p:cTn>
                              </p:par>
                              <p:par>
                                <p:cTn id="43" presetID="9"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dissolve">
                                      <p:cBhvr>
                                        <p:cTn id="45" dur="500"/>
                                        <p:tgtEl>
                                          <p:spTgt spid="30"/>
                                        </p:tgtEl>
                                      </p:cBhvr>
                                    </p:animEffect>
                                  </p:childTnLst>
                                </p:cTn>
                              </p:par>
                              <p:par>
                                <p:cTn id="46" presetID="9" presetClass="entr" presetSubtype="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dissolve">
                                      <p:cBhvr>
                                        <p:cTn id="48" dur="50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8">
                                            <p:txEl>
                                              <p:pRg st="1" end="1"/>
                                            </p:txEl>
                                          </p:spTgt>
                                        </p:tgtEl>
                                        <p:attrNameLst>
                                          <p:attrName>style.visibility</p:attrName>
                                        </p:attrNameLst>
                                      </p:cBhvr>
                                      <p:to>
                                        <p:strVal val="visible"/>
                                      </p:to>
                                    </p:set>
                                    <p:animEffect transition="in" filter="randombar(horizontal)">
                                      <p:cBhvr>
                                        <p:cTn id="5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6" grpId="0" animBg="1"/>
      <p:bldP spid="23"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实现之前的设计</a:t>
            </a:r>
          </a:p>
        </p:txBody>
      </p:sp>
      <p:sp>
        <p:nvSpPr>
          <p:cNvPr id="3" name="内容占位符 2"/>
          <p:cNvSpPr>
            <a:spLocks noGrp="1"/>
          </p:cNvSpPr>
          <p:nvPr>
            <p:ph idx="1"/>
          </p:nvPr>
        </p:nvSpPr>
        <p:spPr/>
        <p:txBody>
          <a:bodyPr/>
          <a:lstStyle/>
          <a:p>
            <a:r>
              <a:rPr lang="zh-CN" altLang="en-US" dirty="0"/>
              <a:t>增加额外的数据管理类</a:t>
            </a:r>
            <a:endParaRPr lang="en-US" altLang="zh-CN" dirty="0"/>
          </a:p>
          <a:p>
            <a:pPr lvl="1"/>
            <a:r>
              <a:rPr lang="zh-CN" altLang="en-US" dirty="0" smtClean="0"/>
              <a:t>需要对被管理对象的特征和行为进行分类，按照类别进行管理</a:t>
            </a:r>
            <a:r>
              <a:rPr lang="en-US" altLang="zh-CN" dirty="0" smtClean="0"/>
              <a:t>==》</a:t>
            </a:r>
            <a:r>
              <a:rPr lang="zh-CN" altLang="en-US" dirty="0" smtClean="0"/>
              <a:t>简化相应的管理机制和行为逻辑</a:t>
            </a:r>
            <a:endParaRPr lang="en-US" altLang="zh-CN" dirty="0" smtClean="0"/>
          </a:p>
          <a:p>
            <a:pPr lvl="1"/>
            <a:r>
              <a:rPr lang="zh-CN" altLang="en-US" dirty="0" smtClean="0"/>
              <a:t>出租车呼叫系统如何管理出租车和乘客？</a:t>
            </a:r>
            <a:endParaRPr lang="en-US" altLang="zh-CN" dirty="0" smtClean="0"/>
          </a:p>
          <a:p>
            <a:pPr lvl="2"/>
            <a:r>
              <a:rPr lang="zh-CN" altLang="en-US" dirty="0" smtClean="0"/>
              <a:t>出租车：位置、信用、公司</a:t>
            </a:r>
            <a:endParaRPr lang="en-US" altLang="zh-CN" dirty="0" smtClean="0"/>
          </a:p>
          <a:p>
            <a:pPr lvl="2"/>
            <a:r>
              <a:rPr lang="zh-CN" altLang="en-US" dirty="0" smtClean="0"/>
              <a:t>乘客：</a:t>
            </a:r>
            <a:r>
              <a:rPr lang="en-US" altLang="zh-CN" dirty="0" smtClean="0"/>
              <a:t>VIP</a:t>
            </a:r>
            <a:r>
              <a:rPr lang="zh-CN" altLang="en-US" dirty="0" smtClean="0"/>
              <a:t>、普通会员和普通乘客</a:t>
            </a:r>
            <a:endParaRPr lang="zh-CN" altLang="en-US" dirty="0"/>
          </a:p>
        </p:txBody>
      </p:sp>
      <p:sp>
        <p:nvSpPr>
          <p:cNvPr id="4" name="灯片编号占位符 3"/>
          <p:cNvSpPr>
            <a:spLocks noGrp="1"/>
          </p:cNvSpPr>
          <p:nvPr>
            <p:ph type="sldNum" sz="quarter" idx="12"/>
          </p:nvPr>
        </p:nvSpPr>
        <p:spPr/>
        <p:txBody>
          <a:bodyPr/>
          <a:lstStyle/>
          <a:p>
            <a:fld id="{DF38BC8C-A0AB-414C-B77B-2AAE45D3F9D3}" type="slidenum">
              <a:rPr lang="zh-CN" altLang="en-US" smtClean="0"/>
              <a:t>14</a:t>
            </a:fld>
            <a:endParaRPr lang="zh-CN" altLang="en-US"/>
          </a:p>
        </p:txBody>
      </p:sp>
    </p:spTree>
    <p:extLst>
      <p:ext uri="{BB962C8B-B14F-4D97-AF65-F5344CB8AC3E}">
        <p14:creationId xmlns:p14="http://schemas.microsoft.com/office/powerpoint/2010/main" val="1584094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实现之前的设计</a:t>
            </a:r>
            <a:endParaRPr lang="zh-CN" altLang="en-US" dirty="0"/>
          </a:p>
        </p:txBody>
      </p:sp>
      <p:sp>
        <p:nvSpPr>
          <p:cNvPr id="3" name="内容占位符 2"/>
          <p:cNvSpPr>
            <a:spLocks noGrp="1"/>
          </p:cNvSpPr>
          <p:nvPr>
            <p:ph idx="1"/>
          </p:nvPr>
        </p:nvSpPr>
        <p:spPr/>
        <p:txBody>
          <a:bodyPr/>
          <a:lstStyle/>
          <a:p>
            <a:r>
              <a:rPr lang="zh-CN" altLang="en-US" dirty="0" smtClean="0"/>
              <a:t>更好的刻画数据中的结构</a:t>
            </a:r>
            <a:endParaRPr lang="en-US" altLang="zh-CN" dirty="0" smtClean="0"/>
          </a:p>
          <a:p>
            <a:pPr lvl="1"/>
            <a:r>
              <a:rPr lang="zh-CN" altLang="en-US" dirty="0" smtClean="0"/>
              <a:t>很多数据都可以使用字符串来表示，但是字符串并不一定都能描述数据固有的逻辑结构</a:t>
            </a:r>
            <a:endParaRPr lang="en-US" altLang="zh-CN" dirty="0" smtClean="0"/>
          </a:p>
          <a:p>
            <a:pPr lvl="2"/>
            <a:r>
              <a:rPr lang="zh-CN" altLang="en-US" dirty="0" smtClean="0"/>
              <a:t>电话号码</a:t>
            </a:r>
            <a:endParaRPr lang="en-US" altLang="zh-CN" dirty="0" smtClean="0"/>
          </a:p>
          <a:p>
            <a:pPr lvl="2"/>
            <a:r>
              <a:rPr lang="en-US" altLang="zh-CN" dirty="0" smtClean="0"/>
              <a:t>URL</a:t>
            </a:r>
            <a:r>
              <a:rPr lang="zh-CN" altLang="en-US" dirty="0" smtClean="0"/>
              <a:t>地址</a:t>
            </a:r>
            <a:endParaRPr lang="en-US" altLang="zh-CN" dirty="0" smtClean="0"/>
          </a:p>
          <a:p>
            <a:pPr lvl="1"/>
            <a:r>
              <a:rPr lang="zh-CN" altLang="en-US" dirty="0" smtClean="0"/>
              <a:t>如果软件对相应数据的处理不涉及数据的逻辑结构</a:t>
            </a:r>
            <a:endParaRPr lang="en-US" altLang="zh-CN" dirty="0" smtClean="0"/>
          </a:p>
          <a:p>
            <a:pPr lvl="2"/>
            <a:r>
              <a:rPr lang="zh-CN" altLang="en-US" dirty="0" smtClean="0"/>
              <a:t>字符串可以满足功能要求，但是不利于将来扩展和分析</a:t>
            </a:r>
            <a:endParaRPr lang="en-US" altLang="zh-CN" dirty="0" smtClean="0"/>
          </a:p>
          <a:p>
            <a:pPr lvl="1"/>
            <a:r>
              <a:rPr lang="zh-CN" altLang="en-US" dirty="0" smtClean="0"/>
              <a:t>如果软件对相应数据的处理涉及数据的逻辑结构</a:t>
            </a:r>
            <a:endParaRPr lang="en-US" altLang="zh-CN" dirty="0" smtClean="0"/>
          </a:p>
          <a:p>
            <a:pPr lvl="2"/>
            <a:r>
              <a:rPr lang="zh-CN" altLang="en-US" dirty="0" smtClean="0"/>
              <a:t>字符串不能满足功能要求</a:t>
            </a:r>
            <a:endParaRPr lang="en-US" altLang="zh-CN" dirty="0" smtClean="0"/>
          </a:p>
          <a:p>
            <a:pPr lvl="1"/>
            <a:r>
              <a:rPr lang="zh-CN" altLang="en-US" dirty="0" smtClean="0"/>
              <a:t>结构化～非结构化</a:t>
            </a:r>
            <a:endParaRPr lang="en-US" altLang="zh-CN" dirty="0" smtClean="0"/>
          </a:p>
        </p:txBody>
      </p:sp>
      <p:sp>
        <p:nvSpPr>
          <p:cNvPr id="4" name="灯片编号占位符 3"/>
          <p:cNvSpPr>
            <a:spLocks noGrp="1"/>
          </p:cNvSpPr>
          <p:nvPr>
            <p:ph type="sldNum" sz="quarter" idx="12"/>
          </p:nvPr>
        </p:nvSpPr>
        <p:spPr/>
        <p:txBody>
          <a:bodyPr/>
          <a:lstStyle/>
          <a:p>
            <a:fld id="{DF38BC8C-A0AB-414C-B77B-2AAE45D3F9D3}" type="slidenum">
              <a:rPr lang="zh-CN" altLang="en-US" smtClean="0"/>
              <a:t>15</a:t>
            </a:fld>
            <a:endParaRPr lang="zh-CN" altLang="en-US"/>
          </a:p>
        </p:txBody>
      </p:sp>
    </p:spTree>
    <p:extLst>
      <p:ext uri="{BB962C8B-B14F-4D97-AF65-F5344CB8AC3E}">
        <p14:creationId xmlns:p14="http://schemas.microsoft.com/office/powerpoint/2010/main" val="2117671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实现之前的设计</a:t>
            </a:r>
            <a:endParaRPr lang="zh-CN" altLang="en-US" dirty="0"/>
          </a:p>
        </p:txBody>
      </p:sp>
      <p:sp>
        <p:nvSpPr>
          <p:cNvPr id="3" name="内容占位符 2"/>
          <p:cNvSpPr>
            <a:spLocks noGrp="1"/>
          </p:cNvSpPr>
          <p:nvPr>
            <p:ph idx="1"/>
          </p:nvPr>
        </p:nvSpPr>
        <p:spPr/>
        <p:txBody>
          <a:bodyPr/>
          <a:lstStyle/>
          <a:p>
            <a:r>
              <a:rPr lang="zh-CN" altLang="en-US" dirty="0" smtClean="0"/>
              <a:t>简化类方法的职责</a:t>
            </a:r>
            <a:endParaRPr lang="en-US" altLang="zh-CN" dirty="0" smtClean="0"/>
          </a:p>
          <a:p>
            <a:pPr lvl="1"/>
            <a:r>
              <a:rPr lang="zh-CN" altLang="en-US" dirty="0" smtClean="0"/>
              <a:t>尽量保持每个方法只做一件事情</a:t>
            </a:r>
            <a:endParaRPr lang="en-US" altLang="zh-CN" dirty="0" smtClean="0"/>
          </a:p>
          <a:p>
            <a:pPr lvl="1"/>
            <a:r>
              <a:rPr lang="zh-CN" altLang="en-US" dirty="0" smtClean="0"/>
              <a:t>不同方法不可避免存在交叉的行为，或者一个方法正好可以做两件事情</a:t>
            </a:r>
            <a:endParaRPr lang="en-US" altLang="zh-CN" dirty="0" smtClean="0"/>
          </a:p>
          <a:p>
            <a:pPr lvl="1"/>
            <a:r>
              <a:rPr lang="en-US" altLang="zh-CN" dirty="0" err="1" smtClean="0"/>
              <a:t>SubscribedWebsite</a:t>
            </a:r>
            <a:r>
              <a:rPr lang="zh-CN" altLang="en-US" dirty="0" smtClean="0"/>
              <a:t>中谁</a:t>
            </a:r>
            <a:r>
              <a:rPr lang="zh-CN" altLang="en-US" dirty="0"/>
              <a:t>负责</a:t>
            </a:r>
            <a:r>
              <a:rPr lang="zh-CN" altLang="en-US" dirty="0" smtClean="0"/>
              <a:t>更新网站检查频率？</a:t>
            </a:r>
            <a:endParaRPr lang="en-US" altLang="zh-CN" dirty="0" smtClean="0"/>
          </a:p>
          <a:p>
            <a:pPr lvl="2"/>
            <a:r>
              <a:rPr lang="zh-CN" altLang="en-US" dirty="0" smtClean="0"/>
              <a:t>方案</a:t>
            </a:r>
            <a:r>
              <a:rPr lang="en-US" altLang="zh-CN" dirty="0" smtClean="0"/>
              <a:t>A</a:t>
            </a:r>
            <a:r>
              <a:rPr lang="zh-CN" altLang="en-US" dirty="0" smtClean="0"/>
              <a:t>：单独增加一个方法</a:t>
            </a:r>
            <a:r>
              <a:rPr lang="en-US" altLang="zh-CN" dirty="0" err="1" smtClean="0"/>
              <a:t>updateFrequency</a:t>
            </a:r>
            <a:r>
              <a:rPr lang="en-US" altLang="zh-CN" dirty="0" smtClean="0"/>
              <a:t>(</a:t>
            </a:r>
            <a:r>
              <a:rPr lang="en-US" altLang="zh-CN" dirty="0" err="1" smtClean="0"/>
              <a:t>int</a:t>
            </a:r>
            <a:r>
              <a:rPr lang="en-US" altLang="zh-CN" dirty="0" smtClean="0"/>
              <a:t> </a:t>
            </a:r>
            <a:r>
              <a:rPr lang="en-US" altLang="zh-CN" dirty="0" err="1" smtClean="0"/>
              <a:t>freq</a:t>
            </a:r>
            <a:r>
              <a:rPr lang="en-US" altLang="zh-CN" dirty="0" smtClean="0"/>
              <a:t>)</a:t>
            </a:r>
          </a:p>
          <a:p>
            <a:pPr lvl="2"/>
            <a:r>
              <a:rPr lang="zh-CN" altLang="en-US" dirty="0" smtClean="0"/>
              <a:t>方案</a:t>
            </a:r>
            <a:r>
              <a:rPr lang="en-US" altLang="zh-CN" dirty="0" smtClean="0"/>
              <a:t>B</a:t>
            </a:r>
            <a:r>
              <a:rPr lang="zh-CN" altLang="en-US" dirty="0" smtClean="0"/>
              <a:t>：在</a:t>
            </a:r>
            <a:r>
              <a:rPr lang="en-US" altLang="zh-CN" dirty="0" err="1" smtClean="0"/>
              <a:t>checkUpdate</a:t>
            </a:r>
            <a:r>
              <a:rPr lang="zh-CN" altLang="en-US" dirty="0" smtClean="0"/>
              <a:t>中来更新频率</a:t>
            </a:r>
            <a:endParaRPr lang="en-US" altLang="zh-CN" dirty="0" smtClean="0"/>
          </a:p>
          <a:p>
            <a:pPr lvl="2"/>
            <a:r>
              <a:rPr lang="zh-CN" altLang="en-US" dirty="0" smtClean="0"/>
              <a:t>方案</a:t>
            </a:r>
            <a:r>
              <a:rPr lang="en-US" altLang="zh-CN" dirty="0" smtClean="0"/>
              <a:t>C</a:t>
            </a:r>
            <a:r>
              <a:rPr lang="zh-CN" altLang="en-US" dirty="0" smtClean="0"/>
              <a:t>：在</a:t>
            </a:r>
            <a:r>
              <a:rPr lang="en-US" altLang="zh-CN" dirty="0" err="1" smtClean="0"/>
              <a:t>extractUpdate</a:t>
            </a:r>
            <a:r>
              <a:rPr lang="zh-CN" altLang="en-US" dirty="0" smtClean="0"/>
              <a:t>中来更新频率</a:t>
            </a:r>
            <a:endParaRPr lang="en-US" altLang="zh-CN" dirty="0" smtClean="0"/>
          </a:p>
        </p:txBody>
      </p:sp>
      <p:sp>
        <p:nvSpPr>
          <p:cNvPr id="4" name="文本框 3"/>
          <p:cNvSpPr txBox="1"/>
          <p:nvPr/>
        </p:nvSpPr>
        <p:spPr>
          <a:xfrm>
            <a:off x="8295185" y="3418950"/>
            <a:ext cx="3666325" cy="2862322"/>
          </a:xfrm>
          <a:prstGeom prst="rect">
            <a:avLst/>
          </a:prstGeom>
          <a:noFill/>
          <a:ln>
            <a:solidFill>
              <a:schemeClr val="tx1"/>
            </a:solidFill>
          </a:ln>
        </p:spPr>
        <p:txBody>
          <a:bodyPr wrap="none" rtlCol="0">
            <a:spAutoFit/>
          </a:bodyPr>
          <a:lstStyle/>
          <a:p>
            <a:pPr algn="ctr"/>
            <a:r>
              <a:rPr lang="en-US" altLang="zh-CN" dirty="0" err="1" smtClean="0"/>
              <a:t>SubscribedWebsite</a:t>
            </a:r>
            <a:endParaRPr lang="en-US" altLang="zh-CN" dirty="0" smtClean="0"/>
          </a:p>
          <a:p>
            <a:r>
              <a:rPr lang="en-US" altLang="zh-CN" dirty="0" smtClean="0"/>
              <a:t>private url:?</a:t>
            </a:r>
          </a:p>
          <a:p>
            <a:r>
              <a:rPr lang="en-US" altLang="zh-CN" dirty="0" smtClean="0"/>
              <a:t>private updates: Update[]</a:t>
            </a:r>
          </a:p>
          <a:p>
            <a:r>
              <a:rPr lang="en-US" altLang="zh-CN" dirty="0" smtClean="0"/>
              <a:t>private </a:t>
            </a:r>
            <a:r>
              <a:rPr lang="en-US" altLang="zh-CN" dirty="0" err="1" smtClean="0"/>
              <a:t>ufreq:int</a:t>
            </a:r>
            <a:endParaRPr lang="en-US" altLang="zh-CN" dirty="0" smtClean="0"/>
          </a:p>
          <a:p>
            <a:r>
              <a:rPr lang="en-US" altLang="zh-CN" dirty="0" smtClean="0"/>
              <a:t>public </a:t>
            </a:r>
            <a:r>
              <a:rPr lang="en-US" altLang="zh-CN" dirty="0" err="1" smtClean="0"/>
              <a:t>checkUpdate</a:t>
            </a:r>
            <a:r>
              <a:rPr lang="en-US" altLang="zh-CN" dirty="0" smtClean="0"/>
              <a:t>():</a:t>
            </a:r>
            <a:r>
              <a:rPr lang="en-US" altLang="zh-CN" dirty="0" err="1" smtClean="0"/>
              <a:t>boolean</a:t>
            </a:r>
            <a:endParaRPr lang="en-US" altLang="zh-CN" dirty="0" smtClean="0"/>
          </a:p>
          <a:p>
            <a:r>
              <a:rPr lang="en-US" altLang="zh-CN" dirty="0" smtClean="0"/>
              <a:t>public </a:t>
            </a:r>
            <a:r>
              <a:rPr lang="en-US" altLang="zh-CN" dirty="0" err="1" smtClean="0"/>
              <a:t>extractUpdate</a:t>
            </a:r>
            <a:r>
              <a:rPr lang="en-US" altLang="zh-CN" dirty="0" smtClean="0"/>
              <a:t>():Update</a:t>
            </a:r>
          </a:p>
          <a:p>
            <a:r>
              <a:rPr lang="en-US" altLang="zh-CN" dirty="0" smtClean="0"/>
              <a:t>public </a:t>
            </a:r>
            <a:r>
              <a:rPr lang="en-US" altLang="zh-CN" dirty="0" err="1" smtClean="0"/>
              <a:t>getUpdate</a:t>
            </a:r>
            <a:r>
              <a:rPr lang="en-US" altLang="zh-CN" dirty="0" smtClean="0"/>
              <a:t>(from, to):Update[]</a:t>
            </a:r>
          </a:p>
          <a:p>
            <a:r>
              <a:rPr lang="en-US" altLang="zh-CN" dirty="0" smtClean="0"/>
              <a:t>public </a:t>
            </a:r>
            <a:r>
              <a:rPr lang="en-US" altLang="zh-CN" dirty="0" err="1" smtClean="0"/>
              <a:t>getUpdate</a:t>
            </a:r>
            <a:r>
              <a:rPr lang="en-US" altLang="zh-CN" dirty="0" smtClean="0"/>
              <a:t>(</a:t>
            </a:r>
            <a:r>
              <a:rPr lang="en-US" altLang="zh-CN" dirty="0" err="1" smtClean="0"/>
              <a:t>keywork</a:t>
            </a:r>
            <a:r>
              <a:rPr lang="en-US" altLang="zh-CN" dirty="0" smtClean="0"/>
              <a:t>): Update[]</a:t>
            </a:r>
          </a:p>
          <a:p>
            <a:r>
              <a:rPr lang="en-US" altLang="zh-CN" dirty="0" smtClean="0"/>
              <a:t>public </a:t>
            </a:r>
            <a:r>
              <a:rPr lang="en-US" altLang="zh-CN" dirty="0" err="1" smtClean="0"/>
              <a:t>getUpdateCount</a:t>
            </a:r>
            <a:r>
              <a:rPr lang="en-US" altLang="zh-CN" dirty="0" smtClean="0"/>
              <a:t>():</a:t>
            </a:r>
            <a:r>
              <a:rPr lang="en-US" altLang="zh-CN" dirty="0" err="1" smtClean="0"/>
              <a:t>int</a:t>
            </a:r>
            <a:endParaRPr lang="en-US" altLang="zh-CN" dirty="0" smtClean="0"/>
          </a:p>
          <a:p>
            <a:r>
              <a:rPr lang="en-US" altLang="zh-CN" dirty="0" smtClean="0"/>
              <a:t>public </a:t>
            </a:r>
            <a:r>
              <a:rPr lang="en-US" altLang="zh-CN" dirty="0" err="1" smtClean="0"/>
              <a:t>getUpdateFrequency</a:t>
            </a:r>
            <a:r>
              <a:rPr lang="en-US" altLang="zh-CN" dirty="0" smtClean="0"/>
              <a:t>():</a:t>
            </a:r>
            <a:r>
              <a:rPr lang="en-US" altLang="zh-CN" dirty="0" err="1" smtClean="0"/>
              <a:t>int</a:t>
            </a:r>
            <a:endParaRPr lang="zh-CN" altLang="en-US" dirty="0"/>
          </a:p>
        </p:txBody>
      </p:sp>
      <p:cxnSp>
        <p:nvCxnSpPr>
          <p:cNvPr id="5" name="直接连接符 4"/>
          <p:cNvCxnSpPr/>
          <p:nvPr/>
        </p:nvCxnSpPr>
        <p:spPr>
          <a:xfrm>
            <a:off x="8301368" y="3741187"/>
            <a:ext cx="36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301369" y="4573521"/>
            <a:ext cx="36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DF38BC8C-A0AB-414C-B77B-2AAE45D3F9D3}" type="slidenum">
              <a:rPr lang="zh-CN" altLang="en-US" smtClean="0"/>
              <a:t>16</a:t>
            </a:fld>
            <a:endParaRPr lang="zh-CN" altLang="en-US"/>
          </a:p>
        </p:txBody>
      </p:sp>
    </p:spTree>
    <p:extLst>
      <p:ext uri="{BB962C8B-B14F-4D97-AF65-F5344CB8AC3E}">
        <p14:creationId xmlns:p14="http://schemas.microsoft.com/office/powerpoint/2010/main" val="2204873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实现之前的设计</a:t>
            </a:r>
            <a:endParaRPr lang="zh-CN" altLang="en-US" dirty="0"/>
          </a:p>
        </p:txBody>
      </p:sp>
      <p:sp>
        <p:nvSpPr>
          <p:cNvPr id="3" name="内容占位符 2"/>
          <p:cNvSpPr>
            <a:spLocks noGrp="1"/>
          </p:cNvSpPr>
          <p:nvPr>
            <p:ph idx="1"/>
          </p:nvPr>
        </p:nvSpPr>
        <p:spPr>
          <a:xfrm>
            <a:off x="838200" y="1825625"/>
            <a:ext cx="7321062" cy="4351338"/>
          </a:xfrm>
        </p:spPr>
        <p:txBody>
          <a:bodyPr/>
          <a:lstStyle/>
          <a:p>
            <a:r>
              <a:rPr lang="zh-CN" altLang="en-US" dirty="0" smtClean="0"/>
              <a:t>简化类方法的职责</a:t>
            </a:r>
            <a:endParaRPr lang="en-US" altLang="zh-CN" dirty="0" smtClean="0"/>
          </a:p>
          <a:p>
            <a:pPr lvl="1"/>
            <a:r>
              <a:rPr lang="zh-CN" altLang="en-US" dirty="0" smtClean="0"/>
              <a:t>建议采用方案</a:t>
            </a:r>
            <a:r>
              <a:rPr lang="en-US" altLang="zh-CN" dirty="0" smtClean="0"/>
              <a:t>B</a:t>
            </a:r>
            <a:r>
              <a:rPr lang="zh-CN" altLang="en-US" dirty="0" smtClean="0"/>
              <a:t>：在</a:t>
            </a:r>
            <a:r>
              <a:rPr lang="en-US" altLang="zh-CN" dirty="0" err="1" smtClean="0"/>
              <a:t>checkUpdate</a:t>
            </a:r>
            <a:r>
              <a:rPr lang="zh-CN" altLang="en-US" dirty="0" smtClean="0"/>
              <a:t>中来更新频率</a:t>
            </a:r>
            <a:endParaRPr lang="en-US" altLang="zh-CN" dirty="0" smtClean="0"/>
          </a:p>
          <a:p>
            <a:pPr lvl="2"/>
            <a:r>
              <a:rPr lang="zh-CN" altLang="en-US" dirty="0" smtClean="0"/>
              <a:t>首先</a:t>
            </a:r>
            <a:r>
              <a:rPr lang="en-US" altLang="zh-CN" dirty="0" err="1" smtClean="0"/>
              <a:t>SubscribedWebsite</a:t>
            </a:r>
            <a:r>
              <a:rPr lang="zh-CN" altLang="en-US" dirty="0" smtClean="0"/>
              <a:t>的管理</a:t>
            </a:r>
            <a:r>
              <a:rPr lang="zh-CN" altLang="en-US" dirty="0"/>
              <a:t>已经</a:t>
            </a:r>
            <a:r>
              <a:rPr lang="zh-CN" altLang="en-US" dirty="0" smtClean="0"/>
              <a:t>按照其更新频率进行了分类</a:t>
            </a:r>
            <a:endParaRPr lang="en-US" altLang="zh-CN" dirty="0" smtClean="0"/>
          </a:p>
          <a:p>
            <a:pPr lvl="2"/>
            <a:r>
              <a:rPr lang="en-US" altLang="zh-CN" dirty="0" err="1" smtClean="0"/>
              <a:t>checkUpdate</a:t>
            </a:r>
            <a:r>
              <a:rPr lang="zh-CN" altLang="en-US" dirty="0" smtClean="0"/>
              <a:t>的执行具有简单的周期性</a:t>
            </a:r>
            <a:endParaRPr lang="en-US" altLang="zh-CN" dirty="0" smtClean="0"/>
          </a:p>
          <a:p>
            <a:pPr lvl="2"/>
            <a:r>
              <a:rPr lang="zh-CN" altLang="en-US" dirty="0" smtClean="0"/>
              <a:t>如果连续</a:t>
            </a:r>
            <a:r>
              <a:rPr lang="en-US" altLang="zh-CN" b="1" i="1" dirty="0" smtClean="0"/>
              <a:t>[</a:t>
            </a:r>
            <a:r>
              <a:rPr lang="zh-CN" altLang="en-US" b="1" i="1" dirty="0" smtClean="0"/>
              <a:t>三次</a:t>
            </a:r>
            <a:r>
              <a:rPr lang="en-US" altLang="zh-CN" b="1" i="1" dirty="0" smtClean="0"/>
              <a:t>]</a:t>
            </a:r>
            <a:r>
              <a:rPr lang="zh-CN" altLang="en-US" dirty="0" smtClean="0"/>
              <a:t>发现未更新，则调整更新频率，同时把相应对象调整到别的管理类别中</a:t>
            </a:r>
            <a:endParaRPr lang="en-US" altLang="zh-CN" dirty="0" smtClean="0"/>
          </a:p>
          <a:p>
            <a:pPr lvl="2"/>
            <a:r>
              <a:rPr lang="zh-CN" altLang="en-US" dirty="0" smtClean="0"/>
              <a:t>即简化了方法职责，又保证了效率，同时减少了反复检查导致的</a:t>
            </a:r>
            <a:r>
              <a:rPr lang="en-US" altLang="zh-CN" dirty="0" smtClean="0"/>
              <a:t>CPU</a:t>
            </a:r>
            <a:r>
              <a:rPr lang="zh-CN" altLang="en-US" dirty="0" smtClean="0"/>
              <a:t>浪费</a:t>
            </a:r>
            <a:endParaRPr lang="en-US" altLang="zh-CN" dirty="0" smtClean="0"/>
          </a:p>
          <a:p>
            <a:pPr lvl="2"/>
            <a:r>
              <a:rPr lang="zh-CN" altLang="en-US" dirty="0" smtClean="0"/>
              <a:t>如果</a:t>
            </a:r>
            <a:r>
              <a:rPr lang="zh-CN" altLang="en-US" dirty="0"/>
              <a:t>连续</a:t>
            </a:r>
            <a:r>
              <a:rPr lang="zh-CN" altLang="en-US" dirty="0" smtClean="0"/>
              <a:t>三次发现都已经更新了呢？</a:t>
            </a:r>
            <a:endParaRPr lang="en-US" altLang="zh-CN" dirty="0" smtClean="0"/>
          </a:p>
          <a:p>
            <a:pPr lvl="1"/>
            <a:r>
              <a:rPr lang="zh-CN" altLang="en-US" dirty="0" smtClean="0"/>
              <a:t>从方法职责单一性角度，把频率计算和更新单独设计成一个私有方法，被</a:t>
            </a:r>
            <a:r>
              <a:rPr lang="en-US" altLang="zh-CN" dirty="0" err="1" smtClean="0"/>
              <a:t>checkUpdate</a:t>
            </a:r>
            <a:r>
              <a:rPr lang="zh-CN" altLang="en-US" dirty="0" smtClean="0"/>
              <a:t>调用</a:t>
            </a:r>
            <a:endParaRPr lang="en-US" altLang="zh-CN" dirty="0" smtClean="0"/>
          </a:p>
        </p:txBody>
      </p:sp>
      <p:sp>
        <p:nvSpPr>
          <p:cNvPr id="4" name="文本框 3"/>
          <p:cNvSpPr txBox="1"/>
          <p:nvPr/>
        </p:nvSpPr>
        <p:spPr>
          <a:xfrm>
            <a:off x="8283461" y="3086360"/>
            <a:ext cx="3666325" cy="3416320"/>
          </a:xfrm>
          <a:prstGeom prst="rect">
            <a:avLst/>
          </a:prstGeom>
          <a:noFill/>
          <a:ln>
            <a:solidFill>
              <a:schemeClr val="tx1"/>
            </a:solidFill>
          </a:ln>
        </p:spPr>
        <p:txBody>
          <a:bodyPr wrap="none" rtlCol="0">
            <a:spAutoFit/>
          </a:bodyPr>
          <a:lstStyle/>
          <a:p>
            <a:pPr algn="ctr"/>
            <a:r>
              <a:rPr lang="en-US" altLang="zh-CN" dirty="0" err="1" smtClean="0"/>
              <a:t>SubscribedWebsite</a:t>
            </a:r>
            <a:endParaRPr lang="en-US" altLang="zh-CN" dirty="0" smtClean="0"/>
          </a:p>
          <a:p>
            <a:r>
              <a:rPr lang="en-US" altLang="zh-CN" dirty="0" smtClean="0"/>
              <a:t>private url:?</a:t>
            </a:r>
          </a:p>
          <a:p>
            <a:r>
              <a:rPr lang="en-US" altLang="zh-CN" dirty="0" smtClean="0">
                <a:solidFill>
                  <a:srgbClr val="FF0000"/>
                </a:solidFill>
              </a:rPr>
              <a:t>private updates: Update[]</a:t>
            </a:r>
          </a:p>
          <a:p>
            <a:r>
              <a:rPr lang="en-US" altLang="zh-CN" dirty="0" smtClean="0">
                <a:solidFill>
                  <a:srgbClr val="FF0000"/>
                </a:solidFill>
              </a:rPr>
              <a:t>private </a:t>
            </a:r>
            <a:r>
              <a:rPr lang="en-US" altLang="zh-CN" dirty="0" err="1" smtClean="0">
                <a:solidFill>
                  <a:srgbClr val="FF0000"/>
                </a:solidFill>
              </a:rPr>
              <a:t>lastNhits</a:t>
            </a:r>
            <a:r>
              <a:rPr lang="en-US" altLang="zh-CN" dirty="0" smtClean="0">
                <a:solidFill>
                  <a:srgbClr val="FF0000"/>
                </a:solidFill>
              </a:rPr>
              <a:t>: </a:t>
            </a:r>
            <a:r>
              <a:rPr lang="en-US" altLang="zh-CN" dirty="0" err="1" smtClean="0">
                <a:solidFill>
                  <a:srgbClr val="FF0000"/>
                </a:solidFill>
              </a:rPr>
              <a:t>int</a:t>
            </a:r>
            <a:endParaRPr lang="en-US" altLang="zh-CN" dirty="0" smtClean="0">
              <a:solidFill>
                <a:srgbClr val="FF0000"/>
              </a:solidFill>
            </a:endParaRPr>
          </a:p>
          <a:p>
            <a:r>
              <a:rPr lang="en-US" altLang="zh-CN" dirty="0" smtClean="0"/>
              <a:t>private </a:t>
            </a:r>
            <a:r>
              <a:rPr lang="en-US" altLang="zh-CN" dirty="0" err="1" smtClean="0"/>
              <a:t>ufreq:int</a:t>
            </a:r>
            <a:endParaRPr lang="en-US" altLang="zh-CN" dirty="0" smtClean="0"/>
          </a:p>
          <a:p>
            <a:r>
              <a:rPr lang="en-US" altLang="zh-CN" dirty="0" smtClean="0"/>
              <a:t>public </a:t>
            </a:r>
            <a:r>
              <a:rPr lang="en-US" altLang="zh-CN" dirty="0" err="1" smtClean="0"/>
              <a:t>checkUpdate</a:t>
            </a:r>
            <a:r>
              <a:rPr lang="en-US" altLang="zh-CN" dirty="0" smtClean="0"/>
              <a:t>():</a:t>
            </a:r>
            <a:r>
              <a:rPr lang="en-US" altLang="zh-CN" dirty="0" err="1" smtClean="0"/>
              <a:t>boolean</a:t>
            </a:r>
            <a:endParaRPr lang="en-US" altLang="zh-CN" dirty="0" smtClean="0"/>
          </a:p>
          <a:p>
            <a:r>
              <a:rPr lang="en-US" altLang="zh-CN" dirty="0" smtClean="0"/>
              <a:t>public </a:t>
            </a:r>
            <a:r>
              <a:rPr lang="en-US" altLang="zh-CN" dirty="0" err="1" smtClean="0"/>
              <a:t>extractUpdate</a:t>
            </a:r>
            <a:r>
              <a:rPr lang="en-US" altLang="zh-CN" dirty="0" smtClean="0"/>
              <a:t>():Update</a:t>
            </a:r>
          </a:p>
          <a:p>
            <a:r>
              <a:rPr lang="en-US" altLang="zh-CN" dirty="0" smtClean="0"/>
              <a:t>public </a:t>
            </a:r>
            <a:r>
              <a:rPr lang="en-US" altLang="zh-CN" dirty="0" err="1" smtClean="0"/>
              <a:t>getUpdate</a:t>
            </a:r>
            <a:r>
              <a:rPr lang="en-US" altLang="zh-CN" dirty="0" smtClean="0"/>
              <a:t>(from, to):Update[]</a:t>
            </a:r>
          </a:p>
          <a:p>
            <a:r>
              <a:rPr lang="en-US" altLang="zh-CN" dirty="0" smtClean="0"/>
              <a:t>public </a:t>
            </a:r>
            <a:r>
              <a:rPr lang="en-US" altLang="zh-CN" dirty="0" err="1" smtClean="0"/>
              <a:t>getUpdate</a:t>
            </a:r>
            <a:r>
              <a:rPr lang="en-US" altLang="zh-CN" dirty="0" smtClean="0"/>
              <a:t>(</a:t>
            </a:r>
            <a:r>
              <a:rPr lang="en-US" altLang="zh-CN" dirty="0" err="1" smtClean="0"/>
              <a:t>keywork</a:t>
            </a:r>
            <a:r>
              <a:rPr lang="en-US" altLang="zh-CN" dirty="0" smtClean="0"/>
              <a:t>): Update[]</a:t>
            </a:r>
          </a:p>
          <a:p>
            <a:r>
              <a:rPr lang="en-US" altLang="zh-CN" dirty="0" smtClean="0"/>
              <a:t>public </a:t>
            </a:r>
            <a:r>
              <a:rPr lang="en-US" altLang="zh-CN" dirty="0" err="1" smtClean="0"/>
              <a:t>getUpdateCount</a:t>
            </a:r>
            <a:r>
              <a:rPr lang="en-US" altLang="zh-CN" dirty="0" smtClean="0"/>
              <a:t>():</a:t>
            </a:r>
            <a:r>
              <a:rPr lang="en-US" altLang="zh-CN" dirty="0" err="1" smtClean="0"/>
              <a:t>int</a:t>
            </a:r>
            <a:endParaRPr lang="en-US" altLang="zh-CN" dirty="0" smtClean="0"/>
          </a:p>
          <a:p>
            <a:r>
              <a:rPr lang="en-US" altLang="zh-CN" dirty="0" smtClean="0"/>
              <a:t>public </a:t>
            </a:r>
            <a:r>
              <a:rPr lang="en-US" altLang="zh-CN" dirty="0" err="1" smtClean="0"/>
              <a:t>getUpdateFrequency</a:t>
            </a:r>
            <a:r>
              <a:rPr lang="en-US" altLang="zh-CN" dirty="0" smtClean="0"/>
              <a:t>():</a:t>
            </a:r>
            <a:r>
              <a:rPr lang="en-US" altLang="zh-CN" dirty="0" err="1" smtClean="0"/>
              <a:t>int</a:t>
            </a:r>
            <a:endParaRPr lang="en-US" altLang="zh-CN" dirty="0" smtClean="0"/>
          </a:p>
          <a:p>
            <a:r>
              <a:rPr lang="en-US" altLang="zh-CN" dirty="0" smtClean="0"/>
              <a:t>private </a:t>
            </a:r>
            <a:r>
              <a:rPr lang="en-US" altLang="zh-CN" dirty="0" err="1" smtClean="0"/>
              <a:t>calcFrequency</a:t>
            </a:r>
            <a:r>
              <a:rPr lang="en-US" altLang="zh-CN" dirty="0" smtClean="0"/>
              <a:t>():</a:t>
            </a:r>
            <a:r>
              <a:rPr lang="en-US" altLang="zh-CN" dirty="0" err="1" smtClean="0"/>
              <a:t>int</a:t>
            </a:r>
            <a:endParaRPr lang="zh-CN" altLang="en-US" dirty="0"/>
          </a:p>
        </p:txBody>
      </p:sp>
      <p:cxnSp>
        <p:nvCxnSpPr>
          <p:cNvPr id="5" name="直接连接符 4"/>
          <p:cNvCxnSpPr/>
          <p:nvPr/>
        </p:nvCxnSpPr>
        <p:spPr>
          <a:xfrm>
            <a:off x="8289644" y="3408597"/>
            <a:ext cx="36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289645" y="4510560"/>
            <a:ext cx="36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702062" y="1690688"/>
            <a:ext cx="4247724" cy="61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Gmail</a:t>
            </a:r>
            <a:r>
              <a:rPr lang="zh-CN" altLang="en-US" sz="2000" dirty="0" smtClean="0"/>
              <a:t>大致就是按照这个思路来动态调整对</a:t>
            </a:r>
            <a:r>
              <a:rPr lang="en-US" altLang="zh-CN" sz="2000" dirty="0" smtClean="0"/>
              <a:t>POP3</a:t>
            </a:r>
            <a:r>
              <a:rPr lang="zh-CN" altLang="en-US" sz="2000" dirty="0" smtClean="0"/>
              <a:t>邮箱新邮件的检查</a:t>
            </a:r>
            <a:endParaRPr lang="zh-CN" altLang="en-US" sz="2000" dirty="0"/>
          </a:p>
        </p:txBody>
      </p:sp>
      <p:sp>
        <p:nvSpPr>
          <p:cNvPr id="8" name="灯片编号占位符 7"/>
          <p:cNvSpPr>
            <a:spLocks noGrp="1"/>
          </p:cNvSpPr>
          <p:nvPr>
            <p:ph type="sldNum" sz="quarter" idx="12"/>
          </p:nvPr>
        </p:nvSpPr>
        <p:spPr/>
        <p:txBody>
          <a:bodyPr/>
          <a:lstStyle/>
          <a:p>
            <a:fld id="{DF38BC8C-A0AB-414C-B77B-2AAE45D3F9D3}" type="slidenum">
              <a:rPr lang="zh-CN" altLang="en-US" smtClean="0"/>
              <a:t>17</a:t>
            </a:fld>
            <a:endParaRPr lang="zh-CN" altLang="en-US"/>
          </a:p>
        </p:txBody>
      </p:sp>
    </p:spTree>
    <p:extLst>
      <p:ext uri="{BB962C8B-B14F-4D97-AF65-F5344CB8AC3E}">
        <p14:creationId xmlns:p14="http://schemas.microsoft.com/office/powerpoint/2010/main" val="217327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实现之前的设计</a:t>
            </a:r>
            <a:endParaRPr lang="zh-CN" altLang="en-US" dirty="0"/>
          </a:p>
        </p:txBody>
      </p:sp>
      <p:sp>
        <p:nvSpPr>
          <p:cNvPr id="3" name="内容占位符 2"/>
          <p:cNvSpPr>
            <a:spLocks noGrp="1"/>
          </p:cNvSpPr>
          <p:nvPr>
            <p:ph idx="1"/>
          </p:nvPr>
        </p:nvSpPr>
        <p:spPr/>
        <p:txBody>
          <a:bodyPr/>
          <a:lstStyle/>
          <a:p>
            <a:r>
              <a:rPr lang="zh-CN" altLang="en-US" dirty="0" smtClean="0"/>
              <a:t>设计类之间的协同</a:t>
            </a:r>
            <a:endParaRPr lang="en-US" altLang="zh-CN" dirty="0" smtClean="0"/>
          </a:p>
          <a:p>
            <a:pPr lvl="1"/>
            <a:r>
              <a:rPr lang="zh-CN" altLang="en-US" dirty="0" smtClean="0"/>
              <a:t>从上面所说的多个角度会增加新的类、方法和属性</a:t>
            </a:r>
            <a:endParaRPr lang="en-US" altLang="zh-CN" dirty="0" smtClean="0"/>
          </a:p>
          <a:p>
            <a:pPr lvl="1"/>
            <a:r>
              <a:rPr lang="zh-CN" altLang="en-US" dirty="0" smtClean="0"/>
              <a:t>这个过程就是设计</a:t>
            </a:r>
            <a:endParaRPr lang="en-US" altLang="zh-CN" dirty="0" smtClean="0"/>
          </a:p>
          <a:p>
            <a:pPr lvl="1"/>
            <a:r>
              <a:rPr lang="zh-CN" altLang="en-US" dirty="0" smtClean="0"/>
              <a:t>仅仅使用这些单视角的方法进行设计会导致整体性的丧失</a:t>
            </a:r>
            <a:endParaRPr lang="en-US" altLang="zh-CN" dirty="0" smtClean="0"/>
          </a:p>
          <a:p>
            <a:pPr lvl="2"/>
            <a:r>
              <a:rPr lang="zh-CN" altLang="en-US" dirty="0"/>
              <a:t>做</a:t>
            </a:r>
            <a:r>
              <a:rPr lang="zh-CN" altLang="en-US" dirty="0" smtClean="0"/>
              <a:t>事情多的类倾向于做更多的事情</a:t>
            </a:r>
            <a:endParaRPr lang="en-US" altLang="zh-CN" dirty="0" smtClean="0"/>
          </a:p>
          <a:p>
            <a:pPr lvl="2"/>
            <a:r>
              <a:rPr lang="zh-CN" altLang="en-US" dirty="0" smtClean="0"/>
              <a:t>管理数据多的类倾向于管理更多的数据</a:t>
            </a:r>
            <a:endParaRPr lang="en-US" altLang="zh-CN" dirty="0" smtClean="0"/>
          </a:p>
          <a:p>
            <a:pPr lvl="1"/>
            <a:r>
              <a:rPr lang="zh-CN" altLang="en-US" dirty="0" smtClean="0"/>
              <a:t>需要从协同角度开展整体性设计</a:t>
            </a:r>
            <a:endParaRPr lang="en-US" altLang="zh-CN" dirty="0" smtClean="0"/>
          </a:p>
          <a:p>
            <a:pPr lvl="2"/>
            <a:r>
              <a:rPr lang="zh-CN" altLang="en-US" dirty="0" smtClean="0"/>
              <a:t>在已有类的基础上，针对软件功能</a:t>
            </a:r>
            <a:r>
              <a:rPr lang="en-US" altLang="zh-CN" dirty="0" smtClean="0"/>
              <a:t>(</a:t>
            </a:r>
            <a:r>
              <a:rPr lang="zh-CN" altLang="en-US" dirty="0"/>
              <a:t>和</a:t>
            </a:r>
            <a:r>
              <a:rPr lang="zh-CN" altLang="en-US" dirty="0" smtClean="0"/>
              <a:t>一些核心类的方法</a:t>
            </a:r>
            <a:r>
              <a:rPr lang="en-US" altLang="zh-CN" dirty="0" smtClean="0"/>
              <a:t>)</a:t>
            </a:r>
            <a:r>
              <a:rPr lang="zh-CN" altLang="en-US" dirty="0" smtClean="0"/>
              <a:t>来设计协同</a:t>
            </a:r>
            <a:endParaRPr lang="en-US" altLang="zh-CN" dirty="0" smtClean="0"/>
          </a:p>
          <a:p>
            <a:pPr lvl="3"/>
            <a:r>
              <a:rPr lang="en-US" altLang="zh-CN" dirty="0" smtClean="0"/>
              <a:t>Sit-together to work</a:t>
            </a:r>
          </a:p>
          <a:p>
            <a:pPr lvl="3"/>
            <a:r>
              <a:rPr lang="en-US" altLang="zh-CN" dirty="0" smtClean="0"/>
              <a:t>Peer-to-peer</a:t>
            </a:r>
          </a:p>
          <a:p>
            <a:pPr lvl="3"/>
            <a:r>
              <a:rPr lang="en-US" altLang="zh-CN" dirty="0" smtClean="0"/>
              <a:t>Client/server</a:t>
            </a:r>
          </a:p>
        </p:txBody>
      </p:sp>
      <p:sp>
        <p:nvSpPr>
          <p:cNvPr id="4" name="灯片编号占位符 3"/>
          <p:cNvSpPr>
            <a:spLocks noGrp="1"/>
          </p:cNvSpPr>
          <p:nvPr>
            <p:ph type="sldNum" sz="quarter" idx="12"/>
          </p:nvPr>
        </p:nvSpPr>
        <p:spPr/>
        <p:txBody>
          <a:bodyPr/>
          <a:lstStyle/>
          <a:p>
            <a:fld id="{DF38BC8C-A0AB-414C-B77B-2AAE45D3F9D3}" type="slidenum">
              <a:rPr lang="zh-CN" altLang="en-US" smtClean="0"/>
              <a:t>18</a:t>
            </a:fld>
            <a:endParaRPr lang="zh-CN" altLang="en-US"/>
          </a:p>
        </p:txBody>
      </p:sp>
    </p:spTree>
    <p:extLst>
      <p:ext uri="{BB962C8B-B14F-4D97-AF65-F5344CB8AC3E}">
        <p14:creationId xmlns:p14="http://schemas.microsoft.com/office/powerpoint/2010/main" val="3546366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实现之前的设计</a:t>
            </a:r>
            <a:endParaRPr lang="zh-CN" altLang="en-US" dirty="0"/>
          </a:p>
        </p:txBody>
      </p:sp>
      <p:sp>
        <p:nvSpPr>
          <p:cNvPr id="3" name="内容占位符 2"/>
          <p:cNvSpPr>
            <a:spLocks noGrp="1"/>
          </p:cNvSpPr>
          <p:nvPr>
            <p:ph idx="1"/>
          </p:nvPr>
        </p:nvSpPr>
        <p:spPr>
          <a:xfrm>
            <a:off x="838200" y="1825625"/>
            <a:ext cx="7445261" cy="4351338"/>
          </a:xfrm>
        </p:spPr>
        <p:txBody>
          <a:bodyPr/>
          <a:lstStyle/>
          <a:p>
            <a:r>
              <a:rPr lang="zh-CN" altLang="en-US" dirty="0" smtClean="0"/>
              <a:t>空间与时间的平衡</a:t>
            </a:r>
            <a:endParaRPr lang="en-US" altLang="zh-CN" dirty="0" smtClean="0"/>
          </a:p>
          <a:p>
            <a:pPr lvl="1"/>
            <a:r>
              <a:rPr lang="zh-CN" altLang="en-US" dirty="0" smtClean="0"/>
              <a:t>完成需求功能设计之后，其实还可以做的更好</a:t>
            </a:r>
            <a:endParaRPr lang="en-US" altLang="zh-CN" dirty="0" smtClean="0"/>
          </a:p>
          <a:p>
            <a:pPr lvl="1"/>
            <a:r>
              <a:rPr lang="zh-CN" altLang="en-US" dirty="0" smtClean="0"/>
              <a:t>网站更新订阅系统</a:t>
            </a:r>
            <a:endParaRPr lang="en-US" altLang="zh-CN" dirty="0" smtClean="0"/>
          </a:p>
          <a:p>
            <a:pPr lvl="2"/>
            <a:r>
              <a:rPr lang="zh-CN" altLang="en-US" dirty="0" smtClean="0"/>
              <a:t>网站不仅内容会发生变化，结构也可能会发生变化</a:t>
            </a:r>
            <a:endParaRPr lang="en-US" altLang="zh-CN" dirty="0" smtClean="0"/>
          </a:p>
          <a:p>
            <a:pPr lvl="2"/>
            <a:r>
              <a:rPr lang="zh-CN" altLang="en-US" dirty="0" smtClean="0"/>
              <a:t>非</a:t>
            </a:r>
            <a:r>
              <a:rPr lang="en-US" altLang="zh-CN" dirty="0" smtClean="0"/>
              <a:t>RSS</a:t>
            </a:r>
            <a:r>
              <a:rPr lang="zh-CN" altLang="en-US" dirty="0" smtClean="0"/>
              <a:t>网站的内容变化建立在网页快照的对比基础之上</a:t>
            </a:r>
            <a:endParaRPr lang="en-US" altLang="zh-CN" dirty="0" smtClean="0"/>
          </a:p>
          <a:p>
            <a:pPr lvl="2"/>
            <a:r>
              <a:rPr lang="zh-CN" altLang="en-US" dirty="0" smtClean="0"/>
              <a:t>这会带来什么问题？</a:t>
            </a:r>
            <a:endParaRPr lang="en-US" altLang="zh-CN" dirty="0" smtClean="0"/>
          </a:p>
          <a:p>
            <a:pPr lvl="1"/>
            <a:r>
              <a:rPr lang="zh-CN" altLang="en-US" dirty="0"/>
              <a:t>通过</a:t>
            </a:r>
            <a:r>
              <a:rPr lang="zh-CN" altLang="en-US" dirty="0" smtClean="0"/>
              <a:t>缓存一些历史状态，可以加速处理，提高程序执行效率</a:t>
            </a:r>
            <a:endParaRPr lang="en-US" altLang="zh-CN" dirty="0" smtClean="0"/>
          </a:p>
          <a:p>
            <a:pPr lvl="2"/>
            <a:r>
              <a:rPr lang="zh-CN" altLang="en-US" dirty="0" smtClean="0"/>
              <a:t>几乎所有的服务器设计都会使用</a:t>
            </a:r>
            <a:r>
              <a:rPr lang="en-US" altLang="zh-CN" dirty="0" smtClean="0"/>
              <a:t>cache</a:t>
            </a:r>
            <a:r>
              <a:rPr lang="zh-CN" altLang="en-US" dirty="0" smtClean="0"/>
              <a:t>机制</a:t>
            </a:r>
            <a:endParaRPr lang="en-US" altLang="zh-CN" dirty="0" smtClean="0"/>
          </a:p>
        </p:txBody>
      </p:sp>
      <p:sp>
        <p:nvSpPr>
          <p:cNvPr id="4" name="文本框 3"/>
          <p:cNvSpPr txBox="1"/>
          <p:nvPr/>
        </p:nvSpPr>
        <p:spPr>
          <a:xfrm>
            <a:off x="8283461" y="2676055"/>
            <a:ext cx="3666325" cy="3693319"/>
          </a:xfrm>
          <a:prstGeom prst="rect">
            <a:avLst/>
          </a:prstGeom>
          <a:noFill/>
          <a:ln>
            <a:solidFill>
              <a:schemeClr val="tx1"/>
            </a:solidFill>
          </a:ln>
        </p:spPr>
        <p:txBody>
          <a:bodyPr wrap="none" rtlCol="0">
            <a:spAutoFit/>
          </a:bodyPr>
          <a:lstStyle/>
          <a:p>
            <a:pPr algn="ctr"/>
            <a:r>
              <a:rPr lang="en-US" altLang="zh-CN" dirty="0" err="1" smtClean="0"/>
              <a:t>SubscribedWebsite</a:t>
            </a:r>
            <a:endParaRPr lang="en-US" altLang="zh-CN" dirty="0" smtClean="0"/>
          </a:p>
          <a:p>
            <a:r>
              <a:rPr lang="en-US" altLang="zh-CN" dirty="0" smtClean="0"/>
              <a:t>private url:?</a:t>
            </a:r>
          </a:p>
          <a:p>
            <a:r>
              <a:rPr lang="en-US" altLang="zh-CN" dirty="0" smtClean="0">
                <a:solidFill>
                  <a:srgbClr val="FF0000"/>
                </a:solidFill>
              </a:rPr>
              <a:t>private updates: Update[]</a:t>
            </a:r>
          </a:p>
          <a:p>
            <a:r>
              <a:rPr lang="en-US" altLang="zh-CN" dirty="0" smtClean="0">
                <a:solidFill>
                  <a:srgbClr val="FF0000"/>
                </a:solidFill>
              </a:rPr>
              <a:t>private </a:t>
            </a:r>
            <a:r>
              <a:rPr lang="en-US" altLang="zh-CN" dirty="0" err="1" smtClean="0">
                <a:solidFill>
                  <a:srgbClr val="FF0000"/>
                </a:solidFill>
              </a:rPr>
              <a:t>lastNhits</a:t>
            </a:r>
            <a:r>
              <a:rPr lang="en-US" altLang="zh-CN" dirty="0" smtClean="0">
                <a:solidFill>
                  <a:srgbClr val="FF0000"/>
                </a:solidFill>
              </a:rPr>
              <a:t>: </a:t>
            </a:r>
            <a:r>
              <a:rPr lang="en-US" altLang="zh-CN" dirty="0" err="1" smtClean="0">
                <a:solidFill>
                  <a:srgbClr val="FF0000"/>
                </a:solidFill>
              </a:rPr>
              <a:t>int</a:t>
            </a:r>
            <a:endParaRPr lang="en-US" altLang="zh-CN" dirty="0" smtClean="0">
              <a:solidFill>
                <a:srgbClr val="FF0000"/>
              </a:solidFill>
            </a:endParaRPr>
          </a:p>
          <a:p>
            <a:r>
              <a:rPr lang="en-US" altLang="zh-CN" dirty="0" smtClean="0"/>
              <a:t>private </a:t>
            </a:r>
            <a:r>
              <a:rPr lang="en-US" altLang="zh-CN" dirty="0" err="1" smtClean="0"/>
              <a:t>ufreq:int</a:t>
            </a:r>
            <a:endParaRPr lang="en-US" altLang="zh-CN" dirty="0" smtClean="0"/>
          </a:p>
          <a:p>
            <a:r>
              <a:rPr lang="en-US" altLang="zh-CN" b="1" dirty="0" smtClean="0"/>
              <a:t>private </a:t>
            </a:r>
            <a:r>
              <a:rPr lang="en-US" altLang="zh-CN" b="1" dirty="0" err="1" smtClean="0"/>
              <a:t>cachedSiteMap</a:t>
            </a:r>
            <a:r>
              <a:rPr lang="en-US" altLang="zh-CN" b="1" dirty="0" smtClean="0"/>
              <a:t>: Map</a:t>
            </a:r>
          </a:p>
          <a:p>
            <a:r>
              <a:rPr lang="en-US" altLang="zh-CN" dirty="0" smtClean="0"/>
              <a:t>public </a:t>
            </a:r>
            <a:r>
              <a:rPr lang="en-US" altLang="zh-CN" dirty="0" err="1" smtClean="0"/>
              <a:t>checkUpdate</a:t>
            </a:r>
            <a:r>
              <a:rPr lang="en-US" altLang="zh-CN" dirty="0" smtClean="0"/>
              <a:t>():</a:t>
            </a:r>
            <a:r>
              <a:rPr lang="en-US" altLang="zh-CN" dirty="0" err="1" smtClean="0"/>
              <a:t>boolean</a:t>
            </a:r>
            <a:endParaRPr lang="en-US" altLang="zh-CN" dirty="0" smtClean="0"/>
          </a:p>
          <a:p>
            <a:r>
              <a:rPr lang="en-US" altLang="zh-CN" dirty="0" smtClean="0"/>
              <a:t>public </a:t>
            </a:r>
            <a:r>
              <a:rPr lang="en-US" altLang="zh-CN" dirty="0" err="1" smtClean="0"/>
              <a:t>extractUpdate</a:t>
            </a:r>
            <a:r>
              <a:rPr lang="en-US" altLang="zh-CN" dirty="0" smtClean="0"/>
              <a:t>():Update</a:t>
            </a:r>
          </a:p>
          <a:p>
            <a:r>
              <a:rPr lang="en-US" altLang="zh-CN" dirty="0" smtClean="0"/>
              <a:t>public </a:t>
            </a:r>
            <a:r>
              <a:rPr lang="en-US" altLang="zh-CN" dirty="0" err="1" smtClean="0"/>
              <a:t>getUpdate</a:t>
            </a:r>
            <a:r>
              <a:rPr lang="en-US" altLang="zh-CN" dirty="0" smtClean="0"/>
              <a:t>(from, to):Update[]</a:t>
            </a:r>
          </a:p>
          <a:p>
            <a:r>
              <a:rPr lang="en-US" altLang="zh-CN" dirty="0" smtClean="0"/>
              <a:t>public </a:t>
            </a:r>
            <a:r>
              <a:rPr lang="en-US" altLang="zh-CN" dirty="0" err="1" smtClean="0"/>
              <a:t>getUpdate</a:t>
            </a:r>
            <a:r>
              <a:rPr lang="en-US" altLang="zh-CN" dirty="0" smtClean="0"/>
              <a:t>(</a:t>
            </a:r>
            <a:r>
              <a:rPr lang="en-US" altLang="zh-CN" dirty="0" err="1" smtClean="0"/>
              <a:t>keywork</a:t>
            </a:r>
            <a:r>
              <a:rPr lang="en-US" altLang="zh-CN" dirty="0" smtClean="0"/>
              <a:t>): Update[]</a:t>
            </a:r>
          </a:p>
          <a:p>
            <a:r>
              <a:rPr lang="en-US" altLang="zh-CN" dirty="0" smtClean="0"/>
              <a:t>public </a:t>
            </a:r>
            <a:r>
              <a:rPr lang="en-US" altLang="zh-CN" dirty="0" err="1" smtClean="0"/>
              <a:t>getUpdateCount</a:t>
            </a:r>
            <a:r>
              <a:rPr lang="en-US" altLang="zh-CN" dirty="0" smtClean="0"/>
              <a:t>():</a:t>
            </a:r>
            <a:r>
              <a:rPr lang="en-US" altLang="zh-CN" dirty="0" err="1" smtClean="0"/>
              <a:t>int</a:t>
            </a:r>
            <a:endParaRPr lang="en-US" altLang="zh-CN" dirty="0" smtClean="0"/>
          </a:p>
          <a:p>
            <a:r>
              <a:rPr lang="en-US" altLang="zh-CN" dirty="0" smtClean="0"/>
              <a:t>public </a:t>
            </a:r>
            <a:r>
              <a:rPr lang="en-US" altLang="zh-CN" dirty="0" err="1" smtClean="0"/>
              <a:t>getUpdateFrequency</a:t>
            </a:r>
            <a:r>
              <a:rPr lang="en-US" altLang="zh-CN" dirty="0" smtClean="0"/>
              <a:t>():</a:t>
            </a:r>
            <a:r>
              <a:rPr lang="en-US" altLang="zh-CN" dirty="0" err="1" smtClean="0"/>
              <a:t>int</a:t>
            </a:r>
            <a:endParaRPr lang="en-US" altLang="zh-CN" dirty="0" smtClean="0"/>
          </a:p>
          <a:p>
            <a:r>
              <a:rPr lang="en-US" altLang="zh-CN" dirty="0" smtClean="0"/>
              <a:t>private </a:t>
            </a:r>
            <a:r>
              <a:rPr lang="en-US" altLang="zh-CN" dirty="0" err="1" smtClean="0"/>
              <a:t>calcFrequency</a:t>
            </a:r>
            <a:r>
              <a:rPr lang="en-US" altLang="zh-CN" dirty="0" smtClean="0"/>
              <a:t>():</a:t>
            </a:r>
            <a:r>
              <a:rPr lang="en-US" altLang="zh-CN" dirty="0" err="1" smtClean="0"/>
              <a:t>int</a:t>
            </a:r>
            <a:endParaRPr lang="zh-CN" altLang="en-US" dirty="0"/>
          </a:p>
        </p:txBody>
      </p:sp>
      <p:cxnSp>
        <p:nvCxnSpPr>
          <p:cNvPr id="5" name="直接连接符 4"/>
          <p:cNvCxnSpPr/>
          <p:nvPr/>
        </p:nvCxnSpPr>
        <p:spPr>
          <a:xfrm>
            <a:off x="8289644" y="2998292"/>
            <a:ext cx="36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289645" y="4381607"/>
            <a:ext cx="36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005207" y="5432625"/>
            <a:ext cx="3065006" cy="923330"/>
          </a:xfrm>
          <a:prstGeom prst="rect">
            <a:avLst/>
          </a:prstGeom>
          <a:noFill/>
          <a:ln>
            <a:solidFill>
              <a:schemeClr val="tx1"/>
            </a:solidFill>
          </a:ln>
        </p:spPr>
        <p:txBody>
          <a:bodyPr wrap="none" rtlCol="0">
            <a:spAutoFit/>
          </a:bodyPr>
          <a:lstStyle/>
          <a:p>
            <a:pPr algn="ctr"/>
            <a:r>
              <a:rPr lang="en-US" altLang="zh-CN" dirty="0" err="1" smtClean="0"/>
              <a:t>SubscribedRSSWebsite</a:t>
            </a:r>
            <a:endParaRPr lang="en-US" altLang="zh-CN" dirty="0" smtClean="0"/>
          </a:p>
          <a:p>
            <a:r>
              <a:rPr lang="en-US" altLang="zh-CN" dirty="0" smtClean="0"/>
              <a:t>private RSS_URI:?</a:t>
            </a:r>
          </a:p>
          <a:p>
            <a:r>
              <a:rPr lang="en-US" altLang="zh-CN" b="1" dirty="0" smtClean="0"/>
              <a:t>private </a:t>
            </a:r>
            <a:r>
              <a:rPr lang="en-US" altLang="zh-CN" b="1" dirty="0" err="1" smtClean="0"/>
              <a:t>cachedSitePage</a:t>
            </a:r>
            <a:r>
              <a:rPr lang="en-US" altLang="zh-CN" b="1" dirty="0" smtClean="0"/>
              <a:t>: String</a:t>
            </a:r>
          </a:p>
        </p:txBody>
      </p:sp>
      <p:cxnSp>
        <p:nvCxnSpPr>
          <p:cNvPr id="8" name="直接连接符 7"/>
          <p:cNvCxnSpPr/>
          <p:nvPr/>
        </p:nvCxnSpPr>
        <p:spPr>
          <a:xfrm>
            <a:off x="5006626" y="5755790"/>
            <a:ext cx="30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12"/>
          </p:nvPr>
        </p:nvSpPr>
        <p:spPr/>
        <p:txBody>
          <a:bodyPr/>
          <a:lstStyle/>
          <a:p>
            <a:fld id="{DF38BC8C-A0AB-414C-B77B-2AAE45D3F9D3}" type="slidenum">
              <a:rPr lang="zh-CN" altLang="en-US" smtClean="0"/>
              <a:t>19</a:t>
            </a:fld>
            <a:endParaRPr lang="zh-CN" altLang="en-US"/>
          </a:p>
        </p:txBody>
      </p:sp>
    </p:spTree>
    <p:extLst>
      <p:ext uri="{BB962C8B-B14F-4D97-AF65-F5344CB8AC3E}">
        <p14:creationId xmlns:p14="http://schemas.microsoft.com/office/powerpoint/2010/main" val="3262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par>
                                <p:cTn id="17" presetID="6" presetClass="entr" presetSubtype="16"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lstStyle/>
          <a:p>
            <a:r>
              <a:rPr lang="zh-CN" altLang="en-US" dirty="0" smtClean="0"/>
              <a:t>面向对象之“思想”什么</a:t>
            </a:r>
            <a:endParaRPr lang="en-US" altLang="zh-CN" dirty="0" smtClean="0"/>
          </a:p>
          <a:p>
            <a:r>
              <a:rPr lang="zh-CN" altLang="en-US" dirty="0"/>
              <a:t>面向对象之“分析思想”</a:t>
            </a:r>
            <a:endParaRPr lang="en-US" altLang="zh-CN" dirty="0" smtClean="0"/>
          </a:p>
          <a:p>
            <a:r>
              <a:rPr lang="zh-CN" altLang="en-US" dirty="0" smtClean="0"/>
              <a:t>实现之前的设计</a:t>
            </a:r>
            <a:endParaRPr lang="en-US" altLang="zh-CN" dirty="0" smtClean="0"/>
          </a:p>
          <a:p>
            <a:r>
              <a:rPr lang="zh-CN" altLang="en-US" dirty="0" smtClean="0"/>
              <a:t>实现之后的设计检查</a:t>
            </a:r>
            <a:endParaRPr lang="en-US" altLang="zh-CN" dirty="0" smtClean="0"/>
          </a:p>
          <a:p>
            <a:r>
              <a:rPr lang="zh-CN" altLang="en-US" dirty="0"/>
              <a:t>作业</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DF38BC8C-A0AB-414C-B77B-2AAE45D3F9D3}" type="slidenum">
              <a:rPr lang="zh-CN" altLang="en-US" smtClean="0"/>
              <a:t>2</a:t>
            </a:fld>
            <a:endParaRPr lang="zh-CN" altLang="en-US"/>
          </a:p>
        </p:txBody>
      </p:sp>
    </p:spTree>
    <p:extLst>
      <p:ext uri="{BB962C8B-B14F-4D97-AF65-F5344CB8AC3E}">
        <p14:creationId xmlns:p14="http://schemas.microsoft.com/office/powerpoint/2010/main" val="1902862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实现之后的设计检查</a:t>
            </a:r>
            <a:endParaRPr lang="zh-CN" altLang="en-US" dirty="0"/>
          </a:p>
        </p:txBody>
      </p:sp>
      <p:sp>
        <p:nvSpPr>
          <p:cNvPr id="3" name="内容占位符 2"/>
          <p:cNvSpPr>
            <a:spLocks noGrp="1"/>
          </p:cNvSpPr>
          <p:nvPr>
            <p:ph idx="1"/>
          </p:nvPr>
        </p:nvSpPr>
        <p:spPr/>
        <p:txBody>
          <a:bodyPr/>
          <a:lstStyle/>
          <a:p>
            <a:r>
              <a:rPr lang="zh-CN" altLang="en-US" dirty="0" smtClean="0"/>
              <a:t>经典的</a:t>
            </a:r>
            <a:r>
              <a:rPr lang="en-US" altLang="zh-CN" dirty="0" smtClean="0"/>
              <a:t>5</a:t>
            </a:r>
            <a:r>
              <a:rPr lang="zh-CN" altLang="en-US" dirty="0" smtClean="0"/>
              <a:t>个设计原则检查</a:t>
            </a:r>
            <a:r>
              <a:rPr lang="en-US" altLang="zh-CN" dirty="0" smtClean="0"/>
              <a:t>(SOLID)</a:t>
            </a:r>
          </a:p>
          <a:p>
            <a:pPr lvl="1"/>
            <a:r>
              <a:rPr lang="en-US" altLang="zh-CN" dirty="0" smtClean="0"/>
              <a:t>SRP</a:t>
            </a:r>
            <a:r>
              <a:rPr lang="zh-CN" altLang="en-US" dirty="0" smtClean="0"/>
              <a:t>、</a:t>
            </a:r>
            <a:r>
              <a:rPr lang="en-US" altLang="zh-CN" dirty="0" smtClean="0"/>
              <a:t>OCP</a:t>
            </a:r>
            <a:r>
              <a:rPr lang="zh-CN" altLang="en-US" dirty="0" smtClean="0"/>
              <a:t>、</a:t>
            </a:r>
            <a:r>
              <a:rPr lang="en-US" altLang="zh-CN" dirty="0" smtClean="0"/>
              <a:t>LSP</a:t>
            </a:r>
            <a:r>
              <a:rPr lang="zh-CN" altLang="en-US" dirty="0" smtClean="0"/>
              <a:t>、</a:t>
            </a:r>
            <a:r>
              <a:rPr lang="en-US" altLang="zh-CN" dirty="0" smtClean="0"/>
              <a:t>ISP</a:t>
            </a:r>
            <a:r>
              <a:rPr lang="zh-CN" altLang="en-US" dirty="0" smtClean="0"/>
              <a:t>、</a:t>
            </a:r>
            <a:r>
              <a:rPr lang="en-US" altLang="zh-CN" dirty="0" smtClean="0"/>
              <a:t>DIP</a:t>
            </a:r>
          </a:p>
          <a:p>
            <a:r>
              <a:rPr lang="zh-CN" altLang="en-US" dirty="0" smtClean="0"/>
              <a:t>我们还需要强调的几个设计原则检查</a:t>
            </a:r>
            <a:endParaRPr lang="zh-CN" altLang="en-US" dirty="0"/>
          </a:p>
        </p:txBody>
      </p:sp>
      <p:sp>
        <p:nvSpPr>
          <p:cNvPr id="4" name="矩形 3"/>
          <p:cNvSpPr/>
          <p:nvPr/>
        </p:nvSpPr>
        <p:spPr>
          <a:xfrm>
            <a:off x="1483567" y="4307732"/>
            <a:ext cx="9349273" cy="5131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体系结构：软件模块被组织</a:t>
            </a:r>
            <a:r>
              <a:rPr lang="en-US" altLang="zh-CN" dirty="0" smtClean="0"/>
              <a:t>/</a:t>
            </a:r>
            <a:r>
              <a:rPr lang="zh-CN" altLang="en-US" dirty="0" smtClean="0"/>
              <a:t>集成为系统的结构，如</a:t>
            </a:r>
            <a:r>
              <a:rPr lang="en-US" altLang="zh-CN" dirty="0" smtClean="0"/>
              <a:t>MVC</a:t>
            </a:r>
            <a:r>
              <a:rPr lang="zh-CN" altLang="en-US" dirty="0" smtClean="0"/>
              <a:t>，</a:t>
            </a:r>
            <a:r>
              <a:rPr lang="en-US" altLang="zh-CN" dirty="0" smtClean="0"/>
              <a:t>Pipeline</a:t>
            </a:r>
            <a:endParaRPr lang="zh-CN" altLang="en-US" dirty="0"/>
          </a:p>
        </p:txBody>
      </p:sp>
      <p:sp>
        <p:nvSpPr>
          <p:cNvPr id="5" name="矩形 4"/>
          <p:cNvSpPr/>
          <p:nvPr/>
        </p:nvSpPr>
        <p:spPr>
          <a:xfrm>
            <a:off x="1483567" y="3371561"/>
            <a:ext cx="9349273" cy="5131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设计模式：用以解决特定（具有普遍性）问题的一种方案，如对象构造工厂、职责代理等</a:t>
            </a:r>
            <a:endParaRPr lang="zh-CN" altLang="en-US" dirty="0"/>
          </a:p>
        </p:txBody>
      </p:sp>
      <p:sp>
        <p:nvSpPr>
          <p:cNvPr id="6" name="矩形 5"/>
          <p:cNvSpPr/>
          <p:nvPr/>
        </p:nvSpPr>
        <p:spPr>
          <a:xfrm>
            <a:off x="1483567" y="5243903"/>
            <a:ext cx="9349273" cy="5131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设计原则：关于设计的整体要求和约束，通过满足设计原则来获得好的设计质量</a:t>
            </a:r>
            <a:endParaRPr lang="zh-CN" altLang="en-US" dirty="0"/>
          </a:p>
        </p:txBody>
      </p:sp>
      <p:sp>
        <p:nvSpPr>
          <p:cNvPr id="7" name="灯片编号占位符 6"/>
          <p:cNvSpPr>
            <a:spLocks noGrp="1"/>
          </p:cNvSpPr>
          <p:nvPr>
            <p:ph type="sldNum" sz="quarter" idx="12"/>
          </p:nvPr>
        </p:nvSpPr>
        <p:spPr/>
        <p:txBody>
          <a:bodyPr/>
          <a:lstStyle/>
          <a:p>
            <a:fld id="{DF38BC8C-A0AB-414C-B77B-2AAE45D3F9D3}" type="slidenum">
              <a:rPr lang="zh-CN" altLang="en-US" smtClean="0"/>
              <a:t>20</a:t>
            </a:fld>
            <a:endParaRPr lang="zh-CN" altLang="en-US"/>
          </a:p>
        </p:txBody>
      </p:sp>
    </p:spTree>
    <p:extLst>
      <p:ext uri="{BB962C8B-B14F-4D97-AF65-F5344CB8AC3E}">
        <p14:creationId xmlns:p14="http://schemas.microsoft.com/office/powerpoint/2010/main" val="3205700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SOLID</a:t>
            </a:r>
            <a:r>
              <a:rPr lang="zh-CN" altLang="en-US" dirty="0" smtClean="0"/>
              <a:t>之</a:t>
            </a:r>
            <a:r>
              <a:rPr lang="en-US" altLang="zh-CN" dirty="0" smtClean="0"/>
              <a:t>SRP</a:t>
            </a:r>
            <a:endParaRPr lang="zh-CN" altLang="en-US" dirty="0"/>
          </a:p>
        </p:txBody>
      </p:sp>
      <p:sp>
        <p:nvSpPr>
          <p:cNvPr id="3" name="内容占位符 2"/>
          <p:cNvSpPr>
            <a:spLocks noGrp="1"/>
          </p:cNvSpPr>
          <p:nvPr>
            <p:ph idx="1"/>
          </p:nvPr>
        </p:nvSpPr>
        <p:spPr/>
        <p:txBody>
          <a:bodyPr/>
          <a:lstStyle/>
          <a:p>
            <a:r>
              <a:rPr lang="en-US" altLang="zh-CN" dirty="0" smtClean="0"/>
              <a:t>Single Responsibility Principle</a:t>
            </a:r>
          </a:p>
          <a:p>
            <a:pPr lvl="1"/>
            <a:r>
              <a:rPr lang="zh-CN" altLang="en-US" dirty="0" smtClean="0"/>
              <a:t>每个类或方法都只有一个明确的职责</a:t>
            </a:r>
            <a:endParaRPr lang="en-US" altLang="zh-CN" dirty="0" smtClean="0"/>
          </a:p>
          <a:p>
            <a:pPr lvl="1"/>
            <a:r>
              <a:rPr lang="zh-CN" altLang="en-US" dirty="0" smtClean="0"/>
              <a:t>类职责：使用多个方法，从多个方面来综合维护对象所管理的数据</a:t>
            </a:r>
            <a:endParaRPr lang="en-US" altLang="zh-CN" dirty="0" smtClean="0"/>
          </a:p>
          <a:p>
            <a:pPr lvl="1"/>
            <a:r>
              <a:rPr lang="zh-CN" altLang="en-US" dirty="0" smtClean="0"/>
              <a:t>方法职责：从某个特定方面来维护对象的状态（更新、查询）</a:t>
            </a:r>
            <a:endParaRPr lang="zh-CN" altLang="en-US" dirty="0"/>
          </a:p>
        </p:txBody>
      </p:sp>
      <p:sp>
        <p:nvSpPr>
          <p:cNvPr id="4" name="文本框 3"/>
          <p:cNvSpPr txBox="1"/>
          <p:nvPr/>
        </p:nvSpPr>
        <p:spPr>
          <a:xfrm>
            <a:off x="1174044" y="3533417"/>
            <a:ext cx="4903907" cy="3139321"/>
          </a:xfrm>
          <a:prstGeom prst="rect">
            <a:avLst/>
          </a:prstGeom>
          <a:noFill/>
        </p:spPr>
        <p:txBody>
          <a:bodyPr wrap="none" rtlCol="0">
            <a:spAutoFit/>
          </a:bodyPr>
          <a:lstStyle/>
          <a:p>
            <a:r>
              <a:rPr lang="en-US" altLang="zh-CN" dirty="0" smtClean="0"/>
              <a:t>public class Elevator{</a:t>
            </a:r>
          </a:p>
          <a:p>
            <a:r>
              <a:rPr lang="en-US" altLang="zh-CN" dirty="0"/>
              <a:t> </a:t>
            </a:r>
            <a:r>
              <a:rPr lang="en-US" altLang="zh-CN" dirty="0" smtClean="0"/>
              <a:t>      //fields such as floor, status, …</a:t>
            </a:r>
          </a:p>
          <a:p>
            <a:r>
              <a:rPr lang="en-US" altLang="zh-CN" dirty="0"/>
              <a:t> </a:t>
            </a:r>
            <a:r>
              <a:rPr lang="en-US" altLang="zh-CN" dirty="0" smtClean="0"/>
              <a:t>      public void move(</a:t>
            </a:r>
            <a:r>
              <a:rPr lang="en-US" altLang="zh-CN" dirty="0" err="1" smtClean="0"/>
              <a:t>int</a:t>
            </a:r>
            <a:r>
              <a:rPr lang="en-US" altLang="zh-CN" dirty="0" smtClean="0"/>
              <a:t> </a:t>
            </a:r>
            <a:r>
              <a:rPr lang="en-US" altLang="zh-CN" dirty="0" err="1" smtClean="0"/>
              <a:t>dest_floor</a:t>
            </a:r>
            <a:r>
              <a:rPr lang="en-US" altLang="zh-CN" dirty="0" smtClean="0"/>
              <a:t>){</a:t>
            </a:r>
          </a:p>
          <a:p>
            <a:r>
              <a:rPr lang="en-US" altLang="zh-CN" dirty="0"/>
              <a:t> </a:t>
            </a:r>
            <a:r>
              <a:rPr lang="en-US" altLang="zh-CN" dirty="0" smtClean="0"/>
              <a:t>               //</a:t>
            </a:r>
            <a:r>
              <a:rPr lang="zh-CN" altLang="en-US" dirty="0" smtClean="0"/>
              <a:t>让电梯运动到目标楼层</a:t>
            </a:r>
            <a:endParaRPr lang="en-US" altLang="zh-CN" dirty="0" smtClean="0"/>
          </a:p>
          <a:p>
            <a:r>
              <a:rPr lang="en-US" altLang="zh-CN" dirty="0"/>
              <a:t> </a:t>
            </a:r>
            <a:r>
              <a:rPr lang="en-US" altLang="zh-CN" dirty="0" smtClean="0"/>
              <a:t>      }</a:t>
            </a:r>
          </a:p>
          <a:p>
            <a:endParaRPr lang="en-US" altLang="zh-CN" dirty="0" smtClean="0"/>
          </a:p>
          <a:p>
            <a:r>
              <a:rPr lang="en-US" altLang="zh-CN" dirty="0"/>
              <a:t> </a:t>
            </a:r>
            <a:r>
              <a:rPr lang="en-US" altLang="zh-CN" dirty="0" smtClean="0"/>
              <a:t>      public void Scan4TakingRequest (Queue q)</a:t>
            </a:r>
          </a:p>
          <a:p>
            <a:r>
              <a:rPr lang="en-US" altLang="zh-CN" dirty="0"/>
              <a:t> </a:t>
            </a:r>
            <a:r>
              <a:rPr lang="en-US" altLang="zh-CN" dirty="0" smtClean="0"/>
              <a:t>      {</a:t>
            </a:r>
          </a:p>
          <a:p>
            <a:r>
              <a:rPr lang="en-US" altLang="zh-CN" dirty="0"/>
              <a:t> </a:t>
            </a:r>
            <a:r>
              <a:rPr lang="en-US" altLang="zh-CN" dirty="0" smtClean="0"/>
              <a:t>               //</a:t>
            </a:r>
            <a:r>
              <a:rPr lang="zh-CN" altLang="en-US" dirty="0" smtClean="0"/>
              <a:t>扫描请求队列来寻找可以捎带的请求</a:t>
            </a:r>
            <a:endParaRPr lang="en-US" altLang="zh-CN" dirty="0" smtClean="0"/>
          </a:p>
          <a:p>
            <a:r>
              <a:rPr lang="en-US" altLang="zh-CN" dirty="0"/>
              <a:t> </a:t>
            </a:r>
            <a:r>
              <a:rPr lang="en-US" altLang="zh-CN" dirty="0" smtClean="0"/>
              <a:t>      }</a:t>
            </a:r>
          </a:p>
          <a:p>
            <a:r>
              <a:rPr lang="en-US" altLang="zh-CN" dirty="0"/>
              <a:t>}</a:t>
            </a:r>
            <a:endParaRPr lang="zh-CN" altLang="en-US" dirty="0"/>
          </a:p>
        </p:txBody>
      </p:sp>
      <p:sp>
        <p:nvSpPr>
          <p:cNvPr id="5" name="矩形 4"/>
          <p:cNvSpPr/>
          <p:nvPr/>
        </p:nvSpPr>
        <p:spPr>
          <a:xfrm>
            <a:off x="1490133" y="4131732"/>
            <a:ext cx="3454400" cy="824089"/>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p:cNvSpPr/>
          <p:nvPr/>
        </p:nvSpPr>
        <p:spPr>
          <a:xfrm>
            <a:off x="1490133" y="5230842"/>
            <a:ext cx="4587818" cy="1113512"/>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p:cNvSpPr/>
          <p:nvPr/>
        </p:nvSpPr>
        <p:spPr>
          <a:xfrm>
            <a:off x="6765982" y="3819730"/>
            <a:ext cx="4587818" cy="161022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t>类</a:t>
            </a:r>
            <a:r>
              <a:rPr lang="en-US" altLang="zh-CN" sz="2400" dirty="0" smtClean="0"/>
              <a:t>/</a:t>
            </a:r>
            <a:r>
              <a:rPr lang="zh-CN" altLang="en-US" sz="2400" dirty="0" smtClean="0"/>
              <a:t>方法职责多，就意味着逻辑难以封闭，容易受到外部因素变化而变化，导致类</a:t>
            </a:r>
            <a:r>
              <a:rPr lang="en-US" altLang="zh-CN" sz="2400" dirty="0" smtClean="0"/>
              <a:t>/</a:t>
            </a:r>
            <a:r>
              <a:rPr lang="zh-CN" altLang="en-US" sz="2400" dirty="0" smtClean="0"/>
              <a:t>方法不稳定。</a:t>
            </a:r>
            <a:endParaRPr lang="zh-CN" altLang="en-US" sz="2400" dirty="0"/>
          </a:p>
        </p:txBody>
      </p:sp>
      <p:sp>
        <p:nvSpPr>
          <p:cNvPr id="8" name="灯片编号占位符 7"/>
          <p:cNvSpPr>
            <a:spLocks noGrp="1"/>
          </p:cNvSpPr>
          <p:nvPr>
            <p:ph type="sldNum" sz="quarter" idx="12"/>
          </p:nvPr>
        </p:nvSpPr>
        <p:spPr/>
        <p:txBody>
          <a:bodyPr/>
          <a:lstStyle/>
          <a:p>
            <a:fld id="{DF38BC8C-A0AB-414C-B77B-2AAE45D3F9D3}" type="slidenum">
              <a:rPr lang="zh-CN" altLang="en-US" smtClean="0"/>
              <a:t>21</a:t>
            </a:fld>
            <a:endParaRPr lang="zh-CN" altLang="en-US"/>
          </a:p>
        </p:txBody>
      </p:sp>
    </p:spTree>
    <p:extLst>
      <p:ext uri="{BB962C8B-B14F-4D97-AF65-F5344CB8AC3E}">
        <p14:creationId xmlns:p14="http://schemas.microsoft.com/office/powerpoint/2010/main" val="249639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SOLID</a:t>
            </a:r>
            <a:r>
              <a:rPr lang="zh-CN" altLang="en-US" dirty="0" smtClean="0"/>
              <a:t>之</a:t>
            </a:r>
            <a:r>
              <a:rPr lang="en-US" altLang="zh-CN" dirty="0" smtClean="0"/>
              <a:t>OCP</a:t>
            </a:r>
            <a:endParaRPr lang="zh-CN" altLang="en-US" dirty="0"/>
          </a:p>
        </p:txBody>
      </p:sp>
      <p:sp>
        <p:nvSpPr>
          <p:cNvPr id="3" name="内容占位符 2"/>
          <p:cNvSpPr>
            <a:spLocks noGrp="1"/>
          </p:cNvSpPr>
          <p:nvPr>
            <p:ph idx="1"/>
          </p:nvPr>
        </p:nvSpPr>
        <p:spPr/>
        <p:txBody>
          <a:bodyPr/>
          <a:lstStyle/>
          <a:p>
            <a:r>
              <a:rPr lang="en-US" altLang="zh-CN" dirty="0" smtClean="0"/>
              <a:t>Open Close Principle</a:t>
            </a:r>
          </a:p>
          <a:p>
            <a:pPr lvl="1"/>
            <a:r>
              <a:rPr lang="zh-CN" altLang="en-US" dirty="0" smtClean="0"/>
              <a:t>无需修改已有实现</a:t>
            </a:r>
            <a:r>
              <a:rPr lang="en-US" altLang="zh-CN" dirty="0" smtClean="0"/>
              <a:t>(close)</a:t>
            </a:r>
            <a:r>
              <a:rPr lang="zh-CN" altLang="en-US" dirty="0" smtClean="0"/>
              <a:t>，而是通过扩展来增加新功能</a:t>
            </a:r>
            <a:r>
              <a:rPr lang="en-US" altLang="zh-CN" dirty="0" smtClean="0"/>
              <a:t>(open)</a:t>
            </a:r>
          </a:p>
          <a:p>
            <a:r>
              <a:rPr lang="zh-CN" altLang="en-US" dirty="0" smtClean="0"/>
              <a:t>当扩展电梯系统支持</a:t>
            </a:r>
            <a:r>
              <a:rPr lang="en-US" altLang="zh-CN" dirty="0" smtClean="0"/>
              <a:t>ALS</a:t>
            </a:r>
            <a:r>
              <a:rPr lang="zh-CN" altLang="en-US" dirty="0" smtClean="0"/>
              <a:t>调度时</a:t>
            </a:r>
            <a:endParaRPr lang="en-US" altLang="zh-CN" dirty="0" smtClean="0"/>
          </a:p>
          <a:p>
            <a:pPr lvl="1"/>
            <a:r>
              <a:rPr lang="zh-CN" altLang="en-US" dirty="0"/>
              <a:t>改</a:t>
            </a:r>
            <a:r>
              <a:rPr lang="zh-CN" altLang="en-US" dirty="0" smtClean="0"/>
              <a:t>写</a:t>
            </a:r>
            <a:r>
              <a:rPr lang="en-US" altLang="zh-CN" dirty="0" smtClean="0"/>
              <a:t>Scheduler</a:t>
            </a:r>
          </a:p>
          <a:p>
            <a:pPr lvl="1"/>
            <a:r>
              <a:rPr lang="zh-CN" altLang="en-US" dirty="0" smtClean="0"/>
              <a:t>扩展</a:t>
            </a:r>
            <a:r>
              <a:rPr lang="en-US" altLang="zh-CN" dirty="0" smtClean="0"/>
              <a:t>Scheduler</a:t>
            </a:r>
            <a:endParaRPr lang="en-US" altLang="zh-CN" dirty="0" smtClean="0"/>
          </a:p>
          <a:p>
            <a:r>
              <a:rPr lang="en-US" altLang="zh-CN" dirty="0" smtClean="0"/>
              <a:t>Employee</a:t>
            </a:r>
            <a:r>
              <a:rPr lang="zh-CN" altLang="en-US" dirty="0" smtClean="0"/>
              <a:t>类的</a:t>
            </a:r>
            <a:r>
              <a:rPr lang="en-US" altLang="zh-CN" dirty="0" smtClean="0"/>
              <a:t>display()</a:t>
            </a:r>
            <a:r>
              <a:rPr lang="zh-CN" altLang="en-US" dirty="0" smtClean="0"/>
              <a:t>方法</a:t>
            </a:r>
            <a:endParaRPr lang="en-US" altLang="zh-CN" dirty="0" smtClean="0"/>
          </a:p>
          <a:p>
            <a:pPr lvl="1"/>
            <a:r>
              <a:rPr lang="zh-CN" altLang="en-US" dirty="0" smtClean="0"/>
              <a:t>普通员工：可以显示员工的基本信息和状态信息</a:t>
            </a:r>
            <a:endParaRPr lang="en-US" altLang="zh-CN" dirty="0" smtClean="0"/>
          </a:p>
          <a:p>
            <a:pPr lvl="1"/>
            <a:r>
              <a:rPr lang="zh-CN" altLang="en-US" dirty="0" smtClean="0"/>
              <a:t>部门经理：把部门的其他所有员工也按照某种方式显示出来</a:t>
            </a:r>
            <a:endParaRPr lang="en-US" altLang="zh-CN" dirty="0" smtClean="0"/>
          </a:p>
          <a:p>
            <a:pPr lvl="1"/>
            <a:r>
              <a:rPr lang="zh-CN" altLang="en-US" dirty="0" smtClean="0"/>
              <a:t>假设先实现了普通员工相应的功能，再来实现部门经理功能，怎么办？</a:t>
            </a:r>
            <a:endParaRPr lang="zh-CN" altLang="en-US" dirty="0"/>
          </a:p>
        </p:txBody>
      </p:sp>
      <p:sp>
        <p:nvSpPr>
          <p:cNvPr id="5" name="灯片编号占位符 4"/>
          <p:cNvSpPr>
            <a:spLocks noGrp="1"/>
          </p:cNvSpPr>
          <p:nvPr>
            <p:ph type="sldNum" sz="quarter" idx="12"/>
          </p:nvPr>
        </p:nvSpPr>
        <p:spPr/>
        <p:txBody>
          <a:bodyPr/>
          <a:lstStyle/>
          <a:p>
            <a:fld id="{DF38BC8C-A0AB-414C-B77B-2AAE45D3F9D3}" type="slidenum">
              <a:rPr lang="zh-CN" altLang="en-US" smtClean="0"/>
              <a:t>22</a:t>
            </a:fld>
            <a:endParaRPr lang="zh-CN" altLang="en-US"/>
          </a:p>
        </p:txBody>
      </p:sp>
      <p:pic>
        <p:nvPicPr>
          <p:cNvPr id="6" name="图片 5"/>
          <p:cNvPicPr>
            <a:picLocks noChangeAspect="1"/>
          </p:cNvPicPr>
          <p:nvPr/>
        </p:nvPicPr>
        <p:blipFill>
          <a:blip r:embed="rId3"/>
          <a:stretch>
            <a:fillRect/>
          </a:stretch>
        </p:blipFill>
        <p:spPr>
          <a:xfrm>
            <a:off x="4331435" y="0"/>
            <a:ext cx="7610475" cy="2105025"/>
          </a:xfrm>
          <a:prstGeom prst="rect">
            <a:avLst/>
          </a:prstGeom>
        </p:spPr>
      </p:pic>
      <p:sp>
        <p:nvSpPr>
          <p:cNvPr id="7" name="矩形 6"/>
          <p:cNvSpPr/>
          <p:nvPr/>
        </p:nvSpPr>
        <p:spPr>
          <a:xfrm>
            <a:off x="8777225" y="1456293"/>
            <a:ext cx="2031325" cy="369332"/>
          </a:xfrm>
          <a:prstGeom prst="rect">
            <a:avLst/>
          </a:prstGeom>
        </p:spPr>
        <p:txBody>
          <a:bodyPr wrap="none">
            <a:spAutoFit/>
          </a:bodyPr>
          <a:lstStyle/>
          <a:p>
            <a:r>
              <a:rPr lang="en-US" dirty="0">
                <a:solidFill>
                  <a:srgbClr val="333333"/>
                </a:solidFill>
                <a:latin typeface="dejarip"/>
              </a:rPr>
              <a:t> Bertrand Meyer </a:t>
            </a:r>
            <a:endParaRPr lang="en-US" dirty="0"/>
          </a:p>
        </p:txBody>
      </p:sp>
      <p:pic>
        <p:nvPicPr>
          <p:cNvPr id="9" name="图片 8"/>
          <p:cNvPicPr>
            <a:picLocks noChangeAspect="1"/>
          </p:cNvPicPr>
          <p:nvPr/>
        </p:nvPicPr>
        <p:blipFill>
          <a:blip r:embed="rId4"/>
          <a:stretch>
            <a:fillRect/>
          </a:stretch>
        </p:blipFill>
        <p:spPr>
          <a:xfrm>
            <a:off x="10646510" y="1052512"/>
            <a:ext cx="1295400" cy="1771650"/>
          </a:xfrm>
          <a:prstGeom prst="rect">
            <a:avLst/>
          </a:prstGeom>
        </p:spPr>
      </p:pic>
    </p:spTree>
    <p:extLst>
      <p:ext uri="{BB962C8B-B14F-4D97-AF65-F5344CB8AC3E}">
        <p14:creationId xmlns:p14="http://schemas.microsoft.com/office/powerpoint/2010/main" val="2924571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SOLID</a:t>
            </a:r>
            <a:r>
              <a:rPr lang="zh-CN" altLang="en-US" dirty="0" smtClean="0"/>
              <a:t>之</a:t>
            </a:r>
            <a:r>
              <a:rPr lang="en-US" altLang="zh-CN" dirty="0" smtClean="0"/>
              <a:t>LSP</a:t>
            </a:r>
            <a:endParaRPr lang="zh-CN" altLang="en-US" dirty="0"/>
          </a:p>
        </p:txBody>
      </p:sp>
      <p:sp>
        <p:nvSpPr>
          <p:cNvPr id="3" name="内容占位符 2"/>
          <p:cNvSpPr>
            <a:spLocks noGrp="1"/>
          </p:cNvSpPr>
          <p:nvPr>
            <p:ph idx="1"/>
          </p:nvPr>
        </p:nvSpPr>
        <p:spPr/>
        <p:txBody>
          <a:bodyPr/>
          <a:lstStyle/>
          <a:p>
            <a:r>
              <a:rPr lang="en-US" altLang="zh-CN" dirty="0" err="1" smtClean="0"/>
              <a:t>Liskov</a:t>
            </a:r>
            <a:r>
              <a:rPr lang="en-US" altLang="zh-CN" dirty="0" smtClean="0"/>
              <a:t> Substitution Principle</a:t>
            </a:r>
          </a:p>
          <a:p>
            <a:pPr lvl="1"/>
            <a:r>
              <a:rPr lang="zh-CN" altLang="en-US" dirty="0" smtClean="0"/>
              <a:t>任何父类出现的地方都可以使用子类来代替，并不会导致使用相应类的程序出现错误。</a:t>
            </a:r>
            <a:endParaRPr lang="en-US" altLang="zh-CN" dirty="0" smtClean="0"/>
          </a:p>
          <a:p>
            <a:pPr lvl="2"/>
            <a:r>
              <a:rPr lang="en-US" altLang="zh-CN" dirty="0" err="1" smtClean="0"/>
              <a:t>BaseClass</a:t>
            </a:r>
            <a:r>
              <a:rPr lang="en-US" altLang="zh-CN" dirty="0" smtClean="0"/>
              <a:t> b = new </a:t>
            </a:r>
            <a:r>
              <a:rPr lang="en-US" altLang="zh-CN" dirty="0" err="1" smtClean="0"/>
              <a:t>BaseClass</a:t>
            </a:r>
            <a:r>
              <a:rPr lang="en-US" altLang="zh-CN" dirty="0" smtClean="0"/>
              <a:t>(…) </a:t>
            </a:r>
            <a:r>
              <a:rPr lang="en-US" altLang="zh-CN" dirty="0" smtClean="0">
                <a:sym typeface="Wingdings" panose="05000000000000000000" pitchFamily="2" charset="2"/>
              </a:rPr>
              <a:t> </a:t>
            </a:r>
            <a:r>
              <a:rPr lang="en-US" altLang="zh-CN" dirty="0" err="1" smtClean="0">
                <a:sym typeface="Wingdings" panose="05000000000000000000" pitchFamily="2" charset="2"/>
              </a:rPr>
              <a:t>BaseClass</a:t>
            </a:r>
            <a:r>
              <a:rPr lang="en-US" altLang="zh-CN" dirty="0" smtClean="0">
                <a:sym typeface="Wingdings" panose="05000000000000000000" pitchFamily="2" charset="2"/>
              </a:rPr>
              <a:t> b = new </a:t>
            </a:r>
            <a:r>
              <a:rPr lang="en-US" altLang="zh-CN" dirty="0" err="1" smtClean="0">
                <a:sym typeface="Wingdings" panose="05000000000000000000" pitchFamily="2" charset="2"/>
              </a:rPr>
              <a:t>DerivedClass</a:t>
            </a:r>
            <a:r>
              <a:rPr lang="en-US" altLang="zh-CN" dirty="0" smtClean="0">
                <a:sym typeface="Wingdings" panose="05000000000000000000" pitchFamily="2" charset="2"/>
              </a:rPr>
              <a:t>(…)</a:t>
            </a:r>
            <a:endParaRPr lang="en-US" altLang="zh-CN" dirty="0" smtClean="0"/>
          </a:p>
          <a:p>
            <a:pPr lvl="1"/>
            <a:r>
              <a:rPr lang="zh-CN" altLang="en-US" dirty="0"/>
              <a:t>子</a:t>
            </a:r>
            <a:r>
              <a:rPr lang="zh-CN" altLang="en-US" dirty="0" smtClean="0"/>
              <a:t>类虽然继承了父类的属性和方法，但往往也会增加一些属性和方法，可能会破坏父类的相关约束</a:t>
            </a:r>
            <a:endParaRPr lang="en-US" altLang="zh-CN" dirty="0" smtClean="0"/>
          </a:p>
          <a:p>
            <a:pPr lvl="1"/>
            <a:r>
              <a:rPr lang="zh-CN" altLang="en-US" dirty="0" smtClean="0"/>
              <a:t>例：</a:t>
            </a:r>
            <a:r>
              <a:rPr lang="en-US" altLang="zh-CN" dirty="0" smtClean="0"/>
              <a:t>Queue</a:t>
            </a:r>
            <a:r>
              <a:rPr lang="zh-CN" altLang="en-US" dirty="0" smtClean="0"/>
              <a:t>和</a:t>
            </a:r>
            <a:r>
              <a:rPr lang="en-US" altLang="zh-CN" dirty="0" err="1" smtClean="0"/>
              <a:t>SortedQueue</a:t>
            </a:r>
            <a:r>
              <a:rPr lang="zh-CN" altLang="en-US" dirty="0" smtClean="0"/>
              <a:t>类</a:t>
            </a:r>
            <a:endParaRPr lang="en-US" altLang="zh-CN" dirty="0" smtClean="0"/>
          </a:p>
          <a:p>
            <a:pPr lvl="2"/>
            <a:r>
              <a:rPr lang="en-US" altLang="zh-CN" dirty="0" smtClean="0"/>
              <a:t>Queue</a:t>
            </a:r>
            <a:r>
              <a:rPr lang="zh-CN" altLang="en-US" dirty="0" smtClean="0"/>
              <a:t>类提供了一个</a:t>
            </a:r>
            <a:r>
              <a:rPr lang="en-US" altLang="zh-CN" dirty="0" err="1" smtClean="0"/>
              <a:t>getLastInElement</a:t>
            </a:r>
            <a:r>
              <a:rPr lang="en-US" altLang="zh-CN" dirty="0" smtClean="0"/>
              <a:t>()</a:t>
            </a:r>
            <a:r>
              <a:rPr lang="zh-CN" altLang="en-US" dirty="0" smtClean="0"/>
              <a:t>方法，即返回最近一次入队列的元素，其实现是返回队列尾部的元素</a:t>
            </a:r>
            <a:endParaRPr lang="en-US" altLang="zh-CN" dirty="0" smtClean="0"/>
          </a:p>
          <a:p>
            <a:pPr lvl="2"/>
            <a:r>
              <a:rPr lang="en-US" altLang="zh-CN" dirty="0" err="1" smtClean="0"/>
              <a:t>SortedQueue</a:t>
            </a:r>
            <a:r>
              <a:rPr lang="zh-CN" altLang="en-US" dirty="0" smtClean="0"/>
              <a:t>类则对队列中的元素进行排序，每次有新元素加入队列时，按照元素之间的大小关系插入到特定的位置</a:t>
            </a:r>
            <a:endParaRPr lang="en-US" altLang="zh-CN" dirty="0" smtClean="0"/>
          </a:p>
          <a:p>
            <a:pPr lvl="2"/>
            <a:r>
              <a:rPr lang="zh-CN" altLang="en-US" dirty="0" smtClean="0"/>
              <a:t>此时调用</a:t>
            </a:r>
            <a:r>
              <a:rPr lang="en-US" altLang="zh-CN" dirty="0" err="1" smtClean="0"/>
              <a:t>SortedQueue</a:t>
            </a:r>
            <a:r>
              <a:rPr lang="zh-CN" altLang="en-US" dirty="0" smtClean="0"/>
              <a:t>的</a:t>
            </a:r>
            <a:r>
              <a:rPr lang="en-US" altLang="zh-CN" dirty="0" err="1" smtClean="0"/>
              <a:t>getLastInElement</a:t>
            </a:r>
            <a:r>
              <a:rPr lang="zh-CN" altLang="en-US" dirty="0" smtClean="0"/>
              <a:t>会怎么样？如何解决这个问题？</a:t>
            </a:r>
            <a:endParaRPr lang="zh-CN" altLang="en-US" dirty="0"/>
          </a:p>
        </p:txBody>
      </p:sp>
      <p:sp>
        <p:nvSpPr>
          <p:cNvPr id="4" name="灯片编号占位符 3"/>
          <p:cNvSpPr>
            <a:spLocks noGrp="1"/>
          </p:cNvSpPr>
          <p:nvPr>
            <p:ph type="sldNum" sz="quarter" idx="12"/>
          </p:nvPr>
        </p:nvSpPr>
        <p:spPr/>
        <p:txBody>
          <a:bodyPr/>
          <a:lstStyle/>
          <a:p>
            <a:fld id="{DF38BC8C-A0AB-414C-B77B-2AAE45D3F9D3}" type="slidenum">
              <a:rPr lang="zh-CN" altLang="en-US" smtClean="0"/>
              <a:t>23</a:t>
            </a:fld>
            <a:endParaRPr lang="zh-CN" altLang="en-US"/>
          </a:p>
        </p:txBody>
      </p:sp>
    </p:spTree>
    <p:extLst>
      <p:ext uri="{BB962C8B-B14F-4D97-AF65-F5344CB8AC3E}">
        <p14:creationId xmlns:p14="http://schemas.microsoft.com/office/powerpoint/2010/main" val="3067966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SOLID</a:t>
            </a:r>
            <a:r>
              <a:rPr lang="zh-CN" altLang="en-US" dirty="0" smtClean="0"/>
              <a:t>之</a:t>
            </a:r>
            <a:r>
              <a:rPr lang="en-US" altLang="zh-CN" dirty="0" smtClean="0"/>
              <a:t>ISP</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Interface Segregation Principle</a:t>
            </a:r>
          </a:p>
          <a:p>
            <a:pPr lvl="1"/>
            <a:r>
              <a:rPr lang="zh-CN" altLang="en-US" dirty="0" smtClean="0"/>
              <a:t>当一个类实现一个接口类的时候，必须要实现接口类中的所有接口，否则就是抽象类</a:t>
            </a:r>
            <a:r>
              <a:rPr lang="en-US" altLang="zh-CN" dirty="0" smtClean="0"/>
              <a:t>(abstract class)</a:t>
            </a:r>
            <a:r>
              <a:rPr lang="zh-CN" altLang="en-US" dirty="0" smtClean="0"/>
              <a:t>，不能实例化出对象</a:t>
            </a:r>
            <a:endParaRPr lang="en-US" altLang="zh-CN" dirty="0" smtClean="0"/>
          </a:p>
          <a:p>
            <a:pPr lvl="1"/>
            <a:r>
              <a:rPr lang="zh-CN" altLang="en-US" dirty="0" smtClean="0"/>
              <a:t>软件设计经常需要设计接口类，来规范一些行为。避免往一个接口类中放过多的接口</a:t>
            </a:r>
            <a:endParaRPr lang="en-US" altLang="zh-CN" dirty="0" smtClean="0"/>
          </a:p>
          <a:p>
            <a:pPr lvl="1"/>
            <a:r>
              <a:rPr lang="zh-CN" altLang="en-US" dirty="0" smtClean="0"/>
              <a:t>例：</a:t>
            </a:r>
            <a:r>
              <a:rPr lang="en-US" altLang="zh-CN" dirty="0" smtClean="0"/>
              <a:t>Payment</a:t>
            </a:r>
            <a:r>
              <a:rPr lang="zh-CN" altLang="en-US" dirty="0" smtClean="0"/>
              <a:t>是一个接口类，用来规范电子商务中的付款方式</a:t>
            </a:r>
            <a:endParaRPr lang="en-US" altLang="zh-CN" dirty="0" smtClean="0"/>
          </a:p>
          <a:p>
            <a:pPr lvl="2"/>
            <a:r>
              <a:rPr lang="zh-CN" altLang="en-US" dirty="0" smtClean="0"/>
              <a:t>信用卡付款</a:t>
            </a:r>
            <a:r>
              <a:rPr lang="en-US" altLang="zh-CN" dirty="0" smtClean="0"/>
              <a:t>: </a:t>
            </a:r>
            <a:r>
              <a:rPr lang="zh-CN" altLang="en-US" dirty="0" smtClean="0"/>
              <a:t>一组接口</a:t>
            </a:r>
            <a:endParaRPr lang="en-US" altLang="zh-CN" dirty="0" smtClean="0"/>
          </a:p>
          <a:p>
            <a:pPr lvl="2"/>
            <a:r>
              <a:rPr lang="zh-CN" altLang="en-US" dirty="0" smtClean="0"/>
              <a:t>储蓄卡付款</a:t>
            </a:r>
            <a:r>
              <a:rPr lang="en-US" altLang="zh-CN" dirty="0" smtClean="0"/>
              <a:t>: </a:t>
            </a:r>
            <a:r>
              <a:rPr lang="zh-CN" altLang="en-US" dirty="0" smtClean="0"/>
              <a:t>一组接口</a:t>
            </a:r>
            <a:endParaRPr lang="en-US" altLang="zh-CN" dirty="0" smtClean="0"/>
          </a:p>
          <a:p>
            <a:pPr lvl="2"/>
            <a:r>
              <a:rPr lang="zh-CN" altLang="en-US" dirty="0"/>
              <a:t>支付</a:t>
            </a:r>
            <a:r>
              <a:rPr lang="zh-CN" altLang="en-US" dirty="0" smtClean="0"/>
              <a:t>宝付款</a:t>
            </a:r>
            <a:r>
              <a:rPr lang="en-US" altLang="zh-CN" dirty="0" smtClean="0"/>
              <a:t>: </a:t>
            </a:r>
            <a:r>
              <a:rPr lang="zh-CN" altLang="en-US" dirty="0" smtClean="0"/>
              <a:t>一</a:t>
            </a:r>
            <a:r>
              <a:rPr lang="zh-CN" altLang="en-US" dirty="0"/>
              <a:t>组接口</a:t>
            </a:r>
            <a:endParaRPr lang="en-US" altLang="zh-CN" dirty="0" smtClean="0"/>
          </a:p>
          <a:p>
            <a:pPr lvl="1"/>
            <a:r>
              <a:rPr lang="zh-CN" altLang="en-US" dirty="0" smtClean="0"/>
              <a:t>假设</a:t>
            </a:r>
            <a:r>
              <a:rPr lang="en-US" altLang="zh-CN" dirty="0" smtClean="0"/>
              <a:t>Payment</a:t>
            </a:r>
            <a:r>
              <a:rPr lang="zh-CN" altLang="en-US" dirty="0" smtClean="0"/>
              <a:t>同时把这三类付款方式都纳入作为接口</a:t>
            </a:r>
            <a:endParaRPr lang="en-US" altLang="zh-CN" dirty="0" smtClean="0"/>
          </a:p>
          <a:p>
            <a:pPr lvl="2"/>
            <a:r>
              <a:rPr lang="zh-CN" altLang="en-US" dirty="0" smtClean="0"/>
              <a:t>你开设了一个店铺，要纳入一个平台必须要使用</a:t>
            </a:r>
            <a:r>
              <a:rPr lang="en-US" altLang="zh-CN" dirty="0" smtClean="0"/>
              <a:t>Payment</a:t>
            </a:r>
            <a:r>
              <a:rPr lang="zh-CN" altLang="en-US" dirty="0" smtClean="0"/>
              <a:t>接口</a:t>
            </a:r>
            <a:endParaRPr lang="en-US" altLang="zh-CN" dirty="0" smtClean="0"/>
          </a:p>
          <a:p>
            <a:pPr lvl="2"/>
            <a:r>
              <a:rPr lang="zh-CN" altLang="en-US" dirty="0" smtClean="0"/>
              <a:t>每个商品都要实现这三个接口</a:t>
            </a:r>
            <a:endParaRPr lang="en-US" altLang="zh-CN" dirty="0" smtClean="0"/>
          </a:p>
          <a:p>
            <a:pPr lvl="2"/>
            <a:r>
              <a:rPr lang="zh-CN" altLang="en-US" dirty="0"/>
              <a:t>有</a:t>
            </a:r>
            <a:r>
              <a:rPr lang="zh-CN" altLang="en-US" dirty="0" smtClean="0"/>
              <a:t>什么问题？如何解决？</a:t>
            </a:r>
            <a:endParaRPr lang="zh-CN" altLang="en-US" dirty="0"/>
          </a:p>
        </p:txBody>
      </p:sp>
      <p:sp>
        <p:nvSpPr>
          <p:cNvPr id="4" name="灯片编号占位符 3"/>
          <p:cNvSpPr>
            <a:spLocks noGrp="1"/>
          </p:cNvSpPr>
          <p:nvPr>
            <p:ph type="sldNum" sz="quarter" idx="12"/>
          </p:nvPr>
        </p:nvSpPr>
        <p:spPr/>
        <p:txBody>
          <a:bodyPr/>
          <a:lstStyle/>
          <a:p>
            <a:fld id="{DF38BC8C-A0AB-414C-B77B-2AAE45D3F9D3}" type="slidenum">
              <a:rPr lang="zh-CN" altLang="en-US" smtClean="0"/>
              <a:t>24</a:t>
            </a:fld>
            <a:endParaRPr lang="zh-CN" altLang="en-US"/>
          </a:p>
        </p:txBody>
      </p:sp>
    </p:spTree>
    <p:extLst>
      <p:ext uri="{BB962C8B-B14F-4D97-AF65-F5344CB8AC3E}">
        <p14:creationId xmlns:p14="http://schemas.microsoft.com/office/powerpoint/2010/main" val="2219544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SOLID</a:t>
            </a:r>
            <a:r>
              <a:rPr lang="zh-CN" altLang="en-US" dirty="0" smtClean="0"/>
              <a:t>之</a:t>
            </a:r>
            <a:r>
              <a:rPr lang="en-US" altLang="zh-CN" dirty="0" smtClean="0"/>
              <a:t>DIP</a:t>
            </a:r>
            <a:endParaRPr lang="zh-CN" altLang="en-US" dirty="0"/>
          </a:p>
        </p:txBody>
      </p:sp>
      <p:sp>
        <p:nvSpPr>
          <p:cNvPr id="4" name="矩形 3"/>
          <p:cNvSpPr/>
          <p:nvPr/>
        </p:nvSpPr>
        <p:spPr>
          <a:xfrm>
            <a:off x="601332" y="2779962"/>
            <a:ext cx="7010400" cy="3754874"/>
          </a:xfrm>
          <a:prstGeom prst="rect">
            <a:avLst/>
          </a:prstGeom>
        </p:spPr>
        <p:txBody>
          <a:bodyPr wrap="square">
            <a:spAutoFit/>
          </a:bodyPr>
          <a:lstStyle/>
          <a:p>
            <a:r>
              <a:rPr lang="en-US" altLang="zh-CN" sz="1400" dirty="0">
                <a:solidFill>
                  <a:srgbClr val="0000FF"/>
                </a:solidFill>
                <a:latin typeface="Consolas" panose="020B0609020204030204" pitchFamily="49" charset="0"/>
              </a:rPr>
              <a:t>public class </a:t>
            </a:r>
            <a:r>
              <a:rPr lang="en-US" altLang="zh-CN" sz="1400" dirty="0" err="1" smtClean="0">
                <a:solidFill>
                  <a:srgbClr val="000000"/>
                </a:solidFill>
                <a:latin typeface="Consolas" panose="020B0609020204030204" pitchFamily="49" charset="0"/>
              </a:rPr>
              <a:t>CustomerManager</a:t>
            </a:r>
            <a:endParaRPr lang="en-US" altLang="zh-CN" sz="1400" dirty="0">
              <a:solidFill>
                <a:srgbClr val="000000"/>
              </a:solidFill>
              <a:latin typeface="Consolas" panose="020B0609020204030204" pitchFamily="49" charset="0"/>
            </a:endParaRPr>
          </a:p>
          <a:p>
            <a:r>
              <a:rPr lang="en-US" altLang="zh-CN" sz="1400" dirty="0" smtClean="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smtClean="0">
                <a:solidFill>
                  <a:srgbClr val="000000"/>
                </a:solidFill>
                <a:latin typeface="Consolas" panose="020B0609020204030204" pitchFamily="49" charset="0"/>
              </a:rPr>
              <a:t>    …field attributes here…</a:t>
            </a:r>
            <a:endParaRPr lang="en-US" altLang="zh-CN" sz="1400" dirty="0">
              <a:solidFill>
                <a:srgbClr val="000000"/>
              </a:solidFill>
              <a:latin typeface="Consolas" panose="020B0609020204030204" pitchFamily="49" charset="0"/>
            </a:endParaRPr>
          </a:p>
          <a:p>
            <a:r>
              <a:rPr lang="en-US" altLang="zh-CN" sz="1400" dirty="0" smtClean="0">
                <a:solidFill>
                  <a:srgbClr val="0000FF"/>
                </a:solidFill>
                <a:latin typeface="Consolas" panose="020B0609020204030204" pitchFamily="49" charset="0"/>
              </a:rPr>
              <a:t>     public </a:t>
            </a:r>
            <a:r>
              <a:rPr lang="en-US" altLang="zh-CN" sz="1400" dirty="0">
                <a:solidFill>
                  <a:srgbClr val="0000FF"/>
                </a:solidFill>
                <a:latin typeface="Consolas" panose="020B0609020204030204" pitchFamily="49" charset="0"/>
              </a:rPr>
              <a:t>void </a:t>
            </a:r>
            <a:r>
              <a:rPr lang="en-US" altLang="zh-CN" sz="1400" dirty="0">
                <a:solidFill>
                  <a:srgbClr val="000000"/>
                </a:solidFill>
                <a:latin typeface="Consolas" panose="020B0609020204030204" pitchFamily="49" charset="0"/>
              </a:rPr>
              <a:t>Insert(Customer c)</a:t>
            </a:r>
          </a:p>
          <a:p>
            <a:r>
              <a:rPr lang="en-US" altLang="zh-CN" sz="1400" dirty="0" smtClean="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r>
              <a:rPr lang="en-US" altLang="zh-CN" sz="1400" dirty="0" smtClean="0">
                <a:solidFill>
                  <a:srgbClr val="0000FF"/>
                </a:solidFill>
                <a:latin typeface="Consolas" panose="020B0609020204030204" pitchFamily="49" charset="0"/>
              </a:rPr>
              <a:t>         try</a:t>
            </a:r>
            <a:r>
              <a:rPr lang="en-US" altLang="zh-CN" sz="1400" dirty="0" smtClean="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r>
              <a:rPr lang="en-US" altLang="zh-CN" sz="1400" i="1" dirty="0" smtClean="0">
                <a:solidFill>
                  <a:srgbClr val="008100"/>
                </a:solidFill>
                <a:latin typeface="Consolas-Italic"/>
              </a:rPr>
              <a:t>              //</a:t>
            </a:r>
            <a:r>
              <a:rPr lang="en-US" altLang="zh-CN" sz="1400" i="1" dirty="0">
                <a:solidFill>
                  <a:srgbClr val="008100"/>
                </a:solidFill>
                <a:latin typeface="Consolas-Italic"/>
              </a:rPr>
              <a:t>Insert logic</a:t>
            </a:r>
          </a:p>
          <a:p>
            <a:r>
              <a:rPr lang="en-US" altLang="zh-CN" sz="1400" dirty="0" smtClean="0">
                <a:solidFill>
                  <a:srgbClr val="000000"/>
                </a:solidFill>
                <a:latin typeface="Consolas" panose="020B0609020204030204" pitchFamily="49" charset="0"/>
              </a:rPr>
              <a:t>         }</a:t>
            </a:r>
            <a:r>
              <a:rPr lang="en-US" altLang="zh-CN" sz="1400" dirty="0" smtClean="0">
                <a:solidFill>
                  <a:srgbClr val="0000FF"/>
                </a:solidFill>
                <a:latin typeface="Consolas" panose="020B0609020204030204" pitchFamily="49" charset="0"/>
              </a:rPr>
              <a:t>catch </a:t>
            </a:r>
            <a:r>
              <a:rPr lang="en-US" altLang="zh-CN" sz="1400" dirty="0">
                <a:solidFill>
                  <a:srgbClr val="000000"/>
                </a:solidFill>
                <a:latin typeface="Consolas" panose="020B0609020204030204" pitchFamily="49" charset="0"/>
              </a:rPr>
              <a:t>(Exception e</a:t>
            </a:r>
            <a:r>
              <a:rPr lang="en-US" altLang="zh-CN" sz="1400" dirty="0" smtClean="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r>
              <a:rPr lang="en-US" altLang="zh-CN" sz="1400" dirty="0" smtClean="0">
                <a:solidFill>
                  <a:srgbClr val="000000"/>
                </a:solidFill>
                <a:latin typeface="Consolas" panose="020B0609020204030204" pitchFamily="49" charset="0"/>
              </a:rPr>
              <a:t>             </a:t>
            </a:r>
            <a:r>
              <a:rPr lang="en-US" altLang="zh-CN" sz="1400" dirty="0" err="1" smtClean="0">
                <a:solidFill>
                  <a:srgbClr val="000000"/>
                </a:solidFill>
                <a:latin typeface="Consolas" panose="020B0609020204030204" pitchFamily="49" charset="0"/>
              </a:rPr>
              <a:t>FileLogger</a:t>
            </a:r>
            <a:r>
              <a:rPr lang="en-US" altLang="zh-CN" sz="1400" dirty="0" smtClean="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f = </a:t>
            </a:r>
            <a:r>
              <a:rPr lang="en-US" altLang="zh-CN" sz="1400" dirty="0">
                <a:solidFill>
                  <a:srgbClr val="0000FF"/>
                </a:solidFill>
                <a:latin typeface="Consolas" panose="020B0609020204030204" pitchFamily="49" charset="0"/>
              </a:rPr>
              <a:t>new </a:t>
            </a:r>
            <a:r>
              <a:rPr lang="en-US" altLang="zh-CN" sz="1400" dirty="0" err="1">
                <a:solidFill>
                  <a:srgbClr val="000000"/>
                </a:solidFill>
                <a:latin typeface="Consolas" panose="020B0609020204030204" pitchFamily="49" charset="0"/>
              </a:rPr>
              <a:t>FileLogger</a:t>
            </a:r>
            <a:r>
              <a:rPr lang="en-US" altLang="zh-CN" sz="1400" dirty="0">
                <a:solidFill>
                  <a:srgbClr val="000000"/>
                </a:solidFill>
                <a:latin typeface="Consolas" panose="020B0609020204030204" pitchFamily="49" charset="0"/>
              </a:rPr>
              <a:t>();</a:t>
            </a:r>
          </a:p>
          <a:p>
            <a:r>
              <a:rPr lang="en-US" altLang="zh-CN" sz="1400" dirty="0" smtClean="0">
                <a:solidFill>
                  <a:srgbClr val="000000"/>
                </a:solidFill>
                <a:latin typeface="Consolas" panose="020B0609020204030204" pitchFamily="49" charset="0"/>
              </a:rPr>
              <a:t>             </a:t>
            </a:r>
            <a:r>
              <a:rPr lang="en-US" altLang="zh-CN" sz="1400" dirty="0" err="1" smtClean="0">
                <a:solidFill>
                  <a:srgbClr val="000000"/>
                </a:solidFill>
                <a:latin typeface="Consolas" panose="020B0609020204030204" pitchFamily="49" charset="0"/>
              </a:rPr>
              <a:t>f.LogError</a:t>
            </a:r>
            <a:r>
              <a:rPr lang="en-US" altLang="zh-CN" sz="1400" dirty="0" smtClean="0">
                <a:solidFill>
                  <a:srgbClr val="000000"/>
                </a:solidFill>
                <a:latin typeface="Consolas" panose="020B0609020204030204" pitchFamily="49" charset="0"/>
              </a:rPr>
              <a:t>(e</a:t>
            </a:r>
            <a:r>
              <a:rPr lang="en-US" altLang="zh-CN" sz="1400" dirty="0">
                <a:solidFill>
                  <a:srgbClr val="000000"/>
                </a:solidFill>
                <a:latin typeface="Consolas" panose="020B0609020204030204" pitchFamily="49" charset="0"/>
              </a:rPr>
              <a:t>);</a:t>
            </a:r>
          </a:p>
          <a:p>
            <a:r>
              <a:rPr lang="en-US" altLang="zh-CN" sz="1400" dirty="0" smtClean="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r>
              <a:rPr lang="en-US" altLang="zh-CN" sz="1400" dirty="0" smtClean="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a:t>
            </a:r>
          </a:p>
          <a:p>
            <a:r>
              <a:rPr lang="en-US" altLang="zh-CN" sz="1400" dirty="0">
                <a:solidFill>
                  <a:srgbClr val="0000FF"/>
                </a:solidFill>
                <a:latin typeface="Consolas" panose="020B0609020204030204" pitchFamily="49" charset="0"/>
              </a:rPr>
              <a:t>public class </a:t>
            </a:r>
            <a:r>
              <a:rPr lang="en-US" altLang="zh-CN" sz="1400" dirty="0" err="1">
                <a:solidFill>
                  <a:srgbClr val="000000"/>
                </a:solidFill>
                <a:latin typeface="Consolas" panose="020B0609020204030204" pitchFamily="49" charset="0"/>
              </a:rPr>
              <a:t>FileLogger</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a:t>
            </a:r>
          </a:p>
          <a:p>
            <a:r>
              <a:rPr lang="en-US" altLang="zh-CN" sz="1400" dirty="0" smtClean="0">
                <a:solidFill>
                  <a:srgbClr val="0000FF"/>
                </a:solidFill>
                <a:latin typeface="Consolas" panose="020B0609020204030204" pitchFamily="49" charset="0"/>
              </a:rPr>
              <a:t>    public </a:t>
            </a:r>
            <a:r>
              <a:rPr lang="en-US" altLang="zh-CN" sz="1400" dirty="0">
                <a:solidFill>
                  <a:srgbClr val="0000FF"/>
                </a:solidFill>
                <a:latin typeface="Consolas" panose="020B0609020204030204" pitchFamily="49" charset="0"/>
              </a:rPr>
              <a:t>void </a:t>
            </a:r>
            <a:r>
              <a:rPr lang="en-US" altLang="zh-CN" sz="1400" dirty="0" err="1">
                <a:solidFill>
                  <a:srgbClr val="000000"/>
                </a:solidFill>
                <a:latin typeface="Consolas" panose="020B0609020204030204" pitchFamily="49" charset="0"/>
              </a:rPr>
              <a:t>LogError</a:t>
            </a:r>
            <a:r>
              <a:rPr lang="en-US" altLang="zh-CN" sz="1400" dirty="0">
                <a:solidFill>
                  <a:srgbClr val="000000"/>
                </a:solidFill>
                <a:latin typeface="Consolas" panose="020B0609020204030204" pitchFamily="49" charset="0"/>
              </a:rPr>
              <a:t>(Exception e</a:t>
            </a:r>
            <a:r>
              <a:rPr lang="en-US" altLang="zh-CN" sz="1400" dirty="0" smtClean="0">
                <a:solidFill>
                  <a:srgbClr val="000000"/>
                </a:solidFill>
                <a:latin typeface="Consolas" panose="020B0609020204030204" pitchFamily="49" charset="0"/>
              </a:rPr>
              <a:t>){</a:t>
            </a:r>
            <a:r>
              <a:rPr lang="en-US" altLang="zh-CN" sz="1400" i="1" dirty="0" smtClean="0">
                <a:solidFill>
                  <a:srgbClr val="008100"/>
                </a:solidFill>
                <a:latin typeface="Consolas-Italic"/>
              </a:rPr>
              <a:t>//</a:t>
            </a:r>
            <a:r>
              <a:rPr lang="en-US" altLang="zh-CN" sz="1400" i="1" dirty="0">
                <a:solidFill>
                  <a:srgbClr val="008100"/>
                </a:solidFill>
                <a:latin typeface="Consolas-Italic"/>
              </a:rPr>
              <a:t>Log Error in a physical </a:t>
            </a:r>
            <a:r>
              <a:rPr lang="en-US" altLang="zh-CN" sz="1400" i="1" dirty="0" smtClean="0">
                <a:solidFill>
                  <a:srgbClr val="008100"/>
                </a:solidFill>
                <a:latin typeface="Consolas-Italic"/>
              </a:rPr>
              <a:t>file </a:t>
            </a:r>
            <a:r>
              <a:rPr lang="en-US" altLang="zh-CN" sz="1400" dirty="0" smtClean="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a:t>
            </a:r>
            <a:endParaRPr lang="zh-CN" altLang="en-US" sz="4000" dirty="0"/>
          </a:p>
        </p:txBody>
      </p:sp>
      <p:sp>
        <p:nvSpPr>
          <p:cNvPr id="5" name="矩形 4"/>
          <p:cNvSpPr/>
          <p:nvPr/>
        </p:nvSpPr>
        <p:spPr>
          <a:xfrm>
            <a:off x="6022619" y="3076868"/>
            <a:ext cx="521546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CustomerManager</a:t>
            </a:r>
            <a:r>
              <a:rPr lang="zh-CN" altLang="en-US" sz="2400" dirty="0" smtClean="0"/>
              <a:t>依赖于</a:t>
            </a:r>
            <a:r>
              <a:rPr lang="en-US" altLang="zh-CN" sz="2400" dirty="0" err="1" smtClean="0"/>
              <a:t>Filelogger</a:t>
            </a:r>
            <a:r>
              <a:rPr lang="zh-CN" altLang="en-US" sz="2400" dirty="0" smtClean="0"/>
              <a:t>，即把异常信息记录到具体存储文件中</a:t>
            </a:r>
            <a:endParaRPr lang="zh-CN" altLang="en-US" sz="2400" dirty="0"/>
          </a:p>
        </p:txBody>
      </p:sp>
      <p:sp>
        <p:nvSpPr>
          <p:cNvPr id="6" name="矩形 5"/>
          <p:cNvSpPr/>
          <p:nvPr/>
        </p:nvSpPr>
        <p:spPr>
          <a:xfrm>
            <a:off x="6022618" y="4812110"/>
            <a:ext cx="521546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t>在</a:t>
            </a:r>
            <a:r>
              <a:rPr lang="zh-CN" altLang="en-US" sz="2400" dirty="0" smtClean="0"/>
              <a:t>数据库存储环境中想要重用</a:t>
            </a:r>
            <a:r>
              <a:rPr lang="en-US" altLang="zh-CN" sz="2400" dirty="0" err="1" smtClean="0"/>
              <a:t>CustomerManager</a:t>
            </a:r>
            <a:r>
              <a:rPr lang="zh-CN" altLang="en-US" sz="2400" dirty="0" smtClean="0"/>
              <a:t>类，怎么办？</a:t>
            </a:r>
            <a:endParaRPr lang="zh-CN" altLang="en-US" sz="2400" dirty="0"/>
          </a:p>
        </p:txBody>
      </p:sp>
      <p:sp>
        <p:nvSpPr>
          <p:cNvPr id="7" name="下箭头 6"/>
          <p:cNvSpPr/>
          <p:nvPr/>
        </p:nvSpPr>
        <p:spPr>
          <a:xfrm>
            <a:off x="8542866" y="4178295"/>
            <a:ext cx="327378" cy="428977"/>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DF38BC8C-A0AB-414C-B77B-2AAE45D3F9D3}" type="slidenum">
              <a:rPr lang="zh-CN" altLang="en-US" smtClean="0"/>
              <a:t>25</a:t>
            </a:fld>
            <a:endParaRPr lang="zh-CN" altLang="en-US"/>
          </a:p>
        </p:txBody>
      </p:sp>
      <p:sp>
        <p:nvSpPr>
          <p:cNvPr id="10" name="矩形 9"/>
          <p:cNvSpPr/>
          <p:nvPr/>
        </p:nvSpPr>
        <p:spPr>
          <a:xfrm>
            <a:off x="5232485" y="1612317"/>
            <a:ext cx="1323877" cy="6639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HL_A</a:t>
            </a:r>
            <a:endParaRPr lang="en-US" dirty="0"/>
          </a:p>
        </p:txBody>
      </p:sp>
      <p:sp>
        <p:nvSpPr>
          <p:cNvPr id="11" name="矩形 10"/>
          <p:cNvSpPr/>
          <p:nvPr/>
        </p:nvSpPr>
        <p:spPr>
          <a:xfrm>
            <a:off x="7376872" y="1612317"/>
            <a:ext cx="1323877" cy="6639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ML_B</a:t>
            </a:r>
            <a:endParaRPr lang="en-US" dirty="0"/>
          </a:p>
        </p:txBody>
      </p:sp>
      <p:sp>
        <p:nvSpPr>
          <p:cNvPr id="12" name="矩形 11"/>
          <p:cNvSpPr/>
          <p:nvPr/>
        </p:nvSpPr>
        <p:spPr>
          <a:xfrm>
            <a:off x="9521259" y="1612317"/>
            <a:ext cx="1323877" cy="6639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LL_C</a:t>
            </a:r>
            <a:endParaRPr lang="en-US" dirty="0"/>
          </a:p>
        </p:txBody>
      </p:sp>
      <p:cxnSp>
        <p:nvCxnSpPr>
          <p:cNvPr id="14" name="直接箭头连接符 13"/>
          <p:cNvCxnSpPr>
            <a:stCxn id="10" idx="3"/>
            <a:endCxn id="11" idx="1"/>
          </p:cNvCxnSpPr>
          <p:nvPr/>
        </p:nvCxnSpPr>
        <p:spPr>
          <a:xfrm>
            <a:off x="6556362" y="1944307"/>
            <a:ext cx="82051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11" idx="3"/>
            <a:endCxn id="12" idx="1"/>
          </p:cNvCxnSpPr>
          <p:nvPr/>
        </p:nvCxnSpPr>
        <p:spPr>
          <a:xfrm>
            <a:off x="8700749" y="1944307"/>
            <a:ext cx="82051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矩形 17"/>
          <p:cNvSpPr/>
          <p:nvPr/>
        </p:nvSpPr>
        <p:spPr>
          <a:xfrm>
            <a:off x="601332" y="1761629"/>
            <a:ext cx="4037131" cy="400110"/>
          </a:xfrm>
          <a:prstGeom prst="rect">
            <a:avLst/>
          </a:prstGeom>
        </p:spPr>
        <p:txBody>
          <a:bodyPr wrap="none">
            <a:spAutoFit/>
          </a:bodyPr>
          <a:lstStyle/>
          <a:p>
            <a:r>
              <a:rPr lang="en-US" altLang="zh-CN" sz="2000" b="1" dirty="0" smtClean="0"/>
              <a:t>DIP: Dependency </a:t>
            </a:r>
            <a:r>
              <a:rPr lang="en-US" altLang="zh-CN" sz="2000" b="1" dirty="0"/>
              <a:t>Inversion Principle</a:t>
            </a:r>
            <a:endParaRPr lang="zh-CN" altLang="en-US" sz="2000" b="1" dirty="0"/>
          </a:p>
        </p:txBody>
      </p:sp>
    </p:spTree>
    <p:extLst>
      <p:ext uri="{BB962C8B-B14F-4D97-AF65-F5344CB8AC3E}">
        <p14:creationId xmlns:p14="http://schemas.microsoft.com/office/powerpoint/2010/main" val="363545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SOLID</a:t>
            </a:r>
            <a:r>
              <a:rPr lang="zh-CN" altLang="en-US" dirty="0" smtClean="0"/>
              <a:t>之</a:t>
            </a:r>
            <a:r>
              <a:rPr lang="en-US" altLang="zh-CN" dirty="0" smtClean="0"/>
              <a:t>DIP</a:t>
            </a:r>
            <a:endParaRPr lang="zh-CN" altLang="en-US" dirty="0"/>
          </a:p>
        </p:txBody>
      </p:sp>
      <p:sp>
        <p:nvSpPr>
          <p:cNvPr id="4" name="矩形 3"/>
          <p:cNvSpPr/>
          <p:nvPr/>
        </p:nvSpPr>
        <p:spPr>
          <a:xfrm>
            <a:off x="548510" y="3413846"/>
            <a:ext cx="6684628" cy="3108543"/>
          </a:xfrm>
          <a:prstGeom prst="rect">
            <a:avLst/>
          </a:prstGeom>
        </p:spPr>
        <p:txBody>
          <a:bodyPr wrap="square">
            <a:spAutoFit/>
          </a:bodyPr>
          <a:lstStyle/>
          <a:p>
            <a:r>
              <a:rPr lang="en-US" altLang="zh-CN" sz="1400" dirty="0">
                <a:solidFill>
                  <a:srgbClr val="0000FF"/>
                </a:solidFill>
                <a:latin typeface="Consolas" panose="020B0609020204030204" pitchFamily="49" charset="0"/>
              </a:rPr>
              <a:t>public class </a:t>
            </a:r>
            <a:r>
              <a:rPr lang="en-US" altLang="zh-CN" sz="1400" dirty="0" err="1" smtClean="0">
                <a:solidFill>
                  <a:srgbClr val="000000"/>
                </a:solidFill>
                <a:latin typeface="Consolas" panose="020B0609020204030204" pitchFamily="49" charset="0"/>
              </a:rPr>
              <a:t>CustomerManager</a:t>
            </a:r>
            <a:endParaRPr lang="en-US" altLang="zh-CN" sz="1400" dirty="0">
              <a:solidFill>
                <a:srgbClr val="000000"/>
              </a:solidFill>
              <a:latin typeface="Consolas" panose="020B0609020204030204" pitchFamily="49" charset="0"/>
            </a:endParaRPr>
          </a:p>
          <a:p>
            <a:r>
              <a:rPr lang="en-US" altLang="zh-CN" sz="1400" dirty="0" smtClean="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smtClean="0">
                <a:solidFill>
                  <a:srgbClr val="000000"/>
                </a:solidFill>
                <a:latin typeface="Consolas" panose="020B0609020204030204" pitchFamily="49" charset="0"/>
              </a:rPr>
              <a:t>    …field attributes here…</a:t>
            </a:r>
          </a:p>
          <a:p>
            <a:r>
              <a:rPr lang="en-US" altLang="zh-CN" sz="1400" dirty="0">
                <a:solidFill>
                  <a:srgbClr val="000000"/>
                </a:solidFill>
                <a:latin typeface="Consolas" panose="020B0609020204030204" pitchFamily="49" charset="0"/>
              </a:rPr>
              <a:t> </a:t>
            </a:r>
            <a:r>
              <a:rPr lang="en-US" altLang="zh-CN" sz="1400" dirty="0" smtClean="0">
                <a:solidFill>
                  <a:srgbClr val="000000"/>
                </a:solidFill>
                <a:latin typeface="Consolas" panose="020B0609020204030204" pitchFamily="49" charset="0"/>
              </a:rPr>
              <a:t>    private </a:t>
            </a:r>
            <a:r>
              <a:rPr lang="en-US" altLang="zh-CN" sz="1400" dirty="0" err="1" smtClean="0">
                <a:solidFill>
                  <a:srgbClr val="000000"/>
                </a:solidFill>
                <a:latin typeface="Consolas" panose="020B0609020204030204" pitchFamily="49" charset="0"/>
              </a:rPr>
              <a:t>Ilogger</a:t>
            </a:r>
            <a:r>
              <a:rPr lang="en-US" altLang="zh-CN" sz="1400" dirty="0" smtClean="0">
                <a:solidFill>
                  <a:srgbClr val="000000"/>
                </a:solidFill>
                <a:latin typeface="Consolas" panose="020B0609020204030204" pitchFamily="49" charset="0"/>
              </a:rPr>
              <a:t> </a:t>
            </a:r>
            <a:r>
              <a:rPr lang="en-US" altLang="zh-CN" sz="1400" dirty="0" err="1" smtClean="0">
                <a:solidFill>
                  <a:srgbClr val="000000"/>
                </a:solidFill>
                <a:latin typeface="Consolas" panose="020B0609020204030204" pitchFamily="49" charset="0"/>
              </a:rPr>
              <a:t>mylogger</a:t>
            </a:r>
            <a:r>
              <a:rPr lang="en-US" altLang="zh-CN" sz="1400" dirty="0" smtClean="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a:t>
            </a:r>
            <a:r>
              <a:rPr lang="en-US" altLang="zh-CN" sz="1400" dirty="0" smtClean="0">
                <a:solidFill>
                  <a:srgbClr val="000000"/>
                </a:solidFill>
                <a:latin typeface="Consolas" panose="020B0609020204030204" pitchFamily="49" charset="0"/>
              </a:rPr>
              <a:t>    </a:t>
            </a:r>
            <a:r>
              <a:rPr lang="en-US" altLang="zh-CN" sz="1400" dirty="0" smtClean="0">
                <a:solidFill>
                  <a:srgbClr val="0000FF"/>
                </a:solidFill>
                <a:latin typeface="Consolas" panose="020B0609020204030204" pitchFamily="49" charset="0"/>
              </a:rPr>
              <a:t>public </a:t>
            </a:r>
            <a:r>
              <a:rPr lang="en-US" altLang="zh-CN" sz="1400" dirty="0" err="1" smtClean="0">
                <a:solidFill>
                  <a:srgbClr val="000000"/>
                </a:solidFill>
                <a:latin typeface="Consolas" panose="020B0609020204030204" pitchFamily="49" charset="0"/>
              </a:rPr>
              <a:t>CustomerManager</a:t>
            </a:r>
            <a:r>
              <a:rPr lang="en-US" altLang="zh-CN" sz="1400" dirty="0" smtClean="0">
                <a:solidFill>
                  <a:srgbClr val="000000"/>
                </a:solidFill>
                <a:latin typeface="Consolas" panose="020B0609020204030204" pitchFamily="49" charset="0"/>
              </a:rPr>
              <a:t>(</a:t>
            </a:r>
            <a:r>
              <a:rPr lang="en-US" altLang="zh-CN" sz="1400" dirty="0" err="1" smtClean="0">
                <a:solidFill>
                  <a:srgbClr val="000000"/>
                </a:solidFill>
                <a:latin typeface="Consolas" panose="020B0609020204030204" pitchFamily="49" charset="0"/>
              </a:rPr>
              <a:t>Ilogger</a:t>
            </a:r>
            <a:r>
              <a:rPr lang="en-US" altLang="zh-CN" sz="1400" dirty="0" smtClean="0">
                <a:solidFill>
                  <a:srgbClr val="000000"/>
                </a:solidFill>
                <a:latin typeface="Consolas" panose="020B0609020204030204" pitchFamily="49" charset="0"/>
              </a:rPr>
              <a:t> logger){</a:t>
            </a:r>
            <a:r>
              <a:rPr lang="en-US" altLang="zh-CN" sz="1400" dirty="0" err="1" smtClean="0">
                <a:solidFill>
                  <a:srgbClr val="000000"/>
                </a:solidFill>
                <a:latin typeface="Consolas" panose="020B0609020204030204" pitchFamily="49" charset="0"/>
              </a:rPr>
              <a:t>mylogger</a:t>
            </a:r>
            <a:r>
              <a:rPr lang="en-US" altLang="zh-CN" sz="1400" dirty="0" smtClean="0">
                <a:solidFill>
                  <a:srgbClr val="000000"/>
                </a:solidFill>
                <a:latin typeface="Consolas" panose="020B0609020204030204" pitchFamily="49" charset="0"/>
              </a:rPr>
              <a:t> = logger;} </a:t>
            </a:r>
            <a:endParaRPr lang="en-US" altLang="zh-CN" sz="1400" dirty="0">
              <a:solidFill>
                <a:srgbClr val="000000"/>
              </a:solidFill>
              <a:latin typeface="Consolas" panose="020B0609020204030204" pitchFamily="49" charset="0"/>
            </a:endParaRPr>
          </a:p>
          <a:p>
            <a:r>
              <a:rPr lang="en-US" altLang="zh-CN" sz="1400" dirty="0" smtClean="0">
                <a:solidFill>
                  <a:srgbClr val="0000FF"/>
                </a:solidFill>
                <a:latin typeface="Consolas" panose="020B0609020204030204" pitchFamily="49" charset="0"/>
              </a:rPr>
              <a:t>     public </a:t>
            </a:r>
            <a:r>
              <a:rPr lang="en-US" altLang="zh-CN" sz="1400" dirty="0">
                <a:solidFill>
                  <a:srgbClr val="0000FF"/>
                </a:solidFill>
                <a:latin typeface="Consolas" panose="020B0609020204030204" pitchFamily="49" charset="0"/>
              </a:rPr>
              <a:t>void </a:t>
            </a:r>
            <a:r>
              <a:rPr lang="en-US" altLang="zh-CN" sz="1400" dirty="0">
                <a:solidFill>
                  <a:srgbClr val="000000"/>
                </a:solidFill>
                <a:latin typeface="Consolas" panose="020B0609020204030204" pitchFamily="49" charset="0"/>
              </a:rPr>
              <a:t>Insert(Customer c)</a:t>
            </a:r>
          </a:p>
          <a:p>
            <a:r>
              <a:rPr lang="en-US" altLang="zh-CN" sz="1400" dirty="0" smtClean="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r>
              <a:rPr lang="en-US" altLang="zh-CN" sz="1400" dirty="0" smtClean="0">
                <a:solidFill>
                  <a:srgbClr val="0000FF"/>
                </a:solidFill>
                <a:latin typeface="Consolas" panose="020B0609020204030204" pitchFamily="49" charset="0"/>
              </a:rPr>
              <a:t>         try</a:t>
            </a:r>
            <a:r>
              <a:rPr lang="en-US" altLang="zh-CN" sz="1400" dirty="0" smtClean="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r>
              <a:rPr lang="en-US" altLang="zh-CN" sz="1400" i="1" dirty="0" smtClean="0">
                <a:solidFill>
                  <a:srgbClr val="008100"/>
                </a:solidFill>
                <a:latin typeface="Consolas-Italic"/>
              </a:rPr>
              <a:t>              //</a:t>
            </a:r>
            <a:r>
              <a:rPr lang="en-US" altLang="zh-CN" sz="1400" i="1" dirty="0">
                <a:solidFill>
                  <a:srgbClr val="008100"/>
                </a:solidFill>
                <a:latin typeface="Consolas-Italic"/>
              </a:rPr>
              <a:t>Insert logic</a:t>
            </a:r>
          </a:p>
          <a:p>
            <a:r>
              <a:rPr lang="en-US" altLang="zh-CN" sz="1400" dirty="0" smtClean="0">
                <a:solidFill>
                  <a:srgbClr val="000000"/>
                </a:solidFill>
                <a:latin typeface="Consolas" panose="020B0609020204030204" pitchFamily="49" charset="0"/>
              </a:rPr>
              <a:t>         }</a:t>
            </a:r>
            <a:r>
              <a:rPr lang="en-US" altLang="zh-CN" sz="1400" dirty="0" smtClean="0">
                <a:solidFill>
                  <a:srgbClr val="0000FF"/>
                </a:solidFill>
                <a:latin typeface="Consolas" panose="020B0609020204030204" pitchFamily="49" charset="0"/>
              </a:rPr>
              <a:t>catch </a:t>
            </a:r>
            <a:r>
              <a:rPr lang="en-US" altLang="zh-CN" sz="1400" dirty="0">
                <a:solidFill>
                  <a:srgbClr val="000000"/>
                </a:solidFill>
                <a:latin typeface="Consolas" panose="020B0609020204030204" pitchFamily="49" charset="0"/>
              </a:rPr>
              <a:t>(Exception e</a:t>
            </a:r>
            <a:r>
              <a:rPr lang="en-US" altLang="zh-CN" sz="1400" dirty="0" smtClean="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r>
              <a:rPr lang="en-US" altLang="zh-CN" sz="1400" dirty="0" smtClean="0">
                <a:solidFill>
                  <a:srgbClr val="000000"/>
                </a:solidFill>
                <a:latin typeface="Consolas" panose="020B0609020204030204" pitchFamily="49" charset="0"/>
              </a:rPr>
              <a:t>            </a:t>
            </a:r>
            <a:r>
              <a:rPr lang="en-US" altLang="zh-CN" sz="1400" dirty="0" err="1" smtClean="0">
                <a:solidFill>
                  <a:srgbClr val="000000"/>
                </a:solidFill>
                <a:latin typeface="Consolas" panose="020B0609020204030204" pitchFamily="49" charset="0"/>
              </a:rPr>
              <a:t>mylogger.LogError</a:t>
            </a:r>
            <a:r>
              <a:rPr lang="en-US" altLang="zh-CN" sz="1400" dirty="0" smtClean="0">
                <a:solidFill>
                  <a:srgbClr val="000000"/>
                </a:solidFill>
                <a:latin typeface="Consolas" panose="020B0609020204030204" pitchFamily="49" charset="0"/>
              </a:rPr>
              <a:t>(e</a:t>
            </a:r>
            <a:r>
              <a:rPr lang="en-US" altLang="zh-CN" sz="1400" dirty="0">
                <a:solidFill>
                  <a:srgbClr val="000000"/>
                </a:solidFill>
                <a:latin typeface="Consolas" panose="020B0609020204030204" pitchFamily="49" charset="0"/>
              </a:rPr>
              <a:t>);</a:t>
            </a:r>
          </a:p>
          <a:p>
            <a:r>
              <a:rPr lang="en-US" altLang="zh-CN" sz="1400" dirty="0" smtClean="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r>
              <a:rPr lang="en-US" altLang="zh-CN" sz="1400" dirty="0" smtClean="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r>
              <a:rPr lang="en-US" altLang="zh-CN" sz="1400" dirty="0" smtClean="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
        <p:nvSpPr>
          <p:cNvPr id="8" name="矩形 7"/>
          <p:cNvSpPr/>
          <p:nvPr/>
        </p:nvSpPr>
        <p:spPr>
          <a:xfrm>
            <a:off x="7393354" y="3480118"/>
            <a:ext cx="4504267" cy="2031325"/>
          </a:xfrm>
          <a:prstGeom prst="rect">
            <a:avLst/>
          </a:prstGeom>
        </p:spPr>
        <p:txBody>
          <a:bodyPr wrap="square">
            <a:spAutoFit/>
          </a:bodyPr>
          <a:lstStyle/>
          <a:p>
            <a:r>
              <a:rPr lang="en-US" altLang="zh-CN" sz="1400" dirty="0" smtClean="0">
                <a:solidFill>
                  <a:srgbClr val="0000FF"/>
                </a:solidFill>
                <a:latin typeface="Consolas" panose="020B0609020204030204" pitchFamily="49" charset="0"/>
              </a:rPr>
              <a:t>interface </a:t>
            </a:r>
            <a:r>
              <a:rPr lang="en-US" altLang="zh-CN" sz="1400" dirty="0" err="1" smtClean="0">
                <a:solidFill>
                  <a:srgbClr val="000000"/>
                </a:solidFill>
                <a:latin typeface="Consolas" panose="020B0609020204030204" pitchFamily="49" charset="0"/>
              </a:rPr>
              <a:t>Ilogger</a:t>
            </a:r>
            <a:endParaRPr lang="en-US" altLang="zh-CN" sz="1400" dirty="0">
              <a:solidFill>
                <a:srgbClr val="000000"/>
              </a:solidFill>
              <a:latin typeface="Consolas" panose="020B0609020204030204" pitchFamily="49" charset="0"/>
            </a:endParaRPr>
          </a:p>
          <a:p>
            <a:r>
              <a:rPr lang="en-US" altLang="zh-CN" sz="1400" dirty="0" smtClean="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smtClean="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public void </a:t>
            </a:r>
            <a:r>
              <a:rPr lang="en-US" altLang="zh-CN" sz="1400" dirty="0" err="1">
                <a:solidFill>
                  <a:srgbClr val="000000"/>
                </a:solidFill>
                <a:latin typeface="Consolas" panose="020B0609020204030204" pitchFamily="49" charset="0"/>
              </a:rPr>
              <a:t>LogError</a:t>
            </a:r>
            <a:r>
              <a:rPr lang="en-US" altLang="zh-CN" sz="1400" dirty="0">
                <a:solidFill>
                  <a:srgbClr val="000000"/>
                </a:solidFill>
                <a:latin typeface="Consolas" panose="020B0609020204030204" pitchFamily="49" charset="0"/>
              </a:rPr>
              <a:t>(Exception e</a:t>
            </a:r>
            <a:r>
              <a:rPr lang="en-US" altLang="zh-CN" sz="1400" dirty="0" smtClean="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a:t>
            </a:r>
            <a:endParaRPr lang="en-US" altLang="zh-CN" sz="1400" dirty="0" smtClean="0">
              <a:solidFill>
                <a:srgbClr val="000000"/>
              </a:solidFill>
              <a:latin typeface="Consolas" panose="020B0609020204030204" pitchFamily="49" charset="0"/>
            </a:endParaRPr>
          </a:p>
          <a:p>
            <a:r>
              <a:rPr lang="en-US" altLang="zh-CN" sz="1400" dirty="0" smtClean="0">
                <a:solidFill>
                  <a:srgbClr val="0000FF"/>
                </a:solidFill>
                <a:latin typeface="Consolas" panose="020B0609020204030204" pitchFamily="49" charset="0"/>
              </a:rPr>
              <a:t>public </a:t>
            </a:r>
            <a:r>
              <a:rPr lang="en-US" altLang="zh-CN" sz="1400" dirty="0">
                <a:solidFill>
                  <a:srgbClr val="0000FF"/>
                </a:solidFill>
                <a:latin typeface="Consolas" panose="020B0609020204030204" pitchFamily="49" charset="0"/>
              </a:rPr>
              <a:t>class </a:t>
            </a:r>
            <a:r>
              <a:rPr lang="en-US" altLang="zh-CN" sz="1400" dirty="0" err="1" smtClean="0">
                <a:solidFill>
                  <a:srgbClr val="000000"/>
                </a:solidFill>
                <a:latin typeface="Consolas" panose="020B0609020204030204" pitchFamily="49" charset="0"/>
              </a:rPr>
              <a:t>FileLogger</a:t>
            </a:r>
            <a:r>
              <a:rPr lang="en-US" altLang="zh-CN" sz="1400" dirty="0" smtClean="0">
                <a:solidFill>
                  <a:srgbClr val="000000"/>
                </a:solidFill>
                <a:latin typeface="Consolas" panose="020B0609020204030204" pitchFamily="49" charset="0"/>
              </a:rPr>
              <a:t> implements </a:t>
            </a:r>
            <a:r>
              <a:rPr lang="en-US" altLang="zh-CN" sz="1400" dirty="0" err="1" smtClean="0">
                <a:solidFill>
                  <a:srgbClr val="000000"/>
                </a:solidFill>
                <a:latin typeface="Consolas" panose="020B0609020204030204" pitchFamily="49" charset="0"/>
              </a:rPr>
              <a:t>Ilogger</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a:t>
            </a:r>
          </a:p>
          <a:p>
            <a:r>
              <a:rPr lang="en-US" altLang="zh-CN" sz="1400" dirty="0" smtClean="0">
                <a:solidFill>
                  <a:srgbClr val="0000FF"/>
                </a:solidFill>
                <a:latin typeface="Consolas" panose="020B0609020204030204" pitchFamily="49" charset="0"/>
              </a:rPr>
              <a:t>    public </a:t>
            </a:r>
            <a:r>
              <a:rPr lang="en-US" altLang="zh-CN" sz="1400" dirty="0">
                <a:solidFill>
                  <a:srgbClr val="0000FF"/>
                </a:solidFill>
                <a:latin typeface="Consolas" panose="020B0609020204030204" pitchFamily="49" charset="0"/>
              </a:rPr>
              <a:t>void </a:t>
            </a:r>
            <a:r>
              <a:rPr lang="en-US" altLang="zh-CN" sz="1400" dirty="0" err="1">
                <a:solidFill>
                  <a:srgbClr val="000000"/>
                </a:solidFill>
                <a:latin typeface="Consolas" panose="020B0609020204030204" pitchFamily="49" charset="0"/>
              </a:rPr>
              <a:t>LogError</a:t>
            </a:r>
            <a:r>
              <a:rPr lang="en-US" altLang="zh-CN" sz="1400" dirty="0">
                <a:solidFill>
                  <a:srgbClr val="000000"/>
                </a:solidFill>
                <a:latin typeface="Consolas" panose="020B0609020204030204" pitchFamily="49" charset="0"/>
              </a:rPr>
              <a:t>(Exception e</a:t>
            </a:r>
            <a:r>
              <a:rPr lang="en-US" altLang="zh-CN" sz="1400" dirty="0" smtClean="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smtClean="0">
                <a:solidFill>
                  <a:srgbClr val="000000"/>
                </a:solidFill>
                <a:latin typeface="Consolas" panose="020B0609020204030204" pitchFamily="49" charset="0"/>
              </a:rPr>
              <a:t>   {</a:t>
            </a:r>
            <a:r>
              <a:rPr lang="en-US" altLang="zh-CN" sz="1400" i="1" dirty="0" smtClean="0">
                <a:solidFill>
                  <a:srgbClr val="008100"/>
                </a:solidFill>
                <a:latin typeface="Consolas-Italic"/>
              </a:rPr>
              <a:t>//</a:t>
            </a:r>
            <a:r>
              <a:rPr lang="en-US" altLang="zh-CN" sz="1400" i="1" dirty="0">
                <a:solidFill>
                  <a:srgbClr val="008100"/>
                </a:solidFill>
                <a:latin typeface="Consolas-Italic"/>
              </a:rPr>
              <a:t>Log Error in a physical </a:t>
            </a:r>
            <a:r>
              <a:rPr lang="en-US" altLang="zh-CN" sz="1400" i="1" dirty="0" smtClean="0">
                <a:solidFill>
                  <a:srgbClr val="008100"/>
                </a:solidFill>
                <a:latin typeface="Consolas-Italic"/>
              </a:rPr>
              <a:t>file </a:t>
            </a:r>
            <a:r>
              <a:rPr lang="en-US" altLang="zh-CN" sz="1400" dirty="0" smtClean="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lvl="0"/>
            <a:r>
              <a:rPr lang="en-US" altLang="zh-CN" sz="1400" dirty="0" smtClean="0">
                <a:solidFill>
                  <a:srgbClr val="000000"/>
                </a:solidFill>
                <a:latin typeface="Consolas" panose="020B0609020204030204" pitchFamily="49" charset="0"/>
              </a:rPr>
              <a:t>}</a:t>
            </a:r>
            <a:endParaRPr lang="en-US" altLang="zh-CN" sz="1400" dirty="0" smtClean="0">
              <a:solidFill>
                <a:srgbClr val="000000"/>
              </a:solidFill>
              <a:latin typeface="Consolas" panose="020B0609020204030204" pitchFamily="49" charset="0"/>
            </a:endParaRPr>
          </a:p>
        </p:txBody>
      </p:sp>
      <p:sp>
        <p:nvSpPr>
          <p:cNvPr id="5" name="灯片编号占位符 4"/>
          <p:cNvSpPr>
            <a:spLocks noGrp="1"/>
          </p:cNvSpPr>
          <p:nvPr>
            <p:ph type="sldNum" sz="quarter" idx="12"/>
          </p:nvPr>
        </p:nvSpPr>
        <p:spPr/>
        <p:txBody>
          <a:bodyPr/>
          <a:lstStyle/>
          <a:p>
            <a:fld id="{DF38BC8C-A0AB-414C-B77B-2AAE45D3F9D3}" type="slidenum">
              <a:rPr lang="zh-CN" altLang="en-US" smtClean="0"/>
              <a:t>26</a:t>
            </a:fld>
            <a:endParaRPr lang="zh-CN" altLang="en-US"/>
          </a:p>
        </p:txBody>
      </p:sp>
      <p:sp>
        <p:nvSpPr>
          <p:cNvPr id="11" name="矩形 10"/>
          <p:cNvSpPr/>
          <p:nvPr/>
        </p:nvSpPr>
        <p:spPr>
          <a:xfrm>
            <a:off x="7445991" y="839165"/>
            <a:ext cx="2056747" cy="6639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CustomerManager</a:t>
            </a:r>
            <a:endParaRPr lang="en-US" dirty="0"/>
          </a:p>
        </p:txBody>
      </p:sp>
      <p:sp>
        <p:nvSpPr>
          <p:cNvPr id="12" name="矩形 11"/>
          <p:cNvSpPr/>
          <p:nvPr/>
        </p:nvSpPr>
        <p:spPr>
          <a:xfrm>
            <a:off x="7445990" y="1872742"/>
            <a:ext cx="2056748" cy="6639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Ilogger</a:t>
            </a:r>
            <a:endParaRPr lang="en-US" dirty="0"/>
          </a:p>
        </p:txBody>
      </p:sp>
      <p:cxnSp>
        <p:nvCxnSpPr>
          <p:cNvPr id="14" name="直接箭头连接符 13"/>
          <p:cNvCxnSpPr>
            <a:stCxn id="11" idx="2"/>
            <a:endCxn id="12" idx="0"/>
          </p:cNvCxnSpPr>
          <p:nvPr/>
        </p:nvCxnSpPr>
        <p:spPr>
          <a:xfrm flipH="1">
            <a:off x="8474364" y="1503144"/>
            <a:ext cx="1" cy="3695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等腰三角形 19"/>
          <p:cNvSpPr/>
          <p:nvPr/>
        </p:nvSpPr>
        <p:spPr>
          <a:xfrm rot="16200000">
            <a:off x="9536496" y="2100557"/>
            <a:ext cx="196770" cy="20834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直接连接符 21"/>
          <p:cNvCxnSpPr>
            <a:stCxn id="20" idx="3"/>
          </p:cNvCxnSpPr>
          <p:nvPr/>
        </p:nvCxnSpPr>
        <p:spPr>
          <a:xfrm>
            <a:off x="9739054" y="2204730"/>
            <a:ext cx="834690" cy="1"/>
          </a:xfrm>
          <a:prstGeom prst="line">
            <a:avLst/>
          </a:prstGeom>
        </p:spPr>
        <p:style>
          <a:lnRef idx="2">
            <a:schemeClr val="dk1"/>
          </a:lnRef>
          <a:fillRef idx="0">
            <a:schemeClr val="dk1"/>
          </a:fillRef>
          <a:effectRef idx="1">
            <a:schemeClr val="dk1"/>
          </a:effectRef>
          <a:fontRef idx="minor">
            <a:schemeClr val="tx1"/>
          </a:fontRef>
        </p:style>
      </p:cxnSp>
      <p:sp>
        <p:nvSpPr>
          <p:cNvPr id="23" name="矩形 22"/>
          <p:cNvSpPr/>
          <p:nvPr/>
        </p:nvSpPr>
        <p:spPr>
          <a:xfrm>
            <a:off x="10573744" y="2683325"/>
            <a:ext cx="1323877" cy="6639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DBLogger</a:t>
            </a:r>
            <a:endParaRPr lang="en-US" dirty="0"/>
          </a:p>
        </p:txBody>
      </p:sp>
      <p:cxnSp>
        <p:nvCxnSpPr>
          <p:cNvPr id="24" name="直接连接符 23"/>
          <p:cNvCxnSpPr>
            <a:stCxn id="20" idx="3"/>
            <a:endCxn id="23" idx="1"/>
          </p:cNvCxnSpPr>
          <p:nvPr/>
        </p:nvCxnSpPr>
        <p:spPr>
          <a:xfrm>
            <a:off x="9739054" y="2204730"/>
            <a:ext cx="834690" cy="8105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27" name="矩形 26"/>
          <p:cNvSpPr/>
          <p:nvPr/>
        </p:nvSpPr>
        <p:spPr>
          <a:xfrm>
            <a:off x="408067" y="1518285"/>
            <a:ext cx="6810962" cy="1569660"/>
          </a:xfrm>
          <a:prstGeom prst="rect">
            <a:avLst/>
          </a:prstGeom>
          <a:ln>
            <a:solidFill>
              <a:srgbClr val="FF0000"/>
            </a:solidFill>
          </a:ln>
        </p:spPr>
        <p:txBody>
          <a:bodyPr wrap="square">
            <a:spAutoFit/>
          </a:bodyPr>
          <a:lstStyle/>
          <a:p>
            <a:r>
              <a:rPr lang="en-US" sz="2400" dirty="0"/>
              <a:t>A. High-level modules should not depend on low-level modules. Both should depend on </a:t>
            </a:r>
            <a:r>
              <a:rPr lang="en-US" sz="2400" b="1" u="sng" dirty="0">
                <a:solidFill>
                  <a:srgbClr val="FF0000"/>
                </a:solidFill>
              </a:rPr>
              <a:t>abstractions</a:t>
            </a:r>
            <a:r>
              <a:rPr lang="en-US" sz="2400" dirty="0"/>
              <a:t>.</a:t>
            </a:r>
          </a:p>
          <a:p>
            <a:r>
              <a:rPr lang="en-US" sz="2400" dirty="0"/>
              <a:t>B. Abstractions should not depend on details. Details should depend on abstractions.</a:t>
            </a:r>
          </a:p>
        </p:txBody>
      </p:sp>
      <p:sp>
        <p:nvSpPr>
          <p:cNvPr id="28" name="矩形 27"/>
          <p:cNvSpPr/>
          <p:nvPr/>
        </p:nvSpPr>
        <p:spPr>
          <a:xfrm>
            <a:off x="10573743" y="839165"/>
            <a:ext cx="1323877" cy="6639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FileLogger</a:t>
            </a:r>
            <a:endParaRPr lang="en-US" dirty="0"/>
          </a:p>
        </p:txBody>
      </p:sp>
      <p:cxnSp>
        <p:nvCxnSpPr>
          <p:cNvPr id="29" name="直接箭头连接符 28"/>
          <p:cNvCxnSpPr>
            <a:stCxn id="11" idx="3"/>
            <a:endCxn id="28" idx="1"/>
          </p:cNvCxnSpPr>
          <p:nvPr/>
        </p:nvCxnSpPr>
        <p:spPr>
          <a:xfrm>
            <a:off x="9502738" y="1171155"/>
            <a:ext cx="107100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矩形 31"/>
          <p:cNvSpPr/>
          <p:nvPr/>
        </p:nvSpPr>
        <p:spPr>
          <a:xfrm>
            <a:off x="7380269" y="5511443"/>
            <a:ext cx="4244938" cy="1169551"/>
          </a:xfrm>
          <a:prstGeom prst="rect">
            <a:avLst/>
          </a:prstGeom>
        </p:spPr>
        <p:txBody>
          <a:bodyPr wrap="square">
            <a:spAutoFit/>
          </a:bodyPr>
          <a:lstStyle/>
          <a:p>
            <a:pPr lvl="0"/>
            <a:r>
              <a:rPr lang="en-US" altLang="zh-CN" sz="1400" dirty="0">
                <a:solidFill>
                  <a:srgbClr val="0000FF"/>
                </a:solidFill>
                <a:latin typeface="Consolas" panose="020B0609020204030204" pitchFamily="49" charset="0"/>
              </a:rPr>
              <a:t>public class </a:t>
            </a:r>
            <a:r>
              <a:rPr lang="en-US" altLang="zh-CN" sz="1400" dirty="0" err="1">
                <a:solidFill>
                  <a:srgbClr val="000000"/>
                </a:solidFill>
                <a:latin typeface="Consolas" panose="020B0609020204030204" pitchFamily="49" charset="0"/>
              </a:rPr>
              <a:t>DBLogger</a:t>
            </a:r>
            <a:r>
              <a:rPr lang="en-US" altLang="zh-CN" sz="1400" dirty="0">
                <a:solidFill>
                  <a:srgbClr val="000000"/>
                </a:solidFill>
                <a:latin typeface="Consolas" panose="020B0609020204030204" pitchFamily="49" charset="0"/>
              </a:rPr>
              <a:t> implements </a:t>
            </a:r>
            <a:r>
              <a:rPr lang="en-US" altLang="zh-CN" sz="1400" dirty="0" err="1">
                <a:solidFill>
                  <a:srgbClr val="000000"/>
                </a:solidFill>
                <a:latin typeface="Consolas" panose="020B0609020204030204" pitchFamily="49" charset="0"/>
              </a:rPr>
              <a:t>Ilogger</a:t>
            </a:r>
            <a:endParaRPr lang="en-US" altLang="zh-CN" sz="1400" dirty="0">
              <a:solidFill>
                <a:srgbClr val="000000"/>
              </a:solidFill>
              <a:latin typeface="Consolas" panose="020B0609020204030204" pitchFamily="49" charset="0"/>
            </a:endParaRPr>
          </a:p>
          <a:p>
            <a:pPr lvl="0"/>
            <a:r>
              <a:rPr lang="en-US" altLang="zh-CN" sz="1400" dirty="0">
                <a:solidFill>
                  <a:srgbClr val="000000"/>
                </a:solidFill>
                <a:latin typeface="Consolas" panose="020B0609020204030204" pitchFamily="49" charset="0"/>
              </a:rPr>
              <a:t>{</a:t>
            </a:r>
          </a:p>
          <a:p>
            <a:pPr lvl="0"/>
            <a:r>
              <a:rPr lang="en-US" altLang="zh-CN" sz="1400" dirty="0">
                <a:solidFill>
                  <a:srgbClr val="0000FF"/>
                </a:solidFill>
                <a:latin typeface="Consolas" panose="020B0609020204030204" pitchFamily="49" charset="0"/>
              </a:rPr>
              <a:t>    public void </a:t>
            </a:r>
            <a:r>
              <a:rPr lang="en-US" altLang="zh-CN" sz="1400" dirty="0" err="1">
                <a:solidFill>
                  <a:srgbClr val="000000"/>
                </a:solidFill>
                <a:latin typeface="Consolas" panose="020B0609020204030204" pitchFamily="49" charset="0"/>
              </a:rPr>
              <a:t>LogError</a:t>
            </a:r>
            <a:r>
              <a:rPr lang="en-US" altLang="zh-CN" sz="1400" dirty="0">
                <a:solidFill>
                  <a:srgbClr val="000000"/>
                </a:solidFill>
                <a:latin typeface="Consolas" panose="020B0609020204030204" pitchFamily="49" charset="0"/>
              </a:rPr>
              <a:t>(Exception e)</a:t>
            </a:r>
          </a:p>
          <a:p>
            <a:pPr lvl="0"/>
            <a:r>
              <a:rPr lang="en-US" altLang="zh-CN" sz="1400" dirty="0">
                <a:solidFill>
                  <a:srgbClr val="000000"/>
                </a:solidFill>
                <a:latin typeface="Consolas" panose="020B0609020204030204" pitchFamily="49" charset="0"/>
              </a:rPr>
              <a:t>    {</a:t>
            </a:r>
            <a:r>
              <a:rPr lang="en-US" altLang="zh-CN" sz="1400" i="1" dirty="0">
                <a:solidFill>
                  <a:srgbClr val="008100"/>
                </a:solidFill>
                <a:latin typeface="Consolas-Italic"/>
              </a:rPr>
              <a:t>//Log Error in a DB </a:t>
            </a:r>
            <a:r>
              <a:rPr lang="en-US" altLang="zh-CN" sz="1400" dirty="0">
                <a:solidFill>
                  <a:srgbClr val="000000"/>
                </a:solidFill>
                <a:latin typeface="Consolas" panose="020B0609020204030204" pitchFamily="49" charset="0"/>
              </a:rPr>
              <a:t>}</a:t>
            </a:r>
          </a:p>
          <a:p>
            <a:pPr lvl="0"/>
            <a:r>
              <a:rPr lang="en-US" altLang="zh-CN" sz="1400" dirty="0">
                <a:solidFill>
                  <a:srgbClr val="000000"/>
                </a:solidFill>
                <a:latin typeface="Consolas" panose="020B0609020204030204" pitchFamily="49" charset="0"/>
              </a:rPr>
              <a:t>}</a:t>
            </a:r>
            <a:endParaRPr lang="zh-CN" altLang="en-US" sz="4000" dirty="0"/>
          </a:p>
        </p:txBody>
      </p:sp>
      <p:sp>
        <p:nvSpPr>
          <p:cNvPr id="33" name="矩形 32"/>
          <p:cNvSpPr/>
          <p:nvPr/>
        </p:nvSpPr>
        <p:spPr>
          <a:xfrm>
            <a:off x="560233" y="3068857"/>
            <a:ext cx="7010400" cy="3754874"/>
          </a:xfrm>
          <a:prstGeom prst="rect">
            <a:avLst/>
          </a:prstGeom>
        </p:spPr>
        <p:txBody>
          <a:bodyPr wrap="square">
            <a:spAutoFit/>
          </a:bodyPr>
          <a:lstStyle/>
          <a:p>
            <a:r>
              <a:rPr lang="en-US" altLang="zh-CN" sz="1400" dirty="0">
                <a:solidFill>
                  <a:srgbClr val="0000FF"/>
                </a:solidFill>
                <a:latin typeface="Consolas" panose="020B0609020204030204" pitchFamily="49" charset="0"/>
              </a:rPr>
              <a:t>public class </a:t>
            </a:r>
            <a:r>
              <a:rPr lang="en-US" altLang="zh-CN" sz="1400" dirty="0" err="1" smtClean="0">
                <a:solidFill>
                  <a:srgbClr val="000000"/>
                </a:solidFill>
                <a:latin typeface="Consolas" panose="020B0609020204030204" pitchFamily="49" charset="0"/>
              </a:rPr>
              <a:t>CustomerManager</a:t>
            </a:r>
            <a:endParaRPr lang="en-US" altLang="zh-CN" sz="1400" dirty="0">
              <a:solidFill>
                <a:srgbClr val="000000"/>
              </a:solidFill>
              <a:latin typeface="Consolas" panose="020B0609020204030204" pitchFamily="49" charset="0"/>
            </a:endParaRPr>
          </a:p>
          <a:p>
            <a:r>
              <a:rPr lang="en-US" altLang="zh-CN" sz="1400" dirty="0" smtClean="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smtClean="0">
                <a:solidFill>
                  <a:srgbClr val="000000"/>
                </a:solidFill>
                <a:latin typeface="Consolas" panose="020B0609020204030204" pitchFamily="49" charset="0"/>
              </a:rPr>
              <a:t>    …field attributes here…</a:t>
            </a:r>
            <a:endParaRPr lang="en-US" altLang="zh-CN" sz="1400" dirty="0">
              <a:solidFill>
                <a:srgbClr val="000000"/>
              </a:solidFill>
              <a:latin typeface="Consolas" panose="020B0609020204030204" pitchFamily="49" charset="0"/>
            </a:endParaRPr>
          </a:p>
          <a:p>
            <a:r>
              <a:rPr lang="en-US" altLang="zh-CN" sz="1400" dirty="0" smtClean="0">
                <a:solidFill>
                  <a:srgbClr val="0000FF"/>
                </a:solidFill>
                <a:latin typeface="Consolas" panose="020B0609020204030204" pitchFamily="49" charset="0"/>
              </a:rPr>
              <a:t>     public </a:t>
            </a:r>
            <a:r>
              <a:rPr lang="en-US" altLang="zh-CN" sz="1400" dirty="0">
                <a:solidFill>
                  <a:srgbClr val="0000FF"/>
                </a:solidFill>
                <a:latin typeface="Consolas" panose="020B0609020204030204" pitchFamily="49" charset="0"/>
              </a:rPr>
              <a:t>void </a:t>
            </a:r>
            <a:r>
              <a:rPr lang="en-US" altLang="zh-CN" sz="1400" dirty="0">
                <a:solidFill>
                  <a:srgbClr val="000000"/>
                </a:solidFill>
                <a:latin typeface="Consolas" panose="020B0609020204030204" pitchFamily="49" charset="0"/>
              </a:rPr>
              <a:t>Insert(Customer c)</a:t>
            </a:r>
          </a:p>
          <a:p>
            <a:r>
              <a:rPr lang="en-US" altLang="zh-CN" sz="1400" dirty="0" smtClean="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r>
              <a:rPr lang="en-US" altLang="zh-CN" sz="1400" dirty="0" smtClean="0">
                <a:solidFill>
                  <a:srgbClr val="0000FF"/>
                </a:solidFill>
                <a:latin typeface="Consolas" panose="020B0609020204030204" pitchFamily="49" charset="0"/>
              </a:rPr>
              <a:t>         try</a:t>
            </a:r>
            <a:r>
              <a:rPr lang="en-US" altLang="zh-CN" sz="1400" dirty="0" smtClean="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r>
              <a:rPr lang="en-US" altLang="zh-CN" sz="1400" i="1" dirty="0" smtClean="0">
                <a:solidFill>
                  <a:srgbClr val="008100"/>
                </a:solidFill>
                <a:latin typeface="Consolas-Italic"/>
              </a:rPr>
              <a:t>              //</a:t>
            </a:r>
            <a:r>
              <a:rPr lang="en-US" altLang="zh-CN" sz="1400" i="1" dirty="0">
                <a:solidFill>
                  <a:srgbClr val="008100"/>
                </a:solidFill>
                <a:latin typeface="Consolas-Italic"/>
              </a:rPr>
              <a:t>Insert logic</a:t>
            </a:r>
          </a:p>
          <a:p>
            <a:r>
              <a:rPr lang="en-US" altLang="zh-CN" sz="1400" dirty="0" smtClean="0">
                <a:solidFill>
                  <a:srgbClr val="000000"/>
                </a:solidFill>
                <a:latin typeface="Consolas" panose="020B0609020204030204" pitchFamily="49" charset="0"/>
              </a:rPr>
              <a:t>         }</a:t>
            </a:r>
            <a:r>
              <a:rPr lang="en-US" altLang="zh-CN" sz="1400" dirty="0" smtClean="0">
                <a:solidFill>
                  <a:srgbClr val="0000FF"/>
                </a:solidFill>
                <a:latin typeface="Consolas" panose="020B0609020204030204" pitchFamily="49" charset="0"/>
              </a:rPr>
              <a:t>catch </a:t>
            </a:r>
            <a:r>
              <a:rPr lang="en-US" altLang="zh-CN" sz="1400" dirty="0">
                <a:solidFill>
                  <a:srgbClr val="000000"/>
                </a:solidFill>
                <a:latin typeface="Consolas" panose="020B0609020204030204" pitchFamily="49" charset="0"/>
              </a:rPr>
              <a:t>(Exception e</a:t>
            </a:r>
            <a:r>
              <a:rPr lang="en-US" altLang="zh-CN" sz="1400" dirty="0" smtClean="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r>
              <a:rPr lang="en-US" altLang="zh-CN" sz="1400" dirty="0" smtClean="0">
                <a:solidFill>
                  <a:srgbClr val="000000"/>
                </a:solidFill>
                <a:latin typeface="Consolas" panose="020B0609020204030204" pitchFamily="49" charset="0"/>
              </a:rPr>
              <a:t>             </a:t>
            </a:r>
            <a:r>
              <a:rPr lang="en-US" altLang="zh-CN" sz="1400" dirty="0" err="1" smtClean="0">
                <a:solidFill>
                  <a:srgbClr val="000000"/>
                </a:solidFill>
                <a:latin typeface="Consolas" panose="020B0609020204030204" pitchFamily="49" charset="0"/>
              </a:rPr>
              <a:t>FileLogger</a:t>
            </a:r>
            <a:r>
              <a:rPr lang="en-US" altLang="zh-CN" sz="1400" dirty="0" smtClean="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f = </a:t>
            </a:r>
            <a:r>
              <a:rPr lang="en-US" altLang="zh-CN" sz="1400" dirty="0">
                <a:solidFill>
                  <a:srgbClr val="0000FF"/>
                </a:solidFill>
                <a:latin typeface="Consolas" panose="020B0609020204030204" pitchFamily="49" charset="0"/>
              </a:rPr>
              <a:t>new </a:t>
            </a:r>
            <a:r>
              <a:rPr lang="en-US" altLang="zh-CN" sz="1400" dirty="0" err="1">
                <a:solidFill>
                  <a:srgbClr val="000000"/>
                </a:solidFill>
                <a:latin typeface="Consolas" panose="020B0609020204030204" pitchFamily="49" charset="0"/>
              </a:rPr>
              <a:t>FileLogger</a:t>
            </a:r>
            <a:r>
              <a:rPr lang="en-US" altLang="zh-CN" sz="1400" dirty="0">
                <a:solidFill>
                  <a:srgbClr val="000000"/>
                </a:solidFill>
                <a:latin typeface="Consolas" panose="020B0609020204030204" pitchFamily="49" charset="0"/>
              </a:rPr>
              <a:t>();</a:t>
            </a:r>
          </a:p>
          <a:p>
            <a:r>
              <a:rPr lang="en-US" altLang="zh-CN" sz="1400" dirty="0" smtClean="0">
                <a:solidFill>
                  <a:srgbClr val="000000"/>
                </a:solidFill>
                <a:latin typeface="Consolas" panose="020B0609020204030204" pitchFamily="49" charset="0"/>
              </a:rPr>
              <a:t>             </a:t>
            </a:r>
            <a:r>
              <a:rPr lang="en-US" altLang="zh-CN" sz="1400" dirty="0" err="1" smtClean="0">
                <a:solidFill>
                  <a:srgbClr val="000000"/>
                </a:solidFill>
                <a:latin typeface="Consolas" panose="020B0609020204030204" pitchFamily="49" charset="0"/>
              </a:rPr>
              <a:t>f.LogError</a:t>
            </a:r>
            <a:r>
              <a:rPr lang="en-US" altLang="zh-CN" sz="1400" dirty="0" smtClean="0">
                <a:solidFill>
                  <a:srgbClr val="000000"/>
                </a:solidFill>
                <a:latin typeface="Consolas" panose="020B0609020204030204" pitchFamily="49" charset="0"/>
              </a:rPr>
              <a:t>(e</a:t>
            </a:r>
            <a:r>
              <a:rPr lang="en-US" altLang="zh-CN" sz="1400" dirty="0">
                <a:solidFill>
                  <a:srgbClr val="000000"/>
                </a:solidFill>
                <a:latin typeface="Consolas" panose="020B0609020204030204" pitchFamily="49" charset="0"/>
              </a:rPr>
              <a:t>);</a:t>
            </a:r>
          </a:p>
          <a:p>
            <a:r>
              <a:rPr lang="en-US" altLang="zh-CN" sz="1400" dirty="0" smtClean="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r>
              <a:rPr lang="en-US" altLang="zh-CN" sz="1400" dirty="0" smtClean="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a:t>
            </a:r>
          </a:p>
          <a:p>
            <a:r>
              <a:rPr lang="en-US" altLang="zh-CN" sz="1400" dirty="0">
                <a:solidFill>
                  <a:srgbClr val="0000FF"/>
                </a:solidFill>
                <a:latin typeface="Consolas" panose="020B0609020204030204" pitchFamily="49" charset="0"/>
              </a:rPr>
              <a:t>public class </a:t>
            </a:r>
            <a:r>
              <a:rPr lang="en-US" altLang="zh-CN" sz="1400" dirty="0" err="1">
                <a:solidFill>
                  <a:srgbClr val="000000"/>
                </a:solidFill>
                <a:latin typeface="Consolas" panose="020B0609020204030204" pitchFamily="49" charset="0"/>
              </a:rPr>
              <a:t>FileLogger</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a:t>
            </a:r>
          </a:p>
          <a:p>
            <a:r>
              <a:rPr lang="en-US" altLang="zh-CN" sz="1400" dirty="0" smtClean="0">
                <a:solidFill>
                  <a:srgbClr val="0000FF"/>
                </a:solidFill>
                <a:latin typeface="Consolas" panose="020B0609020204030204" pitchFamily="49" charset="0"/>
              </a:rPr>
              <a:t>    public </a:t>
            </a:r>
            <a:r>
              <a:rPr lang="en-US" altLang="zh-CN" sz="1400" dirty="0">
                <a:solidFill>
                  <a:srgbClr val="0000FF"/>
                </a:solidFill>
                <a:latin typeface="Consolas" panose="020B0609020204030204" pitchFamily="49" charset="0"/>
              </a:rPr>
              <a:t>void </a:t>
            </a:r>
            <a:r>
              <a:rPr lang="en-US" altLang="zh-CN" sz="1400" dirty="0" err="1">
                <a:solidFill>
                  <a:srgbClr val="000000"/>
                </a:solidFill>
                <a:latin typeface="Consolas" panose="020B0609020204030204" pitchFamily="49" charset="0"/>
              </a:rPr>
              <a:t>LogError</a:t>
            </a:r>
            <a:r>
              <a:rPr lang="en-US" altLang="zh-CN" sz="1400" dirty="0">
                <a:solidFill>
                  <a:srgbClr val="000000"/>
                </a:solidFill>
                <a:latin typeface="Consolas" panose="020B0609020204030204" pitchFamily="49" charset="0"/>
              </a:rPr>
              <a:t>(Exception e</a:t>
            </a:r>
            <a:r>
              <a:rPr lang="en-US" altLang="zh-CN" sz="1400" dirty="0" smtClean="0">
                <a:solidFill>
                  <a:srgbClr val="000000"/>
                </a:solidFill>
                <a:latin typeface="Consolas" panose="020B0609020204030204" pitchFamily="49" charset="0"/>
              </a:rPr>
              <a:t>){</a:t>
            </a:r>
            <a:r>
              <a:rPr lang="en-US" altLang="zh-CN" sz="1400" i="1" dirty="0" smtClean="0">
                <a:solidFill>
                  <a:srgbClr val="008100"/>
                </a:solidFill>
                <a:latin typeface="Consolas-Italic"/>
              </a:rPr>
              <a:t>//</a:t>
            </a:r>
            <a:r>
              <a:rPr lang="en-US" altLang="zh-CN" sz="1400" i="1" dirty="0">
                <a:solidFill>
                  <a:srgbClr val="008100"/>
                </a:solidFill>
                <a:latin typeface="Consolas-Italic"/>
              </a:rPr>
              <a:t>Log Error in a physical </a:t>
            </a:r>
            <a:r>
              <a:rPr lang="en-US" altLang="zh-CN" sz="1400" i="1" dirty="0" smtClean="0">
                <a:solidFill>
                  <a:srgbClr val="008100"/>
                </a:solidFill>
                <a:latin typeface="Consolas-Italic"/>
              </a:rPr>
              <a:t>file </a:t>
            </a:r>
            <a:r>
              <a:rPr lang="en-US" altLang="zh-CN" sz="1400" dirty="0" smtClean="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a:t>
            </a:r>
            <a:endParaRPr lang="zh-CN" altLang="en-US" sz="4000" dirty="0"/>
          </a:p>
        </p:txBody>
      </p:sp>
    </p:spTree>
    <p:extLst>
      <p:ext uri="{BB962C8B-B14F-4D97-AF65-F5344CB8AC3E}">
        <p14:creationId xmlns:p14="http://schemas.microsoft.com/office/powerpoint/2010/main" val="7276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9" presetClass="emph" presetSubtype="0" grpId="0" nodeType="withEffect">
                                  <p:stCondLst>
                                    <p:cond delay="0"/>
                                  </p:stCondLst>
                                  <p:childTnLst>
                                    <p:set>
                                      <p:cBhvr rctx="PPT">
                                        <p:cTn id="12" dur="indefinite"/>
                                        <p:tgtEl>
                                          <p:spTgt spid="33"/>
                                        </p:tgtEl>
                                        <p:attrNameLst>
                                          <p:attrName>style.opacity</p:attrName>
                                        </p:attrNameLst>
                                      </p:cBhvr>
                                      <p:to>
                                        <p:strVal val="0"/>
                                      </p:to>
                                    </p:set>
                                    <p:animEffect filter="image" prLst="opacity: 0">
                                      <p:cBhvr rctx="IE">
                                        <p:cTn id="13" dur="indefinite"/>
                                        <p:tgtEl>
                                          <p:spTgt spid="33"/>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7" presetClass="emph" presetSubtype="2" fill="hold" nodeType="withEffect">
                                  <p:stCondLst>
                                    <p:cond delay="0"/>
                                  </p:stCondLst>
                                  <p:childTnLst>
                                    <p:animClr clrSpc="rgb" dir="cw">
                                      <p:cBhvr>
                                        <p:cTn id="18" dur="500" fill="hold"/>
                                        <p:tgtEl>
                                          <p:spTgt spid="29"/>
                                        </p:tgtEl>
                                        <p:attrNameLst>
                                          <p:attrName>stroke.color</p:attrName>
                                        </p:attrNameLst>
                                      </p:cBhvr>
                                      <p:to>
                                        <a:schemeClr val="bg1"/>
                                      </p:to>
                                    </p:animClr>
                                    <p:set>
                                      <p:cBhvr>
                                        <p:cTn id="19" dur="500" fill="hold"/>
                                        <p:tgtEl>
                                          <p:spTgt spid="29"/>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0" nodeType="clickEffect">
                                  <p:stCondLst>
                                    <p:cond delay="0"/>
                                  </p:stCondLst>
                                  <p:childTnLst>
                                    <p:animMotion origin="layout" path="M -4.58333E-6 -3.33333E-6 L 0.00053 0.1507 " pathEditMode="relative" rAng="0" ptsTypes="AA">
                                      <p:cBhvr>
                                        <p:cTn id="23" dur="2000" fill="hold"/>
                                        <p:tgtEl>
                                          <p:spTgt spid="28"/>
                                        </p:tgtEl>
                                        <p:attrNameLst>
                                          <p:attrName>ppt_x</p:attrName>
                                          <p:attrName>ppt_y</p:attrName>
                                        </p:attrNameLst>
                                      </p:cBhvr>
                                      <p:rCtr x="26" y="7523"/>
                                    </p:animMotion>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randombar(horizontal)">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2" grpId="0" animBg="1"/>
      <p:bldP spid="20" grpId="0" animBg="1"/>
      <p:bldP spid="23" grpId="0" animBg="1"/>
      <p:bldP spid="27" grpId="0" animBg="1"/>
      <p:bldP spid="28" grpId="0" animBg="1"/>
      <p:bldP spid="32"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其他重要的设计原则</a:t>
            </a:r>
            <a:endParaRPr lang="zh-CN" altLang="en-US" dirty="0"/>
          </a:p>
        </p:txBody>
      </p:sp>
      <p:sp>
        <p:nvSpPr>
          <p:cNvPr id="3" name="内容占位符 2"/>
          <p:cNvSpPr>
            <a:spLocks noGrp="1"/>
          </p:cNvSpPr>
          <p:nvPr>
            <p:ph idx="1"/>
          </p:nvPr>
        </p:nvSpPr>
        <p:spPr>
          <a:xfrm>
            <a:off x="838200" y="1817511"/>
            <a:ext cx="10515600" cy="4359452"/>
          </a:xfrm>
        </p:spPr>
        <p:txBody>
          <a:bodyPr>
            <a:normAutofit/>
          </a:bodyPr>
          <a:lstStyle/>
          <a:p>
            <a:pPr lvl="0"/>
            <a:r>
              <a:rPr lang="zh-CN" altLang="zh-CN" sz="2000" dirty="0"/>
              <a:t>层次化抽象原则，按照问题域逻辑关系来识别类；</a:t>
            </a:r>
          </a:p>
          <a:p>
            <a:pPr lvl="0"/>
            <a:r>
              <a:rPr lang="zh-CN" altLang="zh-CN" sz="2000" dirty="0"/>
              <a:t>责任均衡分配原则，避免出现</a:t>
            </a:r>
            <a:r>
              <a:rPr lang="en-US" altLang="zh-CN" sz="2000" dirty="0"/>
              <a:t>God</a:t>
            </a:r>
            <a:r>
              <a:rPr lang="zh-CN" altLang="zh-CN" sz="2000" dirty="0"/>
              <a:t>类和</a:t>
            </a:r>
            <a:r>
              <a:rPr lang="en-US" altLang="zh-CN" sz="2000" dirty="0"/>
              <a:t>Idiot</a:t>
            </a:r>
            <a:r>
              <a:rPr lang="zh-CN" altLang="zh-CN" sz="2000" dirty="0"/>
              <a:t>类；</a:t>
            </a:r>
          </a:p>
          <a:p>
            <a:pPr lvl="0"/>
            <a:r>
              <a:rPr lang="zh-CN" altLang="zh-CN" sz="2000" dirty="0" smtClean="0"/>
              <a:t>局部化</a:t>
            </a:r>
            <a:r>
              <a:rPr lang="zh-CN" altLang="zh-CN" sz="2000" dirty="0"/>
              <a:t>原则，类之间不要冗余存储相同的数据，方法之间不能够出现控制耦合；</a:t>
            </a:r>
          </a:p>
          <a:p>
            <a:pPr lvl="0"/>
            <a:r>
              <a:rPr lang="zh-CN" altLang="zh-CN" sz="2000" dirty="0"/>
              <a:t>完整性原则，一个类需要提供针对相应数据进行处理的完整方法集。完整是个相对概念，一般来说是相对于问题域需求。</a:t>
            </a:r>
          </a:p>
          <a:p>
            <a:pPr lvl="0"/>
            <a:r>
              <a:rPr lang="zh-CN" altLang="zh-CN" sz="2000" dirty="0"/>
              <a:t>重用原则（共性抽取原则），把不同类之间具有的共性数据或处理抽象成继承关系，避免冗余；</a:t>
            </a:r>
          </a:p>
          <a:p>
            <a:pPr lvl="0"/>
            <a:r>
              <a:rPr lang="zh-CN" altLang="zh-CN" sz="2000" dirty="0"/>
              <a:t>显式表达原则，显式表达所有想要表达的数据或逻辑，不使用数组存储位置或者常量来隐含表示某个特定状态或数据；</a:t>
            </a:r>
          </a:p>
          <a:p>
            <a:pPr lvl="0"/>
            <a:r>
              <a:rPr lang="zh-CN" altLang="zh-CN" sz="2000" dirty="0"/>
              <a:t>信任原则，一个方法被调用时，调用者需要检查和确保方法的基本要求能够被满足，获得调用结果后需要按照约定的多种情况分别进行处理；</a:t>
            </a:r>
          </a:p>
          <a:p>
            <a:r>
              <a:rPr lang="zh-CN" altLang="zh-CN" sz="2000" dirty="0"/>
              <a:t>懂我原则，所有类、对象、变量、方法等的命名做到“顾名思义”。</a:t>
            </a:r>
            <a:endParaRPr lang="zh-CN" altLang="en-US" sz="2000" dirty="0"/>
          </a:p>
        </p:txBody>
      </p:sp>
      <p:sp>
        <p:nvSpPr>
          <p:cNvPr id="4" name="灯片编号占位符 3"/>
          <p:cNvSpPr>
            <a:spLocks noGrp="1"/>
          </p:cNvSpPr>
          <p:nvPr>
            <p:ph type="sldNum" sz="quarter" idx="12"/>
          </p:nvPr>
        </p:nvSpPr>
        <p:spPr/>
        <p:txBody>
          <a:bodyPr/>
          <a:lstStyle/>
          <a:p>
            <a:fld id="{DF38BC8C-A0AB-414C-B77B-2AAE45D3F9D3}" type="slidenum">
              <a:rPr lang="zh-CN" altLang="en-US" smtClean="0"/>
              <a:t>27</a:t>
            </a:fld>
            <a:endParaRPr lang="zh-CN" altLang="en-US"/>
          </a:p>
        </p:txBody>
      </p:sp>
    </p:spTree>
    <p:extLst>
      <p:ext uri="{BB962C8B-B14F-4D97-AF65-F5344CB8AC3E}">
        <p14:creationId xmlns:p14="http://schemas.microsoft.com/office/powerpoint/2010/main" val="2440383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838200" y="2006249"/>
            <a:ext cx="10224911" cy="4351338"/>
          </a:xfrm>
        </p:spPr>
        <p:txBody>
          <a:bodyPr>
            <a:normAutofit fontScale="92500" lnSpcReduction="10000"/>
          </a:bodyPr>
          <a:lstStyle/>
          <a:p>
            <a:r>
              <a:rPr lang="zh-CN" altLang="en-US" dirty="0" smtClean="0"/>
              <a:t>模拟的出租车呼叫</a:t>
            </a:r>
            <a:r>
              <a:rPr lang="zh-CN" altLang="en-US" dirty="0"/>
              <a:t>应答</a:t>
            </a:r>
            <a:r>
              <a:rPr lang="zh-CN" altLang="en-US" dirty="0" smtClean="0"/>
              <a:t>系统</a:t>
            </a:r>
            <a:endParaRPr lang="en-US" altLang="zh-CN" dirty="0" smtClean="0"/>
          </a:p>
          <a:p>
            <a:pPr lvl="1"/>
            <a:r>
              <a:rPr lang="zh-CN" altLang="en-US" dirty="0" smtClean="0"/>
              <a:t>使用网格区域来模拟城市地图。所有的道路要么是水平方向，要么是垂直方向，如果两个点之间有道路，则</a:t>
            </a:r>
            <a:r>
              <a:rPr lang="zh-CN" altLang="en-US" dirty="0"/>
              <a:t>这两</a:t>
            </a:r>
            <a:r>
              <a:rPr lang="zh-CN" altLang="en-US" dirty="0" smtClean="0"/>
              <a:t>个点之间存在一条连接。</a:t>
            </a:r>
            <a:endParaRPr lang="en-US" altLang="zh-CN" dirty="0" smtClean="0"/>
          </a:p>
          <a:p>
            <a:pPr lvl="1"/>
            <a:r>
              <a:rPr lang="zh-CN" altLang="en-US" dirty="0" smtClean="0"/>
              <a:t>乘客在任意一点</a:t>
            </a:r>
            <a:r>
              <a:rPr lang="en-US" altLang="zh-CN" dirty="0" smtClean="0"/>
              <a:t>C</a:t>
            </a:r>
            <a:r>
              <a:rPr lang="zh-CN" altLang="en-US" dirty="0" smtClean="0"/>
              <a:t>发出呼叫请求后，系统</a:t>
            </a:r>
            <a:r>
              <a:rPr lang="zh-CN" altLang="en-US" dirty="0"/>
              <a:t>只把呼叫</a:t>
            </a:r>
            <a:r>
              <a:rPr lang="zh-CN" altLang="en-US" dirty="0" smtClean="0"/>
              <a:t>请求发送给</a:t>
            </a:r>
            <a:r>
              <a:rPr lang="zh-CN" altLang="en-US" dirty="0"/>
              <a:t>在</a:t>
            </a:r>
            <a:r>
              <a:rPr lang="zh-CN" altLang="en-US" dirty="0" smtClean="0"/>
              <a:t>以</a:t>
            </a:r>
            <a:r>
              <a:rPr lang="en-US" altLang="zh-CN" dirty="0" smtClean="0"/>
              <a:t>C</a:t>
            </a:r>
            <a:r>
              <a:rPr lang="zh-CN" altLang="en-US" dirty="0" smtClean="0"/>
              <a:t>为中心的</a:t>
            </a:r>
            <a:r>
              <a:rPr lang="en-US" altLang="zh-CN" dirty="0" smtClean="0"/>
              <a:t>4×4</a:t>
            </a:r>
            <a:r>
              <a:rPr lang="zh-CN" altLang="en-US" dirty="0" smtClean="0"/>
              <a:t>区域里行驶的出租车。请求包括目的地坐标信息，如果目的地无效，则出租车拒绝响应。</a:t>
            </a:r>
            <a:endParaRPr lang="en-US" altLang="zh-CN" dirty="0" smtClean="0"/>
          </a:p>
          <a:p>
            <a:pPr lvl="1"/>
            <a:r>
              <a:rPr lang="zh-CN" altLang="en-US" dirty="0" smtClean="0"/>
              <a:t>出租车行驶一个格子边的时间为</a:t>
            </a:r>
            <a:r>
              <a:rPr lang="en-US" altLang="zh-CN" dirty="0" smtClean="0"/>
              <a:t>100ms</a:t>
            </a:r>
            <a:r>
              <a:rPr lang="zh-CN" altLang="en-US" dirty="0" smtClean="0"/>
              <a:t>。每辆出租车的状态包括：停止运行、服务（表明在运行且车内有乘客）、等待服务（表明在运行且车内无乘客）。出租车连续运行</a:t>
            </a:r>
            <a:r>
              <a:rPr lang="en-US" altLang="zh-CN" dirty="0"/>
              <a:t>2</a:t>
            </a:r>
            <a:r>
              <a:rPr lang="en-US" altLang="zh-CN" dirty="0" smtClean="0"/>
              <a:t>0s</a:t>
            </a:r>
            <a:r>
              <a:rPr lang="zh-CN" altLang="en-US" dirty="0" smtClean="0"/>
              <a:t>后且处于等待服务状态时需要停止</a:t>
            </a:r>
            <a:r>
              <a:rPr lang="en-US" altLang="zh-CN" dirty="0" smtClean="0"/>
              <a:t>(</a:t>
            </a:r>
            <a:r>
              <a:rPr lang="zh-CN" altLang="en-US" dirty="0" smtClean="0"/>
              <a:t>休息</a:t>
            </a:r>
            <a:r>
              <a:rPr lang="en-US" altLang="zh-CN" dirty="0" smtClean="0"/>
              <a:t>)1s</a:t>
            </a:r>
            <a:r>
              <a:rPr lang="zh-CN" altLang="en-US" dirty="0" smtClean="0"/>
              <a:t>，然后再次运行。在停止和服务状态下不能响应乘客请求。</a:t>
            </a:r>
            <a:endParaRPr lang="en-US" altLang="zh-CN" dirty="0" smtClean="0"/>
          </a:p>
          <a:p>
            <a:pPr lvl="1"/>
            <a:r>
              <a:rPr lang="zh-CN" altLang="en-US" dirty="0" smtClean="0"/>
              <a:t>处于等待服务状态的出租车主要收到请求就会抢单。系统以</a:t>
            </a:r>
            <a:r>
              <a:rPr lang="en-US" altLang="zh-CN" dirty="0"/>
              <a:t>3</a:t>
            </a:r>
            <a:r>
              <a:rPr lang="en-US" altLang="zh-CN" dirty="0" smtClean="0"/>
              <a:t>s</a:t>
            </a:r>
            <a:r>
              <a:rPr lang="zh-CN" altLang="en-US" dirty="0" smtClean="0"/>
              <a:t>为抢单窗口，如果</a:t>
            </a:r>
            <a:r>
              <a:rPr lang="en-US" altLang="zh-CN" dirty="0" smtClean="0"/>
              <a:t>3s</a:t>
            </a:r>
            <a:r>
              <a:rPr lang="zh-CN" altLang="en-US" dirty="0" smtClean="0"/>
              <a:t>内无应答则视为无车响应，告知乘客无可用出租车。否则，系统为乘客从当前窗口中抢单的出租车中自动选择信用度最高的。</a:t>
            </a:r>
            <a:endParaRPr lang="en-US" altLang="zh-CN" dirty="0" smtClean="0"/>
          </a:p>
          <a:p>
            <a:pPr lvl="2"/>
            <a:r>
              <a:rPr lang="zh-CN" altLang="en-US" dirty="0" smtClean="0"/>
              <a:t>信用：每抢单一次，信用度</a:t>
            </a:r>
            <a:r>
              <a:rPr lang="en-US" altLang="zh-CN" dirty="0" smtClean="0"/>
              <a:t>+1</a:t>
            </a:r>
            <a:r>
              <a:rPr lang="zh-CN" altLang="en-US" dirty="0" smtClean="0"/>
              <a:t>；每服务顾客一次，信用度</a:t>
            </a:r>
            <a:r>
              <a:rPr lang="en-US" altLang="zh-CN" dirty="0" smtClean="0"/>
              <a:t>+3</a:t>
            </a:r>
            <a:r>
              <a:rPr lang="zh-CN" altLang="en-US" dirty="0" smtClean="0"/>
              <a:t>。</a:t>
            </a:r>
            <a:endParaRPr lang="en-US" altLang="zh-CN" dirty="0" smtClean="0"/>
          </a:p>
        </p:txBody>
      </p:sp>
      <p:sp>
        <p:nvSpPr>
          <p:cNvPr id="4" name="矩形 3"/>
          <p:cNvSpPr/>
          <p:nvPr/>
        </p:nvSpPr>
        <p:spPr>
          <a:xfrm>
            <a:off x="9709818" y="365125"/>
            <a:ext cx="2227384" cy="19460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4" idx="1"/>
            <a:endCxn id="4" idx="3"/>
          </p:cNvCxnSpPr>
          <p:nvPr/>
        </p:nvCxnSpPr>
        <p:spPr>
          <a:xfrm>
            <a:off x="9709818" y="1338141"/>
            <a:ext cx="2227384"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4" idx="0"/>
            <a:endCxn id="4" idx="2"/>
          </p:cNvCxnSpPr>
          <p:nvPr/>
        </p:nvCxnSpPr>
        <p:spPr>
          <a:xfrm>
            <a:off x="10823510" y="365125"/>
            <a:ext cx="0" cy="19460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287787" y="42653"/>
            <a:ext cx="750526" cy="369332"/>
          </a:xfrm>
          <a:prstGeom prst="rect">
            <a:avLst/>
          </a:prstGeom>
          <a:noFill/>
        </p:spPr>
        <p:txBody>
          <a:bodyPr wrap="none" rtlCol="0">
            <a:spAutoFit/>
          </a:bodyPr>
          <a:lstStyle/>
          <a:p>
            <a:r>
              <a:rPr lang="en-US" altLang="zh-CN" dirty="0" smtClean="0"/>
              <a:t>A(0,0)</a:t>
            </a:r>
            <a:endParaRPr lang="zh-CN" altLang="en-US" dirty="0"/>
          </a:p>
        </p:txBody>
      </p:sp>
      <p:sp>
        <p:nvSpPr>
          <p:cNvPr id="12" name="文本框 11"/>
          <p:cNvSpPr txBox="1"/>
          <p:nvPr/>
        </p:nvSpPr>
        <p:spPr>
          <a:xfrm>
            <a:off x="8968247" y="1204159"/>
            <a:ext cx="742511" cy="369332"/>
          </a:xfrm>
          <a:prstGeom prst="rect">
            <a:avLst/>
          </a:prstGeom>
          <a:noFill/>
        </p:spPr>
        <p:txBody>
          <a:bodyPr wrap="none" rtlCol="0">
            <a:spAutoFit/>
          </a:bodyPr>
          <a:lstStyle/>
          <a:p>
            <a:r>
              <a:rPr lang="en-US" altLang="zh-CN" dirty="0" smtClean="0"/>
              <a:t>B(0,1)</a:t>
            </a:r>
            <a:endParaRPr lang="zh-CN" altLang="en-US" dirty="0"/>
          </a:p>
        </p:txBody>
      </p:sp>
      <p:sp>
        <p:nvSpPr>
          <p:cNvPr id="13" name="文本框 12"/>
          <p:cNvSpPr txBox="1"/>
          <p:nvPr/>
        </p:nvSpPr>
        <p:spPr>
          <a:xfrm>
            <a:off x="10856553" y="1204159"/>
            <a:ext cx="740908" cy="369332"/>
          </a:xfrm>
          <a:prstGeom prst="rect">
            <a:avLst/>
          </a:prstGeom>
          <a:noFill/>
        </p:spPr>
        <p:txBody>
          <a:bodyPr wrap="none" rtlCol="0">
            <a:spAutoFit/>
          </a:bodyPr>
          <a:lstStyle/>
          <a:p>
            <a:r>
              <a:rPr lang="en-US" altLang="zh-CN" dirty="0" smtClean="0"/>
              <a:t>C(1,1)</a:t>
            </a:r>
            <a:endParaRPr lang="zh-CN" altLang="en-US" dirty="0"/>
          </a:p>
        </p:txBody>
      </p:sp>
      <p:sp>
        <p:nvSpPr>
          <p:cNvPr id="14" name="文本框 13"/>
          <p:cNvSpPr txBox="1"/>
          <p:nvPr/>
        </p:nvSpPr>
        <p:spPr>
          <a:xfrm>
            <a:off x="10768190" y="2294372"/>
            <a:ext cx="760144" cy="369332"/>
          </a:xfrm>
          <a:prstGeom prst="rect">
            <a:avLst/>
          </a:prstGeom>
          <a:noFill/>
        </p:spPr>
        <p:txBody>
          <a:bodyPr wrap="none" rtlCol="0">
            <a:spAutoFit/>
          </a:bodyPr>
          <a:lstStyle/>
          <a:p>
            <a:r>
              <a:rPr lang="en-US" altLang="zh-CN" dirty="0" smtClean="0"/>
              <a:t>D(1,2)</a:t>
            </a:r>
            <a:endParaRPr lang="zh-CN" altLang="en-US" dirty="0"/>
          </a:p>
        </p:txBody>
      </p:sp>
      <p:cxnSp>
        <p:nvCxnSpPr>
          <p:cNvPr id="17" name="直接连接符 16"/>
          <p:cNvCxnSpPr>
            <a:endCxn id="4" idx="1"/>
          </p:cNvCxnSpPr>
          <p:nvPr/>
        </p:nvCxnSpPr>
        <p:spPr>
          <a:xfrm>
            <a:off x="9709818" y="365125"/>
            <a:ext cx="0" cy="973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829969" y="1339117"/>
            <a:ext cx="0" cy="973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9698095" y="1349863"/>
            <a:ext cx="115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DF38BC8C-A0AB-414C-B77B-2AAE45D3F9D3}" type="slidenum">
              <a:rPr lang="zh-CN" altLang="en-US" smtClean="0"/>
              <a:t>28</a:t>
            </a:fld>
            <a:endParaRPr lang="zh-CN" altLang="en-US"/>
          </a:p>
        </p:txBody>
      </p:sp>
    </p:spTree>
    <p:extLst>
      <p:ext uri="{BB962C8B-B14F-4D97-AF65-F5344CB8AC3E}">
        <p14:creationId xmlns:p14="http://schemas.microsoft.com/office/powerpoint/2010/main" val="681273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838200" y="1501422"/>
            <a:ext cx="10515600" cy="4675541"/>
          </a:xfrm>
        </p:spPr>
        <p:txBody>
          <a:bodyPr>
            <a:normAutofit/>
          </a:bodyPr>
          <a:lstStyle/>
          <a:p>
            <a:r>
              <a:rPr lang="zh-CN" altLang="en-US" dirty="0" smtClean="0"/>
              <a:t>城市地图不通过命令行输入，而是通过文件</a:t>
            </a:r>
            <a:endParaRPr lang="en-US" altLang="zh-CN" dirty="0" smtClean="0"/>
          </a:p>
          <a:p>
            <a:pPr lvl="1"/>
            <a:r>
              <a:rPr lang="zh-CN" altLang="en-US" dirty="0" smtClean="0"/>
              <a:t>文件格式：文本文件</a:t>
            </a:r>
            <a:endParaRPr lang="en-US" altLang="zh-CN" dirty="0" smtClean="0"/>
          </a:p>
          <a:p>
            <a:pPr lvl="1"/>
            <a:r>
              <a:rPr lang="zh-CN" altLang="en-US" dirty="0" smtClean="0"/>
              <a:t>文件内容：</a:t>
            </a:r>
            <a:r>
              <a:rPr lang="en-US" altLang="zh-CN" dirty="0" smtClean="0"/>
              <a:t>80×80</a:t>
            </a:r>
            <a:r>
              <a:rPr lang="zh-CN" altLang="en-US" dirty="0"/>
              <a:t>邻</a:t>
            </a:r>
            <a:r>
              <a:rPr lang="zh-CN" altLang="en-US" dirty="0" smtClean="0"/>
              <a:t>接矩阵</a:t>
            </a:r>
            <a:r>
              <a:rPr lang="en-US" altLang="zh-CN" dirty="0" smtClean="0"/>
              <a:t>A</a:t>
            </a:r>
            <a:r>
              <a:rPr lang="zh-CN" altLang="en-US" dirty="0" smtClean="0"/>
              <a:t>，</a:t>
            </a:r>
            <a:r>
              <a:rPr lang="en-US" altLang="zh-CN" dirty="0" err="1" smtClean="0"/>
              <a:t>aij</a:t>
            </a:r>
            <a:r>
              <a:rPr lang="zh-CN" altLang="en-US" dirty="0" smtClean="0"/>
              <a:t>表示第</a:t>
            </a:r>
            <a:r>
              <a:rPr lang="en-US" altLang="zh-CN" dirty="0" err="1" smtClean="0"/>
              <a:t>i</a:t>
            </a:r>
            <a:r>
              <a:rPr lang="zh-CN" altLang="en-US" dirty="0" smtClean="0"/>
              <a:t>行和第</a:t>
            </a:r>
            <a:r>
              <a:rPr lang="en-US" altLang="zh-CN" dirty="0" smtClean="0"/>
              <a:t>j</a:t>
            </a:r>
            <a:r>
              <a:rPr lang="zh-CN" altLang="en-US" dirty="0" smtClean="0"/>
              <a:t>列的交叉点，记录地图中</a:t>
            </a:r>
            <a:r>
              <a:rPr lang="en-US" altLang="zh-CN" dirty="0" smtClean="0"/>
              <a:t>(</a:t>
            </a:r>
            <a:r>
              <a:rPr lang="en-US" altLang="zh-CN" dirty="0" err="1"/>
              <a:t>i</a:t>
            </a:r>
            <a:r>
              <a:rPr lang="en-US" altLang="zh-CN" dirty="0" err="1" smtClean="0"/>
              <a:t>,j</a:t>
            </a:r>
            <a:r>
              <a:rPr lang="en-US" altLang="zh-CN" dirty="0" smtClean="0"/>
              <a:t>)</a:t>
            </a:r>
            <a:r>
              <a:rPr lang="zh-CN" altLang="en-US" dirty="0" smtClean="0"/>
              <a:t>到相邻点的连接。为简化表示，</a:t>
            </a:r>
            <a:r>
              <a:rPr lang="en-US" altLang="zh-CN" dirty="0" err="1" smtClean="0"/>
              <a:t>aij</a:t>
            </a:r>
            <a:r>
              <a:rPr lang="zh-CN" altLang="en-US" dirty="0" smtClean="0"/>
              <a:t>可以是</a:t>
            </a:r>
            <a:r>
              <a:rPr lang="en-US" altLang="zh-CN" dirty="0"/>
              <a:t>4</a:t>
            </a:r>
            <a:r>
              <a:rPr lang="zh-CN" altLang="en-US" dirty="0" smtClean="0"/>
              <a:t>个值：</a:t>
            </a:r>
            <a:endParaRPr lang="en-US" altLang="zh-CN" dirty="0" smtClean="0"/>
          </a:p>
          <a:p>
            <a:pPr lvl="2"/>
            <a:r>
              <a:rPr lang="en-US" altLang="zh-CN" dirty="0" smtClean="0"/>
              <a:t>0</a:t>
            </a:r>
            <a:r>
              <a:rPr lang="zh-CN" altLang="en-US" dirty="0" smtClean="0"/>
              <a:t>：表示</a:t>
            </a:r>
            <a:r>
              <a:rPr lang="en-US" altLang="zh-CN" dirty="0" smtClean="0"/>
              <a:t>(</a:t>
            </a:r>
            <a:r>
              <a:rPr lang="en-US" altLang="zh-CN" dirty="0" err="1" smtClean="0"/>
              <a:t>i,j</a:t>
            </a:r>
            <a:r>
              <a:rPr lang="en-US" altLang="zh-CN" dirty="0" smtClean="0"/>
              <a:t>)</a:t>
            </a:r>
            <a:r>
              <a:rPr lang="zh-CN" altLang="en-US" dirty="0" smtClean="0"/>
              <a:t>到</a:t>
            </a:r>
            <a:r>
              <a:rPr lang="en-US" altLang="zh-CN" dirty="0" smtClean="0"/>
              <a:t>(i,j+1)</a:t>
            </a:r>
            <a:r>
              <a:rPr lang="zh-CN" altLang="en-US" dirty="0" smtClean="0"/>
              <a:t>和</a:t>
            </a:r>
            <a:r>
              <a:rPr lang="en-US" altLang="zh-CN" dirty="0" smtClean="0"/>
              <a:t>(i+1,j)</a:t>
            </a:r>
            <a:r>
              <a:rPr lang="zh-CN" altLang="en-US" dirty="0" smtClean="0"/>
              <a:t>均无连接</a:t>
            </a:r>
            <a:endParaRPr lang="en-US" altLang="zh-CN" dirty="0" smtClean="0"/>
          </a:p>
          <a:p>
            <a:pPr lvl="2"/>
            <a:r>
              <a:rPr lang="en-US" altLang="zh-CN" dirty="0" smtClean="0"/>
              <a:t>1</a:t>
            </a:r>
            <a:r>
              <a:rPr lang="zh-CN" altLang="en-US" dirty="0" smtClean="0"/>
              <a:t>：</a:t>
            </a:r>
            <a:r>
              <a:rPr lang="zh-CN" altLang="en-US" dirty="0"/>
              <a:t>表示</a:t>
            </a:r>
            <a:r>
              <a:rPr lang="en-US" altLang="zh-CN" dirty="0"/>
              <a:t>(</a:t>
            </a:r>
            <a:r>
              <a:rPr lang="en-US" altLang="zh-CN" dirty="0" err="1"/>
              <a:t>i,j</a:t>
            </a:r>
            <a:r>
              <a:rPr lang="en-US" altLang="zh-CN" dirty="0"/>
              <a:t>)</a:t>
            </a:r>
            <a:r>
              <a:rPr lang="zh-CN" altLang="en-US" dirty="0"/>
              <a:t>到</a:t>
            </a:r>
            <a:r>
              <a:rPr lang="en-US" altLang="zh-CN" dirty="0"/>
              <a:t>(i,j+1</a:t>
            </a:r>
            <a:r>
              <a:rPr lang="en-US" altLang="zh-CN" dirty="0" smtClean="0"/>
              <a:t>)</a:t>
            </a:r>
            <a:r>
              <a:rPr lang="zh-CN" altLang="en-US" dirty="0" smtClean="0"/>
              <a:t>有连接，到 </a:t>
            </a:r>
            <a:r>
              <a:rPr lang="en-US" altLang="zh-CN" dirty="0" smtClean="0"/>
              <a:t>(</a:t>
            </a:r>
            <a:r>
              <a:rPr lang="en-US" altLang="zh-CN" dirty="0"/>
              <a:t>i+1,j</a:t>
            </a:r>
            <a:r>
              <a:rPr lang="en-US" altLang="zh-CN" dirty="0" smtClean="0"/>
              <a:t>)</a:t>
            </a:r>
            <a:r>
              <a:rPr lang="zh-CN" altLang="en-US" dirty="0" smtClean="0"/>
              <a:t>无连接</a:t>
            </a:r>
            <a:endParaRPr lang="en-US" altLang="zh-CN" dirty="0" smtClean="0"/>
          </a:p>
          <a:p>
            <a:pPr lvl="2"/>
            <a:r>
              <a:rPr lang="en-US" altLang="zh-CN" dirty="0" smtClean="0"/>
              <a:t>2</a:t>
            </a:r>
            <a:r>
              <a:rPr lang="zh-CN" altLang="en-US" dirty="0" smtClean="0"/>
              <a:t>：</a:t>
            </a:r>
            <a:r>
              <a:rPr lang="zh-CN" altLang="en-US" dirty="0"/>
              <a:t>表示</a:t>
            </a:r>
            <a:r>
              <a:rPr lang="en-US" altLang="zh-CN" dirty="0"/>
              <a:t>(</a:t>
            </a:r>
            <a:r>
              <a:rPr lang="en-US" altLang="zh-CN" dirty="0" err="1"/>
              <a:t>i,j</a:t>
            </a:r>
            <a:r>
              <a:rPr lang="en-US" altLang="zh-CN" dirty="0"/>
              <a:t>)</a:t>
            </a:r>
            <a:r>
              <a:rPr lang="zh-CN" altLang="en-US" dirty="0"/>
              <a:t>到</a:t>
            </a:r>
            <a:r>
              <a:rPr lang="en-US" altLang="zh-CN" dirty="0"/>
              <a:t>(i,j+1</a:t>
            </a:r>
            <a:r>
              <a:rPr lang="en-US" altLang="zh-CN" dirty="0" smtClean="0"/>
              <a:t>)</a:t>
            </a:r>
            <a:r>
              <a:rPr lang="zh-CN" altLang="en-US" dirty="0" smtClean="0"/>
              <a:t>无连接，到 </a:t>
            </a:r>
            <a:r>
              <a:rPr lang="en-US" altLang="zh-CN" dirty="0" smtClean="0"/>
              <a:t>(</a:t>
            </a:r>
            <a:r>
              <a:rPr lang="en-US" altLang="zh-CN" dirty="0"/>
              <a:t>i+1,j</a:t>
            </a:r>
            <a:r>
              <a:rPr lang="en-US" altLang="zh-CN" dirty="0" smtClean="0"/>
              <a:t>)</a:t>
            </a:r>
            <a:r>
              <a:rPr lang="zh-CN" altLang="en-US" dirty="0"/>
              <a:t>有</a:t>
            </a:r>
            <a:r>
              <a:rPr lang="zh-CN" altLang="en-US" dirty="0" smtClean="0"/>
              <a:t>连接</a:t>
            </a:r>
            <a:endParaRPr lang="en-US" altLang="zh-CN" dirty="0" smtClean="0"/>
          </a:p>
          <a:p>
            <a:pPr lvl="2"/>
            <a:r>
              <a:rPr lang="en-US" altLang="zh-CN" dirty="0" smtClean="0"/>
              <a:t>3</a:t>
            </a:r>
            <a:r>
              <a:rPr lang="zh-CN" altLang="en-US" dirty="0" smtClean="0"/>
              <a:t>：</a:t>
            </a:r>
            <a:r>
              <a:rPr lang="zh-CN" altLang="en-US" dirty="0"/>
              <a:t>表示</a:t>
            </a:r>
            <a:r>
              <a:rPr lang="en-US" altLang="zh-CN" dirty="0"/>
              <a:t>(</a:t>
            </a:r>
            <a:r>
              <a:rPr lang="en-US" altLang="zh-CN" dirty="0" err="1"/>
              <a:t>i,j</a:t>
            </a:r>
            <a:r>
              <a:rPr lang="en-US" altLang="zh-CN" dirty="0"/>
              <a:t>)</a:t>
            </a:r>
            <a:r>
              <a:rPr lang="zh-CN" altLang="en-US" dirty="0"/>
              <a:t>到</a:t>
            </a:r>
            <a:r>
              <a:rPr lang="en-US" altLang="zh-CN" dirty="0"/>
              <a:t>(</a:t>
            </a:r>
            <a:r>
              <a:rPr lang="en-US" altLang="zh-CN" dirty="0" smtClean="0"/>
              <a:t>i,j+1)</a:t>
            </a:r>
            <a:r>
              <a:rPr lang="zh-CN" altLang="en-US" dirty="0" smtClean="0"/>
              <a:t>有连接</a:t>
            </a:r>
            <a:r>
              <a:rPr lang="zh-CN" altLang="en-US" dirty="0"/>
              <a:t>，到 </a:t>
            </a:r>
            <a:r>
              <a:rPr lang="en-US" altLang="zh-CN" dirty="0"/>
              <a:t>(i+1,j)</a:t>
            </a:r>
            <a:r>
              <a:rPr lang="zh-CN" altLang="en-US" dirty="0"/>
              <a:t>有连接</a:t>
            </a:r>
            <a:endParaRPr lang="en-US" altLang="zh-CN" dirty="0" smtClean="0"/>
          </a:p>
          <a:p>
            <a:pPr lvl="1"/>
            <a:r>
              <a:rPr lang="zh-CN" altLang="en-US" dirty="0" smtClean="0"/>
              <a:t>不能根据</a:t>
            </a:r>
            <a:r>
              <a:rPr lang="en-US" altLang="zh-CN" dirty="0" err="1" smtClean="0"/>
              <a:t>aij</a:t>
            </a:r>
            <a:r>
              <a:rPr lang="zh-CN" altLang="en-US" dirty="0" smtClean="0"/>
              <a:t>取值来判断</a:t>
            </a:r>
            <a:r>
              <a:rPr lang="en-US" altLang="zh-CN" dirty="0" smtClean="0"/>
              <a:t>(</a:t>
            </a:r>
            <a:r>
              <a:rPr lang="en-US" altLang="zh-CN" dirty="0" err="1" smtClean="0"/>
              <a:t>i,j</a:t>
            </a:r>
            <a:r>
              <a:rPr lang="en-US" altLang="zh-CN" dirty="0" smtClean="0"/>
              <a:t>)</a:t>
            </a:r>
            <a:r>
              <a:rPr lang="zh-CN" altLang="en-US" dirty="0" smtClean="0"/>
              <a:t>到</a:t>
            </a:r>
            <a:r>
              <a:rPr lang="en-US" altLang="zh-CN" dirty="0" smtClean="0"/>
              <a:t>(i-1,j)</a:t>
            </a:r>
            <a:r>
              <a:rPr lang="zh-CN" altLang="en-US" dirty="0" smtClean="0"/>
              <a:t>和</a:t>
            </a:r>
            <a:r>
              <a:rPr lang="en-US" altLang="zh-CN" dirty="0" smtClean="0"/>
              <a:t>(i,j-1)</a:t>
            </a:r>
            <a:r>
              <a:rPr lang="zh-CN" altLang="en-US" dirty="0" smtClean="0"/>
              <a:t>是否有连接</a:t>
            </a:r>
            <a:endParaRPr lang="en-US" altLang="zh-CN" dirty="0" smtClean="0"/>
          </a:p>
          <a:p>
            <a:pPr lvl="2"/>
            <a:r>
              <a:rPr lang="zh-CN" altLang="en-US" dirty="0" smtClean="0"/>
              <a:t>“向右向下”原则来构造这个矩阵</a:t>
            </a:r>
            <a:endParaRPr lang="en-US" altLang="zh-CN" dirty="0" smtClean="0"/>
          </a:p>
          <a:p>
            <a:pPr lvl="2"/>
            <a:r>
              <a:rPr lang="zh-CN" altLang="en-US" dirty="0" smtClean="0"/>
              <a:t>确保地图上的所有点都是连通的</a:t>
            </a:r>
            <a:endParaRPr lang="en-US" altLang="zh-CN" dirty="0" smtClean="0"/>
          </a:p>
          <a:p>
            <a:r>
              <a:rPr lang="zh-CN" altLang="en-US" dirty="0" smtClean="0"/>
              <a:t>出租车限定为</a:t>
            </a:r>
            <a:r>
              <a:rPr lang="en-US" altLang="zh-CN" dirty="0" smtClean="0"/>
              <a:t>100</a:t>
            </a:r>
            <a:r>
              <a:rPr lang="zh-CN" altLang="en-US" dirty="0" smtClean="0"/>
              <a:t>个，起始位置随机分布</a:t>
            </a:r>
            <a:endParaRPr lang="en-US" altLang="zh-CN" dirty="0" smtClean="0"/>
          </a:p>
        </p:txBody>
      </p:sp>
      <p:sp>
        <p:nvSpPr>
          <p:cNvPr id="4" name="椭圆 3"/>
          <p:cNvSpPr/>
          <p:nvPr/>
        </p:nvSpPr>
        <p:spPr>
          <a:xfrm>
            <a:off x="10239022" y="3747909"/>
            <a:ext cx="440267" cy="462845"/>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cxnSp>
        <p:nvCxnSpPr>
          <p:cNvPr id="6" name="直接箭头连接符 5"/>
          <p:cNvCxnSpPr/>
          <p:nvPr/>
        </p:nvCxnSpPr>
        <p:spPr>
          <a:xfrm>
            <a:off x="10679289" y="3984976"/>
            <a:ext cx="812800" cy="0"/>
          </a:xfrm>
          <a:prstGeom prst="straightConnector1">
            <a:avLst/>
          </a:prstGeom>
          <a:ln w="190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0" name="直接箭头连接符 9"/>
          <p:cNvCxnSpPr/>
          <p:nvPr/>
        </p:nvCxnSpPr>
        <p:spPr>
          <a:xfrm>
            <a:off x="10464794" y="4210754"/>
            <a:ext cx="6" cy="553155"/>
          </a:xfrm>
          <a:prstGeom prst="straightConnector1">
            <a:avLst/>
          </a:prstGeom>
          <a:ln w="19050">
            <a:solidFill>
              <a:srgbClr val="FF000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 name="灯片编号占位符 4"/>
          <p:cNvSpPr>
            <a:spLocks noGrp="1"/>
          </p:cNvSpPr>
          <p:nvPr>
            <p:ph type="sldNum" sz="quarter" idx="12"/>
          </p:nvPr>
        </p:nvSpPr>
        <p:spPr/>
        <p:txBody>
          <a:bodyPr/>
          <a:lstStyle/>
          <a:p>
            <a:fld id="{DF38BC8C-A0AB-414C-B77B-2AAE45D3F9D3}" type="slidenum">
              <a:rPr lang="zh-CN" altLang="en-US" smtClean="0"/>
              <a:t>29</a:t>
            </a:fld>
            <a:endParaRPr lang="zh-CN" altLang="en-US"/>
          </a:p>
        </p:txBody>
      </p:sp>
    </p:spTree>
    <p:extLst>
      <p:ext uri="{BB962C8B-B14F-4D97-AF65-F5344CB8AC3E}">
        <p14:creationId xmlns:p14="http://schemas.microsoft.com/office/powerpoint/2010/main" val="2409309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面向对象之“思想”什么</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面向对象思想</a:t>
            </a:r>
            <a:r>
              <a:rPr lang="en-US" altLang="zh-CN" dirty="0" smtClean="0"/>
              <a:t>(object-oriented thinking)</a:t>
            </a:r>
            <a:r>
              <a:rPr lang="zh-CN" altLang="en-US" dirty="0" smtClean="0"/>
              <a:t>是经常见到的词汇</a:t>
            </a:r>
            <a:endParaRPr lang="en-US" altLang="zh-CN" dirty="0" smtClean="0"/>
          </a:p>
          <a:p>
            <a:r>
              <a:rPr lang="zh-CN" altLang="en-US" dirty="0" smtClean="0"/>
              <a:t>什么是面向对象思想</a:t>
            </a:r>
            <a:endParaRPr lang="en-US" altLang="zh-CN" dirty="0" smtClean="0"/>
          </a:p>
          <a:p>
            <a:pPr lvl="1"/>
            <a:r>
              <a:rPr lang="zh-CN" altLang="en-US" dirty="0"/>
              <a:t>一</a:t>
            </a:r>
            <a:r>
              <a:rPr lang="zh-CN" altLang="en-US" dirty="0" smtClean="0"/>
              <a:t>种思维方式，以对象为视角的思维方式</a:t>
            </a:r>
            <a:endParaRPr lang="en-US" altLang="zh-CN" dirty="0" smtClean="0"/>
          </a:p>
          <a:p>
            <a:pPr lvl="1"/>
            <a:r>
              <a:rPr lang="zh-CN" altLang="en-US" dirty="0"/>
              <a:t>有</a:t>
            </a:r>
            <a:r>
              <a:rPr lang="zh-CN" altLang="en-US" dirty="0" smtClean="0"/>
              <a:t>哪些对象？</a:t>
            </a:r>
            <a:endParaRPr lang="en-US" altLang="zh-CN" dirty="0" smtClean="0"/>
          </a:p>
          <a:p>
            <a:pPr lvl="1"/>
            <a:r>
              <a:rPr lang="zh-CN" altLang="en-US" dirty="0" smtClean="0"/>
              <a:t>对象做什么？</a:t>
            </a:r>
            <a:endParaRPr lang="en-US" altLang="zh-CN" dirty="0" smtClean="0"/>
          </a:p>
          <a:p>
            <a:pPr lvl="1"/>
            <a:r>
              <a:rPr lang="zh-CN" altLang="en-US" dirty="0" smtClean="0"/>
              <a:t>对象之间有什么连接？</a:t>
            </a:r>
            <a:endParaRPr lang="en-US" altLang="zh-CN" dirty="0" smtClean="0"/>
          </a:p>
          <a:p>
            <a:r>
              <a:rPr lang="zh-CN" altLang="en-US" dirty="0" smtClean="0"/>
              <a:t>在不同阶段的面向对象思想</a:t>
            </a:r>
            <a:endParaRPr lang="en-US" altLang="zh-CN" dirty="0" smtClean="0"/>
          </a:p>
          <a:p>
            <a:pPr lvl="1"/>
            <a:r>
              <a:rPr lang="zh-CN" altLang="en-US" dirty="0" smtClean="0"/>
              <a:t>分析阶段：理解和识别需求中的“对象”</a:t>
            </a:r>
            <a:endParaRPr lang="en-US" altLang="zh-CN" dirty="0" smtClean="0"/>
          </a:p>
          <a:p>
            <a:pPr lvl="1"/>
            <a:r>
              <a:rPr lang="zh-CN" altLang="en-US" dirty="0" smtClean="0"/>
              <a:t>设计阶段：构造“对象”来实现需求</a:t>
            </a:r>
            <a:endParaRPr lang="en-US" altLang="zh-CN" dirty="0" smtClean="0"/>
          </a:p>
          <a:p>
            <a:pPr lvl="1"/>
            <a:r>
              <a:rPr lang="zh-CN" altLang="en-US" dirty="0" smtClean="0"/>
              <a:t>实现阶段：使用程序语言来实现“对象”</a:t>
            </a:r>
            <a:endParaRPr lang="en-US" altLang="zh-CN" dirty="0" smtClean="0"/>
          </a:p>
          <a:p>
            <a:pPr lvl="1"/>
            <a:r>
              <a:rPr lang="zh-CN" altLang="en-US" dirty="0" smtClean="0"/>
              <a:t>测试阶段：逐个检查“对象”的功能和性能，然后对“对象集成”进行测试</a:t>
            </a:r>
            <a:endParaRPr lang="zh-CN" altLang="en-US" dirty="0"/>
          </a:p>
        </p:txBody>
      </p:sp>
      <p:sp>
        <p:nvSpPr>
          <p:cNvPr id="4" name="灯片编号占位符 3"/>
          <p:cNvSpPr>
            <a:spLocks noGrp="1"/>
          </p:cNvSpPr>
          <p:nvPr>
            <p:ph type="sldNum" sz="quarter" idx="12"/>
          </p:nvPr>
        </p:nvSpPr>
        <p:spPr/>
        <p:txBody>
          <a:bodyPr/>
          <a:lstStyle/>
          <a:p>
            <a:fld id="{DF38BC8C-A0AB-414C-B77B-2AAE45D3F9D3}" type="slidenum">
              <a:rPr lang="zh-CN" altLang="en-US" smtClean="0"/>
              <a:t>3</a:t>
            </a:fld>
            <a:endParaRPr lang="zh-CN" altLang="en-US"/>
          </a:p>
        </p:txBody>
      </p:sp>
    </p:spTree>
    <p:extLst>
      <p:ext uri="{BB962C8B-B14F-4D97-AF65-F5344CB8AC3E}">
        <p14:creationId xmlns:p14="http://schemas.microsoft.com/office/powerpoint/2010/main" val="11347539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838200" y="1825624"/>
            <a:ext cx="10515600" cy="4631619"/>
          </a:xfrm>
        </p:spPr>
        <p:txBody>
          <a:bodyPr>
            <a:normAutofit fontScale="92500" lnSpcReduction="10000"/>
          </a:bodyPr>
          <a:lstStyle/>
          <a:p>
            <a:r>
              <a:rPr lang="zh-CN" altLang="en-US" dirty="0" smtClean="0"/>
              <a:t>要求采用本讲介绍的方法进行分析和设计</a:t>
            </a:r>
            <a:endParaRPr lang="en-US" altLang="zh-CN" dirty="0" smtClean="0"/>
          </a:p>
          <a:p>
            <a:pPr lvl="1"/>
            <a:r>
              <a:rPr lang="zh-CN" altLang="en-US" dirty="0" smtClean="0"/>
              <a:t>要求使用多线程和线程安全设计。提供线程安全的乘客请求队列，供测试使用。请求队列容量不小于</a:t>
            </a:r>
            <a:r>
              <a:rPr lang="en-US" altLang="zh-CN" dirty="0" smtClean="0"/>
              <a:t>300</a:t>
            </a:r>
            <a:r>
              <a:rPr lang="zh-CN" altLang="en-US" dirty="0" smtClean="0"/>
              <a:t>个。</a:t>
            </a:r>
            <a:endParaRPr lang="en-US" altLang="zh-CN" dirty="0" smtClean="0"/>
          </a:p>
          <a:p>
            <a:pPr lvl="1"/>
            <a:r>
              <a:rPr lang="zh-CN" altLang="en-US" dirty="0" smtClean="0"/>
              <a:t>要求提供手段来让测试线程访问所有处于等待服务状态的出租车对象。</a:t>
            </a:r>
            <a:endParaRPr lang="en-US" altLang="zh-CN" dirty="0" smtClean="0"/>
          </a:p>
          <a:p>
            <a:pPr lvl="1"/>
            <a:r>
              <a:rPr lang="zh-CN" altLang="en-US" dirty="0" smtClean="0"/>
              <a:t>要求提供分析文档，阐述需求分析。</a:t>
            </a:r>
            <a:endParaRPr lang="en-US" altLang="zh-CN" dirty="0" smtClean="0"/>
          </a:p>
          <a:p>
            <a:r>
              <a:rPr lang="zh-CN" altLang="en-US" dirty="0" smtClean="0"/>
              <a:t>测试</a:t>
            </a:r>
            <a:endParaRPr lang="en-US" altLang="zh-CN" dirty="0"/>
          </a:p>
          <a:p>
            <a:pPr lvl="1"/>
            <a:r>
              <a:rPr lang="zh-CN" altLang="en-US" dirty="0" smtClean="0"/>
              <a:t>对需求分析</a:t>
            </a:r>
            <a:r>
              <a:rPr lang="zh-CN" altLang="en-US" dirty="0"/>
              <a:t>文档的详细程度给出综合评价</a:t>
            </a:r>
            <a:endParaRPr lang="en-US" altLang="zh-CN" dirty="0"/>
          </a:p>
          <a:p>
            <a:pPr lvl="2"/>
            <a:r>
              <a:rPr lang="zh-CN" altLang="en-US" dirty="0"/>
              <a:t>很好</a:t>
            </a:r>
            <a:r>
              <a:rPr lang="en-US" altLang="zh-CN" dirty="0"/>
              <a:t>(+3)</a:t>
            </a:r>
            <a:r>
              <a:rPr lang="zh-CN" altLang="en-US" dirty="0"/>
              <a:t>：使用了所介绍的方法，分析完整</a:t>
            </a:r>
            <a:endParaRPr lang="en-US" altLang="zh-CN" dirty="0"/>
          </a:p>
          <a:p>
            <a:pPr lvl="2"/>
            <a:r>
              <a:rPr lang="zh-CN" altLang="en-US" dirty="0"/>
              <a:t>好</a:t>
            </a:r>
            <a:r>
              <a:rPr lang="en-US" altLang="zh-CN" dirty="0"/>
              <a:t>(+1)</a:t>
            </a:r>
            <a:r>
              <a:rPr lang="zh-CN" altLang="en-US" dirty="0"/>
              <a:t>：基本使用了所介绍的方法，分析欠完整</a:t>
            </a:r>
            <a:endParaRPr lang="en-US" altLang="zh-CN" dirty="0"/>
          </a:p>
          <a:p>
            <a:pPr lvl="2"/>
            <a:r>
              <a:rPr lang="zh-CN" altLang="en-US" dirty="0"/>
              <a:t>一般</a:t>
            </a:r>
            <a:r>
              <a:rPr lang="en-US" altLang="zh-CN" dirty="0"/>
              <a:t>(0)</a:t>
            </a:r>
            <a:r>
              <a:rPr lang="zh-CN" altLang="en-US" dirty="0"/>
              <a:t>：其他。</a:t>
            </a:r>
            <a:endParaRPr lang="en-US" altLang="zh-CN" dirty="0"/>
          </a:p>
          <a:p>
            <a:pPr lvl="1"/>
            <a:r>
              <a:rPr lang="zh-CN" altLang="en-US" dirty="0" smtClean="0"/>
              <a:t>按照</a:t>
            </a:r>
            <a:r>
              <a:rPr lang="en-US" altLang="zh-CN" dirty="0" smtClean="0"/>
              <a:t>SOLID</a:t>
            </a:r>
            <a:r>
              <a:rPr lang="zh-CN" altLang="en-US" dirty="0" smtClean="0"/>
              <a:t>设计</a:t>
            </a:r>
            <a:r>
              <a:rPr lang="zh-CN" altLang="en-US" dirty="0"/>
              <a:t>原则对实现进行检查，如果发现设计原则被违背，则记为一个</a:t>
            </a:r>
            <a:r>
              <a:rPr lang="en-US" altLang="zh-CN" dirty="0"/>
              <a:t>incomplete</a:t>
            </a:r>
            <a:r>
              <a:rPr lang="zh-CN" altLang="en-US" dirty="0"/>
              <a:t>，但同一个原则不</a:t>
            </a:r>
            <a:r>
              <a:rPr lang="zh-CN" altLang="en-US" dirty="0" smtClean="0"/>
              <a:t>重复</a:t>
            </a:r>
            <a:r>
              <a:rPr lang="zh-CN" altLang="en-US" dirty="0"/>
              <a:t>扣</a:t>
            </a:r>
            <a:r>
              <a:rPr lang="zh-CN" altLang="en-US" dirty="0" smtClean="0"/>
              <a:t>分</a:t>
            </a:r>
            <a:endParaRPr lang="en-US" altLang="zh-CN" dirty="0" smtClean="0"/>
          </a:p>
          <a:p>
            <a:pPr lvl="1"/>
            <a:r>
              <a:rPr lang="zh-CN" altLang="en-US" dirty="0" smtClean="0"/>
              <a:t>编写乘客线程，向请求队列发送请求来模拟乘客呼叫出租车，并通过访问相关出租车对象的状态自动判断程序处理是否正确。</a:t>
            </a:r>
            <a:endParaRPr lang="en-US" altLang="zh-CN" dirty="0"/>
          </a:p>
        </p:txBody>
      </p:sp>
      <p:sp>
        <p:nvSpPr>
          <p:cNvPr id="4" name="灯片编号占位符 3"/>
          <p:cNvSpPr>
            <a:spLocks noGrp="1"/>
          </p:cNvSpPr>
          <p:nvPr>
            <p:ph type="sldNum" sz="quarter" idx="12"/>
          </p:nvPr>
        </p:nvSpPr>
        <p:spPr/>
        <p:txBody>
          <a:bodyPr/>
          <a:lstStyle/>
          <a:p>
            <a:fld id="{DF38BC8C-A0AB-414C-B77B-2AAE45D3F9D3}" type="slidenum">
              <a:rPr lang="zh-CN" altLang="en-US" smtClean="0"/>
              <a:t>30</a:t>
            </a:fld>
            <a:endParaRPr lang="zh-CN" altLang="en-US"/>
          </a:p>
        </p:txBody>
      </p:sp>
    </p:spTree>
    <p:extLst>
      <p:ext uri="{BB962C8B-B14F-4D97-AF65-F5344CB8AC3E}">
        <p14:creationId xmlns:p14="http://schemas.microsoft.com/office/powerpoint/2010/main" val="2105340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面向对象之“分析思想”</a:t>
            </a:r>
            <a:endParaRPr lang="zh-CN" altLang="en-US" dirty="0"/>
          </a:p>
        </p:txBody>
      </p:sp>
      <p:sp>
        <p:nvSpPr>
          <p:cNvPr id="3" name="内容占位符 2"/>
          <p:cNvSpPr>
            <a:spLocks noGrp="1"/>
          </p:cNvSpPr>
          <p:nvPr>
            <p:ph idx="1"/>
          </p:nvPr>
        </p:nvSpPr>
        <p:spPr/>
        <p:txBody>
          <a:bodyPr/>
          <a:lstStyle/>
          <a:p>
            <a:r>
              <a:rPr lang="zh-CN" altLang="en-US" dirty="0" smtClean="0"/>
              <a:t>对象化思维来理解软件需求</a:t>
            </a:r>
            <a:endParaRPr lang="en-US" altLang="zh-CN" dirty="0" smtClean="0"/>
          </a:p>
          <a:p>
            <a:pPr lvl="1"/>
            <a:r>
              <a:rPr lang="zh-CN" altLang="en-US" dirty="0" smtClean="0"/>
              <a:t>识别类</a:t>
            </a:r>
            <a:r>
              <a:rPr lang="en-US" altLang="zh-CN" dirty="0" smtClean="0"/>
              <a:t>-----</a:t>
            </a:r>
            <a:r>
              <a:rPr lang="zh-CN" altLang="en-US" dirty="0" smtClean="0"/>
              <a:t>数据、控制、设备</a:t>
            </a:r>
            <a:r>
              <a:rPr lang="en-US" altLang="zh-CN" dirty="0" smtClean="0"/>
              <a:t>…</a:t>
            </a:r>
          </a:p>
          <a:p>
            <a:pPr lvl="1"/>
            <a:r>
              <a:rPr lang="zh-CN" altLang="en-US" dirty="0" smtClean="0"/>
              <a:t>识别类的职责</a:t>
            </a:r>
            <a:r>
              <a:rPr lang="en-US" altLang="zh-CN" dirty="0" smtClean="0"/>
              <a:t>-----</a:t>
            </a:r>
            <a:r>
              <a:rPr lang="zh-CN" altLang="en-US" dirty="0" smtClean="0"/>
              <a:t>管理数据、实施控制</a:t>
            </a:r>
            <a:r>
              <a:rPr lang="en-US" altLang="zh-CN" dirty="0" smtClean="0"/>
              <a:t>/</a:t>
            </a:r>
            <a:r>
              <a:rPr lang="zh-CN" altLang="en-US" dirty="0" smtClean="0"/>
              <a:t>控制策略、输入输出处理</a:t>
            </a:r>
            <a:endParaRPr lang="en-US" altLang="zh-CN" dirty="0" smtClean="0"/>
          </a:p>
          <a:p>
            <a:pPr lvl="1"/>
            <a:r>
              <a:rPr lang="zh-CN" altLang="en-US" dirty="0" smtClean="0"/>
              <a:t>基于类来分析软件功能</a:t>
            </a:r>
            <a:r>
              <a:rPr lang="en-US" altLang="zh-CN" dirty="0" smtClean="0"/>
              <a:t>-----</a:t>
            </a:r>
            <a:r>
              <a:rPr lang="zh-CN" altLang="en-US" dirty="0" smtClean="0"/>
              <a:t>多个类协同的方式来阐述功能</a:t>
            </a:r>
            <a:endParaRPr lang="en-US" altLang="zh-CN" dirty="0" smtClean="0"/>
          </a:p>
          <a:p>
            <a:r>
              <a:rPr lang="zh-CN" altLang="en-US" dirty="0" smtClean="0"/>
              <a:t>需求一般都是从用户视角来规定软件的功能和性能</a:t>
            </a:r>
            <a:endParaRPr lang="en-US" altLang="zh-CN" dirty="0" smtClean="0"/>
          </a:p>
          <a:p>
            <a:pPr lvl="1"/>
            <a:r>
              <a:rPr lang="zh-CN" altLang="en-US" dirty="0" smtClean="0"/>
              <a:t>输入、输出</a:t>
            </a:r>
            <a:endParaRPr lang="en-US" altLang="zh-CN" dirty="0" smtClean="0"/>
          </a:p>
          <a:p>
            <a:pPr lvl="1"/>
            <a:r>
              <a:rPr lang="zh-CN" altLang="en-US" dirty="0" smtClean="0"/>
              <a:t>平台</a:t>
            </a:r>
            <a:endParaRPr lang="en-US" altLang="zh-CN" dirty="0" smtClean="0"/>
          </a:p>
          <a:p>
            <a:pPr lvl="1"/>
            <a:r>
              <a:rPr lang="zh-CN" altLang="en-US" dirty="0" smtClean="0"/>
              <a:t>数据</a:t>
            </a:r>
            <a:endParaRPr lang="en-US" altLang="zh-CN" dirty="0" smtClean="0"/>
          </a:p>
          <a:p>
            <a:r>
              <a:rPr lang="zh-CN" altLang="en-US" dirty="0" smtClean="0"/>
              <a:t>我们目前的作业要求在层次上相当于软件需求</a:t>
            </a:r>
            <a:endParaRPr lang="en-US" altLang="zh-CN" dirty="0" smtClean="0"/>
          </a:p>
          <a:p>
            <a:pPr lvl="1"/>
            <a:r>
              <a:rPr lang="zh-CN" altLang="en-US" dirty="0" smtClean="0"/>
              <a:t>实际上比一般的软件需求要细致，介于软件需求和设计之间</a:t>
            </a:r>
            <a:endParaRPr lang="en-US" altLang="zh-CN" dirty="0" smtClean="0"/>
          </a:p>
        </p:txBody>
      </p:sp>
      <p:sp>
        <p:nvSpPr>
          <p:cNvPr id="4" name="灯片编号占位符 3"/>
          <p:cNvSpPr>
            <a:spLocks noGrp="1"/>
          </p:cNvSpPr>
          <p:nvPr>
            <p:ph type="sldNum" sz="quarter" idx="12"/>
          </p:nvPr>
        </p:nvSpPr>
        <p:spPr/>
        <p:txBody>
          <a:bodyPr/>
          <a:lstStyle/>
          <a:p>
            <a:fld id="{DF38BC8C-A0AB-414C-B77B-2AAE45D3F9D3}" type="slidenum">
              <a:rPr lang="zh-CN" altLang="en-US" smtClean="0"/>
              <a:t>4</a:t>
            </a:fld>
            <a:endParaRPr lang="zh-CN" altLang="en-US"/>
          </a:p>
        </p:txBody>
      </p:sp>
    </p:spTree>
    <p:extLst>
      <p:ext uri="{BB962C8B-B14F-4D97-AF65-F5344CB8AC3E}">
        <p14:creationId xmlns:p14="http://schemas.microsoft.com/office/powerpoint/2010/main" val="3492238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面向对象之“分析思想”</a:t>
            </a:r>
            <a:endParaRPr lang="zh-CN" altLang="en-US" dirty="0"/>
          </a:p>
        </p:txBody>
      </p:sp>
      <p:sp>
        <p:nvSpPr>
          <p:cNvPr id="3" name="内容占位符 2"/>
          <p:cNvSpPr>
            <a:spLocks noGrp="1"/>
          </p:cNvSpPr>
          <p:nvPr>
            <p:ph idx="1"/>
          </p:nvPr>
        </p:nvSpPr>
        <p:spPr/>
        <p:txBody>
          <a:bodyPr/>
          <a:lstStyle/>
          <a:p>
            <a:r>
              <a:rPr lang="zh-CN" altLang="en-US" dirty="0" smtClean="0"/>
              <a:t>例子</a:t>
            </a:r>
            <a:endParaRPr lang="en-US" altLang="zh-CN" dirty="0" smtClean="0"/>
          </a:p>
          <a:p>
            <a:pPr lvl="1"/>
            <a:r>
              <a:rPr lang="zh-CN" altLang="en-US" dirty="0" smtClean="0"/>
              <a:t>新闻类、博客类网站每天会以不确定的频率发布新的消息</a:t>
            </a:r>
            <a:endParaRPr lang="en-US" altLang="zh-CN" dirty="0" smtClean="0"/>
          </a:p>
          <a:p>
            <a:pPr lvl="1"/>
            <a:r>
              <a:rPr lang="zh-CN" altLang="en-US" dirty="0" smtClean="0"/>
              <a:t>用户难以知道什么时候有信息更新</a:t>
            </a:r>
            <a:endParaRPr lang="en-US" altLang="zh-CN" dirty="0" smtClean="0"/>
          </a:p>
          <a:p>
            <a:pPr lvl="1"/>
            <a:r>
              <a:rPr lang="zh-CN" altLang="en-US" dirty="0" smtClean="0"/>
              <a:t>不能要求用户使用浏览器刷新网站页面来获得信息更新</a:t>
            </a:r>
            <a:endParaRPr lang="en-US" altLang="zh-CN" dirty="0" smtClean="0"/>
          </a:p>
          <a:p>
            <a:pPr lvl="1"/>
            <a:r>
              <a:rPr lang="zh-CN" altLang="en-US" dirty="0"/>
              <a:t>开发</a:t>
            </a:r>
            <a:r>
              <a:rPr lang="zh-CN" altLang="en-US" dirty="0" smtClean="0"/>
              <a:t>一个网站内容更新订阅系统，功能要求如下：</a:t>
            </a:r>
            <a:endParaRPr lang="en-US" altLang="zh-CN" dirty="0" smtClean="0"/>
          </a:p>
          <a:p>
            <a:pPr lvl="2"/>
            <a:r>
              <a:rPr lang="zh-CN" altLang="en-US" dirty="0" smtClean="0"/>
              <a:t>能够根据用户需要订阅一个网站的内容更新</a:t>
            </a:r>
            <a:endParaRPr lang="en-US" altLang="zh-CN" dirty="0" smtClean="0"/>
          </a:p>
          <a:p>
            <a:pPr lvl="2"/>
            <a:r>
              <a:rPr lang="zh-CN" altLang="en-US" dirty="0" smtClean="0"/>
              <a:t>能够自动获得网站内容的更新，包括主题、日期和信息片段</a:t>
            </a:r>
            <a:r>
              <a:rPr lang="en-US" altLang="zh-CN" dirty="0"/>
              <a:t>(snippet)</a:t>
            </a:r>
            <a:endParaRPr lang="en-US" altLang="zh-CN" dirty="0" smtClean="0"/>
          </a:p>
          <a:p>
            <a:pPr lvl="2"/>
            <a:r>
              <a:rPr lang="zh-CN" altLang="en-US" i="1" dirty="0" smtClean="0"/>
              <a:t>能够自适应网站内容更新的频度</a:t>
            </a:r>
            <a:endParaRPr lang="en-US" altLang="zh-CN" i="1" dirty="0" smtClean="0"/>
          </a:p>
          <a:p>
            <a:pPr lvl="2"/>
            <a:r>
              <a:rPr lang="zh-CN" altLang="en-US" dirty="0" smtClean="0"/>
              <a:t>能够对更新的主题、日期、信息片段进行有效管理</a:t>
            </a:r>
            <a:endParaRPr lang="en-US" altLang="zh-CN" dirty="0" smtClean="0"/>
          </a:p>
          <a:p>
            <a:pPr lvl="2"/>
            <a:r>
              <a:rPr lang="zh-CN" altLang="en-US" dirty="0" smtClean="0"/>
              <a:t>提供对更新的全文搜索</a:t>
            </a:r>
            <a:endParaRPr lang="en-US" altLang="zh-CN" dirty="0" smtClean="0"/>
          </a:p>
          <a:p>
            <a:pPr lvl="2"/>
            <a:r>
              <a:rPr lang="zh-CN" altLang="en-US" dirty="0" smtClean="0"/>
              <a:t>能够把来自不同网站的相同更新进行合并</a:t>
            </a:r>
            <a:endParaRPr lang="zh-CN" altLang="en-US" dirty="0"/>
          </a:p>
        </p:txBody>
      </p:sp>
      <p:pic>
        <p:nvPicPr>
          <p:cNvPr id="1026" name="Picture 2" descr="Feed Comput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2392" y="1825625"/>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DF38BC8C-A0AB-414C-B77B-2AAE45D3F9D3}" type="slidenum">
              <a:rPr lang="zh-CN" altLang="en-US" smtClean="0"/>
              <a:t>5</a:t>
            </a:fld>
            <a:endParaRPr lang="zh-CN" altLang="en-US"/>
          </a:p>
        </p:txBody>
      </p:sp>
    </p:spTree>
    <p:extLst>
      <p:ext uri="{BB962C8B-B14F-4D97-AF65-F5344CB8AC3E}">
        <p14:creationId xmlns:p14="http://schemas.microsoft.com/office/powerpoint/2010/main" val="1782774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面向对象之“分析思想”</a:t>
            </a:r>
          </a:p>
        </p:txBody>
      </p:sp>
      <p:sp>
        <p:nvSpPr>
          <p:cNvPr id="3" name="内容占位符 2"/>
          <p:cNvSpPr>
            <a:spLocks noGrp="1"/>
          </p:cNvSpPr>
          <p:nvPr>
            <p:ph idx="1"/>
          </p:nvPr>
        </p:nvSpPr>
        <p:spPr>
          <a:xfrm>
            <a:off x="838200" y="1825625"/>
            <a:ext cx="10515600" cy="608201"/>
          </a:xfrm>
        </p:spPr>
        <p:txBody>
          <a:bodyPr/>
          <a:lstStyle/>
          <a:p>
            <a:r>
              <a:rPr lang="en-US" altLang="zh-CN" dirty="0" smtClean="0"/>
              <a:t>1.</a:t>
            </a:r>
            <a:r>
              <a:rPr lang="zh-CN" altLang="en-US" dirty="0" smtClean="0"/>
              <a:t>交互关系分析：待开发的</a:t>
            </a:r>
            <a:r>
              <a:rPr lang="zh-CN" altLang="en-US" b="1" dirty="0" smtClean="0"/>
              <a:t>软件</a:t>
            </a:r>
            <a:r>
              <a:rPr lang="zh-CN" altLang="en-US" dirty="0" smtClean="0"/>
              <a:t>与</a:t>
            </a:r>
            <a:r>
              <a:rPr lang="zh-CN" altLang="en-US" b="1" dirty="0" smtClean="0"/>
              <a:t>用户</a:t>
            </a:r>
            <a:r>
              <a:rPr lang="zh-CN" altLang="en-US" dirty="0" smtClean="0"/>
              <a:t>、</a:t>
            </a:r>
            <a:r>
              <a:rPr lang="zh-CN" altLang="en-US" b="1" dirty="0" smtClean="0"/>
              <a:t>外部环境</a:t>
            </a:r>
            <a:r>
              <a:rPr lang="zh-CN" altLang="en-US" dirty="0" smtClean="0"/>
              <a:t>有哪些交互？</a:t>
            </a:r>
            <a:endParaRPr lang="zh-CN" altLang="en-US" dirty="0"/>
          </a:p>
        </p:txBody>
      </p:sp>
      <p:sp>
        <p:nvSpPr>
          <p:cNvPr id="4" name="矩形 3"/>
          <p:cNvSpPr/>
          <p:nvPr/>
        </p:nvSpPr>
        <p:spPr>
          <a:xfrm>
            <a:off x="5096933" y="4345103"/>
            <a:ext cx="1952977" cy="86924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dirty="0" smtClean="0"/>
              <a:t>待开发软件</a:t>
            </a:r>
            <a:endParaRPr lang="zh-CN" altLang="en-US" sz="2400" dirty="0"/>
          </a:p>
        </p:txBody>
      </p:sp>
      <p:sp>
        <p:nvSpPr>
          <p:cNvPr id="5" name="矩形 4"/>
          <p:cNvSpPr/>
          <p:nvPr/>
        </p:nvSpPr>
        <p:spPr>
          <a:xfrm>
            <a:off x="536924" y="4345103"/>
            <a:ext cx="1952977" cy="86924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400" dirty="0" smtClean="0"/>
              <a:t>用户</a:t>
            </a:r>
            <a:endParaRPr lang="zh-CN" altLang="en-US" sz="2400" dirty="0"/>
          </a:p>
        </p:txBody>
      </p:sp>
      <p:sp>
        <p:nvSpPr>
          <p:cNvPr id="6" name="矩形 5"/>
          <p:cNvSpPr/>
          <p:nvPr/>
        </p:nvSpPr>
        <p:spPr>
          <a:xfrm>
            <a:off x="9453746" y="4345103"/>
            <a:ext cx="1952977" cy="86924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400" dirty="0" smtClean="0"/>
              <a:t>被订阅网站</a:t>
            </a:r>
            <a:endParaRPr lang="zh-CN" altLang="en-US" sz="2400" dirty="0"/>
          </a:p>
        </p:txBody>
      </p:sp>
      <p:cxnSp>
        <p:nvCxnSpPr>
          <p:cNvPr id="8" name="直接箭头连接符 7"/>
          <p:cNvCxnSpPr>
            <a:stCxn id="5" idx="3"/>
            <a:endCxn id="4" idx="1"/>
          </p:cNvCxnSpPr>
          <p:nvPr/>
        </p:nvCxnSpPr>
        <p:spPr>
          <a:xfrm>
            <a:off x="2489901" y="4779725"/>
            <a:ext cx="2607032"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921223" y="3829014"/>
            <a:ext cx="1744388" cy="923330"/>
          </a:xfrm>
          <a:prstGeom prst="rect">
            <a:avLst/>
          </a:prstGeom>
          <a:noFill/>
        </p:spPr>
        <p:txBody>
          <a:bodyPr wrap="none" rtlCol="0">
            <a:spAutoFit/>
          </a:bodyPr>
          <a:lstStyle/>
          <a:p>
            <a:r>
              <a:rPr lang="en-US" altLang="zh-CN" dirty="0" smtClean="0"/>
              <a:t>1.</a:t>
            </a:r>
            <a:r>
              <a:rPr lang="zh-CN" altLang="en-US" dirty="0" smtClean="0"/>
              <a:t>订阅网站更新</a:t>
            </a:r>
            <a:endParaRPr lang="en-US" altLang="zh-CN" dirty="0" smtClean="0"/>
          </a:p>
          <a:p>
            <a:r>
              <a:rPr lang="en-US" altLang="zh-CN" dirty="0" smtClean="0"/>
              <a:t>2.</a:t>
            </a:r>
            <a:r>
              <a:rPr lang="zh-CN" altLang="en-US" dirty="0" smtClean="0"/>
              <a:t>查看更新</a:t>
            </a:r>
            <a:endParaRPr lang="en-US" altLang="zh-CN" dirty="0" smtClean="0"/>
          </a:p>
          <a:p>
            <a:r>
              <a:rPr lang="en-US" altLang="zh-CN" dirty="0" smtClean="0"/>
              <a:t>3.</a:t>
            </a:r>
            <a:r>
              <a:rPr lang="zh-CN" altLang="en-US" dirty="0" smtClean="0"/>
              <a:t>全文搜索更新</a:t>
            </a:r>
            <a:endParaRPr lang="zh-CN" altLang="en-US" dirty="0"/>
          </a:p>
        </p:txBody>
      </p:sp>
      <p:cxnSp>
        <p:nvCxnSpPr>
          <p:cNvPr id="10" name="直接箭头连接符 9"/>
          <p:cNvCxnSpPr>
            <a:stCxn id="4" idx="3"/>
            <a:endCxn id="6" idx="1"/>
          </p:cNvCxnSpPr>
          <p:nvPr/>
        </p:nvCxnSpPr>
        <p:spPr>
          <a:xfrm>
            <a:off x="7049910" y="4779725"/>
            <a:ext cx="2403836"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249810" y="4122528"/>
            <a:ext cx="1975221" cy="646331"/>
          </a:xfrm>
          <a:prstGeom prst="rect">
            <a:avLst/>
          </a:prstGeom>
          <a:noFill/>
        </p:spPr>
        <p:txBody>
          <a:bodyPr wrap="none" rtlCol="0">
            <a:spAutoFit/>
          </a:bodyPr>
          <a:lstStyle/>
          <a:p>
            <a:r>
              <a:rPr lang="en-US" altLang="zh-CN" dirty="0" smtClean="0"/>
              <a:t>1.</a:t>
            </a:r>
            <a:r>
              <a:rPr lang="zh-CN" altLang="en-US" dirty="0" smtClean="0"/>
              <a:t>检查是否有更新</a:t>
            </a:r>
            <a:endParaRPr lang="en-US" altLang="zh-CN" dirty="0" smtClean="0"/>
          </a:p>
          <a:p>
            <a:r>
              <a:rPr lang="en-US" altLang="zh-CN" dirty="0" smtClean="0"/>
              <a:t>2.</a:t>
            </a:r>
            <a:r>
              <a:rPr lang="zh-CN" altLang="en-US" dirty="0" smtClean="0"/>
              <a:t>获取更新</a:t>
            </a:r>
            <a:endParaRPr lang="en-US" altLang="zh-CN" dirty="0" smtClean="0"/>
          </a:p>
        </p:txBody>
      </p:sp>
      <p:sp>
        <p:nvSpPr>
          <p:cNvPr id="15" name="上箭头 14"/>
          <p:cNvSpPr/>
          <p:nvPr/>
        </p:nvSpPr>
        <p:spPr>
          <a:xfrm>
            <a:off x="3578578" y="4977281"/>
            <a:ext cx="282222" cy="55315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6" name="文本框 15"/>
          <p:cNvSpPr txBox="1"/>
          <p:nvPr/>
        </p:nvSpPr>
        <p:spPr>
          <a:xfrm>
            <a:off x="2020708" y="5703392"/>
            <a:ext cx="4052713" cy="923330"/>
          </a:xfrm>
          <a:prstGeom prst="rect">
            <a:avLst/>
          </a:prstGeom>
          <a:noFill/>
        </p:spPr>
        <p:txBody>
          <a:bodyPr wrap="none" rtlCol="0">
            <a:spAutoFit/>
          </a:bodyPr>
          <a:lstStyle/>
          <a:p>
            <a:r>
              <a:rPr lang="en-US" altLang="zh-CN" dirty="0" smtClean="0"/>
              <a:t>1.</a:t>
            </a:r>
            <a:r>
              <a:rPr lang="zh-CN" altLang="en-US" dirty="0" smtClean="0"/>
              <a:t>对提供的网站做什么检查？</a:t>
            </a:r>
            <a:endParaRPr lang="en-US" altLang="zh-CN" dirty="0" smtClean="0"/>
          </a:p>
          <a:p>
            <a:r>
              <a:rPr lang="en-US" altLang="zh-CN" dirty="0" smtClean="0"/>
              <a:t>2.</a:t>
            </a:r>
            <a:r>
              <a:rPr lang="zh-CN" altLang="en-US" dirty="0" smtClean="0"/>
              <a:t>以什么方式来组织和展示更新？</a:t>
            </a:r>
            <a:endParaRPr lang="en-US" altLang="zh-CN" dirty="0" smtClean="0"/>
          </a:p>
          <a:p>
            <a:r>
              <a:rPr lang="en-US" altLang="zh-CN" dirty="0" smtClean="0"/>
              <a:t>3.</a:t>
            </a:r>
            <a:r>
              <a:rPr lang="zh-CN" altLang="en-US" dirty="0" smtClean="0"/>
              <a:t>以什么方式来组织和展示搜索结果？</a:t>
            </a:r>
            <a:endParaRPr lang="zh-CN" altLang="en-US" dirty="0"/>
          </a:p>
        </p:txBody>
      </p:sp>
      <p:sp>
        <p:nvSpPr>
          <p:cNvPr id="17" name="上箭头 16"/>
          <p:cNvSpPr/>
          <p:nvPr/>
        </p:nvSpPr>
        <p:spPr>
          <a:xfrm>
            <a:off x="8104723" y="4950238"/>
            <a:ext cx="282222" cy="55315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8" name="文本框 17"/>
          <p:cNvSpPr txBox="1"/>
          <p:nvPr/>
        </p:nvSpPr>
        <p:spPr>
          <a:xfrm>
            <a:off x="7249810" y="5634394"/>
            <a:ext cx="3360215" cy="1200329"/>
          </a:xfrm>
          <a:prstGeom prst="rect">
            <a:avLst/>
          </a:prstGeom>
          <a:noFill/>
        </p:spPr>
        <p:txBody>
          <a:bodyPr wrap="none" rtlCol="0">
            <a:spAutoFit/>
          </a:bodyPr>
          <a:lstStyle/>
          <a:p>
            <a:r>
              <a:rPr lang="en-US" altLang="zh-CN" dirty="0" smtClean="0"/>
              <a:t>1.</a:t>
            </a:r>
            <a:r>
              <a:rPr lang="zh-CN" altLang="en-US" dirty="0" smtClean="0"/>
              <a:t>如何检查？</a:t>
            </a:r>
            <a:endParaRPr lang="en-US" altLang="zh-CN" dirty="0" smtClean="0"/>
          </a:p>
          <a:p>
            <a:r>
              <a:rPr lang="en-US" altLang="zh-CN" dirty="0" smtClean="0"/>
              <a:t>2.</a:t>
            </a:r>
            <a:r>
              <a:rPr lang="zh-CN" altLang="en-US" dirty="0" smtClean="0"/>
              <a:t>何时检查（如何自动调整）？</a:t>
            </a:r>
            <a:endParaRPr lang="en-US" altLang="zh-CN" dirty="0" smtClean="0"/>
          </a:p>
          <a:p>
            <a:r>
              <a:rPr lang="en-US" altLang="zh-CN" dirty="0" smtClean="0"/>
              <a:t>3.</a:t>
            </a:r>
            <a:r>
              <a:rPr lang="zh-CN" altLang="en-US" dirty="0" smtClean="0"/>
              <a:t>如何知道更新是什么？</a:t>
            </a:r>
            <a:endParaRPr lang="en-US" altLang="zh-CN" dirty="0" smtClean="0"/>
          </a:p>
          <a:p>
            <a:r>
              <a:rPr lang="en-US" altLang="zh-CN" dirty="0" smtClean="0"/>
              <a:t>4.</a:t>
            </a:r>
            <a:r>
              <a:rPr lang="zh-CN" altLang="en-US" dirty="0" smtClean="0"/>
              <a:t>如何获得更新内容？</a:t>
            </a:r>
            <a:endParaRPr lang="en-US" altLang="zh-CN" dirty="0" smtClean="0"/>
          </a:p>
        </p:txBody>
      </p:sp>
      <p:sp>
        <p:nvSpPr>
          <p:cNvPr id="20" name="椭圆 19"/>
          <p:cNvSpPr/>
          <p:nvPr/>
        </p:nvSpPr>
        <p:spPr>
          <a:xfrm>
            <a:off x="9656942" y="4445693"/>
            <a:ext cx="166511" cy="191911"/>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1" name="椭圆 20"/>
          <p:cNvSpPr/>
          <p:nvPr/>
        </p:nvSpPr>
        <p:spPr>
          <a:xfrm>
            <a:off x="9656942" y="4895606"/>
            <a:ext cx="166511" cy="191911"/>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2" name="椭圆 21"/>
          <p:cNvSpPr/>
          <p:nvPr/>
        </p:nvSpPr>
        <p:spPr>
          <a:xfrm>
            <a:off x="11121675" y="4445692"/>
            <a:ext cx="166511" cy="19191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3" name="椭圆 22"/>
          <p:cNvSpPr/>
          <p:nvPr/>
        </p:nvSpPr>
        <p:spPr>
          <a:xfrm>
            <a:off x="11121675" y="4895605"/>
            <a:ext cx="166511" cy="19191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4" name="文本框 23"/>
          <p:cNvSpPr txBox="1"/>
          <p:nvPr/>
        </p:nvSpPr>
        <p:spPr>
          <a:xfrm>
            <a:off x="9740197" y="3857196"/>
            <a:ext cx="1415772" cy="461665"/>
          </a:xfrm>
          <a:prstGeom prst="rect">
            <a:avLst/>
          </a:prstGeom>
          <a:noFill/>
        </p:spPr>
        <p:txBody>
          <a:bodyPr wrap="none" rtlCol="0">
            <a:spAutoFit/>
          </a:bodyPr>
          <a:lstStyle/>
          <a:p>
            <a:r>
              <a:rPr lang="zh-CN" altLang="en-US" sz="2400" b="1" dirty="0" smtClean="0"/>
              <a:t>关注对象</a:t>
            </a:r>
            <a:endParaRPr lang="en-US" altLang="zh-CN" sz="2400" b="1" dirty="0" smtClean="0"/>
          </a:p>
        </p:txBody>
      </p:sp>
      <p:sp>
        <p:nvSpPr>
          <p:cNvPr id="25" name="文本框 24"/>
          <p:cNvSpPr txBox="1"/>
          <p:nvPr/>
        </p:nvSpPr>
        <p:spPr>
          <a:xfrm>
            <a:off x="5365535" y="3852857"/>
            <a:ext cx="1415772" cy="461665"/>
          </a:xfrm>
          <a:prstGeom prst="rect">
            <a:avLst/>
          </a:prstGeom>
          <a:noFill/>
        </p:spPr>
        <p:txBody>
          <a:bodyPr wrap="none" rtlCol="0">
            <a:spAutoFit/>
          </a:bodyPr>
          <a:lstStyle/>
          <a:p>
            <a:r>
              <a:rPr lang="zh-CN" altLang="en-US" sz="2400" b="1" dirty="0" smtClean="0"/>
              <a:t>关注对象</a:t>
            </a:r>
            <a:endParaRPr lang="en-US" altLang="zh-CN" sz="2400" b="1" dirty="0" smtClean="0"/>
          </a:p>
        </p:txBody>
      </p:sp>
      <p:sp>
        <p:nvSpPr>
          <p:cNvPr id="26" name="文本框 25"/>
          <p:cNvSpPr txBox="1"/>
          <p:nvPr/>
        </p:nvSpPr>
        <p:spPr>
          <a:xfrm>
            <a:off x="805526" y="3862546"/>
            <a:ext cx="1415772" cy="461665"/>
          </a:xfrm>
          <a:prstGeom prst="rect">
            <a:avLst/>
          </a:prstGeom>
          <a:noFill/>
        </p:spPr>
        <p:txBody>
          <a:bodyPr wrap="none" rtlCol="0">
            <a:spAutoFit/>
          </a:bodyPr>
          <a:lstStyle/>
          <a:p>
            <a:r>
              <a:rPr lang="zh-CN" altLang="en-US" sz="2400" b="1" dirty="0" smtClean="0"/>
              <a:t>关注对象</a:t>
            </a:r>
            <a:endParaRPr lang="en-US" altLang="zh-CN" sz="2400" b="1" dirty="0" smtClean="0"/>
          </a:p>
        </p:txBody>
      </p:sp>
      <p:sp>
        <p:nvSpPr>
          <p:cNvPr id="27" name="上箭头 26"/>
          <p:cNvSpPr/>
          <p:nvPr/>
        </p:nvSpPr>
        <p:spPr>
          <a:xfrm flipV="1">
            <a:off x="10271839" y="3291417"/>
            <a:ext cx="316790" cy="571129"/>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8" name="文本框 27"/>
          <p:cNvSpPr txBox="1"/>
          <p:nvPr/>
        </p:nvSpPr>
        <p:spPr>
          <a:xfrm>
            <a:off x="8865542" y="2507512"/>
            <a:ext cx="3360215" cy="646331"/>
          </a:xfrm>
          <a:prstGeom prst="rect">
            <a:avLst/>
          </a:prstGeom>
          <a:noFill/>
        </p:spPr>
        <p:txBody>
          <a:bodyPr wrap="none" rtlCol="0">
            <a:spAutoFit/>
          </a:bodyPr>
          <a:lstStyle/>
          <a:p>
            <a:r>
              <a:rPr lang="en-US" altLang="zh-CN" dirty="0" smtClean="0"/>
              <a:t>1.</a:t>
            </a:r>
            <a:r>
              <a:rPr lang="zh-CN" altLang="en-US" dirty="0" smtClean="0"/>
              <a:t>是否区分该对象实例？</a:t>
            </a:r>
            <a:endParaRPr lang="en-US" altLang="zh-CN" dirty="0" smtClean="0"/>
          </a:p>
          <a:p>
            <a:r>
              <a:rPr lang="en-US" altLang="zh-CN" dirty="0" smtClean="0"/>
              <a:t>2.</a:t>
            </a:r>
            <a:r>
              <a:rPr lang="zh-CN" altLang="en-US" dirty="0" smtClean="0"/>
              <a:t>该对象有哪些感兴趣的数据？</a:t>
            </a:r>
            <a:endParaRPr lang="en-US" altLang="zh-CN" dirty="0" smtClean="0"/>
          </a:p>
        </p:txBody>
      </p:sp>
      <p:sp>
        <p:nvSpPr>
          <p:cNvPr id="29" name="上箭头 28"/>
          <p:cNvSpPr/>
          <p:nvPr/>
        </p:nvSpPr>
        <p:spPr>
          <a:xfrm flipV="1">
            <a:off x="1414937" y="3288494"/>
            <a:ext cx="316790" cy="571129"/>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0" name="文本框 29"/>
          <p:cNvSpPr txBox="1"/>
          <p:nvPr/>
        </p:nvSpPr>
        <p:spPr>
          <a:xfrm>
            <a:off x="8640" y="2504589"/>
            <a:ext cx="3360215" cy="646331"/>
          </a:xfrm>
          <a:prstGeom prst="rect">
            <a:avLst/>
          </a:prstGeom>
          <a:noFill/>
        </p:spPr>
        <p:txBody>
          <a:bodyPr wrap="none" rtlCol="0">
            <a:spAutoFit/>
          </a:bodyPr>
          <a:lstStyle/>
          <a:p>
            <a:r>
              <a:rPr lang="en-US" altLang="zh-CN" dirty="0" smtClean="0"/>
              <a:t>1.</a:t>
            </a:r>
            <a:r>
              <a:rPr lang="zh-CN" altLang="en-US" dirty="0" smtClean="0"/>
              <a:t>是否区分该对象实例？</a:t>
            </a:r>
            <a:endParaRPr lang="en-US" altLang="zh-CN" dirty="0" smtClean="0"/>
          </a:p>
          <a:p>
            <a:r>
              <a:rPr lang="en-US" altLang="zh-CN" dirty="0" smtClean="0"/>
              <a:t>2.</a:t>
            </a:r>
            <a:r>
              <a:rPr lang="zh-CN" altLang="en-US" dirty="0" smtClean="0"/>
              <a:t>该对象有哪些感兴趣的数据？</a:t>
            </a:r>
            <a:endParaRPr lang="en-US" altLang="zh-CN" dirty="0" smtClean="0"/>
          </a:p>
        </p:txBody>
      </p:sp>
      <p:sp>
        <p:nvSpPr>
          <p:cNvPr id="7" name="灯片编号占位符 6"/>
          <p:cNvSpPr>
            <a:spLocks noGrp="1"/>
          </p:cNvSpPr>
          <p:nvPr>
            <p:ph type="sldNum" sz="quarter" idx="12"/>
          </p:nvPr>
        </p:nvSpPr>
        <p:spPr/>
        <p:txBody>
          <a:bodyPr/>
          <a:lstStyle/>
          <a:p>
            <a:fld id="{DF38BC8C-A0AB-414C-B77B-2AAE45D3F9D3}" type="slidenum">
              <a:rPr lang="zh-CN" altLang="en-US" smtClean="0"/>
              <a:t>6</a:t>
            </a:fld>
            <a:endParaRPr lang="zh-CN" altLang="en-US"/>
          </a:p>
        </p:txBody>
      </p:sp>
    </p:spTree>
    <p:extLst>
      <p:ext uri="{BB962C8B-B14F-4D97-AF65-F5344CB8AC3E}">
        <p14:creationId xmlns:p14="http://schemas.microsoft.com/office/powerpoint/2010/main" val="157960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0.70"/>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strVal val="#ppt_h"/>
                                          </p:val>
                                        </p:tav>
                                        <p:tav tm="100000">
                                          <p:val>
                                            <p:strVal val="#ppt_h"/>
                                          </p:val>
                                        </p:tav>
                                      </p:tavLst>
                                    </p:anim>
                                  </p:childTnLst>
                                </p:cTn>
                              </p:par>
                              <p:par>
                                <p:cTn id="39" presetID="17"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strVal val="#ppt_h"/>
                                          </p:val>
                                        </p:tav>
                                        <p:tav tm="100000">
                                          <p:val>
                                            <p:strVal val="#ppt_h"/>
                                          </p:val>
                                        </p:tav>
                                      </p:tavLst>
                                    </p:anim>
                                  </p:childTnLst>
                                </p:cTn>
                              </p:par>
                              <p:par>
                                <p:cTn id="43" presetID="17" presetClass="entr" presetSubtype="1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p:cTn id="45" dur="500" fill="hold"/>
                                        <p:tgtEl>
                                          <p:spTgt spid="29"/>
                                        </p:tgtEl>
                                        <p:attrNameLst>
                                          <p:attrName>ppt_w</p:attrName>
                                        </p:attrNameLst>
                                      </p:cBhvr>
                                      <p:tavLst>
                                        <p:tav tm="0">
                                          <p:val>
                                            <p:fltVal val="0"/>
                                          </p:val>
                                        </p:tav>
                                        <p:tav tm="100000">
                                          <p:val>
                                            <p:strVal val="#ppt_w"/>
                                          </p:val>
                                        </p:tav>
                                      </p:tavLst>
                                    </p:anim>
                                    <p:anim calcmode="lin" valueType="num">
                                      <p:cBhvr>
                                        <p:cTn id="46" dur="500" fill="hold"/>
                                        <p:tgtEl>
                                          <p:spTgt spid="29"/>
                                        </p:tgtEl>
                                        <p:attrNameLst>
                                          <p:attrName>ppt_h</p:attrName>
                                        </p:attrNameLst>
                                      </p:cBhvr>
                                      <p:tavLst>
                                        <p:tav tm="0">
                                          <p:val>
                                            <p:strVal val="#ppt_h"/>
                                          </p:val>
                                        </p:tav>
                                        <p:tav tm="100000">
                                          <p:val>
                                            <p:strVal val="#ppt_h"/>
                                          </p:val>
                                        </p:tav>
                                      </p:tavLst>
                                    </p:anim>
                                  </p:childTnLst>
                                </p:cTn>
                              </p:par>
                              <p:par>
                                <p:cTn id="47" presetID="17" presetClass="entr" presetSubtype="1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animBg="1"/>
      <p:bldP spid="16" grpId="0"/>
      <p:bldP spid="17" grpId="0" animBg="1"/>
      <p:bldP spid="18" grpId="0"/>
      <p:bldP spid="27" grpId="0" animBg="1"/>
      <p:bldP spid="28" grpId="0"/>
      <p:bldP spid="29" grpId="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面向对象之“分析思想”</a:t>
            </a:r>
          </a:p>
        </p:txBody>
      </p:sp>
      <p:sp>
        <p:nvSpPr>
          <p:cNvPr id="3" name="内容占位符 2"/>
          <p:cNvSpPr>
            <a:spLocks noGrp="1"/>
          </p:cNvSpPr>
          <p:nvPr>
            <p:ph idx="1"/>
          </p:nvPr>
        </p:nvSpPr>
        <p:spPr/>
        <p:txBody>
          <a:bodyPr>
            <a:normAutofit/>
          </a:bodyPr>
          <a:lstStyle/>
          <a:p>
            <a:r>
              <a:rPr lang="zh-CN" altLang="en-US" sz="2400" dirty="0" smtClean="0"/>
              <a:t>通过这种对象分析，确定了待开发软件的边界、对象之间的交互关系、对象交互的数据与时间特征</a:t>
            </a:r>
            <a:endParaRPr lang="en-US" altLang="zh-CN" sz="2400" dirty="0" smtClean="0"/>
          </a:p>
          <a:p>
            <a:pPr lvl="1"/>
            <a:r>
              <a:rPr lang="zh-CN" altLang="en-US" sz="2000" dirty="0" smtClean="0"/>
              <a:t>用户交互的</a:t>
            </a:r>
            <a:r>
              <a:rPr lang="zh-CN" altLang="en-US" sz="2000" b="1" dirty="0" smtClean="0"/>
              <a:t>数据特征</a:t>
            </a:r>
            <a:r>
              <a:rPr lang="zh-CN" altLang="en-US" sz="2000" dirty="0" smtClean="0"/>
              <a:t>：提供待订阅网站、提供更新搜索词</a:t>
            </a:r>
            <a:endParaRPr lang="en-US" altLang="zh-CN" sz="2000" dirty="0" smtClean="0"/>
          </a:p>
          <a:p>
            <a:pPr lvl="1"/>
            <a:r>
              <a:rPr lang="zh-CN" altLang="en-US" sz="2000" dirty="0" smtClean="0"/>
              <a:t>用户交互的</a:t>
            </a:r>
            <a:r>
              <a:rPr lang="zh-CN" altLang="en-US" sz="2000" b="1" dirty="0" smtClean="0"/>
              <a:t>时间特征</a:t>
            </a:r>
            <a:r>
              <a:rPr lang="zh-CN" altLang="en-US" sz="2000" dirty="0" smtClean="0"/>
              <a:t>：交互频度？交互持续时间？是否有多用户并发？</a:t>
            </a:r>
            <a:endParaRPr lang="en-US" altLang="zh-CN" sz="2000" dirty="0" smtClean="0"/>
          </a:p>
          <a:p>
            <a:pPr lvl="1"/>
            <a:r>
              <a:rPr lang="zh-CN" altLang="en-US" sz="2000" dirty="0"/>
              <a:t>被</a:t>
            </a:r>
            <a:r>
              <a:rPr lang="zh-CN" altLang="en-US" sz="2000" dirty="0" smtClean="0"/>
              <a:t>订阅网站交互的数据特征：网页内容</a:t>
            </a:r>
            <a:r>
              <a:rPr lang="en-US" altLang="zh-CN" sz="2000" dirty="0" smtClean="0"/>
              <a:t>(html)</a:t>
            </a:r>
            <a:r>
              <a:rPr lang="zh-CN" altLang="en-US" sz="2000" dirty="0" smtClean="0"/>
              <a:t>、更新列表文件</a:t>
            </a:r>
            <a:r>
              <a:rPr lang="en-US" altLang="zh-CN" sz="2000" dirty="0" smtClean="0"/>
              <a:t>(xml)</a:t>
            </a:r>
            <a:r>
              <a:rPr lang="zh-CN" altLang="en-US" sz="2000" dirty="0" smtClean="0"/>
              <a:t>、网页层次结构</a:t>
            </a:r>
            <a:r>
              <a:rPr lang="en-US" altLang="zh-CN" sz="2000" dirty="0" smtClean="0"/>
              <a:t>(html)</a:t>
            </a:r>
          </a:p>
          <a:p>
            <a:pPr lvl="1"/>
            <a:r>
              <a:rPr lang="zh-CN" altLang="en-US" sz="2000" dirty="0"/>
              <a:t>被</a:t>
            </a:r>
            <a:r>
              <a:rPr lang="zh-CN" altLang="en-US" sz="2000" dirty="0" smtClean="0"/>
              <a:t>订阅网站交互的时间特征：更新频度、通讯速度</a:t>
            </a:r>
            <a:endParaRPr lang="en-US" altLang="zh-CN" sz="2000" dirty="0" smtClean="0"/>
          </a:p>
          <a:p>
            <a:r>
              <a:rPr lang="zh-CN" altLang="en-US" sz="2400" dirty="0" smtClean="0"/>
              <a:t>在对象分析过程中不仅理解了软件需求，更是细化了需求，并识别出潜在的问题</a:t>
            </a:r>
            <a:endParaRPr lang="en-US" altLang="zh-CN" sz="2400" dirty="0" smtClean="0"/>
          </a:p>
          <a:p>
            <a:pPr lvl="1"/>
            <a:r>
              <a:rPr lang="zh-CN" altLang="en-US" sz="2000" dirty="0" smtClean="0"/>
              <a:t>如何找到网页中有更新？</a:t>
            </a:r>
            <a:endParaRPr lang="en-US" altLang="zh-CN" sz="2000" dirty="0" smtClean="0"/>
          </a:p>
          <a:p>
            <a:pPr lvl="2"/>
            <a:r>
              <a:rPr lang="zh-CN" altLang="en-US" sz="1800" dirty="0" smtClean="0"/>
              <a:t>有更新列表文件的情况：按照更新列表来识别和提取更新</a:t>
            </a:r>
            <a:endParaRPr lang="en-US" altLang="zh-CN" sz="1800" dirty="0" smtClean="0"/>
          </a:p>
          <a:p>
            <a:pPr lvl="2"/>
            <a:r>
              <a:rPr lang="zh-CN" altLang="en-US" sz="1800" dirty="0" smtClean="0"/>
              <a:t>无更新列表文件的情况：按照给定的页面来识别和提取更新</a:t>
            </a:r>
            <a:endParaRPr lang="zh-CN" altLang="en-US" sz="1800" dirty="0"/>
          </a:p>
        </p:txBody>
      </p:sp>
      <p:sp>
        <p:nvSpPr>
          <p:cNvPr id="4" name="灯片编号占位符 3"/>
          <p:cNvSpPr>
            <a:spLocks noGrp="1"/>
          </p:cNvSpPr>
          <p:nvPr>
            <p:ph type="sldNum" sz="quarter" idx="12"/>
          </p:nvPr>
        </p:nvSpPr>
        <p:spPr/>
        <p:txBody>
          <a:bodyPr/>
          <a:lstStyle/>
          <a:p>
            <a:fld id="{DF38BC8C-A0AB-414C-B77B-2AAE45D3F9D3}" type="slidenum">
              <a:rPr lang="zh-CN" altLang="en-US" smtClean="0"/>
              <a:t>7</a:t>
            </a:fld>
            <a:endParaRPr lang="zh-CN" altLang="en-US"/>
          </a:p>
        </p:txBody>
      </p:sp>
    </p:spTree>
    <p:extLst>
      <p:ext uri="{BB962C8B-B14F-4D97-AF65-F5344CB8AC3E}">
        <p14:creationId xmlns:p14="http://schemas.microsoft.com/office/powerpoint/2010/main" val="1971823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面向对象之“分析思想”</a:t>
            </a:r>
          </a:p>
        </p:txBody>
      </p:sp>
      <p:sp>
        <p:nvSpPr>
          <p:cNvPr id="3" name="内容占位符 2"/>
          <p:cNvSpPr>
            <a:spLocks noGrp="1"/>
          </p:cNvSpPr>
          <p:nvPr>
            <p:ph idx="1"/>
          </p:nvPr>
        </p:nvSpPr>
        <p:spPr>
          <a:xfrm>
            <a:off x="838200" y="1825624"/>
            <a:ext cx="10515600" cy="2699483"/>
          </a:xfrm>
        </p:spPr>
        <p:txBody>
          <a:bodyPr>
            <a:normAutofit/>
          </a:bodyPr>
          <a:lstStyle/>
          <a:p>
            <a:r>
              <a:rPr lang="en-US" altLang="zh-CN" dirty="0" smtClean="0"/>
              <a:t>2.</a:t>
            </a:r>
            <a:r>
              <a:rPr lang="zh-CN" altLang="en-US" dirty="0" smtClean="0"/>
              <a:t>进入“待开发系统”对象内部进行分析</a:t>
            </a:r>
            <a:endParaRPr lang="en-US" altLang="zh-CN" dirty="0" smtClean="0"/>
          </a:p>
          <a:p>
            <a:pPr lvl="1"/>
            <a:r>
              <a:rPr lang="zh-CN" altLang="en-US" dirty="0" smtClean="0"/>
              <a:t>运行平台：单机</a:t>
            </a:r>
            <a:r>
              <a:rPr lang="en-US" altLang="zh-CN" dirty="0" smtClean="0"/>
              <a:t>/Web</a:t>
            </a:r>
            <a:r>
              <a:rPr lang="zh-CN" altLang="en-US" dirty="0" smtClean="0"/>
              <a:t>服务器？</a:t>
            </a:r>
            <a:endParaRPr lang="en-US" altLang="zh-CN" dirty="0" smtClean="0"/>
          </a:p>
          <a:p>
            <a:pPr lvl="1"/>
            <a:r>
              <a:rPr lang="zh-CN" altLang="en-US" dirty="0" smtClean="0"/>
              <a:t>管理哪些数据：被订阅网站、网站内容更新</a:t>
            </a:r>
            <a:endParaRPr lang="en-US" altLang="zh-CN" dirty="0" smtClean="0"/>
          </a:p>
          <a:p>
            <a:pPr lvl="1"/>
            <a:r>
              <a:rPr lang="zh-CN" altLang="en-US" dirty="0" smtClean="0"/>
              <a:t>对数据的管理手段：维护订阅网站列表、管理更新、管理订阅网站与更新之间的关系、维护订阅网站的更新检查频度、检查不同订阅网站的更新是否相同、检查订阅网站是否有更新、</a:t>
            </a:r>
            <a:r>
              <a:rPr lang="zh-CN" altLang="en-US" dirty="0"/>
              <a:t>提取</a:t>
            </a:r>
            <a:r>
              <a:rPr lang="zh-CN" altLang="en-US" dirty="0" smtClean="0"/>
              <a:t>订阅网站的更新</a:t>
            </a:r>
            <a:endParaRPr lang="zh-CN" altLang="en-US" dirty="0"/>
          </a:p>
        </p:txBody>
      </p:sp>
      <p:sp>
        <p:nvSpPr>
          <p:cNvPr id="4" name="文本框 3"/>
          <p:cNvSpPr txBox="1"/>
          <p:nvPr/>
        </p:nvSpPr>
        <p:spPr>
          <a:xfrm>
            <a:off x="1990903" y="4521461"/>
            <a:ext cx="3972882" cy="1477328"/>
          </a:xfrm>
          <a:prstGeom prst="rect">
            <a:avLst/>
          </a:prstGeom>
          <a:noFill/>
          <a:ln>
            <a:solidFill>
              <a:schemeClr val="tx1"/>
            </a:solidFill>
          </a:ln>
        </p:spPr>
        <p:txBody>
          <a:bodyPr wrap="none" rtlCol="0">
            <a:spAutoFit/>
          </a:bodyPr>
          <a:lstStyle/>
          <a:p>
            <a:pPr algn="ctr"/>
            <a:r>
              <a:rPr lang="en-US" altLang="zh-CN" dirty="0" smtClean="0"/>
              <a:t>Subscribed Website</a:t>
            </a:r>
          </a:p>
          <a:p>
            <a:r>
              <a:rPr lang="en-US" altLang="zh-CN" dirty="0" smtClean="0"/>
              <a:t>URL</a:t>
            </a:r>
          </a:p>
          <a:p>
            <a:r>
              <a:rPr lang="en-US" altLang="zh-CN" dirty="0" smtClean="0"/>
              <a:t>Type:{RSS support, without RSS support}</a:t>
            </a:r>
          </a:p>
          <a:p>
            <a:r>
              <a:rPr lang="en-US" altLang="zh-CN" dirty="0" smtClean="0"/>
              <a:t>Updates</a:t>
            </a:r>
          </a:p>
          <a:p>
            <a:r>
              <a:rPr lang="en-US" altLang="zh-CN" dirty="0" smtClean="0"/>
              <a:t>Update Frequency</a:t>
            </a:r>
            <a:endParaRPr lang="zh-CN" altLang="en-US" dirty="0"/>
          </a:p>
        </p:txBody>
      </p:sp>
      <p:sp>
        <p:nvSpPr>
          <p:cNvPr id="5" name="文本框 4"/>
          <p:cNvSpPr txBox="1"/>
          <p:nvPr/>
        </p:nvSpPr>
        <p:spPr>
          <a:xfrm>
            <a:off x="8583392" y="4244463"/>
            <a:ext cx="1642309" cy="2031325"/>
          </a:xfrm>
          <a:prstGeom prst="rect">
            <a:avLst/>
          </a:prstGeom>
          <a:noFill/>
          <a:ln>
            <a:solidFill>
              <a:schemeClr val="tx1"/>
            </a:solidFill>
          </a:ln>
        </p:spPr>
        <p:txBody>
          <a:bodyPr wrap="none" rtlCol="0">
            <a:spAutoFit/>
          </a:bodyPr>
          <a:lstStyle/>
          <a:p>
            <a:pPr algn="ctr"/>
            <a:r>
              <a:rPr lang="en-US" altLang="zh-CN" dirty="0" smtClean="0"/>
              <a:t>Update</a:t>
            </a:r>
          </a:p>
          <a:p>
            <a:r>
              <a:rPr lang="en-US" altLang="zh-CN" dirty="0" smtClean="0"/>
              <a:t>Date</a:t>
            </a:r>
          </a:p>
          <a:p>
            <a:r>
              <a:rPr lang="en-US" altLang="zh-CN" dirty="0" smtClean="0"/>
              <a:t>Title</a:t>
            </a:r>
          </a:p>
          <a:p>
            <a:r>
              <a:rPr lang="en-US" altLang="zh-CN" dirty="0" smtClean="0"/>
              <a:t>Text</a:t>
            </a:r>
          </a:p>
          <a:p>
            <a:r>
              <a:rPr lang="en-US" altLang="zh-CN" dirty="0" smtClean="0"/>
              <a:t>Image</a:t>
            </a:r>
          </a:p>
          <a:p>
            <a:r>
              <a:rPr lang="en-US" altLang="zh-CN" dirty="0" smtClean="0"/>
              <a:t>Content URL</a:t>
            </a:r>
          </a:p>
          <a:p>
            <a:r>
              <a:rPr lang="en-US" altLang="zh-CN" dirty="0" smtClean="0"/>
              <a:t>Source Website</a:t>
            </a:r>
          </a:p>
        </p:txBody>
      </p:sp>
      <p:cxnSp>
        <p:nvCxnSpPr>
          <p:cNvPr id="7" name="直接连接符 6"/>
          <p:cNvCxnSpPr>
            <a:stCxn id="4" idx="3"/>
            <a:endCxn id="5" idx="1"/>
          </p:cNvCxnSpPr>
          <p:nvPr/>
        </p:nvCxnSpPr>
        <p:spPr>
          <a:xfrm>
            <a:off x="5963785" y="5260125"/>
            <a:ext cx="261960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599852" y="6138754"/>
            <a:ext cx="2358787" cy="646331"/>
          </a:xfrm>
          <a:prstGeom prst="rect">
            <a:avLst/>
          </a:prstGeom>
          <a:noFill/>
          <a:ln>
            <a:solidFill>
              <a:schemeClr val="tx1"/>
            </a:solidFill>
          </a:ln>
        </p:spPr>
        <p:txBody>
          <a:bodyPr wrap="none" rtlCol="0">
            <a:spAutoFit/>
          </a:bodyPr>
          <a:lstStyle/>
          <a:p>
            <a:pPr algn="ctr"/>
            <a:r>
              <a:rPr lang="en-US" altLang="zh-CN" dirty="0" smtClean="0"/>
              <a:t>Subscribed </a:t>
            </a:r>
            <a:r>
              <a:rPr lang="en-US" altLang="zh-CN" dirty="0" err="1"/>
              <a:t>R</a:t>
            </a:r>
            <a:r>
              <a:rPr lang="en-US" altLang="zh-CN" dirty="0" err="1" smtClean="0"/>
              <a:t>SSWebsite</a:t>
            </a:r>
            <a:endParaRPr lang="en-US" altLang="zh-CN" dirty="0" smtClean="0"/>
          </a:p>
          <a:p>
            <a:r>
              <a:rPr lang="en-US" altLang="zh-CN" dirty="0"/>
              <a:t>R</a:t>
            </a:r>
            <a:r>
              <a:rPr lang="en-US" altLang="zh-CN" dirty="0" smtClean="0"/>
              <a:t>SS_URI</a:t>
            </a:r>
          </a:p>
        </p:txBody>
      </p:sp>
      <p:cxnSp>
        <p:nvCxnSpPr>
          <p:cNvPr id="9" name="直接连接符 8"/>
          <p:cNvCxnSpPr>
            <a:stCxn id="12" idx="3"/>
            <a:endCxn id="8" idx="1"/>
          </p:cNvCxnSpPr>
          <p:nvPr/>
        </p:nvCxnSpPr>
        <p:spPr>
          <a:xfrm rot="16200000" flipH="1">
            <a:off x="3000969" y="5863036"/>
            <a:ext cx="229745" cy="968021"/>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a:off x="2520462" y="6002431"/>
            <a:ext cx="222738" cy="22974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8"/>
          <p:cNvCxnSpPr>
            <a:stCxn id="5" idx="2"/>
            <a:endCxn id="5" idx="3"/>
          </p:cNvCxnSpPr>
          <p:nvPr/>
        </p:nvCxnSpPr>
        <p:spPr>
          <a:xfrm rot="5400000" flipH="1" flipV="1">
            <a:off x="9307293" y="5357380"/>
            <a:ext cx="1015662" cy="821154"/>
          </a:xfrm>
          <a:prstGeom prst="bentConnector4">
            <a:avLst>
              <a:gd name="adj1" fmla="val -22507"/>
              <a:gd name="adj2" fmla="val 12783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88706" y="4962598"/>
            <a:ext cx="602088" cy="369332"/>
          </a:xfrm>
          <a:prstGeom prst="rect">
            <a:avLst/>
          </a:prstGeom>
          <a:noFill/>
        </p:spPr>
        <p:txBody>
          <a:bodyPr wrap="none" rtlCol="0">
            <a:spAutoFit/>
          </a:bodyPr>
          <a:lstStyle/>
          <a:p>
            <a:r>
              <a:rPr lang="en-US" altLang="zh-CN" dirty="0" err="1" smtClean="0"/>
              <a:t>prev</a:t>
            </a:r>
            <a:endParaRPr lang="zh-CN" altLang="en-US" dirty="0"/>
          </a:p>
        </p:txBody>
      </p:sp>
      <p:sp>
        <p:nvSpPr>
          <p:cNvPr id="18" name="文本框 17"/>
          <p:cNvSpPr txBox="1"/>
          <p:nvPr/>
        </p:nvSpPr>
        <p:spPr>
          <a:xfrm>
            <a:off x="8802458" y="6247931"/>
            <a:ext cx="595484" cy="369332"/>
          </a:xfrm>
          <a:prstGeom prst="rect">
            <a:avLst/>
          </a:prstGeom>
          <a:noFill/>
        </p:spPr>
        <p:txBody>
          <a:bodyPr wrap="none" rtlCol="0">
            <a:spAutoFit/>
          </a:bodyPr>
          <a:lstStyle/>
          <a:p>
            <a:r>
              <a:rPr lang="en-US" altLang="zh-CN" dirty="0" smtClean="0"/>
              <a:t>next</a:t>
            </a:r>
            <a:endParaRPr lang="zh-CN" altLang="en-US" dirty="0"/>
          </a:p>
        </p:txBody>
      </p:sp>
      <p:sp>
        <p:nvSpPr>
          <p:cNvPr id="6" name="灯片编号占位符 5"/>
          <p:cNvSpPr>
            <a:spLocks noGrp="1"/>
          </p:cNvSpPr>
          <p:nvPr>
            <p:ph type="sldNum" sz="quarter" idx="12"/>
          </p:nvPr>
        </p:nvSpPr>
        <p:spPr/>
        <p:txBody>
          <a:bodyPr/>
          <a:lstStyle/>
          <a:p>
            <a:fld id="{DF38BC8C-A0AB-414C-B77B-2AAE45D3F9D3}" type="slidenum">
              <a:rPr lang="zh-CN" altLang="en-US" smtClean="0"/>
              <a:t>8</a:t>
            </a:fld>
            <a:endParaRPr lang="zh-CN" altLang="en-US"/>
          </a:p>
        </p:txBody>
      </p:sp>
    </p:spTree>
    <p:extLst>
      <p:ext uri="{BB962C8B-B14F-4D97-AF65-F5344CB8AC3E}">
        <p14:creationId xmlns:p14="http://schemas.microsoft.com/office/powerpoint/2010/main" val="84414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2" end="2"/>
                                            </p:txEl>
                                          </p:spTgt>
                                        </p:tgtEl>
                                        <p:attrNameLst>
                                          <p:attrName>style.color</p:attrName>
                                        </p:attrNameLst>
                                      </p:cBhvr>
                                      <p:to>
                                        <a:schemeClr val="accent2"/>
                                      </p:to>
                                    </p:animClr>
                                  </p:childTnLst>
                                  <p:subTnLst>
                                    <p:set>
                                      <p:cBhvr override="childStyle">
                                        <p:cTn dur="1" fill="hold" display="0" masterRel="sameClick" afterEffect="1">
                                          <p:stCondLst>
                                            <p:cond evt="end" delay="0">
                                              <p:tn val="5"/>
                                            </p:cond>
                                          </p:stCondLst>
                                        </p:cTn>
                                        <p:tgtEl>
                                          <p:spTgt spid="4">
                                            <p:txEl>
                                              <p:pRg st="2" end="2"/>
                                            </p:txEl>
                                          </p:spTgt>
                                        </p:tgtEl>
                                        <p:attrNameLst>
                                          <p:attrName>style.visibility</p:attrName>
                                        </p:attrNameLst>
                                      </p:cBhvr>
                                      <p:to>
                                        <p:strVal val="hidden"/>
                                      </p:to>
                                    </p:set>
                                  </p:subTnLst>
                                </p:cTn>
                              </p:par>
                              <p:par>
                                <p:cTn id="7" presetID="9"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dissolve">
                                      <p:cBhvr>
                                        <p:cTn id="9" dur="500"/>
                                        <p:tgtEl>
                                          <p:spTgt spid="8"/>
                                        </p:tgtEl>
                                      </p:cBhvr>
                                    </p:animEffect>
                                  </p:childTnLst>
                                </p:cTn>
                              </p:par>
                              <p:par>
                                <p:cTn id="10" presetID="9"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面向对象之“分析思想”</a:t>
            </a:r>
          </a:p>
        </p:txBody>
      </p:sp>
      <p:sp>
        <p:nvSpPr>
          <p:cNvPr id="3" name="内容占位符 2"/>
          <p:cNvSpPr>
            <a:spLocks noGrp="1"/>
          </p:cNvSpPr>
          <p:nvPr>
            <p:ph idx="1"/>
          </p:nvPr>
        </p:nvSpPr>
        <p:spPr>
          <a:xfrm>
            <a:off x="838200" y="1825625"/>
            <a:ext cx="10515600" cy="866505"/>
          </a:xfrm>
        </p:spPr>
        <p:txBody>
          <a:bodyPr>
            <a:normAutofit lnSpcReduction="10000"/>
          </a:bodyPr>
          <a:lstStyle/>
          <a:p>
            <a:r>
              <a:rPr lang="en-US" altLang="zh-CN" dirty="0"/>
              <a:t>2.</a:t>
            </a:r>
            <a:r>
              <a:rPr lang="zh-CN" altLang="en-US" dirty="0"/>
              <a:t>进入“待开发系统”对象内部进行分析</a:t>
            </a:r>
            <a:endParaRPr lang="en-US" altLang="zh-CN" dirty="0"/>
          </a:p>
          <a:p>
            <a:pPr lvl="1"/>
            <a:r>
              <a:rPr lang="zh-CN" altLang="en-US" dirty="0" smtClean="0"/>
              <a:t>把数据与数据管理进行整合</a:t>
            </a:r>
            <a:r>
              <a:rPr lang="en-US" altLang="zh-CN" dirty="0" smtClean="0">
                <a:sym typeface="Wingdings" panose="05000000000000000000" pitchFamily="2" charset="2"/>
              </a:rPr>
              <a:t></a:t>
            </a:r>
            <a:r>
              <a:rPr lang="zh-CN" altLang="en-US" dirty="0" smtClean="0">
                <a:sym typeface="Wingdings" panose="05000000000000000000" pitchFamily="2" charset="2"/>
              </a:rPr>
              <a:t>形成类及其职责</a:t>
            </a:r>
            <a:endParaRPr lang="zh-CN" altLang="en-US" dirty="0"/>
          </a:p>
        </p:txBody>
      </p:sp>
      <p:sp>
        <p:nvSpPr>
          <p:cNvPr id="4" name="文本框 3"/>
          <p:cNvSpPr txBox="1"/>
          <p:nvPr/>
        </p:nvSpPr>
        <p:spPr>
          <a:xfrm>
            <a:off x="1315252" y="2969129"/>
            <a:ext cx="3792961" cy="2862322"/>
          </a:xfrm>
          <a:prstGeom prst="rect">
            <a:avLst/>
          </a:prstGeom>
          <a:noFill/>
          <a:ln>
            <a:solidFill>
              <a:schemeClr val="tx1"/>
            </a:solidFill>
          </a:ln>
        </p:spPr>
        <p:txBody>
          <a:bodyPr wrap="none" rtlCol="0">
            <a:spAutoFit/>
          </a:bodyPr>
          <a:lstStyle/>
          <a:p>
            <a:pPr algn="ctr"/>
            <a:r>
              <a:rPr lang="en-US" altLang="zh-CN" dirty="0" err="1" smtClean="0"/>
              <a:t>SubscribedWebsite</a:t>
            </a:r>
            <a:endParaRPr lang="en-US" altLang="zh-CN" dirty="0" smtClean="0"/>
          </a:p>
          <a:p>
            <a:r>
              <a:rPr lang="en-US" altLang="zh-CN" dirty="0" smtClean="0"/>
              <a:t>private url:?</a:t>
            </a:r>
          </a:p>
          <a:p>
            <a:r>
              <a:rPr lang="en-US" altLang="zh-CN" dirty="0" smtClean="0"/>
              <a:t>private updates: Update[]</a:t>
            </a:r>
          </a:p>
          <a:p>
            <a:r>
              <a:rPr lang="en-US" altLang="zh-CN" dirty="0" smtClean="0"/>
              <a:t>private </a:t>
            </a:r>
            <a:r>
              <a:rPr lang="en-US" altLang="zh-CN" dirty="0" err="1" smtClean="0"/>
              <a:t>ufreq:int</a:t>
            </a:r>
            <a:endParaRPr lang="en-US" altLang="zh-CN" dirty="0" smtClean="0"/>
          </a:p>
          <a:p>
            <a:r>
              <a:rPr lang="en-US" altLang="zh-CN" dirty="0" smtClean="0"/>
              <a:t>public </a:t>
            </a:r>
            <a:r>
              <a:rPr lang="en-US" altLang="zh-CN" dirty="0" err="1" smtClean="0"/>
              <a:t>checkUpdate</a:t>
            </a:r>
            <a:r>
              <a:rPr lang="en-US" altLang="zh-CN" dirty="0" smtClean="0"/>
              <a:t>():</a:t>
            </a:r>
            <a:r>
              <a:rPr lang="en-US" altLang="zh-CN" dirty="0" err="1" smtClean="0"/>
              <a:t>boolean</a:t>
            </a:r>
            <a:endParaRPr lang="en-US" altLang="zh-CN" dirty="0" smtClean="0"/>
          </a:p>
          <a:p>
            <a:r>
              <a:rPr lang="en-US" altLang="zh-CN" dirty="0" smtClean="0"/>
              <a:t>public </a:t>
            </a:r>
            <a:r>
              <a:rPr lang="en-US" altLang="zh-CN" dirty="0" err="1" smtClean="0"/>
              <a:t>extractUpdate</a:t>
            </a:r>
            <a:r>
              <a:rPr lang="en-US" altLang="zh-CN" dirty="0" smtClean="0"/>
              <a:t>():Update</a:t>
            </a:r>
          </a:p>
          <a:p>
            <a:r>
              <a:rPr lang="en-US" altLang="zh-CN" dirty="0" smtClean="0"/>
              <a:t>public </a:t>
            </a:r>
            <a:r>
              <a:rPr lang="en-US" altLang="zh-CN" dirty="0" err="1" smtClean="0"/>
              <a:t>getUpdate</a:t>
            </a:r>
            <a:r>
              <a:rPr lang="en-US" altLang="zh-CN" dirty="0" smtClean="0"/>
              <a:t>(from, to):Update[]</a:t>
            </a:r>
          </a:p>
          <a:p>
            <a:r>
              <a:rPr lang="en-US" altLang="zh-CN" dirty="0" smtClean="0"/>
              <a:t>public </a:t>
            </a:r>
            <a:r>
              <a:rPr lang="en-US" altLang="zh-CN" dirty="0" err="1" smtClean="0"/>
              <a:t>getUpdate</a:t>
            </a:r>
            <a:r>
              <a:rPr lang="en-US" altLang="zh-CN" dirty="0" smtClean="0"/>
              <a:t>(keyword): </a:t>
            </a:r>
            <a:r>
              <a:rPr lang="en-US" altLang="zh-CN" dirty="0" smtClean="0"/>
              <a:t>Update[]</a:t>
            </a:r>
          </a:p>
          <a:p>
            <a:r>
              <a:rPr lang="en-US" altLang="zh-CN" dirty="0" smtClean="0"/>
              <a:t>public </a:t>
            </a:r>
            <a:r>
              <a:rPr lang="en-US" altLang="zh-CN" dirty="0" err="1" smtClean="0"/>
              <a:t>getUpdateCount</a:t>
            </a:r>
            <a:r>
              <a:rPr lang="en-US" altLang="zh-CN" dirty="0" smtClean="0"/>
              <a:t>():</a:t>
            </a:r>
            <a:r>
              <a:rPr lang="en-US" altLang="zh-CN" dirty="0" err="1" smtClean="0"/>
              <a:t>int</a:t>
            </a:r>
            <a:endParaRPr lang="en-US" altLang="zh-CN" dirty="0" smtClean="0"/>
          </a:p>
          <a:p>
            <a:r>
              <a:rPr lang="en-US" altLang="zh-CN" dirty="0" smtClean="0"/>
              <a:t>public </a:t>
            </a:r>
            <a:r>
              <a:rPr lang="en-US" altLang="zh-CN" dirty="0" err="1" smtClean="0"/>
              <a:t>getUpdateFrequency</a:t>
            </a:r>
            <a:r>
              <a:rPr lang="en-US" altLang="zh-CN" dirty="0" smtClean="0"/>
              <a:t>():</a:t>
            </a:r>
            <a:r>
              <a:rPr lang="en-US" altLang="zh-CN" dirty="0" err="1" smtClean="0"/>
              <a:t>int</a:t>
            </a:r>
            <a:endParaRPr lang="zh-CN" altLang="en-US" dirty="0"/>
          </a:p>
        </p:txBody>
      </p:sp>
      <p:sp>
        <p:nvSpPr>
          <p:cNvPr id="5" name="文本框 4"/>
          <p:cNvSpPr txBox="1"/>
          <p:nvPr/>
        </p:nvSpPr>
        <p:spPr>
          <a:xfrm>
            <a:off x="6386530" y="2552165"/>
            <a:ext cx="4001801" cy="3693319"/>
          </a:xfrm>
          <a:prstGeom prst="rect">
            <a:avLst/>
          </a:prstGeom>
          <a:noFill/>
          <a:ln>
            <a:solidFill>
              <a:schemeClr val="tx1"/>
            </a:solidFill>
          </a:ln>
        </p:spPr>
        <p:txBody>
          <a:bodyPr wrap="none" rtlCol="0">
            <a:spAutoFit/>
          </a:bodyPr>
          <a:lstStyle/>
          <a:p>
            <a:pPr algn="ctr"/>
            <a:r>
              <a:rPr lang="en-US" altLang="zh-CN" dirty="0" smtClean="0"/>
              <a:t>Update</a:t>
            </a:r>
          </a:p>
          <a:p>
            <a:r>
              <a:rPr lang="en-US" altLang="zh-CN" dirty="0" smtClean="0"/>
              <a:t>private date:?</a:t>
            </a:r>
          </a:p>
          <a:p>
            <a:r>
              <a:rPr lang="en-US" altLang="zh-CN" dirty="0" smtClean="0"/>
              <a:t>private title: String</a:t>
            </a:r>
          </a:p>
          <a:p>
            <a:r>
              <a:rPr lang="en-US" altLang="zh-CN" dirty="0" smtClean="0"/>
              <a:t>private text: String</a:t>
            </a:r>
          </a:p>
          <a:p>
            <a:r>
              <a:rPr lang="en-US" altLang="zh-CN" dirty="0" smtClean="0"/>
              <a:t>private </a:t>
            </a:r>
            <a:r>
              <a:rPr lang="en-US" altLang="zh-CN" dirty="0" err="1" smtClean="0"/>
              <a:t>imageURI</a:t>
            </a:r>
            <a:r>
              <a:rPr lang="en-US" altLang="zh-CN" dirty="0" smtClean="0"/>
              <a:t>: ?</a:t>
            </a:r>
          </a:p>
          <a:p>
            <a:r>
              <a:rPr lang="en-US" altLang="zh-CN" dirty="0" smtClean="0"/>
              <a:t>private </a:t>
            </a:r>
            <a:r>
              <a:rPr lang="en-US" altLang="zh-CN" dirty="0" err="1" smtClean="0"/>
              <a:t>contentURL</a:t>
            </a:r>
            <a:r>
              <a:rPr lang="en-US" altLang="zh-CN" dirty="0" smtClean="0"/>
              <a:t>: ?</a:t>
            </a:r>
          </a:p>
          <a:p>
            <a:r>
              <a:rPr lang="en-US" altLang="zh-CN" dirty="0" smtClean="0"/>
              <a:t>private website: </a:t>
            </a:r>
            <a:r>
              <a:rPr lang="en-US" altLang="zh-CN" dirty="0" err="1" smtClean="0"/>
              <a:t>SubscribedWebsite</a:t>
            </a:r>
            <a:endParaRPr lang="en-US" altLang="zh-CN" dirty="0" smtClean="0"/>
          </a:p>
          <a:p>
            <a:r>
              <a:rPr lang="en-US" altLang="zh-CN" dirty="0" smtClean="0"/>
              <a:t>public </a:t>
            </a:r>
            <a:r>
              <a:rPr lang="en-US" altLang="zh-CN" dirty="0" err="1" smtClean="0"/>
              <a:t>getPrevUpdate</a:t>
            </a:r>
            <a:r>
              <a:rPr lang="en-US" altLang="zh-CN" dirty="0" smtClean="0"/>
              <a:t>(): Update</a:t>
            </a:r>
          </a:p>
          <a:p>
            <a:r>
              <a:rPr lang="en-US" altLang="zh-CN" dirty="0" smtClean="0"/>
              <a:t>public </a:t>
            </a:r>
            <a:r>
              <a:rPr lang="en-US" altLang="zh-CN" dirty="0" err="1" smtClean="0"/>
              <a:t>getNextUpdate</a:t>
            </a:r>
            <a:r>
              <a:rPr lang="en-US" altLang="zh-CN" dirty="0" smtClean="0"/>
              <a:t>(): Update</a:t>
            </a:r>
          </a:p>
          <a:p>
            <a:r>
              <a:rPr lang="en-US" altLang="zh-CN" dirty="0" smtClean="0"/>
              <a:t>public </a:t>
            </a:r>
            <a:r>
              <a:rPr lang="en-US" altLang="zh-CN" dirty="0" err="1" smtClean="0"/>
              <a:t>checkDifference</a:t>
            </a:r>
            <a:r>
              <a:rPr lang="en-US" altLang="zh-CN" dirty="0" smtClean="0"/>
              <a:t>(update): </a:t>
            </a:r>
            <a:r>
              <a:rPr lang="en-US" altLang="zh-CN" dirty="0" err="1" smtClean="0"/>
              <a:t>boolean</a:t>
            </a:r>
            <a:endParaRPr lang="en-US" altLang="zh-CN" dirty="0" smtClean="0"/>
          </a:p>
          <a:p>
            <a:r>
              <a:rPr lang="en-US" altLang="zh-CN" dirty="0" smtClean="0"/>
              <a:t>public </a:t>
            </a:r>
            <a:r>
              <a:rPr lang="en-US" altLang="zh-CN" dirty="0" smtClean="0"/>
              <a:t>match(keyword): </a:t>
            </a:r>
            <a:r>
              <a:rPr lang="en-US" altLang="zh-CN" dirty="0" err="1" smtClean="0"/>
              <a:t>boolean</a:t>
            </a:r>
            <a:endParaRPr lang="en-US" altLang="zh-CN" dirty="0" smtClean="0"/>
          </a:p>
          <a:p>
            <a:r>
              <a:rPr lang="en-US" altLang="zh-CN" dirty="0" smtClean="0"/>
              <a:t>public match(from, to): </a:t>
            </a:r>
            <a:r>
              <a:rPr lang="en-US" altLang="zh-CN" dirty="0" err="1" smtClean="0"/>
              <a:t>boolean</a:t>
            </a:r>
            <a:endParaRPr lang="en-US" altLang="zh-CN" dirty="0" smtClean="0"/>
          </a:p>
          <a:p>
            <a:r>
              <a:rPr lang="en-US" altLang="zh-CN" dirty="0" smtClean="0"/>
              <a:t>public </a:t>
            </a:r>
            <a:r>
              <a:rPr lang="en-US" altLang="zh-CN" dirty="0" err="1" smtClean="0"/>
              <a:t>getWebsite</a:t>
            </a:r>
            <a:r>
              <a:rPr lang="en-US" altLang="zh-CN" dirty="0" smtClean="0"/>
              <a:t>():</a:t>
            </a:r>
            <a:r>
              <a:rPr lang="en-US" altLang="zh-CN" dirty="0" err="1" smtClean="0"/>
              <a:t>SubscribedWebsite</a:t>
            </a:r>
            <a:endParaRPr lang="en-US" altLang="zh-CN" dirty="0" smtClean="0"/>
          </a:p>
        </p:txBody>
      </p:sp>
      <p:cxnSp>
        <p:nvCxnSpPr>
          <p:cNvPr id="6" name="直接连接符 5"/>
          <p:cNvCxnSpPr>
            <a:stCxn id="4" idx="3"/>
            <a:endCxn id="5" idx="1"/>
          </p:cNvCxnSpPr>
          <p:nvPr/>
        </p:nvCxnSpPr>
        <p:spPr>
          <a:xfrm flipV="1">
            <a:off x="5108213" y="4398825"/>
            <a:ext cx="1278317" cy="14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55796" y="5974632"/>
            <a:ext cx="2358787" cy="646331"/>
          </a:xfrm>
          <a:prstGeom prst="rect">
            <a:avLst/>
          </a:prstGeom>
          <a:noFill/>
          <a:ln>
            <a:solidFill>
              <a:schemeClr val="tx1"/>
            </a:solidFill>
          </a:ln>
        </p:spPr>
        <p:txBody>
          <a:bodyPr wrap="none" rtlCol="0">
            <a:spAutoFit/>
          </a:bodyPr>
          <a:lstStyle/>
          <a:p>
            <a:pPr algn="ctr"/>
            <a:r>
              <a:rPr lang="en-US" altLang="zh-CN" dirty="0" err="1" smtClean="0"/>
              <a:t>SubscribedRSSWebsite</a:t>
            </a:r>
            <a:endParaRPr lang="en-US" altLang="zh-CN" dirty="0" smtClean="0"/>
          </a:p>
          <a:p>
            <a:r>
              <a:rPr lang="en-US" altLang="zh-CN" dirty="0" smtClean="0"/>
              <a:t>private RSS_URI:?</a:t>
            </a:r>
          </a:p>
        </p:txBody>
      </p:sp>
      <p:cxnSp>
        <p:nvCxnSpPr>
          <p:cNvPr id="8" name="直接连接符 8"/>
          <p:cNvCxnSpPr>
            <a:stCxn id="9" idx="3"/>
            <a:endCxn id="7" idx="1"/>
          </p:cNvCxnSpPr>
          <p:nvPr/>
        </p:nvCxnSpPr>
        <p:spPr>
          <a:xfrm rot="16200000" flipH="1">
            <a:off x="2156913" y="5698914"/>
            <a:ext cx="229745" cy="968021"/>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a:off x="1676406" y="5838309"/>
            <a:ext cx="222738" cy="22974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8"/>
          <p:cNvCxnSpPr>
            <a:stCxn id="5" idx="2"/>
            <a:endCxn id="5" idx="3"/>
          </p:cNvCxnSpPr>
          <p:nvPr/>
        </p:nvCxnSpPr>
        <p:spPr>
          <a:xfrm rot="5400000" flipH="1" flipV="1">
            <a:off x="8464551" y="4321705"/>
            <a:ext cx="1846659" cy="2000900"/>
          </a:xfrm>
          <a:prstGeom prst="bentConnector4">
            <a:avLst>
              <a:gd name="adj1" fmla="val -12379"/>
              <a:gd name="adj2" fmla="val 111425"/>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572544" y="4030958"/>
            <a:ext cx="602088" cy="369332"/>
          </a:xfrm>
          <a:prstGeom prst="rect">
            <a:avLst/>
          </a:prstGeom>
          <a:noFill/>
        </p:spPr>
        <p:txBody>
          <a:bodyPr wrap="none" rtlCol="0">
            <a:spAutoFit/>
          </a:bodyPr>
          <a:lstStyle/>
          <a:p>
            <a:r>
              <a:rPr lang="en-US" altLang="zh-CN" dirty="0" err="1" smtClean="0"/>
              <a:t>prev</a:t>
            </a:r>
            <a:endParaRPr lang="zh-CN" altLang="en-US" dirty="0"/>
          </a:p>
        </p:txBody>
      </p:sp>
      <p:sp>
        <p:nvSpPr>
          <p:cNvPr id="12" name="文本框 11"/>
          <p:cNvSpPr txBox="1"/>
          <p:nvPr/>
        </p:nvSpPr>
        <p:spPr>
          <a:xfrm>
            <a:off x="7789046" y="6194647"/>
            <a:ext cx="595484" cy="369332"/>
          </a:xfrm>
          <a:prstGeom prst="rect">
            <a:avLst/>
          </a:prstGeom>
          <a:noFill/>
        </p:spPr>
        <p:txBody>
          <a:bodyPr wrap="none" rtlCol="0">
            <a:spAutoFit/>
          </a:bodyPr>
          <a:lstStyle/>
          <a:p>
            <a:r>
              <a:rPr lang="en-US" altLang="zh-CN" dirty="0" smtClean="0"/>
              <a:t>next</a:t>
            </a:r>
            <a:endParaRPr lang="zh-CN" altLang="en-US" dirty="0"/>
          </a:p>
        </p:txBody>
      </p:sp>
      <p:cxnSp>
        <p:nvCxnSpPr>
          <p:cNvPr id="14" name="直接连接符 13"/>
          <p:cNvCxnSpPr/>
          <p:nvPr/>
        </p:nvCxnSpPr>
        <p:spPr>
          <a:xfrm>
            <a:off x="1384753" y="3291366"/>
            <a:ext cx="36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384754" y="4123700"/>
            <a:ext cx="36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755796" y="6297797"/>
            <a:ext cx="235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386530" y="2881770"/>
            <a:ext cx="39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386531" y="4554352"/>
            <a:ext cx="39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561386" y="911781"/>
            <a:ext cx="4471414" cy="9964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t>检查是不是所有的需求都能够得到满足</a:t>
            </a:r>
            <a:r>
              <a:rPr lang="en-US" altLang="zh-CN" sz="2400" dirty="0" smtClean="0"/>
              <a:t>(</a:t>
            </a:r>
            <a:r>
              <a:rPr lang="zh-CN" altLang="en-US" sz="2400" dirty="0" smtClean="0"/>
              <a:t>如何满足是设计问题</a:t>
            </a:r>
            <a:r>
              <a:rPr lang="en-US" altLang="zh-CN" sz="2400" dirty="0" smtClean="0"/>
              <a:t>)</a:t>
            </a:r>
            <a:endParaRPr lang="zh-CN" altLang="en-US" sz="2400" dirty="0"/>
          </a:p>
        </p:txBody>
      </p:sp>
      <p:sp>
        <p:nvSpPr>
          <p:cNvPr id="29" name="矩形 28"/>
          <p:cNvSpPr/>
          <p:nvPr/>
        </p:nvSpPr>
        <p:spPr>
          <a:xfrm>
            <a:off x="1149710" y="1168094"/>
            <a:ext cx="4977282" cy="1754326"/>
          </a:xfrm>
          <a:prstGeom prst="rect">
            <a:avLst/>
          </a:prstGeom>
          <a:solidFill>
            <a:schemeClr val="bg2"/>
          </a:solidFill>
          <a:ln>
            <a:solidFill>
              <a:srgbClr val="C00000"/>
            </a:solidFill>
          </a:ln>
        </p:spPr>
        <p:txBody>
          <a:bodyPr wrap="square">
            <a:spAutoFit/>
          </a:bodyPr>
          <a:lstStyle/>
          <a:p>
            <a:r>
              <a:rPr lang="zh-CN" altLang="en-US" dirty="0"/>
              <a:t>能够根据用户需要</a:t>
            </a:r>
            <a:r>
              <a:rPr lang="zh-CN" altLang="en-US" b="1" dirty="0">
                <a:solidFill>
                  <a:srgbClr val="FF0000"/>
                </a:solidFill>
              </a:rPr>
              <a:t>订阅一个网站内容更新</a:t>
            </a:r>
            <a:endParaRPr lang="en-US" altLang="zh-CN" b="1" dirty="0">
              <a:solidFill>
                <a:srgbClr val="FF0000"/>
              </a:solidFill>
            </a:endParaRPr>
          </a:p>
          <a:p>
            <a:r>
              <a:rPr lang="zh-CN" altLang="en-US" dirty="0"/>
              <a:t>能够</a:t>
            </a:r>
            <a:r>
              <a:rPr lang="zh-CN" altLang="en-US" b="1" dirty="0">
                <a:solidFill>
                  <a:srgbClr val="FF0000"/>
                </a:solidFill>
              </a:rPr>
              <a:t>自适应</a:t>
            </a:r>
            <a:r>
              <a:rPr lang="zh-CN" altLang="en-US" dirty="0"/>
              <a:t>网站内容更新的频度</a:t>
            </a:r>
            <a:endParaRPr lang="en-US" altLang="zh-CN" dirty="0"/>
          </a:p>
          <a:p>
            <a:r>
              <a:rPr lang="zh-CN" altLang="en-US" dirty="0"/>
              <a:t>能够</a:t>
            </a:r>
            <a:r>
              <a:rPr lang="zh-CN" altLang="en-US" b="1" dirty="0">
                <a:solidFill>
                  <a:srgbClr val="FF0000"/>
                </a:solidFill>
              </a:rPr>
              <a:t>获得网站内容的更新</a:t>
            </a:r>
            <a:endParaRPr lang="en-US" altLang="zh-CN" b="1" dirty="0">
              <a:solidFill>
                <a:srgbClr val="FF0000"/>
              </a:solidFill>
            </a:endParaRPr>
          </a:p>
          <a:p>
            <a:r>
              <a:rPr lang="zh-CN" altLang="en-US" dirty="0"/>
              <a:t>能够</a:t>
            </a:r>
            <a:r>
              <a:rPr lang="zh-CN" altLang="en-US" b="1" dirty="0">
                <a:solidFill>
                  <a:srgbClr val="FF0000"/>
                </a:solidFill>
              </a:rPr>
              <a:t>管理更新</a:t>
            </a:r>
            <a:r>
              <a:rPr lang="zh-CN" altLang="en-US" dirty="0"/>
              <a:t>的主题、日期、信息片段</a:t>
            </a:r>
            <a:r>
              <a:rPr lang="en-US" altLang="zh-CN" dirty="0"/>
              <a:t>(snippet)</a:t>
            </a:r>
          </a:p>
          <a:p>
            <a:r>
              <a:rPr lang="zh-CN" altLang="en-US" dirty="0"/>
              <a:t>提供对更新的</a:t>
            </a:r>
            <a:r>
              <a:rPr lang="zh-CN" altLang="en-US" b="1" dirty="0">
                <a:solidFill>
                  <a:srgbClr val="FF0000"/>
                </a:solidFill>
              </a:rPr>
              <a:t>全文搜索</a:t>
            </a:r>
            <a:endParaRPr lang="en-US" altLang="zh-CN" b="1" dirty="0">
              <a:solidFill>
                <a:srgbClr val="FF0000"/>
              </a:solidFill>
            </a:endParaRPr>
          </a:p>
          <a:p>
            <a:r>
              <a:rPr lang="zh-CN" altLang="en-US" dirty="0"/>
              <a:t>能够把来自不同网站的相同更新</a:t>
            </a:r>
            <a:r>
              <a:rPr lang="zh-CN" altLang="en-US" b="1" dirty="0">
                <a:solidFill>
                  <a:srgbClr val="FF0000"/>
                </a:solidFill>
              </a:rPr>
              <a:t>进行合并</a:t>
            </a:r>
          </a:p>
        </p:txBody>
      </p:sp>
      <p:sp>
        <p:nvSpPr>
          <p:cNvPr id="13" name="灯片编号占位符 12"/>
          <p:cNvSpPr>
            <a:spLocks noGrp="1"/>
          </p:cNvSpPr>
          <p:nvPr>
            <p:ph type="sldNum" sz="quarter" idx="12"/>
          </p:nvPr>
        </p:nvSpPr>
        <p:spPr/>
        <p:txBody>
          <a:bodyPr/>
          <a:lstStyle/>
          <a:p>
            <a:fld id="{DF38BC8C-A0AB-414C-B77B-2AAE45D3F9D3}" type="slidenum">
              <a:rPr lang="zh-CN" altLang="en-US" smtClean="0"/>
              <a:t>9</a:t>
            </a:fld>
            <a:endParaRPr lang="zh-CN" altLang="en-US"/>
          </a:p>
        </p:txBody>
      </p:sp>
    </p:spTree>
    <p:extLst>
      <p:ext uri="{BB962C8B-B14F-4D97-AF65-F5344CB8AC3E}">
        <p14:creationId xmlns:p14="http://schemas.microsoft.com/office/powerpoint/2010/main" val="209955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2586</TotalTime>
  <Words>3899</Words>
  <Application>Microsoft Office PowerPoint</Application>
  <PresentationFormat>宽屏</PresentationFormat>
  <Paragraphs>495</Paragraphs>
  <Slides>30</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Consolas-Italic</vt:lpstr>
      <vt:lpstr>dejarip</vt:lpstr>
      <vt:lpstr>宋体</vt:lpstr>
      <vt:lpstr>Arial</vt:lpstr>
      <vt:lpstr>Calibri</vt:lpstr>
      <vt:lpstr>Calibri Light</vt:lpstr>
      <vt:lpstr>Consolas</vt:lpstr>
      <vt:lpstr>Wingdings</vt:lpstr>
      <vt:lpstr>Office 主题</vt:lpstr>
      <vt:lpstr>第7讲 OO程序的分析与设计原则</vt:lpstr>
      <vt:lpstr>提纲</vt:lpstr>
      <vt:lpstr>面向对象之“思想”什么</vt:lpstr>
      <vt:lpstr>面向对象之“分析思想”</vt:lpstr>
      <vt:lpstr>面向对象之“分析思想”</vt:lpstr>
      <vt:lpstr>面向对象之“分析思想”</vt:lpstr>
      <vt:lpstr>面向对象之“分析思想”</vt:lpstr>
      <vt:lpstr>面向对象之“分析思想”</vt:lpstr>
      <vt:lpstr>面向对象之“分析思想”</vt:lpstr>
      <vt:lpstr>实现之前的设计</vt:lpstr>
      <vt:lpstr>实现之前的设计</vt:lpstr>
      <vt:lpstr>实现之前的设计</vt:lpstr>
      <vt:lpstr>实现之前的设计</vt:lpstr>
      <vt:lpstr>实现之前的设计</vt:lpstr>
      <vt:lpstr>实现之前的设计</vt:lpstr>
      <vt:lpstr>实现之前的设计</vt:lpstr>
      <vt:lpstr>实现之前的设计</vt:lpstr>
      <vt:lpstr>实现之前的设计</vt:lpstr>
      <vt:lpstr>实现之前的设计</vt:lpstr>
      <vt:lpstr>实现之后的设计检查</vt:lpstr>
      <vt:lpstr>SOLID之SRP</vt:lpstr>
      <vt:lpstr>SOLID之OCP</vt:lpstr>
      <vt:lpstr>SOLID之LSP</vt:lpstr>
      <vt:lpstr>SOLID之ISP</vt:lpstr>
      <vt:lpstr>SOLID之DIP</vt:lpstr>
      <vt:lpstr>SOLID之DIP</vt:lpstr>
      <vt:lpstr>其他重要的设计原则</vt:lpstr>
      <vt:lpstr>作业</vt:lpstr>
      <vt:lpstr>作业</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OO程序的分析与设计原则</dc:title>
  <dc:creator>Ji Wu</dc:creator>
  <cp:lastModifiedBy>Ji Wu</cp:lastModifiedBy>
  <cp:revision>1084</cp:revision>
  <dcterms:created xsi:type="dcterms:W3CDTF">2015-04-18T02:22:48Z</dcterms:created>
  <dcterms:modified xsi:type="dcterms:W3CDTF">2017-04-13T15:07:59Z</dcterms:modified>
</cp:coreProperties>
</file>