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364" r:id="rId3"/>
    <p:sldId id="347" r:id="rId4"/>
    <p:sldId id="259" r:id="rId5"/>
    <p:sldId id="260" r:id="rId6"/>
    <p:sldId id="262" r:id="rId7"/>
    <p:sldId id="263" r:id="rId8"/>
    <p:sldId id="264" r:id="rId9"/>
    <p:sldId id="265" r:id="rId10"/>
    <p:sldId id="266" r:id="rId11"/>
    <p:sldId id="268" r:id="rId12"/>
    <p:sldId id="269" r:id="rId13"/>
    <p:sldId id="270" r:id="rId14"/>
    <p:sldId id="273" r:id="rId15"/>
    <p:sldId id="276" r:id="rId16"/>
    <p:sldId id="277" r:id="rId17"/>
    <p:sldId id="278" r:id="rId18"/>
    <p:sldId id="279" r:id="rId19"/>
    <p:sldId id="362" r:id="rId20"/>
    <p:sldId id="281" r:id="rId21"/>
    <p:sldId id="283" r:id="rId22"/>
    <p:sldId id="285" r:id="rId23"/>
    <p:sldId id="293" r:id="rId24"/>
    <p:sldId id="294" r:id="rId25"/>
    <p:sldId id="295" r:id="rId26"/>
    <p:sldId id="296" r:id="rId27"/>
    <p:sldId id="297" r:id="rId28"/>
    <p:sldId id="298" r:id="rId29"/>
    <p:sldId id="301" r:id="rId30"/>
    <p:sldId id="303" r:id="rId31"/>
    <p:sldId id="304" r:id="rId32"/>
    <p:sldId id="305" r:id="rId33"/>
    <p:sldId id="348" r:id="rId34"/>
    <p:sldId id="307" r:id="rId35"/>
    <p:sldId id="363" r:id="rId36"/>
    <p:sldId id="309" r:id="rId37"/>
    <p:sldId id="310" r:id="rId38"/>
    <p:sldId id="311" r:id="rId39"/>
    <p:sldId id="312" r:id="rId40"/>
    <p:sldId id="315" r:id="rId41"/>
    <p:sldId id="317" r:id="rId42"/>
    <p:sldId id="320" r:id="rId43"/>
    <p:sldId id="321" r:id="rId44"/>
    <p:sldId id="322" r:id="rId45"/>
    <p:sldId id="334" r:id="rId46"/>
    <p:sldId id="335" r:id="rId47"/>
    <p:sldId id="336" r:id="rId48"/>
    <p:sldId id="337" r:id="rId49"/>
    <p:sldId id="338" r:id="rId50"/>
    <p:sldId id="340" r:id="rId51"/>
    <p:sldId id="342" r:id="rId52"/>
    <p:sldId id="345" r:id="rId53"/>
    <p:sldId id="361" r:id="rId54"/>
    <p:sldId id="350" r:id="rId55"/>
    <p:sldId id="352" r:id="rId56"/>
    <p:sldId id="353" r:id="rId57"/>
    <p:sldId id="358" r:id="rId58"/>
    <p:sldId id="359" r:id="rId59"/>
    <p:sldId id="36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16" autoAdjust="0"/>
  </p:normalViewPr>
  <p:slideViewPr>
    <p:cSldViewPr snapToGrid="0">
      <p:cViewPr varScale="1">
        <p:scale>
          <a:sx n="99" d="100"/>
          <a:sy n="99"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7A7CF-AD4B-4421-9580-5CF47FEF0359}" type="datetimeFigureOut">
              <a:rPr lang="zh-CN" altLang="en-US" smtClean="0"/>
              <a:t>2017/3/17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D1F8F-F8A7-4F1C-AD92-14B705A31142}" type="slidenum">
              <a:rPr lang="zh-CN" altLang="en-US" smtClean="0"/>
              <a:t>‹#›</a:t>
            </a:fld>
            <a:endParaRPr lang="zh-CN" altLang="en-US"/>
          </a:p>
        </p:txBody>
      </p:sp>
    </p:spTree>
    <p:extLst>
      <p:ext uri="{BB962C8B-B14F-4D97-AF65-F5344CB8AC3E}">
        <p14:creationId xmlns:p14="http://schemas.microsoft.com/office/powerpoint/2010/main" val="408575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这张片子提出了问题，老师可板书来引导学生讨论。</a:t>
            </a:r>
            <a:endParaRPr lang="en-US" altLang="zh-CN" dirty="0" smtClean="0"/>
          </a:p>
          <a:p>
            <a:r>
              <a:rPr lang="zh-CN" altLang="en-US" dirty="0" smtClean="0"/>
              <a:t>继承解决的问题：从上往下，在共性基础上引出个性，解决局部化和维护问题，以及重用问题</a:t>
            </a:r>
            <a:endParaRPr lang="en-US" altLang="zh-CN" dirty="0" smtClean="0"/>
          </a:p>
          <a:p>
            <a:r>
              <a:rPr lang="en-US" altLang="zh-CN" dirty="0" smtClean="0"/>
              <a:t>                           </a:t>
            </a:r>
            <a:r>
              <a:rPr lang="zh-CN" altLang="en-US" dirty="0" smtClean="0"/>
              <a:t>从下往上，在个性基础上提炼公共部分，解决重复和冗余问题</a:t>
            </a:r>
            <a:endParaRPr lang="en-US" altLang="zh-CN" dirty="0" smtClean="0"/>
          </a:p>
          <a:p>
            <a:endParaRPr lang="en-US" altLang="zh-CN" dirty="0" smtClean="0"/>
          </a:p>
          <a:p>
            <a:r>
              <a:rPr lang="zh-CN" altLang="en-US" dirty="0" smtClean="0"/>
              <a:t>要回答类型什么是类型层次，首先要回答什么是类型。类型是关于一个取值空间的规格化约定，即通过可计算的方式约定取值空间中具体点的表达方式，以及能对一个具体取值做哪些操作。任何一个类型都有确定的语义。</a:t>
            </a:r>
            <a:endParaRPr lang="en-US" altLang="zh-CN" dirty="0" smtClean="0"/>
          </a:p>
          <a:p>
            <a:r>
              <a:rPr lang="zh-CN" altLang="en-US" dirty="0" smtClean="0"/>
              <a:t>类型层次是从取值空间和取值空间点操作两个方面建立层次化的类型。下层类型要么在上层类型的取值空间基础上对空间进行扩展（如增加维度，或者修改空间边界），要么在上层类型的取值空间操作基础上增加新的操作。因此，类型层次中的各个类型在取值空间和操作上具有连贯性、交互性。类层次是弱化的层次，仅仅意味着两个类建立了继承关系，在语义上不具有层次关系。</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19</a:t>
            </a:fld>
            <a:endParaRPr lang="zh-CN" altLang="en-US"/>
          </a:p>
        </p:txBody>
      </p:sp>
    </p:spTree>
    <p:extLst>
      <p:ext uri="{BB962C8B-B14F-4D97-AF65-F5344CB8AC3E}">
        <p14:creationId xmlns:p14="http://schemas.microsoft.com/office/powerpoint/2010/main" val="97983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BB15A5C-E7C0-4AD6-8106-2A2909ACFD18}" type="slidenum">
              <a:rPr lang="en-US" altLang="zh-CN" sz="1200">
                <a:latin typeface="Times New Roman" panose="02020603050405020304" pitchFamily="18" charset="0"/>
              </a:rPr>
              <a:pPr/>
              <a:t>55</a:t>
            </a:fld>
            <a:endParaRPr lang="en-US" altLang="zh-CN"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17675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DA1058F-CEB5-414D-84A7-3F143739D6E5}" type="slidenum">
              <a:rPr lang="en-US" altLang="zh-CN" sz="1200">
                <a:latin typeface="Times New Roman" panose="02020603050405020304" pitchFamily="18" charset="0"/>
              </a:rPr>
              <a:pPr/>
              <a:t>56</a:t>
            </a:fld>
            <a:endParaRPr lang="en-US" altLang="zh-CN" sz="120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26461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58</a:t>
            </a:fld>
            <a:endParaRPr lang="zh-CN" altLang="en-US"/>
          </a:p>
        </p:txBody>
      </p:sp>
    </p:spTree>
    <p:extLst>
      <p:ext uri="{BB962C8B-B14F-4D97-AF65-F5344CB8AC3E}">
        <p14:creationId xmlns:p14="http://schemas.microsoft.com/office/powerpoint/2010/main" val="418095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类型是对实例数据</a:t>
            </a:r>
            <a:r>
              <a:rPr lang="en-US" altLang="zh-CN" dirty="0" smtClean="0"/>
              <a:t>(</a:t>
            </a:r>
            <a:r>
              <a:rPr lang="zh-CN" altLang="en-US" dirty="0" smtClean="0"/>
              <a:t>内存数据</a:t>
            </a:r>
            <a:r>
              <a:rPr lang="en-US" altLang="zh-CN" dirty="0" smtClean="0"/>
              <a:t>)</a:t>
            </a:r>
            <a:r>
              <a:rPr lang="zh-CN" altLang="en-US" dirty="0" smtClean="0"/>
              <a:t>的规格化结果</a:t>
            </a:r>
            <a:endParaRPr lang="en-US" altLang="zh-CN" dirty="0" smtClean="0"/>
          </a:p>
          <a:p>
            <a:r>
              <a:rPr lang="en-US" altLang="zh-CN" dirty="0" smtClean="0"/>
              <a:t>OO</a:t>
            </a:r>
            <a:r>
              <a:rPr lang="zh-CN" altLang="en-US" dirty="0" smtClean="0"/>
              <a:t>的类型不仅仅对数据规格化，还对数据的操作规格化</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24</a:t>
            </a:fld>
            <a:endParaRPr lang="zh-CN" altLang="en-US"/>
          </a:p>
        </p:txBody>
      </p:sp>
    </p:spTree>
    <p:extLst>
      <p:ext uri="{BB962C8B-B14F-4D97-AF65-F5344CB8AC3E}">
        <p14:creationId xmlns:p14="http://schemas.microsoft.com/office/powerpoint/2010/main" val="415189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我们希望这个</a:t>
            </a:r>
            <a:r>
              <a:rPr lang="en-US" altLang="zh-CN" dirty="0" smtClean="0"/>
              <a:t>equals</a:t>
            </a:r>
            <a:r>
              <a:rPr lang="zh-CN" altLang="en-US" dirty="0" smtClean="0"/>
              <a:t>方法具有一般性，即当</a:t>
            </a:r>
            <a:r>
              <a:rPr lang="en-US" altLang="zh-CN" dirty="0" smtClean="0"/>
              <a:t>Point</a:t>
            </a:r>
            <a:r>
              <a:rPr lang="zh-CN" altLang="en-US" dirty="0" smtClean="0"/>
              <a:t>类被转化为</a:t>
            </a:r>
            <a:r>
              <a:rPr lang="en-US" altLang="zh-CN" dirty="0" smtClean="0"/>
              <a:t>Object</a:t>
            </a:r>
            <a:r>
              <a:rPr lang="zh-CN" altLang="en-US" dirty="0" smtClean="0"/>
              <a:t>类型后，仍然能够准确判断两个</a:t>
            </a:r>
            <a:r>
              <a:rPr lang="en-US" altLang="zh-CN" dirty="0" smtClean="0"/>
              <a:t>Point</a:t>
            </a:r>
            <a:r>
              <a:rPr lang="zh-CN" altLang="en-US" dirty="0" smtClean="0"/>
              <a:t>是否具有相同状态</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27</a:t>
            </a:fld>
            <a:endParaRPr lang="zh-CN" altLang="en-US"/>
          </a:p>
        </p:txBody>
      </p:sp>
    </p:spTree>
    <p:extLst>
      <p:ext uri="{BB962C8B-B14F-4D97-AF65-F5344CB8AC3E}">
        <p14:creationId xmlns:p14="http://schemas.microsoft.com/office/powerpoint/2010/main" val="395751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16323-1926-474C-B000-9D3F1ED0E4D5}" type="slidenum">
              <a:rPr lang="en-US" altLang="zh-CN"/>
              <a:pPr/>
              <a:t>40</a:t>
            </a:fld>
            <a:endParaRPr lang="en-US" altLang="zh-CN"/>
          </a:p>
        </p:txBody>
      </p:sp>
      <p:sp>
        <p:nvSpPr>
          <p:cNvPr id="953346" name="Rectangle 2"/>
          <p:cNvSpPr>
            <a:spLocks noGrp="1" noRot="1" noChangeAspect="1" noChangeArrowheads="1" noTextEdit="1"/>
          </p:cNvSpPr>
          <p:nvPr>
            <p:ph type="sldImg"/>
          </p:nvPr>
        </p:nvSpPr>
        <p:spPr>
          <a:xfrm>
            <a:off x="382588" y="685800"/>
            <a:ext cx="6096000" cy="3429000"/>
          </a:xfrm>
          <a:ln/>
        </p:spPr>
      </p:sp>
      <p:sp>
        <p:nvSpPr>
          <p:cNvPr id="953347" name="Rectangle 3"/>
          <p:cNvSpPr>
            <a:spLocks noGrp="1" noChangeArrowheads="1"/>
          </p:cNvSpPr>
          <p:nvPr>
            <p:ph type="body" idx="1"/>
          </p:nvPr>
        </p:nvSpPr>
        <p:spPr>
          <a:xfrm>
            <a:off x="914400" y="4343400"/>
            <a:ext cx="5029200" cy="4114800"/>
          </a:xfrm>
        </p:spPr>
        <p:txBody>
          <a:bodyPr/>
          <a:lstStyle/>
          <a:p>
            <a:endParaRPr lang="en-US" altLang="zh-CN" dirty="0"/>
          </a:p>
        </p:txBody>
      </p:sp>
    </p:spTree>
    <p:extLst>
      <p:ext uri="{BB962C8B-B14F-4D97-AF65-F5344CB8AC3E}">
        <p14:creationId xmlns:p14="http://schemas.microsoft.com/office/powerpoint/2010/main" val="134136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41</a:t>
            </a:fld>
            <a:endParaRPr lang="zh-CN" altLang="en-US"/>
          </a:p>
        </p:txBody>
      </p:sp>
    </p:spTree>
    <p:extLst>
      <p:ext uri="{BB962C8B-B14F-4D97-AF65-F5344CB8AC3E}">
        <p14:creationId xmlns:p14="http://schemas.microsoft.com/office/powerpoint/2010/main" val="317622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46</a:t>
            </a:fld>
            <a:endParaRPr lang="zh-CN" altLang="en-US"/>
          </a:p>
        </p:txBody>
      </p:sp>
    </p:spTree>
    <p:extLst>
      <p:ext uri="{BB962C8B-B14F-4D97-AF65-F5344CB8AC3E}">
        <p14:creationId xmlns:p14="http://schemas.microsoft.com/office/powerpoint/2010/main" val="256411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客户代码没有任何差异</a:t>
            </a:r>
            <a:endParaRPr lang="en-US" altLang="zh-CN" dirty="0" smtClean="0"/>
          </a:p>
          <a:p>
            <a:r>
              <a:rPr lang="zh-CN" altLang="en-US" dirty="0" smtClean="0"/>
              <a:t>唯一区别：如果类型层次在实现接口方法时会有相同或相似实现，建议采用继承机制；否则可采用接口方法。</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52</a:t>
            </a:fld>
            <a:endParaRPr lang="zh-CN" altLang="en-US"/>
          </a:p>
        </p:txBody>
      </p:sp>
    </p:spTree>
    <p:extLst>
      <p:ext uri="{BB962C8B-B14F-4D97-AF65-F5344CB8AC3E}">
        <p14:creationId xmlns:p14="http://schemas.microsoft.com/office/powerpoint/2010/main" val="224331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Point1: </a:t>
            </a:r>
            <a:r>
              <a:rPr lang="zh-CN" altLang="en-US" dirty="0" smtClean="0"/>
              <a:t>具有继承关系的类构成了类型层次，表明父类可以概括子类的类型规格，即运行时对象的状态</a:t>
            </a:r>
            <a:endParaRPr lang="en-US" altLang="zh-CN" dirty="0" smtClean="0"/>
          </a:p>
          <a:p>
            <a:r>
              <a:rPr lang="en-US" altLang="zh-CN" dirty="0" smtClean="0"/>
              <a:t>Point2: </a:t>
            </a:r>
            <a:r>
              <a:rPr lang="zh-CN" altLang="en-US" dirty="0" smtClean="0"/>
              <a:t>接口实现关系构成了行为层次，表明实现类的行为在一定程度上可以接口类概括</a:t>
            </a:r>
            <a:endParaRPr lang="en-US" altLang="zh-CN" dirty="0" smtClean="0"/>
          </a:p>
          <a:p>
            <a:endParaRPr lang="en-US" altLang="zh-CN" dirty="0" smtClean="0"/>
          </a:p>
          <a:p>
            <a:r>
              <a:rPr lang="en-US" altLang="zh-CN" dirty="0" smtClean="0"/>
              <a:t>==》</a:t>
            </a:r>
            <a:r>
              <a:rPr lang="zh-CN" altLang="en-US" dirty="0" smtClean="0"/>
              <a:t>这两种关系都是偏序关系</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53</a:t>
            </a:fld>
            <a:endParaRPr lang="zh-CN" altLang="en-US"/>
          </a:p>
        </p:txBody>
      </p:sp>
    </p:spTree>
    <p:extLst>
      <p:ext uri="{BB962C8B-B14F-4D97-AF65-F5344CB8AC3E}">
        <p14:creationId xmlns:p14="http://schemas.microsoft.com/office/powerpoint/2010/main" val="206891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C05713D-2D9F-474F-9C27-3BB461389E6B}" type="slidenum">
              <a:rPr lang="en-US" altLang="zh-CN" sz="1200">
                <a:latin typeface="Times New Roman" panose="02020603050405020304" pitchFamily="18" charset="0"/>
              </a:rPr>
              <a:pPr/>
              <a:t>54</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237372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703CAD-2E71-4BE1-8450-704529F8C958}" type="datetime1">
              <a:rPr lang="zh-CN" altLang="en-US" smtClean="0"/>
              <a:t>2017/3/17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289582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BB4528-93A2-4DF1-BE0C-90891617C2A5}" type="datetime1">
              <a:rPr lang="zh-CN" altLang="en-US" smtClean="0"/>
              <a:t>2017/3/17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51539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468E4C-5082-4EC7-912F-AD6D04A9E78C}" type="datetime1">
              <a:rPr lang="zh-CN" altLang="en-US" smtClean="0"/>
              <a:t>2017/3/17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5013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981606-B30E-4CBE-81E3-179364B51633}" type="datetime1">
              <a:rPr lang="zh-CN" altLang="en-US" smtClean="0"/>
              <a:t>2017/3/17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67921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C2DD39-F574-4522-87DD-8AA04325BE84}" type="datetime1">
              <a:rPr lang="zh-CN" altLang="en-US" smtClean="0"/>
              <a:t>2017/3/17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275847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C12131-9720-4099-8F2B-EE353BF5152A}" type="datetime1">
              <a:rPr lang="zh-CN" altLang="en-US" smtClean="0"/>
              <a:t>2017/3/17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43032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E1E56-7F20-4E60-85DE-A713414B181B}" type="datetime1">
              <a:rPr lang="zh-CN" altLang="en-US" smtClean="0"/>
              <a:t>2017/3/17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02694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1B7D44-557B-4403-A2AF-A09281AAFA57}" type="datetime1">
              <a:rPr lang="zh-CN" altLang="en-US" smtClean="0"/>
              <a:t>2017/3/17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41823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5C511B-4F89-48C9-AD00-9DE13ECFFA7B}" type="datetime1">
              <a:rPr lang="zh-CN" altLang="en-US" smtClean="0"/>
              <a:t>2017/3/17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65843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9C067D-3A42-49F8-86C7-EC5DF2CB7604}" type="datetime1">
              <a:rPr lang="zh-CN" altLang="en-US" smtClean="0"/>
              <a:t>2017/3/17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4813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8568D0-787B-4879-9CD4-93E273502286}" type="datetime1">
              <a:rPr lang="zh-CN" altLang="en-US" smtClean="0"/>
              <a:t>2017/3/17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49003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679EF-B600-4C71-A149-48039C7CBB98}" type="datetime1">
              <a:rPr lang="zh-CN" altLang="en-US" smtClean="0"/>
              <a:t>2017/3/17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245659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r>
              <a:rPr lang="zh-CN" altLang="en-US" sz="5400" dirty="0" smtClean="0">
                <a:ea typeface="宋体" panose="02010600030101010101" pitchFamily="2" charset="-122"/>
              </a:rPr>
              <a:t>第三讲：继承、多态与抽象</a:t>
            </a:r>
            <a:endParaRPr lang="en-US" altLang="zh-CN" sz="5400" dirty="0">
              <a:ea typeface="宋体" panose="02010600030101010101" pitchFamily="2" charset="-122"/>
            </a:endParaRPr>
          </a:p>
        </p:txBody>
      </p:sp>
      <p:sp>
        <p:nvSpPr>
          <p:cNvPr id="3075" name="Rectangle 3"/>
          <p:cNvSpPr>
            <a:spLocks noGrp="1" noChangeArrowheads="1"/>
          </p:cNvSpPr>
          <p:nvPr>
            <p:ph type="subTitle" idx="1"/>
          </p:nvPr>
        </p:nvSpPr>
        <p:spPr/>
        <p:txBody>
          <a:bodyPr>
            <a:normAutofit/>
          </a:bodyPr>
          <a:lstStyle/>
          <a:p>
            <a:endParaRPr lang="en-US" altLang="zh-CN" sz="1800" dirty="0">
              <a:ea typeface="宋体" panose="02010600030101010101" pitchFamily="2" charset="-122"/>
            </a:endParaRPr>
          </a:p>
        </p:txBody>
      </p:sp>
      <p:sp>
        <p:nvSpPr>
          <p:cNvPr id="2" name="日期占位符 1"/>
          <p:cNvSpPr>
            <a:spLocks noGrp="1"/>
          </p:cNvSpPr>
          <p:nvPr>
            <p:ph type="dt" sz="half" idx="10"/>
          </p:nvPr>
        </p:nvSpPr>
        <p:spPr/>
        <p:txBody>
          <a:bodyPr/>
          <a:lstStyle/>
          <a:p>
            <a:fld id="{B1161547-45CF-4071-98B1-4BF4E821A4FC}"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a:t>
            </a:fld>
            <a:endParaRPr lang="zh-CN" altLang="en-US"/>
          </a:p>
        </p:txBody>
      </p:sp>
    </p:spTree>
    <p:extLst>
      <p:ext uri="{BB962C8B-B14F-4D97-AF65-F5344CB8AC3E}">
        <p14:creationId xmlns:p14="http://schemas.microsoft.com/office/powerpoint/2010/main" val="2831918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继承</a:t>
            </a:r>
            <a:endParaRPr lang="en-US" altLang="zh-CN" dirty="0">
              <a:ea typeface="宋体" panose="02010600030101010101" pitchFamily="2" charset="-122"/>
            </a:endParaRPr>
          </a:p>
        </p:txBody>
      </p:sp>
      <p:sp>
        <p:nvSpPr>
          <p:cNvPr id="902147" name="Rectangle 3"/>
          <p:cNvSpPr>
            <a:spLocks noGrp="1" noChangeArrowheads="1"/>
          </p:cNvSpPr>
          <p:nvPr>
            <p:ph idx="1"/>
          </p:nvPr>
        </p:nvSpPr>
        <p:spPr/>
        <p:txBody>
          <a:bodyPr>
            <a:normAutofit/>
          </a:bodyPr>
          <a:lstStyle/>
          <a:p>
            <a:pPr marL="273050" indent="-273050"/>
            <a:r>
              <a:rPr lang="en-US" altLang="zh-CN" b="1" dirty="0">
                <a:ea typeface="宋体" panose="02010600030101010101" pitchFamily="2" charset="-122"/>
              </a:rPr>
              <a:t>inheritance</a:t>
            </a:r>
            <a:r>
              <a:rPr lang="en-US" altLang="zh-CN" dirty="0">
                <a:ea typeface="宋体" panose="02010600030101010101" pitchFamily="2" charset="-122"/>
              </a:rPr>
              <a:t>: </a:t>
            </a:r>
            <a:r>
              <a:rPr lang="zh-CN" altLang="en-US" dirty="0" smtClean="0">
                <a:ea typeface="宋体" panose="02010600030101010101" pitchFamily="2" charset="-122"/>
              </a:rPr>
              <a:t>基于已有类来构造新类的机制，可以重用已有的属性和行为</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能够把相关的类按照层次组织起来</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能够在类之间共享设计与实现</a:t>
            </a:r>
            <a:endParaRPr lang="en-US" altLang="zh-CN" dirty="0">
              <a:ea typeface="宋体" panose="02010600030101010101" pitchFamily="2" charset="-122"/>
            </a:endParaRPr>
          </a:p>
          <a:p>
            <a:pPr marL="639763" lvl="1" indent="-246063"/>
            <a:endParaRPr lang="en-US" altLang="zh-CN" dirty="0">
              <a:ea typeface="宋体" panose="02010600030101010101" pitchFamily="2" charset="-122"/>
            </a:endParaRPr>
          </a:p>
          <a:p>
            <a:pPr marL="273050" indent="-273050"/>
            <a:r>
              <a:rPr lang="zh-CN" altLang="en-US" dirty="0" smtClean="0">
                <a:ea typeface="宋体" panose="02010600030101010101" pitchFamily="2" charset="-122"/>
              </a:rPr>
              <a:t>继承层次</a:t>
            </a:r>
            <a:endParaRPr lang="en-US" altLang="zh-CN" dirty="0">
              <a:ea typeface="宋体" panose="02010600030101010101" pitchFamily="2" charset="-122"/>
            </a:endParaRPr>
          </a:p>
          <a:p>
            <a:pPr marL="639763" lvl="1" indent="-246063"/>
            <a:r>
              <a:rPr lang="en-US" altLang="zh-CN" b="1" dirty="0" smtClean="0">
                <a:ea typeface="宋体" panose="02010600030101010101" pitchFamily="2" charset="-122"/>
              </a:rPr>
              <a:t>Superclass</a:t>
            </a:r>
            <a:r>
              <a:rPr lang="en-US" altLang="zh-CN" dirty="0" smtClean="0">
                <a:ea typeface="宋体" panose="02010600030101010101" pitchFamily="2" charset="-122"/>
              </a:rPr>
              <a:t>: </a:t>
            </a:r>
            <a:r>
              <a:rPr lang="zh-CN" altLang="en-US" dirty="0" smtClean="0">
                <a:ea typeface="宋体" panose="02010600030101010101" pitchFamily="2" charset="-122"/>
              </a:rPr>
              <a:t>被扩展的父类</a:t>
            </a:r>
            <a:endParaRPr lang="en-US" altLang="zh-CN" dirty="0">
              <a:ea typeface="宋体" panose="02010600030101010101" pitchFamily="2" charset="-122"/>
            </a:endParaRPr>
          </a:p>
          <a:p>
            <a:pPr marL="639763" lvl="1" indent="-246063"/>
            <a:r>
              <a:rPr lang="en-US" altLang="zh-CN" b="1" dirty="0">
                <a:ea typeface="宋体" panose="02010600030101010101" pitchFamily="2" charset="-122"/>
              </a:rPr>
              <a:t>subclass</a:t>
            </a:r>
            <a:r>
              <a:rPr lang="en-US" altLang="zh-CN" dirty="0">
                <a:ea typeface="宋体" panose="02010600030101010101" pitchFamily="2" charset="-122"/>
              </a:rPr>
              <a:t>: </a:t>
            </a:r>
            <a:r>
              <a:rPr lang="zh-CN" altLang="en-US" dirty="0" smtClean="0">
                <a:ea typeface="宋体" panose="02010600030101010101" pitchFamily="2" charset="-122"/>
              </a:rPr>
              <a:t>扩展了</a:t>
            </a:r>
            <a:r>
              <a:rPr lang="en-US" altLang="zh-CN" dirty="0" smtClean="0">
                <a:ea typeface="宋体" panose="02010600030101010101" pitchFamily="2" charset="-122"/>
              </a:rPr>
              <a:t>superclass</a:t>
            </a:r>
            <a:r>
              <a:rPr lang="zh-CN" altLang="en-US" dirty="0" smtClean="0">
                <a:ea typeface="宋体" panose="02010600030101010101" pitchFamily="2" charset="-122"/>
              </a:rPr>
              <a:t>的子类</a:t>
            </a:r>
            <a:endParaRPr lang="en-US" altLang="zh-CN" dirty="0">
              <a:ea typeface="宋体" panose="02010600030101010101" pitchFamily="2" charset="-122"/>
            </a:endParaRPr>
          </a:p>
          <a:p>
            <a:pPr lvl="2" indent="-246063"/>
            <a:r>
              <a:rPr lang="zh-CN" altLang="en-US" dirty="0" smtClean="0">
                <a:ea typeface="宋体" panose="02010600030101010101" pitchFamily="2" charset="-122"/>
              </a:rPr>
              <a:t>子类自动获得了父类的所有属性和方法</a:t>
            </a:r>
            <a:endParaRPr lang="en-US" altLang="zh-CN" dirty="0" smtClean="0">
              <a:ea typeface="宋体" panose="02010600030101010101" pitchFamily="2" charset="-122"/>
            </a:endParaRPr>
          </a:p>
          <a:p>
            <a:pPr lvl="2" indent="-246063"/>
            <a:r>
              <a:rPr lang="zh-CN" altLang="en-US" b="1" dirty="0" smtClean="0">
                <a:solidFill>
                  <a:srgbClr val="FF0000"/>
                </a:solidFill>
                <a:ea typeface="宋体" panose="02010600030101010101" pitchFamily="2" charset="-122"/>
              </a:rPr>
              <a:t>但不见得可以直接访问所有的属性和方法</a:t>
            </a:r>
            <a:endParaRPr lang="en-US" altLang="zh-CN" b="1" dirty="0">
              <a:solidFill>
                <a:srgbClr val="FF0000"/>
              </a:solidFill>
              <a:ea typeface="宋体" panose="02010600030101010101" pitchFamily="2" charset="-122"/>
            </a:endParaRPr>
          </a:p>
        </p:txBody>
      </p:sp>
      <p:sp>
        <p:nvSpPr>
          <p:cNvPr id="2" name="矩形 1"/>
          <p:cNvSpPr/>
          <p:nvPr/>
        </p:nvSpPr>
        <p:spPr>
          <a:xfrm>
            <a:off x="6004035" y="3816628"/>
            <a:ext cx="5896304" cy="369332"/>
          </a:xfrm>
          <a:prstGeom prst="rect">
            <a:avLst/>
          </a:prstGeom>
        </p:spPr>
        <p:txBody>
          <a:bodyPr wrap="square">
            <a:spAutoFit/>
          </a:bodyPr>
          <a:lstStyle/>
          <a:p>
            <a:pPr marL="639763" lvl="1" indent="-246063">
              <a:buNone/>
            </a:pPr>
            <a:r>
              <a:rPr lang="en-US" altLang="zh-CN" dirty="0">
                <a:latin typeface="Courier New" panose="02070309020205020404" pitchFamily="49" charset="0"/>
              </a:rPr>
              <a:t>public class </a:t>
            </a:r>
            <a:r>
              <a:rPr lang="en-US" altLang="zh-CN" b="1" dirty="0" smtClean="0"/>
              <a:t>subclass</a:t>
            </a:r>
            <a:r>
              <a:rPr lang="en-US" altLang="zh-CN" dirty="0" smtClean="0">
                <a:latin typeface="Courier New" panose="02070309020205020404" pitchFamily="49" charset="0"/>
              </a:rPr>
              <a:t> </a:t>
            </a:r>
            <a:r>
              <a:rPr lang="en-US" altLang="zh-CN" dirty="0">
                <a:latin typeface="Courier New" panose="02070309020205020404" pitchFamily="49" charset="0"/>
              </a:rPr>
              <a:t>extends </a:t>
            </a:r>
            <a:r>
              <a:rPr lang="en-US" altLang="zh-CN" b="1" dirty="0"/>
              <a:t>superclass</a:t>
            </a:r>
            <a:r>
              <a:rPr lang="en-US" altLang="zh-CN" dirty="0">
                <a:latin typeface="Courier New" panose="02070309020205020404" pitchFamily="49" charset="0"/>
              </a:rPr>
              <a:t> </a:t>
            </a:r>
            <a:r>
              <a:rPr lang="en-US" altLang="zh-CN" dirty="0" smtClean="0">
                <a:latin typeface="Courier New" panose="02070309020205020404" pitchFamily="49" charset="0"/>
              </a:rPr>
              <a:t>{}</a:t>
            </a:r>
            <a:endParaRPr lang="en-US" altLang="zh-CN" dirty="0">
              <a:latin typeface="Courier New" panose="02070309020205020404" pitchFamily="49" charset="0"/>
            </a:endParaRPr>
          </a:p>
        </p:txBody>
      </p:sp>
      <p:sp>
        <p:nvSpPr>
          <p:cNvPr id="3" name="日期占位符 2"/>
          <p:cNvSpPr>
            <a:spLocks noGrp="1"/>
          </p:cNvSpPr>
          <p:nvPr>
            <p:ph type="dt" sz="half" idx="10"/>
          </p:nvPr>
        </p:nvSpPr>
        <p:spPr/>
        <p:txBody>
          <a:bodyPr/>
          <a:lstStyle/>
          <a:p>
            <a:fld id="{7CE6E4C5-AB74-4990-A7EF-49D94315B4A2}" type="datetime1">
              <a:rPr lang="zh-CN" altLang="en-US" smtClean="0"/>
              <a:t>2017/3/17</a:t>
            </a:fld>
            <a:endParaRPr lang="zh-CN" altLang="en-US" dirty="0"/>
          </a:p>
        </p:txBody>
      </p:sp>
      <p:sp>
        <p:nvSpPr>
          <p:cNvPr id="5" name="灯片编号占位符 4"/>
          <p:cNvSpPr>
            <a:spLocks noGrp="1"/>
          </p:cNvSpPr>
          <p:nvPr>
            <p:ph type="sldNum" sz="quarter" idx="12"/>
          </p:nvPr>
        </p:nvSpPr>
        <p:spPr/>
        <p:txBody>
          <a:bodyPr/>
          <a:lstStyle/>
          <a:p>
            <a:fld id="{28BC83B9-764D-4D9E-9517-E65F62E3E5B3}" type="slidenum">
              <a:rPr lang="zh-CN" altLang="en-US" smtClean="0"/>
              <a:t>10</a:t>
            </a:fld>
            <a:endParaRPr lang="zh-CN" altLang="en-US"/>
          </a:p>
        </p:txBody>
      </p:sp>
    </p:spTree>
    <p:extLst>
      <p:ext uri="{BB962C8B-B14F-4D97-AF65-F5344CB8AC3E}">
        <p14:creationId xmlns:p14="http://schemas.microsoft.com/office/powerpoint/2010/main" val="39567593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基于继承的</a:t>
            </a:r>
            <a:r>
              <a:rPr lang="en-US" altLang="zh-CN" dirty="0" err="1" smtClean="0">
                <a:ea typeface="宋体" panose="02010600030101010101" pitchFamily="2" charset="-122"/>
              </a:rPr>
              <a:t>FinancialOfficer</a:t>
            </a:r>
            <a:endParaRPr lang="en-US" altLang="zh-CN" dirty="0">
              <a:ea typeface="宋体" panose="02010600030101010101" pitchFamily="2" charset="-122"/>
            </a:endParaRPr>
          </a:p>
        </p:txBody>
      </p:sp>
      <p:sp>
        <p:nvSpPr>
          <p:cNvPr id="904195" name="Rectangle 3"/>
          <p:cNvSpPr>
            <a:spLocks noGrp="1" noChangeArrowheads="1"/>
          </p:cNvSpPr>
          <p:nvPr>
            <p:ph idx="1"/>
          </p:nvPr>
        </p:nvSpPr>
        <p:spPr/>
        <p:txBody>
          <a:bodyPr/>
          <a:lstStyle/>
          <a:p>
            <a:pPr marL="273050" indent="-273050">
              <a:spcBef>
                <a:spcPct val="0"/>
              </a:spcBef>
              <a:buNone/>
            </a:pPr>
            <a:r>
              <a:rPr lang="en-US" altLang="zh-CN" sz="1600" b="1" dirty="0">
                <a:solidFill>
                  <a:srgbClr val="008080"/>
                </a:solidFill>
                <a:latin typeface="Courier New" panose="02070309020205020404" pitchFamily="49" charset="0"/>
                <a:ea typeface="宋体" panose="02010600030101010101" pitchFamily="2" charset="-122"/>
              </a:rPr>
              <a:t>// A class to represent </a:t>
            </a:r>
            <a:r>
              <a:rPr lang="en-US" altLang="zh-CN" sz="1600" b="1" dirty="0" err="1">
                <a:solidFill>
                  <a:srgbClr val="008080"/>
                </a:solidFill>
                <a:latin typeface="Courier New" panose="02070309020205020404" pitchFamily="49" charset="0"/>
              </a:rPr>
              <a:t>FinancialOfficer</a:t>
            </a:r>
            <a:r>
              <a:rPr lang="en-US" altLang="zh-CN" sz="1600" b="1" dirty="0">
                <a:solidFill>
                  <a:srgbClr val="008080"/>
                </a:solidFill>
                <a:latin typeface="Courier New" panose="02070309020205020404" pitchFamily="49" charset="0"/>
              </a:rPr>
              <a:t>.</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public class </a:t>
            </a:r>
            <a:r>
              <a:rPr lang="en-US" altLang="zh-CN" sz="1600" dirty="0" err="1">
                <a:latin typeface="Courier New" panose="02070309020205020404" pitchFamily="49" charset="0"/>
              </a:rPr>
              <a:t>FinancialOfficer</a:t>
            </a:r>
            <a:r>
              <a:rPr lang="en-US" altLang="zh-CN" sz="1600" dirty="0">
                <a:latin typeface="Courier New" panose="02070309020205020404" pitchFamily="49" charset="0"/>
              </a:rPr>
              <a:t> </a:t>
            </a:r>
            <a:r>
              <a:rPr lang="en-US" altLang="zh-CN" sz="1600" b="1" dirty="0">
                <a:solidFill>
                  <a:srgbClr val="003399"/>
                </a:solidFill>
                <a:latin typeface="Courier New" panose="02070309020205020404" pitchFamily="49" charset="0"/>
                <a:ea typeface="宋体" panose="02010600030101010101" pitchFamily="2" charset="-122"/>
              </a:rPr>
              <a:t>extends Employee</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rPr>
              <a:t>public </a:t>
            </a:r>
            <a:r>
              <a:rPr lang="en-US" altLang="zh-CN" sz="1600" b="1" dirty="0" err="1">
                <a:latin typeface="Courier New" panose="02070309020205020404" pitchFamily="49" charset="0"/>
              </a:rPr>
              <a:t>boolean</a:t>
            </a:r>
            <a:r>
              <a:rPr lang="en-US" altLang="zh-CN" sz="1600" b="1" dirty="0">
                <a:latin typeface="Courier New" panose="02070309020205020404" pitchFamily="49" charset="0"/>
              </a:rPr>
              <a:t> </a:t>
            </a:r>
            <a:r>
              <a:rPr lang="en-US" altLang="zh-CN" sz="1600" b="1" dirty="0" smtClean="0">
                <a:latin typeface="Courier New" panose="02070309020205020404" pitchFamily="49" charset="0"/>
              </a:rPr>
              <a:t>inspect(Bill[] </a:t>
            </a:r>
            <a:r>
              <a:rPr lang="en-US" altLang="zh-CN" sz="1600" b="1" dirty="0">
                <a:latin typeface="Courier New" panose="02070309020205020404" pitchFamily="49" charset="0"/>
              </a:rPr>
              <a:t>b) </a:t>
            </a:r>
            <a:r>
              <a:rPr lang="en-US" altLang="zh-CN" sz="1600" b="1" dirty="0" smtClean="0">
                <a:latin typeface="Courier New" panose="02070309020205020404" pitchFamily="49" charset="0"/>
              </a:rPr>
              <a:t>{</a:t>
            </a:r>
            <a:r>
              <a:rPr lang="en-US" altLang="zh-CN" sz="1600" b="1" dirty="0" smtClean="0">
                <a:solidFill>
                  <a:srgbClr val="008080"/>
                </a:solidFill>
                <a:latin typeface="Courier New" panose="02070309020205020404" pitchFamily="49" charset="0"/>
              </a:rPr>
              <a:t>//</a:t>
            </a:r>
            <a:r>
              <a:rPr lang="zh-CN" altLang="en-US" sz="1600" b="1" dirty="0">
                <a:solidFill>
                  <a:srgbClr val="008080"/>
                </a:solidFill>
                <a:latin typeface="Courier New" panose="02070309020205020404" pitchFamily="49" charset="0"/>
              </a:rPr>
              <a:t>审查报销</a:t>
            </a:r>
            <a:r>
              <a:rPr lang="zh-CN" altLang="en-US" sz="1600" b="1" dirty="0" smtClean="0">
                <a:solidFill>
                  <a:srgbClr val="008080"/>
                </a:solidFill>
                <a:latin typeface="Courier New" panose="02070309020205020404" pitchFamily="49" charset="0"/>
              </a:rPr>
              <a:t>单据</a:t>
            </a:r>
            <a:endParaRPr lang="en-US" altLang="zh-CN" sz="1600" b="1" dirty="0">
              <a:latin typeface="Courier New" panose="02070309020205020404" pitchFamily="49" charset="0"/>
            </a:endParaRPr>
          </a:p>
          <a:p>
            <a:pPr marL="273050" indent="-273050">
              <a:spcBef>
                <a:spcPct val="0"/>
              </a:spcBef>
              <a:buNone/>
            </a:pPr>
            <a:r>
              <a:rPr lang="en-US" altLang="zh-CN" sz="1600" b="1"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a:t>
            </a:r>
          </a:p>
          <a:p>
            <a:pPr marL="273050" indent="-273050">
              <a:spcBef>
                <a:spcPct val="0"/>
              </a:spcBef>
              <a:buNone/>
            </a:pPr>
            <a:r>
              <a:rPr lang="en-US" altLang="zh-CN" sz="1600" dirty="0" smtClean="0">
                <a:latin typeface="Courier New" panose="02070309020205020404" pitchFamily="49" charset="0"/>
                <a:ea typeface="宋体" panose="02010600030101010101" pitchFamily="2" charset="-122"/>
              </a:rPr>
              <a:t>}</a:t>
            </a: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endParaRPr lang="en-US" altLang="zh-CN" sz="1800" dirty="0">
              <a:latin typeface="Courier New" panose="02070309020205020404" pitchFamily="49" charset="0"/>
              <a:ea typeface="宋体" panose="02010600030101010101" pitchFamily="2" charset="-122"/>
            </a:endParaRPr>
          </a:p>
          <a:p>
            <a:pPr marL="273050" indent="-273050"/>
            <a:r>
              <a:rPr lang="zh-CN" altLang="en-US" dirty="0" smtClean="0">
                <a:ea typeface="宋体" panose="02010600030101010101" pitchFamily="2" charset="-122"/>
              </a:rPr>
              <a:t>通过使用继承机制，可以只描述专属于子类的属性和方法</a:t>
            </a:r>
            <a:endParaRPr lang="en-US" altLang="zh-CN" dirty="0">
              <a:ea typeface="宋体" panose="02010600030101010101" pitchFamily="2" charset="-122"/>
            </a:endParaRPr>
          </a:p>
          <a:p>
            <a:pPr marL="639763" lvl="1" indent="-246063"/>
            <a:r>
              <a:rPr lang="en-US" altLang="zh-CN" dirty="0" err="1" smtClean="0">
                <a:latin typeface="Courier New" panose="02070309020205020404" pitchFamily="49" charset="0"/>
              </a:rPr>
              <a:t>FinancialOfficer</a:t>
            </a:r>
            <a:r>
              <a:rPr lang="zh-CN" altLang="en-US" dirty="0" smtClean="0">
                <a:latin typeface="Courier New" panose="02070309020205020404" pitchFamily="49" charset="0"/>
              </a:rPr>
              <a:t>从</a:t>
            </a:r>
            <a:r>
              <a:rPr lang="en-US" altLang="zh-CN" dirty="0">
                <a:latin typeface="Courier New" panose="02070309020205020404" pitchFamily="49" charset="0"/>
              </a:rPr>
              <a:t>Employee</a:t>
            </a:r>
            <a:r>
              <a:rPr lang="zh-CN" altLang="en-US" dirty="0" smtClean="0">
                <a:latin typeface="Courier New" panose="02070309020205020404" pitchFamily="49" charset="0"/>
              </a:rPr>
              <a:t>继承</a:t>
            </a:r>
            <a:r>
              <a:rPr lang="en-US" altLang="zh-CN" dirty="0" smtClean="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getHours</a:t>
            </a:r>
            <a:r>
              <a:rPr lang="en-US" altLang="zh-CN" dirty="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getSalary</a:t>
            </a:r>
            <a:r>
              <a:rPr lang="en-US" altLang="zh-CN" dirty="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getVacationDays</a:t>
            </a:r>
            <a:r>
              <a:rPr lang="zh-CN" altLang="en-US" dirty="0" smtClean="0">
                <a:ea typeface="宋体" panose="02010600030101010101" pitchFamily="2" charset="-122"/>
              </a:rPr>
              <a:t>和</a:t>
            </a:r>
            <a:r>
              <a:rPr lang="en-US" altLang="zh-CN" dirty="0" err="1" smtClean="0">
                <a:latin typeface="Courier New" panose="02070309020205020404" pitchFamily="49" charset="0"/>
                <a:ea typeface="宋体" panose="02010600030101010101" pitchFamily="2" charset="-122"/>
              </a:rPr>
              <a:t>getReimbursementForm</a:t>
            </a:r>
            <a:r>
              <a:rPr lang="zh-CN" altLang="en-US" dirty="0" smtClean="0">
                <a:latin typeface="Courier New" panose="02070309020205020404" pitchFamily="49" charset="0"/>
                <a:ea typeface="宋体" panose="02010600030101010101" pitchFamily="2" charset="-122"/>
              </a:rPr>
              <a:t>方法</a:t>
            </a:r>
            <a:endParaRPr lang="en-US" altLang="zh-CN" dirty="0">
              <a:ea typeface="宋体" panose="02010600030101010101" pitchFamily="2" charset="-122"/>
            </a:endParaRPr>
          </a:p>
          <a:p>
            <a:pPr marL="639763" lvl="1" indent="-246063"/>
            <a:r>
              <a:rPr lang="en-US" altLang="zh-CN" dirty="0" err="1" smtClean="0">
                <a:latin typeface="Courier New" panose="02070309020205020404" pitchFamily="49" charset="0"/>
              </a:rPr>
              <a:t>FinancialOfficer</a:t>
            </a:r>
            <a:r>
              <a:rPr lang="zh-CN" altLang="en-US" dirty="0" smtClean="0">
                <a:latin typeface="Courier New" panose="02070309020205020404" pitchFamily="49" charset="0"/>
              </a:rPr>
              <a:t>增加了一个专有方法</a:t>
            </a:r>
            <a:r>
              <a:rPr lang="en-US" altLang="zh-CN" dirty="0" smtClean="0">
                <a:latin typeface="Courier New" panose="02070309020205020404" pitchFamily="49" charset="0"/>
                <a:ea typeface="宋体" panose="02010600030101010101" pitchFamily="2" charset="-122"/>
              </a:rPr>
              <a:t>inspect</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529628E4-5DB3-4A76-8C43-AA928C1388F5}"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11</a:t>
            </a:fld>
            <a:endParaRPr lang="zh-CN" altLang="en-US"/>
          </a:p>
        </p:txBody>
      </p:sp>
    </p:spTree>
    <p:extLst>
      <p:ext uri="{BB962C8B-B14F-4D97-AF65-F5344CB8AC3E}">
        <p14:creationId xmlns:p14="http://schemas.microsoft.com/office/powerpoint/2010/main" val="584876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p:txBody>
          <a:bodyPr vert="horz" lIns="0" tIns="45720" rIns="0" bIns="0" rtlCol="0" anchor="b">
            <a:normAutofit/>
          </a:bodyPr>
          <a:lstStyle/>
          <a:p>
            <a:r>
              <a:rPr lang="zh-CN" altLang="en-US" dirty="0" smtClean="0">
                <a:latin typeface="Courier New" panose="02070309020205020404" pitchFamily="49" charset="0"/>
                <a:ea typeface="宋体" panose="02010600030101010101" pitchFamily="2" charset="-122"/>
              </a:rPr>
              <a:t>市场人员类</a:t>
            </a:r>
            <a:endParaRPr lang="en-US" altLang="zh-CN" dirty="0">
              <a:latin typeface="Courier New" panose="02070309020205020404" pitchFamily="49" charset="0"/>
              <a:ea typeface="宋体" panose="02010600030101010101" pitchFamily="2" charset="-122"/>
            </a:endParaRPr>
          </a:p>
        </p:txBody>
      </p:sp>
      <p:sp>
        <p:nvSpPr>
          <p:cNvPr id="905219" name="Rectangle 3"/>
          <p:cNvSpPr>
            <a:spLocks noGrp="1" noChangeArrowheads="1"/>
          </p:cNvSpPr>
          <p:nvPr>
            <p:ph idx="1"/>
          </p:nvPr>
        </p:nvSpPr>
        <p:spPr/>
        <p:txBody>
          <a:bodyPr/>
          <a:lstStyle/>
          <a:p>
            <a:pPr marL="273050" indent="-273050"/>
            <a:r>
              <a:rPr lang="zh-CN" altLang="en-US" dirty="0" smtClean="0">
                <a:ea typeface="宋体" panose="02010600030101010101" pitchFamily="2" charset="-122"/>
              </a:rPr>
              <a:t>市场人员的相关规定</a:t>
            </a:r>
            <a:r>
              <a:rPr lang="en-US" altLang="zh-CN" dirty="0" smtClean="0">
                <a:ea typeface="宋体" panose="02010600030101010101" pitchFamily="2" charset="-122"/>
              </a:rPr>
              <a:t>:</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多获得</a:t>
            </a:r>
            <a:r>
              <a:rPr lang="en-US" altLang="zh-CN" dirty="0" smtClean="0">
                <a:ea typeface="宋体" panose="02010600030101010101" pitchFamily="2" charset="-122"/>
              </a:rPr>
              <a:t>30000</a:t>
            </a:r>
            <a:r>
              <a:rPr lang="zh-CN" altLang="en-US" dirty="0" smtClean="0">
                <a:ea typeface="宋体" panose="02010600030101010101" pitchFamily="2" charset="-122"/>
              </a:rPr>
              <a:t>的年薪</a:t>
            </a:r>
            <a:endParaRPr lang="en-US" altLang="zh-CN" dirty="0" smtClean="0">
              <a:ea typeface="宋体" panose="02010600030101010101" pitchFamily="2" charset="-122"/>
            </a:endParaRPr>
          </a:p>
          <a:p>
            <a:pPr marL="639763" lvl="1" indent="-246063"/>
            <a:r>
              <a:rPr lang="zh-CN" altLang="en-US" dirty="0" smtClean="0">
                <a:ea typeface="宋体" panose="02010600030101010101" pitchFamily="2" charset="-122"/>
              </a:rPr>
              <a:t>有特定职责：收集市场反馈</a:t>
            </a:r>
            <a:endParaRPr lang="en-US" altLang="zh-CN" dirty="0">
              <a:ea typeface="宋体" panose="02010600030101010101" pitchFamily="2" charset="-122"/>
            </a:endParaRPr>
          </a:p>
          <a:p>
            <a:pPr marL="273050" indent="-273050"/>
            <a:r>
              <a:rPr lang="zh-CN" altLang="en-US" dirty="0">
                <a:ea typeface="宋体" panose="02010600030101010101" pitchFamily="2" charset="-122"/>
              </a:rPr>
              <a:t>要求</a:t>
            </a:r>
            <a:r>
              <a:rPr lang="zh-CN" altLang="en-US" dirty="0" smtClean="0">
                <a:ea typeface="宋体" panose="02010600030101010101" pitchFamily="2" charset="-122"/>
              </a:rPr>
              <a:t>：希望从</a:t>
            </a:r>
            <a:r>
              <a:rPr lang="en-US" altLang="zh-CN" dirty="0" smtClean="0">
                <a:ea typeface="宋体" panose="02010600030101010101" pitchFamily="2" charset="-122"/>
              </a:rPr>
              <a:t>Employee</a:t>
            </a:r>
            <a:r>
              <a:rPr lang="zh-CN" altLang="en-US" dirty="0" smtClean="0">
                <a:ea typeface="宋体" panose="02010600030101010101" pitchFamily="2" charset="-122"/>
              </a:rPr>
              <a:t>继承已有的方法，</a:t>
            </a:r>
            <a:r>
              <a:rPr lang="zh-CN" altLang="en-US" dirty="0">
                <a:ea typeface="宋体" panose="02010600030101010101" pitchFamily="2" charset="-122"/>
              </a:rPr>
              <a:t>并</a:t>
            </a:r>
            <a:r>
              <a:rPr lang="zh-CN" altLang="en-US" dirty="0" smtClean="0">
                <a:ea typeface="宋体" panose="02010600030101010101" pitchFamily="2" charset="-122"/>
              </a:rPr>
              <a:t>对方法细节进行调整</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48800EC1-A99B-4C96-BA31-0EFDF17882A5}"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12</a:t>
            </a:fld>
            <a:endParaRPr lang="zh-CN" altLang="en-US"/>
          </a:p>
        </p:txBody>
      </p:sp>
    </p:spTree>
    <p:extLst>
      <p:ext uri="{BB962C8B-B14F-4D97-AF65-F5344CB8AC3E}">
        <p14:creationId xmlns:p14="http://schemas.microsoft.com/office/powerpoint/2010/main" val="4829588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对父类方法的重写</a:t>
            </a:r>
            <a:endParaRPr lang="en-US" altLang="zh-CN" dirty="0">
              <a:ea typeface="宋体" panose="02010600030101010101" pitchFamily="2" charset="-122"/>
            </a:endParaRPr>
          </a:p>
        </p:txBody>
      </p:sp>
      <p:sp>
        <p:nvSpPr>
          <p:cNvPr id="906243" name="Rectangle 3"/>
          <p:cNvSpPr>
            <a:spLocks noGrp="1" noChangeArrowheads="1"/>
          </p:cNvSpPr>
          <p:nvPr>
            <p:ph idx="1"/>
          </p:nvPr>
        </p:nvSpPr>
        <p:spPr/>
        <p:txBody>
          <a:bodyPr>
            <a:normAutofit/>
          </a:bodyPr>
          <a:lstStyle/>
          <a:p>
            <a:pPr marL="273050" indent="-273050"/>
            <a:r>
              <a:rPr lang="zh-CN" altLang="en-US" b="1" dirty="0" smtClean="0">
                <a:ea typeface="宋体" panose="02010600030101010101" pitchFamily="2" charset="-122"/>
              </a:rPr>
              <a:t>重写</a:t>
            </a:r>
            <a:r>
              <a:rPr lang="en-US" altLang="zh-CN" b="1" dirty="0" smtClean="0">
                <a:ea typeface="宋体" panose="02010600030101010101" pitchFamily="2" charset="-122"/>
              </a:rPr>
              <a:t>(override)</a:t>
            </a:r>
            <a:r>
              <a:rPr lang="en-US" altLang="zh-CN" dirty="0" smtClean="0">
                <a:ea typeface="宋体" panose="02010600030101010101" pitchFamily="2" charset="-122"/>
              </a:rPr>
              <a:t>: </a:t>
            </a:r>
            <a:r>
              <a:rPr lang="zh-CN" altLang="en-US" dirty="0" smtClean="0">
                <a:ea typeface="宋体" panose="02010600030101010101" pitchFamily="2" charset="-122"/>
              </a:rPr>
              <a:t>针对父类中的给定方法，在子类中提供一个新的实现，以取代从父类通过继承获得的实现</a:t>
            </a:r>
            <a:endParaRPr lang="en-US" altLang="zh-CN" dirty="0">
              <a:ea typeface="宋体" panose="02010600030101010101" pitchFamily="2" charset="-122"/>
            </a:endParaRPr>
          </a:p>
          <a:p>
            <a:pPr marL="639763" lvl="1" indent="-246063"/>
            <a:endParaRPr lang="en-US" altLang="zh-CN" dirty="0">
              <a:ea typeface="宋体" panose="02010600030101010101" pitchFamily="2" charset="-122"/>
            </a:endParaRPr>
          </a:p>
          <a:p>
            <a:pPr marL="639763" lvl="1" indent="-246063">
              <a:lnSpc>
                <a:spcPct val="70000"/>
              </a:lnSpc>
              <a:buNone/>
            </a:pPr>
            <a:r>
              <a:rPr lang="en-US" altLang="zh-CN" sz="1800" dirty="0">
                <a:latin typeface="Courier New" panose="02070309020205020404" pitchFamily="49" charset="0"/>
                <a:ea typeface="宋体" panose="02010600030101010101" pitchFamily="2" charset="-122"/>
              </a:rPr>
              <a:t>	public class </a:t>
            </a:r>
            <a:r>
              <a:rPr lang="en-US" altLang="zh-CN" sz="1800" dirty="0" smtClean="0">
                <a:latin typeface="Courier New" panose="02070309020205020404" pitchFamily="49" charset="0"/>
                <a:ea typeface="宋体" panose="02010600030101010101" pitchFamily="2" charset="-122"/>
              </a:rPr>
              <a:t>Marketer extends </a:t>
            </a:r>
            <a:r>
              <a:rPr lang="en-US" altLang="zh-CN" sz="1800" dirty="0">
                <a:latin typeface="Courier New" panose="02070309020205020404" pitchFamily="49" charset="0"/>
                <a:ea typeface="宋体" panose="02010600030101010101" pitchFamily="2" charset="-122"/>
              </a:rPr>
              <a:t>Employee {</a:t>
            </a:r>
          </a:p>
          <a:p>
            <a:pPr marL="639763" lvl="1" indent="-246063">
              <a:lnSpc>
                <a:spcPct val="70000"/>
              </a:lnSpc>
              <a:buNone/>
            </a:pPr>
            <a:r>
              <a:rPr lang="en-US" altLang="zh-CN" sz="1800" b="1" dirty="0">
                <a:solidFill>
                  <a:srgbClr val="008080"/>
                </a:solidFill>
                <a:latin typeface="Courier New" panose="02070309020205020404" pitchFamily="49" charset="0"/>
                <a:ea typeface="宋体" panose="02010600030101010101" pitchFamily="2" charset="-122"/>
              </a:rPr>
              <a:t>	    // </a:t>
            </a:r>
            <a:r>
              <a:rPr lang="zh-CN" altLang="en-US" sz="1800" b="1" dirty="0" smtClean="0">
                <a:solidFill>
                  <a:srgbClr val="008080"/>
                </a:solidFill>
                <a:latin typeface="Courier New" panose="02070309020205020404" pitchFamily="49" charset="0"/>
                <a:ea typeface="宋体" panose="02010600030101010101" pitchFamily="2" charset="-122"/>
              </a:rPr>
              <a:t>重写</a:t>
            </a:r>
            <a:r>
              <a:rPr lang="en-US" altLang="zh-CN" sz="1800" b="1" dirty="0" err="1" smtClean="0">
                <a:solidFill>
                  <a:srgbClr val="008080"/>
                </a:solidFill>
                <a:latin typeface="Courier New" panose="02070309020205020404" pitchFamily="49" charset="0"/>
                <a:ea typeface="宋体" panose="02010600030101010101" pitchFamily="2" charset="-122"/>
              </a:rPr>
              <a:t>getSalary</a:t>
            </a:r>
            <a:r>
              <a:rPr lang="zh-CN" altLang="en-US" sz="1800" b="1" dirty="0" smtClean="0">
                <a:solidFill>
                  <a:srgbClr val="008080"/>
                </a:solidFill>
                <a:latin typeface="Courier New" panose="02070309020205020404" pitchFamily="49" charset="0"/>
                <a:ea typeface="宋体" panose="02010600030101010101" pitchFamily="2" charset="-122"/>
              </a:rPr>
              <a:t>方法</a:t>
            </a:r>
            <a:endParaRPr lang="en-US" altLang="zh-CN" sz="1800" b="1" dirty="0">
              <a:solidFill>
                <a:srgbClr val="008080"/>
              </a:solidFill>
              <a:latin typeface="Courier New" panose="02070309020205020404" pitchFamily="49" charset="0"/>
              <a:ea typeface="宋体" panose="02010600030101010101" pitchFamily="2" charset="-122"/>
            </a:endParaRPr>
          </a:p>
          <a:p>
            <a:pPr marL="639763" lvl="1" indent="-246063">
              <a:lnSpc>
                <a:spcPct val="70000"/>
              </a:lnSpc>
              <a:buNone/>
            </a:pPr>
            <a:r>
              <a:rPr lang="en-US" altLang="zh-CN" sz="1800" b="1" dirty="0">
                <a:solidFill>
                  <a:srgbClr val="003399"/>
                </a:solidFill>
                <a:latin typeface="Courier New" panose="02070309020205020404" pitchFamily="49" charset="0"/>
                <a:ea typeface="宋体" panose="02010600030101010101" pitchFamily="2" charset="-122"/>
              </a:rPr>
              <a:t>	    public </a:t>
            </a:r>
            <a:r>
              <a:rPr lang="en-US" altLang="zh-CN" sz="1800" b="1" dirty="0" smtClean="0">
                <a:solidFill>
                  <a:srgbClr val="003399"/>
                </a:solidFill>
                <a:latin typeface="Courier New" panose="02070309020205020404" pitchFamily="49" charset="0"/>
                <a:ea typeface="宋体" panose="02010600030101010101" pitchFamily="2" charset="-122"/>
              </a:rPr>
              <a:t>double </a:t>
            </a:r>
            <a:r>
              <a:rPr lang="en-US" altLang="zh-CN" sz="1800" b="1" dirty="0" err="1" smtClean="0">
                <a:solidFill>
                  <a:srgbClr val="003399"/>
                </a:solidFill>
                <a:latin typeface="Courier New" panose="02070309020205020404" pitchFamily="49" charset="0"/>
                <a:ea typeface="宋体" panose="02010600030101010101" pitchFamily="2" charset="-122"/>
              </a:rPr>
              <a:t>getSalary</a:t>
            </a:r>
            <a:r>
              <a:rPr lang="en-US" altLang="zh-CN" sz="1800" b="1" dirty="0" smtClean="0">
                <a:solidFill>
                  <a:srgbClr val="003399"/>
                </a:solidFill>
                <a:latin typeface="Courier New" panose="02070309020205020404" pitchFamily="49" charset="0"/>
                <a:ea typeface="宋体" panose="02010600030101010101" pitchFamily="2" charset="-122"/>
              </a:rPr>
              <a:t>() </a:t>
            </a:r>
            <a:r>
              <a:rPr lang="en-US" altLang="zh-CN" sz="1800" b="1" dirty="0">
                <a:solidFill>
                  <a:srgbClr val="003399"/>
                </a:solidFill>
                <a:latin typeface="Courier New" panose="02070309020205020404" pitchFamily="49" charset="0"/>
                <a:ea typeface="宋体" panose="02010600030101010101" pitchFamily="2" charset="-122"/>
              </a:rPr>
              <a:t>{</a:t>
            </a:r>
          </a:p>
          <a:p>
            <a:pPr marL="639763" lvl="1" indent="-246063">
              <a:lnSpc>
                <a:spcPct val="70000"/>
              </a:lnSpc>
              <a:buNone/>
            </a:pPr>
            <a:r>
              <a:rPr lang="en-US" altLang="zh-CN" sz="1800" b="1" dirty="0">
                <a:solidFill>
                  <a:srgbClr val="003399"/>
                </a:solidFill>
                <a:latin typeface="Courier New" panose="02070309020205020404" pitchFamily="49" charset="0"/>
                <a:ea typeface="宋体" panose="02010600030101010101" pitchFamily="2" charset="-122"/>
              </a:rPr>
              <a:t>	        return </a:t>
            </a:r>
            <a:r>
              <a:rPr lang="en-US" altLang="zh-CN" sz="1800" b="1" dirty="0" smtClean="0">
                <a:solidFill>
                  <a:srgbClr val="003399"/>
                </a:solidFill>
                <a:latin typeface="Courier New" panose="02070309020205020404" pitchFamily="49" charset="0"/>
                <a:ea typeface="宋体" panose="02010600030101010101" pitchFamily="2" charset="-122"/>
              </a:rPr>
              <a:t>110000;</a:t>
            </a:r>
            <a:endParaRPr lang="en-US" altLang="zh-CN" sz="1800" b="1" dirty="0">
              <a:solidFill>
                <a:srgbClr val="003399"/>
              </a:solidFill>
              <a:latin typeface="Courier New" panose="02070309020205020404" pitchFamily="49" charset="0"/>
              <a:ea typeface="宋体" panose="02010600030101010101" pitchFamily="2" charset="-122"/>
            </a:endParaRPr>
          </a:p>
          <a:p>
            <a:pPr marL="639763" lvl="1" indent="-246063">
              <a:lnSpc>
                <a:spcPct val="70000"/>
              </a:lnSpc>
              <a:buNone/>
            </a:pPr>
            <a:r>
              <a:rPr lang="en-US" altLang="zh-CN" sz="1800" b="1" dirty="0">
                <a:solidFill>
                  <a:srgbClr val="003399"/>
                </a:solidFill>
                <a:latin typeface="Courier New" panose="02070309020205020404" pitchFamily="49" charset="0"/>
                <a:ea typeface="宋体" panose="02010600030101010101" pitchFamily="2" charset="-122"/>
              </a:rPr>
              <a:t>	    }</a:t>
            </a:r>
          </a:p>
          <a:p>
            <a:pPr marL="639763" lvl="1" indent="-246063">
              <a:lnSpc>
                <a:spcPct val="70000"/>
              </a:lnSpc>
              <a:buNone/>
            </a:pPr>
            <a:r>
              <a:rPr lang="en-US" altLang="zh-CN" sz="18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1800" dirty="0">
                <a:latin typeface="Courier New" panose="02070309020205020404" pitchFamily="49" charset="0"/>
                <a:ea typeface="宋体" panose="02010600030101010101" pitchFamily="2" charset="-122"/>
              </a:rPr>
              <a:t>	}</a:t>
            </a:r>
          </a:p>
          <a:p>
            <a:pPr marL="639763" lvl="1" indent="-246063">
              <a:lnSpc>
                <a:spcPct val="70000"/>
              </a:lnSpc>
              <a:buNone/>
            </a:pPr>
            <a:endParaRPr lang="en-US" altLang="zh-CN" sz="1800"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17E56C97-430A-42FC-9732-52A9F7080812}"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13</a:t>
            </a:fld>
            <a:endParaRPr lang="zh-CN" altLang="en-US"/>
          </a:p>
        </p:txBody>
      </p:sp>
    </p:spTree>
    <p:extLst>
      <p:ext uri="{BB962C8B-B14F-4D97-AF65-F5344CB8AC3E}">
        <p14:creationId xmlns:p14="http://schemas.microsoft.com/office/powerpoint/2010/main" val="34834121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继承层次</a:t>
            </a:r>
            <a:endParaRPr lang="en-US" altLang="zh-CN" dirty="0">
              <a:ea typeface="宋体" panose="02010600030101010101" pitchFamily="2" charset="-122"/>
            </a:endParaRPr>
          </a:p>
        </p:txBody>
      </p:sp>
      <p:sp>
        <p:nvSpPr>
          <p:cNvPr id="909315" name="Rectangle 3"/>
          <p:cNvSpPr>
            <a:spLocks noGrp="1" noChangeArrowheads="1"/>
          </p:cNvSpPr>
          <p:nvPr>
            <p:ph idx="1"/>
          </p:nvPr>
        </p:nvSpPr>
        <p:spPr/>
        <p:txBody>
          <a:bodyPr>
            <a:normAutofit fontScale="85000" lnSpcReduction="20000"/>
          </a:bodyPr>
          <a:lstStyle/>
          <a:p>
            <a:pPr marL="273050" indent="-273050"/>
            <a:r>
              <a:rPr lang="zh-CN" altLang="en-US" dirty="0" smtClean="0">
                <a:ea typeface="宋体" panose="02010600030101010101" pitchFamily="2" charset="-122"/>
              </a:rPr>
              <a:t>如果需要，可以构造多个层次的</a:t>
            </a:r>
            <a:r>
              <a:rPr lang="zh-CN" altLang="en-US" dirty="0">
                <a:ea typeface="宋体" panose="02010600030101010101" pitchFamily="2" charset="-122"/>
              </a:rPr>
              <a:t>继承</a:t>
            </a:r>
            <a:r>
              <a:rPr lang="zh-CN" altLang="en-US" dirty="0" smtClean="0">
                <a:ea typeface="宋体" panose="02010600030101010101" pitchFamily="2" charset="-122"/>
              </a:rPr>
              <a:t>，从而形成一棵继承树</a:t>
            </a:r>
            <a:endParaRPr lang="en-US" altLang="zh-CN" dirty="0" smtClean="0">
              <a:ea typeface="宋体" panose="02010600030101010101" pitchFamily="2" charset="-122"/>
            </a:endParaRPr>
          </a:p>
          <a:p>
            <a:pPr marL="730250" lvl="1" indent="-273050"/>
            <a:r>
              <a:rPr lang="zh-CN" altLang="en-US" dirty="0" smtClean="0">
                <a:ea typeface="宋体" panose="02010600030101010101" pitchFamily="2" charset="-122"/>
              </a:rPr>
              <a:t>销售人员继承市场人员</a:t>
            </a:r>
            <a:endParaRPr lang="en-US" altLang="zh-CN" dirty="0" smtClean="0">
              <a:ea typeface="宋体" panose="02010600030101010101" pitchFamily="2" charset="-122"/>
            </a:endParaRPr>
          </a:p>
          <a:p>
            <a:pPr marL="730250" lvl="1" indent="-273050"/>
            <a:endParaRPr lang="en-US" altLang="zh-CN" dirty="0">
              <a:ea typeface="宋体" panose="02010600030101010101" pitchFamily="2" charset="-122"/>
            </a:endParaRPr>
          </a:p>
          <a:p>
            <a:pPr marL="639763" lvl="1" indent="-246063">
              <a:buNone/>
            </a:pPr>
            <a:r>
              <a:rPr lang="en-US" altLang="zh-CN" sz="1800" dirty="0" smtClean="0">
                <a:latin typeface="Courier New" panose="02070309020205020404" pitchFamily="49" charset="0"/>
                <a:ea typeface="宋体" panose="02010600030101010101" pitchFamily="2" charset="-122"/>
                <a:cs typeface="Courier New" panose="02070309020205020404" pitchFamily="49" charset="0"/>
              </a:rPr>
              <a:t>public </a:t>
            </a:r>
            <a:r>
              <a:rPr lang="en-US" altLang="zh-CN" sz="1800" dirty="0">
                <a:latin typeface="Courier New" panose="02070309020205020404" pitchFamily="49" charset="0"/>
                <a:ea typeface="宋体" panose="02010600030101010101" pitchFamily="2" charset="-122"/>
                <a:cs typeface="Courier New" panose="02070309020205020404" pitchFamily="49" charset="0"/>
              </a:rPr>
              <a:t>class </a:t>
            </a:r>
            <a:r>
              <a:rPr lang="en-US" altLang="zh-CN" sz="1800" dirty="0" smtClean="0">
                <a:latin typeface="Courier New" panose="02070309020205020404" pitchFamily="49" charset="0"/>
                <a:ea typeface="宋体" panose="02010600030101010101" pitchFamily="2" charset="-122"/>
                <a:cs typeface="Courier New" panose="02070309020205020404" pitchFamily="49" charset="0"/>
              </a:rPr>
              <a:t>Seller </a:t>
            </a:r>
            <a:r>
              <a:rPr lang="en-US" altLang="zh-CN" sz="1800" b="1" dirty="0">
                <a:solidFill>
                  <a:srgbClr val="003399"/>
                </a:solidFill>
                <a:latin typeface="Courier New" panose="02070309020205020404" pitchFamily="49" charset="0"/>
                <a:ea typeface="宋体" panose="02010600030101010101" pitchFamily="2" charset="-122"/>
                <a:cs typeface="Courier New" panose="02070309020205020404" pitchFamily="49" charset="0"/>
              </a:rPr>
              <a:t>extends </a:t>
            </a:r>
            <a:r>
              <a:rPr lang="en-US" altLang="zh-CN" sz="1800" b="1" dirty="0" smtClean="0">
                <a:solidFill>
                  <a:srgbClr val="003399"/>
                </a:solidFill>
                <a:latin typeface="Courier New" panose="02070309020205020404" pitchFamily="49" charset="0"/>
                <a:ea typeface="宋体" panose="02010600030101010101" pitchFamily="2" charset="-122"/>
                <a:cs typeface="Courier New" panose="02070309020205020404" pitchFamily="49" charset="0"/>
              </a:rPr>
              <a:t>Marketer</a:t>
            </a:r>
            <a:r>
              <a:rPr lang="en-US" altLang="zh-CN" sz="18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marL="273050" indent="-273050">
              <a:spcBef>
                <a:spcPct val="0"/>
              </a:spcBef>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008080"/>
                </a:solidFill>
                <a:latin typeface="Courier New" panose="02070309020205020404" pitchFamily="49" charset="0"/>
              </a:rPr>
              <a:t>// </a:t>
            </a:r>
            <a:r>
              <a:rPr lang="zh-CN" altLang="en-US" sz="1600" b="1" dirty="0" smtClean="0">
                <a:solidFill>
                  <a:srgbClr val="008080"/>
                </a:solidFill>
                <a:latin typeface="Courier New" panose="02070309020205020404" pitchFamily="49" charset="0"/>
              </a:rPr>
              <a:t>重写</a:t>
            </a:r>
            <a:r>
              <a:rPr lang="en-US" altLang="zh-CN" sz="1600" b="1" dirty="0" err="1" smtClean="0">
                <a:solidFill>
                  <a:srgbClr val="008080"/>
                </a:solidFill>
                <a:latin typeface="Courier New" panose="02070309020205020404" pitchFamily="49" charset="0"/>
              </a:rPr>
              <a:t>getReimbursementForm</a:t>
            </a:r>
            <a:r>
              <a:rPr lang="zh-CN" altLang="en-US" sz="1600" b="1" dirty="0" smtClean="0">
                <a:solidFill>
                  <a:srgbClr val="008080"/>
                </a:solidFill>
                <a:latin typeface="Courier New" panose="02070309020205020404" pitchFamily="49" charset="0"/>
              </a:rPr>
              <a:t>方法</a:t>
            </a: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public </a:t>
            </a:r>
            <a:r>
              <a:rPr lang="en-US" altLang="zh-CN" sz="1600" dirty="0">
                <a:latin typeface="Courier New" panose="02070309020205020404" pitchFamily="49" charset="0"/>
              </a:rPr>
              <a:t>String </a:t>
            </a:r>
            <a:r>
              <a:rPr lang="en-US" altLang="zh-CN" sz="1600" dirty="0" err="1">
                <a:latin typeface="Courier New" panose="02070309020205020404" pitchFamily="49" charset="0"/>
              </a:rPr>
              <a:t>getReimbursementForm</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return </a:t>
            </a:r>
            <a:r>
              <a:rPr lang="en-US" altLang="zh-CN" sz="1600" dirty="0">
                <a:latin typeface="Courier New" panose="02070309020205020404" pitchFamily="49" charset="0"/>
              </a:rPr>
              <a:t>"pink";</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b="1" dirty="0">
                <a:solidFill>
                  <a:srgbClr val="008080"/>
                </a:solidFill>
                <a:latin typeface="Courier New" panose="02070309020205020404" pitchFamily="49" charset="0"/>
              </a:rPr>
              <a:t>   </a:t>
            </a:r>
            <a:r>
              <a:rPr lang="en-US" altLang="zh-CN" sz="1600" b="1" dirty="0" smtClean="0">
                <a:solidFill>
                  <a:srgbClr val="008080"/>
                </a:solidFill>
                <a:latin typeface="Courier New" panose="02070309020205020404" pitchFamily="49" charset="0"/>
              </a:rPr>
              <a:t>      </a:t>
            </a:r>
            <a:r>
              <a:rPr lang="en-US" altLang="zh-CN" sz="1600" b="1" dirty="0">
                <a:solidFill>
                  <a:srgbClr val="008080"/>
                </a:solidFill>
                <a:latin typeface="Courier New" panose="02070309020205020404" pitchFamily="49" charset="0"/>
              </a:rPr>
              <a:t>// </a:t>
            </a:r>
            <a:r>
              <a:rPr lang="zh-CN" altLang="en-US" sz="1600" b="1" dirty="0" smtClean="0">
                <a:solidFill>
                  <a:srgbClr val="008080"/>
                </a:solidFill>
                <a:latin typeface="Courier New" panose="02070309020205020404" pitchFamily="49" charset="0"/>
              </a:rPr>
              <a:t>重写</a:t>
            </a:r>
            <a:r>
              <a:rPr lang="en-US" altLang="zh-CN" sz="1600" b="1" dirty="0" err="1" smtClean="0">
                <a:solidFill>
                  <a:srgbClr val="008080"/>
                </a:solidFill>
                <a:latin typeface="Courier New" panose="02070309020205020404" pitchFamily="49" charset="0"/>
              </a:rPr>
              <a:t>getVacationDays</a:t>
            </a:r>
            <a:r>
              <a:rPr lang="zh-CN" altLang="en-US" sz="1600" b="1" dirty="0" smtClean="0">
                <a:solidFill>
                  <a:srgbClr val="008080"/>
                </a:solidFill>
                <a:latin typeface="Courier New" panose="02070309020205020404" pitchFamily="49" charset="0"/>
              </a:rPr>
              <a:t>方法</a:t>
            </a: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public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getVacationDays</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return 15;           </a:t>
            </a:r>
            <a:r>
              <a:rPr lang="en-US" altLang="zh-CN" sz="1600" b="1" dirty="0">
                <a:solidFill>
                  <a:srgbClr val="008080"/>
                </a:solidFill>
                <a:latin typeface="Courier New" panose="02070309020205020404" pitchFamily="49" charset="0"/>
              </a:rPr>
              <a:t>// </a:t>
            </a:r>
            <a:r>
              <a:rPr lang="en-US" altLang="zh-CN" sz="1600" b="1" dirty="0" smtClean="0">
                <a:solidFill>
                  <a:srgbClr val="008080"/>
                </a:solidFill>
                <a:latin typeface="Courier New" panose="02070309020205020404" pitchFamily="49" charset="0"/>
              </a:rPr>
              <a:t>3</a:t>
            </a:r>
            <a:r>
              <a:rPr lang="zh-CN" altLang="en-US" sz="1600" b="1" dirty="0" smtClean="0">
                <a:solidFill>
                  <a:srgbClr val="008080"/>
                </a:solidFill>
                <a:latin typeface="Courier New" panose="02070309020205020404" pitchFamily="49" charset="0"/>
              </a:rPr>
              <a:t>周带薪假</a:t>
            </a: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a:p>
            <a:pPr marL="273050" indent="-273050">
              <a:spcBef>
                <a:spcPct val="0"/>
              </a:spcBef>
              <a:buNone/>
            </a:pP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b="1" dirty="0" smtClean="0">
                <a:solidFill>
                  <a:srgbClr val="008080"/>
                </a:solidFill>
                <a:latin typeface="Courier New" panose="02070309020205020404" pitchFamily="49" charset="0"/>
              </a:rPr>
              <a:t>         </a:t>
            </a:r>
            <a:r>
              <a:rPr lang="en-US" altLang="zh-CN" sz="1600" b="1" dirty="0">
                <a:solidFill>
                  <a:srgbClr val="008080"/>
                </a:solidFill>
                <a:latin typeface="Courier New" panose="02070309020205020404" pitchFamily="49" charset="0"/>
              </a:rPr>
              <a:t>// </a:t>
            </a:r>
            <a:r>
              <a:rPr lang="zh-CN" altLang="en-US" sz="1600" b="1" dirty="0" smtClean="0">
                <a:solidFill>
                  <a:srgbClr val="008080"/>
                </a:solidFill>
                <a:latin typeface="Courier New" panose="02070309020205020404" pitchFamily="49" charset="0"/>
              </a:rPr>
              <a:t>重写</a:t>
            </a:r>
            <a:r>
              <a:rPr lang="en-US" altLang="zh-CN" sz="1600" b="1" dirty="0" err="1" smtClean="0">
                <a:solidFill>
                  <a:srgbClr val="008080"/>
                </a:solidFill>
                <a:latin typeface="Courier New" panose="02070309020205020404" pitchFamily="49" charset="0"/>
              </a:rPr>
              <a:t>getSalary</a:t>
            </a:r>
            <a:r>
              <a:rPr lang="zh-CN" altLang="en-US" sz="1600" b="1" dirty="0" smtClean="0">
                <a:solidFill>
                  <a:srgbClr val="008080"/>
                </a:solidFill>
                <a:latin typeface="Courier New" panose="02070309020205020404" pitchFamily="49" charset="0"/>
              </a:rPr>
              <a:t>方法</a:t>
            </a: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public </a:t>
            </a:r>
            <a:r>
              <a:rPr lang="en-US" altLang="zh-CN" sz="1600" dirty="0">
                <a:latin typeface="Courier New" panose="02070309020205020404" pitchFamily="49" charset="0"/>
              </a:rPr>
              <a:t>double </a:t>
            </a:r>
            <a:r>
              <a:rPr lang="en-US" altLang="zh-CN" sz="1600" dirty="0" err="1">
                <a:latin typeface="Courier New" panose="02070309020205020404" pitchFamily="49" charset="0"/>
              </a:rPr>
              <a:t>getSalary</a:t>
            </a:r>
            <a:r>
              <a:rPr lang="en-US" altLang="zh-CN" sz="1600" dirty="0">
                <a:latin typeface="Courier New" panose="02070309020205020404" pitchFamily="49" charset="0"/>
              </a:rPr>
              <a:t>(){</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return 130000</a:t>
            </a:r>
            <a:r>
              <a:rPr lang="en-US" altLang="zh-CN" sz="1600" dirty="0">
                <a:latin typeface="Courier New" panose="02070309020205020404" pitchFamily="49" charset="0"/>
              </a:rPr>
              <a:t>;</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a:p>
            <a:pPr marL="273050" indent="-273050">
              <a:spcBef>
                <a:spcPct val="0"/>
              </a:spcBef>
              <a:buNone/>
            </a:pPr>
            <a:endParaRPr lang="en-US" altLang="zh-CN" sz="1600" dirty="0">
              <a:latin typeface="Courier New" panose="02070309020205020404" pitchFamily="49" charset="0"/>
            </a:endParaRPr>
          </a:p>
          <a:p>
            <a:pPr marL="273050" indent="-273050">
              <a:spcBef>
                <a:spcPct val="0"/>
              </a:spcBef>
              <a:buNone/>
            </a:pPr>
            <a:r>
              <a:rPr lang="en-US" altLang="zh-CN" sz="1600" dirty="0" smtClean="0">
                <a:latin typeface="Courier New" panose="02070309020205020404" pitchFamily="49" charset="0"/>
              </a:rPr>
              <a:t>         </a:t>
            </a:r>
            <a:r>
              <a:rPr lang="en-US" altLang="zh-CN" sz="1600" dirty="0">
                <a:latin typeface="Courier New" panose="02070309020205020404" pitchFamily="49" charset="0"/>
              </a:rPr>
              <a:t>public void advertise(Product p)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r>
              <a:rPr lang="en-US" altLang="zh-CN" sz="1600" dirty="0">
                <a:latin typeface="Courier New" panose="02070309020205020404" pitchFamily="49" charset="0"/>
              </a:rPr>
              <a:t>…</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p>
          <a:p>
            <a:pPr marL="273050" indent="-273050">
              <a:spcBef>
                <a:spcPct val="0"/>
              </a:spcBef>
              <a:buNone/>
            </a:pPr>
            <a:r>
              <a:rPr lang="en-US" altLang="zh-CN" sz="15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smtClean="0">
                <a:latin typeface="Courier New" panose="02070309020205020404" pitchFamily="49" charset="0"/>
                <a:ea typeface="宋体" panose="02010600030101010101" pitchFamily="2" charset="-122"/>
                <a:cs typeface="Courier New" panose="02070309020205020404" pitchFamily="49" charset="0"/>
              </a:rPr>
              <a:t>}</a:t>
            </a:r>
            <a:endParaRPr lang="en-US" altLang="zh-CN" sz="1500" dirty="0">
              <a:latin typeface="Courier New" panose="02070309020205020404" pitchFamily="49" charset="0"/>
              <a:ea typeface="宋体" panose="02010600030101010101" pitchFamily="2" charset="-122"/>
              <a:cs typeface="Courier New" panose="02070309020205020404" pitchFamily="49" charset="0"/>
            </a:endParaRPr>
          </a:p>
          <a:p>
            <a:pPr marL="639763" lvl="1" indent="-246063"/>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3355A2B-4787-49A4-A55B-5E43C6AA013D}"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14</a:t>
            </a:fld>
            <a:endParaRPr lang="zh-CN" altLang="en-US"/>
          </a:p>
        </p:txBody>
      </p:sp>
    </p:spTree>
    <p:extLst>
      <p:ext uri="{BB962C8B-B14F-4D97-AF65-F5344CB8AC3E}">
        <p14:creationId xmlns:p14="http://schemas.microsoft.com/office/powerpoint/2010/main" val="12337255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vert="horz" lIns="0" tIns="45720" rIns="0" bIns="0" rtlCol="0" anchor="b">
            <a:normAutofit/>
          </a:bodyPr>
          <a:lstStyle/>
          <a:p>
            <a:r>
              <a:rPr lang="zh-CN" altLang="en-US" sz="3600" dirty="0" smtClean="0">
                <a:ea typeface="宋体" panose="02010600030101010101" pitchFamily="2" charset="-122"/>
              </a:rPr>
              <a:t>与父类的交互</a:t>
            </a:r>
            <a:endParaRPr lang="en-US" altLang="zh-CN" sz="3600" dirty="0">
              <a:ea typeface="宋体" panose="02010600030101010101" pitchFamily="2" charset="-122"/>
            </a:endParaRPr>
          </a:p>
        </p:txBody>
      </p:sp>
      <p:sp>
        <p:nvSpPr>
          <p:cNvPr id="912387"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有时候需要对</a:t>
            </a:r>
            <a:r>
              <a:rPr lang="en-US" altLang="zh-CN" dirty="0" smtClean="0">
                <a:ea typeface="宋体" panose="02010600030101010101" pitchFamily="2" charset="-122"/>
              </a:rPr>
              <a:t>superclass</a:t>
            </a:r>
            <a:r>
              <a:rPr lang="zh-CN" altLang="en-US" dirty="0" smtClean="0">
                <a:ea typeface="宋体" panose="02010600030101010101" pitchFamily="2" charset="-122"/>
              </a:rPr>
              <a:t>的行为进行调整</a:t>
            </a:r>
            <a:endParaRPr lang="en-US" altLang="zh-CN" dirty="0" smtClean="0">
              <a:ea typeface="宋体" panose="02010600030101010101" pitchFamily="2" charset="-122"/>
            </a:endParaRPr>
          </a:p>
          <a:p>
            <a:pPr marL="730250" lvl="1" indent="-273050"/>
            <a:r>
              <a:rPr lang="zh-CN" altLang="en-US" dirty="0" smtClean="0">
                <a:ea typeface="宋体" panose="02010600030101010101" pitchFamily="2" charset="-122"/>
              </a:rPr>
              <a:t>如给所有员工加薪</a:t>
            </a:r>
            <a:r>
              <a:rPr lang="en-US" altLang="zh-CN" dirty="0" smtClean="0">
                <a:ea typeface="宋体" panose="02010600030101010101" pitchFamily="2" charset="-122"/>
              </a:rPr>
              <a:t>5000</a:t>
            </a:r>
            <a:endParaRPr lang="en-US" altLang="zh-CN" dirty="0">
              <a:ea typeface="宋体" panose="02010600030101010101" pitchFamily="2" charset="-122"/>
            </a:endParaRPr>
          </a:p>
          <a:p>
            <a:pPr marL="1096963" lvl="2" indent="-246063"/>
            <a:r>
              <a:rPr lang="zh-CN" altLang="en-US" dirty="0" smtClean="0">
                <a:ea typeface="宋体" panose="02010600030101010101" pitchFamily="2" charset="-122"/>
              </a:rPr>
              <a:t>研发人员薪水：</a:t>
            </a:r>
            <a:r>
              <a:rPr lang="en-US" altLang="zh-CN" dirty="0" smtClean="0">
                <a:ea typeface="宋体" panose="02010600030101010101" pitchFamily="2" charset="-122"/>
              </a:rPr>
              <a:t>135000</a:t>
            </a:r>
          </a:p>
          <a:p>
            <a:pPr marL="1096963" lvl="2" indent="-246063"/>
            <a:r>
              <a:rPr lang="zh-CN" altLang="en-US" dirty="0" smtClean="0">
                <a:ea typeface="宋体" panose="02010600030101010101" pitchFamily="2" charset="-122"/>
              </a:rPr>
              <a:t>市场人员：</a:t>
            </a:r>
            <a:r>
              <a:rPr lang="en-US" altLang="zh-CN" dirty="0" smtClean="0">
                <a:ea typeface="宋体" panose="02010600030101010101" pitchFamily="2" charset="-122"/>
              </a:rPr>
              <a:t>11</a:t>
            </a:r>
            <a:r>
              <a:rPr lang="en-US" altLang="zh-CN" dirty="0">
                <a:ea typeface="宋体" panose="02010600030101010101" pitchFamily="2" charset="-122"/>
              </a:rPr>
              <a:t>5</a:t>
            </a:r>
            <a:r>
              <a:rPr lang="en-US" altLang="zh-CN" dirty="0" smtClean="0">
                <a:ea typeface="宋体" panose="02010600030101010101" pitchFamily="2" charset="-122"/>
              </a:rPr>
              <a:t>000</a:t>
            </a:r>
          </a:p>
          <a:p>
            <a:pPr marL="1096963" lvl="2" indent="-246063"/>
            <a:r>
              <a:rPr lang="zh-CN" altLang="en-US" dirty="0">
                <a:ea typeface="宋体" panose="02010600030101010101" pitchFamily="2" charset="-122"/>
              </a:rPr>
              <a:t>销售</a:t>
            </a:r>
            <a:r>
              <a:rPr lang="zh-CN" altLang="en-US" dirty="0" smtClean="0">
                <a:ea typeface="宋体" panose="02010600030101010101" pitchFamily="2" charset="-122"/>
              </a:rPr>
              <a:t>人员：</a:t>
            </a:r>
            <a:r>
              <a:rPr lang="en-US" altLang="zh-CN" dirty="0" smtClean="0">
                <a:ea typeface="宋体" panose="02010600030101010101" pitchFamily="2" charset="-122"/>
              </a:rPr>
              <a:t>135000</a:t>
            </a:r>
          </a:p>
          <a:p>
            <a:pPr marL="1096963" lvl="2" indent="-246063"/>
            <a:r>
              <a:rPr lang="zh-CN" altLang="en-US" dirty="0" smtClean="0">
                <a:ea typeface="宋体" panose="02010600030101010101" pitchFamily="2" charset="-122"/>
              </a:rPr>
              <a:t>其他所有：</a:t>
            </a:r>
            <a:r>
              <a:rPr lang="en-US" altLang="zh-CN" dirty="0">
                <a:ea typeface="宋体" panose="02010600030101010101" pitchFamily="2" charset="-122"/>
              </a:rPr>
              <a:t>8</a:t>
            </a:r>
            <a:r>
              <a:rPr lang="en-US" altLang="zh-CN" dirty="0" smtClean="0">
                <a:ea typeface="宋体" panose="02010600030101010101" pitchFamily="2" charset="-122"/>
              </a:rPr>
              <a:t>5000</a:t>
            </a:r>
            <a:endParaRPr lang="en-US" altLang="zh-CN" sz="900" dirty="0">
              <a:ea typeface="宋体" panose="02010600030101010101" pitchFamily="2" charset="-122"/>
            </a:endParaRPr>
          </a:p>
          <a:p>
            <a:pPr marL="182563" indent="-246063"/>
            <a:r>
              <a:rPr lang="zh-CN" altLang="en-US" dirty="0" smtClean="0">
                <a:ea typeface="宋体" panose="02010600030101010101" pitchFamily="2" charset="-122"/>
              </a:rPr>
              <a:t>哪些类的行为需要调整？</a:t>
            </a:r>
            <a:endParaRPr lang="en-US" altLang="zh-CN" dirty="0" smtClean="0">
              <a:ea typeface="宋体" panose="02010600030101010101" pitchFamily="2" charset="-122"/>
            </a:endParaRPr>
          </a:p>
          <a:p>
            <a:pPr marL="639763" lvl="1" indent="-246063"/>
            <a:r>
              <a:rPr lang="en-US" altLang="zh-CN" dirty="0" smtClean="0">
                <a:ea typeface="宋体" panose="02010600030101010101" pitchFamily="2" charset="-122"/>
              </a:rPr>
              <a:t>Employee, …</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4760597F-08E7-4DD7-88AB-C0897187C467}"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15</a:t>
            </a:fld>
            <a:endParaRPr lang="zh-CN" altLang="en-US"/>
          </a:p>
        </p:txBody>
      </p:sp>
    </p:spTree>
    <p:extLst>
      <p:ext uri="{BB962C8B-B14F-4D97-AF65-F5344CB8AC3E}">
        <p14:creationId xmlns:p14="http://schemas.microsoft.com/office/powerpoint/2010/main" val="6176093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修改公共父类</a:t>
            </a:r>
            <a:endParaRPr lang="en-US" altLang="zh-CN" dirty="0">
              <a:ea typeface="宋体" panose="02010600030101010101" pitchFamily="2" charset="-122"/>
            </a:endParaRPr>
          </a:p>
        </p:txBody>
      </p:sp>
      <p:sp>
        <p:nvSpPr>
          <p:cNvPr id="1431555" name="Rectangle 3"/>
          <p:cNvSpPr>
            <a:spLocks noGrp="1" noChangeArrowheads="1"/>
          </p:cNvSpPr>
          <p:nvPr>
            <p:ph idx="1"/>
          </p:nvPr>
        </p:nvSpPr>
        <p:spPr/>
        <p:txBody>
          <a:bodyPr>
            <a:normAutofit/>
          </a:bodyPr>
          <a:lstStyle/>
          <a:p>
            <a:pPr marL="639763" lvl="1" indent="-246063">
              <a:spcBef>
                <a:spcPct val="0"/>
              </a:spcBef>
              <a:buNone/>
            </a:pPr>
            <a:endParaRPr lang="en-US" altLang="zh-CN" sz="900" dirty="0">
              <a:latin typeface="Courier New" panose="02070309020205020404" pitchFamily="49" charset="0"/>
              <a:ea typeface="宋体" panose="02010600030101010101" pitchFamily="2" charset="-122"/>
            </a:endParaRPr>
          </a:p>
          <a:p>
            <a:pPr marL="639763" lvl="1" indent="-246063">
              <a:spcBef>
                <a:spcPct val="0"/>
              </a:spcBef>
              <a:buNone/>
            </a:pPr>
            <a:r>
              <a:rPr lang="en-US" altLang="zh-CN" sz="1800" dirty="0" smtClean="0">
                <a:latin typeface="Courier New" panose="02070309020205020404" pitchFamily="49" charset="0"/>
                <a:ea typeface="宋体" panose="02010600030101010101" pitchFamily="2" charset="-122"/>
              </a:rPr>
              <a:t>public </a:t>
            </a:r>
            <a:r>
              <a:rPr lang="en-US" altLang="zh-CN" sz="1800" dirty="0">
                <a:latin typeface="Courier New" panose="02070309020205020404" pitchFamily="49" charset="0"/>
                <a:ea typeface="宋体" panose="02010600030101010101" pitchFamily="2" charset="-122"/>
              </a:rPr>
              <a:t>class Employee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public </a:t>
            </a:r>
            <a:r>
              <a:rPr lang="en-US" altLang="zh-CN" sz="1800" dirty="0" err="1">
                <a:latin typeface="Courier New" panose="02070309020205020404" pitchFamily="49" charset="0"/>
                <a:ea typeface="宋体" panose="02010600030101010101" pitchFamily="2" charset="-122"/>
              </a:rPr>
              <a:t>int</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getHours</a:t>
            </a: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return 40;           </a:t>
            </a:r>
            <a:r>
              <a:rPr lang="en-US" altLang="zh-CN" sz="1800" b="1" dirty="0">
                <a:solidFill>
                  <a:srgbClr val="008080"/>
                </a:solidFill>
                <a:latin typeface="Courier New" panose="02070309020205020404" pitchFamily="49" charset="0"/>
                <a:ea typeface="宋体" panose="02010600030101010101" pitchFamily="2" charset="-122"/>
              </a:rPr>
              <a:t>// </a:t>
            </a:r>
            <a:r>
              <a:rPr lang="zh-CN" altLang="en-US" sz="1800" b="1" dirty="0" smtClean="0">
                <a:solidFill>
                  <a:srgbClr val="008080"/>
                </a:solidFill>
                <a:latin typeface="Courier New" panose="02070309020205020404" pitchFamily="49" charset="0"/>
                <a:ea typeface="宋体" panose="02010600030101010101" pitchFamily="2" charset="-122"/>
              </a:rPr>
              <a:t>一周工作</a:t>
            </a:r>
            <a:r>
              <a:rPr lang="en-US" altLang="zh-CN" sz="1800" b="1" dirty="0" smtClean="0">
                <a:solidFill>
                  <a:srgbClr val="008080"/>
                </a:solidFill>
                <a:latin typeface="Courier New" panose="02070309020205020404" pitchFamily="49" charset="0"/>
                <a:ea typeface="宋体" panose="02010600030101010101" pitchFamily="2" charset="-122"/>
              </a:rPr>
              <a:t>40</a:t>
            </a:r>
            <a:r>
              <a:rPr lang="zh-CN" altLang="en-US" sz="1800" b="1" dirty="0" smtClean="0">
                <a:solidFill>
                  <a:srgbClr val="008080"/>
                </a:solidFill>
                <a:latin typeface="Courier New" panose="02070309020205020404" pitchFamily="49" charset="0"/>
                <a:ea typeface="宋体" panose="02010600030101010101" pitchFamily="2" charset="-122"/>
              </a:rPr>
              <a:t>小时</a:t>
            </a:r>
            <a:endParaRPr lang="en-US" altLang="zh-CN" sz="1800" b="1" dirty="0">
              <a:solidFill>
                <a:srgbClr val="008080"/>
              </a:solidFill>
              <a:latin typeface="Courier New" panose="02070309020205020404" pitchFamily="49" charset="0"/>
              <a:ea typeface="宋体" panose="02010600030101010101" pitchFamily="2" charset="-122"/>
            </a:endParaRP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public double </a:t>
            </a:r>
            <a:r>
              <a:rPr lang="en-US" altLang="zh-CN" sz="1800" dirty="0" err="1">
                <a:latin typeface="Courier New" panose="02070309020205020404" pitchFamily="49" charset="0"/>
                <a:ea typeface="宋体" panose="02010600030101010101" pitchFamily="2" charset="-122"/>
              </a:rPr>
              <a:t>getSalary</a:t>
            </a: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b="1" dirty="0">
                <a:latin typeface="Courier New" panose="02070309020205020404" pitchFamily="49" charset="0"/>
                <a:ea typeface="宋体" panose="02010600030101010101" pitchFamily="2" charset="-122"/>
              </a:rPr>
              <a:t>        return </a:t>
            </a:r>
            <a:r>
              <a:rPr lang="en-US" altLang="zh-CN" sz="1800" b="1" dirty="0" smtClean="0">
                <a:latin typeface="Courier New" panose="02070309020205020404" pitchFamily="49" charset="0"/>
                <a:ea typeface="宋体" panose="02010600030101010101" pitchFamily="2" charset="-122"/>
              </a:rPr>
              <a:t>85000.0</a:t>
            </a:r>
            <a:r>
              <a:rPr lang="en-US" altLang="zh-CN" sz="1800" b="1" dirty="0">
                <a:latin typeface="Courier New" panose="02070309020205020404" pitchFamily="49" charset="0"/>
                <a:ea typeface="宋体" panose="02010600030101010101" pitchFamily="2" charset="-122"/>
              </a:rPr>
              <a:t>;      </a:t>
            </a:r>
            <a:r>
              <a:rPr lang="en-US" altLang="zh-CN" sz="1800" b="1" dirty="0">
                <a:solidFill>
                  <a:srgbClr val="008080"/>
                </a:solidFill>
                <a:latin typeface="Courier New" panose="02070309020205020404" pitchFamily="49" charset="0"/>
                <a:ea typeface="宋体" panose="02010600030101010101" pitchFamily="2" charset="-122"/>
              </a:rPr>
              <a:t>// </a:t>
            </a:r>
            <a:r>
              <a:rPr lang="zh-CN" altLang="en-US" sz="1800" b="1" dirty="0" smtClean="0">
                <a:solidFill>
                  <a:srgbClr val="008080"/>
                </a:solidFill>
                <a:latin typeface="Courier New" panose="02070309020205020404" pitchFamily="49" charset="0"/>
                <a:ea typeface="宋体" panose="02010600030101010101" pitchFamily="2" charset="-122"/>
              </a:rPr>
              <a:t>年薪</a:t>
            </a:r>
            <a:r>
              <a:rPr lang="en-US" altLang="zh-CN" sz="1800" b="1" dirty="0" smtClean="0">
                <a:solidFill>
                  <a:srgbClr val="008080"/>
                </a:solidFill>
                <a:latin typeface="Courier New" panose="02070309020205020404" pitchFamily="49" charset="0"/>
                <a:ea typeface="宋体" panose="02010600030101010101" pitchFamily="2" charset="-122"/>
              </a:rPr>
              <a:t>RMB85000.00</a:t>
            </a:r>
            <a:endParaRPr lang="en-US" altLang="zh-CN" sz="1800" b="1" dirty="0">
              <a:solidFill>
                <a:srgbClr val="008080"/>
              </a:solidFill>
              <a:latin typeface="Courier New" panose="02070309020205020404" pitchFamily="49" charset="0"/>
              <a:ea typeface="宋体" panose="02010600030101010101" pitchFamily="2" charset="-122"/>
            </a:endParaRP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a:t>
            </a:r>
          </a:p>
          <a:p>
            <a:pPr marL="639763" lvl="1" indent="-246063">
              <a:spcBef>
                <a:spcPct val="0"/>
              </a:spcBef>
              <a:buNone/>
            </a:pPr>
            <a:endParaRPr lang="en-US" altLang="zh-CN" sz="900" dirty="0">
              <a:latin typeface="Courier New" panose="02070309020205020404" pitchFamily="49" charset="0"/>
              <a:ea typeface="宋体" panose="02010600030101010101" pitchFamily="2" charset="-122"/>
            </a:endParaRPr>
          </a:p>
          <a:p>
            <a:pPr marL="639763" lvl="1" indent="-246063">
              <a:spcBef>
                <a:spcPct val="0"/>
              </a:spcBef>
              <a:buNone/>
            </a:pPr>
            <a:endParaRPr lang="en-US" altLang="zh-CN" sz="900" dirty="0">
              <a:latin typeface="Courier New" panose="02070309020205020404" pitchFamily="49" charset="0"/>
              <a:ea typeface="宋体" panose="02010600030101010101" pitchFamily="2" charset="-122"/>
            </a:endParaRPr>
          </a:p>
          <a:p>
            <a:pPr marL="639763" lvl="1" indent="-246063">
              <a:buNone/>
            </a:pPr>
            <a:endParaRPr lang="en-US" altLang="zh-CN" dirty="0">
              <a:ea typeface="宋体" panose="02010600030101010101" pitchFamily="2" charset="-122"/>
            </a:endParaRPr>
          </a:p>
          <a:p>
            <a:pPr marL="273050" indent="-273050"/>
            <a:r>
              <a:rPr lang="en-US" altLang="zh-CN" dirty="0" smtClean="0">
                <a:latin typeface="Courier New" panose="02070309020205020404" pitchFamily="49" charset="0"/>
                <a:ea typeface="宋体" panose="02010600030101010101" pitchFamily="2" charset="-122"/>
              </a:rPr>
              <a:t>Employee</a:t>
            </a:r>
            <a:r>
              <a:rPr lang="en-US" altLang="zh-CN" dirty="0" smtClean="0">
                <a:ea typeface="宋体" panose="02010600030101010101" pitchFamily="2" charset="-122"/>
              </a:rPr>
              <a:t> </a:t>
            </a:r>
            <a:r>
              <a:rPr lang="zh-CN" altLang="en-US" dirty="0" smtClean="0">
                <a:ea typeface="宋体" panose="02010600030101010101" pitchFamily="2" charset="-122"/>
              </a:rPr>
              <a:t>的多个子类也需要修改</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它们重写</a:t>
            </a:r>
            <a:r>
              <a:rPr lang="en-US" altLang="zh-CN" dirty="0" smtClean="0">
                <a:ea typeface="宋体" panose="02010600030101010101" pitchFamily="2" charset="-122"/>
              </a:rPr>
              <a:t>Employee</a:t>
            </a:r>
            <a:r>
              <a:rPr lang="zh-CN" altLang="en-US" dirty="0" smtClean="0">
                <a:ea typeface="宋体" panose="02010600030101010101" pitchFamily="2" charset="-122"/>
              </a:rPr>
              <a:t>的</a:t>
            </a:r>
            <a:r>
              <a:rPr lang="en-US" altLang="zh-CN" dirty="0" err="1" smtClean="0">
                <a:latin typeface="Courier New" panose="02070309020205020404" pitchFamily="49" charset="0"/>
                <a:ea typeface="宋体" panose="02010600030101010101" pitchFamily="2" charset="-122"/>
              </a:rPr>
              <a:t>getSalary</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B83DA396-CE39-45A5-BDDF-93B68AC4ED78}"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16</a:t>
            </a:fld>
            <a:endParaRPr lang="zh-CN" altLang="en-US"/>
          </a:p>
        </p:txBody>
      </p:sp>
    </p:spTree>
    <p:extLst>
      <p:ext uri="{BB962C8B-B14F-4D97-AF65-F5344CB8AC3E}">
        <p14:creationId xmlns:p14="http://schemas.microsoft.com/office/powerpoint/2010/main" val="32953581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1555">
                                            <p:txEl>
                                              <p:pRg st="15" end="15"/>
                                            </p:txEl>
                                          </p:spTgt>
                                        </p:tgtEl>
                                        <p:attrNameLst>
                                          <p:attrName>style.visibility</p:attrName>
                                        </p:attrNameLst>
                                      </p:cBhvr>
                                      <p:to>
                                        <p:strVal val="visible"/>
                                      </p:to>
                                    </p:set>
                                    <p:animEffect transition="in" filter="fade">
                                      <p:cBhvr>
                                        <p:cTn id="7" dur="1000"/>
                                        <p:tgtEl>
                                          <p:spTgt spid="1431555">
                                            <p:txEl>
                                              <p:pRg st="15" end="1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1555">
                                            <p:txEl>
                                              <p:pRg st="16" end="16"/>
                                            </p:txEl>
                                          </p:spTgt>
                                        </p:tgtEl>
                                        <p:attrNameLst>
                                          <p:attrName>style.visibility</p:attrName>
                                        </p:attrNameLst>
                                      </p:cBhvr>
                                      <p:to>
                                        <p:strVal val="visible"/>
                                      </p:to>
                                    </p:set>
                                    <p:animEffect transition="in" filter="fade">
                                      <p:cBhvr>
                                        <p:cTn id="10" dur="1000"/>
                                        <p:tgtEl>
                                          <p:spTgt spid="143155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繁琐的解决方案</a:t>
            </a:r>
            <a:endParaRPr lang="en-US" altLang="zh-CN" dirty="0">
              <a:ea typeface="宋体" panose="02010600030101010101" pitchFamily="2" charset="-122"/>
            </a:endParaRPr>
          </a:p>
        </p:txBody>
      </p:sp>
      <p:sp>
        <p:nvSpPr>
          <p:cNvPr id="914435" name="Rectangle 3"/>
          <p:cNvSpPr>
            <a:spLocks noGrp="1" noChangeArrowheads="1"/>
          </p:cNvSpPr>
          <p:nvPr>
            <p:ph idx="1"/>
          </p:nvPr>
        </p:nvSpPr>
        <p:spPr/>
        <p:txBody>
          <a:bodyPr>
            <a:normAutofit/>
          </a:bodyPr>
          <a:lstStyle/>
          <a:p>
            <a:pPr marL="639763" lvl="1" indent="-246063">
              <a:buNone/>
            </a:pPr>
            <a:r>
              <a:rPr lang="en-US" altLang="zh-CN" sz="1800" dirty="0">
                <a:latin typeface="Courier New" panose="02070309020205020404" pitchFamily="49" charset="0"/>
                <a:ea typeface="宋体" panose="02010600030101010101" pitchFamily="2" charset="-122"/>
              </a:rPr>
              <a:t>public class </a:t>
            </a:r>
            <a:r>
              <a:rPr lang="en-US" altLang="zh-CN" sz="1800" dirty="0" smtClean="0">
                <a:latin typeface="Courier New" panose="02070309020205020404" pitchFamily="49" charset="0"/>
                <a:ea typeface="宋体" panose="02010600030101010101" pitchFamily="2" charset="-122"/>
              </a:rPr>
              <a:t>Developer </a:t>
            </a:r>
            <a:r>
              <a:rPr lang="en-US" altLang="zh-CN" sz="1800" dirty="0">
                <a:latin typeface="Courier New" panose="02070309020205020404" pitchFamily="49" charset="0"/>
                <a:ea typeface="宋体" panose="02010600030101010101" pitchFamily="2" charset="-122"/>
              </a:rPr>
              <a:t>extends </a:t>
            </a:r>
            <a:r>
              <a:rPr lang="en-US" altLang="zh-CN" sz="1800" dirty="0" smtClean="0">
                <a:latin typeface="Courier New" panose="02070309020205020404" pitchFamily="49" charset="0"/>
                <a:ea typeface="宋体" panose="02010600030101010101" pitchFamily="2" charset="-122"/>
              </a:rPr>
              <a:t>Employee </a:t>
            </a:r>
            <a:r>
              <a:rPr lang="en-US" altLang="zh-CN" sz="1800" dirty="0">
                <a:latin typeface="Courier New" panose="02070309020205020404" pitchFamily="49" charset="0"/>
                <a:ea typeface="宋体" panose="02010600030101010101" pitchFamily="2" charset="-122"/>
              </a:rPr>
              <a:t>{</a:t>
            </a:r>
          </a:p>
          <a:p>
            <a:pPr marL="639763" lvl="1" indent="-246063">
              <a:buNone/>
            </a:pPr>
            <a:r>
              <a:rPr lang="en-US" altLang="zh-CN" sz="1800" dirty="0">
                <a:latin typeface="Courier New" panose="02070309020205020404" pitchFamily="49" charset="0"/>
                <a:ea typeface="宋体" panose="02010600030101010101" pitchFamily="2" charset="-122"/>
              </a:rPr>
              <a:t>    public double </a:t>
            </a:r>
            <a:r>
              <a:rPr lang="en-US" altLang="zh-CN" sz="1800" dirty="0" err="1">
                <a:latin typeface="Courier New" panose="02070309020205020404" pitchFamily="49" charset="0"/>
                <a:ea typeface="宋体" panose="02010600030101010101" pitchFamily="2" charset="-122"/>
              </a:rPr>
              <a:t>getSalary</a:t>
            </a: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b="1" dirty="0">
                <a:latin typeface="Courier New" panose="02070309020205020404" pitchFamily="49" charset="0"/>
                <a:ea typeface="宋体" panose="02010600030101010101" pitchFamily="2" charset="-122"/>
              </a:rPr>
              <a:t>        return </a:t>
            </a:r>
            <a:r>
              <a:rPr lang="en-US" altLang="zh-CN" sz="1800" b="1" dirty="0" smtClean="0">
                <a:latin typeface="Courier New" panose="02070309020205020404" pitchFamily="49" charset="0"/>
                <a:ea typeface="宋体" panose="02010600030101010101" pitchFamily="2" charset="-122"/>
              </a:rPr>
              <a:t>135000.0</a:t>
            </a:r>
            <a:r>
              <a:rPr lang="en-US" altLang="zh-CN" sz="1800" b="1" dirty="0">
                <a:latin typeface="Courier New" panose="02070309020205020404" pitchFamily="49" charset="0"/>
                <a:ea typeface="宋体" panose="02010600030101010101" pitchFamily="2" charset="-122"/>
              </a:rPr>
              <a:t>;</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a:t>
            </a:r>
          </a:p>
          <a:p>
            <a:pPr marL="639763" lvl="1" indent="-246063">
              <a:buNone/>
            </a:pPr>
            <a:endParaRPr lang="en-US" altLang="zh-CN" sz="800" dirty="0">
              <a:latin typeface="Courier New" panose="02070309020205020404" pitchFamily="49" charset="0"/>
              <a:ea typeface="宋体" panose="02010600030101010101" pitchFamily="2" charset="-122"/>
            </a:endParaRPr>
          </a:p>
          <a:p>
            <a:pPr marL="639763" lvl="1" indent="-246063">
              <a:buNone/>
            </a:pPr>
            <a:r>
              <a:rPr lang="en-US" altLang="zh-CN" sz="1800" dirty="0">
                <a:latin typeface="Courier New" panose="02070309020205020404" pitchFamily="49" charset="0"/>
                <a:ea typeface="宋体" panose="02010600030101010101" pitchFamily="2" charset="-122"/>
              </a:rPr>
              <a:t>public class Marketer extends Employee {</a:t>
            </a:r>
          </a:p>
          <a:p>
            <a:pPr marL="639763" lvl="1" indent="-246063">
              <a:buNone/>
            </a:pPr>
            <a:r>
              <a:rPr lang="en-US" altLang="zh-CN" sz="1800" dirty="0">
                <a:latin typeface="Courier New" panose="02070309020205020404" pitchFamily="49" charset="0"/>
                <a:ea typeface="宋体" panose="02010600030101010101" pitchFamily="2" charset="-122"/>
              </a:rPr>
              <a:t>    public double </a:t>
            </a:r>
            <a:r>
              <a:rPr lang="en-US" altLang="zh-CN" sz="1800" dirty="0" err="1">
                <a:latin typeface="Courier New" panose="02070309020205020404" pitchFamily="49" charset="0"/>
                <a:ea typeface="宋体" panose="02010600030101010101" pitchFamily="2" charset="-122"/>
              </a:rPr>
              <a:t>getSalary</a:t>
            </a: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b="1" dirty="0">
                <a:latin typeface="Courier New" panose="02070309020205020404" pitchFamily="49" charset="0"/>
                <a:ea typeface="宋体" panose="02010600030101010101" pitchFamily="2" charset="-122"/>
              </a:rPr>
              <a:t>        return </a:t>
            </a:r>
            <a:r>
              <a:rPr lang="en-US" altLang="zh-CN" sz="1800" b="1" dirty="0" smtClean="0">
                <a:latin typeface="Courier New" panose="02070309020205020404" pitchFamily="49" charset="0"/>
                <a:ea typeface="宋体" panose="02010600030101010101" pitchFamily="2" charset="-122"/>
              </a:rPr>
              <a:t>115000.0</a:t>
            </a:r>
            <a:r>
              <a:rPr lang="en-US" altLang="zh-CN" sz="1800" b="1" dirty="0">
                <a:latin typeface="Courier New" panose="02070309020205020404" pitchFamily="49" charset="0"/>
                <a:ea typeface="宋体" panose="02010600030101010101" pitchFamily="2" charset="-122"/>
              </a:rPr>
              <a:t>;</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a:t>
            </a:r>
          </a:p>
          <a:p>
            <a:pPr marL="639763" lvl="1" indent="-246063">
              <a:buNone/>
            </a:pPr>
            <a:endParaRPr lang="en-US" altLang="zh-CN" sz="1400"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C87CBD58-F150-48BD-9DD3-35F57AB27AA6}"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17</a:t>
            </a:fld>
            <a:endParaRPr lang="zh-CN" altLang="en-US"/>
          </a:p>
        </p:txBody>
      </p:sp>
      <p:sp>
        <p:nvSpPr>
          <p:cNvPr id="3" name="矩形 2"/>
          <p:cNvSpPr/>
          <p:nvPr/>
        </p:nvSpPr>
        <p:spPr>
          <a:xfrm>
            <a:off x="4706817" y="5020161"/>
            <a:ext cx="6646984" cy="830997"/>
          </a:xfrm>
          <a:prstGeom prst="rect">
            <a:avLst/>
          </a:prstGeom>
        </p:spPr>
        <p:txBody>
          <a:bodyPr wrap="square">
            <a:spAutoFit/>
          </a:bodyPr>
          <a:lstStyle/>
          <a:p>
            <a:pPr marL="182563" indent="-246063"/>
            <a:r>
              <a:rPr lang="zh-CN" altLang="en-US" sz="2400" dirty="0" smtClean="0">
                <a:solidFill>
                  <a:srgbClr val="FF0000"/>
                </a:solidFill>
              </a:rPr>
              <a:t>子</a:t>
            </a:r>
            <a:r>
              <a:rPr lang="zh-CN" altLang="en-US" sz="2400" dirty="0">
                <a:solidFill>
                  <a:srgbClr val="FF0000"/>
                </a:solidFill>
              </a:rPr>
              <a:t>类重写父类方法时应该建立与父类相应方法的联系，但是目前的解决方案却割裂</a:t>
            </a:r>
            <a:r>
              <a:rPr lang="zh-CN" altLang="en-US" sz="2400" dirty="0" smtClean="0">
                <a:solidFill>
                  <a:srgbClr val="FF0000"/>
                </a:solidFill>
              </a:rPr>
              <a:t>了！</a:t>
            </a:r>
            <a:endParaRPr lang="en-US" altLang="zh-CN" sz="2400" dirty="0">
              <a:solidFill>
                <a:srgbClr val="FF0000"/>
              </a:solidFill>
            </a:endParaRPr>
          </a:p>
        </p:txBody>
      </p:sp>
    </p:spTree>
    <p:extLst>
      <p:ext uri="{BB962C8B-B14F-4D97-AF65-F5344CB8AC3E}">
        <p14:creationId xmlns:p14="http://schemas.microsoft.com/office/powerpoint/2010/main" val="9233442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优化的方案</a:t>
            </a:r>
            <a:endParaRPr lang="en-US" altLang="zh-CN" dirty="0">
              <a:ea typeface="宋体" panose="02010600030101010101" pitchFamily="2" charset="-122"/>
            </a:endParaRPr>
          </a:p>
        </p:txBody>
      </p:sp>
      <p:sp>
        <p:nvSpPr>
          <p:cNvPr id="915459"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在子类方法中调用父类被重写方法：建立与父类方法的</a:t>
            </a:r>
            <a:r>
              <a:rPr lang="zh-CN" altLang="en-US" b="1" u="sng" dirty="0" smtClean="0">
                <a:solidFill>
                  <a:srgbClr val="FF0000"/>
                </a:solidFill>
                <a:ea typeface="宋体" panose="02010600030101010101" pitchFamily="2" charset="-122"/>
              </a:rPr>
              <a:t>逻辑</a:t>
            </a:r>
            <a:r>
              <a:rPr lang="zh-CN" altLang="en-US" b="1" u="sng" dirty="0">
                <a:solidFill>
                  <a:srgbClr val="FF0000"/>
                </a:solidFill>
                <a:ea typeface="宋体" panose="02010600030101010101" pitchFamily="2" charset="-122"/>
              </a:rPr>
              <a:t>连接</a:t>
            </a:r>
            <a:endParaRPr lang="en-US" altLang="zh-CN" b="1" u="sng" dirty="0">
              <a:solidFill>
                <a:srgbClr val="FF0000"/>
              </a:solidFill>
              <a:ea typeface="宋体" panose="02010600030101010101" pitchFamily="2" charset="-122"/>
            </a:endParaRPr>
          </a:p>
          <a:p>
            <a:pPr marL="639763" lvl="1" indent="-246063">
              <a:buNone/>
            </a:pPr>
            <a:endParaRPr lang="en-US" altLang="zh-CN" sz="900" dirty="0">
              <a:latin typeface="Courier New" panose="02070309020205020404" pitchFamily="49" charset="0"/>
              <a:ea typeface="宋体" panose="02010600030101010101" pitchFamily="2" charset="-122"/>
            </a:endParaRPr>
          </a:p>
          <a:p>
            <a:pPr marL="639763" lvl="1" indent="-246063">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super.</a:t>
            </a:r>
            <a:r>
              <a:rPr lang="en-US" altLang="zh-CN" b="1" dirty="0" err="1">
                <a:ea typeface="宋体" panose="02010600030101010101" pitchFamily="2" charset="-122"/>
              </a:rPr>
              <a:t>method</a:t>
            </a:r>
            <a:r>
              <a:rPr lang="en-US" altLang="zh-CN" dirty="0">
                <a:latin typeface="Courier New" panose="02070309020205020404" pitchFamily="49" charset="0"/>
                <a:ea typeface="宋体" panose="02010600030101010101" pitchFamily="2" charset="-122"/>
              </a:rPr>
              <a:t>(</a:t>
            </a:r>
            <a:r>
              <a:rPr lang="en-US" altLang="zh-CN" b="1" dirty="0">
                <a:ea typeface="宋体" panose="02010600030101010101" pitchFamily="2" charset="-122"/>
              </a:rPr>
              <a:t>parameters</a:t>
            </a:r>
            <a:r>
              <a:rPr lang="en-US" altLang="zh-CN" dirty="0">
                <a:latin typeface="Courier New" panose="02070309020205020404" pitchFamily="49" charset="0"/>
                <a:ea typeface="宋体" panose="02010600030101010101" pitchFamily="2" charset="-122"/>
              </a:rPr>
              <a:t>)</a:t>
            </a:r>
          </a:p>
          <a:p>
            <a:pPr marL="639763" lvl="1" indent="-246063">
              <a:buNone/>
            </a:pPr>
            <a:endParaRPr lang="en-US" altLang="zh-CN" sz="900" dirty="0">
              <a:ea typeface="宋体" panose="02010600030101010101" pitchFamily="2" charset="-122"/>
            </a:endParaRPr>
          </a:p>
          <a:p>
            <a:pPr marL="639763" lvl="1" indent="-246063"/>
            <a:r>
              <a:rPr lang="en-US" altLang="zh-CN" dirty="0">
                <a:ea typeface="宋体" panose="02010600030101010101" pitchFamily="2" charset="-122"/>
              </a:rPr>
              <a:t>Example:</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p:txBody>
      </p:sp>
      <p:sp>
        <p:nvSpPr>
          <p:cNvPr id="2" name="矩形 1"/>
          <p:cNvSpPr/>
          <p:nvPr/>
        </p:nvSpPr>
        <p:spPr>
          <a:xfrm>
            <a:off x="3066857" y="3061037"/>
            <a:ext cx="5799238" cy="3477875"/>
          </a:xfrm>
          <a:prstGeom prst="rect">
            <a:avLst/>
          </a:prstGeom>
        </p:spPr>
        <p:txBody>
          <a:bodyPr wrap="square">
            <a:spAutoFit/>
          </a:bodyPr>
          <a:lstStyle/>
          <a:p>
            <a:pPr marL="273050" indent="-273050">
              <a:spcBef>
                <a:spcPct val="0"/>
              </a:spcBef>
              <a:buNone/>
            </a:pPr>
            <a:r>
              <a:rPr lang="en-US" altLang="zh-CN" sz="1600" dirty="0">
                <a:latin typeface="Courier New" panose="02070309020205020404" pitchFamily="49" charset="0"/>
              </a:rPr>
              <a:t>public class Seller extends Marketer {</a:t>
            </a:r>
          </a:p>
          <a:p>
            <a:pPr marL="273050" indent="-273050">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getReimbursementForm</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return "pink";</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8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public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getVacationDays</a:t>
            </a:r>
            <a:r>
              <a:rPr lang="en-US" altLang="zh-CN" sz="1600"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return </a:t>
            </a:r>
            <a:r>
              <a:rPr lang="en-US" altLang="zh-CN" sz="1600" b="1" dirty="0" err="1">
                <a:latin typeface="Courier New" panose="02070309020205020404" pitchFamily="49" charset="0"/>
              </a:rPr>
              <a:t>super.getVacationDays</a:t>
            </a:r>
            <a:r>
              <a:rPr lang="en-US" altLang="zh-CN" sz="1600" b="1" dirty="0">
                <a:latin typeface="Courier New" panose="02070309020205020404" pitchFamily="49" charset="0"/>
              </a:rPr>
              <a:t>() + 5;</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endParaRPr lang="en-US" altLang="zh-CN" sz="1600"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public double </a:t>
            </a:r>
            <a:r>
              <a:rPr lang="en-US" altLang="zh-CN" sz="1600" dirty="0" err="1">
                <a:latin typeface="Courier New" panose="02070309020205020404" pitchFamily="49" charset="0"/>
              </a:rPr>
              <a:t>getSalary</a:t>
            </a:r>
            <a:r>
              <a:rPr lang="en-US" altLang="zh-CN" sz="1600"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return </a:t>
            </a:r>
            <a:r>
              <a:rPr lang="en-US" altLang="zh-CN" sz="1600" b="1" dirty="0" err="1">
                <a:latin typeface="Courier New" panose="02070309020205020404" pitchFamily="49" charset="0"/>
              </a:rPr>
              <a:t>super.getSalary</a:t>
            </a:r>
            <a:r>
              <a:rPr lang="en-US" altLang="zh-CN" sz="1600" b="1" dirty="0">
                <a:latin typeface="Courier New" panose="02070309020205020404" pitchFamily="49" charset="0"/>
              </a:rPr>
              <a:t>() + </a:t>
            </a:r>
            <a:r>
              <a:rPr lang="en-US" altLang="zh-CN" sz="1600" b="1" dirty="0" smtClean="0">
                <a:latin typeface="Courier New" panose="02070309020205020404" pitchFamily="49" charset="0"/>
              </a:rPr>
              <a:t>20000.0;</a:t>
            </a:r>
            <a:endParaRPr lang="en-US" altLang="zh-CN" sz="1600" b="1"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a:t>
            </a:r>
            <a:endParaRPr lang="en-US" altLang="zh-CN" sz="800"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a:t>
            </a:r>
            <a:endParaRPr lang="en-US" altLang="zh-CN" sz="800" dirty="0">
              <a:latin typeface="Courier New" panose="02070309020205020404" pitchFamily="49" charset="0"/>
            </a:endParaRPr>
          </a:p>
        </p:txBody>
      </p:sp>
      <p:sp>
        <p:nvSpPr>
          <p:cNvPr id="3" name="日期占位符 2"/>
          <p:cNvSpPr>
            <a:spLocks noGrp="1"/>
          </p:cNvSpPr>
          <p:nvPr>
            <p:ph type="dt" sz="half" idx="10"/>
          </p:nvPr>
        </p:nvSpPr>
        <p:spPr/>
        <p:txBody>
          <a:bodyPr/>
          <a:lstStyle/>
          <a:p>
            <a:fld id="{B485D3EF-0724-445B-B7BB-0C99C6E57178}"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18</a:t>
            </a:fld>
            <a:endParaRPr lang="zh-CN" altLang="en-US"/>
          </a:p>
        </p:txBody>
      </p:sp>
      <p:sp>
        <p:nvSpPr>
          <p:cNvPr id="4" name="文本框 3"/>
          <p:cNvSpPr txBox="1"/>
          <p:nvPr/>
        </p:nvSpPr>
        <p:spPr>
          <a:xfrm>
            <a:off x="9030219" y="2737871"/>
            <a:ext cx="2813591" cy="646331"/>
          </a:xfrm>
          <a:prstGeom prst="rect">
            <a:avLst/>
          </a:prstGeom>
          <a:noFill/>
        </p:spPr>
        <p:txBody>
          <a:bodyPr wrap="none" rtlCol="0">
            <a:spAutoFit/>
          </a:bodyPr>
          <a:lstStyle/>
          <a:p>
            <a:r>
              <a:rPr lang="zh-CN" altLang="en-US" dirty="0" smtClean="0"/>
              <a:t>重用父类方法的计算</a:t>
            </a:r>
            <a:endParaRPr lang="en-US" altLang="zh-CN" dirty="0" smtClean="0"/>
          </a:p>
          <a:p>
            <a:r>
              <a:rPr lang="zh-CN" altLang="en-US" dirty="0" smtClean="0"/>
              <a:t>修正</a:t>
            </a:r>
            <a:r>
              <a:rPr lang="en-US" altLang="zh-CN" dirty="0" smtClean="0"/>
              <a:t>/</a:t>
            </a:r>
            <a:r>
              <a:rPr lang="zh-CN" altLang="en-US" dirty="0" smtClean="0"/>
              <a:t>调整父类方法的计算</a:t>
            </a:r>
            <a:endParaRPr lang="zh-CN" altLang="en-US" dirty="0"/>
          </a:p>
        </p:txBody>
      </p:sp>
      <p:sp>
        <p:nvSpPr>
          <p:cNvPr id="6" name="左大括号 5"/>
          <p:cNvSpPr/>
          <p:nvPr/>
        </p:nvSpPr>
        <p:spPr>
          <a:xfrm rot="5400000">
            <a:off x="10286987" y="2043073"/>
            <a:ext cx="300318" cy="90989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9746938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关于继承的讨论</a:t>
            </a:r>
            <a:endParaRPr lang="zh-CN" altLang="en-US" dirty="0"/>
          </a:p>
        </p:txBody>
      </p:sp>
      <p:sp>
        <p:nvSpPr>
          <p:cNvPr id="3" name="内容占位符 2"/>
          <p:cNvSpPr>
            <a:spLocks noGrp="1"/>
          </p:cNvSpPr>
          <p:nvPr>
            <p:ph idx="1"/>
          </p:nvPr>
        </p:nvSpPr>
        <p:spPr/>
        <p:txBody>
          <a:bodyPr/>
          <a:lstStyle/>
          <a:p>
            <a:r>
              <a:rPr lang="zh-CN" altLang="en-US" dirty="0" smtClean="0"/>
              <a:t>使用继承来解决哪几个问题？</a:t>
            </a:r>
            <a:endParaRPr lang="en-US" altLang="zh-CN" dirty="0" smtClean="0"/>
          </a:p>
          <a:p>
            <a:r>
              <a:rPr lang="zh-CN" altLang="en-US" dirty="0" smtClean="0"/>
              <a:t>继承与类型层次</a:t>
            </a:r>
            <a:endParaRPr lang="en-US" altLang="zh-CN" dirty="0" smtClean="0"/>
          </a:p>
          <a:p>
            <a:pPr lvl="1"/>
            <a:r>
              <a:rPr lang="zh-CN" altLang="en-US" dirty="0" smtClean="0"/>
              <a:t>继承的结果形成了类层次，但不见得是类型层次</a:t>
            </a:r>
            <a:endParaRPr lang="en-US" altLang="zh-CN" dirty="0"/>
          </a:p>
          <a:p>
            <a:pPr lvl="1"/>
            <a:r>
              <a:rPr lang="zh-CN" altLang="en-US" dirty="0" smtClean="0"/>
              <a:t>实际项目中如何识别和构造类型层次？</a:t>
            </a:r>
            <a:endParaRPr lang="zh-CN" altLang="en-US" dirty="0"/>
          </a:p>
        </p:txBody>
      </p:sp>
      <p:sp>
        <p:nvSpPr>
          <p:cNvPr id="4" name="日期占位符 3"/>
          <p:cNvSpPr>
            <a:spLocks noGrp="1"/>
          </p:cNvSpPr>
          <p:nvPr>
            <p:ph type="dt" sz="half" idx="10"/>
          </p:nvPr>
        </p:nvSpPr>
        <p:spPr/>
        <p:txBody>
          <a:bodyPr/>
          <a:lstStyle/>
          <a:p>
            <a:fld id="{7A981606-B30E-4CBE-81E3-179364B51633}"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19</a:t>
            </a:fld>
            <a:endParaRPr lang="zh-CN" altLang="en-US"/>
          </a:p>
        </p:txBody>
      </p:sp>
    </p:spTree>
    <p:extLst>
      <p:ext uri="{BB962C8B-B14F-4D97-AF65-F5344CB8AC3E}">
        <p14:creationId xmlns:p14="http://schemas.microsoft.com/office/powerpoint/2010/main" val="82556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几点简要说明</a:t>
            </a:r>
            <a:endParaRPr lang="en-US" dirty="0"/>
          </a:p>
        </p:txBody>
      </p:sp>
      <p:sp>
        <p:nvSpPr>
          <p:cNvPr id="3" name="内容占位符 2"/>
          <p:cNvSpPr>
            <a:spLocks noGrp="1"/>
          </p:cNvSpPr>
          <p:nvPr>
            <p:ph idx="1"/>
          </p:nvPr>
        </p:nvSpPr>
        <p:spPr/>
        <p:txBody>
          <a:bodyPr>
            <a:normAutofit/>
          </a:bodyPr>
          <a:lstStyle/>
          <a:p>
            <a:r>
              <a:rPr lang="zh-CN" altLang="en-US" sz="2400" dirty="0" smtClean="0"/>
              <a:t>关于指导书</a:t>
            </a:r>
            <a:endParaRPr lang="en-US" altLang="zh-CN" sz="2400" dirty="0" smtClean="0"/>
          </a:p>
          <a:p>
            <a:pPr lvl="1"/>
            <a:r>
              <a:rPr lang="zh-CN" altLang="en-US" sz="2000" dirty="0" smtClean="0"/>
              <a:t>限于自然语言本身的固有特点，以及人思维的固有局限性，不能要求指导书像一个数学推导那样</a:t>
            </a:r>
            <a:r>
              <a:rPr lang="en-US" altLang="zh-CN" sz="2000" dirty="0" smtClean="0"/>
              <a:t>100%</a:t>
            </a:r>
            <a:r>
              <a:rPr lang="zh-CN" altLang="en-US" sz="2000" dirty="0" smtClean="0"/>
              <a:t>严密</a:t>
            </a:r>
            <a:endParaRPr lang="en-US" altLang="zh-CN" sz="2000" dirty="0" smtClean="0"/>
          </a:p>
          <a:p>
            <a:pPr lvl="1"/>
            <a:r>
              <a:rPr lang="zh-CN" altLang="en-US" sz="2000" dirty="0" smtClean="0"/>
              <a:t>怎么办？理解和推敲，沟通问询</a:t>
            </a:r>
            <a:endParaRPr lang="en-US" altLang="zh-CN" sz="2000" dirty="0" smtClean="0"/>
          </a:p>
          <a:p>
            <a:r>
              <a:rPr lang="zh-CN" altLang="en-US" sz="2400" dirty="0" smtClean="0"/>
              <a:t>关于公共测试集</a:t>
            </a:r>
            <a:endParaRPr lang="en-US" altLang="zh-CN" sz="2400" dirty="0" smtClean="0"/>
          </a:p>
          <a:p>
            <a:pPr lvl="1"/>
            <a:r>
              <a:rPr lang="zh-CN" altLang="en-US" sz="2000" dirty="0" smtClean="0"/>
              <a:t>一方面提供一个公共基准来检查和对比分析同学们的作业效果</a:t>
            </a:r>
            <a:endParaRPr lang="en-US" altLang="zh-CN" sz="2000" dirty="0" smtClean="0"/>
          </a:p>
          <a:p>
            <a:pPr lvl="1"/>
            <a:r>
              <a:rPr lang="zh-CN" altLang="en-US" sz="2000" dirty="0" smtClean="0"/>
              <a:t>另一方面强调作业中的关键要求</a:t>
            </a:r>
            <a:endParaRPr lang="en-US" altLang="zh-CN" sz="2000" dirty="0" smtClean="0"/>
          </a:p>
          <a:p>
            <a:r>
              <a:rPr lang="zh-CN" altLang="en-US" sz="2400" dirty="0" smtClean="0"/>
              <a:t>大家应该有一个正确的心态来处理问题</a:t>
            </a:r>
            <a:endParaRPr lang="en-US" altLang="zh-CN" sz="2400" dirty="0" smtClean="0"/>
          </a:p>
          <a:p>
            <a:pPr lvl="1"/>
            <a:r>
              <a:rPr lang="zh-CN" altLang="en-US" sz="2000" dirty="0"/>
              <a:t>一次</a:t>
            </a:r>
            <a:r>
              <a:rPr lang="zh-CN" altLang="en-US" sz="2000" dirty="0" smtClean="0"/>
              <a:t>作业不会对最终成绩产生根本性的影响</a:t>
            </a:r>
            <a:endParaRPr lang="en-US" altLang="zh-CN" sz="2000" dirty="0" smtClean="0"/>
          </a:p>
          <a:p>
            <a:pPr lvl="1"/>
            <a:r>
              <a:rPr lang="zh-CN" altLang="en-US" sz="2000" dirty="0"/>
              <a:t>于其</a:t>
            </a:r>
            <a:r>
              <a:rPr lang="zh-CN" altLang="en-US" sz="2000" dirty="0" smtClean="0"/>
              <a:t>在那里牢骚满腹、指桑骂槐、哭天呛地，不如花时间看看自己的程序、别人的程序和自己被发现的</a:t>
            </a:r>
            <a:r>
              <a:rPr lang="en-US" altLang="zh-CN" sz="2000" dirty="0" smtClean="0"/>
              <a:t>bug</a:t>
            </a:r>
            <a:r>
              <a:rPr lang="zh-CN" altLang="en-US" sz="2000" dirty="0" smtClean="0"/>
              <a:t>，找找差距，并思考如何提高自己</a:t>
            </a:r>
            <a:endParaRPr lang="en-US" altLang="zh-CN" sz="2000" dirty="0" smtClean="0"/>
          </a:p>
          <a:p>
            <a:pPr lvl="1"/>
            <a:r>
              <a:rPr lang="zh-CN" altLang="en-US" sz="2000" dirty="0" smtClean="0"/>
              <a:t>虚心接受别人提出的问题是职业素养的一个重要组成部分</a:t>
            </a:r>
            <a:endParaRPr lang="en-US" sz="2000" dirty="0"/>
          </a:p>
        </p:txBody>
      </p:sp>
      <p:sp>
        <p:nvSpPr>
          <p:cNvPr id="4" name="日期占位符 3"/>
          <p:cNvSpPr>
            <a:spLocks noGrp="1"/>
          </p:cNvSpPr>
          <p:nvPr>
            <p:ph type="dt" sz="half" idx="10"/>
          </p:nvPr>
        </p:nvSpPr>
        <p:spPr/>
        <p:txBody>
          <a:bodyPr/>
          <a:lstStyle/>
          <a:p>
            <a:fld id="{7A981606-B30E-4CBE-81E3-179364B51633}" type="datetime1">
              <a:rPr lang="zh-CN" altLang="en-US" smtClean="0"/>
              <a:t>2017/3/17</a:t>
            </a:fld>
            <a:endParaRPr lang="zh-CN" altLang="en-US" dirty="0"/>
          </a:p>
        </p:txBody>
      </p:sp>
      <p:sp>
        <p:nvSpPr>
          <p:cNvPr id="5" name="灯片编号占位符 4"/>
          <p:cNvSpPr>
            <a:spLocks noGrp="1"/>
          </p:cNvSpPr>
          <p:nvPr>
            <p:ph type="sldNum" sz="quarter" idx="12"/>
          </p:nvPr>
        </p:nvSpPr>
        <p:spPr/>
        <p:txBody>
          <a:bodyPr/>
          <a:lstStyle/>
          <a:p>
            <a:fld id="{28BC83B9-764D-4D9E-9517-E65F62E3E5B3}" type="slidenum">
              <a:rPr lang="zh-CN" altLang="en-US" smtClean="0"/>
              <a:t>2</a:t>
            </a:fld>
            <a:endParaRPr lang="zh-CN" altLang="en-US"/>
          </a:p>
        </p:txBody>
      </p:sp>
    </p:spTree>
    <p:extLst>
      <p:ext uri="{BB962C8B-B14F-4D97-AF65-F5344CB8AC3E}">
        <p14:creationId xmlns:p14="http://schemas.microsoft.com/office/powerpoint/2010/main" val="267800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继承带来的潜在构造</a:t>
            </a:r>
            <a:r>
              <a:rPr lang="zh-CN" altLang="en-US" dirty="0">
                <a:ea typeface="宋体" panose="02010600030101010101" pitchFamily="2" charset="-122"/>
              </a:rPr>
              <a:t>方法</a:t>
            </a:r>
            <a:r>
              <a:rPr lang="zh-CN" altLang="en-US" dirty="0" smtClean="0">
                <a:ea typeface="宋体" panose="02010600030101010101" pitchFamily="2" charset="-122"/>
              </a:rPr>
              <a:t>问题</a:t>
            </a:r>
            <a:endParaRPr lang="en-US" altLang="zh-CN" dirty="0">
              <a:ea typeface="宋体" panose="02010600030101010101" pitchFamily="2" charset="-122"/>
            </a:endParaRPr>
          </a:p>
        </p:txBody>
      </p:sp>
      <p:sp>
        <p:nvSpPr>
          <p:cNvPr id="917507"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如果不显式为类定义构造方法，则会有默认的无参数构造方法</a:t>
            </a:r>
            <a:endParaRPr lang="en-US" altLang="zh-CN" dirty="0" smtClean="0">
              <a:ea typeface="宋体" panose="02010600030101010101" pitchFamily="2" charset="-122"/>
            </a:endParaRPr>
          </a:p>
          <a:p>
            <a:pPr marL="730250" lvl="1" indent="-273050"/>
            <a:r>
              <a:rPr lang="zh-CN" altLang="en-US" dirty="0" smtClean="0">
                <a:ea typeface="宋体" panose="02010600030101010101" pitchFamily="2" charset="-122"/>
              </a:rPr>
              <a:t>按照语言定义的默认规则来初始化成员属性的取值</a:t>
            </a:r>
            <a:endParaRPr lang="en-US" altLang="zh-CN" dirty="0" smtClean="0">
              <a:ea typeface="宋体" panose="02010600030101010101" pitchFamily="2" charset="-122"/>
            </a:endParaRPr>
          </a:p>
          <a:p>
            <a:pPr marL="273050" indent="-273050"/>
            <a:r>
              <a:rPr lang="zh-CN" altLang="en-US" dirty="0" smtClean="0">
                <a:ea typeface="宋体" panose="02010600030101010101" pitchFamily="2" charset="-122"/>
              </a:rPr>
              <a:t>在默认构造方法中会</a:t>
            </a:r>
            <a:r>
              <a:rPr lang="zh-CN" altLang="en-US" dirty="0">
                <a:ea typeface="宋体" panose="02010600030101010101" pitchFamily="2" charset="-122"/>
              </a:rPr>
              <a:t>自动</a:t>
            </a:r>
            <a:r>
              <a:rPr lang="zh-CN" altLang="en-US" dirty="0" smtClean="0">
                <a:ea typeface="宋体" panose="02010600030101010101" pitchFamily="2" charset="-122"/>
              </a:rPr>
              <a:t>调用父类构造方法</a:t>
            </a:r>
            <a:endParaRPr lang="en-US" altLang="zh-CN" dirty="0" smtClean="0">
              <a:ea typeface="宋体" panose="02010600030101010101" pitchFamily="2" charset="-122"/>
            </a:endParaRPr>
          </a:p>
          <a:p>
            <a:pPr marL="730250" lvl="1" indent="-273050"/>
            <a:r>
              <a:rPr lang="zh-CN" altLang="en-US" dirty="0" smtClean="0"/>
              <a:t>通过</a:t>
            </a:r>
            <a:r>
              <a:rPr lang="en-US" altLang="zh-CN" dirty="0" smtClean="0"/>
              <a:t>super()</a:t>
            </a:r>
            <a:r>
              <a:rPr lang="zh-CN" altLang="en-US" dirty="0" smtClean="0"/>
              <a:t>调用</a:t>
            </a:r>
            <a:endParaRPr lang="en-US" altLang="zh-CN" dirty="0" smtClean="0"/>
          </a:p>
          <a:p>
            <a:pPr marL="730250" lvl="1" indent="-273050"/>
            <a:r>
              <a:rPr lang="zh-CN" altLang="en-US" dirty="0" smtClean="0">
                <a:ea typeface="宋体" panose="02010600030101010101" pitchFamily="2" charset="-122"/>
              </a:rPr>
              <a:t>确保所有成员属性都得到初始化</a:t>
            </a:r>
            <a:endParaRPr lang="en-US" altLang="zh-CN" dirty="0" smtClean="0">
              <a:ea typeface="宋体" panose="02010600030101010101" pitchFamily="2" charset="-122"/>
            </a:endParaRPr>
          </a:p>
          <a:p>
            <a:pPr marL="273050" indent="-273050"/>
            <a:r>
              <a:rPr lang="zh-CN" altLang="en-US" dirty="0" smtClean="0">
                <a:ea typeface="宋体" panose="02010600030101010101" pitchFamily="2" charset="-122"/>
              </a:rPr>
              <a:t>一旦定义显式构造方法，则默认规则失效</a:t>
            </a:r>
            <a:endParaRPr lang="en-US" altLang="zh-CN" dirty="0" smtClean="0">
              <a:ea typeface="宋体" panose="02010600030101010101" pitchFamily="2" charset="-122"/>
            </a:endParaRPr>
          </a:p>
          <a:p>
            <a:pPr marL="273050" indent="-273050"/>
            <a:r>
              <a:rPr lang="zh-CN" altLang="en-US" dirty="0" smtClean="0">
                <a:ea typeface="宋体" panose="02010600030101010101" pitchFamily="2" charset="-122"/>
              </a:rPr>
              <a:t>如果给</a:t>
            </a:r>
            <a:r>
              <a:rPr lang="en-US" altLang="zh-CN" dirty="0" smtClean="0">
                <a:ea typeface="宋体" panose="02010600030101010101" pitchFamily="2" charset="-122"/>
              </a:rPr>
              <a:t>Employee</a:t>
            </a:r>
            <a:r>
              <a:rPr lang="zh-CN" altLang="en-US" dirty="0" smtClean="0">
                <a:ea typeface="宋体" panose="02010600030101010101" pitchFamily="2" charset="-122"/>
              </a:rPr>
              <a:t>类增加一个</a:t>
            </a:r>
            <a:r>
              <a:rPr lang="en-US" altLang="zh-CN" dirty="0" smtClean="0">
                <a:ea typeface="宋体" panose="02010600030101010101" pitchFamily="2" charset="-122"/>
              </a:rPr>
              <a:t>Employee(</a:t>
            </a:r>
            <a:r>
              <a:rPr lang="en-US" altLang="zh-CN" dirty="0" err="1" smtClean="0">
                <a:ea typeface="宋体" panose="02010600030101010101" pitchFamily="2" charset="-122"/>
              </a:rPr>
              <a:t>int</a:t>
            </a:r>
            <a:r>
              <a:rPr lang="en-US" altLang="zh-CN" dirty="0" smtClean="0">
                <a:ea typeface="宋体" panose="02010600030101010101" pitchFamily="2" charset="-122"/>
              </a:rPr>
              <a:t>)</a:t>
            </a:r>
            <a:r>
              <a:rPr lang="zh-CN" altLang="en-US" dirty="0">
                <a:ea typeface="宋体" panose="02010600030101010101" pitchFamily="2" charset="-122"/>
              </a:rPr>
              <a:t>方法</a:t>
            </a:r>
            <a:r>
              <a:rPr lang="zh-CN" altLang="en-US" dirty="0" smtClean="0">
                <a:ea typeface="宋体" panose="02010600030101010101" pitchFamily="2" charset="-122"/>
              </a:rPr>
              <a:t>，会有什么结果？</a:t>
            </a:r>
            <a:endParaRPr lang="en-US" altLang="zh-CN" dirty="0" smtClean="0">
              <a:ea typeface="宋体" panose="02010600030101010101" pitchFamily="2" charset="-122"/>
            </a:endParaRPr>
          </a:p>
          <a:p>
            <a:pPr marL="730250" lvl="1" indent="-273050"/>
            <a:r>
              <a:rPr lang="en-US" altLang="zh-CN" dirty="0" smtClean="0">
                <a:ea typeface="宋体" panose="02010600030101010101" pitchFamily="2" charset="-122"/>
              </a:rPr>
              <a:t>public class Employee{…Employee(</a:t>
            </a:r>
            <a:r>
              <a:rPr lang="en-US" altLang="zh-CN" dirty="0" err="1" smtClean="0">
                <a:ea typeface="宋体" panose="02010600030101010101" pitchFamily="2" charset="-122"/>
              </a:rPr>
              <a:t>int</a:t>
            </a:r>
            <a:r>
              <a:rPr lang="en-US" altLang="zh-CN" dirty="0" smtClean="0">
                <a:ea typeface="宋体" panose="02010600030101010101" pitchFamily="2" charset="-122"/>
              </a:rPr>
              <a:t> years){…}…}</a:t>
            </a:r>
          </a:p>
          <a:p>
            <a:pPr marL="730250" lvl="1" indent="-273050"/>
            <a:r>
              <a:rPr lang="en-US" altLang="zh-CN" dirty="0" smtClean="0">
                <a:ea typeface="宋体" panose="02010600030101010101" pitchFamily="2" charset="-122"/>
              </a:rPr>
              <a:t>public class Developer extends Employee{…} //</a:t>
            </a:r>
            <a:r>
              <a:rPr lang="zh-CN" altLang="en-US" dirty="0" smtClean="0">
                <a:ea typeface="宋体" panose="02010600030101010101" pitchFamily="2" charset="-122"/>
              </a:rPr>
              <a:t>不定义</a:t>
            </a:r>
            <a:r>
              <a:rPr lang="en-US" altLang="zh-CN" dirty="0" smtClean="0">
                <a:ea typeface="宋体" panose="02010600030101010101" pitchFamily="2" charset="-122"/>
              </a:rPr>
              <a:t>Developer</a:t>
            </a:r>
            <a:r>
              <a:rPr lang="zh-CN" altLang="en-US" dirty="0" smtClean="0">
                <a:ea typeface="宋体" panose="02010600030101010101" pitchFamily="2" charset="-122"/>
              </a:rPr>
              <a:t>构造方法</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E3513DA0-0F68-497B-ABD2-0D48FBF5C08E}"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20</a:t>
            </a:fld>
            <a:endParaRPr lang="zh-CN" altLang="en-US"/>
          </a:p>
        </p:txBody>
      </p:sp>
    </p:spTree>
    <p:extLst>
      <p:ext uri="{BB962C8B-B14F-4D97-AF65-F5344CB8AC3E}">
        <p14:creationId xmlns:p14="http://schemas.microsoft.com/office/powerpoint/2010/main" val="270944384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vert="horz" lIns="0" tIns="45720" rIns="0" bIns="0" rtlCol="0" anchor="b">
            <a:normAutofit/>
          </a:bodyPr>
          <a:lstStyle/>
          <a:p>
            <a:r>
              <a:rPr lang="zh-CN" altLang="en-US" dirty="0"/>
              <a:t>继承带来的潜在构造方法问题</a:t>
            </a:r>
            <a:endParaRPr lang="en-US" altLang="zh-CN" dirty="0">
              <a:ea typeface="宋体" panose="02010600030101010101" pitchFamily="2" charset="-122"/>
            </a:endParaRPr>
          </a:p>
        </p:txBody>
      </p:sp>
      <p:sp>
        <p:nvSpPr>
          <p:cNvPr id="919555"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会导致子类编译出现错误</a:t>
            </a:r>
            <a:endParaRPr lang="en-US" altLang="zh-CN" dirty="0" smtClean="0">
              <a:ea typeface="宋体" panose="02010600030101010101" pitchFamily="2" charset="-122"/>
            </a:endParaRP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dirty="0" smtClean="0">
                <a:solidFill>
                  <a:srgbClr val="800000"/>
                </a:solidFill>
                <a:latin typeface="Courier New" panose="02070309020205020404" pitchFamily="49" charset="0"/>
                <a:ea typeface="宋体" panose="02010600030101010101" pitchFamily="2" charset="-122"/>
              </a:rPr>
              <a:t>Developer.java:2</a:t>
            </a:r>
            <a:r>
              <a:rPr lang="en-US" altLang="zh-CN" dirty="0">
                <a:solidFill>
                  <a:srgbClr val="800000"/>
                </a:solidFill>
                <a:latin typeface="Courier New" panose="02070309020205020404" pitchFamily="49" charset="0"/>
                <a:ea typeface="宋体" panose="02010600030101010101" pitchFamily="2" charset="-122"/>
              </a:rPr>
              <a:t>: cannot find symbol</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symbol  : constructor Employee()</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location: class Employee</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public class </a:t>
            </a:r>
            <a:r>
              <a:rPr lang="en-US" altLang="zh-CN" dirty="0" smtClean="0">
                <a:solidFill>
                  <a:srgbClr val="800000"/>
                </a:solidFill>
                <a:latin typeface="Courier New" panose="02070309020205020404" pitchFamily="49" charset="0"/>
                <a:ea typeface="宋体" panose="02010600030101010101" pitchFamily="2" charset="-122"/>
              </a:rPr>
              <a:t>Developer </a:t>
            </a:r>
            <a:r>
              <a:rPr lang="en-US" altLang="zh-CN" dirty="0">
                <a:solidFill>
                  <a:srgbClr val="800000"/>
                </a:solidFill>
                <a:latin typeface="Courier New" panose="02070309020205020404" pitchFamily="49" charset="0"/>
                <a:ea typeface="宋体" panose="02010600030101010101" pitchFamily="2" charset="-122"/>
              </a:rPr>
              <a:t>extends Employee {</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       ^</a:t>
            </a:r>
          </a:p>
          <a:p>
            <a:pPr marL="639763" lvl="1" indent="-246063">
              <a:lnSpc>
                <a:spcPct val="80000"/>
              </a:lnSpc>
              <a:buNone/>
            </a:pPr>
            <a:endParaRPr lang="en-US" altLang="zh-CN" dirty="0">
              <a:solidFill>
                <a:srgbClr val="800000"/>
              </a:solidFill>
              <a:latin typeface="Courier New" panose="02070309020205020404" pitchFamily="49" charset="0"/>
              <a:ea typeface="宋体" panose="02010600030101010101" pitchFamily="2" charset="-122"/>
            </a:endParaRPr>
          </a:p>
          <a:p>
            <a:pPr marL="639763" lvl="1" indent="-246063"/>
            <a:r>
              <a:rPr lang="zh-CN" altLang="en-US" dirty="0" smtClean="0">
                <a:ea typeface="宋体" panose="02010600030101010101" pitchFamily="2" charset="-122"/>
              </a:rPr>
              <a:t>原因：我们没有为</a:t>
            </a:r>
            <a:r>
              <a:rPr lang="en-US" altLang="zh-CN" dirty="0" smtClean="0">
                <a:ea typeface="宋体" panose="02010600030101010101" pitchFamily="2" charset="-122"/>
              </a:rPr>
              <a:t>Developer</a:t>
            </a:r>
            <a:r>
              <a:rPr lang="zh-CN" altLang="en-US" dirty="0" smtClean="0">
                <a:ea typeface="宋体" panose="02010600030101010101" pitchFamily="2" charset="-122"/>
              </a:rPr>
              <a:t>定义显式构造方法，因此其默认构造方法是</a:t>
            </a:r>
            <a:r>
              <a:rPr lang="en-US" altLang="zh-CN" dirty="0" smtClean="0">
                <a:ea typeface="宋体" panose="02010600030101010101" pitchFamily="2" charset="-122"/>
              </a:rPr>
              <a:t>Developer()</a:t>
            </a:r>
            <a:r>
              <a:rPr lang="zh-CN" altLang="en-US" dirty="0" smtClean="0">
                <a:ea typeface="宋体" panose="02010600030101010101" pitchFamily="2" charset="-122"/>
              </a:rPr>
              <a:t>，且同时会调用</a:t>
            </a:r>
            <a:r>
              <a:rPr lang="en-US" altLang="zh-CN" dirty="0" smtClean="0">
                <a:ea typeface="宋体" panose="02010600030101010101" pitchFamily="2" charset="-122"/>
              </a:rPr>
              <a:t>super()</a:t>
            </a:r>
            <a:r>
              <a:rPr lang="zh-CN" altLang="en-US" dirty="0" smtClean="0">
                <a:ea typeface="宋体" panose="02010600030101010101" pitchFamily="2" charset="-122"/>
              </a:rPr>
              <a:t>。然而没有</a:t>
            </a:r>
            <a:r>
              <a:rPr lang="en-US" altLang="zh-CN" dirty="0" smtClean="0">
                <a:ea typeface="宋体" panose="02010600030101010101" pitchFamily="2" charset="-122"/>
              </a:rPr>
              <a:t>Employee()</a:t>
            </a:r>
            <a:r>
              <a:rPr lang="zh-CN" altLang="en-US" dirty="0" smtClean="0">
                <a:ea typeface="宋体" panose="02010600030101010101" pitchFamily="2" charset="-122"/>
              </a:rPr>
              <a:t>这个方法</a:t>
            </a:r>
            <a:endParaRPr lang="en-US" altLang="zh-CN" dirty="0" smtClean="0">
              <a:ea typeface="宋体" panose="02010600030101010101" pitchFamily="2" charset="-122"/>
            </a:endParaRPr>
          </a:p>
          <a:p>
            <a:pPr marL="182563" indent="-246063"/>
            <a:r>
              <a:rPr lang="en-US" altLang="zh-CN" dirty="0" smtClean="0">
                <a:ea typeface="宋体" panose="02010600030101010101" pitchFamily="2" charset="-122"/>
              </a:rPr>
              <a:t>==》</a:t>
            </a:r>
            <a:r>
              <a:rPr lang="zh-CN" altLang="en-US" dirty="0" smtClean="0">
                <a:ea typeface="宋体" panose="02010600030101010101" pitchFamily="2" charset="-122"/>
              </a:rPr>
              <a:t>子类不会继承父类的构造器</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FFEF37C5-DF7A-456A-99B3-E812DA14EA52}"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21</a:t>
            </a:fld>
            <a:endParaRPr lang="zh-CN" altLang="en-US"/>
          </a:p>
        </p:txBody>
      </p:sp>
    </p:spTree>
    <p:extLst>
      <p:ext uri="{BB962C8B-B14F-4D97-AF65-F5344CB8AC3E}">
        <p14:creationId xmlns:p14="http://schemas.microsoft.com/office/powerpoint/2010/main" val="52499550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vert="horz" lIns="0" tIns="45720" rIns="0" bIns="0" rtlCol="0" anchor="b">
            <a:normAutofit/>
          </a:bodyPr>
          <a:lstStyle/>
          <a:p>
            <a:r>
              <a:rPr lang="zh-CN" altLang="en-US" sz="4000" dirty="0" smtClean="0">
                <a:ea typeface="宋体" panose="02010600030101010101" pitchFamily="2" charset="-122"/>
              </a:rPr>
              <a:t>对父类构造方法的调用</a:t>
            </a:r>
            <a:endParaRPr lang="en-US" altLang="zh-CN" sz="4000" dirty="0">
              <a:ea typeface="宋体" panose="02010600030101010101" pitchFamily="2" charset="-122"/>
            </a:endParaRPr>
          </a:p>
        </p:txBody>
      </p:sp>
      <p:sp>
        <p:nvSpPr>
          <p:cNvPr id="921603" name="Rectangle 3"/>
          <p:cNvSpPr>
            <a:spLocks noGrp="1" noChangeArrowheads="1"/>
          </p:cNvSpPr>
          <p:nvPr>
            <p:ph idx="1"/>
          </p:nvPr>
        </p:nvSpPr>
        <p:spPr/>
        <p:txBody>
          <a:bodyPr>
            <a:normAutofit/>
          </a:bodyPr>
          <a:lstStyle/>
          <a:p>
            <a:pPr marL="639763" lvl="1" indent="-246063">
              <a:buNone/>
            </a:pPr>
            <a:endParaRPr lang="en-US" altLang="zh-CN" dirty="0" smtClean="0">
              <a:latin typeface="Courier New" panose="02070309020205020404" pitchFamily="49" charset="0"/>
              <a:ea typeface="宋体" panose="02010600030101010101" pitchFamily="2" charset="-122"/>
            </a:endParaRPr>
          </a:p>
          <a:p>
            <a:pPr marL="639763" lvl="1" indent="-246063">
              <a:buNone/>
            </a:pPr>
            <a:r>
              <a:rPr lang="zh-CN" altLang="en-US" dirty="0" smtClean="0">
                <a:latin typeface="Courier New" panose="02070309020205020404" pitchFamily="49" charset="0"/>
                <a:ea typeface="宋体" panose="02010600030101010101" pitchFamily="2" charset="-122"/>
              </a:rPr>
              <a:t>语法：</a:t>
            </a:r>
            <a:r>
              <a:rPr lang="en-US" altLang="zh-CN" dirty="0" smtClean="0">
                <a:latin typeface="Courier New" panose="02070309020205020404" pitchFamily="49" charset="0"/>
                <a:ea typeface="宋体" panose="02010600030101010101" pitchFamily="2" charset="-122"/>
              </a:rPr>
              <a:t>super(</a:t>
            </a:r>
            <a:r>
              <a:rPr lang="en-US" altLang="zh-CN" b="1" dirty="0" smtClean="0">
                <a:ea typeface="宋体" panose="02010600030101010101" pitchFamily="2" charset="-122"/>
              </a:rPr>
              <a:t>parameters</a:t>
            </a:r>
            <a:r>
              <a:rPr lang="en-US" altLang="zh-CN" dirty="0">
                <a:latin typeface="Courier New" panose="02070309020205020404" pitchFamily="49" charset="0"/>
                <a:ea typeface="宋体" panose="02010600030101010101" pitchFamily="2" charset="-122"/>
              </a:rPr>
              <a:t>);</a:t>
            </a:r>
          </a:p>
          <a:p>
            <a:pPr marL="639763" lvl="1" indent="-246063">
              <a:buNone/>
            </a:pPr>
            <a:endParaRPr lang="en-US" altLang="zh-CN" sz="900" dirty="0">
              <a:ea typeface="宋体" panose="02010600030101010101" pitchFamily="2" charset="-122"/>
            </a:endParaRPr>
          </a:p>
          <a:p>
            <a:pPr marL="639763" lvl="1" indent="-246063"/>
            <a:r>
              <a:rPr lang="en-US" altLang="zh-CN" dirty="0">
                <a:ea typeface="宋体" panose="02010600030101010101" pitchFamily="2" charset="-122"/>
              </a:rPr>
              <a:t>Example:</a:t>
            </a:r>
            <a:endParaRPr lang="en-US" altLang="zh-CN" sz="900" dirty="0">
              <a:latin typeface="Courier New" panose="02070309020205020404" pitchFamily="49" charset="0"/>
              <a:ea typeface="宋体" panose="02010600030101010101" pitchFamily="2" charset="-122"/>
            </a:endParaRP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public class </a:t>
            </a:r>
            <a:r>
              <a:rPr lang="en-US" altLang="zh-CN" sz="2000" dirty="0" smtClean="0">
                <a:latin typeface="Courier New" panose="02070309020205020404" pitchFamily="49" charset="0"/>
                <a:ea typeface="宋体" panose="02010600030101010101" pitchFamily="2" charset="-122"/>
              </a:rPr>
              <a:t>Developer extends </a:t>
            </a:r>
            <a:r>
              <a:rPr lang="en-US" altLang="zh-CN" sz="2000" dirty="0">
                <a:latin typeface="Courier New" panose="02070309020205020404" pitchFamily="49" charset="0"/>
                <a:ea typeface="宋体" panose="02010600030101010101" pitchFamily="2" charset="-122"/>
              </a:rPr>
              <a:t>Employee {</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public </a:t>
            </a:r>
            <a:r>
              <a:rPr lang="en-US" altLang="zh-CN" sz="2000" dirty="0" smtClean="0">
                <a:latin typeface="Courier New" panose="02070309020205020404" pitchFamily="49" charset="0"/>
                <a:ea typeface="宋体" panose="02010600030101010101" pitchFamily="2" charset="-122"/>
              </a:rPr>
              <a:t>Developer(</a:t>
            </a:r>
            <a:r>
              <a:rPr lang="en-US" altLang="zh-CN" sz="2000" dirty="0" err="1" smtClean="0">
                <a:latin typeface="Courier New" panose="02070309020205020404" pitchFamily="49" charset="0"/>
                <a:ea typeface="宋体" panose="02010600030101010101" pitchFamily="2" charset="-122"/>
              </a:rPr>
              <a:t>int</a:t>
            </a:r>
            <a:r>
              <a:rPr lang="en-US" altLang="zh-CN" sz="2000" dirty="0" smtClean="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years) {</a:t>
            </a:r>
          </a:p>
          <a:p>
            <a:pPr marL="639763" lvl="1" indent="-246063">
              <a:lnSpc>
                <a:spcPct val="80000"/>
              </a:lnSpc>
              <a:buNone/>
            </a:pPr>
            <a:r>
              <a:rPr lang="en-US" altLang="zh-CN" sz="2000" b="1" dirty="0">
                <a:latin typeface="Courier New" panose="02070309020205020404" pitchFamily="49" charset="0"/>
                <a:ea typeface="宋体" panose="02010600030101010101" pitchFamily="2" charset="-122"/>
              </a:rPr>
              <a:t>	        </a:t>
            </a:r>
            <a:r>
              <a:rPr lang="en-US" altLang="zh-CN" sz="2000" b="1" dirty="0">
                <a:solidFill>
                  <a:srgbClr val="003399"/>
                </a:solidFill>
                <a:latin typeface="Courier New" panose="02070309020205020404" pitchFamily="49" charset="0"/>
                <a:ea typeface="宋体" panose="02010600030101010101" pitchFamily="2" charset="-122"/>
              </a:rPr>
              <a:t>super(years);</a:t>
            </a:r>
            <a:r>
              <a:rPr lang="en-US" altLang="zh-CN" sz="2000" b="1" dirty="0">
                <a:latin typeface="Courier New" panose="02070309020205020404" pitchFamily="49" charset="0"/>
                <a:ea typeface="宋体" panose="02010600030101010101" pitchFamily="2" charset="-122"/>
              </a:rPr>
              <a:t>  </a:t>
            </a:r>
            <a:r>
              <a:rPr lang="en-US" altLang="zh-CN" sz="2000" b="1" dirty="0">
                <a:solidFill>
                  <a:srgbClr val="008080"/>
                </a:solidFill>
                <a:latin typeface="Courier New" panose="02070309020205020404" pitchFamily="49" charset="0"/>
                <a:ea typeface="宋体" panose="02010600030101010101" pitchFamily="2" charset="-122"/>
              </a:rPr>
              <a:t>// calls Employee constructor</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a:t>
            </a:r>
          </a:p>
          <a:p>
            <a:pPr marL="639763" lvl="1" indent="-246063">
              <a:buNone/>
            </a:pPr>
            <a:endParaRPr lang="en-US" altLang="zh-CN" sz="800" dirty="0">
              <a:ea typeface="宋体" panose="02010600030101010101" pitchFamily="2" charset="-122"/>
            </a:endParaRPr>
          </a:p>
          <a:p>
            <a:pPr marL="639763" lvl="1" indent="-246063"/>
            <a:r>
              <a:rPr lang="en-US" altLang="zh-CN" dirty="0">
                <a:latin typeface="Courier New" panose="02070309020205020404" pitchFamily="49" charset="0"/>
                <a:ea typeface="宋体" panose="02010600030101010101" pitchFamily="2" charset="-122"/>
              </a:rPr>
              <a:t>s</a:t>
            </a:r>
            <a:r>
              <a:rPr lang="en-US" altLang="zh-CN" dirty="0" smtClean="0">
                <a:latin typeface="Courier New" panose="02070309020205020404" pitchFamily="49" charset="0"/>
                <a:ea typeface="宋体" panose="02010600030101010101" pitchFamily="2" charset="-122"/>
              </a:rPr>
              <a:t>uper</a:t>
            </a:r>
            <a:r>
              <a:rPr lang="zh-CN" altLang="en-US" dirty="0" smtClean="0">
                <a:ea typeface="宋体" panose="02010600030101010101" pitchFamily="2" charset="-122"/>
              </a:rPr>
              <a:t>调用必须是子类构造方法的第一条语句</a:t>
            </a:r>
            <a:r>
              <a:rPr lang="en-US" altLang="zh-CN" dirty="0" smtClean="0">
                <a:ea typeface="宋体" panose="02010600030101010101" pitchFamily="2" charset="-122"/>
              </a:rPr>
              <a:t>(</a:t>
            </a:r>
            <a:r>
              <a:rPr lang="zh-CN" altLang="en-US" dirty="0" smtClean="0">
                <a:ea typeface="宋体" panose="02010600030101010101" pitchFamily="2" charset="-122"/>
              </a:rPr>
              <a:t>为什么？</a:t>
            </a:r>
            <a:r>
              <a:rPr lang="en-US" altLang="zh-CN" dirty="0" smtClean="0">
                <a:ea typeface="宋体" panose="02010600030101010101" pitchFamily="2" charset="-122"/>
              </a:rPr>
              <a:t>)</a:t>
            </a:r>
            <a:endParaRPr lang="en-US" altLang="zh-CN" sz="900" dirty="0">
              <a:ea typeface="宋体" panose="02010600030101010101" pitchFamily="2" charset="-122"/>
            </a:endParaRPr>
          </a:p>
        </p:txBody>
      </p:sp>
      <p:sp>
        <p:nvSpPr>
          <p:cNvPr id="2" name="日期占位符 1"/>
          <p:cNvSpPr>
            <a:spLocks noGrp="1"/>
          </p:cNvSpPr>
          <p:nvPr>
            <p:ph type="dt" sz="half" idx="10"/>
          </p:nvPr>
        </p:nvSpPr>
        <p:spPr/>
        <p:txBody>
          <a:bodyPr/>
          <a:lstStyle/>
          <a:p>
            <a:fld id="{9EA7B4FB-1ACA-4DB3-B71E-08771AAD8CB7}"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22</a:t>
            </a:fld>
            <a:endParaRPr lang="zh-CN" altLang="en-US"/>
          </a:p>
        </p:txBody>
      </p:sp>
    </p:spTree>
    <p:extLst>
      <p:ext uri="{BB962C8B-B14F-4D97-AF65-F5344CB8AC3E}">
        <p14:creationId xmlns:p14="http://schemas.microsoft.com/office/powerpoint/2010/main" val="443695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lstStyle/>
          <a:p>
            <a:r>
              <a:rPr lang="en-US" altLang="zh-CN" dirty="0" smtClean="0">
                <a:latin typeface="Courier New" panose="02070309020205020404" pitchFamily="49" charset="0"/>
                <a:ea typeface="宋体" panose="02010600030101010101" pitchFamily="2" charset="-122"/>
              </a:rPr>
              <a:t>Java</a:t>
            </a:r>
            <a:r>
              <a:rPr lang="zh-CN" altLang="en-US" dirty="0" smtClean="0">
                <a:latin typeface="Courier New" panose="02070309020205020404" pitchFamily="49" charset="0"/>
                <a:ea typeface="宋体" panose="02010600030101010101" pitchFamily="2" charset="-122"/>
              </a:rPr>
              <a:t>的</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a:t>
            </a:r>
            <a:endParaRPr lang="en-US" altLang="zh-CN" dirty="0">
              <a:latin typeface="Courier New" panose="02070309020205020404" pitchFamily="49" charset="0"/>
              <a:ea typeface="宋体" panose="02010600030101010101" pitchFamily="2" charset="-122"/>
            </a:endParaRPr>
          </a:p>
        </p:txBody>
      </p:sp>
      <p:sp>
        <p:nvSpPr>
          <p:cNvPr id="929795" name="Rectangle 3"/>
          <p:cNvSpPr>
            <a:spLocks noGrp="1" noChangeArrowheads="1"/>
          </p:cNvSpPr>
          <p:nvPr>
            <p:ph idx="1"/>
          </p:nvPr>
        </p:nvSpPr>
        <p:spPr/>
        <p:txBody>
          <a:bodyPr>
            <a:normAutofit/>
          </a:bodyPr>
          <a:lstStyle/>
          <a:p>
            <a:r>
              <a:rPr lang="en-US" altLang="zh-CN" dirty="0" smtClean="0">
                <a:ea typeface="宋体" panose="02010600030101010101" pitchFamily="2" charset="-122"/>
              </a:rPr>
              <a:t>Object</a:t>
            </a:r>
            <a:r>
              <a:rPr lang="zh-CN" altLang="en-US" dirty="0" smtClean="0">
                <a:ea typeface="宋体" panose="02010600030101010101" pitchFamily="2" charset="-122"/>
              </a:rPr>
              <a:t>是</a:t>
            </a:r>
            <a:r>
              <a:rPr lang="en-US" altLang="zh-CN" dirty="0" smtClean="0">
                <a:ea typeface="宋体" panose="02010600030101010101" pitchFamily="2" charset="-122"/>
              </a:rPr>
              <a:t>Java</a:t>
            </a:r>
            <a:r>
              <a:rPr lang="zh-CN" altLang="en-US" dirty="0" smtClean="0">
                <a:ea typeface="宋体" panose="02010600030101010101" pitchFamily="2" charset="-122"/>
              </a:rPr>
              <a:t>定义的根类</a:t>
            </a:r>
            <a:endParaRPr lang="en-US" altLang="zh-CN" dirty="0">
              <a:ea typeface="宋体" panose="02010600030101010101" pitchFamily="2" charset="-122"/>
            </a:endParaRPr>
          </a:p>
          <a:p>
            <a:pPr lvl="1"/>
            <a:r>
              <a:rPr lang="zh-CN" altLang="en-US" dirty="0" smtClean="0">
                <a:ea typeface="宋体" panose="02010600030101010101" pitchFamily="2" charset="-122"/>
              </a:rPr>
              <a:t>每个类都会默认继承</a:t>
            </a:r>
            <a:r>
              <a:rPr lang="en-US" altLang="zh-CN" dirty="0" smtClean="0">
                <a:latin typeface="Courier New" panose="02070309020205020404" pitchFamily="49" charset="0"/>
                <a:ea typeface="宋体" panose="02010600030101010101" pitchFamily="2" charset="-122"/>
              </a:rPr>
              <a:t>Object</a:t>
            </a:r>
            <a:endParaRPr lang="en-US" altLang="zh-CN" dirty="0">
              <a:ea typeface="宋体" panose="02010600030101010101" pitchFamily="2" charset="-122"/>
            </a:endParaRPr>
          </a:p>
          <a:p>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类提供的方法包括</a:t>
            </a:r>
            <a:endParaRPr lang="en-US" altLang="zh-CN" sz="900" dirty="0">
              <a:latin typeface="Courier New" panose="02070309020205020404" pitchFamily="49" charset="0"/>
              <a:ea typeface="宋体" panose="02010600030101010101" pitchFamily="2" charset="-122"/>
            </a:endParaRPr>
          </a:p>
          <a:p>
            <a:pPr lvl="1"/>
            <a:r>
              <a:rPr lang="en-US" altLang="zh-CN" dirty="0">
                <a:latin typeface="Courier New" panose="02070309020205020404" pitchFamily="49" charset="0"/>
                <a:ea typeface="宋体" panose="02010600030101010101" pitchFamily="2" charset="-122"/>
              </a:rPr>
              <a:t>public String </a:t>
            </a:r>
            <a:r>
              <a:rPr lang="en-US" altLang="zh-CN" dirty="0" err="1">
                <a:latin typeface="Courier New" panose="02070309020205020404" pitchFamily="49" charset="0"/>
                <a:ea typeface="宋体" panose="02010600030101010101" pitchFamily="2" charset="-122"/>
              </a:rPr>
              <a:t>toString</a:t>
            </a:r>
            <a:r>
              <a:rPr lang="en-US" altLang="zh-CN" dirty="0">
                <a:latin typeface="Courier New" panose="02070309020205020404" pitchFamily="49" charset="0"/>
                <a:ea typeface="宋体" panose="02010600030101010101" pitchFamily="2" charset="-122"/>
              </a:rPr>
              <a:t>()</a:t>
            </a:r>
            <a:br>
              <a:rPr lang="en-US" altLang="zh-CN" dirty="0">
                <a:latin typeface="Courier New" panose="02070309020205020404" pitchFamily="49" charset="0"/>
                <a:ea typeface="宋体" panose="02010600030101010101" pitchFamily="2" charset="-122"/>
              </a:rPr>
            </a:br>
            <a:r>
              <a:rPr lang="zh-CN" altLang="en-US" dirty="0" smtClean="0">
                <a:latin typeface="Courier New" panose="02070309020205020404" pitchFamily="49" charset="0"/>
                <a:ea typeface="宋体" panose="02010600030101010101" pitchFamily="2" charset="-122"/>
              </a:rPr>
              <a:t>返回相应对象的文本表示</a:t>
            </a:r>
            <a:endParaRPr lang="en-US" altLang="zh-CN" dirty="0">
              <a:ea typeface="宋体" panose="02010600030101010101" pitchFamily="2" charset="-122"/>
            </a:endParaRPr>
          </a:p>
          <a:p>
            <a:pPr lvl="1"/>
            <a:r>
              <a:rPr lang="en-US" altLang="zh-CN" dirty="0">
                <a:latin typeface="Courier New" panose="02070309020205020404" pitchFamily="49" charset="0"/>
                <a:ea typeface="宋体" panose="02010600030101010101" pitchFamily="2" charset="-122"/>
              </a:rPr>
              <a:t>public </a:t>
            </a:r>
            <a:r>
              <a:rPr lang="en-US" altLang="zh-CN" dirty="0" err="1">
                <a:latin typeface="Courier New" panose="02070309020205020404" pitchFamily="49" charset="0"/>
                <a:ea typeface="宋体" panose="02010600030101010101" pitchFamily="2" charset="-122"/>
              </a:rPr>
              <a:t>boolean</a:t>
            </a:r>
            <a:r>
              <a:rPr lang="en-US" altLang="zh-CN" dirty="0">
                <a:latin typeface="Courier New" panose="02070309020205020404" pitchFamily="49" charset="0"/>
                <a:ea typeface="宋体" panose="02010600030101010101" pitchFamily="2" charset="-122"/>
              </a:rPr>
              <a:t> equals(Object other)</a:t>
            </a:r>
            <a:br>
              <a:rPr lang="en-US" altLang="zh-CN" dirty="0">
                <a:latin typeface="Courier New" panose="02070309020205020404" pitchFamily="49" charset="0"/>
                <a:ea typeface="宋体" panose="02010600030101010101" pitchFamily="2" charset="-122"/>
              </a:rPr>
            </a:br>
            <a:r>
              <a:rPr lang="zh-CN" altLang="en-US" dirty="0" smtClean="0">
                <a:latin typeface="Courier New" panose="02070309020205020404" pitchFamily="49" charset="0"/>
                <a:ea typeface="宋体" panose="02010600030101010101" pitchFamily="2" charset="-122"/>
              </a:rPr>
              <a:t>比较对象的状态是否相同</a:t>
            </a:r>
            <a:endParaRPr lang="en-US" altLang="zh-CN" dirty="0" smtClean="0">
              <a:latin typeface="Courier New" panose="02070309020205020404" pitchFamily="49" charset="0"/>
              <a:ea typeface="宋体" panose="02010600030101010101" pitchFamily="2" charset="-122"/>
            </a:endParaRPr>
          </a:p>
        </p:txBody>
      </p:sp>
      <p:pic>
        <p:nvPicPr>
          <p:cNvPr id="929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9177" y="1657570"/>
            <a:ext cx="13906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DE3592FA-A28D-43DA-8876-79B5952A3C61}"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23</a:t>
            </a:fld>
            <a:endParaRPr lang="zh-CN" altLang="en-US"/>
          </a:p>
        </p:txBody>
      </p:sp>
    </p:spTree>
    <p:extLst>
      <p:ext uri="{BB962C8B-B14F-4D97-AF65-F5344CB8AC3E}">
        <p14:creationId xmlns:p14="http://schemas.microsoft.com/office/powerpoint/2010/main" val="21682842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p:txBody>
          <a:bodyPr/>
          <a:lstStyle/>
          <a:p>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类型对象</a:t>
            </a:r>
            <a:endParaRPr lang="en-US" altLang="zh-CN" dirty="0">
              <a:ea typeface="宋体" panose="02010600030101010101" pitchFamily="2" charset="-122"/>
            </a:endParaRPr>
          </a:p>
        </p:txBody>
      </p:sp>
      <p:sp>
        <p:nvSpPr>
          <p:cNvPr id="930819" name="Rectangle 3"/>
          <p:cNvSpPr>
            <a:spLocks noGrp="1" noChangeArrowheads="1"/>
          </p:cNvSpPr>
          <p:nvPr>
            <p:ph idx="1"/>
          </p:nvPr>
        </p:nvSpPr>
        <p:spPr/>
        <p:txBody>
          <a:bodyPr>
            <a:normAutofit fontScale="85000" lnSpcReduction="20000"/>
          </a:bodyPr>
          <a:lstStyle/>
          <a:p>
            <a:r>
              <a:rPr lang="zh-CN" altLang="en-US" dirty="0" smtClean="0">
                <a:ea typeface="宋体" panose="02010600030101010101" pitchFamily="2" charset="-122"/>
              </a:rPr>
              <a:t>可以通过</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类型变量</a:t>
            </a:r>
            <a:r>
              <a:rPr lang="zh-CN" altLang="en-US" dirty="0" smtClean="0">
                <a:ea typeface="宋体" panose="02010600030101010101" pitchFamily="2" charset="-122"/>
              </a:rPr>
              <a:t>来访问任何对象</a:t>
            </a:r>
            <a:endParaRPr lang="en-US" altLang="zh-CN" dirty="0">
              <a:ea typeface="宋体" panose="02010600030101010101" pitchFamily="2" charset="-122"/>
            </a:endParaRPr>
          </a:p>
          <a:p>
            <a:pPr lvl="1">
              <a:lnSpc>
                <a:spcPct val="70000"/>
              </a:lnSpc>
              <a:buFontTx/>
              <a:buNone/>
            </a:pPr>
            <a:endParaRPr lang="en-US" altLang="zh-CN" sz="900" dirty="0">
              <a:latin typeface="Courier New" panose="02070309020205020404" pitchFamily="49" charset="0"/>
              <a:ea typeface="宋体" panose="02010600030101010101" pitchFamily="2" charset="-122"/>
            </a:endParaRPr>
          </a:p>
          <a:p>
            <a:pPr lvl="1">
              <a:lnSpc>
                <a:spcPct val="70000"/>
              </a:lnSpc>
              <a:buFontTx/>
              <a:buNone/>
            </a:pPr>
            <a:r>
              <a:rPr lang="en-US" altLang="zh-CN" dirty="0">
                <a:latin typeface="Courier New" panose="02070309020205020404" pitchFamily="49" charset="0"/>
                <a:ea typeface="宋体" panose="02010600030101010101" pitchFamily="2" charset="-122"/>
              </a:rPr>
              <a:t>Object o1 = new Point(5, -3);</a:t>
            </a:r>
          </a:p>
          <a:p>
            <a:pPr lvl="1">
              <a:lnSpc>
                <a:spcPct val="70000"/>
              </a:lnSpc>
              <a:buFontTx/>
              <a:buNone/>
            </a:pPr>
            <a:r>
              <a:rPr lang="en-US" altLang="zh-CN" dirty="0">
                <a:latin typeface="Courier New" panose="02070309020205020404" pitchFamily="49" charset="0"/>
                <a:ea typeface="宋体" panose="02010600030101010101" pitchFamily="2" charset="-122"/>
              </a:rPr>
              <a:t>Object o2 = "hello there";</a:t>
            </a:r>
          </a:p>
          <a:p>
            <a:pPr lvl="1">
              <a:lnSpc>
                <a:spcPct val="70000"/>
              </a:lnSpc>
              <a:buFontTx/>
              <a:buNone/>
            </a:pPr>
            <a:r>
              <a:rPr lang="en-US" altLang="zh-CN" dirty="0">
                <a:latin typeface="Courier New" panose="02070309020205020404" pitchFamily="49" charset="0"/>
                <a:ea typeface="宋体" panose="02010600030101010101" pitchFamily="2" charset="-122"/>
              </a:rPr>
              <a:t>Object o3 = new Scanner(System.in);</a:t>
            </a:r>
          </a:p>
          <a:p>
            <a:pPr lvl="1">
              <a:lnSpc>
                <a:spcPct val="70000"/>
              </a:lnSpc>
              <a:buFontTx/>
              <a:buNone/>
            </a:pPr>
            <a:endParaRPr lang="en-US" altLang="zh-CN" sz="1200" dirty="0">
              <a:latin typeface="Courier New" panose="02070309020205020404" pitchFamily="49" charset="0"/>
              <a:ea typeface="宋体" panose="02010600030101010101" pitchFamily="2" charset="-122"/>
            </a:endParaRPr>
          </a:p>
          <a:p>
            <a:r>
              <a:rPr lang="zh-CN" altLang="en-US" dirty="0" smtClean="0">
                <a:latin typeface="Courier New" panose="02070309020205020404" pitchFamily="49" charset="0"/>
                <a:ea typeface="宋体" panose="02010600030101010101" pitchFamily="2" charset="-122"/>
              </a:rPr>
              <a:t>使用</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类型变量只能访问</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类所定义的方法</a:t>
            </a:r>
            <a:endParaRPr lang="en-US" altLang="zh-CN" dirty="0">
              <a:ea typeface="宋体" panose="02010600030101010101" pitchFamily="2" charset="-122"/>
            </a:endParaRPr>
          </a:p>
          <a:p>
            <a:pPr lvl="1">
              <a:lnSpc>
                <a:spcPct val="70000"/>
              </a:lnSpc>
              <a:buFontTx/>
              <a:buNone/>
            </a:pPr>
            <a:endParaRPr lang="en-US" altLang="zh-CN" sz="900" dirty="0">
              <a:latin typeface="Courier New" panose="02070309020205020404" pitchFamily="49" charset="0"/>
              <a:ea typeface="宋体" panose="02010600030101010101" pitchFamily="2" charset="-122"/>
            </a:endParaRPr>
          </a:p>
          <a:p>
            <a:pPr lvl="1">
              <a:lnSpc>
                <a:spcPct val="70000"/>
              </a:lnSpc>
              <a:buFontTx/>
              <a:buNone/>
            </a:pPr>
            <a:r>
              <a:rPr lang="en-US" altLang="zh-CN" dirty="0">
                <a:latin typeface="Courier New" panose="02070309020205020404" pitchFamily="49" charset="0"/>
                <a:ea typeface="宋体" panose="02010600030101010101" pitchFamily="2" charset="-122"/>
              </a:rPr>
              <a:t>String s = o1.toString();      </a:t>
            </a:r>
            <a:r>
              <a:rPr lang="en-US" altLang="zh-CN" b="1" dirty="0">
                <a:solidFill>
                  <a:srgbClr val="008080"/>
                </a:solidFill>
                <a:latin typeface="Courier New" panose="02070309020205020404" pitchFamily="49" charset="0"/>
                <a:ea typeface="宋体" panose="02010600030101010101" pitchFamily="2" charset="-122"/>
              </a:rPr>
              <a:t>// ok</a:t>
            </a:r>
          </a:p>
          <a:p>
            <a:pPr lvl="1">
              <a:lnSpc>
                <a:spcPct val="70000"/>
              </a:lnSpc>
              <a:buFontTx/>
              <a:buNone/>
            </a:pPr>
            <a:r>
              <a:rPr lang="en-US" altLang="zh-CN" dirty="0" err="1">
                <a:solidFill>
                  <a:srgbClr val="800000"/>
                </a:solidFill>
                <a:latin typeface="Courier New" panose="02070309020205020404" pitchFamily="49" charset="0"/>
                <a:ea typeface="宋体" panose="02010600030101010101" pitchFamily="2" charset="-122"/>
              </a:rPr>
              <a:t>int</a:t>
            </a:r>
            <a:r>
              <a:rPr lang="en-US" altLang="zh-CN" dirty="0">
                <a:solidFill>
                  <a:srgbClr val="800000"/>
                </a:solidFill>
                <a:latin typeface="Courier New" panose="02070309020205020404" pitchFamily="49" charset="0"/>
                <a:ea typeface="宋体" panose="02010600030101010101" pitchFamily="2" charset="-122"/>
              </a:rPr>
              <a:t> </a:t>
            </a:r>
            <a:r>
              <a:rPr lang="en-US" altLang="zh-CN" dirty="0" err="1">
                <a:solidFill>
                  <a:srgbClr val="800000"/>
                </a:solidFill>
                <a:latin typeface="Courier New" panose="02070309020205020404" pitchFamily="49" charset="0"/>
                <a:ea typeface="宋体" panose="02010600030101010101" pitchFamily="2" charset="-122"/>
              </a:rPr>
              <a:t>len</a:t>
            </a:r>
            <a:r>
              <a:rPr lang="en-US" altLang="zh-CN" dirty="0">
                <a:solidFill>
                  <a:srgbClr val="800000"/>
                </a:solidFill>
                <a:latin typeface="Courier New" panose="02070309020205020404" pitchFamily="49" charset="0"/>
                <a:ea typeface="宋体" panose="02010600030101010101" pitchFamily="2" charset="-122"/>
              </a:rPr>
              <a:t> = o2.length();         </a:t>
            </a:r>
            <a:r>
              <a:rPr lang="en-US" altLang="zh-CN" b="1" dirty="0">
                <a:solidFill>
                  <a:srgbClr val="800000"/>
                </a:solidFill>
                <a:latin typeface="Courier New" panose="02070309020205020404" pitchFamily="49" charset="0"/>
                <a:ea typeface="宋体" panose="02010600030101010101" pitchFamily="2" charset="-122"/>
              </a:rPr>
              <a:t>// error</a:t>
            </a:r>
          </a:p>
          <a:p>
            <a:pPr lvl="1">
              <a:lnSpc>
                <a:spcPct val="70000"/>
              </a:lnSpc>
              <a:buFontTx/>
              <a:buNone/>
            </a:pPr>
            <a:r>
              <a:rPr lang="en-US" altLang="zh-CN" dirty="0">
                <a:solidFill>
                  <a:srgbClr val="800000"/>
                </a:solidFill>
                <a:latin typeface="Courier New" panose="02070309020205020404" pitchFamily="49" charset="0"/>
                <a:ea typeface="宋体" panose="02010600030101010101" pitchFamily="2" charset="-122"/>
              </a:rPr>
              <a:t>String line = o3.nextLine();   </a:t>
            </a:r>
            <a:r>
              <a:rPr lang="en-US" altLang="zh-CN" b="1" dirty="0">
                <a:solidFill>
                  <a:srgbClr val="800000"/>
                </a:solidFill>
                <a:latin typeface="Courier New" panose="02070309020205020404" pitchFamily="49" charset="0"/>
                <a:ea typeface="宋体" panose="02010600030101010101" pitchFamily="2" charset="-122"/>
              </a:rPr>
              <a:t>// error</a:t>
            </a:r>
          </a:p>
          <a:p>
            <a:pPr lvl="1">
              <a:lnSpc>
                <a:spcPct val="70000"/>
              </a:lnSpc>
              <a:buFontTx/>
              <a:buNone/>
            </a:pPr>
            <a:endParaRPr lang="en-US" altLang="zh-CN" sz="1200" dirty="0">
              <a:solidFill>
                <a:srgbClr val="800000"/>
              </a:solidFill>
              <a:latin typeface="Courier New" panose="02070309020205020404" pitchFamily="49" charset="0"/>
              <a:ea typeface="宋体" panose="02010600030101010101" pitchFamily="2" charset="-122"/>
            </a:endParaRPr>
          </a:p>
          <a:p>
            <a:r>
              <a:rPr lang="zh-CN" altLang="en-US" dirty="0" smtClean="0">
                <a:ea typeface="宋体" panose="02010600030101010101" pitchFamily="2" charset="-122"/>
              </a:rPr>
              <a:t>为了达到处理的一般性，可以在方法中使用类型为</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的参数</a:t>
            </a:r>
            <a:endParaRPr lang="en-US" altLang="zh-CN" dirty="0">
              <a:ea typeface="宋体" panose="02010600030101010101" pitchFamily="2" charset="-122"/>
            </a:endParaRPr>
          </a:p>
          <a:p>
            <a:pPr lvl="1">
              <a:lnSpc>
                <a:spcPct val="70000"/>
              </a:lnSpc>
              <a:buFontTx/>
              <a:buNone/>
            </a:pPr>
            <a:endParaRPr lang="en-US" altLang="zh-CN" sz="900" dirty="0">
              <a:latin typeface="Courier New" panose="02070309020205020404" pitchFamily="49" charset="0"/>
              <a:ea typeface="宋体" panose="02010600030101010101" pitchFamily="2" charset="-122"/>
            </a:endParaRPr>
          </a:p>
          <a:p>
            <a:pPr lvl="1">
              <a:lnSpc>
                <a:spcPct val="70000"/>
              </a:lnSpc>
              <a:buFontTx/>
              <a:buNone/>
            </a:pPr>
            <a:r>
              <a:rPr lang="en-US" altLang="zh-CN" dirty="0">
                <a:latin typeface="Courier New" panose="02070309020205020404" pitchFamily="49" charset="0"/>
                <a:ea typeface="宋体" panose="02010600030101010101" pitchFamily="2" charset="-122"/>
              </a:rPr>
              <a:t>public void </a:t>
            </a:r>
            <a:r>
              <a:rPr lang="en-US" altLang="zh-CN" dirty="0" err="1">
                <a:latin typeface="Courier New" panose="02070309020205020404" pitchFamily="49" charset="0"/>
                <a:ea typeface="宋体" panose="02010600030101010101" pitchFamily="2" charset="-122"/>
              </a:rPr>
              <a:t>checkForNull</a:t>
            </a:r>
            <a:r>
              <a:rPr lang="en-US" altLang="zh-CN" dirty="0">
                <a:latin typeface="Courier New" panose="02070309020205020404" pitchFamily="49" charset="0"/>
                <a:ea typeface="宋体" panose="02010600030101010101" pitchFamily="2" charset="-122"/>
              </a:rPr>
              <a:t>(</a:t>
            </a:r>
            <a:r>
              <a:rPr lang="en-US" altLang="zh-CN" b="1" dirty="0">
                <a:latin typeface="Courier New" panose="02070309020205020404" pitchFamily="49" charset="0"/>
                <a:ea typeface="宋体" panose="02010600030101010101" pitchFamily="2" charset="-122"/>
              </a:rPr>
              <a:t>Object o</a:t>
            </a:r>
            <a:r>
              <a:rPr lang="en-US" altLang="zh-CN" dirty="0">
                <a:latin typeface="Courier New" panose="02070309020205020404" pitchFamily="49" charset="0"/>
                <a:ea typeface="宋体" panose="02010600030101010101" pitchFamily="2" charset="-122"/>
              </a:rPr>
              <a:t>) {</a:t>
            </a:r>
          </a:p>
          <a:p>
            <a:pPr lvl="1">
              <a:lnSpc>
                <a:spcPct val="70000"/>
              </a:lnSpc>
              <a:buFontTx/>
              <a:buNone/>
            </a:pPr>
            <a:r>
              <a:rPr lang="en-US" altLang="zh-CN" dirty="0">
                <a:latin typeface="Courier New" panose="02070309020205020404" pitchFamily="49" charset="0"/>
                <a:ea typeface="宋体" panose="02010600030101010101" pitchFamily="2" charset="-122"/>
              </a:rPr>
              <a:t>    if (o == null) {</a:t>
            </a:r>
          </a:p>
          <a:p>
            <a:pPr lvl="1">
              <a:lnSpc>
                <a:spcPct val="70000"/>
              </a:lnSpc>
              <a:buFontTx/>
              <a:buNone/>
            </a:pPr>
            <a:r>
              <a:rPr lang="en-US" altLang="zh-CN" dirty="0">
                <a:latin typeface="Courier New" panose="02070309020205020404" pitchFamily="49" charset="0"/>
                <a:ea typeface="宋体" panose="02010600030101010101" pitchFamily="2" charset="-122"/>
              </a:rPr>
              <a:t>        throw new </a:t>
            </a:r>
            <a:r>
              <a:rPr lang="en-US" altLang="zh-CN" dirty="0" err="1">
                <a:latin typeface="Courier New" panose="02070309020205020404" pitchFamily="49" charset="0"/>
                <a:ea typeface="宋体" panose="02010600030101010101" pitchFamily="2" charset="-122"/>
              </a:rPr>
              <a:t>IllegalArgumentException</a:t>
            </a:r>
            <a:r>
              <a:rPr lang="en-US" altLang="zh-CN" dirty="0">
                <a:latin typeface="Courier New" panose="02070309020205020404" pitchFamily="49" charset="0"/>
                <a:ea typeface="宋体" panose="02010600030101010101" pitchFamily="2" charset="-122"/>
              </a:rPr>
              <a:t>();</a:t>
            </a:r>
          </a:p>
          <a:p>
            <a:pPr lvl="1">
              <a:lnSpc>
                <a:spcPct val="70000"/>
              </a:lnSpc>
              <a:buFontTx/>
              <a:buNone/>
            </a:pPr>
            <a:r>
              <a:rPr lang="en-US" altLang="zh-CN" dirty="0">
                <a:latin typeface="Courier New" panose="02070309020205020404" pitchFamily="49" charset="0"/>
                <a:ea typeface="宋体" panose="02010600030101010101" pitchFamily="2" charset="-122"/>
              </a:rPr>
              <a:t>    }</a:t>
            </a:r>
          </a:p>
          <a:p>
            <a:pPr lvl="1">
              <a:lnSpc>
                <a:spcPct val="70000"/>
              </a:lnSpc>
              <a:buFontTx/>
              <a:buNone/>
            </a:pPr>
            <a:r>
              <a:rPr lang="en-US" altLang="zh-CN"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6628DA14-4DA9-4E76-AA9B-CC9CA9143E4A}"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24</a:t>
            </a:fld>
            <a:endParaRPr lang="zh-CN" altLang="en-US"/>
          </a:p>
        </p:txBody>
      </p:sp>
    </p:spTree>
    <p:extLst>
      <p:ext uri="{BB962C8B-B14F-4D97-AF65-F5344CB8AC3E}">
        <p14:creationId xmlns:p14="http://schemas.microsoft.com/office/powerpoint/2010/main" val="1501354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smtClean="0">
                <a:ea typeface="宋体" panose="02010600030101010101" pitchFamily="2" charset="-122"/>
              </a:rPr>
              <a:t>对象比较回顾</a:t>
            </a:r>
            <a:endParaRPr lang="en-US" altLang="zh-CN" dirty="0">
              <a:ea typeface="宋体" panose="02010600030101010101" pitchFamily="2" charset="-122"/>
            </a:endParaRPr>
          </a:p>
        </p:txBody>
      </p:sp>
      <p:sp>
        <p:nvSpPr>
          <p:cNvPr id="931843" name="Rectangle 3"/>
          <p:cNvSpPr>
            <a:spLocks noGrp="1" noChangeArrowheads="1"/>
          </p:cNvSpPr>
          <p:nvPr>
            <p:ph idx="1"/>
          </p:nvPr>
        </p:nvSpPr>
        <p:spPr/>
        <p:txBody>
          <a:bodyPr/>
          <a:lstStyle/>
          <a:p>
            <a:r>
              <a:rPr lang="en-US" altLang="zh-CN" dirty="0" smtClean="0">
                <a:ea typeface="宋体" panose="02010600030101010101" pitchFamily="2" charset="-122"/>
              </a:rPr>
              <a:t>‘</a:t>
            </a:r>
            <a:r>
              <a:rPr lang="en-US" altLang="zh-CN" dirty="0" smtClean="0">
                <a:latin typeface="Courier New" panose="02070309020205020404" pitchFamily="49" charset="0"/>
                <a:ea typeface="宋体" panose="02010600030101010101" pitchFamily="2" charset="-122"/>
              </a:rPr>
              <a:t>==</a:t>
            </a:r>
            <a:r>
              <a:rPr lang="en-US" altLang="zh-CN" dirty="0"/>
              <a:t>’ </a:t>
            </a:r>
            <a:r>
              <a:rPr lang="zh-CN" altLang="en-US" dirty="0" smtClean="0"/>
              <a:t>操作符</a:t>
            </a:r>
            <a:endParaRPr lang="en-US" altLang="zh-CN" dirty="0" smtClean="0"/>
          </a:p>
          <a:p>
            <a:pPr lvl="1"/>
            <a:r>
              <a:rPr lang="zh-CN" altLang="en-US" dirty="0" smtClean="0">
                <a:latin typeface="Courier New" panose="02070309020205020404" pitchFamily="49" charset="0"/>
                <a:ea typeface="宋体" panose="02010600030101010101" pitchFamily="2" charset="-122"/>
              </a:rPr>
              <a:t>比较的是两个对象的引用，而不是对象的状态</a:t>
            </a:r>
            <a:endParaRPr lang="en-US" altLang="zh-CN" dirty="0">
              <a:ea typeface="宋体" panose="02010600030101010101" pitchFamily="2" charset="-122"/>
            </a:endParaRPr>
          </a:p>
          <a:p>
            <a:pPr lvl="1"/>
            <a:r>
              <a:rPr lang="zh-CN" altLang="en-US" dirty="0" smtClean="0">
                <a:ea typeface="宋体" panose="02010600030101010101" pitchFamily="2" charset="-122"/>
              </a:rPr>
              <a:t>只有两个变量指向的是同一个对象时，才返回</a:t>
            </a:r>
            <a:r>
              <a:rPr lang="en-US" altLang="zh-CN" dirty="0" smtClean="0">
                <a:latin typeface="Courier New" panose="02070309020205020404" pitchFamily="49" charset="0"/>
                <a:ea typeface="宋体" panose="02010600030101010101" pitchFamily="2" charset="-122"/>
              </a:rPr>
              <a:t>true</a:t>
            </a:r>
            <a:endParaRPr lang="en-US" altLang="zh-CN" dirty="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Point p1 = new Point(5, 3);</a:t>
            </a:r>
          </a:p>
          <a:p>
            <a:pPr lvl="1">
              <a:lnSpc>
                <a:spcPct val="80000"/>
              </a:lnSpc>
              <a:buFontTx/>
              <a:buNone/>
            </a:pPr>
            <a:r>
              <a:rPr lang="en-US" altLang="zh-CN" sz="2000" dirty="0">
                <a:latin typeface="Courier New" panose="02070309020205020404" pitchFamily="49" charset="0"/>
                <a:ea typeface="宋体" panose="02010600030101010101" pitchFamily="2" charset="-122"/>
              </a:rPr>
              <a:t>	Point p2 = new Point(5, 3);</a:t>
            </a:r>
          </a:p>
          <a:p>
            <a:pPr lvl="1">
              <a:lnSpc>
                <a:spcPct val="80000"/>
              </a:lnSpc>
              <a:buFontTx/>
              <a:buNone/>
            </a:pPr>
            <a:r>
              <a:rPr lang="en-US" altLang="zh-CN" sz="2000" dirty="0">
                <a:latin typeface="Courier New" panose="02070309020205020404" pitchFamily="49" charset="0"/>
                <a:ea typeface="宋体" panose="02010600030101010101" pitchFamily="2" charset="-122"/>
              </a:rPr>
              <a:t>	if (</a:t>
            </a:r>
            <a:r>
              <a:rPr lang="en-US" altLang="zh-CN" sz="2000" b="1" dirty="0">
                <a:latin typeface="Courier New" panose="02070309020205020404" pitchFamily="49" charset="0"/>
                <a:ea typeface="宋体" panose="02010600030101010101" pitchFamily="2" charset="-122"/>
              </a:rPr>
              <a:t>p1 == p2</a:t>
            </a:r>
            <a:r>
              <a:rPr lang="en-US" altLang="zh-CN" sz="2000" dirty="0">
                <a:latin typeface="Courier New" panose="02070309020205020404" pitchFamily="49" charset="0"/>
                <a:ea typeface="宋体" panose="02010600030101010101" pitchFamily="2" charset="-122"/>
              </a:rPr>
              <a:t>) {   </a:t>
            </a:r>
            <a:r>
              <a:rPr lang="en-US" altLang="zh-CN" sz="2000" b="1" dirty="0">
                <a:solidFill>
                  <a:srgbClr val="008000"/>
                </a:solidFill>
                <a:latin typeface="Courier New" panose="02070309020205020404" pitchFamily="49" charset="0"/>
                <a:ea typeface="宋体" panose="02010600030101010101" pitchFamily="2" charset="-122"/>
              </a:rPr>
              <a:t>// false</a:t>
            </a:r>
          </a:p>
          <a:p>
            <a:pPr lvl="1">
              <a:lnSpc>
                <a:spcPct val="8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smtClean="0">
                <a:latin typeface="Courier New" panose="02070309020205020404" pitchFamily="49" charset="0"/>
                <a:ea typeface="宋体" panose="02010600030101010101" pitchFamily="2" charset="-122"/>
              </a:rPr>
              <a:t>(“identical");</a:t>
            </a:r>
            <a:endParaRPr lang="en-US" altLang="zh-CN" sz="2000" dirty="0">
              <a:latin typeface="Courier New" panose="02070309020205020404" pitchFamily="49" charset="0"/>
              <a:ea typeface="宋体" panose="02010600030101010101" pitchFamily="2" charset="-122"/>
            </a:endParaRPr>
          </a:p>
          <a:p>
            <a:pPr lvl="1">
              <a:lnSpc>
                <a:spcPct val="80000"/>
              </a:lnSpc>
              <a:buFontTx/>
              <a:buNone/>
            </a:pPr>
            <a:r>
              <a:rPr lang="en-US" altLang="zh-CN" sz="2000" dirty="0">
                <a:latin typeface="Courier New" panose="02070309020205020404" pitchFamily="49" charset="0"/>
                <a:ea typeface="宋体" panose="02010600030101010101" pitchFamily="2" charset="-122"/>
              </a:rPr>
              <a:t>	}</a:t>
            </a:r>
            <a:endParaRPr lang="en-US" altLang="zh-CN" sz="800" dirty="0">
              <a:latin typeface="Courier New" panose="02070309020205020404" pitchFamily="49" charset="0"/>
              <a:ea typeface="宋体" panose="02010600030101010101" pitchFamily="2" charset="-122"/>
            </a:endParaRPr>
          </a:p>
        </p:txBody>
      </p:sp>
      <p:sp>
        <p:nvSpPr>
          <p:cNvPr id="931844" name="Text Box 4"/>
          <p:cNvSpPr txBox="1">
            <a:spLocks noChangeArrowheads="1"/>
          </p:cNvSpPr>
          <p:nvPr/>
        </p:nvSpPr>
        <p:spPr bwMode="auto">
          <a:xfrm>
            <a:off x="5486400" y="4495800"/>
            <a:ext cx="2438400"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r>
              <a:rPr lang="en-US" altLang="zh-CN">
                <a:latin typeface="Courier New" panose="02070309020205020404" pitchFamily="49" charset="0"/>
                <a:ea typeface="ＭＳ Ｐゴシック" panose="020B0600070205080204" pitchFamily="34" charset="-128"/>
                <a:cs typeface="Times New Roman" panose="02020603050405020304" pitchFamily="18" charset="0"/>
              </a:rPr>
              <a:t>...</a:t>
            </a:r>
          </a:p>
        </p:txBody>
      </p:sp>
      <p:graphicFrame>
        <p:nvGraphicFramePr>
          <p:cNvPr id="407557" name="Group 5"/>
          <p:cNvGraphicFramePr>
            <a:graphicFrameLocks noGrp="1"/>
          </p:cNvGraphicFramePr>
          <p:nvPr/>
        </p:nvGraphicFramePr>
        <p:xfrm>
          <a:off x="5575300" y="4665663"/>
          <a:ext cx="2197100" cy="396240"/>
        </p:xfrm>
        <a:graphic>
          <a:graphicData uri="http://schemas.openxmlformats.org/drawingml/2006/table">
            <a:tbl>
              <a:tblPr/>
              <a:tblGrid>
                <a:gridCol w="33655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63538">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x</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 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07575" name="Group 23"/>
          <p:cNvGraphicFramePr>
            <a:graphicFrameLocks noGrp="1"/>
          </p:cNvGraphicFramePr>
          <p:nvPr/>
        </p:nvGraphicFramePr>
        <p:xfrm>
          <a:off x="3276600" y="4800600"/>
          <a:ext cx="1428750" cy="5207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tblGrid>
              <a:tr h="520700">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p1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1865" name="Line 33"/>
          <p:cNvSpPr>
            <a:spLocks noChangeShapeType="1"/>
          </p:cNvSpPr>
          <p:nvPr/>
        </p:nvSpPr>
        <p:spPr bwMode="auto">
          <a:xfrm>
            <a:off x="4419600" y="5105400"/>
            <a:ext cx="990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7586" name="Group 34"/>
          <p:cNvGraphicFramePr>
            <a:graphicFrameLocks noGrp="1"/>
          </p:cNvGraphicFramePr>
          <p:nvPr/>
        </p:nvGraphicFramePr>
        <p:xfrm>
          <a:off x="3276600" y="5692775"/>
          <a:ext cx="1428750" cy="5207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tblGrid>
              <a:tr h="520700">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p2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1873" name="Line 44"/>
          <p:cNvSpPr>
            <a:spLocks noChangeShapeType="1"/>
          </p:cNvSpPr>
          <p:nvPr/>
        </p:nvSpPr>
        <p:spPr bwMode="auto">
          <a:xfrm>
            <a:off x="4419600" y="5997575"/>
            <a:ext cx="990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874" name="Text Box 45"/>
          <p:cNvSpPr txBox="1">
            <a:spLocks noChangeArrowheads="1"/>
          </p:cNvSpPr>
          <p:nvPr/>
        </p:nvSpPr>
        <p:spPr bwMode="auto">
          <a:xfrm>
            <a:off x="5486400" y="5600700"/>
            <a:ext cx="2438400"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r>
              <a:rPr lang="en-US" altLang="zh-CN">
                <a:latin typeface="Courier New" panose="02070309020205020404" pitchFamily="49" charset="0"/>
                <a:ea typeface="ＭＳ Ｐゴシック" panose="020B0600070205080204" pitchFamily="34" charset="-128"/>
                <a:cs typeface="Times New Roman" panose="02020603050405020304" pitchFamily="18" charset="0"/>
              </a:rPr>
              <a:t>...</a:t>
            </a:r>
          </a:p>
        </p:txBody>
      </p:sp>
      <p:graphicFrame>
        <p:nvGraphicFramePr>
          <p:cNvPr id="407598" name="Group 46"/>
          <p:cNvGraphicFramePr>
            <a:graphicFrameLocks noGrp="1"/>
          </p:cNvGraphicFramePr>
          <p:nvPr/>
        </p:nvGraphicFramePr>
        <p:xfrm>
          <a:off x="5575300" y="5770563"/>
          <a:ext cx="2197100" cy="396240"/>
        </p:xfrm>
        <a:graphic>
          <a:graphicData uri="http://schemas.openxmlformats.org/drawingml/2006/table">
            <a:tbl>
              <a:tblPr/>
              <a:tblGrid>
                <a:gridCol w="33655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63538">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x</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 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日期占位符 1"/>
          <p:cNvSpPr>
            <a:spLocks noGrp="1"/>
          </p:cNvSpPr>
          <p:nvPr>
            <p:ph type="dt" sz="half" idx="10"/>
          </p:nvPr>
        </p:nvSpPr>
        <p:spPr/>
        <p:txBody>
          <a:bodyPr/>
          <a:lstStyle/>
          <a:p>
            <a:fld id="{E73892B4-F376-460F-A059-CDFC56201BF2}"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25</a:t>
            </a:fld>
            <a:endParaRPr lang="zh-CN" altLang="en-US"/>
          </a:p>
        </p:txBody>
      </p:sp>
    </p:spTree>
    <p:extLst>
      <p:ext uri="{BB962C8B-B14F-4D97-AF65-F5344CB8AC3E}">
        <p14:creationId xmlns:p14="http://schemas.microsoft.com/office/powerpoint/2010/main" val="224461473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r>
              <a:rPr lang="zh-CN" altLang="en-US" dirty="0"/>
              <a:t>对象比较回顾</a:t>
            </a:r>
            <a:endParaRPr lang="en-US" altLang="zh-CN" dirty="0">
              <a:ea typeface="宋体" panose="02010600030101010101" pitchFamily="2" charset="-122"/>
            </a:endParaRPr>
          </a:p>
        </p:txBody>
      </p:sp>
      <p:sp>
        <p:nvSpPr>
          <p:cNvPr id="932867" name="Rectangle 3"/>
          <p:cNvSpPr>
            <a:spLocks noGrp="1" noChangeArrowheads="1"/>
          </p:cNvSpPr>
          <p:nvPr>
            <p:ph idx="1"/>
          </p:nvPr>
        </p:nvSpPr>
        <p:spPr/>
        <p:txBody>
          <a:bodyPr>
            <a:normAutofit fontScale="92500" lnSpcReduction="10000"/>
          </a:bodyPr>
          <a:lstStyle/>
          <a:p>
            <a:pPr>
              <a:lnSpc>
                <a:spcPct val="120000"/>
              </a:lnSpc>
            </a:pPr>
            <a:r>
              <a:rPr lang="en-US" altLang="zh-CN" dirty="0">
                <a:latin typeface="Courier New" panose="02070309020205020404" pitchFamily="49" charset="0"/>
                <a:ea typeface="宋体" panose="02010600030101010101" pitchFamily="2" charset="-122"/>
              </a:rPr>
              <a:t>e</a:t>
            </a:r>
            <a:r>
              <a:rPr lang="en-US" altLang="zh-CN" dirty="0" smtClean="0">
                <a:latin typeface="Courier New" panose="02070309020205020404" pitchFamily="49" charset="0"/>
                <a:ea typeface="宋体" panose="02010600030101010101" pitchFamily="2" charset="-122"/>
              </a:rPr>
              <a:t>quals</a:t>
            </a:r>
            <a:r>
              <a:rPr lang="zh-CN" altLang="en-US" dirty="0" smtClean="0">
                <a:latin typeface="Courier New" panose="02070309020205020404" pitchFamily="49" charset="0"/>
                <a:ea typeface="宋体" panose="02010600030101010101" pitchFamily="2" charset="-122"/>
              </a:rPr>
              <a:t>方法比较两个对象的状态</a:t>
            </a:r>
            <a:endParaRPr lang="en-US" altLang="zh-CN" dirty="0">
              <a:ea typeface="宋体" panose="02010600030101010101" pitchFamily="2" charset="-122"/>
            </a:endParaRPr>
          </a:p>
          <a:p>
            <a:pPr lvl="1">
              <a:lnSpc>
                <a:spcPct val="120000"/>
              </a:lnSpc>
              <a:buFontTx/>
              <a:buNone/>
            </a:pPr>
            <a:endParaRPr lang="en-US" altLang="zh-CN" sz="900" dirty="0">
              <a:ea typeface="宋体" panose="02010600030101010101" pitchFamily="2" charset="-122"/>
            </a:endParaRPr>
          </a:p>
          <a:p>
            <a:pPr lvl="1">
              <a:lnSpc>
                <a:spcPct val="90000"/>
              </a:lnSpc>
              <a:buFontTx/>
              <a:buNone/>
            </a:pPr>
            <a:r>
              <a:rPr lang="en-US" altLang="zh-CN" dirty="0">
                <a:latin typeface="Courier New" panose="02070309020205020404" pitchFamily="49" charset="0"/>
                <a:ea typeface="宋体" panose="02010600030101010101" pitchFamily="2" charset="-122"/>
              </a:rPr>
              <a:t>	if (</a:t>
            </a:r>
            <a:r>
              <a:rPr lang="en-US" altLang="zh-CN" b="1" dirty="0">
                <a:latin typeface="Courier New" panose="02070309020205020404" pitchFamily="49" charset="0"/>
                <a:ea typeface="宋体" panose="02010600030101010101" pitchFamily="2" charset="-122"/>
              </a:rPr>
              <a:t>str1.equals(str2)</a:t>
            </a:r>
            <a:r>
              <a:rPr lang="en-US" altLang="zh-CN" dirty="0">
                <a:latin typeface="Courier New" panose="02070309020205020404" pitchFamily="49" charset="0"/>
                <a:ea typeface="宋体" panose="02010600030101010101" pitchFamily="2" charset="-122"/>
              </a:rPr>
              <a:t>) {</a:t>
            </a:r>
            <a:endParaRPr lang="en-US" altLang="zh-CN" b="1" dirty="0">
              <a:solidFill>
                <a:srgbClr val="008080"/>
              </a:solidFill>
              <a:latin typeface="Courier New" panose="02070309020205020404" pitchFamily="49" charset="0"/>
              <a:ea typeface="宋体" panose="02010600030101010101" pitchFamily="2" charset="-122"/>
            </a:endParaRPr>
          </a:p>
          <a:p>
            <a:pPr lvl="1">
              <a:lnSpc>
                <a:spcPct val="90000"/>
              </a:lnSpc>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System.out.println</a:t>
            </a:r>
            <a:r>
              <a:rPr lang="en-US" altLang="zh-CN" dirty="0">
                <a:latin typeface="Courier New" panose="02070309020205020404" pitchFamily="49" charset="0"/>
                <a:ea typeface="宋体" panose="02010600030101010101" pitchFamily="2" charset="-122"/>
              </a:rPr>
              <a:t>("the strings are equal");</a:t>
            </a:r>
          </a:p>
          <a:p>
            <a:pPr lvl="1">
              <a:lnSpc>
                <a:spcPct val="90000"/>
              </a:lnSpc>
              <a:buFontTx/>
              <a:buNone/>
            </a:pPr>
            <a:r>
              <a:rPr lang="en-US" altLang="zh-CN" dirty="0">
                <a:latin typeface="Courier New" panose="02070309020205020404" pitchFamily="49" charset="0"/>
                <a:ea typeface="宋体" panose="02010600030101010101" pitchFamily="2" charset="-122"/>
              </a:rPr>
              <a:t>	}</a:t>
            </a:r>
          </a:p>
          <a:p>
            <a:pPr lvl="1">
              <a:lnSpc>
                <a:spcPct val="90000"/>
              </a:lnSpc>
              <a:buFontTx/>
              <a:buNone/>
            </a:pPr>
            <a:endParaRPr lang="en-US" altLang="zh-CN" dirty="0">
              <a:ea typeface="宋体" panose="02010600030101010101" pitchFamily="2" charset="-122"/>
            </a:endParaRPr>
          </a:p>
          <a:p>
            <a:pPr>
              <a:lnSpc>
                <a:spcPct val="120000"/>
              </a:lnSpc>
            </a:pPr>
            <a:r>
              <a:rPr lang="zh-CN" altLang="en-US" dirty="0" smtClean="0">
                <a:ea typeface="宋体" panose="02010600030101010101" pitchFamily="2" charset="-122"/>
              </a:rPr>
              <a:t>默认情况下，</a:t>
            </a:r>
            <a:r>
              <a:rPr lang="en-US" altLang="zh-CN" dirty="0" smtClean="0">
                <a:ea typeface="宋体" panose="02010600030101010101" pitchFamily="2" charset="-122"/>
              </a:rPr>
              <a:t>Object</a:t>
            </a:r>
            <a:r>
              <a:rPr lang="zh-CN" altLang="en-US" dirty="0" smtClean="0">
                <a:ea typeface="宋体" panose="02010600030101010101" pitchFamily="2" charset="-122"/>
              </a:rPr>
              <a:t>提供的</a:t>
            </a:r>
            <a:r>
              <a:rPr lang="en-US" altLang="zh-CN" dirty="0" smtClean="0">
                <a:ea typeface="宋体" panose="02010600030101010101" pitchFamily="2" charset="-122"/>
              </a:rPr>
              <a:t>equals</a:t>
            </a:r>
            <a:r>
              <a:rPr lang="zh-CN" altLang="en-US" dirty="0" smtClean="0">
                <a:ea typeface="宋体" panose="02010600030101010101" pitchFamily="2" charset="-122"/>
              </a:rPr>
              <a:t>方法就是比较对象的引用，因为它不拥有任何比较状态的知识</a:t>
            </a:r>
            <a:endParaRPr lang="en-US" altLang="zh-CN" sz="900" dirty="0">
              <a:latin typeface="Courier New" panose="02070309020205020404" pitchFamily="49" charset="0"/>
              <a:ea typeface="宋体" panose="02010600030101010101" pitchFamily="2" charset="-122"/>
            </a:endParaRPr>
          </a:p>
          <a:p>
            <a:pPr lvl="1">
              <a:lnSpc>
                <a:spcPct val="90000"/>
              </a:lnSpc>
              <a:buFontTx/>
              <a:buNone/>
            </a:pPr>
            <a:r>
              <a:rPr lang="en-US" altLang="zh-CN" dirty="0">
                <a:latin typeface="Courier New" panose="02070309020205020404" pitchFamily="49" charset="0"/>
                <a:ea typeface="宋体" panose="02010600030101010101" pitchFamily="2" charset="-122"/>
              </a:rPr>
              <a:t>	if (</a:t>
            </a:r>
            <a:r>
              <a:rPr lang="en-US" altLang="zh-CN" b="1" dirty="0">
                <a:latin typeface="Courier New" panose="02070309020205020404" pitchFamily="49" charset="0"/>
                <a:ea typeface="宋体" panose="02010600030101010101" pitchFamily="2" charset="-122"/>
              </a:rPr>
              <a:t>p1.equals(p2)</a:t>
            </a:r>
            <a:r>
              <a:rPr lang="en-US" altLang="zh-CN" dirty="0">
                <a:latin typeface="Courier New" panose="02070309020205020404" pitchFamily="49" charset="0"/>
                <a:ea typeface="宋体" panose="02010600030101010101" pitchFamily="2" charset="-122"/>
              </a:rPr>
              <a:t>) {   </a:t>
            </a:r>
            <a:r>
              <a:rPr lang="en-US" altLang="zh-CN" b="1" dirty="0">
                <a:solidFill>
                  <a:srgbClr val="008080"/>
                </a:solidFill>
                <a:latin typeface="Courier New" panose="02070309020205020404" pitchFamily="49" charset="0"/>
                <a:ea typeface="宋体" panose="02010600030101010101" pitchFamily="2" charset="-122"/>
              </a:rPr>
              <a:t>// false :-(</a:t>
            </a:r>
          </a:p>
          <a:p>
            <a:pPr lvl="1">
              <a:lnSpc>
                <a:spcPct val="90000"/>
              </a:lnSpc>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System.out.println</a:t>
            </a:r>
            <a:r>
              <a:rPr lang="en-US" altLang="zh-CN" dirty="0">
                <a:latin typeface="Courier New" panose="02070309020205020404" pitchFamily="49" charset="0"/>
                <a:ea typeface="宋体" panose="02010600030101010101" pitchFamily="2" charset="-122"/>
              </a:rPr>
              <a:t>("equal");</a:t>
            </a:r>
          </a:p>
          <a:p>
            <a:pPr lvl="1">
              <a:lnSpc>
                <a:spcPct val="90000"/>
              </a:lnSpc>
              <a:buFontTx/>
              <a:buNone/>
            </a:pP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a:t>
            </a:r>
            <a:endParaRPr lang="en-US" altLang="zh-CN"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E65D1B63-D354-4851-BC2E-853BC5294088}"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26</a:t>
            </a:fld>
            <a:endParaRPr lang="zh-CN" altLang="en-US"/>
          </a:p>
        </p:txBody>
      </p:sp>
    </p:spTree>
    <p:extLst>
      <p:ext uri="{BB962C8B-B14F-4D97-AF65-F5344CB8AC3E}">
        <p14:creationId xmlns:p14="http://schemas.microsoft.com/office/powerpoint/2010/main" val="140729221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p:txBody>
          <a:bodyPr/>
          <a:lstStyle/>
          <a:p>
            <a:r>
              <a:rPr lang="zh-CN" altLang="en-US" dirty="0" smtClean="0">
                <a:latin typeface="Courier New" panose="02070309020205020404" pitchFamily="49" charset="0"/>
                <a:ea typeface="宋体" panose="02010600030101010101" pitchFamily="2" charset="-122"/>
              </a:rPr>
              <a:t>使用</a:t>
            </a:r>
            <a:r>
              <a:rPr lang="en-US" altLang="zh-CN" dirty="0" smtClean="0">
                <a:latin typeface="Courier New" panose="02070309020205020404" pitchFamily="49" charset="0"/>
                <a:ea typeface="宋体" panose="02010600030101010101" pitchFamily="2" charset="-122"/>
              </a:rPr>
              <a:t>equals</a:t>
            </a:r>
            <a:r>
              <a:rPr lang="zh-CN" altLang="en-US" dirty="0" smtClean="0">
                <a:latin typeface="Courier New" panose="02070309020205020404" pitchFamily="49" charset="0"/>
                <a:ea typeface="宋体" panose="02010600030101010101" pitchFamily="2" charset="-122"/>
              </a:rPr>
              <a:t>的对象状态比较</a:t>
            </a:r>
            <a:endParaRPr lang="en-US" altLang="zh-CN" dirty="0">
              <a:ea typeface="宋体" panose="02010600030101010101" pitchFamily="2" charset="-122"/>
            </a:endParaRPr>
          </a:p>
        </p:txBody>
      </p:sp>
      <p:sp>
        <p:nvSpPr>
          <p:cNvPr id="933891" name="Rectangle 3"/>
          <p:cNvSpPr>
            <a:spLocks noGrp="1" noChangeArrowheads="1"/>
          </p:cNvSpPr>
          <p:nvPr>
            <p:ph idx="1"/>
          </p:nvPr>
        </p:nvSpPr>
        <p:spPr/>
        <p:txBody>
          <a:bodyPr>
            <a:normAutofit fontScale="92500" lnSpcReduction="20000"/>
          </a:bodyPr>
          <a:lstStyle/>
          <a:p>
            <a:pPr>
              <a:lnSpc>
                <a:spcPct val="120000"/>
              </a:lnSpc>
            </a:pPr>
            <a:r>
              <a:rPr lang="zh-CN" altLang="en-US" dirty="0" smtClean="0">
                <a:ea typeface="宋体" panose="02010600030101010101" pitchFamily="2" charset="-122"/>
              </a:rPr>
              <a:t>如果是一个不可变对象，则需要重写实现</a:t>
            </a:r>
            <a:r>
              <a:rPr lang="en-US" altLang="zh-CN" dirty="0" smtClean="0">
                <a:latin typeface="Courier New" panose="02070309020205020404" pitchFamily="49" charset="0"/>
                <a:ea typeface="宋体" panose="02010600030101010101" pitchFamily="2" charset="-122"/>
              </a:rPr>
              <a:t>equals</a:t>
            </a:r>
            <a:r>
              <a:rPr lang="zh-CN" altLang="en-US" dirty="0" smtClean="0">
                <a:latin typeface="Courier New" panose="02070309020205020404" pitchFamily="49" charset="0"/>
                <a:ea typeface="宋体" panose="02010600030101010101" pitchFamily="2" charset="-122"/>
              </a:rPr>
              <a:t>方法</a:t>
            </a:r>
            <a:endParaRPr lang="en-US" altLang="zh-CN" dirty="0">
              <a:ea typeface="宋体" panose="02010600030101010101" pitchFamily="2" charset="-122"/>
            </a:endParaRPr>
          </a:p>
          <a:p>
            <a:pPr lvl="1">
              <a:lnSpc>
                <a:spcPct val="120000"/>
              </a:lnSpc>
            </a:pPr>
            <a:r>
              <a:rPr lang="zh-CN" altLang="en-US" dirty="0" smtClean="0">
                <a:ea typeface="宋体" panose="02010600030101010101" pitchFamily="2" charset="-122"/>
              </a:rPr>
              <a:t>比较两个对象的状态是否一致</a:t>
            </a:r>
            <a:endParaRPr lang="en-US" altLang="zh-CN" dirty="0" smtClean="0">
              <a:ea typeface="宋体" panose="02010600030101010101" pitchFamily="2" charset="-122"/>
            </a:endParaRPr>
          </a:p>
          <a:p>
            <a:pPr lvl="1">
              <a:lnSpc>
                <a:spcPct val="120000"/>
              </a:lnSpc>
            </a:pPr>
            <a:r>
              <a:rPr lang="zh-CN" altLang="en-US" dirty="0" smtClean="0">
                <a:ea typeface="宋体" panose="02010600030101010101" pitchFamily="2" charset="-122"/>
              </a:rPr>
              <a:t>如对</a:t>
            </a:r>
            <a:r>
              <a:rPr lang="en-US" altLang="zh-CN" dirty="0" smtClean="0">
                <a:ea typeface="宋体" panose="02010600030101010101" pitchFamily="2" charset="-122"/>
              </a:rPr>
              <a:t>Point</a:t>
            </a:r>
            <a:r>
              <a:rPr lang="zh-CN" altLang="en-US" dirty="0" smtClean="0">
                <a:ea typeface="宋体" panose="02010600030101010101" pitchFamily="2" charset="-122"/>
              </a:rPr>
              <a:t>对象，当两个</a:t>
            </a:r>
            <a:r>
              <a:rPr lang="en-US" altLang="zh-CN" dirty="0" smtClean="0">
                <a:ea typeface="宋体" panose="02010600030101010101" pitchFamily="2" charset="-122"/>
              </a:rPr>
              <a:t>Point</a:t>
            </a:r>
            <a:r>
              <a:rPr lang="zh-CN" altLang="en-US" dirty="0" smtClean="0">
                <a:ea typeface="宋体" panose="02010600030101010101" pitchFamily="2" charset="-122"/>
              </a:rPr>
              <a:t>对象拥有相同的</a:t>
            </a:r>
            <a:r>
              <a:rPr lang="en-US" altLang="zh-CN" dirty="0" smtClean="0">
                <a:ea typeface="宋体" panose="02010600030101010101" pitchFamily="2" charset="-122"/>
              </a:rPr>
              <a:t>x</a:t>
            </a:r>
            <a:r>
              <a:rPr lang="zh-CN" altLang="en-US" dirty="0" smtClean="0">
                <a:ea typeface="宋体" panose="02010600030101010101" pitchFamily="2" charset="-122"/>
              </a:rPr>
              <a:t>和</a:t>
            </a:r>
            <a:r>
              <a:rPr lang="en-US" altLang="zh-CN" dirty="0" smtClean="0">
                <a:ea typeface="宋体" panose="02010600030101010101" pitchFamily="2" charset="-122"/>
              </a:rPr>
              <a:t>y</a:t>
            </a:r>
            <a:r>
              <a:rPr lang="zh-CN" altLang="en-US" dirty="0" smtClean="0">
                <a:ea typeface="宋体" panose="02010600030101010101" pitchFamily="2" charset="-122"/>
              </a:rPr>
              <a:t>坐标位置，则返回</a:t>
            </a:r>
            <a:r>
              <a:rPr lang="en-US" altLang="zh-CN" dirty="0" smtClean="0">
                <a:latin typeface="Courier New" panose="02070309020205020404" pitchFamily="49" charset="0"/>
                <a:ea typeface="宋体" panose="02010600030101010101" pitchFamily="2" charset="-122"/>
              </a:rPr>
              <a:t>true</a:t>
            </a:r>
            <a:endParaRPr lang="en-US" altLang="zh-CN" dirty="0">
              <a:ea typeface="宋体" panose="02010600030101010101" pitchFamily="2" charset="-122"/>
            </a:endParaRPr>
          </a:p>
          <a:p>
            <a:pPr lvl="1">
              <a:lnSpc>
                <a:spcPct val="120000"/>
              </a:lnSpc>
            </a:pPr>
            <a:endParaRPr lang="en-US" altLang="zh-CN" dirty="0">
              <a:ea typeface="宋体" panose="02010600030101010101" pitchFamily="2" charset="-122"/>
            </a:endParaRPr>
          </a:p>
          <a:p>
            <a:pPr>
              <a:lnSpc>
                <a:spcPct val="90000"/>
              </a:lnSpc>
            </a:pPr>
            <a:r>
              <a:rPr lang="zh-CN" altLang="en-US" dirty="0" smtClean="0">
                <a:ea typeface="宋体" panose="02010600030101010101" pitchFamily="2" charset="-122"/>
              </a:rPr>
              <a:t>一种方案：</a:t>
            </a:r>
            <a:endParaRPr lang="en-US" altLang="zh-CN" dirty="0" smtClean="0">
              <a:ea typeface="宋体" panose="02010600030101010101" pitchFamily="2" charset="-122"/>
            </a:endParaRPr>
          </a:p>
          <a:p>
            <a:pPr lvl="1">
              <a:lnSpc>
                <a:spcPct val="80000"/>
              </a:lnSpc>
              <a:buFontTx/>
              <a:buNone/>
            </a:pPr>
            <a:endParaRPr lang="en-US" altLang="zh-CN" sz="900" dirty="0">
              <a:solidFill>
                <a:srgbClr val="800000"/>
              </a:solidFill>
              <a:latin typeface="Courier New" panose="02070309020205020404" pitchFamily="49" charset="0"/>
              <a:ea typeface="宋体" panose="02010600030101010101" pitchFamily="2" charset="-122"/>
            </a:endParaRP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public </a:t>
            </a:r>
            <a:r>
              <a:rPr lang="en-US" altLang="zh-CN" dirty="0" err="1">
                <a:solidFill>
                  <a:srgbClr val="800000"/>
                </a:solidFill>
                <a:latin typeface="Courier New" panose="02070309020205020404" pitchFamily="49" charset="0"/>
                <a:ea typeface="宋体" panose="02010600030101010101" pitchFamily="2" charset="-122"/>
              </a:rPr>
              <a:t>boolean</a:t>
            </a:r>
            <a:r>
              <a:rPr lang="en-US" altLang="zh-CN" dirty="0">
                <a:solidFill>
                  <a:srgbClr val="800000"/>
                </a:solidFill>
                <a:latin typeface="Courier New" panose="02070309020205020404" pitchFamily="49" charset="0"/>
                <a:ea typeface="宋体" panose="02010600030101010101" pitchFamily="2" charset="-122"/>
              </a:rPr>
              <a:t> equals(Point other)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if (x == </a:t>
            </a:r>
            <a:r>
              <a:rPr lang="en-US" altLang="zh-CN" dirty="0" err="1">
                <a:solidFill>
                  <a:srgbClr val="800000"/>
                </a:solidFill>
                <a:latin typeface="Courier New" panose="02070309020205020404" pitchFamily="49" charset="0"/>
                <a:ea typeface="宋体" panose="02010600030101010101" pitchFamily="2" charset="-122"/>
              </a:rPr>
              <a:t>other.x</a:t>
            </a:r>
            <a:r>
              <a:rPr lang="en-US" altLang="zh-CN" dirty="0">
                <a:solidFill>
                  <a:srgbClr val="800000"/>
                </a:solidFill>
                <a:latin typeface="Courier New" panose="02070309020205020404" pitchFamily="49" charset="0"/>
                <a:ea typeface="宋体" panose="02010600030101010101" pitchFamily="2" charset="-122"/>
              </a:rPr>
              <a:t> &amp;&amp; y == </a:t>
            </a:r>
            <a:r>
              <a:rPr lang="en-US" altLang="zh-CN" dirty="0" err="1">
                <a:solidFill>
                  <a:srgbClr val="800000"/>
                </a:solidFill>
                <a:latin typeface="Courier New" panose="02070309020205020404" pitchFamily="49" charset="0"/>
                <a:ea typeface="宋体" panose="02010600030101010101" pitchFamily="2" charset="-122"/>
              </a:rPr>
              <a:t>other.y</a:t>
            </a:r>
            <a:r>
              <a:rPr lang="en-US" altLang="zh-CN" dirty="0">
                <a:solidFill>
                  <a:srgbClr val="800000"/>
                </a:solidFill>
                <a:latin typeface="Courier New" panose="02070309020205020404" pitchFamily="49" charset="0"/>
                <a:ea typeface="宋体" panose="02010600030101010101" pitchFamily="2" charset="-122"/>
              </a:rPr>
              <a:t>)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return true;</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 else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return false;</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r>
            <a:endParaRPr lang="en-US" altLang="zh-CN" dirty="0">
              <a:ea typeface="宋体" panose="02010600030101010101" pitchFamily="2" charset="-122"/>
            </a:endParaRPr>
          </a:p>
        </p:txBody>
      </p:sp>
      <p:sp>
        <p:nvSpPr>
          <p:cNvPr id="2" name="文本框 1"/>
          <p:cNvSpPr txBox="1"/>
          <p:nvPr/>
        </p:nvSpPr>
        <p:spPr>
          <a:xfrm>
            <a:off x="4628148" y="5804991"/>
            <a:ext cx="7204216"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smtClean="0"/>
              <a:t>问题：</a:t>
            </a:r>
            <a:r>
              <a:rPr lang="en-US" altLang="zh-CN" sz="2400" dirty="0" smtClean="0"/>
              <a:t>Object</a:t>
            </a:r>
            <a:r>
              <a:rPr lang="zh-CN" altLang="en-US" sz="2400" dirty="0" smtClean="0"/>
              <a:t>类的</a:t>
            </a:r>
            <a:r>
              <a:rPr lang="en-US" altLang="zh-CN" sz="2400" dirty="0" smtClean="0"/>
              <a:t>equals</a:t>
            </a:r>
            <a:r>
              <a:rPr lang="zh-CN" altLang="en-US" sz="2400" dirty="0" smtClean="0"/>
              <a:t>规格是</a:t>
            </a:r>
            <a:r>
              <a:rPr lang="en-US" altLang="zh-CN" sz="2400" dirty="0" err="1" smtClean="0"/>
              <a:t>boolean</a:t>
            </a:r>
            <a:r>
              <a:rPr lang="en-US" altLang="zh-CN" sz="2400" dirty="0" smtClean="0"/>
              <a:t> equals(Object)</a:t>
            </a:r>
            <a:endParaRPr lang="zh-CN" altLang="en-US" sz="2400" dirty="0"/>
          </a:p>
        </p:txBody>
      </p:sp>
      <p:sp>
        <p:nvSpPr>
          <p:cNvPr id="3" name="日期占位符 2"/>
          <p:cNvSpPr>
            <a:spLocks noGrp="1"/>
          </p:cNvSpPr>
          <p:nvPr>
            <p:ph type="dt" sz="half" idx="10"/>
          </p:nvPr>
        </p:nvSpPr>
        <p:spPr/>
        <p:txBody>
          <a:bodyPr/>
          <a:lstStyle/>
          <a:p>
            <a:fld id="{FD770197-6C03-4969-AFA9-20FF10102F5E}"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27</a:t>
            </a:fld>
            <a:endParaRPr lang="zh-CN" altLang="en-US"/>
          </a:p>
        </p:txBody>
      </p:sp>
    </p:spTree>
    <p:extLst>
      <p:ext uri="{BB962C8B-B14F-4D97-AF65-F5344CB8AC3E}">
        <p14:creationId xmlns:p14="http://schemas.microsoft.com/office/powerpoint/2010/main" val="24219700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zh-CN" altLang="en-US" dirty="0">
                <a:latin typeface="Courier New" panose="02070309020205020404" pitchFamily="49" charset="0"/>
              </a:rPr>
              <a:t>使用</a:t>
            </a:r>
            <a:r>
              <a:rPr lang="en-US" altLang="zh-CN" dirty="0">
                <a:latin typeface="Courier New" panose="02070309020205020404" pitchFamily="49" charset="0"/>
              </a:rPr>
              <a:t>equals</a:t>
            </a:r>
            <a:r>
              <a:rPr lang="zh-CN" altLang="en-US" dirty="0">
                <a:latin typeface="Courier New" panose="02070309020205020404" pitchFamily="49" charset="0"/>
              </a:rPr>
              <a:t>的对象状态比较</a:t>
            </a:r>
            <a:endParaRPr lang="en-US" altLang="zh-CN" dirty="0">
              <a:ea typeface="宋体" panose="02010600030101010101" pitchFamily="2" charset="-122"/>
            </a:endParaRPr>
          </a:p>
        </p:txBody>
      </p:sp>
      <p:sp>
        <p:nvSpPr>
          <p:cNvPr id="934915" name="Rectangle 3"/>
          <p:cNvSpPr>
            <a:spLocks noGrp="1" noChangeArrowheads="1"/>
          </p:cNvSpPr>
          <p:nvPr>
            <p:ph idx="1"/>
          </p:nvPr>
        </p:nvSpPr>
        <p:spPr/>
        <p:txBody>
          <a:bodyPr>
            <a:normAutofit/>
          </a:bodyPr>
          <a:lstStyle/>
          <a:p>
            <a:pPr lvl="1">
              <a:lnSpc>
                <a:spcPct val="80000"/>
              </a:lnSpc>
              <a:buFontTx/>
              <a:buNone/>
            </a:pPr>
            <a:r>
              <a:rPr lang="en-US" altLang="zh-CN" dirty="0">
                <a:solidFill>
                  <a:srgbClr val="800000"/>
                </a:solidFill>
                <a:latin typeface="Courier New" panose="02070309020205020404" pitchFamily="49" charset="0"/>
              </a:rPr>
              <a:t>	public </a:t>
            </a:r>
            <a:r>
              <a:rPr lang="en-US" altLang="zh-CN" dirty="0" err="1">
                <a:solidFill>
                  <a:srgbClr val="800000"/>
                </a:solidFill>
                <a:latin typeface="Courier New" panose="02070309020205020404" pitchFamily="49" charset="0"/>
              </a:rPr>
              <a:t>boolean</a:t>
            </a:r>
            <a:r>
              <a:rPr lang="en-US" altLang="zh-CN" dirty="0">
                <a:solidFill>
                  <a:srgbClr val="800000"/>
                </a:solidFill>
                <a:latin typeface="Courier New" panose="02070309020205020404" pitchFamily="49" charset="0"/>
              </a:rPr>
              <a:t> </a:t>
            </a:r>
            <a:r>
              <a:rPr lang="en-US" altLang="zh-CN" dirty="0" smtClean="0">
                <a:solidFill>
                  <a:srgbClr val="800000"/>
                </a:solidFill>
                <a:latin typeface="Courier New" panose="02070309020205020404" pitchFamily="49" charset="0"/>
              </a:rPr>
              <a:t>equals(Object </a:t>
            </a:r>
            <a:r>
              <a:rPr lang="en-US" altLang="zh-CN" dirty="0">
                <a:solidFill>
                  <a:srgbClr val="800000"/>
                </a:solidFill>
                <a:latin typeface="Courier New" panose="02070309020205020404" pitchFamily="49" charset="0"/>
              </a:rPr>
              <a:t>other) {</a:t>
            </a:r>
          </a:p>
          <a:p>
            <a:pPr lvl="1">
              <a:lnSpc>
                <a:spcPct val="80000"/>
              </a:lnSpc>
              <a:buFontTx/>
              <a:buNone/>
            </a:pPr>
            <a:r>
              <a:rPr lang="en-US" altLang="zh-CN" dirty="0">
                <a:solidFill>
                  <a:srgbClr val="800000"/>
                </a:solidFill>
                <a:latin typeface="Courier New" panose="02070309020205020404" pitchFamily="49" charset="0"/>
              </a:rPr>
              <a:t>	    if (x == </a:t>
            </a:r>
            <a:r>
              <a:rPr lang="en-US" altLang="zh-CN" dirty="0" err="1">
                <a:solidFill>
                  <a:srgbClr val="800000"/>
                </a:solidFill>
                <a:latin typeface="Courier New" panose="02070309020205020404" pitchFamily="49" charset="0"/>
              </a:rPr>
              <a:t>other.x</a:t>
            </a:r>
            <a:r>
              <a:rPr lang="en-US" altLang="zh-CN" dirty="0">
                <a:solidFill>
                  <a:srgbClr val="800000"/>
                </a:solidFill>
                <a:latin typeface="Courier New" panose="02070309020205020404" pitchFamily="49" charset="0"/>
              </a:rPr>
              <a:t> &amp;&amp; y == </a:t>
            </a:r>
            <a:r>
              <a:rPr lang="en-US" altLang="zh-CN" dirty="0" err="1">
                <a:solidFill>
                  <a:srgbClr val="800000"/>
                </a:solidFill>
                <a:latin typeface="Courier New" panose="02070309020205020404" pitchFamily="49" charset="0"/>
              </a:rPr>
              <a:t>other.y</a:t>
            </a:r>
            <a:r>
              <a:rPr lang="en-US" altLang="zh-CN" dirty="0">
                <a:solidFill>
                  <a:srgbClr val="800000"/>
                </a:solidFill>
                <a:latin typeface="Courier New" panose="02070309020205020404" pitchFamily="49" charset="0"/>
              </a:rPr>
              <a:t>) {</a:t>
            </a:r>
          </a:p>
          <a:p>
            <a:pPr lvl="1">
              <a:lnSpc>
                <a:spcPct val="80000"/>
              </a:lnSpc>
              <a:buFontTx/>
              <a:buNone/>
            </a:pPr>
            <a:r>
              <a:rPr lang="en-US" altLang="zh-CN" dirty="0">
                <a:solidFill>
                  <a:srgbClr val="800000"/>
                </a:solidFill>
                <a:latin typeface="Courier New" panose="02070309020205020404" pitchFamily="49" charset="0"/>
              </a:rPr>
              <a:t>	        return true;</a:t>
            </a:r>
          </a:p>
          <a:p>
            <a:pPr lvl="1">
              <a:lnSpc>
                <a:spcPct val="80000"/>
              </a:lnSpc>
              <a:buFontTx/>
              <a:buNone/>
            </a:pPr>
            <a:r>
              <a:rPr lang="en-US" altLang="zh-CN" dirty="0">
                <a:solidFill>
                  <a:srgbClr val="800000"/>
                </a:solidFill>
                <a:latin typeface="Courier New" panose="02070309020205020404" pitchFamily="49" charset="0"/>
              </a:rPr>
              <a:t>	    } else {</a:t>
            </a:r>
          </a:p>
          <a:p>
            <a:pPr lvl="1">
              <a:lnSpc>
                <a:spcPct val="80000"/>
              </a:lnSpc>
              <a:buFontTx/>
              <a:buNone/>
            </a:pPr>
            <a:r>
              <a:rPr lang="en-US" altLang="zh-CN" dirty="0">
                <a:solidFill>
                  <a:srgbClr val="800000"/>
                </a:solidFill>
                <a:latin typeface="Courier New" panose="02070309020205020404" pitchFamily="49" charset="0"/>
              </a:rPr>
              <a:t>	        return false;</a:t>
            </a:r>
          </a:p>
          <a:p>
            <a:pPr lvl="1">
              <a:lnSpc>
                <a:spcPct val="80000"/>
              </a:lnSpc>
              <a:buFontTx/>
              <a:buNone/>
            </a:pPr>
            <a:r>
              <a:rPr lang="en-US" altLang="zh-CN" dirty="0">
                <a:solidFill>
                  <a:srgbClr val="800000"/>
                </a:solidFill>
                <a:latin typeface="Courier New" panose="02070309020205020404" pitchFamily="49" charset="0"/>
              </a:rPr>
              <a:t>	    }</a:t>
            </a:r>
          </a:p>
          <a:p>
            <a:pPr lvl="1">
              <a:lnSpc>
                <a:spcPct val="80000"/>
              </a:lnSpc>
              <a:buFontTx/>
              <a:buNone/>
            </a:pPr>
            <a:r>
              <a:rPr lang="en-US" altLang="zh-CN" dirty="0">
                <a:solidFill>
                  <a:srgbClr val="800000"/>
                </a:solidFill>
                <a:latin typeface="Courier New" panose="02070309020205020404" pitchFamily="49" charset="0"/>
              </a:rPr>
              <a:t>	}</a:t>
            </a:r>
            <a:endParaRPr lang="en-US" altLang="zh-CN" dirty="0"/>
          </a:p>
          <a:p>
            <a:r>
              <a:rPr lang="zh-CN" altLang="en-US" dirty="0" smtClean="0">
                <a:ea typeface="宋体" panose="02010600030101010101" pitchFamily="2" charset="-122"/>
              </a:rPr>
              <a:t>这个实现有什么错误？</a:t>
            </a:r>
            <a:endParaRPr lang="en-US" altLang="zh-CN" dirty="0" smtClean="0">
              <a:ea typeface="宋体" panose="02010600030101010101" pitchFamily="2" charset="-122"/>
            </a:endParaRPr>
          </a:p>
        </p:txBody>
      </p:sp>
      <p:sp>
        <p:nvSpPr>
          <p:cNvPr id="3" name="日期占位符 2"/>
          <p:cNvSpPr>
            <a:spLocks noGrp="1"/>
          </p:cNvSpPr>
          <p:nvPr>
            <p:ph type="dt" sz="half" idx="10"/>
          </p:nvPr>
        </p:nvSpPr>
        <p:spPr/>
        <p:txBody>
          <a:bodyPr/>
          <a:lstStyle/>
          <a:p>
            <a:fld id="{669B47DE-1956-4E1E-97FA-907B1092618B}"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28</a:t>
            </a:fld>
            <a:endParaRPr lang="zh-CN" altLang="en-US"/>
          </a:p>
        </p:txBody>
      </p:sp>
    </p:spTree>
    <p:extLst>
      <p:ext uri="{BB962C8B-B14F-4D97-AF65-F5344CB8AC3E}">
        <p14:creationId xmlns:p14="http://schemas.microsoft.com/office/powerpoint/2010/main" val="35459523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zh-CN" altLang="en-US" dirty="0" smtClean="0">
                <a:ea typeface="宋体" panose="02010600030101010101" pitchFamily="2" charset="-122"/>
              </a:rPr>
              <a:t>类型转换</a:t>
            </a:r>
            <a:endParaRPr lang="en-US" altLang="zh-CN" dirty="0">
              <a:ea typeface="宋体" panose="02010600030101010101" pitchFamily="2" charset="-122"/>
            </a:endParaRPr>
          </a:p>
        </p:txBody>
      </p:sp>
      <p:sp>
        <p:nvSpPr>
          <p:cNvPr id="937987" name="Rectangle 3"/>
          <p:cNvSpPr>
            <a:spLocks noGrp="1" noChangeArrowheads="1"/>
          </p:cNvSpPr>
          <p:nvPr>
            <p:ph idx="1"/>
          </p:nvPr>
        </p:nvSpPr>
        <p:spPr/>
        <p:txBody>
          <a:bodyPr>
            <a:normAutofit/>
          </a:bodyPr>
          <a:lstStyle/>
          <a:p>
            <a:pPr>
              <a:lnSpc>
                <a:spcPct val="90000"/>
              </a:lnSpc>
            </a:pPr>
            <a:r>
              <a:rPr lang="zh-CN" altLang="en-US" dirty="0" smtClean="0">
                <a:ea typeface="宋体" panose="02010600030101010101" pitchFamily="2" charset="-122"/>
              </a:rPr>
              <a:t>把</a:t>
            </a:r>
            <a:r>
              <a:rPr lang="en-US" altLang="zh-CN" dirty="0" smtClean="0">
                <a:ea typeface="宋体" panose="02010600030101010101" pitchFamily="2" charset="-122"/>
              </a:rPr>
              <a:t>Object</a:t>
            </a:r>
            <a:r>
              <a:rPr lang="zh-CN" altLang="en-US" dirty="0" smtClean="0">
                <a:ea typeface="宋体" panose="02010600030101010101" pitchFamily="2" charset="-122"/>
              </a:rPr>
              <a:t>对象转换</a:t>
            </a:r>
            <a:r>
              <a:rPr lang="en-US" altLang="zh-CN" dirty="0" smtClean="0">
                <a:ea typeface="宋体" panose="02010600030101010101" pitchFamily="2" charset="-122"/>
              </a:rPr>
              <a:t>(type-cast)</a:t>
            </a:r>
            <a:r>
              <a:rPr lang="zh-CN" altLang="en-US" dirty="0" smtClean="0">
                <a:ea typeface="宋体" panose="02010600030101010101" pitchFamily="2" charset="-122"/>
              </a:rPr>
              <a:t>为关注的对象，如</a:t>
            </a:r>
            <a:r>
              <a:rPr lang="en-US" altLang="zh-CN" dirty="0" smtClean="0">
                <a:latin typeface="Courier New" panose="02070309020205020404" pitchFamily="49" charset="0"/>
                <a:ea typeface="宋体" panose="02010600030101010101" pitchFamily="2" charset="-122"/>
              </a:rPr>
              <a:t>Point</a:t>
            </a:r>
            <a:r>
              <a:rPr lang="en-US" altLang="zh-CN" dirty="0">
                <a:ea typeface="宋体" panose="02010600030101010101" pitchFamily="2" charset="-122"/>
              </a:rPr>
              <a:t>.</a:t>
            </a:r>
            <a:endParaRPr lang="en-US" altLang="zh-CN" sz="1200" dirty="0">
              <a:ea typeface="宋体" panose="02010600030101010101" pitchFamily="2" charset="-122"/>
            </a:endParaRPr>
          </a:p>
          <a:p>
            <a:pPr lvl="1">
              <a:lnSpc>
                <a:spcPct val="80000"/>
              </a:lnSpc>
              <a:buFontTx/>
              <a:buNone/>
            </a:pPr>
            <a:endParaRPr lang="en-US" altLang="zh-CN" sz="900" dirty="0">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public </a:t>
            </a:r>
            <a:r>
              <a:rPr lang="en-US" altLang="zh-CN" dirty="0" err="1">
                <a:latin typeface="Courier New" panose="02070309020205020404" pitchFamily="49" charset="0"/>
                <a:ea typeface="宋体" panose="02010600030101010101" pitchFamily="2" charset="-122"/>
              </a:rPr>
              <a:t>boolean</a:t>
            </a:r>
            <a:r>
              <a:rPr lang="en-US" altLang="zh-CN" dirty="0">
                <a:latin typeface="Courier New" panose="02070309020205020404" pitchFamily="49" charset="0"/>
                <a:ea typeface="宋体" panose="02010600030101010101" pitchFamily="2" charset="-122"/>
              </a:rPr>
              <a:t> equals(Object o) {</a:t>
            </a:r>
          </a:p>
          <a:p>
            <a:pPr lvl="1">
              <a:lnSpc>
                <a:spcPct val="80000"/>
              </a:lnSpc>
              <a:buFontTx/>
              <a:buNone/>
            </a:pPr>
            <a:r>
              <a:rPr lang="en-US" altLang="zh-CN" b="1" dirty="0">
                <a:solidFill>
                  <a:srgbClr val="003399"/>
                </a:solidFill>
                <a:latin typeface="Courier New" panose="02070309020205020404" pitchFamily="49" charset="0"/>
                <a:ea typeface="宋体" panose="02010600030101010101" pitchFamily="2" charset="-122"/>
              </a:rPr>
              <a:t>	    Point other = (Point) o;</a:t>
            </a:r>
          </a:p>
          <a:p>
            <a:pPr lvl="1">
              <a:lnSpc>
                <a:spcPct val="80000"/>
              </a:lnSpc>
              <a:buFontTx/>
              <a:buNone/>
            </a:pPr>
            <a:r>
              <a:rPr lang="en-US" altLang="zh-CN" dirty="0">
                <a:latin typeface="Courier New" panose="02070309020205020404" pitchFamily="49" charset="0"/>
                <a:ea typeface="宋体" panose="02010600030101010101" pitchFamily="2" charset="-122"/>
              </a:rPr>
              <a:t>	    return x == </a:t>
            </a:r>
            <a:r>
              <a:rPr lang="en-US" altLang="zh-CN" dirty="0" err="1">
                <a:latin typeface="Courier New" panose="02070309020205020404" pitchFamily="49" charset="0"/>
                <a:ea typeface="宋体" panose="02010600030101010101" pitchFamily="2" charset="-122"/>
              </a:rPr>
              <a:t>other.x</a:t>
            </a:r>
            <a:r>
              <a:rPr lang="en-US" altLang="zh-CN" dirty="0">
                <a:latin typeface="Courier New" panose="02070309020205020404" pitchFamily="49" charset="0"/>
                <a:ea typeface="宋体" panose="02010600030101010101" pitchFamily="2" charset="-122"/>
              </a:rPr>
              <a:t> &amp;&amp; y == </a:t>
            </a:r>
            <a:r>
              <a:rPr lang="en-US" altLang="zh-CN" dirty="0" err="1">
                <a:latin typeface="Courier New" panose="02070309020205020404" pitchFamily="49" charset="0"/>
                <a:ea typeface="宋体" panose="02010600030101010101" pitchFamily="2" charset="-122"/>
              </a:rPr>
              <a:t>other.y</a:t>
            </a:r>
            <a:r>
              <a:rPr lang="en-US" altLang="zh-CN" dirty="0">
                <a:latin typeface="Courier New" panose="02070309020205020404" pitchFamily="49" charset="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	}</a:t>
            </a:r>
            <a:endParaRPr lang="en-US" altLang="zh-CN" dirty="0">
              <a:ea typeface="宋体" panose="02010600030101010101" pitchFamily="2" charset="-122"/>
            </a:endParaRPr>
          </a:p>
          <a:p>
            <a:pPr lvl="1">
              <a:lnSpc>
                <a:spcPct val="90000"/>
              </a:lnSpc>
            </a:pPr>
            <a:endParaRPr lang="en-US" altLang="zh-CN" dirty="0">
              <a:ea typeface="宋体" panose="02010600030101010101" pitchFamily="2" charset="-122"/>
            </a:endParaRPr>
          </a:p>
          <a:p>
            <a:pPr>
              <a:lnSpc>
                <a:spcPct val="110000"/>
              </a:lnSpc>
            </a:pPr>
            <a:r>
              <a:rPr lang="zh-CN" altLang="en-US" dirty="0"/>
              <a:t>如果调用时输入了一个不是</a:t>
            </a:r>
            <a:r>
              <a:rPr lang="en-US" altLang="zh-CN" dirty="0"/>
              <a:t>Point</a:t>
            </a:r>
            <a:r>
              <a:rPr lang="zh-CN" altLang="en-US" dirty="0"/>
              <a:t>类型的对象会如何？</a:t>
            </a:r>
            <a:r>
              <a:rPr lang="en-US" altLang="zh-CN" sz="900" b="1" dirty="0">
                <a:solidFill>
                  <a:srgbClr val="008080"/>
                </a:solidFill>
                <a:latin typeface="Courier New" panose="02070309020205020404" pitchFamily="49" charset="0"/>
              </a:rPr>
              <a:t>	</a:t>
            </a:r>
          </a:p>
          <a:p>
            <a:pPr>
              <a:lnSpc>
                <a:spcPct val="110000"/>
              </a:lnSpc>
            </a:pPr>
            <a:r>
              <a:rPr lang="zh-CN" altLang="en-US" dirty="0" smtClean="0">
                <a:ea typeface="宋体" panose="02010600030101010101" pitchFamily="2" charset="-122"/>
              </a:rPr>
              <a:t>转换对象的类型只是改变对象</a:t>
            </a:r>
            <a:r>
              <a:rPr lang="zh-CN" altLang="en-US" dirty="0">
                <a:ea typeface="宋体" panose="02010600030101010101" pitchFamily="2" charset="-122"/>
              </a:rPr>
              <a:t>引用</a:t>
            </a:r>
            <a:r>
              <a:rPr lang="zh-CN" altLang="en-US" dirty="0" smtClean="0">
                <a:ea typeface="宋体" panose="02010600030101010101" pitchFamily="2" charset="-122"/>
              </a:rPr>
              <a:t>的规格假设，不改变所指向的对象内存本身</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7A7DB2E-66ED-48A1-94C4-38BC3A0BC859}"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29</a:t>
            </a:fld>
            <a:endParaRPr lang="zh-CN" altLang="en-US"/>
          </a:p>
        </p:txBody>
      </p:sp>
      <p:sp>
        <p:nvSpPr>
          <p:cNvPr id="7" name="矩形 6"/>
          <p:cNvSpPr/>
          <p:nvPr/>
        </p:nvSpPr>
        <p:spPr>
          <a:xfrm>
            <a:off x="3986906" y="3618112"/>
            <a:ext cx="7721600" cy="76636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90000"/>
              </a:lnSpc>
            </a:pPr>
            <a:r>
              <a:rPr lang="en-US" altLang="zh-CN" sz="2400" dirty="0">
                <a:latin typeface="Courier New" panose="02070309020205020404" pitchFamily="49" charset="0"/>
              </a:rPr>
              <a:t>(other is Point</a:t>
            </a:r>
            <a:r>
              <a:rPr lang="zh-CN" altLang="en-US" sz="2400" dirty="0">
                <a:latin typeface="Courier New" panose="02070309020205020404" pitchFamily="49" charset="0"/>
              </a:rPr>
              <a:t>对象</a:t>
            </a:r>
            <a:r>
              <a:rPr lang="en-US" altLang="zh-CN" sz="2400" dirty="0">
                <a:latin typeface="Courier New" panose="02070309020205020404" pitchFamily="49" charset="0"/>
              </a:rPr>
              <a:t>)</a:t>
            </a:r>
            <a:r>
              <a:rPr lang="zh-CN" altLang="en-US" sz="2400" dirty="0">
                <a:latin typeface="Courier New" panose="02070309020205020404" pitchFamily="49" charset="0"/>
              </a:rPr>
              <a:t> </a:t>
            </a:r>
            <a:r>
              <a:rPr lang="en-US" altLang="zh-CN" sz="2400" dirty="0">
                <a:latin typeface="Courier New" panose="02070309020205020404" pitchFamily="49" charset="0"/>
              </a:rPr>
              <a:t>&amp;&amp; (x == </a:t>
            </a:r>
            <a:r>
              <a:rPr lang="en-US" altLang="zh-CN" sz="2400" dirty="0" err="1">
                <a:latin typeface="Courier New" panose="02070309020205020404" pitchFamily="49" charset="0"/>
              </a:rPr>
              <a:t>other.x</a:t>
            </a:r>
            <a:r>
              <a:rPr lang="en-US" altLang="zh-CN" sz="2400" dirty="0">
                <a:latin typeface="Courier New" panose="02070309020205020404" pitchFamily="49" charset="0"/>
              </a:rPr>
              <a:t>) &amp;&amp; (y == </a:t>
            </a:r>
            <a:r>
              <a:rPr lang="en-US" altLang="zh-CN" sz="2400" dirty="0" err="1">
                <a:latin typeface="Courier New" panose="02070309020205020404" pitchFamily="49" charset="0"/>
              </a:rPr>
              <a:t>other.y</a:t>
            </a:r>
            <a:r>
              <a:rPr lang="en-US" altLang="zh-CN" sz="2400" dirty="0">
                <a:latin typeface="Courier New" panose="02070309020205020404" pitchFamily="49" charset="0"/>
              </a:rPr>
              <a:t>)</a:t>
            </a:r>
          </a:p>
        </p:txBody>
      </p:sp>
    </p:spTree>
    <p:extLst>
      <p:ext uri="{BB962C8B-B14F-4D97-AF65-F5344CB8AC3E}">
        <p14:creationId xmlns:p14="http://schemas.microsoft.com/office/powerpoint/2010/main" val="3862317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为什么需要继承</a:t>
            </a:r>
            <a:endParaRPr lang="en-US" altLang="zh-CN" dirty="0" smtClean="0"/>
          </a:p>
          <a:p>
            <a:r>
              <a:rPr lang="zh-CN" altLang="en-US" dirty="0" smtClean="0"/>
              <a:t>与父类的交互</a:t>
            </a:r>
            <a:endParaRPr lang="en-US" altLang="zh-CN" dirty="0" smtClean="0"/>
          </a:p>
          <a:p>
            <a:r>
              <a:rPr lang="zh-CN" altLang="en-US" dirty="0" smtClean="0"/>
              <a:t>对象状态比较</a:t>
            </a:r>
            <a:endParaRPr lang="en-US" altLang="zh-CN" dirty="0" smtClean="0"/>
          </a:p>
          <a:p>
            <a:r>
              <a:rPr lang="zh-CN" altLang="en-US" dirty="0" smtClean="0"/>
              <a:t>多态</a:t>
            </a:r>
            <a:endParaRPr lang="en-US" altLang="zh-CN" dirty="0" smtClean="0"/>
          </a:p>
          <a:p>
            <a:r>
              <a:rPr lang="zh-CN" altLang="en-US" dirty="0" smtClean="0"/>
              <a:t>接口</a:t>
            </a:r>
            <a:endParaRPr lang="en-US" altLang="zh-CN" dirty="0" smtClean="0"/>
          </a:p>
          <a:p>
            <a:r>
              <a:rPr lang="zh-CN" altLang="en-US" dirty="0" smtClean="0"/>
              <a:t>抽象方法与抽象类</a:t>
            </a:r>
            <a:endParaRPr lang="en-US" altLang="zh-CN" dirty="0" smtClean="0"/>
          </a:p>
          <a:p>
            <a:r>
              <a:rPr lang="zh-CN" altLang="en-US" dirty="0"/>
              <a:t>作业</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53B1ED23-B359-49C1-9C05-49661831D1B4}" type="datetime1">
              <a:rPr lang="zh-CN" altLang="en-US" smtClean="0"/>
              <a:t>2017/3/17</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3</a:t>
            </a:fld>
            <a:endParaRPr lang="zh-CN" altLang="en-US"/>
          </a:p>
        </p:txBody>
      </p:sp>
    </p:spTree>
    <p:extLst>
      <p:ext uri="{BB962C8B-B14F-4D97-AF65-F5344CB8AC3E}">
        <p14:creationId xmlns:p14="http://schemas.microsoft.com/office/powerpoint/2010/main" val="4100917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zh-CN" altLang="en-US" dirty="0" smtClean="0">
                <a:ea typeface="宋体" panose="02010600030101010101" pitchFamily="2" charset="-122"/>
              </a:rPr>
              <a:t>类型转换</a:t>
            </a:r>
            <a:endParaRPr lang="en-US" altLang="zh-CN" dirty="0">
              <a:ea typeface="宋体" panose="02010600030101010101" pitchFamily="2" charset="-122"/>
            </a:endParaRPr>
          </a:p>
        </p:txBody>
      </p:sp>
      <p:sp>
        <p:nvSpPr>
          <p:cNvPr id="940035" name="Rectangle 3"/>
          <p:cNvSpPr>
            <a:spLocks noGrp="1" noChangeArrowheads="1"/>
          </p:cNvSpPr>
          <p:nvPr>
            <p:ph idx="1"/>
          </p:nvPr>
        </p:nvSpPr>
        <p:spPr/>
        <p:txBody>
          <a:bodyPr>
            <a:normAutofit/>
          </a:bodyPr>
          <a:lstStyle/>
          <a:p>
            <a:pPr lvl="1">
              <a:lnSpc>
                <a:spcPct val="80000"/>
              </a:lnSpc>
              <a:buFontTx/>
              <a:buNone/>
            </a:pPr>
            <a:r>
              <a:rPr lang="en-US" altLang="zh-CN" dirty="0">
                <a:latin typeface="Courier New" panose="02070309020205020404" pitchFamily="49" charset="0"/>
                <a:ea typeface="宋体" panose="02010600030101010101" pitchFamily="2" charset="-122"/>
              </a:rPr>
              <a:t>	Point p = new Point(7, 2);</a:t>
            </a:r>
          </a:p>
          <a:p>
            <a:pPr lvl="1">
              <a:lnSpc>
                <a:spcPct val="80000"/>
              </a:lnSpc>
              <a:buFontTx/>
              <a:buNone/>
            </a:pPr>
            <a:r>
              <a:rPr lang="en-US" altLang="zh-CN" dirty="0">
                <a:latin typeface="Courier New" panose="02070309020205020404" pitchFamily="49" charset="0"/>
                <a:ea typeface="宋体" panose="02010600030101010101" pitchFamily="2" charset="-122"/>
              </a:rPr>
              <a:t>	if (</a:t>
            </a:r>
            <a:r>
              <a:rPr lang="en-US" altLang="zh-CN" b="1" dirty="0" err="1">
                <a:latin typeface="Courier New" panose="02070309020205020404" pitchFamily="49" charset="0"/>
                <a:ea typeface="宋体" panose="02010600030101010101" pitchFamily="2" charset="-122"/>
              </a:rPr>
              <a:t>p.equals</a:t>
            </a:r>
            <a:r>
              <a:rPr lang="en-US" altLang="zh-CN" b="1" dirty="0">
                <a:latin typeface="Courier New" panose="02070309020205020404" pitchFamily="49" charset="0"/>
                <a:ea typeface="宋体" panose="02010600030101010101" pitchFamily="2" charset="-122"/>
              </a:rPr>
              <a:t>("hello")</a:t>
            </a: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80000"/>
              </a:lnSpc>
              <a:buFontTx/>
              <a:buNone/>
            </a:pPr>
            <a:endParaRPr lang="en-US" altLang="zh-CN" dirty="0">
              <a:latin typeface="Courier New" panose="02070309020205020404" pitchFamily="49" charset="0"/>
              <a:ea typeface="宋体" panose="02010600030101010101" pitchFamily="2" charset="-122"/>
            </a:endParaRPr>
          </a:p>
          <a:p>
            <a:pPr lvl="1"/>
            <a:r>
              <a:rPr lang="en-US" altLang="zh-CN" b="1" dirty="0" smtClean="0">
                <a:solidFill>
                  <a:srgbClr val="003399"/>
                </a:solidFill>
                <a:latin typeface="Courier New" panose="02070309020205020404" pitchFamily="49" charset="0"/>
              </a:rPr>
              <a:t>Point </a:t>
            </a:r>
            <a:r>
              <a:rPr lang="en-US" altLang="zh-CN" b="1" dirty="0">
                <a:solidFill>
                  <a:srgbClr val="003399"/>
                </a:solidFill>
                <a:latin typeface="Courier New" panose="02070309020205020404" pitchFamily="49" charset="0"/>
              </a:rPr>
              <a:t>other = (Point) </a:t>
            </a:r>
            <a:r>
              <a:rPr lang="en-US" altLang="zh-CN" b="1" dirty="0" smtClean="0">
                <a:solidFill>
                  <a:srgbClr val="003399"/>
                </a:solidFill>
                <a:latin typeface="Courier New" panose="02070309020205020404" pitchFamily="49" charset="0"/>
              </a:rPr>
              <a:t>o</a:t>
            </a:r>
            <a:r>
              <a:rPr lang="zh-CN" altLang="en-US" b="1" dirty="0" smtClean="0">
                <a:solidFill>
                  <a:srgbClr val="003399"/>
                </a:solidFill>
                <a:latin typeface="Courier New" panose="02070309020205020404" pitchFamily="49" charset="0"/>
              </a:rPr>
              <a:t>会抛出异常</a:t>
            </a:r>
            <a:endParaRPr lang="en-US" altLang="zh-CN" dirty="0" smtClean="0">
              <a:ea typeface="宋体" panose="02010600030101010101" pitchFamily="2" charset="-122"/>
            </a:endParaRPr>
          </a:p>
          <a:p>
            <a:pPr lvl="1">
              <a:lnSpc>
                <a:spcPct val="80000"/>
              </a:lnSpc>
              <a:buFontTx/>
              <a:buNone/>
            </a:pPr>
            <a:endParaRPr lang="en-US" altLang="zh-CN" sz="900" dirty="0">
              <a:latin typeface="Courier New" panose="02070309020205020404" pitchFamily="49" charset="0"/>
              <a:ea typeface="宋体" panose="02010600030101010101" pitchFamily="2" charset="-122"/>
            </a:endParaRP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Exception in thread "main"</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r>
            <a:r>
              <a:rPr lang="en-US" altLang="zh-CN" dirty="0" err="1">
                <a:solidFill>
                  <a:srgbClr val="800000"/>
                </a:solidFill>
                <a:latin typeface="Courier New" panose="02070309020205020404" pitchFamily="49" charset="0"/>
                <a:ea typeface="宋体" panose="02010600030101010101" pitchFamily="2" charset="-122"/>
              </a:rPr>
              <a:t>java.lang.</a:t>
            </a:r>
            <a:r>
              <a:rPr lang="en-US" altLang="zh-CN" b="1" dirty="0" err="1">
                <a:solidFill>
                  <a:srgbClr val="800000"/>
                </a:solidFill>
                <a:latin typeface="Courier New" panose="02070309020205020404" pitchFamily="49" charset="0"/>
                <a:ea typeface="宋体" panose="02010600030101010101" pitchFamily="2" charset="-122"/>
              </a:rPr>
              <a:t>ClassCastException</a:t>
            </a:r>
            <a:r>
              <a:rPr lang="en-US" altLang="zh-CN" dirty="0">
                <a:solidFill>
                  <a:srgbClr val="800000"/>
                </a:solidFill>
                <a:latin typeface="Courier New" panose="02070309020205020404" pitchFamily="49" charset="0"/>
                <a:ea typeface="宋体" panose="02010600030101010101" pitchFamily="2" charset="-122"/>
              </a:rPr>
              <a:t>: </a:t>
            </a:r>
            <a:r>
              <a:rPr lang="en-US" altLang="zh-CN" dirty="0" err="1">
                <a:solidFill>
                  <a:srgbClr val="800000"/>
                </a:solidFill>
                <a:latin typeface="Courier New" panose="02070309020205020404" pitchFamily="49" charset="0"/>
                <a:ea typeface="宋体" panose="02010600030101010101" pitchFamily="2" charset="-122"/>
              </a:rPr>
              <a:t>java.lang.String</a:t>
            </a:r>
            <a:endParaRPr lang="en-US" altLang="zh-CN" dirty="0">
              <a:solidFill>
                <a:srgbClr val="800000"/>
              </a:solidFill>
              <a:latin typeface="Courier New" panose="02070309020205020404" pitchFamily="49" charset="0"/>
              <a:ea typeface="宋体" panose="02010600030101010101" pitchFamily="2" charset="-122"/>
            </a:endParaRP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t>
            </a:r>
            <a:r>
              <a:rPr lang="en-US" altLang="zh-CN" dirty="0" err="1" smtClean="0">
                <a:solidFill>
                  <a:srgbClr val="800000"/>
                </a:solidFill>
                <a:latin typeface="Courier New" panose="02070309020205020404" pitchFamily="49" charset="0"/>
                <a:ea typeface="宋体" panose="02010600030101010101" pitchFamily="2" charset="-122"/>
              </a:rPr>
              <a:t>Point.equals</a:t>
            </a:r>
            <a:r>
              <a:rPr lang="en-US" altLang="zh-CN" dirty="0" smtClean="0">
                <a:solidFill>
                  <a:srgbClr val="800000"/>
                </a:solidFill>
                <a:latin typeface="Courier New" panose="02070309020205020404" pitchFamily="49" charset="0"/>
                <a:ea typeface="宋体" panose="02010600030101010101" pitchFamily="2" charset="-122"/>
              </a:rPr>
              <a:t>(</a:t>
            </a:r>
            <a:r>
              <a:rPr lang="en-US" altLang="zh-CN" dirty="0" err="1" smtClean="0">
                <a:solidFill>
                  <a:srgbClr val="800000"/>
                </a:solidFill>
                <a:latin typeface="Courier New" panose="02070309020205020404" pitchFamily="49" charset="0"/>
                <a:ea typeface="宋体" panose="02010600030101010101" pitchFamily="2" charset="-122"/>
              </a:rPr>
              <a:t>Point.java:xx</a:t>
            </a:r>
            <a:r>
              <a:rPr lang="en-US" altLang="zh-CN" dirty="0" smtClean="0">
                <a:solidFill>
                  <a:srgbClr val="800000"/>
                </a:solidFill>
                <a:latin typeface="Courier New" panose="02070309020205020404" pitchFamily="49" charset="0"/>
                <a:ea typeface="宋体" panose="02010600030101010101" pitchFamily="2" charset="-122"/>
              </a:rPr>
              <a:t>)</a:t>
            </a:r>
            <a:endParaRPr lang="en-US" altLang="zh-CN" dirty="0">
              <a:solidFill>
                <a:srgbClr val="800000"/>
              </a:solidFill>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526E37C7-44B1-47DA-8B10-A992F6D13453}"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30</a:t>
            </a:fld>
            <a:endParaRPr lang="zh-CN" altLang="en-US"/>
          </a:p>
        </p:txBody>
      </p:sp>
    </p:spTree>
    <p:extLst>
      <p:ext uri="{BB962C8B-B14F-4D97-AF65-F5344CB8AC3E}">
        <p14:creationId xmlns:p14="http://schemas.microsoft.com/office/powerpoint/2010/main" val="31080107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zh-CN" altLang="en-US" dirty="0" smtClean="0">
                <a:ea typeface="宋体" panose="02010600030101010101" pitchFamily="2" charset="-122"/>
              </a:rPr>
              <a:t>使用</a:t>
            </a:r>
            <a:r>
              <a:rPr lang="en-US" altLang="zh-CN" dirty="0" err="1" smtClean="0">
                <a:latin typeface="Courier New" panose="02070309020205020404" pitchFamily="49" charset="0"/>
                <a:ea typeface="宋体" panose="02010600030101010101" pitchFamily="2" charset="-122"/>
              </a:rPr>
              <a:t>instanceof</a:t>
            </a:r>
            <a:r>
              <a:rPr lang="zh-CN" altLang="en-US" dirty="0" smtClean="0">
                <a:ea typeface="宋体" panose="02010600030101010101" pitchFamily="2" charset="-122"/>
              </a:rPr>
              <a:t>来做类型检查</a:t>
            </a:r>
            <a:endParaRPr lang="en-US" altLang="zh-CN" dirty="0">
              <a:ea typeface="宋体" panose="02010600030101010101" pitchFamily="2" charset="-122"/>
            </a:endParaRPr>
          </a:p>
        </p:txBody>
      </p:sp>
      <p:sp>
        <p:nvSpPr>
          <p:cNvPr id="941059" name="Rectangle 3"/>
          <p:cNvSpPr>
            <a:spLocks noGrp="1" noChangeArrowheads="1"/>
          </p:cNvSpPr>
          <p:nvPr>
            <p:ph idx="1"/>
          </p:nvPr>
        </p:nvSpPr>
        <p:spPr>
          <a:xfrm>
            <a:off x="838200" y="1825625"/>
            <a:ext cx="5615152" cy="4351338"/>
          </a:xfrm>
        </p:spPr>
        <p:txBody>
          <a:bodyPr>
            <a:normAutofit/>
          </a:bodyPr>
          <a:lstStyle/>
          <a:p>
            <a:pPr marL="742950" lvl="1" indent="-285750">
              <a:buNone/>
              <a:tabLst>
                <a:tab pos="5486400" algn="l"/>
              </a:tabLst>
            </a:pPr>
            <a:r>
              <a:rPr lang="en-US" altLang="zh-CN" dirty="0">
                <a:latin typeface="Courier New" panose="02070309020205020404" pitchFamily="49" charset="0"/>
                <a:ea typeface="宋体" panose="02010600030101010101" pitchFamily="2" charset="-122"/>
              </a:rPr>
              <a:t>	if (</a:t>
            </a:r>
            <a:r>
              <a:rPr lang="en-US" altLang="zh-CN" b="1" dirty="0">
                <a:ea typeface="宋体" panose="02010600030101010101" pitchFamily="2" charset="-122"/>
              </a:rPr>
              <a:t>variable</a:t>
            </a: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instanceof</a:t>
            </a:r>
            <a:r>
              <a:rPr lang="en-US" altLang="zh-CN" dirty="0">
                <a:latin typeface="Courier New" panose="02070309020205020404" pitchFamily="49" charset="0"/>
                <a:ea typeface="宋体" panose="02010600030101010101" pitchFamily="2" charset="-122"/>
              </a:rPr>
              <a:t> </a:t>
            </a:r>
            <a:r>
              <a:rPr lang="en-US" altLang="zh-CN" b="1" dirty="0">
                <a:ea typeface="宋体" panose="02010600030101010101" pitchFamily="2" charset="-122"/>
              </a:rPr>
              <a:t>type</a:t>
            </a:r>
            <a:r>
              <a:rPr lang="en-US" altLang="zh-CN" dirty="0">
                <a:latin typeface="Courier New" panose="02070309020205020404" pitchFamily="49" charset="0"/>
                <a:ea typeface="宋体" panose="02010600030101010101" pitchFamily="2" charset="-122"/>
              </a:rPr>
              <a:t>) {</a:t>
            </a:r>
          </a:p>
          <a:p>
            <a:pPr marL="742950" lvl="1" indent="-285750">
              <a:buNone/>
              <a:tabLst>
                <a:tab pos="5486400" algn="l"/>
              </a:tabLst>
            </a:pPr>
            <a:r>
              <a:rPr lang="en-US" altLang="zh-CN" dirty="0">
                <a:latin typeface="Courier New" panose="02070309020205020404" pitchFamily="49" charset="0"/>
                <a:ea typeface="宋体" panose="02010600030101010101" pitchFamily="2" charset="-122"/>
              </a:rPr>
              <a:t>	    </a:t>
            </a:r>
            <a:r>
              <a:rPr lang="en-US" altLang="zh-CN" b="1" dirty="0">
                <a:ea typeface="宋体" panose="02010600030101010101" pitchFamily="2" charset="-122"/>
              </a:rPr>
              <a:t>statement(s)</a:t>
            </a:r>
            <a:r>
              <a:rPr lang="en-US" altLang="zh-CN" dirty="0">
                <a:latin typeface="Courier New" panose="02070309020205020404" pitchFamily="49" charset="0"/>
                <a:ea typeface="宋体" panose="02010600030101010101" pitchFamily="2" charset="-122"/>
              </a:rPr>
              <a:t>;</a:t>
            </a:r>
          </a:p>
          <a:p>
            <a:pPr marL="742950" lvl="1" indent="-285750">
              <a:buNone/>
              <a:tabLst>
                <a:tab pos="5486400" algn="l"/>
              </a:tabLst>
            </a:pP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a:t>
            </a:r>
            <a:endParaRPr lang="en-US" altLang="zh-CN" i="1" dirty="0">
              <a:latin typeface="Courier New" panose="02070309020205020404" pitchFamily="49" charset="0"/>
              <a:ea typeface="宋体" panose="02010600030101010101" pitchFamily="2" charset="-122"/>
            </a:endParaRPr>
          </a:p>
          <a:p>
            <a:pPr marL="342900" indent="-342900">
              <a:tabLst>
                <a:tab pos="5486400" algn="l"/>
              </a:tabLst>
            </a:pPr>
            <a:r>
              <a:rPr lang="zh-CN" altLang="en-US" dirty="0" smtClean="0">
                <a:ea typeface="宋体" panose="02010600030101010101" pitchFamily="2" charset="-122"/>
              </a:rPr>
              <a:t>该关键词用于查询一个变量所引用的对象是否为某个特定类型</a:t>
            </a:r>
            <a:endParaRPr lang="en-US" altLang="zh-CN" sz="900" dirty="0" smtClean="0">
              <a:ea typeface="宋体" panose="02010600030101010101" pitchFamily="2" charset="-122"/>
            </a:endParaRPr>
          </a:p>
          <a:p>
            <a:pPr marL="742950" lvl="1" indent="-285750">
              <a:tabLst>
                <a:tab pos="5486400" algn="l"/>
              </a:tabLst>
            </a:pPr>
            <a:endParaRPr lang="en-US" altLang="zh-CN" sz="900" dirty="0">
              <a:ea typeface="宋体" panose="02010600030101010101" pitchFamily="2" charset="-122"/>
            </a:endParaRPr>
          </a:p>
          <a:p>
            <a:pPr marL="742950" lvl="1" indent="-285750">
              <a:lnSpc>
                <a:spcPct val="80000"/>
              </a:lnSpc>
              <a:buNone/>
              <a:tabLst>
                <a:tab pos="5486400" algn="l"/>
              </a:tabLst>
            </a:pPr>
            <a:r>
              <a:rPr lang="en-US" altLang="zh-CN" dirty="0" smtClean="0">
                <a:latin typeface="Courier New" panose="02070309020205020404" pitchFamily="49" charset="0"/>
                <a:ea typeface="宋体" panose="02010600030101010101" pitchFamily="2" charset="-122"/>
              </a:rPr>
              <a:t>	String s = "hello";</a:t>
            </a:r>
          </a:p>
          <a:p>
            <a:pPr marL="742950" lvl="1" indent="-285750">
              <a:lnSpc>
                <a:spcPct val="80000"/>
              </a:lnSpc>
              <a:buNone/>
              <a:tabLst>
                <a:tab pos="5486400" algn="l"/>
              </a:tabLst>
            </a:pPr>
            <a:r>
              <a:rPr lang="en-US" altLang="zh-CN" dirty="0" smtClean="0">
                <a:latin typeface="Courier New" panose="02070309020205020404" pitchFamily="49" charset="0"/>
                <a:ea typeface="宋体" panose="02010600030101010101" pitchFamily="2" charset="-122"/>
              </a:rPr>
              <a:t>	Point p = new Point();</a:t>
            </a:r>
          </a:p>
          <a:p>
            <a:pPr>
              <a:lnSpc>
                <a:spcPct val="80000"/>
              </a:lnSpc>
              <a:tabLst>
                <a:tab pos="5486400" algn="l"/>
              </a:tabLst>
            </a:pPr>
            <a:r>
              <a:rPr lang="zh-CN" altLang="en-US" dirty="0">
                <a:latin typeface="Courier New" panose="02070309020205020404" pitchFamily="49" charset="0"/>
                <a:ea typeface="宋体" panose="02010600030101010101" pitchFamily="2" charset="-122"/>
              </a:rPr>
              <a:t>变量</a:t>
            </a:r>
            <a:r>
              <a:rPr lang="zh-CN" altLang="en-US" dirty="0" smtClean="0">
                <a:latin typeface="Courier New" panose="02070309020205020404" pitchFamily="49" charset="0"/>
                <a:ea typeface="宋体" panose="02010600030101010101" pitchFamily="2" charset="-122"/>
              </a:rPr>
              <a:t>类型和对象类型</a:t>
            </a:r>
            <a:endParaRPr lang="en-US" altLang="zh-CN" dirty="0">
              <a:latin typeface="Courier New" panose="02070309020205020404" pitchFamily="49" charset="0"/>
              <a:ea typeface="宋体" panose="02010600030101010101" pitchFamily="2" charset="-122"/>
            </a:endParaRPr>
          </a:p>
        </p:txBody>
      </p:sp>
      <p:graphicFrame>
        <p:nvGraphicFramePr>
          <p:cNvPr id="941060" name="Group 4"/>
          <p:cNvGraphicFramePr>
            <a:graphicFrameLocks noGrp="1"/>
          </p:cNvGraphicFramePr>
          <p:nvPr>
            <p:extLst>
              <p:ext uri="{D42A27DB-BD31-4B8C-83A1-F6EECF244321}">
                <p14:modId xmlns:p14="http://schemas.microsoft.com/office/powerpoint/2010/main" val="3339820487"/>
              </p:ext>
            </p:extLst>
          </p:nvPr>
        </p:nvGraphicFramePr>
        <p:xfrm>
          <a:off x="7220003" y="2537976"/>
          <a:ext cx="4202112" cy="3322320"/>
        </p:xfrm>
        <a:graphic>
          <a:graphicData uri="http://schemas.openxmlformats.org/drawingml/2006/table">
            <a:tbl>
              <a:tblPr/>
              <a:tblGrid>
                <a:gridCol w="31877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表达式</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结果</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s </a:t>
                      </a:r>
                      <a:r>
                        <a:rPr kumimoji="0" lang="en-US" altLang="zh-CN" sz="1800" b="1" i="0" u="none" strike="noStrike" cap="none" normalizeH="0" baseline="0" dirty="0" err="1" smtClean="0">
                          <a:ln>
                            <a:noFill/>
                          </a:ln>
                          <a:solidFill>
                            <a:srgbClr val="0070C0"/>
                          </a:solidFill>
                          <a:effectLst/>
                          <a:latin typeface="Courier New" panose="02070309020205020404" pitchFamily="49" charset="0"/>
                          <a:ea typeface="宋体" panose="02010600030101010101" pitchFamily="2" charset="-122"/>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Point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s </a:t>
                      </a:r>
                      <a:r>
                        <a:rPr kumimoji="0" lang="en-US" altLang="zh-CN" sz="1800" b="1" i="0" u="none" strike="noStrike" kern="1200" cap="none" normalizeH="0" baseline="0" dirty="0" err="1" smtClean="0">
                          <a:ln>
                            <a:noFill/>
                          </a:ln>
                          <a:solidFill>
                            <a:srgbClr val="0070C0"/>
                          </a:solidFill>
                          <a:effectLst/>
                          <a:latin typeface="Courier New" panose="02070309020205020404" pitchFamily="49" charset="0"/>
                          <a:ea typeface="宋体" panose="02010600030101010101" pitchFamily="2" charset="-122"/>
                          <a:cs typeface="+mn-cs"/>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p </a:t>
                      </a:r>
                      <a:r>
                        <a:rPr kumimoji="0" lang="en-US" altLang="zh-CN" sz="1800" b="1" i="0" u="none" strike="noStrike" kern="1200" cap="none" normalizeH="0" baseline="0" dirty="0" err="1" smtClean="0">
                          <a:ln>
                            <a:noFill/>
                          </a:ln>
                          <a:solidFill>
                            <a:srgbClr val="0070C0"/>
                          </a:solidFill>
                          <a:effectLst/>
                          <a:latin typeface="Courier New" panose="02070309020205020404" pitchFamily="49" charset="0"/>
                          <a:ea typeface="宋体" panose="02010600030101010101" pitchFamily="2" charset="-122"/>
                          <a:cs typeface="+mn-cs"/>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Point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p </a:t>
                      </a:r>
                      <a:r>
                        <a:rPr kumimoji="0" lang="en-US" altLang="zh-CN" sz="1800" b="1" i="0" u="none" strike="noStrike" kern="1200" cap="none" normalizeH="0" baseline="0" dirty="0" err="1" smtClean="0">
                          <a:ln>
                            <a:noFill/>
                          </a:ln>
                          <a:solidFill>
                            <a:srgbClr val="0070C0"/>
                          </a:solidFill>
                          <a:effectLst/>
                          <a:latin typeface="Courier New" panose="02070309020205020404" pitchFamily="49" charset="0"/>
                          <a:ea typeface="宋体" panose="02010600030101010101" pitchFamily="2" charset="-122"/>
                          <a:cs typeface="+mn-cs"/>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p </a:t>
                      </a:r>
                      <a:r>
                        <a:rPr kumimoji="0" lang="en-US" altLang="zh-CN" sz="1800" b="1" i="0" u="none" strike="noStrike" kern="1200" cap="none" normalizeH="0" baseline="0" dirty="0" err="1" smtClean="0">
                          <a:ln>
                            <a:noFill/>
                          </a:ln>
                          <a:solidFill>
                            <a:srgbClr val="0070C0"/>
                          </a:solidFill>
                          <a:effectLst/>
                          <a:latin typeface="Courier New" panose="02070309020205020404" pitchFamily="49" charset="0"/>
                          <a:ea typeface="宋体" panose="02010600030101010101" pitchFamily="2" charset="-122"/>
                          <a:cs typeface="+mn-cs"/>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Object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s </a:t>
                      </a:r>
                      <a:r>
                        <a:rPr kumimoji="0" lang="en-US" altLang="zh-CN" sz="1800" b="1" i="0" u="none" strike="noStrike" kern="1200" cap="none" normalizeH="0" baseline="0" dirty="0" err="1" smtClean="0">
                          <a:ln>
                            <a:noFill/>
                          </a:ln>
                          <a:solidFill>
                            <a:srgbClr val="0070C0"/>
                          </a:solidFill>
                          <a:effectLst/>
                          <a:latin typeface="Courier New" panose="02070309020205020404" pitchFamily="49" charset="0"/>
                          <a:ea typeface="宋体" panose="02010600030101010101" pitchFamily="2" charset="-122"/>
                          <a:cs typeface="+mn-cs"/>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Object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null </a:t>
                      </a:r>
                      <a:r>
                        <a:rPr kumimoji="0" lang="en-US" altLang="zh-CN" sz="1800" b="1" i="0" u="none" strike="noStrike" kern="1200" cap="none" normalizeH="0" baseline="0" dirty="0" err="1" smtClean="0">
                          <a:ln>
                            <a:noFill/>
                          </a:ln>
                          <a:solidFill>
                            <a:srgbClr val="0070C0"/>
                          </a:solidFill>
                          <a:effectLst/>
                          <a:latin typeface="Courier New" panose="02070309020205020404" pitchFamily="49" charset="0"/>
                          <a:ea typeface="宋体" panose="02010600030101010101" pitchFamily="2" charset="-122"/>
                          <a:cs typeface="+mn-cs"/>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null </a:t>
                      </a:r>
                      <a:r>
                        <a:rPr kumimoji="0" lang="en-US" altLang="zh-CN" sz="1800" b="1" i="0" u="none" strike="noStrike" kern="1200" cap="none" normalizeH="0" baseline="0" dirty="0" err="1" smtClean="0">
                          <a:ln>
                            <a:noFill/>
                          </a:ln>
                          <a:solidFill>
                            <a:srgbClr val="0070C0"/>
                          </a:solidFill>
                          <a:effectLst/>
                          <a:latin typeface="Courier New" panose="02070309020205020404" pitchFamily="49" charset="0"/>
                          <a:ea typeface="宋体" panose="02010600030101010101" pitchFamily="2" charset="-122"/>
                          <a:cs typeface="+mn-cs"/>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Object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日期占位符 1"/>
          <p:cNvSpPr>
            <a:spLocks noGrp="1"/>
          </p:cNvSpPr>
          <p:nvPr>
            <p:ph type="dt" sz="half" idx="10"/>
          </p:nvPr>
        </p:nvSpPr>
        <p:spPr/>
        <p:txBody>
          <a:bodyPr/>
          <a:lstStyle/>
          <a:p>
            <a:fld id="{6B1A0AED-C2BA-4AED-B3A3-6E2A936A443C}"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31</a:t>
            </a:fld>
            <a:endParaRPr lang="zh-CN" altLang="en-US"/>
          </a:p>
        </p:txBody>
      </p:sp>
    </p:spTree>
    <p:extLst>
      <p:ext uri="{BB962C8B-B14F-4D97-AF65-F5344CB8AC3E}">
        <p14:creationId xmlns:p14="http://schemas.microsoft.com/office/powerpoint/2010/main" val="428507027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zh-CN" altLang="en-US" dirty="0" smtClean="0">
                <a:ea typeface="宋体" panose="02010600030101010101" pitchFamily="2" charset="-122"/>
              </a:rPr>
              <a:t>最终的</a:t>
            </a:r>
            <a:r>
              <a:rPr lang="en-US" altLang="zh-CN" dirty="0" smtClean="0">
                <a:ea typeface="宋体" panose="02010600030101010101" pitchFamily="2" charset="-122"/>
              </a:rPr>
              <a:t>equals</a:t>
            </a:r>
            <a:r>
              <a:rPr lang="zh-CN" altLang="en-US" dirty="0" smtClean="0">
                <a:ea typeface="宋体" panose="02010600030101010101" pitchFamily="2" charset="-122"/>
              </a:rPr>
              <a:t>方法重写结果</a:t>
            </a:r>
            <a:endParaRPr lang="en-US" altLang="zh-CN" dirty="0">
              <a:ea typeface="宋体" panose="02010600030101010101" pitchFamily="2" charset="-122"/>
            </a:endParaRPr>
          </a:p>
        </p:txBody>
      </p:sp>
      <p:sp>
        <p:nvSpPr>
          <p:cNvPr id="942083" name="Rectangle 3"/>
          <p:cNvSpPr>
            <a:spLocks noGrp="1" noChangeArrowheads="1"/>
          </p:cNvSpPr>
          <p:nvPr>
            <p:ph idx="1"/>
          </p:nvPr>
        </p:nvSpPr>
        <p:spPr/>
        <p:txBody>
          <a:bodyPr>
            <a:normAutofit lnSpcReduction="10000"/>
          </a:bodyPr>
          <a:lstStyle/>
          <a:p>
            <a:pPr lvl="1">
              <a:lnSpc>
                <a:spcPct val="90000"/>
              </a:lnSpc>
              <a:buFontTx/>
              <a:buNone/>
            </a:pPr>
            <a:endParaRPr lang="en-US" altLang="zh-CN" dirty="0">
              <a:latin typeface="Courier New" panose="02070309020205020404" pitchFamily="49" charset="0"/>
              <a:ea typeface="宋体" panose="02010600030101010101" pitchFamily="2" charset="-122"/>
            </a:endParaRP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Returns whether o refers to a Point object with </a:t>
            </a: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the same (x, y) coordinates as this Point.</a:t>
            </a:r>
          </a:p>
          <a:p>
            <a:pPr lvl="1">
              <a:lnSpc>
                <a:spcPct val="80000"/>
              </a:lnSpc>
              <a:buFontTx/>
              <a:buNone/>
            </a:pPr>
            <a:r>
              <a:rPr lang="en-US" altLang="zh-CN" dirty="0">
                <a:latin typeface="Courier New" panose="02070309020205020404" pitchFamily="49" charset="0"/>
                <a:ea typeface="宋体" panose="02010600030101010101" pitchFamily="2" charset="-122"/>
              </a:rPr>
              <a:t>public </a:t>
            </a:r>
            <a:r>
              <a:rPr lang="en-US" altLang="zh-CN" dirty="0" err="1">
                <a:latin typeface="Courier New" panose="02070309020205020404" pitchFamily="49" charset="0"/>
                <a:ea typeface="宋体" panose="02010600030101010101" pitchFamily="2" charset="-122"/>
              </a:rPr>
              <a:t>boolean</a:t>
            </a:r>
            <a:r>
              <a:rPr lang="en-US" altLang="zh-CN" dirty="0">
                <a:latin typeface="Courier New" panose="02070309020205020404" pitchFamily="49" charset="0"/>
                <a:ea typeface="宋体" panose="02010600030101010101" pitchFamily="2" charset="-122"/>
              </a:rPr>
              <a:t> equals(Object o) {</a:t>
            </a:r>
          </a:p>
          <a:p>
            <a:pPr lvl="1">
              <a:lnSpc>
                <a:spcPct val="80000"/>
              </a:lnSpc>
              <a:buFontTx/>
              <a:buNone/>
            </a:pPr>
            <a:r>
              <a:rPr lang="en-US" altLang="zh-CN" b="1" dirty="0">
                <a:latin typeface="Courier New" panose="02070309020205020404" pitchFamily="49" charset="0"/>
                <a:ea typeface="宋体" panose="02010600030101010101" pitchFamily="2" charset="-122"/>
              </a:rPr>
              <a:t>    if (o </a:t>
            </a:r>
            <a:r>
              <a:rPr lang="en-US" altLang="zh-CN" b="1" dirty="0" err="1">
                <a:latin typeface="Courier New" panose="02070309020205020404" pitchFamily="49" charset="0"/>
                <a:ea typeface="宋体" panose="02010600030101010101" pitchFamily="2" charset="-122"/>
              </a:rPr>
              <a:t>instanceof</a:t>
            </a:r>
            <a:r>
              <a:rPr lang="en-US" altLang="zh-CN" b="1" dirty="0">
                <a:latin typeface="Courier New" panose="02070309020205020404" pitchFamily="49" charset="0"/>
                <a:ea typeface="宋体" panose="02010600030101010101" pitchFamily="2" charset="-122"/>
              </a:rPr>
              <a:t> Point) {</a:t>
            </a: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 o is a Point; cast and </a:t>
            </a:r>
            <a:r>
              <a:rPr lang="en-US" altLang="zh-CN" b="1" dirty="0" smtClean="0">
                <a:solidFill>
                  <a:srgbClr val="008080"/>
                </a:solidFill>
                <a:latin typeface="Courier New" panose="02070309020205020404" pitchFamily="49" charset="0"/>
                <a:ea typeface="宋体" panose="02010600030101010101" pitchFamily="2" charset="-122"/>
              </a:rPr>
              <a:t>then compare</a:t>
            </a:r>
            <a:endParaRPr lang="en-US" altLang="zh-CN" b="1" dirty="0">
              <a:solidFill>
                <a:srgbClr val="008080"/>
              </a:solidFill>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Point other = </a:t>
            </a:r>
            <a:r>
              <a:rPr lang="en-US" altLang="zh-CN" b="1" dirty="0">
                <a:latin typeface="Courier New" panose="02070309020205020404" pitchFamily="49" charset="0"/>
                <a:ea typeface="宋体" panose="02010600030101010101" pitchFamily="2" charset="-122"/>
              </a:rPr>
              <a:t>(Point)</a:t>
            </a:r>
            <a:r>
              <a:rPr lang="en-US" altLang="zh-CN" dirty="0">
                <a:latin typeface="Courier New" panose="02070309020205020404" pitchFamily="49" charset="0"/>
                <a:ea typeface="宋体" panose="02010600030101010101" pitchFamily="2" charset="-122"/>
              </a:rPr>
              <a:t> o;</a:t>
            </a:r>
          </a:p>
          <a:p>
            <a:pPr lvl="1">
              <a:lnSpc>
                <a:spcPct val="80000"/>
              </a:lnSpc>
              <a:buFontTx/>
              <a:buNone/>
            </a:pPr>
            <a:r>
              <a:rPr lang="en-US" altLang="zh-CN" dirty="0">
                <a:latin typeface="Courier New" panose="02070309020205020404" pitchFamily="49" charset="0"/>
                <a:ea typeface="宋体" panose="02010600030101010101" pitchFamily="2" charset="-122"/>
              </a:rPr>
              <a:t>        return x == </a:t>
            </a:r>
            <a:r>
              <a:rPr lang="en-US" altLang="zh-CN" dirty="0" err="1">
                <a:latin typeface="Courier New" panose="02070309020205020404" pitchFamily="49" charset="0"/>
                <a:ea typeface="宋体" panose="02010600030101010101" pitchFamily="2" charset="-122"/>
              </a:rPr>
              <a:t>other.x</a:t>
            </a:r>
            <a:r>
              <a:rPr lang="en-US" altLang="zh-CN" dirty="0">
                <a:latin typeface="Courier New" panose="02070309020205020404" pitchFamily="49" charset="0"/>
                <a:ea typeface="宋体" panose="02010600030101010101" pitchFamily="2" charset="-122"/>
              </a:rPr>
              <a:t> &amp;&amp; y == </a:t>
            </a:r>
            <a:r>
              <a:rPr lang="en-US" altLang="zh-CN" dirty="0" err="1">
                <a:latin typeface="Courier New" panose="02070309020205020404" pitchFamily="49" charset="0"/>
                <a:ea typeface="宋体" panose="02010600030101010101" pitchFamily="2" charset="-122"/>
              </a:rPr>
              <a:t>other.y</a:t>
            </a:r>
            <a:r>
              <a:rPr lang="en-US" altLang="zh-CN" dirty="0">
                <a:latin typeface="Courier New" panose="02070309020205020404" pitchFamily="49" charset="0"/>
                <a:ea typeface="宋体" panose="02010600030101010101" pitchFamily="2" charset="-122"/>
              </a:rPr>
              <a:t>;</a:t>
            </a:r>
          </a:p>
          <a:p>
            <a:pPr lvl="1">
              <a:lnSpc>
                <a:spcPct val="80000"/>
              </a:lnSpc>
              <a:buFontTx/>
              <a:buNone/>
            </a:pPr>
            <a:r>
              <a:rPr lang="en-US" altLang="zh-CN" b="1" dirty="0">
                <a:latin typeface="Courier New" panose="02070309020205020404" pitchFamily="49" charset="0"/>
                <a:ea typeface="宋体" panose="02010600030101010101" pitchFamily="2" charset="-122"/>
              </a:rPr>
              <a:t>    } else {</a:t>
            </a: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 o is not a Point; </a:t>
            </a:r>
            <a:r>
              <a:rPr lang="en-US" altLang="zh-CN" b="1" dirty="0" smtClean="0">
                <a:solidFill>
                  <a:srgbClr val="008080"/>
                </a:solidFill>
                <a:latin typeface="Courier New" panose="02070309020205020404" pitchFamily="49" charset="0"/>
                <a:ea typeface="宋体" panose="02010600030101010101" pitchFamily="2" charset="-122"/>
              </a:rPr>
              <a:t>no chance to </a:t>
            </a:r>
            <a:r>
              <a:rPr lang="en-US" altLang="zh-CN" b="1" dirty="0">
                <a:solidFill>
                  <a:srgbClr val="008080"/>
                </a:solidFill>
                <a:latin typeface="Courier New" panose="02070309020205020404" pitchFamily="49" charset="0"/>
                <a:ea typeface="宋体" panose="02010600030101010101" pitchFamily="2" charset="-122"/>
              </a:rPr>
              <a:t>be equal</a:t>
            </a:r>
          </a:p>
          <a:p>
            <a:pPr lvl="1">
              <a:lnSpc>
                <a:spcPct val="80000"/>
              </a:lnSpc>
              <a:buFontTx/>
              <a:buNone/>
            </a:pPr>
            <a:r>
              <a:rPr lang="en-US" altLang="zh-CN" b="1" dirty="0">
                <a:latin typeface="Courier New" panose="02070309020205020404" pitchFamily="49" charset="0"/>
                <a:ea typeface="宋体" panose="02010600030101010101" pitchFamily="2" charset="-122"/>
              </a:rPr>
              <a:t>        return false;</a:t>
            </a:r>
          </a:p>
          <a:p>
            <a:pPr lvl="1">
              <a:lnSpc>
                <a:spcPct val="80000"/>
              </a:lnSpc>
              <a:buFontTx/>
              <a:buNone/>
            </a:pPr>
            <a:r>
              <a:rPr lang="en-US" altLang="zh-CN" b="1"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41C680AE-D79A-4E6A-8DE4-7525558183DA}"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32</a:t>
            </a:fld>
            <a:endParaRPr lang="zh-CN" altLang="en-US"/>
          </a:p>
        </p:txBody>
      </p:sp>
    </p:spTree>
    <p:extLst>
      <p:ext uri="{BB962C8B-B14F-4D97-AF65-F5344CB8AC3E}">
        <p14:creationId xmlns:p14="http://schemas.microsoft.com/office/powerpoint/2010/main" val="429461239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对象类型转换的限制</a:t>
            </a:r>
          </a:p>
        </p:txBody>
      </p:sp>
      <p:sp>
        <p:nvSpPr>
          <p:cNvPr id="3" name="内容占位符 2"/>
          <p:cNvSpPr>
            <a:spLocks noGrp="1"/>
          </p:cNvSpPr>
          <p:nvPr>
            <p:ph idx="1"/>
          </p:nvPr>
        </p:nvSpPr>
        <p:spPr/>
        <p:txBody>
          <a:bodyPr/>
          <a:lstStyle/>
          <a:p>
            <a:r>
              <a:rPr lang="zh-CN" altLang="en-US" dirty="0" smtClean="0"/>
              <a:t>可以往上转换</a:t>
            </a:r>
            <a:endParaRPr lang="en-US" altLang="zh-CN" dirty="0" smtClean="0"/>
          </a:p>
          <a:p>
            <a:r>
              <a:rPr lang="zh-CN" altLang="en-US" dirty="0" smtClean="0"/>
              <a:t>往下转换必须非常小心</a:t>
            </a:r>
            <a:endParaRPr lang="en-US" altLang="zh-CN" dirty="0" smtClean="0"/>
          </a:p>
          <a:p>
            <a:pPr lvl="1">
              <a:spcBef>
                <a:spcPct val="0"/>
              </a:spcBef>
              <a:buFont typeface="Wingdings" panose="05000000000000000000" pitchFamily="2" charset="2"/>
              <a:buNone/>
            </a:pPr>
            <a:r>
              <a:rPr lang="en-US" altLang="zh-CN" sz="1800" dirty="0">
                <a:latin typeface="Courier New" panose="02070309020205020404" pitchFamily="49" charset="0"/>
              </a:rPr>
              <a:t>Employee </a:t>
            </a:r>
            <a:r>
              <a:rPr lang="en-US" altLang="zh-CN" sz="1800" dirty="0" err="1">
                <a:latin typeface="Courier New" panose="02070309020205020404" pitchFamily="49" charset="0"/>
              </a:rPr>
              <a:t>eric</a:t>
            </a:r>
            <a:r>
              <a:rPr lang="en-US" altLang="zh-CN" sz="1800" dirty="0">
                <a:latin typeface="Courier New" panose="02070309020205020404" pitchFamily="49" charset="0"/>
              </a:rPr>
              <a:t> = </a:t>
            </a:r>
            <a:r>
              <a:rPr lang="en-US" altLang="zh-CN" sz="1800" b="1" dirty="0">
                <a:latin typeface="Courier New" panose="02070309020205020404" pitchFamily="49" charset="0"/>
              </a:rPr>
              <a:t>new </a:t>
            </a:r>
            <a:r>
              <a:rPr lang="en-US" altLang="zh-CN" sz="1800" b="1" dirty="0" smtClean="0">
                <a:latin typeface="Courier New" panose="02070309020205020404" pitchFamily="49" charset="0"/>
              </a:rPr>
              <a:t>Marketer()</a:t>
            </a:r>
            <a:r>
              <a:rPr lang="en-US" altLang="zh-CN" sz="1800" dirty="0" smtClean="0">
                <a:latin typeface="Courier New" panose="02070309020205020404" pitchFamily="49" charset="0"/>
              </a:rPr>
              <a:t>;</a:t>
            </a:r>
            <a:endParaRPr lang="en-US" altLang="zh-CN" sz="1800" dirty="0">
              <a:latin typeface="Courier New" panose="02070309020205020404" pitchFamily="49" charset="0"/>
            </a:endParaRPr>
          </a:p>
          <a:p>
            <a:pPr lvl="1">
              <a:spcBef>
                <a:spcPct val="0"/>
              </a:spcBef>
              <a:buFont typeface="Wingdings" panose="05000000000000000000" pitchFamily="2" charset="2"/>
              <a:buNone/>
            </a:pPr>
            <a:r>
              <a:rPr lang="en-US" altLang="zh-CN" sz="1800" dirty="0">
                <a:latin typeface="Courier New" panose="02070309020205020404" pitchFamily="49" charset="0"/>
              </a:rPr>
              <a:t>	</a:t>
            </a:r>
            <a:r>
              <a:rPr lang="en-US" altLang="zh-CN" sz="1800" dirty="0" smtClean="0">
                <a:latin typeface="Courier New" panose="02070309020205020404" pitchFamily="49" charset="0"/>
              </a:rPr>
              <a:t>((Marketer) </a:t>
            </a:r>
            <a:r>
              <a:rPr lang="en-US" altLang="zh-CN" sz="1800" dirty="0" err="1">
                <a:latin typeface="Courier New" panose="02070309020205020404" pitchFamily="49" charset="0"/>
              </a:rPr>
              <a:t>eric</a:t>
            </a:r>
            <a:r>
              <a:rPr lang="en-US" altLang="zh-CN" sz="1800" dirty="0" smtClean="0">
                <a:latin typeface="Courier New" panose="02070309020205020404" pitchFamily="49" charset="0"/>
              </a:rPr>
              <a:t>).collect (…);     </a:t>
            </a:r>
            <a:r>
              <a:rPr lang="en-US" altLang="zh-CN" sz="1800" b="1" dirty="0">
                <a:solidFill>
                  <a:srgbClr val="008080"/>
                </a:solidFill>
                <a:latin typeface="Courier New" panose="02070309020205020404" pitchFamily="49" charset="0"/>
              </a:rPr>
              <a:t>// ok</a:t>
            </a:r>
          </a:p>
          <a:p>
            <a:pPr lvl="1">
              <a:spcBef>
                <a:spcPct val="0"/>
              </a:spcBef>
              <a:buFont typeface="Wingdings" panose="05000000000000000000" pitchFamily="2" charset="2"/>
              <a:buNone/>
            </a:pPr>
            <a:r>
              <a:rPr lang="en-US" altLang="zh-CN" sz="1800" dirty="0">
                <a:latin typeface="Courier New" panose="02070309020205020404" pitchFamily="49" charset="0"/>
              </a:rPr>
              <a:t>	</a:t>
            </a:r>
            <a:r>
              <a:rPr lang="en-US" altLang="zh-CN" sz="1800" b="1" dirty="0" smtClean="0">
                <a:solidFill>
                  <a:srgbClr val="800000"/>
                </a:solidFill>
                <a:latin typeface="Courier New" panose="02070309020205020404" pitchFamily="49" charset="0"/>
              </a:rPr>
              <a:t>((Seller) </a:t>
            </a:r>
            <a:r>
              <a:rPr lang="en-US" altLang="zh-CN" sz="1800" b="1" dirty="0" err="1">
                <a:solidFill>
                  <a:srgbClr val="800000"/>
                </a:solidFill>
                <a:latin typeface="Courier New" panose="02070309020205020404" pitchFamily="49" charset="0"/>
              </a:rPr>
              <a:t>eric</a:t>
            </a:r>
            <a:r>
              <a:rPr lang="en-US" altLang="zh-CN" sz="1800" b="1" dirty="0" smtClean="0">
                <a:solidFill>
                  <a:srgbClr val="800000"/>
                </a:solidFill>
                <a:latin typeface="Courier New" panose="02070309020205020404" pitchFamily="49" charset="0"/>
              </a:rPr>
              <a:t>).advertise(…);</a:t>
            </a:r>
            <a:r>
              <a:rPr lang="en-US" altLang="zh-CN" sz="1800" dirty="0" smtClean="0">
                <a:latin typeface="Courier New" panose="02070309020205020404" pitchFamily="49" charset="0"/>
              </a:rPr>
              <a:t>  </a:t>
            </a:r>
            <a:r>
              <a:rPr lang="en-US" altLang="zh-CN" sz="1800" b="1" dirty="0">
                <a:solidFill>
                  <a:srgbClr val="008080"/>
                </a:solidFill>
                <a:latin typeface="Courier New" panose="02070309020205020404" pitchFamily="49" charset="0"/>
              </a:rPr>
              <a:t>// exception</a:t>
            </a:r>
          </a:p>
          <a:p>
            <a:pPr lvl="1">
              <a:spcBef>
                <a:spcPct val="0"/>
              </a:spcBef>
              <a:buFont typeface="Wingdings" panose="05000000000000000000" pitchFamily="2" charset="2"/>
              <a:buNone/>
            </a:pPr>
            <a:r>
              <a:rPr lang="en-US" altLang="zh-CN" sz="800" b="1" dirty="0">
                <a:solidFill>
                  <a:srgbClr val="008080"/>
                </a:solidFill>
                <a:latin typeface="Courier New" panose="02070309020205020404" pitchFamily="49" charset="0"/>
              </a:rPr>
              <a:t>	</a:t>
            </a:r>
          </a:p>
          <a:p>
            <a:pPr lvl="1">
              <a:spcBef>
                <a:spcPct val="0"/>
              </a:spcBef>
              <a:buFont typeface="Wingdings" panose="05000000000000000000" pitchFamily="2" charset="2"/>
              <a:buNone/>
            </a:pPr>
            <a:r>
              <a:rPr lang="en-US" altLang="zh-CN" sz="1800" b="1" dirty="0">
                <a:solidFill>
                  <a:srgbClr val="008080"/>
                </a:solidFill>
                <a:latin typeface="Courier New" panose="02070309020205020404" pitchFamily="49" charset="0"/>
              </a:rPr>
              <a:t>	//	 </a:t>
            </a:r>
            <a:r>
              <a:rPr lang="en-US" altLang="zh-CN" sz="1800" b="1" dirty="0" smtClean="0">
                <a:solidFill>
                  <a:srgbClr val="008080"/>
                </a:solidFill>
                <a:latin typeface="Courier New" panose="02070309020205020404" pitchFamily="49" charset="0"/>
              </a:rPr>
              <a:t>(Marketer </a:t>
            </a:r>
            <a:r>
              <a:rPr lang="en-US" altLang="zh-CN" sz="1800" b="1" dirty="0">
                <a:solidFill>
                  <a:srgbClr val="008080"/>
                </a:solidFill>
                <a:latin typeface="Courier New" panose="02070309020205020404" pitchFamily="49" charset="0"/>
              </a:rPr>
              <a:t>object doesn't know how to </a:t>
            </a:r>
            <a:r>
              <a:rPr lang="en-US" altLang="zh-CN" sz="1800" b="1" dirty="0" smtClean="0">
                <a:solidFill>
                  <a:srgbClr val="008080"/>
                </a:solidFill>
                <a:latin typeface="Courier New" panose="02070309020205020404" pitchFamily="49" charset="0"/>
              </a:rPr>
              <a:t>advertise)</a:t>
            </a:r>
            <a:endParaRPr lang="en-US" altLang="zh-CN" sz="2000" dirty="0"/>
          </a:p>
          <a:p>
            <a:r>
              <a:rPr lang="zh-CN" altLang="en-US" dirty="0"/>
              <a:t>不</a:t>
            </a:r>
            <a:r>
              <a:rPr lang="zh-CN" altLang="en-US" dirty="0" smtClean="0"/>
              <a:t>可以水平转换</a:t>
            </a:r>
            <a:endParaRPr lang="en-US" altLang="zh-CN" dirty="0" smtClean="0"/>
          </a:p>
          <a:p>
            <a:pPr lvl="1">
              <a:spcBef>
                <a:spcPct val="0"/>
              </a:spcBef>
              <a:buFont typeface="Wingdings" panose="05000000000000000000" pitchFamily="2" charset="2"/>
              <a:buNone/>
            </a:pPr>
            <a:r>
              <a:rPr lang="en-US" altLang="zh-CN" sz="1800" dirty="0">
                <a:latin typeface="Courier New" panose="02070309020205020404" pitchFamily="49" charset="0"/>
              </a:rPr>
              <a:t>	</a:t>
            </a:r>
            <a:r>
              <a:rPr lang="en-US" altLang="zh-CN" sz="1800" dirty="0" smtClean="0">
                <a:latin typeface="Courier New" panose="02070309020205020404" pitchFamily="49" charset="0"/>
              </a:rPr>
              <a:t>Developer </a:t>
            </a:r>
            <a:r>
              <a:rPr lang="en-US" altLang="zh-CN" sz="1800" dirty="0" err="1" smtClean="0">
                <a:latin typeface="Courier New" panose="02070309020205020404" pitchFamily="49" charset="0"/>
              </a:rPr>
              <a:t>linda</a:t>
            </a:r>
            <a:r>
              <a:rPr lang="en-US" altLang="zh-CN" sz="1800" dirty="0" smtClean="0">
                <a:latin typeface="Courier New" panose="02070309020205020404" pitchFamily="49" charset="0"/>
              </a:rPr>
              <a:t> = new Developer();</a:t>
            </a:r>
          </a:p>
          <a:p>
            <a:pPr lvl="1">
              <a:spcBef>
                <a:spcPct val="0"/>
              </a:spcBef>
              <a:buFont typeface="Wingdings" panose="05000000000000000000" pitchFamily="2" charset="2"/>
              <a:buNone/>
            </a:pPr>
            <a:r>
              <a:rPr lang="en-US" altLang="zh-CN" sz="1800" dirty="0" smtClean="0">
                <a:latin typeface="Courier New" panose="02070309020205020404" pitchFamily="49" charset="0"/>
              </a:rPr>
              <a:t>	</a:t>
            </a:r>
            <a:r>
              <a:rPr lang="en-US" altLang="zh-CN" sz="1800" b="1" dirty="0" smtClean="0">
                <a:solidFill>
                  <a:srgbClr val="800000"/>
                </a:solidFill>
                <a:latin typeface="Courier New" panose="02070309020205020404" pitchFamily="49" charset="0"/>
              </a:rPr>
              <a:t>((</a:t>
            </a:r>
            <a:r>
              <a:rPr lang="en-US" altLang="zh-CN" sz="1800" b="1" dirty="0" err="1" smtClean="0">
                <a:solidFill>
                  <a:srgbClr val="800000"/>
                </a:solidFill>
                <a:latin typeface="Courier New" panose="02070309020205020404" pitchFamily="49" charset="0"/>
              </a:rPr>
              <a:t>FinancialOfficer</a:t>
            </a:r>
            <a:r>
              <a:rPr lang="en-US" altLang="zh-CN" sz="1800" b="1" dirty="0" smtClean="0">
                <a:solidFill>
                  <a:srgbClr val="800000"/>
                </a:solidFill>
                <a:latin typeface="Courier New" panose="02070309020205020404" pitchFamily="49" charset="0"/>
              </a:rPr>
              <a:t>) </a:t>
            </a:r>
            <a:r>
              <a:rPr lang="en-US" altLang="zh-CN" sz="1800" b="1" dirty="0" err="1" smtClean="0">
                <a:solidFill>
                  <a:srgbClr val="800000"/>
                </a:solidFill>
                <a:latin typeface="Courier New" panose="02070309020205020404" pitchFamily="49" charset="0"/>
              </a:rPr>
              <a:t>linda</a:t>
            </a:r>
            <a:r>
              <a:rPr lang="en-US" altLang="zh-CN" sz="1800" b="1" dirty="0" smtClean="0">
                <a:solidFill>
                  <a:srgbClr val="800000"/>
                </a:solidFill>
                <a:latin typeface="Courier New" panose="02070309020205020404" pitchFamily="49" charset="0"/>
              </a:rPr>
              <a:t>).inspect(…);</a:t>
            </a:r>
            <a:r>
              <a:rPr lang="en-US" altLang="zh-CN" sz="1800" dirty="0" smtClean="0">
                <a:latin typeface="Courier New" panose="02070309020205020404" pitchFamily="49" charset="0"/>
              </a:rPr>
              <a:t>    </a:t>
            </a:r>
            <a:r>
              <a:rPr lang="en-US" altLang="zh-CN" sz="1800" b="1" dirty="0" smtClean="0">
                <a:solidFill>
                  <a:srgbClr val="008080"/>
                </a:solidFill>
                <a:latin typeface="Courier New" panose="02070309020205020404" pitchFamily="49" charset="0"/>
              </a:rPr>
              <a:t>// error</a:t>
            </a:r>
            <a:endParaRPr lang="zh-CN" altLang="en-US" dirty="0"/>
          </a:p>
        </p:txBody>
      </p:sp>
      <p:sp>
        <p:nvSpPr>
          <p:cNvPr id="4" name="日期占位符 3"/>
          <p:cNvSpPr>
            <a:spLocks noGrp="1"/>
          </p:cNvSpPr>
          <p:nvPr>
            <p:ph type="dt" sz="half" idx="10"/>
          </p:nvPr>
        </p:nvSpPr>
        <p:spPr/>
        <p:txBody>
          <a:bodyPr/>
          <a:lstStyle/>
          <a:p>
            <a:fld id="{67D7CE11-3DAF-4FC0-A830-8BC550C56159}" type="datetime1">
              <a:rPr lang="zh-CN" altLang="en-US" smtClean="0"/>
              <a:t>2017/3/17</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33</a:t>
            </a:fld>
            <a:endParaRPr lang="zh-CN" altLang="en-US"/>
          </a:p>
        </p:txBody>
      </p:sp>
    </p:spTree>
    <p:extLst>
      <p:ext uri="{BB962C8B-B14F-4D97-AF65-F5344CB8AC3E}">
        <p14:creationId xmlns:p14="http://schemas.microsoft.com/office/powerpoint/2010/main" val="1169614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多态</a:t>
            </a:r>
            <a:endParaRPr lang="en-US" altLang="zh-CN" dirty="0">
              <a:ea typeface="宋体" panose="02010600030101010101" pitchFamily="2" charset="-122"/>
            </a:endParaRPr>
          </a:p>
        </p:txBody>
      </p:sp>
      <p:sp>
        <p:nvSpPr>
          <p:cNvPr id="944131" name="Rectangle 3"/>
          <p:cNvSpPr>
            <a:spLocks noGrp="1" noChangeArrowheads="1"/>
          </p:cNvSpPr>
          <p:nvPr>
            <p:ph idx="1"/>
          </p:nvPr>
        </p:nvSpPr>
        <p:spPr/>
        <p:txBody>
          <a:bodyPr>
            <a:normAutofit lnSpcReduction="10000"/>
          </a:bodyPr>
          <a:lstStyle/>
          <a:p>
            <a:pPr marL="273050" indent="-273050">
              <a:lnSpc>
                <a:spcPct val="120000"/>
              </a:lnSpc>
            </a:pPr>
            <a:r>
              <a:rPr lang="en-US" altLang="zh-CN" b="1" dirty="0" smtClean="0">
                <a:ea typeface="宋体" panose="02010600030101010101" pitchFamily="2" charset="-122"/>
              </a:rPr>
              <a:t>polymorphism</a:t>
            </a:r>
            <a:r>
              <a:rPr lang="en-US" altLang="zh-CN" dirty="0">
                <a:ea typeface="宋体" panose="02010600030101010101" pitchFamily="2" charset="-122"/>
              </a:rPr>
              <a:t>: </a:t>
            </a:r>
            <a:r>
              <a:rPr lang="zh-CN" altLang="en-US" dirty="0" smtClean="0">
                <a:ea typeface="宋体" panose="02010600030101010101" pitchFamily="2" charset="-122"/>
              </a:rPr>
              <a:t>对于给定的方法，获得</a:t>
            </a:r>
            <a:r>
              <a:rPr lang="zh-CN" altLang="en-US" b="1" dirty="0" smtClean="0">
                <a:solidFill>
                  <a:srgbClr val="FF0000"/>
                </a:solidFill>
                <a:ea typeface="宋体" panose="02010600030101010101" pitchFamily="2" charset="-122"/>
              </a:rPr>
              <a:t>不同</a:t>
            </a:r>
            <a:r>
              <a:rPr lang="zh-CN" altLang="en-US" dirty="0" smtClean="0">
                <a:ea typeface="宋体" panose="02010600030101010101" pitchFamily="2" charset="-122"/>
              </a:rPr>
              <a:t>但可</a:t>
            </a:r>
            <a:r>
              <a:rPr lang="zh-CN" altLang="en-US" b="1" dirty="0" smtClean="0">
                <a:solidFill>
                  <a:srgbClr val="FF0000"/>
                </a:solidFill>
                <a:ea typeface="宋体" panose="02010600030101010101" pitchFamily="2" charset="-122"/>
              </a:rPr>
              <a:t>归一化的</a:t>
            </a:r>
            <a:r>
              <a:rPr lang="zh-CN" altLang="en-US" dirty="0" smtClean="0">
                <a:ea typeface="宋体" panose="02010600030101010101" pitchFamily="2" charset="-122"/>
              </a:rPr>
              <a:t>对象行为设计与实现机制</a:t>
            </a:r>
            <a:endParaRPr lang="en-US" altLang="zh-CN" dirty="0" smtClean="0">
              <a:ea typeface="宋体" panose="02010600030101010101" pitchFamily="2" charset="-122"/>
            </a:endParaRPr>
          </a:p>
          <a:p>
            <a:pPr marL="730250" lvl="1" indent="-273050">
              <a:lnSpc>
                <a:spcPct val="120000"/>
              </a:lnSpc>
            </a:pPr>
            <a:r>
              <a:rPr lang="zh-CN" altLang="en-US" dirty="0" smtClean="0">
                <a:ea typeface="宋体" panose="02010600030101010101" pitchFamily="2" charset="-122"/>
              </a:rPr>
              <a:t>通过</a:t>
            </a:r>
            <a:r>
              <a:rPr lang="en-US" altLang="zh-CN" dirty="0" smtClean="0">
                <a:ea typeface="宋体" panose="02010600030101010101" pitchFamily="2" charset="-122"/>
              </a:rPr>
              <a:t>overload</a:t>
            </a:r>
            <a:r>
              <a:rPr lang="zh-CN" altLang="en-US" dirty="0" smtClean="0">
                <a:ea typeface="宋体" panose="02010600030101010101" pitchFamily="2" charset="-122"/>
              </a:rPr>
              <a:t>机制而获得的可归一化方法（重载）</a:t>
            </a:r>
            <a:endParaRPr lang="en-US" altLang="zh-CN" dirty="0" smtClean="0">
              <a:ea typeface="宋体" panose="02010600030101010101" pitchFamily="2" charset="-122"/>
            </a:endParaRPr>
          </a:p>
          <a:p>
            <a:pPr marL="730250" lvl="1" indent="-273050">
              <a:lnSpc>
                <a:spcPct val="120000"/>
              </a:lnSpc>
            </a:pPr>
            <a:r>
              <a:rPr lang="zh-CN" altLang="en-US" dirty="0" smtClean="0">
                <a:ea typeface="宋体" panose="02010600030101010101" pitchFamily="2" charset="-122"/>
              </a:rPr>
              <a:t>通过</a:t>
            </a:r>
            <a:r>
              <a:rPr lang="en-US" altLang="zh-CN" dirty="0" smtClean="0">
                <a:ea typeface="宋体" panose="02010600030101010101" pitchFamily="2" charset="-122"/>
              </a:rPr>
              <a:t>override</a:t>
            </a:r>
            <a:r>
              <a:rPr lang="zh-CN" altLang="en-US" dirty="0" smtClean="0">
                <a:ea typeface="宋体" panose="02010600030101010101" pitchFamily="2" charset="-122"/>
              </a:rPr>
              <a:t>机制而获得的可归一化方法（重写）</a:t>
            </a:r>
            <a:endParaRPr lang="en-US" altLang="zh-CN" dirty="0" smtClean="0">
              <a:ea typeface="宋体" panose="02010600030101010101" pitchFamily="2" charset="-122"/>
            </a:endParaRPr>
          </a:p>
          <a:p>
            <a:pPr marL="273050" indent="-273050">
              <a:lnSpc>
                <a:spcPct val="120000"/>
              </a:lnSpc>
            </a:pPr>
            <a:r>
              <a:rPr lang="zh-CN" altLang="en-US" dirty="0">
                <a:ea typeface="宋体" panose="02010600030101010101" pitchFamily="2" charset="-122"/>
              </a:rPr>
              <a:t>多态</a:t>
            </a:r>
            <a:r>
              <a:rPr lang="zh-CN" altLang="en-US" dirty="0" smtClean="0">
                <a:ea typeface="宋体" panose="02010600030101010101" pitchFamily="2" charset="-122"/>
              </a:rPr>
              <a:t>机制为表达复杂设计逻辑提供了简化手段</a:t>
            </a:r>
            <a:endParaRPr lang="en-US" altLang="zh-CN" dirty="0" smtClean="0">
              <a:ea typeface="宋体" panose="02010600030101010101" pitchFamily="2" charset="-122"/>
            </a:endParaRPr>
          </a:p>
          <a:p>
            <a:pPr marL="730250" lvl="1" indent="-273050">
              <a:lnSpc>
                <a:spcPct val="120000"/>
              </a:lnSpc>
            </a:pPr>
            <a:r>
              <a:rPr lang="en-US" altLang="zh-CN" dirty="0" smtClean="0">
                <a:ea typeface="宋体" panose="02010600030101010101" pitchFamily="2" charset="-122"/>
              </a:rPr>
              <a:t>Overload</a:t>
            </a:r>
            <a:r>
              <a:rPr lang="zh-CN" altLang="en-US" dirty="0" smtClean="0">
                <a:ea typeface="宋体" panose="02010600030101010101" pitchFamily="2" charset="-122"/>
              </a:rPr>
              <a:t>：区分不同场景来重载方法，避免一个方法处理多种场景而导致其逻辑复杂</a:t>
            </a:r>
            <a:endParaRPr lang="en-US" altLang="zh-CN" dirty="0" smtClean="0">
              <a:ea typeface="宋体" panose="02010600030101010101" pitchFamily="2" charset="-122"/>
            </a:endParaRPr>
          </a:p>
          <a:p>
            <a:pPr marL="730250" lvl="1" indent="-273050">
              <a:lnSpc>
                <a:spcPct val="120000"/>
              </a:lnSpc>
            </a:pPr>
            <a:r>
              <a:rPr lang="en-US" altLang="zh-CN" dirty="0" smtClean="0">
                <a:ea typeface="宋体" panose="02010600030101010101" pitchFamily="2" charset="-122"/>
              </a:rPr>
              <a:t>Override</a:t>
            </a:r>
            <a:r>
              <a:rPr lang="zh-CN" altLang="en-US" dirty="0" smtClean="0">
                <a:ea typeface="宋体" panose="02010600030101010101" pitchFamily="2" charset="-122"/>
              </a:rPr>
              <a:t>：让每个类根据其功能要求来重写</a:t>
            </a:r>
            <a:r>
              <a:rPr lang="zh-CN" altLang="en-US" dirty="0" smtClean="0">
                <a:ea typeface="宋体" panose="02010600030101010101" pitchFamily="2" charset="-122"/>
              </a:rPr>
              <a:t>所</a:t>
            </a:r>
            <a:r>
              <a:rPr lang="zh-CN" altLang="en-US" dirty="0">
                <a:ea typeface="宋体" panose="02010600030101010101" pitchFamily="2" charset="-122"/>
              </a:rPr>
              <a:t>继承</a:t>
            </a:r>
            <a:r>
              <a:rPr lang="zh-CN" altLang="en-US" dirty="0" smtClean="0">
                <a:ea typeface="宋体" panose="02010600030101010101" pitchFamily="2" charset="-122"/>
              </a:rPr>
              <a:t>的</a:t>
            </a:r>
            <a:r>
              <a:rPr lang="zh-CN" altLang="en-US" dirty="0" smtClean="0">
                <a:ea typeface="宋体" panose="02010600030101010101" pitchFamily="2" charset="-122"/>
              </a:rPr>
              <a:t>方法，使用者无需区别对待通过统一方式即可获得相应的功能</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1845D53C-4DF0-4CCF-AD78-EA8CD2F50F50}"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34</a:t>
            </a:fld>
            <a:endParaRPr lang="zh-CN" altLang="en-US" dirty="0"/>
          </a:p>
        </p:txBody>
      </p:sp>
    </p:spTree>
    <p:extLst>
      <p:ext uri="{BB962C8B-B14F-4D97-AF65-F5344CB8AC3E}">
        <p14:creationId xmlns:p14="http://schemas.microsoft.com/office/powerpoint/2010/main" val="41208422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基于重载的静态多态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从设计角度看，一个方法规范了类的一种能力</a:t>
            </a:r>
            <a:endParaRPr lang="en-US" altLang="zh-CN" dirty="0" smtClean="0"/>
          </a:p>
          <a:p>
            <a:r>
              <a:rPr lang="zh-CN" altLang="en-US" dirty="0" smtClean="0"/>
              <a:t>随着功能的扩展或演化，这种能力也需要演化来处理多种不同的场景，即处理不同的输入情况</a:t>
            </a:r>
            <a:endParaRPr lang="en-US" altLang="zh-CN" dirty="0" smtClean="0"/>
          </a:p>
          <a:p>
            <a:r>
              <a:rPr lang="zh-CN" altLang="en-US" dirty="0" smtClean="0"/>
              <a:t>这时需要对原方法进行</a:t>
            </a:r>
            <a:r>
              <a:rPr lang="en-US" altLang="zh-CN" dirty="0" smtClean="0"/>
              <a:t>overload</a:t>
            </a:r>
            <a:r>
              <a:rPr lang="zh-CN" altLang="en-US" dirty="0" smtClean="0"/>
              <a:t>扩展，从而使得相应能力得到演化</a:t>
            </a:r>
            <a:endParaRPr lang="en-US" altLang="zh-CN" dirty="0" smtClean="0"/>
          </a:p>
          <a:p>
            <a:pPr lvl="1"/>
            <a:r>
              <a:rPr lang="zh-CN" altLang="en-US" dirty="0" smtClean="0"/>
              <a:t>求和</a:t>
            </a:r>
            <a:r>
              <a:rPr lang="en-US" altLang="zh-CN" dirty="0" smtClean="0"/>
              <a:t>(add)</a:t>
            </a:r>
            <a:r>
              <a:rPr lang="zh-CN" altLang="en-US" dirty="0" smtClean="0"/>
              <a:t>是一个类</a:t>
            </a:r>
            <a:r>
              <a:rPr lang="en-US" altLang="zh-CN" dirty="0" smtClean="0"/>
              <a:t>math</a:t>
            </a:r>
            <a:r>
              <a:rPr lang="zh-CN" altLang="en-US" dirty="0" smtClean="0"/>
              <a:t>的方法，</a:t>
            </a:r>
            <a:r>
              <a:rPr lang="en-US" altLang="zh-CN" dirty="0" err="1" smtClean="0"/>
              <a:t>int</a:t>
            </a:r>
            <a:r>
              <a:rPr lang="en-US" altLang="zh-CN" dirty="0" smtClean="0"/>
              <a:t> add(</a:t>
            </a:r>
            <a:r>
              <a:rPr lang="en-US" altLang="zh-CN" dirty="0" err="1" smtClean="0"/>
              <a:t>int</a:t>
            </a:r>
            <a:r>
              <a:rPr lang="en-US" altLang="zh-CN" dirty="0" smtClean="0"/>
              <a:t>, </a:t>
            </a:r>
            <a:r>
              <a:rPr lang="en-US" altLang="zh-CN" dirty="0" err="1" smtClean="0"/>
              <a:t>int</a:t>
            </a:r>
            <a:r>
              <a:rPr lang="en-US" altLang="zh-CN" dirty="0" smtClean="0"/>
              <a:t>)</a:t>
            </a:r>
          </a:p>
          <a:p>
            <a:pPr lvl="1"/>
            <a:r>
              <a:rPr lang="zh-CN" altLang="en-US" dirty="0" smtClean="0"/>
              <a:t>现在希望扩展该方法的能力，能够支持整数、实数的综合加法：</a:t>
            </a:r>
            <a:r>
              <a:rPr lang="en-US" altLang="zh-CN" dirty="0" smtClean="0"/>
              <a:t> </a:t>
            </a:r>
            <a:r>
              <a:rPr lang="en-US" altLang="zh-CN" dirty="0" err="1" smtClean="0"/>
              <a:t>int</a:t>
            </a:r>
            <a:r>
              <a:rPr lang="en-US" altLang="zh-CN" dirty="0" smtClean="0"/>
              <a:t> add(</a:t>
            </a:r>
            <a:r>
              <a:rPr lang="en-US" altLang="zh-CN" dirty="0" err="1" smtClean="0"/>
              <a:t>int</a:t>
            </a:r>
            <a:r>
              <a:rPr lang="en-US" altLang="zh-CN" dirty="0" smtClean="0"/>
              <a:t>, double), </a:t>
            </a:r>
            <a:r>
              <a:rPr lang="en-US" altLang="zh-CN" dirty="0" err="1" smtClean="0"/>
              <a:t>int</a:t>
            </a:r>
            <a:r>
              <a:rPr lang="en-US" altLang="zh-CN" dirty="0" smtClean="0"/>
              <a:t> add(double, double)</a:t>
            </a:r>
          </a:p>
          <a:p>
            <a:pPr lvl="1"/>
            <a:r>
              <a:rPr lang="zh-CN" altLang="en-US" dirty="0" smtClean="0"/>
              <a:t>更进一步扩展以支持对不定长集合元素求和：</a:t>
            </a:r>
            <a:r>
              <a:rPr lang="en-US" altLang="zh-CN" dirty="0" smtClean="0"/>
              <a:t> </a:t>
            </a:r>
            <a:r>
              <a:rPr lang="en-US" altLang="zh-CN" dirty="0" err="1" smtClean="0"/>
              <a:t>int</a:t>
            </a:r>
            <a:r>
              <a:rPr lang="en-US" altLang="zh-CN" dirty="0" smtClean="0"/>
              <a:t> add(</a:t>
            </a:r>
            <a:r>
              <a:rPr lang="en-US" altLang="zh-CN" dirty="0" err="1" smtClean="0"/>
              <a:t>int</a:t>
            </a:r>
            <a:r>
              <a:rPr lang="en-US" altLang="zh-CN" dirty="0" smtClean="0"/>
              <a:t>[]), </a:t>
            </a:r>
            <a:r>
              <a:rPr lang="en-US" altLang="zh-CN" dirty="0" err="1" smtClean="0"/>
              <a:t>int</a:t>
            </a:r>
            <a:r>
              <a:rPr lang="en-US" altLang="zh-CN" dirty="0" smtClean="0"/>
              <a:t> add(</a:t>
            </a:r>
            <a:r>
              <a:rPr lang="en-US" altLang="zh-CN" dirty="0" err="1" smtClean="0"/>
              <a:t>int</a:t>
            </a:r>
            <a:r>
              <a:rPr lang="en-US" altLang="zh-CN" dirty="0" smtClean="0"/>
              <a:t>[], </a:t>
            </a:r>
            <a:r>
              <a:rPr lang="en-US" altLang="zh-CN" dirty="0" err="1" smtClean="0"/>
              <a:t>int</a:t>
            </a:r>
            <a:r>
              <a:rPr lang="en-US" altLang="zh-CN" dirty="0" smtClean="0"/>
              <a:t>[])</a:t>
            </a:r>
          </a:p>
          <a:p>
            <a:r>
              <a:rPr lang="zh-CN" altLang="en-US" dirty="0" smtClean="0"/>
              <a:t>重载发生在一个类内部，编译时解析方法的多态性（静态）</a:t>
            </a:r>
            <a:endParaRPr lang="en-US" altLang="zh-CN" dirty="0" smtClean="0"/>
          </a:p>
        </p:txBody>
      </p:sp>
      <p:sp>
        <p:nvSpPr>
          <p:cNvPr id="4" name="日期占位符 3"/>
          <p:cNvSpPr>
            <a:spLocks noGrp="1"/>
          </p:cNvSpPr>
          <p:nvPr>
            <p:ph type="dt" sz="half" idx="10"/>
          </p:nvPr>
        </p:nvSpPr>
        <p:spPr/>
        <p:txBody>
          <a:bodyPr/>
          <a:lstStyle/>
          <a:p>
            <a:fld id="{7A981606-B30E-4CBE-81E3-179364B51633}"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35</a:t>
            </a:fld>
            <a:endParaRPr lang="zh-CN" altLang="en-US"/>
          </a:p>
        </p:txBody>
      </p:sp>
    </p:spTree>
    <p:extLst>
      <p:ext uri="{BB962C8B-B14F-4D97-AF65-F5344CB8AC3E}">
        <p14:creationId xmlns:p14="http://schemas.microsoft.com/office/powerpoint/2010/main" val="1288734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基于重写的动态多态</a:t>
            </a:r>
            <a:endParaRPr lang="zh-CN" altLang="en-US" dirty="0"/>
          </a:p>
        </p:txBody>
      </p:sp>
      <p:sp>
        <p:nvSpPr>
          <p:cNvPr id="3" name="日期占位符 2"/>
          <p:cNvSpPr>
            <a:spLocks noGrp="1"/>
          </p:cNvSpPr>
          <p:nvPr>
            <p:ph type="dt" sz="half" idx="10"/>
          </p:nvPr>
        </p:nvSpPr>
        <p:spPr/>
        <p:txBody>
          <a:bodyPr/>
          <a:lstStyle/>
          <a:p>
            <a:fld id="{E3FDD917-5607-46C0-A124-7562498CE265}"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36</a:t>
            </a:fld>
            <a:endParaRPr lang="zh-CN" altLang="en-US"/>
          </a:p>
        </p:txBody>
      </p:sp>
      <p:sp>
        <p:nvSpPr>
          <p:cNvPr id="4" name="矩形 3"/>
          <p:cNvSpPr/>
          <p:nvPr/>
        </p:nvSpPr>
        <p:spPr>
          <a:xfrm>
            <a:off x="9180094" y="1852863"/>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Animal</a:t>
            </a:r>
            <a:endParaRPr lang="en-US" sz="2400" dirty="0"/>
          </a:p>
        </p:txBody>
      </p:sp>
      <p:sp>
        <p:nvSpPr>
          <p:cNvPr id="7" name="矩形 6"/>
          <p:cNvSpPr/>
          <p:nvPr/>
        </p:nvSpPr>
        <p:spPr>
          <a:xfrm>
            <a:off x="8237620" y="2606842"/>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Cat</a:t>
            </a:r>
            <a:endParaRPr lang="en-US" sz="2400" dirty="0"/>
          </a:p>
        </p:txBody>
      </p:sp>
      <p:sp>
        <p:nvSpPr>
          <p:cNvPr id="8" name="矩形 7"/>
          <p:cNvSpPr/>
          <p:nvPr/>
        </p:nvSpPr>
        <p:spPr>
          <a:xfrm>
            <a:off x="10124573" y="2606842"/>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Dog</a:t>
            </a:r>
            <a:endParaRPr lang="en-US" sz="2400" dirty="0"/>
          </a:p>
        </p:txBody>
      </p:sp>
      <p:sp>
        <p:nvSpPr>
          <p:cNvPr id="9" name="矩形 8"/>
          <p:cNvSpPr/>
          <p:nvPr/>
        </p:nvSpPr>
        <p:spPr>
          <a:xfrm>
            <a:off x="7778415" y="3460249"/>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Lion</a:t>
            </a:r>
            <a:endParaRPr lang="en-US" sz="2400" dirty="0"/>
          </a:p>
        </p:txBody>
      </p:sp>
      <p:sp>
        <p:nvSpPr>
          <p:cNvPr id="10" name="矩形 9"/>
          <p:cNvSpPr/>
          <p:nvPr/>
        </p:nvSpPr>
        <p:spPr>
          <a:xfrm>
            <a:off x="10534650" y="3460249"/>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Wolf</a:t>
            </a:r>
            <a:endParaRPr lang="en-US" sz="2400" dirty="0"/>
          </a:p>
        </p:txBody>
      </p:sp>
      <p:cxnSp>
        <p:nvCxnSpPr>
          <p:cNvPr id="11" name="直接连接符 10"/>
          <p:cNvCxnSpPr>
            <a:endCxn id="7" idx="0"/>
          </p:cNvCxnSpPr>
          <p:nvPr/>
        </p:nvCxnSpPr>
        <p:spPr>
          <a:xfrm flipH="1">
            <a:off x="8779041" y="2186572"/>
            <a:ext cx="401053" cy="420270"/>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7" idx="2"/>
            <a:endCxn id="9" idx="0"/>
          </p:cNvCxnSpPr>
          <p:nvPr/>
        </p:nvCxnSpPr>
        <p:spPr>
          <a:xfrm flipH="1">
            <a:off x="8319836" y="3039979"/>
            <a:ext cx="459205" cy="42027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4" idx="3"/>
            <a:endCxn id="8" idx="0"/>
          </p:cNvCxnSpPr>
          <p:nvPr/>
        </p:nvCxnSpPr>
        <p:spPr>
          <a:xfrm>
            <a:off x="10262936" y="2069432"/>
            <a:ext cx="403058" cy="53741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8" idx="2"/>
            <a:endCxn id="10" idx="0"/>
          </p:cNvCxnSpPr>
          <p:nvPr/>
        </p:nvCxnSpPr>
        <p:spPr>
          <a:xfrm>
            <a:off x="10665994" y="3039979"/>
            <a:ext cx="410077" cy="420270"/>
          </a:xfrm>
          <a:prstGeom prst="line">
            <a:avLst/>
          </a:prstGeom>
        </p:spPr>
        <p:style>
          <a:lnRef idx="2">
            <a:schemeClr val="dk1"/>
          </a:lnRef>
          <a:fillRef idx="0">
            <a:schemeClr val="dk1"/>
          </a:fillRef>
          <a:effectRef idx="1">
            <a:schemeClr val="dk1"/>
          </a:effectRef>
          <a:fontRef idx="minor">
            <a:schemeClr val="tx1"/>
          </a:fontRef>
        </p:style>
      </p:cxnSp>
      <p:sp>
        <p:nvSpPr>
          <p:cNvPr id="21" name="文本框 20"/>
          <p:cNvSpPr txBox="1"/>
          <p:nvPr/>
        </p:nvSpPr>
        <p:spPr>
          <a:xfrm>
            <a:off x="5677815" y="1349426"/>
            <a:ext cx="6466899" cy="1323439"/>
          </a:xfrm>
          <a:prstGeom prst="rect">
            <a:avLst/>
          </a:prstGeom>
          <a:noFill/>
        </p:spPr>
        <p:txBody>
          <a:bodyPr wrap="none" rtlCol="0">
            <a:spAutoFit/>
          </a:bodyPr>
          <a:lstStyle/>
          <a:p>
            <a:r>
              <a:rPr lang="zh-CN" altLang="en-US" sz="2000" dirty="0" smtClean="0"/>
              <a:t>想了解动物如何叫的？每个动物都实现自己的</a:t>
            </a:r>
            <a:r>
              <a:rPr lang="en-US" altLang="zh-CN" sz="2000" dirty="0" smtClean="0"/>
              <a:t>talk</a:t>
            </a:r>
            <a:r>
              <a:rPr lang="zh-CN" altLang="en-US" sz="2000" dirty="0" smtClean="0"/>
              <a:t>方法。</a:t>
            </a:r>
            <a:endParaRPr lang="en-US" altLang="zh-CN" sz="2000" dirty="0" smtClean="0"/>
          </a:p>
          <a:p>
            <a:r>
              <a:rPr lang="en-US" sz="2000" dirty="0"/>
              <a:t>v</a:t>
            </a:r>
            <a:r>
              <a:rPr lang="en-US" sz="2000" dirty="0" smtClean="0"/>
              <a:t>oid Hear(Animal a){</a:t>
            </a:r>
          </a:p>
          <a:p>
            <a:r>
              <a:rPr lang="en-US" sz="2000" dirty="0"/>
              <a:t> </a:t>
            </a:r>
            <a:r>
              <a:rPr lang="en-US" sz="2000" dirty="0" smtClean="0"/>
              <a:t>    </a:t>
            </a:r>
            <a:r>
              <a:rPr lang="en-US" sz="2000" dirty="0" err="1" smtClean="0"/>
              <a:t>a.talk</a:t>
            </a:r>
            <a:r>
              <a:rPr lang="en-US" sz="2000" dirty="0" smtClean="0"/>
              <a:t>();</a:t>
            </a:r>
          </a:p>
          <a:p>
            <a:r>
              <a:rPr lang="en-US" sz="2000" dirty="0"/>
              <a:t>}</a:t>
            </a:r>
          </a:p>
        </p:txBody>
      </p:sp>
      <p:sp>
        <p:nvSpPr>
          <p:cNvPr id="22" name="矩形 21"/>
          <p:cNvSpPr/>
          <p:nvPr/>
        </p:nvSpPr>
        <p:spPr>
          <a:xfrm>
            <a:off x="505328" y="3338549"/>
            <a:ext cx="9757608" cy="2903872"/>
          </a:xfrm>
          <a:prstGeom prst="rect">
            <a:avLst/>
          </a:prstGeom>
        </p:spPr>
        <p:txBody>
          <a:bodyPr wrap="square">
            <a:spAutoFit/>
          </a:bodyPr>
          <a:lstStyle/>
          <a:p>
            <a:pPr marL="182563" indent="-246063">
              <a:lnSpc>
                <a:spcPct val="70000"/>
              </a:lnSpc>
              <a:tabLst>
                <a:tab pos="3657600" algn="l"/>
              </a:tabLst>
            </a:pPr>
            <a:r>
              <a:rPr lang="en-US" altLang="zh-CN" dirty="0">
                <a:latin typeface="Courier New" panose="02070309020205020404" pitchFamily="49" charset="0"/>
              </a:rPr>
              <a:t>public class </a:t>
            </a:r>
            <a:r>
              <a:rPr lang="en-US" altLang="zh-CN" dirty="0" err="1">
                <a:latin typeface="Courier New" panose="02070309020205020404" pitchFamily="49" charset="0"/>
              </a:rPr>
              <a:t>EmployeeMain</a:t>
            </a:r>
            <a:r>
              <a:rPr lang="en-US" altLang="zh-CN" dirty="0">
                <a:latin typeface="Courier New" panose="02070309020205020404" pitchFamily="49" charset="0"/>
              </a:rPr>
              <a:t> {</a:t>
            </a:r>
          </a:p>
          <a:p>
            <a:pPr marL="182563" indent="-246063">
              <a:lnSpc>
                <a:spcPct val="70000"/>
              </a:lnSpc>
              <a:tabLst>
                <a:tab pos="3657600" algn="l"/>
              </a:tabLst>
            </a:pPr>
            <a:r>
              <a:rPr lang="en-US" altLang="zh-CN" dirty="0">
                <a:latin typeface="Courier New" panose="02070309020205020404" pitchFamily="49" charset="0"/>
              </a:rPr>
              <a:t>    public static void main(String[] </a:t>
            </a:r>
            <a:r>
              <a:rPr lang="en-US" altLang="zh-CN" dirty="0" err="1">
                <a:latin typeface="Courier New" panose="02070309020205020404" pitchFamily="49" charset="0"/>
              </a:rPr>
              <a:t>args</a:t>
            </a:r>
            <a:r>
              <a:rPr lang="en-US" altLang="zh-CN" dirty="0">
                <a:latin typeface="Courier New" panose="02070309020205020404" pitchFamily="49" charset="0"/>
              </a:rPr>
              <a:t>) {</a:t>
            </a:r>
          </a:p>
          <a:p>
            <a:pPr marL="182563" indent="-246063">
              <a:lnSpc>
                <a:spcPct val="70000"/>
              </a:lnSpc>
              <a:tabLst>
                <a:tab pos="3657600" algn="l"/>
              </a:tabLst>
            </a:pPr>
            <a:r>
              <a:rPr lang="en-US" altLang="zh-CN" dirty="0">
                <a:latin typeface="Courier New" panose="02070309020205020404" pitchFamily="49" charset="0"/>
              </a:rPr>
              <a:t>        Developer </a:t>
            </a:r>
            <a:r>
              <a:rPr lang="en-US" altLang="zh-CN" dirty="0" err="1">
                <a:latin typeface="Courier New" panose="02070309020205020404" pitchFamily="49" charset="0"/>
              </a:rPr>
              <a:t>lisa</a:t>
            </a:r>
            <a:r>
              <a:rPr lang="en-US" altLang="zh-CN" dirty="0">
                <a:latin typeface="Courier New" panose="02070309020205020404" pitchFamily="49" charset="0"/>
              </a:rPr>
              <a:t> = new Developer();</a:t>
            </a:r>
          </a:p>
          <a:p>
            <a:pPr marL="182563" indent="-246063">
              <a:lnSpc>
                <a:spcPct val="70000"/>
              </a:lnSpc>
              <a:tabLst>
                <a:tab pos="3657600" algn="l"/>
              </a:tabLst>
            </a:pPr>
            <a:r>
              <a:rPr lang="en-US" altLang="zh-CN" dirty="0">
                <a:latin typeface="Courier New" panose="02070309020205020404" pitchFamily="49" charset="0"/>
              </a:rPr>
              <a:t>        Seller </a:t>
            </a:r>
            <a:r>
              <a:rPr lang="en-US" altLang="zh-CN" dirty="0" err="1">
                <a:latin typeface="Courier New" panose="02070309020205020404" pitchFamily="49" charset="0"/>
              </a:rPr>
              <a:t>steve</a:t>
            </a:r>
            <a:r>
              <a:rPr lang="en-US" altLang="zh-CN" dirty="0">
                <a:latin typeface="Courier New" panose="02070309020205020404" pitchFamily="49" charset="0"/>
              </a:rPr>
              <a:t> = new Seller();</a:t>
            </a:r>
          </a:p>
          <a:p>
            <a:pPr marL="182563" indent="-246063">
              <a:lnSpc>
                <a:spcPct val="70000"/>
              </a:lnSpc>
              <a:tabLst>
                <a:tab pos="3657600" algn="l"/>
              </a:tabLst>
            </a:pPr>
            <a:r>
              <a:rPr lang="en-US" altLang="zh-CN" b="1" dirty="0">
                <a:latin typeface="Courier New" panose="02070309020205020404" pitchFamily="49" charset="0"/>
              </a:rPr>
              <a:t>        </a:t>
            </a:r>
            <a:r>
              <a:rPr lang="en-US" altLang="zh-CN" b="1" dirty="0" err="1">
                <a:latin typeface="Courier New" panose="02070309020205020404" pitchFamily="49" charset="0"/>
              </a:rPr>
              <a:t>printInfo</a:t>
            </a:r>
            <a:r>
              <a:rPr lang="en-US" altLang="zh-CN" b="1" dirty="0">
                <a:latin typeface="Courier New" panose="02070309020205020404" pitchFamily="49" charset="0"/>
              </a:rPr>
              <a:t>(</a:t>
            </a:r>
            <a:r>
              <a:rPr lang="en-US" altLang="zh-CN" b="1" dirty="0" err="1">
                <a:latin typeface="Courier New" panose="02070309020205020404" pitchFamily="49" charset="0"/>
              </a:rPr>
              <a:t>lisa</a:t>
            </a:r>
            <a:r>
              <a:rPr lang="en-US" altLang="zh-CN" b="1" dirty="0">
                <a:latin typeface="Courier New" panose="02070309020205020404" pitchFamily="49" charset="0"/>
              </a:rPr>
              <a:t>);</a:t>
            </a:r>
          </a:p>
          <a:p>
            <a:pPr marL="182563" indent="-246063">
              <a:lnSpc>
                <a:spcPct val="70000"/>
              </a:lnSpc>
              <a:tabLst>
                <a:tab pos="3657600" algn="l"/>
              </a:tabLst>
            </a:pPr>
            <a:r>
              <a:rPr lang="en-US" altLang="zh-CN" b="1" dirty="0">
                <a:latin typeface="Courier New" panose="02070309020205020404" pitchFamily="49" charset="0"/>
              </a:rPr>
              <a:t>        </a:t>
            </a:r>
            <a:r>
              <a:rPr lang="en-US" altLang="zh-CN" b="1" dirty="0" err="1">
                <a:latin typeface="Courier New" panose="02070309020205020404" pitchFamily="49" charset="0"/>
              </a:rPr>
              <a:t>printInfo</a:t>
            </a:r>
            <a:r>
              <a:rPr lang="en-US" altLang="zh-CN" b="1" dirty="0">
                <a:latin typeface="Courier New" panose="02070309020205020404" pitchFamily="49" charset="0"/>
              </a:rPr>
              <a:t>(</a:t>
            </a:r>
            <a:r>
              <a:rPr lang="en-US" altLang="zh-CN" b="1" dirty="0" err="1">
                <a:latin typeface="Courier New" panose="02070309020205020404" pitchFamily="49" charset="0"/>
              </a:rPr>
              <a:t>steve</a:t>
            </a:r>
            <a:r>
              <a:rPr lang="en-US" altLang="zh-CN" b="1" dirty="0">
                <a:latin typeface="Courier New" panose="02070309020205020404" pitchFamily="49" charset="0"/>
              </a:rPr>
              <a:t>);</a:t>
            </a:r>
          </a:p>
          <a:p>
            <a:pPr marL="182563" indent="-246063">
              <a:lnSpc>
                <a:spcPct val="70000"/>
              </a:lnSpc>
              <a:tabLst>
                <a:tab pos="3657600" algn="l"/>
              </a:tabLst>
            </a:pPr>
            <a:r>
              <a:rPr lang="en-US" altLang="zh-CN" dirty="0">
                <a:latin typeface="Courier New" panose="02070309020205020404" pitchFamily="49" charset="0"/>
              </a:rPr>
              <a:t>    }</a:t>
            </a:r>
          </a:p>
          <a:p>
            <a:pPr marL="182563" indent="-246063">
              <a:lnSpc>
                <a:spcPct val="70000"/>
              </a:lnSpc>
              <a:tabLst>
                <a:tab pos="3657600" algn="l"/>
              </a:tabLst>
            </a:pPr>
            <a:r>
              <a:rPr lang="en-US" altLang="zh-CN" sz="900" dirty="0">
                <a:latin typeface="Courier New" panose="02070309020205020404" pitchFamily="49" charset="0"/>
              </a:rPr>
              <a:t>	</a:t>
            </a:r>
          </a:p>
          <a:p>
            <a:pPr marL="182563" indent="-246063">
              <a:lnSpc>
                <a:spcPct val="70000"/>
              </a:lnSpc>
              <a:tabLst>
                <a:tab pos="3657600" algn="l"/>
              </a:tabLst>
            </a:pPr>
            <a:r>
              <a:rPr lang="en-US" altLang="zh-CN" dirty="0">
                <a:latin typeface="Courier New" panose="02070309020205020404" pitchFamily="49" charset="0"/>
              </a:rPr>
              <a:t>    public static void </a:t>
            </a:r>
            <a:r>
              <a:rPr lang="en-US" altLang="zh-CN" dirty="0" err="1">
                <a:latin typeface="Courier New" panose="02070309020205020404" pitchFamily="49" charset="0"/>
              </a:rPr>
              <a:t>printInfo</a:t>
            </a:r>
            <a:r>
              <a:rPr lang="en-US" altLang="zh-CN" dirty="0">
                <a:latin typeface="Courier New" panose="02070309020205020404" pitchFamily="49" charset="0"/>
              </a:rPr>
              <a:t>(</a:t>
            </a:r>
            <a:r>
              <a:rPr lang="en-US" altLang="zh-CN" b="1" dirty="0">
                <a:latin typeface="Courier New" panose="02070309020205020404" pitchFamily="49" charset="0"/>
              </a:rPr>
              <a:t>Employee </a:t>
            </a:r>
            <a:r>
              <a:rPr lang="en-US" altLang="zh-CN" b="1" dirty="0" err="1">
                <a:latin typeface="Courier New" panose="02070309020205020404" pitchFamily="49" charset="0"/>
              </a:rPr>
              <a:t>empl</a:t>
            </a:r>
            <a:r>
              <a:rPr lang="en-US" altLang="zh-CN" dirty="0">
                <a:latin typeface="Courier New" panose="02070309020205020404" pitchFamily="49" charset="0"/>
              </a:rPr>
              <a:t>) {</a:t>
            </a:r>
          </a:p>
          <a:p>
            <a:pPr marL="182563" indent="-246063">
              <a:lnSpc>
                <a:spcPct val="70000"/>
              </a:lnSpc>
              <a:tabLst>
                <a:tab pos="3657600" algn="l"/>
              </a:tabLst>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("salary: " + </a:t>
            </a:r>
            <a:r>
              <a:rPr lang="en-US" altLang="zh-CN" dirty="0" err="1">
                <a:latin typeface="Courier New" panose="02070309020205020404" pitchFamily="49" charset="0"/>
              </a:rPr>
              <a:t>empl.getSalary</a:t>
            </a:r>
            <a:r>
              <a:rPr lang="en-US" altLang="zh-CN" dirty="0">
                <a:latin typeface="Courier New" panose="02070309020205020404" pitchFamily="49" charset="0"/>
              </a:rPr>
              <a:t>());</a:t>
            </a:r>
          </a:p>
          <a:p>
            <a:pPr marL="182563" indent="-246063">
              <a:lnSpc>
                <a:spcPct val="70000"/>
              </a:lnSpc>
              <a:tabLst>
                <a:tab pos="3657600" algn="l"/>
              </a:tabLst>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a:t>
            </a:r>
            <a:r>
              <a:rPr lang="en-US" altLang="zh-CN" dirty="0" err="1">
                <a:latin typeface="Courier New" panose="02070309020205020404" pitchFamily="49" charset="0"/>
              </a:rPr>
              <a:t>v.days</a:t>
            </a:r>
            <a:r>
              <a:rPr lang="en-US" altLang="zh-CN" dirty="0">
                <a:latin typeface="Courier New" panose="02070309020205020404" pitchFamily="49" charset="0"/>
              </a:rPr>
              <a:t>: " + </a:t>
            </a:r>
            <a:r>
              <a:rPr lang="en-US" altLang="zh-CN" dirty="0" err="1">
                <a:latin typeface="Courier New" panose="02070309020205020404" pitchFamily="49" charset="0"/>
              </a:rPr>
              <a:t>empl.getVacationDays</a:t>
            </a:r>
            <a:r>
              <a:rPr lang="en-US" altLang="zh-CN" dirty="0">
                <a:latin typeface="Courier New" panose="02070309020205020404" pitchFamily="49" charset="0"/>
              </a:rPr>
              <a:t>());</a:t>
            </a:r>
          </a:p>
          <a:p>
            <a:pPr marL="182563" indent="-246063">
              <a:lnSpc>
                <a:spcPct val="70000"/>
              </a:lnSpc>
              <a:tabLst>
                <a:tab pos="3657600" algn="l"/>
              </a:tabLst>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a:t>
            </a:r>
            <a:r>
              <a:rPr lang="en-US" altLang="zh-CN" dirty="0" err="1">
                <a:latin typeface="Courier New" panose="02070309020205020404" pitchFamily="49" charset="0"/>
              </a:rPr>
              <a:t>r.form</a:t>
            </a:r>
            <a:r>
              <a:rPr lang="en-US" altLang="zh-CN" dirty="0">
                <a:latin typeface="Courier New" panose="02070309020205020404" pitchFamily="49" charset="0"/>
              </a:rPr>
              <a:t>: " + </a:t>
            </a:r>
            <a:r>
              <a:rPr lang="en-US" altLang="zh-CN" dirty="0" err="1">
                <a:latin typeface="Courier New" panose="02070309020205020404" pitchFamily="49" charset="0"/>
              </a:rPr>
              <a:t>empl.getReimbursementForm</a:t>
            </a:r>
            <a:r>
              <a:rPr lang="en-US" altLang="zh-CN" dirty="0">
                <a:latin typeface="Courier New" panose="02070309020205020404" pitchFamily="49" charset="0"/>
              </a:rPr>
              <a:t>());</a:t>
            </a:r>
          </a:p>
          <a:p>
            <a:pPr marL="182563" indent="-246063">
              <a:lnSpc>
                <a:spcPct val="70000"/>
              </a:lnSpc>
              <a:tabLst>
                <a:tab pos="3657600" algn="l"/>
              </a:tabLst>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a:t>
            </a:r>
          </a:p>
          <a:p>
            <a:pPr marL="182563" indent="-246063">
              <a:lnSpc>
                <a:spcPct val="70000"/>
              </a:lnSpc>
              <a:tabLst>
                <a:tab pos="3657600" algn="l"/>
              </a:tabLst>
            </a:pPr>
            <a:r>
              <a:rPr lang="en-US" altLang="zh-CN" dirty="0">
                <a:latin typeface="Courier New" panose="02070309020205020404" pitchFamily="49" charset="0"/>
              </a:rPr>
              <a:t>    }</a:t>
            </a:r>
          </a:p>
          <a:p>
            <a:pPr marL="182563" indent="-246063">
              <a:lnSpc>
                <a:spcPct val="70000"/>
              </a:lnSpc>
              <a:tabLst>
                <a:tab pos="3657600" algn="l"/>
              </a:tabLst>
            </a:pPr>
            <a:r>
              <a:rPr lang="en-US" altLang="zh-CN" dirty="0" smtClean="0">
                <a:latin typeface="Courier New" panose="02070309020205020404" pitchFamily="49" charset="0"/>
              </a:rPr>
              <a:t>}</a:t>
            </a:r>
            <a:endParaRPr lang="en-US" altLang="zh-CN" dirty="0">
              <a:latin typeface="Courier New" panose="02070309020205020404" pitchFamily="49" charset="0"/>
            </a:endParaRPr>
          </a:p>
        </p:txBody>
      </p:sp>
      <p:sp>
        <p:nvSpPr>
          <p:cNvPr id="23" name="矩形 22"/>
          <p:cNvSpPr/>
          <p:nvPr/>
        </p:nvSpPr>
        <p:spPr>
          <a:xfrm>
            <a:off x="5441282" y="5894685"/>
            <a:ext cx="6458618" cy="923330"/>
          </a:xfrm>
          <a:prstGeom prst="rect">
            <a:avLst/>
          </a:prstGeom>
        </p:spPr>
        <p:txBody>
          <a:bodyPr wrap="square">
            <a:spAutoFit/>
          </a:bodyPr>
          <a:lstStyle/>
          <a:p>
            <a:pPr marL="639763" lvl="1" indent="-246063">
              <a:lnSpc>
                <a:spcPct val="60000"/>
              </a:lnSpc>
              <a:buNone/>
              <a:tabLst>
                <a:tab pos="3657600" algn="l"/>
              </a:tabLst>
            </a:pPr>
            <a:r>
              <a:rPr lang="en-US" altLang="zh-CN" sz="2000" dirty="0"/>
              <a:t>OUTPUT:</a:t>
            </a:r>
          </a:p>
          <a:p>
            <a:pPr marL="639763" lvl="1" indent="-246063">
              <a:lnSpc>
                <a:spcPct val="60000"/>
              </a:lnSpc>
              <a:buNone/>
              <a:tabLst>
                <a:tab pos="3657600" algn="l"/>
              </a:tabLst>
            </a:pPr>
            <a:endParaRPr lang="en-US" altLang="zh-CN" sz="1000" dirty="0">
              <a:latin typeface="Courier New" panose="02070309020205020404" pitchFamily="49" charset="0"/>
            </a:endParaRPr>
          </a:p>
          <a:p>
            <a:pPr marL="639763" lvl="1" indent="-246063">
              <a:lnSpc>
                <a:spcPct val="60000"/>
              </a:lnSpc>
              <a:buNone/>
              <a:tabLst>
                <a:tab pos="3657600" algn="l"/>
              </a:tabLst>
            </a:pPr>
            <a:r>
              <a:rPr lang="en-US" altLang="zh-CN" sz="2000" dirty="0">
                <a:latin typeface="Courier New" panose="02070309020205020404" pitchFamily="49" charset="0"/>
              </a:rPr>
              <a:t>salary: 130000.0	salary: 130000.0</a:t>
            </a:r>
          </a:p>
          <a:p>
            <a:pPr marL="639763" lvl="1" indent="-246063">
              <a:lnSpc>
                <a:spcPct val="60000"/>
              </a:lnSpc>
              <a:buNone/>
              <a:tabLst>
                <a:tab pos="3657600" algn="l"/>
              </a:tabLst>
            </a:pPr>
            <a:r>
              <a:rPr lang="en-US" altLang="zh-CN" sz="2000" dirty="0" err="1">
                <a:latin typeface="Courier New" panose="02070309020205020404" pitchFamily="49" charset="0"/>
              </a:rPr>
              <a:t>v.days</a:t>
            </a:r>
            <a:r>
              <a:rPr lang="en-US" altLang="zh-CN" sz="2000" dirty="0">
                <a:latin typeface="Courier New" panose="02070309020205020404" pitchFamily="49" charset="0"/>
              </a:rPr>
              <a:t>: 10	</a:t>
            </a:r>
            <a:r>
              <a:rPr lang="en-US" altLang="zh-CN" sz="2000" dirty="0" err="1">
                <a:latin typeface="Courier New" panose="02070309020205020404" pitchFamily="49" charset="0"/>
              </a:rPr>
              <a:t>v.days</a:t>
            </a:r>
            <a:r>
              <a:rPr lang="en-US" altLang="zh-CN" sz="2000" dirty="0">
                <a:latin typeface="Courier New" panose="02070309020205020404" pitchFamily="49" charset="0"/>
              </a:rPr>
              <a:t>: 15</a:t>
            </a:r>
          </a:p>
          <a:p>
            <a:pPr marL="639763" lvl="1" indent="-246063">
              <a:lnSpc>
                <a:spcPct val="60000"/>
              </a:lnSpc>
              <a:buNone/>
              <a:tabLst>
                <a:tab pos="3657600" algn="l"/>
              </a:tabLst>
            </a:pPr>
            <a:r>
              <a:rPr lang="en-US" altLang="zh-CN" sz="2000" dirty="0" err="1">
                <a:latin typeface="Courier New" panose="02070309020205020404" pitchFamily="49" charset="0"/>
              </a:rPr>
              <a:t>r.form</a:t>
            </a:r>
            <a:r>
              <a:rPr lang="en-US" altLang="zh-CN" sz="2000" dirty="0">
                <a:latin typeface="Courier New" panose="02070309020205020404" pitchFamily="49" charset="0"/>
              </a:rPr>
              <a:t>: yellow	</a:t>
            </a:r>
            <a:r>
              <a:rPr lang="en-US" altLang="zh-CN" sz="2000" dirty="0" err="1">
                <a:latin typeface="Courier New" panose="02070309020205020404" pitchFamily="49" charset="0"/>
              </a:rPr>
              <a:t>r.form</a:t>
            </a:r>
            <a:r>
              <a:rPr lang="en-US" altLang="zh-CN" sz="2000" dirty="0">
                <a:latin typeface="Courier New" panose="02070309020205020404" pitchFamily="49" charset="0"/>
              </a:rPr>
              <a:t>: pink</a:t>
            </a:r>
          </a:p>
        </p:txBody>
      </p:sp>
      <p:sp>
        <p:nvSpPr>
          <p:cNvPr id="17" name="文本框 16"/>
          <p:cNvSpPr txBox="1"/>
          <p:nvPr/>
        </p:nvSpPr>
        <p:spPr>
          <a:xfrm>
            <a:off x="147423" y="1520057"/>
            <a:ext cx="5293859" cy="1323439"/>
          </a:xfrm>
          <a:prstGeom prst="rect">
            <a:avLst/>
          </a:prstGeom>
          <a:noFill/>
          <a:ln>
            <a:solidFill>
              <a:srgbClr val="FF0000"/>
            </a:solidFill>
          </a:ln>
        </p:spPr>
        <p:txBody>
          <a:bodyPr wrap="square" rtlCol="0">
            <a:spAutoFit/>
          </a:bodyPr>
          <a:lstStyle/>
          <a:p>
            <a:r>
              <a:rPr lang="zh-CN" altLang="en-US" sz="2000" b="1" dirty="0" smtClean="0"/>
              <a:t>重写发生在父类与子类间，子类重新实现从父类继承的方法。</a:t>
            </a:r>
            <a:endParaRPr lang="en-US" altLang="zh-CN" sz="2000" b="1" dirty="0" smtClean="0"/>
          </a:p>
          <a:p>
            <a:r>
              <a:rPr lang="zh-CN" altLang="en-US" sz="2000" b="1" dirty="0" smtClean="0"/>
              <a:t>调用一个对象的重写方法时，具体调用哪个则要在运行时</a:t>
            </a:r>
            <a:r>
              <a:rPr lang="zh-CN" altLang="en-US" sz="2000" b="1" dirty="0"/>
              <a:t>通过</a:t>
            </a:r>
            <a:r>
              <a:rPr lang="en-US" altLang="zh-CN" sz="2000" b="1" dirty="0"/>
              <a:t>dispatch</a:t>
            </a:r>
            <a:r>
              <a:rPr lang="zh-CN" altLang="en-US" sz="2000" b="1" dirty="0" smtClean="0"/>
              <a:t>机制来确定（动态）</a:t>
            </a:r>
            <a:endParaRPr lang="en-US" sz="2000" b="1" dirty="0"/>
          </a:p>
        </p:txBody>
      </p:sp>
    </p:spTree>
    <p:extLst>
      <p:ext uri="{BB962C8B-B14F-4D97-AF65-F5344CB8AC3E}">
        <p14:creationId xmlns:p14="http://schemas.microsoft.com/office/powerpoint/2010/main" val="3998437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通过父类对象来归一化使用重写方法</a:t>
            </a:r>
            <a:endParaRPr lang="en-US" altLang="zh-CN" dirty="0">
              <a:ea typeface="宋体" panose="02010600030101010101" pitchFamily="2" charset="-122"/>
            </a:endParaRPr>
          </a:p>
        </p:txBody>
      </p:sp>
      <p:sp>
        <p:nvSpPr>
          <p:cNvPr id="947203" name="Rectangle 3"/>
          <p:cNvSpPr>
            <a:spLocks noGrp="1" noChangeArrowheads="1"/>
          </p:cNvSpPr>
          <p:nvPr>
            <p:ph idx="1"/>
          </p:nvPr>
        </p:nvSpPr>
        <p:spPr/>
        <p:txBody>
          <a:bodyPr>
            <a:noAutofit/>
          </a:bodyPr>
          <a:lstStyle/>
          <a:p>
            <a:pPr marL="273050" indent="-273050"/>
            <a:r>
              <a:rPr lang="zh-CN" altLang="en-US" dirty="0" smtClean="0">
                <a:ea typeface="宋体" panose="02010600030101010101" pitchFamily="2" charset="-122"/>
              </a:rPr>
              <a:t>通过一个父类型的数组来存储所有可能的子类型对象，从而组织简洁的代码</a:t>
            </a:r>
          </a:p>
        </p:txBody>
      </p:sp>
      <p:sp>
        <p:nvSpPr>
          <p:cNvPr id="2" name="日期占位符 1"/>
          <p:cNvSpPr>
            <a:spLocks noGrp="1"/>
          </p:cNvSpPr>
          <p:nvPr>
            <p:ph type="dt" sz="half" idx="10"/>
          </p:nvPr>
        </p:nvSpPr>
        <p:spPr/>
        <p:txBody>
          <a:bodyPr/>
          <a:lstStyle/>
          <a:p>
            <a:fld id="{7055A96E-A5CD-420A-8DC2-D45330BBC09A}"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37</a:t>
            </a:fld>
            <a:endParaRPr lang="zh-CN" altLang="en-US"/>
          </a:p>
        </p:txBody>
      </p:sp>
      <p:sp>
        <p:nvSpPr>
          <p:cNvPr id="3" name="矩形 2"/>
          <p:cNvSpPr/>
          <p:nvPr/>
        </p:nvSpPr>
        <p:spPr>
          <a:xfrm>
            <a:off x="0" y="2866164"/>
            <a:ext cx="8883316" cy="3490186"/>
          </a:xfrm>
          <a:prstGeom prst="rect">
            <a:avLst/>
          </a:prstGeom>
        </p:spPr>
        <p:txBody>
          <a:bodyPr wrap="square">
            <a:spAutoFit/>
          </a:bodyPr>
          <a:lstStyle/>
          <a:p>
            <a:pPr marL="639763" lvl="1" indent="-246063">
              <a:lnSpc>
                <a:spcPct val="120000"/>
              </a:lnSpc>
              <a:spcBef>
                <a:spcPct val="0"/>
              </a:spcBef>
              <a:buNone/>
            </a:pPr>
            <a:r>
              <a:rPr lang="en-US" altLang="zh-CN" sz="1600" dirty="0">
                <a:latin typeface="Courier New" panose="02070309020205020404" pitchFamily="49" charset="0"/>
              </a:rPr>
              <a:t>public class EmployeeMain2 {</a:t>
            </a:r>
          </a:p>
          <a:p>
            <a:pPr marL="639763" lvl="1" indent="-246063">
              <a:lnSpc>
                <a:spcPct val="120000"/>
              </a:lnSpc>
              <a:spcBef>
                <a:spcPct val="0"/>
              </a:spcBef>
              <a:buNone/>
            </a:pPr>
            <a:r>
              <a:rPr lang="en-US" altLang="zh-CN" sz="1600" dirty="0">
                <a:latin typeface="Courier New" panose="02070309020205020404" pitchFamily="49" charset="0"/>
              </a:rPr>
              <a:t>    public static void main(String[] </a:t>
            </a:r>
            <a:r>
              <a:rPr lang="en-US" altLang="zh-CN" sz="1600" dirty="0" err="1">
                <a:latin typeface="Courier New" panose="02070309020205020404" pitchFamily="49" charset="0"/>
              </a:rPr>
              <a:t>args</a:t>
            </a:r>
            <a:r>
              <a:rPr lang="en-US" altLang="zh-CN" sz="1600" dirty="0">
                <a:latin typeface="Courier New" panose="02070309020205020404" pitchFamily="49" charset="0"/>
              </a:rPr>
              <a:t>) {</a:t>
            </a:r>
          </a:p>
          <a:p>
            <a:pPr marL="639763" lvl="1" indent="-246063">
              <a:lnSpc>
                <a:spcPct val="120000"/>
              </a:lnSpc>
              <a:spcBef>
                <a:spcPct val="0"/>
              </a:spcBef>
              <a:buNone/>
            </a:pPr>
            <a:r>
              <a:rPr lang="en-US" altLang="zh-CN" sz="1600" b="1" dirty="0">
                <a:latin typeface="Courier New" panose="02070309020205020404" pitchFamily="49" charset="0"/>
              </a:rPr>
              <a:t>        Employee[] e = { new Developer(),   new Marketer(), </a:t>
            </a:r>
          </a:p>
          <a:p>
            <a:pPr marL="639763" lvl="1" indent="-246063">
              <a:lnSpc>
                <a:spcPct val="120000"/>
              </a:lnSpc>
              <a:spcBef>
                <a:spcPct val="0"/>
              </a:spcBef>
              <a:buNone/>
            </a:pPr>
            <a:r>
              <a:rPr lang="en-US" altLang="zh-CN" sz="1600" b="1" dirty="0">
                <a:latin typeface="Courier New" panose="02070309020205020404" pitchFamily="49" charset="0"/>
              </a:rPr>
              <a:t>                         new Seller(), new </a:t>
            </a:r>
            <a:r>
              <a:rPr lang="en-US" altLang="zh-CN" sz="1600" b="1" dirty="0" err="1">
                <a:latin typeface="Courier New" panose="02070309020205020404" pitchFamily="49" charset="0"/>
              </a:rPr>
              <a:t>FinancialOfficer</a:t>
            </a:r>
            <a:r>
              <a:rPr lang="en-US" altLang="zh-CN" sz="1600" b="1" dirty="0">
                <a:latin typeface="Courier New" panose="02070309020205020404" pitchFamily="49" charset="0"/>
              </a:rPr>
              <a:t>() };</a:t>
            </a:r>
          </a:p>
          <a:p>
            <a:pPr marL="639763" lvl="1" indent="-246063">
              <a:lnSpc>
                <a:spcPct val="120000"/>
              </a:lnSpc>
              <a:spcBef>
                <a:spcPct val="0"/>
              </a:spcBef>
              <a:buNone/>
            </a:pPr>
            <a:endParaRPr lang="en-US" altLang="zh-CN" sz="800" dirty="0">
              <a:latin typeface="Courier New" panose="02070309020205020404" pitchFamily="49" charset="0"/>
            </a:endParaRPr>
          </a:p>
          <a:p>
            <a:pPr marL="639763" lvl="1" indent="-246063">
              <a:lnSpc>
                <a:spcPct val="120000"/>
              </a:lnSpc>
              <a:spcBef>
                <a:spcPct val="0"/>
              </a:spcBef>
              <a:buNone/>
            </a:pPr>
            <a:r>
              <a:rPr lang="en-US" altLang="zh-CN" sz="1600" dirty="0">
                <a:latin typeface="Courier New" panose="02070309020205020404" pitchFamily="49" charset="0"/>
              </a:rPr>
              <a:t>        for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 0; </a:t>
            </a:r>
            <a:r>
              <a:rPr lang="en-US" altLang="zh-CN" sz="1600" dirty="0" err="1">
                <a:latin typeface="Courier New" panose="02070309020205020404" pitchFamily="49" charset="0"/>
              </a:rPr>
              <a:t>i</a:t>
            </a:r>
            <a:r>
              <a:rPr lang="en-US" altLang="zh-CN" sz="1600" dirty="0">
                <a:latin typeface="Courier New" panose="02070309020205020404" pitchFamily="49" charset="0"/>
              </a:rPr>
              <a:t> &lt; </a:t>
            </a:r>
            <a:r>
              <a:rPr lang="en-US" altLang="zh-CN" sz="1600" dirty="0" err="1">
                <a:latin typeface="Courier New" panose="02070309020205020404" pitchFamily="49" charset="0"/>
              </a:rPr>
              <a:t>e.length</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a:t>
            </a:r>
          </a:p>
          <a:p>
            <a:pPr marL="639763" lvl="1" indent="-246063">
              <a:lnSpc>
                <a:spcPct val="12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("salary: " + </a:t>
            </a:r>
            <a:r>
              <a:rPr lang="en-US" altLang="zh-CN" sz="1600" b="1" dirty="0">
                <a:latin typeface="Courier New" panose="02070309020205020404" pitchFamily="49" charset="0"/>
              </a:rPr>
              <a:t>e[</a:t>
            </a:r>
            <a:r>
              <a:rPr lang="en-US" altLang="zh-CN" sz="1600" b="1" dirty="0" err="1">
                <a:latin typeface="Courier New" panose="02070309020205020404" pitchFamily="49" charset="0"/>
              </a:rPr>
              <a:t>i</a:t>
            </a:r>
            <a:r>
              <a:rPr lang="en-US" altLang="zh-CN" sz="1600" b="1" dirty="0">
                <a:latin typeface="Courier New" panose="02070309020205020404" pitchFamily="49" charset="0"/>
              </a:rPr>
              <a:t>].</a:t>
            </a:r>
            <a:r>
              <a:rPr lang="en-US" altLang="zh-CN" sz="1600" b="1" dirty="0" err="1">
                <a:latin typeface="Courier New" panose="02070309020205020404" pitchFamily="49" charset="0"/>
              </a:rPr>
              <a:t>getSalary</a:t>
            </a:r>
            <a:r>
              <a:rPr lang="en-US" altLang="zh-CN" sz="1600" b="1" dirty="0">
                <a:latin typeface="Courier New" panose="02070309020205020404" pitchFamily="49" charset="0"/>
              </a:rPr>
              <a:t>()</a:t>
            </a:r>
            <a:r>
              <a:rPr lang="en-US" altLang="zh-CN" sz="1600" dirty="0">
                <a:latin typeface="Courier New" panose="02070309020205020404" pitchFamily="49" charset="0"/>
              </a:rPr>
              <a:t>);</a:t>
            </a:r>
          </a:p>
          <a:p>
            <a:pPr marL="639763" lvl="1" indent="-246063">
              <a:lnSpc>
                <a:spcPct val="12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r>
              <a:rPr lang="en-US" altLang="zh-CN" sz="1600" dirty="0" err="1">
                <a:latin typeface="Courier New" panose="02070309020205020404" pitchFamily="49" charset="0"/>
              </a:rPr>
              <a:t>v.days</a:t>
            </a:r>
            <a:r>
              <a:rPr lang="en-US" altLang="zh-CN" sz="1600" dirty="0">
                <a:latin typeface="Courier New" panose="02070309020205020404" pitchFamily="49" charset="0"/>
              </a:rPr>
              <a:t>: " + </a:t>
            </a:r>
            <a:r>
              <a:rPr lang="en-US" altLang="zh-CN" sz="1600" b="1" dirty="0">
                <a:latin typeface="Courier New" panose="02070309020205020404" pitchFamily="49" charset="0"/>
              </a:rPr>
              <a:t>e[</a:t>
            </a:r>
            <a:r>
              <a:rPr lang="en-US" altLang="zh-CN" sz="1600" b="1" dirty="0" err="1">
                <a:latin typeface="Courier New" panose="02070309020205020404" pitchFamily="49" charset="0"/>
              </a:rPr>
              <a:t>i</a:t>
            </a:r>
            <a:r>
              <a:rPr lang="en-US" altLang="zh-CN" sz="1600" b="1" dirty="0">
                <a:latin typeface="Courier New" panose="02070309020205020404" pitchFamily="49" charset="0"/>
              </a:rPr>
              <a:t>].</a:t>
            </a:r>
            <a:r>
              <a:rPr lang="en-US" altLang="zh-CN" sz="1600" b="1" dirty="0" err="1">
                <a:latin typeface="Courier New" panose="02070309020205020404" pitchFamily="49" charset="0"/>
              </a:rPr>
              <a:t>getVacationDays</a:t>
            </a:r>
            <a:r>
              <a:rPr lang="en-US" altLang="zh-CN" sz="1600" b="1" dirty="0">
                <a:latin typeface="Courier New" panose="02070309020205020404" pitchFamily="49" charset="0"/>
              </a:rPr>
              <a:t>()</a:t>
            </a:r>
            <a:r>
              <a:rPr lang="en-US" altLang="zh-CN" sz="1600" dirty="0">
                <a:latin typeface="Courier New" panose="02070309020205020404" pitchFamily="49" charset="0"/>
              </a:rPr>
              <a:t>);</a:t>
            </a:r>
          </a:p>
          <a:p>
            <a:pPr marL="639763" lvl="1" indent="-246063">
              <a:lnSpc>
                <a:spcPct val="12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p>
          <a:p>
            <a:pPr marL="639763" lvl="1" indent="-246063">
              <a:lnSpc>
                <a:spcPct val="120000"/>
              </a:lnSpc>
              <a:spcBef>
                <a:spcPct val="0"/>
              </a:spcBef>
              <a:buNone/>
            </a:pPr>
            <a:r>
              <a:rPr lang="en-US" altLang="zh-CN" sz="1600" dirty="0">
                <a:latin typeface="Courier New" panose="02070309020205020404" pitchFamily="49" charset="0"/>
              </a:rPr>
              <a:t>        }</a:t>
            </a:r>
          </a:p>
          <a:p>
            <a:pPr marL="639763" lvl="1" indent="-246063">
              <a:lnSpc>
                <a:spcPct val="120000"/>
              </a:lnSpc>
              <a:spcBef>
                <a:spcPct val="0"/>
              </a:spcBef>
              <a:buNone/>
            </a:pPr>
            <a:r>
              <a:rPr lang="en-US" altLang="zh-CN" sz="1600" dirty="0">
                <a:latin typeface="Courier New" panose="02070309020205020404" pitchFamily="49" charset="0"/>
              </a:rPr>
              <a:t>    }</a:t>
            </a:r>
          </a:p>
          <a:p>
            <a:pPr marL="639763" lvl="1" indent="-246063">
              <a:lnSpc>
                <a:spcPct val="120000"/>
              </a:lnSpc>
              <a:spcBef>
                <a:spcPct val="0"/>
              </a:spcBef>
              <a:buNone/>
            </a:pPr>
            <a:r>
              <a:rPr lang="en-US" altLang="zh-CN" sz="1600" dirty="0" smtClean="0">
                <a:latin typeface="Courier New" panose="02070309020205020404" pitchFamily="49" charset="0"/>
              </a:rPr>
              <a:t>}</a:t>
            </a:r>
            <a:endParaRPr lang="en-US" altLang="zh-CN" sz="1600" dirty="0">
              <a:latin typeface="Courier New" panose="02070309020205020404" pitchFamily="49" charset="0"/>
            </a:endParaRPr>
          </a:p>
        </p:txBody>
      </p:sp>
      <p:sp>
        <p:nvSpPr>
          <p:cNvPr id="5" name="矩形 4"/>
          <p:cNvSpPr/>
          <p:nvPr/>
        </p:nvSpPr>
        <p:spPr>
          <a:xfrm>
            <a:off x="8817143" y="3671769"/>
            <a:ext cx="2763253" cy="1878976"/>
          </a:xfrm>
          <a:prstGeom prst="rect">
            <a:avLst/>
          </a:prstGeom>
        </p:spPr>
        <p:txBody>
          <a:bodyPr wrap="square">
            <a:spAutoFit/>
          </a:bodyPr>
          <a:lstStyle/>
          <a:p>
            <a:pPr marL="639763" lvl="1" indent="-246063">
              <a:lnSpc>
                <a:spcPct val="50000"/>
              </a:lnSpc>
              <a:buNone/>
            </a:pPr>
            <a:r>
              <a:rPr lang="en-US" altLang="zh-CN" dirty="0"/>
              <a:t>Output:</a:t>
            </a:r>
          </a:p>
          <a:p>
            <a:pPr marL="639763" lvl="1" indent="-246063">
              <a:lnSpc>
                <a:spcPct val="50000"/>
              </a:lnSpc>
              <a:buNone/>
            </a:pPr>
            <a:endParaRPr lang="en-US" altLang="zh-CN" sz="900" dirty="0">
              <a:latin typeface="Courier New" panose="02070309020205020404" pitchFamily="49" charset="0"/>
            </a:endParaRPr>
          </a:p>
          <a:p>
            <a:pPr marL="639763" lvl="1" indent="-246063">
              <a:lnSpc>
                <a:spcPct val="60000"/>
              </a:lnSpc>
              <a:buNone/>
            </a:pPr>
            <a:r>
              <a:rPr lang="en-US" altLang="zh-CN" dirty="0">
                <a:latin typeface="Courier New" panose="02070309020205020404" pitchFamily="49" charset="0"/>
              </a:rPr>
              <a:t>salary: </a:t>
            </a:r>
            <a:r>
              <a:rPr lang="en-US" altLang="zh-CN" dirty="0" smtClean="0">
                <a:latin typeface="Courier New" panose="02070309020205020404" pitchFamily="49" charset="0"/>
              </a:rPr>
              <a:t>130000.0</a:t>
            </a:r>
            <a:endParaRPr lang="en-US" altLang="zh-CN" dirty="0">
              <a:latin typeface="Courier New" panose="02070309020205020404" pitchFamily="49" charset="0"/>
            </a:endParaRPr>
          </a:p>
          <a:p>
            <a:pPr marL="639763" lvl="1" indent="-246063">
              <a:lnSpc>
                <a:spcPct val="60000"/>
              </a:lnSpc>
              <a:buNone/>
            </a:pPr>
            <a:r>
              <a:rPr lang="en-US" altLang="zh-CN" dirty="0" err="1">
                <a:latin typeface="Courier New" panose="02070309020205020404" pitchFamily="49" charset="0"/>
              </a:rPr>
              <a:t>v.days</a:t>
            </a:r>
            <a:r>
              <a:rPr lang="en-US" altLang="zh-CN" dirty="0">
                <a:latin typeface="Courier New" panose="02070309020205020404" pitchFamily="49" charset="0"/>
              </a:rPr>
              <a:t>: </a:t>
            </a:r>
            <a:r>
              <a:rPr lang="en-US" altLang="zh-CN" b="1" dirty="0">
                <a:latin typeface="Courier New" panose="02070309020205020404" pitchFamily="49" charset="0"/>
              </a:rPr>
              <a:t>10</a:t>
            </a:r>
          </a:p>
          <a:p>
            <a:pPr marL="639763" lvl="1" indent="-246063">
              <a:lnSpc>
                <a:spcPct val="60000"/>
              </a:lnSpc>
              <a:buNone/>
            </a:pPr>
            <a:endParaRPr lang="en-US" altLang="zh-CN" sz="900" dirty="0">
              <a:latin typeface="Courier New" panose="02070309020205020404" pitchFamily="49" charset="0"/>
            </a:endParaRPr>
          </a:p>
          <a:p>
            <a:pPr marL="639763" lvl="1" indent="-246063">
              <a:lnSpc>
                <a:spcPct val="60000"/>
              </a:lnSpc>
              <a:buNone/>
            </a:pPr>
            <a:r>
              <a:rPr lang="en-US" altLang="zh-CN" dirty="0">
                <a:latin typeface="Courier New" panose="02070309020205020404" pitchFamily="49" charset="0"/>
              </a:rPr>
              <a:t>salary: </a:t>
            </a:r>
            <a:r>
              <a:rPr lang="en-US" altLang="zh-CN" dirty="0" smtClean="0">
                <a:latin typeface="Courier New" panose="02070309020205020404" pitchFamily="49" charset="0"/>
              </a:rPr>
              <a:t>110000.0</a:t>
            </a:r>
            <a:endParaRPr lang="en-US" altLang="zh-CN" dirty="0">
              <a:latin typeface="Courier New" panose="02070309020205020404" pitchFamily="49" charset="0"/>
            </a:endParaRPr>
          </a:p>
          <a:p>
            <a:pPr marL="639763" lvl="1" indent="-246063">
              <a:lnSpc>
                <a:spcPct val="60000"/>
              </a:lnSpc>
              <a:buNone/>
            </a:pPr>
            <a:r>
              <a:rPr lang="en-US" altLang="zh-CN" dirty="0" err="1">
                <a:latin typeface="Courier New" panose="02070309020205020404" pitchFamily="49" charset="0"/>
              </a:rPr>
              <a:t>v.days</a:t>
            </a:r>
            <a:r>
              <a:rPr lang="en-US" altLang="zh-CN" dirty="0">
                <a:latin typeface="Courier New" panose="02070309020205020404" pitchFamily="49" charset="0"/>
              </a:rPr>
              <a:t>: 10</a:t>
            </a:r>
          </a:p>
          <a:p>
            <a:pPr marL="639763" lvl="1" indent="-246063">
              <a:lnSpc>
                <a:spcPct val="60000"/>
              </a:lnSpc>
              <a:buNone/>
            </a:pPr>
            <a:endParaRPr lang="en-US" altLang="zh-CN" sz="900" dirty="0">
              <a:latin typeface="Courier New" panose="02070309020205020404" pitchFamily="49" charset="0"/>
            </a:endParaRPr>
          </a:p>
          <a:p>
            <a:pPr marL="639763" lvl="1" indent="-246063">
              <a:lnSpc>
                <a:spcPct val="60000"/>
              </a:lnSpc>
              <a:buNone/>
            </a:pPr>
            <a:r>
              <a:rPr lang="en-US" altLang="zh-CN" dirty="0">
                <a:latin typeface="Courier New" panose="02070309020205020404" pitchFamily="49" charset="0"/>
              </a:rPr>
              <a:t>salary: </a:t>
            </a:r>
            <a:r>
              <a:rPr lang="en-US" altLang="zh-CN" b="1" dirty="0" smtClean="0">
                <a:latin typeface="Courier New" panose="02070309020205020404" pitchFamily="49" charset="0"/>
              </a:rPr>
              <a:t>130000.0</a:t>
            </a:r>
            <a:endParaRPr lang="en-US" altLang="zh-CN" b="1" dirty="0">
              <a:latin typeface="Courier New" panose="02070309020205020404" pitchFamily="49" charset="0"/>
            </a:endParaRPr>
          </a:p>
          <a:p>
            <a:pPr marL="639763" lvl="1" indent="-246063">
              <a:lnSpc>
                <a:spcPct val="60000"/>
              </a:lnSpc>
              <a:buNone/>
            </a:pPr>
            <a:r>
              <a:rPr lang="en-US" altLang="zh-CN" dirty="0" err="1">
                <a:latin typeface="Courier New" panose="02070309020205020404" pitchFamily="49" charset="0"/>
              </a:rPr>
              <a:t>v.days</a:t>
            </a:r>
            <a:r>
              <a:rPr lang="en-US" altLang="zh-CN" dirty="0">
                <a:latin typeface="Courier New" panose="02070309020205020404" pitchFamily="49" charset="0"/>
              </a:rPr>
              <a:t>: 15</a:t>
            </a:r>
          </a:p>
          <a:p>
            <a:pPr marL="639763" lvl="1" indent="-246063">
              <a:lnSpc>
                <a:spcPct val="60000"/>
              </a:lnSpc>
              <a:buNone/>
            </a:pPr>
            <a:endParaRPr lang="en-US" altLang="zh-CN" sz="900" dirty="0">
              <a:latin typeface="Courier New" panose="02070309020205020404" pitchFamily="49" charset="0"/>
            </a:endParaRPr>
          </a:p>
          <a:p>
            <a:pPr marL="639763" lvl="1" indent="-246063">
              <a:lnSpc>
                <a:spcPct val="60000"/>
              </a:lnSpc>
              <a:buNone/>
            </a:pPr>
            <a:r>
              <a:rPr lang="en-US" altLang="zh-CN" dirty="0">
                <a:latin typeface="Courier New" panose="02070309020205020404" pitchFamily="49" charset="0"/>
              </a:rPr>
              <a:t>salary: </a:t>
            </a:r>
            <a:r>
              <a:rPr lang="en-US" altLang="zh-CN" b="1" dirty="0" smtClean="0">
                <a:latin typeface="Courier New" panose="02070309020205020404" pitchFamily="49" charset="0"/>
              </a:rPr>
              <a:t>80000.0</a:t>
            </a:r>
            <a:endParaRPr lang="en-US" altLang="zh-CN" b="1" dirty="0">
              <a:latin typeface="Courier New" panose="02070309020205020404" pitchFamily="49" charset="0"/>
            </a:endParaRPr>
          </a:p>
          <a:p>
            <a:pPr marL="639763" lvl="1" indent="-246063">
              <a:lnSpc>
                <a:spcPct val="60000"/>
              </a:lnSpc>
              <a:buNone/>
            </a:pPr>
            <a:r>
              <a:rPr lang="en-US" altLang="zh-CN" dirty="0" err="1">
                <a:latin typeface="Courier New" panose="02070309020205020404" pitchFamily="49" charset="0"/>
              </a:rPr>
              <a:t>v.days</a:t>
            </a:r>
            <a:r>
              <a:rPr lang="en-US" altLang="zh-CN" dirty="0">
                <a:latin typeface="Courier New" panose="02070309020205020404" pitchFamily="49" charset="0"/>
              </a:rPr>
              <a:t>: 10</a:t>
            </a:r>
          </a:p>
        </p:txBody>
      </p:sp>
    </p:spTree>
    <p:extLst>
      <p:ext uri="{BB962C8B-B14F-4D97-AF65-F5344CB8AC3E}">
        <p14:creationId xmlns:p14="http://schemas.microsoft.com/office/powerpoint/2010/main" val="364851196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p:txBody>
          <a:bodyPr vert="horz" lIns="0" tIns="45720" rIns="0" bIns="0" rtlCol="0" anchor="b">
            <a:normAutofit/>
          </a:bodyPr>
          <a:lstStyle/>
          <a:p>
            <a:r>
              <a:rPr lang="zh-CN" altLang="en-US" dirty="0">
                <a:ea typeface="宋体" panose="02010600030101010101" pitchFamily="2" charset="-122"/>
              </a:rPr>
              <a:t>重写</a:t>
            </a:r>
            <a:r>
              <a:rPr lang="zh-CN" altLang="en-US" dirty="0" smtClean="0">
                <a:ea typeface="宋体" panose="02010600030101010101" pitchFamily="2" charset="-122"/>
              </a:rPr>
              <a:t>多态的调用分析</a:t>
            </a:r>
            <a:endParaRPr lang="en-US" altLang="zh-CN" dirty="0">
              <a:ea typeface="宋体" panose="02010600030101010101" pitchFamily="2" charset="-122"/>
            </a:endParaRPr>
          </a:p>
        </p:txBody>
      </p:sp>
      <p:sp>
        <p:nvSpPr>
          <p:cNvPr id="948227" name="Rectangle 3"/>
          <p:cNvSpPr>
            <a:spLocks noGrp="1" noChangeArrowheads="1"/>
          </p:cNvSpPr>
          <p:nvPr>
            <p:ph idx="1"/>
          </p:nvPr>
        </p:nvSpPr>
        <p:spPr/>
        <p:txBody>
          <a:bodyPr/>
          <a:lstStyle/>
          <a:p>
            <a:pPr marL="273050" indent="-273050"/>
            <a:r>
              <a:rPr lang="zh-CN" altLang="en-US" dirty="0" smtClean="0">
                <a:ea typeface="宋体" panose="02010600030101010101" pitchFamily="2" charset="-122"/>
              </a:rPr>
              <a:t>给定类型层次</a:t>
            </a:r>
            <a:endParaRPr lang="en-US" altLang="zh-CN" sz="2000" dirty="0">
              <a:ea typeface="宋体" panose="02010600030101010101" pitchFamily="2" charset="-122"/>
            </a:endParaRPr>
          </a:p>
          <a:p>
            <a:pPr marL="730250" lvl="1" indent="-273050"/>
            <a:r>
              <a:rPr lang="zh-CN" altLang="en-US" dirty="0" smtClean="0">
                <a:ea typeface="宋体" panose="02010600030101010101" pitchFamily="2" charset="-122"/>
              </a:rPr>
              <a:t>不同层次的类会选择性重写某些方法</a:t>
            </a:r>
            <a:endParaRPr lang="en-US" altLang="zh-CN" dirty="0" smtClean="0">
              <a:ea typeface="宋体" panose="02010600030101010101" pitchFamily="2" charset="-122"/>
            </a:endParaRPr>
          </a:p>
          <a:p>
            <a:pPr marL="730250" lvl="1" indent="-273050"/>
            <a:r>
              <a:rPr lang="zh-CN" altLang="en-US" dirty="0">
                <a:ea typeface="宋体" panose="02010600030101010101" pitchFamily="2" charset="-122"/>
              </a:rPr>
              <a:t>一个</a:t>
            </a:r>
            <a:r>
              <a:rPr lang="zh-CN" altLang="en-US" dirty="0" smtClean="0">
                <a:ea typeface="宋体" panose="02010600030101010101" pitchFamily="2" charset="-122"/>
              </a:rPr>
              <a:t>类的方法可能会调用该类自身或上面层次类的方法</a:t>
            </a:r>
            <a:endParaRPr lang="en-US" altLang="zh-CN" dirty="0" smtClean="0">
              <a:ea typeface="宋体" panose="02010600030101010101" pitchFamily="2" charset="-122"/>
            </a:endParaRPr>
          </a:p>
          <a:p>
            <a:pPr marL="730250" lvl="1" indent="-273050"/>
            <a:r>
              <a:rPr lang="zh-CN" altLang="en-US" dirty="0" smtClean="0">
                <a:ea typeface="宋体" panose="02010600030101010101" pitchFamily="2" charset="-122"/>
              </a:rPr>
              <a:t>需要根据具体对象的类型来</a:t>
            </a:r>
            <a:r>
              <a:rPr lang="zh-CN" altLang="en-US" dirty="0">
                <a:ea typeface="宋体" panose="02010600030101010101" pitchFamily="2" charset="-122"/>
              </a:rPr>
              <a:t>分析</a:t>
            </a:r>
            <a:r>
              <a:rPr lang="zh-CN" altLang="en-US" dirty="0" smtClean="0">
                <a:ea typeface="宋体" panose="02010600030101010101" pitchFamily="2" charset="-122"/>
              </a:rPr>
              <a:t>具体调用哪个方法</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543A65C5-E3ED-4D00-B012-7CAD5EF1CE2C}"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38</a:t>
            </a:fld>
            <a:endParaRPr lang="zh-CN" altLang="en-US"/>
          </a:p>
        </p:txBody>
      </p:sp>
      <p:sp>
        <p:nvSpPr>
          <p:cNvPr id="6" name="矩形 5"/>
          <p:cNvSpPr/>
          <p:nvPr/>
        </p:nvSpPr>
        <p:spPr>
          <a:xfrm>
            <a:off x="8587241" y="3664167"/>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Animal</a:t>
            </a:r>
            <a:endParaRPr lang="en-US" sz="2400" dirty="0"/>
          </a:p>
        </p:txBody>
      </p:sp>
      <p:sp>
        <p:nvSpPr>
          <p:cNvPr id="7" name="矩形 6"/>
          <p:cNvSpPr/>
          <p:nvPr/>
        </p:nvSpPr>
        <p:spPr>
          <a:xfrm>
            <a:off x="7644767" y="4418146"/>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Cat</a:t>
            </a:r>
            <a:endParaRPr lang="en-US" sz="2400" dirty="0"/>
          </a:p>
        </p:txBody>
      </p:sp>
      <p:sp>
        <p:nvSpPr>
          <p:cNvPr id="8" name="矩形 7"/>
          <p:cNvSpPr/>
          <p:nvPr/>
        </p:nvSpPr>
        <p:spPr>
          <a:xfrm>
            <a:off x="9531720" y="4418146"/>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Dog</a:t>
            </a:r>
            <a:endParaRPr lang="en-US" sz="2400" dirty="0"/>
          </a:p>
        </p:txBody>
      </p:sp>
      <p:sp>
        <p:nvSpPr>
          <p:cNvPr id="9" name="矩形 8"/>
          <p:cNvSpPr/>
          <p:nvPr/>
        </p:nvSpPr>
        <p:spPr>
          <a:xfrm>
            <a:off x="7185562" y="5271553"/>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Lion</a:t>
            </a:r>
            <a:endParaRPr lang="en-US" sz="2400" dirty="0"/>
          </a:p>
        </p:txBody>
      </p:sp>
      <p:sp>
        <p:nvSpPr>
          <p:cNvPr id="10" name="矩形 9"/>
          <p:cNvSpPr/>
          <p:nvPr/>
        </p:nvSpPr>
        <p:spPr>
          <a:xfrm>
            <a:off x="9941797" y="5271553"/>
            <a:ext cx="1082842" cy="433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Wolf</a:t>
            </a:r>
            <a:endParaRPr lang="en-US" sz="2400" dirty="0"/>
          </a:p>
        </p:txBody>
      </p:sp>
      <p:cxnSp>
        <p:nvCxnSpPr>
          <p:cNvPr id="11" name="直接连接符 10"/>
          <p:cNvCxnSpPr>
            <a:endCxn id="7" idx="0"/>
          </p:cNvCxnSpPr>
          <p:nvPr/>
        </p:nvCxnSpPr>
        <p:spPr>
          <a:xfrm flipH="1">
            <a:off x="8186188" y="3997876"/>
            <a:ext cx="401053" cy="42027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7" idx="2"/>
            <a:endCxn id="9" idx="0"/>
          </p:cNvCxnSpPr>
          <p:nvPr/>
        </p:nvCxnSpPr>
        <p:spPr>
          <a:xfrm flipH="1">
            <a:off x="7726983" y="4851283"/>
            <a:ext cx="459205" cy="420270"/>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6" idx="3"/>
            <a:endCxn id="8" idx="0"/>
          </p:cNvCxnSpPr>
          <p:nvPr/>
        </p:nvCxnSpPr>
        <p:spPr>
          <a:xfrm>
            <a:off x="9670083" y="3880736"/>
            <a:ext cx="403058" cy="53741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8" idx="2"/>
            <a:endCxn id="10" idx="0"/>
          </p:cNvCxnSpPr>
          <p:nvPr/>
        </p:nvCxnSpPr>
        <p:spPr>
          <a:xfrm>
            <a:off x="10073141" y="4851283"/>
            <a:ext cx="410077" cy="420270"/>
          </a:xfrm>
          <a:prstGeom prst="line">
            <a:avLst/>
          </a:prstGeom>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3422688" y="4320440"/>
            <a:ext cx="2335126" cy="1015663"/>
          </a:xfrm>
          <a:prstGeom prst="rect">
            <a:avLst/>
          </a:prstGeom>
          <a:noFill/>
        </p:spPr>
        <p:txBody>
          <a:bodyPr wrap="none" rtlCol="0">
            <a:spAutoFit/>
          </a:bodyPr>
          <a:lstStyle/>
          <a:p>
            <a:r>
              <a:rPr lang="en-US" sz="2000" dirty="0" smtClean="0"/>
              <a:t>void Hear(Animal a){</a:t>
            </a:r>
          </a:p>
          <a:p>
            <a:r>
              <a:rPr lang="en-US" sz="2000" dirty="0"/>
              <a:t> </a:t>
            </a:r>
            <a:r>
              <a:rPr lang="en-US" sz="2000" dirty="0" smtClean="0"/>
              <a:t>    </a:t>
            </a:r>
            <a:r>
              <a:rPr lang="en-US" sz="2000" dirty="0" err="1" smtClean="0"/>
              <a:t>a.talk</a:t>
            </a:r>
            <a:r>
              <a:rPr lang="en-US" sz="2000" dirty="0" smtClean="0"/>
              <a:t>();</a:t>
            </a:r>
          </a:p>
          <a:p>
            <a:r>
              <a:rPr lang="en-US" sz="2000" dirty="0"/>
              <a:t>}</a:t>
            </a:r>
          </a:p>
        </p:txBody>
      </p:sp>
      <p:cxnSp>
        <p:nvCxnSpPr>
          <p:cNvPr id="5" name="曲线连接符 4"/>
          <p:cNvCxnSpPr>
            <a:stCxn id="9" idx="3"/>
            <a:endCxn id="9" idx="2"/>
          </p:cNvCxnSpPr>
          <p:nvPr/>
        </p:nvCxnSpPr>
        <p:spPr>
          <a:xfrm flipH="1">
            <a:off x="7726983" y="5488122"/>
            <a:ext cx="541421" cy="216568"/>
          </a:xfrm>
          <a:prstGeom prst="curvedConnector4">
            <a:avLst>
              <a:gd name="adj1" fmla="val -42222"/>
              <a:gd name="adj2" fmla="val 205556"/>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8" name="曲线连接符 17"/>
          <p:cNvCxnSpPr>
            <a:stCxn id="9" idx="1"/>
            <a:endCxn id="7" idx="1"/>
          </p:cNvCxnSpPr>
          <p:nvPr/>
        </p:nvCxnSpPr>
        <p:spPr>
          <a:xfrm rot="10800000" flipH="1">
            <a:off x="7185561" y="4634716"/>
            <a:ext cx="459205" cy="853407"/>
          </a:xfrm>
          <a:prstGeom prst="curvedConnector3">
            <a:avLst>
              <a:gd name="adj1" fmla="val -49782"/>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21" name="曲线连接符 20"/>
          <p:cNvCxnSpPr>
            <a:stCxn id="8" idx="3"/>
            <a:endCxn id="8" idx="0"/>
          </p:cNvCxnSpPr>
          <p:nvPr/>
        </p:nvCxnSpPr>
        <p:spPr>
          <a:xfrm flipH="1" flipV="1">
            <a:off x="10073141" y="4418146"/>
            <a:ext cx="541421" cy="216569"/>
          </a:xfrm>
          <a:prstGeom prst="curvedConnector4">
            <a:avLst>
              <a:gd name="adj1" fmla="val -42222"/>
              <a:gd name="adj2" fmla="val 205555"/>
            </a:avLst>
          </a:prstGeom>
          <a:ln>
            <a:prstDash val="dash"/>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0306896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例子分析</a:t>
            </a:r>
            <a:endParaRPr lang="en-US" altLang="zh-CN" dirty="0">
              <a:ea typeface="宋体" panose="02010600030101010101" pitchFamily="2" charset="-122"/>
            </a:endParaRPr>
          </a:p>
        </p:txBody>
      </p:sp>
      <p:sp>
        <p:nvSpPr>
          <p:cNvPr id="949251" name="Rectangle 3"/>
          <p:cNvSpPr>
            <a:spLocks noGrp="1" noChangeArrowheads="1"/>
          </p:cNvSpPr>
          <p:nvPr>
            <p:ph idx="1"/>
          </p:nvPr>
        </p:nvSpPr>
        <p:spPr>
          <a:xfrm>
            <a:off x="838200" y="1746602"/>
            <a:ext cx="4761089" cy="3186642"/>
          </a:xfrm>
        </p:spPr>
        <p:txBody>
          <a:bodyPr>
            <a:normAutofit fontScale="70000" lnSpcReduction="20000"/>
          </a:bodyPr>
          <a:lstStyle/>
          <a:p>
            <a:pPr marL="639763" lvl="1" indent="-246063">
              <a:lnSpc>
                <a:spcPct val="70000"/>
              </a:lnSpc>
              <a:buNone/>
            </a:pPr>
            <a:r>
              <a:rPr lang="en-US" altLang="zh-CN" sz="2000" dirty="0" smtClean="0">
                <a:latin typeface="Courier New" panose="02070309020205020404" pitchFamily="49" charset="0"/>
                <a:ea typeface="宋体" panose="02010600030101010101" pitchFamily="2" charset="-122"/>
              </a:rPr>
              <a:t>public </a:t>
            </a:r>
            <a:r>
              <a:rPr lang="en-US" altLang="zh-CN" sz="2000" dirty="0">
                <a:latin typeface="Courier New" panose="02070309020205020404" pitchFamily="49" charset="0"/>
                <a:ea typeface="宋体" panose="02010600030101010101" pitchFamily="2" charset="-122"/>
              </a:rPr>
              <a:t>class Foo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void method1()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("foo 1");</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void method2()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("foo 2");</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String </a:t>
            </a:r>
            <a:r>
              <a:rPr lang="en-US" altLang="zh-CN" sz="2000" dirty="0" err="1">
                <a:latin typeface="Courier New" panose="02070309020205020404" pitchFamily="49" charset="0"/>
                <a:ea typeface="宋体" panose="02010600030101010101" pitchFamily="2" charset="-122"/>
              </a:rPr>
              <a:t>toString</a:t>
            </a: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return "foo";</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public class Bar extends Foo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void method2()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("bar 2");</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2000" dirty="0" smtClean="0">
                <a:latin typeface="Courier New" panose="02070309020205020404" pitchFamily="49" charset="0"/>
                <a:ea typeface="宋体" panose="02010600030101010101" pitchFamily="2" charset="-122"/>
              </a:rPr>
              <a:t>}</a:t>
            </a:r>
            <a:endParaRPr lang="en-US" altLang="zh-CN" sz="2000" dirty="0">
              <a:latin typeface="Courier New" panose="02070309020205020404" pitchFamily="49" charset="0"/>
              <a:ea typeface="宋体" panose="02010600030101010101" pitchFamily="2" charset="-122"/>
            </a:endParaRPr>
          </a:p>
        </p:txBody>
      </p:sp>
      <p:sp>
        <p:nvSpPr>
          <p:cNvPr id="2" name="矩形 1"/>
          <p:cNvSpPr/>
          <p:nvPr/>
        </p:nvSpPr>
        <p:spPr>
          <a:xfrm>
            <a:off x="5305781" y="1791758"/>
            <a:ext cx="5994400" cy="2899255"/>
          </a:xfrm>
          <a:prstGeom prst="rect">
            <a:avLst/>
          </a:prstGeom>
        </p:spPr>
        <p:txBody>
          <a:bodyPr wrap="square">
            <a:spAutoFit/>
          </a:bodyPr>
          <a:lstStyle/>
          <a:p>
            <a:pPr marL="639763" lvl="1" indent="-246063">
              <a:lnSpc>
                <a:spcPct val="80000"/>
              </a:lnSpc>
              <a:spcBef>
                <a:spcPct val="0"/>
              </a:spcBef>
              <a:buNone/>
            </a:pPr>
            <a:r>
              <a:rPr lang="en-US" altLang="zh-CN" sz="1600" dirty="0">
                <a:latin typeface="Courier New" panose="02070309020205020404" pitchFamily="49" charset="0"/>
              </a:rPr>
              <a:t>public class </a:t>
            </a:r>
            <a:r>
              <a:rPr lang="en-US" altLang="zh-CN" sz="1600" dirty="0" err="1">
                <a:latin typeface="Courier New" panose="02070309020205020404" pitchFamily="49" charset="0"/>
              </a:rPr>
              <a:t>Baz</a:t>
            </a:r>
            <a:r>
              <a:rPr lang="en-US" altLang="zh-CN" sz="1600" dirty="0">
                <a:latin typeface="Courier New" panose="02070309020205020404" pitchFamily="49" charset="0"/>
              </a:rPr>
              <a:t> extends Foo {</a:t>
            </a:r>
          </a:p>
          <a:p>
            <a:pPr marL="639763" lvl="1" indent="-246063">
              <a:lnSpc>
                <a:spcPct val="80000"/>
              </a:lnSpc>
              <a:spcBef>
                <a:spcPct val="0"/>
              </a:spcBef>
              <a:buNone/>
            </a:pPr>
            <a:r>
              <a:rPr lang="en-US" altLang="zh-CN" sz="1600" dirty="0">
                <a:latin typeface="Courier New" panose="02070309020205020404" pitchFamily="49" charset="0"/>
              </a:rPr>
              <a:t>    public void method1()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r>
              <a:rPr lang="en-US" altLang="zh-CN" sz="1600" dirty="0" err="1">
                <a:latin typeface="Courier New" panose="02070309020205020404" pitchFamily="49" charset="0"/>
              </a:rPr>
              <a:t>baz</a:t>
            </a:r>
            <a:r>
              <a:rPr lang="en-US" altLang="zh-CN" sz="1600" dirty="0">
                <a:latin typeface="Courier New" panose="02070309020205020404" pitchFamily="49" charset="0"/>
              </a:rPr>
              <a:t> 1");</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toString</a:t>
            </a: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        return "</a:t>
            </a:r>
            <a:r>
              <a:rPr lang="en-US" altLang="zh-CN" sz="1600" dirty="0" err="1">
                <a:latin typeface="Courier New" panose="02070309020205020404" pitchFamily="49" charset="0"/>
              </a:rPr>
              <a:t>baz</a:t>
            </a:r>
            <a:r>
              <a:rPr lang="en-US" altLang="zh-CN" sz="1600" dirty="0">
                <a:latin typeface="Courier New" panose="02070309020205020404" pitchFamily="49" charset="0"/>
              </a:rPr>
              <a:t>";</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public class Mumble extends </a:t>
            </a:r>
            <a:r>
              <a:rPr lang="en-US" altLang="zh-CN" sz="1600" dirty="0" err="1">
                <a:latin typeface="Courier New" panose="02070309020205020404" pitchFamily="49" charset="0"/>
              </a:rPr>
              <a:t>Baz</a:t>
            </a: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    public void method2()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("mumble 2");</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p:txBody>
      </p:sp>
      <p:sp>
        <p:nvSpPr>
          <p:cNvPr id="3" name="矩形 2"/>
          <p:cNvSpPr/>
          <p:nvPr/>
        </p:nvSpPr>
        <p:spPr>
          <a:xfrm>
            <a:off x="767861" y="4876040"/>
            <a:ext cx="6096000" cy="1717393"/>
          </a:xfrm>
          <a:prstGeom prst="rect">
            <a:avLst/>
          </a:prstGeom>
        </p:spPr>
        <p:txBody>
          <a:bodyPr>
            <a:spAutoFit/>
          </a:bodyPr>
          <a:lstStyle/>
          <a:p>
            <a:pPr marL="639763" lvl="1" indent="-246063">
              <a:lnSpc>
                <a:spcPct val="80000"/>
              </a:lnSpc>
              <a:buNone/>
            </a:pPr>
            <a:r>
              <a:rPr lang="en-US" altLang="zh-CN" sz="1600" dirty="0">
                <a:latin typeface="Courier New" panose="02070309020205020404" pitchFamily="49" charset="0"/>
              </a:rPr>
              <a:t>Foo[] pity = {new </a:t>
            </a:r>
            <a:r>
              <a:rPr lang="en-US" altLang="zh-CN" sz="1600" dirty="0" err="1">
                <a:latin typeface="Courier New" panose="02070309020205020404" pitchFamily="49" charset="0"/>
              </a:rPr>
              <a:t>Baz</a:t>
            </a:r>
            <a:r>
              <a:rPr lang="en-US" altLang="zh-CN" sz="1600" dirty="0">
                <a:latin typeface="Courier New" panose="02070309020205020404" pitchFamily="49" charset="0"/>
              </a:rPr>
              <a:t>(), new Bar(), new Mumble(), new Foo()};</a:t>
            </a:r>
          </a:p>
          <a:p>
            <a:pPr marL="639763" lvl="1" indent="-246063">
              <a:lnSpc>
                <a:spcPct val="80000"/>
              </a:lnSpc>
              <a:buNone/>
            </a:pPr>
            <a:r>
              <a:rPr lang="en-US" altLang="zh-CN" sz="1600" dirty="0">
                <a:latin typeface="Courier New" panose="02070309020205020404" pitchFamily="49" charset="0"/>
              </a:rPr>
              <a:t>for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 0; </a:t>
            </a:r>
            <a:r>
              <a:rPr lang="en-US" altLang="zh-CN" sz="1600" dirty="0" err="1">
                <a:latin typeface="Courier New" panose="02070309020205020404" pitchFamily="49" charset="0"/>
              </a:rPr>
              <a:t>i</a:t>
            </a:r>
            <a:r>
              <a:rPr lang="en-US" altLang="zh-CN" sz="1600" dirty="0">
                <a:latin typeface="Courier New" panose="02070309020205020404" pitchFamily="49" charset="0"/>
              </a:rPr>
              <a:t> &lt; </a:t>
            </a:r>
            <a:r>
              <a:rPr lang="en-US" altLang="zh-CN" sz="1600" dirty="0" err="1">
                <a:latin typeface="Courier New" panose="02070309020205020404" pitchFamily="49" charset="0"/>
              </a:rPr>
              <a:t>pity.length</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a:t>
            </a:r>
          </a:p>
          <a:p>
            <a:pPr marL="639763" lvl="1" indent="-246063">
              <a:lnSpc>
                <a:spcPct val="80000"/>
              </a:lnSpc>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r>
              <a:rPr lang="en-US" altLang="zh-CN" sz="1600" b="1" dirty="0">
                <a:latin typeface="Courier New" panose="02070309020205020404" pitchFamily="49" charset="0"/>
              </a:rPr>
              <a:t>pity[</a:t>
            </a:r>
            <a:r>
              <a:rPr lang="en-US" altLang="zh-CN" sz="1600" b="1" dirty="0" err="1">
                <a:latin typeface="Courier New" panose="02070309020205020404" pitchFamily="49" charset="0"/>
              </a:rPr>
              <a:t>i</a:t>
            </a:r>
            <a:r>
              <a:rPr lang="en-US" altLang="zh-CN" sz="1600" b="1" dirty="0">
                <a:latin typeface="Courier New" panose="02070309020205020404" pitchFamily="49" charset="0"/>
              </a:rPr>
              <a:t>]</a:t>
            </a:r>
            <a:r>
              <a:rPr lang="en-US" altLang="zh-CN" sz="1600" dirty="0">
                <a:latin typeface="Courier New" panose="02070309020205020404" pitchFamily="49" charset="0"/>
              </a:rPr>
              <a:t>);</a:t>
            </a:r>
          </a:p>
          <a:p>
            <a:pPr marL="639763" lvl="1" indent="-246063">
              <a:lnSpc>
                <a:spcPct val="80000"/>
              </a:lnSpc>
              <a:buNone/>
            </a:pPr>
            <a:r>
              <a:rPr lang="en-US" altLang="zh-CN" sz="1600" b="1" dirty="0">
                <a:latin typeface="Courier New" panose="02070309020205020404" pitchFamily="49" charset="0"/>
              </a:rPr>
              <a:t>    pity[</a:t>
            </a:r>
            <a:r>
              <a:rPr lang="en-US" altLang="zh-CN" sz="1600" b="1" dirty="0" err="1">
                <a:latin typeface="Courier New" panose="02070309020205020404" pitchFamily="49" charset="0"/>
              </a:rPr>
              <a:t>i</a:t>
            </a:r>
            <a:r>
              <a:rPr lang="en-US" altLang="zh-CN" sz="1600" b="1" dirty="0">
                <a:latin typeface="Courier New" panose="02070309020205020404" pitchFamily="49" charset="0"/>
              </a:rPr>
              <a:t>].method1();</a:t>
            </a:r>
          </a:p>
          <a:p>
            <a:pPr marL="639763" lvl="1" indent="-246063">
              <a:lnSpc>
                <a:spcPct val="80000"/>
              </a:lnSpc>
              <a:buNone/>
            </a:pPr>
            <a:r>
              <a:rPr lang="en-US" altLang="zh-CN" sz="1600" b="1" dirty="0">
                <a:latin typeface="Courier New" panose="02070309020205020404" pitchFamily="49" charset="0"/>
              </a:rPr>
              <a:t>    pity[</a:t>
            </a:r>
            <a:r>
              <a:rPr lang="en-US" altLang="zh-CN" sz="1600" b="1" dirty="0" err="1">
                <a:latin typeface="Courier New" panose="02070309020205020404" pitchFamily="49" charset="0"/>
              </a:rPr>
              <a:t>i</a:t>
            </a:r>
            <a:r>
              <a:rPr lang="en-US" altLang="zh-CN" sz="1600" b="1" dirty="0">
                <a:latin typeface="Courier New" panose="02070309020205020404" pitchFamily="49" charset="0"/>
              </a:rPr>
              <a:t>].method2();</a:t>
            </a:r>
          </a:p>
          <a:p>
            <a:pPr marL="639763" lvl="1" indent="-246063">
              <a:lnSpc>
                <a:spcPct val="80000"/>
              </a:lnSpc>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p>
          <a:p>
            <a:pPr marL="639763" lvl="1" indent="-246063">
              <a:lnSpc>
                <a:spcPct val="80000"/>
              </a:lnSpc>
              <a:buNone/>
            </a:pPr>
            <a:r>
              <a:rPr lang="en-US" altLang="zh-CN" sz="1600" dirty="0">
                <a:latin typeface="Courier New" panose="02070309020205020404" pitchFamily="49" charset="0"/>
              </a:rPr>
              <a:t>}</a:t>
            </a:r>
          </a:p>
        </p:txBody>
      </p:sp>
      <p:sp>
        <p:nvSpPr>
          <p:cNvPr id="4" name="矩形 3"/>
          <p:cNvSpPr/>
          <p:nvPr/>
        </p:nvSpPr>
        <p:spPr>
          <a:xfrm>
            <a:off x="6679231" y="4856961"/>
            <a:ext cx="4771550" cy="1200329"/>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L="273050" indent="-273050">
              <a:lnSpc>
                <a:spcPct val="150000"/>
              </a:lnSpc>
            </a:pPr>
            <a:r>
              <a:rPr lang="zh-CN" altLang="en-US" sz="2400" dirty="0" smtClean="0"/>
              <a:t>用</a:t>
            </a:r>
            <a:r>
              <a:rPr lang="en-US" altLang="zh-CN" sz="2400" dirty="0" smtClean="0"/>
              <a:t>5</a:t>
            </a:r>
            <a:r>
              <a:rPr lang="zh-CN" altLang="en-US" sz="2400" dirty="0" smtClean="0"/>
              <a:t>分钟时间给出执行结果，注意先梳理类的层次关系和方法调用</a:t>
            </a:r>
            <a:endParaRPr lang="en-US" altLang="zh-CN" sz="2400" dirty="0"/>
          </a:p>
        </p:txBody>
      </p:sp>
      <p:sp>
        <p:nvSpPr>
          <p:cNvPr id="5" name="日期占位符 4"/>
          <p:cNvSpPr>
            <a:spLocks noGrp="1"/>
          </p:cNvSpPr>
          <p:nvPr>
            <p:ph type="dt" sz="half" idx="10"/>
          </p:nvPr>
        </p:nvSpPr>
        <p:spPr/>
        <p:txBody>
          <a:bodyPr/>
          <a:lstStyle/>
          <a:p>
            <a:fld id="{8575A627-C91F-482B-B60C-DAFAF38EE9F4}" type="datetime1">
              <a:rPr lang="zh-CN" altLang="en-US" smtClean="0"/>
              <a:t>2017/3/17</a:t>
            </a:fld>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39</a:t>
            </a:fld>
            <a:endParaRPr lang="zh-CN" altLang="en-US"/>
          </a:p>
        </p:txBody>
      </p:sp>
    </p:spTree>
    <p:extLst>
      <p:ext uri="{BB962C8B-B14F-4D97-AF65-F5344CB8AC3E}">
        <p14:creationId xmlns:p14="http://schemas.microsoft.com/office/powerpoint/2010/main" val="35949605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zh-CN" altLang="en-US" dirty="0" smtClean="0">
                <a:ea typeface="宋体" panose="02010600030101010101" pitchFamily="2" charset="-122"/>
              </a:rPr>
              <a:t>为什么需要继承机制</a:t>
            </a:r>
            <a:endParaRPr lang="en-US" altLang="zh-CN" dirty="0">
              <a:ea typeface="宋体" panose="02010600030101010101" pitchFamily="2" charset="-122"/>
            </a:endParaRPr>
          </a:p>
        </p:txBody>
      </p:sp>
      <p:sp>
        <p:nvSpPr>
          <p:cNvPr id="894979" name="Rectangle 3"/>
          <p:cNvSpPr>
            <a:spLocks noGrp="1" noChangeArrowheads="1"/>
          </p:cNvSpPr>
          <p:nvPr>
            <p:ph idx="1"/>
          </p:nvPr>
        </p:nvSpPr>
        <p:spPr>
          <a:xfrm>
            <a:off x="838200" y="1825625"/>
            <a:ext cx="6272048" cy="4351338"/>
          </a:xfrm>
        </p:spPr>
        <p:txBody>
          <a:bodyPr/>
          <a:lstStyle/>
          <a:p>
            <a:r>
              <a:rPr lang="zh-CN" altLang="en-US" dirty="0" smtClean="0"/>
              <a:t>以公司</a:t>
            </a:r>
            <a:r>
              <a:rPr lang="zh-CN" altLang="en-US" dirty="0"/>
              <a:t>雇员规定为</a:t>
            </a:r>
            <a:r>
              <a:rPr lang="zh-CN" altLang="en-US" dirty="0" smtClean="0"/>
              <a:t>例</a:t>
            </a:r>
            <a:endParaRPr lang="en-US" altLang="zh-CN" dirty="0" smtClean="0"/>
          </a:p>
          <a:p>
            <a:r>
              <a:rPr lang="zh-CN" altLang="en-US" dirty="0" smtClean="0">
                <a:ea typeface="宋体" panose="02010600030101010101" pitchFamily="2" charset="-122"/>
              </a:rPr>
              <a:t>基本规定</a:t>
            </a:r>
            <a:r>
              <a:rPr lang="en-US" altLang="zh-CN" dirty="0" smtClean="0">
                <a:ea typeface="宋体" panose="02010600030101010101" pitchFamily="2" charset="-122"/>
              </a:rPr>
              <a:t>: </a:t>
            </a:r>
            <a:r>
              <a:rPr lang="zh-CN" altLang="en-US" dirty="0" smtClean="0">
                <a:ea typeface="宋体" panose="02010600030101010101" pitchFamily="2" charset="-122"/>
              </a:rPr>
              <a:t>工作时间安排</a:t>
            </a:r>
            <a:r>
              <a:rPr lang="en-US" altLang="zh-CN" dirty="0" smtClean="0">
                <a:ea typeface="宋体" panose="02010600030101010101" pitchFamily="2" charset="-122"/>
              </a:rPr>
              <a:t>, </a:t>
            </a:r>
            <a:r>
              <a:rPr lang="zh-CN" altLang="en-US" dirty="0" smtClean="0">
                <a:ea typeface="宋体" panose="02010600030101010101" pitchFamily="2" charset="-122"/>
              </a:rPr>
              <a:t>假期</a:t>
            </a:r>
            <a:r>
              <a:rPr lang="en-US" altLang="zh-CN" dirty="0" smtClean="0">
                <a:ea typeface="宋体" panose="02010600030101010101" pitchFamily="2" charset="-122"/>
              </a:rPr>
              <a:t>, </a:t>
            </a:r>
            <a:r>
              <a:rPr lang="zh-CN" altLang="en-US" dirty="0" smtClean="0">
                <a:ea typeface="宋体" panose="02010600030101010101" pitchFamily="2" charset="-122"/>
              </a:rPr>
              <a:t>福利</a:t>
            </a:r>
            <a:r>
              <a:rPr lang="en-US" altLang="zh-CN" dirty="0" smtClean="0">
                <a:ea typeface="宋体" panose="02010600030101010101" pitchFamily="2" charset="-122"/>
              </a:rPr>
              <a:t>, </a:t>
            </a:r>
            <a:r>
              <a:rPr lang="zh-CN" altLang="en-US" dirty="0" smtClean="0">
                <a:ea typeface="宋体" panose="02010600030101010101" pitchFamily="2" charset="-122"/>
              </a:rPr>
              <a:t>工作守则</a:t>
            </a:r>
            <a:r>
              <a:rPr lang="en-US" altLang="zh-CN" dirty="0" smtClean="0">
                <a:ea typeface="宋体" panose="02010600030101010101" pitchFamily="2" charset="-122"/>
              </a:rPr>
              <a:t> </a:t>
            </a:r>
            <a:r>
              <a:rPr lang="en-US" altLang="zh-CN" dirty="0">
                <a:ea typeface="宋体" panose="02010600030101010101" pitchFamily="2" charset="-122"/>
              </a:rPr>
              <a:t>...</a:t>
            </a:r>
          </a:p>
          <a:p>
            <a:pPr lvl="1"/>
            <a:r>
              <a:rPr lang="zh-CN" altLang="en-US" dirty="0" smtClean="0">
                <a:ea typeface="宋体" panose="02010600030101010101" pitchFamily="2" charset="-122"/>
              </a:rPr>
              <a:t>所有新招聘员工都要学习基本规定</a:t>
            </a:r>
            <a:endParaRPr lang="en-US" altLang="zh-CN" dirty="0">
              <a:ea typeface="宋体" panose="02010600030101010101" pitchFamily="2" charset="-122"/>
            </a:endParaRPr>
          </a:p>
          <a:p>
            <a:pPr lvl="1"/>
            <a:r>
              <a:rPr lang="zh-CN" altLang="en-US" dirty="0" smtClean="0">
                <a:ea typeface="宋体" panose="02010600030101010101" pitchFamily="2" charset="-122"/>
              </a:rPr>
              <a:t>基本规定手册</a:t>
            </a:r>
            <a:r>
              <a:rPr lang="en-US" altLang="zh-CN" dirty="0" smtClean="0">
                <a:ea typeface="宋体" panose="02010600030101010101" pitchFamily="2" charset="-122"/>
              </a:rPr>
              <a:t>(</a:t>
            </a:r>
            <a:r>
              <a:rPr lang="zh-CN" altLang="en-US" dirty="0" smtClean="0">
                <a:ea typeface="宋体" panose="02010600030101010101" pitchFamily="2" charset="-122"/>
              </a:rPr>
              <a:t>比如</a:t>
            </a:r>
            <a:r>
              <a:rPr lang="en-US" altLang="zh-CN" dirty="0" smtClean="0">
                <a:ea typeface="宋体" panose="02010600030101010101" pitchFamily="2" charset="-122"/>
              </a:rPr>
              <a:t>20</a:t>
            </a:r>
            <a:r>
              <a:rPr lang="zh-CN" altLang="en-US" dirty="0" smtClean="0">
                <a:ea typeface="宋体" panose="02010600030101010101" pitchFamily="2" charset="-122"/>
              </a:rPr>
              <a:t>页</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每个部门都有自己具体的规定</a:t>
            </a:r>
            <a:endParaRPr lang="en-US" altLang="zh-CN" dirty="0">
              <a:ea typeface="宋体" panose="02010600030101010101" pitchFamily="2" charset="-122"/>
            </a:endParaRPr>
          </a:p>
          <a:p>
            <a:pPr lvl="1"/>
            <a:r>
              <a:rPr lang="zh-CN" altLang="en-US" dirty="0" smtClean="0">
                <a:ea typeface="宋体" panose="02010600030101010101" pitchFamily="2" charset="-122"/>
              </a:rPr>
              <a:t>相应部门的员工要学习相应的具体规定</a:t>
            </a:r>
            <a:r>
              <a:rPr lang="en-US" altLang="zh-CN" dirty="0" smtClean="0">
                <a:ea typeface="宋体" panose="02010600030101010101" pitchFamily="2" charset="-122"/>
              </a:rPr>
              <a:t>(</a:t>
            </a:r>
            <a:r>
              <a:rPr lang="zh-CN" altLang="en-US" dirty="0" smtClean="0">
                <a:ea typeface="宋体" panose="02010600030101010101" pitchFamily="2" charset="-122"/>
              </a:rPr>
              <a:t>一般</a:t>
            </a:r>
            <a:r>
              <a:rPr lang="en-US" altLang="zh-CN" dirty="0" smtClean="0">
                <a:ea typeface="宋体" panose="02010600030101010101" pitchFamily="2" charset="-122"/>
              </a:rPr>
              <a:t>1~3</a:t>
            </a:r>
            <a:r>
              <a:rPr lang="zh-CN" altLang="en-US" dirty="0" smtClean="0">
                <a:ea typeface="宋体" panose="02010600030101010101" pitchFamily="2" charset="-122"/>
              </a:rPr>
              <a:t>页</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这些具体规定会增加一些新的要求，也可能会对基本规定中的条款做出修订</a:t>
            </a:r>
            <a:endParaRPr lang="en-US" altLang="zh-CN" dirty="0">
              <a:ea typeface="宋体" panose="02010600030101010101" pitchFamily="2" charset="-122"/>
            </a:endParaRPr>
          </a:p>
        </p:txBody>
      </p:sp>
      <p:sp>
        <p:nvSpPr>
          <p:cNvPr id="2" name="矩形 1"/>
          <p:cNvSpPr/>
          <p:nvPr/>
        </p:nvSpPr>
        <p:spPr>
          <a:xfrm>
            <a:off x="8597456" y="2249215"/>
            <a:ext cx="1313793" cy="588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员工规定</a:t>
            </a:r>
            <a:endParaRPr lang="en-US" altLang="zh-CN" dirty="0" smtClean="0"/>
          </a:p>
          <a:p>
            <a:pPr algn="ctr"/>
            <a:r>
              <a:rPr lang="en-US" altLang="zh-CN" dirty="0" smtClean="0"/>
              <a:t>20</a:t>
            </a:r>
            <a:r>
              <a:rPr lang="zh-CN" altLang="en-US" dirty="0" smtClean="0"/>
              <a:t>页文档</a:t>
            </a:r>
            <a:endParaRPr lang="zh-CN" altLang="en-US" dirty="0"/>
          </a:p>
        </p:txBody>
      </p:sp>
      <p:sp>
        <p:nvSpPr>
          <p:cNvPr id="6" name="矩形 5"/>
          <p:cNvSpPr/>
          <p:nvPr/>
        </p:nvSpPr>
        <p:spPr>
          <a:xfrm>
            <a:off x="6616268" y="3535259"/>
            <a:ext cx="1686911" cy="588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财务员工规定</a:t>
            </a:r>
            <a:endParaRPr lang="en-US" altLang="zh-CN" dirty="0" smtClean="0"/>
          </a:p>
          <a:p>
            <a:pPr algn="ctr"/>
            <a:r>
              <a:rPr lang="en-US" altLang="zh-CN" dirty="0"/>
              <a:t>3</a:t>
            </a:r>
            <a:r>
              <a:rPr lang="zh-CN" altLang="en-US" dirty="0" smtClean="0"/>
              <a:t>页文档</a:t>
            </a:r>
            <a:endParaRPr lang="zh-CN" altLang="en-US" dirty="0"/>
          </a:p>
        </p:txBody>
      </p:sp>
      <p:sp>
        <p:nvSpPr>
          <p:cNvPr id="7" name="矩形 6"/>
          <p:cNvSpPr/>
          <p:nvPr/>
        </p:nvSpPr>
        <p:spPr>
          <a:xfrm>
            <a:off x="8443744" y="3535259"/>
            <a:ext cx="1635672" cy="588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市场员工规定</a:t>
            </a:r>
            <a:endParaRPr lang="en-US" altLang="zh-CN" dirty="0" smtClean="0"/>
          </a:p>
          <a:p>
            <a:pPr algn="ctr"/>
            <a:r>
              <a:rPr lang="en-US" altLang="zh-CN" dirty="0"/>
              <a:t>3</a:t>
            </a:r>
            <a:r>
              <a:rPr lang="zh-CN" altLang="en-US" dirty="0" smtClean="0"/>
              <a:t>页文档</a:t>
            </a:r>
            <a:endParaRPr lang="zh-CN" altLang="en-US" dirty="0"/>
          </a:p>
        </p:txBody>
      </p:sp>
      <p:sp>
        <p:nvSpPr>
          <p:cNvPr id="8" name="矩形 7"/>
          <p:cNvSpPr/>
          <p:nvPr/>
        </p:nvSpPr>
        <p:spPr>
          <a:xfrm>
            <a:off x="10244299" y="3535259"/>
            <a:ext cx="1659978" cy="588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研发员工规定</a:t>
            </a:r>
            <a:endParaRPr lang="en-US" altLang="zh-CN" dirty="0" smtClean="0"/>
          </a:p>
          <a:p>
            <a:pPr algn="ctr"/>
            <a:r>
              <a:rPr lang="en-US" altLang="zh-CN" dirty="0"/>
              <a:t>1</a:t>
            </a:r>
            <a:r>
              <a:rPr lang="zh-CN" altLang="en-US" dirty="0" smtClean="0"/>
              <a:t>页文档</a:t>
            </a:r>
            <a:endParaRPr lang="zh-CN" altLang="en-US" dirty="0"/>
          </a:p>
        </p:txBody>
      </p:sp>
      <p:cxnSp>
        <p:nvCxnSpPr>
          <p:cNvPr id="4" name="直接箭头连接符 3"/>
          <p:cNvCxnSpPr>
            <a:stCxn id="7" idx="0"/>
            <a:endCxn id="10" idx="3"/>
          </p:cNvCxnSpPr>
          <p:nvPr/>
        </p:nvCxnSpPr>
        <p:spPr>
          <a:xfrm rot="5400000" flipH="1" flipV="1">
            <a:off x="9023204" y="3296883"/>
            <a:ext cx="476752" cy="1"/>
          </a:xfrm>
          <a:prstGeom prst="bentConnector3">
            <a:avLst>
              <a:gd name="adj1" fmla="val 50000"/>
            </a:avLst>
          </a:prstGeom>
          <a:ln>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a:off x="9169615" y="2837790"/>
            <a:ext cx="183931" cy="2207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3"/>
          <p:cNvCxnSpPr>
            <a:stCxn id="6" idx="0"/>
            <a:endCxn id="10" idx="3"/>
          </p:cNvCxnSpPr>
          <p:nvPr/>
        </p:nvCxnSpPr>
        <p:spPr>
          <a:xfrm rot="5400000" flipH="1" flipV="1">
            <a:off x="8122276" y="2395955"/>
            <a:ext cx="476752" cy="1801857"/>
          </a:xfrm>
          <a:prstGeom prst="bentConnector3">
            <a:avLst>
              <a:gd name="adj1" fmla="val 50000"/>
            </a:avLst>
          </a:prstGeom>
          <a:ln>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3"/>
          <p:cNvCxnSpPr>
            <a:stCxn id="8" idx="0"/>
            <a:endCxn id="10" idx="3"/>
          </p:cNvCxnSpPr>
          <p:nvPr/>
        </p:nvCxnSpPr>
        <p:spPr>
          <a:xfrm rot="16200000" flipV="1">
            <a:off x="9929559" y="2390529"/>
            <a:ext cx="476752" cy="1812707"/>
          </a:xfrm>
          <a:prstGeom prst="bentConnector3">
            <a:avLst>
              <a:gd name="adj1" fmla="val 50000"/>
            </a:avLst>
          </a:prstGeom>
          <a:ln>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438484" y="4665122"/>
            <a:ext cx="1635672" cy="588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销售</a:t>
            </a:r>
            <a:r>
              <a:rPr lang="zh-CN" altLang="en-US" dirty="0" smtClean="0"/>
              <a:t>员工规定</a:t>
            </a:r>
            <a:endParaRPr lang="en-US" altLang="zh-CN" dirty="0" smtClean="0"/>
          </a:p>
          <a:p>
            <a:pPr algn="ctr"/>
            <a:r>
              <a:rPr lang="en-US" altLang="zh-CN" dirty="0" smtClean="0"/>
              <a:t>1</a:t>
            </a:r>
            <a:r>
              <a:rPr lang="zh-CN" altLang="en-US" dirty="0" smtClean="0"/>
              <a:t>页文档</a:t>
            </a:r>
            <a:endParaRPr lang="zh-CN" altLang="en-US" dirty="0"/>
          </a:p>
        </p:txBody>
      </p:sp>
      <p:sp>
        <p:nvSpPr>
          <p:cNvPr id="22" name="等腰三角形 21"/>
          <p:cNvSpPr/>
          <p:nvPr/>
        </p:nvSpPr>
        <p:spPr>
          <a:xfrm>
            <a:off x="9164355" y="4109541"/>
            <a:ext cx="183931" cy="2207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3"/>
          <p:cNvCxnSpPr>
            <a:stCxn id="21" idx="0"/>
            <a:endCxn id="22" idx="3"/>
          </p:cNvCxnSpPr>
          <p:nvPr/>
        </p:nvCxnSpPr>
        <p:spPr>
          <a:xfrm rot="5400000" flipH="1" flipV="1">
            <a:off x="9088888" y="4497690"/>
            <a:ext cx="334864" cy="1"/>
          </a:xfrm>
          <a:prstGeom prst="bentConnector3">
            <a:avLst>
              <a:gd name="adj1" fmla="val 50000"/>
            </a:avLst>
          </a:prstGeom>
          <a:ln>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nvPr>
        </p:nvSpPr>
        <p:spPr/>
        <p:txBody>
          <a:bodyPr/>
          <a:lstStyle/>
          <a:p>
            <a:fld id="{1CB2A556-C612-4B6E-B5FB-3A7F4579A35F}" type="datetime1">
              <a:rPr lang="zh-CN" altLang="en-US" smtClean="0"/>
              <a:t>2017/3/17</a:t>
            </a:fld>
            <a:endParaRPr lang="zh-CN" altLang="en-US"/>
          </a:p>
        </p:txBody>
      </p:sp>
      <p:sp>
        <p:nvSpPr>
          <p:cNvPr id="9" name="灯片编号占位符 8"/>
          <p:cNvSpPr>
            <a:spLocks noGrp="1"/>
          </p:cNvSpPr>
          <p:nvPr>
            <p:ph type="sldNum" sz="quarter" idx="12"/>
          </p:nvPr>
        </p:nvSpPr>
        <p:spPr/>
        <p:txBody>
          <a:bodyPr/>
          <a:lstStyle/>
          <a:p>
            <a:fld id="{28BC83B9-764D-4D9E-9517-E65F62E3E5B3}" type="slidenum">
              <a:rPr lang="zh-CN" altLang="en-US" smtClean="0"/>
              <a:t>4</a:t>
            </a:fld>
            <a:endParaRPr lang="zh-CN" altLang="en-US"/>
          </a:p>
        </p:txBody>
      </p:sp>
    </p:spTree>
    <p:extLst>
      <p:ext uri="{BB962C8B-B14F-4D97-AF65-F5344CB8AC3E}">
        <p14:creationId xmlns:p14="http://schemas.microsoft.com/office/powerpoint/2010/main" val="2024983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重写方法执行分析表</a:t>
            </a:r>
            <a:endParaRPr lang="en-US" altLang="zh-CN" dirty="0">
              <a:ea typeface="宋体" panose="02010600030101010101" pitchFamily="2" charset="-122"/>
            </a:endParaRPr>
          </a:p>
        </p:txBody>
      </p:sp>
      <p:graphicFrame>
        <p:nvGraphicFramePr>
          <p:cNvPr id="1459204" name="Group 4"/>
          <p:cNvGraphicFramePr>
            <a:graphicFrameLocks noGrp="1"/>
          </p:cNvGraphicFramePr>
          <p:nvPr>
            <p:extLst>
              <p:ext uri="{D42A27DB-BD31-4B8C-83A1-F6EECF244321}">
                <p14:modId xmlns:p14="http://schemas.microsoft.com/office/powerpoint/2010/main" val="4221465824"/>
              </p:ext>
            </p:extLst>
          </p:nvPr>
        </p:nvGraphicFramePr>
        <p:xfrm>
          <a:off x="2286000" y="2680250"/>
          <a:ext cx="7620000" cy="2967039"/>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29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59236" name="Group 36"/>
          <p:cNvGraphicFramePr>
            <a:graphicFrameLocks noGrp="1"/>
          </p:cNvGraphicFramePr>
          <p:nvPr>
            <p:extLst>
              <p:ext uri="{D42A27DB-BD31-4B8C-83A1-F6EECF244321}">
                <p14:modId xmlns:p14="http://schemas.microsoft.com/office/powerpoint/2010/main" val="3332336335"/>
              </p:ext>
            </p:extLst>
          </p:nvPr>
        </p:nvGraphicFramePr>
        <p:xfrm>
          <a:off x="2286000" y="2685013"/>
          <a:ext cx="7620000" cy="2967039"/>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29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bar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mumble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59268" name="Group 68"/>
          <p:cNvGraphicFramePr>
            <a:graphicFrameLocks noGrp="1"/>
          </p:cNvGraphicFramePr>
          <p:nvPr>
            <p:extLst>
              <p:ext uri="{D42A27DB-BD31-4B8C-83A1-F6EECF244321}">
                <p14:modId xmlns:p14="http://schemas.microsoft.com/office/powerpoint/2010/main" val="523233464"/>
              </p:ext>
            </p:extLst>
          </p:nvPr>
        </p:nvGraphicFramePr>
        <p:xfrm>
          <a:off x="2286000" y="2680253"/>
          <a:ext cx="7620000" cy="2967039"/>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Baz</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29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bar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mumble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a:t>
                      </a:r>
                      <a:endPar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p:cNvSpPr>
            <a:spLocks noGrp="1"/>
          </p:cNvSpPr>
          <p:nvPr>
            <p:ph type="dt" sz="half" idx="10"/>
          </p:nvPr>
        </p:nvSpPr>
        <p:spPr/>
        <p:txBody>
          <a:bodyPr/>
          <a:lstStyle/>
          <a:p>
            <a:fld id="{B60F8233-5D0A-4A9A-86EF-11337830337B}"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40</a:t>
            </a:fld>
            <a:endParaRPr lang="zh-CN" altLang="en-US"/>
          </a:p>
        </p:txBody>
      </p:sp>
    </p:spTree>
    <p:extLst>
      <p:ext uri="{BB962C8B-B14F-4D97-AF65-F5344CB8AC3E}">
        <p14:creationId xmlns:p14="http://schemas.microsoft.com/office/powerpoint/2010/main" val="7902123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59236"/>
                                        </p:tgtEl>
                                        <p:attrNameLst>
                                          <p:attrName>style.visibility</p:attrName>
                                        </p:attrNameLst>
                                      </p:cBhvr>
                                      <p:to>
                                        <p:strVal val="visible"/>
                                      </p:to>
                                    </p:set>
                                    <p:animEffect transition="in" filter="dissolve">
                                      <p:cBhvr>
                                        <p:cTn id="7" dur="500"/>
                                        <p:tgtEl>
                                          <p:spTgt spid="1459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59268"/>
                                        </p:tgtEl>
                                        <p:attrNameLst>
                                          <p:attrName>style.visibility</p:attrName>
                                        </p:attrNameLst>
                                      </p:cBhvr>
                                      <p:to>
                                        <p:strVal val="visible"/>
                                      </p:to>
                                    </p:set>
                                    <p:animEffect transition="in" filter="dissolve">
                                      <p:cBhvr>
                                        <p:cTn id="12" dur="500"/>
                                        <p:tgtEl>
                                          <p:spTgt spid="145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更复杂的例子</a:t>
            </a:r>
            <a:endParaRPr lang="en-US" altLang="zh-CN" dirty="0">
              <a:ea typeface="宋体" panose="02010600030101010101" pitchFamily="2" charset="-122"/>
            </a:endParaRPr>
          </a:p>
        </p:txBody>
      </p:sp>
      <p:sp>
        <p:nvSpPr>
          <p:cNvPr id="955395" name="Rectangle 3"/>
          <p:cNvSpPr>
            <a:spLocks noGrp="1" noChangeArrowheads="1"/>
          </p:cNvSpPr>
          <p:nvPr>
            <p:ph idx="1"/>
          </p:nvPr>
        </p:nvSpPr>
        <p:spPr>
          <a:xfrm>
            <a:off x="807099" y="2246854"/>
            <a:ext cx="10515600" cy="473353"/>
          </a:xfrm>
        </p:spPr>
        <p:txBody>
          <a:bodyPr>
            <a:normAutofit lnSpcReduction="10000"/>
          </a:bodyPr>
          <a:lstStyle/>
          <a:p>
            <a:pPr marL="273050" indent="-273050"/>
            <a:r>
              <a:rPr lang="zh-CN" altLang="en-US" dirty="0" smtClean="0">
                <a:ea typeface="宋体" panose="02010600030101010101" pitchFamily="2" charset="-122"/>
              </a:rPr>
              <a:t>一个方法会调用另外一个方法，且混杂着方法的重写</a:t>
            </a:r>
            <a:endParaRPr lang="en-US" altLang="zh-CN" sz="800" dirty="0">
              <a:latin typeface="Courier New" panose="02070309020205020404" pitchFamily="49" charset="0"/>
              <a:ea typeface="宋体" panose="02010600030101010101" pitchFamily="2" charset="-122"/>
            </a:endParaRPr>
          </a:p>
        </p:txBody>
      </p:sp>
      <p:sp>
        <p:nvSpPr>
          <p:cNvPr id="2" name="矩形 1"/>
          <p:cNvSpPr/>
          <p:nvPr/>
        </p:nvSpPr>
        <p:spPr>
          <a:xfrm>
            <a:off x="6459895" y="2807143"/>
            <a:ext cx="5141167" cy="3893374"/>
          </a:xfrm>
          <a:prstGeom prst="rect">
            <a:avLst/>
          </a:prstGeom>
        </p:spPr>
        <p:txBody>
          <a:bodyPr wrap="square">
            <a:spAutoFit/>
          </a:bodyPr>
          <a:lstStyle/>
          <a:p>
            <a:pPr marL="639763" lvl="1" indent="-246063">
              <a:spcBef>
                <a:spcPct val="0"/>
              </a:spcBef>
              <a:buNone/>
            </a:pPr>
            <a:r>
              <a:rPr lang="en-US" altLang="zh-CN" sz="1600" dirty="0" smtClean="0">
                <a:latin typeface="Courier New" panose="02070309020205020404" pitchFamily="49" charset="0"/>
              </a:rPr>
              <a:t>public </a:t>
            </a:r>
            <a:r>
              <a:rPr lang="en-US" altLang="zh-CN" sz="1600" dirty="0">
                <a:latin typeface="Courier New" panose="02070309020205020404" pitchFamily="49" charset="0"/>
              </a:rPr>
              <a:t>class Yam extends Lamb {</a:t>
            </a:r>
          </a:p>
          <a:p>
            <a:pPr marL="639763" lvl="1" indent="-246063">
              <a:spcBef>
                <a:spcPct val="0"/>
              </a:spcBef>
              <a:buNone/>
            </a:pPr>
            <a:r>
              <a:rPr lang="en-US" altLang="zh-CN" sz="1600" dirty="0">
                <a:latin typeface="Courier New" panose="02070309020205020404" pitchFamily="49" charset="0"/>
              </a:rPr>
              <a:t>    public void a() {</a:t>
            </a:r>
          </a:p>
          <a:p>
            <a:pPr marL="639763" lvl="1" indent="-246063">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("Yam a   ");</a:t>
            </a:r>
          </a:p>
          <a:p>
            <a:pPr marL="639763" lvl="1" indent="-246063">
              <a:spcBef>
                <a:spcPct val="0"/>
              </a:spcBef>
              <a:buNone/>
            </a:pPr>
            <a:r>
              <a:rPr lang="en-US" altLang="zh-CN" sz="1600" b="1" dirty="0">
                <a:latin typeface="Courier New" panose="02070309020205020404" pitchFamily="49" charset="0"/>
              </a:rPr>
              <a:t>        </a:t>
            </a:r>
            <a:r>
              <a:rPr lang="en-US" altLang="zh-CN" sz="1600" b="1" dirty="0" err="1">
                <a:latin typeface="Courier New" panose="02070309020205020404" pitchFamily="49" charset="0"/>
              </a:rPr>
              <a:t>super.a</a:t>
            </a:r>
            <a:r>
              <a:rPr lang="en-US" altLang="zh-CN" sz="1600" b="1" dirty="0">
                <a:latin typeface="Courier New" panose="02070309020205020404" pitchFamily="49" charset="0"/>
              </a:rPr>
              <a:t>();</a:t>
            </a:r>
          </a:p>
          <a:p>
            <a:pPr marL="639763" lvl="1" indent="-246063">
              <a:spcBef>
                <a:spcPct val="0"/>
              </a:spcBef>
              <a:buNone/>
            </a:pPr>
            <a:r>
              <a:rPr lang="en-US" altLang="zh-CN" sz="1600" dirty="0">
                <a:latin typeface="Courier New" panose="02070309020205020404" pitchFamily="49" charset="0"/>
              </a:rPr>
              <a:t>    }</a:t>
            </a:r>
          </a:p>
          <a:p>
            <a:pPr marL="639763" lvl="1" indent="-246063">
              <a:spcBef>
                <a:spcPct val="0"/>
              </a:spcBef>
              <a:buNone/>
            </a:pPr>
            <a:endParaRPr lang="en-US" altLang="zh-CN" sz="700" dirty="0">
              <a:latin typeface="Courier New" panose="02070309020205020404" pitchFamily="49" charset="0"/>
            </a:endParaRPr>
          </a:p>
          <a:p>
            <a:pPr marL="639763" lvl="1" indent="-246063">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toString</a:t>
            </a:r>
            <a:r>
              <a:rPr lang="en-US" altLang="zh-CN" sz="1600" dirty="0">
                <a:latin typeface="Courier New" panose="02070309020205020404" pitchFamily="49" charset="0"/>
              </a:rPr>
              <a:t>() {</a:t>
            </a:r>
          </a:p>
          <a:p>
            <a:pPr marL="639763" lvl="1" indent="-246063">
              <a:spcBef>
                <a:spcPct val="0"/>
              </a:spcBef>
              <a:buNone/>
            </a:pPr>
            <a:r>
              <a:rPr lang="en-US" altLang="zh-CN" sz="1600" dirty="0">
                <a:latin typeface="Courier New" panose="02070309020205020404" pitchFamily="49" charset="0"/>
              </a:rPr>
              <a:t>        return "Yam";</a:t>
            </a:r>
          </a:p>
          <a:p>
            <a:pPr marL="639763" lvl="1" indent="-246063">
              <a:spcBef>
                <a:spcPct val="0"/>
              </a:spcBef>
              <a:buNone/>
            </a:pPr>
            <a:r>
              <a:rPr lang="en-US" altLang="zh-CN" sz="1600" dirty="0">
                <a:latin typeface="Courier New" panose="02070309020205020404" pitchFamily="49" charset="0"/>
              </a:rPr>
              <a:t>    }</a:t>
            </a:r>
          </a:p>
          <a:p>
            <a:pPr marL="639763" lvl="1" indent="-246063">
              <a:spcBef>
                <a:spcPct val="0"/>
              </a:spcBef>
              <a:buNone/>
            </a:pPr>
            <a:r>
              <a:rPr lang="en-US" altLang="zh-CN" sz="1600" dirty="0" smtClean="0">
                <a:latin typeface="Courier New" panose="02070309020205020404" pitchFamily="49" charset="0"/>
              </a:rPr>
              <a:t>}</a:t>
            </a:r>
          </a:p>
          <a:p>
            <a:pPr marL="639763" lvl="1" indent="-246063">
              <a:spcBef>
                <a:spcPct val="0"/>
              </a:spcBef>
              <a:buNone/>
            </a:pPr>
            <a:endParaRPr lang="en-US" altLang="zh-CN" sz="1600" dirty="0" smtClean="0">
              <a:latin typeface="Courier New" panose="02070309020205020404" pitchFamily="49" charset="0"/>
            </a:endParaRPr>
          </a:p>
          <a:p>
            <a:pPr marL="639763" lvl="1" indent="-246063">
              <a:spcBef>
                <a:spcPct val="0"/>
              </a:spcBef>
            </a:pPr>
            <a:r>
              <a:rPr lang="en-US" altLang="zh-CN" sz="1600" dirty="0">
                <a:solidFill>
                  <a:prstClr val="black"/>
                </a:solidFill>
                <a:latin typeface="Courier New" panose="02070309020205020404" pitchFamily="49" charset="0"/>
              </a:rPr>
              <a:t>public class Spam extends Yam {</a:t>
            </a:r>
          </a:p>
          <a:p>
            <a:pPr marL="639763" lvl="1" indent="-246063">
              <a:spcBef>
                <a:spcPct val="0"/>
              </a:spcBef>
            </a:pPr>
            <a:r>
              <a:rPr lang="en-US" altLang="zh-CN" sz="1600" dirty="0">
                <a:solidFill>
                  <a:prstClr val="black"/>
                </a:solidFill>
                <a:latin typeface="Courier New" panose="02070309020205020404" pitchFamily="49" charset="0"/>
              </a:rPr>
              <a:t>    public void b() {</a:t>
            </a:r>
          </a:p>
          <a:p>
            <a:pPr marL="639763" lvl="1" indent="-246063">
              <a:spcBef>
                <a:spcPct val="0"/>
              </a:spcBef>
            </a:pPr>
            <a:r>
              <a:rPr lang="en-US" altLang="zh-CN" sz="1600" dirty="0">
                <a:solidFill>
                  <a:prstClr val="black"/>
                </a:solidFill>
                <a:latin typeface="Courier New" panose="02070309020205020404" pitchFamily="49" charset="0"/>
              </a:rPr>
              <a:t>        </a:t>
            </a:r>
            <a:r>
              <a:rPr lang="en-US" altLang="zh-CN" sz="1600" dirty="0" err="1">
                <a:solidFill>
                  <a:prstClr val="black"/>
                </a:solidFill>
                <a:latin typeface="Courier New" panose="02070309020205020404" pitchFamily="49" charset="0"/>
              </a:rPr>
              <a:t>System.out.print</a:t>
            </a:r>
            <a:r>
              <a:rPr lang="en-US" altLang="zh-CN" sz="1600" dirty="0">
                <a:solidFill>
                  <a:prstClr val="black"/>
                </a:solidFill>
                <a:latin typeface="Courier New" panose="02070309020205020404" pitchFamily="49" charset="0"/>
              </a:rPr>
              <a:t>("Spam b   ");</a:t>
            </a:r>
          </a:p>
          <a:p>
            <a:pPr marL="639763" lvl="1" indent="-246063">
              <a:spcBef>
                <a:spcPct val="0"/>
              </a:spcBef>
            </a:pPr>
            <a:r>
              <a:rPr lang="en-US" altLang="zh-CN" sz="1600" dirty="0">
                <a:solidFill>
                  <a:prstClr val="black"/>
                </a:solidFill>
                <a:latin typeface="Courier New" panose="02070309020205020404" pitchFamily="49" charset="0"/>
              </a:rPr>
              <a:t>    }</a:t>
            </a:r>
          </a:p>
          <a:p>
            <a:pPr marL="639763" lvl="1" indent="-246063">
              <a:spcBef>
                <a:spcPct val="0"/>
              </a:spcBef>
            </a:pPr>
            <a:r>
              <a:rPr lang="en-US" altLang="zh-CN" sz="1600" dirty="0" smtClean="0">
                <a:solidFill>
                  <a:prstClr val="black"/>
                </a:solidFill>
                <a:latin typeface="Courier New" panose="02070309020205020404" pitchFamily="49" charset="0"/>
              </a:rPr>
              <a:t>}</a:t>
            </a:r>
            <a:endParaRPr lang="en-US" altLang="zh-CN" sz="800" dirty="0">
              <a:latin typeface="Courier New" panose="02070309020205020404" pitchFamily="49" charset="0"/>
            </a:endParaRPr>
          </a:p>
        </p:txBody>
      </p:sp>
      <p:sp>
        <p:nvSpPr>
          <p:cNvPr id="3" name="矩形 2"/>
          <p:cNvSpPr/>
          <p:nvPr/>
        </p:nvSpPr>
        <p:spPr>
          <a:xfrm>
            <a:off x="363895" y="2734444"/>
            <a:ext cx="6096000" cy="3933384"/>
          </a:xfrm>
          <a:prstGeom prst="rect">
            <a:avLst/>
          </a:prstGeom>
        </p:spPr>
        <p:txBody>
          <a:bodyPr>
            <a:spAutoFit/>
          </a:bodyPr>
          <a:lstStyle/>
          <a:p>
            <a:pPr marL="639763" lvl="1" indent="-246063">
              <a:lnSpc>
                <a:spcPct val="80000"/>
              </a:lnSpc>
              <a:spcBef>
                <a:spcPct val="0"/>
              </a:spcBef>
              <a:buNone/>
            </a:pPr>
            <a:r>
              <a:rPr lang="en-US" altLang="zh-CN" sz="1600" dirty="0">
                <a:latin typeface="Courier New" panose="02070309020205020404" pitchFamily="49" charset="0"/>
              </a:rPr>
              <a:t>public class Ham {</a:t>
            </a:r>
          </a:p>
          <a:p>
            <a:pPr marL="639763" lvl="1" indent="-246063">
              <a:lnSpc>
                <a:spcPct val="80000"/>
              </a:lnSpc>
              <a:spcBef>
                <a:spcPct val="0"/>
              </a:spcBef>
              <a:buNone/>
            </a:pPr>
            <a:r>
              <a:rPr lang="en-US" altLang="zh-CN" sz="1600" dirty="0">
                <a:latin typeface="Courier New" panose="02070309020205020404" pitchFamily="49" charset="0"/>
              </a:rPr>
              <a:t>    public void a()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("Ham a   ");</a:t>
            </a:r>
          </a:p>
          <a:p>
            <a:pPr marL="639763" lvl="1" indent="-246063">
              <a:lnSpc>
                <a:spcPct val="80000"/>
              </a:lnSpc>
              <a:spcBef>
                <a:spcPct val="0"/>
              </a:spcBef>
              <a:buNone/>
            </a:pPr>
            <a:r>
              <a:rPr lang="en-US" altLang="zh-CN" sz="1600" b="1" dirty="0">
                <a:latin typeface="Courier New" panose="02070309020205020404" pitchFamily="49" charset="0"/>
              </a:rPr>
              <a:t>        b();</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    public void b()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("Ham b   ");</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toString</a:t>
            </a: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        return "Ham";</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a:p>
            <a:pPr marL="639763" lvl="1" indent="-246063">
              <a:lnSpc>
                <a:spcPct val="80000"/>
              </a:lnSpc>
              <a:spcBef>
                <a:spcPct val="0"/>
              </a:spcBef>
              <a:buNone/>
            </a:pPr>
            <a:endParaRPr lang="en-US" altLang="zh-CN" sz="16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public class Lamb extends Ham {</a:t>
            </a:r>
          </a:p>
          <a:p>
            <a:pPr marL="639763" lvl="1" indent="-246063">
              <a:lnSpc>
                <a:spcPct val="80000"/>
              </a:lnSpc>
              <a:spcBef>
                <a:spcPct val="0"/>
              </a:spcBef>
              <a:buNone/>
            </a:pPr>
            <a:r>
              <a:rPr lang="en-US" altLang="zh-CN" sz="1600" dirty="0">
                <a:latin typeface="Courier New" panose="02070309020205020404" pitchFamily="49" charset="0"/>
              </a:rPr>
              <a:t>    public void b()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("Lamb b   ");</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p:txBody>
      </p:sp>
      <p:sp>
        <p:nvSpPr>
          <p:cNvPr id="4" name="矩形 3"/>
          <p:cNvSpPr/>
          <p:nvPr/>
        </p:nvSpPr>
        <p:spPr>
          <a:xfrm>
            <a:off x="3663821" y="192200"/>
            <a:ext cx="8441094" cy="195515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639763" lvl="1" indent="-246063">
              <a:lnSpc>
                <a:spcPct val="70000"/>
              </a:lnSpc>
              <a:buNone/>
            </a:pPr>
            <a:endParaRPr lang="en-US" altLang="zh-CN" sz="900" dirty="0">
              <a:latin typeface="Courier New" panose="02070309020205020404" pitchFamily="49" charset="0"/>
            </a:endParaRPr>
          </a:p>
          <a:p>
            <a:pPr marL="182563" indent="-246063">
              <a:lnSpc>
                <a:spcPct val="70000"/>
              </a:lnSpc>
            </a:pPr>
            <a:r>
              <a:rPr lang="en-US" altLang="zh-CN" dirty="0">
                <a:latin typeface="Courier New" panose="02070309020205020404" pitchFamily="49" charset="0"/>
              </a:rPr>
              <a:t>Ham[] food = {new Lamb(), new Ham(), new Spam(), new Yam()};</a:t>
            </a:r>
          </a:p>
          <a:p>
            <a:pPr marL="182563" indent="-246063">
              <a:lnSpc>
                <a:spcPct val="70000"/>
              </a:lnSpc>
            </a:pPr>
            <a:r>
              <a:rPr lang="en-US" altLang="zh-CN" dirty="0">
                <a:latin typeface="Courier New" panose="02070309020205020404" pitchFamily="49" charset="0"/>
              </a:rPr>
              <a:t>for (</a:t>
            </a: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 = 0; </a:t>
            </a:r>
            <a:r>
              <a:rPr lang="en-US" altLang="zh-CN" dirty="0" err="1">
                <a:latin typeface="Courier New" panose="02070309020205020404" pitchFamily="49" charset="0"/>
              </a:rPr>
              <a:t>i</a:t>
            </a:r>
            <a:r>
              <a:rPr lang="en-US" altLang="zh-CN" dirty="0">
                <a:latin typeface="Courier New" panose="02070309020205020404" pitchFamily="49" charset="0"/>
              </a:rPr>
              <a:t> &lt; </a:t>
            </a:r>
            <a:r>
              <a:rPr lang="en-US" altLang="zh-CN" dirty="0" err="1">
                <a:latin typeface="Courier New" panose="02070309020205020404" pitchFamily="49" charset="0"/>
              </a:rPr>
              <a:t>food.length</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 {</a:t>
            </a: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a:t>
            </a:r>
            <a:r>
              <a:rPr lang="en-US" altLang="zh-CN" b="1" dirty="0">
                <a:latin typeface="Courier New" panose="02070309020205020404" pitchFamily="49" charset="0"/>
              </a:rPr>
              <a:t>food[</a:t>
            </a:r>
            <a:r>
              <a:rPr lang="en-US" altLang="zh-CN" b="1" dirty="0" err="1">
                <a:latin typeface="Courier New" panose="02070309020205020404" pitchFamily="49" charset="0"/>
              </a:rPr>
              <a:t>i</a:t>
            </a:r>
            <a:r>
              <a:rPr lang="en-US" altLang="zh-CN" b="1" dirty="0">
                <a:latin typeface="Courier New" panose="02070309020205020404" pitchFamily="49" charset="0"/>
              </a:rPr>
              <a:t>]</a:t>
            </a:r>
            <a:r>
              <a:rPr lang="en-US" altLang="zh-CN" dirty="0">
                <a:latin typeface="Courier New" panose="02070309020205020404" pitchFamily="49" charset="0"/>
              </a:rPr>
              <a:t>);</a:t>
            </a:r>
          </a:p>
          <a:p>
            <a:pPr marL="182563" indent="-246063">
              <a:lnSpc>
                <a:spcPct val="70000"/>
              </a:lnSpc>
            </a:pPr>
            <a:r>
              <a:rPr lang="en-US" altLang="zh-CN" b="1" dirty="0">
                <a:latin typeface="Courier New" panose="02070309020205020404" pitchFamily="49" charset="0"/>
              </a:rPr>
              <a:t>    food[</a:t>
            </a:r>
            <a:r>
              <a:rPr lang="en-US" altLang="zh-CN" b="1" dirty="0" err="1">
                <a:latin typeface="Courier New" panose="02070309020205020404" pitchFamily="49" charset="0"/>
              </a:rPr>
              <a:t>i</a:t>
            </a:r>
            <a:r>
              <a:rPr lang="en-US" altLang="zh-CN" b="1" dirty="0">
                <a:latin typeface="Courier New" panose="02070309020205020404" pitchFamily="49" charset="0"/>
              </a:rPr>
              <a:t>].a();</a:t>
            </a: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 </a:t>
            </a:r>
            <a:endParaRPr lang="en-US" altLang="zh-CN" b="1" dirty="0">
              <a:solidFill>
                <a:srgbClr val="008080"/>
              </a:solidFill>
              <a:latin typeface="Courier New" panose="02070309020205020404" pitchFamily="49" charset="0"/>
            </a:endParaRPr>
          </a:p>
          <a:p>
            <a:pPr marL="182563" indent="-246063">
              <a:lnSpc>
                <a:spcPct val="70000"/>
              </a:lnSpc>
            </a:pPr>
            <a:r>
              <a:rPr lang="en-US" altLang="zh-CN" b="1" dirty="0">
                <a:latin typeface="Courier New" panose="02070309020205020404" pitchFamily="49" charset="0"/>
              </a:rPr>
              <a:t>    food[</a:t>
            </a:r>
            <a:r>
              <a:rPr lang="en-US" altLang="zh-CN" b="1" dirty="0" err="1">
                <a:latin typeface="Courier New" panose="02070309020205020404" pitchFamily="49" charset="0"/>
              </a:rPr>
              <a:t>i</a:t>
            </a:r>
            <a:r>
              <a:rPr lang="en-US" altLang="zh-CN" b="1" dirty="0">
                <a:latin typeface="Courier New" panose="02070309020205020404" pitchFamily="49" charset="0"/>
              </a:rPr>
              <a:t>].b();</a:t>
            </a: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 </a:t>
            </a:r>
            <a:endParaRPr lang="en-US" altLang="zh-CN" b="1" dirty="0">
              <a:solidFill>
                <a:srgbClr val="008080"/>
              </a:solidFill>
              <a:latin typeface="Courier New" panose="02070309020205020404" pitchFamily="49" charset="0"/>
            </a:endParaRP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a:t>
            </a:r>
          </a:p>
          <a:p>
            <a:pPr marL="182563" indent="-246063">
              <a:lnSpc>
                <a:spcPct val="70000"/>
              </a:lnSpc>
            </a:pPr>
            <a:r>
              <a:rPr lang="en-US" altLang="zh-CN" dirty="0">
                <a:latin typeface="Courier New" panose="02070309020205020404" pitchFamily="49" charset="0"/>
              </a:rPr>
              <a:t>}</a:t>
            </a:r>
          </a:p>
        </p:txBody>
      </p:sp>
      <p:sp>
        <p:nvSpPr>
          <p:cNvPr id="5" name="日期占位符 4"/>
          <p:cNvSpPr>
            <a:spLocks noGrp="1"/>
          </p:cNvSpPr>
          <p:nvPr>
            <p:ph type="dt" sz="half" idx="10"/>
          </p:nvPr>
        </p:nvSpPr>
        <p:spPr/>
        <p:txBody>
          <a:bodyPr/>
          <a:lstStyle/>
          <a:p>
            <a:fld id="{5DFD557A-DB88-4CCD-B819-503221D885B5}" type="datetime1">
              <a:rPr lang="zh-CN" altLang="en-US" smtClean="0"/>
              <a:t>2017/3/17</a:t>
            </a:fld>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41</a:t>
            </a:fld>
            <a:endParaRPr lang="zh-CN" altLang="en-US"/>
          </a:p>
        </p:txBody>
      </p:sp>
    </p:spTree>
    <p:extLst>
      <p:ext uri="{BB962C8B-B14F-4D97-AF65-F5344CB8AC3E}">
        <p14:creationId xmlns:p14="http://schemas.microsoft.com/office/powerpoint/2010/main" val="117354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vert="horz" lIns="0" tIns="45720" rIns="0" bIns="0" rtlCol="0" anchor="b">
            <a:normAutofit/>
          </a:bodyPr>
          <a:lstStyle/>
          <a:p>
            <a:r>
              <a:rPr lang="zh-CN" altLang="en-US" dirty="0"/>
              <a:t>更复杂的例子</a:t>
            </a:r>
            <a:endParaRPr lang="en-US" altLang="zh-CN" dirty="0">
              <a:ea typeface="宋体" panose="02010600030101010101" pitchFamily="2" charset="-122"/>
            </a:endParaRPr>
          </a:p>
        </p:txBody>
      </p:sp>
      <p:sp>
        <p:nvSpPr>
          <p:cNvPr id="1489923" name="Rectangle 3"/>
          <p:cNvSpPr>
            <a:spLocks noGrp="1" noChangeArrowheads="1"/>
          </p:cNvSpPr>
          <p:nvPr>
            <p:ph idx="1"/>
          </p:nvPr>
        </p:nvSpPr>
        <p:spPr/>
        <p:txBody>
          <a:bodyPr>
            <a:normAutofit fontScale="85000" lnSpcReduction="20000"/>
          </a:bodyPr>
          <a:lstStyle/>
          <a:p>
            <a:pPr marL="273050" indent="-273050">
              <a:lnSpc>
                <a:spcPct val="80000"/>
              </a:lnSpc>
            </a:pPr>
            <a:r>
              <a:rPr lang="en-US" altLang="zh-CN" dirty="0" smtClean="0">
                <a:latin typeface="Courier New" panose="02070309020205020404" pitchFamily="49" charset="0"/>
                <a:ea typeface="宋体" panose="02010600030101010101" pitchFamily="2" charset="-122"/>
              </a:rPr>
              <a:t>Lamb</a:t>
            </a:r>
            <a:r>
              <a:rPr lang="zh-CN" altLang="en-US" dirty="0" smtClean="0">
                <a:latin typeface="Courier New" panose="02070309020205020404" pitchFamily="49" charset="0"/>
                <a:ea typeface="宋体" panose="02010600030101010101" pitchFamily="2" charset="-122"/>
              </a:rPr>
              <a:t>继承了</a:t>
            </a:r>
            <a:r>
              <a:rPr lang="en-US" altLang="zh-CN" dirty="0" smtClean="0">
                <a:latin typeface="Courier New" panose="02070309020205020404" pitchFamily="49" charset="0"/>
                <a:ea typeface="宋体" panose="02010600030101010101" pitchFamily="2" charset="-122"/>
              </a:rPr>
              <a:t>Ham</a:t>
            </a:r>
            <a:r>
              <a:rPr lang="zh-CN" altLang="en-US" dirty="0" smtClean="0">
                <a:ea typeface="宋体" panose="02010600030101010101" pitchFamily="2" charset="-122"/>
              </a:rPr>
              <a:t>的</a:t>
            </a:r>
            <a:r>
              <a:rPr lang="zh-CN" altLang="en-US" dirty="0">
                <a:ea typeface="宋体" panose="02010600030101010101" pitchFamily="2" charset="-122"/>
              </a:rPr>
              <a:t>方法</a:t>
            </a:r>
            <a:r>
              <a:rPr lang="en-US" altLang="zh-CN" dirty="0" smtClean="0">
                <a:latin typeface="Courier New" panose="02070309020205020404" pitchFamily="49" charset="0"/>
                <a:ea typeface="宋体" panose="02010600030101010101" pitchFamily="2" charset="-122"/>
              </a:rPr>
              <a:t>a</a:t>
            </a:r>
            <a:r>
              <a:rPr lang="zh-CN" altLang="en-US" dirty="0" smtClean="0">
                <a:ea typeface="宋体" panose="02010600030101010101" pitchFamily="2" charset="-122"/>
              </a:rPr>
              <a:t>，</a:t>
            </a:r>
            <a:r>
              <a:rPr lang="en-US" altLang="zh-CN" dirty="0" smtClean="0">
                <a:latin typeface="Courier New" panose="02070309020205020404" pitchFamily="49" charset="0"/>
                <a:ea typeface="宋体" panose="02010600030101010101" pitchFamily="2" charset="-122"/>
              </a:rPr>
              <a:t>a</a:t>
            </a:r>
            <a:r>
              <a:rPr lang="zh-CN" altLang="en-US" dirty="0" smtClean="0">
                <a:latin typeface="Courier New" panose="02070309020205020404" pitchFamily="49" charset="0"/>
                <a:ea typeface="宋体" panose="02010600030101010101" pitchFamily="2" charset="-122"/>
              </a:rPr>
              <a:t>调用</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b</a:t>
            </a:r>
            <a:r>
              <a:rPr lang="zh-CN" altLang="en-US" dirty="0" smtClean="0">
                <a:ea typeface="宋体" panose="02010600030101010101" pitchFamily="2" charset="-122"/>
              </a:rPr>
              <a:t>，但是</a:t>
            </a:r>
            <a:r>
              <a:rPr lang="en-US" altLang="zh-CN" dirty="0" smtClean="0">
                <a:latin typeface="Courier New" panose="02070309020205020404" pitchFamily="49" charset="0"/>
                <a:ea typeface="宋体" panose="02010600030101010101" pitchFamily="2" charset="-122"/>
              </a:rPr>
              <a:t>Lamb</a:t>
            </a:r>
            <a:r>
              <a:rPr lang="zh-CN" altLang="en-US" dirty="0" smtClean="0">
                <a:latin typeface="Courier New" panose="02070309020205020404" pitchFamily="49" charset="0"/>
                <a:ea typeface="宋体" panose="02010600030101010101" pitchFamily="2" charset="-122"/>
              </a:rPr>
              <a:t>重写了方法</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b</a:t>
            </a:r>
            <a:r>
              <a:rPr lang="en-US" altLang="zh-CN" dirty="0">
                <a:ea typeface="宋体" panose="02010600030101010101" pitchFamily="2" charset="-122"/>
              </a:rPr>
              <a:t>...</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public class Ham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public void a()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a:t>
            </a:r>
            <a:r>
              <a:rPr lang="en-US" altLang="zh-CN" sz="1800" dirty="0">
                <a:latin typeface="Courier New" panose="02070309020205020404" pitchFamily="49" charset="0"/>
                <a:ea typeface="宋体" panose="02010600030101010101" pitchFamily="2" charset="-122"/>
              </a:rPr>
              <a:t>("Ham a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b();</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endParaRPr lang="en-US" altLang="zh-CN" sz="8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public void b()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a:t>
            </a:r>
            <a:r>
              <a:rPr lang="en-US" altLang="zh-CN" sz="1800" dirty="0">
                <a:latin typeface="Courier New" panose="02070309020205020404" pitchFamily="49" charset="0"/>
                <a:ea typeface="宋体" panose="02010600030101010101" pitchFamily="2" charset="-122"/>
              </a:rPr>
              <a:t>("Ham b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endParaRPr lang="en-US" altLang="zh-CN" sz="8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public String </a:t>
            </a:r>
            <a:r>
              <a:rPr lang="en-US" altLang="zh-CN" sz="1800" dirty="0" err="1">
                <a:latin typeface="Courier New" panose="02070309020205020404" pitchFamily="49" charset="0"/>
                <a:ea typeface="宋体" panose="02010600030101010101" pitchFamily="2" charset="-122"/>
              </a:rPr>
              <a:t>toString</a:t>
            </a: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return "Ham";</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a:t>
            </a:r>
          </a:p>
          <a:p>
            <a:pPr marL="639763" lvl="1" indent="-246063">
              <a:lnSpc>
                <a:spcPct val="80000"/>
              </a:lnSpc>
              <a:spcBef>
                <a:spcPct val="0"/>
              </a:spcBef>
              <a:buNone/>
            </a:pPr>
            <a:endParaRPr lang="en-US" altLang="zh-CN" sz="18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public class Lamb extends Ham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public void b()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System.out.print</a:t>
            </a:r>
            <a:r>
              <a:rPr lang="en-US" altLang="zh-CN" sz="1800" b="1" dirty="0">
                <a:latin typeface="Courier New" panose="02070309020205020404" pitchFamily="49" charset="0"/>
                <a:ea typeface="宋体" panose="02010600030101010101" pitchFamily="2" charset="-122"/>
              </a:rPr>
              <a:t>("Lamb b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a:t>
            </a:r>
          </a:p>
          <a:p>
            <a:pPr marL="639763" lvl="1" indent="-246063">
              <a:lnSpc>
                <a:spcPct val="80000"/>
              </a:lnSpc>
              <a:buNone/>
            </a:pPr>
            <a:endParaRPr lang="en-US" altLang="zh-CN" sz="1800" dirty="0">
              <a:latin typeface="Courier New" panose="02070309020205020404" pitchFamily="49" charset="0"/>
              <a:ea typeface="宋体" panose="02010600030101010101" pitchFamily="2" charset="-122"/>
            </a:endParaRPr>
          </a:p>
          <a:p>
            <a:pPr marL="273050" indent="-273050">
              <a:lnSpc>
                <a:spcPct val="80000"/>
              </a:lnSpc>
            </a:pPr>
            <a:r>
              <a:rPr lang="en-US" altLang="zh-CN" dirty="0" smtClean="0">
                <a:latin typeface="Courier New" panose="02070309020205020404" pitchFamily="49" charset="0"/>
                <a:ea typeface="宋体" panose="02010600030101010101" pitchFamily="2" charset="-122"/>
              </a:rPr>
              <a:t>Lamb</a:t>
            </a:r>
            <a:r>
              <a:rPr lang="zh-CN" altLang="en-US" dirty="0" smtClean="0">
                <a:latin typeface="Courier New" panose="02070309020205020404" pitchFamily="49" charset="0"/>
                <a:ea typeface="宋体" panose="02010600030101010101" pitchFamily="2" charset="-122"/>
              </a:rPr>
              <a:t>对象的方法</a:t>
            </a:r>
            <a:r>
              <a:rPr lang="en-US" altLang="zh-CN" dirty="0" smtClean="0">
                <a:latin typeface="Courier New" panose="02070309020205020404" pitchFamily="49" charset="0"/>
                <a:ea typeface="宋体" panose="02010600030101010101" pitchFamily="2" charset="-122"/>
              </a:rPr>
              <a:t>a</a:t>
            </a:r>
            <a:r>
              <a:rPr lang="zh-CN" altLang="en-US" dirty="0" smtClean="0">
                <a:ea typeface="宋体" panose="02010600030101010101" pitchFamily="2" charset="-122"/>
              </a:rPr>
              <a:t>执行结果（为什么不是</a:t>
            </a:r>
            <a:r>
              <a:rPr lang="en-US" altLang="zh-CN" dirty="0" smtClean="0">
                <a:ea typeface="宋体" panose="02010600030101010101" pitchFamily="2" charset="-122"/>
              </a:rPr>
              <a:t>Ham b</a:t>
            </a:r>
            <a:r>
              <a:rPr lang="zh-CN" altLang="en-US" dirty="0" smtClean="0">
                <a:ea typeface="宋体" panose="02010600030101010101" pitchFamily="2" charset="-122"/>
              </a:rPr>
              <a:t>？）：</a:t>
            </a:r>
            <a:endParaRPr lang="en-US" altLang="zh-CN" dirty="0">
              <a:ea typeface="宋体" panose="02010600030101010101" pitchFamily="2" charset="-122"/>
            </a:endParaRPr>
          </a:p>
          <a:p>
            <a:pPr marL="639763" lvl="1" indent="-246063">
              <a:lnSpc>
                <a:spcPct val="80000"/>
              </a:lnSpc>
              <a:buNone/>
            </a:pPr>
            <a:r>
              <a:rPr lang="en-US" altLang="zh-CN" dirty="0">
                <a:latin typeface="Courier New" panose="02070309020205020404" pitchFamily="49" charset="0"/>
                <a:ea typeface="宋体" panose="02010600030101010101" pitchFamily="2" charset="-122"/>
              </a:rPr>
              <a:t>Ham a   </a:t>
            </a:r>
            <a:r>
              <a:rPr lang="en-US" altLang="zh-CN" b="1" dirty="0">
                <a:latin typeface="Courier New" panose="02070309020205020404" pitchFamily="49" charset="0"/>
                <a:ea typeface="宋体" panose="02010600030101010101" pitchFamily="2" charset="-122"/>
              </a:rPr>
              <a:t>Lamb b</a:t>
            </a:r>
            <a:endParaRPr lang="en-US" altLang="zh-CN" sz="1800" b="1"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B0B5D9B2-DF16-4B7E-812C-6C8EE9988254}"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42</a:t>
            </a:fld>
            <a:endParaRPr lang="zh-CN" altLang="en-US"/>
          </a:p>
        </p:txBody>
      </p:sp>
    </p:spTree>
    <p:extLst>
      <p:ext uri="{BB962C8B-B14F-4D97-AF65-F5344CB8AC3E}">
        <p14:creationId xmlns:p14="http://schemas.microsoft.com/office/powerpoint/2010/main" val="293096374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表格分析法</a:t>
            </a:r>
            <a:endParaRPr lang="en-US" altLang="zh-CN" dirty="0">
              <a:ea typeface="宋体" panose="02010600030101010101" pitchFamily="2" charset="-122"/>
            </a:endParaRPr>
          </a:p>
        </p:txBody>
      </p:sp>
      <p:graphicFrame>
        <p:nvGraphicFramePr>
          <p:cNvPr id="959491" name="Group 3"/>
          <p:cNvGraphicFramePr>
            <a:graphicFrameLocks noGrp="1"/>
          </p:cNvGraphicFramePr>
          <p:nvPr>
            <p:extLst>
              <p:ext uri="{D42A27DB-BD31-4B8C-83A1-F6EECF244321}">
                <p14:modId xmlns:p14="http://schemas.microsoft.com/office/powerpoint/2010/main" val="1737767252"/>
              </p:ext>
            </p:extLst>
          </p:nvPr>
        </p:nvGraphicFramePr>
        <p:xfrm>
          <a:off x="838200" y="2043901"/>
          <a:ext cx="8308624" cy="4177750"/>
        </p:xfrm>
        <a:graphic>
          <a:graphicData uri="http://schemas.openxmlformats.org/drawingml/2006/table">
            <a:tbl>
              <a:tblPr/>
              <a:tblGrid>
                <a:gridCol w="1278250">
                  <a:extLst>
                    <a:ext uri="{9D8B030D-6E8A-4147-A177-3AD203B41FA5}">
                      <a16:colId xmlns:a16="http://schemas.microsoft.com/office/drawing/2014/main" val="20000"/>
                    </a:ext>
                  </a:extLst>
                </a:gridCol>
                <a:gridCol w="1775347">
                  <a:extLst>
                    <a:ext uri="{9D8B030D-6E8A-4147-A177-3AD203B41FA5}">
                      <a16:colId xmlns:a16="http://schemas.microsoft.com/office/drawing/2014/main" val="20001"/>
                    </a:ext>
                  </a:extLst>
                </a:gridCol>
                <a:gridCol w="1775347">
                  <a:extLst>
                    <a:ext uri="{9D8B030D-6E8A-4147-A177-3AD203B41FA5}">
                      <a16:colId xmlns:a16="http://schemas.microsoft.com/office/drawing/2014/main" val="20002"/>
                    </a:ext>
                  </a:extLst>
                </a:gridCol>
                <a:gridCol w="1704333">
                  <a:extLst>
                    <a:ext uri="{9D8B030D-6E8A-4147-A177-3AD203B41FA5}">
                      <a16:colId xmlns:a16="http://schemas.microsoft.com/office/drawing/2014/main" val="20003"/>
                    </a:ext>
                  </a:extLst>
                </a:gridCol>
                <a:gridCol w="1775347">
                  <a:extLst>
                    <a:ext uri="{9D8B030D-6E8A-4147-A177-3AD203B41FA5}">
                      <a16:colId xmlns:a16="http://schemas.microsoft.com/office/drawing/2014/main" val="20004"/>
                    </a:ext>
                  </a:extLst>
                </a:gridCol>
              </a:tblGrid>
              <a:tr h="47729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Lamb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254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676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14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59523" name="Group 35"/>
          <p:cNvGraphicFramePr>
            <a:graphicFrameLocks noGrp="1"/>
          </p:cNvGraphicFramePr>
          <p:nvPr>
            <p:extLst>
              <p:ext uri="{D42A27DB-BD31-4B8C-83A1-F6EECF244321}">
                <p14:modId xmlns:p14="http://schemas.microsoft.com/office/powerpoint/2010/main" val="2345970891"/>
              </p:ext>
            </p:extLst>
          </p:nvPr>
        </p:nvGraphicFramePr>
        <p:xfrm>
          <a:off x="838200" y="2043901"/>
          <a:ext cx="8308624" cy="4177750"/>
        </p:xfrm>
        <a:graphic>
          <a:graphicData uri="http://schemas.openxmlformats.org/drawingml/2006/table">
            <a:tbl>
              <a:tblPr/>
              <a:tblGrid>
                <a:gridCol w="1278250">
                  <a:extLst>
                    <a:ext uri="{9D8B030D-6E8A-4147-A177-3AD203B41FA5}">
                      <a16:colId xmlns:a16="http://schemas.microsoft.com/office/drawing/2014/main" val="20000"/>
                    </a:ext>
                  </a:extLst>
                </a:gridCol>
                <a:gridCol w="1775347">
                  <a:extLst>
                    <a:ext uri="{9D8B030D-6E8A-4147-A177-3AD203B41FA5}">
                      <a16:colId xmlns:a16="http://schemas.microsoft.com/office/drawing/2014/main" val="20001"/>
                    </a:ext>
                  </a:extLst>
                </a:gridCol>
                <a:gridCol w="1775347">
                  <a:extLst>
                    <a:ext uri="{9D8B030D-6E8A-4147-A177-3AD203B41FA5}">
                      <a16:colId xmlns:a16="http://schemas.microsoft.com/office/drawing/2014/main" val="20002"/>
                    </a:ext>
                  </a:extLst>
                </a:gridCol>
                <a:gridCol w="1704333">
                  <a:extLst>
                    <a:ext uri="{9D8B030D-6E8A-4147-A177-3AD203B41FA5}">
                      <a16:colId xmlns:a16="http://schemas.microsoft.com/office/drawing/2014/main" val="20003"/>
                    </a:ext>
                  </a:extLst>
                </a:gridCol>
                <a:gridCol w="1775347">
                  <a:extLst>
                    <a:ext uri="{9D8B030D-6E8A-4147-A177-3AD203B41FA5}">
                      <a16:colId xmlns:a16="http://schemas.microsoft.com/office/drawing/2014/main" val="20004"/>
                    </a:ext>
                  </a:extLst>
                </a:gridCol>
              </a:tblGrid>
              <a:tr h="47729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Lamb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254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676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Lamb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Spam 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14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59555" name="Group 67"/>
          <p:cNvGraphicFramePr>
            <a:graphicFrameLocks noGrp="1"/>
          </p:cNvGraphicFramePr>
          <p:nvPr>
            <p:extLst>
              <p:ext uri="{D42A27DB-BD31-4B8C-83A1-F6EECF244321}">
                <p14:modId xmlns:p14="http://schemas.microsoft.com/office/powerpoint/2010/main" val="2077131244"/>
              </p:ext>
            </p:extLst>
          </p:nvPr>
        </p:nvGraphicFramePr>
        <p:xfrm>
          <a:off x="838200" y="2043901"/>
          <a:ext cx="8308624" cy="4177750"/>
        </p:xfrm>
        <a:graphic>
          <a:graphicData uri="http://schemas.openxmlformats.org/drawingml/2006/table">
            <a:tbl>
              <a:tblPr/>
              <a:tblGrid>
                <a:gridCol w="1278250">
                  <a:extLst>
                    <a:ext uri="{9D8B030D-6E8A-4147-A177-3AD203B41FA5}">
                      <a16:colId xmlns:a16="http://schemas.microsoft.com/office/drawing/2014/main" val="20000"/>
                    </a:ext>
                  </a:extLst>
                </a:gridCol>
                <a:gridCol w="1775347">
                  <a:extLst>
                    <a:ext uri="{9D8B030D-6E8A-4147-A177-3AD203B41FA5}">
                      <a16:colId xmlns:a16="http://schemas.microsoft.com/office/drawing/2014/main" val="20001"/>
                    </a:ext>
                  </a:extLst>
                </a:gridCol>
                <a:gridCol w="1775347">
                  <a:extLst>
                    <a:ext uri="{9D8B030D-6E8A-4147-A177-3AD203B41FA5}">
                      <a16:colId xmlns:a16="http://schemas.microsoft.com/office/drawing/2014/main" val="20002"/>
                    </a:ext>
                  </a:extLst>
                </a:gridCol>
                <a:gridCol w="1704333">
                  <a:extLst>
                    <a:ext uri="{9D8B030D-6E8A-4147-A177-3AD203B41FA5}">
                      <a16:colId xmlns:a16="http://schemas.microsoft.com/office/drawing/2014/main" val="20003"/>
                    </a:ext>
                  </a:extLst>
                </a:gridCol>
                <a:gridCol w="1775347">
                  <a:extLst>
                    <a:ext uri="{9D8B030D-6E8A-4147-A177-3AD203B41FA5}">
                      <a16:colId xmlns:a16="http://schemas.microsoft.com/office/drawing/2014/main" val="20004"/>
                    </a:ext>
                  </a:extLst>
                </a:gridCol>
              </a:tblGrid>
              <a:tr h="47729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Lamb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254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676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Lamb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Lamb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Spam 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14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矩形 5"/>
          <p:cNvSpPr/>
          <p:nvPr/>
        </p:nvSpPr>
        <p:spPr>
          <a:xfrm>
            <a:off x="9861812" y="2113750"/>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Ham</a:t>
            </a:r>
            <a:endParaRPr lang="zh-CN" altLang="en-US" dirty="0"/>
          </a:p>
        </p:txBody>
      </p:sp>
      <p:sp>
        <p:nvSpPr>
          <p:cNvPr id="7" name="等腰三角形 6"/>
          <p:cNvSpPr/>
          <p:nvPr/>
        </p:nvSpPr>
        <p:spPr>
          <a:xfrm>
            <a:off x="10429372" y="2702325"/>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866096" y="3217327"/>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Lamb</a:t>
            </a:r>
            <a:endParaRPr lang="zh-CN" altLang="en-US" dirty="0"/>
          </a:p>
        </p:txBody>
      </p:sp>
      <p:sp>
        <p:nvSpPr>
          <p:cNvPr id="9" name="矩形 8"/>
          <p:cNvSpPr/>
          <p:nvPr/>
        </p:nvSpPr>
        <p:spPr>
          <a:xfrm>
            <a:off x="9856166" y="4399751"/>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Yam</a:t>
            </a:r>
            <a:endParaRPr lang="zh-CN" altLang="en-US" dirty="0"/>
          </a:p>
        </p:txBody>
      </p:sp>
      <p:sp>
        <p:nvSpPr>
          <p:cNvPr id="10" name="矩形 9"/>
          <p:cNvSpPr/>
          <p:nvPr/>
        </p:nvSpPr>
        <p:spPr>
          <a:xfrm>
            <a:off x="9867455" y="5585086"/>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Spam</a:t>
            </a:r>
            <a:endParaRPr lang="zh-CN" altLang="en-US" dirty="0"/>
          </a:p>
        </p:txBody>
      </p:sp>
      <p:sp>
        <p:nvSpPr>
          <p:cNvPr id="11" name="等腰三角形 10"/>
          <p:cNvSpPr/>
          <p:nvPr/>
        </p:nvSpPr>
        <p:spPr>
          <a:xfrm>
            <a:off x="10423726" y="3814279"/>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10423726" y="4999613"/>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7" idx="3"/>
            <a:endCxn id="8" idx="0"/>
          </p:cNvCxnSpPr>
          <p:nvPr/>
        </p:nvCxnSpPr>
        <p:spPr>
          <a:xfrm>
            <a:off x="10521338" y="2923042"/>
            <a:ext cx="1655" cy="29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3"/>
            <a:endCxn id="9" idx="0"/>
          </p:cNvCxnSpPr>
          <p:nvPr/>
        </p:nvCxnSpPr>
        <p:spPr>
          <a:xfrm flipH="1">
            <a:off x="10513063" y="4034996"/>
            <a:ext cx="2629" cy="364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3"/>
            <a:endCxn id="10" idx="0"/>
          </p:cNvCxnSpPr>
          <p:nvPr/>
        </p:nvCxnSpPr>
        <p:spPr>
          <a:xfrm>
            <a:off x="10515692" y="5220330"/>
            <a:ext cx="8660" cy="364756"/>
          </a:xfrm>
          <a:prstGeom prst="line">
            <a:avLst/>
          </a:prstGeom>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3116248F-3251-43EB-8C4F-324A119A879C}"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43</a:t>
            </a:fld>
            <a:endParaRPr lang="zh-CN" altLang="en-US"/>
          </a:p>
        </p:txBody>
      </p:sp>
    </p:spTree>
    <p:extLst>
      <p:ext uri="{BB962C8B-B14F-4D97-AF65-F5344CB8AC3E}">
        <p14:creationId xmlns:p14="http://schemas.microsoft.com/office/powerpoint/2010/main" val="891108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9523"/>
                                        </p:tgtEl>
                                        <p:attrNameLst>
                                          <p:attrName>style.visibility</p:attrName>
                                        </p:attrNameLst>
                                      </p:cBhvr>
                                      <p:to>
                                        <p:strVal val="visible"/>
                                      </p:to>
                                    </p:set>
                                    <p:animEffect transition="in" filter="dissolve">
                                      <p:cBhvr>
                                        <p:cTn id="7" dur="500"/>
                                        <p:tgtEl>
                                          <p:spTgt spid="959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59555"/>
                                        </p:tgtEl>
                                        <p:attrNameLst>
                                          <p:attrName>style.visibility</p:attrName>
                                        </p:attrNameLst>
                                      </p:cBhvr>
                                      <p:to>
                                        <p:strVal val="visible"/>
                                      </p:to>
                                    </p:set>
                                    <p:animEffect transition="in" filter="dissolve">
                                      <p:cBhvr>
                                        <p:cTn id="12" dur="500"/>
                                        <p:tgtEl>
                                          <p:spTgt spid="95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最终结果</a:t>
            </a:r>
            <a:endParaRPr lang="en-US" altLang="zh-CN" dirty="0">
              <a:ea typeface="宋体" panose="02010600030101010101" pitchFamily="2" charset="-122"/>
            </a:endParaRPr>
          </a:p>
        </p:txBody>
      </p:sp>
      <p:sp>
        <p:nvSpPr>
          <p:cNvPr id="960515" name="Rectangle 3"/>
          <p:cNvSpPr>
            <a:spLocks noGrp="1" noChangeArrowheads="1"/>
          </p:cNvSpPr>
          <p:nvPr>
            <p:ph idx="1"/>
          </p:nvPr>
        </p:nvSpPr>
        <p:spPr/>
        <p:txBody>
          <a:bodyPr>
            <a:normAutofit fontScale="77500" lnSpcReduction="20000"/>
          </a:bodyPr>
          <a:lstStyle/>
          <a:p>
            <a:pPr marL="273050" indent="-273050">
              <a:lnSpc>
                <a:spcPct val="70000"/>
              </a:lnSpc>
              <a:buNone/>
            </a:pPr>
            <a:r>
              <a:rPr lang="en-US" altLang="zh-CN" sz="1800" dirty="0">
                <a:latin typeface="Courier New" panose="02070309020205020404" pitchFamily="49" charset="0"/>
                <a:ea typeface="宋体" panose="02010600030101010101" pitchFamily="2" charset="-122"/>
              </a:rPr>
              <a:t>Ham[] food = {new Lamb(), new Ham(), new Spam(), new Yam()};</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for (</a:t>
            </a:r>
            <a:r>
              <a:rPr lang="en-US" altLang="zh-CN" sz="1800" dirty="0" err="1">
                <a:latin typeface="Courier New" panose="02070309020205020404" pitchFamily="49" charset="0"/>
                <a:ea typeface="宋体" panose="02010600030101010101" pitchFamily="2" charset="-122"/>
              </a:rPr>
              <a:t>int</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 = 0; </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 &lt; </a:t>
            </a:r>
            <a:r>
              <a:rPr lang="en-US" altLang="zh-CN" sz="1800" dirty="0" err="1">
                <a:latin typeface="Courier New" panose="02070309020205020404" pitchFamily="49" charset="0"/>
                <a:ea typeface="宋体" panose="02010600030101010101" pitchFamily="2" charset="-122"/>
              </a:rPr>
              <a:t>food.length</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 {</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System.out.println</a:t>
            </a:r>
            <a:r>
              <a:rPr lang="en-US" altLang="zh-CN" sz="1800" dirty="0">
                <a:latin typeface="Courier New" panose="02070309020205020404" pitchFamily="49" charset="0"/>
                <a:ea typeface="宋体" panose="02010600030101010101" pitchFamily="2" charset="-122"/>
              </a:rPr>
              <a:t>(food[</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food[</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].a();</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food[</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].b();</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System.out.println</a:t>
            </a:r>
            <a:r>
              <a:rPr lang="en-US" altLang="zh-CN" sz="1800" dirty="0">
                <a:latin typeface="Courier New" panose="02070309020205020404" pitchFamily="49" charset="0"/>
                <a:ea typeface="宋体" panose="02010600030101010101" pitchFamily="2" charset="-122"/>
              </a:rPr>
              <a:t>();</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a:t>
            </a:r>
          </a:p>
          <a:p>
            <a:pPr marL="639763" lvl="1" indent="-246063">
              <a:lnSpc>
                <a:spcPct val="70000"/>
              </a:lnSpc>
              <a:buNone/>
            </a:pPr>
            <a:endParaRPr lang="en-US" altLang="zh-CN" sz="700" dirty="0">
              <a:latin typeface="Courier New" panose="02070309020205020404" pitchFamily="49" charset="0"/>
              <a:ea typeface="宋体" panose="02010600030101010101" pitchFamily="2" charset="-122"/>
            </a:endParaRPr>
          </a:p>
          <a:p>
            <a:pPr marL="273050" indent="-273050">
              <a:lnSpc>
                <a:spcPct val="80000"/>
              </a:lnSpc>
            </a:pPr>
            <a:r>
              <a:rPr lang="zh-CN" altLang="en-US" dirty="0" smtClean="0">
                <a:ea typeface="宋体" panose="02010600030101010101" pitchFamily="2" charset="-122"/>
              </a:rPr>
              <a:t>输出</a:t>
            </a:r>
            <a:endParaRPr lang="en-US" altLang="zh-CN" dirty="0" smtClean="0">
              <a:ea typeface="宋体" panose="02010600030101010101" pitchFamily="2" charset="-122"/>
            </a:endParaRPr>
          </a:p>
          <a:p>
            <a:pPr marL="639763" lvl="1" indent="-246063">
              <a:lnSpc>
                <a:spcPct val="60000"/>
              </a:lnSpc>
              <a:buNone/>
            </a:pPr>
            <a:r>
              <a:rPr lang="en-US" altLang="zh-CN" sz="2000" dirty="0" smtClean="0">
                <a:latin typeface="Courier New" panose="02070309020205020404" pitchFamily="49" charset="0"/>
                <a:ea typeface="宋体" panose="02010600030101010101" pitchFamily="2" charset="-122"/>
              </a:rPr>
              <a:t>Ham</a:t>
            </a:r>
            <a:endParaRPr lang="en-US" altLang="zh-CN" sz="20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 a   Lamb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Lamb b</a:t>
            </a:r>
          </a:p>
          <a:p>
            <a:pPr marL="639763" lvl="1" indent="-246063">
              <a:lnSpc>
                <a:spcPct val="60000"/>
              </a:lnSpc>
              <a:buNone/>
            </a:pPr>
            <a:endParaRPr lang="en-US" altLang="zh-CN" sz="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 a   Ham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 b</a:t>
            </a:r>
          </a:p>
          <a:p>
            <a:pPr marL="639763" lvl="1" indent="-246063">
              <a:lnSpc>
                <a:spcPct val="60000"/>
              </a:lnSpc>
              <a:buNone/>
            </a:pPr>
            <a:endParaRPr lang="en-US" altLang="zh-CN" sz="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 a   Ham a   Spam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Spam b</a:t>
            </a:r>
          </a:p>
          <a:p>
            <a:pPr marL="639763" lvl="1" indent="-246063">
              <a:lnSpc>
                <a:spcPct val="60000"/>
              </a:lnSpc>
              <a:buNone/>
            </a:pPr>
            <a:endParaRPr lang="en-US" altLang="zh-CN" sz="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 a   Ham a   Lamb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Lamb b</a:t>
            </a:r>
          </a:p>
        </p:txBody>
      </p:sp>
      <p:sp>
        <p:nvSpPr>
          <p:cNvPr id="2" name="日期占位符 1"/>
          <p:cNvSpPr>
            <a:spLocks noGrp="1"/>
          </p:cNvSpPr>
          <p:nvPr>
            <p:ph type="dt" sz="half" idx="10"/>
          </p:nvPr>
        </p:nvSpPr>
        <p:spPr/>
        <p:txBody>
          <a:bodyPr/>
          <a:lstStyle/>
          <a:p>
            <a:fld id="{2EC19F7D-B0A1-4407-AA72-109DC93E68CE}"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44</a:t>
            </a:fld>
            <a:endParaRPr lang="zh-CN" altLang="en-US"/>
          </a:p>
        </p:txBody>
      </p:sp>
    </p:spTree>
    <p:extLst>
      <p:ext uri="{BB962C8B-B14F-4D97-AF65-F5344CB8AC3E}">
        <p14:creationId xmlns:p14="http://schemas.microsoft.com/office/powerpoint/2010/main" val="1426670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60515">
                                            <p:txEl>
                                              <p:pRg st="9" end="9"/>
                                            </p:txEl>
                                          </p:spTgt>
                                        </p:tgtEl>
                                        <p:attrNameLst>
                                          <p:attrName>style.visibility</p:attrName>
                                        </p:attrNameLst>
                                      </p:cBhvr>
                                      <p:to>
                                        <p:strVal val="visible"/>
                                      </p:to>
                                    </p:set>
                                    <p:animEffect transition="in" filter="fade">
                                      <p:cBhvr>
                                        <p:cTn id="7" dur="1000"/>
                                        <p:tgtEl>
                                          <p:spTgt spid="960515">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60515">
                                            <p:txEl>
                                              <p:pRg st="10" end="10"/>
                                            </p:txEl>
                                          </p:spTgt>
                                        </p:tgtEl>
                                        <p:attrNameLst>
                                          <p:attrName>style.visibility</p:attrName>
                                        </p:attrNameLst>
                                      </p:cBhvr>
                                      <p:to>
                                        <p:strVal val="visible"/>
                                      </p:to>
                                    </p:set>
                                    <p:animEffect transition="in" filter="fade">
                                      <p:cBhvr>
                                        <p:cTn id="10" dur="1000"/>
                                        <p:tgtEl>
                                          <p:spTgt spid="960515">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60515">
                                            <p:txEl>
                                              <p:pRg st="11" end="11"/>
                                            </p:txEl>
                                          </p:spTgt>
                                        </p:tgtEl>
                                        <p:attrNameLst>
                                          <p:attrName>style.visibility</p:attrName>
                                        </p:attrNameLst>
                                      </p:cBhvr>
                                      <p:to>
                                        <p:strVal val="visible"/>
                                      </p:to>
                                    </p:set>
                                    <p:animEffect transition="in" filter="fade">
                                      <p:cBhvr>
                                        <p:cTn id="13" dur="1000"/>
                                        <p:tgtEl>
                                          <p:spTgt spid="960515">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60515">
                                            <p:txEl>
                                              <p:pRg st="13" end="13"/>
                                            </p:txEl>
                                          </p:spTgt>
                                        </p:tgtEl>
                                        <p:attrNameLst>
                                          <p:attrName>style.visibility</p:attrName>
                                        </p:attrNameLst>
                                      </p:cBhvr>
                                      <p:to>
                                        <p:strVal val="visible"/>
                                      </p:to>
                                    </p:set>
                                    <p:animEffect transition="in" filter="fade">
                                      <p:cBhvr>
                                        <p:cTn id="16" dur="1000"/>
                                        <p:tgtEl>
                                          <p:spTgt spid="960515">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60515">
                                            <p:txEl>
                                              <p:pRg st="14" end="14"/>
                                            </p:txEl>
                                          </p:spTgt>
                                        </p:tgtEl>
                                        <p:attrNameLst>
                                          <p:attrName>style.visibility</p:attrName>
                                        </p:attrNameLst>
                                      </p:cBhvr>
                                      <p:to>
                                        <p:strVal val="visible"/>
                                      </p:to>
                                    </p:set>
                                    <p:animEffect transition="in" filter="fade">
                                      <p:cBhvr>
                                        <p:cTn id="19" dur="1000"/>
                                        <p:tgtEl>
                                          <p:spTgt spid="960515">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60515">
                                            <p:txEl>
                                              <p:pRg st="15" end="15"/>
                                            </p:txEl>
                                          </p:spTgt>
                                        </p:tgtEl>
                                        <p:attrNameLst>
                                          <p:attrName>style.visibility</p:attrName>
                                        </p:attrNameLst>
                                      </p:cBhvr>
                                      <p:to>
                                        <p:strVal val="visible"/>
                                      </p:to>
                                    </p:set>
                                    <p:animEffect transition="in" filter="fade">
                                      <p:cBhvr>
                                        <p:cTn id="22" dur="1000"/>
                                        <p:tgtEl>
                                          <p:spTgt spid="960515">
                                            <p:txEl>
                                              <p:pRg st="15" end="1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60515">
                                            <p:txEl>
                                              <p:pRg st="17" end="17"/>
                                            </p:txEl>
                                          </p:spTgt>
                                        </p:tgtEl>
                                        <p:attrNameLst>
                                          <p:attrName>style.visibility</p:attrName>
                                        </p:attrNameLst>
                                      </p:cBhvr>
                                      <p:to>
                                        <p:strVal val="visible"/>
                                      </p:to>
                                    </p:set>
                                    <p:animEffect transition="in" filter="fade">
                                      <p:cBhvr>
                                        <p:cTn id="25" dur="1000"/>
                                        <p:tgtEl>
                                          <p:spTgt spid="960515">
                                            <p:txEl>
                                              <p:pRg st="17" end="1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60515">
                                            <p:txEl>
                                              <p:pRg st="18" end="18"/>
                                            </p:txEl>
                                          </p:spTgt>
                                        </p:tgtEl>
                                        <p:attrNameLst>
                                          <p:attrName>style.visibility</p:attrName>
                                        </p:attrNameLst>
                                      </p:cBhvr>
                                      <p:to>
                                        <p:strVal val="visible"/>
                                      </p:to>
                                    </p:set>
                                    <p:animEffect transition="in" filter="fade">
                                      <p:cBhvr>
                                        <p:cTn id="28" dur="1000"/>
                                        <p:tgtEl>
                                          <p:spTgt spid="960515">
                                            <p:txEl>
                                              <p:pRg st="18" end="1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60515">
                                            <p:txEl>
                                              <p:pRg st="19" end="19"/>
                                            </p:txEl>
                                          </p:spTgt>
                                        </p:tgtEl>
                                        <p:attrNameLst>
                                          <p:attrName>style.visibility</p:attrName>
                                        </p:attrNameLst>
                                      </p:cBhvr>
                                      <p:to>
                                        <p:strVal val="visible"/>
                                      </p:to>
                                    </p:set>
                                    <p:animEffect transition="in" filter="fade">
                                      <p:cBhvr>
                                        <p:cTn id="31" dur="1000"/>
                                        <p:tgtEl>
                                          <p:spTgt spid="960515">
                                            <p:txEl>
                                              <p:pRg st="19" end="1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60515">
                                            <p:txEl>
                                              <p:pRg st="21" end="21"/>
                                            </p:txEl>
                                          </p:spTgt>
                                        </p:tgtEl>
                                        <p:attrNameLst>
                                          <p:attrName>style.visibility</p:attrName>
                                        </p:attrNameLst>
                                      </p:cBhvr>
                                      <p:to>
                                        <p:strVal val="visible"/>
                                      </p:to>
                                    </p:set>
                                    <p:animEffect transition="in" filter="fade">
                                      <p:cBhvr>
                                        <p:cTn id="34" dur="1000"/>
                                        <p:tgtEl>
                                          <p:spTgt spid="960515">
                                            <p:txEl>
                                              <p:pRg st="21" end="2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60515">
                                            <p:txEl>
                                              <p:pRg st="22" end="22"/>
                                            </p:txEl>
                                          </p:spTgt>
                                        </p:tgtEl>
                                        <p:attrNameLst>
                                          <p:attrName>style.visibility</p:attrName>
                                        </p:attrNameLst>
                                      </p:cBhvr>
                                      <p:to>
                                        <p:strVal val="visible"/>
                                      </p:to>
                                    </p:set>
                                    <p:animEffect transition="in" filter="fade">
                                      <p:cBhvr>
                                        <p:cTn id="37" dur="1000"/>
                                        <p:tgtEl>
                                          <p:spTgt spid="960515">
                                            <p:txEl>
                                              <p:pRg st="22" end="2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60515">
                                            <p:txEl>
                                              <p:pRg st="23" end="23"/>
                                            </p:txEl>
                                          </p:spTgt>
                                        </p:tgtEl>
                                        <p:attrNameLst>
                                          <p:attrName>style.visibility</p:attrName>
                                        </p:attrNameLst>
                                      </p:cBhvr>
                                      <p:to>
                                        <p:strVal val="visible"/>
                                      </p:to>
                                    </p:set>
                                    <p:animEffect transition="in" filter="fade">
                                      <p:cBhvr>
                                        <p:cTn id="40" dur="1000"/>
                                        <p:tgtEl>
                                          <p:spTgt spid="96051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r>
              <a:rPr lang="zh-CN" altLang="en-US" dirty="0" smtClean="0">
                <a:ea typeface="宋体" panose="02010600030101010101" pitchFamily="2" charset="-122"/>
              </a:rPr>
              <a:t>接口</a:t>
            </a:r>
            <a:endParaRPr lang="en-US" altLang="zh-CN" dirty="0">
              <a:ea typeface="宋体" panose="02010600030101010101" pitchFamily="2" charset="-122"/>
            </a:endParaRPr>
          </a:p>
        </p:txBody>
      </p:sp>
      <p:sp>
        <p:nvSpPr>
          <p:cNvPr id="972803" name="Rectangle 3"/>
          <p:cNvSpPr>
            <a:spLocks noGrp="1" noChangeArrowheads="1"/>
          </p:cNvSpPr>
          <p:nvPr>
            <p:ph idx="1"/>
          </p:nvPr>
        </p:nvSpPr>
        <p:spPr/>
        <p:txBody>
          <a:bodyPr/>
          <a:lstStyle/>
          <a:p>
            <a:pPr>
              <a:tabLst>
                <a:tab pos="180975" algn="l"/>
              </a:tabLst>
            </a:pPr>
            <a:r>
              <a:rPr lang="zh-CN" altLang="en-US" dirty="0" smtClean="0">
                <a:ea typeface="宋体" panose="02010600030101010101" pitchFamily="2" charset="-122"/>
              </a:rPr>
              <a:t>有些类虽然没有层次</a:t>
            </a:r>
            <a:r>
              <a:rPr lang="zh-CN" altLang="en-US" dirty="0">
                <a:ea typeface="宋体" panose="02010600030101010101" pitchFamily="2" charset="-122"/>
              </a:rPr>
              <a:t>关系</a:t>
            </a:r>
            <a:r>
              <a:rPr lang="zh-CN" altLang="en-US" dirty="0" smtClean="0">
                <a:ea typeface="宋体" panose="02010600030101010101" pitchFamily="2" charset="-122"/>
              </a:rPr>
              <a:t>，但可以有共性行为</a:t>
            </a:r>
            <a:endParaRPr lang="en-US" altLang="zh-CN" dirty="0" smtClean="0">
              <a:ea typeface="宋体" panose="02010600030101010101" pitchFamily="2" charset="-122"/>
            </a:endParaRPr>
          </a:p>
          <a:p>
            <a:pPr lvl="1">
              <a:tabLst>
                <a:tab pos="180975" algn="l"/>
              </a:tabLst>
            </a:pPr>
            <a:r>
              <a:rPr lang="en-US" altLang="zh-CN" dirty="0" smtClean="0">
                <a:latin typeface="Courier New" panose="02070309020205020404" pitchFamily="49" charset="0"/>
                <a:ea typeface="宋体" panose="02010600030101010101" pitchFamily="2" charset="-122"/>
              </a:rPr>
              <a:t>Circle</a:t>
            </a:r>
            <a:r>
              <a:rPr lang="en-US" altLang="zh-CN" dirty="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Rectangle</a:t>
            </a:r>
            <a:r>
              <a:rPr lang="zh-CN" altLang="en-US" dirty="0">
                <a:ea typeface="宋体" panose="02010600030101010101" pitchFamily="2" charset="-122"/>
              </a:rPr>
              <a:t>和</a:t>
            </a:r>
            <a:r>
              <a:rPr lang="en-US" altLang="zh-CN" dirty="0" smtClean="0">
                <a:latin typeface="Courier New" panose="02070309020205020404" pitchFamily="49" charset="0"/>
                <a:ea typeface="宋体" panose="02010600030101010101" pitchFamily="2" charset="-122"/>
              </a:rPr>
              <a:t>Triangle</a:t>
            </a:r>
            <a:endParaRPr lang="en-US" altLang="zh-CN" dirty="0">
              <a:ea typeface="宋体" panose="02010600030101010101" pitchFamily="2" charset="-122"/>
            </a:endParaRPr>
          </a:p>
          <a:p>
            <a:pPr marL="800100" lvl="1" indent="-342900">
              <a:tabLst>
                <a:tab pos="2170113" algn="l"/>
              </a:tabLst>
            </a:pPr>
            <a:r>
              <a:rPr lang="zh-CN" altLang="en-US" dirty="0" smtClean="0">
                <a:ea typeface="宋体" panose="02010600030101010101" pitchFamily="2" charset="-122"/>
              </a:rPr>
              <a:t>它们需要的共性行为包括</a:t>
            </a:r>
            <a:endParaRPr lang="en-US" altLang="zh-CN" dirty="0">
              <a:ea typeface="宋体" panose="02010600030101010101" pitchFamily="2" charset="-122"/>
            </a:endParaRPr>
          </a:p>
          <a:p>
            <a:pPr marL="742950" lvl="1" indent="-285750">
              <a:buNone/>
              <a:tabLst>
                <a:tab pos="2170113" algn="l"/>
              </a:tabLst>
            </a:pP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计算几何形状的外周长</a:t>
            </a:r>
            <a:r>
              <a:rPr lang="en-US" altLang="zh-CN" dirty="0"/>
              <a:t>(perimeter)</a:t>
            </a:r>
            <a:endParaRPr lang="en-US" altLang="zh-CN" dirty="0">
              <a:ea typeface="宋体" panose="02010600030101010101" pitchFamily="2" charset="-122"/>
            </a:endParaRPr>
          </a:p>
          <a:p>
            <a:pPr marL="742950" lvl="1" indent="-285750">
              <a:buNone/>
              <a:tabLst>
                <a:tab pos="2170113" algn="l"/>
              </a:tabLst>
            </a:pP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计算几何形状的面积</a:t>
            </a:r>
            <a:r>
              <a:rPr lang="en-US" altLang="zh-CN" dirty="0"/>
              <a:t>(area</a:t>
            </a:r>
            <a:r>
              <a:rPr lang="en-US" altLang="zh-CN" dirty="0" smtClean="0"/>
              <a:t>)</a:t>
            </a:r>
            <a:endParaRPr lang="en-US" altLang="zh-CN" dirty="0">
              <a:ea typeface="宋体" panose="02010600030101010101" pitchFamily="2" charset="-122"/>
            </a:endParaRPr>
          </a:p>
          <a:p>
            <a:pPr marL="342900" indent="-342900">
              <a:tabLst>
                <a:tab pos="2170113" algn="l"/>
              </a:tabLst>
            </a:pPr>
            <a:endParaRPr lang="en-US" altLang="zh-CN" dirty="0">
              <a:ea typeface="宋体" panose="02010600030101010101" pitchFamily="2" charset="-122"/>
            </a:endParaRPr>
          </a:p>
          <a:p>
            <a:pPr marL="342900" indent="-342900">
              <a:tabLst>
                <a:tab pos="2170113" algn="l"/>
              </a:tabLst>
            </a:pPr>
            <a:r>
              <a:rPr lang="zh-CN" altLang="en-US" dirty="0" smtClean="0"/>
              <a:t>对于不同</a:t>
            </a:r>
            <a:r>
              <a:rPr lang="zh-CN" altLang="en-US" dirty="0"/>
              <a:t>的</a:t>
            </a:r>
            <a:r>
              <a:rPr lang="zh-CN" altLang="en-US" dirty="0" smtClean="0"/>
              <a:t>几何</a:t>
            </a:r>
            <a:r>
              <a:rPr lang="zh-CN" altLang="en-US" dirty="0"/>
              <a:t>类型，</a:t>
            </a:r>
            <a:r>
              <a:rPr lang="zh-CN" altLang="en-US" dirty="0" smtClean="0"/>
              <a:t>这些共性行为的内涵解释</a:t>
            </a:r>
            <a:r>
              <a:rPr lang="en-US" altLang="zh-CN" dirty="0" smtClean="0"/>
              <a:t>(</a:t>
            </a:r>
            <a:r>
              <a:rPr lang="zh-CN" altLang="en-US" dirty="0" smtClean="0"/>
              <a:t>即计算方式</a:t>
            </a:r>
            <a:r>
              <a:rPr lang="en-US" altLang="zh-CN" dirty="0" smtClean="0"/>
              <a:t>)</a:t>
            </a:r>
            <a:r>
              <a:rPr lang="zh-CN" altLang="en-US" dirty="0" smtClean="0"/>
              <a:t>可能都不同</a:t>
            </a:r>
            <a:endParaRPr lang="en-US" altLang="zh-CN" dirty="0" smtClean="0"/>
          </a:p>
          <a:p>
            <a:pPr marL="800100" lvl="1" indent="-342900">
              <a:tabLst>
                <a:tab pos="2170113" algn="l"/>
              </a:tabLst>
            </a:pPr>
            <a:r>
              <a:rPr lang="zh-CN" altLang="en-US" dirty="0" smtClean="0">
                <a:ea typeface="宋体" panose="02010600030101010101" pitchFamily="2" charset="-122"/>
              </a:rPr>
              <a:t>使用接口，而不是公共父类</a:t>
            </a:r>
            <a:r>
              <a:rPr lang="en-US" altLang="zh-CN" dirty="0" smtClean="0">
                <a:ea typeface="宋体" panose="02010600030101010101" pitchFamily="2" charset="-122"/>
              </a:rPr>
              <a:t>(</a:t>
            </a:r>
            <a:r>
              <a:rPr lang="zh-CN" altLang="en-US" dirty="0" smtClean="0">
                <a:ea typeface="宋体" panose="02010600030101010101" pitchFamily="2" charset="-122"/>
              </a:rPr>
              <a:t>因为没什么具体计算行为可复用</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1F40C8B-D5C0-4E39-8BF9-D935CC6106DA}"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45</a:t>
            </a:fld>
            <a:endParaRPr lang="zh-CN" altLang="en-US"/>
          </a:p>
        </p:txBody>
      </p:sp>
    </p:spTree>
    <p:extLst>
      <p:ext uri="{BB962C8B-B14F-4D97-AF65-F5344CB8AC3E}">
        <p14:creationId xmlns:p14="http://schemas.microsoft.com/office/powerpoint/2010/main" val="39332743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zh-CN" altLang="en-US" dirty="0" smtClean="0">
                <a:ea typeface="宋体" panose="02010600030101010101" pitchFamily="2" charset="-122"/>
              </a:rPr>
              <a:t>接口</a:t>
            </a:r>
            <a:endParaRPr lang="en-US" altLang="zh-CN" dirty="0">
              <a:ea typeface="宋体" panose="02010600030101010101" pitchFamily="2" charset="-122"/>
            </a:endParaRPr>
          </a:p>
        </p:txBody>
      </p:sp>
      <p:sp>
        <p:nvSpPr>
          <p:cNvPr id="973827" name="Rectangle 3"/>
          <p:cNvSpPr>
            <a:spLocks noGrp="1" noChangeArrowheads="1"/>
          </p:cNvSpPr>
          <p:nvPr>
            <p:ph idx="1"/>
          </p:nvPr>
        </p:nvSpPr>
        <p:spPr/>
        <p:txBody>
          <a:bodyPr>
            <a:normAutofit fontScale="92500" lnSpcReduction="10000"/>
          </a:bodyPr>
          <a:lstStyle/>
          <a:p>
            <a:r>
              <a:rPr lang="en-US" altLang="zh-CN" dirty="0">
                <a:ea typeface="宋体" panose="02010600030101010101" pitchFamily="2" charset="-122"/>
              </a:rPr>
              <a:t>Rectangle </a:t>
            </a:r>
            <a:r>
              <a:rPr lang="en-US" altLang="zh-CN" dirty="0" smtClean="0">
                <a:ea typeface="宋体" panose="02010600030101010101" pitchFamily="2" charset="-122"/>
              </a:rPr>
              <a:t>(</a:t>
            </a:r>
            <a:r>
              <a:rPr lang="zh-CN" altLang="en-US" dirty="0" smtClean="0">
                <a:ea typeface="宋体" panose="02010600030101010101" pitchFamily="2" charset="-122"/>
              </a:rPr>
              <a:t>宽</a:t>
            </a:r>
            <a:r>
              <a:rPr lang="en-US" altLang="zh-CN" i="1" dirty="0" smtClean="0">
                <a:ea typeface="宋体" panose="02010600030101010101" pitchFamily="2" charset="-122"/>
              </a:rPr>
              <a:t>w,</a:t>
            </a:r>
            <a:r>
              <a:rPr lang="zh-CN" altLang="en-US" i="1" dirty="0" smtClean="0">
                <a:ea typeface="宋体" panose="02010600030101010101" pitchFamily="2" charset="-122"/>
              </a:rPr>
              <a:t>高</a:t>
            </a:r>
            <a:r>
              <a:rPr lang="en-US" altLang="zh-CN" i="1" dirty="0" smtClean="0">
                <a:ea typeface="宋体" panose="02010600030101010101" pitchFamily="2" charset="-122"/>
              </a:rPr>
              <a:t>h</a:t>
            </a:r>
            <a:r>
              <a:rPr lang="en-US" altLang="zh-CN" dirty="0">
                <a:ea typeface="宋体" panose="02010600030101010101" pitchFamily="2" charset="-122"/>
              </a:rPr>
              <a:t>):</a:t>
            </a:r>
          </a:p>
          <a:p>
            <a:pPr lvl="1">
              <a:buFontTx/>
              <a:buNone/>
            </a:pPr>
            <a:r>
              <a:rPr lang="en-US" altLang="zh-CN" dirty="0">
                <a:ea typeface="宋体" panose="02010600030101010101" pitchFamily="2" charset="-122"/>
              </a:rPr>
              <a:t>	area		= </a:t>
            </a:r>
            <a:r>
              <a:rPr lang="en-US" altLang="zh-CN" i="1" dirty="0">
                <a:ea typeface="宋体" panose="02010600030101010101" pitchFamily="2" charset="-122"/>
              </a:rPr>
              <a:t>w h</a:t>
            </a:r>
          </a:p>
          <a:p>
            <a:pPr lvl="1">
              <a:buFontTx/>
              <a:buNone/>
            </a:pPr>
            <a:r>
              <a:rPr lang="en-US" altLang="zh-CN" dirty="0">
                <a:ea typeface="宋体" panose="02010600030101010101" pitchFamily="2" charset="-122"/>
              </a:rPr>
              <a:t>	perimeter	= 2</a:t>
            </a:r>
            <a:r>
              <a:rPr lang="en-US" altLang="zh-CN" i="1" dirty="0">
                <a:ea typeface="宋体" panose="02010600030101010101" pitchFamily="2" charset="-122"/>
              </a:rPr>
              <a:t>w</a:t>
            </a:r>
            <a:r>
              <a:rPr lang="en-US" altLang="zh-CN" dirty="0">
                <a:ea typeface="宋体" panose="02010600030101010101" pitchFamily="2" charset="-122"/>
              </a:rPr>
              <a:t> + 2</a:t>
            </a:r>
            <a:r>
              <a:rPr lang="en-US" altLang="zh-CN" i="1" dirty="0">
                <a:ea typeface="宋体" panose="02010600030101010101" pitchFamily="2" charset="-122"/>
              </a:rPr>
              <a:t>h</a:t>
            </a:r>
          </a:p>
          <a:p>
            <a:pPr lvl="1"/>
            <a:endParaRPr lang="en-US" altLang="zh-CN" dirty="0">
              <a:ea typeface="宋体" panose="02010600030101010101" pitchFamily="2" charset="-122"/>
            </a:endParaRPr>
          </a:p>
          <a:p>
            <a:r>
              <a:rPr lang="en-US" altLang="zh-CN" dirty="0">
                <a:ea typeface="宋体" panose="02010600030101010101" pitchFamily="2" charset="-122"/>
              </a:rPr>
              <a:t>Circle </a:t>
            </a:r>
            <a:r>
              <a:rPr lang="en-US" altLang="zh-CN" dirty="0" smtClean="0">
                <a:ea typeface="宋体" panose="02010600030101010101" pitchFamily="2" charset="-122"/>
              </a:rPr>
              <a:t>(</a:t>
            </a:r>
            <a:r>
              <a:rPr lang="zh-CN" altLang="en-US" dirty="0" smtClean="0">
                <a:ea typeface="宋体" panose="02010600030101010101" pitchFamily="2" charset="-122"/>
              </a:rPr>
              <a:t>半径</a:t>
            </a:r>
            <a:r>
              <a:rPr lang="en-US" altLang="zh-CN" i="1" dirty="0" smtClean="0">
                <a:ea typeface="宋体" panose="02010600030101010101" pitchFamily="2" charset="-122"/>
              </a:rPr>
              <a:t>r</a:t>
            </a:r>
            <a:r>
              <a:rPr lang="en-US" altLang="zh-CN" dirty="0">
                <a:ea typeface="宋体" panose="02010600030101010101" pitchFamily="2" charset="-122"/>
              </a:rPr>
              <a:t>):</a:t>
            </a:r>
          </a:p>
          <a:p>
            <a:pPr lvl="1">
              <a:buFontTx/>
              <a:buNone/>
            </a:pPr>
            <a:r>
              <a:rPr lang="en-US" altLang="zh-CN" dirty="0">
                <a:ea typeface="宋体" panose="02010600030101010101" pitchFamily="2" charset="-122"/>
              </a:rPr>
              <a:t>	area		=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en-US" altLang="zh-CN" i="1" dirty="0">
                <a:ea typeface="宋体" panose="02010600030101010101" pitchFamily="2" charset="-122"/>
              </a:rPr>
              <a:t>r</a:t>
            </a:r>
            <a:r>
              <a:rPr lang="en-US" altLang="zh-CN" baseline="30000" dirty="0">
                <a:ea typeface="宋体" panose="02010600030101010101" pitchFamily="2" charset="-122"/>
              </a:rPr>
              <a:t>2</a:t>
            </a:r>
            <a:endParaRPr lang="en-US" altLang="zh-CN" dirty="0">
              <a:ea typeface="宋体" panose="02010600030101010101" pitchFamily="2" charset="-122"/>
            </a:endParaRPr>
          </a:p>
          <a:p>
            <a:pPr lvl="1">
              <a:buFontTx/>
              <a:buNone/>
            </a:pPr>
            <a:r>
              <a:rPr lang="en-US" altLang="zh-CN" dirty="0">
                <a:ea typeface="宋体" panose="02010600030101010101" pitchFamily="2" charset="-122"/>
              </a:rPr>
              <a:t>	perimeter	= 2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en-US" altLang="zh-CN" i="1" dirty="0">
                <a:ea typeface="宋体" panose="02010600030101010101" pitchFamily="2" charset="-122"/>
              </a:rPr>
              <a:t>r</a:t>
            </a:r>
            <a:endParaRPr lang="en-US" altLang="zh-CN" i="1" baseline="-25000" dirty="0">
              <a:ea typeface="宋体" panose="02010600030101010101" pitchFamily="2" charset="-122"/>
            </a:endParaRPr>
          </a:p>
          <a:p>
            <a:pPr lvl="1"/>
            <a:endParaRPr lang="en-US" altLang="zh-CN" dirty="0">
              <a:ea typeface="宋体" panose="02010600030101010101" pitchFamily="2" charset="-122"/>
            </a:endParaRPr>
          </a:p>
          <a:p>
            <a:r>
              <a:rPr lang="en-US" altLang="zh-CN" dirty="0">
                <a:ea typeface="宋体" panose="02010600030101010101" pitchFamily="2" charset="-122"/>
              </a:rPr>
              <a:t>Triangle </a:t>
            </a:r>
            <a:r>
              <a:rPr lang="en-US" altLang="zh-CN" dirty="0" smtClean="0">
                <a:ea typeface="宋体" panose="02010600030101010101" pitchFamily="2" charset="-122"/>
              </a:rPr>
              <a:t>(</a:t>
            </a:r>
            <a:r>
              <a:rPr lang="zh-CN" altLang="en-US" dirty="0" smtClean="0">
                <a:ea typeface="宋体" panose="02010600030101010101" pitchFamily="2" charset="-122"/>
              </a:rPr>
              <a:t>边长</a:t>
            </a:r>
            <a:r>
              <a:rPr lang="en-US" altLang="zh-CN" i="1" dirty="0" smtClean="0">
                <a:ea typeface="宋体" panose="02010600030101010101" pitchFamily="2" charset="-122"/>
              </a:rPr>
              <a:t>a</a:t>
            </a:r>
            <a:r>
              <a:rPr lang="en-US" altLang="zh-CN" dirty="0">
                <a:ea typeface="宋体" panose="02010600030101010101" pitchFamily="2" charset="-122"/>
              </a:rPr>
              <a:t>, </a:t>
            </a:r>
            <a:r>
              <a:rPr lang="en-US" altLang="zh-CN" i="1" dirty="0">
                <a:ea typeface="宋体" panose="02010600030101010101" pitchFamily="2" charset="-122"/>
              </a:rPr>
              <a:t>b</a:t>
            </a:r>
            <a:r>
              <a:rPr lang="en-US" altLang="zh-CN" dirty="0">
                <a:ea typeface="宋体" panose="02010600030101010101" pitchFamily="2" charset="-122"/>
              </a:rPr>
              <a:t>, </a:t>
            </a:r>
            <a:r>
              <a:rPr lang="en-US" altLang="zh-CN" i="1" dirty="0" smtClean="0">
                <a:ea typeface="宋体" panose="02010600030101010101" pitchFamily="2" charset="-122"/>
              </a:rPr>
              <a:t>c</a:t>
            </a:r>
            <a:r>
              <a:rPr lang="en-US" altLang="zh-CN" dirty="0">
                <a:ea typeface="宋体" panose="02010600030101010101" pitchFamily="2" charset="-122"/>
              </a:rPr>
              <a:t>)</a:t>
            </a:r>
          </a:p>
          <a:p>
            <a:pPr lvl="1">
              <a:buFontTx/>
              <a:buNone/>
            </a:pPr>
            <a:r>
              <a:rPr lang="en-US" altLang="zh-CN" dirty="0">
                <a:ea typeface="宋体" panose="02010600030101010101" pitchFamily="2" charset="-122"/>
              </a:rPr>
              <a:t>	area		</a:t>
            </a:r>
            <a:r>
              <a:rPr lang="en-US" altLang="zh-CN" dirty="0" smtClean="0">
                <a:ea typeface="宋体" panose="02010600030101010101" pitchFamily="2" charset="-122"/>
              </a:rPr>
              <a:t>=</a:t>
            </a:r>
            <a:endParaRPr lang="en-US" altLang="zh-CN" i="1" dirty="0">
              <a:ea typeface="宋体" panose="02010600030101010101" pitchFamily="2" charset="-122"/>
            </a:endParaRPr>
          </a:p>
          <a:p>
            <a:pPr lvl="1">
              <a:buFontTx/>
              <a:buNone/>
            </a:pPr>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其中</a:t>
            </a:r>
            <a:r>
              <a:rPr lang="en-US" altLang="zh-CN" i="1" dirty="0" smtClean="0">
                <a:ea typeface="宋体" panose="02010600030101010101" pitchFamily="2" charset="-122"/>
              </a:rPr>
              <a:t>s</a:t>
            </a:r>
            <a:r>
              <a:rPr lang="en-US" altLang="zh-CN" dirty="0" smtClean="0">
                <a:ea typeface="宋体" panose="02010600030101010101" pitchFamily="2" charset="-122"/>
              </a:rPr>
              <a:t> </a:t>
            </a:r>
            <a:r>
              <a:rPr lang="en-US" altLang="zh-CN" dirty="0">
                <a:ea typeface="宋体" panose="02010600030101010101" pitchFamily="2" charset="-122"/>
              </a:rPr>
              <a:t>= ½ (</a:t>
            </a:r>
            <a:r>
              <a:rPr lang="en-US" altLang="zh-CN" i="1" dirty="0">
                <a:ea typeface="宋体" panose="02010600030101010101" pitchFamily="2" charset="-122"/>
              </a:rPr>
              <a:t>a</a:t>
            </a:r>
            <a:r>
              <a:rPr lang="en-US" altLang="zh-CN" dirty="0">
                <a:ea typeface="宋体" panose="02010600030101010101" pitchFamily="2" charset="-122"/>
              </a:rPr>
              <a:t> + </a:t>
            </a:r>
            <a:r>
              <a:rPr lang="en-US" altLang="zh-CN" i="1" dirty="0">
                <a:ea typeface="宋体" panose="02010600030101010101" pitchFamily="2" charset="-122"/>
              </a:rPr>
              <a:t>b</a:t>
            </a:r>
            <a:r>
              <a:rPr lang="en-US" altLang="zh-CN" dirty="0">
                <a:ea typeface="宋体" panose="02010600030101010101" pitchFamily="2" charset="-122"/>
              </a:rPr>
              <a:t> + </a:t>
            </a:r>
            <a:r>
              <a:rPr lang="en-US" altLang="zh-CN" i="1" dirty="0">
                <a:ea typeface="宋体" panose="02010600030101010101" pitchFamily="2" charset="-122"/>
              </a:rPr>
              <a:t>c</a:t>
            </a:r>
            <a:r>
              <a:rPr lang="en-US" altLang="zh-CN" dirty="0">
                <a:ea typeface="宋体" panose="02010600030101010101" pitchFamily="2" charset="-122"/>
              </a:rPr>
              <a:t>)</a:t>
            </a:r>
            <a:r>
              <a:rPr lang="en-US" altLang="zh-CN" i="1" dirty="0">
                <a:ea typeface="宋体" panose="02010600030101010101" pitchFamily="2" charset="-122"/>
              </a:rPr>
              <a:t> </a:t>
            </a:r>
            <a:endParaRPr lang="en-US" altLang="zh-CN" dirty="0">
              <a:ea typeface="宋体" panose="02010600030101010101" pitchFamily="2" charset="-122"/>
            </a:endParaRPr>
          </a:p>
          <a:p>
            <a:pPr lvl="1">
              <a:buFontTx/>
              <a:buNone/>
            </a:pPr>
            <a:r>
              <a:rPr lang="en-US" altLang="zh-CN" dirty="0">
                <a:ea typeface="宋体" panose="02010600030101010101" pitchFamily="2" charset="-122"/>
              </a:rPr>
              <a:t>	perimeter	= </a:t>
            </a:r>
            <a:r>
              <a:rPr lang="en-US" altLang="zh-CN" i="1" dirty="0">
                <a:ea typeface="宋体" panose="02010600030101010101" pitchFamily="2" charset="-122"/>
              </a:rPr>
              <a:t>a</a:t>
            </a:r>
            <a:r>
              <a:rPr lang="en-US" altLang="zh-CN" dirty="0">
                <a:ea typeface="宋体" panose="02010600030101010101" pitchFamily="2" charset="-122"/>
              </a:rPr>
              <a:t> + </a:t>
            </a:r>
            <a:r>
              <a:rPr lang="en-US" altLang="zh-CN" i="1" dirty="0">
                <a:ea typeface="宋体" panose="02010600030101010101" pitchFamily="2" charset="-122"/>
              </a:rPr>
              <a:t>b</a:t>
            </a:r>
            <a:r>
              <a:rPr lang="en-US" altLang="zh-CN" dirty="0">
                <a:ea typeface="宋体" panose="02010600030101010101" pitchFamily="2" charset="-122"/>
              </a:rPr>
              <a:t> + </a:t>
            </a:r>
            <a:r>
              <a:rPr lang="en-US" altLang="zh-CN" i="1" dirty="0">
                <a:ea typeface="宋体" panose="02010600030101010101" pitchFamily="2" charset="-122"/>
              </a:rPr>
              <a:t>c </a:t>
            </a:r>
          </a:p>
        </p:txBody>
      </p:sp>
      <p:sp>
        <p:nvSpPr>
          <p:cNvPr id="973828" name="Rectangle 4"/>
          <p:cNvSpPr>
            <a:spLocks noChangeArrowheads="1"/>
          </p:cNvSpPr>
          <p:nvPr/>
        </p:nvSpPr>
        <p:spPr bwMode="auto">
          <a:xfrm>
            <a:off x="8763000" y="1981200"/>
            <a:ext cx="1524000" cy="990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829" name="Oval 5"/>
          <p:cNvSpPr>
            <a:spLocks noChangeArrowheads="1"/>
          </p:cNvSpPr>
          <p:nvPr/>
        </p:nvSpPr>
        <p:spPr bwMode="auto">
          <a:xfrm>
            <a:off x="9144000" y="3352800"/>
            <a:ext cx="1143000" cy="11430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73830" name="Group 6"/>
          <p:cNvGrpSpPr>
            <a:grpSpLocks/>
          </p:cNvGrpSpPr>
          <p:nvPr/>
        </p:nvGrpSpPr>
        <p:grpSpPr bwMode="auto">
          <a:xfrm>
            <a:off x="8001000" y="5105400"/>
            <a:ext cx="2209800" cy="1219200"/>
            <a:chOff x="4128" y="3072"/>
            <a:chExt cx="1392" cy="768"/>
          </a:xfrm>
        </p:grpSpPr>
        <p:sp>
          <p:nvSpPr>
            <p:cNvPr id="973831" name="Line 7"/>
            <p:cNvSpPr>
              <a:spLocks noChangeShapeType="1"/>
            </p:cNvSpPr>
            <p:nvPr/>
          </p:nvSpPr>
          <p:spPr bwMode="auto">
            <a:xfrm flipH="1">
              <a:off x="4128" y="3072"/>
              <a:ext cx="768" cy="76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832" name="Line 8"/>
            <p:cNvSpPr>
              <a:spLocks noChangeShapeType="1"/>
            </p:cNvSpPr>
            <p:nvPr/>
          </p:nvSpPr>
          <p:spPr bwMode="auto">
            <a:xfrm flipV="1">
              <a:off x="4128" y="3408"/>
              <a:ext cx="1392" cy="432"/>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833" name="Line 9"/>
            <p:cNvSpPr>
              <a:spLocks noChangeShapeType="1"/>
            </p:cNvSpPr>
            <p:nvPr/>
          </p:nvSpPr>
          <p:spPr bwMode="auto">
            <a:xfrm flipH="1" flipV="1">
              <a:off x="4896" y="3072"/>
              <a:ext cx="624" cy="336"/>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1817914405"/>
              </p:ext>
            </p:extLst>
          </p:nvPr>
        </p:nvGraphicFramePr>
        <p:xfrm>
          <a:off x="3788128" y="5005211"/>
          <a:ext cx="2736850" cy="431000"/>
        </p:xfrm>
        <a:graphic>
          <a:graphicData uri="http://schemas.openxmlformats.org/presentationml/2006/ole">
            <mc:AlternateContent xmlns:mc="http://schemas.openxmlformats.org/markup-compatibility/2006">
              <mc:Choice xmlns:v="urn:schemas-microsoft-com:vml" Requires="v">
                <p:oleObj spid="_x0000_s1264" name="Equation" r:id="rId4" imgW="1612800" imgH="253800" progId="Equation.DSMT4">
                  <p:embed/>
                </p:oleObj>
              </mc:Choice>
              <mc:Fallback>
                <p:oleObj name="Equation" r:id="rId4" imgW="1612800" imgH="253800" progId="Equation.DSMT4">
                  <p:embed/>
                  <p:pic>
                    <p:nvPicPr>
                      <p:cNvPr id="0" name=""/>
                      <p:cNvPicPr/>
                      <p:nvPr/>
                    </p:nvPicPr>
                    <p:blipFill>
                      <a:blip r:embed="rId5"/>
                      <a:stretch>
                        <a:fillRect/>
                      </a:stretch>
                    </p:blipFill>
                    <p:spPr>
                      <a:xfrm>
                        <a:off x="3788128" y="5005211"/>
                        <a:ext cx="2736850" cy="431000"/>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fld id="{11EC4C88-55F9-4E56-886B-B05B0F4F5AD6}"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46</a:t>
            </a:fld>
            <a:endParaRPr lang="zh-CN" altLang="en-US"/>
          </a:p>
        </p:txBody>
      </p:sp>
    </p:spTree>
    <p:extLst>
      <p:ext uri="{BB962C8B-B14F-4D97-AF65-F5344CB8AC3E}">
        <p14:creationId xmlns:p14="http://schemas.microsoft.com/office/powerpoint/2010/main" val="190949947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zh-CN" altLang="en-US" dirty="0">
                <a:ea typeface="宋体" panose="02010600030101010101" pitchFamily="2" charset="-122"/>
              </a:rPr>
              <a:t>接口</a:t>
            </a:r>
            <a:endParaRPr lang="en-US" altLang="zh-CN" dirty="0">
              <a:ea typeface="宋体" panose="02010600030101010101" pitchFamily="2" charset="-122"/>
            </a:endParaRPr>
          </a:p>
        </p:txBody>
      </p:sp>
      <p:sp>
        <p:nvSpPr>
          <p:cNvPr id="974851" name="Rectangle 3"/>
          <p:cNvSpPr>
            <a:spLocks noGrp="1" noChangeArrowheads="1"/>
          </p:cNvSpPr>
          <p:nvPr>
            <p:ph idx="1"/>
          </p:nvPr>
        </p:nvSpPr>
        <p:spPr/>
        <p:txBody>
          <a:bodyPr>
            <a:normAutofit/>
          </a:bodyPr>
          <a:lstStyle/>
          <a:p>
            <a:r>
              <a:rPr lang="zh-CN" altLang="en-US" dirty="0" smtClean="0">
                <a:ea typeface="宋体" panose="02010600030101010101" pitchFamily="2" charset="-122"/>
              </a:rPr>
              <a:t>为不同几何类型实现相应的方法</a:t>
            </a:r>
            <a:r>
              <a:rPr lang="en-US" altLang="zh-CN" dirty="0" smtClean="0">
                <a:latin typeface="Courier New" panose="02070309020205020404" pitchFamily="49" charset="0"/>
                <a:ea typeface="宋体" panose="02010600030101010101" pitchFamily="2" charset="-122"/>
              </a:rPr>
              <a:t>perimeter</a:t>
            </a:r>
            <a:r>
              <a:rPr lang="zh-CN" altLang="en-US" dirty="0">
                <a:ea typeface="宋体" panose="02010600030101010101" pitchFamily="2" charset="-122"/>
              </a:rPr>
              <a:t>和</a:t>
            </a:r>
            <a:r>
              <a:rPr lang="en-US" altLang="zh-CN" dirty="0" smtClean="0">
                <a:latin typeface="Courier New" panose="02070309020205020404" pitchFamily="49" charset="0"/>
                <a:ea typeface="宋体" panose="02010600030101010101" pitchFamily="2" charset="-122"/>
              </a:rPr>
              <a:t>area</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目标：客户代码无需区分不同的几何类型</a:t>
            </a:r>
            <a:endParaRPr lang="en-US" altLang="zh-CN" dirty="0">
              <a:ea typeface="宋体" panose="02010600030101010101" pitchFamily="2" charset="-122"/>
            </a:endParaRPr>
          </a:p>
          <a:p>
            <a:pPr lvl="1"/>
            <a:r>
              <a:rPr lang="zh-CN" altLang="en-US" dirty="0" smtClean="0">
                <a:ea typeface="宋体" panose="02010600030101010101" pitchFamily="2" charset="-122"/>
              </a:rPr>
              <a:t>直接获得任意几何形状的面积和周长</a:t>
            </a:r>
            <a:endParaRPr lang="en-US" altLang="zh-CN" dirty="0">
              <a:ea typeface="宋体" panose="02010600030101010101" pitchFamily="2" charset="-122"/>
            </a:endParaRPr>
          </a:p>
          <a:p>
            <a:pPr lvl="1"/>
            <a:r>
              <a:rPr lang="zh-CN" altLang="en-US" dirty="0" smtClean="0">
                <a:ea typeface="宋体" panose="02010600030101010101" pitchFamily="2" charset="-122"/>
              </a:rPr>
              <a:t>能够创建数组来管理各种可能的几何对象</a:t>
            </a:r>
            <a:endParaRPr lang="en-US" altLang="zh-CN" dirty="0">
              <a:ea typeface="宋体" panose="02010600030101010101" pitchFamily="2" charset="-122"/>
            </a:endParaRPr>
          </a:p>
          <a:p>
            <a:pPr lvl="1"/>
            <a:r>
              <a:rPr lang="zh-CN" altLang="en-US" dirty="0" smtClean="0">
                <a:ea typeface="宋体" panose="02010600030101010101" pitchFamily="2" charset="-122"/>
              </a:rPr>
              <a:t>能够在屏幕上画出几何形状</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09AC6D59-3459-403E-95AC-D2157EA30192}"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47</a:t>
            </a:fld>
            <a:endParaRPr lang="zh-CN" altLang="en-US"/>
          </a:p>
        </p:txBody>
      </p:sp>
    </p:spTree>
    <p:extLst>
      <p:ext uri="{BB962C8B-B14F-4D97-AF65-F5344CB8AC3E}">
        <p14:creationId xmlns:p14="http://schemas.microsoft.com/office/powerpoint/2010/main" val="195591859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zh-CN" altLang="en-US" dirty="0">
                <a:ea typeface="宋体" panose="02010600030101010101" pitchFamily="2" charset="-122"/>
              </a:rPr>
              <a:t>接口</a:t>
            </a:r>
            <a:endParaRPr lang="en-US" altLang="zh-CN" dirty="0">
              <a:ea typeface="宋体" panose="02010600030101010101" pitchFamily="2" charset="-122"/>
            </a:endParaRPr>
          </a:p>
        </p:txBody>
      </p:sp>
      <p:sp>
        <p:nvSpPr>
          <p:cNvPr id="975875" name="Rectangle 3"/>
          <p:cNvSpPr>
            <a:spLocks noGrp="1" noChangeArrowheads="1"/>
          </p:cNvSpPr>
          <p:nvPr>
            <p:ph idx="1"/>
          </p:nvPr>
        </p:nvSpPr>
        <p:spPr/>
        <p:txBody>
          <a:bodyPr>
            <a:normAutofit/>
          </a:bodyPr>
          <a:lstStyle/>
          <a:p>
            <a:r>
              <a:rPr lang="en-US" altLang="zh-CN" b="1" dirty="0">
                <a:ea typeface="宋体" panose="02010600030101010101" pitchFamily="2" charset="-122"/>
              </a:rPr>
              <a:t>interface</a:t>
            </a:r>
            <a:r>
              <a:rPr lang="en-US" altLang="zh-CN" dirty="0">
                <a:ea typeface="宋体" panose="02010600030101010101" pitchFamily="2" charset="-122"/>
              </a:rPr>
              <a:t>: </a:t>
            </a:r>
            <a:r>
              <a:rPr lang="zh-CN" altLang="en-US" dirty="0" smtClean="0">
                <a:ea typeface="宋体" panose="02010600030101010101" pitchFamily="2" charset="-122"/>
              </a:rPr>
              <a:t>对一组类共性行为的抽取结果，使得设计规格和实现相分离</a:t>
            </a:r>
            <a:endParaRPr lang="en-US" altLang="zh-CN" sz="900" dirty="0">
              <a:ea typeface="宋体" panose="02010600030101010101" pitchFamily="2" charset="-122"/>
            </a:endParaRPr>
          </a:p>
          <a:p>
            <a:pPr lvl="1"/>
            <a:r>
              <a:rPr lang="zh-CN" altLang="en-US" dirty="0" smtClean="0">
                <a:ea typeface="宋体" panose="02010600030101010101" pitchFamily="2" charset="-122"/>
              </a:rPr>
              <a:t>继承是一种层次抽象和代码复用机制</a:t>
            </a:r>
            <a:endParaRPr lang="en-US" altLang="zh-CN" dirty="0">
              <a:ea typeface="宋体" panose="02010600030101010101" pitchFamily="2" charset="-122"/>
            </a:endParaRPr>
          </a:p>
          <a:p>
            <a:pPr lvl="1"/>
            <a:r>
              <a:rPr lang="zh-CN" altLang="en-US" dirty="0" smtClean="0">
                <a:ea typeface="宋体" panose="02010600030101010101" pitchFamily="2" charset="-122"/>
              </a:rPr>
              <a:t>接口是一种行为层次抽象，无关代码复用</a:t>
            </a:r>
            <a:endParaRPr lang="en-US" altLang="zh-CN" dirty="0">
              <a:ea typeface="宋体" panose="02010600030101010101" pitchFamily="2" charset="-122"/>
            </a:endParaRPr>
          </a:p>
          <a:p>
            <a:pPr lvl="1"/>
            <a:r>
              <a:rPr lang="zh-CN" altLang="en-US" dirty="0" smtClean="0">
                <a:ea typeface="宋体" panose="02010600030101010101" pitchFamily="2" charset="-122"/>
              </a:rPr>
              <a:t>行为职责类比</a:t>
            </a:r>
            <a:r>
              <a:rPr lang="en-US" altLang="zh-CN" dirty="0" smtClean="0">
                <a:ea typeface="宋体" panose="02010600030101010101" pitchFamily="2" charset="-122"/>
              </a:rPr>
              <a:t>:</a:t>
            </a:r>
            <a:endParaRPr lang="en-US" altLang="zh-CN" sz="900" dirty="0">
              <a:ea typeface="宋体" panose="02010600030101010101" pitchFamily="2" charset="-122"/>
            </a:endParaRPr>
          </a:p>
          <a:p>
            <a:pPr lvl="2"/>
            <a:r>
              <a:rPr lang="en-US" altLang="zh-CN" dirty="0" smtClean="0">
                <a:ea typeface="宋体" panose="02010600030101010101" pitchFamily="2" charset="-122"/>
              </a:rPr>
              <a:t>“</a:t>
            </a:r>
            <a:r>
              <a:rPr lang="zh-CN" altLang="en-US" dirty="0" smtClean="0">
                <a:ea typeface="宋体" panose="02010600030101010101" pitchFamily="2" charset="-122"/>
              </a:rPr>
              <a:t>我是授课老师。这表明我知道如何设置课程大纲、如何设置作业、如何出考试卷</a:t>
            </a:r>
            <a:r>
              <a:rPr lang="en-US" altLang="zh-CN" dirty="0" smtClean="0">
                <a:ea typeface="宋体" panose="02010600030101010101" pitchFamily="2" charset="-122"/>
              </a:rPr>
              <a:t>"</a:t>
            </a:r>
            <a:endParaRPr lang="en-US" altLang="zh-CN" sz="900" dirty="0">
              <a:ea typeface="宋体" panose="02010600030101010101" pitchFamily="2" charset="-122"/>
            </a:endParaRPr>
          </a:p>
          <a:p>
            <a:pPr lvl="2"/>
            <a:r>
              <a:rPr lang="en-US" altLang="zh-CN" dirty="0" smtClean="0">
                <a:ea typeface="宋体" panose="02010600030101010101" pitchFamily="2" charset="-122"/>
              </a:rPr>
              <a:t>“</a:t>
            </a:r>
            <a:r>
              <a:rPr lang="zh-CN" altLang="en-US" dirty="0" smtClean="0">
                <a:ea typeface="宋体" panose="02010600030101010101" pitchFamily="2" charset="-122"/>
              </a:rPr>
              <a:t>我是一个封闭的几何形状</a:t>
            </a:r>
            <a:r>
              <a:rPr lang="zh-CN" altLang="en-US" dirty="0">
                <a:ea typeface="宋体" panose="02010600030101010101" pitchFamily="2" charset="-122"/>
              </a:rPr>
              <a:t>。</a:t>
            </a:r>
            <a:r>
              <a:rPr lang="zh-CN" altLang="en-US" dirty="0" smtClean="0">
                <a:ea typeface="宋体" panose="02010600030101010101" pitchFamily="2" charset="-122"/>
              </a:rPr>
              <a:t>这表明我知道如何计算我的面积和周长</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DD28BF5B-11D6-4C7E-8DB2-F7B5720DBA2E}"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48</a:t>
            </a:fld>
            <a:endParaRPr lang="zh-CN" altLang="en-US"/>
          </a:p>
        </p:txBody>
      </p:sp>
    </p:spTree>
    <p:extLst>
      <p:ext uri="{BB962C8B-B14F-4D97-AF65-F5344CB8AC3E}">
        <p14:creationId xmlns:p14="http://schemas.microsoft.com/office/powerpoint/2010/main" val="13451933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5875">
                                            <p:txEl>
                                              <p:pRg st="3" end="3"/>
                                            </p:txEl>
                                          </p:spTgt>
                                        </p:tgtEl>
                                        <p:attrNameLst>
                                          <p:attrName>style.visibility</p:attrName>
                                        </p:attrNameLst>
                                      </p:cBhvr>
                                      <p:to>
                                        <p:strVal val="visible"/>
                                      </p:to>
                                    </p:set>
                                    <p:animEffect transition="in" filter="fade">
                                      <p:cBhvr>
                                        <p:cTn id="7" dur="1000"/>
                                        <p:tgtEl>
                                          <p:spTgt spid="97587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75875">
                                            <p:txEl>
                                              <p:pRg st="4" end="4"/>
                                            </p:txEl>
                                          </p:spTgt>
                                        </p:tgtEl>
                                        <p:attrNameLst>
                                          <p:attrName>style.visibility</p:attrName>
                                        </p:attrNameLst>
                                      </p:cBhvr>
                                      <p:to>
                                        <p:strVal val="visible"/>
                                      </p:to>
                                    </p:set>
                                    <p:animEffect transition="in" filter="fade">
                                      <p:cBhvr>
                                        <p:cTn id="10" dur="1000"/>
                                        <p:tgtEl>
                                          <p:spTgt spid="97587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75875">
                                            <p:txEl>
                                              <p:pRg st="5" end="5"/>
                                            </p:txEl>
                                          </p:spTgt>
                                        </p:tgtEl>
                                        <p:attrNameLst>
                                          <p:attrName>style.visibility</p:attrName>
                                        </p:attrNameLst>
                                      </p:cBhvr>
                                      <p:to>
                                        <p:strVal val="visible"/>
                                      </p:to>
                                    </p:set>
                                    <p:animEffect transition="in" filter="fade">
                                      <p:cBhvr>
                                        <p:cTn id="13" dur="1000"/>
                                        <p:tgtEl>
                                          <p:spTgt spid="975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zh-CN" altLang="en-US" dirty="0" smtClean="0">
                <a:ea typeface="宋体" panose="02010600030101010101" pitchFamily="2" charset="-122"/>
              </a:rPr>
              <a:t>接口</a:t>
            </a:r>
            <a:endParaRPr lang="en-US" altLang="zh-CN" dirty="0">
              <a:ea typeface="宋体" panose="02010600030101010101" pitchFamily="2" charset="-122"/>
            </a:endParaRPr>
          </a:p>
        </p:txBody>
      </p:sp>
      <p:sp>
        <p:nvSpPr>
          <p:cNvPr id="976899" name="Rectangle 3"/>
          <p:cNvSpPr>
            <a:spLocks noGrp="1" noChangeArrowheads="1"/>
          </p:cNvSpPr>
          <p:nvPr>
            <p:ph idx="1"/>
          </p:nvPr>
        </p:nvSpPr>
        <p:spPr/>
        <p:txBody>
          <a:bodyPr>
            <a:normAutofit fontScale="92500" lnSpcReduction="10000"/>
          </a:bodyPr>
          <a:lstStyle/>
          <a:p>
            <a:pPr lvl="1">
              <a:lnSpc>
                <a:spcPct val="80000"/>
              </a:lnSpc>
              <a:buFontTx/>
              <a:buNone/>
            </a:pPr>
            <a:r>
              <a:rPr lang="en-US" altLang="zh-CN" dirty="0">
                <a:latin typeface="Courier New" panose="02070309020205020404" pitchFamily="49" charset="0"/>
                <a:ea typeface="宋体" panose="02010600030101010101" pitchFamily="2" charset="-122"/>
              </a:rPr>
              <a:t>public interface </a:t>
            </a:r>
            <a:r>
              <a:rPr lang="en-US" altLang="zh-CN" b="1" dirty="0">
                <a:ea typeface="宋体" panose="02010600030101010101" pitchFamily="2" charset="-122"/>
              </a:rPr>
              <a:t>name</a:t>
            </a: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sz="2000" dirty="0">
                <a:latin typeface="Courier New" panose="02070309020205020404" pitchFamily="49" charset="0"/>
                <a:ea typeface="宋体" panose="02010600030101010101" pitchFamily="2" charset="-122"/>
              </a:rPr>
              <a:t>    public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 ...,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p>
          <a:p>
            <a:pPr lvl="1">
              <a:lnSpc>
                <a:spcPct val="80000"/>
              </a:lnSpc>
              <a:buFontTx/>
              <a:buNone/>
            </a:pPr>
            <a:r>
              <a:rPr lang="en-US" altLang="zh-CN" sz="2000" dirty="0">
                <a:latin typeface="Courier New" panose="02070309020205020404" pitchFamily="49" charset="0"/>
                <a:ea typeface="宋体" panose="02010600030101010101" pitchFamily="2" charset="-122"/>
              </a:rPr>
              <a:t>    public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 ...,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    </a:t>
            </a:r>
            <a:r>
              <a:rPr lang="en-US" altLang="zh-CN" dirty="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a:t>
            </a:r>
          </a:p>
          <a:p>
            <a:pPr lvl="1">
              <a:lnSpc>
                <a:spcPct val="80000"/>
              </a:lnSpc>
              <a:buFontTx/>
              <a:buNone/>
            </a:pPr>
            <a:endParaRPr lang="en-US" altLang="zh-CN" sz="900" dirty="0">
              <a:latin typeface="Courier New" panose="02070309020205020404" pitchFamily="49" charset="0"/>
              <a:ea typeface="宋体" panose="02010600030101010101" pitchFamily="2" charset="-122"/>
            </a:endParaRPr>
          </a:p>
          <a:p>
            <a:pPr lvl="1">
              <a:buFontTx/>
              <a:buNone/>
            </a:pPr>
            <a:r>
              <a:rPr lang="en-US" altLang="zh-CN" sz="2000" dirty="0">
                <a:ea typeface="宋体" panose="02010600030101010101" pitchFamily="2" charset="-122"/>
              </a:rPr>
              <a:t>Example:</a:t>
            </a:r>
          </a:p>
          <a:p>
            <a:pPr lvl="1">
              <a:lnSpc>
                <a:spcPct val="80000"/>
              </a:lnSpc>
              <a:buFontTx/>
              <a:buNone/>
            </a:pPr>
            <a:endParaRPr lang="en-US" altLang="zh-CN" sz="1000" dirty="0">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public interface Vehicle {</a:t>
            </a:r>
          </a:p>
          <a:p>
            <a:pPr lvl="1">
              <a:lnSpc>
                <a:spcPct val="80000"/>
              </a:lnSpc>
              <a:buFontTx/>
              <a:buNone/>
            </a:pPr>
            <a:r>
              <a:rPr lang="en-US" altLang="zh-CN" dirty="0">
                <a:latin typeface="Courier New" panose="02070309020205020404" pitchFamily="49" charset="0"/>
                <a:ea typeface="宋体" panose="02010600030101010101" pitchFamily="2" charset="-122"/>
              </a:rPr>
              <a:t>    public double speed();</a:t>
            </a:r>
          </a:p>
          <a:p>
            <a:pPr lvl="1">
              <a:lnSpc>
                <a:spcPct val="80000"/>
              </a:lnSpc>
              <a:buFontTx/>
              <a:buNone/>
            </a:pPr>
            <a:r>
              <a:rPr lang="en-US" altLang="zh-CN" dirty="0">
                <a:latin typeface="Courier New" panose="02070309020205020404" pitchFamily="49" charset="0"/>
                <a:ea typeface="宋体" panose="02010600030101010101" pitchFamily="2" charset="-122"/>
              </a:rPr>
              <a:t>    public void </a:t>
            </a:r>
            <a:r>
              <a:rPr lang="en-US" altLang="zh-CN" dirty="0" err="1">
                <a:latin typeface="Courier New" panose="02070309020205020404" pitchFamily="49" charset="0"/>
                <a:ea typeface="宋体" panose="02010600030101010101" pitchFamily="2" charset="-122"/>
              </a:rPr>
              <a:t>setDirection</a:t>
            </a:r>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direction);</a:t>
            </a:r>
          </a:p>
          <a:p>
            <a:pPr lvl="1">
              <a:lnSpc>
                <a:spcPct val="80000"/>
              </a:lnSpc>
              <a:buFontTx/>
              <a:buNone/>
            </a:pPr>
            <a:r>
              <a:rPr lang="en-US" altLang="zh-CN" dirty="0" smtClean="0">
                <a:latin typeface="Courier New" panose="02070309020205020404" pitchFamily="49" charset="0"/>
                <a:ea typeface="宋体" panose="02010600030101010101" pitchFamily="2" charset="-122"/>
              </a:rPr>
              <a:t>}</a:t>
            </a:r>
            <a:endParaRPr lang="en-US" altLang="zh-CN" sz="1000" dirty="0">
              <a:latin typeface="Courier New" panose="02070309020205020404" pitchFamily="49" charset="0"/>
              <a:ea typeface="宋体" panose="02010600030101010101" pitchFamily="2" charset="-122"/>
            </a:endParaRPr>
          </a:p>
          <a:p>
            <a:pPr lvl="1">
              <a:lnSpc>
                <a:spcPct val="80000"/>
              </a:lnSpc>
              <a:buFontTx/>
              <a:buNone/>
            </a:pPr>
            <a:endParaRPr lang="en-US" altLang="zh-CN" sz="1000" dirty="0">
              <a:latin typeface="Courier New" panose="02070309020205020404" pitchFamily="49" charset="0"/>
              <a:ea typeface="宋体" panose="02010600030101010101" pitchFamily="2" charset="-122"/>
            </a:endParaRPr>
          </a:p>
          <a:p>
            <a:r>
              <a:rPr lang="zh-CN" altLang="en-US" sz="2200" b="1" dirty="0" smtClean="0">
                <a:ea typeface="宋体" panose="02010600030101010101" pitchFamily="2" charset="-122"/>
              </a:rPr>
              <a:t>接口中的方法是抽象方法</a:t>
            </a:r>
            <a:r>
              <a:rPr lang="en-US" altLang="zh-CN" sz="2200" b="1" dirty="0" smtClean="0">
                <a:ea typeface="宋体" panose="02010600030101010101" pitchFamily="2" charset="-122"/>
              </a:rPr>
              <a:t>(abstract method)</a:t>
            </a:r>
            <a:r>
              <a:rPr lang="zh-CN" altLang="en-US" sz="2200" dirty="0" smtClean="0">
                <a:ea typeface="宋体" panose="02010600030101010101" pitchFamily="2" charset="-122"/>
              </a:rPr>
              <a:t>，即不提供实现的方法</a:t>
            </a:r>
            <a:endParaRPr lang="en-US" altLang="zh-CN" sz="2200" dirty="0">
              <a:ea typeface="宋体" panose="02010600030101010101" pitchFamily="2" charset="-122"/>
            </a:endParaRPr>
          </a:p>
          <a:p>
            <a:pPr lvl="1"/>
            <a:r>
              <a:rPr lang="zh-CN" altLang="en-US" sz="2000" dirty="0" smtClean="0">
                <a:ea typeface="宋体" panose="02010600030101010101" pitchFamily="2" charset="-122"/>
              </a:rPr>
              <a:t>允许</a:t>
            </a:r>
            <a:r>
              <a:rPr lang="en-US" altLang="zh-CN" sz="2000" dirty="0" smtClean="0">
                <a:ea typeface="宋体" panose="02010600030101010101" pitchFamily="2" charset="-122"/>
              </a:rPr>
              <a:t>/</a:t>
            </a:r>
            <a:r>
              <a:rPr lang="zh-CN" altLang="en-US" sz="2000" dirty="0" smtClean="0">
                <a:ea typeface="宋体" panose="02010600030101010101" pitchFamily="2" charset="-122"/>
              </a:rPr>
              <a:t>要求相应的类来实现相应的接口</a:t>
            </a:r>
            <a:endParaRPr lang="en-US" altLang="zh-CN" sz="2000" dirty="0">
              <a:ea typeface="宋体" panose="02010600030101010101" pitchFamily="2" charset="-122"/>
            </a:endParaRPr>
          </a:p>
        </p:txBody>
      </p:sp>
      <p:sp>
        <p:nvSpPr>
          <p:cNvPr id="2" name="日期占位符 1"/>
          <p:cNvSpPr>
            <a:spLocks noGrp="1"/>
          </p:cNvSpPr>
          <p:nvPr>
            <p:ph type="dt" sz="half" idx="10"/>
          </p:nvPr>
        </p:nvSpPr>
        <p:spPr/>
        <p:txBody>
          <a:bodyPr/>
          <a:lstStyle/>
          <a:p>
            <a:fld id="{6556F363-7AA4-4DEF-9FB0-3758A7681899}"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49</a:t>
            </a:fld>
            <a:endParaRPr lang="zh-CN" altLang="en-US"/>
          </a:p>
        </p:txBody>
      </p:sp>
    </p:spTree>
    <p:extLst>
      <p:ext uri="{BB962C8B-B14F-4D97-AF65-F5344CB8AC3E}">
        <p14:creationId xmlns:p14="http://schemas.microsoft.com/office/powerpoint/2010/main" val="8110200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针对不同类的行为分离</a:t>
            </a:r>
            <a:endParaRPr lang="en-US" altLang="zh-CN" dirty="0">
              <a:ea typeface="宋体" panose="02010600030101010101" pitchFamily="2" charset="-122"/>
            </a:endParaRPr>
          </a:p>
        </p:txBody>
      </p:sp>
      <p:sp>
        <p:nvSpPr>
          <p:cNvPr id="1413123"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为什么不针对财务员工直接制定</a:t>
            </a:r>
            <a:r>
              <a:rPr lang="en-US" altLang="zh-CN" dirty="0" smtClean="0">
                <a:ea typeface="宋体" panose="02010600030101010101" pitchFamily="2" charset="-122"/>
              </a:rPr>
              <a:t>23</a:t>
            </a:r>
            <a:r>
              <a:rPr lang="zh-CN" altLang="en-US" dirty="0" smtClean="0">
                <a:ea typeface="宋体" panose="02010600030101010101" pitchFamily="2" charset="-122"/>
              </a:rPr>
              <a:t>页的员工规定？</a:t>
            </a:r>
            <a:r>
              <a:rPr lang="en-US" altLang="zh-CN" dirty="0" smtClean="0">
                <a:ea typeface="宋体" panose="02010600030101010101" pitchFamily="2" charset="-122"/>
              </a:rPr>
              <a:t>24</a:t>
            </a:r>
            <a:r>
              <a:rPr lang="zh-CN" altLang="en-US" dirty="0" smtClean="0">
                <a:ea typeface="宋体" panose="02010600030101010101" pitchFamily="2" charset="-122"/>
              </a:rPr>
              <a:t>页的市场销售员工规定，</a:t>
            </a:r>
            <a:r>
              <a:rPr lang="en-US" altLang="zh-CN" dirty="0" smtClean="0">
                <a:ea typeface="宋体" panose="02010600030101010101" pitchFamily="2" charset="-122"/>
              </a:rPr>
              <a:t>21</a:t>
            </a:r>
            <a:r>
              <a:rPr lang="zh-CN" altLang="en-US" dirty="0" smtClean="0">
                <a:ea typeface="宋体" panose="02010600030101010101" pitchFamily="2" charset="-122"/>
              </a:rPr>
              <a:t>页的研发员工规定？</a:t>
            </a:r>
            <a:endParaRPr lang="en-US" altLang="zh-CN" dirty="0">
              <a:ea typeface="宋体" panose="02010600030101010101" pitchFamily="2" charset="-122"/>
            </a:endParaRPr>
          </a:p>
          <a:p>
            <a:pPr marL="273050" indent="-273050"/>
            <a:r>
              <a:rPr lang="zh-CN" altLang="en-US" dirty="0" smtClean="0">
                <a:ea typeface="宋体" panose="02010600030101010101" pitchFamily="2" charset="-122"/>
              </a:rPr>
              <a:t>采用多个有侧重点的员工规定的优点：</a:t>
            </a:r>
            <a:endParaRPr lang="en-US" altLang="zh-CN" dirty="0">
              <a:ea typeface="宋体" panose="02010600030101010101" pitchFamily="2" charset="-122"/>
            </a:endParaRPr>
          </a:p>
          <a:p>
            <a:pPr marL="639763" lvl="1" indent="-246063"/>
            <a:r>
              <a:rPr lang="en-US" altLang="zh-CN" dirty="0" smtClean="0">
                <a:ea typeface="宋体" panose="02010600030101010101" pitchFamily="2" charset="-122"/>
              </a:rPr>
              <a:t>maintenance</a:t>
            </a:r>
            <a:r>
              <a:rPr lang="en-US" altLang="zh-CN" dirty="0">
                <a:ea typeface="宋体" panose="02010600030101010101" pitchFamily="2" charset="-122"/>
              </a:rPr>
              <a:t>: </a:t>
            </a:r>
            <a:r>
              <a:rPr lang="zh-CN" altLang="en-US" dirty="0" smtClean="0">
                <a:ea typeface="宋体" panose="02010600030101010101" pitchFamily="2" charset="-122"/>
              </a:rPr>
              <a:t>如果公司员工基本规定发生变化，只需修改一次</a:t>
            </a:r>
            <a:endParaRPr lang="en-US" altLang="zh-CN" dirty="0">
              <a:ea typeface="宋体" panose="02010600030101010101" pitchFamily="2" charset="-122"/>
            </a:endParaRPr>
          </a:p>
          <a:p>
            <a:pPr marL="639763" lvl="1" indent="-246063"/>
            <a:r>
              <a:rPr lang="en-US" altLang="zh-CN" dirty="0">
                <a:ea typeface="宋体" panose="02010600030101010101" pitchFamily="2" charset="-122"/>
              </a:rPr>
              <a:t>locality: </a:t>
            </a:r>
            <a:r>
              <a:rPr lang="zh-CN" altLang="en-US" dirty="0" smtClean="0">
                <a:ea typeface="宋体" panose="02010600030101010101" pitchFamily="2" charset="-122"/>
              </a:rPr>
              <a:t>可以快速找到针对市场销售员工的相关规定</a:t>
            </a:r>
            <a:endParaRPr lang="en-US" altLang="zh-CN" dirty="0">
              <a:ea typeface="宋体" panose="02010600030101010101" pitchFamily="2" charset="-122"/>
            </a:endParaRPr>
          </a:p>
          <a:p>
            <a:pPr marL="273050" indent="-273050"/>
            <a:r>
              <a:rPr lang="zh-CN" altLang="en-US" dirty="0" smtClean="0">
                <a:ea typeface="宋体" panose="02010600030101010101" pitchFamily="2" charset="-122"/>
              </a:rPr>
              <a:t>领域事实</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一般性的员工规定本身就有意义（统一培训等）</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部门具体规定也具有重要意义</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C01C5CE8-2CDD-44F1-85B0-AE8578206926}"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a:t>
            </a:fld>
            <a:endParaRPr lang="zh-CN" altLang="en-US"/>
          </a:p>
        </p:txBody>
      </p:sp>
    </p:spTree>
    <p:extLst>
      <p:ext uri="{BB962C8B-B14F-4D97-AF65-F5344CB8AC3E}">
        <p14:creationId xmlns:p14="http://schemas.microsoft.com/office/powerpoint/2010/main" val="19826544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123">
                                            <p:txEl>
                                              <p:pRg st="1" end="1"/>
                                            </p:txEl>
                                          </p:spTgt>
                                        </p:tgtEl>
                                        <p:attrNameLst>
                                          <p:attrName>style.visibility</p:attrName>
                                        </p:attrNameLst>
                                      </p:cBhvr>
                                      <p:to>
                                        <p:strVal val="visible"/>
                                      </p:to>
                                    </p:set>
                                    <p:animEffect transition="in" filter="fade">
                                      <p:cBhvr>
                                        <p:cTn id="7" dur="1000"/>
                                        <p:tgtEl>
                                          <p:spTgt spid="141312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3123">
                                            <p:txEl>
                                              <p:pRg st="2" end="2"/>
                                            </p:txEl>
                                          </p:spTgt>
                                        </p:tgtEl>
                                        <p:attrNameLst>
                                          <p:attrName>style.visibility</p:attrName>
                                        </p:attrNameLst>
                                      </p:cBhvr>
                                      <p:to>
                                        <p:strVal val="visible"/>
                                      </p:to>
                                    </p:set>
                                    <p:animEffect transition="in" filter="fade">
                                      <p:cBhvr>
                                        <p:cTn id="10" dur="1000"/>
                                        <p:tgtEl>
                                          <p:spTgt spid="141312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13123">
                                            <p:txEl>
                                              <p:pRg st="3" end="3"/>
                                            </p:txEl>
                                          </p:spTgt>
                                        </p:tgtEl>
                                        <p:attrNameLst>
                                          <p:attrName>style.visibility</p:attrName>
                                        </p:attrNameLst>
                                      </p:cBhvr>
                                      <p:to>
                                        <p:strVal val="visible"/>
                                      </p:to>
                                    </p:set>
                                    <p:animEffect transition="in" filter="fade">
                                      <p:cBhvr>
                                        <p:cTn id="13" dur="1000"/>
                                        <p:tgtEl>
                                          <p:spTgt spid="14131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13123">
                                            <p:txEl>
                                              <p:pRg st="4" end="4"/>
                                            </p:txEl>
                                          </p:spTgt>
                                        </p:tgtEl>
                                        <p:attrNameLst>
                                          <p:attrName>style.visibility</p:attrName>
                                        </p:attrNameLst>
                                      </p:cBhvr>
                                      <p:to>
                                        <p:strVal val="visible"/>
                                      </p:to>
                                    </p:set>
                                    <p:animEffect transition="in" filter="fade">
                                      <p:cBhvr>
                                        <p:cTn id="18" dur="1000"/>
                                        <p:tgtEl>
                                          <p:spTgt spid="141312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13123">
                                            <p:txEl>
                                              <p:pRg st="5" end="5"/>
                                            </p:txEl>
                                          </p:spTgt>
                                        </p:tgtEl>
                                        <p:attrNameLst>
                                          <p:attrName>style.visibility</p:attrName>
                                        </p:attrNameLst>
                                      </p:cBhvr>
                                      <p:to>
                                        <p:strVal val="visible"/>
                                      </p:to>
                                    </p:set>
                                    <p:animEffect transition="in" filter="fade">
                                      <p:cBhvr>
                                        <p:cTn id="21" dur="1000"/>
                                        <p:tgtEl>
                                          <p:spTgt spid="141312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13123">
                                            <p:txEl>
                                              <p:pRg st="6" end="6"/>
                                            </p:txEl>
                                          </p:spTgt>
                                        </p:tgtEl>
                                        <p:attrNameLst>
                                          <p:attrName>style.visibility</p:attrName>
                                        </p:attrNameLst>
                                      </p:cBhvr>
                                      <p:to>
                                        <p:strVal val="visible"/>
                                      </p:to>
                                    </p:set>
                                    <p:animEffect transition="in" filter="fade">
                                      <p:cBhvr>
                                        <p:cTn id="24" dur="1000"/>
                                        <p:tgtEl>
                                          <p:spTgt spid="1413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zh-CN" altLang="en-US" dirty="0" smtClean="0">
                <a:ea typeface="宋体" panose="02010600030101010101" pitchFamily="2" charset="-122"/>
              </a:rPr>
              <a:t>接口的实现</a:t>
            </a:r>
            <a:endParaRPr lang="en-US" altLang="zh-CN" dirty="0">
              <a:ea typeface="宋体" panose="02010600030101010101" pitchFamily="2" charset="-122"/>
            </a:endParaRPr>
          </a:p>
        </p:txBody>
      </p:sp>
      <p:sp>
        <p:nvSpPr>
          <p:cNvPr id="978947" name="Rectangle 3"/>
          <p:cNvSpPr>
            <a:spLocks noGrp="1" noChangeArrowheads="1"/>
          </p:cNvSpPr>
          <p:nvPr>
            <p:ph idx="1"/>
          </p:nvPr>
        </p:nvSpPr>
        <p:spPr/>
        <p:txBody>
          <a:bodyPr>
            <a:normAutofit lnSpcReduction="10000"/>
          </a:bodyPr>
          <a:lstStyle/>
          <a:p>
            <a:pPr lvl="1">
              <a:lnSpc>
                <a:spcPct val="80000"/>
              </a:lnSpc>
              <a:buFontTx/>
              <a:buNone/>
            </a:pPr>
            <a:r>
              <a:rPr lang="en-US" altLang="zh-CN" dirty="0">
                <a:latin typeface="Courier New" panose="02070309020205020404" pitchFamily="49" charset="0"/>
                <a:ea typeface="宋体" panose="02010600030101010101" pitchFamily="2" charset="-122"/>
              </a:rPr>
              <a:t>	public class </a:t>
            </a:r>
            <a:r>
              <a:rPr lang="en-US" altLang="zh-CN" b="1" dirty="0">
                <a:ea typeface="宋体" panose="02010600030101010101" pitchFamily="2" charset="-122"/>
              </a:rPr>
              <a:t>name</a:t>
            </a:r>
            <a:r>
              <a:rPr lang="en-US" altLang="zh-CN" dirty="0">
                <a:latin typeface="Courier New" panose="02070309020205020404" pitchFamily="49" charset="0"/>
                <a:ea typeface="宋体" panose="02010600030101010101" pitchFamily="2" charset="-122"/>
              </a:rPr>
              <a:t> implements </a:t>
            </a:r>
            <a:r>
              <a:rPr lang="en-US" altLang="zh-CN" b="1" dirty="0">
                <a:ea typeface="宋体" panose="02010600030101010101" pitchFamily="2" charset="-122"/>
              </a:rPr>
              <a:t>interface</a:t>
            </a: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90000"/>
              </a:lnSpc>
              <a:buFontTx/>
              <a:buNone/>
            </a:pPr>
            <a:endParaRPr lang="en-US" altLang="zh-CN" sz="1000" dirty="0">
              <a:ea typeface="宋体" panose="02010600030101010101" pitchFamily="2" charset="-122"/>
            </a:endParaRPr>
          </a:p>
          <a:p>
            <a:pPr lvl="1">
              <a:lnSpc>
                <a:spcPct val="90000"/>
              </a:lnSpc>
            </a:pPr>
            <a:r>
              <a:rPr lang="en-US" altLang="zh-CN" dirty="0">
                <a:ea typeface="宋体" panose="02010600030101010101" pitchFamily="2" charset="-122"/>
              </a:rPr>
              <a:t>Example: </a:t>
            </a:r>
          </a:p>
          <a:p>
            <a:pPr lvl="1">
              <a:lnSpc>
                <a:spcPct val="80000"/>
              </a:lnSpc>
              <a:buFontTx/>
              <a:buNone/>
            </a:pPr>
            <a:r>
              <a:rPr lang="en-US" altLang="zh-CN" dirty="0">
                <a:latin typeface="Courier New" panose="02070309020205020404" pitchFamily="49" charset="0"/>
                <a:ea typeface="宋体" panose="02010600030101010101" pitchFamily="2" charset="-122"/>
              </a:rPr>
              <a:t>	public class Bicycle </a:t>
            </a:r>
            <a:r>
              <a:rPr lang="en-US" altLang="zh-CN" b="1" dirty="0">
                <a:latin typeface="Courier New" panose="02070309020205020404" pitchFamily="49" charset="0"/>
                <a:ea typeface="宋体" panose="02010600030101010101" pitchFamily="2" charset="-122"/>
              </a:rPr>
              <a:t>implements Vehicle</a:t>
            </a: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endParaRPr lang="en-US" altLang="zh-CN" sz="1000" dirty="0">
              <a:ea typeface="宋体" panose="02010600030101010101" pitchFamily="2" charset="-122"/>
            </a:endParaRPr>
          </a:p>
          <a:p>
            <a:pPr lvl="1">
              <a:lnSpc>
                <a:spcPct val="90000"/>
              </a:lnSpc>
              <a:buFontTx/>
              <a:buNone/>
            </a:pPr>
            <a:endParaRPr lang="en-US" altLang="zh-CN" dirty="0">
              <a:ea typeface="宋体" panose="02010600030101010101" pitchFamily="2" charset="-122"/>
            </a:endParaRPr>
          </a:p>
          <a:p>
            <a:pPr lvl="1">
              <a:lnSpc>
                <a:spcPct val="90000"/>
              </a:lnSpc>
              <a:buFontTx/>
              <a:buNone/>
            </a:pPr>
            <a:endParaRPr lang="en-US" altLang="zh-CN" dirty="0">
              <a:ea typeface="宋体" panose="02010600030101010101" pitchFamily="2" charset="-122"/>
            </a:endParaRPr>
          </a:p>
          <a:p>
            <a:r>
              <a:rPr lang="zh-CN" altLang="en-US" dirty="0" smtClean="0">
                <a:ea typeface="宋体" panose="02010600030101010101" pitchFamily="2" charset="-122"/>
              </a:rPr>
              <a:t>如果一个类实现</a:t>
            </a:r>
            <a:r>
              <a:rPr lang="en-US" altLang="zh-CN" dirty="0" smtClean="0">
                <a:ea typeface="宋体" panose="02010600030101010101" pitchFamily="2" charset="-122"/>
              </a:rPr>
              <a:t>(</a:t>
            </a:r>
            <a:r>
              <a:rPr lang="en-US" altLang="zh-CN" i="1" dirty="0" smtClean="0">
                <a:ea typeface="宋体" panose="02010600030101010101" pitchFamily="2" charset="-122"/>
              </a:rPr>
              <a:t>implements</a:t>
            </a:r>
            <a:r>
              <a:rPr lang="en-US" altLang="zh-CN" dirty="0" smtClean="0">
                <a:ea typeface="宋体" panose="02010600030101010101" pitchFamily="2" charset="-122"/>
              </a:rPr>
              <a:t>)</a:t>
            </a:r>
            <a:r>
              <a:rPr lang="zh-CN" altLang="en-US" dirty="0"/>
              <a:t>一个</a:t>
            </a:r>
            <a:r>
              <a:rPr lang="zh-CN" altLang="en-US" dirty="0" smtClean="0"/>
              <a:t>接口</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这个</a:t>
            </a:r>
            <a:r>
              <a:rPr lang="zh-CN" altLang="en-US" dirty="0" smtClean="0">
                <a:ea typeface="宋体" panose="02010600030101010101" pitchFamily="2" charset="-122"/>
              </a:rPr>
              <a:t>类必须包括接口中规定的所有方法，否则无法通过编译</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BE66359F-2853-4CB4-AFEB-9B710F130954}"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50</a:t>
            </a:fld>
            <a:endParaRPr lang="zh-CN" altLang="en-US"/>
          </a:p>
        </p:txBody>
      </p:sp>
    </p:spTree>
    <p:extLst>
      <p:ext uri="{BB962C8B-B14F-4D97-AF65-F5344CB8AC3E}">
        <p14:creationId xmlns:p14="http://schemas.microsoft.com/office/powerpoint/2010/main" val="215206599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zh-CN" altLang="en-US" dirty="0" smtClean="0">
                <a:ea typeface="宋体" panose="02010600030101010101" pitchFamily="2" charset="-122"/>
              </a:rPr>
              <a:t>接口及其实现举例</a:t>
            </a:r>
            <a:endParaRPr lang="en-US" altLang="zh-CN" dirty="0">
              <a:ea typeface="宋体" panose="02010600030101010101" pitchFamily="2" charset="-122"/>
            </a:endParaRPr>
          </a:p>
        </p:txBody>
      </p:sp>
      <p:sp>
        <p:nvSpPr>
          <p:cNvPr id="980995" name="Rectangle 3"/>
          <p:cNvSpPr>
            <a:spLocks noGrp="1" noChangeArrowheads="1"/>
          </p:cNvSpPr>
          <p:nvPr>
            <p:ph idx="1"/>
          </p:nvPr>
        </p:nvSpPr>
        <p:spPr/>
        <p:txBody>
          <a:bodyPr>
            <a:normAutofit fontScale="85000" lnSpcReduction="20000"/>
          </a:bodyPr>
          <a:lstStyle/>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Represents circles.</a:t>
            </a:r>
          </a:p>
          <a:p>
            <a:pPr>
              <a:lnSpc>
                <a:spcPct val="60000"/>
              </a:lnSpc>
              <a:buFontTx/>
              <a:buNone/>
            </a:pPr>
            <a:r>
              <a:rPr lang="en-US" altLang="zh-CN" sz="1800" dirty="0">
                <a:latin typeface="Courier New" panose="02070309020205020404" pitchFamily="49" charset="0"/>
                <a:ea typeface="宋体" panose="02010600030101010101" pitchFamily="2" charset="-122"/>
              </a:rPr>
              <a:t>public class Circle implements </a:t>
            </a:r>
            <a:r>
              <a:rPr lang="en-US" altLang="zh-CN" sz="1800" dirty="0" err="1" smtClean="0">
                <a:latin typeface="Courier New" panose="02070309020205020404" pitchFamily="49" charset="0"/>
                <a:ea typeface="宋体" panose="02010600030101010101" pitchFamily="2" charset="-122"/>
              </a:rPr>
              <a:t>ClosedShape</a:t>
            </a:r>
            <a:r>
              <a:rPr lang="en-US" altLang="zh-CN" sz="1800" dirty="0" smtClean="0">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a:t>
            </a:r>
          </a:p>
          <a:p>
            <a:pPr>
              <a:lnSpc>
                <a:spcPct val="60000"/>
              </a:lnSpc>
              <a:buFontTx/>
              <a:buNone/>
            </a:pPr>
            <a:r>
              <a:rPr lang="en-US" altLang="zh-CN" sz="1800" dirty="0">
                <a:latin typeface="Courier New" panose="02070309020205020404" pitchFamily="49" charset="0"/>
                <a:ea typeface="宋体" panose="02010600030101010101" pitchFamily="2" charset="-122"/>
              </a:rPr>
              <a:t>    private double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 Constructs a new circle with the given radius.</a:t>
            </a:r>
          </a:p>
          <a:p>
            <a:pPr>
              <a:lnSpc>
                <a:spcPct val="60000"/>
              </a:lnSpc>
              <a:buFontTx/>
              <a:buNone/>
            </a:pPr>
            <a:r>
              <a:rPr lang="en-US" altLang="zh-CN" sz="1800" dirty="0">
                <a:latin typeface="Courier New" panose="02070309020205020404" pitchFamily="49" charset="0"/>
                <a:ea typeface="宋体" panose="02010600030101010101" pitchFamily="2" charset="-122"/>
              </a:rPr>
              <a:t>    public Circle(double radius) {</a:t>
            </a:r>
          </a:p>
          <a:p>
            <a:pPr>
              <a:lnSpc>
                <a:spcPct val="60000"/>
              </a:lnSpc>
              <a:buFontTx/>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this.radius</a:t>
            </a:r>
            <a:r>
              <a:rPr lang="en-US" altLang="zh-CN" sz="1800" dirty="0">
                <a:latin typeface="Courier New" panose="02070309020205020404" pitchFamily="49" charset="0"/>
                <a:ea typeface="宋体" panose="02010600030101010101" pitchFamily="2" charset="-122"/>
              </a:rPr>
              <a:t> =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 Returns the area of this circle.</a:t>
            </a:r>
          </a:p>
          <a:p>
            <a:pPr>
              <a:lnSpc>
                <a:spcPct val="60000"/>
              </a:lnSpc>
              <a:buFontTx/>
              <a:buNone/>
            </a:pPr>
            <a:r>
              <a:rPr lang="en-US" altLang="zh-CN" sz="1800" dirty="0">
                <a:latin typeface="Courier New" panose="02070309020205020404" pitchFamily="49" charset="0"/>
                <a:ea typeface="宋体" panose="02010600030101010101" pitchFamily="2" charset="-122"/>
              </a:rPr>
              <a:t>    public double area() {</a:t>
            </a:r>
          </a:p>
          <a:p>
            <a:pPr>
              <a:lnSpc>
                <a:spcPct val="60000"/>
              </a:lnSpc>
              <a:buFontTx/>
              <a:buNone/>
            </a:pPr>
            <a:r>
              <a:rPr lang="en-US" altLang="zh-CN" sz="1800" dirty="0">
                <a:latin typeface="Courier New" panose="02070309020205020404" pitchFamily="49" charset="0"/>
                <a:ea typeface="宋体" panose="02010600030101010101" pitchFamily="2" charset="-122"/>
              </a:rPr>
              <a:t>        return </a:t>
            </a:r>
            <a:r>
              <a:rPr lang="en-US" altLang="zh-CN" sz="1800" dirty="0" err="1">
                <a:latin typeface="Courier New" panose="02070309020205020404" pitchFamily="49" charset="0"/>
                <a:ea typeface="宋体" panose="02010600030101010101" pitchFamily="2" charset="-122"/>
              </a:rPr>
              <a:t>Math.PI</a:t>
            </a:r>
            <a:r>
              <a:rPr lang="en-US" altLang="zh-CN" sz="1800" dirty="0">
                <a:latin typeface="Courier New" panose="02070309020205020404" pitchFamily="49" charset="0"/>
                <a:ea typeface="宋体" panose="02010600030101010101" pitchFamily="2" charset="-122"/>
              </a:rPr>
              <a:t> * radius *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 Returns the perimeter of this circle.</a:t>
            </a:r>
          </a:p>
          <a:p>
            <a:pPr>
              <a:lnSpc>
                <a:spcPct val="60000"/>
              </a:lnSpc>
              <a:buFontTx/>
              <a:buNone/>
            </a:pPr>
            <a:r>
              <a:rPr lang="en-US" altLang="zh-CN" sz="1800" dirty="0">
                <a:latin typeface="Courier New" panose="02070309020205020404" pitchFamily="49" charset="0"/>
                <a:ea typeface="宋体" panose="02010600030101010101" pitchFamily="2" charset="-122"/>
              </a:rPr>
              <a:t>    public double perimeter() {</a:t>
            </a:r>
          </a:p>
          <a:p>
            <a:pPr>
              <a:lnSpc>
                <a:spcPct val="60000"/>
              </a:lnSpc>
              <a:buFontTx/>
              <a:buNone/>
            </a:pPr>
            <a:r>
              <a:rPr lang="en-US" altLang="zh-CN" sz="1800" dirty="0">
                <a:latin typeface="Courier New" panose="02070309020205020404" pitchFamily="49" charset="0"/>
                <a:ea typeface="宋体" panose="02010600030101010101" pitchFamily="2" charset="-122"/>
              </a:rPr>
              <a:t>        return 2.0 * </a:t>
            </a:r>
            <a:r>
              <a:rPr lang="en-US" altLang="zh-CN" sz="1800" dirty="0" err="1">
                <a:latin typeface="Courier New" panose="02070309020205020404" pitchFamily="49" charset="0"/>
                <a:ea typeface="宋体" panose="02010600030101010101" pitchFamily="2" charset="-122"/>
              </a:rPr>
              <a:t>Math.PI</a:t>
            </a:r>
            <a:r>
              <a:rPr lang="en-US" altLang="zh-CN" sz="1800" dirty="0">
                <a:latin typeface="Courier New" panose="02070309020205020404" pitchFamily="49" charset="0"/>
                <a:ea typeface="宋体" panose="02010600030101010101" pitchFamily="2" charset="-122"/>
              </a:rPr>
              <a:t> *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A2016892-F0C0-4E6F-A0EC-01F88E4771C4}"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51</a:t>
            </a:fld>
            <a:endParaRPr lang="zh-CN" altLang="en-US"/>
          </a:p>
        </p:txBody>
      </p:sp>
      <p:sp>
        <p:nvSpPr>
          <p:cNvPr id="3" name="矩形 2"/>
          <p:cNvSpPr/>
          <p:nvPr/>
        </p:nvSpPr>
        <p:spPr>
          <a:xfrm>
            <a:off x="7593205" y="3168205"/>
            <a:ext cx="4525108" cy="992579"/>
          </a:xfrm>
          <a:prstGeom prst="rect">
            <a:avLst/>
          </a:prstGeom>
        </p:spPr>
        <p:txBody>
          <a:bodyPr wrap="square">
            <a:spAutoFit/>
          </a:bodyPr>
          <a:lstStyle/>
          <a:p>
            <a:pPr>
              <a:lnSpc>
                <a:spcPct val="80000"/>
              </a:lnSpc>
            </a:pPr>
            <a:r>
              <a:rPr lang="en-US" altLang="zh-CN" dirty="0">
                <a:latin typeface="Courier New" panose="02070309020205020404" pitchFamily="49" charset="0"/>
              </a:rPr>
              <a:t>public interface </a:t>
            </a:r>
            <a:r>
              <a:rPr lang="en-US" altLang="zh-CN" dirty="0" err="1">
                <a:latin typeface="Courier New" panose="02070309020205020404" pitchFamily="49" charset="0"/>
              </a:rPr>
              <a:t>ClosedShape</a:t>
            </a:r>
            <a:r>
              <a:rPr lang="en-US" altLang="zh-CN" dirty="0">
                <a:latin typeface="Courier New" panose="02070309020205020404" pitchFamily="49" charset="0"/>
              </a:rPr>
              <a:t> {</a:t>
            </a:r>
          </a:p>
          <a:p>
            <a:pPr>
              <a:lnSpc>
                <a:spcPct val="80000"/>
              </a:lnSpc>
            </a:pPr>
            <a:r>
              <a:rPr lang="en-US" altLang="zh-CN" dirty="0" smtClean="0">
                <a:latin typeface="Courier New" panose="02070309020205020404" pitchFamily="49" charset="0"/>
              </a:rPr>
              <a:t>    </a:t>
            </a:r>
            <a:r>
              <a:rPr lang="en-US" altLang="zh-CN" dirty="0">
                <a:latin typeface="Courier New" panose="02070309020205020404" pitchFamily="49" charset="0"/>
              </a:rPr>
              <a:t>public double area();</a:t>
            </a:r>
          </a:p>
          <a:p>
            <a:pPr>
              <a:lnSpc>
                <a:spcPct val="80000"/>
              </a:lnSpc>
            </a:pPr>
            <a:r>
              <a:rPr lang="en-US" altLang="zh-CN" dirty="0" smtClean="0">
                <a:latin typeface="Courier New" panose="02070309020205020404" pitchFamily="49" charset="0"/>
              </a:rPr>
              <a:t>    </a:t>
            </a:r>
            <a:r>
              <a:rPr lang="en-US" altLang="zh-CN" dirty="0">
                <a:latin typeface="Courier New" panose="02070309020205020404" pitchFamily="49" charset="0"/>
              </a:rPr>
              <a:t>public double perimeter();</a:t>
            </a:r>
          </a:p>
          <a:p>
            <a:pPr>
              <a:lnSpc>
                <a:spcPct val="80000"/>
              </a:lnSpc>
            </a:pPr>
            <a:r>
              <a:rPr lang="en-US" altLang="zh-CN" dirty="0" smtClean="0">
                <a:latin typeface="Courier New" panose="02070309020205020404" pitchFamily="49" charset="0"/>
              </a:rPr>
              <a:t>}</a:t>
            </a:r>
            <a:endParaRPr lang="en-US" altLang="zh-CN" dirty="0">
              <a:latin typeface="Courier New" panose="02070309020205020404" pitchFamily="49" charset="0"/>
            </a:endParaRPr>
          </a:p>
        </p:txBody>
      </p:sp>
    </p:spTree>
    <p:extLst>
      <p:ext uri="{BB962C8B-B14F-4D97-AF65-F5344CB8AC3E}">
        <p14:creationId xmlns:p14="http://schemas.microsoft.com/office/powerpoint/2010/main" val="7808164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altLang="zh-CN" dirty="0" smtClean="0">
                <a:ea typeface="宋体" panose="02010600030101010101" pitchFamily="2" charset="-122"/>
              </a:rPr>
              <a:t>Interface </a:t>
            </a:r>
            <a:r>
              <a:rPr lang="en-US" altLang="zh-CN" dirty="0">
                <a:ea typeface="宋体" panose="02010600030101010101" pitchFamily="2" charset="-122"/>
              </a:rPr>
              <a:t>+ polymorphism</a:t>
            </a:r>
          </a:p>
        </p:txBody>
      </p:sp>
      <p:sp>
        <p:nvSpPr>
          <p:cNvPr id="984067" name="Rectangle 3"/>
          <p:cNvSpPr>
            <a:spLocks noGrp="1" noChangeArrowheads="1"/>
          </p:cNvSpPr>
          <p:nvPr>
            <p:ph idx="1"/>
          </p:nvPr>
        </p:nvSpPr>
        <p:spPr/>
        <p:txBody>
          <a:bodyPr>
            <a:normAutofit fontScale="92500" lnSpcReduction="10000"/>
          </a:bodyPr>
          <a:lstStyle/>
          <a:p>
            <a:pPr>
              <a:lnSpc>
                <a:spcPct val="120000"/>
              </a:lnSpc>
            </a:pPr>
            <a:r>
              <a:rPr lang="zh-CN" altLang="en-US" dirty="0" smtClean="0">
                <a:ea typeface="宋体" panose="02010600030101010101" pitchFamily="2" charset="-122"/>
              </a:rPr>
              <a:t>接口可规范一组具有共性特征类的共同行为，客户代码结合多态机制可简化实现</a:t>
            </a:r>
            <a:endParaRPr lang="en-US" altLang="zh-CN" sz="900" dirty="0">
              <a:ea typeface="宋体" panose="02010600030101010101" pitchFamily="2" charset="-122"/>
            </a:endParaRPr>
          </a:p>
          <a:p>
            <a:pPr lvl="1">
              <a:lnSpc>
                <a:spcPct val="90000"/>
              </a:lnSpc>
              <a:buFontTx/>
              <a:buNone/>
            </a:pPr>
            <a:endParaRPr lang="en-US" altLang="zh-CN" sz="900" dirty="0">
              <a:ea typeface="宋体" panose="02010600030101010101" pitchFamily="2" charset="-122"/>
            </a:endParaRPr>
          </a:p>
          <a:p>
            <a:pPr lvl="1">
              <a:lnSpc>
                <a:spcPct val="60000"/>
              </a:lnSpc>
              <a:buFontTx/>
              <a:buNone/>
            </a:pPr>
            <a:r>
              <a:rPr lang="en-US" altLang="zh-CN" sz="2000" dirty="0">
                <a:latin typeface="Courier New" panose="02070309020205020404" pitchFamily="49" charset="0"/>
                <a:ea typeface="宋体" panose="02010600030101010101" pitchFamily="2" charset="-122"/>
              </a:rPr>
              <a:t>	public static void </a:t>
            </a:r>
            <a:r>
              <a:rPr lang="en-US" altLang="zh-CN" sz="2000" dirty="0" err="1" smtClean="0">
                <a:latin typeface="Courier New" panose="02070309020205020404" pitchFamily="49" charset="0"/>
                <a:ea typeface="宋体" panose="02010600030101010101" pitchFamily="2" charset="-122"/>
              </a:rPr>
              <a:t>printInfo</a:t>
            </a:r>
            <a:r>
              <a:rPr lang="en-US" altLang="zh-CN" sz="2000" dirty="0" smtClean="0">
                <a:latin typeface="Courier New" panose="02070309020205020404" pitchFamily="49" charset="0"/>
                <a:ea typeface="宋体" panose="02010600030101010101" pitchFamily="2" charset="-122"/>
              </a:rPr>
              <a:t>(</a:t>
            </a:r>
            <a:r>
              <a:rPr lang="en-US" altLang="zh-CN" sz="2000" b="1" dirty="0" err="1" smtClean="0">
                <a:latin typeface="Courier New" panose="02070309020205020404" pitchFamily="49" charset="0"/>
                <a:ea typeface="宋体" panose="02010600030101010101" pitchFamily="2" charset="-122"/>
              </a:rPr>
              <a:t>ClosedShape</a:t>
            </a:r>
            <a:r>
              <a:rPr lang="en-US" altLang="zh-CN" sz="2000" b="1" dirty="0" smtClean="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s</a:t>
            </a:r>
            <a:r>
              <a:rPr lang="en-US" altLang="zh-CN" sz="2000" dirty="0">
                <a:latin typeface="Courier New" panose="02070309020205020404" pitchFamily="49" charset="0"/>
                <a:ea typeface="宋体" panose="02010600030101010101" pitchFamily="2" charset="-122"/>
              </a:rPr>
              <a:t>) {</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("The shape: " + s);</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("area : " + </a:t>
            </a:r>
            <a:r>
              <a:rPr lang="en-US" altLang="zh-CN" sz="2000" dirty="0" err="1">
                <a:latin typeface="Courier New" panose="02070309020205020404" pitchFamily="49" charset="0"/>
                <a:ea typeface="宋体" panose="02010600030101010101" pitchFamily="2" charset="-122"/>
              </a:rPr>
              <a:t>s.area</a:t>
            </a:r>
            <a:r>
              <a:rPr lang="en-US" altLang="zh-CN" sz="2000" dirty="0">
                <a:latin typeface="Courier New" panose="02070309020205020404" pitchFamily="49" charset="0"/>
                <a:ea typeface="宋体" panose="02010600030101010101" pitchFamily="2" charset="-122"/>
              </a:rPr>
              <a:t>());</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a:t>
            </a:r>
            <a:r>
              <a:rPr lang="en-US" altLang="zh-CN" sz="2000" dirty="0" err="1">
                <a:latin typeface="Courier New" panose="02070309020205020404" pitchFamily="49" charset="0"/>
                <a:ea typeface="宋体" panose="02010600030101010101" pitchFamily="2" charset="-122"/>
              </a:rPr>
              <a:t>perim</a:t>
            </a:r>
            <a:r>
              <a:rPr lang="en-US" altLang="zh-CN" sz="2000" dirty="0">
                <a:latin typeface="Courier New" panose="02070309020205020404" pitchFamily="49" charset="0"/>
                <a:ea typeface="宋体" panose="02010600030101010101" pitchFamily="2" charset="-122"/>
              </a:rPr>
              <a:t>: " + </a:t>
            </a:r>
            <a:r>
              <a:rPr lang="en-US" altLang="zh-CN" sz="2000" dirty="0" err="1">
                <a:latin typeface="Courier New" panose="02070309020205020404" pitchFamily="49" charset="0"/>
                <a:ea typeface="宋体" panose="02010600030101010101" pitchFamily="2" charset="-122"/>
              </a:rPr>
              <a:t>s.perimeter</a:t>
            </a:r>
            <a:r>
              <a:rPr lang="en-US" altLang="zh-CN" sz="2000" dirty="0">
                <a:latin typeface="Courier New" panose="02070309020205020404" pitchFamily="49" charset="0"/>
                <a:ea typeface="宋体" panose="02010600030101010101" pitchFamily="2" charset="-122"/>
              </a:rPr>
              <a:t>());</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p>
          <a:p>
            <a:pPr lvl="1">
              <a:lnSpc>
                <a:spcPct val="80000"/>
              </a:lnSpc>
              <a:buFontTx/>
              <a:buNone/>
            </a:pPr>
            <a:endParaRPr lang="en-US" altLang="zh-CN" sz="2000" dirty="0">
              <a:latin typeface="Courier New" panose="02070309020205020404" pitchFamily="49" charset="0"/>
              <a:ea typeface="宋体" panose="02010600030101010101" pitchFamily="2" charset="-122"/>
            </a:endParaRPr>
          </a:p>
          <a:p>
            <a:pPr lvl="1">
              <a:lnSpc>
                <a:spcPct val="90000"/>
              </a:lnSpc>
            </a:pPr>
            <a:r>
              <a:rPr lang="zh-CN" altLang="en-US" dirty="0" smtClean="0">
                <a:ea typeface="宋体" panose="02010600030101010101" pitchFamily="2" charset="-122"/>
              </a:rPr>
              <a:t>任何</a:t>
            </a:r>
            <a:r>
              <a:rPr lang="zh-CN" altLang="en-US" b="1" i="1" dirty="0" smtClean="0">
                <a:ea typeface="宋体" panose="02010600030101010101" pitchFamily="2" charset="-122"/>
              </a:rPr>
              <a:t>实现了相应接口的对象</a:t>
            </a:r>
            <a:r>
              <a:rPr lang="zh-CN" altLang="en-US" dirty="0" smtClean="0">
                <a:ea typeface="宋体" panose="02010600030101010101" pitchFamily="2" charset="-122"/>
              </a:rPr>
              <a:t>都可以传递进行处理</a:t>
            </a:r>
            <a:endParaRPr lang="en-US" altLang="zh-CN" dirty="0">
              <a:ea typeface="宋体" panose="02010600030101010101" pitchFamily="2" charset="-122"/>
            </a:endParaRPr>
          </a:p>
          <a:p>
            <a:pPr lvl="1">
              <a:lnSpc>
                <a:spcPct val="70000"/>
              </a:lnSpc>
              <a:buFontTx/>
              <a:buNone/>
            </a:pPr>
            <a:endParaRPr lang="en-US" altLang="zh-CN" sz="900" dirty="0">
              <a:ea typeface="宋体" panose="02010600030101010101" pitchFamily="2" charset="-122"/>
            </a:endParaRPr>
          </a:p>
          <a:p>
            <a:pPr lvl="1">
              <a:lnSpc>
                <a:spcPct val="70000"/>
              </a:lnSpc>
              <a:buFontTx/>
              <a:buNone/>
            </a:pP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Circle </a:t>
            </a:r>
            <a:r>
              <a:rPr lang="en-US" altLang="zh-CN" sz="2000" dirty="0" err="1">
                <a:latin typeface="Courier New" panose="02070309020205020404" pitchFamily="49" charset="0"/>
                <a:ea typeface="宋体" panose="02010600030101010101" pitchFamily="2" charset="-122"/>
              </a:rPr>
              <a:t>circ</a:t>
            </a:r>
            <a:r>
              <a:rPr lang="en-US" altLang="zh-CN" sz="2000" dirty="0">
                <a:latin typeface="Courier New" panose="02070309020205020404" pitchFamily="49" charset="0"/>
                <a:ea typeface="宋体" panose="02010600030101010101" pitchFamily="2" charset="-122"/>
              </a:rPr>
              <a:t> = new Circle(12.0);</a:t>
            </a:r>
          </a:p>
          <a:p>
            <a:pPr lvl="1">
              <a:lnSpc>
                <a:spcPct val="70000"/>
              </a:lnSpc>
              <a:buFontTx/>
              <a:buNone/>
            </a:pPr>
            <a:r>
              <a:rPr lang="en-US" altLang="zh-CN" sz="2000" dirty="0">
                <a:latin typeface="Courier New" panose="02070309020205020404" pitchFamily="49" charset="0"/>
                <a:ea typeface="宋体" panose="02010600030101010101" pitchFamily="2" charset="-122"/>
              </a:rPr>
              <a:t>	Rectangle </a:t>
            </a:r>
            <a:r>
              <a:rPr lang="en-US" altLang="zh-CN" sz="2000" dirty="0" err="1">
                <a:latin typeface="Courier New" panose="02070309020205020404" pitchFamily="49" charset="0"/>
                <a:ea typeface="宋体" panose="02010600030101010101" pitchFamily="2" charset="-122"/>
              </a:rPr>
              <a:t>rect</a:t>
            </a:r>
            <a:r>
              <a:rPr lang="en-US" altLang="zh-CN" sz="2000" dirty="0">
                <a:latin typeface="Courier New" panose="02070309020205020404" pitchFamily="49" charset="0"/>
                <a:ea typeface="宋体" panose="02010600030101010101" pitchFamily="2" charset="-122"/>
              </a:rPr>
              <a:t> = new Rectangle(4, 7);</a:t>
            </a:r>
          </a:p>
          <a:p>
            <a:pPr lvl="1">
              <a:lnSpc>
                <a:spcPct val="70000"/>
              </a:lnSpc>
              <a:buFontTx/>
              <a:buNone/>
            </a:pPr>
            <a:r>
              <a:rPr lang="en-US" altLang="zh-CN" sz="2000" dirty="0">
                <a:latin typeface="Courier New" panose="02070309020205020404" pitchFamily="49" charset="0"/>
                <a:ea typeface="宋体" panose="02010600030101010101" pitchFamily="2" charset="-122"/>
              </a:rPr>
              <a:t>	Triangle tri = new Triangle(5, 12, 13);</a:t>
            </a:r>
          </a:p>
          <a:p>
            <a:pPr lvl="1">
              <a:lnSpc>
                <a:spcPct val="70000"/>
              </a:lnSpc>
              <a:buFontTx/>
              <a:buNone/>
            </a:pP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printInfo</a:t>
            </a:r>
            <a:r>
              <a:rPr lang="en-US" altLang="zh-CN" sz="2000" b="1" dirty="0">
                <a:latin typeface="Courier New" panose="02070309020205020404" pitchFamily="49" charset="0"/>
                <a:ea typeface="宋体" panose="02010600030101010101" pitchFamily="2" charset="-122"/>
              </a:rPr>
              <a:t>(</a:t>
            </a:r>
            <a:r>
              <a:rPr lang="en-US" altLang="zh-CN" sz="2000" b="1" dirty="0" err="1">
                <a:latin typeface="Courier New" panose="02070309020205020404" pitchFamily="49" charset="0"/>
                <a:ea typeface="宋体" panose="02010600030101010101" pitchFamily="2" charset="-122"/>
              </a:rPr>
              <a:t>circ</a:t>
            </a:r>
            <a:r>
              <a:rPr lang="en-US" altLang="zh-CN" sz="2000" b="1" dirty="0">
                <a:latin typeface="Courier New" panose="02070309020205020404" pitchFamily="49" charset="0"/>
                <a:ea typeface="宋体" panose="02010600030101010101" pitchFamily="2" charset="-122"/>
              </a:rPr>
              <a:t>);</a:t>
            </a:r>
          </a:p>
          <a:p>
            <a:pPr lvl="1">
              <a:lnSpc>
                <a:spcPct val="70000"/>
              </a:lnSpc>
              <a:buFontTx/>
              <a:buNone/>
            </a:pP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printInfo</a:t>
            </a:r>
            <a:r>
              <a:rPr lang="en-US" altLang="zh-CN" sz="2000" b="1" dirty="0">
                <a:latin typeface="Courier New" panose="02070309020205020404" pitchFamily="49" charset="0"/>
                <a:ea typeface="宋体" panose="02010600030101010101" pitchFamily="2" charset="-122"/>
              </a:rPr>
              <a:t>(tri);</a:t>
            </a:r>
          </a:p>
          <a:p>
            <a:pPr lvl="1">
              <a:lnSpc>
                <a:spcPct val="70000"/>
              </a:lnSpc>
              <a:buFontTx/>
              <a:buNone/>
            </a:pP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printInfo</a:t>
            </a:r>
            <a:r>
              <a:rPr lang="en-US" altLang="zh-CN" sz="2000" b="1" dirty="0">
                <a:latin typeface="Courier New" panose="02070309020205020404" pitchFamily="49" charset="0"/>
                <a:ea typeface="宋体" panose="02010600030101010101" pitchFamily="2" charset="-122"/>
              </a:rPr>
              <a:t>(</a:t>
            </a:r>
            <a:r>
              <a:rPr lang="en-US" altLang="zh-CN" sz="2000" b="1" dirty="0" err="1">
                <a:latin typeface="Courier New" panose="02070309020205020404" pitchFamily="49" charset="0"/>
                <a:ea typeface="宋体" panose="02010600030101010101" pitchFamily="2" charset="-122"/>
              </a:rPr>
              <a:t>rect</a:t>
            </a:r>
            <a:r>
              <a:rPr lang="en-US" altLang="zh-CN" sz="2000" b="1" dirty="0" smtClean="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p:txBody>
      </p:sp>
      <p:sp>
        <p:nvSpPr>
          <p:cNvPr id="2" name="文本框 1"/>
          <p:cNvSpPr txBox="1"/>
          <p:nvPr/>
        </p:nvSpPr>
        <p:spPr>
          <a:xfrm>
            <a:off x="8136836" y="4823791"/>
            <a:ext cx="2769703"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smtClean="0"/>
              <a:t>就该例子而言，比较使用继承与接口的区别！</a:t>
            </a:r>
            <a:endParaRPr lang="zh-CN" altLang="en-US" dirty="0"/>
          </a:p>
        </p:txBody>
      </p:sp>
      <p:sp>
        <p:nvSpPr>
          <p:cNvPr id="3" name="日期占位符 2"/>
          <p:cNvSpPr>
            <a:spLocks noGrp="1"/>
          </p:cNvSpPr>
          <p:nvPr>
            <p:ph type="dt" sz="half" idx="10"/>
          </p:nvPr>
        </p:nvSpPr>
        <p:spPr/>
        <p:txBody>
          <a:bodyPr/>
          <a:lstStyle/>
          <a:p>
            <a:fld id="{527BA8F2-5732-46F5-ADBD-56ABF6F3E58C}" type="datetime1">
              <a:rPr lang="zh-CN" altLang="en-US" smtClean="0"/>
              <a:t>2017/3/17</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52</a:t>
            </a:fld>
            <a:endParaRPr lang="zh-CN" altLang="en-US"/>
          </a:p>
        </p:txBody>
      </p:sp>
    </p:spTree>
    <p:extLst>
      <p:ext uri="{BB962C8B-B14F-4D97-AF65-F5344CB8AC3E}">
        <p14:creationId xmlns:p14="http://schemas.microsoft.com/office/powerpoint/2010/main" val="71569446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类型抽象与接口抽象</a:t>
            </a:r>
            <a:endParaRPr lang="zh-CN" altLang="en-US" dirty="0"/>
          </a:p>
        </p:txBody>
      </p:sp>
      <p:sp>
        <p:nvSpPr>
          <p:cNvPr id="3" name="内容占位符 2"/>
          <p:cNvSpPr>
            <a:spLocks noGrp="1"/>
          </p:cNvSpPr>
          <p:nvPr>
            <p:ph idx="1"/>
          </p:nvPr>
        </p:nvSpPr>
        <p:spPr>
          <a:xfrm>
            <a:off x="838200" y="1825625"/>
            <a:ext cx="10515600" cy="796275"/>
          </a:xfrm>
        </p:spPr>
        <p:txBody>
          <a:bodyPr>
            <a:normAutofit fontScale="92500" lnSpcReduction="20000"/>
          </a:bodyPr>
          <a:lstStyle/>
          <a:p>
            <a:r>
              <a:rPr lang="zh-CN" altLang="en-US" dirty="0" smtClean="0"/>
              <a:t>类型抽象关注数据以及在数据状态上的操作行为</a:t>
            </a:r>
            <a:endParaRPr lang="en-US" altLang="zh-CN" dirty="0" smtClean="0"/>
          </a:p>
          <a:p>
            <a:r>
              <a:rPr lang="zh-CN" altLang="en-US" dirty="0" smtClean="0"/>
              <a:t>接口抽象关注具有外在统一语义的操作行为</a:t>
            </a:r>
            <a:endParaRPr lang="en-US" altLang="zh-CN" dirty="0"/>
          </a:p>
        </p:txBody>
      </p:sp>
      <p:sp>
        <p:nvSpPr>
          <p:cNvPr id="4" name="矩形 3"/>
          <p:cNvSpPr/>
          <p:nvPr/>
        </p:nvSpPr>
        <p:spPr>
          <a:xfrm>
            <a:off x="626704" y="3032454"/>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class_name</a:t>
            </a:r>
            <a:endParaRPr lang="zh-CN" altLang="en-US" dirty="0"/>
          </a:p>
        </p:txBody>
      </p:sp>
      <p:sp>
        <p:nvSpPr>
          <p:cNvPr id="5" name="矩形 4"/>
          <p:cNvSpPr/>
          <p:nvPr/>
        </p:nvSpPr>
        <p:spPr>
          <a:xfrm>
            <a:off x="626704" y="3443002"/>
            <a:ext cx="1763485" cy="805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r>
              <a:rPr lang="en-US" altLang="zh-CN" dirty="0" smtClean="0"/>
              <a:t>ata field</a:t>
            </a:r>
            <a:endParaRPr lang="zh-CN" altLang="en-US" dirty="0"/>
          </a:p>
        </p:txBody>
      </p:sp>
      <p:sp>
        <p:nvSpPr>
          <p:cNvPr id="6" name="矩形 5"/>
          <p:cNvSpPr/>
          <p:nvPr/>
        </p:nvSpPr>
        <p:spPr>
          <a:xfrm>
            <a:off x="626704" y="4248541"/>
            <a:ext cx="1763485" cy="8117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m</a:t>
            </a:r>
            <a:r>
              <a:rPr lang="en-US" altLang="zh-CN" dirty="0" smtClean="0"/>
              <a:t>ethod field</a:t>
            </a:r>
            <a:endParaRPr lang="zh-CN" altLang="en-US" dirty="0"/>
          </a:p>
        </p:txBody>
      </p:sp>
      <p:sp>
        <p:nvSpPr>
          <p:cNvPr id="7" name="矩形 6"/>
          <p:cNvSpPr/>
          <p:nvPr/>
        </p:nvSpPr>
        <p:spPr>
          <a:xfrm>
            <a:off x="3498977" y="2845835"/>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class_name</a:t>
            </a:r>
            <a:endParaRPr lang="zh-CN" altLang="en-US" dirty="0"/>
          </a:p>
        </p:txBody>
      </p:sp>
      <p:sp>
        <p:nvSpPr>
          <p:cNvPr id="8" name="矩形 7"/>
          <p:cNvSpPr/>
          <p:nvPr/>
        </p:nvSpPr>
        <p:spPr>
          <a:xfrm>
            <a:off x="3498977" y="3256383"/>
            <a:ext cx="1763485" cy="805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r>
              <a:rPr lang="en-US" altLang="zh-CN" dirty="0" smtClean="0"/>
              <a:t>ata field</a:t>
            </a:r>
            <a:endParaRPr lang="zh-CN" altLang="en-US" dirty="0"/>
          </a:p>
        </p:txBody>
      </p:sp>
      <p:sp>
        <p:nvSpPr>
          <p:cNvPr id="9" name="矩形 8"/>
          <p:cNvSpPr/>
          <p:nvPr/>
        </p:nvSpPr>
        <p:spPr>
          <a:xfrm>
            <a:off x="3498977" y="4239211"/>
            <a:ext cx="1763485" cy="8117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m</a:t>
            </a:r>
            <a:r>
              <a:rPr lang="en-US" altLang="zh-CN" dirty="0" smtClean="0"/>
              <a:t>ethod field</a:t>
            </a:r>
            <a:endParaRPr lang="zh-CN" altLang="en-US" dirty="0"/>
          </a:p>
        </p:txBody>
      </p:sp>
      <p:sp>
        <p:nvSpPr>
          <p:cNvPr id="10" name="矩形 9"/>
          <p:cNvSpPr/>
          <p:nvPr/>
        </p:nvSpPr>
        <p:spPr>
          <a:xfrm>
            <a:off x="3498977" y="4061923"/>
            <a:ext cx="1763485" cy="1710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smtClean="0">
                <a:solidFill>
                  <a:schemeClr val="tx1"/>
                </a:solidFill>
              </a:rPr>
              <a:t>Added data field</a:t>
            </a:r>
            <a:endParaRPr lang="zh-CN" altLang="en-US" sz="1400" dirty="0">
              <a:solidFill>
                <a:schemeClr val="tx1"/>
              </a:solidFill>
            </a:endParaRPr>
          </a:p>
        </p:txBody>
      </p:sp>
      <p:sp>
        <p:nvSpPr>
          <p:cNvPr id="11" name="矩形 10"/>
          <p:cNvSpPr/>
          <p:nvPr/>
        </p:nvSpPr>
        <p:spPr>
          <a:xfrm>
            <a:off x="3498977" y="5044752"/>
            <a:ext cx="1763485" cy="245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solidFill>
                  <a:schemeClr val="tx1"/>
                </a:solidFill>
              </a:rPr>
              <a:t>Added method field</a:t>
            </a:r>
            <a:endParaRPr lang="zh-CN" altLang="en-US" sz="1400" dirty="0">
              <a:solidFill>
                <a:schemeClr val="tx1"/>
              </a:solidFill>
            </a:endParaRPr>
          </a:p>
        </p:txBody>
      </p:sp>
      <p:sp>
        <p:nvSpPr>
          <p:cNvPr id="12" name="等腰三角形 11"/>
          <p:cNvSpPr/>
          <p:nvPr/>
        </p:nvSpPr>
        <p:spPr>
          <a:xfrm rot="16200000">
            <a:off x="2389413" y="4009830"/>
            <a:ext cx="269033" cy="27058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4" name="直接连接符 13"/>
          <p:cNvCxnSpPr>
            <a:stCxn id="12" idx="3"/>
            <a:endCxn id="10" idx="1"/>
          </p:cNvCxnSpPr>
          <p:nvPr/>
        </p:nvCxnSpPr>
        <p:spPr>
          <a:xfrm>
            <a:off x="2659223" y="4145123"/>
            <a:ext cx="839754" cy="2331"/>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6714929" y="3589964"/>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interface</a:t>
            </a:r>
            <a:r>
              <a:rPr lang="en-US" altLang="zh-CN" dirty="0" err="1" smtClean="0"/>
              <a:t>_name</a:t>
            </a:r>
            <a:endParaRPr lang="zh-CN" altLang="en-US" dirty="0"/>
          </a:p>
        </p:txBody>
      </p:sp>
      <p:sp>
        <p:nvSpPr>
          <p:cNvPr id="18" name="矩形 17"/>
          <p:cNvSpPr/>
          <p:nvPr/>
        </p:nvSpPr>
        <p:spPr>
          <a:xfrm>
            <a:off x="6714929" y="4009838"/>
            <a:ext cx="1763485" cy="496852"/>
          </a:xfrm>
          <a:prstGeom prst="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solidFill>
                  <a:schemeClr val="tx1"/>
                </a:solidFill>
              </a:rPr>
              <a:t>interface </a:t>
            </a:r>
            <a:r>
              <a:rPr lang="en-US" altLang="zh-CN" dirty="0" err="1" smtClean="0">
                <a:solidFill>
                  <a:schemeClr val="tx1"/>
                </a:solidFill>
              </a:rPr>
              <a:t>decls</a:t>
            </a:r>
            <a:endParaRPr lang="zh-CN" altLang="en-US" dirty="0">
              <a:solidFill>
                <a:schemeClr val="tx1"/>
              </a:solidFill>
            </a:endParaRPr>
          </a:p>
        </p:txBody>
      </p:sp>
      <p:sp>
        <p:nvSpPr>
          <p:cNvPr id="19" name="矩形 18"/>
          <p:cNvSpPr/>
          <p:nvPr/>
        </p:nvSpPr>
        <p:spPr>
          <a:xfrm>
            <a:off x="9587202" y="2929813"/>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class_name</a:t>
            </a:r>
            <a:endParaRPr lang="zh-CN" altLang="en-US" dirty="0"/>
          </a:p>
        </p:txBody>
      </p:sp>
      <p:sp>
        <p:nvSpPr>
          <p:cNvPr id="20" name="矩形 19"/>
          <p:cNvSpPr/>
          <p:nvPr/>
        </p:nvSpPr>
        <p:spPr>
          <a:xfrm>
            <a:off x="9587202" y="3340361"/>
            <a:ext cx="1763485" cy="805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r>
              <a:rPr lang="en-US" altLang="zh-CN" dirty="0" smtClean="0"/>
              <a:t>ata field</a:t>
            </a:r>
            <a:endParaRPr lang="zh-CN" altLang="en-US" dirty="0"/>
          </a:p>
        </p:txBody>
      </p:sp>
      <p:sp>
        <p:nvSpPr>
          <p:cNvPr id="21" name="矩形 20"/>
          <p:cNvSpPr/>
          <p:nvPr/>
        </p:nvSpPr>
        <p:spPr>
          <a:xfrm>
            <a:off x="9587202" y="4155231"/>
            <a:ext cx="1763485" cy="8117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m</a:t>
            </a:r>
            <a:r>
              <a:rPr lang="en-US" altLang="zh-CN" dirty="0" smtClean="0"/>
              <a:t>ethod field</a:t>
            </a:r>
            <a:endParaRPr lang="zh-CN" altLang="en-US" dirty="0"/>
          </a:p>
        </p:txBody>
      </p:sp>
      <p:sp>
        <p:nvSpPr>
          <p:cNvPr id="24" name="等腰三角形 23"/>
          <p:cNvSpPr/>
          <p:nvPr/>
        </p:nvSpPr>
        <p:spPr>
          <a:xfrm rot="16200000">
            <a:off x="8477638" y="4009829"/>
            <a:ext cx="269033" cy="27058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连接符 24"/>
          <p:cNvCxnSpPr>
            <a:stCxn id="24" idx="3"/>
          </p:cNvCxnSpPr>
          <p:nvPr/>
        </p:nvCxnSpPr>
        <p:spPr>
          <a:xfrm>
            <a:off x="8747448" y="4145122"/>
            <a:ext cx="839754" cy="233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7" name="矩形 26"/>
          <p:cNvSpPr/>
          <p:nvPr/>
        </p:nvSpPr>
        <p:spPr>
          <a:xfrm>
            <a:off x="9587202" y="4960773"/>
            <a:ext cx="1763485" cy="496852"/>
          </a:xfrm>
          <a:prstGeom prst="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solidFill>
                  <a:schemeClr val="tx1"/>
                </a:solidFill>
              </a:rPr>
              <a:t>interface </a:t>
            </a:r>
            <a:r>
              <a:rPr lang="en-US" altLang="zh-CN" dirty="0" err="1" smtClean="0">
                <a:solidFill>
                  <a:schemeClr val="tx1"/>
                </a:solidFill>
              </a:rPr>
              <a:t>impls</a:t>
            </a:r>
            <a:endParaRPr lang="zh-CN" altLang="en-US" dirty="0">
              <a:solidFill>
                <a:schemeClr val="tx1"/>
              </a:solidFill>
            </a:endParaRPr>
          </a:p>
        </p:txBody>
      </p:sp>
      <p:sp>
        <p:nvSpPr>
          <p:cNvPr id="28" name="矩形 27"/>
          <p:cNvSpPr/>
          <p:nvPr/>
        </p:nvSpPr>
        <p:spPr>
          <a:xfrm>
            <a:off x="7411614" y="5600702"/>
            <a:ext cx="3831774"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t>给定</a:t>
            </a:r>
            <a:r>
              <a:rPr lang="zh-CN" altLang="en-US" dirty="0"/>
              <a:t>两个类</a:t>
            </a:r>
            <a:r>
              <a:rPr lang="en-US" altLang="zh-CN" dirty="0"/>
              <a:t>D</a:t>
            </a:r>
            <a:r>
              <a:rPr lang="zh-CN" altLang="en-US" dirty="0"/>
              <a:t>和</a:t>
            </a:r>
            <a:r>
              <a:rPr lang="en-US" altLang="zh-CN" dirty="0"/>
              <a:t>E</a:t>
            </a:r>
            <a:r>
              <a:rPr lang="zh-CN" altLang="en-US" dirty="0"/>
              <a:t>，都实现接口</a:t>
            </a:r>
            <a:r>
              <a:rPr lang="en-US" altLang="zh-CN" dirty="0"/>
              <a:t>Y</a:t>
            </a:r>
          </a:p>
          <a:p>
            <a:pPr marL="742950" lvl="1" indent="-285750">
              <a:buFont typeface="Arial" panose="020B0604020202020204" pitchFamily="34" charset="0"/>
              <a:buChar char="•"/>
            </a:pPr>
            <a:r>
              <a:rPr lang="zh-CN" altLang="en-US" dirty="0"/>
              <a:t>你能对</a:t>
            </a:r>
            <a:r>
              <a:rPr lang="en-US" altLang="zh-CN" dirty="0"/>
              <a:t>D</a:t>
            </a:r>
            <a:r>
              <a:rPr lang="zh-CN" altLang="en-US" dirty="0"/>
              <a:t>和</a:t>
            </a:r>
            <a:r>
              <a:rPr lang="en-US" altLang="zh-CN" dirty="0"/>
              <a:t>E</a:t>
            </a:r>
            <a:r>
              <a:rPr lang="zh-CN" altLang="en-US" dirty="0"/>
              <a:t>做什么概括？</a:t>
            </a:r>
          </a:p>
        </p:txBody>
      </p:sp>
      <p:sp>
        <p:nvSpPr>
          <p:cNvPr id="29" name="矩形 28"/>
          <p:cNvSpPr/>
          <p:nvPr/>
        </p:nvSpPr>
        <p:spPr>
          <a:xfrm>
            <a:off x="1379374" y="5558226"/>
            <a:ext cx="3771124" cy="646331"/>
          </a:xfrm>
          <a:prstGeom prst="rect">
            <a:avLst/>
          </a:prstGeom>
        </p:spPr>
        <p:txBody>
          <a:bodyPr wrap="square">
            <a:spAutoFit/>
          </a:bodyPr>
          <a:lstStyle/>
          <a:p>
            <a:pPr marL="285750" indent="-285750">
              <a:buFont typeface="Arial" panose="020B0604020202020204" pitchFamily="34" charset="0"/>
              <a:buChar char="•"/>
            </a:pPr>
            <a:r>
              <a:rPr lang="zh-CN" altLang="en-US" dirty="0"/>
              <a:t>给定两个类</a:t>
            </a:r>
            <a:r>
              <a:rPr lang="en-US" altLang="zh-CN" dirty="0"/>
              <a:t>B</a:t>
            </a:r>
            <a:r>
              <a:rPr lang="zh-CN" altLang="en-US" dirty="0"/>
              <a:t>和</a:t>
            </a:r>
            <a:r>
              <a:rPr lang="en-US" altLang="zh-CN" dirty="0"/>
              <a:t>C</a:t>
            </a:r>
            <a:r>
              <a:rPr lang="zh-CN" altLang="en-US" dirty="0"/>
              <a:t>，都继承自</a:t>
            </a:r>
            <a:r>
              <a:rPr lang="en-US" altLang="zh-CN" dirty="0"/>
              <a:t>A</a:t>
            </a:r>
          </a:p>
          <a:p>
            <a:pPr marL="742950" lvl="1" indent="-285750">
              <a:buFont typeface="Arial" panose="020B0604020202020204" pitchFamily="34" charset="0"/>
              <a:buChar char="•"/>
            </a:pPr>
            <a:r>
              <a:rPr lang="zh-CN" altLang="en-US" dirty="0"/>
              <a:t>你能对</a:t>
            </a:r>
            <a:r>
              <a:rPr lang="en-US" altLang="zh-CN" dirty="0"/>
              <a:t>B</a:t>
            </a:r>
            <a:r>
              <a:rPr lang="zh-CN" altLang="en-US" dirty="0"/>
              <a:t>和</a:t>
            </a:r>
            <a:r>
              <a:rPr lang="en-US" altLang="zh-CN" dirty="0"/>
              <a:t>C</a:t>
            </a:r>
            <a:r>
              <a:rPr lang="zh-CN" altLang="en-US" dirty="0"/>
              <a:t>做什么概括？</a:t>
            </a:r>
          </a:p>
        </p:txBody>
      </p:sp>
      <p:sp>
        <p:nvSpPr>
          <p:cNvPr id="30" name="日期占位符 29"/>
          <p:cNvSpPr>
            <a:spLocks noGrp="1"/>
          </p:cNvSpPr>
          <p:nvPr>
            <p:ph type="dt" sz="half" idx="10"/>
          </p:nvPr>
        </p:nvSpPr>
        <p:spPr/>
        <p:txBody>
          <a:bodyPr/>
          <a:lstStyle/>
          <a:p>
            <a:fld id="{F8331BEE-132F-4582-A24D-A8F4C4BBE67F}" type="datetime1">
              <a:rPr lang="zh-CN" altLang="en-US" smtClean="0"/>
              <a:t>2017/3/17</a:t>
            </a:fld>
            <a:endParaRPr lang="zh-CN" altLang="en-US"/>
          </a:p>
        </p:txBody>
      </p:sp>
      <p:sp>
        <p:nvSpPr>
          <p:cNvPr id="32" name="灯片编号占位符 31"/>
          <p:cNvSpPr>
            <a:spLocks noGrp="1"/>
          </p:cNvSpPr>
          <p:nvPr>
            <p:ph type="sldNum" sz="quarter" idx="12"/>
          </p:nvPr>
        </p:nvSpPr>
        <p:spPr/>
        <p:txBody>
          <a:bodyPr/>
          <a:lstStyle/>
          <a:p>
            <a:fld id="{28BC83B9-764D-4D9E-9517-E65F62E3E5B3}" type="slidenum">
              <a:rPr lang="zh-CN" altLang="en-US" smtClean="0"/>
              <a:t>53</a:t>
            </a:fld>
            <a:endParaRPr lang="zh-CN" altLang="en-US"/>
          </a:p>
        </p:txBody>
      </p:sp>
    </p:spTree>
    <p:extLst>
      <p:ext uri="{BB962C8B-B14F-4D97-AF65-F5344CB8AC3E}">
        <p14:creationId xmlns:p14="http://schemas.microsoft.com/office/powerpoint/2010/main" val="18403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抽象方法与抽象类</a:t>
            </a:r>
            <a:endParaRPr lang="en-US" altLang="zh-CN" dirty="0" smtClean="0">
              <a:ea typeface="宋体" panose="02010600030101010101" pitchFamily="2" charset="-122"/>
            </a:endParaRPr>
          </a:p>
        </p:txBody>
      </p:sp>
      <p:sp>
        <p:nvSpPr>
          <p:cNvPr id="5124" name="Rectangle 3"/>
          <p:cNvSpPr>
            <a:spLocks noGrp="1" noChangeArrowheads="1"/>
          </p:cNvSpPr>
          <p:nvPr>
            <p:ph type="body" idx="1"/>
          </p:nvPr>
        </p:nvSpPr>
        <p:spPr/>
        <p:txBody>
          <a:bodyPr/>
          <a:lstStyle/>
          <a:p>
            <a:pPr eaLnBrk="1" hangingPunct="1">
              <a:lnSpc>
                <a:spcPct val="90000"/>
              </a:lnSpc>
            </a:pPr>
            <a:r>
              <a:rPr lang="zh-CN" altLang="en-US" dirty="0" smtClean="0">
                <a:ea typeface="宋体" panose="02010600030101010101" pitchFamily="2" charset="-122"/>
              </a:rPr>
              <a:t>接口类中定义的方法都是抽象方法</a:t>
            </a:r>
            <a:endParaRPr lang="en-US" altLang="zh-CN" dirty="0" smtClean="0">
              <a:ea typeface="宋体" panose="02010600030101010101" pitchFamily="2" charset="-122"/>
            </a:endParaRPr>
          </a:p>
          <a:p>
            <a:pPr eaLnBrk="1" hangingPunct="1">
              <a:lnSpc>
                <a:spcPct val="90000"/>
              </a:lnSpc>
            </a:pPr>
            <a:r>
              <a:rPr lang="zh-CN" altLang="en-US" dirty="0">
                <a:ea typeface="宋体" panose="02010600030101010101" pitchFamily="2" charset="-122"/>
              </a:rPr>
              <a:t>也</a:t>
            </a:r>
            <a:r>
              <a:rPr lang="zh-CN" altLang="en-US" dirty="0" smtClean="0">
                <a:ea typeface="宋体" panose="02010600030101010101" pitchFamily="2" charset="-122"/>
              </a:rPr>
              <a:t>可以在普通类中声明抽象的方法</a:t>
            </a:r>
            <a:endParaRPr lang="en-US" altLang="zh-CN" dirty="0" smtClean="0">
              <a:ea typeface="宋体" panose="02010600030101010101" pitchFamily="2" charset="-122"/>
            </a:endParaRPr>
          </a:p>
          <a:p>
            <a:pPr lvl="1" eaLnBrk="1" hangingPunct="1">
              <a:lnSpc>
                <a:spcPct val="90000"/>
              </a:lnSpc>
              <a:buClr>
                <a:srgbClr val="FFFF99"/>
              </a:buClr>
              <a:buFontTx/>
              <a:buChar char=" "/>
            </a:pPr>
            <a:r>
              <a:rPr lang="en-US" altLang="zh-CN" dirty="0" smtClean="0">
                <a:latin typeface="Trebuchet MS" panose="020B0603020202020204" pitchFamily="34" charset="0"/>
                <a:ea typeface="宋体" panose="02010600030101010101" pitchFamily="2" charset="-122"/>
              </a:rPr>
              <a:t>public abstract void draw(</a:t>
            </a:r>
            <a:r>
              <a:rPr lang="en-US" altLang="zh-CN" dirty="0" err="1" smtClean="0">
                <a:latin typeface="Trebuchet MS" panose="020B0603020202020204" pitchFamily="34" charset="0"/>
                <a:ea typeface="宋体" panose="02010600030101010101" pitchFamily="2" charset="-122"/>
              </a:rPr>
              <a:t>int</a:t>
            </a:r>
            <a:r>
              <a:rPr lang="en-US" altLang="zh-CN" dirty="0" smtClean="0">
                <a:latin typeface="Trebuchet MS" panose="020B0603020202020204" pitchFamily="34" charset="0"/>
                <a:ea typeface="宋体" panose="02010600030101010101" pitchFamily="2" charset="-122"/>
              </a:rPr>
              <a:t> size);</a:t>
            </a:r>
            <a:endParaRPr lang="en-US" altLang="zh-CN" dirty="0" smtClean="0">
              <a:ea typeface="宋体" panose="02010600030101010101" pitchFamily="2" charset="-122"/>
            </a:endParaRPr>
          </a:p>
          <a:p>
            <a:r>
              <a:rPr lang="zh-CN" altLang="en-US" dirty="0" smtClean="0">
                <a:ea typeface="宋体" panose="02010600030101010101" pitchFamily="2" charset="-122"/>
              </a:rPr>
              <a:t>任何一个包括抽象方法的类都是抽象类，必须使用</a:t>
            </a:r>
            <a:r>
              <a:rPr lang="en-US" altLang="zh-CN" dirty="0" smtClean="0">
                <a:ea typeface="宋体" panose="02010600030101010101" pitchFamily="2" charset="-122"/>
              </a:rPr>
              <a:t>abstract</a:t>
            </a:r>
            <a:r>
              <a:rPr lang="zh-CN" altLang="en-US" dirty="0" smtClean="0">
                <a:ea typeface="宋体" panose="02010600030101010101" pitchFamily="2" charset="-122"/>
              </a:rPr>
              <a:t>关键词</a:t>
            </a:r>
            <a:endParaRPr lang="en-US" altLang="zh-CN" dirty="0" smtClean="0">
              <a:ea typeface="宋体" panose="02010600030101010101" pitchFamily="2" charset="-122"/>
            </a:endParaRPr>
          </a:p>
          <a:p>
            <a:pPr marL="457200" lvl="1" indent="0">
              <a:buNone/>
            </a:pPr>
            <a:r>
              <a:rPr lang="en-US" altLang="zh-CN" dirty="0" smtClean="0">
                <a:latin typeface="Trebuchet MS" panose="020B0603020202020204" pitchFamily="34" charset="0"/>
              </a:rPr>
              <a:t>  abstract </a:t>
            </a:r>
            <a:r>
              <a:rPr lang="en-US" altLang="zh-CN" dirty="0">
                <a:latin typeface="Trebuchet MS" panose="020B0603020202020204" pitchFamily="34" charset="0"/>
              </a:rPr>
              <a:t>class </a:t>
            </a:r>
            <a:r>
              <a:rPr lang="en-US" altLang="zh-CN" dirty="0" err="1">
                <a:latin typeface="Trebuchet MS" panose="020B0603020202020204" pitchFamily="34" charset="0"/>
              </a:rPr>
              <a:t>MyClass</a:t>
            </a:r>
            <a:r>
              <a:rPr lang="en-US" altLang="zh-CN" dirty="0">
                <a:latin typeface="Trebuchet MS" panose="020B0603020202020204" pitchFamily="34" charset="0"/>
              </a:rPr>
              <a:t> </a:t>
            </a:r>
            <a:r>
              <a:rPr lang="en-US" altLang="zh-CN" dirty="0" smtClean="0">
                <a:latin typeface="Trebuchet MS" panose="020B0603020202020204" pitchFamily="34" charset="0"/>
              </a:rPr>
              <a:t>{...}</a:t>
            </a:r>
          </a:p>
          <a:p>
            <a:r>
              <a:rPr lang="zh-CN" altLang="en-US" dirty="0" smtClean="0">
                <a:ea typeface="宋体" panose="02010600030101010101" pitchFamily="2" charset="-122"/>
              </a:rPr>
              <a:t>抽象类是一个不完整的类，因而不能实例化</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2F5098E6-E8B8-4D5D-8F27-C99591187935}"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54</a:t>
            </a:fld>
            <a:endParaRPr lang="zh-CN" altLang="en-US"/>
          </a:p>
        </p:txBody>
      </p:sp>
    </p:spTree>
    <p:extLst>
      <p:ext uri="{BB962C8B-B14F-4D97-AF65-F5344CB8AC3E}">
        <p14:creationId xmlns:p14="http://schemas.microsoft.com/office/powerpoint/2010/main" val="35458126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抽象方法与抽象类</a:t>
            </a:r>
            <a:endParaRPr lang="en-US" altLang="zh-CN" dirty="0" smtClean="0">
              <a:ea typeface="宋体" panose="02010600030101010101" pitchFamily="2" charset="-122"/>
            </a:endParaRPr>
          </a:p>
        </p:txBody>
      </p:sp>
      <p:sp>
        <p:nvSpPr>
          <p:cNvPr id="7172" name="Rectangle 3"/>
          <p:cNvSpPr>
            <a:spLocks noGrp="1" noChangeArrowheads="1"/>
          </p:cNvSpPr>
          <p:nvPr>
            <p:ph idx="1"/>
          </p:nvPr>
        </p:nvSpPr>
        <p:spPr/>
        <p:txBody>
          <a:bodyPr/>
          <a:lstStyle/>
          <a:p>
            <a:pPr eaLnBrk="1" hangingPunct="1"/>
            <a:r>
              <a:rPr lang="zh-CN" altLang="en-US" dirty="0" smtClean="0">
                <a:ea typeface="宋体" panose="02010600030101010101" pitchFamily="2" charset="-122"/>
              </a:rPr>
              <a:t>抽象类可以通过继承机制被扩展</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如果子类提供了抽象类中所有抽象方法的实现，则子类可以被实例化</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否则，子类仍然是抽象类</a:t>
            </a:r>
            <a:r>
              <a:rPr lang="en-US" altLang="zh-CN" dirty="0" smtClean="0">
                <a:ea typeface="宋体" panose="02010600030101010101" pitchFamily="2" charset="-122"/>
              </a:rPr>
              <a:t>(</a:t>
            </a:r>
            <a:r>
              <a:rPr lang="zh-CN" altLang="en-US" dirty="0" smtClean="0">
                <a:ea typeface="宋体" panose="02010600030101010101" pitchFamily="2" charset="-122"/>
              </a:rPr>
              <a:t>使用</a:t>
            </a:r>
            <a:r>
              <a:rPr lang="en-US" altLang="zh-CN" dirty="0" smtClean="0">
                <a:ea typeface="宋体" panose="02010600030101010101" pitchFamily="2" charset="-122"/>
              </a:rPr>
              <a:t>abstract</a:t>
            </a:r>
            <a:r>
              <a:rPr lang="zh-CN" altLang="en-US" dirty="0" smtClean="0">
                <a:ea typeface="宋体" panose="02010600030101010101" pitchFamily="2" charset="-122"/>
              </a:rPr>
              <a:t>关键词</a:t>
            </a:r>
            <a:r>
              <a:rPr lang="en-US" altLang="zh-CN" dirty="0" smtClean="0">
                <a:ea typeface="宋体" panose="02010600030101010101" pitchFamily="2" charset="-122"/>
              </a:rPr>
              <a:t>)</a:t>
            </a:r>
          </a:p>
          <a:p>
            <a:pPr eaLnBrk="1" hangingPunct="1"/>
            <a:r>
              <a:rPr lang="zh-CN" altLang="en-US" dirty="0" smtClean="0">
                <a:ea typeface="宋体" panose="02010600030101010101" pitchFamily="2" charset="-122"/>
              </a:rPr>
              <a:t>即便一个类不拥有抽象方法，仍然可以声明它为抽象类，从而阻止对该类进行实例化</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45303067-94FE-452F-8E66-FFD95C139B4E}" type="datetime1">
              <a:rPr lang="zh-CN" altLang="en-US" smtClean="0"/>
              <a:t>2017/3/17</a:t>
            </a:fld>
            <a:endParaRPr lang="zh-CN" altLang="en-US"/>
          </a:p>
        </p:txBody>
      </p:sp>
      <p:sp>
        <p:nvSpPr>
          <p:cNvPr id="3" name="灯片编号占位符 2"/>
          <p:cNvSpPr>
            <a:spLocks noGrp="1"/>
          </p:cNvSpPr>
          <p:nvPr>
            <p:ph type="sldNum" sz="quarter" idx="12"/>
          </p:nvPr>
        </p:nvSpPr>
        <p:spPr/>
        <p:txBody>
          <a:bodyPr/>
          <a:lstStyle/>
          <a:p>
            <a:fld id="{28BC83B9-764D-4D9E-9517-E65F62E3E5B3}" type="slidenum">
              <a:rPr lang="zh-CN" altLang="en-US" smtClean="0"/>
              <a:t>55</a:t>
            </a:fld>
            <a:endParaRPr lang="zh-CN" altLang="en-US"/>
          </a:p>
        </p:txBody>
      </p:sp>
    </p:spTree>
    <p:extLst>
      <p:ext uri="{BB962C8B-B14F-4D97-AF65-F5344CB8AC3E}">
        <p14:creationId xmlns:p14="http://schemas.microsoft.com/office/powerpoint/2010/main" val="2249595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抽象方法与抽象类</a:t>
            </a:r>
            <a:endParaRPr lang="en-US" altLang="zh-CN" dirty="0" smtClean="0">
              <a:ea typeface="宋体" panose="02010600030101010101" pitchFamily="2" charset="-122"/>
            </a:endParaRPr>
          </a:p>
        </p:txBody>
      </p:sp>
      <p:sp>
        <p:nvSpPr>
          <p:cNvPr id="8196" name="Rectangle 3"/>
          <p:cNvSpPr>
            <a:spLocks noGrp="1" noChangeArrowheads="1"/>
          </p:cNvSpPr>
          <p:nvPr>
            <p:ph type="body" idx="1"/>
          </p:nvPr>
        </p:nvSpPr>
        <p:spPr>
          <a:xfrm>
            <a:off x="838200" y="1825625"/>
            <a:ext cx="10515600" cy="2358448"/>
          </a:xfrm>
        </p:spPr>
        <p:txBody>
          <a:bodyPr>
            <a:normAutofit lnSpcReduction="10000"/>
          </a:bodyPr>
          <a:lstStyle/>
          <a:p>
            <a:r>
              <a:rPr lang="zh-CN" altLang="en-US" dirty="0" smtClean="0">
                <a:ea typeface="宋体" panose="02010600030101010101" pitchFamily="2" charset="-122"/>
              </a:rPr>
              <a:t>对照前面介绍的接口类</a:t>
            </a:r>
            <a:r>
              <a:rPr lang="en-US" altLang="zh-CN" dirty="0" err="1" smtClean="0">
                <a:latin typeface="Trebuchet MS" panose="020B0603020202020204" pitchFamily="34" charset="0"/>
              </a:rPr>
              <a:t>ClosedShape</a:t>
            </a:r>
            <a:r>
              <a:rPr lang="zh-CN" altLang="en-US" dirty="0" smtClean="0">
                <a:ea typeface="宋体" panose="02010600030101010101" pitchFamily="2" charset="-122"/>
              </a:rPr>
              <a:t>，也可声明为普通类，它的子类包括</a:t>
            </a:r>
            <a:r>
              <a:rPr lang="en-US" altLang="zh-CN" dirty="0" smtClean="0">
                <a:latin typeface="Trebuchet MS" panose="020B0603020202020204" pitchFamily="34" charset="0"/>
                <a:ea typeface="宋体" panose="02010600030101010101" pitchFamily="2" charset="-122"/>
              </a:rPr>
              <a:t>Oval</a:t>
            </a:r>
            <a:r>
              <a:rPr lang="en-US" altLang="zh-CN" dirty="0" smtClean="0">
                <a:ea typeface="宋体" panose="02010600030101010101" pitchFamily="2" charset="-122"/>
              </a:rPr>
              <a:t>, </a:t>
            </a:r>
            <a:r>
              <a:rPr lang="en-US" altLang="zh-CN" dirty="0" smtClean="0">
                <a:latin typeface="Trebuchet MS" panose="020B0603020202020204" pitchFamily="34" charset="0"/>
                <a:ea typeface="宋体" panose="02010600030101010101" pitchFamily="2" charset="-122"/>
              </a:rPr>
              <a:t>Rectangle</a:t>
            </a:r>
            <a:r>
              <a:rPr lang="en-US" altLang="zh-CN" dirty="0" smtClean="0">
                <a:ea typeface="宋体" panose="02010600030101010101" pitchFamily="2" charset="-122"/>
              </a:rPr>
              <a:t>, </a:t>
            </a:r>
            <a:r>
              <a:rPr lang="en-US" altLang="zh-CN" dirty="0" smtClean="0">
                <a:latin typeface="Trebuchet MS" panose="020B0603020202020204" pitchFamily="34" charset="0"/>
                <a:ea typeface="宋体" panose="02010600030101010101" pitchFamily="2" charset="-122"/>
              </a:rPr>
              <a:t>Triangle</a:t>
            </a:r>
            <a:r>
              <a:rPr lang="en-US" altLang="zh-CN" dirty="0" smtClean="0">
                <a:ea typeface="宋体" panose="02010600030101010101" pitchFamily="2" charset="-122"/>
              </a:rPr>
              <a:t>, </a:t>
            </a:r>
            <a:r>
              <a:rPr lang="en-US" altLang="zh-CN" dirty="0" smtClean="0">
                <a:latin typeface="Trebuchet MS" panose="020B0603020202020204" pitchFamily="34" charset="0"/>
                <a:ea typeface="宋体" panose="02010600030101010101" pitchFamily="2" charset="-122"/>
              </a:rPr>
              <a:t>Hexagon</a:t>
            </a:r>
            <a:r>
              <a:rPr lang="zh-CN" altLang="en-US" dirty="0" smtClean="0">
                <a:ea typeface="宋体" panose="02010600030101010101" pitchFamily="2" charset="-122"/>
              </a:rPr>
              <a:t>等</a:t>
            </a:r>
            <a:endParaRPr lang="en-US" altLang="zh-CN" dirty="0" smtClean="0">
              <a:ea typeface="宋体" panose="02010600030101010101" pitchFamily="2" charset="-122"/>
            </a:endParaRPr>
          </a:p>
          <a:p>
            <a:pPr eaLnBrk="1" hangingPunct="1"/>
            <a:r>
              <a:rPr lang="en-US" altLang="zh-CN" dirty="0" err="1" smtClean="0">
                <a:ea typeface="宋体" panose="02010600030101010101" pitchFamily="2" charset="-122"/>
              </a:rPr>
              <a:t>ClosedShape</a:t>
            </a:r>
            <a:r>
              <a:rPr lang="zh-CN" altLang="en-US" dirty="0" smtClean="0">
                <a:ea typeface="宋体" panose="02010600030101010101" pitchFamily="2" charset="-122"/>
              </a:rPr>
              <a:t>是一种抽象的概念，需要</a:t>
            </a:r>
            <a:r>
              <a:rPr lang="zh-CN" altLang="en-US" dirty="0">
                <a:ea typeface="宋体" panose="02010600030101010101" pitchFamily="2" charset="-122"/>
              </a:rPr>
              <a:t>阻止</a:t>
            </a:r>
            <a:r>
              <a:rPr lang="zh-CN" altLang="en-US" dirty="0" smtClean="0">
                <a:ea typeface="宋体" panose="02010600030101010101" pitchFamily="2" charset="-122"/>
              </a:rPr>
              <a:t>程序员来直接实例化</a:t>
            </a:r>
            <a:endParaRPr lang="en-US" altLang="zh-CN" dirty="0" smtClean="0">
              <a:ea typeface="宋体" panose="02010600030101010101" pitchFamily="2" charset="-122"/>
            </a:endParaRPr>
          </a:p>
          <a:p>
            <a:pPr lvl="1" eaLnBrk="1" hangingPunct="1"/>
            <a:r>
              <a:rPr lang="zh-CN" altLang="en-US" dirty="0" smtClean="0">
                <a:latin typeface="Trebuchet MS" panose="020B0603020202020204" pitchFamily="34" charset="0"/>
                <a:ea typeface="宋体" panose="02010600030101010101" pitchFamily="2" charset="-122"/>
              </a:rPr>
              <a:t>把</a:t>
            </a:r>
            <a:r>
              <a:rPr lang="en-US" altLang="zh-CN" dirty="0" err="1">
                <a:latin typeface="Trebuchet MS" panose="020B0603020202020204" pitchFamily="34" charset="0"/>
                <a:ea typeface="宋体" panose="02010600030101010101" pitchFamily="2" charset="-122"/>
              </a:rPr>
              <a:t>Closed</a:t>
            </a:r>
            <a:r>
              <a:rPr lang="en-US" altLang="zh-CN" dirty="0" err="1" smtClean="0">
                <a:latin typeface="Trebuchet MS" panose="020B0603020202020204" pitchFamily="34" charset="0"/>
                <a:ea typeface="宋体" panose="02010600030101010101" pitchFamily="2" charset="-122"/>
              </a:rPr>
              <a:t>Shape</a:t>
            </a:r>
            <a:r>
              <a:rPr lang="zh-CN" altLang="en-US" dirty="0" smtClean="0">
                <a:latin typeface="Trebuchet MS" panose="020B0603020202020204" pitchFamily="34" charset="0"/>
                <a:ea typeface="宋体" panose="02010600030101010101" pitchFamily="2" charset="-122"/>
              </a:rPr>
              <a:t>声明为抽象类</a:t>
            </a:r>
            <a:endParaRPr lang="en-US" altLang="zh-CN" dirty="0" smtClean="0">
              <a:latin typeface="Trebuchet MS" panose="020B0603020202020204" pitchFamily="34" charset="0"/>
              <a:ea typeface="宋体" panose="02010600030101010101" pitchFamily="2" charset="-122"/>
            </a:endParaRPr>
          </a:p>
          <a:p>
            <a:pPr lvl="1"/>
            <a:r>
              <a:rPr lang="zh-CN" altLang="en-US" dirty="0" smtClean="0">
                <a:ea typeface="宋体" panose="02010600030101010101" pitchFamily="2" charset="-122"/>
              </a:rPr>
              <a:t>用户可以实例化</a:t>
            </a:r>
            <a:r>
              <a:rPr lang="en-US" altLang="zh-CN" dirty="0" smtClean="0">
                <a:latin typeface="Trebuchet MS" panose="020B0603020202020204" pitchFamily="34" charset="0"/>
                <a:ea typeface="宋体" panose="02010600030101010101" pitchFamily="2" charset="-122"/>
              </a:rPr>
              <a:t>Oval</a:t>
            </a:r>
            <a:r>
              <a:rPr lang="zh-CN" altLang="en-US" dirty="0" smtClean="0">
                <a:ea typeface="宋体" panose="02010600030101010101" pitchFamily="2" charset="-122"/>
              </a:rPr>
              <a:t>和</a:t>
            </a:r>
            <a:r>
              <a:rPr lang="en-US" altLang="zh-CN" dirty="0" smtClean="0">
                <a:latin typeface="Trebuchet MS" panose="020B0603020202020204" pitchFamily="34" charset="0"/>
                <a:ea typeface="宋体" panose="02010600030101010101" pitchFamily="2" charset="-122"/>
              </a:rPr>
              <a:t>Rectangle</a:t>
            </a:r>
            <a:r>
              <a:rPr lang="zh-CN" altLang="en-US" dirty="0" smtClean="0">
                <a:ea typeface="宋体" panose="02010600030101010101" pitchFamily="2" charset="-122"/>
              </a:rPr>
              <a:t>等对象，并通过其父类型</a:t>
            </a:r>
            <a:r>
              <a:rPr lang="en-US" altLang="zh-CN" dirty="0" err="1">
                <a:latin typeface="Trebuchet MS" panose="020B0603020202020204" pitchFamily="34" charset="0"/>
              </a:rPr>
              <a:t>Closed</a:t>
            </a:r>
            <a:r>
              <a:rPr lang="en-US" altLang="zh-CN" dirty="0" err="1" smtClean="0">
                <a:latin typeface="Trebuchet MS" panose="020B0603020202020204" pitchFamily="34" charset="0"/>
              </a:rPr>
              <a:t>Shape</a:t>
            </a:r>
            <a:r>
              <a:rPr lang="zh-CN" altLang="en-US" dirty="0" smtClean="0">
                <a:ea typeface="宋体" panose="02010600030101010101" pitchFamily="2" charset="-122"/>
              </a:rPr>
              <a:t>来引用</a:t>
            </a:r>
            <a:endParaRPr lang="en-US" altLang="zh-CN" dirty="0" smtClean="0">
              <a:ea typeface="宋体" panose="02010600030101010101" pitchFamily="2" charset="-122"/>
            </a:endParaRPr>
          </a:p>
        </p:txBody>
      </p:sp>
      <p:sp>
        <p:nvSpPr>
          <p:cNvPr id="2" name="矩形 1"/>
          <p:cNvSpPr/>
          <p:nvPr/>
        </p:nvSpPr>
        <p:spPr>
          <a:xfrm>
            <a:off x="1303283" y="4466163"/>
            <a:ext cx="3861570" cy="1477328"/>
          </a:xfrm>
          <a:prstGeom prst="rect">
            <a:avLst/>
          </a:prstGeom>
        </p:spPr>
        <p:txBody>
          <a:bodyPr wrap="square">
            <a:spAutoFit/>
          </a:bodyPr>
          <a:lstStyle/>
          <a:p>
            <a:r>
              <a:rPr lang="en-US" altLang="zh-CN" dirty="0">
                <a:latin typeface="Trebuchet MS" panose="020B0603020202020204" pitchFamily="34" charset="0"/>
              </a:rPr>
              <a:t>public abstract class </a:t>
            </a:r>
            <a:r>
              <a:rPr lang="en-US" altLang="zh-CN" dirty="0" err="1" smtClean="0">
                <a:latin typeface="Trebuchet MS" panose="020B0603020202020204" pitchFamily="34" charset="0"/>
              </a:rPr>
              <a:t>ClosedShape</a:t>
            </a:r>
            <a:r>
              <a:rPr lang="en-US" altLang="zh-CN" dirty="0" smtClean="0">
                <a:latin typeface="Trebuchet MS" panose="020B0603020202020204" pitchFamily="34" charset="0"/>
              </a:rPr>
              <a:t> </a:t>
            </a:r>
            <a:r>
              <a:rPr lang="en-US" altLang="zh-CN" dirty="0">
                <a:latin typeface="Trebuchet MS" panose="020B0603020202020204" pitchFamily="34" charset="0"/>
              </a:rPr>
              <a:t>{</a:t>
            </a:r>
            <a:br>
              <a:rPr lang="en-US" altLang="zh-CN" dirty="0">
                <a:latin typeface="Trebuchet MS" panose="020B0603020202020204" pitchFamily="34" charset="0"/>
              </a:rPr>
            </a:br>
            <a:r>
              <a:rPr lang="en-US" altLang="zh-CN" dirty="0">
                <a:latin typeface="Trebuchet MS" panose="020B0603020202020204" pitchFamily="34" charset="0"/>
              </a:rPr>
              <a:t>    abstract </a:t>
            </a:r>
            <a:r>
              <a:rPr lang="en-US" altLang="zh-CN" dirty="0" err="1">
                <a:latin typeface="Trebuchet MS" panose="020B0603020202020204" pitchFamily="34" charset="0"/>
              </a:rPr>
              <a:t>int</a:t>
            </a:r>
            <a:r>
              <a:rPr lang="en-US" altLang="zh-CN" dirty="0">
                <a:latin typeface="Trebuchet MS" panose="020B0603020202020204" pitchFamily="34" charset="0"/>
              </a:rPr>
              <a:t> draw</a:t>
            </a:r>
            <a:r>
              <a:rPr lang="en-US" altLang="zh-CN" dirty="0" smtClean="0">
                <a:latin typeface="Trebuchet MS" panose="020B0603020202020204" pitchFamily="34" charset="0"/>
              </a:rPr>
              <a:t>();</a:t>
            </a:r>
            <a:r>
              <a:rPr lang="en-US" altLang="zh-CN" dirty="0">
                <a:latin typeface="Trebuchet MS" panose="020B0603020202020204" pitchFamily="34" charset="0"/>
              </a:rPr>
              <a:t/>
            </a:r>
            <a:br>
              <a:rPr lang="en-US" altLang="zh-CN" dirty="0">
                <a:latin typeface="Trebuchet MS" panose="020B0603020202020204" pitchFamily="34" charset="0"/>
              </a:rPr>
            </a:br>
            <a:r>
              <a:rPr lang="en-US" altLang="zh-CN" dirty="0">
                <a:latin typeface="Trebuchet MS" panose="020B0603020202020204" pitchFamily="34" charset="0"/>
              </a:rPr>
              <a:t>    abstract </a:t>
            </a:r>
            <a:r>
              <a:rPr lang="en-US" altLang="zh-CN" dirty="0" smtClean="0">
                <a:latin typeface="Trebuchet MS" panose="020B0603020202020204" pitchFamily="34" charset="0"/>
              </a:rPr>
              <a:t>double perimeter();</a:t>
            </a:r>
          </a:p>
          <a:p>
            <a:r>
              <a:rPr lang="en-US" altLang="zh-CN" dirty="0">
                <a:latin typeface="Trebuchet MS" panose="020B0603020202020204" pitchFamily="34" charset="0"/>
              </a:rPr>
              <a:t> </a:t>
            </a:r>
            <a:r>
              <a:rPr lang="en-US" altLang="zh-CN" dirty="0" smtClean="0">
                <a:latin typeface="Trebuchet MS" panose="020B0603020202020204" pitchFamily="34" charset="0"/>
              </a:rPr>
              <a:t>   abstract double area();</a:t>
            </a:r>
            <a:r>
              <a:rPr lang="en-US" altLang="zh-CN" dirty="0">
                <a:latin typeface="Trebuchet MS" panose="020B0603020202020204" pitchFamily="34" charset="0"/>
              </a:rPr>
              <a:t/>
            </a:r>
            <a:br>
              <a:rPr lang="en-US" altLang="zh-CN" dirty="0">
                <a:latin typeface="Trebuchet MS" panose="020B0603020202020204" pitchFamily="34" charset="0"/>
              </a:rPr>
            </a:br>
            <a:r>
              <a:rPr lang="en-US" altLang="zh-CN" dirty="0">
                <a:latin typeface="Trebuchet MS" panose="020B0603020202020204" pitchFamily="34" charset="0"/>
              </a:rPr>
              <a:t>}</a:t>
            </a:r>
            <a:endParaRPr lang="en-US" altLang="zh-CN" dirty="0"/>
          </a:p>
        </p:txBody>
      </p:sp>
      <p:sp>
        <p:nvSpPr>
          <p:cNvPr id="3" name="日期占位符 2"/>
          <p:cNvSpPr>
            <a:spLocks noGrp="1"/>
          </p:cNvSpPr>
          <p:nvPr>
            <p:ph type="dt" sz="half" idx="10"/>
          </p:nvPr>
        </p:nvSpPr>
        <p:spPr/>
        <p:txBody>
          <a:bodyPr/>
          <a:lstStyle/>
          <a:p>
            <a:fld id="{C7DC9D4B-6516-4D1F-9173-7DA1D05CA2E0}"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56</a:t>
            </a:fld>
            <a:endParaRPr lang="zh-CN" altLang="en-US"/>
          </a:p>
        </p:txBody>
      </p:sp>
    </p:spTree>
    <p:extLst>
      <p:ext uri="{BB962C8B-B14F-4D97-AF65-F5344CB8AC3E}">
        <p14:creationId xmlns:p14="http://schemas.microsoft.com/office/powerpoint/2010/main" val="2170658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1825624"/>
            <a:ext cx="10515600" cy="4463209"/>
          </a:xfrm>
        </p:spPr>
        <p:txBody>
          <a:bodyPr>
            <a:normAutofit fontScale="92500" lnSpcReduction="10000"/>
          </a:bodyPr>
          <a:lstStyle/>
          <a:p>
            <a:r>
              <a:rPr lang="zh-CN" altLang="en-US" dirty="0" smtClean="0"/>
              <a:t>继续第二次作业的单电梯系统，基本功能要求保持不变</a:t>
            </a:r>
            <a:endParaRPr lang="en-US" altLang="zh-CN" dirty="0" smtClean="0"/>
          </a:p>
          <a:p>
            <a:r>
              <a:rPr lang="zh-CN" altLang="en-US" dirty="0" smtClean="0"/>
              <a:t>新增功能</a:t>
            </a:r>
            <a:endParaRPr lang="en-US" altLang="zh-CN" dirty="0" smtClean="0"/>
          </a:p>
          <a:p>
            <a:pPr lvl="1"/>
            <a:r>
              <a:rPr lang="zh-CN" altLang="en-US" dirty="0" smtClean="0"/>
              <a:t>要求同时满足如下两个原则，一旦违反视为</a:t>
            </a:r>
            <a:r>
              <a:rPr lang="en-US" altLang="zh-CN" dirty="0" smtClean="0"/>
              <a:t>wrong</a:t>
            </a:r>
          </a:p>
          <a:p>
            <a:pPr lvl="2"/>
            <a:r>
              <a:rPr lang="zh-CN" altLang="en-US" dirty="0" smtClean="0"/>
              <a:t>电梯在完成对一个请求的响应之前，不能改变运动方向</a:t>
            </a:r>
            <a:endParaRPr lang="en-US" altLang="zh-CN" dirty="0" smtClean="0"/>
          </a:p>
          <a:p>
            <a:pPr lvl="2"/>
            <a:r>
              <a:rPr lang="zh-CN" altLang="en-US" dirty="0" smtClean="0"/>
              <a:t>电梯在响应一个请求的过程中，如果有在当前运动方向上能够响应的请求，则必须进行响应，这样的请求称为“捎带响应请求”</a:t>
            </a:r>
            <a:endParaRPr lang="en-US" altLang="zh-CN" dirty="0" smtClean="0"/>
          </a:p>
          <a:p>
            <a:pPr lvl="1"/>
            <a:r>
              <a:rPr lang="zh-CN" altLang="en-US" dirty="0" smtClean="0"/>
              <a:t>要求按照电梯实际响应情况，在楼层类记录相关的请求数、电梯经过和停靠的次数，并命令行输出</a:t>
            </a:r>
            <a:endParaRPr lang="en-US" altLang="zh-CN" dirty="0" smtClean="0"/>
          </a:p>
          <a:p>
            <a:r>
              <a:rPr lang="zh-CN" altLang="en-US" dirty="0" smtClean="0"/>
              <a:t>新增设计</a:t>
            </a:r>
            <a:r>
              <a:rPr lang="zh-CN" altLang="en-US" dirty="0" smtClean="0"/>
              <a:t>要求</a:t>
            </a:r>
            <a:r>
              <a:rPr lang="en-US" altLang="zh-CN" dirty="0" smtClean="0"/>
              <a:t>(</a:t>
            </a:r>
            <a:r>
              <a:rPr lang="zh-CN" altLang="en-US" dirty="0" smtClean="0"/>
              <a:t>设计要求也要进行检查，如果违背报</a:t>
            </a:r>
            <a:r>
              <a:rPr lang="en-US" altLang="zh-CN" dirty="0" smtClean="0"/>
              <a:t>incomplete</a:t>
            </a:r>
            <a:r>
              <a:rPr lang="zh-CN" altLang="en-US" dirty="0" smtClean="0"/>
              <a:t>型</a:t>
            </a:r>
            <a:r>
              <a:rPr lang="en-US" altLang="zh-CN" dirty="0" smtClean="0"/>
              <a:t>bug)</a:t>
            </a:r>
            <a:endParaRPr lang="en-US" altLang="zh-CN" dirty="0" smtClean="0"/>
          </a:p>
          <a:p>
            <a:pPr lvl="1"/>
            <a:r>
              <a:rPr lang="zh-CN" altLang="en-US" dirty="0" smtClean="0"/>
              <a:t>使用</a:t>
            </a:r>
            <a:r>
              <a:rPr lang="zh-CN" altLang="en-US" dirty="0"/>
              <a:t>继承机制，</a:t>
            </a:r>
            <a:r>
              <a:rPr lang="zh-CN" altLang="en-US" dirty="0" smtClean="0"/>
              <a:t>不要覆盖或删除第二次作业的傻瓜调度</a:t>
            </a:r>
            <a:r>
              <a:rPr lang="en-US" altLang="zh-CN" dirty="0" smtClean="0"/>
              <a:t>schedule</a:t>
            </a:r>
            <a:r>
              <a:rPr lang="zh-CN" altLang="en-US" dirty="0" smtClean="0"/>
              <a:t>代码</a:t>
            </a:r>
            <a:r>
              <a:rPr lang="zh-CN" altLang="en-US" dirty="0"/>
              <a:t>，</a:t>
            </a:r>
            <a:r>
              <a:rPr lang="zh-CN" altLang="en-US" dirty="0" smtClean="0"/>
              <a:t>增加一个子类来重写</a:t>
            </a:r>
            <a:r>
              <a:rPr lang="en-US" altLang="zh-CN" dirty="0" smtClean="0"/>
              <a:t>schedule</a:t>
            </a:r>
            <a:r>
              <a:rPr lang="zh-CN" altLang="en-US" dirty="0" smtClean="0"/>
              <a:t>方法，</a:t>
            </a:r>
            <a:r>
              <a:rPr lang="zh-CN" altLang="en-US" u="sng" dirty="0" smtClean="0">
                <a:solidFill>
                  <a:srgbClr val="FF0000"/>
                </a:solidFill>
              </a:rPr>
              <a:t>注意子类方法要与父类方法有交互</a:t>
            </a:r>
            <a:endParaRPr lang="en-US" altLang="zh-CN" u="sng" dirty="0">
              <a:solidFill>
                <a:srgbClr val="FF0000"/>
              </a:solidFill>
            </a:endParaRPr>
          </a:p>
          <a:p>
            <a:pPr lvl="1"/>
            <a:r>
              <a:rPr lang="zh-CN" altLang="en-US" dirty="0" smtClean="0"/>
              <a:t>使用</a:t>
            </a:r>
            <a:r>
              <a:rPr lang="en-US" altLang="zh-CN" dirty="0"/>
              <a:t>interface</a:t>
            </a:r>
            <a:r>
              <a:rPr lang="zh-CN" altLang="en-US" dirty="0"/>
              <a:t>来归纳电梯的运动方法</a:t>
            </a:r>
            <a:endParaRPr lang="en-US" altLang="zh-CN" dirty="0"/>
          </a:p>
          <a:p>
            <a:pPr lvl="1"/>
            <a:r>
              <a:rPr lang="zh-CN" altLang="en-US" dirty="0" smtClean="0"/>
              <a:t>重写</a:t>
            </a:r>
            <a:r>
              <a:rPr lang="en-US" altLang="zh-CN" dirty="0" err="1" smtClean="0"/>
              <a:t>toString</a:t>
            </a:r>
            <a:r>
              <a:rPr lang="zh-CN" altLang="en-US" dirty="0" smtClean="0"/>
              <a:t>方法来</a:t>
            </a:r>
            <a:r>
              <a:rPr lang="zh-CN" altLang="en-US" dirty="0"/>
              <a:t>获得电梯运行状态和时刻的观察</a:t>
            </a:r>
            <a:endParaRPr lang="en-US" altLang="zh-CN" dirty="0"/>
          </a:p>
        </p:txBody>
      </p:sp>
      <p:sp>
        <p:nvSpPr>
          <p:cNvPr id="4" name="日期占位符 3"/>
          <p:cNvSpPr>
            <a:spLocks noGrp="1"/>
          </p:cNvSpPr>
          <p:nvPr>
            <p:ph type="dt" sz="half" idx="10"/>
          </p:nvPr>
        </p:nvSpPr>
        <p:spPr/>
        <p:txBody>
          <a:bodyPr/>
          <a:lstStyle/>
          <a:p>
            <a:fld id="{77BD3AF3-C396-46AE-846C-7BC0F99A7F6A}" type="datetime1">
              <a:rPr lang="zh-CN" altLang="en-US" smtClean="0"/>
              <a:t>2017/3/17</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57</a:t>
            </a:fld>
            <a:endParaRPr lang="zh-CN" altLang="en-US"/>
          </a:p>
        </p:txBody>
      </p:sp>
    </p:spTree>
    <p:extLst>
      <p:ext uri="{BB962C8B-B14F-4D97-AF65-F5344CB8AC3E}">
        <p14:creationId xmlns:p14="http://schemas.microsoft.com/office/powerpoint/2010/main" val="2873626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作业提示</a:t>
            </a:r>
            <a:endParaRPr lang="zh-CN" altLang="en-US" dirty="0"/>
          </a:p>
        </p:txBody>
      </p:sp>
      <p:sp>
        <p:nvSpPr>
          <p:cNvPr id="27" name="文本框 26"/>
          <p:cNvSpPr txBox="1"/>
          <p:nvPr/>
        </p:nvSpPr>
        <p:spPr>
          <a:xfrm>
            <a:off x="934449" y="1440508"/>
            <a:ext cx="10323101"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t>ALS_Schedule</a:t>
            </a:r>
            <a:r>
              <a:rPr lang="en-US" altLang="zh-CN" sz="2400" dirty="0" smtClean="0"/>
              <a:t> (A Little Smart Schedule)</a:t>
            </a:r>
          </a:p>
          <a:p>
            <a:r>
              <a:rPr lang="en-US" altLang="zh-CN" sz="2400" dirty="0" smtClean="0"/>
              <a:t>(1)</a:t>
            </a:r>
            <a:r>
              <a:rPr lang="zh-CN" altLang="en-US" sz="2400" dirty="0" smtClean="0"/>
              <a:t>只要队列不为空，每次都取出队列头请求来调度（同傻瓜调度策略）</a:t>
            </a:r>
          </a:p>
          <a:p>
            <a:r>
              <a:rPr lang="en-US" altLang="zh-CN" sz="2400" dirty="0" smtClean="0"/>
              <a:t>(2)</a:t>
            </a:r>
            <a:r>
              <a:rPr lang="zh-CN" altLang="en-US" sz="2400" dirty="0" smtClean="0"/>
              <a:t>电梯在运动过程中不能突然</a:t>
            </a:r>
            <a:r>
              <a:rPr lang="zh-CN" altLang="en-US" sz="2400" dirty="0"/>
              <a:t>改变</a:t>
            </a:r>
            <a:r>
              <a:rPr lang="zh-CN" altLang="en-US" sz="2400" dirty="0" smtClean="0"/>
              <a:t>运动方向</a:t>
            </a:r>
            <a:endParaRPr lang="en-US" altLang="zh-CN" sz="2400" dirty="0" smtClean="0"/>
          </a:p>
          <a:p>
            <a:r>
              <a:rPr lang="en-US" altLang="zh-CN" sz="2400" dirty="0" smtClean="0"/>
              <a:t>(3)</a:t>
            </a:r>
            <a:r>
              <a:rPr lang="zh-CN" altLang="en-US" sz="2400" dirty="0" smtClean="0"/>
              <a:t>在调度电梯完成一个请求的过程中，可以让电梯完成“顺路”的楼层请求</a:t>
            </a:r>
            <a:endParaRPr lang="en-US" altLang="zh-CN" sz="2400" dirty="0" smtClean="0"/>
          </a:p>
          <a:p>
            <a:r>
              <a:rPr lang="en-US" altLang="zh-CN" sz="2400" dirty="0" smtClean="0"/>
              <a:t>(4)</a:t>
            </a:r>
            <a:r>
              <a:rPr lang="zh-CN" altLang="en-US" sz="2400" dirty="0" smtClean="0"/>
              <a:t>调度算法要确保电梯在当前运动方向上完成所有能完成的</a:t>
            </a:r>
            <a:r>
              <a:rPr lang="zh-CN" altLang="en-US" sz="2400" b="1" u="sng" dirty="0" smtClean="0"/>
              <a:t>电梯内请求</a:t>
            </a:r>
            <a:endParaRPr lang="en-US" altLang="zh-CN" sz="2400" b="1" u="sng" dirty="0" smtClean="0"/>
          </a:p>
        </p:txBody>
      </p:sp>
      <p:sp>
        <p:nvSpPr>
          <p:cNvPr id="19" name="文本框 18"/>
          <p:cNvSpPr txBox="1"/>
          <p:nvPr/>
        </p:nvSpPr>
        <p:spPr>
          <a:xfrm>
            <a:off x="314035" y="3744540"/>
            <a:ext cx="11563927"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000" dirty="0" smtClean="0"/>
              <a:t>关于“顺路捎带”的请求</a:t>
            </a:r>
            <a:endParaRPr lang="en-US" altLang="zh-CN" sz="2000" dirty="0" smtClean="0"/>
          </a:p>
          <a:p>
            <a:r>
              <a:rPr lang="zh-CN" altLang="en-US" sz="2000" dirty="0" smtClean="0"/>
              <a:t>设电梯当前状态为</a:t>
            </a:r>
            <a:r>
              <a:rPr lang="en-US" altLang="zh-CN" sz="2000" dirty="0" smtClean="0"/>
              <a:t>e=(</a:t>
            </a:r>
            <a:r>
              <a:rPr lang="en-US" altLang="zh-CN" sz="2000" dirty="0" err="1" smtClean="0"/>
              <a:t>e_n,sta,n</a:t>
            </a:r>
            <a:r>
              <a:rPr lang="en-US" altLang="zh-CN" sz="2000" dirty="0" smtClean="0"/>
              <a:t>)</a:t>
            </a:r>
            <a:r>
              <a:rPr lang="zh-CN" altLang="en-US" sz="2000" dirty="0" smtClean="0"/>
              <a:t>，即当前所处楼层为</a:t>
            </a:r>
            <a:r>
              <a:rPr lang="en-US" altLang="zh-CN" sz="2000" dirty="0" err="1" smtClean="0"/>
              <a:t>e_n</a:t>
            </a:r>
            <a:r>
              <a:rPr lang="zh-CN" altLang="en-US" sz="2000" dirty="0" smtClean="0"/>
              <a:t>，运动</a:t>
            </a:r>
            <a:r>
              <a:rPr lang="zh-CN" altLang="en-US" sz="2000" dirty="0"/>
              <a:t>状态</a:t>
            </a:r>
            <a:r>
              <a:rPr lang="zh-CN" altLang="en-US" sz="2000" dirty="0" smtClean="0"/>
              <a:t>为</a:t>
            </a:r>
            <a:r>
              <a:rPr lang="en-US" altLang="zh-CN" sz="2000" dirty="0" err="1" smtClean="0"/>
              <a:t>sta</a:t>
            </a:r>
            <a:r>
              <a:rPr lang="zh-CN" altLang="en-US" sz="2000" dirty="0" smtClean="0"/>
              <a:t>，当前运动的目标为</a:t>
            </a:r>
            <a:r>
              <a:rPr lang="zh-CN" altLang="en-US" sz="2000" dirty="0"/>
              <a:t>楼层</a:t>
            </a:r>
            <a:r>
              <a:rPr lang="en-US" altLang="zh-CN" sz="2000" dirty="0" smtClean="0"/>
              <a:t>n</a:t>
            </a:r>
            <a:r>
              <a:rPr lang="zh-CN" altLang="en-US" sz="2000" dirty="0" smtClean="0"/>
              <a:t>，则</a:t>
            </a:r>
            <a:endParaRPr lang="en-US" altLang="zh-CN" sz="2000" dirty="0" smtClean="0"/>
          </a:p>
          <a:p>
            <a:r>
              <a:rPr lang="en-US" altLang="zh-CN" sz="2000" dirty="0" smtClean="0"/>
              <a:t>(1) (</a:t>
            </a:r>
            <a:r>
              <a:rPr lang="en-US" altLang="zh-CN" sz="2000" dirty="0" err="1" smtClean="0"/>
              <a:t>e.sta</a:t>
            </a:r>
            <a:r>
              <a:rPr lang="en-US" altLang="zh-CN" sz="2000" dirty="0" smtClean="0"/>
              <a:t> = UP </a:t>
            </a:r>
            <a:r>
              <a:rPr lang="en-US" altLang="zh-CN" sz="2000" dirty="0" smtClean="0">
                <a:sym typeface="Wingdings" panose="05000000000000000000" pitchFamily="2" charset="2"/>
              </a:rPr>
              <a:t> 10&gt;=</a:t>
            </a:r>
            <a:r>
              <a:rPr lang="en-US" altLang="zh-CN" sz="2000" dirty="0" err="1" smtClean="0">
                <a:sym typeface="Wingdings" panose="05000000000000000000" pitchFamily="2" charset="2"/>
              </a:rPr>
              <a:t>e.n</a:t>
            </a:r>
            <a:r>
              <a:rPr lang="en-US" altLang="zh-CN" sz="2000" dirty="0" smtClean="0">
                <a:sym typeface="Wingdings" panose="05000000000000000000" pitchFamily="2" charset="2"/>
              </a:rPr>
              <a:t>&gt;</a:t>
            </a:r>
            <a:r>
              <a:rPr lang="en-US" altLang="zh-CN" sz="2000" dirty="0" err="1" smtClean="0">
                <a:sym typeface="Wingdings" panose="05000000000000000000" pitchFamily="2" charset="2"/>
              </a:rPr>
              <a:t>e.e_n</a:t>
            </a:r>
            <a:r>
              <a:rPr lang="en-US" altLang="zh-CN" sz="2000" dirty="0" smtClean="0">
                <a:sym typeface="Wingdings" panose="05000000000000000000" pitchFamily="2" charset="2"/>
              </a:rPr>
              <a:t>) || (</a:t>
            </a:r>
            <a:r>
              <a:rPr lang="en-US" altLang="zh-CN" sz="2000" dirty="0" err="1" smtClean="0">
                <a:sym typeface="Wingdings" panose="05000000000000000000" pitchFamily="2" charset="2"/>
              </a:rPr>
              <a:t>e.sta</a:t>
            </a:r>
            <a:r>
              <a:rPr lang="en-US" altLang="zh-CN" sz="2000" dirty="0" smtClean="0">
                <a:sym typeface="Wingdings" panose="05000000000000000000" pitchFamily="2" charset="2"/>
              </a:rPr>
              <a:t> = DOWN1&lt;=</a:t>
            </a:r>
            <a:r>
              <a:rPr lang="en-US" altLang="zh-CN" sz="2000" dirty="0" err="1" smtClean="0">
                <a:sym typeface="Wingdings" panose="05000000000000000000" pitchFamily="2" charset="2"/>
              </a:rPr>
              <a:t>e.n</a:t>
            </a:r>
            <a:r>
              <a:rPr lang="en-US" altLang="zh-CN" sz="2000" dirty="0" smtClean="0">
                <a:sym typeface="Wingdings" panose="05000000000000000000" pitchFamily="2" charset="2"/>
              </a:rPr>
              <a:t>&lt;</a:t>
            </a:r>
            <a:r>
              <a:rPr lang="en-US" altLang="zh-CN" sz="2000" dirty="0" err="1" smtClean="0">
                <a:sym typeface="Wingdings" panose="05000000000000000000" pitchFamily="2" charset="2"/>
              </a:rPr>
              <a:t>e.e_n</a:t>
            </a:r>
            <a:r>
              <a:rPr lang="en-US" altLang="zh-CN" sz="2000" dirty="0" smtClean="0">
                <a:sym typeface="Wingdings" panose="05000000000000000000" pitchFamily="2" charset="2"/>
              </a:rPr>
              <a:t>)</a:t>
            </a:r>
            <a:endParaRPr lang="en-US" altLang="zh-CN" sz="2000" dirty="0" smtClean="0"/>
          </a:p>
          <a:p>
            <a:r>
              <a:rPr lang="en-US" altLang="zh-CN" sz="2000" dirty="0" smtClean="0"/>
              <a:t>(2)</a:t>
            </a:r>
            <a:r>
              <a:rPr lang="zh-CN" altLang="en-US" sz="2000" dirty="0" smtClean="0"/>
              <a:t>对于任意一个楼层请求</a:t>
            </a:r>
            <a:r>
              <a:rPr lang="en-US" altLang="zh-CN" sz="2000" dirty="0" smtClean="0"/>
              <a:t>r=(</a:t>
            </a:r>
            <a:r>
              <a:rPr lang="en-US" altLang="zh-CN" sz="2000" dirty="0" err="1" smtClean="0"/>
              <a:t>FR,n,dir,t</a:t>
            </a:r>
            <a:r>
              <a:rPr lang="en-US" altLang="zh-CN" sz="2000" dirty="0" smtClean="0"/>
              <a:t>)</a:t>
            </a:r>
            <a:r>
              <a:rPr lang="zh-CN" altLang="en-US" sz="2000" dirty="0" smtClean="0"/>
              <a:t>，如果是电梯当前运动状态下的顺路请求，则一定有</a:t>
            </a:r>
            <a:r>
              <a:rPr lang="en-US" altLang="zh-CN" sz="2000" dirty="0" smtClean="0"/>
              <a:t>: </a:t>
            </a:r>
          </a:p>
          <a:p>
            <a:r>
              <a:rPr lang="en-US" altLang="zh-CN" sz="2000" dirty="0" smtClean="0"/>
              <a:t>      (</a:t>
            </a:r>
            <a:r>
              <a:rPr lang="en-US" altLang="zh-CN" sz="2000" dirty="0" err="1" smtClean="0"/>
              <a:t>r.dir</a:t>
            </a:r>
            <a:r>
              <a:rPr lang="en-US" altLang="zh-CN" sz="2000" dirty="0" smtClean="0"/>
              <a:t>=</a:t>
            </a:r>
            <a:r>
              <a:rPr lang="en-US" altLang="zh-CN" sz="2000" dirty="0" err="1" smtClean="0"/>
              <a:t>e.sta</a:t>
            </a:r>
            <a:r>
              <a:rPr lang="en-US" altLang="zh-CN" sz="2000" dirty="0" smtClean="0"/>
              <a:t>) &amp;&amp; ((</a:t>
            </a:r>
            <a:r>
              <a:rPr lang="en-US" altLang="zh-CN" sz="2000" dirty="0" err="1" smtClean="0"/>
              <a:t>r.dir</a:t>
            </a:r>
            <a:r>
              <a:rPr lang="en-US" altLang="zh-CN" sz="2000" dirty="0" smtClean="0"/>
              <a:t>=UP</a:t>
            </a:r>
            <a:r>
              <a:rPr lang="en-US" altLang="zh-CN" sz="2000" dirty="0" smtClean="0">
                <a:sym typeface="Wingdings" panose="05000000000000000000" pitchFamily="2" charset="2"/>
              </a:rPr>
              <a:t>(</a:t>
            </a:r>
            <a:r>
              <a:rPr lang="en-US" altLang="zh-CN" sz="2000" dirty="0" err="1" smtClean="0"/>
              <a:t>r.n</a:t>
            </a:r>
            <a:r>
              <a:rPr lang="en-US" altLang="zh-CN" sz="2000" dirty="0" smtClean="0"/>
              <a:t> &lt;= </a:t>
            </a:r>
            <a:r>
              <a:rPr lang="en-US" altLang="zh-CN" sz="2000" dirty="0" err="1" smtClean="0"/>
              <a:t>e.n</a:t>
            </a:r>
            <a:r>
              <a:rPr lang="en-US" altLang="zh-CN" sz="2000" dirty="0" smtClean="0"/>
              <a:t>)&amp;&amp;(</a:t>
            </a:r>
            <a:r>
              <a:rPr lang="en-US" altLang="zh-CN" sz="2000" dirty="0" err="1" smtClean="0"/>
              <a:t>r.n</a:t>
            </a:r>
            <a:r>
              <a:rPr lang="en-US" altLang="zh-CN" sz="2000" dirty="0" smtClean="0"/>
              <a:t>&gt;</a:t>
            </a:r>
            <a:r>
              <a:rPr lang="en-US" altLang="zh-CN" sz="2000" dirty="0" err="1" smtClean="0"/>
              <a:t>e.e_n</a:t>
            </a:r>
            <a:r>
              <a:rPr lang="en-US" altLang="zh-CN" sz="2000" dirty="0" smtClean="0"/>
              <a:t>)) || (</a:t>
            </a:r>
            <a:r>
              <a:rPr lang="en-US" altLang="zh-CN" sz="2000" dirty="0" err="1" smtClean="0"/>
              <a:t>r.dir</a:t>
            </a:r>
            <a:r>
              <a:rPr lang="en-US" altLang="zh-CN" sz="2000" dirty="0" smtClean="0"/>
              <a:t>=DOWN</a:t>
            </a:r>
            <a:r>
              <a:rPr lang="en-US" altLang="zh-CN" sz="2000" dirty="0" smtClean="0">
                <a:sym typeface="Wingdings" panose="05000000000000000000" pitchFamily="2" charset="2"/>
              </a:rPr>
              <a:t>(</a:t>
            </a:r>
            <a:r>
              <a:rPr lang="en-US" altLang="zh-CN" sz="2000" dirty="0" err="1" smtClean="0">
                <a:sym typeface="Wingdings" panose="05000000000000000000" pitchFamily="2" charset="2"/>
              </a:rPr>
              <a:t>r.n</a:t>
            </a:r>
            <a:r>
              <a:rPr lang="en-US" altLang="zh-CN" sz="2000" dirty="0" smtClean="0">
                <a:sym typeface="Wingdings" panose="05000000000000000000" pitchFamily="2" charset="2"/>
              </a:rPr>
              <a:t>&gt;=</a:t>
            </a:r>
            <a:r>
              <a:rPr lang="en-US" altLang="zh-CN" sz="2000" dirty="0" err="1" smtClean="0">
                <a:sym typeface="Wingdings" panose="05000000000000000000" pitchFamily="2" charset="2"/>
              </a:rPr>
              <a:t>e.n</a:t>
            </a:r>
            <a:r>
              <a:rPr lang="en-US" altLang="zh-CN" sz="2000" dirty="0" smtClean="0">
                <a:sym typeface="Wingdings" panose="05000000000000000000" pitchFamily="2" charset="2"/>
              </a:rPr>
              <a:t>)&amp;&amp;(</a:t>
            </a:r>
            <a:r>
              <a:rPr lang="en-US" altLang="zh-CN" sz="2000" dirty="0" err="1" smtClean="0">
                <a:sym typeface="Wingdings" panose="05000000000000000000" pitchFamily="2" charset="2"/>
              </a:rPr>
              <a:t>r.n</a:t>
            </a:r>
            <a:r>
              <a:rPr lang="en-US" altLang="zh-CN" sz="2000" dirty="0" smtClean="0">
                <a:sym typeface="Wingdings" panose="05000000000000000000" pitchFamily="2" charset="2"/>
              </a:rPr>
              <a:t>&lt;</a:t>
            </a:r>
            <a:r>
              <a:rPr lang="en-US" altLang="zh-CN" sz="2000" dirty="0" err="1" smtClean="0">
                <a:sym typeface="Wingdings" panose="05000000000000000000" pitchFamily="2" charset="2"/>
              </a:rPr>
              <a:t>e.e_n</a:t>
            </a:r>
            <a:r>
              <a:rPr lang="en-US" altLang="zh-CN" sz="2000" dirty="0" smtClean="0">
                <a:sym typeface="Wingdings" panose="05000000000000000000" pitchFamily="2" charset="2"/>
              </a:rPr>
              <a:t>)</a:t>
            </a:r>
            <a:r>
              <a:rPr lang="en-US" altLang="zh-CN" sz="2000" dirty="0" smtClean="0"/>
              <a:t>))</a:t>
            </a:r>
          </a:p>
          <a:p>
            <a:r>
              <a:rPr lang="en-US" altLang="zh-CN" sz="2000" dirty="0" smtClean="0"/>
              <a:t>(3)</a:t>
            </a:r>
            <a:r>
              <a:rPr lang="zh-CN" altLang="en-US" sz="2000" dirty="0"/>
              <a:t>对于任意一</a:t>
            </a:r>
            <a:r>
              <a:rPr lang="zh-CN" altLang="en-US" sz="2000" dirty="0" smtClean="0"/>
              <a:t>个电梯运载请求</a:t>
            </a:r>
            <a:r>
              <a:rPr lang="en-US" altLang="zh-CN" sz="2000" dirty="0"/>
              <a:t>r</a:t>
            </a:r>
            <a:r>
              <a:rPr lang="en-US" altLang="zh-CN" sz="2000" dirty="0" smtClean="0"/>
              <a:t>=(</a:t>
            </a:r>
            <a:r>
              <a:rPr lang="en-US" altLang="zh-CN" sz="2000" dirty="0" err="1" smtClean="0"/>
              <a:t>ER,n,t</a:t>
            </a:r>
            <a:r>
              <a:rPr lang="en-US" altLang="zh-CN" sz="2000" dirty="0"/>
              <a:t>)</a:t>
            </a:r>
            <a:r>
              <a:rPr lang="zh-CN" altLang="en-US" sz="2000" dirty="0"/>
              <a:t>，如果是电梯当前运动状态下的顺路请求，则一定有</a:t>
            </a:r>
            <a:r>
              <a:rPr lang="en-US" altLang="zh-CN" sz="2000" dirty="0"/>
              <a:t>: </a:t>
            </a:r>
          </a:p>
          <a:p>
            <a:r>
              <a:rPr lang="en-US" altLang="zh-CN" sz="2000" dirty="0" smtClean="0"/>
              <a:t>      (</a:t>
            </a:r>
            <a:r>
              <a:rPr lang="en-US" altLang="zh-CN" sz="2000" dirty="0" err="1" smtClean="0"/>
              <a:t>e.sta</a:t>
            </a:r>
            <a:r>
              <a:rPr lang="en-US" altLang="zh-CN" sz="2000" dirty="0" smtClean="0"/>
              <a:t>=UP</a:t>
            </a:r>
            <a:r>
              <a:rPr lang="en-US" altLang="zh-CN" sz="2000" dirty="0">
                <a:sym typeface="Wingdings" panose="05000000000000000000" pitchFamily="2" charset="2"/>
              </a:rPr>
              <a:t>(</a:t>
            </a:r>
            <a:r>
              <a:rPr lang="en-US" altLang="zh-CN" sz="2000" dirty="0" err="1"/>
              <a:t>r.n</a:t>
            </a:r>
            <a:r>
              <a:rPr lang="en-US" altLang="zh-CN" sz="2000" dirty="0"/>
              <a:t> </a:t>
            </a:r>
            <a:r>
              <a:rPr lang="en-US" altLang="zh-CN" sz="2000" dirty="0" smtClean="0"/>
              <a:t>&gt; </a:t>
            </a:r>
            <a:r>
              <a:rPr lang="en-US" altLang="zh-CN" sz="2000" dirty="0" err="1" smtClean="0"/>
              <a:t>e.e_n</a:t>
            </a:r>
            <a:r>
              <a:rPr lang="en-US" altLang="zh-CN" sz="2000" dirty="0" smtClean="0"/>
              <a:t>)) || (</a:t>
            </a:r>
            <a:r>
              <a:rPr lang="en-US" altLang="zh-CN" sz="2000" dirty="0" err="1" smtClean="0"/>
              <a:t>e.sta</a:t>
            </a:r>
            <a:r>
              <a:rPr lang="en-US" altLang="zh-CN" sz="2000" dirty="0" smtClean="0"/>
              <a:t>=DOWN</a:t>
            </a:r>
            <a:r>
              <a:rPr lang="en-US" altLang="zh-CN" sz="2000" dirty="0" smtClean="0">
                <a:sym typeface="Wingdings" panose="05000000000000000000" pitchFamily="2" charset="2"/>
              </a:rPr>
              <a:t> (</a:t>
            </a:r>
            <a:r>
              <a:rPr lang="en-US" altLang="zh-CN" sz="2000" dirty="0" err="1">
                <a:sym typeface="Wingdings" panose="05000000000000000000" pitchFamily="2" charset="2"/>
              </a:rPr>
              <a:t>r.n</a:t>
            </a:r>
            <a:r>
              <a:rPr lang="en-US" altLang="zh-CN" sz="2000" dirty="0">
                <a:sym typeface="Wingdings" panose="05000000000000000000" pitchFamily="2" charset="2"/>
              </a:rPr>
              <a:t>&lt;</a:t>
            </a:r>
            <a:r>
              <a:rPr lang="en-US" altLang="zh-CN" sz="2000" dirty="0" err="1">
                <a:sym typeface="Wingdings" panose="05000000000000000000" pitchFamily="2" charset="2"/>
              </a:rPr>
              <a:t>e.e_n</a:t>
            </a:r>
            <a:r>
              <a:rPr lang="en-US" altLang="zh-CN" sz="2000" dirty="0" smtClean="0">
                <a:sym typeface="Wingdings" panose="05000000000000000000" pitchFamily="2" charset="2"/>
              </a:rPr>
              <a:t>)</a:t>
            </a:r>
            <a:r>
              <a:rPr lang="en-US" altLang="zh-CN" sz="2000" dirty="0" smtClean="0"/>
              <a:t>)</a:t>
            </a:r>
          </a:p>
        </p:txBody>
      </p:sp>
      <p:sp>
        <p:nvSpPr>
          <p:cNvPr id="8" name="日期占位符 7"/>
          <p:cNvSpPr>
            <a:spLocks noGrp="1"/>
          </p:cNvSpPr>
          <p:nvPr>
            <p:ph type="dt" sz="half" idx="10"/>
          </p:nvPr>
        </p:nvSpPr>
        <p:spPr/>
        <p:txBody>
          <a:bodyPr/>
          <a:lstStyle/>
          <a:p>
            <a:fld id="{5521B1D7-FB8C-48CE-BC21-E055E7BEFBDE}" type="datetime1">
              <a:rPr lang="zh-CN" altLang="en-US" smtClean="0"/>
              <a:t>2017/3/17</a:t>
            </a:fld>
            <a:endParaRPr lang="zh-CN" altLang="en-US" dirty="0"/>
          </a:p>
        </p:txBody>
      </p:sp>
      <p:sp>
        <p:nvSpPr>
          <p:cNvPr id="12" name="灯片编号占位符 11"/>
          <p:cNvSpPr>
            <a:spLocks noGrp="1"/>
          </p:cNvSpPr>
          <p:nvPr>
            <p:ph type="sldNum" sz="quarter" idx="12"/>
          </p:nvPr>
        </p:nvSpPr>
        <p:spPr/>
        <p:txBody>
          <a:bodyPr/>
          <a:lstStyle/>
          <a:p>
            <a:fld id="{28BC83B9-764D-4D9E-9517-E65F62E3E5B3}" type="slidenum">
              <a:rPr lang="zh-CN" altLang="en-US" smtClean="0"/>
              <a:t>58</a:t>
            </a:fld>
            <a:endParaRPr lang="zh-CN" altLang="en-US" dirty="0"/>
          </a:p>
        </p:txBody>
      </p:sp>
    </p:spTree>
    <p:extLst>
      <p:ext uri="{BB962C8B-B14F-4D97-AF65-F5344CB8AC3E}">
        <p14:creationId xmlns:p14="http://schemas.microsoft.com/office/powerpoint/2010/main" val="14388678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作业要求</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提交物</a:t>
            </a:r>
            <a:endParaRPr lang="en-US" altLang="zh-CN" dirty="0" smtClean="0"/>
          </a:p>
          <a:p>
            <a:pPr lvl="1"/>
            <a:r>
              <a:rPr lang="zh-CN" altLang="en-US" dirty="0" smtClean="0"/>
              <a:t>源代码、</a:t>
            </a:r>
            <a:r>
              <a:rPr lang="en-US" altLang="zh-CN" dirty="0" smtClean="0"/>
              <a:t>readme</a:t>
            </a:r>
          </a:p>
          <a:p>
            <a:r>
              <a:rPr lang="zh-CN" altLang="en-US" dirty="0" smtClean="0"/>
              <a:t>测试要求</a:t>
            </a:r>
            <a:endParaRPr lang="en-US" altLang="zh-CN" dirty="0" smtClean="0"/>
          </a:p>
          <a:p>
            <a:pPr lvl="1"/>
            <a:r>
              <a:rPr lang="zh-CN" altLang="en-US" dirty="0" smtClean="0"/>
              <a:t>设计请求序列，重点检查是否违背电梯运动的两个原则</a:t>
            </a:r>
            <a:endParaRPr lang="en-US" altLang="zh-CN" dirty="0" smtClean="0"/>
          </a:p>
          <a:p>
            <a:pPr lvl="1"/>
            <a:r>
              <a:rPr lang="zh-CN" altLang="en-US" dirty="0" smtClean="0"/>
              <a:t>针对新增的三个设计要求进行检查</a:t>
            </a:r>
            <a:endParaRPr lang="en-US" altLang="zh-CN" dirty="0" smtClean="0"/>
          </a:p>
          <a:p>
            <a:pPr lvl="2"/>
            <a:r>
              <a:rPr lang="zh-CN" altLang="en-US" dirty="0"/>
              <a:t>未</a:t>
            </a:r>
            <a:r>
              <a:rPr lang="zh-CN" altLang="en-US" dirty="0" smtClean="0"/>
              <a:t>实现，作为</a:t>
            </a:r>
            <a:r>
              <a:rPr lang="en-US" altLang="zh-CN" dirty="0" smtClean="0"/>
              <a:t>incomplete</a:t>
            </a:r>
            <a:r>
              <a:rPr lang="zh-CN" altLang="en-US" dirty="0" smtClean="0"/>
              <a:t>类</a:t>
            </a:r>
            <a:r>
              <a:rPr lang="en-US" altLang="zh-CN" dirty="0" smtClean="0"/>
              <a:t>bug</a:t>
            </a:r>
            <a:r>
              <a:rPr lang="zh-CN" altLang="en-US" dirty="0" smtClean="0"/>
              <a:t>报告，需要写</a:t>
            </a:r>
            <a:r>
              <a:rPr lang="zh-CN" altLang="en-US" dirty="0" smtClean="0"/>
              <a:t>清楚哪个</a:t>
            </a:r>
            <a:r>
              <a:rPr lang="zh-CN" altLang="en-US" dirty="0" smtClean="0"/>
              <a:t>要求不满足，相应的类和方法也要报告</a:t>
            </a:r>
            <a:endParaRPr lang="en-US" altLang="zh-CN" dirty="0" smtClean="0"/>
          </a:p>
          <a:p>
            <a:r>
              <a:rPr lang="zh-CN" altLang="en-US" dirty="0" smtClean="0"/>
              <a:t>建议</a:t>
            </a:r>
            <a:endParaRPr lang="en-US" altLang="zh-CN" dirty="0" smtClean="0"/>
          </a:p>
          <a:p>
            <a:pPr lvl="1"/>
            <a:r>
              <a:rPr lang="zh-CN" altLang="en-US" dirty="0"/>
              <a:t>第二</a:t>
            </a:r>
            <a:r>
              <a:rPr lang="zh-CN" altLang="en-US" dirty="0" smtClean="0"/>
              <a:t>次作业的</a:t>
            </a:r>
            <a:r>
              <a:rPr lang="en-US" altLang="zh-CN" dirty="0" smtClean="0"/>
              <a:t>bug</a:t>
            </a:r>
            <a:r>
              <a:rPr lang="zh-CN" altLang="en-US" dirty="0" smtClean="0"/>
              <a:t>一定要修复，否则引入</a:t>
            </a:r>
            <a:r>
              <a:rPr lang="en-US" altLang="zh-CN" dirty="0" smtClean="0"/>
              <a:t>ALS</a:t>
            </a:r>
            <a:r>
              <a:rPr lang="zh-CN" altLang="en-US" dirty="0" smtClean="0"/>
              <a:t>调度后会导致产生很多新的</a:t>
            </a:r>
            <a:r>
              <a:rPr lang="en-US" altLang="zh-CN" dirty="0" smtClean="0"/>
              <a:t>bug</a:t>
            </a:r>
            <a:r>
              <a:rPr lang="zh-CN" altLang="en-US" dirty="0" smtClean="0"/>
              <a:t>，甚至被报告第二次作业就存在的</a:t>
            </a:r>
            <a:r>
              <a:rPr lang="en-US" altLang="zh-CN" dirty="0" smtClean="0"/>
              <a:t>bug</a:t>
            </a:r>
            <a:r>
              <a:rPr lang="zh-CN" altLang="en-US" dirty="0" smtClean="0"/>
              <a:t>（且不能进行申诉）</a:t>
            </a:r>
            <a:endParaRPr lang="en-US" altLang="zh-CN" dirty="0" smtClean="0"/>
          </a:p>
          <a:p>
            <a:pPr lvl="1"/>
            <a:r>
              <a:rPr lang="zh-CN" altLang="en-US" dirty="0" smtClean="0"/>
              <a:t>开发和测试时一定要抓住电梯状态和请求队列状态</a:t>
            </a:r>
            <a:endParaRPr lang="en-US" altLang="zh-CN" dirty="0" smtClean="0"/>
          </a:p>
        </p:txBody>
      </p:sp>
      <p:sp>
        <p:nvSpPr>
          <p:cNvPr id="4" name="日期占位符 3"/>
          <p:cNvSpPr>
            <a:spLocks noGrp="1"/>
          </p:cNvSpPr>
          <p:nvPr>
            <p:ph type="dt" sz="half" idx="10"/>
          </p:nvPr>
        </p:nvSpPr>
        <p:spPr/>
        <p:txBody>
          <a:bodyPr/>
          <a:lstStyle/>
          <a:p>
            <a:fld id="{98B0CD07-C6BC-4581-BAC9-4527D89E7EE2}" type="datetime1">
              <a:rPr lang="zh-CN" altLang="en-US" smtClean="0"/>
              <a:t>2017/3/17</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59</a:t>
            </a:fld>
            <a:endParaRPr lang="zh-CN" altLang="en-US"/>
          </a:p>
        </p:txBody>
      </p:sp>
    </p:spTree>
    <p:extLst>
      <p:ext uri="{BB962C8B-B14F-4D97-AF65-F5344CB8AC3E}">
        <p14:creationId xmlns:p14="http://schemas.microsoft.com/office/powerpoint/2010/main" val="1638520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员工规定</a:t>
            </a:r>
            <a:endParaRPr lang="en-US" altLang="zh-CN" dirty="0">
              <a:ea typeface="宋体" panose="02010600030101010101" pitchFamily="2" charset="-122"/>
            </a:endParaRPr>
          </a:p>
        </p:txBody>
      </p:sp>
      <p:sp>
        <p:nvSpPr>
          <p:cNvPr id="898051" name="Rectangle 3"/>
          <p:cNvSpPr>
            <a:spLocks noGrp="1" noChangeArrowheads="1"/>
          </p:cNvSpPr>
          <p:nvPr>
            <p:ph idx="1"/>
          </p:nvPr>
        </p:nvSpPr>
        <p:spPr/>
        <p:txBody>
          <a:bodyPr>
            <a:normAutofit/>
          </a:bodyPr>
          <a:lstStyle/>
          <a:p>
            <a:pPr marL="273050" indent="-273050">
              <a:lnSpc>
                <a:spcPct val="110000"/>
              </a:lnSpc>
            </a:pPr>
            <a:r>
              <a:rPr lang="zh-CN" altLang="en-US" sz="2000" dirty="0" smtClean="0">
                <a:ea typeface="宋体" panose="02010600030101010101" pitchFamily="2" charset="-122"/>
              </a:rPr>
              <a:t>考虑下面的员工规定</a:t>
            </a:r>
            <a:endParaRPr lang="en-US" altLang="zh-CN" sz="20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一周工作</a:t>
            </a:r>
            <a:r>
              <a:rPr lang="en-US" altLang="zh-CN" sz="1800" dirty="0" smtClean="0">
                <a:ea typeface="宋体" panose="02010600030101010101" pitchFamily="2" charset="-122"/>
              </a:rPr>
              <a:t>40</a:t>
            </a:r>
            <a:r>
              <a:rPr lang="zh-CN" altLang="en-US" sz="1800" dirty="0" smtClean="0">
                <a:ea typeface="宋体" panose="02010600030101010101" pitchFamily="2" charset="-122"/>
              </a:rPr>
              <a:t>小时</a:t>
            </a:r>
            <a:endParaRPr lang="en-US" altLang="zh-CN" sz="18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普通员工工资年薪</a:t>
            </a:r>
            <a:r>
              <a:rPr lang="en-US" altLang="zh-CN" sz="1800" dirty="0">
                <a:ea typeface="宋体" panose="02010600030101010101" pitchFamily="2" charset="-122"/>
              </a:rPr>
              <a:t>8</a:t>
            </a:r>
            <a:r>
              <a:rPr lang="en-US" altLang="zh-CN" sz="1800" dirty="0" smtClean="0">
                <a:ea typeface="宋体" panose="02010600030101010101" pitchFamily="2" charset="-122"/>
              </a:rPr>
              <a:t>0000, </a:t>
            </a:r>
            <a:r>
              <a:rPr lang="zh-CN" altLang="en-US" sz="1800" dirty="0" smtClean="0">
                <a:ea typeface="宋体" panose="02010600030101010101" pitchFamily="2" charset="-122"/>
              </a:rPr>
              <a:t>研发人员增加</a:t>
            </a:r>
            <a:r>
              <a:rPr lang="en-US" altLang="zh-CN" sz="1800" dirty="0">
                <a:ea typeface="宋体" panose="02010600030101010101" pitchFamily="2" charset="-122"/>
              </a:rPr>
              <a:t>5</a:t>
            </a:r>
            <a:r>
              <a:rPr lang="en-US" altLang="zh-CN" sz="1800" dirty="0" smtClean="0">
                <a:ea typeface="宋体" panose="02010600030101010101" pitchFamily="2" charset="-122"/>
              </a:rPr>
              <a:t>0000</a:t>
            </a:r>
            <a:r>
              <a:rPr lang="zh-CN" altLang="en-US" sz="1800" dirty="0" smtClean="0">
                <a:ea typeface="宋体" panose="02010600030101010101" pitchFamily="2" charset="-122"/>
              </a:rPr>
              <a:t>，市场人员增加</a:t>
            </a:r>
            <a:r>
              <a:rPr lang="en-US" altLang="zh-CN" sz="1800" dirty="0" smtClean="0">
                <a:ea typeface="宋体" panose="02010600030101010101" pitchFamily="2" charset="-122"/>
              </a:rPr>
              <a:t>3</a:t>
            </a:r>
            <a:r>
              <a:rPr lang="en-US" altLang="zh-CN" sz="1800" dirty="0">
                <a:ea typeface="宋体" panose="02010600030101010101" pitchFamily="2" charset="-122"/>
              </a:rPr>
              <a:t>0</a:t>
            </a:r>
            <a:r>
              <a:rPr lang="en-US" altLang="zh-CN" sz="1800" dirty="0" smtClean="0">
                <a:ea typeface="宋体" panose="02010600030101010101" pitchFamily="2" charset="-122"/>
              </a:rPr>
              <a:t>000</a:t>
            </a:r>
            <a:r>
              <a:rPr lang="zh-CN" altLang="en-US" sz="1800" dirty="0" smtClean="0">
                <a:ea typeface="宋体" panose="02010600030101010101" pitchFamily="2" charset="-122"/>
              </a:rPr>
              <a:t>，销售人员增加</a:t>
            </a:r>
            <a:r>
              <a:rPr lang="en-US" altLang="zh-CN" sz="1800" dirty="0">
                <a:ea typeface="宋体" panose="02010600030101010101" pitchFamily="2" charset="-122"/>
              </a:rPr>
              <a:t>5</a:t>
            </a:r>
            <a:r>
              <a:rPr lang="en-US" altLang="zh-CN" sz="1800" dirty="0" smtClean="0">
                <a:ea typeface="宋体" panose="02010600030101010101" pitchFamily="2" charset="-122"/>
              </a:rPr>
              <a:t>0000</a:t>
            </a:r>
            <a:endParaRPr lang="en-US" altLang="zh-CN" sz="1800" dirty="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每年</a:t>
            </a:r>
            <a:r>
              <a:rPr lang="en-US" altLang="zh-CN" sz="1800" dirty="0" smtClean="0">
                <a:ea typeface="宋体" panose="02010600030101010101" pitchFamily="2" charset="-122"/>
              </a:rPr>
              <a:t>2</a:t>
            </a:r>
            <a:r>
              <a:rPr lang="zh-CN" altLang="en-US" sz="1800" dirty="0" smtClean="0">
                <a:ea typeface="宋体" panose="02010600030101010101" pitchFamily="2" charset="-122"/>
              </a:rPr>
              <a:t>周假期，销售人员额外增加一周</a:t>
            </a:r>
            <a:endParaRPr lang="en-US" altLang="zh-CN" sz="1800" dirty="0">
              <a:ea typeface="宋体" panose="02010600030101010101" pitchFamily="2" charset="-122"/>
            </a:endParaRPr>
          </a:p>
          <a:p>
            <a:pPr marL="639763" lvl="1" indent="-246063">
              <a:lnSpc>
                <a:spcPct val="110000"/>
              </a:lnSpc>
            </a:pPr>
            <a:r>
              <a:rPr lang="zh-CN" altLang="en-US" sz="1800" dirty="0"/>
              <a:t>市场销售人员使用粉色</a:t>
            </a:r>
            <a:r>
              <a:rPr lang="zh-CN" altLang="en-US" sz="1800" dirty="0" smtClean="0"/>
              <a:t>表格，其他所有</a:t>
            </a:r>
            <a:r>
              <a:rPr lang="zh-CN" altLang="en-US" sz="1800" dirty="0" smtClean="0">
                <a:ea typeface="宋体" panose="02010600030101010101" pitchFamily="2" charset="-122"/>
              </a:rPr>
              <a:t>员工报销使用黄色表格</a:t>
            </a:r>
            <a:endParaRPr lang="en-US" altLang="zh-CN" sz="1800" dirty="0" smtClean="0">
              <a:ea typeface="宋体" panose="02010600030101010101" pitchFamily="2" charset="-122"/>
            </a:endParaRPr>
          </a:p>
          <a:p>
            <a:pPr marL="273050" indent="-273050">
              <a:lnSpc>
                <a:spcPct val="110000"/>
              </a:lnSpc>
            </a:pPr>
            <a:r>
              <a:rPr lang="zh-CN" altLang="en-US" sz="2000" dirty="0" smtClean="0">
                <a:ea typeface="宋体" panose="02010600030101010101" pitchFamily="2" charset="-122"/>
              </a:rPr>
              <a:t>每个部门的员工都有特定的职责</a:t>
            </a:r>
            <a:endParaRPr lang="en-US" altLang="zh-CN" sz="20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财务人员审查报销单据</a:t>
            </a:r>
            <a:endParaRPr lang="en-US" altLang="zh-CN" sz="1800" dirty="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市场人员负责收集产品的市场反馈</a:t>
            </a:r>
            <a:endParaRPr lang="en-US" altLang="zh-CN" sz="18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研发人员负责按照客户需求研制产品</a:t>
            </a:r>
          </a:p>
          <a:p>
            <a:pPr marL="639763" lvl="1" indent="-246063">
              <a:lnSpc>
                <a:spcPct val="110000"/>
              </a:lnSpc>
            </a:pPr>
            <a:r>
              <a:rPr lang="zh-CN" altLang="en-US" sz="1800" dirty="0" smtClean="0">
                <a:ea typeface="宋体" panose="02010600030101010101" pitchFamily="2" charset="-122"/>
              </a:rPr>
              <a:t>市场销售人员负责产品宣传和销售</a:t>
            </a:r>
            <a:endParaRPr lang="en-US" altLang="zh-CN" sz="1800"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CE9FD042-A474-4D18-9A6E-5C4797FA5E95}"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6</a:t>
            </a:fld>
            <a:endParaRPr lang="zh-CN" altLang="en-US"/>
          </a:p>
        </p:txBody>
      </p:sp>
    </p:spTree>
    <p:extLst>
      <p:ext uri="{BB962C8B-B14F-4D97-AF65-F5344CB8AC3E}">
        <p14:creationId xmlns:p14="http://schemas.microsoft.com/office/powerpoint/2010/main" val="195535468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vert="horz" lIns="0" tIns="45720" rIns="0" bIns="0" rtlCol="0" anchor="b">
            <a:normAutofit/>
          </a:bodyPr>
          <a:lstStyle/>
          <a:p>
            <a:r>
              <a:rPr lang="en-US" altLang="zh-CN" dirty="0" smtClean="0">
                <a:latin typeface="Courier New" panose="02070309020205020404" pitchFamily="49" charset="0"/>
                <a:ea typeface="宋体" panose="02010600030101010101" pitchFamily="2" charset="-122"/>
              </a:rPr>
              <a:t>Employee</a:t>
            </a:r>
            <a:r>
              <a:rPr lang="zh-CN" altLang="en-US" dirty="0" smtClean="0">
                <a:latin typeface="Courier New" panose="02070309020205020404" pitchFamily="49" charset="0"/>
                <a:ea typeface="宋体" panose="02010600030101010101" pitchFamily="2" charset="-122"/>
              </a:rPr>
              <a:t>类</a:t>
            </a:r>
            <a:endParaRPr lang="en-US" altLang="zh-CN" dirty="0">
              <a:ea typeface="宋体" panose="02010600030101010101" pitchFamily="2" charset="-122"/>
            </a:endParaRPr>
          </a:p>
        </p:txBody>
      </p:sp>
      <p:sp>
        <p:nvSpPr>
          <p:cNvPr id="1416195" name="Rectangle 3"/>
          <p:cNvSpPr>
            <a:spLocks noGrp="1" noChangeArrowheads="1"/>
          </p:cNvSpPr>
          <p:nvPr>
            <p:ph idx="1"/>
          </p:nvPr>
        </p:nvSpPr>
        <p:spPr/>
        <p:txBody>
          <a:bodyPr>
            <a:normAutofit lnSpcReduction="10000"/>
          </a:bodyPr>
          <a:lstStyle/>
          <a:p>
            <a:pPr marL="273050" indent="-273050">
              <a:spcBef>
                <a:spcPct val="0"/>
              </a:spcBef>
              <a:buNone/>
            </a:pPr>
            <a:r>
              <a:rPr lang="en-US" altLang="zh-CN" sz="1600" dirty="0" smtClean="0">
                <a:latin typeface="Courier New" panose="02070309020205020404" pitchFamily="49" charset="0"/>
                <a:ea typeface="宋体" panose="02010600030101010101" pitchFamily="2" charset="-122"/>
              </a:rPr>
              <a:t>public </a:t>
            </a:r>
            <a:r>
              <a:rPr lang="en-US" altLang="zh-CN" sz="1600" dirty="0">
                <a:latin typeface="Courier New" panose="02070309020205020404" pitchFamily="49" charset="0"/>
                <a:ea typeface="宋体" panose="02010600030101010101" pitchFamily="2" charset="-122"/>
              </a:rPr>
              <a:t>class Employee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a:t>
            </a:r>
            <a:r>
              <a:rPr lang="en-US" altLang="zh-CN" sz="1600" dirty="0" err="1">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getHours</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40;           </a:t>
            </a:r>
            <a:r>
              <a:rPr lang="en-US" altLang="zh-CN" sz="1600" b="1" dirty="0">
                <a:solidFill>
                  <a:srgbClr val="008080"/>
                </a:solidFill>
                <a:latin typeface="Courier New" panose="02070309020205020404" pitchFamily="49" charset="0"/>
                <a:ea typeface="宋体" panose="02010600030101010101" pitchFamily="2" charset="-122"/>
              </a:rPr>
              <a:t>// </a:t>
            </a:r>
            <a:r>
              <a:rPr lang="zh-CN" altLang="en-US" sz="1600" b="1" dirty="0" smtClean="0">
                <a:solidFill>
                  <a:srgbClr val="008080"/>
                </a:solidFill>
                <a:latin typeface="Courier New" panose="02070309020205020404" pitchFamily="49" charset="0"/>
                <a:ea typeface="宋体" panose="02010600030101010101" pitchFamily="2" charset="-122"/>
              </a:rPr>
              <a:t>一周工作</a:t>
            </a:r>
            <a:r>
              <a:rPr lang="en-US" altLang="zh-CN" sz="1600" b="1" dirty="0" smtClean="0">
                <a:solidFill>
                  <a:srgbClr val="008080"/>
                </a:solidFill>
                <a:latin typeface="Courier New" panose="02070309020205020404" pitchFamily="49" charset="0"/>
                <a:ea typeface="宋体" panose="02010600030101010101" pitchFamily="2" charset="-122"/>
              </a:rPr>
              <a:t>40</a:t>
            </a:r>
            <a:r>
              <a:rPr lang="zh-CN" altLang="en-US" sz="1600" b="1" dirty="0" smtClean="0">
                <a:solidFill>
                  <a:srgbClr val="008080"/>
                </a:solidFill>
                <a:latin typeface="Courier New" panose="02070309020205020404" pitchFamily="49" charset="0"/>
                <a:ea typeface="宋体" panose="02010600030101010101" pitchFamily="2" charset="-122"/>
              </a:rPr>
              <a:t>小时</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double </a:t>
            </a:r>
            <a:r>
              <a:rPr lang="en-US" altLang="zh-CN" sz="1600" dirty="0" err="1">
                <a:latin typeface="Courier New" panose="02070309020205020404" pitchFamily="49" charset="0"/>
                <a:ea typeface="宋体" panose="02010600030101010101" pitchFamily="2" charset="-122"/>
              </a:rPr>
              <a:t>getSalary</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8</a:t>
            </a:r>
            <a:r>
              <a:rPr lang="en-US" altLang="zh-CN" sz="1600" dirty="0" smtClean="0">
                <a:latin typeface="Courier New" panose="02070309020205020404" pitchFamily="49" charset="0"/>
                <a:ea typeface="宋体" panose="02010600030101010101" pitchFamily="2" charset="-122"/>
              </a:rPr>
              <a:t>0000.0</a:t>
            </a:r>
            <a:r>
              <a:rPr lang="en-US" altLang="zh-CN" sz="1600" dirty="0">
                <a:latin typeface="Courier New" panose="02070309020205020404" pitchFamily="49" charset="0"/>
                <a:ea typeface="宋体" panose="02010600030101010101" pitchFamily="2" charset="-122"/>
              </a:rPr>
              <a:t>;      </a:t>
            </a:r>
            <a:r>
              <a:rPr lang="en-US" altLang="zh-CN" sz="1600" b="1" dirty="0">
                <a:solidFill>
                  <a:srgbClr val="008080"/>
                </a:solidFill>
                <a:latin typeface="Courier New" panose="02070309020205020404" pitchFamily="49" charset="0"/>
                <a:ea typeface="宋体" panose="02010600030101010101" pitchFamily="2" charset="-122"/>
              </a:rPr>
              <a:t>// </a:t>
            </a:r>
            <a:r>
              <a:rPr lang="zh-CN" altLang="en-US" sz="1600" b="1" dirty="0" smtClean="0">
                <a:solidFill>
                  <a:srgbClr val="008080"/>
                </a:solidFill>
                <a:latin typeface="Courier New" panose="02070309020205020404" pitchFamily="49" charset="0"/>
                <a:ea typeface="宋体" panose="02010600030101010101" pitchFamily="2" charset="-122"/>
              </a:rPr>
              <a:t>年薪</a:t>
            </a:r>
            <a:r>
              <a:rPr lang="en-US" altLang="zh-CN" sz="1600" b="1" dirty="0" smtClean="0">
                <a:solidFill>
                  <a:srgbClr val="008080"/>
                </a:solidFill>
                <a:latin typeface="Courier New" panose="02070309020205020404" pitchFamily="49" charset="0"/>
                <a:ea typeface="宋体" panose="02010600030101010101" pitchFamily="2" charset="-122"/>
              </a:rPr>
              <a:t>RMB80000</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a:t>
            </a:r>
            <a:r>
              <a:rPr lang="en-US" altLang="zh-CN" sz="1600" dirty="0" err="1">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getVacationDays</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10;           </a:t>
            </a:r>
            <a:r>
              <a:rPr lang="en-US" altLang="zh-CN" sz="1600" b="1" dirty="0">
                <a:solidFill>
                  <a:srgbClr val="008080"/>
                </a:solidFill>
                <a:latin typeface="Courier New" panose="02070309020205020404" pitchFamily="49" charset="0"/>
                <a:ea typeface="宋体" panose="02010600030101010101" pitchFamily="2" charset="-122"/>
              </a:rPr>
              <a:t>// </a:t>
            </a:r>
            <a:r>
              <a:rPr lang="en-US" altLang="zh-CN" sz="1600" b="1" dirty="0" smtClean="0">
                <a:solidFill>
                  <a:srgbClr val="008080"/>
                </a:solidFill>
                <a:latin typeface="Courier New" panose="02070309020205020404" pitchFamily="49" charset="0"/>
                <a:ea typeface="宋体" panose="02010600030101010101" pitchFamily="2" charset="-122"/>
              </a:rPr>
              <a:t>2</a:t>
            </a:r>
            <a:r>
              <a:rPr lang="zh-CN" altLang="en-US" sz="1600" b="1" dirty="0" smtClean="0">
                <a:solidFill>
                  <a:srgbClr val="008080"/>
                </a:solidFill>
                <a:latin typeface="Courier New" panose="02070309020205020404" pitchFamily="49" charset="0"/>
                <a:ea typeface="宋体" panose="02010600030101010101" pitchFamily="2" charset="-122"/>
              </a:rPr>
              <a:t>周带薪假</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String </a:t>
            </a:r>
            <a:r>
              <a:rPr lang="en-US" altLang="zh-CN" sz="1600" dirty="0" err="1" smtClean="0">
                <a:latin typeface="Courier New" panose="02070309020205020404" pitchFamily="49" charset="0"/>
                <a:ea typeface="宋体" panose="02010600030101010101" pitchFamily="2" charset="-122"/>
              </a:rPr>
              <a:t>getReimbursementForm</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a:t>
            </a:r>
            <a:r>
              <a:rPr lang="en-US" altLang="zh-CN" sz="1600" dirty="0" smtClean="0">
                <a:latin typeface="Courier New" panose="02070309020205020404" pitchFamily="49" charset="0"/>
                <a:ea typeface="宋体" panose="02010600030101010101" pitchFamily="2" charset="-122"/>
              </a:rPr>
              <a:t>“yellow”;     </a:t>
            </a:r>
            <a:r>
              <a:rPr lang="en-US" altLang="zh-CN" sz="1600" b="1" dirty="0">
                <a:solidFill>
                  <a:srgbClr val="008080"/>
                </a:solidFill>
                <a:latin typeface="Courier New" panose="02070309020205020404" pitchFamily="49" charset="0"/>
                <a:ea typeface="宋体" panose="02010600030101010101" pitchFamily="2" charset="-122"/>
              </a:rPr>
              <a:t>// </a:t>
            </a:r>
            <a:r>
              <a:rPr lang="zh-CN" altLang="en-US" sz="1600" b="1" dirty="0" smtClean="0">
                <a:solidFill>
                  <a:srgbClr val="008080"/>
                </a:solidFill>
                <a:latin typeface="Courier New" panose="02070309020205020404" pitchFamily="49" charset="0"/>
                <a:ea typeface="宋体" panose="02010600030101010101" pitchFamily="2" charset="-122"/>
              </a:rPr>
              <a:t>报销使用黄色表格</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a:t>
            </a:r>
          </a:p>
          <a:p>
            <a:pPr marL="273050" indent="-273050">
              <a:spcBef>
                <a:spcPct val="0"/>
              </a:spcBef>
              <a:buNone/>
            </a:pPr>
            <a:endParaRPr lang="en-US" altLang="zh-CN" sz="1800" dirty="0">
              <a:latin typeface="Courier New" panose="02070309020205020404" pitchFamily="49" charset="0"/>
              <a:ea typeface="宋体" panose="02010600030101010101" pitchFamily="2" charset="-122"/>
            </a:endParaRPr>
          </a:p>
          <a:p>
            <a:pPr marL="639763" lvl="1" indent="-246063"/>
            <a:r>
              <a:rPr lang="zh-CN" altLang="en-US" dirty="0" smtClean="0">
                <a:ea typeface="宋体" panose="02010600030101010101" pitchFamily="2" charset="-122"/>
              </a:rPr>
              <a:t>如何实现财务人员</a:t>
            </a:r>
            <a:r>
              <a:rPr lang="en-US" altLang="zh-CN" dirty="0" smtClean="0">
                <a:ea typeface="宋体" panose="02010600030101010101" pitchFamily="2" charset="-122"/>
              </a:rPr>
              <a:t>(</a:t>
            </a:r>
            <a:r>
              <a:rPr lang="en-US" altLang="zh-CN" dirty="0" err="1" smtClean="0">
                <a:ea typeface="宋体" panose="02010600030101010101" pitchFamily="2" charset="-122"/>
              </a:rPr>
              <a:t>FinancialOfficer</a:t>
            </a:r>
            <a:r>
              <a:rPr lang="en-US" altLang="zh-CN" dirty="0" smtClean="0">
                <a:ea typeface="宋体" panose="02010600030101010101" pitchFamily="2" charset="-122"/>
              </a:rPr>
              <a:t>)</a:t>
            </a:r>
            <a:r>
              <a:rPr lang="zh-CN" altLang="en-US" dirty="0" smtClean="0">
                <a:ea typeface="宋体" panose="02010600030101010101" pitchFamily="2" charset="-122"/>
              </a:rPr>
              <a:t>类？</a:t>
            </a:r>
            <a:endParaRPr lang="en-US" altLang="zh-CN"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9A6563B6-F9C7-477E-A475-ED9EEB92EAEC}"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7</a:t>
            </a:fld>
            <a:endParaRPr lang="zh-CN" altLang="en-US"/>
          </a:p>
        </p:txBody>
      </p:sp>
    </p:spTree>
    <p:extLst>
      <p:ext uri="{BB962C8B-B14F-4D97-AF65-F5344CB8AC3E}">
        <p14:creationId xmlns:p14="http://schemas.microsoft.com/office/powerpoint/2010/main" val="17480654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16195">
                                            <p:txEl>
                                              <p:pRg st="18" end="18"/>
                                            </p:txEl>
                                          </p:spTgt>
                                        </p:tgtEl>
                                        <p:attrNameLst>
                                          <p:attrName>style.visibility</p:attrName>
                                        </p:attrNameLst>
                                      </p:cBhvr>
                                      <p:to>
                                        <p:strVal val="visible"/>
                                      </p:to>
                                    </p:set>
                                    <p:animEffect transition="in" filter="fade">
                                      <p:cBhvr>
                                        <p:cTn id="7" dur="1000"/>
                                        <p:tgtEl>
                                          <p:spTgt spid="141619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冗余的实现方案</a:t>
            </a:r>
            <a:endParaRPr lang="en-US" altLang="zh-CN" dirty="0">
              <a:ea typeface="宋体" panose="02010600030101010101" pitchFamily="2" charset="-122"/>
            </a:endParaRPr>
          </a:p>
        </p:txBody>
      </p:sp>
      <p:sp>
        <p:nvSpPr>
          <p:cNvPr id="900099" name="Rectangle 3"/>
          <p:cNvSpPr>
            <a:spLocks noGrp="1" noChangeArrowheads="1"/>
          </p:cNvSpPr>
          <p:nvPr>
            <p:ph idx="1"/>
          </p:nvPr>
        </p:nvSpPr>
        <p:spPr/>
        <p:txBody>
          <a:bodyPr>
            <a:normAutofit fontScale="92500" lnSpcReduction="10000"/>
          </a:bodyPr>
          <a:lstStyle/>
          <a:p>
            <a:pPr marL="273050" indent="-273050">
              <a:spcBef>
                <a:spcPct val="0"/>
              </a:spcBef>
              <a:buNone/>
            </a:pPr>
            <a:r>
              <a:rPr lang="en-US" altLang="zh-CN" sz="1600" b="1" dirty="0">
                <a:solidFill>
                  <a:srgbClr val="008080"/>
                </a:solidFill>
                <a:latin typeface="Courier New" panose="02070309020205020404" pitchFamily="49" charset="0"/>
                <a:ea typeface="宋体" panose="02010600030101010101" pitchFamily="2" charset="-122"/>
              </a:rPr>
              <a:t>// A redundant class to represent </a:t>
            </a:r>
            <a:r>
              <a:rPr lang="en-US" altLang="zh-CN" sz="1600" b="1" dirty="0" err="1">
                <a:solidFill>
                  <a:srgbClr val="008080"/>
                </a:solidFill>
                <a:latin typeface="Courier New" panose="02070309020205020404" pitchFamily="49" charset="0"/>
              </a:rPr>
              <a:t>FinancialOfficer</a:t>
            </a:r>
            <a:r>
              <a:rPr lang="en-US" altLang="zh-CN" sz="1600" b="1" dirty="0">
                <a:solidFill>
                  <a:srgbClr val="008080"/>
                </a:solidFill>
                <a:latin typeface="Courier New" panose="02070309020205020404" pitchFamily="49" charset="0"/>
              </a:rPr>
              <a:t>.</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public class </a:t>
            </a:r>
            <a:r>
              <a:rPr lang="en-US" altLang="zh-CN" sz="1600" dirty="0" err="1">
                <a:latin typeface="Courier New" panose="02070309020205020404" pitchFamily="49" charset="0"/>
              </a:rPr>
              <a:t>FinancialOfficer</a:t>
            </a:r>
            <a:r>
              <a:rPr lang="en-US" altLang="zh-CN" sz="1600" dirty="0">
                <a:latin typeface="Courier New" panose="02070309020205020404" pitchFamily="49" charset="0"/>
              </a:rPr>
              <a:t> {</a:t>
            </a: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dirty="0">
                <a:latin typeface="Courier New" panose="02070309020205020404" pitchFamily="49" charset="0"/>
              </a:rPr>
              <a:t>public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getHours</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return 40;           </a:t>
            </a:r>
            <a:r>
              <a:rPr lang="en-US" altLang="zh-CN" sz="1600" b="1" dirty="0">
                <a:solidFill>
                  <a:srgbClr val="008080"/>
                </a:solidFill>
                <a:latin typeface="Courier New" panose="02070309020205020404" pitchFamily="49" charset="0"/>
              </a:rPr>
              <a:t>// </a:t>
            </a:r>
            <a:r>
              <a:rPr lang="zh-CN" altLang="en-US" sz="1600" b="1" dirty="0">
                <a:solidFill>
                  <a:srgbClr val="008080"/>
                </a:solidFill>
                <a:latin typeface="Courier New" panose="02070309020205020404" pitchFamily="49" charset="0"/>
              </a:rPr>
              <a:t>一周工作</a:t>
            </a:r>
            <a:r>
              <a:rPr lang="en-US" altLang="zh-CN" sz="1600" b="1" dirty="0">
                <a:solidFill>
                  <a:srgbClr val="008080"/>
                </a:solidFill>
                <a:latin typeface="Courier New" panose="02070309020205020404" pitchFamily="49" charset="0"/>
              </a:rPr>
              <a:t>40</a:t>
            </a:r>
            <a:r>
              <a:rPr lang="zh-CN" altLang="en-US" sz="1600" b="1" dirty="0">
                <a:solidFill>
                  <a:srgbClr val="008080"/>
                </a:solidFill>
                <a:latin typeface="Courier New" panose="02070309020205020404" pitchFamily="49" charset="0"/>
              </a:rPr>
              <a:t>小时</a:t>
            </a: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public double </a:t>
            </a:r>
            <a:r>
              <a:rPr lang="en-US" altLang="zh-CN" sz="1600" dirty="0" err="1">
                <a:latin typeface="Courier New" panose="02070309020205020404" pitchFamily="49" charset="0"/>
              </a:rPr>
              <a:t>getSalary</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return 80000.0;      </a:t>
            </a:r>
            <a:r>
              <a:rPr lang="en-US" altLang="zh-CN" sz="1600" b="1" dirty="0">
                <a:solidFill>
                  <a:srgbClr val="008080"/>
                </a:solidFill>
                <a:latin typeface="Courier New" panose="02070309020205020404" pitchFamily="49" charset="0"/>
              </a:rPr>
              <a:t>// </a:t>
            </a:r>
            <a:r>
              <a:rPr lang="zh-CN" altLang="en-US" sz="1600" b="1" dirty="0">
                <a:solidFill>
                  <a:srgbClr val="008080"/>
                </a:solidFill>
                <a:latin typeface="Courier New" panose="02070309020205020404" pitchFamily="49" charset="0"/>
              </a:rPr>
              <a:t>年薪</a:t>
            </a:r>
            <a:r>
              <a:rPr lang="en-US" altLang="zh-CN" sz="1600" b="1" dirty="0">
                <a:solidFill>
                  <a:srgbClr val="008080"/>
                </a:solidFill>
                <a:latin typeface="Courier New" panose="02070309020205020404" pitchFamily="49" charset="0"/>
              </a:rPr>
              <a:t>RMB80000</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public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getVacationDays</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return 10;           </a:t>
            </a:r>
            <a:r>
              <a:rPr lang="en-US" altLang="zh-CN" sz="1600" b="1" dirty="0">
                <a:solidFill>
                  <a:srgbClr val="008080"/>
                </a:solidFill>
                <a:latin typeface="Courier New" panose="02070309020205020404" pitchFamily="49" charset="0"/>
              </a:rPr>
              <a:t>// 2</a:t>
            </a:r>
            <a:r>
              <a:rPr lang="zh-CN" altLang="en-US" sz="1600" b="1" dirty="0">
                <a:solidFill>
                  <a:srgbClr val="008080"/>
                </a:solidFill>
                <a:latin typeface="Courier New" panose="02070309020205020404" pitchFamily="49" charset="0"/>
              </a:rPr>
              <a:t>周带薪假</a:t>
            </a: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endParaRPr lang="en-US" altLang="zh-CN" sz="1600"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getReimbursementForm</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return “yellow”;     </a:t>
            </a:r>
            <a:r>
              <a:rPr lang="en-US" altLang="zh-CN" sz="1600" b="1" dirty="0">
                <a:solidFill>
                  <a:srgbClr val="008080"/>
                </a:solidFill>
                <a:latin typeface="Courier New" panose="02070309020205020404" pitchFamily="49" charset="0"/>
              </a:rPr>
              <a:t>// </a:t>
            </a:r>
            <a:r>
              <a:rPr lang="zh-CN" altLang="en-US" sz="1600" b="1" dirty="0">
                <a:solidFill>
                  <a:srgbClr val="008080"/>
                </a:solidFill>
                <a:latin typeface="Courier New" panose="02070309020205020404" pitchFamily="49" charset="0"/>
              </a:rPr>
              <a:t>报销使用黄色表格</a:t>
            </a: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dirty="0" smtClean="0">
                <a:latin typeface="Courier New" panose="02070309020205020404" pitchFamily="49" charset="0"/>
                <a:ea typeface="宋体" panose="02010600030101010101" pitchFamily="2" charset="-122"/>
              </a:rPr>
              <a:t>   </a:t>
            </a: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b="1" dirty="0">
                <a:latin typeface="Courier New" panose="02070309020205020404" pitchFamily="49" charset="0"/>
                <a:ea typeface="宋体" panose="02010600030101010101" pitchFamily="2" charset="-122"/>
              </a:rPr>
              <a:t>    public </a:t>
            </a:r>
            <a:r>
              <a:rPr lang="en-US" altLang="zh-CN" sz="1600" b="1" dirty="0" err="1" smtClean="0">
                <a:latin typeface="Courier New" panose="02070309020205020404" pitchFamily="49" charset="0"/>
                <a:ea typeface="宋体" panose="02010600030101010101" pitchFamily="2" charset="-122"/>
              </a:rPr>
              <a:t>boolean</a:t>
            </a:r>
            <a:r>
              <a:rPr lang="en-US" altLang="zh-CN" sz="1600" b="1" dirty="0" smtClean="0">
                <a:latin typeface="Courier New" panose="02070309020205020404" pitchFamily="49" charset="0"/>
                <a:ea typeface="宋体" panose="02010600030101010101" pitchFamily="2" charset="-122"/>
              </a:rPr>
              <a:t> inspect(Bill[] b) {</a:t>
            </a:r>
            <a:r>
              <a:rPr lang="en-US" altLang="zh-CN" sz="1600" b="1" dirty="0">
                <a:solidFill>
                  <a:srgbClr val="008080"/>
                </a:solidFill>
                <a:latin typeface="Courier New" panose="02070309020205020404" pitchFamily="49" charset="0"/>
              </a:rPr>
              <a:t>// </a:t>
            </a:r>
            <a:r>
              <a:rPr lang="zh-CN" altLang="en-US" sz="1600" b="1" dirty="0" smtClean="0">
                <a:solidFill>
                  <a:srgbClr val="008080"/>
                </a:solidFill>
                <a:latin typeface="Courier New" panose="02070309020205020404" pitchFamily="49" charset="0"/>
              </a:rPr>
              <a:t>审查报销单据</a:t>
            </a:r>
            <a:endParaRPr lang="en-US" altLang="zh-CN" sz="1600" b="1"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b="1" dirty="0">
                <a:latin typeface="Courier New" panose="02070309020205020404" pitchFamily="49" charset="0"/>
                <a:ea typeface="宋体" panose="02010600030101010101" pitchFamily="2" charset="-122"/>
              </a:rPr>
              <a:t>        </a:t>
            </a:r>
            <a:r>
              <a:rPr lang="en-US" altLang="zh-CN" sz="1600" b="1" dirty="0" smtClean="0">
                <a:latin typeface="Courier New" panose="02070309020205020404" pitchFamily="49" charset="0"/>
                <a:ea typeface="宋体" panose="02010600030101010101" pitchFamily="2" charset="-122"/>
              </a:rPr>
              <a:t>…</a:t>
            </a:r>
            <a:endParaRPr lang="en-US" altLang="zh-CN" sz="1600" b="1"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b="1"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FB06149F-25C8-4476-BD6C-247B3D3CAB59}"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8</a:t>
            </a:fld>
            <a:endParaRPr lang="zh-CN" altLang="en-US"/>
          </a:p>
        </p:txBody>
      </p:sp>
    </p:spTree>
    <p:extLst>
      <p:ext uri="{BB962C8B-B14F-4D97-AF65-F5344CB8AC3E}">
        <p14:creationId xmlns:p14="http://schemas.microsoft.com/office/powerpoint/2010/main" val="6754063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基于共享的实现方案</a:t>
            </a:r>
            <a:endParaRPr lang="en-US" altLang="zh-CN" dirty="0">
              <a:ea typeface="宋体" panose="02010600030101010101" pitchFamily="2" charset="-122"/>
            </a:endParaRPr>
          </a:p>
        </p:txBody>
      </p:sp>
      <p:sp>
        <p:nvSpPr>
          <p:cNvPr id="901123"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只有</a:t>
            </a:r>
            <a:r>
              <a:rPr lang="en-US" altLang="zh-CN" dirty="0" err="1" smtClean="0">
                <a:latin typeface="Courier New" panose="02070309020205020404" pitchFamily="49" charset="0"/>
                <a:ea typeface="宋体" panose="02010600030101010101" pitchFamily="2" charset="-122"/>
              </a:rPr>
              <a:t>FinancialOfficer</a:t>
            </a:r>
            <a:r>
              <a:rPr lang="zh-CN" altLang="en-US" dirty="0" smtClean="0">
                <a:ea typeface="宋体" panose="02010600030101010101" pitchFamily="2" charset="-122"/>
              </a:rPr>
              <a:t>才提供</a:t>
            </a:r>
            <a:r>
              <a:rPr lang="en-US" altLang="zh-CN" dirty="0">
                <a:latin typeface="Courier New" panose="02070309020205020404" pitchFamily="49" charset="0"/>
              </a:rPr>
              <a:t>i</a:t>
            </a:r>
            <a:r>
              <a:rPr lang="en-US" altLang="zh-CN" dirty="0" smtClean="0">
                <a:latin typeface="Courier New" panose="02070309020205020404" pitchFamily="49" charset="0"/>
              </a:rPr>
              <a:t>nspect</a:t>
            </a:r>
            <a:r>
              <a:rPr lang="zh-CN" altLang="en-US" dirty="0" smtClean="0">
                <a:latin typeface="Courier New" panose="02070309020205020404" pitchFamily="49" charset="0"/>
              </a:rPr>
              <a:t>，其他的操作与</a:t>
            </a:r>
            <a:r>
              <a:rPr lang="en-US" altLang="zh-CN" dirty="0" smtClean="0">
                <a:latin typeface="Courier New" panose="02070309020205020404" pitchFamily="49" charset="0"/>
              </a:rPr>
              <a:t>Employee</a:t>
            </a:r>
            <a:r>
              <a:rPr lang="zh-CN" altLang="en-US" dirty="0" smtClean="0">
                <a:latin typeface="Courier New" panose="02070309020205020404" pitchFamily="49" charset="0"/>
              </a:rPr>
              <a:t>一致</a:t>
            </a:r>
            <a:endParaRPr lang="en-US" altLang="zh-CN" dirty="0">
              <a:ea typeface="宋体" panose="02010600030101010101" pitchFamily="2" charset="-122"/>
            </a:endParaRPr>
          </a:p>
          <a:p>
            <a:pPr marL="273050" indent="-273050">
              <a:lnSpc>
                <a:spcPct val="70000"/>
              </a:lnSpc>
              <a:buNone/>
            </a:pPr>
            <a:endParaRPr lang="en-US" altLang="zh-CN" sz="1800" dirty="0">
              <a:latin typeface="Courier New" panose="02070309020205020404" pitchFamily="49" charset="0"/>
              <a:ea typeface="宋体" panose="02010600030101010101" pitchFamily="2" charset="-122"/>
            </a:endParaRPr>
          </a:p>
          <a:p>
            <a:pPr marL="273050" indent="-273050">
              <a:buNone/>
            </a:pPr>
            <a:r>
              <a:rPr lang="en-US" altLang="zh-CN" sz="1600" b="1" dirty="0">
                <a:solidFill>
                  <a:srgbClr val="008080"/>
                </a:solidFill>
                <a:latin typeface="Courier New" panose="02070309020205020404" pitchFamily="49" charset="0"/>
                <a:ea typeface="宋体" panose="02010600030101010101" pitchFamily="2" charset="-122"/>
              </a:rPr>
              <a:t>// A class to represent </a:t>
            </a:r>
            <a:r>
              <a:rPr lang="en-US" altLang="zh-CN" sz="1600" b="1" dirty="0" err="1" smtClean="0">
                <a:solidFill>
                  <a:srgbClr val="008080"/>
                </a:solidFill>
                <a:latin typeface="Courier New" panose="02070309020205020404" pitchFamily="49" charset="0"/>
                <a:ea typeface="宋体" panose="02010600030101010101" pitchFamily="2" charset="-122"/>
              </a:rPr>
              <a:t>FinancialOfficer</a:t>
            </a:r>
            <a:r>
              <a:rPr lang="en-US" altLang="zh-CN" sz="1600" b="1" dirty="0" smtClean="0">
                <a:solidFill>
                  <a:srgbClr val="008080"/>
                </a:solidFill>
                <a:latin typeface="Courier New" panose="02070309020205020404" pitchFamily="49" charset="0"/>
                <a:ea typeface="宋体" panose="02010600030101010101" pitchFamily="2" charset="-122"/>
              </a:rPr>
              <a:t>.</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buNone/>
            </a:pPr>
            <a:r>
              <a:rPr lang="en-US" altLang="zh-CN" sz="1600" dirty="0">
                <a:latin typeface="Courier New" panose="02070309020205020404" pitchFamily="49" charset="0"/>
                <a:ea typeface="宋体" panose="02010600030101010101" pitchFamily="2" charset="-122"/>
              </a:rPr>
              <a:t>public class </a:t>
            </a:r>
            <a:r>
              <a:rPr lang="en-US" altLang="zh-CN" sz="1600" dirty="0" err="1">
                <a:latin typeface="Courier New" panose="02070309020205020404" pitchFamily="49" charset="0"/>
              </a:rPr>
              <a:t>FinancialOfficer</a:t>
            </a:r>
            <a:r>
              <a:rPr lang="en-US" altLang="zh-CN" sz="1600" dirty="0">
                <a:latin typeface="Courier New" panose="02070309020205020404" pitchFamily="49" charset="0"/>
              </a:rPr>
              <a:t> </a:t>
            </a:r>
            <a:r>
              <a:rPr lang="en-US" altLang="zh-CN" sz="1600" dirty="0" smtClean="0">
                <a:latin typeface="Courier New" panose="02070309020205020404" pitchFamily="49" charset="0"/>
              </a:rPr>
              <a:t>{</a:t>
            </a:r>
            <a:endParaRPr lang="en-US" altLang="zh-CN" sz="1600" dirty="0">
              <a:latin typeface="Courier New" panose="02070309020205020404" pitchFamily="49" charset="0"/>
              <a:ea typeface="宋体" panose="02010600030101010101" pitchFamily="2" charset="-122"/>
            </a:endParaRPr>
          </a:p>
          <a:p>
            <a:pPr marL="273050" indent="-273050">
              <a:buNone/>
            </a:pPr>
            <a:r>
              <a:rPr lang="en-US" altLang="zh-CN" sz="1600" b="1" dirty="0">
                <a:latin typeface="Courier New" panose="02070309020205020404" pitchFamily="49" charset="0"/>
                <a:ea typeface="宋体" panose="02010600030101010101" pitchFamily="2" charset="-122"/>
              </a:rPr>
              <a:t>    </a:t>
            </a:r>
            <a:r>
              <a:rPr lang="en-US" altLang="zh-CN" sz="1600" b="1" dirty="0" smtClean="0">
                <a:latin typeface="Courier New" panose="02070309020205020404" pitchFamily="49" charset="0"/>
                <a:ea typeface="宋体" panose="02010600030101010101" pitchFamily="2" charset="-122"/>
              </a:rPr>
              <a:t>Employee </a:t>
            </a:r>
            <a:r>
              <a:rPr lang="en-US" altLang="zh-CN" sz="1600" b="1" dirty="0" err="1" smtClean="0">
                <a:latin typeface="Courier New" panose="02070309020205020404" pitchFamily="49" charset="0"/>
                <a:ea typeface="宋体" panose="02010600030101010101" pitchFamily="2" charset="-122"/>
              </a:rPr>
              <a:t>em</a:t>
            </a:r>
            <a:r>
              <a:rPr lang="en-US" altLang="zh-CN" sz="1600" b="1" dirty="0" smtClean="0">
                <a:latin typeface="Courier New" panose="02070309020205020404" pitchFamily="49" charset="0"/>
                <a:ea typeface="宋体" panose="02010600030101010101" pitchFamily="2" charset="-122"/>
              </a:rPr>
              <a:t>; </a:t>
            </a:r>
            <a:r>
              <a:rPr lang="en-US" altLang="zh-CN" sz="1600" b="1" dirty="0" smtClean="0">
                <a:solidFill>
                  <a:srgbClr val="008080"/>
                </a:solidFill>
                <a:latin typeface="Courier New" panose="02070309020205020404" pitchFamily="49" charset="0"/>
              </a:rPr>
              <a:t>//accessing </a:t>
            </a:r>
            <a:r>
              <a:rPr lang="en-US" altLang="zh-CN" sz="1600" b="1" dirty="0">
                <a:solidFill>
                  <a:srgbClr val="008080"/>
                </a:solidFill>
                <a:latin typeface="Courier New" panose="02070309020205020404" pitchFamily="49" charset="0"/>
              </a:rPr>
              <a:t>all the contents </a:t>
            </a:r>
            <a:r>
              <a:rPr lang="en-US" altLang="zh-CN" sz="1600" b="1" dirty="0" smtClean="0">
                <a:solidFill>
                  <a:srgbClr val="008080"/>
                </a:solidFill>
                <a:latin typeface="Courier New" panose="02070309020205020404" pitchFamily="49" charset="0"/>
              </a:rPr>
              <a:t>defined </a:t>
            </a:r>
            <a:r>
              <a:rPr lang="en-US" altLang="zh-CN" sz="1600" b="1" dirty="0">
                <a:solidFill>
                  <a:srgbClr val="008080"/>
                </a:solidFill>
                <a:latin typeface="Courier New" panose="02070309020205020404" pitchFamily="49" charset="0"/>
              </a:rPr>
              <a:t>the Employee </a:t>
            </a:r>
            <a:r>
              <a:rPr lang="en-US" altLang="zh-CN" sz="1600" b="1" dirty="0" smtClean="0">
                <a:solidFill>
                  <a:srgbClr val="008080"/>
                </a:solidFill>
                <a:latin typeface="Courier New" panose="02070309020205020404" pitchFamily="49" charset="0"/>
              </a:rPr>
              <a:t>class</a:t>
            </a:r>
            <a:endParaRPr lang="en-US" altLang="zh-CN" sz="1600" b="1" dirty="0">
              <a:solidFill>
                <a:srgbClr val="008080"/>
              </a:solidFill>
              <a:latin typeface="Courier New" panose="02070309020205020404" pitchFamily="49" charset="0"/>
            </a:endParaRPr>
          </a:p>
          <a:p>
            <a:pPr marL="273050" indent="-273050">
              <a:buNone/>
            </a:pP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rPr>
              <a:t>public </a:t>
            </a:r>
            <a:r>
              <a:rPr lang="en-US" altLang="zh-CN" sz="1600" b="1" dirty="0" err="1">
                <a:latin typeface="Courier New" panose="02070309020205020404" pitchFamily="49" charset="0"/>
              </a:rPr>
              <a:t>boolean</a:t>
            </a:r>
            <a:r>
              <a:rPr lang="en-US" altLang="zh-CN" sz="1600" b="1" dirty="0">
                <a:latin typeface="Courier New" panose="02070309020205020404" pitchFamily="49" charset="0"/>
              </a:rPr>
              <a:t> </a:t>
            </a:r>
            <a:r>
              <a:rPr lang="en-US" altLang="zh-CN" sz="1600" b="1" dirty="0" smtClean="0">
                <a:latin typeface="Courier New" panose="02070309020205020404" pitchFamily="49" charset="0"/>
              </a:rPr>
              <a:t>inspect(Bill[] </a:t>
            </a:r>
            <a:r>
              <a:rPr lang="en-US" altLang="zh-CN" sz="1600" b="1" dirty="0">
                <a:latin typeface="Courier New" panose="02070309020205020404" pitchFamily="49" charset="0"/>
              </a:rPr>
              <a:t>b) </a:t>
            </a:r>
            <a:r>
              <a:rPr lang="en-US" altLang="zh-CN" sz="1600" b="1" dirty="0" smtClean="0">
                <a:latin typeface="Courier New" panose="02070309020205020404" pitchFamily="49" charset="0"/>
              </a:rPr>
              <a:t>{</a:t>
            </a:r>
            <a:r>
              <a:rPr lang="en-US" altLang="zh-CN" sz="1600" b="1" dirty="0" smtClean="0">
                <a:solidFill>
                  <a:srgbClr val="008080"/>
                </a:solidFill>
                <a:latin typeface="Courier New" panose="02070309020205020404" pitchFamily="49" charset="0"/>
              </a:rPr>
              <a:t>//</a:t>
            </a:r>
            <a:r>
              <a:rPr lang="zh-CN" altLang="en-US" sz="1600" b="1" dirty="0">
                <a:solidFill>
                  <a:srgbClr val="008080"/>
                </a:solidFill>
                <a:latin typeface="Courier New" panose="02070309020205020404" pitchFamily="49" charset="0"/>
              </a:rPr>
              <a:t>审查报销单据</a:t>
            </a:r>
            <a:endParaRPr lang="en-US" altLang="zh-CN" sz="1600" b="1" dirty="0">
              <a:latin typeface="Courier New" panose="02070309020205020404" pitchFamily="49" charset="0"/>
            </a:endParaRPr>
          </a:p>
          <a:p>
            <a:pPr marL="273050" indent="-273050">
              <a:spcBef>
                <a:spcPct val="0"/>
              </a:spcBef>
              <a:buNone/>
            </a:pPr>
            <a:endParaRPr lang="en-US" altLang="zh-CN" sz="1600" b="1" dirty="0">
              <a:latin typeface="Courier New" panose="02070309020205020404" pitchFamily="49" charset="0"/>
            </a:endParaRPr>
          </a:p>
          <a:p>
            <a:pPr marL="273050" indent="-273050">
              <a:spcBef>
                <a:spcPct val="0"/>
              </a:spcBef>
              <a:buNone/>
            </a:pPr>
            <a:r>
              <a:rPr lang="en-US" altLang="zh-CN" sz="1600" b="1"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a:t>
            </a:r>
          </a:p>
          <a:p>
            <a:pPr marL="273050" indent="-273050">
              <a:buNone/>
            </a:pPr>
            <a:r>
              <a:rPr lang="en-US" altLang="zh-CN" sz="1600" dirty="0" smtClean="0">
                <a:latin typeface="Courier New" panose="02070309020205020404" pitchFamily="49" charset="0"/>
                <a:ea typeface="宋体" panose="02010600030101010101" pitchFamily="2" charset="-122"/>
              </a:rPr>
              <a:t>}</a:t>
            </a:r>
            <a:endParaRPr lang="en-US" altLang="zh-CN" sz="1600" dirty="0">
              <a:latin typeface="Courier New" panose="02070309020205020404" pitchFamily="49" charset="0"/>
              <a:ea typeface="宋体" panose="02010600030101010101" pitchFamily="2" charset="-122"/>
            </a:endParaRPr>
          </a:p>
          <a:p>
            <a:pPr marL="273050" indent="-273050">
              <a:buNone/>
            </a:pPr>
            <a:endParaRPr lang="en-US" altLang="zh-CN" sz="1800"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0BBD5FDD-126B-4EA1-8E56-CB7F3ADC2175}" type="datetime1">
              <a:rPr lang="zh-CN" altLang="en-US" smtClean="0"/>
              <a:t>2017/3/17</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9</a:t>
            </a:fld>
            <a:endParaRPr lang="zh-CN" altLang="en-US"/>
          </a:p>
        </p:txBody>
      </p:sp>
    </p:spTree>
    <p:extLst>
      <p:ext uri="{BB962C8B-B14F-4D97-AF65-F5344CB8AC3E}">
        <p14:creationId xmlns:p14="http://schemas.microsoft.com/office/powerpoint/2010/main" val="32438240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TotalTime>
  <Words>4961</Words>
  <Application>Microsoft Office PowerPoint</Application>
  <PresentationFormat>宽屏</PresentationFormat>
  <Paragraphs>1093</Paragraphs>
  <Slides>59</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2" baseType="lpstr">
      <vt:lpstr>ＭＳ Ｐゴシック</vt:lpstr>
      <vt:lpstr>宋体</vt:lpstr>
      <vt:lpstr>Arial</vt:lpstr>
      <vt:lpstr>Calibri</vt:lpstr>
      <vt:lpstr>Calibri Light</vt:lpstr>
      <vt:lpstr>Courier New</vt:lpstr>
      <vt:lpstr>Symbol</vt:lpstr>
      <vt:lpstr>Tahoma</vt:lpstr>
      <vt:lpstr>Times New Roman</vt:lpstr>
      <vt:lpstr>Trebuchet MS</vt:lpstr>
      <vt:lpstr>Wingdings</vt:lpstr>
      <vt:lpstr>Office 主题</vt:lpstr>
      <vt:lpstr>Equation</vt:lpstr>
      <vt:lpstr>第三讲：继承、多态与抽象</vt:lpstr>
      <vt:lpstr>几点简要说明</vt:lpstr>
      <vt:lpstr>内容提要</vt:lpstr>
      <vt:lpstr>为什么需要继承机制</vt:lpstr>
      <vt:lpstr>针对不同类的行为分离</vt:lpstr>
      <vt:lpstr>员工规定</vt:lpstr>
      <vt:lpstr>Employee类</vt:lpstr>
      <vt:lpstr>冗余的实现方案</vt:lpstr>
      <vt:lpstr>基于共享的实现方案</vt:lpstr>
      <vt:lpstr>继承</vt:lpstr>
      <vt:lpstr>基于继承的FinancialOfficer</vt:lpstr>
      <vt:lpstr>市场人员类</vt:lpstr>
      <vt:lpstr>对父类方法的重写</vt:lpstr>
      <vt:lpstr>继承层次</vt:lpstr>
      <vt:lpstr>与父类的交互</vt:lpstr>
      <vt:lpstr>修改公共父类</vt:lpstr>
      <vt:lpstr>繁琐的解决方案</vt:lpstr>
      <vt:lpstr>优化的方案</vt:lpstr>
      <vt:lpstr>关于继承的讨论</vt:lpstr>
      <vt:lpstr>继承带来的潜在构造方法问题</vt:lpstr>
      <vt:lpstr>继承带来的潜在构造方法问题</vt:lpstr>
      <vt:lpstr>对父类构造方法的调用</vt:lpstr>
      <vt:lpstr>Java的Object类</vt:lpstr>
      <vt:lpstr>Object类型对象</vt:lpstr>
      <vt:lpstr>对象比较回顾</vt:lpstr>
      <vt:lpstr>对象比较回顾</vt:lpstr>
      <vt:lpstr>使用equals的对象状态比较</vt:lpstr>
      <vt:lpstr>使用equals的对象状态比较</vt:lpstr>
      <vt:lpstr>类型转换</vt:lpstr>
      <vt:lpstr>类型转换</vt:lpstr>
      <vt:lpstr>使用instanceof来做类型检查</vt:lpstr>
      <vt:lpstr>最终的equals方法重写结果</vt:lpstr>
      <vt:lpstr>对象类型转换的限制</vt:lpstr>
      <vt:lpstr>多态</vt:lpstr>
      <vt:lpstr>基于重载的静态多态</vt:lpstr>
      <vt:lpstr>基于重写的动态多态</vt:lpstr>
      <vt:lpstr>通过父类对象来归一化使用重写方法</vt:lpstr>
      <vt:lpstr>重写多态的调用分析</vt:lpstr>
      <vt:lpstr>例子分析</vt:lpstr>
      <vt:lpstr>重写方法执行分析表</vt:lpstr>
      <vt:lpstr>更复杂的例子</vt:lpstr>
      <vt:lpstr>更复杂的例子</vt:lpstr>
      <vt:lpstr>表格分析法</vt:lpstr>
      <vt:lpstr>最终结果</vt:lpstr>
      <vt:lpstr>接口</vt:lpstr>
      <vt:lpstr>接口</vt:lpstr>
      <vt:lpstr>接口</vt:lpstr>
      <vt:lpstr>接口</vt:lpstr>
      <vt:lpstr>接口</vt:lpstr>
      <vt:lpstr>接口的实现</vt:lpstr>
      <vt:lpstr>接口及其实现举例</vt:lpstr>
      <vt:lpstr>Interface + polymorphism</vt:lpstr>
      <vt:lpstr>类型抽象与接口抽象</vt:lpstr>
      <vt:lpstr>抽象方法与抽象类</vt:lpstr>
      <vt:lpstr>抽象方法与抽象类</vt:lpstr>
      <vt:lpstr>抽象方法与抽象类</vt:lpstr>
      <vt:lpstr>作业</vt:lpstr>
      <vt:lpstr>作业提示</vt:lpstr>
      <vt:lpstr>作业要求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Chapter 9</dc:title>
  <dc:creator>Ji Wu</dc:creator>
  <cp:lastModifiedBy>Ji Wu</cp:lastModifiedBy>
  <cp:revision>769</cp:revision>
  <dcterms:created xsi:type="dcterms:W3CDTF">2014-02-07T06:49:02Z</dcterms:created>
  <dcterms:modified xsi:type="dcterms:W3CDTF">2017-03-17T00:43:10Z</dcterms:modified>
</cp:coreProperties>
</file>