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6" r:id="rId2"/>
    <p:sldId id="316" r:id="rId3"/>
    <p:sldId id="257" r:id="rId4"/>
    <p:sldId id="271" r:id="rId5"/>
    <p:sldId id="272" r:id="rId6"/>
    <p:sldId id="273" r:id="rId7"/>
    <p:sldId id="274" r:id="rId8"/>
    <p:sldId id="275" r:id="rId9"/>
    <p:sldId id="279" r:id="rId10"/>
    <p:sldId id="278" r:id="rId11"/>
    <p:sldId id="276" r:id="rId12"/>
    <p:sldId id="280" r:id="rId13"/>
    <p:sldId id="284" r:id="rId14"/>
    <p:sldId id="285" r:id="rId15"/>
    <p:sldId id="286" r:id="rId16"/>
    <p:sldId id="287" r:id="rId17"/>
    <p:sldId id="258" r:id="rId18"/>
    <p:sldId id="288" r:id="rId19"/>
    <p:sldId id="289" r:id="rId20"/>
    <p:sldId id="277" r:id="rId21"/>
    <p:sldId id="290" r:id="rId22"/>
    <p:sldId id="315" r:id="rId23"/>
    <p:sldId id="292" r:id="rId24"/>
    <p:sldId id="291" r:id="rId25"/>
    <p:sldId id="265" r:id="rId26"/>
    <p:sldId id="266" r:id="rId27"/>
    <p:sldId id="293" r:id="rId28"/>
    <p:sldId id="294" r:id="rId29"/>
    <p:sldId id="311" r:id="rId30"/>
    <p:sldId id="295" r:id="rId31"/>
    <p:sldId id="296" r:id="rId32"/>
    <p:sldId id="297" r:id="rId33"/>
    <p:sldId id="298" r:id="rId34"/>
    <p:sldId id="299" r:id="rId35"/>
    <p:sldId id="300" r:id="rId36"/>
    <p:sldId id="301" r:id="rId37"/>
    <p:sldId id="303" r:id="rId38"/>
    <p:sldId id="304" r:id="rId39"/>
    <p:sldId id="302" r:id="rId40"/>
    <p:sldId id="305" r:id="rId41"/>
    <p:sldId id="306" r:id="rId42"/>
    <p:sldId id="314" r:id="rId43"/>
    <p:sldId id="317" r:id="rId44"/>
    <p:sldId id="323" r:id="rId45"/>
    <p:sldId id="324" r:id="rId46"/>
    <p:sldId id="312" r:id="rId4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0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2" autoAdjust="0"/>
    <p:restoredTop sz="84035" autoAdjust="0"/>
  </p:normalViewPr>
  <p:slideViewPr>
    <p:cSldViewPr snapToGrid="0">
      <p:cViewPr varScale="1">
        <p:scale>
          <a:sx n="101" d="100"/>
          <a:sy n="101" d="100"/>
        </p:scale>
        <p:origin x="15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247F39-8299-4F95-85CE-CFA83B44C3C0}" type="datetimeFigureOut">
              <a:rPr lang="zh-CN" altLang="en-US" smtClean="0"/>
              <a:t>2017/4/28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2B2CB3-D157-41ED-93CF-85B81C238C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0578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EAF2FC-8A30-400F-A357-B674E59A90A5}" type="slidenum">
              <a:rPr lang="en-US" altLang="zh-CN"/>
              <a:pPr/>
              <a:t>3</a:t>
            </a:fld>
            <a:endParaRPr lang="en-US" altLang="zh-CN" dirty="0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76275" y="842963"/>
            <a:ext cx="5949950" cy="3348037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5485" tIns="46905" rIns="95485" bIns="46905"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505861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B2CB3-D157-41ED-93CF-85B81C238CC5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04415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B2CB3-D157-41ED-93CF-85B81C238CC5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57877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当调用一个会抛出可控异常的方法时，必须使用</a:t>
            </a:r>
            <a:r>
              <a:rPr lang="en-US" altLang="zh-CN" dirty="0" smtClean="0"/>
              <a:t>try-catch</a:t>
            </a:r>
            <a:r>
              <a:rPr lang="zh-CN" altLang="en-US" smtClean="0"/>
              <a:t>进行处理，否则编译器报错。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B2CB3-D157-41ED-93CF-85B81C238CC5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3214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比如要求输入的数组有序，或者输入的向量中没有重复元素等。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B2CB3-D157-41ED-93CF-85B81C238CC5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7466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有些要检查，有些则不，否则会极大降低效率。</a:t>
            </a:r>
            <a:endParaRPr lang="en-US" altLang="zh-CN" dirty="0" smtClean="0"/>
          </a:p>
          <a:p>
            <a:r>
              <a:rPr lang="zh-CN" altLang="en-US" dirty="0" smtClean="0"/>
              <a:t>但是</a:t>
            </a:r>
            <a:r>
              <a:rPr lang="en-US" altLang="zh-CN" dirty="0" smtClean="0"/>
              <a:t>main</a:t>
            </a:r>
            <a:r>
              <a:rPr lang="zh-CN" altLang="en-US" dirty="0" smtClean="0"/>
              <a:t>的输入则一定要进行检查。如何检查？（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）正则表达进行格式检查；（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）内容检查，不满足则抛出异常；（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）容量检查，不满足则抛出异常。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B2CB3-D157-41ED-93CF-85B81C238CC5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8962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B2CB3-D157-41ED-93CF-85B81C238CC5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19657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不看实现代码，如何理解一个方法的行为？</a:t>
            </a:r>
            <a:endParaRPr lang="en-US" altLang="zh-CN" dirty="0" smtClean="0"/>
          </a:p>
          <a:p>
            <a:r>
              <a:rPr lang="zh-CN" altLang="en-US" dirty="0" smtClean="0"/>
              <a:t>不看实现代码，如何理解一个类的行为？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B2CB3-D157-41ED-93CF-85B81C238CC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47438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相同：如果最终没有找到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就设置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found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为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false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。如果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存在于数组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所拥有的元素集合中，就设置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found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为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true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，而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记录下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在数组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中的索引位置。</a:t>
            </a:r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如果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出现在数组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所拥有的元素集合中，则其中第一个程序片段将记录下第一次出现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时数组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的索引号，而第二个程序片段将记录下最后一次出现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时数组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的索引号。如果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没有出现在数组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所拥有的元素集合中，则第一个程序片段中的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就设置为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a.length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 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a.length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是数组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的长度），第二个程序片段将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设置为－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</a:t>
            </a:r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B2CB3-D157-41ED-93CF-85B81C238CC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4872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线程规格仍然是一个开放问题。不失一般性，首先线程是一个类，因此应从一般类的角度来描述其规格。其次，线程具有特殊性。在线程的方法中，需要明确是否需要获得什么锁，或者需要使用锁来控制对哪些共享对象的访问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在多线程背景下，规格抽象是否需要增加什么内容？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B2CB3-D157-41ED-93CF-85B81C238CC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3244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Input: </a:t>
            </a:r>
            <a:r>
              <a:rPr lang="zh-CN" altLang="en-US" dirty="0" smtClean="0"/>
              <a:t>过程参数</a:t>
            </a:r>
            <a:r>
              <a:rPr lang="en-US" altLang="zh-CN" dirty="0" smtClean="0"/>
              <a:t>+</a:t>
            </a:r>
            <a:r>
              <a:rPr lang="zh-CN" altLang="en-US" dirty="0" smtClean="0"/>
              <a:t>全局变量</a:t>
            </a:r>
            <a:r>
              <a:rPr lang="en-US" altLang="zh-CN" dirty="0" smtClean="0"/>
              <a:t>+</a:t>
            </a:r>
            <a:r>
              <a:rPr lang="zh-CN" altLang="en-US" dirty="0" smtClean="0"/>
              <a:t>从设备读入的数据（如文件、流、用户交互数据等）</a:t>
            </a:r>
            <a:r>
              <a:rPr lang="en-US" altLang="zh-CN" dirty="0" smtClean="0"/>
              <a:t>+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所在类的成员变量</a:t>
            </a:r>
            <a:endParaRPr lang="en-US" altLang="zh-CN" baseline="0" dirty="0" smtClean="0"/>
          </a:p>
          <a:p>
            <a:r>
              <a:rPr lang="en-US" altLang="zh-CN" baseline="0" dirty="0" smtClean="0"/>
              <a:t>Output</a:t>
            </a:r>
            <a:r>
              <a:rPr lang="zh-CN" altLang="en-US" baseline="0" dirty="0" smtClean="0"/>
              <a:t>：返回值、被修改的全局变量</a:t>
            </a:r>
            <a:r>
              <a:rPr lang="en-US" altLang="zh-CN" baseline="0" dirty="0" smtClean="0"/>
              <a:t>+</a:t>
            </a:r>
            <a:r>
              <a:rPr lang="zh-CN" altLang="en-US" baseline="0" dirty="0" smtClean="0"/>
              <a:t>向设备写出的数据</a:t>
            </a:r>
            <a:r>
              <a:rPr lang="en-US" altLang="zh-CN" baseline="0" dirty="0" smtClean="0"/>
              <a:t>+</a:t>
            </a:r>
            <a:r>
              <a:rPr lang="zh-CN" altLang="en-US" baseline="0" smtClean="0"/>
              <a:t>所在类的成员变量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B2CB3-D157-41ED-93CF-85B81C238CC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5541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</a:t>
            </a:r>
            <a:r>
              <a:rPr lang="zh-CN" altLang="en-US" dirty="0" smtClean="0"/>
              <a:t>中仍然可能存有多个</a:t>
            </a:r>
            <a:r>
              <a:rPr lang="en-US" altLang="zh-CN" dirty="0" smtClean="0"/>
              <a:t>x</a:t>
            </a:r>
            <a:r>
              <a:rPr lang="zh-CN" altLang="en-US" dirty="0" smtClean="0"/>
              <a:t>，怎么办？</a:t>
            </a:r>
            <a:r>
              <a:rPr lang="en-US" altLang="zh-CN" dirty="0" smtClean="0"/>
              <a:t>==》</a:t>
            </a:r>
            <a:r>
              <a:rPr lang="zh-CN" altLang="en-US" dirty="0" smtClean="0"/>
              <a:t>规格只要求返回一个</a:t>
            </a:r>
            <a:r>
              <a:rPr lang="en-US" altLang="zh-CN" dirty="0" smtClean="0"/>
              <a:t>index</a:t>
            </a:r>
            <a:r>
              <a:rPr lang="zh-CN" altLang="en-US" dirty="0" smtClean="0"/>
              <a:t>即可</a:t>
            </a:r>
            <a:endParaRPr lang="en-US" altLang="zh-CN" dirty="0" smtClean="0"/>
          </a:p>
          <a:p>
            <a:r>
              <a:rPr lang="zh-CN" altLang="en-US" dirty="0" smtClean="0"/>
              <a:t>如果</a:t>
            </a:r>
            <a:r>
              <a:rPr lang="en-US" altLang="zh-CN" dirty="0" smtClean="0"/>
              <a:t>a</a:t>
            </a:r>
            <a:r>
              <a:rPr lang="zh-CN" altLang="en-US" dirty="0" smtClean="0"/>
              <a:t>是个空对象怎么办？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B2CB3-D157-41ED-93CF-85B81C238CC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4771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是否需要细化？</a:t>
            </a:r>
            <a:endParaRPr lang="en-US" altLang="zh-CN" dirty="0" smtClean="0"/>
          </a:p>
          <a:p>
            <a:r>
              <a:rPr lang="zh-CN" altLang="en-US" dirty="0" smtClean="0"/>
              <a:t>如果</a:t>
            </a:r>
            <a:r>
              <a:rPr lang="en-US" altLang="zh-CN" dirty="0" err="1" smtClean="0"/>
              <a:t>BinarySortedTree</a:t>
            </a:r>
            <a:r>
              <a:rPr lang="zh-CN" altLang="en-US" dirty="0" smtClean="0"/>
              <a:t>不允许有重复的整数怎么办？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B2CB3-D157-41ED-93CF-85B81C238CC5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08698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共有三处返回</a:t>
            </a:r>
            <a:r>
              <a:rPr lang="en-US" altLang="zh-CN" dirty="0" smtClean="0"/>
              <a:t>-1</a:t>
            </a:r>
            <a:r>
              <a:rPr lang="zh-CN" altLang="en-US" dirty="0" smtClean="0"/>
              <a:t>。是否都满足规格中的</a:t>
            </a:r>
            <a:r>
              <a:rPr lang="en-US" altLang="zh-CN" dirty="0" smtClean="0"/>
              <a:t>otherwise</a:t>
            </a:r>
            <a:r>
              <a:rPr lang="zh-CN" altLang="en-US" dirty="0" smtClean="0"/>
              <a:t>情况？这三个</a:t>
            </a:r>
            <a:r>
              <a:rPr lang="en-US" altLang="zh-CN" dirty="0" smtClean="0"/>
              <a:t>-1</a:t>
            </a:r>
            <a:r>
              <a:rPr lang="zh-CN" altLang="en-US" dirty="0" smtClean="0"/>
              <a:t>的含义是否有差异？</a:t>
            </a:r>
            <a:endParaRPr lang="en-US" altLang="zh-CN" dirty="0" smtClean="0"/>
          </a:p>
          <a:p>
            <a:r>
              <a:rPr lang="en-US" altLang="zh-CN" dirty="0" smtClean="0"/>
              <a:t>---a==null</a:t>
            </a:r>
            <a:r>
              <a:rPr lang="zh-CN" altLang="en-US" dirty="0" smtClean="0"/>
              <a:t>应该跑出一个异常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B2CB3-D157-41ED-93CF-85B81C238CC5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78784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B2CB3-D157-41ED-93CF-85B81C238CC5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089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10100-2632-44BE-ABBD-902A335AD894}" type="datetime1">
              <a:rPr lang="zh-CN" altLang="en-US" smtClean="0"/>
              <a:t>2017/4/28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7C4E5-C30C-44B5-9076-AA78E110B3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3944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2FDE9-D194-4876-8F7F-BD8561C1EEBC}" type="datetime1">
              <a:rPr lang="zh-CN" altLang="en-US" smtClean="0"/>
              <a:t>2017/4/28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7C4E5-C30C-44B5-9076-AA78E110B3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0303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9A97D-897D-413E-90BA-3D0F5A9A354C}" type="datetime1">
              <a:rPr lang="zh-CN" altLang="en-US" smtClean="0"/>
              <a:t>2017/4/28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7C4E5-C30C-44B5-9076-AA78E110B3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5512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30C00-41BD-459D-B0B4-2A1806A44707}" type="datetime1">
              <a:rPr lang="zh-CN" altLang="en-US" smtClean="0"/>
              <a:t>2017/4/28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7C4E5-C30C-44B5-9076-AA78E110B3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992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7460D-82CF-4553-8FD2-637083D48256}" type="datetime1">
              <a:rPr lang="zh-CN" altLang="en-US" smtClean="0"/>
              <a:t>2017/4/28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7C4E5-C30C-44B5-9076-AA78E110B3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837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F33EC-CB04-41F8-A416-5B6DF7BB4995}" type="datetime1">
              <a:rPr lang="zh-CN" altLang="en-US" smtClean="0"/>
              <a:t>2017/4/28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7C4E5-C30C-44B5-9076-AA78E110B3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7840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81D1D-728A-4032-98C1-B097CEFAAE10}" type="datetime1">
              <a:rPr lang="zh-CN" altLang="en-US" smtClean="0"/>
              <a:t>2017/4/28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7C4E5-C30C-44B5-9076-AA78E110B3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5405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E57CD-928D-46D7-B81E-283C97809856}" type="datetime1">
              <a:rPr lang="zh-CN" altLang="en-US" smtClean="0"/>
              <a:t>2017/4/28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7C4E5-C30C-44B5-9076-AA78E110B3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7296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72D14-16B7-4A3A-A54A-DD8CFA7ED19E}" type="datetime1">
              <a:rPr lang="zh-CN" altLang="en-US" smtClean="0"/>
              <a:t>2017/4/28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7C4E5-C30C-44B5-9076-AA78E110B3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5521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FB477-A220-42B6-BDAF-18975FB04B2E}" type="datetime1">
              <a:rPr lang="zh-CN" altLang="en-US" smtClean="0"/>
              <a:t>2017/4/28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7C4E5-C30C-44B5-9076-AA78E110B3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8489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D9570-EA60-42E4-A34A-BD6D0670B0F4}" type="datetime1">
              <a:rPr lang="zh-CN" altLang="en-US" smtClean="0"/>
              <a:t>2017/4/28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7C4E5-C30C-44B5-9076-AA78E110B3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37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63EA5-D177-4249-95E5-2D83282DD1BB}" type="datetime1">
              <a:rPr lang="zh-CN" altLang="en-US" smtClean="0"/>
              <a:t>2017/4/28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7C4E5-C30C-44B5-9076-AA78E110B3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1297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zh-CN" altLang="en-US" dirty="0"/>
              <a:t>九</a:t>
            </a:r>
            <a:r>
              <a:rPr lang="zh-CN" altLang="en-US" dirty="0" smtClean="0"/>
              <a:t>讲：过程抽象与异常处理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吴际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7C4E5-C30C-44B5-9076-AA78E110B3F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908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fld id="{B67464C3-FAAA-495A-A5D3-EF7051E2C56A}" type="slidenum">
              <a:rPr lang="en-US" altLang="zh-CN" sz="1400" b="0">
                <a:solidFill>
                  <a:schemeClr val="tx1"/>
                </a:solidFill>
              </a:rPr>
              <a:pPr/>
              <a:t>10</a:t>
            </a:fld>
            <a:endParaRPr lang="en-US" altLang="zh-CN" sz="1400" b="0">
              <a:solidFill>
                <a:schemeClr val="tx1"/>
              </a:solidFill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规格抽象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4101" name="AutoShape 59"/>
          <p:cNvSpPr>
            <a:spLocks noChangeArrowheads="1"/>
          </p:cNvSpPr>
          <p:nvPr/>
        </p:nvSpPr>
        <p:spPr bwMode="auto">
          <a:xfrm>
            <a:off x="2408590" y="1830388"/>
            <a:ext cx="2081214" cy="927100"/>
          </a:xfrm>
          <a:prstGeom prst="foldedCorner">
            <a:avLst>
              <a:gd name="adj" fmla="val 12500"/>
            </a:avLst>
          </a:prstGeom>
          <a:solidFill>
            <a:srgbClr val="00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zh-CN" altLang="en-US" sz="2400" dirty="0" smtClean="0">
                <a:solidFill>
                  <a:srgbClr val="000000"/>
                </a:solidFill>
                <a:ea typeface="宋体" panose="02010600030101010101" pitchFamily="2" charset="-122"/>
              </a:rPr>
              <a:t>规格抽象</a:t>
            </a:r>
            <a:r>
              <a:rPr lang="en-US" altLang="zh-CN" sz="2400" dirty="0" smtClean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4102" name="AutoShape 60"/>
          <p:cNvSpPr>
            <a:spLocks noChangeArrowheads="1"/>
          </p:cNvSpPr>
          <p:nvPr/>
        </p:nvSpPr>
        <p:spPr bwMode="auto">
          <a:xfrm>
            <a:off x="1421024" y="4503738"/>
            <a:ext cx="1666635" cy="938212"/>
          </a:xfrm>
          <a:prstGeom prst="roundRect">
            <a:avLst>
              <a:gd name="adj" fmla="val 16667"/>
            </a:avLst>
          </a:prstGeom>
          <a:solidFill>
            <a:srgbClr val="00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实现</a:t>
            </a:r>
            <a:r>
              <a:rPr lang="en-US" altLang="zh-CN" sz="2400" dirty="0" smtClean="0">
                <a:solidFill>
                  <a:srgbClr val="000000"/>
                </a:solidFill>
                <a:ea typeface="宋体" panose="02010600030101010101" pitchFamily="2" charset="-122"/>
              </a:rPr>
              <a:t> A.1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4103" name="AutoShape 61"/>
          <p:cNvSpPr>
            <a:spLocks noChangeArrowheads="1"/>
          </p:cNvSpPr>
          <p:nvPr/>
        </p:nvSpPr>
        <p:spPr bwMode="auto">
          <a:xfrm>
            <a:off x="3779296" y="4503738"/>
            <a:ext cx="1805956" cy="962025"/>
          </a:xfrm>
          <a:prstGeom prst="roundRect">
            <a:avLst>
              <a:gd name="adj" fmla="val 16667"/>
            </a:avLst>
          </a:prstGeom>
          <a:solidFill>
            <a:srgbClr val="00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zh-CN" altLang="en-US" sz="2400" dirty="0" smtClean="0">
                <a:solidFill>
                  <a:srgbClr val="000000"/>
                </a:solidFill>
                <a:ea typeface="宋体" panose="02010600030101010101" pitchFamily="2" charset="-122"/>
              </a:rPr>
              <a:t>实现 </a:t>
            </a:r>
            <a:r>
              <a:rPr lang="en-US" altLang="zh-CN" sz="2400" dirty="0" smtClean="0">
                <a:solidFill>
                  <a:srgbClr val="000000"/>
                </a:solidFill>
                <a:ea typeface="宋体" panose="02010600030101010101" pitchFamily="2" charset="-122"/>
              </a:rPr>
              <a:t>A.N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4104" name="Line 70"/>
          <p:cNvSpPr>
            <a:spLocks noChangeShapeType="1"/>
          </p:cNvSpPr>
          <p:nvPr/>
        </p:nvSpPr>
        <p:spPr bwMode="auto">
          <a:xfrm flipH="1">
            <a:off x="2282773" y="2944813"/>
            <a:ext cx="795338" cy="1412875"/>
          </a:xfrm>
          <a:prstGeom prst="line">
            <a:avLst/>
          </a:prstGeom>
          <a:noFill/>
          <a:ln w="47625">
            <a:solidFill>
              <a:schemeClr val="tx1"/>
            </a:solidFill>
            <a:round/>
            <a:headEnd type="diamond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5" name="Line 71"/>
          <p:cNvSpPr>
            <a:spLocks noChangeShapeType="1"/>
          </p:cNvSpPr>
          <p:nvPr/>
        </p:nvSpPr>
        <p:spPr bwMode="auto">
          <a:xfrm>
            <a:off x="3926303" y="2977357"/>
            <a:ext cx="700088" cy="1306512"/>
          </a:xfrm>
          <a:prstGeom prst="line">
            <a:avLst/>
          </a:prstGeom>
          <a:noFill/>
          <a:ln w="47625">
            <a:solidFill>
              <a:schemeClr val="tx1"/>
            </a:solidFill>
            <a:round/>
            <a:headEnd type="diamond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6" name="Text Box 72"/>
          <p:cNvSpPr txBox="1">
            <a:spLocks noChangeArrowheads="1"/>
          </p:cNvSpPr>
          <p:nvPr/>
        </p:nvSpPr>
        <p:spPr bwMode="auto">
          <a:xfrm>
            <a:off x="3035212" y="4445386"/>
            <a:ext cx="79533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 sz="4800" dirty="0">
                <a:solidFill>
                  <a:schemeClr val="tx1"/>
                </a:solidFill>
                <a:ea typeface="宋体" panose="02010600030101010101" pitchFamily="2" charset="-122"/>
              </a:rPr>
              <a:t>…</a:t>
            </a:r>
          </a:p>
        </p:txBody>
      </p:sp>
      <p:sp>
        <p:nvSpPr>
          <p:cNvPr id="11" name="AutoShape 59"/>
          <p:cNvSpPr>
            <a:spLocks noChangeArrowheads="1"/>
          </p:cNvSpPr>
          <p:nvPr/>
        </p:nvSpPr>
        <p:spPr bwMode="auto">
          <a:xfrm>
            <a:off x="7855317" y="1830388"/>
            <a:ext cx="2077453" cy="927100"/>
          </a:xfrm>
          <a:prstGeom prst="foldedCorner">
            <a:avLst>
              <a:gd name="adj" fmla="val 12500"/>
            </a:avLst>
          </a:prstGeom>
          <a:solidFill>
            <a:srgbClr val="00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zh-CN" altLang="en-US" sz="2400" dirty="0" smtClean="0">
                <a:solidFill>
                  <a:srgbClr val="000000"/>
                </a:solidFill>
                <a:ea typeface="宋体" panose="02010600030101010101" pitchFamily="2" charset="-122"/>
              </a:rPr>
              <a:t>规格抽象</a:t>
            </a:r>
            <a:r>
              <a:rPr lang="en-US" altLang="zh-CN" sz="2400" dirty="0" smtClean="0">
                <a:solidFill>
                  <a:srgbClr val="000000"/>
                </a:solidFill>
                <a:ea typeface="宋体" panose="02010600030101010101" pitchFamily="2" charset="-122"/>
              </a:rPr>
              <a:t>B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cxnSp>
        <p:nvCxnSpPr>
          <p:cNvPr id="3" name="直接箭头连接符 2"/>
          <p:cNvCxnSpPr>
            <a:stCxn id="11" idx="1"/>
            <a:endCxn id="4101" idx="3"/>
          </p:cNvCxnSpPr>
          <p:nvPr/>
        </p:nvCxnSpPr>
        <p:spPr>
          <a:xfrm flipH="1">
            <a:off x="4489804" y="2293938"/>
            <a:ext cx="3365513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AutoShape 60"/>
          <p:cNvSpPr>
            <a:spLocks noChangeArrowheads="1"/>
          </p:cNvSpPr>
          <p:nvPr/>
        </p:nvSpPr>
        <p:spPr bwMode="auto">
          <a:xfrm>
            <a:off x="6757077" y="4470785"/>
            <a:ext cx="1724204" cy="938212"/>
          </a:xfrm>
          <a:prstGeom prst="roundRect">
            <a:avLst>
              <a:gd name="adj" fmla="val 16667"/>
            </a:avLst>
          </a:prstGeom>
          <a:solidFill>
            <a:srgbClr val="00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zh-CN" altLang="en-US" sz="2400" dirty="0" smtClean="0">
                <a:solidFill>
                  <a:srgbClr val="000000"/>
                </a:solidFill>
                <a:ea typeface="宋体" panose="02010600030101010101" pitchFamily="2" charset="-122"/>
              </a:rPr>
              <a:t>实现</a:t>
            </a:r>
            <a:r>
              <a:rPr lang="en-US" altLang="zh-CN" sz="2400" dirty="0" smtClean="0">
                <a:solidFill>
                  <a:srgbClr val="000000"/>
                </a:solidFill>
                <a:ea typeface="宋体" panose="02010600030101010101" pitchFamily="2" charset="-122"/>
              </a:rPr>
              <a:t>B.1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6" name="AutoShape 61"/>
          <p:cNvSpPr>
            <a:spLocks noChangeArrowheads="1"/>
          </p:cNvSpPr>
          <p:nvPr/>
        </p:nvSpPr>
        <p:spPr bwMode="auto">
          <a:xfrm>
            <a:off x="9241027" y="4445386"/>
            <a:ext cx="1632909" cy="962025"/>
          </a:xfrm>
          <a:prstGeom prst="roundRect">
            <a:avLst>
              <a:gd name="adj" fmla="val 16667"/>
            </a:avLst>
          </a:prstGeom>
          <a:solidFill>
            <a:srgbClr val="00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zh-CN" altLang="en-US" sz="2400" dirty="0" smtClean="0">
                <a:solidFill>
                  <a:srgbClr val="000000"/>
                </a:solidFill>
                <a:ea typeface="宋体" panose="02010600030101010101" pitchFamily="2" charset="-122"/>
              </a:rPr>
              <a:t>实现</a:t>
            </a:r>
            <a:r>
              <a:rPr lang="en-US" altLang="zh-CN" sz="2400" dirty="0" smtClean="0">
                <a:solidFill>
                  <a:srgbClr val="000000"/>
                </a:solidFill>
                <a:ea typeface="宋体" panose="02010600030101010101" pitchFamily="2" charset="-122"/>
              </a:rPr>
              <a:t>B.M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17" name="Line 70"/>
          <p:cNvSpPr>
            <a:spLocks noChangeShapeType="1"/>
          </p:cNvSpPr>
          <p:nvPr/>
        </p:nvSpPr>
        <p:spPr bwMode="auto">
          <a:xfrm flipH="1">
            <a:off x="7685943" y="2870994"/>
            <a:ext cx="795338" cy="1412875"/>
          </a:xfrm>
          <a:prstGeom prst="line">
            <a:avLst/>
          </a:prstGeom>
          <a:noFill/>
          <a:ln w="47625">
            <a:solidFill>
              <a:schemeClr val="tx1"/>
            </a:solidFill>
            <a:round/>
            <a:headEnd type="diamond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Line 71"/>
          <p:cNvSpPr>
            <a:spLocks noChangeShapeType="1"/>
          </p:cNvSpPr>
          <p:nvPr/>
        </p:nvSpPr>
        <p:spPr bwMode="auto">
          <a:xfrm>
            <a:off x="9361413" y="2924175"/>
            <a:ext cx="700088" cy="1306512"/>
          </a:xfrm>
          <a:prstGeom prst="line">
            <a:avLst/>
          </a:prstGeom>
          <a:noFill/>
          <a:ln w="47625">
            <a:solidFill>
              <a:schemeClr val="tx1"/>
            </a:solidFill>
            <a:round/>
            <a:headEnd type="diamond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Text Box 72"/>
          <p:cNvSpPr txBox="1">
            <a:spLocks noChangeArrowheads="1"/>
          </p:cNvSpPr>
          <p:nvPr/>
        </p:nvSpPr>
        <p:spPr bwMode="auto">
          <a:xfrm>
            <a:off x="8461550" y="4357688"/>
            <a:ext cx="79533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 sz="4800" dirty="0">
                <a:solidFill>
                  <a:schemeClr val="tx1"/>
                </a:solidFill>
                <a:ea typeface="宋体" panose="02010600030101010101" pitchFamily="2" charset="-122"/>
              </a:rPr>
              <a:t>…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806505" y="1927652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use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87" r="50637"/>
          <a:stretch/>
        </p:blipFill>
        <p:spPr>
          <a:xfrm>
            <a:off x="5806313" y="547687"/>
            <a:ext cx="627131" cy="599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169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如何表示规格抽象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有很多研究，比如使用形式化语言</a:t>
            </a:r>
            <a:endParaRPr lang="en-US" altLang="zh-CN" dirty="0" smtClean="0"/>
          </a:p>
          <a:p>
            <a:r>
              <a:rPr lang="zh-CN" altLang="en-US" dirty="0"/>
              <a:t>这里</a:t>
            </a:r>
            <a:r>
              <a:rPr lang="zh-CN" altLang="en-US" dirty="0" smtClean="0"/>
              <a:t>我们通过</a:t>
            </a:r>
            <a:r>
              <a:rPr lang="en-US" altLang="zh-CN" dirty="0" smtClean="0"/>
              <a:t>Javadoc</a:t>
            </a:r>
            <a:r>
              <a:rPr lang="zh-CN" altLang="en-US" dirty="0" smtClean="0"/>
              <a:t>风格的结构化注释来表示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重点是在程序设计时首先</a:t>
            </a:r>
            <a:r>
              <a:rPr lang="zh-CN" altLang="en-US" dirty="0"/>
              <a:t>明确</a:t>
            </a:r>
            <a:r>
              <a:rPr lang="zh-CN" altLang="en-US" dirty="0" smtClean="0"/>
              <a:t>规格，然后实现代码</a:t>
            </a:r>
            <a:endParaRPr lang="en-US" altLang="zh-CN" dirty="0" smtClean="0"/>
          </a:p>
          <a:p>
            <a:r>
              <a:rPr lang="zh-CN" altLang="en-US" dirty="0" smtClean="0"/>
              <a:t>方法规格抽象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执行前对输入或系统状态的要求</a:t>
            </a:r>
            <a:r>
              <a:rPr lang="en-US" altLang="zh-CN" dirty="0" smtClean="0"/>
              <a:t>----</a:t>
            </a:r>
            <a:r>
              <a:rPr lang="zh-CN" altLang="en-US" dirty="0" smtClean="0"/>
              <a:t>前置条件</a:t>
            </a:r>
            <a:r>
              <a:rPr lang="en-US" altLang="zh-CN" dirty="0" smtClean="0"/>
              <a:t>(precondition)</a:t>
            </a:r>
          </a:p>
          <a:p>
            <a:pPr lvl="1"/>
            <a:r>
              <a:rPr lang="zh-CN" altLang="en-US" dirty="0" smtClean="0"/>
              <a:t>执行后返回结果或系统状态应该满足的要求</a:t>
            </a:r>
            <a:r>
              <a:rPr lang="en-US" altLang="zh-CN" dirty="0" smtClean="0"/>
              <a:t>----</a:t>
            </a:r>
            <a:r>
              <a:rPr lang="zh-CN" altLang="en-US" dirty="0" smtClean="0"/>
              <a:t>后置条件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postcondition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数据规格抽象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数据状态变化应该满足的要求</a:t>
            </a:r>
            <a:r>
              <a:rPr lang="en-US" altLang="zh-CN" dirty="0" smtClean="0"/>
              <a:t>----</a:t>
            </a:r>
            <a:r>
              <a:rPr lang="zh-CN" altLang="en-US" dirty="0" smtClean="0"/>
              <a:t>不变式</a:t>
            </a:r>
            <a:r>
              <a:rPr lang="en-US" altLang="zh-CN" dirty="0" smtClean="0"/>
              <a:t>(invariant)</a:t>
            </a:r>
          </a:p>
          <a:p>
            <a:r>
              <a:rPr lang="zh-CN" altLang="en-US" dirty="0" smtClean="0"/>
              <a:t>迭代规格抽象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迭代遍历集合中元素时满足的要求</a:t>
            </a:r>
            <a:endParaRPr lang="en-US" altLang="zh-CN" dirty="0" smtClean="0"/>
          </a:p>
          <a:p>
            <a:r>
              <a:rPr lang="zh-CN" altLang="en-US" dirty="0" smtClean="0"/>
              <a:t>其他规格抽象？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如线程？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7C4E5-C30C-44B5-9076-AA78E110B3F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807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fld id="{E77B576D-866A-4117-A41D-B32CDF90D448}" type="slidenum">
              <a:rPr lang="en-US" altLang="zh-CN" sz="1400" b="0">
                <a:solidFill>
                  <a:schemeClr val="tx1"/>
                </a:solidFill>
              </a:rPr>
              <a:pPr/>
              <a:t>12</a:t>
            </a:fld>
            <a:endParaRPr lang="en-US" altLang="zh-CN" sz="1400" b="0">
              <a:solidFill>
                <a:schemeClr val="tx1"/>
              </a:solidFill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过程规格的组成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188420" name="Rectangle 4"/>
          <p:cNvSpPr>
            <a:spLocks noChangeArrowheads="1"/>
          </p:cNvSpPr>
          <p:nvPr/>
        </p:nvSpPr>
        <p:spPr bwMode="auto">
          <a:xfrm>
            <a:off x="1881189" y="1757790"/>
            <a:ext cx="8258175" cy="1717967"/>
          </a:xfrm>
          <a:prstGeom prst="rect">
            <a:avLst/>
          </a:prstGeom>
          <a:solidFill>
            <a:srgbClr val="00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public static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sortedSearch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(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[]a,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x)</a:t>
            </a:r>
          </a:p>
          <a:p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/</a:t>
            </a:r>
            <a:r>
              <a:rPr lang="zh-CN" altLang="en-US" dirty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*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@Requires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:  a is sorted in ascending 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order</a:t>
            </a:r>
          </a:p>
          <a:p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@Modifies: none</a:t>
            </a:r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@Effects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:   if x is in a returns an index where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         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x is stored; otherwise, returns -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</a:t>
            </a:r>
          </a:p>
          <a:p>
            <a:r>
              <a:rPr lang="zh-CN" altLang="en-US" dirty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*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/</a:t>
            </a:r>
            <a:endParaRPr lang="en-US" altLang="zh-CN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896294" y="1749203"/>
            <a:ext cx="7349835" cy="28314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348347" y="2064327"/>
            <a:ext cx="7347707" cy="25716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2339823" y="2687775"/>
            <a:ext cx="7349835" cy="57163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826863" y="4104247"/>
            <a:ext cx="6074099" cy="46166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CN" altLang="en-US" sz="2400" dirty="0" smtClean="0"/>
              <a:t>标题：定义了过程的形式。</a:t>
            </a:r>
            <a:r>
              <a:rPr lang="en-US" altLang="zh-CN" sz="2400" dirty="0" smtClean="0"/>
              <a:t>f: input </a:t>
            </a:r>
            <a:r>
              <a:rPr lang="en-US" altLang="zh-CN" sz="2400" dirty="0" smtClean="0">
                <a:sym typeface="Wingdings" panose="05000000000000000000" pitchFamily="2" charset="2"/>
              </a:rPr>
              <a:t> output</a:t>
            </a:r>
            <a:endParaRPr lang="zh-CN" altLang="en-US" sz="2400" dirty="0"/>
          </a:p>
        </p:txBody>
      </p:sp>
      <p:sp>
        <p:nvSpPr>
          <p:cNvPr id="19" name="矩形 18"/>
          <p:cNvSpPr/>
          <p:nvPr/>
        </p:nvSpPr>
        <p:spPr>
          <a:xfrm>
            <a:off x="3386312" y="3556537"/>
            <a:ext cx="4955203" cy="46166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CN" altLang="en-US" sz="2400" dirty="0" smtClean="0"/>
              <a:t>规格描述模板：标题</a:t>
            </a:r>
            <a:r>
              <a:rPr lang="en-US" altLang="zh-CN" sz="2400" dirty="0" smtClean="0"/>
              <a:t>+</a:t>
            </a:r>
            <a:r>
              <a:rPr lang="zh-CN" altLang="en-US" sz="2400" dirty="0" smtClean="0"/>
              <a:t>对结果的描述</a:t>
            </a:r>
            <a:endParaRPr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1041976" y="166254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标题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10102384" y="195216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前置条件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809871" y="274793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后置条件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2346219" y="2363074"/>
            <a:ext cx="7349835" cy="28314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10116234" y="23400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副作用</a:t>
            </a:r>
          </a:p>
        </p:txBody>
      </p:sp>
      <p:sp>
        <p:nvSpPr>
          <p:cNvPr id="31" name="矩形 30"/>
          <p:cNvSpPr/>
          <p:nvPr/>
        </p:nvSpPr>
        <p:spPr>
          <a:xfrm>
            <a:off x="2469037" y="4663825"/>
            <a:ext cx="6997621" cy="46166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CN" altLang="en-US" sz="2400" dirty="0" smtClean="0"/>
              <a:t>前置条件</a:t>
            </a:r>
            <a:r>
              <a:rPr lang="en-US" altLang="zh-CN" sz="2400" dirty="0" smtClean="0"/>
              <a:t>(Requires)</a:t>
            </a:r>
            <a:r>
              <a:rPr lang="zh-CN" altLang="en-US" sz="2400" dirty="0" smtClean="0"/>
              <a:t>：</a:t>
            </a:r>
            <a:r>
              <a:rPr lang="zh-CN" altLang="en-US" sz="2400" dirty="0"/>
              <a:t>定义</a:t>
            </a:r>
            <a:r>
              <a:rPr lang="zh-CN" altLang="en-US" sz="2400" dirty="0" smtClean="0"/>
              <a:t>了过程对输入的约束要求</a:t>
            </a:r>
            <a:endParaRPr lang="zh-CN" altLang="en-US" sz="2400" dirty="0"/>
          </a:p>
        </p:txBody>
      </p:sp>
      <p:sp>
        <p:nvSpPr>
          <p:cNvPr id="32" name="矩形 31"/>
          <p:cNvSpPr/>
          <p:nvPr/>
        </p:nvSpPr>
        <p:spPr>
          <a:xfrm>
            <a:off x="502527" y="5929410"/>
            <a:ext cx="11124906" cy="46166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sz="2400" dirty="0" smtClean="0"/>
              <a:t>后置条件</a:t>
            </a:r>
            <a:r>
              <a:rPr lang="en-US" altLang="zh-CN" sz="2400" dirty="0" smtClean="0"/>
              <a:t>(Effects)</a:t>
            </a:r>
            <a:r>
              <a:rPr lang="zh-CN" altLang="en-US" sz="2400" dirty="0" smtClean="0"/>
              <a:t>：定义了过程在所有未被</a:t>
            </a:r>
            <a:r>
              <a:rPr lang="en-US" altLang="zh-CN" sz="2400" dirty="0" smtClean="0"/>
              <a:t>Requires</a:t>
            </a:r>
            <a:r>
              <a:rPr lang="zh-CN" altLang="en-US" sz="2400" dirty="0"/>
              <a:t>排除</a:t>
            </a:r>
            <a:r>
              <a:rPr lang="zh-CN" altLang="en-US" sz="2400" dirty="0" smtClean="0"/>
              <a:t>的输入下给出的执行效果</a:t>
            </a:r>
            <a:endParaRPr lang="zh-CN" altLang="en-US" sz="2400" dirty="0"/>
          </a:p>
        </p:txBody>
      </p:sp>
      <p:sp>
        <p:nvSpPr>
          <p:cNvPr id="33" name="矩形 32"/>
          <p:cNvSpPr/>
          <p:nvPr/>
        </p:nvSpPr>
        <p:spPr>
          <a:xfrm>
            <a:off x="2469037" y="5301520"/>
            <a:ext cx="7056740" cy="46166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CN" altLang="en-US" sz="2400" dirty="0" smtClean="0"/>
              <a:t>副作用</a:t>
            </a:r>
            <a:r>
              <a:rPr lang="en-US" altLang="zh-CN" sz="2400" dirty="0" smtClean="0"/>
              <a:t>(Modifies)</a:t>
            </a:r>
            <a:r>
              <a:rPr lang="zh-CN" altLang="en-US" sz="2400" dirty="0" smtClean="0"/>
              <a:t>：过程在执行过程中对</a:t>
            </a:r>
            <a:r>
              <a:rPr lang="en-US" altLang="zh-CN" sz="2400" dirty="0" smtClean="0"/>
              <a:t>Input</a:t>
            </a:r>
            <a:r>
              <a:rPr lang="zh-CN" altLang="en-US" sz="2400" dirty="0" smtClean="0"/>
              <a:t>的修改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23158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88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20" grpId="0" animBg="1"/>
      <p:bldP spid="2" grpId="0" animBg="1"/>
      <p:bldP spid="14" grpId="0" animBg="1"/>
      <p:bldP spid="15" grpId="0" animBg="1"/>
      <p:bldP spid="4" grpId="0" animBg="1"/>
      <p:bldP spid="19" grpId="0" animBg="1"/>
      <p:bldP spid="5" grpId="0"/>
      <p:bldP spid="22" grpId="0"/>
      <p:bldP spid="23" grpId="0"/>
      <p:bldP spid="24" grpId="0" animBg="1"/>
      <p:bldP spid="25" grpId="0"/>
      <p:bldP spid="31" grpId="0" animBg="1"/>
      <p:bldP spid="32" grpId="0" animBg="1"/>
      <p:bldP spid="3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过程规格的组成</a:t>
            </a:r>
            <a:endParaRPr lang="zh-CN" alt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659517" y="1950457"/>
            <a:ext cx="8258175" cy="1845553"/>
          </a:xfrm>
          <a:prstGeom prst="rect">
            <a:avLst/>
          </a:prstGeom>
          <a:solidFill>
            <a:srgbClr val="00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public static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sortedSearch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(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[]a,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x)</a:t>
            </a:r>
          </a:p>
          <a:p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/</a:t>
            </a:r>
            <a:r>
              <a:rPr lang="zh-CN" altLang="en-US" dirty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*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@Requires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: 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a 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is sorted in ascending 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order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@Modifies: none</a:t>
            </a:r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@Effects:  if 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x is in a returns an index where </a:t>
            </a:r>
          </a:p>
          <a:p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         x 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is stored; otherwise, returns -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</a:t>
            </a:r>
          </a:p>
          <a:p>
            <a:r>
              <a:rPr lang="zh-CN" altLang="en-US" dirty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*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/</a:t>
            </a:r>
            <a:endParaRPr lang="en-US" altLang="zh-CN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07123" y="4943578"/>
            <a:ext cx="4852610" cy="52322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CN" altLang="en-US" sz="2800" dirty="0" smtClean="0"/>
              <a:t>这个实现是否满足这个规格？</a:t>
            </a:r>
            <a:endParaRPr lang="zh-CN" altLang="en-US" sz="2800" dirty="0"/>
          </a:p>
        </p:txBody>
      </p:sp>
      <p:sp>
        <p:nvSpPr>
          <p:cNvPr id="3" name="文本框 2"/>
          <p:cNvSpPr txBox="1"/>
          <p:nvPr/>
        </p:nvSpPr>
        <p:spPr>
          <a:xfrm>
            <a:off x="7408986" y="3912527"/>
            <a:ext cx="280634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found = false;</a:t>
            </a:r>
          </a:p>
          <a:p>
            <a:r>
              <a:rPr lang="en-US" altLang="zh-CN" dirty="0" smtClean="0"/>
              <a:t>for(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=a.length-1;i&gt;=0;i--){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if(a[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 == x){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z =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found = true;</a:t>
            </a:r>
          </a:p>
          <a:p>
            <a:r>
              <a:rPr lang="en-US" altLang="zh-CN" dirty="0" smtClean="0"/>
              <a:t>    }</a:t>
            </a:r>
          </a:p>
          <a:p>
            <a:r>
              <a:rPr lang="en-US" altLang="zh-CN" dirty="0" smtClean="0"/>
              <a:t>}</a:t>
            </a:r>
            <a:endParaRPr lang="en-US" altLang="zh-CN" dirty="0"/>
          </a:p>
          <a:p>
            <a:r>
              <a:rPr lang="en-US" altLang="zh-CN" dirty="0" smtClean="0"/>
              <a:t>if(found) return z;</a:t>
            </a:r>
          </a:p>
          <a:p>
            <a:r>
              <a:rPr lang="en-US" altLang="zh-CN" dirty="0" smtClean="0"/>
              <a:t>else return -1;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7C4E5-C30C-44B5-9076-AA78E110B3F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423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类规格的组成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52426" y="1607558"/>
            <a:ext cx="11477624" cy="424731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0" i="0" u="none" strike="noStrike" baseline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</a:rPr>
              <a:t>public class Arrays {</a:t>
            </a:r>
          </a:p>
          <a:p>
            <a:r>
              <a:rPr lang="en-US" altLang="zh-CN" dirty="0" smtClean="0">
                <a:solidFill>
                  <a:sysClr val="windowText" lastClr="000000"/>
                </a:solidFill>
                <a:latin typeface="Times New Roman" panose="02020603050405020304" pitchFamily="18" charset="0"/>
              </a:rPr>
              <a:t>/</a:t>
            </a:r>
            <a:r>
              <a:rPr lang="zh-CN" altLang="en-US" dirty="0" smtClean="0">
                <a:solidFill>
                  <a:sysClr val="windowText" lastClr="000000"/>
                </a:solidFill>
                <a:latin typeface="Times New Roman" panose="02020603050405020304" pitchFamily="18" charset="0"/>
              </a:rPr>
              <a:t>*</a:t>
            </a:r>
            <a:r>
              <a:rPr lang="en-US" altLang="zh-CN" dirty="0" smtClean="0">
                <a:solidFill>
                  <a:sysClr val="windowText" lastClr="000000"/>
                </a:solidFill>
                <a:latin typeface="Times New Roman" panose="02020603050405020304" pitchFamily="18" charset="0"/>
              </a:rPr>
              <a:t> @</a:t>
            </a:r>
            <a:r>
              <a:rPr lang="en-US" altLang="zh-CN" b="0" i="0" u="none" strike="noStrike" baseline="0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OVERVIEW: </a:t>
            </a:r>
            <a:r>
              <a:rPr lang="en-US" altLang="zh-CN" b="0" i="1" u="none" strike="noStrike" baseline="0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This class provides a number of standalone procedures that are useful for manipulating arrays of </a:t>
            </a:r>
            <a:r>
              <a:rPr lang="en-US" altLang="zh-CN" b="0" i="1" u="none" strike="noStrike" baseline="0" dirty="0" err="1" smtClean="0">
                <a:solidFill>
                  <a:srgbClr val="C00000"/>
                </a:solidFill>
                <a:latin typeface="Times New Roman" panose="02020603050405020304" pitchFamily="18" charset="0"/>
              </a:rPr>
              <a:t>ints</a:t>
            </a:r>
            <a:r>
              <a:rPr lang="en-US" altLang="zh-CN" b="0" i="1" u="none" strike="noStrike" baseline="0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.</a:t>
            </a:r>
          </a:p>
          <a:p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</a:rPr>
              <a:t>*/</a:t>
            </a:r>
            <a:endParaRPr lang="en-US" altLang="zh-CN" b="0" i="0" u="none" strike="noStrike" baseline="0" dirty="0" smtClean="0">
              <a:solidFill>
                <a:sysClr val="windowText" lastClr="000000"/>
              </a:solidFill>
              <a:latin typeface="Times New Roman" panose="02020603050405020304" pitchFamily="18" charset="0"/>
            </a:endParaRPr>
          </a:p>
          <a:p>
            <a:r>
              <a:rPr lang="en-US" altLang="zh-CN" b="0" i="0" u="none" strike="noStrike" baseline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</a:rPr>
              <a:t>public static </a:t>
            </a:r>
            <a:r>
              <a:rPr lang="en-US" altLang="zh-CN" b="0" i="0" u="none" strike="noStrike" baseline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zh-CN" b="0" i="0" u="none" strike="noStrike" baseline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</a:rPr>
              <a:t> search (</a:t>
            </a:r>
            <a:r>
              <a:rPr lang="en-US" altLang="zh-CN" b="0" i="0" u="none" strike="noStrike" baseline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zh-CN" b="0" i="0" u="none" strike="noStrike" baseline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</a:rPr>
              <a:t> [ ] a, </a:t>
            </a:r>
            <a:r>
              <a:rPr lang="en-US" altLang="zh-CN" b="0" i="0" u="none" strike="noStrike" baseline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zh-CN" b="0" i="0" u="none" strike="noStrike" baseline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</a:rPr>
              <a:t> x)</a:t>
            </a:r>
          </a:p>
          <a:p>
            <a:r>
              <a:rPr lang="en-US" altLang="zh-CN" dirty="0" smtClean="0">
                <a:solidFill>
                  <a:sysClr val="windowText" lastClr="000000"/>
                </a:solidFill>
                <a:latin typeface="Times New Roman" panose="02020603050405020304" pitchFamily="18" charset="0"/>
              </a:rPr>
              <a:t>/</a:t>
            </a:r>
            <a:r>
              <a:rPr lang="zh-CN" altLang="en-US" dirty="0" smtClean="0">
                <a:solidFill>
                  <a:sysClr val="windowText" lastClr="000000"/>
                </a:solidFill>
                <a:latin typeface="Times New Roman" panose="02020603050405020304" pitchFamily="18" charset="0"/>
              </a:rPr>
              <a:t>*</a:t>
            </a:r>
            <a:r>
              <a:rPr lang="en-US" altLang="zh-CN" i="1" dirty="0" smtClean="0">
                <a:solidFill>
                  <a:sysClr val="windowText" lastClr="000000"/>
                </a:solidFill>
                <a:latin typeface="Times New Roman" panose="02020603050405020304" pitchFamily="18" charset="0"/>
              </a:rPr>
              <a:t> @EFFECTS </a:t>
            </a:r>
            <a:r>
              <a:rPr lang="zh-CN" altLang="en-US" i="1" dirty="0" smtClean="0">
                <a:solidFill>
                  <a:sysClr val="windowText" lastClr="000000"/>
                </a:solidFill>
                <a:latin typeface="Times New Roman" panose="02020603050405020304" pitchFamily="18" charset="0"/>
              </a:rPr>
              <a:t>：</a:t>
            </a:r>
            <a:r>
              <a:rPr lang="en-US" altLang="zh-CN" i="1" dirty="0" smtClean="0">
                <a:solidFill>
                  <a:sysClr val="windowText" lastClr="000000"/>
                </a:solidFill>
                <a:latin typeface="Times New Roman" panose="02020603050405020304" pitchFamily="18" charset="0"/>
              </a:rPr>
              <a:t>If x </a:t>
            </a:r>
            <a:r>
              <a:rPr lang="en-US" altLang="zh-CN" i="1" dirty="0">
                <a:solidFill>
                  <a:sysClr val="windowText" lastClr="000000"/>
                </a:solidFill>
                <a:latin typeface="Times New Roman" panose="02020603050405020304" pitchFamily="18" charset="0"/>
              </a:rPr>
              <a:t>is in a, returns an index where x is </a:t>
            </a:r>
            <a:r>
              <a:rPr lang="en-US" altLang="zh-CN" i="1" dirty="0" smtClean="0">
                <a:solidFill>
                  <a:sysClr val="windowText" lastClr="000000"/>
                </a:solidFill>
                <a:latin typeface="Times New Roman" panose="02020603050405020304" pitchFamily="18" charset="0"/>
              </a:rPr>
              <a:t>stored; otherwise</a:t>
            </a:r>
            <a:r>
              <a:rPr lang="en-US" altLang="zh-CN" i="1" dirty="0">
                <a:solidFill>
                  <a:sysClr val="windowText" lastClr="000000"/>
                </a:solidFill>
                <a:latin typeface="Times New Roman" panose="02020603050405020304" pitchFamily="18" charset="0"/>
              </a:rPr>
              <a:t>,</a:t>
            </a:r>
            <a:r>
              <a:rPr lang="zh-CN" altLang="en-US" i="1" dirty="0" smtClean="0">
                <a:solidFill>
                  <a:sysClr val="windowText" lastClr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solidFill>
                  <a:sysClr val="windowText" lastClr="000000"/>
                </a:solidFill>
                <a:latin typeface="Times New Roman" panose="02020603050405020304" pitchFamily="18" charset="0"/>
              </a:rPr>
              <a:t>returns </a:t>
            </a:r>
            <a:r>
              <a:rPr lang="en-US" altLang="zh-CN" i="1" dirty="0" smtClean="0">
                <a:solidFill>
                  <a:sysClr val="windowText" lastClr="000000"/>
                </a:solidFill>
                <a:latin typeface="Times New Roman" panose="02020603050405020304" pitchFamily="18" charset="0"/>
              </a:rPr>
              <a:t>-1</a:t>
            </a:r>
            <a:r>
              <a:rPr lang="en-US" altLang="zh-CN" i="1" dirty="0">
                <a:solidFill>
                  <a:sysClr val="windowText" lastClr="000000"/>
                </a:solidFill>
                <a:latin typeface="Times New Roman" panose="02020603050405020304" pitchFamily="18" charset="0"/>
              </a:rPr>
              <a:t>.</a:t>
            </a:r>
          </a:p>
          <a:p>
            <a:r>
              <a:rPr lang="zh-CN" altLang="en-US" b="0" i="0" u="none" strike="noStrike" baseline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</a:rPr>
              <a:t>*</a:t>
            </a:r>
            <a:r>
              <a:rPr lang="en-US" altLang="zh-CN" b="0" i="0" u="none" strike="noStrike" baseline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</a:rPr>
              <a:t>/</a:t>
            </a:r>
          </a:p>
          <a:p>
            <a:r>
              <a:rPr lang="en-US" altLang="zh-CN" b="0" i="0" u="none" strike="noStrike" baseline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</a:rPr>
              <a:t>public static </a:t>
            </a:r>
            <a:r>
              <a:rPr lang="en-US" altLang="zh-CN" b="0" i="0" u="none" strike="noStrike" baseline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zh-CN" b="0" i="0" u="none" strike="noStrike" baseline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="0" i="0" u="none" strike="noStrike" baseline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</a:rPr>
              <a:t>searchSorted</a:t>
            </a:r>
            <a:r>
              <a:rPr lang="en-US" altLang="zh-CN" b="0" i="0" u="none" strike="noStrike" baseline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</a:rPr>
              <a:t> (</a:t>
            </a:r>
            <a:r>
              <a:rPr lang="en-US" altLang="zh-CN" b="0" i="0" u="none" strike="noStrike" baseline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zh-CN" b="0" i="0" u="none" strike="noStrike" baseline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</a:rPr>
              <a:t>[ ] a, </a:t>
            </a:r>
            <a:r>
              <a:rPr lang="en-US" altLang="zh-CN" b="0" i="0" u="none" strike="noStrike" baseline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zh-CN" b="0" i="0" u="none" strike="noStrike" baseline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</a:rPr>
              <a:t> x)</a:t>
            </a:r>
          </a:p>
          <a:p>
            <a:r>
              <a:rPr lang="en-US" altLang="zh-CN" b="0" i="0" u="none" strike="noStrike" baseline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</a:rPr>
              <a:t>/</a:t>
            </a:r>
            <a:r>
              <a:rPr lang="zh-CN" altLang="en-US" b="0" i="0" u="none" strike="noStrike" baseline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</a:rPr>
              <a:t>*</a:t>
            </a:r>
            <a:r>
              <a:rPr lang="en-US" altLang="zh-CN" b="0" i="0" u="none" strike="noStrike" baseline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</a:rPr>
              <a:t> @REQUIRES: a </a:t>
            </a:r>
            <a:r>
              <a:rPr lang="en-US" altLang="zh-CN" b="0" i="1" u="none" strike="noStrike" baseline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</a:rPr>
              <a:t>is sorted </a:t>
            </a:r>
            <a:r>
              <a:rPr lang="en-US" altLang="zh-CN" i="1" dirty="0">
                <a:solidFill>
                  <a:sysClr val="windowText" lastClr="000000"/>
                </a:solidFill>
                <a:latin typeface="Times New Roman" panose="02020603050405020304" pitchFamily="18" charset="0"/>
              </a:rPr>
              <a:t>in </a:t>
            </a:r>
            <a:r>
              <a:rPr lang="en-US" altLang="zh-CN" i="1" dirty="0" smtClean="0">
                <a:solidFill>
                  <a:sysClr val="windowText" lastClr="000000"/>
                </a:solidFill>
                <a:latin typeface="Times New Roman" panose="02020603050405020304" pitchFamily="18" charset="0"/>
              </a:rPr>
              <a:t>ascending order</a:t>
            </a:r>
            <a:endParaRPr lang="en-US" altLang="zh-CN" i="1" dirty="0">
              <a:solidFill>
                <a:sysClr val="windowText" lastClr="000000"/>
              </a:solidFill>
              <a:latin typeface="Times New Roman" panose="02020603050405020304" pitchFamily="18" charset="0"/>
            </a:endParaRPr>
          </a:p>
          <a:p>
            <a:r>
              <a:rPr lang="en-US" altLang="zh-CN" i="1" dirty="0" smtClean="0">
                <a:solidFill>
                  <a:sysClr val="windowText" lastClr="000000"/>
                </a:solidFill>
                <a:latin typeface="Times New Roman" panose="02020603050405020304" pitchFamily="18" charset="0"/>
              </a:rPr>
              <a:t>    @EFFECTS</a:t>
            </a:r>
            <a:r>
              <a:rPr lang="zh-CN" altLang="en-US" i="1" dirty="0" smtClean="0">
                <a:solidFill>
                  <a:sysClr val="windowText" lastClr="000000"/>
                </a:solidFill>
                <a:latin typeface="Times New Roman" panose="02020603050405020304" pitchFamily="18" charset="0"/>
              </a:rPr>
              <a:t>：</a:t>
            </a:r>
            <a:r>
              <a:rPr lang="en-US" altLang="zh-CN" i="1" dirty="0" smtClean="0">
                <a:solidFill>
                  <a:sysClr val="windowText" lastClr="000000"/>
                </a:solidFill>
                <a:latin typeface="Times New Roman" panose="02020603050405020304" pitchFamily="18" charset="0"/>
              </a:rPr>
              <a:t>If x </a:t>
            </a:r>
            <a:r>
              <a:rPr lang="en-US" altLang="zh-CN" i="1" dirty="0">
                <a:solidFill>
                  <a:sysClr val="windowText" lastClr="000000"/>
                </a:solidFill>
                <a:latin typeface="Times New Roman" panose="02020603050405020304" pitchFamily="18" charset="0"/>
              </a:rPr>
              <a:t>is in a, returns an index where x is </a:t>
            </a:r>
            <a:r>
              <a:rPr lang="en-US" altLang="zh-CN" i="1" dirty="0" smtClean="0">
                <a:solidFill>
                  <a:sysClr val="windowText" lastClr="000000"/>
                </a:solidFill>
                <a:latin typeface="Times New Roman" panose="02020603050405020304" pitchFamily="18" charset="0"/>
              </a:rPr>
              <a:t>stored; otherwise</a:t>
            </a:r>
            <a:r>
              <a:rPr lang="en-US" altLang="zh-CN" i="1" dirty="0">
                <a:solidFill>
                  <a:sysClr val="windowText" lastClr="000000"/>
                </a:solidFill>
                <a:latin typeface="Times New Roman" panose="02020603050405020304" pitchFamily="18" charset="0"/>
              </a:rPr>
              <a:t>,</a:t>
            </a:r>
            <a:r>
              <a:rPr lang="zh-CN" altLang="en-US" i="1" dirty="0" smtClean="0">
                <a:solidFill>
                  <a:sysClr val="windowText" lastClr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solidFill>
                  <a:sysClr val="windowText" lastClr="000000"/>
                </a:solidFill>
                <a:latin typeface="Times New Roman" panose="02020603050405020304" pitchFamily="18" charset="0"/>
              </a:rPr>
              <a:t>returns -1.</a:t>
            </a:r>
          </a:p>
          <a:p>
            <a:r>
              <a:rPr lang="zh-CN" altLang="en-US" b="0" i="0" u="none" strike="noStrike" baseline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</a:rPr>
              <a:t>*</a:t>
            </a:r>
            <a:r>
              <a:rPr lang="en-US" altLang="zh-CN" b="0" i="0" u="none" strike="noStrike" baseline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</a:rPr>
              <a:t>/</a:t>
            </a:r>
          </a:p>
          <a:p>
            <a:r>
              <a:rPr lang="en-US" altLang="zh-CN" b="0" i="0" u="none" strike="noStrike" baseline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</a:rPr>
              <a:t>public static void sort (</a:t>
            </a:r>
            <a:r>
              <a:rPr lang="en-US" altLang="zh-CN" b="0" i="0" u="none" strike="noStrike" baseline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zh-CN" b="0" i="0" u="none" strike="noStrike" baseline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</a:rPr>
              <a:t> [ ] a)</a:t>
            </a:r>
          </a:p>
          <a:p>
            <a:r>
              <a:rPr lang="en-US" altLang="zh-CN" b="0" i="0" u="none" strike="noStrike" baseline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</a:rPr>
              <a:t>/</a:t>
            </a:r>
            <a:r>
              <a:rPr lang="zh-CN" altLang="en-US" b="0" i="0" u="none" strike="noStrike" baseline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</a:rPr>
              <a:t>*</a:t>
            </a:r>
            <a:r>
              <a:rPr lang="en-US" altLang="zh-CN" b="0" i="0" u="none" strike="noStrike" baseline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</a:rPr>
              <a:t> @MODIFIES: a</a:t>
            </a:r>
          </a:p>
          <a:p>
            <a:r>
              <a:rPr lang="en-US" altLang="zh-CN" b="0" i="0" u="none" strike="noStrike" baseline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</a:rPr>
              <a:t>    @EFFECTS: </a:t>
            </a:r>
            <a:r>
              <a:rPr lang="en-US" altLang="zh-CN" b="0" i="1" u="none" strike="noStrike" baseline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</a:rPr>
              <a:t>Rearranges the elements of </a:t>
            </a:r>
            <a:r>
              <a:rPr lang="en-US" altLang="zh-CN" b="0" i="0" u="none" strike="noStrike" baseline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</a:rPr>
              <a:t>a </a:t>
            </a:r>
            <a:r>
              <a:rPr lang="en-US" altLang="zh-CN" b="0" i="1" u="none" strike="noStrike" baseline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</a:rPr>
              <a:t>into ascending order, e.g.,</a:t>
            </a:r>
            <a:r>
              <a:rPr lang="en-US" altLang="zh-CN" b="0" i="1" u="none" strike="noStrike" dirty="0" smtClean="0">
                <a:solidFill>
                  <a:sysClr val="windowText" lastClr="000000"/>
                </a:solidFill>
                <a:latin typeface="Times New Roman" panose="02020603050405020304" pitchFamily="18" charset="0"/>
              </a:rPr>
              <a:t> If a</a:t>
            </a:r>
            <a:r>
              <a:rPr lang="en-US" altLang="zh-CN" sz="1600" b="0" i="1" u="none" strike="noStrike" baseline="0" dirty="0" smtClean="0">
                <a:solidFill>
                  <a:sysClr val="windowText" lastClr="000000"/>
                </a:solidFill>
                <a:latin typeface="HiddenHorzOCR"/>
              </a:rPr>
              <a:t> </a:t>
            </a:r>
            <a:r>
              <a:rPr lang="en-US" altLang="zh-CN" b="0" i="1" u="none" strike="noStrike" baseline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</a:rPr>
              <a:t>= [3, 1, 6, 1], before</a:t>
            </a:r>
            <a:r>
              <a:rPr lang="en-US" altLang="zh-CN" sz="1600" b="0" i="0" u="none" strike="noStrike" baseline="0" dirty="0" smtClean="0">
                <a:solidFill>
                  <a:sysClr val="windowText" lastClr="000000"/>
                </a:solidFill>
                <a:latin typeface="HiddenHorzOCR"/>
              </a:rPr>
              <a:t> </a:t>
            </a:r>
            <a:r>
              <a:rPr lang="en-US" altLang="zh-CN" b="0" i="1" u="none" strike="noStrike" baseline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</a:rPr>
              <a:t>the call, on return </a:t>
            </a:r>
            <a:r>
              <a:rPr lang="en-US" altLang="zh-CN" i="1" dirty="0">
                <a:solidFill>
                  <a:sysClr val="windowText" lastClr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i="1" dirty="0" smtClean="0">
                <a:solidFill>
                  <a:sysClr val="windowText" lastClr="000000"/>
                </a:solidFill>
                <a:latin typeface="Times New Roman" panose="02020603050405020304" pitchFamily="18" charset="0"/>
              </a:rPr>
              <a:t> </a:t>
            </a:r>
          </a:p>
          <a:p>
            <a:r>
              <a:rPr lang="en-US" altLang="zh-CN" b="1" i="1" u="none" strike="noStrike" baseline="0" dirty="0">
                <a:solidFill>
                  <a:sysClr val="windowText" lastClr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="1" i="1" u="none" strike="noStrike" baseline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</a:rPr>
              <a:t>                         </a:t>
            </a:r>
            <a:r>
              <a:rPr lang="en-US" altLang="zh-CN" b="1" i="1" u="none" strike="noStrike" baseline="0" dirty="0" err="1" smtClean="0">
                <a:solidFill>
                  <a:srgbClr val="C00000"/>
                </a:solidFill>
                <a:latin typeface="Times New Roman" panose="02020603050405020304" pitchFamily="18" charset="0"/>
              </a:rPr>
              <a:t>a_post</a:t>
            </a:r>
            <a:r>
              <a:rPr lang="en-US" altLang="zh-CN" b="0" i="1" u="none" strike="noStrike" baseline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b="0" i="1" u="none" strike="noStrike" baseline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</a:rPr>
              <a:t> [1, 1, 3, 6].</a:t>
            </a:r>
          </a:p>
          <a:p>
            <a:r>
              <a:rPr lang="zh-CN" altLang="en-US" i="1" dirty="0" smtClean="0">
                <a:solidFill>
                  <a:sysClr val="windowText" lastClr="000000"/>
                </a:solidFill>
                <a:latin typeface="Times New Roman" panose="02020603050405020304" pitchFamily="18" charset="0"/>
              </a:rPr>
              <a:t>*</a:t>
            </a:r>
            <a:r>
              <a:rPr lang="en-US" altLang="zh-CN" dirty="0" smtClean="0">
                <a:solidFill>
                  <a:sysClr val="windowText" lastClr="000000"/>
                </a:solidFill>
                <a:latin typeface="Times New Roman" panose="02020603050405020304" pitchFamily="18" charset="0"/>
              </a:rPr>
              <a:t>/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79242" y="6016454"/>
            <a:ext cx="10033516" cy="46166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CN" altLang="en-US" sz="2400" dirty="0" smtClean="0"/>
              <a:t>基于这样的规格描述模板，一个类的设计目标和行为能力得到了准确定义</a:t>
            </a:r>
            <a:endParaRPr lang="zh-CN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2542310" y="3007015"/>
            <a:ext cx="7176654" cy="16312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2000" b="0" i="0" u="none" strike="noStrike" baseline="0" dirty="0" smtClean="0">
                <a:latin typeface="Times New Roman" panose="02020603050405020304" pitchFamily="18" charset="0"/>
              </a:rPr>
              <a:t>public </a:t>
            </a:r>
            <a:r>
              <a:rPr lang="en-US" altLang="zh-CN" sz="2000" dirty="0">
                <a:latin typeface="Times New Roman" panose="02020603050405020304" pitchFamily="18" charset="0"/>
              </a:rPr>
              <a:t>static </a:t>
            </a:r>
            <a:r>
              <a:rPr lang="en-US" altLang="zh-CN" sz="2000" dirty="0" err="1">
                <a:latin typeface="Times New Roman" panose="02020603050405020304" pitchFamily="18" charset="0"/>
              </a:rPr>
              <a:t>int</a:t>
            </a:r>
            <a:r>
              <a:rPr lang="en-US" altLang="zh-CN" sz="2000" dirty="0">
                <a:latin typeface="Times New Roman" panose="02020603050405020304" pitchFamily="18" charset="0"/>
              </a:rPr>
              <a:t>[ ]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boundedArray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</a:rPr>
              <a:t>(</a:t>
            </a:r>
            <a:r>
              <a:rPr lang="en-US" altLang="zh-CN" sz="2000" dirty="0" err="1">
                <a:latin typeface="Times New Roman" panose="02020603050405020304" pitchFamily="18" charset="0"/>
              </a:rPr>
              <a:t>int</a:t>
            </a:r>
            <a:r>
              <a:rPr lang="en-US" altLang="zh-CN" sz="2000" dirty="0">
                <a:latin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[] a,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int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</a:rPr>
              <a:t>n)</a:t>
            </a:r>
          </a:p>
          <a:p>
            <a:r>
              <a:rPr lang="en-US" altLang="zh-CN" sz="2000" b="0" i="0" u="none" strike="noStrike" baseline="0" dirty="0" smtClean="0">
                <a:latin typeface="Times New Roman" panose="02020603050405020304" pitchFamily="18" charset="0"/>
              </a:rPr>
              <a:t>/</a:t>
            </a:r>
            <a:r>
              <a:rPr lang="zh-CN" altLang="en-US" sz="2000" b="0" i="0" u="none" strike="noStrike" baseline="0" dirty="0" smtClean="0">
                <a:latin typeface="Times New Roman" panose="02020603050405020304" pitchFamily="18" charset="0"/>
              </a:rPr>
              <a:t>* </a:t>
            </a:r>
            <a:r>
              <a:rPr lang="en-US" altLang="zh-CN" sz="2000" b="0" i="0" u="none" strike="noStrike" baseline="0" dirty="0" smtClean="0">
                <a:latin typeface="Times New Roman" panose="02020603050405020304" pitchFamily="18" charset="0"/>
              </a:rPr>
              <a:t>@EFFECTS: </a:t>
            </a:r>
            <a:r>
              <a:rPr lang="en-US" altLang="zh-CN" sz="2000" i="1" dirty="0">
                <a:latin typeface="Times New Roman" panose="02020603050405020304" pitchFamily="18" charset="0"/>
              </a:rPr>
              <a:t>Returns a new array containing the elements of a in the </a:t>
            </a:r>
            <a:r>
              <a:rPr lang="en-US" altLang="zh-CN" sz="2000" i="1" dirty="0" smtClean="0">
                <a:latin typeface="Times New Roman" panose="02020603050405020304" pitchFamily="18" charset="0"/>
              </a:rPr>
              <a:t>order </a:t>
            </a:r>
            <a:r>
              <a:rPr lang="en-US" altLang="zh-CN" sz="2000" i="1" dirty="0">
                <a:latin typeface="Times New Roman" panose="02020603050405020304" pitchFamily="18" charset="0"/>
              </a:rPr>
              <a:t>they appear in a except that any elements of a that are</a:t>
            </a:r>
          </a:p>
          <a:p>
            <a:r>
              <a:rPr lang="en-US" altLang="zh-CN" sz="2000" i="1" dirty="0" smtClean="0">
                <a:latin typeface="Times New Roman" panose="02020603050405020304" pitchFamily="18" charset="0"/>
              </a:rPr>
              <a:t>greater </a:t>
            </a:r>
            <a:r>
              <a:rPr lang="en-US" altLang="zh-CN" sz="2000" i="1" dirty="0">
                <a:latin typeface="Times New Roman" panose="02020603050405020304" pitchFamily="18" charset="0"/>
              </a:rPr>
              <a:t>than n are replaced by n</a:t>
            </a:r>
            <a:r>
              <a:rPr lang="en-US" altLang="zh-CN" sz="2000" i="1" dirty="0" smtClean="0">
                <a:latin typeface="Times New Roman" panose="02020603050405020304" pitchFamily="18" charset="0"/>
              </a:rPr>
              <a:t>.</a:t>
            </a:r>
          </a:p>
          <a:p>
            <a:r>
              <a:rPr lang="zh-CN" altLang="en-US" sz="2000" i="1" dirty="0" smtClean="0">
                <a:latin typeface="Times New Roman" panose="02020603050405020304" pitchFamily="18" charset="0"/>
              </a:rPr>
              <a:t>*</a:t>
            </a:r>
            <a:r>
              <a:rPr lang="en-US" altLang="zh-CN" sz="2000" i="1" dirty="0" smtClean="0">
                <a:latin typeface="Times New Roman" panose="02020603050405020304" pitchFamily="18" charset="0"/>
              </a:rPr>
              <a:t>/</a:t>
            </a:r>
            <a:endParaRPr lang="zh-CN" altLang="en-US" sz="2000" i="1" dirty="0">
              <a:latin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7C4E5-C30C-44B5-9076-AA78E110B3F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3339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使用隐含输入输出的过程规格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有些过程除了使用形式参数输入，还使用隐含的输入输出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全局变量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系统设备输入</a:t>
            </a:r>
            <a:r>
              <a:rPr lang="en-US" altLang="zh-CN" dirty="0" smtClean="0"/>
              <a:t>(</a:t>
            </a:r>
            <a:r>
              <a:rPr lang="zh-CN" altLang="en-US" dirty="0" smtClean="0"/>
              <a:t>文件、流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用户交互输入</a:t>
            </a:r>
            <a:r>
              <a:rPr lang="en-US" altLang="zh-CN" dirty="0" smtClean="0"/>
              <a:t>(</a:t>
            </a:r>
            <a:r>
              <a:rPr lang="zh-CN" altLang="en-US" dirty="0" smtClean="0"/>
              <a:t>事件数据</a:t>
            </a:r>
            <a:r>
              <a:rPr lang="en-US" altLang="zh-CN" dirty="0" smtClean="0"/>
              <a:t>)</a:t>
            </a:r>
          </a:p>
          <a:p>
            <a:r>
              <a:rPr lang="zh-CN" altLang="en-US" dirty="0"/>
              <a:t>隐含</a:t>
            </a:r>
            <a:r>
              <a:rPr lang="zh-CN" altLang="en-US" dirty="0" smtClean="0"/>
              <a:t>输入如果不在规格中明确，就会破坏规格的两个特性</a:t>
            </a:r>
            <a:endParaRPr lang="en-US" altLang="zh-CN" dirty="0" smtClean="0"/>
          </a:p>
          <a:p>
            <a:pPr lvl="1"/>
            <a:r>
              <a:rPr lang="zh-CN" altLang="en-US" dirty="0"/>
              <a:t>局部</a:t>
            </a:r>
            <a:r>
              <a:rPr lang="zh-CN" altLang="en-US" dirty="0" smtClean="0"/>
              <a:t>性</a:t>
            </a:r>
            <a:endParaRPr lang="en-US" altLang="zh-CN" dirty="0" smtClean="0"/>
          </a:p>
          <a:p>
            <a:pPr lvl="1"/>
            <a:r>
              <a:rPr lang="zh-CN" altLang="en-US" dirty="0"/>
              <a:t>可修改性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7C4E5-C30C-44B5-9076-AA78E110B3F8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837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使用隐含输入输出的过程规格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52425" y="3054023"/>
            <a:ext cx="11487149" cy="230832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400" b="0" i="0" u="none" strike="noStrike" baseline="0" dirty="0" smtClean="0">
                <a:latin typeface="Times New Roman" panose="02020603050405020304" pitchFamily="18" charset="0"/>
              </a:rPr>
              <a:t>public static void </a:t>
            </a:r>
            <a:r>
              <a:rPr lang="en-US" altLang="zh-CN" sz="2400" b="0" i="0" u="none" strike="noStrike" baseline="0" dirty="0" err="1" smtClean="0">
                <a:latin typeface="Times New Roman" panose="02020603050405020304" pitchFamily="18" charset="0"/>
              </a:rPr>
              <a:t>copyLine</a:t>
            </a:r>
            <a:r>
              <a:rPr lang="en-US" altLang="zh-CN" sz="2400" b="0" i="0" u="none" strike="noStrike" baseline="0" dirty="0" smtClean="0">
                <a:latin typeface="Times New Roman" panose="02020603050405020304" pitchFamily="18" charset="0"/>
              </a:rPr>
              <a:t>( )</a:t>
            </a:r>
          </a:p>
          <a:p>
            <a:r>
              <a:rPr lang="en-US" altLang="zh-CN" sz="2400" dirty="0"/>
              <a:t>/</a:t>
            </a:r>
            <a:r>
              <a:rPr lang="zh-CN" altLang="en-US" sz="2400" dirty="0"/>
              <a:t>*</a:t>
            </a:r>
            <a:r>
              <a:rPr lang="en-US" altLang="zh-CN" sz="2400" dirty="0"/>
              <a:t> @REQUIRES: System. in contains a line of text</a:t>
            </a:r>
          </a:p>
          <a:p>
            <a:r>
              <a:rPr lang="en-US" altLang="zh-CN" sz="2400" dirty="0" smtClean="0"/>
              <a:t>     @MODIFIES</a:t>
            </a:r>
            <a:r>
              <a:rPr lang="en-US" altLang="zh-CN" sz="2400" dirty="0"/>
              <a:t>: System. in </a:t>
            </a:r>
            <a:r>
              <a:rPr lang="en-US" altLang="zh-CN" sz="2400" i="1" dirty="0"/>
              <a:t>and </a:t>
            </a:r>
            <a:r>
              <a:rPr lang="en-US" altLang="zh-CN" sz="2400" dirty="0"/>
              <a:t>System. out</a:t>
            </a:r>
          </a:p>
          <a:p>
            <a:r>
              <a:rPr lang="en-US" altLang="zh-CN" sz="2400" dirty="0"/>
              <a:t>   </a:t>
            </a:r>
            <a:r>
              <a:rPr lang="en-US" altLang="zh-CN" sz="2400" dirty="0" smtClean="0"/>
              <a:t>  </a:t>
            </a:r>
            <a:r>
              <a:rPr lang="en-US" altLang="zh-CN" sz="2400" dirty="0"/>
              <a:t>@EFFECTS: </a:t>
            </a:r>
            <a:r>
              <a:rPr lang="en-US" altLang="zh-CN" sz="2400" i="1" dirty="0" smtClean="0"/>
              <a:t>A </a:t>
            </a:r>
            <a:r>
              <a:rPr lang="en-US" altLang="zh-CN" sz="2400" i="1" dirty="0"/>
              <a:t>line of text from </a:t>
            </a:r>
            <a:r>
              <a:rPr lang="en-US" altLang="zh-CN" sz="2400" dirty="0" smtClean="0"/>
              <a:t>System.in would be consumed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and </a:t>
            </a:r>
            <a:r>
              <a:rPr lang="en-US" altLang="zh-CN" sz="2400" i="1" dirty="0" smtClean="0"/>
              <a:t>the </a:t>
            </a:r>
            <a:r>
              <a:rPr lang="en-US" altLang="zh-CN" sz="2400" i="1" dirty="0"/>
              <a:t>cursor </a:t>
            </a:r>
            <a:r>
              <a:rPr lang="en-US" altLang="zh-CN" sz="2400" i="1" dirty="0" smtClean="0"/>
              <a:t>would be moved</a:t>
            </a:r>
            <a:r>
              <a:rPr lang="en-US" altLang="zh-CN" sz="2400" dirty="0" smtClean="0"/>
              <a:t> </a:t>
            </a:r>
            <a:r>
              <a:rPr lang="en-US" altLang="zh-CN" sz="2400" i="1" dirty="0"/>
              <a:t>to the </a:t>
            </a:r>
            <a:r>
              <a:rPr lang="en-US" altLang="zh-CN" sz="2400" i="1" dirty="0" smtClean="0"/>
              <a:t>end </a:t>
            </a:r>
            <a:r>
              <a:rPr lang="en-US" altLang="zh-CN" sz="2400" i="1" dirty="0"/>
              <a:t>of the line, and </a:t>
            </a:r>
            <a:r>
              <a:rPr lang="en-US" altLang="zh-CN" sz="2400" i="1" dirty="0" smtClean="0"/>
              <a:t>the </a:t>
            </a:r>
            <a:r>
              <a:rPr lang="en-US" altLang="zh-CN" sz="2400" i="1" dirty="0"/>
              <a:t>line </a:t>
            </a:r>
            <a:r>
              <a:rPr lang="en-US" altLang="zh-CN" sz="2400" i="1" dirty="0" smtClean="0"/>
              <a:t>of text consumed would be written on </a:t>
            </a:r>
            <a:r>
              <a:rPr lang="en-US" altLang="zh-CN" sz="2400" dirty="0" err="1" smtClean="0"/>
              <a:t>System.out</a:t>
            </a:r>
            <a:r>
              <a:rPr lang="en-US" altLang="zh-CN" sz="2400" dirty="0" smtClean="0"/>
              <a:t>.</a:t>
            </a:r>
          </a:p>
          <a:p>
            <a:r>
              <a:rPr lang="zh-CN" altLang="en-US" sz="2400" dirty="0" smtClean="0"/>
              <a:t>*</a:t>
            </a:r>
            <a:r>
              <a:rPr lang="en-US" altLang="zh-CN" sz="2400" dirty="0" smtClean="0"/>
              <a:t>/</a:t>
            </a:r>
            <a:endParaRPr lang="zh-CN" altLang="en-US" sz="24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7C4E5-C30C-44B5-9076-AA78E110B3F8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858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过程</a:t>
            </a:r>
            <a:r>
              <a:rPr lang="zh-CN" altLang="en-US" dirty="0" smtClean="0"/>
              <a:t>规格抽象</a:t>
            </a:r>
            <a:endParaRPr lang="zh-CN" altLang="en-US" dirty="0"/>
          </a:p>
        </p:txBody>
      </p:sp>
      <p:sp>
        <p:nvSpPr>
          <p:cNvPr id="983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ea typeface="宋体" panose="02010600030101010101" pitchFamily="2" charset="-122"/>
              </a:rPr>
              <a:t>过程完成从输入到输出的转换计算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ct val="10000"/>
              </a:spcBef>
            </a:pPr>
            <a:r>
              <a:rPr lang="zh-CN" altLang="en-US" dirty="0" smtClean="0">
                <a:ea typeface="宋体" panose="02010600030101010101" pitchFamily="2" charset="-122"/>
              </a:rPr>
              <a:t>可能会修改输入参数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ct val="10000"/>
              </a:spcBef>
            </a:pPr>
            <a:r>
              <a:rPr lang="zh-CN" altLang="en-US" dirty="0" smtClean="0">
                <a:ea typeface="宋体" panose="02010600030101010101" pitchFamily="2" charset="-122"/>
              </a:rPr>
              <a:t>可能会产生副作用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ct val="10000"/>
              </a:spcBef>
            </a:pPr>
            <a:r>
              <a:rPr lang="zh-CN" altLang="en-US" dirty="0" smtClean="0">
                <a:ea typeface="宋体" panose="02010600030101010101" pitchFamily="2" charset="-122"/>
              </a:rPr>
              <a:t>可能会显式</a:t>
            </a:r>
            <a:r>
              <a:rPr lang="en-US" altLang="zh-CN" dirty="0" smtClean="0">
                <a:ea typeface="宋体" panose="02010600030101010101" pitchFamily="2" charset="-122"/>
              </a:rPr>
              <a:t>/</a:t>
            </a:r>
            <a:r>
              <a:rPr lang="zh-CN" altLang="en-US" dirty="0" smtClean="0">
                <a:ea typeface="宋体" panose="02010600030101010101" pitchFamily="2" charset="-122"/>
              </a:rPr>
              <a:t>隐式返回结果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 smtClean="0">
                <a:ea typeface="宋体" panose="02010600030101010101" pitchFamily="2" charset="-122"/>
              </a:rPr>
              <a:t>过程的实现应该不受在何处使用的影响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 smtClean="0">
                <a:ea typeface="宋体" panose="02010600030101010101" pitchFamily="2" charset="-122"/>
              </a:rPr>
              <a:t>过程规格抽象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  <a:spcBef>
                <a:spcPct val="10000"/>
              </a:spcBef>
            </a:pPr>
            <a:r>
              <a:rPr lang="zh-CN" altLang="en-US" dirty="0" smtClean="0">
                <a:ea typeface="宋体" panose="02010600030101010101" pitchFamily="2" charset="-122"/>
              </a:rPr>
              <a:t>描述过程执行后获得的效果（后置条件），而不是具体怎么做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  <a:spcBef>
                <a:spcPct val="10000"/>
              </a:spcBef>
            </a:pPr>
            <a:r>
              <a:rPr lang="zh-CN" altLang="en-US" dirty="0" smtClean="0">
                <a:ea typeface="宋体" panose="02010600030101010101" pitchFamily="2" charset="-122"/>
              </a:rPr>
              <a:t>不同的实现只是在细节方面有差异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  <a:spcBef>
                <a:spcPct val="10000"/>
              </a:spcBef>
            </a:pPr>
            <a:r>
              <a:rPr lang="zh-CN" altLang="en-US" dirty="0" smtClean="0">
                <a:ea typeface="宋体" panose="02010600030101010101" pitchFamily="2" charset="-122"/>
              </a:rPr>
              <a:t>一种实现可以被另一种实现替换</a:t>
            </a:r>
            <a:endParaRPr lang="en-US" altLang="zh-CN" sz="1000" dirty="0"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7C4E5-C30C-44B5-9076-AA78E110B3F8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780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过程规格设计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课堂练习</a:t>
            </a:r>
            <a:endParaRPr lang="en-US" altLang="zh-CN" dirty="0" smtClean="0"/>
          </a:p>
          <a:p>
            <a:pPr lvl="1"/>
            <a:r>
              <a:rPr lang="zh-CN" altLang="en-US" sz="2800" dirty="0" smtClean="0"/>
              <a:t>二叉排序树</a:t>
            </a:r>
            <a:r>
              <a:rPr lang="en-US" altLang="zh-CN" sz="2800" dirty="0" err="1" smtClean="0"/>
              <a:t>BinarySortedTree</a:t>
            </a:r>
            <a:r>
              <a:rPr lang="zh-CN" altLang="en-US" sz="2800" dirty="0" smtClean="0"/>
              <a:t>，任意一个节点</a:t>
            </a:r>
            <a:r>
              <a:rPr lang="en-US" altLang="zh-CN" sz="2800" dirty="0" smtClean="0"/>
              <a:t>node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node</a:t>
            </a:r>
            <a:r>
              <a:rPr lang="zh-CN" altLang="en-US" sz="2800" dirty="0" smtClean="0"/>
              <a:t>中</a:t>
            </a:r>
            <a:r>
              <a:rPr lang="zh-CN" altLang="en-US" sz="2800" dirty="0"/>
              <a:t>存储</a:t>
            </a:r>
            <a:r>
              <a:rPr lang="zh-CN" altLang="en-US" sz="2800" dirty="0" smtClean="0"/>
              <a:t>一个整数，满足</a:t>
            </a:r>
            <a:r>
              <a:rPr lang="en-US" altLang="zh-CN" sz="2800" dirty="0" err="1" smtClean="0"/>
              <a:t>node.left.value</a:t>
            </a:r>
            <a:r>
              <a:rPr lang="en-US" altLang="zh-CN" sz="2800" dirty="0" smtClean="0"/>
              <a:t> &lt;= </a:t>
            </a:r>
            <a:r>
              <a:rPr lang="en-US" altLang="zh-CN" sz="2800" dirty="0" err="1" smtClean="0"/>
              <a:t>node.value</a:t>
            </a:r>
            <a:r>
              <a:rPr lang="en-US" altLang="zh-CN" sz="2800" dirty="0" smtClean="0"/>
              <a:t> &lt;=</a:t>
            </a:r>
            <a:r>
              <a:rPr lang="en-US" altLang="zh-CN" sz="2800" dirty="0" err="1" smtClean="0"/>
              <a:t>node.right.value</a:t>
            </a:r>
            <a:r>
              <a:rPr lang="zh-CN" altLang="en-US" sz="2800" dirty="0" smtClean="0"/>
              <a:t>，</a:t>
            </a:r>
            <a:r>
              <a:rPr lang="en-US" altLang="zh-CN" sz="2800" dirty="0" err="1" smtClean="0"/>
              <a:t>node.left</a:t>
            </a:r>
            <a:r>
              <a:rPr lang="zh-CN" altLang="en-US" sz="2800" dirty="0" smtClean="0"/>
              <a:t>和</a:t>
            </a:r>
            <a:r>
              <a:rPr lang="en-US" altLang="zh-CN" sz="2800" dirty="0" err="1" smtClean="0"/>
              <a:t>node.right</a:t>
            </a:r>
            <a:r>
              <a:rPr lang="zh-CN" altLang="en-US" sz="2800" dirty="0" smtClean="0"/>
              <a:t>指向</a:t>
            </a:r>
            <a:r>
              <a:rPr lang="en-US" altLang="zh-CN" sz="2800" dirty="0" smtClean="0"/>
              <a:t>node</a:t>
            </a:r>
            <a:r>
              <a:rPr lang="zh-CN" altLang="en-US" sz="2800" dirty="0" smtClean="0"/>
              <a:t>的左子节点和右子节点</a:t>
            </a:r>
            <a:endParaRPr lang="en-US" altLang="zh-CN" sz="2800" dirty="0" smtClean="0"/>
          </a:p>
          <a:p>
            <a:pPr lvl="2"/>
            <a:r>
              <a:rPr lang="en-US" altLang="zh-CN" sz="2400" dirty="0" smtClean="0"/>
              <a:t>public void insert(</a:t>
            </a:r>
            <a:r>
              <a:rPr lang="en-US" altLang="zh-CN" sz="2400" dirty="0" err="1" smtClean="0"/>
              <a:t>BinarySortedTree</a:t>
            </a:r>
            <a:r>
              <a:rPr lang="en-US" altLang="zh-CN" sz="2400" dirty="0" smtClean="0"/>
              <a:t> tree, 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x): </a:t>
            </a:r>
            <a:r>
              <a:rPr lang="zh-CN" altLang="en-US" sz="2400" dirty="0" smtClean="0"/>
              <a:t>把</a:t>
            </a:r>
            <a:r>
              <a:rPr lang="en-US" altLang="zh-CN" sz="2400" dirty="0" smtClean="0"/>
              <a:t>x</a:t>
            </a:r>
            <a:r>
              <a:rPr lang="zh-CN" altLang="en-US" sz="2400" dirty="0" smtClean="0"/>
              <a:t>插入到树中，保持树的有序性</a:t>
            </a:r>
            <a:endParaRPr lang="en-US" altLang="zh-CN" sz="2400" dirty="0" smtClean="0"/>
          </a:p>
          <a:p>
            <a:pPr lvl="2"/>
            <a:r>
              <a:rPr lang="en-US" altLang="zh-CN" sz="2400" dirty="0" smtClean="0"/>
              <a:t>public 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remove(</a:t>
            </a:r>
            <a:r>
              <a:rPr lang="en-US" altLang="zh-CN" sz="2400" dirty="0" err="1" smtClean="0"/>
              <a:t>BinarySortedTree</a:t>
            </a:r>
            <a:r>
              <a:rPr lang="en-US" altLang="zh-CN" sz="2400" dirty="0" smtClean="0"/>
              <a:t> tree, 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x): </a:t>
            </a:r>
            <a:r>
              <a:rPr lang="zh-CN" altLang="en-US" sz="2400" dirty="0" smtClean="0"/>
              <a:t>如果树中节点的值为</a:t>
            </a:r>
            <a:r>
              <a:rPr lang="en-US" altLang="zh-CN" sz="2400" dirty="0" smtClean="0"/>
              <a:t>x</a:t>
            </a:r>
            <a:r>
              <a:rPr lang="zh-CN" altLang="en-US" sz="2400" dirty="0" smtClean="0"/>
              <a:t>，则从树中移除该节点，返回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；否则返回</a:t>
            </a:r>
            <a:r>
              <a:rPr lang="en-US" altLang="zh-CN" sz="2400" dirty="0" smtClean="0"/>
              <a:t>-1</a:t>
            </a:r>
            <a:r>
              <a:rPr lang="zh-CN" altLang="en-US" sz="2400" dirty="0" smtClean="0"/>
              <a:t>。保持树的有序性</a:t>
            </a:r>
            <a:endParaRPr lang="en-US" altLang="zh-CN" sz="2400" dirty="0" smtClean="0"/>
          </a:p>
          <a:p>
            <a:pPr lvl="1"/>
            <a:r>
              <a:rPr lang="zh-CN" altLang="en-US" sz="2800" dirty="0"/>
              <a:t>请</a:t>
            </a:r>
            <a:r>
              <a:rPr lang="zh-CN" altLang="en-US" sz="2800" dirty="0" smtClean="0"/>
              <a:t>使用</a:t>
            </a:r>
            <a:r>
              <a:rPr lang="en-US" altLang="zh-CN" sz="2800" dirty="0" smtClean="0"/>
              <a:t>10</a:t>
            </a:r>
            <a:r>
              <a:rPr lang="zh-CN" altLang="en-US" sz="2800" dirty="0" smtClean="0"/>
              <a:t>分钟写出这两个方法的规格抽象</a:t>
            </a: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7C4E5-C30C-44B5-9076-AA78E110B3F8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782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过程规格设计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30222" y="1517648"/>
            <a:ext cx="1121412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public void insert(</a:t>
            </a:r>
            <a:r>
              <a:rPr lang="en-US" altLang="zh-CN" sz="2400" dirty="0" err="1" smtClean="0"/>
              <a:t>BinarySortedTree</a:t>
            </a:r>
            <a:r>
              <a:rPr lang="en-US" altLang="zh-CN" sz="2400" dirty="0" smtClean="0"/>
              <a:t> tree, 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x)</a:t>
            </a:r>
          </a:p>
          <a:p>
            <a:r>
              <a:rPr lang="en-US" altLang="zh-CN" sz="2400" dirty="0" smtClean="0"/>
              <a:t>/</a:t>
            </a:r>
            <a:r>
              <a:rPr lang="zh-CN" altLang="en-US" sz="2400" dirty="0" smtClean="0"/>
              <a:t>*</a:t>
            </a:r>
            <a:r>
              <a:rPr lang="en-US" altLang="zh-CN" sz="2400" dirty="0" smtClean="0"/>
              <a:t> @Requires: tree is sorted in ascending order from left to right</a:t>
            </a:r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@Modifies: tree</a:t>
            </a:r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@Effects: if tree is null, an empty tree created. A new node </a:t>
            </a:r>
            <a:r>
              <a:rPr lang="en-US" altLang="zh-CN" sz="2400" dirty="0" err="1" smtClean="0"/>
              <a:t>x_node</a:t>
            </a:r>
            <a:r>
              <a:rPr lang="en-US" altLang="zh-CN" sz="2400" dirty="0" smtClean="0"/>
              <a:t> containing x created inserted into the right place such that </a:t>
            </a:r>
            <a:r>
              <a:rPr lang="en-US" altLang="zh-CN" sz="2400" dirty="0" err="1" smtClean="0"/>
              <a:t>x_node.value</a:t>
            </a:r>
            <a:r>
              <a:rPr lang="en-US" altLang="zh-CN" sz="2400" dirty="0" smtClean="0"/>
              <a:t> =x, and if </a:t>
            </a:r>
            <a:r>
              <a:rPr lang="en-US" altLang="zh-CN" sz="2400" dirty="0" err="1" smtClean="0"/>
              <a:t>x_node.left</a:t>
            </a:r>
            <a:r>
              <a:rPr lang="en-US" altLang="zh-CN" sz="2400" dirty="0" smtClean="0"/>
              <a:t>!=null, </a:t>
            </a:r>
            <a:r>
              <a:rPr lang="en-US" altLang="zh-CN" sz="2400" dirty="0" err="1" smtClean="0"/>
              <a:t>x_nodel.left.value</a:t>
            </a:r>
            <a:r>
              <a:rPr lang="en-US" altLang="zh-CN" sz="2400" dirty="0" smtClean="0"/>
              <a:t> &lt;=x, and if </a:t>
            </a:r>
            <a:r>
              <a:rPr lang="en-US" altLang="zh-CN" sz="2400" dirty="0" err="1" smtClean="0"/>
              <a:t>x_node.right</a:t>
            </a:r>
            <a:r>
              <a:rPr lang="en-US" altLang="zh-CN" sz="2400" dirty="0" smtClean="0"/>
              <a:t> !=null, </a:t>
            </a:r>
            <a:r>
              <a:rPr lang="en-US" altLang="zh-CN" sz="2400" dirty="0" err="1" smtClean="0"/>
              <a:t>x_node.right.value</a:t>
            </a:r>
            <a:r>
              <a:rPr lang="en-US" altLang="zh-CN" sz="2400" dirty="0" smtClean="0"/>
              <a:t> &gt;= x</a:t>
            </a:r>
          </a:p>
          <a:p>
            <a:r>
              <a:rPr lang="zh-CN" altLang="en-US" sz="2400" dirty="0" smtClean="0"/>
              <a:t>*</a:t>
            </a:r>
            <a:r>
              <a:rPr lang="en-US" altLang="zh-CN" sz="2400" dirty="0" smtClean="0"/>
              <a:t>/</a:t>
            </a:r>
          </a:p>
        </p:txBody>
      </p:sp>
      <p:sp>
        <p:nvSpPr>
          <p:cNvPr id="5" name="矩形 4"/>
          <p:cNvSpPr/>
          <p:nvPr/>
        </p:nvSpPr>
        <p:spPr>
          <a:xfrm>
            <a:off x="730223" y="4334040"/>
            <a:ext cx="1104267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public 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remove(</a:t>
            </a:r>
            <a:r>
              <a:rPr lang="en-US" altLang="zh-CN" sz="2400" dirty="0" err="1" smtClean="0"/>
              <a:t>BinarySortedTree</a:t>
            </a:r>
            <a:r>
              <a:rPr lang="en-US" altLang="zh-CN" sz="2400" dirty="0" smtClean="0"/>
              <a:t> tree, 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x)</a:t>
            </a:r>
          </a:p>
          <a:p>
            <a:r>
              <a:rPr lang="en-US" altLang="zh-CN" sz="2400" dirty="0" smtClean="0"/>
              <a:t>/</a:t>
            </a:r>
            <a:r>
              <a:rPr lang="zh-CN" altLang="en-US" sz="2400" dirty="0" smtClean="0"/>
              <a:t>*</a:t>
            </a:r>
            <a:r>
              <a:rPr lang="en-US" altLang="zh-CN" sz="2400" dirty="0" smtClean="0"/>
              <a:t> @Requires: tree is sorted in ascending order from left to right</a:t>
            </a:r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@Modifies: tree</a:t>
            </a:r>
          </a:p>
          <a:p>
            <a:r>
              <a:rPr lang="en-US" altLang="zh-CN" sz="2400" dirty="0" smtClean="0"/>
              <a:t>     @Effects: if x in tree, the node containing x removed, returns 1; otherwise returns -1. </a:t>
            </a:r>
          </a:p>
          <a:p>
            <a:r>
              <a:rPr lang="en-US" altLang="zh-CN" sz="2400" dirty="0" smtClean="0"/>
              <a:t> And tree is </a:t>
            </a:r>
            <a:r>
              <a:rPr lang="en-US" altLang="zh-CN" sz="2400" u="sng" dirty="0" smtClean="0">
                <a:solidFill>
                  <a:srgbClr val="FF0000"/>
                </a:solidFill>
              </a:rPr>
              <a:t>sorted in ascending order</a:t>
            </a:r>
            <a:r>
              <a:rPr lang="en-US" altLang="zh-CN" sz="2400" dirty="0" smtClean="0"/>
              <a:t>.</a:t>
            </a:r>
          </a:p>
          <a:p>
            <a:r>
              <a:rPr lang="en-US" altLang="zh-CN" sz="2400" dirty="0" smtClean="0"/>
              <a:t>*/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7C4E5-C30C-44B5-9076-AA78E110B3F8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272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第三单元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规格化的面向对象设计方法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理解规格的概念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掌握方法的规格及其设计方法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掌握类的规格及其设计方法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掌握继承层次下类规格之间的关系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掌握线程类的规格</a:t>
            </a:r>
            <a:endParaRPr lang="en-US" altLang="zh-CN" dirty="0" smtClean="0"/>
          </a:p>
          <a:p>
            <a:r>
              <a:rPr lang="zh-CN" altLang="en-US" dirty="0" smtClean="0"/>
              <a:t>内容主要来自于参考教材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课后一定要看书</a:t>
            </a:r>
            <a:endParaRPr lang="en-US" altLang="zh-CN" dirty="0" smtClean="0"/>
          </a:p>
          <a:p>
            <a:pPr lvl="1"/>
            <a:r>
              <a:rPr lang="zh-CN" altLang="en-US" dirty="0"/>
              <a:t>我们</a:t>
            </a:r>
            <a:r>
              <a:rPr lang="zh-CN" altLang="en-US" dirty="0" smtClean="0"/>
              <a:t>做了一定的研究扩展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7C4E5-C30C-44B5-9076-AA78E110B3F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966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依据</a:t>
            </a:r>
            <a:r>
              <a:rPr lang="zh-CN" altLang="en-US" dirty="0" smtClean="0"/>
              <a:t>过程规格抽象的实现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63939"/>
          </a:xfrm>
        </p:spPr>
        <p:txBody>
          <a:bodyPr/>
          <a:lstStyle/>
          <a:p>
            <a:r>
              <a:rPr lang="zh-CN" altLang="en-US" dirty="0" smtClean="0"/>
              <a:t>给定一个方法的规格抽象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只能对</a:t>
            </a:r>
            <a:r>
              <a:rPr lang="en-US" altLang="zh-CN" dirty="0" smtClean="0"/>
              <a:t>Modifies</a:t>
            </a:r>
            <a:r>
              <a:rPr lang="zh-CN" altLang="en-US" dirty="0" smtClean="0"/>
              <a:t>子句中明确的变量进行修改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如果输入满足</a:t>
            </a:r>
            <a:r>
              <a:rPr lang="en-US" altLang="zh-CN" dirty="0" smtClean="0"/>
              <a:t>Requires</a:t>
            </a:r>
            <a:r>
              <a:rPr lang="zh-CN" altLang="en-US" dirty="0" smtClean="0"/>
              <a:t>的要求，则输出必须满足</a:t>
            </a:r>
            <a:r>
              <a:rPr lang="en-US" altLang="zh-CN" dirty="0" smtClean="0"/>
              <a:t>Effects</a:t>
            </a:r>
            <a:r>
              <a:rPr lang="zh-CN" altLang="en-US" dirty="0" smtClean="0"/>
              <a:t>中的要求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191864" y="4395327"/>
            <a:ext cx="481781" cy="33429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556022" y="4899978"/>
            <a:ext cx="406504" cy="33429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534401" y="5498527"/>
            <a:ext cx="361950" cy="33429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653019" y="5786285"/>
            <a:ext cx="394981" cy="33429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6550126" y="4360913"/>
            <a:ext cx="356400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4234015" y="5762934"/>
            <a:ext cx="1125795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8879699" y="4657103"/>
            <a:ext cx="2345514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2800" dirty="0" smtClean="0"/>
              <a:t>Think as a user</a:t>
            </a:r>
            <a:endParaRPr lang="zh-CN" altLang="en-US" sz="2800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7C4E5-C30C-44B5-9076-AA78E110B3F8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692685" y="3263950"/>
            <a:ext cx="940394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public static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sortedSearch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(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[]a,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x)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/</a:t>
            </a:r>
            <a:r>
              <a:rPr lang="zh-CN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@Requires: a is sorted in ascending order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 @Modifies: none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 @Effects:  if x is in a returns an index where 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x 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is stored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 otherwise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, returns -1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/</a:t>
            </a:r>
          </a:p>
          <a:p>
            <a:r>
              <a:rPr lang="en-US" altLang="zh-CN" dirty="0">
                <a:latin typeface="Courier New" panose="02070309020205020404" pitchFamily="49" charset="0"/>
              </a:rPr>
              <a:t>i</a:t>
            </a:r>
            <a:r>
              <a:rPr lang="en-US" altLang="zh-CN" dirty="0" smtClean="0">
                <a:latin typeface="Courier New" panose="02070309020205020404" pitchFamily="49" charset="0"/>
              </a:rPr>
              <a:t>f(a == null) return -1;</a:t>
            </a:r>
          </a:p>
          <a:p>
            <a:r>
              <a:rPr lang="en-US" altLang="zh-CN" dirty="0">
                <a:latin typeface="Courier New" panose="02070309020205020404" pitchFamily="49" charset="0"/>
              </a:rPr>
              <a:t>f</a:t>
            </a:r>
            <a:r>
              <a:rPr lang="en-US" altLang="zh-CN" dirty="0" smtClean="0">
                <a:latin typeface="Courier New" panose="02070309020205020404" pitchFamily="49" charset="0"/>
              </a:rPr>
              <a:t>or (</a:t>
            </a:r>
            <a:r>
              <a:rPr lang="en-US" altLang="zh-CN" dirty="0" err="1" smtClean="0">
                <a:latin typeface="Courier New" panose="02070309020205020404" pitchFamily="49" charset="0"/>
              </a:rPr>
              <a:t>int</a:t>
            </a:r>
            <a:r>
              <a:rPr lang="en-US" altLang="zh-CN" dirty="0" smtClean="0">
                <a:latin typeface="Courier New" panose="02070309020205020404" pitchFamily="49" charset="0"/>
              </a:rPr>
              <a:t> </a:t>
            </a:r>
            <a:r>
              <a:rPr lang="en-US" altLang="zh-CN" dirty="0" err="1" smtClean="0">
                <a:latin typeface="Courier New" panose="02070309020205020404" pitchFamily="49" charset="0"/>
              </a:rPr>
              <a:t>i</a:t>
            </a:r>
            <a:r>
              <a:rPr lang="en-US" altLang="zh-CN" dirty="0" smtClean="0">
                <a:latin typeface="Courier New" panose="02070309020205020404" pitchFamily="49" charset="0"/>
              </a:rPr>
              <a:t>=0;i&lt;</a:t>
            </a:r>
            <a:r>
              <a:rPr lang="en-US" altLang="zh-CN" dirty="0" err="1" smtClean="0">
                <a:latin typeface="Courier New" panose="02070309020205020404" pitchFamily="49" charset="0"/>
              </a:rPr>
              <a:t>a.length;i</a:t>
            </a:r>
            <a:r>
              <a:rPr lang="en-US" altLang="zh-CN" dirty="0" smtClean="0">
                <a:latin typeface="Courier New" panose="02070309020205020404" pitchFamily="49" charset="0"/>
              </a:rPr>
              <a:t>++)</a:t>
            </a:r>
          </a:p>
          <a:p>
            <a:r>
              <a:rPr lang="en-US" altLang="zh-CN" dirty="0">
                <a:latin typeface="Courier New" panose="02070309020205020404" pitchFamily="49" charset="0"/>
              </a:rPr>
              <a:t> </a:t>
            </a:r>
            <a:r>
              <a:rPr lang="en-US" altLang="zh-CN" dirty="0" smtClean="0">
                <a:latin typeface="Courier New" panose="02070309020205020404" pitchFamily="49" charset="0"/>
              </a:rPr>
              <a:t>   if(a[</a:t>
            </a:r>
            <a:r>
              <a:rPr lang="en-US" altLang="zh-CN" dirty="0" err="1" smtClean="0">
                <a:latin typeface="Courier New" panose="02070309020205020404" pitchFamily="49" charset="0"/>
              </a:rPr>
              <a:t>i</a:t>
            </a:r>
            <a:r>
              <a:rPr lang="en-US" altLang="zh-CN" dirty="0" smtClean="0">
                <a:latin typeface="Courier New" panose="02070309020205020404" pitchFamily="49" charset="0"/>
              </a:rPr>
              <a:t>] == x) return </a:t>
            </a:r>
            <a:r>
              <a:rPr lang="en-US" altLang="zh-CN" dirty="0" err="1" smtClean="0">
                <a:latin typeface="Courier New" panose="02070309020205020404" pitchFamily="49" charset="0"/>
              </a:rPr>
              <a:t>i</a:t>
            </a:r>
            <a:r>
              <a:rPr lang="en-US" altLang="zh-CN" dirty="0" smtClean="0">
                <a:latin typeface="Courier New" panose="02070309020205020404" pitchFamily="49" charset="0"/>
              </a:rPr>
              <a:t>; else if(a[</a:t>
            </a:r>
            <a:r>
              <a:rPr lang="en-US" altLang="zh-CN" dirty="0" err="1" smtClean="0">
                <a:latin typeface="Courier New" panose="02070309020205020404" pitchFamily="49" charset="0"/>
              </a:rPr>
              <a:t>i</a:t>
            </a:r>
            <a:r>
              <a:rPr lang="en-US" altLang="zh-CN" dirty="0" smtClean="0">
                <a:latin typeface="Courier New" panose="02070309020205020404" pitchFamily="49" charset="0"/>
              </a:rPr>
              <a:t>]&gt;x)return -1;</a:t>
            </a:r>
          </a:p>
          <a:p>
            <a:r>
              <a:rPr lang="en-US" altLang="zh-CN" dirty="0" smtClean="0">
                <a:latin typeface="Courier New" panose="02070309020205020404" pitchFamily="49" charset="0"/>
              </a:rPr>
              <a:t>return -1;</a:t>
            </a:r>
          </a:p>
          <a:p>
            <a:r>
              <a:rPr lang="en-US" altLang="zh-CN" dirty="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9550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依据过程规格抽象的实现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072507" y="4475948"/>
            <a:ext cx="2646878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3200" dirty="0" smtClean="0"/>
              <a:t>请实现</a:t>
            </a:r>
            <a:r>
              <a:rPr lang="zh-CN" altLang="en-US" sz="3200" dirty="0"/>
              <a:t>该</a:t>
            </a:r>
            <a:r>
              <a:rPr lang="zh-CN" altLang="en-US" sz="3200" dirty="0" smtClean="0"/>
              <a:t>方法</a:t>
            </a:r>
            <a:endParaRPr lang="zh-CN" altLang="en-US" sz="32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555" y="3010089"/>
            <a:ext cx="5444591" cy="3346261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7C4E5-C30C-44B5-9076-AA78E110B3F8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399555" y="1513658"/>
            <a:ext cx="940394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public static 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void </a:t>
            </a:r>
            <a:r>
              <a:rPr lang="en-US" altLang="zh-CN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removeDupls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(Vector v)</a:t>
            </a:r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/</a:t>
            </a:r>
            <a:r>
              <a:rPr lang="zh-CN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@Requires: 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All elements of v are not null.</a:t>
            </a:r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 @Modifies: 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v</a:t>
            </a:r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 @Effects:  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duplicate elements are removed from v.</a:t>
            </a:r>
          </a:p>
          <a:p>
            <a:r>
              <a:rPr lang="zh-CN" alt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/</a:t>
            </a:r>
            <a:endParaRPr lang="en-US" altLang="zh-CN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6769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多线程设计下的过程规格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在多线程设计情况下，任何一个类都可能被多个线程共享访问</a:t>
            </a:r>
            <a:endParaRPr lang="en-US" altLang="zh-CN" dirty="0" smtClean="0"/>
          </a:p>
          <a:p>
            <a:r>
              <a:rPr lang="zh-CN" altLang="en-US" dirty="0" smtClean="0"/>
              <a:t>需要在方法规格层次明确相应的要求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Requires</a:t>
            </a:r>
            <a:r>
              <a:rPr lang="zh-CN" altLang="en-US" dirty="0" smtClean="0"/>
              <a:t>：如果</a:t>
            </a:r>
            <a:r>
              <a:rPr lang="en-US" altLang="zh-CN" dirty="0" smtClean="0"/>
              <a:t>Modifies</a:t>
            </a:r>
            <a:r>
              <a:rPr lang="zh-CN" altLang="en-US" dirty="0" smtClean="0"/>
              <a:t>中涉及类成员属性变量或全局变量，则需要明确是否让调用者对该方法的执行进行锁控制，如果不明确则表示调用者无需操心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Modifies</a:t>
            </a:r>
            <a:r>
              <a:rPr lang="zh-CN" altLang="en-US" dirty="0" smtClean="0"/>
              <a:t>：与使用它的线程无关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Effects</a:t>
            </a:r>
            <a:r>
              <a:rPr lang="zh-CN" altLang="en-US" dirty="0" smtClean="0"/>
              <a:t>：如果</a:t>
            </a:r>
            <a:r>
              <a:rPr lang="en-US" altLang="zh-CN" dirty="0" smtClean="0"/>
              <a:t>Modifies</a:t>
            </a:r>
            <a:r>
              <a:rPr lang="zh-CN" altLang="en-US" dirty="0" smtClean="0"/>
              <a:t>中涉及类成员属性变量或全局变量，且</a:t>
            </a:r>
            <a:r>
              <a:rPr lang="en-US" altLang="zh-CN" dirty="0" smtClean="0"/>
              <a:t>Requires</a:t>
            </a:r>
            <a:r>
              <a:rPr lang="zh-CN" altLang="en-US" dirty="0" smtClean="0"/>
              <a:t>中未对调用者做出锁控制要求，则需要明确是否</a:t>
            </a:r>
            <a:r>
              <a:rPr lang="en-US" altLang="zh-CN" dirty="0" smtClean="0"/>
              <a:t>thread-safe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7C4E5-C30C-44B5-9076-AA78E110B3F8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280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该对使用者要求多少？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规格抽象中的</a:t>
            </a:r>
            <a:r>
              <a:rPr lang="en-US" altLang="zh-CN" dirty="0" smtClean="0"/>
              <a:t>Requires</a:t>
            </a:r>
            <a:r>
              <a:rPr lang="zh-CN" altLang="en-US" dirty="0" smtClean="0"/>
              <a:t>本质上是对使用者提出要求</a:t>
            </a:r>
            <a:endParaRPr lang="en-US" altLang="zh-CN" dirty="0" smtClean="0"/>
          </a:p>
          <a:p>
            <a:r>
              <a:rPr lang="zh-CN" altLang="en-US" dirty="0" smtClean="0"/>
              <a:t>如果提出了具体要求，等同于限定了一个方法的适用范围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部分适用过程</a:t>
            </a:r>
            <a:r>
              <a:rPr lang="en-US" altLang="zh-CN" dirty="0" smtClean="0"/>
              <a:t>(partial procedure)</a:t>
            </a:r>
            <a:r>
              <a:rPr lang="zh-CN" altLang="en-US" dirty="0" smtClean="0"/>
              <a:t>：部分适用的过程</a:t>
            </a:r>
            <a:endParaRPr lang="en-US" altLang="zh-CN" dirty="0" smtClean="0"/>
          </a:p>
          <a:p>
            <a:r>
              <a:rPr lang="zh-CN" altLang="en-US" dirty="0" smtClean="0"/>
              <a:t>如果没有任何具体要求，等同于相应方法在任何情况下都适用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全局适用过程</a:t>
            </a:r>
            <a:r>
              <a:rPr lang="en-US" altLang="zh-CN" dirty="0" smtClean="0"/>
              <a:t>(total procedure)</a:t>
            </a:r>
            <a:r>
              <a:rPr lang="zh-CN" altLang="en-US" dirty="0" smtClean="0"/>
              <a:t>：全部适用的过程</a:t>
            </a:r>
            <a:endParaRPr lang="en-US" altLang="zh-CN" dirty="0" smtClean="0"/>
          </a:p>
          <a:p>
            <a:r>
              <a:rPr lang="zh-CN" altLang="en-US" dirty="0" smtClean="0"/>
              <a:t>从设计角度来看，一个规格应尽可能减少对使用者的要求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一个规格对使用者的约束越少，相应方法就越易于使用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如果不要求使用者进行锁控制，则就是一个</a:t>
            </a:r>
            <a:r>
              <a:rPr lang="en-US" altLang="zh-CN" dirty="0" smtClean="0"/>
              <a:t>thread-safe</a:t>
            </a:r>
            <a:r>
              <a:rPr lang="zh-CN" altLang="en-US" dirty="0" smtClean="0"/>
              <a:t>的方法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7C4E5-C30C-44B5-9076-AA78E110B3F8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037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规格中蕴含的不确定性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对于</a:t>
            </a:r>
            <a:r>
              <a:rPr lang="en-US" altLang="zh-CN" dirty="0" smtClean="0"/>
              <a:t>public static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searchSorted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[] a,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x),</a:t>
            </a:r>
            <a:r>
              <a:rPr lang="zh-CN" altLang="en-US" dirty="0" smtClean="0"/>
              <a:t>如果</a:t>
            </a:r>
            <a:r>
              <a:rPr lang="en-US" altLang="zh-CN" dirty="0" smtClean="0"/>
              <a:t>a</a:t>
            </a:r>
            <a:r>
              <a:rPr lang="zh-CN" altLang="en-US" dirty="0" smtClean="0"/>
              <a:t>中包括不止一个</a:t>
            </a:r>
            <a:r>
              <a:rPr lang="en-US" altLang="zh-CN" dirty="0" smtClean="0"/>
              <a:t>x</a:t>
            </a:r>
            <a:r>
              <a:rPr lang="zh-CN" altLang="en-US" dirty="0" smtClean="0"/>
              <a:t>会怎么样？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从</a:t>
            </a:r>
            <a:r>
              <a:rPr lang="en-US" altLang="zh-CN" dirty="0" smtClean="0"/>
              <a:t>0</a:t>
            </a:r>
            <a:r>
              <a:rPr lang="zh-CN" altLang="en-US" dirty="0" smtClean="0"/>
              <a:t>开始的线性查找会给出</a:t>
            </a:r>
            <a:r>
              <a:rPr lang="zh-CN" altLang="en-US" dirty="0"/>
              <a:t>最后</a:t>
            </a:r>
            <a:r>
              <a:rPr lang="zh-CN" altLang="en-US" dirty="0" smtClean="0"/>
              <a:t>个</a:t>
            </a:r>
            <a:r>
              <a:rPr lang="en-US" altLang="zh-CN" dirty="0" smtClean="0"/>
              <a:t>x</a:t>
            </a:r>
            <a:r>
              <a:rPr lang="zh-CN" altLang="en-US" dirty="0" smtClean="0"/>
              <a:t>的位置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从</a:t>
            </a:r>
            <a:r>
              <a:rPr lang="en-US" altLang="zh-CN" dirty="0" smtClean="0"/>
              <a:t>a.length-1</a:t>
            </a:r>
            <a:r>
              <a:rPr lang="zh-CN" altLang="en-US" dirty="0" smtClean="0"/>
              <a:t>开始的线性查找会给出</a:t>
            </a:r>
            <a:r>
              <a:rPr lang="zh-CN" altLang="en-US" dirty="0"/>
              <a:t>第</a:t>
            </a:r>
            <a:r>
              <a:rPr lang="zh-CN" altLang="en-US" dirty="0" smtClean="0"/>
              <a:t>一个</a:t>
            </a:r>
            <a:r>
              <a:rPr lang="en-US" altLang="zh-CN" dirty="0" smtClean="0"/>
              <a:t>x</a:t>
            </a:r>
            <a:r>
              <a:rPr lang="zh-CN" altLang="en-US" dirty="0" smtClean="0"/>
              <a:t>的位置</a:t>
            </a:r>
            <a:endParaRPr lang="en-US" altLang="zh-CN" dirty="0" smtClean="0"/>
          </a:p>
          <a:p>
            <a:pPr lvl="1"/>
            <a:r>
              <a:rPr lang="zh-CN" altLang="en-US" dirty="0"/>
              <a:t>二</a:t>
            </a:r>
            <a:r>
              <a:rPr lang="zh-CN" altLang="en-US" dirty="0" smtClean="0"/>
              <a:t>分查找呢？</a:t>
            </a:r>
            <a:endParaRPr lang="en-US" altLang="zh-CN" dirty="0" smtClean="0"/>
          </a:p>
          <a:p>
            <a:r>
              <a:rPr lang="zh-CN" altLang="en-US" dirty="0" smtClean="0"/>
              <a:t>对于</a:t>
            </a:r>
            <a:r>
              <a:rPr lang="en-US" altLang="zh-CN" dirty="0" smtClean="0"/>
              <a:t>public static void </a:t>
            </a:r>
            <a:r>
              <a:rPr lang="en-US" altLang="zh-CN" dirty="0" err="1" smtClean="0"/>
              <a:t>removeDupls</a:t>
            </a:r>
            <a:r>
              <a:rPr lang="en-US" altLang="zh-CN" dirty="0" smtClean="0"/>
              <a:t>(Vector v)</a:t>
            </a:r>
            <a:endParaRPr lang="en-US" altLang="zh-CN" dirty="0"/>
          </a:p>
          <a:p>
            <a:pPr lvl="1"/>
            <a:r>
              <a:rPr lang="zh-CN" altLang="en-US" dirty="0" smtClean="0"/>
              <a:t>如果</a:t>
            </a:r>
            <a:r>
              <a:rPr lang="en-US" altLang="zh-CN" dirty="0" smtClean="0"/>
              <a:t>v</a:t>
            </a:r>
            <a:r>
              <a:rPr lang="zh-CN" altLang="en-US" dirty="0" smtClean="0"/>
              <a:t>是有序的怎么办？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如果用户不希望</a:t>
            </a:r>
            <a:r>
              <a:rPr lang="en-US" altLang="zh-CN" dirty="0" smtClean="0"/>
              <a:t>v</a:t>
            </a:r>
            <a:r>
              <a:rPr lang="zh-CN" altLang="en-US" dirty="0" smtClean="0"/>
              <a:t>中元素次序被改变怎么办？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7C4E5-C30C-44B5-9076-AA78E110B3F8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384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过程规格的特性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最少限度性</a:t>
            </a:r>
          </a:p>
          <a:p>
            <a:pPr lvl="1"/>
            <a:r>
              <a:rPr lang="zh-CN" altLang="en-US" dirty="0" smtClean="0"/>
              <a:t>只强调使用者关心的要求</a:t>
            </a:r>
          </a:p>
          <a:p>
            <a:r>
              <a:rPr lang="zh-CN" altLang="en-US" dirty="0" smtClean="0"/>
              <a:t>避免不确定性</a:t>
            </a:r>
          </a:p>
          <a:p>
            <a:pPr lvl="1"/>
            <a:r>
              <a:rPr lang="zh-CN" altLang="en-US" dirty="0" smtClean="0"/>
              <a:t>如果对于给定的输入，规格产生的结果依赖于具体实现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设计者应避免产生不确定性为</a:t>
            </a:r>
          </a:p>
          <a:p>
            <a:r>
              <a:rPr lang="zh-CN" altLang="en-US" dirty="0" smtClean="0"/>
              <a:t>一般性</a:t>
            </a:r>
          </a:p>
          <a:p>
            <a:pPr lvl="1"/>
            <a:r>
              <a:rPr lang="zh-CN" altLang="en-US" dirty="0" smtClean="0"/>
              <a:t>如果规格</a:t>
            </a:r>
            <a:r>
              <a:rPr lang="en-US" altLang="zh-CN" dirty="0" smtClean="0"/>
              <a:t>A</a:t>
            </a:r>
            <a:r>
              <a:rPr lang="zh-CN" altLang="en-US" dirty="0" smtClean="0"/>
              <a:t>比规格</a:t>
            </a:r>
            <a:r>
              <a:rPr lang="en-US" altLang="zh-CN" dirty="0" smtClean="0"/>
              <a:t>B</a:t>
            </a:r>
            <a:r>
              <a:rPr lang="zh-CN" altLang="en-US" dirty="0" smtClean="0"/>
              <a:t>能处理更多可能输入，则规格</a:t>
            </a:r>
            <a:r>
              <a:rPr lang="en-US" altLang="zh-CN" dirty="0" smtClean="0"/>
              <a:t>A</a:t>
            </a:r>
            <a:r>
              <a:rPr lang="zh-CN" altLang="en-US" dirty="0" smtClean="0"/>
              <a:t>更具有一般性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搜索方法的两个规格：仅支持在定长数组中搜索 </a:t>
            </a:r>
            <a:r>
              <a:rPr lang="en-US" altLang="zh-CN" dirty="0" smtClean="0"/>
              <a:t>vs </a:t>
            </a:r>
            <a:r>
              <a:rPr lang="zh-CN" altLang="en-US" dirty="0" smtClean="0"/>
              <a:t>支持在不定长数组中搜索</a:t>
            </a:r>
            <a:endParaRPr lang="en-US" altLang="zh-CN" dirty="0" smtClean="0"/>
          </a:p>
          <a:p>
            <a:r>
              <a:rPr lang="zh-CN" altLang="en-US" dirty="0" smtClean="0"/>
              <a:t>简单性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规格应该保持简单，一个过程不应该做太多事情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7C4E5-C30C-44B5-9076-AA78E110B3F8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162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部分适用过程隐藏有风险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虽然部分适用过程对使用者的要求具有合理性，但是无法保证使用者总是清楚有相应的要求，以及如何满足相应的要求</a:t>
            </a:r>
          </a:p>
          <a:p>
            <a:r>
              <a:rPr lang="zh-CN" altLang="en-US" dirty="0" smtClean="0"/>
              <a:t>解决办法</a:t>
            </a:r>
          </a:p>
          <a:p>
            <a:pPr lvl="1"/>
            <a:r>
              <a:rPr lang="zh-CN" altLang="en-US" dirty="0" smtClean="0"/>
              <a:t>要么在方法中对输入进行检查，如果不满足，返回特定的值告知使用者进行处理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弊端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：大量的冗余检查，降低性能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弊端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：使用者未必会对特殊的返回值进行处理，降低程序的鲁棒性</a:t>
            </a:r>
          </a:p>
          <a:p>
            <a:pPr lvl="1"/>
            <a:r>
              <a:rPr lang="zh-CN" altLang="en-US" dirty="0" smtClean="0"/>
              <a:t>要么使之成为全局适用过程</a:t>
            </a:r>
            <a:endParaRPr lang="en-US" altLang="zh-CN" dirty="0" smtClean="0"/>
          </a:p>
          <a:p>
            <a:pPr lvl="2"/>
            <a:r>
              <a:rPr lang="zh-CN" altLang="en-US" dirty="0"/>
              <a:t>不</a:t>
            </a:r>
            <a:r>
              <a:rPr lang="zh-CN" altLang="en-US" dirty="0" smtClean="0"/>
              <a:t>进行额外检查，如何处理不满足要求的输入情况？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7C4E5-C30C-44B5-9076-AA78E110B3F8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023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部分适用过程隐藏有风险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我们需要的处理手段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能够识别出输入是否满足要求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即使返回值都在规格规定的</a:t>
            </a:r>
            <a:r>
              <a:rPr lang="en-US" altLang="zh-CN" dirty="0" smtClean="0"/>
              <a:t>Effects</a:t>
            </a:r>
            <a:r>
              <a:rPr lang="zh-CN" altLang="en-US" dirty="0" smtClean="0"/>
              <a:t>范围内，也能够提醒使用者出现了异常情况</a:t>
            </a:r>
            <a:endParaRPr lang="en-US" altLang="zh-CN" dirty="0" smtClean="0"/>
          </a:p>
          <a:p>
            <a:pPr lvl="1"/>
            <a:r>
              <a:rPr lang="zh-CN" altLang="en-US" dirty="0"/>
              <a:t>为了</a:t>
            </a:r>
            <a:r>
              <a:rPr lang="zh-CN" altLang="en-US" dirty="0" smtClean="0"/>
              <a:t>避免使用者疏忽检查返回值，要求这种‘提醒’</a:t>
            </a:r>
            <a:r>
              <a:rPr lang="zh-CN" altLang="en-US" dirty="0"/>
              <a:t>采用</a:t>
            </a:r>
            <a:r>
              <a:rPr lang="zh-CN" altLang="en-US" dirty="0" smtClean="0"/>
              <a:t>不同于控制流</a:t>
            </a:r>
            <a:r>
              <a:rPr lang="zh-CN" altLang="en-US" dirty="0"/>
              <a:t>调用</a:t>
            </a:r>
            <a:r>
              <a:rPr lang="zh-CN" altLang="en-US" dirty="0" smtClean="0"/>
              <a:t>返回的方式</a:t>
            </a:r>
            <a:endParaRPr lang="en-US" altLang="zh-CN" dirty="0" smtClean="0"/>
          </a:p>
          <a:p>
            <a:r>
              <a:rPr lang="zh-CN" altLang="en-US" dirty="0"/>
              <a:t>异常机制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7C4E5-C30C-44B5-9076-AA78E110B3F8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720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带有异常终止的过程规格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8998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visibility type procedure (</a:t>
            </a:r>
            <a:r>
              <a:rPr lang="en-US" altLang="zh-CN" dirty="0" err="1" smtClean="0"/>
              <a:t>args</a:t>
            </a:r>
            <a:r>
              <a:rPr lang="en-US" altLang="zh-CN" dirty="0" smtClean="0"/>
              <a:t>) </a:t>
            </a:r>
            <a:r>
              <a:rPr lang="en-US" altLang="zh-CN" dirty="0" smtClean="0">
                <a:solidFill>
                  <a:srgbClr val="C00000"/>
                </a:solidFill>
              </a:rPr>
              <a:t>throws &lt;list of </a:t>
            </a:r>
            <a:r>
              <a:rPr lang="en-US" altLang="zh-CN" dirty="0" err="1" smtClean="0">
                <a:solidFill>
                  <a:srgbClr val="C00000"/>
                </a:solidFill>
              </a:rPr>
              <a:t>exception_types</a:t>
            </a:r>
            <a:r>
              <a:rPr lang="en-US" altLang="zh-CN" dirty="0" smtClean="0">
                <a:solidFill>
                  <a:srgbClr val="C000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altLang="zh-CN" dirty="0" smtClean="0"/>
              <a:t>/</a:t>
            </a:r>
            <a:r>
              <a:rPr lang="zh-CN" altLang="en-US" dirty="0" smtClean="0"/>
              <a:t>*</a:t>
            </a:r>
            <a:r>
              <a:rPr lang="en-US" altLang="zh-CN" dirty="0" smtClean="0"/>
              <a:t>@Requires …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C00000"/>
                </a:solidFill>
              </a:rPr>
              <a:t>    @Modifies …:</a:t>
            </a:r>
            <a:r>
              <a:rPr lang="zh-CN" altLang="en-US" dirty="0" smtClean="0">
                <a:solidFill>
                  <a:srgbClr val="C00000"/>
                </a:solidFill>
              </a:rPr>
              <a:t>须明确当抛出异常时会产生什么副作用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C00000"/>
                </a:solidFill>
              </a:rPr>
              <a:t>    @Effects …:</a:t>
            </a:r>
            <a:r>
              <a:rPr lang="zh-CN" altLang="en-US" dirty="0" smtClean="0">
                <a:solidFill>
                  <a:srgbClr val="C00000"/>
                </a:solidFill>
              </a:rPr>
              <a:t>当输入满足</a:t>
            </a:r>
            <a:r>
              <a:rPr lang="en-US" altLang="zh-CN" dirty="0" smtClean="0">
                <a:solidFill>
                  <a:srgbClr val="C00000"/>
                </a:solidFill>
              </a:rPr>
              <a:t>Requires</a:t>
            </a:r>
            <a:r>
              <a:rPr lang="zh-CN" altLang="en-US" dirty="0" smtClean="0">
                <a:solidFill>
                  <a:srgbClr val="C00000"/>
                </a:solidFill>
              </a:rPr>
              <a:t>条件时的结果；当输入不满足时抛出的异常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rgbClr val="C00000"/>
                </a:solidFill>
              </a:rPr>
              <a:t>*</a:t>
            </a:r>
            <a:r>
              <a:rPr lang="en-US" altLang="zh-CN" dirty="0" smtClean="0">
                <a:solidFill>
                  <a:srgbClr val="C00000"/>
                </a:solidFill>
              </a:rPr>
              <a:t>/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7C4E5-C30C-44B5-9076-AA78E110B3F8}" type="slidenum">
              <a:rPr lang="zh-CN" altLang="en-US" smtClean="0"/>
              <a:t>28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38200" y="3866333"/>
            <a:ext cx="1022094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public static 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void </a:t>
            </a:r>
            <a:r>
              <a:rPr lang="en-US" altLang="zh-CN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addMax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(Vector v, Integer x) throws </a:t>
            </a:r>
            <a:r>
              <a:rPr lang="en-US" altLang="zh-CN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NullPointerException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NotSmallException</a:t>
            </a:r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/</a:t>
            </a:r>
            <a:r>
              <a:rPr lang="zh-CN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@Requires: 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All elements of v are Integers.</a:t>
            </a:r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 @Modifies: 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v</a:t>
            </a:r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 @Effects:  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If v is null throws </a:t>
            </a:r>
            <a:r>
              <a:rPr lang="en-US" altLang="zh-CN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NullPointerException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 if v contains an element larger than x throws </a:t>
            </a:r>
            <a:r>
              <a:rPr lang="en-US" altLang="zh-CN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NotSmallException;else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v=</a:t>
            </a:r>
            <a:r>
              <a:rPr lang="en-US" altLang="zh-CN" b="1" dirty="0" smtClean="0">
                <a:solidFill>
                  <a:srgbClr val="0070C0"/>
                </a:solidFill>
                <a:latin typeface="Courier New" panose="02070309020205020404" pitchFamily="49" charset="0"/>
              </a:rPr>
              <a:t>\</a:t>
            </a:r>
            <a:r>
              <a:rPr lang="en-US" altLang="zh-CN" b="1" dirty="0" smtClean="0">
                <a:solidFill>
                  <a:srgbClr val="0070C0"/>
                </a:solidFill>
                <a:latin typeface="Courier New" panose="02070309020205020404" pitchFamily="49" charset="0"/>
              </a:rPr>
              <a:t>old</a:t>
            </a:r>
            <a:r>
              <a:rPr lang="zh-CN" altLang="en-US" b="1" dirty="0" smtClean="0">
                <a:latin typeface="Courier New" panose="02070309020205020404" pitchFamily="49" charset="0"/>
              </a:rPr>
              <a:t>（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v</a:t>
            </a:r>
            <a:r>
              <a:rPr lang="zh-CN" alt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）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+{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x}.</a:t>
            </a:r>
          </a:p>
          <a:p>
            <a:r>
              <a:rPr lang="zh-CN" alt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/</a:t>
            </a:r>
            <a:endParaRPr lang="en-US" altLang="zh-CN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302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带有异常终止的过程规格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6280355" cy="2048285"/>
          </a:xfrm>
        </p:spPr>
        <p:txBody>
          <a:bodyPr>
            <a:normAutofit lnSpcReduction="10000"/>
          </a:bodyPr>
          <a:lstStyle/>
          <a:p>
            <a:r>
              <a:rPr lang="zh-CN" altLang="en-US" sz="2400" dirty="0" smtClean="0"/>
              <a:t>学生成绩管理</a:t>
            </a:r>
            <a:r>
              <a:rPr lang="en-US" altLang="zh-CN" sz="2400" dirty="0" smtClean="0"/>
              <a:t>Student</a:t>
            </a:r>
            <a:r>
              <a:rPr lang="zh-CN" altLang="en-US" sz="2400" dirty="0" smtClean="0"/>
              <a:t>类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en-US" altLang="zh-CN" sz="2000" dirty="0" smtClean="0"/>
              <a:t>public </a:t>
            </a:r>
            <a:r>
              <a:rPr lang="en-US" altLang="zh-CN" sz="2000" dirty="0" err="1" smtClean="0"/>
              <a:t>boolean</a:t>
            </a:r>
            <a:r>
              <a:rPr lang="en-US" altLang="zh-CN" sz="2000" dirty="0" smtClean="0"/>
              <a:t> </a:t>
            </a:r>
            <a:r>
              <a:rPr lang="en-US" altLang="zh-CN" sz="2000" dirty="0" err="1"/>
              <a:t>c</a:t>
            </a:r>
            <a:r>
              <a:rPr lang="en-US" altLang="zh-CN" sz="2000" dirty="0" err="1" smtClean="0"/>
              <a:t>ourseSelected</a:t>
            </a:r>
            <a:r>
              <a:rPr lang="en-US" altLang="zh-CN" sz="2000" dirty="0" smtClean="0"/>
              <a:t>(Course c)</a:t>
            </a:r>
          </a:p>
          <a:p>
            <a:pPr marL="457200" lvl="1" indent="0">
              <a:buNone/>
            </a:pPr>
            <a:r>
              <a:rPr lang="en-US" altLang="zh-CN" sz="2000" dirty="0"/>
              <a:t>public </a:t>
            </a:r>
            <a:r>
              <a:rPr lang="en-US" altLang="zh-CN" sz="2000" dirty="0" smtClean="0"/>
              <a:t>float </a:t>
            </a:r>
            <a:r>
              <a:rPr lang="en-US" altLang="zh-CN" sz="2000" dirty="0" err="1" smtClean="0"/>
              <a:t>getCourseMark</a:t>
            </a:r>
            <a:r>
              <a:rPr lang="en-US" altLang="zh-CN" sz="2000" dirty="0" smtClean="0"/>
              <a:t>(Course </a:t>
            </a:r>
            <a:r>
              <a:rPr lang="en-US" altLang="zh-CN" sz="2000" dirty="0"/>
              <a:t>c</a:t>
            </a:r>
            <a:r>
              <a:rPr lang="en-US" altLang="zh-CN" sz="2000" dirty="0" smtClean="0"/>
              <a:t>)</a:t>
            </a:r>
          </a:p>
          <a:p>
            <a:pPr marL="457200" lvl="1" indent="0">
              <a:buNone/>
            </a:pPr>
            <a:r>
              <a:rPr lang="en-US" altLang="zh-CN" sz="2000" dirty="0"/>
              <a:t>public </a:t>
            </a:r>
            <a:r>
              <a:rPr lang="en-US" altLang="zh-CN" sz="2000" dirty="0" err="1"/>
              <a:t>boolean</a:t>
            </a:r>
            <a:r>
              <a:rPr lang="en-US" altLang="zh-CN" sz="2000" dirty="0"/>
              <a:t> </a:t>
            </a:r>
            <a:r>
              <a:rPr lang="en-US" altLang="zh-CN" sz="2000" dirty="0" err="1" smtClean="0"/>
              <a:t>selectCourse</a:t>
            </a:r>
            <a:r>
              <a:rPr lang="en-US" altLang="zh-CN" sz="2000" dirty="0" smtClean="0"/>
              <a:t> (Course </a:t>
            </a:r>
            <a:r>
              <a:rPr lang="en-US" altLang="zh-CN" sz="2000" dirty="0"/>
              <a:t>c</a:t>
            </a:r>
            <a:r>
              <a:rPr lang="en-US" altLang="zh-CN" sz="2000" dirty="0" smtClean="0"/>
              <a:t>)</a:t>
            </a:r>
          </a:p>
          <a:p>
            <a:pPr marL="457200" lvl="1" indent="0">
              <a:buNone/>
            </a:pPr>
            <a:r>
              <a:rPr lang="en-US" altLang="zh-CN" sz="2000" dirty="0"/>
              <a:t>public </a:t>
            </a:r>
            <a:r>
              <a:rPr lang="en-US" altLang="zh-CN" sz="2000" dirty="0" err="1"/>
              <a:t>boolean</a:t>
            </a:r>
            <a:r>
              <a:rPr lang="en-US" altLang="zh-CN" sz="2000" dirty="0"/>
              <a:t> </a:t>
            </a:r>
            <a:r>
              <a:rPr lang="en-US" altLang="zh-CN" sz="2000" dirty="0" err="1" smtClean="0"/>
              <a:t>unselectCourse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(Course c)</a:t>
            </a:r>
            <a:endParaRPr lang="zh-CN" altLang="en-US" sz="2000" dirty="0"/>
          </a:p>
          <a:p>
            <a:pPr marL="457200" lvl="1" indent="0">
              <a:buNone/>
            </a:pPr>
            <a:r>
              <a:rPr lang="en-US" altLang="zh-CN" sz="2000" dirty="0"/>
              <a:t>public </a:t>
            </a:r>
            <a:r>
              <a:rPr lang="en-US" altLang="zh-CN" sz="2000" dirty="0" err="1"/>
              <a:t>boolean</a:t>
            </a:r>
            <a:r>
              <a:rPr lang="en-US" altLang="zh-CN" sz="2000" dirty="0"/>
              <a:t> </a:t>
            </a:r>
            <a:r>
              <a:rPr lang="en-US" altLang="zh-CN" sz="2000" dirty="0" err="1"/>
              <a:t>recordMark</a:t>
            </a:r>
            <a:r>
              <a:rPr lang="en-US" altLang="zh-CN" sz="2000" dirty="0"/>
              <a:t>(Course c, float m)</a:t>
            </a:r>
            <a:endParaRPr lang="zh-CN" altLang="en-US" sz="2000" dirty="0"/>
          </a:p>
        </p:txBody>
      </p:sp>
      <p:sp>
        <p:nvSpPr>
          <p:cNvPr id="4" name="文本框 3"/>
          <p:cNvSpPr txBox="1"/>
          <p:nvPr/>
        </p:nvSpPr>
        <p:spPr>
          <a:xfrm>
            <a:off x="6530634" y="1868052"/>
            <a:ext cx="5080493" cy="286232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public class Student 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public </a:t>
            </a:r>
            <a:r>
              <a:rPr lang="en-US" altLang="zh-CN" dirty="0" err="1" smtClean="0"/>
              <a:t>boolean</a:t>
            </a:r>
            <a:r>
              <a:rPr lang="en-US" altLang="zh-CN" dirty="0" smtClean="0"/>
              <a:t> </a:t>
            </a:r>
            <a:r>
              <a:rPr lang="en-US" altLang="zh-CN" dirty="0" err="1"/>
              <a:t>c</a:t>
            </a:r>
            <a:r>
              <a:rPr lang="en-US" altLang="zh-CN" dirty="0" err="1" smtClean="0"/>
              <a:t>ourseSelected</a:t>
            </a:r>
            <a:r>
              <a:rPr lang="en-US" altLang="zh-CN" dirty="0" smtClean="0"/>
              <a:t>(Course c){…}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public </a:t>
            </a:r>
            <a:r>
              <a:rPr lang="en-US" altLang="zh-CN" dirty="0" err="1" smtClean="0"/>
              <a:t>StuKind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getStuKind</a:t>
            </a:r>
            <a:r>
              <a:rPr lang="en-US" altLang="zh-CN" dirty="0" smtClean="0"/>
              <a:t>(){…}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public String </a:t>
            </a:r>
            <a:r>
              <a:rPr lang="en-US" altLang="zh-CN" dirty="0" err="1" smtClean="0"/>
              <a:t>getName</a:t>
            </a:r>
            <a:r>
              <a:rPr lang="en-US" altLang="zh-CN" dirty="0" smtClean="0"/>
              <a:t>(){…}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public float </a:t>
            </a:r>
            <a:r>
              <a:rPr lang="en-US" altLang="zh-CN" dirty="0" err="1" smtClean="0"/>
              <a:t>getTotalCredit</a:t>
            </a:r>
            <a:r>
              <a:rPr lang="en-US" altLang="zh-CN" dirty="0" smtClean="0"/>
              <a:t>(){…}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en-US" altLang="zh-CN" dirty="0" smtClean="0">
                <a:solidFill>
                  <a:srgbClr val="FFFF00"/>
                </a:solidFill>
              </a:rPr>
              <a:t>public float </a:t>
            </a:r>
            <a:r>
              <a:rPr lang="en-US" altLang="zh-CN" dirty="0" err="1" smtClean="0">
                <a:solidFill>
                  <a:srgbClr val="FFFF00"/>
                </a:solidFill>
              </a:rPr>
              <a:t>getCourseMark</a:t>
            </a:r>
            <a:r>
              <a:rPr lang="en-US" altLang="zh-CN" dirty="0" smtClean="0">
                <a:solidFill>
                  <a:srgbClr val="FFFF00"/>
                </a:solidFill>
              </a:rPr>
              <a:t>(Course c){…}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     public </a:t>
            </a:r>
            <a:r>
              <a:rPr lang="en-US" altLang="zh-CN" dirty="0" err="1" smtClean="0">
                <a:solidFill>
                  <a:schemeClr val="bg1"/>
                </a:solidFill>
              </a:rPr>
              <a:t>boolean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en-US" altLang="zh-CN" dirty="0" err="1">
                <a:solidFill>
                  <a:schemeClr val="bg1"/>
                </a:solidFill>
              </a:rPr>
              <a:t>s</a:t>
            </a:r>
            <a:r>
              <a:rPr lang="en-US" altLang="zh-CN" dirty="0" err="1" smtClean="0">
                <a:solidFill>
                  <a:schemeClr val="bg1"/>
                </a:solidFill>
              </a:rPr>
              <a:t>electCourse</a:t>
            </a:r>
            <a:r>
              <a:rPr lang="en-US" altLang="zh-CN" dirty="0" smtClean="0">
                <a:solidFill>
                  <a:schemeClr val="bg1"/>
                </a:solidFill>
              </a:rPr>
              <a:t>(Course c){…}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     public </a:t>
            </a:r>
            <a:r>
              <a:rPr lang="en-US" altLang="zh-CN" dirty="0" err="1" smtClean="0">
                <a:solidFill>
                  <a:schemeClr val="bg1"/>
                </a:solidFill>
              </a:rPr>
              <a:t>boolean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en-US" altLang="zh-CN" dirty="0" err="1" smtClean="0">
                <a:solidFill>
                  <a:schemeClr val="bg1"/>
                </a:solidFill>
              </a:rPr>
              <a:t>unselectCourse</a:t>
            </a:r>
            <a:r>
              <a:rPr lang="en-US" altLang="zh-CN" dirty="0" smtClean="0">
                <a:solidFill>
                  <a:schemeClr val="bg1"/>
                </a:solidFill>
              </a:rPr>
              <a:t>(Course c){…}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     public </a:t>
            </a:r>
            <a:r>
              <a:rPr lang="en-US" altLang="zh-CN" dirty="0" err="1" smtClean="0">
                <a:solidFill>
                  <a:schemeClr val="bg1"/>
                </a:solidFill>
              </a:rPr>
              <a:t>boolean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en-US" altLang="zh-CN" dirty="0" err="1" smtClean="0">
                <a:solidFill>
                  <a:schemeClr val="bg1"/>
                </a:solidFill>
              </a:rPr>
              <a:t>recordMark</a:t>
            </a:r>
            <a:r>
              <a:rPr lang="en-US" altLang="zh-CN" dirty="0" smtClean="0">
                <a:solidFill>
                  <a:schemeClr val="bg1"/>
                </a:solidFill>
              </a:rPr>
              <a:t>(Course c, float m){…}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21225" y="4895416"/>
            <a:ext cx="11749549" cy="175432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dirty="0" err="1"/>
              <a:t>courseSelected</a:t>
            </a:r>
            <a:r>
              <a:rPr lang="en-US" altLang="zh-CN" dirty="0"/>
              <a:t>(Course c) throws </a:t>
            </a:r>
            <a:r>
              <a:rPr lang="en-US" altLang="zh-CN" dirty="0" err="1"/>
              <a:t>NullPointerException</a:t>
            </a:r>
            <a:r>
              <a:rPr lang="en-US" altLang="zh-CN" dirty="0"/>
              <a:t>, </a:t>
            </a:r>
            <a:r>
              <a:rPr lang="en-US" altLang="zh-CN" dirty="0" err="1"/>
              <a:t>NotExistedCourseException</a:t>
            </a:r>
            <a:endParaRPr lang="en-US" altLang="zh-CN" dirty="0"/>
          </a:p>
          <a:p>
            <a:r>
              <a:rPr lang="en-US" altLang="zh-CN" dirty="0" err="1"/>
              <a:t>getCourseMark</a:t>
            </a:r>
            <a:r>
              <a:rPr lang="en-US" altLang="zh-CN" dirty="0"/>
              <a:t>(Course c) throws </a:t>
            </a:r>
            <a:r>
              <a:rPr lang="en-US" altLang="zh-CN" dirty="0" err="1"/>
              <a:t>NullPointerException</a:t>
            </a:r>
            <a:r>
              <a:rPr lang="en-US" altLang="zh-CN" dirty="0"/>
              <a:t>, </a:t>
            </a:r>
            <a:r>
              <a:rPr lang="en-US" altLang="zh-CN" dirty="0" err="1"/>
              <a:t>NotExistedCourseException</a:t>
            </a:r>
            <a:r>
              <a:rPr lang="en-US" altLang="zh-CN" dirty="0"/>
              <a:t>, </a:t>
            </a:r>
            <a:r>
              <a:rPr lang="en-US" altLang="zh-CN" dirty="0" err="1"/>
              <a:t>NotSelectedCourseException</a:t>
            </a:r>
            <a:endParaRPr lang="en-US" altLang="zh-CN" dirty="0"/>
          </a:p>
          <a:p>
            <a:r>
              <a:rPr lang="en-US" altLang="zh-CN" dirty="0" err="1"/>
              <a:t>selectCourse</a:t>
            </a:r>
            <a:r>
              <a:rPr lang="en-US" altLang="zh-CN" dirty="0"/>
              <a:t>(Course c) throws </a:t>
            </a:r>
            <a:r>
              <a:rPr lang="en-US" altLang="zh-CN" dirty="0" err="1"/>
              <a:t>NullPointerException</a:t>
            </a:r>
            <a:r>
              <a:rPr lang="en-US" altLang="zh-CN" dirty="0"/>
              <a:t>, </a:t>
            </a:r>
            <a:r>
              <a:rPr lang="en-US" altLang="zh-CN" dirty="0" err="1"/>
              <a:t>NotExistedCourseException</a:t>
            </a:r>
            <a:r>
              <a:rPr lang="en-US" altLang="zh-CN" dirty="0"/>
              <a:t>   //</a:t>
            </a:r>
            <a:r>
              <a:rPr lang="zh-CN" altLang="en-US" dirty="0"/>
              <a:t>如果</a:t>
            </a:r>
            <a:r>
              <a:rPr lang="en-US" altLang="zh-CN" dirty="0"/>
              <a:t>c</a:t>
            </a:r>
            <a:r>
              <a:rPr lang="zh-CN" altLang="en-US" dirty="0"/>
              <a:t>已经被选择了，返回什么？</a:t>
            </a:r>
            <a:r>
              <a:rPr lang="en-US" altLang="zh-CN" dirty="0"/>
              <a:t>True</a:t>
            </a:r>
          </a:p>
          <a:p>
            <a:pPr>
              <a:defRPr/>
            </a:pPr>
            <a:r>
              <a:rPr lang="en-US" altLang="zh-CN" dirty="0" err="1"/>
              <a:t>unSelectCourse</a:t>
            </a:r>
            <a:r>
              <a:rPr lang="en-US" altLang="zh-CN" dirty="0"/>
              <a:t>(Course c) throws </a:t>
            </a:r>
            <a:r>
              <a:rPr lang="en-US" altLang="zh-CN" dirty="0" err="1"/>
              <a:t>NullPointerException</a:t>
            </a:r>
            <a:r>
              <a:rPr lang="en-US" altLang="zh-CN" dirty="0"/>
              <a:t>, </a:t>
            </a:r>
            <a:r>
              <a:rPr lang="en-US" altLang="zh-CN" dirty="0" err="1"/>
              <a:t>NotExistedCourseException</a:t>
            </a:r>
            <a:r>
              <a:rPr lang="en-US" altLang="zh-CN" dirty="0"/>
              <a:t> //</a:t>
            </a:r>
            <a:r>
              <a:rPr lang="zh-CN" altLang="en-US" dirty="0"/>
              <a:t>如果</a:t>
            </a:r>
            <a:r>
              <a:rPr lang="en-US" altLang="zh-CN" dirty="0"/>
              <a:t>c</a:t>
            </a:r>
            <a:r>
              <a:rPr lang="zh-CN" altLang="en-US" dirty="0"/>
              <a:t>未被选择，返回什么？</a:t>
            </a:r>
            <a:r>
              <a:rPr lang="en-US" altLang="zh-CN" dirty="0"/>
              <a:t>True</a:t>
            </a:r>
          </a:p>
          <a:p>
            <a:r>
              <a:rPr lang="en-US" altLang="zh-CN" dirty="0" err="1"/>
              <a:t>recordMark</a:t>
            </a:r>
            <a:r>
              <a:rPr lang="en-US" altLang="zh-CN" dirty="0"/>
              <a:t>(Course c, float m) throws </a:t>
            </a:r>
            <a:r>
              <a:rPr lang="en-US" altLang="zh-CN" dirty="0" err="1"/>
              <a:t>NullPointerException</a:t>
            </a:r>
            <a:r>
              <a:rPr lang="en-US" altLang="zh-CN" dirty="0"/>
              <a:t>, </a:t>
            </a:r>
            <a:r>
              <a:rPr lang="en-US" altLang="zh-CN" dirty="0" err="1"/>
              <a:t>NotExistedCourseException</a:t>
            </a:r>
            <a:r>
              <a:rPr lang="en-US" altLang="zh-CN" dirty="0"/>
              <a:t>, </a:t>
            </a:r>
            <a:r>
              <a:rPr lang="en-US" altLang="zh-CN" dirty="0" err="1"/>
              <a:t>NegativeMarkException</a:t>
            </a:r>
            <a:r>
              <a:rPr lang="en-US" altLang="zh-CN" dirty="0"/>
              <a:t>, </a:t>
            </a:r>
            <a:r>
              <a:rPr lang="en-US" altLang="zh-CN" dirty="0" err="1"/>
              <a:t>NotSelectedCourseException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7C4E5-C30C-44B5-9076-AA78E110B3F8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1243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>
              <a:lnSpc>
                <a:spcPct val="89000"/>
              </a:lnSpc>
            </a:pPr>
            <a:r>
              <a:rPr lang="zh-CN" altLang="en-US" dirty="0" smtClean="0">
                <a:ea typeface="宋体" panose="02010600030101010101" pitchFamily="2" charset="-122"/>
              </a:rPr>
              <a:t>内容提要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什么是抽象</a:t>
            </a:r>
          </a:p>
          <a:p>
            <a:r>
              <a:rPr lang="zh-CN" altLang="en-US" dirty="0"/>
              <a:t>抽象类别</a:t>
            </a:r>
          </a:p>
          <a:p>
            <a:r>
              <a:rPr lang="zh-CN" altLang="en-US" dirty="0"/>
              <a:t>过程抽象的定义</a:t>
            </a:r>
          </a:p>
          <a:p>
            <a:r>
              <a:rPr lang="zh-CN" altLang="en-US" dirty="0"/>
              <a:t>依据抽象规格的方法实现</a:t>
            </a:r>
          </a:p>
          <a:p>
            <a:r>
              <a:rPr lang="zh-CN" altLang="en-US" dirty="0"/>
              <a:t>异常处理</a:t>
            </a:r>
          </a:p>
          <a:p>
            <a:r>
              <a:rPr lang="zh-CN" altLang="en-US" dirty="0"/>
              <a:t>异常类型</a:t>
            </a:r>
          </a:p>
          <a:p>
            <a:r>
              <a:rPr lang="zh-CN" altLang="en-US" dirty="0"/>
              <a:t>异常处理</a:t>
            </a:r>
            <a:r>
              <a:rPr lang="zh-CN" altLang="en-US" dirty="0" smtClean="0"/>
              <a:t>方式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7C4E5-C30C-44B5-9076-AA78E110B3F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2616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异常类型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742" y="1831230"/>
            <a:ext cx="5791201" cy="413400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232358" y="2430379"/>
            <a:ext cx="5366085" cy="120032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2400" b="1" dirty="0"/>
              <a:t>c</a:t>
            </a:r>
            <a:r>
              <a:rPr lang="en-US" altLang="zh-CN" sz="2400" b="1" dirty="0" smtClean="0"/>
              <a:t>hecked exception (by compiler)</a:t>
            </a:r>
            <a:r>
              <a:rPr lang="en-US" altLang="zh-CN" sz="2400" dirty="0" smtClean="0"/>
              <a:t>: </a:t>
            </a:r>
            <a:r>
              <a:rPr lang="zh-CN" altLang="en-US" sz="2400" dirty="0" smtClean="0"/>
              <a:t>可控异常，要求必须在方法声明中列出来，否则无法通过编译。继承自</a:t>
            </a:r>
            <a:r>
              <a:rPr lang="en-US" altLang="zh-CN" sz="2400" dirty="0" smtClean="0"/>
              <a:t>Exception</a:t>
            </a:r>
            <a:endParaRPr lang="zh-CN" altLang="en-US" sz="2400" dirty="0"/>
          </a:p>
        </p:txBody>
      </p:sp>
      <p:sp>
        <p:nvSpPr>
          <p:cNvPr id="7" name="文本框 6"/>
          <p:cNvSpPr txBox="1"/>
          <p:nvPr/>
        </p:nvSpPr>
        <p:spPr>
          <a:xfrm>
            <a:off x="6232358" y="3761873"/>
            <a:ext cx="5366085" cy="120032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unchecked exception (by compiler)</a:t>
            </a:r>
            <a:r>
              <a:rPr lang="en-US" altLang="zh-CN" sz="2400" dirty="0" smtClean="0"/>
              <a:t>: </a:t>
            </a:r>
            <a:r>
              <a:rPr lang="zh-CN" altLang="en-US" sz="2400" dirty="0" smtClean="0"/>
              <a:t>不可控异常，可以不在方法声明中列出。继承</a:t>
            </a:r>
            <a:r>
              <a:rPr lang="zh-CN" altLang="en-US" sz="2400" dirty="0"/>
              <a:t>自</a:t>
            </a:r>
            <a:r>
              <a:rPr lang="en-US" altLang="zh-CN" sz="2400" dirty="0" err="1" smtClean="0"/>
              <a:t>RuntimeException</a:t>
            </a:r>
            <a:endParaRPr lang="zh-CN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246650" y="6141869"/>
            <a:ext cx="115322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建议阅读：</a:t>
            </a:r>
            <a:r>
              <a:rPr lang="en-US" altLang="zh-CN" dirty="0"/>
              <a:t>http://beginnersbook.com/2013/04/java-checked-unchecked-exceptions-with-examples/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7C4E5-C30C-44B5-9076-AA78E110B3F8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688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不可控异常类型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05589" y="1618977"/>
            <a:ext cx="596365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zh-CN" b="1" i="0" dirty="0" smtClean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1" i="0" dirty="0" smtClean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ExceptionTest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   </a:t>
            </a:r>
            <a:endParaRPr lang="en-US" altLang="zh-CN" b="0" i="0" dirty="0" smtClean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fontAlgn="base"/>
            <a:r>
              <a:rPr lang="en-US" altLang="zh-CN" b="1" i="0" dirty="0" smtClean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    public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1" i="0" dirty="0" smtClean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1" i="0" dirty="0" smtClean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main(String[] </a:t>
            </a:r>
            <a:r>
              <a:rPr lang="en-US" altLang="zh-CN" b="0" i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  </a:t>
            </a:r>
            <a:endParaRPr lang="en-US" altLang="zh-CN" b="0" i="0" dirty="0" smtClean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fontAlgn="base"/>
            <a:r>
              <a:rPr lang="en-US" altLang="zh-CN" b="1" dirty="0">
                <a:solidFill>
                  <a:srgbClr val="006699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smtClean="0">
                <a:solidFill>
                  <a:srgbClr val="006699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b="1" i="0" dirty="0" err="1" smtClean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b="0" i="0" dirty="0" smtClean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zh-CN" b="0" i="0" dirty="0" smtClean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 </a:t>
            </a:r>
            <a:endParaRPr lang="en-US" altLang="zh-CN" b="0" i="0" dirty="0" smtClean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fontAlgn="base"/>
            <a:r>
              <a:rPr lang="en-US" altLang="zh-CN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  </a:t>
            </a:r>
            <a:endParaRPr lang="en-US" altLang="zh-CN" b="0" i="0" dirty="0" smtClean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fontAlgn="base"/>
            <a:r>
              <a:rPr lang="en-US" altLang="zh-CN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898102" y="1618977"/>
            <a:ext cx="480862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0" i="0" dirty="0" smtClean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Exception in thread "main" </a:t>
            </a:r>
            <a:r>
              <a:rPr lang="en-US" altLang="zh-CN" b="0" i="0" dirty="0" err="1" smtClean="0">
                <a:solidFill>
                  <a:srgbClr val="C00000"/>
                </a:solidFill>
                <a:effectLst/>
                <a:latin typeface="Trebuchet MS" panose="020B0603020202020204" pitchFamily="34" charset="0"/>
              </a:rPr>
              <a:t>java.lang.ArithmeticException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: / by zero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b="0" i="0" dirty="0" smtClean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at </a:t>
            </a:r>
            <a:r>
              <a:rPr lang="en-US" altLang="zh-CN" b="0" i="0" dirty="0" err="1" smtClean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ExceptionTest.main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(ExceptionTest.java:5)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05588" y="3051007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 altLang="zh-CN" b="1" i="0" dirty="0" smtClean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1" i="0" dirty="0" smtClean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ExceptionTest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   </a:t>
            </a:r>
            <a:endParaRPr lang="en-US" altLang="zh-CN" b="0" i="0" dirty="0" smtClean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fontAlgn="base"/>
            <a:r>
              <a:rPr lang="en-US" altLang="zh-CN" b="1" i="0" dirty="0" smtClean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    public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1" i="0" dirty="0" smtClean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1" i="0" dirty="0" smtClean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main(String[] </a:t>
            </a:r>
            <a:r>
              <a:rPr lang="en-US" altLang="zh-CN" b="0" i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  </a:t>
            </a:r>
            <a:endParaRPr lang="en-US" altLang="zh-CN" b="0" i="0" dirty="0" smtClean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fontAlgn="base"/>
            <a:r>
              <a:rPr lang="en-US" altLang="zh-CN" b="1" i="0" dirty="0" smtClean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altLang="zh-CN" b="1" i="0" dirty="0" err="1" smtClean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 = {</a:t>
            </a:r>
            <a:r>
              <a:rPr lang="en-US" altLang="zh-CN" b="0" i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'0'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i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i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'2'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  </a:t>
            </a:r>
            <a:endParaRPr lang="en-US" altLang="zh-CN" b="0" i="0" dirty="0" smtClean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fontAlgn="base"/>
            <a:r>
              <a:rPr lang="en-US" altLang="zh-CN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altLang="zh-CN" b="0" i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i="0" dirty="0" smtClean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  </a:t>
            </a:r>
            <a:endParaRPr lang="en-US" altLang="zh-CN" b="0" i="0" dirty="0" smtClean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fontAlgn="base"/>
            <a:r>
              <a:rPr lang="en-US" altLang="zh-CN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  </a:t>
            </a:r>
            <a:endParaRPr lang="en-US" altLang="zh-CN" b="0" i="0" dirty="0" smtClean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fontAlgn="base"/>
            <a:r>
              <a:rPr lang="en-US" altLang="zh-CN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894094" y="3327737"/>
            <a:ext cx="50171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0" i="0" dirty="0" smtClean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Exception in thread "main" </a:t>
            </a:r>
            <a:r>
              <a:rPr lang="en-US" altLang="zh-CN" b="0" i="0" dirty="0" err="1" smtClean="0">
                <a:solidFill>
                  <a:srgbClr val="C00000"/>
                </a:solidFill>
                <a:effectLst/>
                <a:latin typeface="Trebuchet MS" panose="020B0603020202020204" pitchFamily="34" charset="0"/>
              </a:rPr>
              <a:t>java.lang.ArrayIndexOutOfBoundsException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: 4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b="0" i="0" dirty="0" smtClean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at </a:t>
            </a:r>
            <a:r>
              <a:rPr lang="en-US" altLang="zh-CN" b="0" i="0" dirty="0" err="1" smtClean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ExceptionTest.main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(ExceptionTest.java:6)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595563" y="4793514"/>
            <a:ext cx="596165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zh-CN" b="1" i="0" dirty="0" smtClean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java.util.ArrayList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   </a:t>
            </a:r>
            <a:endParaRPr lang="en-US" altLang="zh-CN" b="0" i="0" dirty="0" smtClean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fontAlgn="base"/>
            <a:r>
              <a:rPr lang="en-US" altLang="zh-CN" b="1" i="0" dirty="0" smtClean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1" i="0" dirty="0" smtClean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ExceptionTest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  </a:t>
            </a:r>
            <a:endParaRPr lang="en-US" altLang="zh-CN" b="0" i="0" dirty="0" smtClean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fontAlgn="base"/>
            <a:r>
              <a:rPr lang="en-US" altLang="zh-CN" b="1" i="0" dirty="0" smtClean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    public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1" i="0" dirty="0" smtClean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1" i="0" dirty="0" smtClean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main(String[] </a:t>
            </a:r>
            <a:r>
              <a:rPr lang="en-US" altLang="zh-CN" b="0" i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  </a:t>
            </a:r>
            <a:endParaRPr lang="en-US" altLang="zh-CN" b="0" i="0" dirty="0" smtClean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fontAlgn="base"/>
            <a:r>
              <a:rPr lang="en-US" altLang="zh-CN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String </a:t>
            </a:r>
            <a:r>
              <a:rPr lang="en-US" altLang="zh-CN" b="0" i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b="1" i="0" dirty="0" smtClean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 </a:t>
            </a:r>
            <a:endParaRPr lang="en-US" altLang="zh-CN" b="0" i="0" dirty="0" smtClean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fontAlgn="base"/>
            <a:r>
              <a:rPr lang="en-US" altLang="zh-CN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altLang="zh-CN" b="0" i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string.length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  </a:t>
            </a:r>
            <a:endParaRPr lang="en-US" altLang="zh-CN" b="0" i="0" dirty="0" smtClean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fontAlgn="base"/>
            <a:r>
              <a:rPr lang="en-US" altLang="zh-CN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  </a:t>
            </a:r>
            <a:endParaRPr lang="en-US" altLang="zh-CN" b="0" i="0" dirty="0" smtClean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fontAlgn="base"/>
            <a:r>
              <a:rPr lang="en-US" altLang="zh-CN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849975" y="5065506"/>
            <a:ext cx="49048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0" i="0" dirty="0" smtClean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Exception in thread "main" </a:t>
            </a:r>
            <a:r>
              <a:rPr lang="en-US" altLang="zh-CN" b="0" i="0" dirty="0" err="1" smtClean="0">
                <a:solidFill>
                  <a:srgbClr val="C00000"/>
                </a:solidFill>
                <a:effectLst/>
                <a:latin typeface="Trebuchet MS" panose="020B0603020202020204" pitchFamily="34" charset="0"/>
              </a:rPr>
              <a:t>java.lang.NullPointerException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b="0" i="0" dirty="0" smtClean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at </a:t>
            </a:r>
            <a:r>
              <a:rPr lang="en-US" altLang="zh-CN" b="0" i="0" dirty="0" err="1" smtClean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ExceptionTest.main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(ExceptionTest.java:5)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7C4E5-C30C-44B5-9076-AA78E110B3F8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5437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不可控异常类型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64292" y="3262857"/>
            <a:ext cx="406266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/>
              <a:t>ArithmeticException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err="1" smtClean="0"/>
              <a:t>ArrayStoreException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err="1" smtClean="0"/>
              <a:t>BufferOverflowException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err="1" smtClean="0"/>
              <a:t>BufferUnderflowException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err="1" smtClean="0"/>
              <a:t>CannotRedoException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err="1" smtClean="0"/>
              <a:t>CannotUndoException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err="1" smtClean="0"/>
              <a:t>ClassCastException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err="1" smtClean="0"/>
              <a:t>CMMException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err="1" smtClean="0"/>
              <a:t>ConcurrentModificationException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err="1" smtClean="0"/>
              <a:t>DOMException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err="1" smtClean="0"/>
              <a:t>EmptyStackException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547988" y="3494384"/>
            <a:ext cx="328207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/>
              <a:t>IllegalArgumentException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err="1" smtClean="0"/>
              <a:t>IllegalMonitorStateException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err="1" smtClean="0"/>
              <a:t>IllegalPathStateException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err="1" smtClean="0"/>
              <a:t>IllegalStateException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err="1" smtClean="0"/>
              <a:t>ImagingOpException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err="1" smtClean="0"/>
              <a:t>IndexOutOfBoundsException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err="1" smtClean="0"/>
              <a:t>MissingResourceException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err="1" smtClean="0"/>
              <a:t>NegativeArraySizeException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err="1" smtClean="0"/>
              <a:t>NoSuchElementException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err="1" smtClean="0"/>
              <a:t>NullPointerException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8147222" y="3678355"/>
            <a:ext cx="343929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/>
              <a:t>ProfileDataException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err="1" smtClean="0"/>
              <a:t>ProviderException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err="1" smtClean="0"/>
              <a:t>RasterFormatException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err="1" smtClean="0"/>
              <a:t>SecurityException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err="1" smtClean="0"/>
              <a:t>SystemException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err="1" smtClean="0"/>
              <a:t>UndeclaredThrowableException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err="1" smtClean="0"/>
              <a:t>UnmodifiableSetException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err="1" smtClean="0"/>
              <a:t>UnsupportedOperationException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360225" y="1985887"/>
            <a:ext cx="3657600" cy="6737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err="1" smtClean="0"/>
              <a:t>RuntimeException</a:t>
            </a:r>
            <a:endParaRPr lang="zh-CN" altLang="en-US" dirty="0"/>
          </a:p>
        </p:txBody>
      </p:sp>
      <p:sp>
        <p:nvSpPr>
          <p:cNvPr id="9" name="等腰三角形 8"/>
          <p:cNvSpPr/>
          <p:nvPr/>
        </p:nvSpPr>
        <p:spPr>
          <a:xfrm>
            <a:off x="6069236" y="2665406"/>
            <a:ext cx="252663" cy="291804"/>
          </a:xfrm>
          <a:prstGeom prst="triangl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>
            <a:stCxn id="9" idx="3"/>
            <a:endCxn id="4" idx="0"/>
          </p:cNvCxnSpPr>
          <p:nvPr/>
        </p:nvCxnSpPr>
        <p:spPr>
          <a:xfrm rot="5400000">
            <a:off x="4242773" y="1310061"/>
            <a:ext cx="305647" cy="3599944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0"/>
          <p:cNvCxnSpPr>
            <a:stCxn id="9" idx="3"/>
            <a:endCxn id="6" idx="0"/>
          </p:cNvCxnSpPr>
          <p:nvPr/>
        </p:nvCxnSpPr>
        <p:spPr>
          <a:xfrm rot="16200000" flipH="1">
            <a:off x="7670647" y="1482130"/>
            <a:ext cx="721145" cy="3671303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0"/>
          <p:cNvCxnSpPr>
            <a:stCxn id="9" idx="3"/>
            <a:endCxn id="5" idx="0"/>
          </p:cNvCxnSpPr>
          <p:nvPr/>
        </p:nvCxnSpPr>
        <p:spPr>
          <a:xfrm rot="5400000">
            <a:off x="5923710" y="3222526"/>
            <a:ext cx="537174" cy="6542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7C4E5-C30C-44B5-9076-AA78E110B3F8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6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可控异常类型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69571" y="2014327"/>
            <a:ext cx="938784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zh-CN" b="1" i="0" dirty="0" smtClean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 </a:t>
            </a:r>
            <a:endParaRPr lang="en-US" altLang="zh-CN" b="0" i="0" dirty="0" smtClean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fontAlgn="base"/>
            <a:r>
              <a:rPr lang="en-US" altLang="zh-CN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String input = </a:t>
            </a:r>
            <a:r>
              <a:rPr lang="en-US" altLang="zh-CN" b="0" i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reader.readLine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  </a:t>
            </a:r>
            <a:endParaRPr lang="en-US" altLang="zh-CN" b="0" i="0" dirty="0" smtClean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fontAlgn="base"/>
            <a:r>
              <a:rPr lang="en-US" altLang="zh-CN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i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"You typed : "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+input); </a:t>
            </a:r>
            <a:r>
              <a:rPr lang="en-US" altLang="zh-CN" b="0" i="0" dirty="0" smtClean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 Exception prone area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n-US" altLang="zh-CN" b="0" i="0" dirty="0" smtClean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fontAlgn="base"/>
            <a:r>
              <a:rPr lang="en-US" altLang="zh-CN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 </a:t>
            </a:r>
            <a:r>
              <a:rPr lang="en-US" altLang="zh-CN" b="1" i="0" dirty="0" smtClean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b="0" i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IOException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e) {  </a:t>
            </a:r>
            <a:endParaRPr lang="en-US" altLang="zh-CN" b="0" i="0" dirty="0" smtClean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fontAlgn="base"/>
            <a:r>
              <a:rPr lang="en-US" altLang="zh-CN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zh-CN" b="0" i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e.printStackTrace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  </a:t>
            </a:r>
            <a:endParaRPr lang="en-US" altLang="zh-CN" b="0" i="0" dirty="0" smtClean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fontAlgn="base"/>
            <a:r>
              <a:rPr lang="en-US" altLang="zh-CN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103218" y="3768653"/>
            <a:ext cx="345393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0" i="0" dirty="0" err="1" smtClean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FileNotFoundException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b="0" i="0" dirty="0" err="1" smtClean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ParseException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b="0" i="0" dirty="0" err="1" smtClean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ClassNotFoundException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b="0" i="0" dirty="0" err="1" smtClean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CloneNotSupportedException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b="0" i="0" dirty="0" err="1" smtClean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InstantiationException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b="0" i="0" dirty="0" err="1" smtClean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InterruptedException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b="0" i="0" dirty="0" err="1" smtClean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NoSuchMethodException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b="0" i="0" dirty="0" err="1" smtClean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NoSuchFieldException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584953" y="4579462"/>
            <a:ext cx="2538153" cy="6737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Exception</a:t>
            </a:r>
            <a:endParaRPr lang="zh-CN" altLang="en-US" dirty="0"/>
          </a:p>
        </p:txBody>
      </p:sp>
      <p:sp>
        <p:nvSpPr>
          <p:cNvPr id="7" name="等腰三角形 6"/>
          <p:cNvSpPr/>
          <p:nvPr/>
        </p:nvSpPr>
        <p:spPr>
          <a:xfrm rot="16200000">
            <a:off x="4173930" y="4776837"/>
            <a:ext cx="252663" cy="291804"/>
          </a:xfrm>
          <a:prstGeom prst="triangl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10"/>
          <p:cNvCxnSpPr>
            <a:stCxn id="5" idx="1"/>
            <a:endCxn id="7" idx="3"/>
          </p:cNvCxnSpPr>
          <p:nvPr/>
        </p:nvCxnSpPr>
        <p:spPr>
          <a:xfrm rot="10800000">
            <a:off x="4446164" y="4922739"/>
            <a:ext cx="2657054" cy="76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7C4E5-C30C-44B5-9076-AA78E110B3F8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800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异常类型定义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00208"/>
          </a:xfrm>
        </p:spPr>
        <p:txBody>
          <a:bodyPr/>
          <a:lstStyle/>
          <a:p>
            <a:r>
              <a:rPr lang="zh-CN" altLang="en-US" dirty="0" smtClean="0"/>
              <a:t>选择扩展</a:t>
            </a:r>
            <a:r>
              <a:rPr lang="en-US" altLang="zh-CN" dirty="0" smtClean="0"/>
              <a:t>Exception</a:t>
            </a:r>
            <a:r>
              <a:rPr lang="zh-CN" altLang="en-US" dirty="0" smtClean="0"/>
              <a:t>或</a:t>
            </a:r>
            <a:r>
              <a:rPr lang="en-US" altLang="zh-CN" dirty="0" err="1" smtClean="0"/>
              <a:t>RuntimeException</a:t>
            </a:r>
            <a:endParaRPr lang="en-US" altLang="zh-CN" dirty="0" smtClean="0"/>
          </a:p>
          <a:p>
            <a:r>
              <a:rPr lang="zh-CN" altLang="en-US" dirty="0" smtClean="0"/>
              <a:t>只需定义构造函数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3054" y="3025833"/>
            <a:ext cx="7083768" cy="163891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622886" y="5017168"/>
            <a:ext cx="59248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Exception e1=new </a:t>
            </a:r>
            <a:r>
              <a:rPr lang="en-US" altLang="zh-CN" dirty="0" err="1" smtClean="0"/>
              <a:t>NewKindOfException</a:t>
            </a:r>
            <a:r>
              <a:rPr lang="en-US" altLang="zh-CN" dirty="0" smtClean="0"/>
              <a:t>(“this is the reason”);</a:t>
            </a:r>
          </a:p>
          <a:p>
            <a:r>
              <a:rPr lang="en-US" altLang="zh-CN" dirty="0" smtClean="0"/>
              <a:t>String s = e1.toString();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638674" y="6087980"/>
            <a:ext cx="4067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“</a:t>
            </a:r>
            <a:r>
              <a:rPr lang="en-US" altLang="zh-CN" dirty="0" err="1" smtClean="0"/>
              <a:t>NewKindOfException</a:t>
            </a:r>
            <a:r>
              <a:rPr lang="en-US" altLang="zh-CN" dirty="0" smtClean="0"/>
              <a:t>: this is the reason”</a:t>
            </a:r>
            <a:endParaRPr lang="zh-CN" altLang="en-US" dirty="0"/>
          </a:p>
        </p:txBody>
      </p:sp>
      <p:cxnSp>
        <p:nvCxnSpPr>
          <p:cNvPr id="9" name="肘形连接符 8"/>
          <p:cNvCxnSpPr>
            <a:endCxn id="7" idx="1"/>
          </p:cNvCxnSpPr>
          <p:nvPr/>
        </p:nvCxnSpPr>
        <p:spPr>
          <a:xfrm rot="16200000" flipH="1">
            <a:off x="4102589" y="5736560"/>
            <a:ext cx="689993" cy="382178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7C4E5-C30C-44B5-9076-AA78E110B3F8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6487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异常的抛出与捕捉处理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383632" y="1690688"/>
            <a:ext cx="903952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public class </a:t>
            </a:r>
            <a:r>
              <a:rPr lang="en-US" altLang="zh-CN" dirty="0" err="1" smtClean="0"/>
              <a:t>Num</a:t>
            </a:r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    public static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fact(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n) throws </a:t>
            </a:r>
            <a:r>
              <a:rPr lang="en-US" altLang="zh-CN" dirty="0" err="1" smtClean="0"/>
              <a:t>NonPositiveException</a:t>
            </a:r>
            <a:endParaRPr lang="en-US" altLang="zh-CN" dirty="0" smtClean="0"/>
          </a:p>
          <a:p>
            <a:r>
              <a:rPr lang="en-US" altLang="zh-CN" dirty="0" smtClean="0"/>
              <a:t>      /*@Effects: If n is non-positive, throws </a:t>
            </a:r>
            <a:r>
              <a:rPr lang="en-US" altLang="zh-CN" dirty="0" err="1" smtClean="0"/>
              <a:t>NonPositiveException</a:t>
            </a:r>
            <a:r>
              <a:rPr lang="en-US" altLang="zh-CN" dirty="0" smtClean="0"/>
              <a:t>, else returns the factorial of n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*/</a:t>
            </a:r>
          </a:p>
          <a:p>
            <a:r>
              <a:rPr lang="en-US" altLang="zh-CN" dirty="0" smtClean="0"/>
              <a:t>      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if(n&lt;=0) </a:t>
            </a:r>
            <a:r>
              <a:rPr lang="en-US" altLang="zh-CN" b="1" i="1" dirty="0" smtClean="0"/>
              <a:t>throw</a:t>
            </a:r>
            <a:r>
              <a:rPr lang="en-US" altLang="zh-CN" dirty="0" smtClean="0"/>
              <a:t> new </a:t>
            </a:r>
            <a:r>
              <a:rPr lang="en-US" altLang="zh-CN" dirty="0" err="1" smtClean="0"/>
              <a:t>NonPositiveException</a:t>
            </a:r>
            <a:r>
              <a:rPr lang="en-US" altLang="zh-CN" dirty="0" smtClean="0"/>
              <a:t>(“n in </a:t>
            </a:r>
            <a:r>
              <a:rPr lang="en-US" altLang="zh-CN" dirty="0" err="1" smtClean="0"/>
              <a:t>Num.fact</a:t>
            </a:r>
            <a:r>
              <a:rPr lang="en-US" altLang="zh-CN" dirty="0" smtClean="0"/>
              <a:t>”);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…</a:t>
            </a:r>
          </a:p>
          <a:p>
            <a:r>
              <a:rPr lang="en-US" altLang="zh-CN" dirty="0" smtClean="0"/>
              <a:t>      }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840832" y="4115117"/>
            <a:ext cx="31071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 smtClean="0"/>
              <a:t>try</a:t>
            </a:r>
            <a:r>
              <a:rPr lang="en-US" altLang="zh-CN" dirty="0" smtClean="0"/>
              <a:t>{ x=</a:t>
            </a:r>
            <a:r>
              <a:rPr lang="en-US" altLang="zh-CN" dirty="0" err="1" smtClean="0"/>
              <a:t>Num.fact</a:t>
            </a:r>
            <a:r>
              <a:rPr lang="en-US" altLang="zh-CN" dirty="0" smtClean="0"/>
              <a:t>(y);}</a:t>
            </a:r>
          </a:p>
          <a:p>
            <a:r>
              <a:rPr lang="en-US" altLang="zh-CN" b="1" i="1" dirty="0"/>
              <a:t>c</a:t>
            </a:r>
            <a:r>
              <a:rPr lang="en-US" altLang="zh-CN" b="1" i="1" dirty="0" smtClean="0"/>
              <a:t>atch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NonPositiveException</a:t>
            </a:r>
            <a:r>
              <a:rPr lang="en-US" altLang="zh-CN" dirty="0" smtClean="0"/>
              <a:t> e){</a:t>
            </a:r>
          </a:p>
          <a:p>
            <a:r>
              <a:rPr lang="en-US" altLang="zh-CN" dirty="0" smtClean="0"/>
              <a:t>       </a:t>
            </a:r>
            <a:r>
              <a:rPr lang="en-US" altLang="zh-CN" dirty="0" err="1" smtClean="0"/>
              <a:t>System.out.println</a:t>
            </a:r>
            <a:r>
              <a:rPr lang="en-US" altLang="zh-CN" dirty="0" smtClean="0"/>
              <a:t>(e);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645443" y="4251403"/>
            <a:ext cx="488081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i="1" dirty="0"/>
              <a:t>try</a:t>
            </a:r>
            <a:r>
              <a:rPr lang="en-US" altLang="zh-CN" dirty="0"/>
              <a:t> { ... ;</a:t>
            </a:r>
          </a:p>
          <a:p>
            <a:r>
              <a:rPr lang="en-US" altLang="zh-CN" dirty="0" smtClean="0"/>
              <a:t>        </a:t>
            </a:r>
            <a:r>
              <a:rPr lang="en-US" altLang="zh-CN" b="1" i="1" dirty="0" smtClean="0"/>
              <a:t>try</a:t>
            </a:r>
            <a:r>
              <a:rPr lang="en-US" altLang="zh-CN" dirty="0" smtClean="0"/>
              <a:t> </a:t>
            </a:r>
            <a:r>
              <a:rPr lang="en-US" altLang="zh-CN" dirty="0"/>
              <a:t>{ </a:t>
            </a:r>
            <a:r>
              <a:rPr lang="en-US" altLang="zh-CN" dirty="0" smtClean="0"/>
              <a:t>x= </a:t>
            </a:r>
            <a:r>
              <a:rPr lang="en-US" altLang="zh-CN" dirty="0" err="1"/>
              <a:t>Arrays.search</a:t>
            </a:r>
            <a:r>
              <a:rPr lang="en-US" altLang="zh-CN" dirty="0"/>
              <a:t>(v, 7);}</a:t>
            </a:r>
          </a:p>
          <a:p>
            <a:r>
              <a:rPr lang="en-US" altLang="zh-CN" dirty="0" smtClean="0"/>
              <a:t>        </a:t>
            </a:r>
            <a:r>
              <a:rPr lang="en-US" altLang="zh-CN" b="1" i="1" dirty="0" smtClean="0"/>
              <a:t>catch</a:t>
            </a:r>
            <a:r>
              <a:rPr lang="en-US" altLang="zh-CN" dirty="0" smtClean="0"/>
              <a:t> </a:t>
            </a:r>
            <a:r>
              <a:rPr lang="en-US" altLang="zh-CN" dirty="0"/>
              <a:t>(</a:t>
            </a:r>
            <a:r>
              <a:rPr lang="en-US" altLang="zh-CN" dirty="0" err="1"/>
              <a:t>NullPointerException</a:t>
            </a:r>
            <a:r>
              <a:rPr lang="en-US" altLang="zh-CN" dirty="0"/>
              <a:t> e) {</a:t>
            </a:r>
          </a:p>
          <a:p>
            <a:r>
              <a:rPr lang="en-US" altLang="zh-CN" dirty="0" smtClean="0"/>
              <a:t>                 </a:t>
            </a:r>
            <a:r>
              <a:rPr lang="en-US" altLang="zh-CN" b="1" i="1" dirty="0" smtClean="0"/>
              <a:t>throw</a:t>
            </a:r>
            <a:r>
              <a:rPr lang="en-US" altLang="zh-CN" dirty="0" smtClean="0"/>
              <a:t> </a:t>
            </a:r>
            <a:r>
              <a:rPr lang="en-US" altLang="zh-CN" dirty="0"/>
              <a:t>new </a:t>
            </a:r>
            <a:r>
              <a:rPr lang="en-US" altLang="zh-CN" dirty="0" err="1"/>
              <a:t>NotFoundException</a:t>
            </a:r>
            <a:r>
              <a:rPr lang="en-US" altLang="zh-CN" dirty="0"/>
              <a:t>( ); }</a:t>
            </a:r>
          </a:p>
          <a:p>
            <a:r>
              <a:rPr lang="en-US" altLang="zh-CN" dirty="0"/>
              <a:t>} </a:t>
            </a:r>
            <a:r>
              <a:rPr lang="en-US" altLang="zh-CN" b="1" i="1" dirty="0"/>
              <a:t>catch</a:t>
            </a:r>
            <a:r>
              <a:rPr lang="en-US" altLang="zh-CN" dirty="0"/>
              <a:t> (</a:t>
            </a:r>
            <a:r>
              <a:rPr lang="en-US" altLang="zh-CN" dirty="0" err="1"/>
              <a:t>NotFoundException</a:t>
            </a:r>
            <a:r>
              <a:rPr lang="en-US" altLang="zh-CN" dirty="0"/>
              <a:t> b) { . . . }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252312" y="5431551"/>
            <a:ext cx="1731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屏蔽式处理</a:t>
            </a:r>
            <a:endParaRPr lang="zh-CN" altLang="en-US" sz="2400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7513922" y="5750289"/>
            <a:ext cx="1731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反射</a:t>
            </a:r>
            <a:r>
              <a:rPr lang="zh-CN" altLang="en-US" sz="2400" b="1" dirty="0" smtClean="0"/>
              <a:t>式处理</a:t>
            </a:r>
            <a:endParaRPr lang="zh-CN" altLang="en-US" sz="2400" b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7C4E5-C30C-44B5-9076-AA78E110B3F8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436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异常的抛出与捕捉处理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如果一个方法</a:t>
            </a:r>
            <a:r>
              <a:rPr lang="en-US" altLang="zh-CN" dirty="0" smtClean="0"/>
              <a:t>m</a:t>
            </a:r>
            <a:r>
              <a:rPr lang="zh-CN" altLang="en-US" dirty="0" smtClean="0"/>
              <a:t>没有使用</a:t>
            </a:r>
            <a:r>
              <a:rPr lang="en-US" altLang="zh-CN" dirty="0" smtClean="0"/>
              <a:t>try…catch</a:t>
            </a:r>
            <a:r>
              <a:rPr lang="zh-CN" altLang="en-US" dirty="0" smtClean="0"/>
              <a:t>来捕捉和处理可能出现的异常，则会产生如下两种情况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如果抛出的是</a:t>
            </a:r>
            <a:r>
              <a:rPr lang="zh-CN" altLang="en-US" u="sng" dirty="0" smtClean="0"/>
              <a:t>不可控异常</a:t>
            </a:r>
            <a:r>
              <a:rPr lang="zh-CN" altLang="en-US" dirty="0" smtClean="0"/>
              <a:t>，则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会自动把该异常扩散至</a:t>
            </a:r>
            <a:r>
              <a:rPr lang="en-US" altLang="zh-CN" dirty="0" smtClean="0"/>
              <a:t>m</a:t>
            </a:r>
            <a:r>
              <a:rPr lang="zh-CN" altLang="en-US" dirty="0" smtClean="0"/>
              <a:t>的调用者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如果抛出的是</a:t>
            </a:r>
            <a:r>
              <a:rPr lang="zh-CN" altLang="en-US" u="sng" dirty="0" smtClean="0"/>
              <a:t>可控异常</a:t>
            </a:r>
            <a:r>
              <a:rPr lang="zh-CN" altLang="en-US" dirty="0" smtClean="0"/>
              <a:t>，且在</a:t>
            </a:r>
            <a:r>
              <a:rPr lang="en-US" altLang="zh-CN" dirty="0" smtClean="0"/>
              <a:t>m</a:t>
            </a:r>
            <a:r>
              <a:rPr lang="zh-CN" altLang="en-US" dirty="0" smtClean="0"/>
              <a:t>的标题中列出了该异常或者该异常的某个父类异常，则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自动把该异常扩散至</a:t>
            </a:r>
            <a:r>
              <a:rPr lang="en-US" altLang="zh-CN" dirty="0" smtClean="0"/>
              <a:t>m</a:t>
            </a:r>
            <a:r>
              <a:rPr lang="zh-CN" altLang="en-US" dirty="0" smtClean="0"/>
              <a:t>的调用者</a:t>
            </a:r>
            <a:endParaRPr lang="en-US" altLang="zh-CN" dirty="0" smtClean="0"/>
          </a:p>
          <a:p>
            <a:r>
              <a:rPr lang="zh-CN" altLang="en-US" dirty="0" smtClean="0"/>
              <a:t>由于不可控异常的产生在运行时才能确定，因此需要格外小心其捕捉与处理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887574" y="4882700"/>
            <a:ext cx="655721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i="1" dirty="0">
                <a:solidFill>
                  <a:srgbClr val="080808"/>
                </a:solidFill>
              </a:rPr>
              <a:t>try</a:t>
            </a:r>
            <a:r>
              <a:rPr lang="en-US" altLang="zh-CN" dirty="0">
                <a:solidFill>
                  <a:srgbClr val="080808"/>
                </a:solidFill>
              </a:rPr>
              <a:t> { </a:t>
            </a:r>
            <a:r>
              <a:rPr lang="en-US" altLang="zh-CN" dirty="0" smtClean="0">
                <a:solidFill>
                  <a:srgbClr val="080808"/>
                </a:solidFill>
              </a:rPr>
              <a:t>x=y[n];}</a:t>
            </a:r>
            <a:endParaRPr lang="en-US" altLang="zh-CN" dirty="0">
              <a:solidFill>
                <a:srgbClr val="080808"/>
              </a:solidFill>
            </a:endParaRPr>
          </a:p>
          <a:p>
            <a:r>
              <a:rPr lang="en-US" altLang="zh-CN" b="1" i="1" dirty="0">
                <a:solidFill>
                  <a:srgbClr val="080808"/>
                </a:solidFill>
              </a:rPr>
              <a:t>catch</a:t>
            </a:r>
            <a:r>
              <a:rPr lang="en-US" altLang="zh-CN" dirty="0">
                <a:solidFill>
                  <a:srgbClr val="080808"/>
                </a:solidFill>
              </a:rPr>
              <a:t> (</a:t>
            </a:r>
            <a:r>
              <a:rPr lang="en-US" altLang="zh-CN" dirty="0" err="1">
                <a:solidFill>
                  <a:srgbClr val="080808"/>
                </a:solidFill>
              </a:rPr>
              <a:t>IndexOutDfBoundsException</a:t>
            </a:r>
            <a:r>
              <a:rPr lang="en-US" altLang="zh-CN" dirty="0">
                <a:solidFill>
                  <a:srgbClr val="080808"/>
                </a:solidFill>
              </a:rPr>
              <a:t> e) </a:t>
            </a:r>
            <a:r>
              <a:rPr lang="en-US" altLang="zh-CN" dirty="0" smtClean="0">
                <a:solidFill>
                  <a:srgbClr val="080808"/>
                </a:solidFill>
              </a:rPr>
              <a:t>{</a:t>
            </a:r>
          </a:p>
          <a:p>
            <a:r>
              <a:rPr lang="en-US" altLang="zh-CN" i="1" dirty="0" smtClean="0">
                <a:solidFill>
                  <a:srgbClr val="080808"/>
                </a:solidFill>
              </a:rPr>
              <a:t>      //handle </a:t>
            </a:r>
            <a:r>
              <a:rPr lang="en-US" altLang="zh-CN" dirty="0" err="1">
                <a:solidFill>
                  <a:srgbClr val="080808"/>
                </a:solidFill>
              </a:rPr>
              <a:t>IndexOutOfBoundsException</a:t>
            </a:r>
            <a:r>
              <a:rPr lang="en-US" altLang="zh-CN" dirty="0">
                <a:solidFill>
                  <a:srgbClr val="080808"/>
                </a:solidFill>
              </a:rPr>
              <a:t> </a:t>
            </a:r>
            <a:r>
              <a:rPr lang="en-US" altLang="zh-CN" i="1" dirty="0">
                <a:solidFill>
                  <a:srgbClr val="080808"/>
                </a:solidFill>
              </a:rPr>
              <a:t>from the </a:t>
            </a:r>
            <a:r>
              <a:rPr lang="en-US" altLang="zh-CN" i="1" dirty="0">
                <a:solidFill>
                  <a:srgbClr val="171717"/>
                </a:solidFill>
              </a:rPr>
              <a:t>array </a:t>
            </a:r>
            <a:r>
              <a:rPr lang="en-US" altLang="zh-CN" i="1" dirty="0">
                <a:solidFill>
                  <a:srgbClr val="080808"/>
                </a:solidFill>
              </a:rPr>
              <a:t>access </a:t>
            </a:r>
            <a:r>
              <a:rPr lang="en-US" altLang="zh-CN" dirty="0" smtClean="0">
                <a:solidFill>
                  <a:srgbClr val="080808"/>
                </a:solidFill>
              </a:rPr>
              <a:t>y[n]</a:t>
            </a:r>
          </a:p>
          <a:p>
            <a:r>
              <a:rPr lang="en-US" altLang="zh-CN" dirty="0">
                <a:solidFill>
                  <a:srgbClr val="080808"/>
                </a:solidFill>
              </a:rPr>
              <a:t>}</a:t>
            </a:r>
            <a:endParaRPr lang="en-US" altLang="zh-CN" dirty="0" smtClean="0">
              <a:solidFill>
                <a:srgbClr val="080808"/>
              </a:solidFill>
            </a:endParaRPr>
          </a:p>
          <a:p>
            <a:r>
              <a:rPr lang="en-US" altLang="zh-CN" dirty="0">
                <a:solidFill>
                  <a:srgbClr val="080808"/>
                </a:solidFill>
              </a:rPr>
              <a:t> </a:t>
            </a:r>
            <a:r>
              <a:rPr lang="en-US" altLang="zh-CN" dirty="0" err="1">
                <a:solidFill>
                  <a:srgbClr val="080808"/>
                </a:solidFill>
              </a:rPr>
              <a:t>i</a:t>
            </a:r>
            <a:r>
              <a:rPr lang="en-US" altLang="zh-CN" dirty="0">
                <a:solidFill>
                  <a:srgbClr val="080808"/>
                </a:solidFill>
              </a:rPr>
              <a:t>=</a:t>
            </a:r>
            <a:r>
              <a:rPr lang="en-US" altLang="zh-CN" dirty="0" err="1">
                <a:solidFill>
                  <a:srgbClr val="080808"/>
                </a:solidFill>
              </a:rPr>
              <a:t>Arrays.search</a:t>
            </a:r>
            <a:r>
              <a:rPr lang="en-US" altLang="zh-CN" dirty="0">
                <a:solidFill>
                  <a:srgbClr val="080808"/>
                </a:solidFill>
              </a:rPr>
              <a:t>(z, x); </a:t>
            </a:r>
            <a:endParaRPr lang="zh-CN" altLang="en-US" i="1" dirty="0">
              <a:solidFill>
                <a:srgbClr val="080808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7C4E5-C30C-44B5-9076-AA78E110B3F8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898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关于异常的处理方式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反射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方法</a:t>
            </a:r>
            <a:r>
              <a:rPr lang="en-US" altLang="zh-CN" dirty="0" smtClean="0"/>
              <a:t>m</a:t>
            </a:r>
            <a:r>
              <a:rPr lang="zh-CN" altLang="en-US" dirty="0" smtClean="0"/>
              <a:t>被方法</a:t>
            </a:r>
            <a:r>
              <a:rPr lang="en-US" altLang="zh-CN" dirty="0" smtClean="0"/>
              <a:t>p</a:t>
            </a:r>
            <a:r>
              <a:rPr lang="zh-CN" altLang="en-US" dirty="0" smtClean="0"/>
              <a:t>调用，方法</a:t>
            </a:r>
            <a:r>
              <a:rPr lang="en-US" altLang="zh-CN" dirty="0" smtClean="0"/>
              <a:t>m</a:t>
            </a:r>
            <a:r>
              <a:rPr lang="zh-CN" altLang="en-US" dirty="0" smtClean="0"/>
              <a:t>在运行过程中抛出异常</a:t>
            </a:r>
            <a:r>
              <a:rPr lang="en-US" altLang="zh-CN" dirty="0" smtClean="0"/>
              <a:t>e1</a:t>
            </a:r>
            <a:r>
              <a:rPr lang="zh-CN" altLang="en-US" dirty="0" smtClean="0"/>
              <a:t>，方法</a:t>
            </a:r>
            <a:r>
              <a:rPr lang="en-US" altLang="zh-CN" dirty="0" smtClean="0"/>
              <a:t>p</a:t>
            </a:r>
            <a:r>
              <a:rPr lang="zh-CN" altLang="en-US" dirty="0" smtClean="0"/>
              <a:t>捕捉到</a:t>
            </a:r>
            <a:r>
              <a:rPr lang="en-US" altLang="zh-CN" dirty="0" smtClean="0"/>
              <a:t>e1</a:t>
            </a:r>
            <a:r>
              <a:rPr lang="zh-CN" altLang="en-US" dirty="0" smtClean="0"/>
              <a:t>，经过处理后抛出</a:t>
            </a:r>
            <a:r>
              <a:rPr lang="zh-CN" altLang="en-US" b="1" dirty="0" smtClean="0">
                <a:solidFill>
                  <a:srgbClr val="FF0000"/>
                </a:solidFill>
              </a:rPr>
              <a:t>另一个异常</a:t>
            </a:r>
            <a:r>
              <a:rPr lang="en-US" altLang="zh-CN" dirty="0" smtClean="0"/>
              <a:t>e2</a:t>
            </a:r>
            <a:r>
              <a:rPr lang="zh-CN" altLang="en-US" dirty="0" smtClean="0"/>
              <a:t>给其调用者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“</a:t>
            </a:r>
            <a:r>
              <a:rPr lang="zh-CN" altLang="en-US" dirty="0" smtClean="0"/>
              <a:t>我</a:t>
            </a:r>
            <a:r>
              <a:rPr lang="en-US" altLang="zh-CN" dirty="0" smtClean="0"/>
              <a:t>”</a:t>
            </a:r>
            <a:r>
              <a:rPr lang="zh-CN" altLang="en-US" dirty="0" smtClean="0"/>
              <a:t>处理了一种意外情况，根据软件需求，这种情况</a:t>
            </a:r>
            <a:r>
              <a:rPr lang="zh-CN" altLang="en-US" dirty="0"/>
              <a:t>也</a:t>
            </a:r>
            <a:r>
              <a:rPr lang="zh-CN" altLang="en-US" dirty="0" smtClean="0"/>
              <a:t>需要报告给</a:t>
            </a:r>
            <a:r>
              <a:rPr lang="en-US" altLang="zh-CN" dirty="0" smtClean="0"/>
              <a:t>”</a:t>
            </a:r>
            <a:r>
              <a:rPr lang="zh-CN" altLang="en-US" dirty="0"/>
              <a:t>上层</a:t>
            </a:r>
            <a:r>
              <a:rPr lang="en-US" altLang="zh-CN" dirty="0" smtClean="0"/>
              <a:t>”</a:t>
            </a:r>
          </a:p>
          <a:p>
            <a:r>
              <a:rPr lang="zh-CN" altLang="en-US" dirty="0" smtClean="0"/>
              <a:t>屏蔽</a:t>
            </a:r>
            <a:endParaRPr lang="en-US" altLang="zh-CN" dirty="0" smtClean="0"/>
          </a:p>
          <a:p>
            <a:pPr lvl="1"/>
            <a:r>
              <a:rPr lang="zh-CN" altLang="en-US" dirty="0"/>
              <a:t>方法</a:t>
            </a:r>
            <a:r>
              <a:rPr lang="en-US" altLang="zh-CN" dirty="0"/>
              <a:t>m</a:t>
            </a:r>
            <a:r>
              <a:rPr lang="zh-CN" altLang="en-US" dirty="0"/>
              <a:t>被方法</a:t>
            </a:r>
            <a:r>
              <a:rPr lang="en-US" altLang="zh-CN" dirty="0"/>
              <a:t>p</a:t>
            </a:r>
            <a:r>
              <a:rPr lang="zh-CN" altLang="en-US" dirty="0"/>
              <a:t>调用，方法</a:t>
            </a:r>
            <a:r>
              <a:rPr lang="en-US" altLang="zh-CN" dirty="0"/>
              <a:t>m</a:t>
            </a:r>
            <a:r>
              <a:rPr lang="zh-CN" altLang="en-US" dirty="0"/>
              <a:t>在运行过程中抛出异常</a:t>
            </a:r>
            <a:r>
              <a:rPr lang="en-US" altLang="zh-CN" dirty="0"/>
              <a:t>e1</a:t>
            </a:r>
            <a:r>
              <a:rPr lang="zh-CN" altLang="en-US" dirty="0"/>
              <a:t>，方法</a:t>
            </a:r>
            <a:r>
              <a:rPr lang="en-US" altLang="zh-CN" dirty="0"/>
              <a:t>p</a:t>
            </a:r>
            <a:r>
              <a:rPr lang="zh-CN" altLang="en-US" dirty="0"/>
              <a:t>捕捉到</a:t>
            </a:r>
            <a:r>
              <a:rPr lang="en-US" altLang="zh-CN" dirty="0"/>
              <a:t>e1</a:t>
            </a:r>
            <a:r>
              <a:rPr lang="zh-CN" altLang="en-US" dirty="0" smtClean="0"/>
              <a:t>，经过处理后不再抛出异常给其调用者</a:t>
            </a:r>
            <a:endParaRPr lang="en-US" altLang="zh-CN" dirty="0" smtClean="0"/>
          </a:p>
          <a:p>
            <a:pPr lvl="1"/>
            <a:r>
              <a:rPr lang="en-US" altLang="zh-CN" dirty="0"/>
              <a:t>“</a:t>
            </a:r>
            <a:r>
              <a:rPr lang="zh-CN" altLang="en-US" dirty="0"/>
              <a:t>我</a:t>
            </a:r>
            <a:r>
              <a:rPr lang="en-US" altLang="zh-CN" dirty="0"/>
              <a:t>”</a:t>
            </a:r>
            <a:r>
              <a:rPr lang="zh-CN" altLang="en-US" dirty="0"/>
              <a:t>处理了一种意外情况，根据软件需求</a:t>
            </a:r>
            <a:r>
              <a:rPr lang="zh-CN" altLang="en-US" dirty="0" smtClean="0"/>
              <a:t>，没必要让</a:t>
            </a:r>
            <a:r>
              <a:rPr lang="en-US" altLang="zh-CN" dirty="0" smtClean="0"/>
              <a:t>”</a:t>
            </a:r>
            <a:r>
              <a:rPr lang="zh-CN" altLang="en-US" dirty="0"/>
              <a:t>上层</a:t>
            </a:r>
            <a:r>
              <a:rPr lang="en-US" altLang="zh-CN" dirty="0" smtClean="0"/>
              <a:t>”</a:t>
            </a:r>
            <a:r>
              <a:rPr lang="zh-CN" altLang="en-US" dirty="0" smtClean="0"/>
              <a:t>知道是否发生了这种意外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454711" y="1594792"/>
            <a:ext cx="4373313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CN" altLang="en-US" sz="2400" b="1" dirty="0" smtClean="0"/>
              <a:t>为什么</a:t>
            </a:r>
            <a:r>
              <a:rPr lang="en-US" altLang="zh-CN" sz="2400" b="1" dirty="0" smtClean="0"/>
              <a:t>p</a:t>
            </a:r>
            <a:r>
              <a:rPr lang="zh-CN" altLang="en-US" sz="2400" b="1" dirty="0" smtClean="0"/>
              <a:t>抛出不同于</a:t>
            </a:r>
            <a:r>
              <a:rPr lang="en-US" altLang="zh-CN" sz="2400" b="1" dirty="0" smtClean="0"/>
              <a:t>e1</a:t>
            </a:r>
            <a:r>
              <a:rPr lang="zh-CN" altLang="en-US" sz="2400" b="1" dirty="0" smtClean="0"/>
              <a:t>的异常？</a:t>
            </a:r>
            <a:endParaRPr lang="zh-CN" altLang="en-US" sz="24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7C4E5-C30C-44B5-9076-AA78E110B3F8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7652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关于异常的处理方式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对于在给定数组中搜索某个元素而言，考虑数组对象为</a:t>
            </a:r>
            <a:r>
              <a:rPr lang="en-US" altLang="zh-CN" dirty="0" smtClean="0"/>
              <a:t>null</a:t>
            </a:r>
            <a:r>
              <a:rPr lang="zh-CN" altLang="en-US" dirty="0" smtClean="0"/>
              <a:t>，或者对数组访问越界两种意外情况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NullPointerException</a:t>
            </a:r>
            <a:r>
              <a:rPr lang="zh-CN" altLang="en-US" dirty="0" smtClean="0"/>
              <a:t>需要通知调用者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Hey, </a:t>
            </a:r>
            <a:r>
              <a:rPr lang="zh-CN" altLang="en-US" dirty="0" smtClean="0"/>
              <a:t>你给了一个不存在的数组！</a:t>
            </a:r>
            <a:endParaRPr lang="en-US" altLang="zh-CN" dirty="0" smtClean="0"/>
          </a:p>
          <a:p>
            <a:pPr lvl="2"/>
            <a:endParaRPr lang="en-US" altLang="zh-CN" dirty="0"/>
          </a:p>
          <a:p>
            <a:pPr lvl="2"/>
            <a:endParaRPr lang="en-US" altLang="zh-CN" dirty="0" smtClean="0"/>
          </a:p>
          <a:p>
            <a:pPr lvl="2"/>
            <a:endParaRPr lang="en-US" altLang="zh-CN" dirty="0"/>
          </a:p>
          <a:p>
            <a:pPr lvl="1"/>
            <a:r>
              <a:rPr lang="en-US" altLang="zh-CN" dirty="0" err="1" smtClean="0"/>
              <a:t>IndexOutOfBoundsException</a:t>
            </a:r>
            <a:r>
              <a:rPr lang="zh-CN" altLang="en-US" dirty="0" smtClean="0"/>
              <a:t>呢？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Hey, </a:t>
            </a:r>
            <a:r>
              <a:rPr lang="zh-CN" altLang="en-US" dirty="0" smtClean="0"/>
              <a:t>你给的数组我没访问好？！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582782" y="2329756"/>
            <a:ext cx="5410201" cy="4124206"/>
          </a:xfrm>
          <a:prstGeom prst="rect">
            <a:avLst/>
          </a:prstGeom>
          <a:solidFill>
            <a:srgbClr val="FDF0E7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80808"/>
                </a:solidFill>
              </a:rPr>
              <a:t>public static </a:t>
            </a:r>
            <a:r>
              <a:rPr lang="en-US" altLang="zh-CN" dirty="0" err="1">
                <a:solidFill>
                  <a:srgbClr val="080808"/>
                </a:solidFill>
              </a:rPr>
              <a:t>int</a:t>
            </a:r>
            <a:r>
              <a:rPr lang="en-US" altLang="zh-CN" dirty="0">
                <a:solidFill>
                  <a:srgbClr val="080808"/>
                </a:solidFill>
              </a:rPr>
              <a:t> min </a:t>
            </a:r>
            <a:r>
              <a:rPr lang="en-US" altLang="zh-CN" dirty="0">
                <a:solidFill>
                  <a:srgbClr val="171717"/>
                </a:solidFill>
              </a:rPr>
              <a:t>(</a:t>
            </a:r>
            <a:r>
              <a:rPr lang="en-US" altLang="zh-CN" dirty="0" err="1">
                <a:solidFill>
                  <a:srgbClr val="171717"/>
                </a:solidFill>
              </a:rPr>
              <a:t>int</a:t>
            </a:r>
            <a:r>
              <a:rPr lang="en-US" altLang="zh-CN" dirty="0">
                <a:solidFill>
                  <a:srgbClr val="171717"/>
                </a:solidFill>
              </a:rPr>
              <a:t>[ </a:t>
            </a:r>
            <a:r>
              <a:rPr lang="en-US" altLang="zh-CN" dirty="0">
                <a:solidFill>
                  <a:srgbClr val="080808"/>
                </a:solidFill>
              </a:rPr>
              <a:t>] a) throws </a:t>
            </a:r>
            <a:r>
              <a:rPr lang="en-US" altLang="zh-CN" dirty="0" err="1">
                <a:solidFill>
                  <a:srgbClr val="080808"/>
                </a:solidFill>
              </a:rPr>
              <a:t>NullPointerException</a:t>
            </a:r>
            <a:r>
              <a:rPr lang="en-US" altLang="zh-CN" dirty="0">
                <a:solidFill>
                  <a:srgbClr val="080808"/>
                </a:solidFill>
              </a:rPr>
              <a:t>, </a:t>
            </a:r>
            <a:r>
              <a:rPr lang="en-US" altLang="zh-CN" dirty="0" err="1">
                <a:solidFill>
                  <a:srgbClr val="080808"/>
                </a:solidFill>
              </a:rPr>
              <a:t>EmptyException</a:t>
            </a:r>
            <a:r>
              <a:rPr lang="en-US" altLang="zh-CN" dirty="0">
                <a:solidFill>
                  <a:srgbClr val="080808"/>
                </a:solidFill>
              </a:rPr>
              <a:t> </a:t>
            </a:r>
            <a:r>
              <a:rPr lang="en-US" altLang="zh-CN" dirty="0" smtClean="0">
                <a:solidFill>
                  <a:srgbClr val="080808"/>
                </a:solidFill>
              </a:rPr>
              <a:t>{</a:t>
            </a:r>
          </a:p>
          <a:p>
            <a:r>
              <a:rPr lang="en-US" altLang="zh-CN" dirty="0" smtClean="0">
                <a:solidFill>
                  <a:srgbClr val="080808"/>
                </a:solidFill>
              </a:rPr>
              <a:t>/*@EFFECTS: if a</a:t>
            </a:r>
            <a:r>
              <a:rPr lang="en-US" altLang="zh-CN" sz="800" dirty="0" smtClean="0">
                <a:solidFill>
                  <a:srgbClr val="080808"/>
                </a:solidFill>
              </a:rPr>
              <a:t> </a:t>
            </a:r>
            <a:r>
              <a:rPr lang="en-US" altLang="zh-CN" i="1" dirty="0">
                <a:solidFill>
                  <a:srgbClr val="080808"/>
                </a:solidFill>
              </a:rPr>
              <a:t>is </a:t>
            </a:r>
            <a:r>
              <a:rPr lang="en-US" altLang="zh-CN" dirty="0">
                <a:solidFill>
                  <a:srgbClr val="080808"/>
                </a:solidFill>
              </a:rPr>
              <a:t>null </a:t>
            </a:r>
            <a:r>
              <a:rPr lang="en-US" altLang="zh-CN" i="1" dirty="0">
                <a:solidFill>
                  <a:srgbClr val="171717"/>
                </a:solidFill>
              </a:rPr>
              <a:t>throws </a:t>
            </a:r>
            <a:r>
              <a:rPr lang="en-US" altLang="zh-CN" dirty="0" err="1">
                <a:solidFill>
                  <a:srgbClr val="080808"/>
                </a:solidFill>
              </a:rPr>
              <a:t>NullPointerException</a:t>
            </a:r>
            <a:r>
              <a:rPr lang="en-US" altLang="zh-CN" dirty="0">
                <a:solidFill>
                  <a:srgbClr val="080808"/>
                </a:solidFill>
              </a:rPr>
              <a:t> </a:t>
            </a:r>
            <a:r>
              <a:rPr lang="en-US" altLang="zh-CN" dirty="0" smtClean="0">
                <a:solidFill>
                  <a:srgbClr val="080808"/>
                </a:solidFill>
              </a:rPr>
              <a:t>else if a is empty </a:t>
            </a:r>
            <a:r>
              <a:rPr lang="en-US" altLang="zh-CN" i="1" dirty="0" smtClean="0">
                <a:solidFill>
                  <a:srgbClr val="080808"/>
                </a:solidFill>
              </a:rPr>
              <a:t>throws </a:t>
            </a:r>
            <a:r>
              <a:rPr lang="en-US" altLang="zh-CN" dirty="0" err="1" smtClean="0">
                <a:solidFill>
                  <a:srgbClr val="080808"/>
                </a:solidFill>
              </a:rPr>
              <a:t>EmptyException</a:t>
            </a:r>
            <a:r>
              <a:rPr lang="en-US" altLang="zh-CN" dirty="0" smtClean="0">
                <a:solidFill>
                  <a:srgbClr val="080808"/>
                </a:solidFill>
              </a:rPr>
              <a:t> </a:t>
            </a:r>
            <a:r>
              <a:rPr lang="en-US" altLang="zh-CN" i="1" dirty="0" smtClean="0">
                <a:solidFill>
                  <a:srgbClr val="171717"/>
                </a:solidFill>
              </a:rPr>
              <a:t>else </a:t>
            </a:r>
            <a:r>
              <a:rPr lang="en-US" altLang="zh-CN" i="1" dirty="0" smtClean="0">
                <a:solidFill>
                  <a:srgbClr val="080808"/>
                </a:solidFill>
              </a:rPr>
              <a:t>returns the minimum </a:t>
            </a:r>
            <a:r>
              <a:rPr lang="en-US" altLang="zh-CN" i="1" dirty="0" smtClean="0">
                <a:solidFill>
                  <a:srgbClr val="171717"/>
                </a:solidFill>
              </a:rPr>
              <a:t>value </a:t>
            </a:r>
            <a:r>
              <a:rPr lang="en-US" altLang="zh-CN" i="1" dirty="0" smtClean="0">
                <a:solidFill>
                  <a:srgbClr val="080808"/>
                </a:solidFill>
              </a:rPr>
              <a:t>of </a:t>
            </a:r>
            <a:r>
              <a:rPr lang="en-US" altLang="zh-CN" dirty="0" smtClean="0">
                <a:solidFill>
                  <a:srgbClr val="080808"/>
                </a:solidFill>
              </a:rPr>
              <a:t>a</a:t>
            </a:r>
          </a:p>
          <a:p>
            <a:r>
              <a:rPr lang="en-US" altLang="zh-CN" dirty="0" smtClean="0">
                <a:solidFill>
                  <a:srgbClr val="080808"/>
                </a:solidFill>
              </a:rPr>
              <a:t>*/</a:t>
            </a:r>
          </a:p>
          <a:p>
            <a:r>
              <a:rPr lang="en-US" altLang="zh-CN" dirty="0" err="1" smtClean="0">
                <a:solidFill>
                  <a:srgbClr val="080808"/>
                </a:solidFill>
              </a:rPr>
              <a:t>int</a:t>
            </a:r>
            <a:r>
              <a:rPr lang="en-US" altLang="zh-CN" dirty="0" smtClean="0">
                <a:solidFill>
                  <a:srgbClr val="080808"/>
                </a:solidFill>
              </a:rPr>
              <a:t> </a:t>
            </a:r>
            <a:r>
              <a:rPr lang="en-US" altLang="zh-CN" dirty="0">
                <a:solidFill>
                  <a:srgbClr val="080808"/>
                </a:solidFill>
              </a:rPr>
              <a:t>m;</a:t>
            </a:r>
          </a:p>
          <a:p>
            <a:r>
              <a:rPr lang="en-US" altLang="zh-CN" dirty="0" smtClean="0">
                <a:solidFill>
                  <a:srgbClr val="080808"/>
                </a:solidFill>
              </a:rPr>
              <a:t>    try </a:t>
            </a:r>
            <a:r>
              <a:rPr lang="en-US" altLang="zh-CN" dirty="0">
                <a:solidFill>
                  <a:srgbClr val="080808"/>
                </a:solidFill>
              </a:rPr>
              <a:t>{ </a:t>
            </a:r>
            <a:r>
              <a:rPr lang="en-US" altLang="zh-CN" dirty="0" smtClean="0">
                <a:solidFill>
                  <a:srgbClr val="080808"/>
                </a:solidFill>
              </a:rPr>
              <a:t>m = a[0]; </a:t>
            </a:r>
            <a:r>
              <a:rPr lang="en-US" altLang="zh-CN" dirty="0">
                <a:solidFill>
                  <a:srgbClr val="080808"/>
                </a:solidFill>
              </a:rPr>
              <a:t>}</a:t>
            </a:r>
          </a:p>
          <a:p>
            <a:r>
              <a:rPr lang="en-US" altLang="zh-CN" dirty="0" smtClean="0">
                <a:solidFill>
                  <a:srgbClr val="171717"/>
                </a:solidFill>
              </a:rPr>
              <a:t>    catch </a:t>
            </a:r>
            <a:r>
              <a:rPr lang="en-US" altLang="zh-CN" dirty="0">
                <a:solidFill>
                  <a:srgbClr val="080808"/>
                </a:solidFill>
              </a:rPr>
              <a:t>(</a:t>
            </a:r>
            <a:r>
              <a:rPr lang="en-US" altLang="zh-CN" dirty="0" err="1">
                <a:solidFill>
                  <a:srgbClr val="080808"/>
                </a:solidFill>
              </a:rPr>
              <a:t>IndexOutOfBoundsException</a:t>
            </a:r>
            <a:r>
              <a:rPr lang="en-US" altLang="zh-CN" dirty="0">
                <a:solidFill>
                  <a:srgbClr val="080808"/>
                </a:solidFill>
              </a:rPr>
              <a:t> e) {</a:t>
            </a:r>
          </a:p>
          <a:p>
            <a:r>
              <a:rPr lang="en-US" altLang="zh-CN" dirty="0" smtClean="0">
                <a:solidFill>
                  <a:srgbClr val="080808"/>
                </a:solidFill>
              </a:rPr>
              <a:t>           throw </a:t>
            </a:r>
            <a:r>
              <a:rPr lang="en-US" altLang="zh-CN" dirty="0">
                <a:solidFill>
                  <a:srgbClr val="080808"/>
                </a:solidFill>
              </a:rPr>
              <a:t>new </a:t>
            </a:r>
            <a:r>
              <a:rPr lang="en-US" altLang="zh-CN" dirty="0" err="1">
                <a:solidFill>
                  <a:srgbClr val="080808"/>
                </a:solidFill>
              </a:rPr>
              <a:t>EmptyException</a:t>
            </a:r>
            <a:r>
              <a:rPr lang="en-US" altLang="zh-CN" dirty="0">
                <a:solidFill>
                  <a:srgbClr val="080808"/>
                </a:solidFill>
              </a:rPr>
              <a:t> (”</a:t>
            </a:r>
            <a:r>
              <a:rPr lang="en-US" altLang="zh-CN" dirty="0" err="1">
                <a:solidFill>
                  <a:srgbClr val="080808"/>
                </a:solidFill>
              </a:rPr>
              <a:t>Arrays.min</a:t>
            </a:r>
            <a:r>
              <a:rPr lang="en-US" altLang="zh-CN" dirty="0">
                <a:solidFill>
                  <a:srgbClr val="080808"/>
                </a:solidFill>
              </a:rPr>
              <a:t>"); </a:t>
            </a:r>
            <a:r>
              <a:rPr lang="en-US" altLang="zh-CN" dirty="0" smtClean="0">
                <a:solidFill>
                  <a:srgbClr val="080808"/>
                </a:solidFill>
              </a:rPr>
              <a:t>}</a:t>
            </a:r>
          </a:p>
          <a:p>
            <a:r>
              <a:rPr lang="en-US" altLang="zh-CN" dirty="0">
                <a:solidFill>
                  <a:srgbClr val="080808"/>
                </a:solidFill>
              </a:rPr>
              <a:t> </a:t>
            </a:r>
            <a:r>
              <a:rPr lang="en-US" altLang="zh-CN" dirty="0" smtClean="0">
                <a:solidFill>
                  <a:srgbClr val="080808"/>
                </a:solidFill>
              </a:rPr>
              <a:t>   </a:t>
            </a:r>
            <a:r>
              <a:rPr lang="nn-NO" altLang="zh-CN" dirty="0" smtClean="0">
                <a:solidFill>
                  <a:srgbClr val="080808"/>
                </a:solidFill>
              </a:rPr>
              <a:t>for </a:t>
            </a:r>
            <a:r>
              <a:rPr lang="nn-NO" altLang="zh-CN" dirty="0">
                <a:solidFill>
                  <a:srgbClr val="171717"/>
                </a:solidFill>
              </a:rPr>
              <a:t>(int </a:t>
            </a:r>
            <a:r>
              <a:rPr lang="nn-NO" altLang="zh-CN" dirty="0" smtClean="0">
                <a:solidFill>
                  <a:srgbClr val="171717"/>
                </a:solidFill>
              </a:rPr>
              <a:t>i=</a:t>
            </a:r>
            <a:r>
              <a:rPr lang="nn-NO" altLang="zh-CN" dirty="0" smtClean="0">
                <a:solidFill>
                  <a:srgbClr val="080808"/>
                </a:solidFill>
              </a:rPr>
              <a:t>1</a:t>
            </a:r>
            <a:r>
              <a:rPr lang="nn-NO" altLang="zh-CN" dirty="0">
                <a:solidFill>
                  <a:srgbClr val="080808"/>
                </a:solidFill>
              </a:rPr>
              <a:t>; i </a:t>
            </a:r>
            <a:r>
              <a:rPr lang="nn-NO" altLang="zh-CN" dirty="0">
                <a:solidFill>
                  <a:srgbClr val="171717"/>
                </a:solidFill>
              </a:rPr>
              <a:t>&lt; </a:t>
            </a:r>
            <a:r>
              <a:rPr lang="nn-NO" altLang="zh-CN" dirty="0" smtClean="0">
                <a:solidFill>
                  <a:srgbClr val="080808"/>
                </a:solidFill>
              </a:rPr>
              <a:t>a</a:t>
            </a:r>
            <a:r>
              <a:rPr lang="nn-NO" altLang="zh-CN" dirty="0" smtClean="0">
                <a:solidFill>
                  <a:srgbClr val="333333"/>
                </a:solidFill>
              </a:rPr>
              <a:t>.</a:t>
            </a:r>
            <a:r>
              <a:rPr lang="nn-NO" altLang="zh-CN" dirty="0" smtClean="0">
                <a:solidFill>
                  <a:srgbClr val="080808"/>
                </a:solidFill>
              </a:rPr>
              <a:t>length</a:t>
            </a:r>
            <a:r>
              <a:rPr lang="nn-NO" altLang="zh-CN" dirty="0">
                <a:solidFill>
                  <a:srgbClr val="080808"/>
                </a:solidFill>
              </a:rPr>
              <a:t>; i++)</a:t>
            </a:r>
          </a:p>
          <a:p>
            <a:r>
              <a:rPr lang="en-US" altLang="zh-CN" dirty="0" smtClean="0">
                <a:solidFill>
                  <a:srgbClr val="080808"/>
                </a:solidFill>
              </a:rPr>
              <a:t>          if </a:t>
            </a:r>
            <a:r>
              <a:rPr lang="en-US" altLang="zh-CN" dirty="0">
                <a:solidFill>
                  <a:srgbClr val="171717"/>
                </a:solidFill>
              </a:rPr>
              <a:t>(</a:t>
            </a:r>
            <a:r>
              <a:rPr lang="en-US" altLang="zh-CN" dirty="0" smtClean="0">
                <a:solidFill>
                  <a:srgbClr val="171717"/>
                </a:solidFill>
              </a:rPr>
              <a:t>a[</a:t>
            </a:r>
            <a:r>
              <a:rPr lang="en-US" altLang="zh-CN" dirty="0" err="1" smtClean="0">
                <a:solidFill>
                  <a:srgbClr val="171717"/>
                </a:solidFill>
              </a:rPr>
              <a:t>i</a:t>
            </a:r>
            <a:r>
              <a:rPr lang="en-US" altLang="zh-CN" dirty="0">
                <a:solidFill>
                  <a:srgbClr val="171717"/>
                </a:solidFill>
              </a:rPr>
              <a:t>] &lt; m) </a:t>
            </a:r>
            <a:r>
              <a:rPr lang="en-US" altLang="zh-CN" dirty="0">
                <a:solidFill>
                  <a:srgbClr val="080808"/>
                </a:solidFill>
              </a:rPr>
              <a:t>m </a:t>
            </a:r>
            <a:r>
              <a:rPr lang="en-US" altLang="zh-CN" sz="2800" dirty="0">
                <a:solidFill>
                  <a:srgbClr val="333333"/>
                </a:solidFill>
              </a:rPr>
              <a:t>= </a:t>
            </a:r>
            <a:r>
              <a:rPr lang="en-US" altLang="zh-CN" dirty="0" smtClean="0">
                <a:solidFill>
                  <a:srgbClr val="080808"/>
                </a:solidFill>
              </a:rPr>
              <a:t>a[</a:t>
            </a:r>
            <a:r>
              <a:rPr lang="en-US" altLang="zh-CN" dirty="0" err="1" smtClean="0">
                <a:solidFill>
                  <a:srgbClr val="080808"/>
                </a:solidFill>
              </a:rPr>
              <a:t>i</a:t>
            </a:r>
            <a:r>
              <a:rPr lang="en-US" altLang="zh-CN" dirty="0">
                <a:solidFill>
                  <a:srgbClr val="080808"/>
                </a:solidFill>
              </a:rPr>
              <a:t>];</a:t>
            </a:r>
          </a:p>
          <a:p>
            <a:r>
              <a:rPr lang="en-US" altLang="zh-CN" dirty="0" smtClean="0">
                <a:solidFill>
                  <a:srgbClr val="080808"/>
                </a:solidFill>
              </a:rPr>
              <a:t>    return </a:t>
            </a:r>
            <a:r>
              <a:rPr lang="en-US" altLang="zh-CN" dirty="0">
                <a:solidFill>
                  <a:srgbClr val="171717"/>
                </a:solidFill>
              </a:rPr>
              <a:t>m; </a:t>
            </a:r>
            <a:endParaRPr lang="en-US" altLang="zh-CN" dirty="0" smtClean="0">
              <a:solidFill>
                <a:srgbClr val="171717"/>
              </a:solidFill>
            </a:endParaRPr>
          </a:p>
          <a:p>
            <a:r>
              <a:rPr lang="en-US" altLang="zh-CN" dirty="0" smtClean="0">
                <a:solidFill>
                  <a:srgbClr val="080808"/>
                </a:solidFill>
              </a:rPr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7C4E5-C30C-44B5-9076-AA78E110B3F8}" type="slidenum">
              <a:rPr lang="zh-CN" altLang="en-US" smtClean="0"/>
              <a:t>38</a:t>
            </a:fld>
            <a:endParaRPr lang="zh-CN" altLang="en-US"/>
          </a:p>
        </p:txBody>
      </p:sp>
      <p:pic>
        <p:nvPicPr>
          <p:cNvPr id="1026" name="Picture 2" descr="Image result for emoji angr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535" y="3381375"/>
            <a:ext cx="968666" cy="968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5281" y="5176043"/>
            <a:ext cx="1000920" cy="1000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887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何时使用异常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926849"/>
          </a:xfrm>
        </p:spPr>
        <p:txBody>
          <a:bodyPr/>
          <a:lstStyle/>
          <a:p>
            <a:r>
              <a:rPr lang="zh-CN" altLang="en-US" dirty="0" smtClean="0"/>
              <a:t>当需要使用一个特殊返回值来告知调用者输入有异常情况时</a:t>
            </a:r>
            <a:endParaRPr lang="en-US" altLang="zh-CN" dirty="0" smtClean="0"/>
          </a:p>
          <a:p>
            <a:pPr lvl="1"/>
            <a:r>
              <a:rPr lang="zh-CN" altLang="en-US" dirty="0"/>
              <a:t>特殊返回</a:t>
            </a:r>
            <a:r>
              <a:rPr lang="zh-CN" altLang="en-US" dirty="0" smtClean="0"/>
              <a:t>值和异常相比，所表达的语义模糊，且容易被忽略</a:t>
            </a:r>
            <a:endParaRPr lang="en-US" altLang="zh-CN" dirty="0" smtClean="0"/>
          </a:p>
          <a:p>
            <a:r>
              <a:rPr lang="zh-CN" altLang="en-US" dirty="0" smtClean="0"/>
              <a:t>当一个方法期望可以在多处被重用时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全局</a:t>
            </a:r>
            <a:r>
              <a:rPr lang="zh-CN" altLang="en-US" dirty="0"/>
              <a:t>适用</a:t>
            </a:r>
            <a:r>
              <a:rPr lang="zh-CN" altLang="en-US" dirty="0" smtClean="0"/>
              <a:t>过程</a:t>
            </a:r>
            <a:endParaRPr lang="en-US" altLang="zh-CN" dirty="0" smtClean="0"/>
          </a:p>
          <a:p>
            <a:r>
              <a:rPr lang="en-US" altLang="zh-CN" dirty="0" smtClean="0"/>
              <a:t>Requires</a:t>
            </a:r>
            <a:r>
              <a:rPr lang="zh-CN" altLang="en-US" dirty="0" smtClean="0"/>
              <a:t>规格中关于输入的某些有效性检查易于实施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进行检查，一旦不满足抛出异常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684421" y="5049070"/>
            <a:ext cx="8169442" cy="95410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2800" dirty="0"/>
              <a:t>Requires</a:t>
            </a:r>
            <a:r>
              <a:rPr lang="zh-CN" altLang="en-US" sz="2800" dirty="0" smtClean="0"/>
              <a:t>规格中有些要求是为了提高方法效率，或者方法自身检查难度大。这就要求调用者必须确保。</a:t>
            </a:r>
            <a:endParaRPr lang="zh-CN" altLang="en-US" sz="28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7C4E5-C30C-44B5-9076-AA78E110B3F8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491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什么是抽象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抽象是一种过程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忽略个体的具体差异</a:t>
            </a:r>
            <a:r>
              <a:rPr lang="en-US" altLang="zh-CN" dirty="0" smtClean="0"/>
              <a:t>(</a:t>
            </a:r>
            <a:r>
              <a:rPr lang="zh-CN" altLang="en-US" dirty="0" smtClean="0"/>
              <a:t>不感兴趣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，把诸多个体的共性特征</a:t>
            </a:r>
            <a:r>
              <a:rPr lang="en-US" altLang="zh-CN" dirty="0" smtClean="0"/>
              <a:t>(</a:t>
            </a:r>
            <a:r>
              <a:rPr lang="zh-CN" altLang="en-US" dirty="0" smtClean="0"/>
              <a:t>感兴趣</a:t>
            </a:r>
            <a:r>
              <a:rPr lang="en-US" altLang="zh-CN" dirty="0" smtClean="0"/>
              <a:t>)</a:t>
            </a:r>
            <a:r>
              <a:rPr lang="zh-CN" altLang="en-US" dirty="0" smtClean="0"/>
              <a:t>抽取出来的过程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把一组个体的特征进行归纳的过程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例：数据结构、面向对象、数学分析有哪些共性特征？</a:t>
            </a:r>
            <a:endParaRPr lang="en-US" altLang="zh-CN" dirty="0" smtClean="0"/>
          </a:p>
          <a:p>
            <a:r>
              <a:rPr lang="zh-CN" altLang="en-US" dirty="0" smtClean="0"/>
              <a:t>抽象是一种结果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是对抽取出的共性特征的表示结果</a:t>
            </a:r>
            <a:endParaRPr lang="en-US" altLang="zh-CN" dirty="0" smtClean="0"/>
          </a:p>
          <a:p>
            <a:pPr lvl="1"/>
            <a:r>
              <a:rPr lang="zh-CN" altLang="en-US" dirty="0"/>
              <a:t>学位</a:t>
            </a:r>
            <a:r>
              <a:rPr lang="zh-CN" altLang="en-US" dirty="0" smtClean="0"/>
              <a:t>课是什么？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有序数组如何表示？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7C4E5-C30C-44B5-9076-AA78E110B3F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862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使用可控异常还是不可控异常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如果期望调用者提供的输入数据不会引发异常，就应该使用不可控异常   </a:t>
            </a:r>
            <a:r>
              <a:rPr lang="en-US" altLang="zh-CN" dirty="0" smtClean="0"/>
              <a:t>//</a:t>
            </a:r>
            <a:r>
              <a:rPr lang="zh-CN" altLang="en-US" dirty="0" smtClean="0"/>
              <a:t>隐式处理</a:t>
            </a:r>
            <a:endParaRPr lang="en-US" altLang="zh-CN" dirty="0" smtClean="0"/>
          </a:p>
          <a:p>
            <a:pPr lvl="1"/>
            <a:r>
              <a:rPr lang="zh-CN" altLang="en-US" dirty="0"/>
              <a:t>不可</a:t>
            </a:r>
            <a:r>
              <a:rPr lang="zh-CN" altLang="en-US" dirty="0" smtClean="0"/>
              <a:t>控异常默认逐层</a:t>
            </a:r>
            <a:r>
              <a:rPr lang="en-US" altLang="zh-CN" dirty="0" smtClean="0"/>
              <a:t>”</a:t>
            </a:r>
            <a:r>
              <a:rPr lang="zh-CN" altLang="en-US" dirty="0" smtClean="0"/>
              <a:t>上报</a:t>
            </a:r>
            <a:r>
              <a:rPr lang="en-US" altLang="zh-CN" dirty="0" smtClean="0"/>
              <a:t>”</a:t>
            </a:r>
            <a:r>
              <a:rPr lang="zh-CN" altLang="en-US" dirty="0" smtClean="0"/>
              <a:t>，确保会有方法进行处理，否则会中断程序的运行</a:t>
            </a:r>
            <a:endParaRPr lang="en-US" altLang="zh-CN" dirty="0" smtClean="0"/>
          </a:p>
          <a:p>
            <a:pPr lvl="1"/>
            <a:r>
              <a:rPr lang="zh-CN" altLang="en-US" dirty="0"/>
              <a:t>不可</a:t>
            </a:r>
            <a:r>
              <a:rPr lang="zh-CN" altLang="en-US" dirty="0" smtClean="0"/>
              <a:t>控异常对于调用者要求较高，如果忘记捕捉，会带来潜在的程序崩溃风险</a:t>
            </a:r>
            <a:endParaRPr lang="en-US" altLang="zh-CN" dirty="0" smtClean="0"/>
          </a:p>
          <a:p>
            <a:r>
              <a:rPr lang="zh-CN" altLang="en-US" dirty="0" smtClean="0"/>
              <a:t>如果不对调用者做特殊要求，应该使用可控异常  </a:t>
            </a:r>
            <a:r>
              <a:rPr lang="en-US" altLang="zh-CN" dirty="0" smtClean="0"/>
              <a:t>//</a:t>
            </a:r>
            <a:r>
              <a:rPr lang="zh-CN" altLang="en-US" dirty="0" smtClean="0"/>
              <a:t>显式处理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能够提高程序的健壮性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7C4E5-C30C-44B5-9076-AA78E110B3F8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06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防御编程</a:t>
            </a:r>
            <a:r>
              <a:rPr lang="en-US" altLang="zh-CN" dirty="0" smtClean="0"/>
              <a:t>(Defensive Programming)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异常处理机制提供了一种在主流程处理之外的程序防护能力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确保主流程逻辑的清晰性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通过异常类型有效管理程序需要关注的各种意外情况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反射和屏蔽机制为异常处理带来了灵活性</a:t>
            </a:r>
            <a:endParaRPr lang="en-US" altLang="zh-CN" dirty="0" smtClean="0"/>
          </a:p>
          <a:p>
            <a:r>
              <a:rPr lang="zh-CN" altLang="en-US" dirty="0" smtClean="0"/>
              <a:t>在设计类的方法时，需要问如下问题</a:t>
            </a:r>
            <a:endParaRPr lang="en-US" altLang="zh-CN" dirty="0" smtClean="0"/>
          </a:p>
          <a:p>
            <a:pPr lvl="1"/>
            <a:r>
              <a:rPr lang="zh-CN" altLang="en-US" dirty="0"/>
              <a:t>有</a:t>
            </a:r>
            <a:r>
              <a:rPr lang="zh-CN" altLang="en-US" dirty="0" smtClean="0"/>
              <a:t>哪些输入？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输入会出现哪些“例外”情况？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这些“</a:t>
            </a:r>
            <a:r>
              <a:rPr lang="zh-CN" altLang="en-US" dirty="0"/>
              <a:t>例外</a:t>
            </a:r>
            <a:r>
              <a:rPr lang="zh-CN" altLang="en-US" dirty="0" smtClean="0"/>
              <a:t>” 情况如何通知</a:t>
            </a:r>
            <a:r>
              <a:rPr lang="zh-CN" altLang="en-US" dirty="0"/>
              <a:t>调用者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7C4E5-C30C-44B5-9076-AA78E110B3F8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13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契约式编程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契约</a:t>
            </a:r>
            <a:r>
              <a:rPr lang="zh-CN" altLang="en-US" dirty="0"/>
              <a:t>式</a:t>
            </a:r>
            <a:r>
              <a:rPr lang="zh-CN" altLang="en-US" dirty="0" smtClean="0"/>
              <a:t>编程</a:t>
            </a:r>
            <a:r>
              <a:rPr lang="en-US" altLang="zh-CN" dirty="0" smtClean="0"/>
              <a:t>(contract based programming, design by contract)</a:t>
            </a:r>
          </a:p>
          <a:p>
            <a:r>
              <a:rPr lang="zh-CN" altLang="en-US" dirty="0"/>
              <a:t>课外</a:t>
            </a:r>
            <a:r>
              <a:rPr lang="zh-CN" altLang="en-US" dirty="0" smtClean="0"/>
              <a:t>阅读材料与实践建议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Eiffel language and programming</a:t>
            </a:r>
          </a:p>
          <a:p>
            <a:pPr lvl="1"/>
            <a:r>
              <a:rPr lang="en-US" altLang="zh-CN" dirty="0" smtClean="0"/>
              <a:t>JML (Java Modeling Language) and the Eclipse plugin</a:t>
            </a:r>
          </a:p>
          <a:p>
            <a:r>
              <a:rPr lang="zh-CN" altLang="en-US" dirty="0" smtClean="0"/>
              <a:t>我们在教材基础上设计实现了</a:t>
            </a:r>
            <a:r>
              <a:rPr lang="en-US" altLang="zh-CN" dirty="0" smtClean="0"/>
              <a:t>JSF(Java Semi-Formal Specification Language)</a:t>
            </a:r>
            <a:r>
              <a:rPr lang="zh-CN" altLang="en-US" dirty="0" smtClean="0"/>
              <a:t>，使用</a:t>
            </a:r>
            <a:r>
              <a:rPr lang="en-US" altLang="zh-CN" dirty="0" smtClean="0"/>
              <a:t>Javadoc</a:t>
            </a:r>
            <a:r>
              <a:rPr lang="zh-CN" altLang="en-US" dirty="0" smtClean="0"/>
              <a:t>样式，并定义了一系列逻辑量词和表达式来描述前置条件、后置条件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前置条件必须是一个可判定的布尔表达式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后置条件必须是一个可判定的布尔表达式</a:t>
            </a:r>
            <a:endParaRPr lang="en-US" altLang="zh-CN" dirty="0" smtClean="0"/>
          </a:p>
          <a:p>
            <a:r>
              <a:rPr lang="zh-CN" altLang="en-US" dirty="0"/>
              <a:t>本</a:t>
            </a:r>
            <a:r>
              <a:rPr lang="zh-CN" altLang="en-US" dirty="0" smtClean="0"/>
              <a:t>次作业的一个重点是撰写和检查过程规格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7C4E5-C30C-44B5-9076-AA78E110B3F8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0684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过程规格对于实现的重要性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首先书写规格，从整体上把握住一个方法</a:t>
            </a:r>
            <a:r>
              <a:rPr lang="zh-CN" altLang="en-US" b="1" u="sng" dirty="0" smtClean="0"/>
              <a:t>对外部的要求</a:t>
            </a:r>
            <a:r>
              <a:rPr lang="en-US" altLang="zh-CN" b="1" u="sng" dirty="0" smtClean="0"/>
              <a:t>(Requires)</a:t>
            </a:r>
            <a:r>
              <a:rPr lang="zh-CN" altLang="en-US" dirty="0" smtClean="0"/>
              <a:t>、</a:t>
            </a:r>
            <a:r>
              <a:rPr lang="zh-CN" altLang="en-US" b="1" u="sng" dirty="0" smtClean="0"/>
              <a:t>对外部的承诺</a:t>
            </a:r>
            <a:r>
              <a:rPr lang="en-US" altLang="zh-CN" b="1" u="sng" dirty="0" smtClean="0"/>
              <a:t>(Effects)</a:t>
            </a:r>
            <a:r>
              <a:rPr lang="zh-CN" altLang="en-US" dirty="0" smtClean="0"/>
              <a:t>和</a:t>
            </a:r>
            <a:r>
              <a:rPr lang="zh-CN" altLang="en-US" b="1" u="sng" dirty="0" smtClean="0"/>
              <a:t>方法要修改的系统状态和对象状态</a:t>
            </a:r>
            <a:r>
              <a:rPr lang="en-US" altLang="zh-CN" b="1" u="sng" dirty="0" smtClean="0"/>
              <a:t>(Modifies)</a:t>
            </a:r>
          </a:p>
          <a:p>
            <a:r>
              <a:rPr lang="zh-CN" altLang="en-US" dirty="0" smtClean="0"/>
              <a:t>然后在规格基础上进行代码实现</a:t>
            </a:r>
            <a:endParaRPr lang="en-US" altLang="zh-CN" dirty="0" smtClean="0"/>
          </a:p>
          <a:p>
            <a:pPr lvl="1"/>
            <a:r>
              <a:rPr lang="zh-CN" altLang="en-US" b="1" u="sng" dirty="0" smtClean="0"/>
              <a:t>方法是否需要对照</a:t>
            </a:r>
            <a:r>
              <a:rPr lang="en-US" altLang="zh-CN" b="1" u="sng" dirty="0" smtClean="0"/>
              <a:t>Requires</a:t>
            </a:r>
            <a:r>
              <a:rPr lang="zh-CN" altLang="en-US" b="1" u="sng" dirty="0" smtClean="0"/>
              <a:t>检查输入？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当调用一个方法时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caller</a:t>
            </a:r>
            <a:r>
              <a:rPr lang="zh-CN" altLang="en-US" dirty="0"/>
              <a:t>确保</a:t>
            </a:r>
            <a:r>
              <a:rPr lang="zh-CN" altLang="en-US" dirty="0" smtClean="0"/>
              <a:t>满足</a:t>
            </a:r>
            <a:r>
              <a:rPr lang="en-US" altLang="zh-CN" dirty="0" err="1" smtClean="0"/>
              <a:t>callee</a:t>
            </a:r>
            <a:r>
              <a:rPr lang="zh-CN" altLang="en-US" dirty="0" smtClean="0"/>
              <a:t>规格中</a:t>
            </a:r>
            <a:r>
              <a:rPr lang="en-US" altLang="zh-CN" dirty="0" smtClean="0"/>
              <a:t>Requires</a:t>
            </a:r>
            <a:r>
              <a:rPr lang="zh-CN" altLang="en-US" dirty="0" smtClean="0"/>
              <a:t>要求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caller</a:t>
            </a:r>
            <a:r>
              <a:rPr lang="zh-CN" altLang="en-US" dirty="0"/>
              <a:t>需要</a:t>
            </a:r>
            <a:r>
              <a:rPr lang="zh-CN" altLang="en-US" dirty="0" smtClean="0"/>
              <a:t>注意</a:t>
            </a:r>
            <a:r>
              <a:rPr lang="en-US" altLang="zh-CN" dirty="0" err="1" smtClean="0"/>
              <a:t>callee</a:t>
            </a:r>
            <a:r>
              <a:rPr lang="zh-CN" altLang="en-US" dirty="0" smtClean="0"/>
              <a:t>是否修改传入的对象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当调用返回时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caller</a:t>
            </a:r>
            <a:r>
              <a:rPr lang="zh-CN" altLang="en-US" dirty="0" smtClean="0"/>
              <a:t>检查</a:t>
            </a:r>
            <a:r>
              <a:rPr lang="en-US" altLang="zh-CN" dirty="0" err="1" smtClean="0"/>
              <a:t>callee</a:t>
            </a:r>
            <a:r>
              <a:rPr lang="zh-CN" altLang="en-US" dirty="0" smtClean="0"/>
              <a:t>规格中</a:t>
            </a:r>
            <a:r>
              <a:rPr lang="en-US" altLang="zh-CN" dirty="0" smtClean="0"/>
              <a:t>Effects</a:t>
            </a:r>
            <a:r>
              <a:rPr lang="zh-CN" altLang="en-US" dirty="0" smtClean="0"/>
              <a:t>所明确的各种效果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方法只能对</a:t>
            </a:r>
            <a:r>
              <a:rPr lang="en-US" altLang="zh-CN" dirty="0" smtClean="0"/>
              <a:t>Modifies</a:t>
            </a:r>
            <a:r>
              <a:rPr lang="zh-CN" altLang="en-US" dirty="0" smtClean="0"/>
              <a:t>中规定的变量进行修改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方法返回时必须保证满足</a:t>
            </a:r>
            <a:r>
              <a:rPr lang="en-US" altLang="zh-CN" dirty="0" smtClean="0"/>
              <a:t>Effects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7C4E5-C30C-44B5-9076-AA78E110B3F8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97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规格的撰写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严格使用</a:t>
            </a:r>
            <a:r>
              <a:rPr lang="en-US" altLang="zh-CN" dirty="0" smtClean="0"/>
              <a:t>JSF</a:t>
            </a:r>
            <a:r>
              <a:rPr lang="zh-CN" altLang="en-US" dirty="0" smtClean="0"/>
              <a:t>来撰写，我们会有工具进行检查</a:t>
            </a:r>
            <a:endParaRPr lang="en-US" altLang="zh-CN" dirty="0" smtClean="0"/>
          </a:p>
          <a:p>
            <a:r>
              <a:rPr lang="zh-CN" altLang="en-US" dirty="0" smtClean="0"/>
              <a:t>一定不能在</a:t>
            </a:r>
            <a:r>
              <a:rPr lang="en-US" altLang="zh-CN" dirty="0" smtClean="0"/>
              <a:t>Effects</a:t>
            </a:r>
            <a:r>
              <a:rPr lang="zh-CN" altLang="en-US" dirty="0" smtClean="0"/>
              <a:t>部分撰写控制流程或算法流程，而是方法执行后用户获得的效果</a:t>
            </a:r>
            <a:endParaRPr lang="en-US" altLang="zh-CN" dirty="0" smtClean="0"/>
          </a:p>
          <a:p>
            <a:r>
              <a:rPr lang="en-US" altLang="zh-CN" dirty="0" smtClean="0"/>
              <a:t>Effects</a:t>
            </a:r>
            <a:r>
              <a:rPr lang="zh-CN" altLang="en-US" dirty="0" smtClean="0"/>
              <a:t>一定</a:t>
            </a:r>
            <a:r>
              <a:rPr lang="zh-CN" altLang="en-US" dirty="0"/>
              <a:t>要</a:t>
            </a:r>
            <a:r>
              <a:rPr lang="zh-CN" altLang="en-US" dirty="0" smtClean="0"/>
              <a:t>概括方法在不同输入形态下的多种执行结果</a:t>
            </a:r>
            <a:endParaRPr lang="en-US" altLang="zh-CN" dirty="0" smtClean="0"/>
          </a:p>
          <a:p>
            <a:r>
              <a:rPr lang="zh-CN" altLang="en-US" dirty="0" smtClean="0"/>
              <a:t>正向过程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不是写完代码后再来补写规格</a:t>
            </a:r>
            <a:endParaRPr lang="en-US" altLang="zh-CN" dirty="0" smtClean="0"/>
          </a:p>
          <a:p>
            <a:r>
              <a:rPr lang="zh-CN" altLang="en-US" dirty="0" smtClean="0"/>
              <a:t>测试检查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前置条件是否为布尔表达式？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后置条件是否为对方法执行结果的归纳，而不是算法流程？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方法实现是否与规格一致？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7C4E5-C30C-44B5-9076-AA78E110B3F8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201099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JSF</a:t>
            </a:r>
            <a:r>
              <a:rPr lang="zh-CN" altLang="en-US" dirty="0" smtClean="0"/>
              <a:t>简要介绍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打开</a:t>
            </a:r>
            <a:r>
              <a:rPr lang="en-US" altLang="zh-CN" dirty="0" smtClean="0"/>
              <a:t>JSF Guideline</a:t>
            </a:r>
            <a:r>
              <a:rPr lang="zh-CN" altLang="en-US" dirty="0" smtClean="0"/>
              <a:t>简要介绍几个例子</a:t>
            </a:r>
            <a:endParaRPr lang="en-US" altLang="zh-CN" dirty="0" smtClean="0"/>
          </a:p>
          <a:p>
            <a:r>
              <a:rPr lang="en-US" altLang="zh-CN" dirty="0" smtClean="0"/>
              <a:t>TIPS</a:t>
            </a:r>
          </a:p>
          <a:p>
            <a:pPr lvl="1"/>
            <a:r>
              <a:rPr lang="zh-CN" altLang="en-US" dirty="0" smtClean="0"/>
              <a:t>如果</a:t>
            </a:r>
            <a:r>
              <a:rPr lang="en-US" altLang="zh-CN" dirty="0" smtClean="0"/>
              <a:t>MODIFIES</a:t>
            </a:r>
            <a:r>
              <a:rPr lang="zh-CN" altLang="en-US" dirty="0"/>
              <a:t>不</a:t>
            </a:r>
            <a:r>
              <a:rPr lang="zh-CN" altLang="en-US" dirty="0" smtClean="0"/>
              <a:t>为空，则在</a:t>
            </a:r>
            <a:r>
              <a:rPr lang="en-US" altLang="zh-CN" dirty="0" smtClean="0"/>
              <a:t>EFFECTS</a:t>
            </a:r>
            <a:r>
              <a:rPr lang="zh-CN" altLang="en-US" dirty="0" smtClean="0"/>
              <a:t>要严格区分访问或操作的变量是方法执行之前的状态（</a:t>
            </a:r>
            <a:r>
              <a:rPr lang="en-US" altLang="zh-CN" dirty="0" smtClean="0"/>
              <a:t>\old(…)</a:t>
            </a:r>
            <a:r>
              <a:rPr lang="zh-CN" altLang="en-US" dirty="0" smtClean="0"/>
              <a:t>），还是之后的。不适用</a:t>
            </a:r>
            <a:r>
              <a:rPr lang="en-US" altLang="zh-CN" dirty="0" smtClean="0"/>
              <a:t>\old</a:t>
            </a:r>
            <a:r>
              <a:rPr lang="zh-CN" altLang="en-US" dirty="0" smtClean="0"/>
              <a:t>则一定是指方法执行之后的，即用户调用返回后看到的结果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可以像书写代码那样在规格中声明变量，并调用变量的</a:t>
            </a:r>
            <a:r>
              <a:rPr lang="zh-CN" altLang="en-US" b="1" u="sng" dirty="0" smtClean="0"/>
              <a:t>访问型</a:t>
            </a:r>
            <a:r>
              <a:rPr lang="zh-CN" altLang="en-US" dirty="0" smtClean="0"/>
              <a:t>方法，甚至忽略方法的参数也是可以的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v.size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注意量词的使用</a:t>
            </a:r>
            <a:r>
              <a:rPr lang="en-US" altLang="zh-CN" dirty="0" smtClean="0"/>
              <a:t>\all, \exist</a:t>
            </a:r>
          </a:p>
          <a:p>
            <a:pPr lvl="1"/>
            <a:r>
              <a:rPr lang="en-US" altLang="zh-CN" dirty="0" smtClean="0"/>
              <a:t>\result</a:t>
            </a:r>
            <a:r>
              <a:rPr lang="zh-CN" altLang="en-US" dirty="0" smtClean="0"/>
              <a:t>表示方法返回值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Normal_behavior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exceptional_behavior</a:t>
            </a:r>
            <a:r>
              <a:rPr lang="en-US" altLang="zh-CN" dirty="0" smtClean="0"/>
              <a:t>(***Exception)</a:t>
            </a:r>
            <a:r>
              <a:rPr lang="zh-CN" altLang="en-US" dirty="0" smtClean="0"/>
              <a:t>要严格分开书写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7C4E5-C30C-44B5-9076-AA78E110B3F8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39567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923" y="1395046"/>
            <a:ext cx="11230707" cy="5251939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新增功能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道路临时关闭</a:t>
            </a:r>
            <a:r>
              <a:rPr lang="en-US" altLang="zh-CN" dirty="0" smtClean="0"/>
              <a:t>/</a:t>
            </a:r>
            <a:r>
              <a:rPr lang="zh-CN" altLang="en-US" dirty="0" smtClean="0"/>
              <a:t>打开功能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增加按照流量的道路选择</a:t>
            </a:r>
            <a:endParaRPr lang="en-US" altLang="zh-CN" dirty="0" smtClean="0"/>
          </a:p>
          <a:p>
            <a:r>
              <a:rPr lang="zh-CN" altLang="en-US" dirty="0" smtClean="0"/>
              <a:t>设计要求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针对所有方法书写过程规格。对新增方法，应先写规格再实现代码；对已有方法，应确保规格和实现的一致性</a:t>
            </a:r>
            <a:endParaRPr lang="en-US" altLang="zh-CN" dirty="0" smtClean="0"/>
          </a:p>
          <a:p>
            <a:r>
              <a:rPr lang="zh-CN" altLang="en-US" dirty="0" smtClean="0"/>
              <a:t>测试要求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仍然使用测试线程：模拟乘客请求、模拟道路的关闭</a:t>
            </a:r>
            <a:r>
              <a:rPr lang="en-US" altLang="zh-CN" dirty="0" smtClean="0"/>
              <a:t>/</a:t>
            </a:r>
            <a:r>
              <a:rPr lang="zh-CN" altLang="en-US" dirty="0" smtClean="0"/>
              <a:t>打开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检查设计要求的满足情况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检查规格书写的规范性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检查规格与代码实现的一致性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7C4E5-C30C-44B5-9076-AA78E110B3F8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65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什么是抽象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面向对象方法是一个抽象过程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提取类（概括了一系列对象共性特征后形成的类型）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定义类的操作</a:t>
            </a:r>
            <a:r>
              <a:rPr lang="en-US" altLang="zh-CN" dirty="0" smtClean="0"/>
              <a:t>(</a:t>
            </a:r>
            <a:r>
              <a:rPr lang="zh-CN" altLang="en-US" dirty="0" smtClean="0"/>
              <a:t>概括了一系列对象的行为能力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定义类的属性</a:t>
            </a:r>
            <a:r>
              <a:rPr lang="en-US" altLang="zh-CN" dirty="0" smtClean="0"/>
              <a:t>(</a:t>
            </a:r>
            <a:r>
              <a:rPr lang="zh-CN" altLang="en-US" dirty="0" smtClean="0"/>
              <a:t>概括了一系列对象的状态空间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面向对象语言</a:t>
            </a:r>
            <a:r>
              <a:rPr lang="en-US" altLang="zh-CN" dirty="0" smtClean="0"/>
              <a:t>(</a:t>
            </a:r>
            <a:r>
              <a:rPr lang="zh-CN" altLang="en-US" dirty="0" smtClean="0"/>
              <a:t>如</a:t>
            </a:r>
            <a:r>
              <a:rPr lang="en-US" altLang="zh-CN" dirty="0" smtClean="0"/>
              <a:t>Java)</a:t>
            </a:r>
            <a:r>
              <a:rPr lang="zh-CN" altLang="en-US" dirty="0" smtClean="0"/>
              <a:t>提供了实现层次的抽象表示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类、接口、继承与实现、多态、</a:t>
            </a:r>
            <a:r>
              <a:rPr lang="en-US" altLang="zh-CN" dirty="0" smtClean="0"/>
              <a:t>…</a:t>
            </a:r>
          </a:p>
          <a:p>
            <a:r>
              <a:rPr lang="zh-CN" altLang="en-US" dirty="0" smtClean="0"/>
              <a:t>向上是抽象过程</a:t>
            </a:r>
            <a:endParaRPr lang="en-US" altLang="zh-CN" dirty="0" smtClean="0"/>
          </a:p>
          <a:p>
            <a:r>
              <a:rPr lang="zh-CN" altLang="en-US" dirty="0" smtClean="0"/>
              <a:t>向下是具体化过程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7C4E5-C30C-44B5-9076-AA78E110B3F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482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抽象类别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面向对象语言提供了结构抽象和行为抽象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类从结构上把数据和操作聚合在一起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接口把一组类的公共行为抽象出来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通过继承、实现可形成不同的抽象层次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参数化、控制流程、返回值等提供了行为描述抽象</a:t>
            </a:r>
            <a:endParaRPr lang="en-US" altLang="zh-CN" dirty="0" smtClean="0"/>
          </a:p>
          <a:p>
            <a:r>
              <a:rPr lang="zh-CN" altLang="en-US" dirty="0" smtClean="0"/>
              <a:t>然而，面向对象语言没有提供规格抽象</a:t>
            </a:r>
            <a:r>
              <a:rPr lang="en-US" altLang="zh-CN" dirty="0" smtClean="0"/>
              <a:t>(specification abstraction)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7C4E5-C30C-44B5-9076-AA78E110B3F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79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抽象类别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什么是规格？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对一个方法</a:t>
            </a:r>
            <a:r>
              <a:rPr lang="en-US" altLang="zh-CN" dirty="0" smtClean="0"/>
              <a:t>/</a:t>
            </a:r>
            <a:r>
              <a:rPr lang="zh-CN" altLang="en-US" dirty="0" smtClean="0"/>
              <a:t>类</a:t>
            </a:r>
            <a:r>
              <a:rPr lang="en-US" altLang="zh-CN" dirty="0" smtClean="0"/>
              <a:t>/</a:t>
            </a:r>
            <a:r>
              <a:rPr lang="zh-CN" altLang="en-US" dirty="0" smtClean="0"/>
              <a:t>程序的外部</a:t>
            </a:r>
            <a:r>
              <a:rPr lang="zh-CN" altLang="en-US" b="1" u="sng" dirty="0" smtClean="0"/>
              <a:t>可感知</a:t>
            </a:r>
            <a:r>
              <a:rPr lang="zh-CN" altLang="en-US" dirty="0" smtClean="0"/>
              <a:t>行为</a:t>
            </a:r>
            <a:r>
              <a:rPr lang="en-US" altLang="zh-CN" dirty="0" smtClean="0"/>
              <a:t>(</a:t>
            </a:r>
            <a:r>
              <a:rPr lang="zh-CN" altLang="en-US" dirty="0" smtClean="0"/>
              <a:t>语义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的抽象表示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内部细节无需在规格中表示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规格把设计与实现有效分离</a:t>
            </a:r>
            <a:endParaRPr lang="en-US" altLang="zh-CN" dirty="0" smtClean="0"/>
          </a:p>
          <a:p>
            <a:r>
              <a:rPr lang="zh-CN" altLang="en-US" dirty="0" smtClean="0"/>
              <a:t>过程抽象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过程</a:t>
            </a:r>
            <a:r>
              <a:rPr lang="en-US" altLang="zh-CN" dirty="0" smtClean="0"/>
              <a:t>(</a:t>
            </a:r>
            <a:r>
              <a:rPr lang="zh-CN" altLang="en-US" dirty="0" smtClean="0"/>
              <a:t>即类中的方法或者接口</a:t>
            </a:r>
            <a:r>
              <a:rPr lang="en-US" altLang="zh-CN" dirty="0" smtClean="0"/>
              <a:t>)</a:t>
            </a:r>
            <a:r>
              <a:rPr lang="zh-CN" altLang="en-US" dirty="0" smtClean="0"/>
              <a:t>规格提炼的结果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过程抽象是对方法进行实现的依据</a:t>
            </a:r>
            <a:endParaRPr lang="en-US" altLang="zh-CN" dirty="0" smtClean="0"/>
          </a:p>
          <a:p>
            <a:r>
              <a:rPr lang="zh-CN" altLang="en-US" dirty="0" smtClean="0"/>
              <a:t>数据规格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数据的组成及其生命周期内应该满足的约束</a:t>
            </a:r>
            <a:endParaRPr lang="en-US" altLang="zh-CN" dirty="0" smtClean="0"/>
          </a:p>
          <a:p>
            <a:r>
              <a:rPr lang="zh-CN" altLang="en-US" dirty="0" smtClean="0"/>
              <a:t>类规格</a:t>
            </a:r>
            <a:endParaRPr lang="en-US" altLang="zh-CN" dirty="0" smtClean="0"/>
          </a:p>
          <a:p>
            <a:pPr lvl="1"/>
            <a:r>
              <a:rPr lang="zh-CN" altLang="en-US" dirty="0"/>
              <a:t>数据</a:t>
            </a:r>
            <a:r>
              <a:rPr lang="zh-CN" altLang="en-US" dirty="0" smtClean="0"/>
              <a:t>规格</a:t>
            </a:r>
            <a:r>
              <a:rPr lang="en-US" altLang="zh-CN" dirty="0" smtClean="0"/>
              <a:t>+</a:t>
            </a:r>
            <a:r>
              <a:rPr lang="zh-CN" altLang="en-US" dirty="0" smtClean="0"/>
              <a:t>方法规格</a:t>
            </a:r>
            <a:r>
              <a:rPr lang="en-US" altLang="zh-CN" dirty="0" smtClean="0"/>
              <a:t>+</a:t>
            </a:r>
            <a:r>
              <a:rPr lang="zh-CN" altLang="en-US" dirty="0" smtClean="0"/>
              <a:t>迭代器规格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7C4E5-C30C-44B5-9076-AA78E110B3F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92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提取规格抽象的必要性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044" y="2123826"/>
            <a:ext cx="4572000" cy="23023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6999" y="2123826"/>
            <a:ext cx="4876801" cy="230232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336275" y="4770963"/>
            <a:ext cx="6288901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2800" dirty="0" smtClean="0"/>
              <a:t>比较这两个搜索程序的共同点和不同点</a:t>
            </a:r>
            <a:endParaRPr lang="zh-CN" altLang="en-US" sz="28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7C4E5-C30C-44B5-9076-AA78E110B3F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5822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使用规格抽象获得的好处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307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局部</a:t>
            </a:r>
            <a:r>
              <a:rPr lang="zh-CN" altLang="en-US" dirty="0" smtClean="0">
                <a:ea typeface="宋体" panose="02010600030101010101" pitchFamily="2" charset="-122"/>
              </a:rPr>
              <a:t>性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针对一个规格抽象的实现与针对其他规格抽象的实现无关，相互之间不会产生影响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 smtClean="0">
                <a:ea typeface="宋体" panose="02010600030101010101" pitchFamily="2" charset="-122"/>
              </a:rPr>
              <a:t>可修改性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当修改一个规格抽象的实现时，不需要对使用该抽象的其他任何规格抽象及其实现进行调整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0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fld id="{A5EAA71C-C74B-438B-8FF4-B40C37CA5051}" type="slidenum">
              <a:rPr lang="en-US" altLang="zh-CN" sz="1400" b="0">
                <a:solidFill>
                  <a:schemeClr val="tx1"/>
                </a:solidFill>
              </a:rPr>
              <a:pPr/>
              <a:t>9</a:t>
            </a:fld>
            <a:endParaRPr lang="en-US" altLang="zh-CN" sz="14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9786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3638</TotalTime>
  <Words>4576</Words>
  <Application>Microsoft Office PowerPoint</Application>
  <PresentationFormat>宽屏</PresentationFormat>
  <Paragraphs>545</Paragraphs>
  <Slides>46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57" baseType="lpstr">
      <vt:lpstr>HiddenHorzOCR</vt:lpstr>
      <vt:lpstr>宋体</vt:lpstr>
      <vt:lpstr>Arial</vt:lpstr>
      <vt:lpstr>Calibri</vt:lpstr>
      <vt:lpstr>Calibri Light</vt:lpstr>
      <vt:lpstr>Consolas</vt:lpstr>
      <vt:lpstr>Courier New</vt:lpstr>
      <vt:lpstr>Times New Roman</vt:lpstr>
      <vt:lpstr>Trebuchet MS</vt:lpstr>
      <vt:lpstr>Wingdings</vt:lpstr>
      <vt:lpstr>Office 主题</vt:lpstr>
      <vt:lpstr>第九讲：过程抽象与异常处理</vt:lpstr>
      <vt:lpstr>第三单元</vt:lpstr>
      <vt:lpstr>内容提要</vt:lpstr>
      <vt:lpstr>什么是抽象</vt:lpstr>
      <vt:lpstr>什么是抽象</vt:lpstr>
      <vt:lpstr>抽象类别</vt:lpstr>
      <vt:lpstr>抽象类别</vt:lpstr>
      <vt:lpstr>提取规格抽象的必要性</vt:lpstr>
      <vt:lpstr>使用规格抽象获得的好处</vt:lpstr>
      <vt:lpstr>规格抽象</vt:lpstr>
      <vt:lpstr>如何表示规格抽象</vt:lpstr>
      <vt:lpstr>过程规格的组成</vt:lpstr>
      <vt:lpstr>过程规格的组成</vt:lpstr>
      <vt:lpstr>类规格的组成</vt:lpstr>
      <vt:lpstr>使用隐含输入输出的过程规格</vt:lpstr>
      <vt:lpstr>使用隐含输入输出的过程规格</vt:lpstr>
      <vt:lpstr>过程规格抽象</vt:lpstr>
      <vt:lpstr>过程规格设计</vt:lpstr>
      <vt:lpstr>过程规格设计</vt:lpstr>
      <vt:lpstr>依据过程规格抽象的实现</vt:lpstr>
      <vt:lpstr>依据过程规格抽象的实现</vt:lpstr>
      <vt:lpstr>多线程设计下的过程规格</vt:lpstr>
      <vt:lpstr>该对使用者要求多少？</vt:lpstr>
      <vt:lpstr>规格中蕴含的不确定性</vt:lpstr>
      <vt:lpstr>过程规格的特性</vt:lpstr>
      <vt:lpstr>部分适用过程隐藏有风险</vt:lpstr>
      <vt:lpstr>部分适用过程隐藏有风险</vt:lpstr>
      <vt:lpstr>带有异常终止的过程规格</vt:lpstr>
      <vt:lpstr>带有异常终止的过程规格</vt:lpstr>
      <vt:lpstr>异常类型</vt:lpstr>
      <vt:lpstr>不可控异常类型</vt:lpstr>
      <vt:lpstr>不可控异常类型</vt:lpstr>
      <vt:lpstr>可控异常类型</vt:lpstr>
      <vt:lpstr>异常类型定义</vt:lpstr>
      <vt:lpstr>异常的抛出与捕捉处理</vt:lpstr>
      <vt:lpstr>异常的抛出与捕捉处理</vt:lpstr>
      <vt:lpstr>关于异常的处理方式</vt:lpstr>
      <vt:lpstr>关于异常的处理方式</vt:lpstr>
      <vt:lpstr>何时使用异常</vt:lpstr>
      <vt:lpstr>使用可控异常还是不可控异常</vt:lpstr>
      <vt:lpstr>防御编程(Defensive Programming)</vt:lpstr>
      <vt:lpstr>契约式编程</vt:lpstr>
      <vt:lpstr>过程规格对于实现的重要性</vt:lpstr>
      <vt:lpstr>规格的撰写</vt:lpstr>
      <vt:lpstr>JSF简要介绍</vt:lpstr>
      <vt:lpstr>作业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过程抽象与异常处理</dc:title>
  <dc:creator>Ji Wu</dc:creator>
  <cp:lastModifiedBy>Ji Wu</cp:lastModifiedBy>
  <cp:revision>872</cp:revision>
  <dcterms:created xsi:type="dcterms:W3CDTF">2014-02-13T02:25:16Z</dcterms:created>
  <dcterms:modified xsi:type="dcterms:W3CDTF">2017-04-28T00:57:53Z</dcterms:modified>
</cp:coreProperties>
</file>