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346" r:id="rId4"/>
    <p:sldId id="347" r:id="rId5"/>
    <p:sldId id="348" r:id="rId6"/>
    <p:sldId id="349" r:id="rId7"/>
    <p:sldId id="311" r:id="rId8"/>
    <p:sldId id="350" r:id="rId9"/>
    <p:sldId id="351" r:id="rId10"/>
    <p:sldId id="352" r:id="rId11"/>
    <p:sldId id="258" r:id="rId12"/>
    <p:sldId id="268" r:id="rId13"/>
    <p:sldId id="328" r:id="rId14"/>
    <p:sldId id="312" r:id="rId15"/>
    <p:sldId id="320" r:id="rId16"/>
    <p:sldId id="362" r:id="rId17"/>
    <p:sldId id="353" r:id="rId18"/>
    <p:sldId id="334" r:id="rId19"/>
    <p:sldId id="336" r:id="rId20"/>
    <p:sldId id="337" r:id="rId21"/>
    <p:sldId id="338" r:id="rId22"/>
    <p:sldId id="339" r:id="rId23"/>
    <p:sldId id="313" r:id="rId24"/>
    <p:sldId id="314" r:id="rId25"/>
    <p:sldId id="315" r:id="rId26"/>
    <p:sldId id="316" r:id="rId27"/>
    <p:sldId id="318" r:id="rId28"/>
    <p:sldId id="363" r:id="rId29"/>
    <p:sldId id="354" r:id="rId30"/>
    <p:sldId id="335" r:id="rId31"/>
    <p:sldId id="343" r:id="rId32"/>
    <p:sldId id="341" r:id="rId33"/>
    <p:sldId id="358" r:id="rId34"/>
    <p:sldId id="294" r:id="rId35"/>
    <p:sldId id="361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91862" autoAdjust="0"/>
  </p:normalViewPr>
  <p:slideViewPr>
    <p:cSldViewPr snapToGrid="0">
      <p:cViewPr varScale="1">
        <p:scale>
          <a:sx n="105" d="100"/>
          <a:sy n="105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EF39A-0511-404F-9998-503F4A3D67E5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7E503-5F8A-482F-A113-96DDBC0E2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080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访问管理：调用控制、共享控制（锁）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E503-5F8A-482F-A113-96DDBC0E25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955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调度器与电梯之间的请求队列与前面的请求队列有何区别？</a:t>
            </a:r>
            <a:endParaRPr lang="en-US" altLang="zh-CN" dirty="0" smtClean="0"/>
          </a:p>
          <a:p>
            <a:r>
              <a:rPr lang="zh-CN" altLang="en-US" dirty="0" smtClean="0"/>
              <a:t>后者要反映出“捎带”特点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E503-5F8A-482F-A113-96DDBC0E25A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239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按照目录层次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</a:t>
            </a:r>
            <a:r>
              <a:rPr lang="en-US" altLang="zh-CN" dirty="0" smtClean="0"/>
              <a:t>3</a:t>
            </a:r>
            <a:r>
              <a:rPr lang="zh-CN" altLang="en-US" dirty="0" smtClean="0"/>
              <a:t>层</a:t>
            </a:r>
            <a:r>
              <a:rPr lang="en-US" altLang="zh-CN" dirty="0" smtClean="0"/>
              <a:t>)</a:t>
            </a:r>
            <a:r>
              <a:rPr lang="zh-CN" altLang="en-US" dirty="0" smtClean="0"/>
              <a:t>限制来创建线程对象：从顶目录开始向下扫描三层，得到的每个子目录都对应一个线程进行扫描。各自按照不同的周期进行扫描。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E503-5F8A-482F-A113-96DDBC0E25A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031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在共享对象的访问上同步：线程需要调用共享对象的方法</a:t>
            </a:r>
            <a:endParaRPr lang="en-US" altLang="zh-CN" dirty="0" smtClean="0"/>
          </a:p>
          <a:p>
            <a:r>
              <a:rPr lang="zh-CN" altLang="en-US" dirty="0" smtClean="0"/>
              <a:t>在共享对象的锁上同步：线程不会调用共享对象的方法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上的同步控制而言，如果</a:t>
            </a:r>
            <a:r>
              <a:rPr lang="en-US" altLang="zh-CN" dirty="0" smtClean="0"/>
              <a:t>e</a:t>
            </a:r>
            <a:r>
              <a:rPr lang="zh-CN" altLang="en-US" dirty="0" smtClean="0"/>
              <a:t>是共享对象则可以实现目标，但是不推荐这种方式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E503-5F8A-482F-A113-96DDBC0E25A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222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E503-5F8A-482F-A113-96DDBC0E25A1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628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51C2-7666-4464-9F48-987A19970DBA}" type="datetime1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DED-B990-4E70-A530-90CE689BD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22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1DF9-374B-4960-B008-080FBD6F36C5}" type="datetime1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DED-B990-4E70-A530-90CE689BD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14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2DAA-AB13-4736-8D82-2C41B10DF880}" type="datetime1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DED-B990-4E70-A530-90CE689BD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16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24C5-9CF8-407F-AE90-60FEB25698A7}" type="datetime1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DED-B990-4E70-A530-90CE689BD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25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B91D-8812-4121-BC98-9AA8815CA73E}" type="datetime1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DED-B990-4E70-A530-90CE689BD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405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CE30-E8EB-44BE-BD17-32141D7B0E58}" type="datetime1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DED-B990-4E70-A530-90CE689BD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2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99A4-8421-4980-9E3F-1067AFE5D011}" type="datetime1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DED-B990-4E70-A530-90CE689BD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72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0E4D-6CF1-456A-A941-F2E017DF2D1D}" type="datetime1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DED-B990-4E70-A530-90CE689BD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08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1288-89C3-4D87-8D8C-90D63388F662}" type="datetime1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DED-B990-4E70-A530-90CE689BD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32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1DBA-2992-4E87-B67A-6C292CF7F2EC}" type="datetime1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DED-B990-4E70-A530-90CE689BD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62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BE53-83ED-44D0-9EB0-8A113A8B325F}" type="datetime1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DED-B990-4E70-A530-90CE689BD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676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C0E4D-6F2D-4A21-BE3F-FE28863CF9A7}" type="datetime1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F4DED-B990-4E70-A530-90CE689BD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85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第二单元总结分析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吴际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DED-B990-4E70-A530-90CE689BDA5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51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单元知识点回顾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我什么时候知道该用多线程？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面向对象分析</a:t>
            </a:r>
            <a:r>
              <a:rPr lang="en-US" altLang="zh-CN" dirty="0" smtClean="0"/>
              <a:t>/</a:t>
            </a:r>
            <a:r>
              <a:rPr lang="zh-CN" altLang="en-US" dirty="0" smtClean="0"/>
              <a:t>设计时</a:t>
            </a:r>
            <a:endParaRPr lang="en-US" altLang="zh-CN" dirty="0" smtClean="0"/>
          </a:p>
          <a:p>
            <a:r>
              <a:rPr lang="zh-CN" altLang="en-US" dirty="0"/>
              <a:t>线程</a:t>
            </a:r>
            <a:r>
              <a:rPr lang="zh-CN" altLang="en-US" dirty="0" smtClean="0"/>
              <a:t>类与线程实例</a:t>
            </a:r>
            <a:endParaRPr lang="en-US" altLang="zh-CN" dirty="0" smtClean="0"/>
          </a:p>
          <a:p>
            <a:pPr lvl="1"/>
            <a:r>
              <a:rPr lang="zh-CN" altLang="en-US" dirty="0"/>
              <a:t>几</a:t>
            </a:r>
            <a:r>
              <a:rPr lang="zh-CN" altLang="en-US" dirty="0" smtClean="0"/>
              <a:t>类线程</a:t>
            </a:r>
            <a:endParaRPr lang="en-US" altLang="zh-CN" dirty="0" smtClean="0"/>
          </a:p>
          <a:p>
            <a:pPr lvl="1"/>
            <a:r>
              <a:rPr lang="zh-CN" altLang="en-US" dirty="0"/>
              <a:t>几</a:t>
            </a:r>
            <a:r>
              <a:rPr lang="zh-CN" altLang="en-US" dirty="0" smtClean="0"/>
              <a:t>个线程</a:t>
            </a:r>
            <a:endParaRPr lang="en-US" altLang="zh-CN" dirty="0" smtClean="0"/>
          </a:p>
          <a:p>
            <a:r>
              <a:rPr lang="zh-CN" altLang="en-US" dirty="0" smtClean="0"/>
              <a:t>继承、接口、调用形成了面向问题分解和归纳的设计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关注静态规格</a:t>
            </a:r>
            <a:endParaRPr lang="en-US" altLang="zh-CN" dirty="0" smtClean="0"/>
          </a:p>
          <a:p>
            <a:r>
              <a:rPr lang="zh-CN" altLang="en-US" dirty="0" smtClean="0"/>
              <a:t>线程、协同、同步形成</a:t>
            </a:r>
            <a:r>
              <a:rPr lang="zh-CN" altLang="en-US" dirty="0" smtClean="0"/>
              <a:t>了面向性能和资源控制的设计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关注动态行为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DED-B990-4E70-A530-90CE689BDA5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172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作业训练要点分析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5</a:t>
            </a:r>
            <a:r>
              <a:rPr lang="zh-CN" altLang="en-US" dirty="0" smtClean="0"/>
              <a:t>训练要点分析</a:t>
            </a:r>
            <a:endParaRPr lang="en-US" altLang="zh-CN" dirty="0" smtClean="0"/>
          </a:p>
          <a:p>
            <a:r>
              <a:rPr lang="zh-CN" altLang="en-US" dirty="0" smtClean="0"/>
              <a:t>作业</a:t>
            </a:r>
            <a:r>
              <a:rPr lang="en-US" altLang="zh-CN" dirty="0" smtClean="0"/>
              <a:t>6</a:t>
            </a:r>
            <a:r>
              <a:rPr lang="zh-CN" altLang="en-US" dirty="0"/>
              <a:t>训练要点分析</a:t>
            </a:r>
            <a:endParaRPr lang="en-US" altLang="zh-CN" dirty="0" smtClean="0"/>
          </a:p>
          <a:p>
            <a:r>
              <a:rPr lang="zh-CN" altLang="en-US" dirty="0" smtClean="0"/>
              <a:t>作业</a:t>
            </a:r>
            <a:r>
              <a:rPr lang="en-US" altLang="zh-CN" dirty="0"/>
              <a:t>7</a:t>
            </a:r>
            <a:r>
              <a:rPr lang="zh-CN" altLang="en-US" dirty="0" smtClean="0"/>
              <a:t>训练要点分析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DED-B990-4E70-A530-90CE689BDA5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09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5</a:t>
            </a:r>
            <a:r>
              <a:rPr lang="zh-CN" altLang="en-US" dirty="0" smtClean="0"/>
              <a:t>训练</a:t>
            </a:r>
            <a:r>
              <a:rPr lang="zh-CN" altLang="en-US" dirty="0"/>
              <a:t>要点分析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理解和实践线程交互</a:t>
            </a:r>
            <a:endParaRPr lang="en-US" altLang="zh-CN" dirty="0" smtClean="0"/>
          </a:p>
          <a:p>
            <a:r>
              <a:rPr lang="zh-CN" altLang="en-US" dirty="0" smtClean="0"/>
              <a:t>线程交互</a:t>
            </a:r>
            <a:r>
              <a:rPr lang="zh-CN" altLang="en-US" dirty="0" smtClean="0"/>
              <a:t>模式识别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DED-B990-4E70-A530-90CE689BDA5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09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5</a:t>
            </a:r>
            <a:r>
              <a:rPr lang="zh-CN" altLang="en-US" dirty="0"/>
              <a:t>训练要点分析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理解和实践线程交互</a:t>
            </a:r>
            <a:endParaRPr lang="en-US" altLang="zh-CN" dirty="0"/>
          </a:p>
          <a:p>
            <a:pPr lvl="1"/>
            <a:r>
              <a:rPr lang="zh-CN" altLang="en-US" dirty="0" smtClean="0"/>
              <a:t>电梯、乘客在问题域中就具有并发行为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电梯之间“竞争”响应请求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乘客之间“竞争”使用电梯</a:t>
            </a:r>
            <a:endParaRPr lang="en-US" altLang="zh-CN" dirty="0" smtClean="0"/>
          </a:p>
          <a:p>
            <a:r>
              <a:rPr lang="zh-CN" altLang="en-US" dirty="0"/>
              <a:t>本</a:t>
            </a:r>
            <a:r>
              <a:rPr lang="zh-CN" altLang="en-US" dirty="0" smtClean="0"/>
              <a:t>次作业的难点是如何构造电梯之间、电梯与请求之间的协作关系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DED-B990-4E70-A530-90CE689BDA5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906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5</a:t>
            </a:r>
            <a:r>
              <a:rPr lang="zh-CN" altLang="en-US" dirty="0" smtClean="0"/>
              <a:t>训练</a:t>
            </a:r>
            <a:r>
              <a:rPr lang="zh-CN" altLang="en-US" dirty="0"/>
              <a:t>要点分析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0435"/>
          </a:xfrm>
        </p:spPr>
        <p:txBody>
          <a:bodyPr/>
          <a:lstStyle/>
          <a:p>
            <a:r>
              <a:rPr lang="zh-CN" altLang="en-US" dirty="0" smtClean="0"/>
              <a:t>线程之间形成链状生产者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消费者关系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4897610" y="3794760"/>
            <a:ext cx="1680210" cy="7086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调度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(Thread)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63980" y="3794760"/>
            <a:ext cx="1680210" cy="7086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请求模拟器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(Thread)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877425" y="3794760"/>
            <a:ext cx="1680210" cy="7086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电梯</a:t>
            </a:r>
            <a:r>
              <a:rPr lang="en-US" altLang="zh-CN" dirty="0"/>
              <a:t>B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(Thread)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877425" y="2423453"/>
            <a:ext cx="1680210" cy="7086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电梯</a:t>
            </a:r>
            <a:r>
              <a:rPr lang="en-US" altLang="zh-CN" dirty="0" smtClean="0"/>
              <a:t>A</a:t>
            </a:r>
          </a:p>
          <a:p>
            <a:pPr algn="ctr"/>
            <a:r>
              <a:rPr lang="en-US" altLang="zh-CN" dirty="0" smtClean="0"/>
              <a:t>(Thread)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877425" y="5271574"/>
            <a:ext cx="1680210" cy="7086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电梯</a:t>
            </a:r>
            <a:r>
              <a:rPr lang="en-US" altLang="zh-CN" dirty="0" smtClean="0"/>
              <a:t>C</a:t>
            </a:r>
          </a:p>
          <a:p>
            <a:pPr algn="ctr"/>
            <a:r>
              <a:rPr lang="en-US" altLang="zh-CN" dirty="0" smtClean="0"/>
              <a:t>(Thread)</a:t>
            </a:r>
            <a:endParaRPr lang="zh-CN" altLang="en-US" dirty="0"/>
          </a:p>
        </p:txBody>
      </p:sp>
      <p:sp>
        <p:nvSpPr>
          <p:cNvPr id="10" name="流程图: 预定义过程 9"/>
          <p:cNvSpPr/>
          <p:nvPr/>
        </p:nvSpPr>
        <p:spPr>
          <a:xfrm>
            <a:off x="3206263" y="5177790"/>
            <a:ext cx="1485900" cy="525780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请求队列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3311770" y="4766310"/>
            <a:ext cx="605790" cy="4114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dirty="0" smtClean="0"/>
              <a:t>F_R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4029809" y="4766310"/>
            <a:ext cx="605790" cy="4114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dirty="0" smtClean="0"/>
              <a:t>E_R</a:t>
            </a:r>
            <a:endParaRPr lang="zh-CN" altLang="en-US" dirty="0"/>
          </a:p>
        </p:txBody>
      </p:sp>
      <p:cxnSp>
        <p:nvCxnSpPr>
          <p:cNvPr id="14" name="肘形连接符 13"/>
          <p:cNvCxnSpPr>
            <a:stCxn id="6" idx="2"/>
            <a:endCxn id="10" idx="1"/>
          </p:cNvCxnSpPr>
          <p:nvPr/>
        </p:nvCxnSpPr>
        <p:spPr>
          <a:xfrm rot="16200000" flipH="1">
            <a:off x="2236544" y="4470961"/>
            <a:ext cx="937260" cy="100217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0" idx="3"/>
            <a:endCxn id="5" idx="2"/>
          </p:cNvCxnSpPr>
          <p:nvPr/>
        </p:nvCxnSpPr>
        <p:spPr>
          <a:xfrm flipV="1">
            <a:off x="4692163" y="4503420"/>
            <a:ext cx="1045552" cy="93726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流程图: 预定义过程 18"/>
          <p:cNvSpPr/>
          <p:nvPr/>
        </p:nvSpPr>
        <p:spPr>
          <a:xfrm>
            <a:off x="7414846" y="2515992"/>
            <a:ext cx="1485900" cy="525780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请求队列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7520353" y="2104512"/>
            <a:ext cx="605790" cy="4114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dirty="0" smtClean="0"/>
              <a:t>F_R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8238392" y="2104512"/>
            <a:ext cx="605790" cy="4114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dirty="0" smtClean="0"/>
              <a:t>E_R</a:t>
            </a:r>
            <a:endParaRPr lang="zh-CN" altLang="en-US" dirty="0"/>
          </a:p>
        </p:txBody>
      </p:sp>
      <p:cxnSp>
        <p:nvCxnSpPr>
          <p:cNvPr id="22" name="肘形连接符 21"/>
          <p:cNvCxnSpPr>
            <a:stCxn id="5" idx="0"/>
            <a:endCxn id="19" idx="1"/>
          </p:cNvCxnSpPr>
          <p:nvPr/>
        </p:nvCxnSpPr>
        <p:spPr>
          <a:xfrm rot="5400000" flipH="1" flipV="1">
            <a:off x="6068341" y="2448256"/>
            <a:ext cx="1015878" cy="1677131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9" idx="3"/>
            <a:endCxn id="8" idx="1"/>
          </p:cNvCxnSpPr>
          <p:nvPr/>
        </p:nvCxnSpPr>
        <p:spPr>
          <a:xfrm flipV="1">
            <a:off x="8900746" y="2777783"/>
            <a:ext cx="976679" cy="10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流程图: 预定义过程 30"/>
          <p:cNvSpPr/>
          <p:nvPr/>
        </p:nvSpPr>
        <p:spPr>
          <a:xfrm>
            <a:off x="7414846" y="5360670"/>
            <a:ext cx="1485900" cy="525780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请求队列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7520353" y="4949190"/>
            <a:ext cx="605790" cy="4114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dirty="0" smtClean="0"/>
              <a:t>F_R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8238392" y="4949190"/>
            <a:ext cx="605790" cy="4114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dirty="0" smtClean="0"/>
              <a:t>E_R</a:t>
            </a:r>
            <a:endParaRPr lang="zh-CN" altLang="en-US" dirty="0"/>
          </a:p>
        </p:txBody>
      </p:sp>
      <p:cxnSp>
        <p:nvCxnSpPr>
          <p:cNvPr id="34" name="肘形连接符 33"/>
          <p:cNvCxnSpPr>
            <a:stCxn id="5" idx="3"/>
            <a:endCxn id="31" idx="1"/>
          </p:cNvCxnSpPr>
          <p:nvPr/>
        </p:nvCxnSpPr>
        <p:spPr>
          <a:xfrm>
            <a:off x="6577820" y="4149090"/>
            <a:ext cx="837026" cy="147447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31" idx="3"/>
            <a:endCxn id="9" idx="1"/>
          </p:cNvCxnSpPr>
          <p:nvPr/>
        </p:nvCxnSpPr>
        <p:spPr>
          <a:xfrm>
            <a:off x="8900746" y="5623560"/>
            <a:ext cx="976679" cy="23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流程图: 预定义过程 40"/>
          <p:cNvSpPr/>
          <p:nvPr/>
        </p:nvSpPr>
        <p:spPr>
          <a:xfrm>
            <a:off x="7455294" y="3883856"/>
            <a:ext cx="1485900" cy="525780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请求队列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7560801" y="3472376"/>
            <a:ext cx="605790" cy="4114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dirty="0" smtClean="0"/>
              <a:t>F_R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8278840" y="3472376"/>
            <a:ext cx="605790" cy="4114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dirty="0" smtClean="0"/>
              <a:t>E_R</a:t>
            </a:r>
            <a:endParaRPr lang="zh-CN" altLang="en-US" dirty="0"/>
          </a:p>
        </p:txBody>
      </p:sp>
      <p:cxnSp>
        <p:nvCxnSpPr>
          <p:cNvPr id="46" name="肘形连接符 45"/>
          <p:cNvCxnSpPr>
            <a:stCxn id="5" idx="3"/>
            <a:endCxn id="41" idx="1"/>
          </p:cNvCxnSpPr>
          <p:nvPr/>
        </p:nvCxnSpPr>
        <p:spPr>
          <a:xfrm flipV="1">
            <a:off x="6577820" y="4146746"/>
            <a:ext cx="877474" cy="23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肘形连接符 45"/>
          <p:cNvCxnSpPr>
            <a:stCxn id="41" idx="3"/>
            <a:endCxn id="7" idx="1"/>
          </p:cNvCxnSpPr>
          <p:nvPr/>
        </p:nvCxnSpPr>
        <p:spPr>
          <a:xfrm>
            <a:off x="8941194" y="4146746"/>
            <a:ext cx="936231" cy="23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DED-B990-4E70-A530-90CE689BDA5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16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5</a:t>
            </a:r>
            <a:r>
              <a:rPr lang="zh-CN" altLang="en-US" dirty="0" smtClean="0"/>
              <a:t>训练</a:t>
            </a:r>
            <a:r>
              <a:rPr lang="zh-CN" altLang="en-US" dirty="0"/>
              <a:t>要点分析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如何支持捎带？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之前的设计：调度器持续监控电梯的运动状态变化，从而扫描队列找到相应的请求进行捎带调度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多线程设计：调度器</a:t>
            </a:r>
            <a:r>
              <a:rPr lang="en-US" altLang="zh-CN" dirty="0" smtClean="0"/>
              <a:t>(</a:t>
            </a:r>
            <a:r>
              <a:rPr lang="zh-CN" altLang="en-US" dirty="0" smtClean="0"/>
              <a:t>线程</a:t>
            </a:r>
            <a:r>
              <a:rPr lang="en-US" altLang="zh-CN" dirty="0" smtClean="0"/>
              <a:t>)</a:t>
            </a:r>
            <a:r>
              <a:rPr lang="zh-CN" altLang="en-US" dirty="0" smtClean="0"/>
              <a:t>如何知道电梯</a:t>
            </a:r>
            <a:r>
              <a:rPr lang="en-US" altLang="zh-CN" dirty="0" smtClean="0"/>
              <a:t>(</a:t>
            </a:r>
            <a:r>
              <a:rPr lang="zh-CN" altLang="en-US" dirty="0" smtClean="0"/>
              <a:t>线程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的状态？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方案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：调度器拥有对所有电梯线程对象的引用，把电梯线程当成一般对象进行访问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方案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：设置一个</a:t>
            </a:r>
            <a:r>
              <a:rPr lang="en-US" altLang="zh-CN" dirty="0" smtClean="0"/>
              <a:t>status board</a:t>
            </a:r>
            <a:r>
              <a:rPr lang="zh-CN" altLang="en-US" dirty="0" smtClean="0"/>
              <a:t>，电梯线程把自己的状态发布到</a:t>
            </a:r>
            <a:r>
              <a:rPr lang="en-US" altLang="zh-CN" dirty="0" smtClean="0"/>
              <a:t>board</a:t>
            </a:r>
            <a:r>
              <a:rPr lang="zh-CN" altLang="en-US" dirty="0" smtClean="0"/>
              <a:t>，调度器从中读取电梯状态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捎带调度的动态性要求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电梯运行过程中不断出现新的请求，无法提前做好预判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实际工程考虑：中心调度器关注请求到电梯的分配（强调运动量或负载均衡）；电梯调度器关注捎带处理（强调请求响应效率）。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DED-B990-4E70-A530-90CE689BDA5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81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5</a:t>
            </a:r>
            <a:r>
              <a:rPr lang="zh-CN" altLang="en-US" dirty="0" smtClean="0"/>
              <a:t>公测整体情况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r="2223" b="1567"/>
          <a:stretch/>
        </p:blipFill>
        <p:spPr>
          <a:xfrm>
            <a:off x="5514389" y="1358444"/>
            <a:ext cx="6611571" cy="54284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" y="1320254"/>
            <a:ext cx="3493065" cy="27016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2" y="4054614"/>
            <a:ext cx="3481060" cy="276274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603237" y="1793895"/>
            <a:ext cx="1911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Top5 failed: </a:t>
            </a:r>
            <a:r>
              <a:rPr lang="zh-CN" altLang="en-US" dirty="0" smtClean="0"/>
              <a:t>涉及多个电梯的捎带功能，包括多个运动方向、所处楼层、请求间隔时间等。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562597" y="4876462"/>
            <a:ext cx="1911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Top5 passed: </a:t>
            </a:r>
            <a:r>
              <a:rPr lang="zh-CN" altLang="en-US" dirty="0" smtClean="0"/>
              <a:t>主要涉及输入有效性检查、重复请求等基本功能测试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DED-B990-4E70-A530-90CE689BDA5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0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的主要设计问题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 smtClean="0"/>
              <a:t>没有</a:t>
            </a:r>
            <a:r>
              <a:rPr lang="zh-CN" altLang="en-US" dirty="0"/>
              <a:t>或</a:t>
            </a:r>
            <a:r>
              <a:rPr lang="zh-CN" altLang="en-US" dirty="0" smtClean="0"/>
              <a:t>错误的</a:t>
            </a:r>
            <a:r>
              <a:rPr lang="zh-CN" altLang="zh-CN" dirty="0" smtClean="0"/>
              <a:t>线程</a:t>
            </a:r>
            <a:r>
              <a:rPr lang="zh-CN" altLang="zh-CN" dirty="0"/>
              <a:t>安全</a:t>
            </a:r>
            <a:r>
              <a:rPr lang="zh-CN" altLang="zh-CN" dirty="0" smtClean="0"/>
              <a:t>控制</a:t>
            </a:r>
            <a:endParaRPr lang="en-US" altLang="zh-CN" dirty="0" smtClean="0"/>
          </a:p>
          <a:p>
            <a:pPr lvl="1"/>
            <a:r>
              <a:rPr lang="zh-CN" altLang="zh-CN" dirty="0"/>
              <a:t>对于“托盘”类没有加锁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导致</a:t>
            </a:r>
            <a:r>
              <a:rPr lang="zh-CN" altLang="zh-CN" dirty="0" smtClean="0"/>
              <a:t>多</a:t>
            </a:r>
            <a:r>
              <a:rPr lang="zh-CN" altLang="zh-CN" dirty="0"/>
              <a:t>个线程访问同一个“托盘”时</a:t>
            </a:r>
            <a:r>
              <a:rPr lang="zh-CN" altLang="zh-CN" dirty="0" smtClean="0"/>
              <a:t>发生</a:t>
            </a:r>
            <a:r>
              <a:rPr lang="zh-CN" altLang="en-US" dirty="0" smtClean="0"/>
              <a:t>不安全问题</a:t>
            </a:r>
            <a:r>
              <a:rPr lang="zh-CN" altLang="zh-CN" dirty="0" smtClean="0"/>
              <a:t>。</a:t>
            </a:r>
            <a:r>
              <a:rPr lang="zh-CN" altLang="zh-CN" dirty="0"/>
              <a:t>或者对加锁理解错误导致线程安全不稳定，常表现为相同的输入，前后两次输出不同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剪贴式代码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不同方法，甚至一个方法中的不同分支出现大量重复代码</a:t>
            </a:r>
            <a:endParaRPr lang="en-US" altLang="zh-CN" dirty="0" smtClean="0"/>
          </a:p>
          <a:p>
            <a:r>
              <a:rPr lang="zh-CN" altLang="en-US" dirty="0" smtClean="0"/>
              <a:t>方法很少使用自己所在类的属性，而是使用其他类的属性数据</a:t>
            </a:r>
            <a:endParaRPr lang="en-US" altLang="zh-CN" dirty="0" smtClean="0"/>
          </a:p>
          <a:p>
            <a:r>
              <a:rPr lang="zh-CN" altLang="en-US" dirty="0" smtClean="0"/>
              <a:t>没有交互的继承设计（</a:t>
            </a:r>
            <a:r>
              <a:rPr lang="en-US" altLang="zh-CN" dirty="0" smtClean="0"/>
              <a:t>Scheduler</a:t>
            </a:r>
            <a:r>
              <a:rPr lang="zh-CN" altLang="en-US" dirty="0" smtClean="0"/>
              <a:t>类）</a:t>
            </a:r>
            <a:endParaRPr lang="en-US" altLang="zh-CN" dirty="0" smtClean="0"/>
          </a:p>
          <a:p>
            <a:pPr lvl="1"/>
            <a:r>
              <a:rPr lang="zh-CN" altLang="en-US" dirty="0"/>
              <a:t>子</a:t>
            </a:r>
            <a:r>
              <a:rPr lang="zh-CN" altLang="en-US" dirty="0" smtClean="0"/>
              <a:t>类和父类之间没有交互</a:t>
            </a:r>
            <a:endParaRPr lang="en-US" altLang="zh-CN" dirty="0" smtClean="0"/>
          </a:p>
          <a:p>
            <a:r>
              <a:rPr lang="zh-CN" altLang="en-US" dirty="0" smtClean="0"/>
              <a:t>面条代码</a:t>
            </a:r>
            <a:endParaRPr lang="en-US" altLang="zh-CN" dirty="0" smtClean="0"/>
          </a:p>
          <a:p>
            <a:pPr lvl="1"/>
            <a:r>
              <a:rPr lang="zh-CN" altLang="en-US" dirty="0"/>
              <a:t>一个</a:t>
            </a:r>
            <a:r>
              <a:rPr lang="zh-CN" altLang="en-US" dirty="0" smtClean="0"/>
              <a:t>类差不多就一个方法，使用大量的分支控制，长度甚至达</a:t>
            </a:r>
            <a:r>
              <a:rPr lang="en-US" altLang="zh-CN" dirty="0" smtClean="0"/>
              <a:t>500</a:t>
            </a:r>
            <a:r>
              <a:rPr lang="zh-CN" altLang="en-US" dirty="0" smtClean="0"/>
              <a:t>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DED-B990-4E70-A530-90CE689BDA5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64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6</a:t>
            </a:r>
            <a:r>
              <a:rPr lang="zh-CN" altLang="en-US" dirty="0"/>
              <a:t>训练要点分析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程序并发特征由待处理输入的特征决定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个平级目录需要进行处理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注意理解与多电梯系统的并发特征差异</a:t>
            </a:r>
            <a:endParaRPr lang="en-US" altLang="zh-CN" dirty="0" smtClean="0"/>
          </a:p>
          <a:p>
            <a:r>
              <a:rPr lang="zh-CN" altLang="en-US" dirty="0" smtClean="0"/>
              <a:t>实践线程的主从协同模式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zh-CN" altLang="en-US" dirty="0"/>
              <a:t>锁的线程同步设计</a:t>
            </a:r>
            <a:endParaRPr lang="en-US" altLang="zh-CN" dirty="0"/>
          </a:p>
          <a:p>
            <a:r>
              <a:rPr lang="zh-CN" altLang="en-US" dirty="0"/>
              <a:t>实践线程安全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r>
              <a:rPr lang="zh-CN" altLang="en-US" dirty="0" smtClean="0"/>
              <a:t>使用代码进行测试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DED-B990-4E70-A530-90CE689BDA5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32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6</a:t>
            </a:r>
            <a:r>
              <a:rPr lang="zh-CN" altLang="en-US" dirty="0" smtClean="0"/>
              <a:t>训练要点分析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实践线程的</a:t>
            </a:r>
            <a:r>
              <a:rPr lang="zh-CN" altLang="en-US" dirty="0" smtClean="0"/>
              <a:t>主从协同模式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不同线程的角色不同，工作模式也不同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主动工作模式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主动扫描或检查外部世界是否发生变化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例：端口扫描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例：扫描文件信息的变化、扫描网页的变化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被动工作模式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不断查看某个信号量被设置（内部设计）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例：</a:t>
            </a:r>
            <a:r>
              <a:rPr lang="en-US" altLang="zh-CN" dirty="0" smtClean="0"/>
              <a:t>tray</a:t>
            </a:r>
            <a:r>
              <a:rPr lang="zh-CN" altLang="en-US" dirty="0" smtClean="0"/>
              <a:t>是否</a:t>
            </a:r>
            <a:r>
              <a:rPr lang="en-US" altLang="zh-CN" dirty="0" smtClean="0"/>
              <a:t>available</a:t>
            </a:r>
          </a:p>
          <a:p>
            <a:pPr lvl="2"/>
            <a:r>
              <a:rPr lang="zh-CN" altLang="en-US" dirty="0" smtClean="0"/>
              <a:t>例：判断是否有新的数据到达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DED-B990-4E70-A530-90CE689BDA5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908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单元知识点回顾</a:t>
            </a:r>
            <a:endParaRPr lang="en-US" altLang="zh-CN" dirty="0" smtClean="0"/>
          </a:p>
          <a:p>
            <a:r>
              <a:rPr lang="zh-CN" altLang="en-US" dirty="0" smtClean="0"/>
              <a:t>作业训练要点分析</a:t>
            </a:r>
            <a:endParaRPr lang="en-US" altLang="zh-CN" dirty="0" smtClean="0"/>
          </a:p>
          <a:p>
            <a:r>
              <a:rPr lang="zh-CN" altLang="en-US" dirty="0" smtClean="0"/>
              <a:t>本次作业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DED-B990-4E70-A530-90CE689BDA5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89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6</a:t>
            </a:r>
            <a:r>
              <a:rPr lang="zh-CN" altLang="en-US" dirty="0" smtClean="0"/>
              <a:t>训练要点分析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实践线程的</a:t>
            </a:r>
            <a:r>
              <a:rPr lang="zh-CN" altLang="en-US" dirty="0" smtClean="0"/>
              <a:t>主从协同模式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采用主动模式的线程需要与外部环境对象进行交互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采用被动模式的线程需要按照一定协议与主动模式线程交互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需要几个主动工作模式线程？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需要几个被动工作模式线程？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主动线程与被动线程如何协同？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DED-B990-4E70-A530-90CE689BDA5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388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6</a:t>
            </a:r>
            <a:r>
              <a:rPr lang="zh-CN" altLang="en-US" dirty="0" smtClean="0"/>
              <a:t>训练要点分析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实践线程的</a:t>
            </a:r>
            <a:r>
              <a:rPr lang="zh-CN" altLang="en-US" dirty="0" smtClean="0"/>
              <a:t>主从协同模式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需要几类线程？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系统需要“感知”多少类不同的外部对象状态变化？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触发器包括</a:t>
            </a:r>
            <a:r>
              <a:rPr lang="en-US" altLang="zh-CN" dirty="0"/>
              <a:t>renamed, </a:t>
            </a:r>
            <a:r>
              <a:rPr lang="en-US" altLang="zh-CN" dirty="0" smtClean="0"/>
              <a:t>modified(time), </a:t>
            </a:r>
            <a:r>
              <a:rPr lang="en-US" altLang="zh-CN" dirty="0"/>
              <a:t>path-changed, </a:t>
            </a:r>
            <a:r>
              <a:rPr lang="en-US" altLang="zh-CN" dirty="0" smtClean="0"/>
              <a:t>size-changed</a:t>
            </a:r>
          </a:p>
          <a:p>
            <a:pPr lvl="2"/>
            <a:r>
              <a:rPr lang="zh-CN" altLang="en-US" dirty="0" smtClean="0"/>
              <a:t>如何知道是否发生变化？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建立快照</a:t>
            </a:r>
            <a:r>
              <a:rPr lang="en-US" altLang="zh-CN" dirty="0" smtClean="0"/>
              <a:t>snapshot</a:t>
            </a:r>
            <a:r>
              <a:rPr lang="zh-CN" altLang="en-US" dirty="0" smtClean="0"/>
              <a:t>（多叉树）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基于快照的</a:t>
            </a:r>
            <a:r>
              <a:rPr lang="en-US" altLang="zh-CN" dirty="0" smtClean="0"/>
              <a:t>diff</a:t>
            </a:r>
          </a:p>
          <a:p>
            <a:pPr lvl="3"/>
            <a:r>
              <a:rPr lang="zh-CN" altLang="en-US" dirty="0" smtClean="0"/>
              <a:t>快照的更新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获取快照线程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主动工作，周期如何确定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，不关心是否发生变化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快照</a:t>
            </a:r>
            <a:r>
              <a:rPr lang="en-US" altLang="zh-CN" dirty="0" smtClean="0"/>
              <a:t>diff</a:t>
            </a:r>
            <a:r>
              <a:rPr lang="zh-CN" altLang="en-US" dirty="0" smtClean="0"/>
              <a:t>线程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被动工作，一旦有</a:t>
            </a:r>
            <a:r>
              <a:rPr lang="en-US" altLang="zh-CN" dirty="0" smtClean="0"/>
              <a:t>’</a:t>
            </a:r>
            <a:r>
              <a:rPr lang="zh-CN" altLang="en-US" dirty="0" smtClean="0"/>
              <a:t>新</a:t>
            </a:r>
            <a:r>
              <a:rPr lang="en-US" altLang="zh-CN" dirty="0" smtClean="0"/>
              <a:t>’</a:t>
            </a:r>
            <a:r>
              <a:rPr lang="zh-CN" altLang="en-US" dirty="0" smtClean="0"/>
              <a:t>快照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，发现变化，不关心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触发控制线程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被动工作，一旦发现变化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，该触发哪个</a:t>
            </a:r>
            <a:r>
              <a:rPr lang="en-US" altLang="zh-CN" dirty="0" smtClean="0"/>
              <a:t>/</a:t>
            </a:r>
            <a:r>
              <a:rPr lang="zh-CN" altLang="en-US" dirty="0" smtClean="0"/>
              <a:t>哪些触发器</a:t>
            </a:r>
            <a:r>
              <a:rPr lang="en-US" altLang="zh-CN" dirty="0" smtClean="0"/>
              <a:t>(</a:t>
            </a:r>
            <a:r>
              <a:rPr lang="zh-CN" altLang="en-US" dirty="0" smtClean="0"/>
              <a:t>执行哪个任务</a:t>
            </a:r>
            <a:r>
              <a:rPr lang="en-US" altLang="zh-CN" dirty="0" smtClean="0"/>
              <a:t>)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几</a:t>
            </a:r>
            <a:r>
              <a:rPr lang="zh-CN" altLang="en-US" dirty="0"/>
              <a:t>类</a:t>
            </a:r>
            <a:r>
              <a:rPr lang="zh-CN" altLang="en-US" dirty="0" smtClean="0"/>
              <a:t>线程之间如何协作？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生产者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消费者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Tray: </a:t>
            </a:r>
            <a:r>
              <a:rPr lang="zh-CN" altLang="en-US" dirty="0" smtClean="0"/>
              <a:t>快照、变化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DED-B990-4E70-A530-90CE689BDA5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37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6</a:t>
            </a:r>
            <a:r>
              <a:rPr lang="zh-CN" altLang="en-US" dirty="0" smtClean="0"/>
              <a:t>训练要点分析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实践线程的</a:t>
            </a:r>
            <a:r>
              <a:rPr lang="zh-CN" altLang="en-US" dirty="0" smtClean="0"/>
              <a:t>主从协同模式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需要创建多少个线程？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方案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：只要遇到目录，就创建一个线程对象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方案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：以顶目录为根，按照目录层次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</a:t>
            </a:r>
            <a:r>
              <a:rPr lang="en-US" altLang="zh-CN" dirty="0" smtClean="0"/>
              <a:t>3</a:t>
            </a:r>
            <a:r>
              <a:rPr lang="zh-CN" altLang="en-US" dirty="0" smtClean="0"/>
              <a:t>层</a:t>
            </a:r>
            <a:r>
              <a:rPr lang="en-US" altLang="zh-CN" dirty="0" smtClean="0"/>
              <a:t>)</a:t>
            </a:r>
            <a:r>
              <a:rPr lang="zh-CN" altLang="en-US" dirty="0" smtClean="0"/>
              <a:t>限制来创建线程对象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方案</a:t>
            </a:r>
            <a:r>
              <a:rPr lang="en-US" altLang="zh-CN" dirty="0" smtClean="0"/>
              <a:t>C</a:t>
            </a:r>
            <a:r>
              <a:rPr lang="zh-CN" altLang="en-US" dirty="0" smtClean="0"/>
              <a:t>：了解输入的顶层目录深度，综合决定需要创建多少个线程对象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有哪些共享信息？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快照、文件属性变化、</a:t>
            </a:r>
            <a:r>
              <a:rPr lang="en-US" altLang="zh-CN" dirty="0" smtClean="0"/>
              <a:t>summary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detail</a:t>
            </a:r>
          </a:p>
          <a:p>
            <a:pPr lvl="1"/>
            <a:r>
              <a:rPr lang="zh-CN" altLang="en-US" dirty="0"/>
              <a:t>在指定文件中记录信息本质上是同步</a:t>
            </a:r>
            <a:r>
              <a:rPr lang="zh-CN" altLang="en-US" dirty="0" smtClean="0"/>
              <a:t>行为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方案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：触发控制线程独立输出到指定文件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方案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：触发控制线程独立输出到一个内存对象</a:t>
            </a:r>
            <a:r>
              <a:rPr lang="en-US" altLang="zh-CN" dirty="0" smtClean="0"/>
              <a:t>(buffer)</a:t>
            </a:r>
            <a:r>
              <a:rPr lang="zh-CN" altLang="en-US" dirty="0" smtClean="0"/>
              <a:t>，然后集中输出到外存文件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DED-B990-4E70-A530-90CE689BDA5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994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6</a:t>
            </a:r>
            <a:r>
              <a:rPr lang="zh-CN" altLang="en-US" dirty="0" smtClean="0"/>
              <a:t>训练</a:t>
            </a:r>
            <a:r>
              <a:rPr lang="zh-CN" altLang="en-US" dirty="0"/>
              <a:t>要点分析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基于锁的线程同步设计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每个对象都内置了一个</a:t>
            </a:r>
            <a:r>
              <a:rPr lang="en-US" altLang="zh-CN" dirty="0" smtClean="0"/>
              <a:t>lock</a:t>
            </a:r>
          </a:p>
          <a:p>
            <a:pPr lvl="1"/>
            <a:r>
              <a:rPr lang="zh-CN" altLang="en-US" dirty="0" smtClean="0"/>
              <a:t>任何一个对象都可以用来控制线程进入受控区域的执行</a:t>
            </a:r>
            <a:r>
              <a:rPr lang="en-US" altLang="zh-CN" dirty="0" smtClean="0"/>
              <a:t>(Monitor Pattern)</a:t>
            </a:r>
          </a:p>
          <a:p>
            <a:pPr lvl="1"/>
            <a:r>
              <a:rPr lang="zh-CN" altLang="en-US" dirty="0" smtClean="0"/>
              <a:t>为什么锁会发生效果？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锁加在何处？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使用哪个锁？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DED-B990-4E70-A530-90CE689BDA5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2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6</a:t>
            </a:r>
            <a:r>
              <a:rPr lang="zh-CN" altLang="en-US" dirty="0" smtClean="0"/>
              <a:t>训练</a:t>
            </a:r>
            <a:r>
              <a:rPr lang="zh-CN" altLang="en-US" dirty="0"/>
              <a:t>要点分析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基于锁的线程同步设计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为什么锁会发生效果？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(1)</a:t>
            </a:r>
            <a:r>
              <a:rPr lang="zh-CN" altLang="en-US" dirty="0" smtClean="0"/>
              <a:t>多个线程会执行到相同的代码区域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(2)</a:t>
            </a:r>
            <a:r>
              <a:rPr lang="zh-CN" altLang="en-US" dirty="0" smtClean="0"/>
              <a:t>多个线程使用相同对象的锁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即相同的锁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(3)JVM</a:t>
            </a:r>
            <a:r>
              <a:rPr lang="zh-CN" altLang="en-US" dirty="0" smtClean="0"/>
              <a:t>确保在任何时候只能有一个线程获得进入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区域的锁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(4)</a:t>
            </a:r>
            <a:r>
              <a:rPr lang="zh-CN" altLang="en-US" dirty="0" smtClean="0"/>
              <a:t>线程可以主动放弃锁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(5)</a:t>
            </a:r>
            <a:r>
              <a:rPr lang="zh-CN" altLang="en-US" dirty="0" smtClean="0"/>
              <a:t>或者执行结束自动释放锁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锁加在何处？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锁住线程执行体</a:t>
            </a:r>
            <a:endParaRPr lang="en-US" altLang="zh-CN" dirty="0" smtClean="0"/>
          </a:p>
          <a:p>
            <a:pPr lvl="2"/>
            <a:r>
              <a:rPr lang="zh-CN" altLang="en-US" dirty="0"/>
              <a:t>锁</a:t>
            </a:r>
            <a:r>
              <a:rPr lang="zh-CN" altLang="en-US" dirty="0" smtClean="0"/>
              <a:t>住共享对象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使用哪个锁？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Monitor</a:t>
            </a:r>
            <a:r>
              <a:rPr lang="zh-CN" altLang="en-US" dirty="0" smtClean="0"/>
              <a:t>区域计算相关的锁</a:t>
            </a:r>
            <a:endParaRPr lang="en-US" altLang="zh-CN" dirty="0" smtClean="0"/>
          </a:p>
          <a:p>
            <a:pPr lvl="2"/>
            <a:r>
              <a:rPr lang="en-US" altLang="zh-CN" dirty="0"/>
              <a:t>Monitor</a:t>
            </a:r>
            <a:r>
              <a:rPr lang="zh-CN" altLang="en-US" dirty="0"/>
              <a:t>区域</a:t>
            </a:r>
            <a:r>
              <a:rPr lang="zh-CN" altLang="en-US" dirty="0" smtClean="0"/>
              <a:t>计算</a:t>
            </a:r>
            <a:r>
              <a:rPr lang="zh-CN" altLang="en-US" dirty="0"/>
              <a:t>无关</a:t>
            </a:r>
            <a:r>
              <a:rPr lang="zh-CN" altLang="en-US" dirty="0" smtClean="0"/>
              <a:t>的</a:t>
            </a:r>
            <a:r>
              <a:rPr lang="zh-CN" altLang="en-US" dirty="0"/>
              <a:t>锁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DED-B990-4E70-A530-90CE689BDA5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0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6</a:t>
            </a:r>
            <a:r>
              <a:rPr lang="zh-CN" altLang="en-US" dirty="0" smtClean="0"/>
              <a:t>训练</a:t>
            </a:r>
            <a:r>
              <a:rPr lang="zh-CN" altLang="en-US" dirty="0"/>
              <a:t>要点分析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基于锁的线程同步设计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锁加在何处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锁住线程执行体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锁住共享对象</a:t>
            </a:r>
            <a:endParaRPr lang="en-US" altLang="zh-CN" dirty="0" smtClean="0"/>
          </a:p>
          <a:p>
            <a:pPr lvl="1"/>
            <a:r>
              <a:rPr lang="zh-CN" altLang="en-US" dirty="0"/>
              <a:t>哪一</a:t>
            </a:r>
            <a:r>
              <a:rPr lang="zh-CN" altLang="en-US" dirty="0" smtClean="0"/>
              <a:t>个会取得预期效果？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7161576" y="628237"/>
            <a:ext cx="50153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//Thread body</a:t>
            </a:r>
          </a:p>
          <a:p>
            <a:r>
              <a:rPr lang="en-US" altLang="zh-CN" dirty="0" smtClean="0"/>
              <a:t>run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</a:t>
            </a:r>
            <a:r>
              <a:rPr lang="en-US" altLang="zh-CN" dirty="0" smtClean="0"/>
              <a:t>…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synchronized(e){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…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try{…wait()…}catch (</a:t>
            </a:r>
            <a:r>
              <a:rPr lang="en-US" altLang="zh-CN" dirty="0" err="1" smtClean="0"/>
              <a:t>InterrupedException</a:t>
            </a:r>
            <a:r>
              <a:rPr lang="en-US" altLang="zh-CN" dirty="0" smtClean="0"/>
              <a:t> ex){}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}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7158724" y="3726577"/>
            <a:ext cx="50153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//Shared Object body</a:t>
            </a:r>
          </a:p>
          <a:p>
            <a:r>
              <a:rPr lang="en-US" altLang="zh-CN" dirty="0" smtClean="0"/>
              <a:t>method(){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smtClean="0"/>
              <a:t>…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synchronized(e){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…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try{…wait()…}catch (</a:t>
            </a:r>
            <a:r>
              <a:rPr lang="en-US" altLang="zh-CN" dirty="0" err="1" smtClean="0"/>
              <a:t>InterrupedException</a:t>
            </a:r>
            <a:r>
              <a:rPr lang="en-US" altLang="zh-CN" dirty="0" smtClean="0"/>
              <a:t> ex){}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}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498764" y="4603739"/>
            <a:ext cx="6206836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线程同步</a:t>
            </a:r>
            <a:r>
              <a:rPr lang="en-US" altLang="zh-CN" sz="2400" dirty="0" smtClean="0"/>
              <a:t>---&gt;</a:t>
            </a:r>
            <a:r>
              <a:rPr lang="zh-CN" altLang="en-US" sz="2400" dirty="0" smtClean="0"/>
              <a:t>线程在</a:t>
            </a:r>
            <a:r>
              <a:rPr lang="en-US" altLang="zh-CN" sz="2400" dirty="0" smtClean="0"/>
              <a:t>&lt;</a:t>
            </a:r>
            <a:r>
              <a:rPr lang="zh-CN" altLang="en-US" sz="2400" dirty="0" smtClean="0"/>
              <a:t>共享对象</a:t>
            </a:r>
            <a:r>
              <a:rPr lang="en-US" altLang="zh-CN" sz="2400" dirty="0" smtClean="0"/>
              <a:t>&gt;</a:t>
            </a:r>
            <a:r>
              <a:rPr lang="zh-CN" altLang="en-US" sz="2400" dirty="0" smtClean="0"/>
              <a:t>的访问上同步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   </a:t>
            </a:r>
            <a:r>
              <a:rPr lang="zh-CN" altLang="en-US" sz="2400" dirty="0" smtClean="0"/>
              <a:t>线程在</a:t>
            </a:r>
            <a:r>
              <a:rPr lang="en-US" altLang="zh-CN" sz="2400" dirty="0" smtClean="0"/>
              <a:t>&lt;</a:t>
            </a:r>
            <a:r>
              <a:rPr lang="zh-CN" altLang="en-US" sz="2400" dirty="0" smtClean="0"/>
              <a:t>共享对象</a:t>
            </a:r>
            <a:r>
              <a:rPr lang="en-US" altLang="zh-CN" sz="2400" dirty="0" smtClean="0"/>
              <a:t>&gt;</a:t>
            </a:r>
            <a:r>
              <a:rPr lang="zh-CN" altLang="en-US" sz="2400" dirty="0" smtClean="0"/>
              <a:t>的锁上同步</a:t>
            </a: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DED-B990-4E70-A530-90CE689BDA5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3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6</a:t>
            </a:r>
            <a:r>
              <a:rPr lang="zh-CN" altLang="en-US" dirty="0" smtClean="0"/>
              <a:t>训练</a:t>
            </a:r>
            <a:r>
              <a:rPr lang="zh-CN" altLang="en-US" dirty="0"/>
              <a:t>要点分析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377545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基于锁的线程同步设计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使用哪个锁？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Monitor</a:t>
            </a:r>
            <a:r>
              <a:rPr lang="zh-CN" altLang="en-US" dirty="0" smtClean="0"/>
              <a:t>区域计算相关的锁</a:t>
            </a:r>
            <a:endParaRPr lang="en-US" altLang="zh-CN" dirty="0" smtClean="0"/>
          </a:p>
          <a:p>
            <a:pPr lvl="2"/>
            <a:r>
              <a:rPr lang="en-US" altLang="zh-CN" dirty="0"/>
              <a:t>Monitor</a:t>
            </a:r>
            <a:r>
              <a:rPr lang="zh-CN" altLang="en-US" dirty="0"/>
              <a:t>区域</a:t>
            </a:r>
            <a:r>
              <a:rPr lang="zh-CN" altLang="en-US" dirty="0" smtClean="0"/>
              <a:t>计算</a:t>
            </a:r>
            <a:r>
              <a:rPr lang="zh-CN" altLang="en-US" dirty="0"/>
              <a:t>无关</a:t>
            </a:r>
            <a:r>
              <a:rPr lang="zh-CN" altLang="en-US" dirty="0" smtClean="0"/>
              <a:t>的</a:t>
            </a:r>
            <a:r>
              <a:rPr lang="zh-CN" altLang="en-US" dirty="0"/>
              <a:t>锁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8215745" y="3007191"/>
            <a:ext cx="3706092" cy="1200329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//Shared Object body</a:t>
            </a:r>
          </a:p>
          <a:p>
            <a:r>
              <a:rPr lang="en-US" altLang="zh-CN" dirty="0" smtClean="0"/>
              <a:t>synchronized method(){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8215745" y="212720"/>
            <a:ext cx="3706092" cy="2585323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//Shared Object body</a:t>
            </a:r>
          </a:p>
          <a:p>
            <a:r>
              <a:rPr lang="en-US" altLang="zh-CN" dirty="0" smtClean="0"/>
              <a:t>method(){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smtClean="0"/>
              <a:t>…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synchronized(e){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…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e.func</a:t>
            </a:r>
            <a:r>
              <a:rPr lang="en-US" altLang="zh-CN" dirty="0" smtClean="0"/>
              <a:t>();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…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}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8215747" y="4433211"/>
            <a:ext cx="3706092" cy="230832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//Shared Object body</a:t>
            </a:r>
          </a:p>
          <a:p>
            <a:r>
              <a:rPr lang="en-US" altLang="zh-CN" dirty="0" smtClean="0"/>
              <a:t>method(){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smtClean="0"/>
              <a:t>…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synchronized(e){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…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//no actions with 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}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838198" y="4001294"/>
            <a:ext cx="6206836" cy="193899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在完成了线程设计、线程同步设计之后，锁的选择也是关键问题。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每个</a:t>
            </a:r>
            <a:r>
              <a:rPr lang="en-US" altLang="zh-CN" sz="2400" dirty="0" smtClean="0"/>
              <a:t>Monitor Block</a:t>
            </a:r>
            <a:r>
              <a:rPr lang="zh-CN" altLang="en-US" sz="2400" dirty="0" smtClean="0"/>
              <a:t>都需要一把锁：与</a:t>
            </a:r>
            <a:r>
              <a:rPr lang="en-US" altLang="zh-CN" sz="2400" dirty="0" smtClean="0"/>
              <a:t>Monitor Block</a:t>
            </a:r>
            <a:r>
              <a:rPr lang="zh-CN" altLang="en-US" sz="2400" dirty="0" smtClean="0"/>
              <a:t>计算任务相关的共享对象是合适的锁</a:t>
            </a:r>
            <a:endParaRPr lang="zh-CN" altLang="en-US" sz="24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DED-B990-4E70-A530-90CE689BDA5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86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6</a:t>
            </a:r>
            <a:r>
              <a:rPr lang="zh-CN" altLang="en-US" dirty="0" smtClean="0"/>
              <a:t>训练</a:t>
            </a:r>
            <a:r>
              <a:rPr lang="zh-CN" altLang="en-US" dirty="0"/>
              <a:t>要点分析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实践线程安全设计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所有共享对象都应设计为线程安全的类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Snapshot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ChangeBoard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Record</a:t>
            </a:r>
          </a:p>
          <a:p>
            <a:r>
              <a:rPr lang="zh-CN" altLang="en-US" dirty="0" smtClean="0"/>
              <a:t>编写代码来进行测试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程序输入不是都通过显式的命令行或控制行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大多数软件都采取监听、扫描等方式来获取外部输入，这时手工测试不仅仅是效率问题，而是个可行性问题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测试程序的角色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模拟产生所关注的输入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调用被测模块进行打靶式测试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调用相关模块获取信息做测试正确性判断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DED-B990-4E70-A530-90CE689BDA5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57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6</a:t>
            </a:r>
            <a:r>
              <a:rPr lang="zh-CN" altLang="en-US" dirty="0" smtClean="0"/>
              <a:t>公测整体情况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562597" y="4876462"/>
            <a:ext cx="1911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Top5 passed: </a:t>
            </a:r>
            <a:r>
              <a:rPr lang="zh-CN" altLang="en-US" dirty="0" smtClean="0"/>
              <a:t>涉及无效监控目录、</a:t>
            </a:r>
            <a:r>
              <a:rPr lang="en-US" altLang="zh-CN" dirty="0" smtClean="0"/>
              <a:t>rename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size-change</a:t>
            </a:r>
            <a:r>
              <a:rPr lang="zh-CN" altLang="en-US" dirty="0" smtClean="0"/>
              <a:t>。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2" y="1287751"/>
            <a:ext cx="3489325" cy="28380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0" y="4085203"/>
            <a:ext cx="3526013" cy="27698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795" y="1284824"/>
            <a:ext cx="6794205" cy="557024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230300" y="2010222"/>
            <a:ext cx="2212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Top5 failed: </a:t>
            </a:r>
            <a:r>
              <a:rPr lang="en-US" dirty="0" err="1"/>
              <a:t>modify、path-change、size-change</a:t>
            </a:r>
            <a:r>
              <a:rPr lang="zh-CN" altLang="en-US" dirty="0"/>
              <a:t>以及异常输入检测</a:t>
            </a:r>
            <a:r>
              <a:rPr lang="zh-CN" altLang="en-US" dirty="0" smtClean="0"/>
              <a:t>。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DED-B990-4E70-A530-90CE689BDA5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0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6</a:t>
            </a:r>
            <a:r>
              <a:rPr lang="zh-CN" altLang="en-US" dirty="0"/>
              <a:t>训练要点分析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存在的主要问题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面条代码仍然比较严重</a:t>
            </a:r>
            <a:endParaRPr lang="en-US" altLang="zh-CN" dirty="0" smtClean="0"/>
          </a:p>
          <a:p>
            <a:pPr lvl="2"/>
            <a:r>
              <a:rPr lang="zh-CN" altLang="en-US" dirty="0"/>
              <a:t>有</a:t>
            </a:r>
            <a:r>
              <a:rPr lang="zh-CN" altLang="en-US" dirty="0" smtClean="0"/>
              <a:t>同学的线程</a:t>
            </a:r>
            <a:r>
              <a:rPr lang="en-US" altLang="zh-CN" dirty="0" smtClean="0"/>
              <a:t>run</a:t>
            </a:r>
            <a:r>
              <a:rPr lang="zh-CN" altLang="en-US" dirty="0" smtClean="0"/>
              <a:t>方法展开去对监控目录进行处理，无法体现层次化设计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未对触发器和处理任务进行适当的抽象，形成继承层次，导致出现较多的剪贴代码（进行文件的访问和处理）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对同步控制锁的理解问题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专门设计实现一个</a:t>
            </a:r>
            <a:r>
              <a:rPr lang="en-US" altLang="zh-CN" dirty="0" smtClean="0"/>
              <a:t>Lock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使用过多线程，几乎每个目录（子目录）构造一个线程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类的均衡性仍然有待改进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DED-B990-4E70-A530-90CE689BDA5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83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单元知识点回顾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对象不只是一个逻辑概念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也是运行时概念</a:t>
            </a:r>
            <a:endParaRPr lang="en-US" altLang="zh-CN" dirty="0" smtClean="0"/>
          </a:p>
          <a:p>
            <a:r>
              <a:rPr lang="zh-CN" altLang="en-US" dirty="0" smtClean="0"/>
              <a:t>静态时对象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类定义其规格：方法、属性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对象通过相应类型的变量来引用和访问，对象的存储和管理属于运行时概念，被</a:t>
            </a:r>
            <a:r>
              <a:rPr lang="zh-CN" altLang="en-US" dirty="0" smtClean="0"/>
              <a:t>屏蔽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对象一旦创建，类型不会变化；对象引用可以进行类型转换</a:t>
            </a:r>
            <a:endParaRPr lang="en-US" altLang="zh-CN" dirty="0" smtClean="0"/>
          </a:p>
          <a:p>
            <a:r>
              <a:rPr lang="zh-CN" altLang="en-US" dirty="0" smtClean="0"/>
              <a:t>运行时对象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访问管理</a:t>
            </a:r>
            <a:endParaRPr lang="zh-CN" altLang="en-US" dirty="0"/>
          </a:p>
        </p:txBody>
      </p:sp>
      <p:pic>
        <p:nvPicPr>
          <p:cNvPr id="1026" name="Picture 2" descr="http://thumbs.dreamstime.com/t/tree-root-system-white-background-6873979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143" y="1284531"/>
            <a:ext cx="1849071" cy="184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DED-B990-4E70-A530-90CE689BDA5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25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7</a:t>
            </a:r>
            <a:r>
              <a:rPr lang="zh-CN" altLang="en-US" dirty="0"/>
              <a:t>训练要点分析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实践面向对象分析</a:t>
            </a:r>
            <a:endParaRPr lang="en-US" altLang="zh-CN" dirty="0" smtClean="0"/>
          </a:p>
          <a:p>
            <a:r>
              <a:rPr lang="zh-CN" altLang="en-US" dirty="0" smtClean="0"/>
              <a:t>认识和实践线程交互的动态性</a:t>
            </a:r>
            <a:endParaRPr lang="en-US" altLang="zh-CN" dirty="0" smtClean="0"/>
          </a:p>
          <a:p>
            <a:r>
              <a:rPr lang="zh-CN" altLang="en-US" dirty="0" smtClean="0"/>
              <a:t>实践线程工作状态控制</a:t>
            </a:r>
            <a:endParaRPr lang="en-US" altLang="zh-CN" dirty="0" smtClean="0"/>
          </a:p>
          <a:p>
            <a:r>
              <a:rPr lang="zh-CN" altLang="en-US" dirty="0" smtClean="0"/>
              <a:t>实践设计原则</a:t>
            </a:r>
            <a:endParaRPr lang="en-US" altLang="zh-CN" dirty="0" smtClean="0"/>
          </a:p>
          <a:p>
            <a:r>
              <a:rPr lang="zh-CN" altLang="en-US" dirty="0" smtClean="0"/>
              <a:t>继续实践线程安全设计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DED-B990-4E70-A530-90CE689BDA5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311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7</a:t>
            </a:r>
            <a:r>
              <a:rPr lang="zh-CN" altLang="en-US" dirty="0"/>
              <a:t>训练要点分析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实践面向对象分析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有外到内，首先把系统作为一个整体分析其外部环境的交互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乘客</a:t>
            </a:r>
            <a:r>
              <a:rPr lang="en-US" altLang="zh-CN" dirty="0" smtClean="0"/>
              <a:t>(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/>
              <a:t>出租车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每个对象管理哪些数据？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请求：位置、时间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出租车：状态、位置、信用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对象之间进行哪些交互？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出租车</a:t>
            </a:r>
            <a:r>
              <a:rPr lang="en-US" altLang="zh-CN" dirty="0" smtClean="0"/>
              <a:t>-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出租车</a:t>
            </a:r>
            <a:r>
              <a:rPr lang="en-US" altLang="zh-CN" dirty="0" smtClean="0"/>
              <a:t>-</a:t>
            </a:r>
            <a:r>
              <a:rPr lang="zh-CN" altLang="en-US" dirty="0" smtClean="0"/>
              <a:t>路网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出租车</a:t>
            </a:r>
            <a:r>
              <a:rPr lang="en-US" altLang="zh-CN" dirty="0" smtClean="0"/>
              <a:t>-</a:t>
            </a:r>
            <a:r>
              <a:rPr lang="zh-CN" altLang="en-US" dirty="0" smtClean="0"/>
              <a:t>抢单窗口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每个对象行使哪些行为？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DED-B990-4E70-A530-90CE689BDA5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935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7</a:t>
            </a:r>
            <a:r>
              <a:rPr lang="zh-CN" altLang="en-US" dirty="0"/>
              <a:t>训练要点分析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认识和实践对象状态变化的动态性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出租车的位置、服务</a:t>
            </a:r>
            <a:r>
              <a:rPr lang="en-US" altLang="zh-CN" dirty="0" smtClean="0"/>
              <a:t>/</a:t>
            </a:r>
            <a:r>
              <a:rPr lang="zh-CN" altLang="en-US" dirty="0"/>
              <a:t>行驶</a:t>
            </a:r>
            <a:r>
              <a:rPr lang="zh-CN" altLang="en-US" dirty="0" smtClean="0"/>
              <a:t>状态、信用在不断发生变化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抢单窗口具有时效性</a:t>
            </a:r>
            <a:endParaRPr lang="en-US" altLang="zh-CN" dirty="0" smtClean="0"/>
          </a:p>
          <a:p>
            <a:r>
              <a:rPr lang="zh-CN" altLang="en-US" dirty="0"/>
              <a:t>基于</a:t>
            </a:r>
            <a:r>
              <a:rPr lang="zh-CN" altLang="en-US" dirty="0" smtClean="0"/>
              <a:t>状态的出租车对象管理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物理位置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服务行驶状态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信用</a:t>
            </a:r>
            <a:endParaRPr lang="en-US" altLang="zh-CN" dirty="0" smtClean="0"/>
          </a:p>
          <a:p>
            <a:r>
              <a:rPr lang="zh-CN" altLang="en-US" dirty="0"/>
              <a:t>设计</a:t>
            </a:r>
            <a:r>
              <a:rPr lang="zh-CN" altLang="en-US" dirty="0" smtClean="0"/>
              <a:t>为线程还是共享对象？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出租车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乘客请求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DED-B990-4E70-A530-90CE689BDA5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43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7</a:t>
            </a:r>
            <a:r>
              <a:rPr lang="zh-CN" altLang="en-US" dirty="0"/>
              <a:t>训练要点分析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检查设计原则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具有挑战性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如果脑袋中没有一个设计蓝图，就难以做出有效的检查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SOLID</a:t>
            </a:r>
            <a:r>
              <a:rPr lang="zh-CN" altLang="en-US" dirty="0" smtClean="0"/>
              <a:t>检查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这门课重点需要把握的设计要求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类的均衡性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基于继承</a:t>
            </a:r>
            <a:r>
              <a:rPr lang="en-US" altLang="zh-CN" dirty="0" smtClean="0"/>
              <a:t>/</a:t>
            </a:r>
            <a:r>
              <a:rPr lang="zh-CN" altLang="en-US" dirty="0" smtClean="0"/>
              <a:t>接口的层次性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数据管理的局部化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有保护的交互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线程交互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方法调用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DED-B990-4E70-A530-90CE689BDA5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6381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围绕多线程和面向对象设计写技术博客</a:t>
            </a:r>
            <a:endParaRPr lang="en-US" altLang="zh-CN" dirty="0" smtClean="0"/>
          </a:p>
          <a:p>
            <a:r>
              <a:rPr lang="en-US" altLang="zh-CN" dirty="0" smtClean="0"/>
              <a:t>(1)</a:t>
            </a:r>
            <a:r>
              <a:rPr lang="zh-CN" altLang="en-US" dirty="0" smtClean="0"/>
              <a:t>依据课件总结和建议的内容来梳理推荐的线程及其协同、同步设计结构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线程对象、共享对象、线程协作关系、同步关系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 分析自己程序的设计结构</a:t>
            </a:r>
            <a:endParaRPr lang="en-US" altLang="zh-CN" dirty="0"/>
          </a:p>
          <a:p>
            <a:pPr lvl="1"/>
            <a:r>
              <a:rPr lang="zh-CN" altLang="en-US" dirty="0" smtClean="0"/>
              <a:t>度量</a:t>
            </a:r>
            <a:r>
              <a:rPr lang="zh-CN" altLang="en-US" dirty="0"/>
              <a:t>类的属性个数、方法个数、每个方法规模、每个方法的控制分支数目、类总代码</a:t>
            </a:r>
            <a:r>
              <a:rPr lang="zh-CN" altLang="en-US" dirty="0" smtClean="0"/>
              <a:t>规模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zh-CN" altLang="en-US" dirty="0" smtClean="0"/>
              <a:t>类图来分析类</a:t>
            </a:r>
            <a:r>
              <a:rPr lang="zh-CN" altLang="en-US" dirty="0"/>
              <a:t>之间的关系</a:t>
            </a:r>
            <a:endParaRPr lang="en-US" altLang="zh-CN" dirty="0"/>
          </a:p>
          <a:p>
            <a:pPr lvl="1"/>
            <a:r>
              <a:rPr lang="zh-CN" altLang="en-US" dirty="0" smtClean="0"/>
              <a:t>通过</a:t>
            </a:r>
            <a:r>
              <a:rPr lang="zh-CN" altLang="en-US" dirty="0" smtClean="0"/>
              <a:t>线程协作示意图来分析线程关系（别忘记默认存在的主线程）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自我点评设计</a:t>
            </a:r>
            <a:r>
              <a:rPr lang="zh-CN" altLang="en-US" dirty="0" smtClean="0"/>
              <a:t>的优点</a:t>
            </a:r>
            <a:r>
              <a:rPr lang="zh-CN" altLang="en-US" dirty="0"/>
              <a:t>和</a:t>
            </a:r>
            <a:r>
              <a:rPr lang="zh-CN" altLang="en-US" dirty="0" smtClean="0"/>
              <a:t>缺点（对照所总结的共性设计问题）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DED-B990-4E70-A530-90CE689BDA5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15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(3)</a:t>
            </a:r>
            <a:r>
              <a:rPr lang="zh-CN" altLang="en-US" dirty="0" smtClean="0"/>
              <a:t>分析</a:t>
            </a:r>
            <a:r>
              <a:rPr lang="zh-CN" altLang="en-US" dirty="0"/>
              <a:t>自己程序的</a:t>
            </a:r>
            <a:r>
              <a:rPr lang="en-US" altLang="zh-CN" dirty="0"/>
              <a:t>bug</a:t>
            </a:r>
          </a:p>
          <a:p>
            <a:pPr lvl="1"/>
            <a:r>
              <a:rPr lang="zh-CN" altLang="en-US" dirty="0"/>
              <a:t>分析未通过的公测用例和被互测发现的</a:t>
            </a:r>
            <a:r>
              <a:rPr lang="en-US" altLang="zh-CN" dirty="0"/>
              <a:t>bug</a:t>
            </a:r>
            <a:r>
              <a:rPr lang="zh-CN" altLang="en-US" dirty="0"/>
              <a:t>：特征、问题所在的类和方法</a:t>
            </a:r>
            <a:endParaRPr lang="en-US" altLang="zh-CN" dirty="0"/>
          </a:p>
          <a:p>
            <a:pPr lvl="1"/>
            <a:r>
              <a:rPr lang="zh-CN" altLang="en-US" dirty="0"/>
              <a:t>分析哪些</a:t>
            </a:r>
            <a:r>
              <a:rPr lang="en-US" altLang="zh-CN" dirty="0"/>
              <a:t>bug</a:t>
            </a:r>
            <a:r>
              <a:rPr lang="zh-CN" altLang="en-US" dirty="0"/>
              <a:t>与线程对共享对象的访问相关</a:t>
            </a:r>
            <a:endParaRPr lang="en-US" altLang="zh-CN" dirty="0"/>
          </a:p>
          <a:p>
            <a:r>
              <a:rPr lang="en-US" altLang="zh-CN" dirty="0" smtClean="0"/>
              <a:t>(</a:t>
            </a:r>
            <a:r>
              <a:rPr lang="en-US" altLang="zh-CN" dirty="0"/>
              <a:t>4</a:t>
            </a:r>
            <a:r>
              <a:rPr lang="en-US" altLang="zh-CN" dirty="0" smtClean="0"/>
              <a:t>)</a:t>
            </a:r>
            <a:r>
              <a:rPr lang="zh-CN" altLang="en-US" dirty="0"/>
              <a:t>分析自己发现别人程序</a:t>
            </a:r>
            <a:r>
              <a:rPr lang="en-US" altLang="zh-CN" dirty="0"/>
              <a:t>bug</a:t>
            </a:r>
            <a:r>
              <a:rPr lang="zh-CN" altLang="en-US" dirty="0"/>
              <a:t>所采用的</a:t>
            </a:r>
            <a:r>
              <a:rPr lang="zh-CN" altLang="en-US" dirty="0" smtClean="0"/>
              <a:t>策略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列出自己所采取的测试策略及有效性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分析如何构造测试用例来发现线程安全方面的问题</a:t>
            </a:r>
            <a:endParaRPr lang="en-US" altLang="zh-CN" dirty="0"/>
          </a:p>
          <a:p>
            <a:r>
              <a:rPr lang="en-US" altLang="zh-CN" dirty="0" smtClean="0"/>
              <a:t>(5)</a:t>
            </a:r>
            <a:r>
              <a:rPr lang="zh-CN" altLang="en-US" dirty="0" smtClean="0"/>
              <a:t> </a:t>
            </a:r>
            <a:r>
              <a:rPr lang="zh-CN" altLang="en-US" dirty="0" smtClean="0"/>
              <a:t>心得</a:t>
            </a:r>
            <a:r>
              <a:rPr lang="zh-CN" altLang="en-US" dirty="0"/>
              <a:t>体会</a:t>
            </a:r>
          </a:p>
          <a:p>
            <a:pPr lvl="1"/>
            <a:r>
              <a:rPr lang="zh-CN" altLang="en-US" dirty="0"/>
              <a:t>结合作业，分析多线程程序的设计</a:t>
            </a:r>
            <a:r>
              <a:rPr lang="zh-CN" altLang="en-US" dirty="0" smtClean="0"/>
              <a:t>考虑，特别是线程安全设计和需要多少个线程的设计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DED-B990-4E70-A530-90CE689BDA5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458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ruijie.co.za/UpFiles/2016-04/admin/201641213213774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57" y="3194923"/>
            <a:ext cx="1931621" cy="128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1pv2qf2te2gm20k28u30ivdc.wpengine.netdna-cdn.com/wp-content/uploads/2011/12/brain-training-tip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465" y="2923723"/>
            <a:ext cx="1143733" cy="127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单元知识点回顾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  <a:r>
              <a:rPr lang="en-US" altLang="zh-CN" dirty="0" smtClean="0"/>
              <a:t>JVM</a:t>
            </a:r>
            <a:r>
              <a:rPr lang="zh-CN" altLang="en-US" dirty="0" smtClean="0"/>
              <a:t>的基本机理是为了学习和体会对象的运行时特性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程序</a:t>
            </a:r>
            <a:r>
              <a:rPr lang="en-US" altLang="zh-CN" dirty="0" smtClean="0">
                <a:sym typeface="Wingdings" panose="05000000000000000000" pitchFamily="2" charset="2"/>
              </a:rPr>
              <a:t>class</a:t>
            </a:r>
            <a:r>
              <a:rPr lang="zh-CN" altLang="en-US" dirty="0" smtClean="0">
                <a:sym typeface="Wingdings" panose="05000000000000000000" pitchFamily="2" charset="2"/>
              </a:rPr>
              <a:t>文件：</a:t>
            </a:r>
            <a:r>
              <a:rPr lang="en-US" altLang="zh-CN" dirty="0" smtClean="0">
                <a:sym typeface="Wingdings" panose="05000000000000000000" pitchFamily="2" charset="2"/>
              </a:rPr>
              <a:t>byte[]</a:t>
            </a: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指令</a:t>
            </a:r>
            <a:r>
              <a:rPr lang="zh-CN" altLang="en-US" dirty="0" smtClean="0">
                <a:sym typeface="Wingdings" panose="05000000000000000000" pitchFamily="2" charset="2"/>
              </a:rPr>
              <a:t>流</a:t>
            </a:r>
            <a:r>
              <a:rPr lang="en-US" altLang="zh-CN" dirty="0" smtClean="0">
                <a:sym typeface="Wingdings" panose="05000000000000000000" pitchFamily="2" charset="2"/>
              </a:rPr>
              <a:t>Class(Method Area)Object(</a:t>
            </a:r>
            <a:r>
              <a:rPr lang="en-US" altLang="zh-CN" dirty="0" err="1" smtClean="0">
                <a:sym typeface="Wingdings" panose="05000000000000000000" pitchFamily="2" charset="2"/>
              </a:rPr>
              <a:t>Heap+Stack</a:t>
            </a:r>
            <a:r>
              <a:rPr lang="en-US" altLang="zh-CN" dirty="0" smtClean="0">
                <a:sym typeface="Wingdings" panose="05000000000000000000" pitchFamily="2" charset="2"/>
              </a:rPr>
              <a:t>)</a:t>
            </a:r>
            <a:r>
              <a:rPr lang="en-US" altLang="zh-CN" dirty="0" err="1" smtClean="0">
                <a:sym typeface="Wingdings" panose="05000000000000000000" pitchFamily="2" charset="2"/>
              </a:rPr>
              <a:t>Thread+Objects</a:t>
            </a:r>
            <a:endParaRPr lang="en-US" altLang="zh-CN" dirty="0" smtClean="0">
              <a:sym typeface="Wingdings" panose="05000000000000000000" pitchFamily="2" charset="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175993" y="3770046"/>
            <a:ext cx="1875693" cy="99646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Program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6185285" y="3770046"/>
            <a:ext cx="1875693" cy="99646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Byte Code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8541623" y="5365543"/>
            <a:ext cx="1875693" cy="99646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5640160" y="5368801"/>
            <a:ext cx="1875693" cy="99646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Object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175993" y="5365542"/>
            <a:ext cx="1875693" cy="99646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Thread +</a:t>
            </a:r>
          </a:p>
          <a:p>
            <a:pPr algn="ctr"/>
            <a:r>
              <a:rPr lang="en-US" altLang="zh-CN" dirty="0" smtClean="0"/>
              <a:t>Object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6"/>
            <a:endCxn id="7" idx="2"/>
          </p:cNvCxnSpPr>
          <p:nvPr/>
        </p:nvCxnSpPr>
        <p:spPr>
          <a:xfrm>
            <a:off x="4051686" y="4268277"/>
            <a:ext cx="21335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endCxn id="9" idx="0"/>
          </p:cNvCxnSpPr>
          <p:nvPr/>
        </p:nvCxnSpPr>
        <p:spPr>
          <a:xfrm>
            <a:off x="7958157" y="4268276"/>
            <a:ext cx="1521313" cy="1097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肘形连接符 12"/>
          <p:cNvCxnSpPr>
            <a:stCxn id="9" idx="2"/>
            <a:endCxn id="10" idx="6"/>
          </p:cNvCxnSpPr>
          <p:nvPr/>
        </p:nvCxnSpPr>
        <p:spPr>
          <a:xfrm flipH="1">
            <a:off x="7515853" y="5863774"/>
            <a:ext cx="1025770" cy="3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肘形连接符 12"/>
          <p:cNvCxnSpPr>
            <a:stCxn id="10" idx="2"/>
            <a:endCxn id="11" idx="6"/>
          </p:cNvCxnSpPr>
          <p:nvPr/>
        </p:nvCxnSpPr>
        <p:spPr>
          <a:xfrm flipH="1" flipV="1">
            <a:off x="4051686" y="5863773"/>
            <a:ext cx="1588474" cy="32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肘形连接符 12"/>
          <p:cNvCxnSpPr>
            <a:stCxn id="11" idx="0"/>
            <a:endCxn id="4" idx="4"/>
          </p:cNvCxnSpPr>
          <p:nvPr/>
        </p:nvCxnSpPr>
        <p:spPr>
          <a:xfrm flipV="1">
            <a:off x="3113840" y="4766507"/>
            <a:ext cx="0" cy="5990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1678485" y="3369501"/>
            <a:ext cx="2843409" cy="3331924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DED-B990-4E70-A530-90CE689BDA5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85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单元知识点回顾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线程是在静态层面刻画对象运行时特性的机制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Thread.start</a:t>
            </a:r>
            <a:r>
              <a:rPr lang="zh-CN" altLang="en-US" dirty="0"/>
              <a:t>是</a:t>
            </a:r>
            <a:r>
              <a:rPr lang="zh-CN" altLang="en-US" dirty="0" smtClean="0"/>
              <a:t>个异步方法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Thread.run</a:t>
            </a:r>
            <a:r>
              <a:rPr lang="zh-CN" altLang="en-US" dirty="0" smtClean="0"/>
              <a:t>不让我调用</a:t>
            </a:r>
            <a:r>
              <a:rPr lang="en-US" altLang="zh-CN" dirty="0" smtClean="0"/>
              <a:t>(?)</a:t>
            </a:r>
          </a:p>
          <a:p>
            <a:pPr lvl="1"/>
            <a:r>
              <a:rPr lang="en-US" altLang="zh-CN" dirty="0" smtClean="0"/>
              <a:t>Thread</a:t>
            </a:r>
            <a:r>
              <a:rPr lang="zh-CN" altLang="en-US" dirty="0" smtClean="0"/>
              <a:t>似乎失控了：你无法在代码逻辑中确定其状态，并对其进行确定性的控制</a:t>
            </a:r>
            <a:endParaRPr lang="en-US" altLang="zh-CN" dirty="0" smtClean="0"/>
          </a:p>
          <a:p>
            <a:r>
              <a:rPr lang="en-US" altLang="zh-CN" dirty="0" smtClean="0"/>
              <a:t>Thread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双重</a:t>
            </a:r>
            <a:r>
              <a:rPr lang="zh-CN" altLang="en-US" dirty="0"/>
              <a:t>职责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根据功能管理所需对象及其访问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根据系统设计要求，与其他线程交互（等待</a:t>
            </a:r>
            <a:r>
              <a:rPr lang="en-US" altLang="zh-CN" dirty="0" smtClean="0"/>
              <a:t>/</a:t>
            </a:r>
            <a:r>
              <a:rPr lang="zh-CN" altLang="en-US" dirty="0" smtClean="0"/>
              <a:t>唤醒</a:t>
            </a:r>
            <a:r>
              <a:rPr lang="en-US" altLang="zh-CN" dirty="0" smtClean="0"/>
              <a:t>/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DED-B990-4E70-A530-90CE689BDA5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2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单元知识点回顾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线程在执行控制上具有独立性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具有互相调用关系</a:t>
            </a:r>
            <a:endParaRPr lang="en-US" altLang="zh-CN" dirty="0" smtClean="0"/>
          </a:p>
          <a:p>
            <a:pPr lvl="1"/>
            <a:r>
              <a:rPr lang="en-US" altLang="zh-CN" dirty="0"/>
              <a:t>Q</a:t>
            </a:r>
            <a:r>
              <a:rPr lang="zh-CN" altLang="en-US" dirty="0" smtClean="0"/>
              <a:t>：如果我在一个线程方法中调用了另一个</a:t>
            </a:r>
            <a:r>
              <a:rPr lang="zh-CN" altLang="en-US" dirty="0" smtClean="0"/>
              <a:t>线程对象的</a:t>
            </a:r>
            <a:r>
              <a:rPr lang="zh-CN" altLang="en-US" dirty="0" smtClean="0"/>
              <a:t>方法会发生什么？</a:t>
            </a:r>
            <a:endParaRPr lang="en-US" altLang="zh-CN" dirty="0" smtClean="0"/>
          </a:p>
          <a:p>
            <a:r>
              <a:rPr lang="zh-CN" altLang="en-US" dirty="0" smtClean="0"/>
              <a:t>线程之间的关系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父子关系：创建和启动线程</a:t>
            </a:r>
            <a:endParaRPr lang="en-US" altLang="zh-CN" dirty="0"/>
          </a:p>
          <a:p>
            <a:pPr lvl="1"/>
            <a:r>
              <a:rPr lang="zh-CN" altLang="en-US" dirty="0" smtClean="0"/>
              <a:t>协作关系：生产者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消费者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同步关系：通过共享对象，或者主动状态控制进行同步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wait,notify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访问共享对象</a:t>
            </a:r>
            <a:r>
              <a:rPr lang="zh-CN" altLang="en-US" dirty="0" smtClean="0"/>
              <a:t>是个充满变数的事情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稍有不慎，程序状态失控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减少共享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不得不共享时，同步控制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DED-B990-4E70-A530-90CE689BDA5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67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单元知识点回顾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生产者</a:t>
            </a:r>
            <a:r>
              <a:rPr lang="en-US" altLang="zh-CN" dirty="0" smtClean="0"/>
              <a:t>---</a:t>
            </a:r>
            <a:r>
              <a:rPr lang="zh-CN" altLang="en-US" dirty="0" smtClean="0"/>
              <a:t>消费者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个生成者</a:t>
            </a:r>
            <a:r>
              <a:rPr lang="en-US" altLang="zh-CN" dirty="0" smtClean="0"/>
              <a:t>---1</a:t>
            </a:r>
            <a:r>
              <a:rPr lang="zh-CN" altLang="en-US" dirty="0" smtClean="0"/>
              <a:t>个消费者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个生产者</a:t>
            </a:r>
            <a:r>
              <a:rPr lang="en-US" altLang="zh-CN" dirty="0" smtClean="0"/>
              <a:t>---</a:t>
            </a:r>
            <a:r>
              <a:rPr lang="zh-CN" altLang="en-US" dirty="0" smtClean="0"/>
              <a:t>多个消费者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个生产者</a:t>
            </a:r>
            <a:r>
              <a:rPr lang="en-US" altLang="zh-CN" dirty="0" smtClean="0"/>
              <a:t>---1</a:t>
            </a:r>
            <a:r>
              <a:rPr lang="zh-CN" altLang="en-US" dirty="0" smtClean="0"/>
              <a:t>个消费者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个生产者</a:t>
            </a:r>
            <a:r>
              <a:rPr lang="en-US" altLang="zh-CN" dirty="0" smtClean="0"/>
              <a:t>---</a:t>
            </a:r>
            <a:r>
              <a:rPr lang="zh-CN" altLang="en-US" dirty="0" smtClean="0"/>
              <a:t>多个消费者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单一产品的生产与消费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多种产品的生产与</a:t>
            </a:r>
            <a:r>
              <a:rPr lang="zh-CN" altLang="en-US" dirty="0" smtClean="0"/>
              <a:t>消费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种多线程协同的设计模式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Producer</a:t>
            </a:r>
          </a:p>
          <a:p>
            <a:pPr lvl="1"/>
            <a:r>
              <a:rPr lang="en-US" altLang="zh-CN" dirty="0" smtClean="0"/>
              <a:t>Consumer</a:t>
            </a:r>
          </a:p>
          <a:p>
            <a:pPr lvl="1"/>
            <a:r>
              <a:rPr lang="en-US" altLang="zh-CN" dirty="0" smtClean="0"/>
              <a:t>Queue&lt;something&gt;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4003964" y="6236962"/>
            <a:ext cx="7966364" cy="37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http://www.javacodegeeks.com/2012/02/concurrency-pattern-producer-and.html</a:t>
            </a:r>
          </a:p>
        </p:txBody>
      </p:sp>
      <p:pic>
        <p:nvPicPr>
          <p:cNvPr id="1026" name="Picture 2" descr="https://2.bp.blogspot.com/-cEcv61y44As/Tz-9IW3ZCcI/AAAAAAAAAUw/PjD1ITCgA7M/s320/Producer-Consumer-Probl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807" y="1322988"/>
            <a:ext cx="30480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1.bp.blogspot.com/-1KZpIlhqVvo/Tz-9m72Y_xI/AAAAAAAAAVA/Q-9jVDDHHJ8/s320/Producer-Consumer-Solu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807" y="3636637"/>
            <a:ext cx="30480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DED-B990-4E70-A530-90CE689BDA5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02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单元知识点回顾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对象锁也是一个神奇的东西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</a:t>
            </a:r>
            <a:r>
              <a:rPr lang="zh-CN" altLang="en-US" dirty="0" smtClean="0"/>
              <a:t>对象</a:t>
            </a:r>
            <a:r>
              <a:rPr lang="zh-CN" altLang="en-US" dirty="0" smtClean="0"/>
              <a:t>有且</a:t>
            </a:r>
            <a:r>
              <a:rPr lang="zh-CN" altLang="en-US" dirty="0" smtClean="0"/>
              <a:t>只有</a:t>
            </a:r>
            <a:r>
              <a:rPr lang="zh-CN" altLang="en-US" dirty="0" smtClean="0"/>
              <a:t>一把锁</a:t>
            </a:r>
          </a:p>
          <a:p>
            <a:pPr lvl="1"/>
            <a:r>
              <a:rPr lang="zh-CN" altLang="en-US" dirty="0" smtClean="0"/>
              <a:t>对象既可以</a:t>
            </a:r>
            <a:r>
              <a:rPr lang="zh-CN" altLang="en-US" dirty="0" smtClean="0"/>
              <a:t>是“房间”：使用其自身的锁来</a:t>
            </a:r>
            <a:r>
              <a:rPr lang="zh-CN" altLang="en-US" dirty="0" smtClean="0"/>
              <a:t>控制对它的访问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对象也可以是一</a:t>
            </a:r>
            <a:r>
              <a:rPr lang="zh-CN" altLang="en-US" dirty="0" smtClean="0"/>
              <a:t>把“锁”：</a:t>
            </a:r>
            <a:r>
              <a:rPr lang="zh-CN" altLang="en-US" dirty="0" smtClean="0"/>
              <a:t>使用它来</a:t>
            </a:r>
            <a:r>
              <a:rPr lang="zh-CN" altLang="en-US" dirty="0" smtClean="0"/>
              <a:t>控制互斥进入其他“房间”</a:t>
            </a:r>
            <a:endParaRPr lang="en-US" altLang="zh-CN" dirty="0" smtClean="0"/>
          </a:p>
          <a:p>
            <a:r>
              <a:rPr lang="zh-CN" altLang="en-US" dirty="0" smtClean="0"/>
              <a:t>如何使用锁并不是一个琐碎问题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线程代码加锁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中间过程</a:t>
            </a:r>
            <a:r>
              <a:rPr lang="en-US" altLang="zh-CN" dirty="0" smtClean="0"/>
              <a:t>on-demand</a:t>
            </a:r>
            <a:r>
              <a:rPr lang="zh-CN" altLang="en-US" dirty="0" smtClean="0"/>
              <a:t>加锁</a:t>
            </a:r>
            <a:endParaRPr lang="en-US" altLang="zh-CN" dirty="0" smtClean="0"/>
          </a:p>
          <a:p>
            <a:pPr lvl="1"/>
            <a:r>
              <a:rPr lang="zh-CN" altLang="en-US" dirty="0"/>
              <a:t>共享</a:t>
            </a:r>
            <a:r>
              <a:rPr lang="zh-CN" altLang="en-US" dirty="0" smtClean="0"/>
              <a:t>对象加锁</a:t>
            </a:r>
            <a:endParaRPr lang="en-US" altLang="zh-CN" dirty="0" smtClean="0"/>
          </a:p>
          <a:p>
            <a:r>
              <a:rPr lang="zh-CN" altLang="en-US" dirty="0" smtClean="0"/>
              <a:t>我们推荐：共享对象加锁</a:t>
            </a:r>
            <a:endParaRPr lang="en-US" altLang="zh-CN" dirty="0" smtClean="0"/>
          </a:p>
          <a:p>
            <a:pPr lvl="1"/>
            <a:r>
              <a:rPr lang="zh-CN" altLang="en-US" dirty="0"/>
              <a:t>线程</a:t>
            </a:r>
            <a:r>
              <a:rPr lang="zh-CN" altLang="en-US" dirty="0" smtClean="0"/>
              <a:t>安全类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DED-B990-4E70-A530-90CE689BDA5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68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单元知识点回顾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线程安全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“线程**，你不用担心什么，只管做你的事情，保证不给你添乱</a:t>
            </a:r>
            <a:r>
              <a:rPr lang="en-US" altLang="zh-CN" dirty="0" smtClean="0"/>
              <a:t>…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如何导致线程不安全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读写冲突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Check-then-act</a:t>
            </a:r>
          </a:p>
          <a:p>
            <a:pPr lvl="1"/>
            <a:r>
              <a:rPr lang="en-US" altLang="zh-CN" dirty="0" smtClean="0"/>
              <a:t>Read-modify-write</a:t>
            </a:r>
          </a:p>
          <a:p>
            <a:r>
              <a:rPr lang="zh-CN" altLang="en-US" dirty="0"/>
              <a:t>线程</a:t>
            </a:r>
            <a:r>
              <a:rPr lang="zh-CN" altLang="en-US" dirty="0" smtClean="0"/>
              <a:t>安全类的特征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自己管理自己的访问控制（任意时候都假设会有多个线程共享访问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每个“房间”都配备了相应的“门禁”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DED-B990-4E70-A530-90CE689BDA5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49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5233</TotalTime>
  <Words>2709</Words>
  <Application>Microsoft Office PowerPoint</Application>
  <PresentationFormat>宽屏</PresentationFormat>
  <Paragraphs>405</Paragraphs>
  <Slides>35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宋体</vt:lpstr>
      <vt:lpstr>Arial</vt:lpstr>
      <vt:lpstr>Calibri</vt:lpstr>
      <vt:lpstr>Calibri Light</vt:lpstr>
      <vt:lpstr>Wingdings</vt:lpstr>
      <vt:lpstr>Office 主题</vt:lpstr>
      <vt:lpstr>第二单元总结分析</vt:lpstr>
      <vt:lpstr>内容提纲</vt:lpstr>
      <vt:lpstr>单元知识点回顾</vt:lpstr>
      <vt:lpstr>单元知识点回顾</vt:lpstr>
      <vt:lpstr>单元知识点回顾</vt:lpstr>
      <vt:lpstr>单元知识点回顾</vt:lpstr>
      <vt:lpstr>单元知识点回顾</vt:lpstr>
      <vt:lpstr>单元知识点回顾</vt:lpstr>
      <vt:lpstr>单元知识点回顾</vt:lpstr>
      <vt:lpstr>单元知识点回顾</vt:lpstr>
      <vt:lpstr>作业训练要点分析</vt:lpstr>
      <vt:lpstr>作业5训练要点分析</vt:lpstr>
      <vt:lpstr>作业5训练要点分析</vt:lpstr>
      <vt:lpstr>作业5训练要点分析</vt:lpstr>
      <vt:lpstr>作业5训练要点分析</vt:lpstr>
      <vt:lpstr>作业5公测整体情况</vt:lpstr>
      <vt:lpstr>作业5的主要设计问题</vt:lpstr>
      <vt:lpstr>作业6训练要点分析</vt:lpstr>
      <vt:lpstr>作业6训练要点分析</vt:lpstr>
      <vt:lpstr>作业6训练要点分析</vt:lpstr>
      <vt:lpstr>作业6训练要点分析</vt:lpstr>
      <vt:lpstr>作业6训练要点分析</vt:lpstr>
      <vt:lpstr>作业6训练要点分析</vt:lpstr>
      <vt:lpstr>作业6训练要点分析</vt:lpstr>
      <vt:lpstr>作业6训练要点分析</vt:lpstr>
      <vt:lpstr>作业6训练要点分析</vt:lpstr>
      <vt:lpstr>作业6训练要点分析</vt:lpstr>
      <vt:lpstr>作业6公测整体情况</vt:lpstr>
      <vt:lpstr>作业6训练要点分析</vt:lpstr>
      <vt:lpstr>作业7训练要点分析</vt:lpstr>
      <vt:lpstr>作业7训练要点分析</vt:lpstr>
      <vt:lpstr>作业7训练要点分析</vt:lpstr>
      <vt:lpstr>作业7训练要点分析</vt:lpstr>
      <vt:lpstr>作业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课程作业分析1</dc:title>
  <dc:creator>Ji Wu</dc:creator>
  <cp:lastModifiedBy>Ji Wu</cp:lastModifiedBy>
  <cp:revision>1504</cp:revision>
  <dcterms:created xsi:type="dcterms:W3CDTF">2015-03-23T03:27:16Z</dcterms:created>
  <dcterms:modified xsi:type="dcterms:W3CDTF">2017-04-21T00:49:19Z</dcterms:modified>
</cp:coreProperties>
</file>