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336" r:id="rId4"/>
    <p:sldId id="337" r:id="rId5"/>
    <p:sldId id="338" r:id="rId6"/>
    <p:sldId id="331" r:id="rId7"/>
    <p:sldId id="332" r:id="rId8"/>
    <p:sldId id="333" r:id="rId9"/>
    <p:sldId id="339" r:id="rId10"/>
    <p:sldId id="348" r:id="rId11"/>
    <p:sldId id="368" r:id="rId12"/>
    <p:sldId id="349" r:id="rId13"/>
    <p:sldId id="350" r:id="rId14"/>
    <p:sldId id="351" r:id="rId15"/>
    <p:sldId id="352" r:id="rId16"/>
    <p:sldId id="353" r:id="rId17"/>
    <p:sldId id="354" r:id="rId18"/>
    <p:sldId id="357" r:id="rId19"/>
    <p:sldId id="355" r:id="rId20"/>
    <p:sldId id="358" r:id="rId21"/>
    <p:sldId id="369" r:id="rId22"/>
    <p:sldId id="370" r:id="rId23"/>
    <p:sldId id="359" r:id="rId24"/>
    <p:sldId id="360" r:id="rId25"/>
    <p:sldId id="356" r:id="rId26"/>
    <p:sldId id="361" r:id="rId27"/>
    <p:sldId id="345" r:id="rId28"/>
    <p:sldId id="362" r:id="rId29"/>
    <p:sldId id="363" r:id="rId30"/>
    <p:sldId id="371" r:id="rId31"/>
    <p:sldId id="373" r:id="rId32"/>
    <p:sldId id="364" r:id="rId33"/>
    <p:sldId id="37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52" autoAdjust="0"/>
  </p:normalViewPr>
  <p:slideViewPr>
    <p:cSldViewPr snapToGrid="0">
      <p:cViewPr varScale="1">
        <p:scale>
          <a:sx n="99" d="100"/>
          <a:sy n="99" d="100"/>
        </p:scale>
        <p:origin x="3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50A11E-CBA3-4352-A6C2-2D2D2496CD30}" type="datetimeFigureOut">
              <a:rPr lang="zh-CN" altLang="en-US" smtClean="0"/>
              <a:t>2017/4/7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3EEB2-3172-4C3D-BFDA-BE216637DD4C}" type="slidenum">
              <a:rPr lang="zh-CN" altLang="en-US" smtClean="0"/>
              <a:t>‹#›</a:t>
            </a:fld>
            <a:endParaRPr lang="zh-CN" altLang="en-US"/>
          </a:p>
        </p:txBody>
      </p:sp>
    </p:spTree>
    <p:extLst>
      <p:ext uri="{BB962C8B-B14F-4D97-AF65-F5344CB8AC3E}">
        <p14:creationId xmlns:p14="http://schemas.microsoft.com/office/powerpoint/2010/main" val="395406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5</a:t>
            </a:fld>
            <a:endParaRPr lang="zh-CN" altLang="en-US"/>
          </a:p>
        </p:txBody>
      </p:sp>
    </p:spTree>
    <p:extLst>
      <p:ext uri="{BB962C8B-B14F-4D97-AF65-F5344CB8AC3E}">
        <p14:creationId xmlns:p14="http://schemas.microsoft.com/office/powerpoint/2010/main" val="86244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编译器在遇到</a:t>
            </a:r>
            <a:r>
              <a:rPr lang="en-US" altLang="zh-CN" dirty="0" smtClean="0"/>
              <a:t>volatile</a:t>
            </a:r>
            <a:r>
              <a:rPr lang="zh-CN" altLang="en-US" dirty="0" smtClean="0"/>
              <a:t>关键词时将不会对相应变量的操作进行顺序优化，</a:t>
            </a:r>
            <a:r>
              <a:rPr lang="en-US" altLang="zh-CN" dirty="0" smtClean="0"/>
              <a:t>JVM</a:t>
            </a:r>
            <a:r>
              <a:rPr lang="zh-CN" altLang="en-US" dirty="0" smtClean="0"/>
              <a:t>在遇到对该变量的操作时，也不会使用</a:t>
            </a:r>
            <a:r>
              <a:rPr lang="en-US" altLang="zh-CN" dirty="0" smtClean="0"/>
              <a:t>cache</a:t>
            </a:r>
            <a:r>
              <a:rPr lang="zh-CN" altLang="en-US" dirty="0" smtClean="0"/>
              <a:t>进行优化。</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20</a:t>
            </a:fld>
            <a:endParaRPr lang="zh-CN" altLang="en-US"/>
          </a:p>
        </p:txBody>
      </p:sp>
    </p:spTree>
    <p:extLst>
      <p:ext uri="{BB962C8B-B14F-4D97-AF65-F5344CB8AC3E}">
        <p14:creationId xmlns:p14="http://schemas.microsoft.com/office/powerpoint/2010/main" val="2511291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S_obj</a:t>
            </a:r>
            <a:r>
              <a:rPr lang="zh-CN" altLang="en-US" dirty="0" smtClean="0"/>
              <a:t>和</a:t>
            </a:r>
            <a:r>
              <a:rPr lang="en-US" altLang="zh-CN" dirty="0" smtClean="0"/>
              <a:t>x</a:t>
            </a:r>
            <a:r>
              <a:rPr lang="zh-CN" altLang="en-US" dirty="0" smtClean="0"/>
              <a:t>都是共享对象</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21</a:t>
            </a:fld>
            <a:endParaRPr lang="zh-CN" altLang="en-US"/>
          </a:p>
        </p:txBody>
      </p:sp>
    </p:spTree>
    <p:extLst>
      <p:ext uri="{BB962C8B-B14F-4D97-AF65-F5344CB8AC3E}">
        <p14:creationId xmlns:p14="http://schemas.microsoft.com/office/powerpoint/2010/main" val="282287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这个小程序有两方面问题需要分析：</a:t>
            </a:r>
            <a:endParaRPr lang="en-US" altLang="zh-CN" dirty="0" smtClean="0"/>
          </a:p>
          <a:p>
            <a:r>
              <a:rPr lang="zh-CN" altLang="en-US" dirty="0" smtClean="0"/>
              <a:t>（</a:t>
            </a:r>
            <a:r>
              <a:rPr lang="en-US" altLang="zh-CN" dirty="0" smtClean="0"/>
              <a:t>1</a:t>
            </a:r>
            <a:r>
              <a:rPr lang="zh-CN" altLang="en-US" dirty="0" smtClean="0"/>
              <a:t>）虽然是不可变对象，但是引用了可变对象，且通过</a:t>
            </a:r>
            <a:r>
              <a:rPr lang="en-US" altLang="zh-CN" dirty="0" smtClean="0"/>
              <a:t>return</a:t>
            </a:r>
            <a:r>
              <a:rPr lang="zh-CN" altLang="en-US" dirty="0" smtClean="0"/>
              <a:t>返回出去了，那么</a:t>
            </a:r>
            <a:r>
              <a:rPr lang="en-US" altLang="zh-CN" dirty="0" smtClean="0"/>
              <a:t>caller</a:t>
            </a:r>
            <a:r>
              <a:rPr lang="zh-CN" altLang="en-US" dirty="0" smtClean="0"/>
              <a:t>对象就可以对</a:t>
            </a:r>
            <a:r>
              <a:rPr lang="en-US" altLang="zh-CN" dirty="0" smtClean="0"/>
              <a:t>box</a:t>
            </a:r>
            <a:r>
              <a:rPr lang="zh-CN" altLang="en-US" dirty="0" smtClean="0"/>
              <a:t>对象的状态进行修改。此时</a:t>
            </a:r>
            <a:r>
              <a:rPr lang="en-US" altLang="zh-CN" dirty="0" smtClean="0"/>
              <a:t>Board</a:t>
            </a:r>
            <a:r>
              <a:rPr lang="zh-CN" altLang="en-US" dirty="0" smtClean="0"/>
              <a:t>是否仍然为不可变对象？</a:t>
            </a:r>
            <a:endParaRPr lang="en-US" altLang="zh-CN" dirty="0" smtClean="0"/>
          </a:p>
          <a:p>
            <a:r>
              <a:rPr lang="en-US" altLang="zh-CN" dirty="0" smtClean="0"/>
              <a:t>         ===</a:t>
            </a:r>
            <a:r>
              <a:rPr lang="zh-CN" altLang="en-US" dirty="0" smtClean="0"/>
              <a:t>取决于我们关注它什么状态</a:t>
            </a:r>
            <a:endParaRPr lang="en-US" altLang="zh-CN" dirty="0" smtClean="0"/>
          </a:p>
          <a:p>
            <a:endParaRPr lang="en-US" altLang="zh-CN" dirty="0" smtClean="0"/>
          </a:p>
          <a:p>
            <a:r>
              <a:rPr lang="zh-CN" altLang="en-US" dirty="0" smtClean="0"/>
              <a:t>（</a:t>
            </a:r>
            <a:r>
              <a:rPr lang="en-US" altLang="zh-CN" dirty="0" smtClean="0"/>
              <a:t>2</a:t>
            </a:r>
            <a:r>
              <a:rPr lang="zh-CN" altLang="en-US" dirty="0" smtClean="0"/>
              <a:t>）从设计角度，我们希望外部能够改变</a:t>
            </a:r>
            <a:r>
              <a:rPr lang="en-US" altLang="zh-CN" dirty="0" smtClean="0"/>
              <a:t>Board</a:t>
            </a:r>
            <a:r>
              <a:rPr lang="zh-CN" altLang="en-US" dirty="0" smtClean="0"/>
              <a:t>中</a:t>
            </a:r>
            <a:r>
              <a:rPr lang="en-US" altLang="zh-CN" dirty="0" smtClean="0"/>
              <a:t>Box</a:t>
            </a:r>
            <a:r>
              <a:rPr lang="zh-CN" altLang="en-US" dirty="0" smtClean="0"/>
              <a:t>的状态（如推箱子游戏中，用户通过</a:t>
            </a:r>
            <a:r>
              <a:rPr lang="en-US" altLang="zh-CN" dirty="0" smtClean="0"/>
              <a:t>HCI</a:t>
            </a:r>
            <a:r>
              <a:rPr lang="zh-CN" altLang="en-US" dirty="0" smtClean="0"/>
              <a:t>来改变箱子的位置），而</a:t>
            </a:r>
            <a:r>
              <a:rPr lang="en-US" altLang="zh-CN" dirty="0" smtClean="0"/>
              <a:t>Board</a:t>
            </a:r>
            <a:r>
              <a:rPr lang="zh-CN" altLang="en-US" dirty="0" smtClean="0"/>
              <a:t>负责在面板上重画所有的箱子。这时是否需要对</a:t>
            </a:r>
            <a:r>
              <a:rPr lang="en-US" altLang="zh-CN" dirty="0" smtClean="0"/>
              <a:t>Box</a:t>
            </a:r>
            <a:r>
              <a:rPr lang="zh-CN" altLang="en-US" dirty="0" smtClean="0"/>
              <a:t>进行访问控制？</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25</a:t>
            </a:fld>
            <a:endParaRPr lang="zh-CN" altLang="en-US"/>
          </a:p>
        </p:txBody>
      </p:sp>
    </p:spTree>
    <p:extLst>
      <p:ext uri="{BB962C8B-B14F-4D97-AF65-F5344CB8AC3E}">
        <p14:creationId xmlns:p14="http://schemas.microsoft.com/office/powerpoint/2010/main" val="100925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方法同步使用的是该方法所在对象的</a:t>
            </a:r>
            <a:r>
              <a:rPr lang="en-US" altLang="zh-CN" dirty="0" smtClean="0"/>
              <a:t>this</a:t>
            </a:r>
            <a:r>
              <a:rPr lang="zh-CN" altLang="en-US" dirty="0" smtClean="0"/>
              <a:t>锁，等价于</a:t>
            </a:r>
            <a:endParaRPr lang="en-US" altLang="zh-CN" dirty="0" smtClean="0"/>
          </a:p>
          <a:p>
            <a:r>
              <a:rPr lang="en-US" altLang="zh-CN" dirty="0" smtClean="0"/>
              <a:t>synchronized</a:t>
            </a:r>
            <a:r>
              <a:rPr lang="en-US" altLang="zh-CN" baseline="0" dirty="0" smtClean="0"/>
              <a:t> (this){</a:t>
            </a:r>
            <a:r>
              <a:rPr lang="zh-CN" altLang="en-US" baseline="0" dirty="0" smtClean="0"/>
              <a:t> </a:t>
            </a:r>
            <a:r>
              <a:rPr lang="en-US" altLang="zh-CN" baseline="0" dirty="0" smtClean="0"/>
              <a:t>… }</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26</a:t>
            </a:fld>
            <a:endParaRPr lang="zh-CN" altLang="en-US"/>
          </a:p>
        </p:txBody>
      </p:sp>
    </p:spTree>
    <p:extLst>
      <p:ext uri="{BB962C8B-B14F-4D97-AF65-F5344CB8AC3E}">
        <p14:creationId xmlns:p14="http://schemas.microsoft.com/office/powerpoint/2010/main" val="1600456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图中所示的锁并不能确保</a:t>
            </a:r>
            <a:r>
              <a:rPr lang="en-US" altLang="zh-CN" dirty="0" smtClean="0"/>
              <a:t>a</a:t>
            </a:r>
            <a:r>
              <a:rPr lang="zh-CN" altLang="en-US" dirty="0" smtClean="0"/>
              <a:t>的线程安全性</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29</a:t>
            </a:fld>
            <a:endParaRPr lang="zh-CN" altLang="en-US"/>
          </a:p>
        </p:txBody>
      </p:sp>
    </p:spTree>
    <p:extLst>
      <p:ext uri="{BB962C8B-B14F-4D97-AF65-F5344CB8AC3E}">
        <p14:creationId xmlns:p14="http://schemas.microsoft.com/office/powerpoint/2010/main" val="873729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再次解读作业要求</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32</a:t>
            </a:fld>
            <a:endParaRPr lang="zh-CN" altLang="en-US"/>
          </a:p>
        </p:txBody>
      </p:sp>
    </p:spTree>
    <p:extLst>
      <p:ext uri="{BB962C8B-B14F-4D97-AF65-F5344CB8AC3E}">
        <p14:creationId xmlns:p14="http://schemas.microsoft.com/office/powerpoint/2010/main" val="408991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a:t>
            </a:r>
            <a:r>
              <a:rPr lang="en-US" altLang="zh-CN" dirty="0" err="1" smtClean="0"/>
              <a:t>notifyAll</a:t>
            </a:r>
            <a:r>
              <a:rPr lang="zh-CN" altLang="en-US" dirty="0" smtClean="0"/>
              <a:t>执行后，当前线程仍需要执行下面的</a:t>
            </a:r>
            <a:r>
              <a:rPr lang="en-US" altLang="zh-CN" dirty="0" smtClean="0"/>
              <a:t>return</a:t>
            </a:r>
            <a:r>
              <a:rPr lang="zh-CN" altLang="en-US" dirty="0" smtClean="0"/>
              <a:t>语句，然后退出临界区。其他等待线程获得执行机会。</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8</a:t>
            </a:fld>
            <a:endParaRPr lang="zh-CN" altLang="en-US"/>
          </a:p>
        </p:txBody>
      </p:sp>
    </p:spTree>
    <p:extLst>
      <p:ext uri="{BB962C8B-B14F-4D97-AF65-F5344CB8AC3E}">
        <p14:creationId xmlns:p14="http://schemas.microsoft.com/office/powerpoint/2010/main" val="2079804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类行为的正确性指三个方面：</a:t>
            </a:r>
            <a:endParaRPr lang="en-US" altLang="zh-CN" dirty="0" smtClean="0"/>
          </a:p>
          <a:p>
            <a:r>
              <a:rPr lang="zh-CN" altLang="en-US" dirty="0" smtClean="0"/>
              <a:t>（</a:t>
            </a:r>
            <a:r>
              <a:rPr lang="en-US" altLang="zh-CN" dirty="0" smtClean="0"/>
              <a:t>1</a:t>
            </a:r>
            <a:r>
              <a:rPr lang="zh-CN" altLang="en-US" dirty="0" smtClean="0"/>
              <a:t>）每个方法的执行返回结果都满足方法的相应约束</a:t>
            </a:r>
            <a:r>
              <a:rPr lang="en-US" altLang="zh-CN" dirty="0" smtClean="0"/>
              <a:t>(</a:t>
            </a:r>
            <a:r>
              <a:rPr lang="en-US" altLang="zh-CN" dirty="0" err="1" smtClean="0"/>
              <a:t>postcondition</a:t>
            </a:r>
            <a:r>
              <a:rPr lang="en-US" altLang="zh-CN" dirty="0" smtClean="0"/>
              <a:t>)</a:t>
            </a:r>
            <a:r>
              <a:rPr lang="zh-CN" altLang="en-US" dirty="0" smtClean="0"/>
              <a:t>；</a:t>
            </a:r>
            <a:endParaRPr lang="en-US" altLang="zh-CN" dirty="0" smtClean="0"/>
          </a:p>
          <a:p>
            <a:r>
              <a:rPr lang="zh-CN" altLang="en-US" dirty="0" smtClean="0"/>
              <a:t>（</a:t>
            </a:r>
            <a:r>
              <a:rPr lang="en-US" altLang="zh-CN" dirty="0" smtClean="0"/>
              <a:t>2</a:t>
            </a:r>
            <a:r>
              <a:rPr lang="zh-CN" altLang="en-US" dirty="0" smtClean="0"/>
              <a:t>）每个方法的执行都不会导致对象状态无效；</a:t>
            </a:r>
            <a:endParaRPr lang="en-US" altLang="zh-CN" dirty="0" smtClean="0"/>
          </a:p>
          <a:p>
            <a:r>
              <a:rPr lang="zh-CN" altLang="en-US" dirty="0" smtClean="0"/>
              <a:t>（</a:t>
            </a:r>
            <a:r>
              <a:rPr lang="en-US" altLang="zh-CN" dirty="0" smtClean="0"/>
              <a:t>3</a:t>
            </a:r>
            <a:r>
              <a:rPr lang="zh-CN" altLang="en-US" dirty="0" smtClean="0"/>
              <a:t>）不同方法的执行顺序不会影响方法执行返回结果和对象状态的有效性。</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9</a:t>
            </a:fld>
            <a:endParaRPr lang="zh-CN" altLang="en-US"/>
          </a:p>
        </p:txBody>
      </p:sp>
    </p:spTree>
    <p:extLst>
      <p:ext uri="{BB962C8B-B14F-4D97-AF65-F5344CB8AC3E}">
        <p14:creationId xmlns:p14="http://schemas.microsoft.com/office/powerpoint/2010/main" val="252957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Factorizer</a:t>
            </a:r>
            <a:r>
              <a:rPr lang="zh-CN" altLang="en-US" dirty="0" smtClean="0"/>
              <a:t>：素数分解</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10</a:t>
            </a:fld>
            <a:endParaRPr lang="zh-CN" altLang="en-US"/>
          </a:p>
        </p:txBody>
      </p:sp>
    </p:spTree>
    <p:extLst>
      <p:ext uri="{BB962C8B-B14F-4D97-AF65-F5344CB8AC3E}">
        <p14:creationId xmlns:p14="http://schemas.microsoft.com/office/powerpoint/2010/main" val="10525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什么情况下会把一个类设计成无状态类？</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11</a:t>
            </a:fld>
            <a:endParaRPr lang="zh-CN" altLang="en-US"/>
          </a:p>
        </p:txBody>
      </p:sp>
    </p:spTree>
    <p:extLst>
      <p:ext uri="{BB962C8B-B14F-4D97-AF65-F5344CB8AC3E}">
        <p14:creationId xmlns:p14="http://schemas.microsoft.com/office/powerpoint/2010/main" val="1925279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check-then-act</a:t>
            </a:r>
            <a:r>
              <a:rPr lang="zh-CN" altLang="en-US" dirty="0" smtClean="0"/>
              <a:t>是频繁出现的计算模式</a:t>
            </a:r>
            <a:endParaRPr lang="en-US" altLang="zh-CN" dirty="0" smtClean="0"/>
          </a:p>
          <a:p>
            <a:r>
              <a:rPr lang="en-US" altLang="zh-CN" dirty="0" err="1" smtClean="0"/>
              <a:t>SingleInstance</a:t>
            </a:r>
            <a:r>
              <a:rPr lang="zh-CN" altLang="en-US" dirty="0" smtClean="0"/>
              <a:t>模式</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12</a:t>
            </a:fld>
            <a:endParaRPr lang="zh-CN" altLang="en-US"/>
          </a:p>
        </p:txBody>
      </p:sp>
    </p:spTree>
    <p:extLst>
      <p:ext uri="{BB962C8B-B14F-4D97-AF65-F5344CB8AC3E}">
        <p14:creationId xmlns:p14="http://schemas.microsoft.com/office/powerpoint/2010/main" val="4231303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这个约束表明对</a:t>
            </a:r>
            <a:r>
              <a:rPr lang="en-US" altLang="zh-CN" dirty="0" err="1" smtClean="0"/>
              <a:t>lastFactors</a:t>
            </a:r>
            <a:r>
              <a:rPr lang="zh-CN" altLang="en-US" dirty="0" smtClean="0"/>
              <a:t>和</a:t>
            </a:r>
            <a:r>
              <a:rPr lang="en-US" altLang="zh-CN" dirty="0" err="1" smtClean="0"/>
              <a:t>lastNumber</a:t>
            </a:r>
            <a:r>
              <a:rPr lang="zh-CN" altLang="en-US" dirty="0" smtClean="0"/>
              <a:t>修改时必须确保这个约束成立，因而也需要原子性。</a:t>
            </a:r>
            <a:endParaRPr lang="en-US" altLang="zh-CN" dirty="0" smtClean="0"/>
          </a:p>
          <a:p>
            <a:endParaRPr lang="en-US" altLang="zh-CN" dirty="0" smtClean="0"/>
          </a:p>
          <a:p>
            <a:r>
              <a:rPr lang="en-US" altLang="zh-CN" dirty="0" smtClean="0"/>
              <a:t>==》</a:t>
            </a:r>
            <a:r>
              <a:rPr lang="zh-CN" altLang="en-US" dirty="0" smtClean="0"/>
              <a:t>对象状态的结构特征</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15</a:t>
            </a:fld>
            <a:endParaRPr lang="zh-CN" altLang="en-US"/>
          </a:p>
        </p:txBody>
      </p:sp>
    </p:spTree>
    <p:extLst>
      <p:ext uri="{BB962C8B-B14F-4D97-AF65-F5344CB8AC3E}">
        <p14:creationId xmlns:p14="http://schemas.microsoft.com/office/powerpoint/2010/main" val="866861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Cache</a:t>
            </a:r>
            <a:r>
              <a:rPr lang="zh-CN" altLang="en-US" dirty="0" smtClean="0"/>
              <a:t>：缓存，用来平衡</a:t>
            </a:r>
            <a:r>
              <a:rPr lang="en-US" altLang="zh-CN" dirty="0" smtClean="0"/>
              <a:t>CPU</a:t>
            </a:r>
            <a:r>
              <a:rPr lang="zh-CN" altLang="en-US" dirty="0" smtClean="0"/>
              <a:t>计算和内存访问之间的速度差异。可以看到，每个线程都有自己的一个</a:t>
            </a:r>
            <a:r>
              <a:rPr lang="en-US" altLang="zh-CN" dirty="0" smtClean="0"/>
              <a:t>Cache</a:t>
            </a:r>
            <a:r>
              <a:rPr lang="zh-CN" altLang="en-US" dirty="0" smtClean="0"/>
              <a:t>，</a:t>
            </a:r>
            <a:r>
              <a:rPr lang="en-US" altLang="zh-CN" dirty="0" smtClean="0"/>
              <a:t>Cache</a:t>
            </a:r>
            <a:r>
              <a:rPr lang="zh-CN" altLang="en-US" dirty="0" smtClean="0"/>
              <a:t>与共享内存之间形成数据的更新机制。由于</a:t>
            </a:r>
            <a:r>
              <a:rPr lang="en-US" altLang="zh-CN" dirty="0" smtClean="0"/>
              <a:t>Cache</a:t>
            </a:r>
            <a:r>
              <a:rPr lang="zh-CN" altLang="en-US" dirty="0" smtClean="0"/>
              <a:t>完全由</a:t>
            </a:r>
            <a:r>
              <a:rPr lang="en-US" altLang="zh-CN" dirty="0" smtClean="0"/>
              <a:t>JVM</a:t>
            </a:r>
            <a:r>
              <a:rPr lang="zh-CN" altLang="en-US" dirty="0" smtClean="0"/>
              <a:t>来控制，其更新并不能做到与共享内存中相应对象的更新同步。</a:t>
            </a:r>
            <a:r>
              <a:rPr lang="en-US" altLang="zh-CN" dirty="0" smtClean="0"/>
              <a:t>==》</a:t>
            </a:r>
            <a:r>
              <a:rPr lang="zh-CN" altLang="en-US" dirty="0" smtClean="0"/>
              <a:t>导致多个线程所看到的共享对象状态出现不一致。</a:t>
            </a:r>
            <a:endParaRPr lang="en-US" altLang="zh-CN" dirty="0" smtClean="0"/>
          </a:p>
          <a:p>
            <a:endParaRPr lang="en-US" altLang="zh-CN" dirty="0" smtClean="0"/>
          </a:p>
          <a:p>
            <a:r>
              <a:rPr lang="en-US" altLang="zh-CN" dirty="0" smtClean="0"/>
              <a:t>JVM</a:t>
            </a:r>
            <a:r>
              <a:rPr lang="zh-CN" altLang="en-US" dirty="0" smtClean="0"/>
              <a:t>显然必须提供相应的机制给用户程序来解决这个问题</a:t>
            </a:r>
            <a:r>
              <a:rPr lang="en-US" altLang="zh-CN" dirty="0" smtClean="0"/>
              <a:t>==》</a:t>
            </a:r>
            <a:r>
              <a:rPr lang="zh-CN" altLang="en-US" dirty="0" smtClean="0"/>
              <a:t>锁！</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17</a:t>
            </a:fld>
            <a:endParaRPr lang="zh-CN" altLang="en-US"/>
          </a:p>
        </p:txBody>
      </p:sp>
    </p:spTree>
    <p:extLst>
      <p:ext uri="{BB962C8B-B14F-4D97-AF65-F5344CB8AC3E}">
        <p14:creationId xmlns:p14="http://schemas.microsoft.com/office/powerpoint/2010/main" val="305892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yield</a:t>
            </a:r>
            <a:r>
              <a:rPr lang="zh-CN" altLang="en-US" dirty="0" smtClean="0"/>
              <a:t>操作主动让出线程的执行权，从而使得其他线程有机会执行。但是下次调度器来执行的，有可能又是该线程自己。这个不保证。</a:t>
            </a:r>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18</a:t>
            </a:fld>
            <a:endParaRPr lang="zh-CN" altLang="en-US"/>
          </a:p>
        </p:txBody>
      </p:sp>
    </p:spTree>
    <p:extLst>
      <p:ext uri="{BB962C8B-B14F-4D97-AF65-F5344CB8AC3E}">
        <p14:creationId xmlns:p14="http://schemas.microsoft.com/office/powerpoint/2010/main" val="207736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54CE1C-FFE8-43D9-BE9E-B05043AAB7D7}" type="datetime1">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197565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648079-562D-416B-A47A-335D574D6F46}" type="datetime1">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289248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F18483-262E-497B-B280-9EAAB78E0944}" type="datetime1">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422130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15">
                <a:solidFill>
                  <a:srgbClr val="990099"/>
                </a:solidFill>
                <a:latin typeface="Book Antiqua"/>
                <a:cs typeface="Book Antiqu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C775BC-5AF4-4E66-826E-AC0FDE8B25AD}" type="datetime1">
              <a:rPr lang="zh-CN" altLang="en-US" smtClean="0"/>
              <a:t>2017/4/7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335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1BA670-FA46-4912-B8B4-8519D77E1F2F}" type="datetime1">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23950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1B25E1-DFD2-49B7-98AE-7C8EB2A4E47B}" type="datetime1">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10422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D6E7A2-0AD9-46BA-9341-B6B0556C1459}" type="datetime1">
              <a:rPr lang="zh-CN" altLang="en-US" smtClean="0"/>
              <a:t>2017/4/7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167112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324DEF-7BCC-48CB-A5CD-A94AC3E7EBFD}" type="datetime1">
              <a:rPr lang="zh-CN" altLang="en-US" smtClean="0"/>
              <a:t>2017/4/7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4275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4C2157-CDE2-4E6D-AB13-911AFD9DF1C9}" type="datetime1">
              <a:rPr lang="zh-CN" altLang="en-US" smtClean="0"/>
              <a:t>2017/4/7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323474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C7D2E3-5FB3-4376-BA10-7360E132A395}" type="datetime1">
              <a:rPr lang="zh-CN" altLang="en-US" smtClean="0"/>
              <a:t>2017/4/7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243800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ABB9F8D-C0F4-44BD-8225-0704E7FE34CF}" type="datetime1">
              <a:rPr lang="zh-CN" altLang="en-US" smtClean="0"/>
              <a:t>2017/4/7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420898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A997AED-A258-499B-8508-D728CAF566D9}" type="datetime1">
              <a:rPr lang="zh-CN" altLang="en-US" smtClean="0"/>
              <a:t>2017/4/7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407562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3C66E-EE22-4B4E-B144-8B7F80CBA6B5}" type="datetime1">
              <a:rPr lang="zh-CN" altLang="en-US" smtClean="0"/>
              <a:t>2017/4/7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1176829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第六讲</a:t>
            </a:r>
            <a:r>
              <a:rPr lang="en-US" altLang="zh-CN" dirty="0" smtClean="0"/>
              <a:t/>
            </a:r>
            <a:br>
              <a:rPr lang="en-US" altLang="zh-CN" dirty="0" smtClean="0"/>
            </a:br>
            <a:r>
              <a:rPr lang="zh-CN" altLang="en-US" dirty="0" smtClean="0"/>
              <a:t>面向安全的多线程设计</a:t>
            </a:r>
            <a:endParaRPr lang="zh-CN" altLang="en-US" dirty="0"/>
          </a:p>
        </p:txBody>
      </p:sp>
      <p:sp>
        <p:nvSpPr>
          <p:cNvPr id="3" name="副标题 2"/>
          <p:cNvSpPr>
            <a:spLocks noGrp="1"/>
          </p:cNvSpPr>
          <p:nvPr>
            <p:ph type="subTitle" idx="1"/>
          </p:nvPr>
        </p:nvSpPr>
        <p:spPr/>
        <p:txBody>
          <a:bodyPr/>
          <a:lstStyle/>
          <a:p>
            <a:r>
              <a:rPr lang="zh-CN" altLang="en-US" dirty="0" smtClean="0"/>
              <a:t>吴际</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a:t>
            </a:fld>
            <a:endParaRPr lang="zh-CN" altLang="en-US"/>
          </a:p>
        </p:txBody>
      </p:sp>
      <p:sp>
        <p:nvSpPr>
          <p:cNvPr id="5" name="日期占位符 4"/>
          <p:cNvSpPr>
            <a:spLocks noGrp="1"/>
          </p:cNvSpPr>
          <p:nvPr>
            <p:ph type="dt" sz="half" idx="10"/>
          </p:nvPr>
        </p:nvSpPr>
        <p:spPr/>
        <p:txBody>
          <a:bodyPr/>
          <a:lstStyle/>
          <a:p>
            <a:fld id="{1ADD5DB0-6077-42DB-B319-70DA9D12DEFE}" type="datetime1">
              <a:rPr lang="zh-CN" altLang="en-US" smtClean="0"/>
              <a:t>2017/4/7</a:t>
            </a:fld>
            <a:endParaRPr lang="zh-CN" altLang="en-US"/>
          </a:p>
        </p:txBody>
      </p:sp>
    </p:spTree>
    <p:extLst>
      <p:ext uri="{BB962C8B-B14F-4D97-AF65-F5344CB8AC3E}">
        <p14:creationId xmlns:p14="http://schemas.microsoft.com/office/powerpoint/2010/main" val="1905552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线程不安全的几个实例</a:t>
            </a:r>
            <a:endParaRPr lang="zh-CN" altLang="en-US" dirty="0"/>
          </a:p>
        </p:txBody>
      </p:sp>
      <p:sp>
        <p:nvSpPr>
          <p:cNvPr id="3" name="内容占位符 2"/>
          <p:cNvSpPr>
            <a:spLocks noGrp="1"/>
          </p:cNvSpPr>
          <p:nvPr>
            <p:ph idx="1"/>
          </p:nvPr>
        </p:nvSpPr>
        <p:spPr/>
        <p:txBody>
          <a:bodyPr/>
          <a:lstStyle/>
          <a:p>
            <a:r>
              <a:rPr lang="zh-CN" altLang="en-US" dirty="0"/>
              <a:t>无</a:t>
            </a:r>
            <a:r>
              <a:rPr lang="zh-CN" altLang="en-US" dirty="0" smtClean="0"/>
              <a:t>状态类与有状态类在安全上的差异</a:t>
            </a:r>
            <a:endParaRPr lang="en-US" altLang="zh-CN" dirty="0" smtClean="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10</a:t>
            </a:fld>
            <a:endParaRPr lang="zh-CN" altLang="en-US" dirty="0"/>
          </a:p>
        </p:txBody>
      </p:sp>
      <p:sp>
        <p:nvSpPr>
          <p:cNvPr id="5" name="矩形 4"/>
          <p:cNvSpPr/>
          <p:nvPr/>
        </p:nvSpPr>
        <p:spPr>
          <a:xfrm>
            <a:off x="734194" y="2458273"/>
            <a:ext cx="7792844" cy="2862322"/>
          </a:xfrm>
          <a:prstGeom prst="rect">
            <a:avLst/>
          </a:prstGeom>
        </p:spPr>
        <p:txBody>
          <a:bodyPr wrap="square">
            <a:spAutoFit/>
          </a:bodyPr>
          <a:lstStyle/>
          <a:p>
            <a:r>
              <a:rPr lang="en-US" altLang="zh-CN" dirty="0" smtClean="0">
                <a:latin typeface="LucidaConsole"/>
              </a:rPr>
              <a:t>public </a:t>
            </a:r>
            <a:r>
              <a:rPr lang="en-US" altLang="zh-CN" dirty="0">
                <a:latin typeface="LucidaConsole"/>
              </a:rPr>
              <a:t>class </a:t>
            </a:r>
            <a:r>
              <a:rPr lang="en-US" altLang="zh-CN" dirty="0" err="1" smtClean="0">
                <a:latin typeface="LucidaConsole"/>
              </a:rPr>
              <a:t>CountingFactorizer</a:t>
            </a:r>
            <a:r>
              <a:rPr lang="en-US" altLang="zh-CN" dirty="0" smtClean="0">
                <a:latin typeface="LucidaConsole"/>
              </a:rPr>
              <a:t> </a:t>
            </a:r>
            <a:r>
              <a:rPr lang="en-US" altLang="zh-CN" dirty="0">
                <a:latin typeface="LucidaConsole"/>
              </a:rPr>
              <a:t>implements Servlet {</a:t>
            </a:r>
          </a:p>
          <a:p>
            <a:r>
              <a:rPr lang="en-US" altLang="zh-CN" dirty="0" smtClean="0">
                <a:latin typeface="LucidaConsole"/>
              </a:rPr>
              <a:t>   </a:t>
            </a:r>
            <a:r>
              <a:rPr lang="en-US" altLang="zh-CN" b="1" dirty="0" smtClean="0">
                <a:latin typeface="LucidaConsole"/>
              </a:rPr>
              <a:t>private </a:t>
            </a:r>
            <a:r>
              <a:rPr lang="en-US" altLang="zh-CN" b="1" dirty="0">
                <a:latin typeface="LucidaConsole"/>
              </a:rPr>
              <a:t>long count = 0</a:t>
            </a:r>
            <a:r>
              <a:rPr lang="en-US" altLang="zh-CN" dirty="0">
                <a:latin typeface="LucidaConsole"/>
              </a:rPr>
              <a:t>;</a:t>
            </a:r>
          </a:p>
          <a:p>
            <a:r>
              <a:rPr lang="en-US" altLang="zh-CN" dirty="0" smtClean="0">
                <a:latin typeface="LucidaConsole"/>
              </a:rPr>
              <a:t>   </a:t>
            </a:r>
            <a:r>
              <a:rPr lang="en-US" altLang="zh-CN" b="1" dirty="0" smtClean="0">
                <a:latin typeface="LucidaConsole"/>
              </a:rPr>
              <a:t>public </a:t>
            </a:r>
            <a:r>
              <a:rPr lang="en-US" altLang="zh-CN" b="1" dirty="0">
                <a:latin typeface="LucidaConsole"/>
              </a:rPr>
              <a:t>long </a:t>
            </a:r>
            <a:r>
              <a:rPr lang="en-US" altLang="zh-CN" b="1" dirty="0" err="1">
                <a:latin typeface="LucidaConsole"/>
              </a:rPr>
              <a:t>getCount</a:t>
            </a:r>
            <a:r>
              <a:rPr lang="en-US" altLang="zh-CN" b="1" dirty="0">
                <a:latin typeface="LucidaConsole"/>
              </a:rPr>
              <a:t>() { return count; }</a:t>
            </a:r>
          </a:p>
          <a:p>
            <a:r>
              <a:rPr lang="en-US" altLang="zh-CN" dirty="0" smtClean="0">
                <a:latin typeface="LucidaConsole"/>
              </a:rPr>
              <a:t>   public </a:t>
            </a:r>
            <a:r>
              <a:rPr lang="en-US" altLang="zh-CN" dirty="0">
                <a:latin typeface="LucidaConsole"/>
              </a:rPr>
              <a:t>void service(</a:t>
            </a:r>
            <a:r>
              <a:rPr lang="en-US" altLang="zh-CN" dirty="0" err="1">
                <a:latin typeface="LucidaConsole"/>
              </a:rPr>
              <a:t>ServletRequest</a:t>
            </a:r>
            <a:r>
              <a:rPr lang="en-US" altLang="zh-CN" dirty="0">
                <a:latin typeface="LucidaConsole"/>
              </a:rPr>
              <a:t> </a:t>
            </a:r>
            <a:r>
              <a:rPr lang="en-US" altLang="zh-CN" dirty="0" err="1">
                <a:latin typeface="LucidaConsole"/>
              </a:rPr>
              <a:t>req</a:t>
            </a:r>
            <a:r>
              <a:rPr lang="en-US" altLang="zh-CN" dirty="0">
                <a:latin typeface="LucidaConsole"/>
              </a:rPr>
              <a:t>, </a:t>
            </a:r>
            <a:r>
              <a:rPr lang="en-US" altLang="zh-CN" dirty="0" err="1">
                <a:latin typeface="LucidaConsole"/>
              </a:rPr>
              <a:t>ServletResponse</a:t>
            </a:r>
            <a:r>
              <a:rPr lang="en-US" altLang="zh-CN" dirty="0">
                <a:latin typeface="LucidaConsole"/>
              </a:rPr>
              <a:t> </a:t>
            </a:r>
            <a:r>
              <a:rPr lang="en-US" altLang="zh-CN" dirty="0" err="1">
                <a:latin typeface="LucidaConsole"/>
              </a:rPr>
              <a:t>resp</a:t>
            </a:r>
            <a:r>
              <a:rPr lang="en-US" altLang="zh-CN" dirty="0">
                <a:latin typeface="LucidaConsole"/>
              </a:rPr>
              <a:t>) {</a:t>
            </a:r>
          </a:p>
          <a:p>
            <a:r>
              <a:rPr lang="en-US" altLang="zh-CN" dirty="0" smtClean="0">
                <a:latin typeface="LucidaConsole"/>
              </a:rPr>
              <a:t>      </a:t>
            </a:r>
            <a:r>
              <a:rPr lang="en-US" altLang="zh-CN" dirty="0" err="1" smtClean="0">
                <a:latin typeface="LucidaConsole"/>
              </a:rPr>
              <a:t>BigInteger</a:t>
            </a:r>
            <a:r>
              <a:rPr lang="en-US" altLang="zh-CN" dirty="0" smtClean="0">
                <a:latin typeface="LucidaConsole"/>
              </a:rPr>
              <a:t> </a:t>
            </a:r>
            <a:r>
              <a:rPr lang="en-US" altLang="zh-CN" dirty="0" err="1">
                <a:latin typeface="LucidaConsole"/>
              </a:rPr>
              <a:t>i</a:t>
            </a:r>
            <a:r>
              <a:rPr lang="en-US" altLang="zh-CN" dirty="0">
                <a:latin typeface="LucidaConsole"/>
              </a:rPr>
              <a:t> = </a:t>
            </a:r>
            <a:r>
              <a:rPr lang="en-US" altLang="zh-CN" dirty="0" err="1">
                <a:latin typeface="LucidaConsole"/>
              </a:rPr>
              <a:t>extractFromRequest</a:t>
            </a:r>
            <a:r>
              <a:rPr lang="en-US" altLang="zh-CN" dirty="0">
                <a:latin typeface="LucidaConsole"/>
              </a:rPr>
              <a:t>(</a:t>
            </a:r>
            <a:r>
              <a:rPr lang="en-US" altLang="zh-CN" dirty="0" err="1">
                <a:latin typeface="LucidaConsole"/>
              </a:rPr>
              <a:t>req</a:t>
            </a:r>
            <a:r>
              <a:rPr lang="en-US" altLang="zh-CN" dirty="0">
                <a:latin typeface="LucidaConsole"/>
              </a:rPr>
              <a:t>);</a:t>
            </a:r>
          </a:p>
          <a:p>
            <a:r>
              <a:rPr lang="en-US" altLang="zh-CN" dirty="0" smtClean="0">
                <a:latin typeface="LucidaConsole"/>
              </a:rPr>
              <a:t>      </a:t>
            </a:r>
            <a:r>
              <a:rPr lang="en-US" altLang="zh-CN" dirty="0" err="1" smtClean="0">
                <a:latin typeface="LucidaConsole"/>
              </a:rPr>
              <a:t>BigInteger</a:t>
            </a:r>
            <a:r>
              <a:rPr lang="en-US" altLang="zh-CN" dirty="0">
                <a:latin typeface="LucidaConsole"/>
              </a:rPr>
              <a:t>[] factors = factor(</a:t>
            </a:r>
            <a:r>
              <a:rPr lang="en-US" altLang="zh-CN" dirty="0" err="1">
                <a:latin typeface="LucidaConsole"/>
              </a:rPr>
              <a:t>i</a:t>
            </a:r>
            <a:r>
              <a:rPr lang="en-US" altLang="zh-CN" dirty="0">
                <a:latin typeface="LucidaConsole"/>
              </a:rPr>
              <a:t>);</a:t>
            </a:r>
          </a:p>
          <a:p>
            <a:r>
              <a:rPr lang="en-US" altLang="zh-CN" dirty="0" smtClean="0">
                <a:latin typeface="LucidaConsole"/>
              </a:rPr>
              <a:t>      </a:t>
            </a:r>
            <a:r>
              <a:rPr lang="en-US" altLang="zh-CN" b="1" dirty="0" smtClean="0">
                <a:latin typeface="LucidaConsole"/>
              </a:rPr>
              <a:t>++</a:t>
            </a:r>
            <a:r>
              <a:rPr lang="en-US" altLang="zh-CN" b="1" dirty="0">
                <a:latin typeface="LucidaConsole"/>
              </a:rPr>
              <a:t>count</a:t>
            </a:r>
            <a:r>
              <a:rPr lang="en-US" altLang="zh-CN" dirty="0">
                <a:latin typeface="LucidaConsole"/>
              </a:rPr>
              <a:t>;</a:t>
            </a:r>
          </a:p>
          <a:p>
            <a:r>
              <a:rPr lang="en-US" altLang="zh-CN" dirty="0" smtClean="0">
                <a:latin typeface="LucidaConsole"/>
              </a:rPr>
              <a:t>      </a:t>
            </a:r>
            <a:r>
              <a:rPr lang="en-US" altLang="zh-CN" dirty="0" err="1" smtClean="0">
                <a:latin typeface="LucidaConsole"/>
              </a:rPr>
              <a:t>encodeIntoResponse</a:t>
            </a:r>
            <a:r>
              <a:rPr lang="en-US" altLang="zh-CN" dirty="0" smtClean="0">
                <a:latin typeface="LucidaConsole"/>
              </a:rPr>
              <a:t>(</a:t>
            </a:r>
            <a:r>
              <a:rPr lang="en-US" altLang="zh-CN" dirty="0" err="1" smtClean="0">
                <a:latin typeface="LucidaConsole"/>
              </a:rPr>
              <a:t>resp</a:t>
            </a:r>
            <a:r>
              <a:rPr lang="en-US" altLang="zh-CN" dirty="0">
                <a:latin typeface="LucidaConsole"/>
              </a:rPr>
              <a:t>, factors);</a:t>
            </a:r>
          </a:p>
          <a:p>
            <a:r>
              <a:rPr lang="en-US" altLang="zh-CN" dirty="0" smtClean="0">
                <a:latin typeface="LucidaConsole"/>
              </a:rPr>
              <a:t>   }</a:t>
            </a:r>
            <a:endParaRPr lang="en-US" altLang="zh-CN" dirty="0">
              <a:latin typeface="LucidaConsole"/>
            </a:endParaRPr>
          </a:p>
          <a:p>
            <a:r>
              <a:rPr lang="en-US" altLang="zh-CN" dirty="0">
                <a:latin typeface="LucidaConsole"/>
              </a:rPr>
              <a:t>}</a:t>
            </a:r>
            <a:endParaRPr lang="zh-CN" altLang="en-US" dirty="0"/>
          </a:p>
        </p:txBody>
      </p:sp>
      <p:sp>
        <p:nvSpPr>
          <p:cNvPr id="8" name="圆角矩形 7"/>
          <p:cNvSpPr/>
          <p:nvPr/>
        </p:nvSpPr>
        <p:spPr>
          <a:xfrm>
            <a:off x="429395" y="5405682"/>
            <a:ext cx="5901067" cy="95066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smtClean="0"/>
              <a:t>无状态对象的任何计算都只能使用局部变量，其引用只能在栈上，不会产生共享。</a:t>
            </a:r>
            <a:endParaRPr lang="zh-CN" altLang="en-US" sz="2400" dirty="0"/>
          </a:p>
        </p:txBody>
      </p:sp>
      <p:sp>
        <p:nvSpPr>
          <p:cNvPr id="9" name="圆角矩形 8"/>
          <p:cNvSpPr/>
          <p:nvPr/>
        </p:nvSpPr>
        <p:spPr>
          <a:xfrm>
            <a:off x="6635262" y="3955224"/>
            <a:ext cx="5358949" cy="9506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a:t>有</a:t>
            </a:r>
            <a:r>
              <a:rPr lang="zh-CN" altLang="en-US" sz="2400" dirty="0" smtClean="0"/>
              <a:t>状态对象的</a:t>
            </a:r>
            <a:r>
              <a:rPr lang="en-US" altLang="zh-CN" sz="2400" dirty="0" smtClean="0"/>
              <a:t>read-modify-write</a:t>
            </a:r>
            <a:r>
              <a:rPr lang="zh-CN" altLang="en-US" sz="2400" dirty="0" smtClean="0"/>
              <a:t>计算会导致出现不安全问题。</a:t>
            </a:r>
            <a:endParaRPr lang="zh-CN" altLang="en-US" sz="2400" dirty="0"/>
          </a:p>
        </p:txBody>
      </p:sp>
      <p:sp>
        <p:nvSpPr>
          <p:cNvPr id="10" name="矩形 9"/>
          <p:cNvSpPr/>
          <p:nvPr/>
        </p:nvSpPr>
        <p:spPr>
          <a:xfrm>
            <a:off x="6629401" y="4905892"/>
            <a:ext cx="5363308" cy="1384995"/>
          </a:xfrm>
          <a:prstGeom prst="rect">
            <a:avLst/>
          </a:prstGeom>
        </p:spPr>
        <p:txBody>
          <a:bodyPr wrap="square">
            <a:spAutoFit/>
          </a:bodyPr>
          <a:lstStyle/>
          <a:p>
            <a:pPr lvl="2"/>
            <a:r>
              <a:rPr lang="en-US" altLang="zh-CN" sz="2800" dirty="0" smtClean="0"/>
              <a:t>Read x: …=…x…</a:t>
            </a:r>
          </a:p>
          <a:p>
            <a:pPr lvl="2"/>
            <a:r>
              <a:rPr lang="en-US" altLang="zh-CN" sz="2800" dirty="0" smtClean="0"/>
              <a:t>Update x: x+1 </a:t>
            </a:r>
          </a:p>
          <a:p>
            <a:pPr lvl="2"/>
            <a:r>
              <a:rPr lang="en-US" altLang="zh-CN" sz="2800" dirty="0" smtClean="0"/>
              <a:t>Write to x: x=….</a:t>
            </a:r>
            <a:endParaRPr lang="zh-CN" altLang="en-US" sz="2800" dirty="0"/>
          </a:p>
        </p:txBody>
      </p:sp>
      <p:sp>
        <p:nvSpPr>
          <p:cNvPr id="6" name="日期占位符 5"/>
          <p:cNvSpPr>
            <a:spLocks noGrp="1"/>
          </p:cNvSpPr>
          <p:nvPr>
            <p:ph type="dt" sz="half" idx="10"/>
          </p:nvPr>
        </p:nvSpPr>
        <p:spPr/>
        <p:txBody>
          <a:bodyPr/>
          <a:lstStyle/>
          <a:p>
            <a:fld id="{FC183329-7A08-465B-B2C1-25A979386D8E}" type="datetime1">
              <a:rPr lang="zh-CN" altLang="en-US" smtClean="0"/>
              <a:t>2017/4/7</a:t>
            </a:fld>
            <a:endParaRPr lang="zh-CN" altLang="en-US"/>
          </a:p>
        </p:txBody>
      </p:sp>
    </p:spTree>
    <p:extLst>
      <p:ext uri="{BB962C8B-B14F-4D97-AF65-F5344CB8AC3E}">
        <p14:creationId xmlns:p14="http://schemas.microsoft.com/office/powerpoint/2010/main" val="325279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ppt_x</p:attrName>
                                        </p:attrNameLst>
                                      </p:cBhvr>
                                      <p:tavLst>
                                        <p:tav tm="0">
                                          <p:val>
                                            <p:strVal val="#ppt_x-#ppt_w/2"/>
                                          </p:val>
                                        </p:tav>
                                        <p:tav tm="100000">
                                          <p:val>
                                            <p:strVal val="#ppt_x"/>
                                          </p:val>
                                        </p:tav>
                                      </p:tavLst>
                                    </p:anim>
                                    <p:anim calcmode="lin" valueType="num">
                                      <p:cBhvr>
                                        <p:cTn id="8" dur="5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0" dur="500" fill="hold"/>
                                        <p:tgtEl>
                                          <p:spTgt spid="5">
                                            <p:txEl>
                                              <p:pRg st="1" end="1"/>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5">
                                            <p:txEl>
                                              <p:pRg st="1" end="1"/>
                                            </p:txEl>
                                          </p:spTgt>
                                        </p:tgtEl>
                                        <p:attrNameLst>
                                          <p:attrName>ppt_c</p:attrName>
                                        </p:attrNameLst>
                                      </p:cBhvr>
                                      <p:to>
                                        <a:schemeClr val="tx1"/>
                                      </p:to>
                                    </p:animClr>
                                  </p:subTnLst>
                                </p:cTn>
                              </p:par>
                              <p:par>
                                <p:cTn id="11" presetID="17" presetClass="entr" presetSubtype="8"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 calcmode="lin" valueType="num">
                                      <p:cBhvr>
                                        <p:cTn id="13" dur="500" fill="hold"/>
                                        <p:tgtEl>
                                          <p:spTgt spid="5">
                                            <p:txEl>
                                              <p:pRg st="6" end="6"/>
                                            </p:txEl>
                                          </p:spTgt>
                                        </p:tgtEl>
                                        <p:attrNameLst>
                                          <p:attrName>ppt_x</p:attrName>
                                        </p:attrNameLst>
                                      </p:cBhvr>
                                      <p:tavLst>
                                        <p:tav tm="0">
                                          <p:val>
                                            <p:strVal val="#ppt_x-#ppt_w/2"/>
                                          </p:val>
                                        </p:tav>
                                        <p:tav tm="100000">
                                          <p:val>
                                            <p:strVal val="#ppt_x"/>
                                          </p:val>
                                        </p:tav>
                                      </p:tavLst>
                                    </p:anim>
                                    <p:anim calcmode="lin" valueType="num">
                                      <p:cBhvr>
                                        <p:cTn id="14" dur="5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15"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6" end="6"/>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5">
                                            <p:txEl>
                                              <p:pRg st="6" end="6"/>
                                            </p:txEl>
                                          </p:spTgt>
                                        </p:tgtEl>
                                        <p:attrNameLst>
                                          <p:attrName>ppt_c</p:attrName>
                                        </p:attrNameLst>
                                      </p:cBhvr>
                                      <p:to>
                                        <a:schemeClr val="tx1"/>
                                      </p:to>
                                    </p:animClr>
                                  </p:subTnLst>
                                </p:cTn>
                              </p:par>
                              <p:par>
                                <p:cTn id="17" presetID="17" presetClass="entr" presetSubtype="8"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ppt_x</p:attrName>
                                        </p:attrNameLst>
                                      </p:cBhvr>
                                      <p:tavLst>
                                        <p:tav tm="0">
                                          <p:val>
                                            <p:strVal val="#ppt_x-#ppt_w/2"/>
                                          </p:val>
                                        </p:tav>
                                        <p:tav tm="100000">
                                          <p:val>
                                            <p:strVal val="#ppt_x"/>
                                          </p:val>
                                        </p:tav>
                                      </p:tavLst>
                                    </p:anim>
                                    <p:anim calcmode="lin" valueType="num">
                                      <p:cBhvr>
                                        <p:cTn id="20" dur="5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17" presetClass="entr" presetSubtype="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ppt_h/2"/>
                                          </p:val>
                                        </p:tav>
                                        <p:tav tm="100000">
                                          <p:val>
                                            <p:strVal val="#ppt_y"/>
                                          </p:val>
                                        </p:tav>
                                      </p:tavLst>
                                    </p:anim>
                                    <p:anim calcmode="lin" valueType="num">
                                      <p:cBhvr>
                                        <p:cTn id="37" dur="500" fill="hold"/>
                                        <p:tgtEl>
                                          <p:spTgt spid="10"/>
                                        </p:tgtEl>
                                        <p:attrNameLst>
                                          <p:attrName>ppt_w</p:attrName>
                                        </p:attrNameLst>
                                      </p:cBhvr>
                                      <p:tavLst>
                                        <p:tav tm="0">
                                          <p:val>
                                            <p:strVal val="#ppt_w"/>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线程不安全的几个实例</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11</a:t>
            </a:fld>
            <a:endParaRPr lang="zh-CN" altLang="en-US"/>
          </a:p>
        </p:txBody>
      </p:sp>
      <p:sp>
        <p:nvSpPr>
          <p:cNvPr id="5" name="矩形 4"/>
          <p:cNvSpPr/>
          <p:nvPr/>
        </p:nvSpPr>
        <p:spPr>
          <a:xfrm>
            <a:off x="1346886" y="1927654"/>
            <a:ext cx="1977082" cy="236014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6" name="矩形 5"/>
          <p:cNvSpPr/>
          <p:nvPr/>
        </p:nvSpPr>
        <p:spPr>
          <a:xfrm>
            <a:off x="1643448" y="3015049"/>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err="1" smtClean="0"/>
              <a:t>x.f</a:t>
            </a:r>
            <a:r>
              <a:rPr lang="en-US" altLang="zh-CN" sz="2400" dirty="0" smtClean="0"/>
              <a:t>(y)</a:t>
            </a:r>
            <a:endParaRPr lang="zh-CN" altLang="en-US" sz="2400" dirty="0"/>
          </a:p>
        </p:txBody>
      </p:sp>
      <p:sp>
        <p:nvSpPr>
          <p:cNvPr id="7" name="文本框 6"/>
          <p:cNvSpPr txBox="1"/>
          <p:nvPr/>
        </p:nvSpPr>
        <p:spPr>
          <a:xfrm>
            <a:off x="1631092" y="1937647"/>
            <a:ext cx="1471941" cy="523220"/>
          </a:xfrm>
          <a:prstGeom prst="rect">
            <a:avLst/>
          </a:prstGeom>
          <a:noFill/>
        </p:spPr>
        <p:txBody>
          <a:bodyPr wrap="none" rtlCol="0">
            <a:spAutoFit/>
          </a:bodyPr>
          <a:lstStyle/>
          <a:p>
            <a:r>
              <a:rPr lang="en-US" altLang="zh-CN" sz="2800" dirty="0" smtClean="0"/>
              <a:t>Thread 1</a:t>
            </a:r>
            <a:endParaRPr lang="zh-CN" altLang="en-US" sz="2800" dirty="0"/>
          </a:p>
        </p:txBody>
      </p:sp>
      <p:sp>
        <p:nvSpPr>
          <p:cNvPr id="8" name="矩形 7"/>
          <p:cNvSpPr/>
          <p:nvPr/>
        </p:nvSpPr>
        <p:spPr>
          <a:xfrm>
            <a:off x="7492322" y="1927654"/>
            <a:ext cx="1977082" cy="236014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矩形 8"/>
          <p:cNvSpPr/>
          <p:nvPr/>
        </p:nvSpPr>
        <p:spPr>
          <a:xfrm>
            <a:off x="7788884" y="3015049"/>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err="1" smtClean="0"/>
              <a:t>x.f</a:t>
            </a:r>
            <a:r>
              <a:rPr lang="en-US" altLang="zh-CN" sz="2400" dirty="0" smtClean="0"/>
              <a:t>(y)</a:t>
            </a:r>
            <a:endParaRPr lang="zh-CN" altLang="en-US" sz="2400" dirty="0"/>
          </a:p>
        </p:txBody>
      </p:sp>
      <p:sp>
        <p:nvSpPr>
          <p:cNvPr id="10" name="文本框 9"/>
          <p:cNvSpPr txBox="1"/>
          <p:nvPr/>
        </p:nvSpPr>
        <p:spPr>
          <a:xfrm>
            <a:off x="7776528" y="1937647"/>
            <a:ext cx="1471941" cy="523220"/>
          </a:xfrm>
          <a:prstGeom prst="rect">
            <a:avLst/>
          </a:prstGeom>
          <a:noFill/>
        </p:spPr>
        <p:txBody>
          <a:bodyPr wrap="none" rtlCol="0">
            <a:spAutoFit/>
          </a:bodyPr>
          <a:lstStyle/>
          <a:p>
            <a:r>
              <a:rPr lang="en-US" altLang="zh-CN" sz="2800" dirty="0" smtClean="0"/>
              <a:t>Thread 2</a:t>
            </a:r>
            <a:endParaRPr lang="zh-CN" altLang="en-US" sz="2800" dirty="0"/>
          </a:p>
        </p:txBody>
      </p:sp>
      <p:sp>
        <p:nvSpPr>
          <p:cNvPr id="11" name="椭圆 10"/>
          <p:cNvSpPr/>
          <p:nvPr/>
        </p:nvSpPr>
        <p:spPr>
          <a:xfrm>
            <a:off x="3323968" y="4868562"/>
            <a:ext cx="4361935" cy="169287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2" name="矩形 11"/>
          <p:cNvSpPr/>
          <p:nvPr/>
        </p:nvSpPr>
        <p:spPr>
          <a:xfrm>
            <a:off x="4032425" y="5474043"/>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smtClean="0"/>
              <a:t>x</a:t>
            </a:r>
            <a:endParaRPr lang="zh-CN" altLang="en-US" sz="2400" dirty="0"/>
          </a:p>
        </p:txBody>
      </p:sp>
      <p:sp>
        <p:nvSpPr>
          <p:cNvPr id="13" name="矩形 12"/>
          <p:cNvSpPr/>
          <p:nvPr/>
        </p:nvSpPr>
        <p:spPr>
          <a:xfrm>
            <a:off x="5658364" y="5474043"/>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a:t>y</a:t>
            </a:r>
            <a:endParaRPr lang="zh-CN" altLang="en-US" sz="2400" dirty="0"/>
          </a:p>
        </p:txBody>
      </p:sp>
      <p:cxnSp>
        <p:nvCxnSpPr>
          <p:cNvPr id="15" name="直接箭头连接符 14"/>
          <p:cNvCxnSpPr>
            <a:stCxn id="6" idx="2"/>
            <a:endCxn id="12" idx="0"/>
          </p:cNvCxnSpPr>
          <p:nvPr/>
        </p:nvCxnSpPr>
        <p:spPr>
          <a:xfrm>
            <a:off x="2335427" y="3496962"/>
            <a:ext cx="2388977" cy="1977081"/>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a:stCxn id="6" idx="3"/>
            <a:endCxn id="13" idx="0"/>
          </p:cNvCxnSpPr>
          <p:nvPr/>
        </p:nvCxnSpPr>
        <p:spPr>
          <a:xfrm>
            <a:off x="3027405" y="3256006"/>
            <a:ext cx="3322938" cy="2218037"/>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a:stCxn id="9" idx="1"/>
            <a:endCxn id="12" idx="0"/>
          </p:cNvCxnSpPr>
          <p:nvPr/>
        </p:nvCxnSpPr>
        <p:spPr>
          <a:xfrm flipH="1">
            <a:off x="4724404" y="3256006"/>
            <a:ext cx="3064480" cy="2218037"/>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2" name="直接箭头连接符 21"/>
          <p:cNvCxnSpPr>
            <a:stCxn id="9" idx="2"/>
            <a:endCxn id="13" idx="0"/>
          </p:cNvCxnSpPr>
          <p:nvPr/>
        </p:nvCxnSpPr>
        <p:spPr>
          <a:xfrm flipH="1">
            <a:off x="6350343" y="3496962"/>
            <a:ext cx="2130520" cy="1977081"/>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sp>
        <p:nvSpPr>
          <p:cNvPr id="25" name="文本框 24"/>
          <p:cNvSpPr txBox="1"/>
          <p:nvPr/>
        </p:nvSpPr>
        <p:spPr>
          <a:xfrm>
            <a:off x="3890037" y="1871010"/>
            <a:ext cx="3229795" cy="1384995"/>
          </a:xfrm>
          <a:prstGeom prst="rect">
            <a:avLst/>
          </a:prstGeom>
          <a:noFill/>
        </p:spPr>
        <p:txBody>
          <a:bodyPr wrap="none" rtlCol="0">
            <a:spAutoFit/>
          </a:bodyPr>
          <a:lstStyle/>
          <a:p>
            <a:r>
              <a:rPr lang="en-US" altLang="zh-CN" sz="2800" dirty="0" smtClean="0"/>
              <a:t>x</a:t>
            </a:r>
            <a:r>
              <a:rPr lang="zh-CN" altLang="en-US" sz="2800" dirty="0" smtClean="0"/>
              <a:t>是无状态共享对象</a:t>
            </a:r>
            <a:endParaRPr lang="en-US" altLang="zh-CN" sz="2800" dirty="0" smtClean="0"/>
          </a:p>
          <a:p>
            <a:r>
              <a:rPr lang="en-US" altLang="zh-CN" sz="2800" dirty="0" smtClean="0"/>
              <a:t>y</a:t>
            </a:r>
            <a:r>
              <a:rPr lang="zh-CN" altLang="en-US" sz="2800" dirty="0" smtClean="0"/>
              <a:t>是有状态共享对象</a:t>
            </a:r>
            <a:endParaRPr lang="en-US" altLang="zh-CN" sz="2800" dirty="0" smtClean="0"/>
          </a:p>
          <a:p>
            <a:r>
              <a:rPr lang="en-US" altLang="zh-CN" sz="2800" dirty="0" err="1" smtClean="0"/>
              <a:t>x.f</a:t>
            </a:r>
            <a:r>
              <a:rPr lang="en-US" altLang="zh-CN" sz="2800" dirty="0" smtClean="0"/>
              <a:t>(y)</a:t>
            </a:r>
            <a:r>
              <a:rPr lang="zh-CN" altLang="en-US" sz="2800" dirty="0" smtClean="0"/>
              <a:t>会改变</a:t>
            </a:r>
            <a:r>
              <a:rPr lang="en-US" altLang="zh-CN" sz="2800" dirty="0" smtClean="0"/>
              <a:t>y</a:t>
            </a:r>
            <a:r>
              <a:rPr lang="zh-CN" altLang="en-US" sz="2800" dirty="0" smtClean="0"/>
              <a:t>的状态</a:t>
            </a:r>
            <a:endParaRPr lang="zh-CN" altLang="en-US" sz="2800" dirty="0"/>
          </a:p>
        </p:txBody>
      </p:sp>
      <p:sp>
        <p:nvSpPr>
          <p:cNvPr id="26" name="文本框 25"/>
          <p:cNvSpPr txBox="1"/>
          <p:nvPr/>
        </p:nvSpPr>
        <p:spPr>
          <a:xfrm>
            <a:off x="8377882" y="5088463"/>
            <a:ext cx="2860078" cy="954107"/>
          </a:xfrm>
          <a:prstGeom prst="rect">
            <a:avLst/>
          </a:prstGeom>
          <a:noFill/>
        </p:spPr>
        <p:txBody>
          <a:bodyPr wrap="none" rtlCol="0">
            <a:spAutoFit/>
          </a:bodyPr>
          <a:lstStyle/>
          <a:p>
            <a:r>
              <a:rPr lang="en-US" altLang="zh-CN" sz="2800" dirty="0" smtClean="0"/>
              <a:t>x</a:t>
            </a:r>
            <a:r>
              <a:rPr lang="zh-CN" altLang="en-US" sz="2800" dirty="0" smtClean="0"/>
              <a:t>是否线程安全？</a:t>
            </a:r>
            <a:endParaRPr lang="en-US" altLang="zh-CN" sz="2800" dirty="0" smtClean="0"/>
          </a:p>
          <a:p>
            <a:r>
              <a:rPr lang="en-US" altLang="zh-CN" sz="2800" dirty="0" smtClean="0"/>
              <a:t>y</a:t>
            </a:r>
            <a:r>
              <a:rPr lang="zh-CN" altLang="en-US" sz="2800" dirty="0" smtClean="0"/>
              <a:t>是否线程安全？</a:t>
            </a:r>
            <a:endParaRPr lang="en-US" altLang="zh-CN" sz="2800" dirty="0" smtClean="0"/>
          </a:p>
        </p:txBody>
      </p:sp>
      <p:sp>
        <p:nvSpPr>
          <p:cNvPr id="3" name="日期占位符 2"/>
          <p:cNvSpPr>
            <a:spLocks noGrp="1"/>
          </p:cNvSpPr>
          <p:nvPr>
            <p:ph type="dt" sz="half" idx="10"/>
          </p:nvPr>
        </p:nvSpPr>
        <p:spPr/>
        <p:txBody>
          <a:bodyPr/>
          <a:lstStyle/>
          <a:p>
            <a:fld id="{ABD6092C-2824-4C69-B301-629E32E9D605}" type="datetime1">
              <a:rPr lang="zh-CN" altLang="en-US" smtClean="0"/>
              <a:t>2017/4/7</a:t>
            </a:fld>
            <a:endParaRPr lang="zh-CN" altLang="en-US"/>
          </a:p>
        </p:txBody>
      </p:sp>
    </p:spTree>
    <p:extLst>
      <p:ext uri="{BB962C8B-B14F-4D97-AF65-F5344CB8AC3E}">
        <p14:creationId xmlns:p14="http://schemas.microsoft.com/office/powerpoint/2010/main" val="1479899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线程不安全的几个实例</a:t>
            </a:r>
          </a:p>
        </p:txBody>
      </p:sp>
      <p:sp>
        <p:nvSpPr>
          <p:cNvPr id="3" name="内容占位符 2"/>
          <p:cNvSpPr>
            <a:spLocks noGrp="1"/>
          </p:cNvSpPr>
          <p:nvPr>
            <p:ph idx="1"/>
          </p:nvPr>
        </p:nvSpPr>
        <p:spPr/>
        <p:txBody>
          <a:bodyPr>
            <a:normAutofit/>
          </a:bodyPr>
          <a:lstStyle/>
          <a:p>
            <a:r>
              <a:rPr lang="zh-CN" altLang="en-US" sz="3200" dirty="0" smtClean="0"/>
              <a:t>竞争</a:t>
            </a:r>
            <a:r>
              <a:rPr lang="zh-CN" altLang="en-US" sz="3200" dirty="0"/>
              <a:t>条件</a:t>
            </a:r>
            <a:r>
              <a:rPr lang="en-US" altLang="zh-CN" sz="3200" dirty="0" smtClean="0"/>
              <a:t>(race conditions)</a:t>
            </a:r>
          </a:p>
          <a:p>
            <a:pPr lvl="1"/>
            <a:r>
              <a:rPr lang="zh-CN" altLang="en-US" sz="2800" dirty="0" smtClean="0"/>
              <a:t>当一个计算的正确性依赖于多个线程之间的相对执行次序时，这几个线程就出现了竞争条件。最常出现竞争条件的计算模式是</a:t>
            </a:r>
            <a:r>
              <a:rPr lang="en-US" altLang="zh-CN" sz="2800" dirty="0" smtClean="0"/>
              <a:t> check-then‐act</a:t>
            </a:r>
            <a:r>
              <a:rPr lang="en-US" altLang="zh-CN" sz="2800" dirty="0"/>
              <a:t>, </a:t>
            </a:r>
            <a:r>
              <a:rPr lang="zh-CN" altLang="en-US" sz="2800" dirty="0" smtClean="0"/>
              <a:t>可能会导致某个线程使用了过时的值进行检查，从而做出错误的动作。</a:t>
            </a:r>
            <a:endParaRPr lang="en-US" altLang="zh-CN" sz="2800" dirty="0" smtClean="0"/>
          </a:p>
          <a:p>
            <a:pPr lvl="1"/>
            <a:r>
              <a:rPr lang="en-US" altLang="zh-CN" sz="2800" dirty="0" smtClean="0"/>
              <a:t>check-then-act:</a:t>
            </a:r>
          </a:p>
          <a:p>
            <a:pPr lvl="2"/>
            <a:r>
              <a:rPr lang="en-US" altLang="zh-CN" sz="2400" dirty="0" smtClean="0"/>
              <a:t>If (</a:t>
            </a:r>
            <a:r>
              <a:rPr lang="en-US" altLang="zh-CN" sz="2400" dirty="0" err="1" smtClean="0"/>
              <a:t>b_exp</a:t>
            </a:r>
            <a:r>
              <a:rPr lang="en-US" altLang="zh-CN" sz="2400" dirty="0" smtClean="0"/>
              <a:t>(x)){</a:t>
            </a:r>
          </a:p>
          <a:p>
            <a:pPr lvl="2"/>
            <a:r>
              <a:rPr lang="en-US" altLang="zh-CN" sz="2400" dirty="0"/>
              <a:t> </a:t>
            </a:r>
            <a:r>
              <a:rPr lang="en-US" altLang="zh-CN" sz="2400" dirty="0" smtClean="0"/>
              <a:t>     do something with x</a:t>
            </a:r>
          </a:p>
          <a:p>
            <a:pPr lvl="2"/>
            <a:r>
              <a:rPr lang="en-US" altLang="zh-CN" sz="2400" dirty="0"/>
              <a:t> </a:t>
            </a:r>
            <a:r>
              <a:rPr lang="en-US" altLang="zh-CN" sz="2400" dirty="0" smtClean="0"/>
              <a:t>     update x</a:t>
            </a:r>
          </a:p>
          <a:p>
            <a:pPr lvl="2"/>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12</a:t>
            </a:fld>
            <a:endParaRPr lang="zh-CN" altLang="en-US"/>
          </a:p>
        </p:txBody>
      </p:sp>
      <p:sp>
        <p:nvSpPr>
          <p:cNvPr id="5" name="矩形 4"/>
          <p:cNvSpPr/>
          <p:nvPr/>
        </p:nvSpPr>
        <p:spPr>
          <a:xfrm>
            <a:off x="5673969" y="3937475"/>
            <a:ext cx="6119446" cy="2554545"/>
          </a:xfrm>
          <a:prstGeom prst="rect">
            <a:avLst/>
          </a:prstGeom>
          <a:ln>
            <a:solidFill>
              <a:schemeClr val="tx1"/>
            </a:solidFill>
          </a:ln>
        </p:spPr>
        <p:txBody>
          <a:bodyPr wrap="square">
            <a:spAutoFit/>
          </a:bodyPr>
          <a:lstStyle/>
          <a:p>
            <a:r>
              <a:rPr lang="en-US" altLang="zh-CN" sz="2000" dirty="0">
                <a:latin typeface="LucidaConsole"/>
              </a:rPr>
              <a:t>public class </a:t>
            </a:r>
            <a:r>
              <a:rPr lang="en-US" altLang="zh-CN" sz="2000" dirty="0" err="1">
                <a:latin typeface="LucidaConsole"/>
              </a:rPr>
              <a:t>LazyInitRace</a:t>
            </a:r>
            <a:r>
              <a:rPr lang="en-US" altLang="zh-CN" sz="2000" dirty="0">
                <a:latin typeface="LucidaConsole"/>
              </a:rPr>
              <a:t> {</a:t>
            </a:r>
          </a:p>
          <a:p>
            <a:r>
              <a:rPr lang="en-US" altLang="zh-CN" sz="2000" dirty="0" smtClean="0">
                <a:latin typeface="LucidaConsole"/>
              </a:rPr>
              <a:t>   private </a:t>
            </a:r>
            <a:r>
              <a:rPr lang="en-US" altLang="zh-CN" sz="2000" dirty="0" err="1">
                <a:latin typeface="LucidaConsole"/>
              </a:rPr>
              <a:t>ExpensiveObject</a:t>
            </a:r>
            <a:r>
              <a:rPr lang="en-US" altLang="zh-CN" sz="2000" dirty="0">
                <a:latin typeface="LucidaConsole"/>
              </a:rPr>
              <a:t> instance = null;</a:t>
            </a:r>
          </a:p>
          <a:p>
            <a:r>
              <a:rPr lang="en-US" altLang="zh-CN" sz="2000" dirty="0" smtClean="0">
                <a:latin typeface="LucidaConsole"/>
              </a:rPr>
              <a:t>   public </a:t>
            </a:r>
            <a:r>
              <a:rPr lang="en-US" altLang="zh-CN" sz="2000" dirty="0" err="1">
                <a:latin typeface="LucidaConsole"/>
              </a:rPr>
              <a:t>ExpensiveObject</a:t>
            </a:r>
            <a:r>
              <a:rPr lang="en-US" altLang="zh-CN" sz="2000" dirty="0">
                <a:latin typeface="LucidaConsole"/>
              </a:rPr>
              <a:t> </a:t>
            </a:r>
            <a:r>
              <a:rPr lang="en-US" altLang="zh-CN" sz="2000" dirty="0" err="1">
                <a:latin typeface="LucidaConsole"/>
              </a:rPr>
              <a:t>getInstance</a:t>
            </a:r>
            <a:r>
              <a:rPr lang="en-US" altLang="zh-CN" sz="2000" dirty="0">
                <a:latin typeface="LucidaConsole"/>
              </a:rPr>
              <a:t>() {</a:t>
            </a:r>
          </a:p>
          <a:p>
            <a:r>
              <a:rPr lang="en-US" altLang="zh-CN" sz="2000" dirty="0" smtClean="0">
                <a:latin typeface="LucidaConsole"/>
              </a:rPr>
              <a:t>      if </a:t>
            </a:r>
            <a:r>
              <a:rPr lang="en-US" altLang="zh-CN" sz="2000" dirty="0">
                <a:latin typeface="LucidaConsole"/>
              </a:rPr>
              <a:t>(instance == null)</a:t>
            </a:r>
          </a:p>
          <a:p>
            <a:r>
              <a:rPr lang="en-US" altLang="zh-CN" sz="2000" dirty="0" smtClean="0">
                <a:latin typeface="LucidaConsole"/>
              </a:rPr>
              <a:t>         instance </a:t>
            </a:r>
            <a:r>
              <a:rPr lang="en-US" altLang="zh-CN" sz="2000" dirty="0">
                <a:latin typeface="LucidaConsole"/>
              </a:rPr>
              <a:t>= new </a:t>
            </a:r>
            <a:r>
              <a:rPr lang="en-US" altLang="zh-CN" sz="2000" dirty="0" err="1">
                <a:latin typeface="LucidaConsole"/>
              </a:rPr>
              <a:t>ExpensiveObject</a:t>
            </a:r>
            <a:r>
              <a:rPr lang="en-US" altLang="zh-CN" sz="2000" dirty="0">
                <a:latin typeface="LucidaConsole"/>
              </a:rPr>
              <a:t>();</a:t>
            </a:r>
          </a:p>
          <a:p>
            <a:r>
              <a:rPr lang="en-US" altLang="zh-CN" sz="2000" dirty="0" smtClean="0">
                <a:latin typeface="LucidaConsole"/>
              </a:rPr>
              <a:t>      return </a:t>
            </a:r>
            <a:r>
              <a:rPr lang="en-US" altLang="zh-CN" sz="2000" dirty="0">
                <a:latin typeface="LucidaConsole"/>
              </a:rPr>
              <a:t>instance;</a:t>
            </a:r>
          </a:p>
          <a:p>
            <a:r>
              <a:rPr lang="en-US" altLang="zh-CN" sz="2000" dirty="0" smtClean="0">
                <a:latin typeface="LucidaConsole"/>
              </a:rPr>
              <a:t>   }</a:t>
            </a:r>
            <a:endParaRPr lang="en-US" altLang="zh-CN" sz="2000" dirty="0">
              <a:latin typeface="LucidaConsole"/>
            </a:endParaRPr>
          </a:p>
          <a:p>
            <a:r>
              <a:rPr lang="en-US" altLang="zh-CN" sz="2000" dirty="0">
                <a:latin typeface="LucidaConsole"/>
              </a:rPr>
              <a:t>}</a:t>
            </a:r>
            <a:endParaRPr lang="zh-CN" altLang="en-US" sz="2000" dirty="0"/>
          </a:p>
        </p:txBody>
      </p:sp>
      <p:sp>
        <p:nvSpPr>
          <p:cNvPr id="6" name="日期占位符 5"/>
          <p:cNvSpPr>
            <a:spLocks noGrp="1"/>
          </p:cNvSpPr>
          <p:nvPr>
            <p:ph type="dt" sz="half" idx="10"/>
          </p:nvPr>
        </p:nvSpPr>
        <p:spPr/>
        <p:txBody>
          <a:bodyPr/>
          <a:lstStyle/>
          <a:p>
            <a:fld id="{BB3EE3FE-A7B9-418E-B371-8D0D03042CF6}" type="datetime1">
              <a:rPr lang="zh-CN" altLang="en-US" smtClean="0"/>
              <a:t>2017/4/7</a:t>
            </a:fld>
            <a:endParaRPr lang="zh-CN" altLang="en-US"/>
          </a:p>
        </p:txBody>
      </p:sp>
    </p:spTree>
    <p:extLst>
      <p:ext uri="{BB962C8B-B14F-4D97-AF65-F5344CB8AC3E}">
        <p14:creationId xmlns:p14="http://schemas.microsoft.com/office/powerpoint/2010/main" val="5386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线程不安全的几个实例</a:t>
            </a:r>
          </a:p>
        </p:txBody>
      </p:sp>
      <p:sp>
        <p:nvSpPr>
          <p:cNvPr id="3" name="内容占位符 2"/>
          <p:cNvSpPr>
            <a:spLocks noGrp="1"/>
          </p:cNvSpPr>
          <p:nvPr>
            <p:ph idx="1"/>
          </p:nvPr>
        </p:nvSpPr>
        <p:spPr/>
        <p:txBody>
          <a:bodyPr/>
          <a:lstStyle/>
          <a:p>
            <a:r>
              <a:rPr lang="en-US" altLang="zh-CN" dirty="0" smtClean="0"/>
              <a:t>Read-modify-write</a:t>
            </a:r>
            <a:r>
              <a:rPr lang="zh-CN" altLang="en-US" dirty="0" smtClean="0"/>
              <a:t>和</a:t>
            </a:r>
            <a:r>
              <a:rPr lang="en-US" altLang="zh-CN" dirty="0" smtClean="0"/>
              <a:t>check-then-act</a:t>
            </a:r>
            <a:r>
              <a:rPr lang="zh-CN" altLang="en-US" dirty="0" smtClean="0"/>
              <a:t>是基本的</a:t>
            </a:r>
            <a:r>
              <a:rPr lang="zh-CN" altLang="en-US" dirty="0"/>
              <a:t>计算</a:t>
            </a:r>
            <a:r>
              <a:rPr lang="zh-CN" altLang="en-US" dirty="0" smtClean="0"/>
              <a:t>模式，大量使用。</a:t>
            </a:r>
            <a:endParaRPr lang="en-US" altLang="zh-CN" dirty="0" smtClean="0"/>
          </a:p>
          <a:p>
            <a:pPr lvl="1"/>
            <a:r>
              <a:rPr lang="zh-CN" altLang="en-US" dirty="0" smtClean="0"/>
              <a:t>计算需要使用变量的当前值</a:t>
            </a:r>
            <a:endParaRPr lang="en-US" altLang="zh-CN" dirty="0" smtClean="0"/>
          </a:p>
          <a:p>
            <a:pPr lvl="1"/>
            <a:r>
              <a:rPr lang="zh-CN" altLang="en-US" dirty="0" smtClean="0"/>
              <a:t>计算会改变变量的当前值</a:t>
            </a:r>
            <a:endParaRPr lang="en-US" altLang="zh-CN" dirty="0" smtClean="0"/>
          </a:p>
          <a:p>
            <a:r>
              <a:rPr lang="zh-CN" altLang="en-US" dirty="0"/>
              <a:t>这</a:t>
            </a:r>
            <a:r>
              <a:rPr lang="zh-CN" altLang="en-US" dirty="0" smtClean="0"/>
              <a:t>两种计算模式出现线程安全隐患的主要</a:t>
            </a:r>
            <a:r>
              <a:rPr lang="zh-CN" altLang="en-US" dirty="0"/>
              <a:t>原因</a:t>
            </a:r>
            <a:r>
              <a:rPr lang="zh-CN" altLang="en-US" dirty="0" smtClean="0"/>
              <a:t>是计算过程需要多步完成，无法保证计算的原子性</a:t>
            </a:r>
            <a:endParaRPr lang="en-US" altLang="zh-CN" dirty="0" smtClean="0"/>
          </a:p>
          <a:p>
            <a:pPr lvl="1"/>
            <a:r>
              <a:rPr lang="zh-CN" altLang="en-US" dirty="0" smtClean="0"/>
              <a:t>原子性：计算</a:t>
            </a:r>
            <a:r>
              <a:rPr lang="zh-CN" altLang="en-US" dirty="0"/>
              <a:t>时</a:t>
            </a:r>
            <a:r>
              <a:rPr lang="zh-CN" altLang="en-US" dirty="0" smtClean="0"/>
              <a:t>不会被中途中断</a:t>
            </a:r>
            <a:endParaRPr lang="en-US" altLang="zh-CN" dirty="0" smtClean="0"/>
          </a:p>
          <a:p>
            <a:r>
              <a:rPr lang="zh-CN" altLang="en-US" dirty="0" smtClean="0"/>
              <a:t>为了满足计算的原子性，需要使用互斥机制</a:t>
            </a:r>
            <a:endParaRPr lang="en-US" altLang="zh-CN" dirty="0" smtClean="0"/>
          </a:p>
          <a:p>
            <a:pPr lvl="1"/>
            <a:r>
              <a:rPr lang="en-US" altLang="zh-CN" dirty="0" smtClean="0"/>
              <a:t>Java</a:t>
            </a:r>
            <a:r>
              <a:rPr lang="zh-CN" altLang="en-US" dirty="0" smtClean="0"/>
              <a:t>提供了一系列保证计算</a:t>
            </a:r>
            <a:r>
              <a:rPr lang="zh-CN" altLang="en-US" dirty="0"/>
              <a:t>原子</a:t>
            </a:r>
            <a:r>
              <a:rPr lang="zh-CN" altLang="en-US" dirty="0" smtClean="0"/>
              <a:t>性的数据类型</a:t>
            </a:r>
            <a:endParaRPr lang="en-US" altLang="zh-CN" dirty="0" smtClean="0"/>
          </a:p>
          <a:p>
            <a:pPr lvl="1"/>
            <a:r>
              <a:rPr lang="zh-CN" altLang="en-US" dirty="0" smtClean="0"/>
              <a:t>锁</a:t>
            </a:r>
            <a:r>
              <a:rPr lang="en-US" altLang="zh-CN" dirty="0"/>
              <a:t>(</a:t>
            </a:r>
            <a:r>
              <a:rPr lang="en-US" altLang="zh-CN" dirty="0" smtClean="0"/>
              <a:t>lock)</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13</a:t>
            </a:fld>
            <a:endParaRPr lang="zh-CN" altLang="en-US"/>
          </a:p>
        </p:txBody>
      </p:sp>
      <p:sp>
        <p:nvSpPr>
          <p:cNvPr id="5" name="日期占位符 4"/>
          <p:cNvSpPr>
            <a:spLocks noGrp="1"/>
          </p:cNvSpPr>
          <p:nvPr>
            <p:ph type="dt" sz="half" idx="10"/>
          </p:nvPr>
        </p:nvSpPr>
        <p:spPr/>
        <p:txBody>
          <a:bodyPr/>
          <a:lstStyle/>
          <a:p>
            <a:fld id="{DE07B4A7-43F0-4647-93DA-A58A4BFAF994}" type="datetime1">
              <a:rPr lang="zh-CN" altLang="en-US" smtClean="0"/>
              <a:t>2017/4/7</a:t>
            </a:fld>
            <a:endParaRPr lang="zh-CN" altLang="en-US"/>
          </a:p>
        </p:txBody>
      </p:sp>
    </p:spTree>
    <p:extLst>
      <p:ext uri="{BB962C8B-B14F-4D97-AF65-F5344CB8AC3E}">
        <p14:creationId xmlns:p14="http://schemas.microsoft.com/office/powerpoint/2010/main" val="3585974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72100" y="3180073"/>
            <a:ext cx="10247800" cy="3435895"/>
          </a:xfrm>
          <a:prstGeom prst="rect">
            <a:avLst/>
          </a:prstGeom>
        </p:spPr>
      </p:pic>
      <p:sp>
        <p:nvSpPr>
          <p:cNvPr id="2" name="标题 1"/>
          <p:cNvSpPr>
            <a:spLocks noGrp="1"/>
          </p:cNvSpPr>
          <p:nvPr>
            <p:ph type="title"/>
          </p:nvPr>
        </p:nvSpPr>
        <p:spPr/>
        <p:txBody>
          <a:bodyPr/>
          <a:lstStyle/>
          <a:p>
            <a:r>
              <a:rPr lang="zh-CN" altLang="en-US" dirty="0"/>
              <a:t>线程不安全的几个实例</a:t>
            </a:r>
          </a:p>
        </p:txBody>
      </p:sp>
      <p:sp>
        <p:nvSpPr>
          <p:cNvPr id="3" name="内容占位符 2"/>
          <p:cNvSpPr>
            <a:spLocks noGrp="1"/>
          </p:cNvSpPr>
          <p:nvPr>
            <p:ph idx="1"/>
          </p:nvPr>
        </p:nvSpPr>
        <p:spPr/>
        <p:txBody>
          <a:bodyPr/>
          <a:lstStyle/>
          <a:p>
            <a:r>
              <a:rPr lang="zh-CN" altLang="en-US" dirty="0" smtClean="0"/>
              <a:t>如果</a:t>
            </a:r>
            <a:r>
              <a:rPr lang="en-US" altLang="zh-CN" dirty="0" smtClean="0"/>
              <a:t>read-modify-write</a:t>
            </a:r>
            <a:r>
              <a:rPr lang="zh-CN" altLang="en-US" dirty="0" smtClean="0"/>
              <a:t>和</a:t>
            </a:r>
            <a:r>
              <a:rPr lang="en-US" altLang="zh-CN" dirty="0" smtClean="0"/>
              <a:t>check-then-act</a:t>
            </a:r>
            <a:r>
              <a:rPr lang="zh-CN" altLang="en-US" dirty="0" smtClean="0"/>
              <a:t>计算只涉及单一变量，就可以通过</a:t>
            </a:r>
            <a:r>
              <a:rPr lang="en-US" altLang="zh-CN" dirty="0" err="1" smtClean="0"/>
              <a:t>java.util.concurrent.atomic</a:t>
            </a:r>
            <a:r>
              <a:rPr lang="zh-CN" altLang="en-US" dirty="0" smtClean="0"/>
              <a:t>包中提供的</a:t>
            </a:r>
            <a:r>
              <a:rPr lang="en-US" altLang="zh-CN" dirty="0" smtClean="0"/>
              <a:t>Atomic****</a:t>
            </a:r>
            <a:r>
              <a:rPr lang="zh-CN" altLang="en-US" dirty="0" smtClean="0"/>
              <a:t>类型来确保计算的原子性。</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14</a:t>
            </a:fld>
            <a:endParaRPr lang="zh-CN" altLang="en-US"/>
          </a:p>
        </p:txBody>
      </p:sp>
      <p:sp>
        <p:nvSpPr>
          <p:cNvPr id="5" name="矩形 4"/>
          <p:cNvSpPr/>
          <p:nvPr/>
        </p:nvSpPr>
        <p:spPr>
          <a:xfrm>
            <a:off x="3616571" y="3186222"/>
            <a:ext cx="8001000" cy="3139321"/>
          </a:xfrm>
          <a:prstGeom prst="rect">
            <a:avLst/>
          </a:prstGeom>
        </p:spPr>
        <p:txBody>
          <a:bodyPr wrap="square">
            <a:spAutoFit/>
          </a:bodyPr>
          <a:lstStyle/>
          <a:p>
            <a:r>
              <a:rPr lang="en-US" altLang="zh-CN" b="1" dirty="0">
                <a:latin typeface="LucidaConsole"/>
              </a:rPr>
              <a:t>i</a:t>
            </a:r>
            <a:r>
              <a:rPr lang="en-US" altLang="zh-CN" b="1" dirty="0" smtClean="0">
                <a:latin typeface="LucidaConsole"/>
              </a:rPr>
              <a:t>mport </a:t>
            </a:r>
            <a:r>
              <a:rPr lang="en-US" altLang="zh-CN" b="1" i="1" dirty="0" err="1" smtClean="0"/>
              <a:t>java.util.concurrent.atomic</a:t>
            </a:r>
            <a:r>
              <a:rPr lang="en-US" altLang="zh-CN" b="1" dirty="0" smtClean="0"/>
              <a:t>;</a:t>
            </a:r>
            <a:endParaRPr lang="en-US" altLang="zh-CN" b="1" dirty="0" smtClean="0">
              <a:latin typeface="LucidaConsole"/>
            </a:endParaRPr>
          </a:p>
          <a:p>
            <a:r>
              <a:rPr lang="en-US" altLang="zh-CN" dirty="0" smtClean="0">
                <a:latin typeface="LucidaConsole"/>
              </a:rPr>
              <a:t>public </a:t>
            </a:r>
            <a:r>
              <a:rPr lang="en-US" altLang="zh-CN" dirty="0">
                <a:latin typeface="LucidaConsole"/>
              </a:rPr>
              <a:t>class </a:t>
            </a:r>
            <a:r>
              <a:rPr lang="en-US" altLang="zh-CN" dirty="0" err="1">
                <a:latin typeface="LucidaConsole"/>
              </a:rPr>
              <a:t>CountingFactorizer</a:t>
            </a:r>
            <a:r>
              <a:rPr lang="en-US" altLang="zh-CN" dirty="0">
                <a:latin typeface="LucidaConsole"/>
              </a:rPr>
              <a:t> implements Servlet {</a:t>
            </a:r>
          </a:p>
          <a:p>
            <a:r>
              <a:rPr lang="en-US" altLang="zh-CN" dirty="0" smtClean="0">
                <a:latin typeface="LucidaConsole"/>
              </a:rPr>
              <a:t>   private </a:t>
            </a:r>
            <a:r>
              <a:rPr lang="en-US" altLang="zh-CN" dirty="0">
                <a:latin typeface="LucidaConsole"/>
              </a:rPr>
              <a:t>final </a:t>
            </a:r>
            <a:r>
              <a:rPr lang="en-US" altLang="zh-CN" dirty="0" err="1">
                <a:latin typeface="LucidaConsole"/>
              </a:rPr>
              <a:t>AtomicLong</a:t>
            </a:r>
            <a:r>
              <a:rPr lang="en-US" altLang="zh-CN" dirty="0">
                <a:latin typeface="LucidaConsole"/>
              </a:rPr>
              <a:t> count = new </a:t>
            </a:r>
            <a:r>
              <a:rPr lang="en-US" altLang="zh-CN" dirty="0" err="1">
                <a:latin typeface="LucidaConsole"/>
              </a:rPr>
              <a:t>AtomicLong</a:t>
            </a:r>
            <a:r>
              <a:rPr lang="en-US" altLang="zh-CN" dirty="0">
                <a:latin typeface="LucidaConsole"/>
              </a:rPr>
              <a:t>(0);</a:t>
            </a:r>
          </a:p>
          <a:p>
            <a:r>
              <a:rPr lang="en-US" altLang="zh-CN" dirty="0" smtClean="0">
                <a:latin typeface="LucidaConsole"/>
              </a:rPr>
              <a:t>   public </a:t>
            </a:r>
            <a:r>
              <a:rPr lang="en-US" altLang="zh-CN" dirty="0">
                <a:latin typeface="LucidaConsole"/>
              </a:rPr>
              <a:t>long </a:t>
            </a:r>
            <a:r>
              <a:rPr lang="en-US" altLang="zh-CN" dirty="0" err="1">
                <a:latin typeface="LucidaConsole"/>
              </a:rPr>
              <a:t>getCount</a:t>
            </a:r>
            <a:r>
              <a:rPr lang="en-US" altLang="zh-CN" dirty="0">
                <a:latin typeface="LucidaConsole"/>
              </a:rPr>
              <a:t>() { return </a:t>
            </a:r>
            <a:r>
              <a:rPr lang="en-US" altLang="zh-CN" dirty="0" err="1">
                <a:latin typeface="LucidaConsole"/>
              </a:rPr>
              <a:t>count.get</a:t>
            </a:r>
            <a:r>
              <a:rPr lang="en-US" altLang="zh-CN" dirty="0">
                <a:latin typeface="LucidaConsole"/>
              </a:rPr>
              <a:t>(); }</a:t>
            </a:r>
          </a:p>
          <a:p>
            <a:r>
              <a:rPr lang="en-US" altLang="zh-CN" dirty="0" smtClean="0">
                <a:latin typeface="LucidaConsole"/>
              </a:rPr>
              <a:t>   public </a:t>
            </a:r>
            <a:r>
              <a:rPr lang="en-US" altLang="zh-CN" dirty="0">
                <a:latin typeface="LucidaConsole"/>
              </a:rPr>
              <a:t>void service(</a:t>
            </a:r>
            <a:r>
              <a:rPr lang="en-US" altLang="zh-CN" dirty="0" err="1">
                <a:latin typeface="LucidaConsole"/>
              </a:rPr>
              <a:t>ServletRequest</a:t>
            </a:r>
            <a:r>
              <a:rPr lang="en-US" altLang="zh-CN" dirty="0">
                <a:latin typeface="LucidaConsole"/>
              </a:rPr>
              <a:t> </a:t>
            </a:r>
            <a:r>
              <a:rPr lang="en-US" altLang="zh-CN" dirty="0" err="1">
                <a:latin typeface="LucidaConsole"/>
              </a:rPr>
              <a:t>req</a:t>
            </a:r>
            <a:r>
              <a:rPr lang="en-US" altLang="zh-CN" dirty="0">
                <a:latin typeface="LucidaConsole"/>
              </a:rPr>
              <a:t>, </a:t>
            </a:r>
            <a:r>
              <a:rPr lang="en-US" altLang="zh-CN" dirty="0" err="1">
                <a:latin typeface="LucidaConsole"/>
              </a:rPr>
              <a:t>ServletResponse</a:t>
            </a:r>
            <a:r>
              <a:rPr lang="en-US" altLang="zh-CN" dirty="0">
                <a:latin typeface="LucidaConsole"/>
              </a:rPr>
              <a:t> </a:t>
            </a:r>
            <a:r>
              <a:rPr lang="en-US" altLang="zh-CN" dirty="0" err="1">
                <a:latin typeface="LucidaConsole"/>
              </a:rPr>
              <a:t>resp</a:t>
            </a:r>
            <a:r>
              <a:rPr lang="en-US" altLang="zh-CN" dirty="0">
                <a:latin typeface="LucidaConsole"/>
              </a:rPr>
              <a:t>) {</a:t>
            </a:r>
          </a:p>
          <a:p>
            <a:r>
              <a:rPr lang="en-US" altLang="zh-CN" dirty="0" smtClean="0">
                <a:latin typeface="LucidaConsole"/>
              </a:rPr>
              <a:t>      </a:t>
            </a:r>
            <a:r>
              <a:rPr lang="en-US" altLang="zh-CN" dirty="0" err="1" smtClean="0">
                <a:latin typeface="LucidaConsole"/>
              </a:rPr>
              <a:t>BigInteger</a:t>
            </a:r>
            <a:r>
              <a:rPr lang="en-US" altLang="zh-CN" dirty="0" smtClean="0">
                <a:latin typeface="LucidaConsole"/>
              </a:rPr>
              <a:t> </a:t>
            </a:r>
            <a:r>
              <a:rPr lang="en-US" altLang="zh-CN" dirty="0" err="1">
                <a:latin typeface="LucidaConsole"/>
              </a:rPr>
              <a:t>i</a:t>
            </a:r>
            <a:r>
              <a:rPr lang="en-US" altLang="zh-CN" dirty="0">
                <a:latin typeface="LucidaConsole"/>
              </a:rPr>
              <a:t> = </a:t>
            </a:r>
            <a:r>
              <a:rPr lang="en-US" altLang="zh-CN" dirty="0" err="1">
                <a:latin typeface="LucidaConsole"/>
              </a:rPr>
              <a:t>extractFromRequest</a:t>
            </a:r>
            <a:r>
              <a:rPr lang="en-US" altLang="zh-CN" dirty="0">
                <a:latin typeface="LucidaConsole"/>
              </a:rPr>
              <a:t>(</a:t>
            </a:r>
            <a:r>
              <a:rPr lang="en-US" altLang="zh-CN" dirty="0" err="1">
                <a:latin typeface="LucidaConsole"/>
              </a:rPr>
              <a:t>req</a:t>
            </a:r>
            <a:r>
              <a:rPr lang="en-US" altLang="zh-CN" dirty="0">
                <a:latin typeface="LucidaConsole"/>
              </a:rPr>
              <a:t>);</a:t>
            </a:r>
          </a:p>
          <a:p>
            <a:r>
              <a:rPr lang="en-US" altLang="zh-CN" dirty="0" smtClean="0">
                <a:latin typeface="LucidaConsole"/>
              </a:rPr>
              <a:t>      </a:t>
            </a:r>
            <a:r>
              <a:rPr lang="en-US" altLang="zh-CN" dirty="0" err="1" smtClean="0">
                <a:latin typeface="LucidaConsole"/>
              </a:rPr>
              <a:t>BigInteger</a:t>
            </a:r>
            <a:r>
              <a:rPr lang="en-US" altLang="zh-CN" dirty="0">
                <a:latin typeface="LucidaConsole"/>
              </a:rPr>
              <a:t>[] factors = factor(</a:t>
            </a:r>
            <a:r>
              <a:rPr lang="en-US" altLang="zh-CN" dirty="0" err="1">
                <a:latin typeface="LucidaConsole"/>
              </a:rPr>
              <a:t>i</a:t>
            </a:r>
            <a:r>
              <a:rPr lang="en-US" altLang="zh-CN" dirty="0">
                <a:latin typeface="LucidaConsole"/>
              </a:rPr>
              <a:t>);</a:t>
            </a:r>
          </a:p>
          <a:p>
            <a:r>
              <a:rPr lang="en-US" altLang="zh-CN" dirty="0" smtClean="0">
                <a:latin typeface="LucidaConsole"/>
              </a:rPr>
              <a:t>      </a:t>
            </a:r>
            <a:r>
              <a:rPr lang="en-US" altLang="zh-CN" dirty="0" err="1" smtClean="0">
                <a:latin typeface="LucidaConsole"/>
              </a:rPr>
              <a:t>count.incrementAndGet</a:t>
            </a:r>
            <a:r>
              <a:rPr lang="en-US" altLang="zh-CN" dirty="0">
                <a:latin typeface="LucidaConsole"/>
              </a:rPr>
              <a:t>();</a:t>
            </a:r>
          </a:p>
          <a:p>
            <a:r>
              <a:rPr lang="en-US" altLang="zh-CN" dirty="0" smtClean="0">
                <a:latin typeface="LucidaConsole"/>
              </a:rPr>
              <a:t>      </a:t>
            </a:r>
            <a:r>
              <a:rPr lang="en-US" altLang="zh-CN" dirty="0" err="1" smtClean="0">
                <a:latin typeface="LucidaConsole"/>
              </a:rPr>
              <a:t>encodeIntoResponse</a:t>
            </a:r>
            <a:r>
              <a:rPr lang="en-US" altLang="zh-CN" dirty="0" smtClean="0">
                <a:latin typeface="LucidaConsole"/>
              </a:rPr>
              <a:t>(</a:t>
            </a:r>
            <a:r>
              <a:rPr lang="en-US" altLang="zh-CN" dirty="0" err="1" smtClean="0">
                <a:latin typeface="LucidaConsole"/>
              </a:rPr>
              <a:t>resp</a:t>
            </a:r>
            <a:r>
              <a:rPr lang="en-US" altLang="zh-CN" dirty="0">
                <a:latin typeface="LucidaConsole"/>
              </a:rPr>
              <a:t>, factors);</a:t>
            </a:r>
          </a:p>
          <a:p>
            <a:r>
              <a:rPr lang="en-US" altLang="zh-CN" dirty="0" smtClean="0">
                <a:latin typeface="LucidaConsole"/>
              </a:rPr>
              <a:t>   }</a:t>
            </a:r>
            <a:endParaRPr lang="en-US" altLang="zh-CN" dirty="0">
              <a:latin typeface="LucidaConsole"/>
            </a:endParaRPr>
          </a:p>
          <a:p>
            <a:r>
              <a:rPr lang="en-US" altLang="zh-CN" dirty="0">
                <a:latin typeface="LucidaConsole"/>
              </a:rPr>
              <a:t>}</a:t>
            </a:r>
            <a:endParaRPr lang="zh-CN" altLang="en-US" dirty="0"/>
          </a:p>
        </p:txBody>
      </p:sp>
      <p:sp>
        <p:nvSpPr>
          <p:cNvPr id="7" name="日期占位符 6"/>
          <p:cNvSpPr>
            <a:spLocks noGrp="1"/>
          </p:cNvSpPr>
          <p:nvPr>
            <p:ph type="dt" sz="half" idx="10"/>
          </p:nvPr>
        </p:nvSpPr>
        <p:spPr/>
        <p:txBody>
          <a:bodyPr/>
          <a:lstStyle/>
          <a:p>
            <a:fld id="{4F8253DF-3A71-411C-BD74-E745C0CAA84B}" type="datetime1">
              <a:rPr lang="zh-CN" altLang="en-US" smtClean="0"/>
              <a:t>2017/4/7</a:t>
            </a:fld>
            <a:endParaRPr lang="zh-CN" altLang="en-US"/>
          </a:p>
        </p:txBody>
      </p:sp>
    </p:spTree>
    <p:extLst>
      <p:ext uri="{BB962C8B-B14F-4D97-AF65-F5344CB8AC3E}">
        <p14:creationId xmlns:p14="http://schemas.microsoft.com/office/powerpoint/2010/main" val="65565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线程不安全的几个实例</a:t>
            </a:r>
          </a:p>
        </p:txBody>
      </p:sp>
      <p:sp>
        <p:nvSpPr>
          <p:cNvPr id="3" name="内容占位符 2"/>
          <p:cNvSpPr>
            <a:spLocks noGrp="1"/>
          </p:cNvSpPr>
          <p:nvPr>
            <p:ph idx="1"/>
          </p:nvPr>
        </p:nvSpPr>
        <p:spPr/>
        <p:txBody>
          <a:bodyPr/>
          <a:lstStyle/>
          <a:p>
            <a:r>
              <a:rPr lang="zh-CN" altLang="en-US" dirty="0" smtClean="0"/>
              <a:t>如果一个类里有多个需要确保计算原子性的属性怎么办？</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15</a:t>
            </a:fld>
            <a:endParaRPr lang="zh-CN" altLang="en-US"/>
          </a:p>
        </p:txBody>
      </p:sp>
      <p:sp>
        <p:nvSpPr>
          <p:cNvPr id="5" name="矩形 4"/>
          <p:cNvSpPr/>
          <p:nvPr/>
        </p:nvSpPr>
        <p:spPr>
          <a:xfrm>
            <a:off x="597877" y="2283548"/>
            <a:ext cx="11207261" cy="4524315"/>
          </a:xfrm>
          <a:prstGeom prst="rect">
            <a:avLst/>
          </a:prstGeom>
        </p:spPr>
        <p:txBody>
          <a:bodyPr wrap="square">
            <a:spAutoFit/>
          </a:bodyPr>
          <a:lstStyle/>
          <a:p>
            <a:r>
              <a:rPr lang="en-US" altLang="zh-CN" b="1" dirty="0">
                <a:latin typeface="LucidaConsole"/>
              </a:rPr>
              <a:t>i</a:t>
            </a:r>
            <a:r>
              <a:rPr lang="en-US" altLang="zh-CN" b="1" dirty="0" smtClean="0">
                <a:latin typeface="LucidaConsole"/>
              </a:rPr>
              <a:t>mport </a:t>
            </a:r>
            <a:r>
              <a:rPr lang="en-US" altLang="zh-CN" b="1" i="1" dirty="0" err="1" smtClean="0"/>
              <a:t>java.util.concurrent.atomic</a:t>
            </a:r>
            <a:r>
              <a:rPr lang="en-US" altLang="zh-CN" b="1" dirty="0" smtClean="0"/>
              <a:t>;</a:t>
            </a:r>
            <a:endParaRPr lang="en-US" altLang="zh-CN" b="1" dirty="0" smtClean="0">
              <a:latin typeface="LucidaConsole"/>
            </a:endParaRPr>
          </a:p>
          <a:p>
            <a:r>
              <a:rPr lang="en-US" altLang="zh-CN" dirty="0">
                <a:latin typeface="LucidaConsole"/>
              </a:rPr>
              <a:t>public class </a:t>
            </a:r>
            <a:r>
              <a:rPr lang="en-US" altLang="zh-CN" dirty="0" err="1">
                <a:latin typeface="LucidaConsole"/>
              </a:rPr>
              <a:t>UnsafeCachingFactorizer</a:t>
            </a:r>
            <a:r>
              <a:rPr lang="en-US" altLang="zh-CN" dirty="0">
                <a:latin typeface="LucidaConsole"/>
              </a:rPr>
              <a:t> implements Servlet {</a:t>
            </a:r>
          </a:p>
          <a:p>
            <a:r>
              <a:rPr lang="en-US" altLang="zh-CN" dirty="0" smtClean="0">
                <a:latin typeface="LucidaConsole"/>
              </a:rPr>
              <a:t>   private </a:t>
            </a:r>
            <a:r>
              <a:rPr lang="en-US" altLang="zh-CN" dirty="0">
                <a:latin typeface="LucidaConsole"/>
              </a:rPr>
              <a:t>final </a:t>
            </a:r>
            <a:r>
              <a:rPr lang="en-US" altLang="zh-CN" b="1" dirty="0" err="1" smtClean="0">
                <a:latin typeface="LucidaConsole"/>
              </a:rPr>
              <a:t>AtomicReference</a:t>
            </a:r>
            <a:r>
              <a:rPr lang="en-US" altLang="zh-CN" b="1" dirty="0" smtClean="0">
                <a:latin typeface="LucidaConsole"/>
              </a:rPr>
              <a:t>&lt;</a:t>
            </a:r>
            <a:r>
              <a:rPr lang="en-US" altLang="zh-CN" b="1" dirty="0" err="1" smtClean="0">
                <a:latin typeface="LucidaConsole"/>
              </a:rPr>
              <a:t>BigInteger</a:t>
            </a:r>
            <a:r>
              <a:rPr lang="en-US" altLang="zh-CN" b="1" dirty="0" smtClean="0">
                <a:latin typeface="LucidaConsole"/>
              </a:rPr>
              <a:t>&gt; </a:t>
            </a:r>
            <a:r>
              <a:rPr lang="en-US" altLang="zh-CN" dirty="0" err="1" smtClean="0">
                <a:latin typeface="LucidaConsole"/>
              </a:rPr>
              <a:t>lastNumber</a:t>
            </a:r>
            <a:r>
              <a:rPr lang="en-US" altLang="zh-CN" dirty="0" smtClean="0">
                <a:latin typeface="LucidaConsole"/>
              </a:rPr>
              <a:t> = </a:t>
            </a:r>
            <a:r>
              <a:rPr lang="en-US" altLang="zh-CN" dirty="0">
                <a:latin typeface="LucidaConsole"/>
              </a:rPr>
              <a:t>new </a:t>
            </a:r>
            <a:r>
              <a:rPr lang="en-US" altLang="zh-CN" dirty="0" err="1">
                <a:latin typeface="LucidaConsole"/>
              </a:rPr>
              <a:t>AtomicReference</a:t>
            </a:r>
            <a:r>
              <a:rPr lang="en-US" altLang="zh-CN" dirty="0">
                <a:latin typeface="LucidaConsole"/>
              </a:rPr>
              <a:t>&lt;</a:t>
            </a:r>
            <a:r>
              <a:rPr lang="en-US" altLang="zh-CN" dirty="0" err="1">
                <a:latin typeface="LucidaConsole"/>
              </a:rPr>
              <a:t>BigInteger</a:t>
            </a:r>
            <a:r>
              <a:rPr lang="en-US" altLang="zh-CN" dirty="0">
                <a:latin typeface="LucidaConsole"/>
              </a:rPr>
              <a:t>&gt;();</a:t>
            </a:r>
          </a:p>
          <a:p>
            <a:r>
              <a:rPr lang="en-US" altLang="zh-CN" dirty="0" smtClean="0">
                <a:latin typeface="LucidaConsole"/>
              </a:rPr>
              <a:t>   private </a:t>
            </a:r>
            <a:r>
              <a:rPr lang="en-US" altLang="zh-CN" dirty="0">
                <a:latin typeface="LucidaConsole"/>
              </a:rPr>
              <a:t>final </a:t>
            </a:r>
            <a:r>
              <a:rPr lang="en-US" altLang="zh-CN" b="1" dirty="0" err="1" smtClean="0">
                <a:latin typeface="LucidaConsole"/>
              </a:rPr>
              <a:t>AtomicReference</a:t>
            </a:r>
            <a:r>
              <a:rPr lang="en-US" altLang="zh-CN" b="1" dirty="0" smtClean="0">
                <a:latin typeface="LucidaConsole"/>
              </a:rPr>
              <a:t>&lt;</a:t>
            </a:r>
            <a:r>
              <a:rPr lang="en-US" altLang="zh-CN" b="1" dirty="0" err="1" smtClean="0">
                <a:latin typeface="LucidaConsole"/>
              </a:rPr>
              <a:t>BigInteger</a:t>
            </a:r>
            <a:r>
              <a:rPr lang="en-US" altLang="zh-CN" b="1" dirty="0" smtClean="0">
                <a:latin typeface="LucidaConsole"/>
              </a:rPr>
              <a:t>[]&gt;</a:t>
            </a:r>
            <a:r>
              <a:rPr lang="en-US" altLang="zh-CN" dirty="0" smtClean="0">
                <a:latin typeface="LucidaConsole"/>
              </a:rPr>
              <a:t> </a:t>
            </a:r>
            <a:r>
              <a:rPr lang="en-US" altLang="zh-CN" dirty="0" err="1" smtClean="0">
                <a:latin typeface="LucidaConsole"/>
              </a:rPr>
              <a:t>lastFactors</a:t>
            </a:r>
            <a:r>
              <a:rPr lang="en-US" altLang="zh-CN" dirty="0" smtClean="0">
                <a:latin typeface="LucidaConsole"/>
              </a:rPr>
              <a:t> = </a:t>
            </a:r>
            <a:r>
              <a:rPr lang="en-US" altLang="zh-CN" dirty="0">
                <a:latin typeface="LucidaConsole"/>
              </a:rPr>
              <a:t>new </a:t>
            </a:r>
            <a:r>
              <a:rPr lang="en-US" altLang="zh-CN" dirty="0" err="1">
                <a:latin typeface="LucidaConsole"/>
              </a:rPr>
              <a:t>AtomicReference</a:t>
            </a:r>
            <a:r>
              <a:rPr lang="en-US" altLang="zh-CN" dirty="0">
                <a:latin typeface="LucidaConsole"/>
              </a:rPr>
              <a:t>&lt;</a:t>
            </a:r>
            <a:r>
              <a:rPr lang="en-US" altLang="zh-CN" dirty="0" err="1">
                <a:latin typeface="LucidaConsole"/>
              </a:rPr>
              <a:t>BigInteger</a:t>
            </a:r>
            <a:r>
              <a:rPr lang="en-US" altLang="zh-CN" dirty="0">
                <a:latin typeface="LucidaConsole"/>
              </a:rPr>
              <a:t>[]&gt;();</a:t>
            </a:r>
          </a:p>
          <a:p>
            <a:r>
              <a:rPr lang="en-US" altLang="zh-CN" dirty="0" smtClean="0">
                <a:latin typeface="LucidaConsole"/>
              </a:rPr>
              <a:t>   public </a:t>
            </a:r>
            <a:r>
              <a:rPr lang="en-US" altLang="zh-CN" dirty="0">
                <a:latin typeface="LucidaConsole"/>
              </a:rPr>
              <a:t>void service(</a:t>
            </a:r>
            <a:r>
              <a:rPr lang="en-US" altLang="zh-CN" dirty="0" err="1">
                <a:latin typeface="LucidaConsole"/>
              </a:rPr>
              <a:t>ServletRequest</a:t>
            </a:r>
            <a:r>
              <a:rPr lang="en-US" altLang="zh-CN" dirty="0">
                <a:latin typeface="LucidaConsole"/>
              </a:rPr>
              <a:t> </a:t>
            </a:r>
            <a:r>
              <a:rPr lang="en-US" altLang="zh-CN" dirty="0" err="1">
                <a:latin typeface="LucidaConsole"/>
              </a:rPr>
              <a:t>req</a:t>
            </a:r>
            <a:r>
              <a:rPr lang="en-US" altLang="zh-CN" dirty="0">
                <a:latin typeface="LucidaConsole"/>
              </a:rPr>
              <a:t>, </a:t>
            </a:r>
            <a:r>
              <a:rPr lang="en-US" altLang="zh-CN" dirty="0" err="1">
                <a:latin typeface="LucidaConsole"/>
              </a:rPr>
              <a:t>ServletResponse</a:t>
            </a:r>
            <a:r>
              <a:rPr lang="en-US" altLang="zh-CN" dirty="0">
                <a:latin typeface="LucidaConsole"/>
              </a:rPr>
              <a:t> </a:t>
            </a:r>
            <a:r>
              <a:rPr lang="en-US" altLang="zh-CN" dirty="0" err="1">
                <a:latin typeface="LucidaConsole"/>
              </a:rPr>
              <a:t>resp</a:t>
            </a:r>
            <a:r>
              <a:rPr lang="en-US" altLang="zh-CN" dirty="0">
                <a:latin typeface="LucidaConsole"/>
              </a:rPr>
              <a:t>) {</a:t>
            </a:r>
          </a:p>
          <a:p>
            <a:r>
              <a:rPr lang="en-US" altLang="zh-CN" dirty="0" smtClean="0">
                <a:latin typeface="LucidaConsole"/>
              </a:rPr>
              <a:t>      </a:t>
            </a:r>
            <a:r>
              <a:rPr lang="en-US" altLang="zh-CN" dirty="0" err="1" smtClean="0">
                <a:latin typeface="LucidaConsole"/>
              </a:rPr>
              <a:t>BigInteger</a:t>
            </a:r>
            <a:r>
              <a:rPr lang="en-US" altLang="zh-CN" dirty="0" smtClean="0">
                <a:latin typeface="LucidaConsole"/>
              </a:rPr>
              <a:t> </a:t>
            </a:r>
            <a:r>
              <a:rPr lang="en-US" altLang="zh-CN" dirty="0" err="1">
                <a:latin typeface="LucidaConsole"/>
              </a:rPr>
              <a:t>i</a:t>
            </a:r>
            <a:r>
              <a:rPr lang="en-US" altLang="zh-CN" dirty="0">
                <a:latin typeface="LucidaConsole"/>
              </a:rPr>
              <a:t> = </a:t>
            </a:r>
            <a:r>
              <a:rPr lang="en-US" altLang="zh-CN" dirty="0" err="1">
                <a:latin typeface="LucidaConsole"/>
              </a:rPr>
              <a:t>extractFromRequest</a:t>
            </a:r>
            <a:r>
              <a:rPr lang="en-US" altLang="zh-CN" dirty="0">
                <a:latin typeface="LucidaConsole"/>
              </a:rPr>
              <a:t>(</a:t>
            </a:r>
            <a:r>
              <a:rPr lang="en-US" altLang="zh-CN" dirty="0" err="1">
                <a:latin typeface="LucidaConsole"/>
              </a:rPr>
              <a:t>req</a:t>
            </a:r>
            <a:r>
              <a:rPr lang="en-US" altLang="zh-CN" dirty="0">
                <a:latin typeface="LucidaConsole"/>
              </a:rPr>
              <a:t>);</a:t>
            </a:r>
          </a:p>
          <a:p>
            <a:r>
              <a:rPr lang="en-US" altLang="zh-CN" dirty="0" smtClean="0">
                <a:latin typeface="LucidaConsole"/>
              </a:rPr>
              <a:t>      if </a:t>
            </a:r>
            <a:r>
              <a:rPr lang="en-US" altLang="zh-CN" dirty="0">
                <a:latin typeface="LucidaConsole"/>
              </a:rPr>
              <a:t>(</a:t>
            </a:r>
            <a:r>
              <a:rPr lang="en-US" altLang="zh-CN" dirty="0" err="1">
                <a:latin typeface="LucidaConsole"/>
              </a:rPr>
              <a:t>i.equals</a:t>
            </a:r>
            <a:r>
              <a:rPr lang="en-US" altLang="zh-CN" dirty="0">
                <a:latin typeface="LucidaConsole"/>
              </a:rPr>
              <a:t>(</a:t>
            </a:r>
            <a:r>
              <a:rPr lang="en-US" altLang="zh-CN" dirty="0" err="1">
                <a:latin typeface="LucidaConsole"/>
              </a:rPr>
              <a:t>lastNumber.get</a:t>
            </a:r>
            <a:r>
              <a:rPr lang="en-US" altLang="zh-CN" dirty="0">
                <a:latin typeface="LucidaConsole"/>
              </a:rPr>
              <a:t>()))</a:t>
            </a:r>
          </a:p>
          <a:p>
            <a:r>
              <a:rPr lang="en-US" altLang="zh-CN" dirty="0" smtClean="0">
                <a:latin typeface="LucidaConsole"/>
              </a:rPr>
              <a:t>         </a:t>
            </a:r>
            <a:r>
              <a:rPr lang="en-US" altLang="zh-CN" dirty="0" err="1" smtClean="0">
                <a:latin typeface="LucidaConsole"/>
              </a:rPr>
              <a:t>encodeIntoResponse</a:t>
            </a:r>
            <a:r>
              <a:rPr lang="en-US" altLang="zh-CN" dirty="0" smtClean="0">
                <a:latin typeface="LucidaConsole"/>
              </a:rPr>
              <a:t>(</a:t>
            </a:r>
            <a:r>
              <a:rPr lang="en-US" altLang="zh-CN" dirty="0" err="1" smtClean="0">
                <a:latin typeface="LucidaConsole"/>
              </a:rPr>
              <a:t>resp</a:t>
            </a:r>
            <a:r>
              <a:rPr lang="en-US" altLang="zh-CN" dirty="0">
                <a:latin typeface="LucidaConsole"/>
              </a:rPr>
              <a:t>, </a:t>
            </a:r>
            <a:r>
              <a:rPr lang="en-US" altLang="zh-CN" dirty="0" err="1">
                <a:latin typeface="LucidaConsole"/>
              </a:rPr>
              <a:t>lastFactors.get</a:t>
            </a:r>
            <a:r>
              <a:rPr lang="en-US" altLang="zh-CN" dirty="0">
                <a:latin typeface="LucidaConsole"/>
              </a:rPr>
              <a:t>() );</a:t>
            </a:r>
          </a:p>
          <a:p>
            <a:r>
              <a:rPr lang="en-US" altLang="zh-CN" dirty="0" smtClean="0">
                <a:latin typeface="LucidaConsole"/>
              </a:rPr>
              <a:t>      else </a:t>
            </a:r>
            <a:r>
              <a:rPr lang="en-US" altLang="zh-CN" dirty="0">
                <a:latin typeface="LucidaConsole"/>
              </a:rPr>
              <a:t>{</a:t>
            </a:r>
          </a:p>
          <a:p>
            <a:r>
              <a:rPr lang="en-US" altLang="zh-CN" dirty="0" smtClean="0">
                <a:latin typeface="LucidaConsole"/>
              </a:rPr>
              <a:t>         </a:t>
            </a:r>
            <a:r>
              <a:rPr lang="en-US" altLang="zh-CN" dirty="0" err="1" smtClean="0">
                <a:latin typeface="LucidaConsole"/>
              </a:rPr>
              <a:t>BigInteger</a:t>
            </a:r>
            <a:r>
              <a:rPr lang="en-US" altLang="zh-CN" dirty="0">
                <a:latin typeface="LucidaConsole"/>
              </a:rPr>
              <a:t>[] factors = factor(</a:t>
            </a:r>
            <a:r>
              <a:rPr lang="en-US" altLang="zh-CN" dirty="0" err="1">
                <a:latin typeface="LucidaConsole"/>
              </a:rPr>
              <a:t>i</a:t>
            </a:r>
            <a:r>
              <a:rPr lang="en-US" altLang="zh-CN" dirty="0">
                <a:latin typeface="LucidaConsole"/>
              </a:rPr>
              <a:t>);</a:t>
            </a:r>
          </a:p>
          <a:p>
            <a:r>
              <a:rPr lang="en-US" altLang="zh-CN" dirty="0" smtClean="0">
                <a:latin typeface="LucidaConsole"/>
              </a:rPr>
              <a:t>         </a:t>
            </a:r>
            <a:r>
              <a:rPr lang="en-US" altLang="zh-CN" dirty="0" err="1" smtClean="0">
                <a:latin typeface="LucidaConsole"/>
              </a:rPr>
              <a:t>lastNumber.set</a:t>
            </a:r>
            <a:r>
              <a:rPr lang="en-US" altLang="zh-CN" dirty="0" smtClean="0">
                <a:latin typeface="LucidaConsole"/>
              </a:rPr>
              <a:t>(</a:t>
            </a:r>
            <a:r>
              <a:rPr lang="en-US" altLang="zh-CN" dirty="0" err="1" smtClean="0">
                <a:latin typeface="LucidaConsole"/>
              </a:rPr>
              <a:t>i</a:t>
            </a:r>
            <a:r>
              <a:rPr lang="en-US" altLang="zh-CN" dirty="0">
                <a:latin typeface="LucidaConsole"/>
              </a:rPr>
              <a:t>);</a:t>
            </a:r>
          </a:p>
          <a:p>
            <a:r>
              <a:rPr lang="en-US" altLang="zh-CN" dirty="0" smtClean="0">
                <a:latin typeface="LucidaConsole"/>
              </a:rPr>
              <a:t>         </a:t>
            </a:r>
            <a:r>
              <a:rPr lang="en-US" altLang="zh-CN" dirty="0" err="1" smtClean="0">
                <a:latin typeface="LucidaConsole"/>
              </a:rPr>
              <a:t>lastFactors.set</a:t>
            </a:r>
            <a:r>
              <a:rPr lang="en-US" altLang="zh-CN" dirty="0" smtClean="0">
                <a:latin typeface="LucidaConsole"/>
              </a:rPr>
              <a:t>(factors</a:t>
            </a:r>
            <a:r>
              <a:rPr lang="en-US" altLang="zh-CN" dirty="0">
                <a:latin typeface="LucidaConsole"/>
              </a:rPr>
              <a:t>);</a:t>
            </a:r>
          </a:p>
          <a:p>
            <a:r>
              <a:rPr lang="en-US" altLang="zh-CN" dirty="0" smtClean="0">
                <a:latin typeface="LucidaConsole"/>
              </a:rPr>
              <a:t>         </a:t>
            </a:r>
            <a:r>
              <a:rPr lang="en-US" altLang="zh-CN" dirty="0" err="1" smtClean="0">
                <a:latin typeface="LucidaConsole"/>
              </a:rPr>
              <a:t>encodeIntoResponse</a:t>
            </a:r>
            <a:r>
              <a:rPr lang="en-US" altLang="zh-CN" dirty="0" smtClean="0">
                <a:latin typeface="LucidaConsole"/>
              </a:rPr>
              <a:t>(</a:t>
            </a:r>
            <a:r>
              <a:rPr lang="en-US" altLang="zh-CN" dirty="0" err="1" smtClean="0">
                <a:latin typeface="LucidaConsole"/>
              </a:rPr>
              <a:t>resp</a:t>
            </a:r>
            <a:r>
              <a:rPr lang="en-US" altLang="zh-CN" dirty="0">
                <a:latin typeface="LucidaConsole"/>
              </a:rPr>
              <a:t>, factors);</a:t>
            </a:r>
          </a:p>
          <a:p>
            <a:r>
              <a:rPr lang="en-US" altLang="zh-CN" dirty="0" smtClean="0">
                <a:latin typeface="LucidaConsole"/>
              </a:rPr>
              <a:t>      }</a:t>
            </a:r>
            <a:endParaRPr lang="en-US" altLang="zh-CN" dirty="0">
              <a:latin typeface="LucidaConsole"/>
            </a:endParaRPr>
          </a:p>
          <a:p>
            <a:r>
              <a:rPr lang="en-US" altLang="zh-CN" dirty="0" smtClean="0">
                <a:latin typeface="LucidaConsole"/>
              </a:rPr>
              <a:t>   }</a:t>
            </a:r>
            <a:endParaRPr lang="en-US" altLang="zh-CN" dirty="0">
              <a:latin typeface="LucidaConsole"/>
            </a:endParaRPr>
          </a:p>
          <a:p>
            <a:r>
              <a:rPr lang="en-US" altLang="zh-CN" dirty="0">
                <a:latin typeface="LucidaConsole"/>
              </a:rPr>
              <a:t>}</a:t>
            </a:r>
            <a:endParaRPr lang="zh-CN" altLang="en-US" dirty="0"/>
          </a:p>
        </p:txBody>
      </p:sp>
      <p:sp>
        <p:nvSpPr>
          <p:cNvPr id="6" name="圆角矩形 5"/>
          <p:cNvSpPr/>
          <p:nvPr/>
        </p:nvSpPr>
        <p:spPr>
          <a:xfrm>
            <a:off x="6446187" y="4116353"/>
            <a:ext cx="5358949" cy="12478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err="1" smtClean="0"/>
              <a:t>lastNumber</a:t>
            </a:r>
            <a:r>
              <a:rPr lang="zh-CN" altLang="en-US" sz="2400" dirty="0" smtClean="0"/>
              <a:t>和</a:t>
            </a:r>
            <a:r>
              <a:rPr lang="en-US" altLang="zh-CN" sz="2400" dirty="0" err="1" smtClean="0"/>
              <a:t>lastFactors</a:t>
            </a:r>
            <a:r>
              <a:rPr lang="zh-CN" altLang="en-US" sz="2400" dirty="0" smtClean="0"/>
              <a:t>之间具有关系：</a:t>
            </a:r>
            <a:endParaRPr lang="en-US" altLang="zh-CN" sz="2400" dirty="0" smtClean="0"/>
          </a:p>
          <a:p>
            <a:pPr algn="ctr"/>
            <a:r>
              <a:rPr lang="en-US" altLang="zh-CN" sz="2400" dirty="0" err="1" smtClean="0"/>
              <a:t>lastFactors</a:t>
            </a:r>
            <a:r>
              <a:rPr lang="en-US" altLang="zh-CN" sz="2400" dirty="0" smtClean="0"/>
              <a:t> = factor(</a:t>
            </a:r>
            <a:r>
              <a:rPr lang="en-US" altLang="zh-CN" sz="2400" dirty="0" err="1" smtClean="0"/>
              <a:t>lastNumber</a:t>
            </a:r>
            <a:r>
              <a:rPr lang="en-US" altLang="zh-CN" sz="2400" dirty="0" smtClean="0"/>
              <a:t>) </a:t>
            </a:r>
          </a:p>
          <a:p>
            <a:r>
              <a:rPr lang="en-US" altLang="zh-CN" sz="2400" dirty="0" smtClean="0"/>
              <a:t>==》</a:t>
            </a:r>
            <a:r>
              <a:rPr lang="zh-CN" altLang="en-US" sz="2400" dirty="0" smtClean="0"/>
              <a:t>使用</a:t>
            </a:r>
            <a:r>
              <a:rPr lang="en-US" altLang="zh-CN" sz="2400" dirty="0" smtClean="0"/>
              <a:t>lock</a:t>
            </a:r>
            <a:r>
              <a:rPr lang="zh-CN" altLang="en-US" sz="2400" dirty="0" smtClean="0"/>
              <a:t>来解决！</a:t>
            </a:r>
            <a:endParaRPr lang="zh-CN" altLang="en-US" sz="2400" dirty="0"/>
          </a:p>
        </p:txBody>
      </p:sp>
      <p:sp>
        <p:nvSpPr>
          <p:cNvPr id="7" name="圆角矩形 6"/>
          <p:cNvSpPr/>
          <p:nvPr/>
        </p:nvSpPr>
        <p:spPr>
          <a:xfrm>
            <a:off x="6446188" y="5539108"/>
            <a:ext cx="5358949" cy="8993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smtClean="0"/>
              <a:t>假设</a:t>
            </a:r>
            <a:r>
              <a:rPr lang="en-US" altLang="zh-CN" sz="2400" dirty="0" err="1" smtClean="0"/>
              <a:t>lastNumber</a:t>
            </a:r>
            <a:r>
              <a:rPr lang="zh-CN" altLang="en-US" sz="2400" dirty="0" smtClean="0"/>
              <a:t>和</a:t>
            </a:r>
            <a:r>
              <a:rPr lang="en-US" altLang="zh-CN" sz="2400" dirty="0" err="1" smtClean="0"/>
              <a:t>lastFactors</a:t>
            </a:r>
            <a:r>
              <a:rPr lang="zh-CN" altLang="en-US" sz="2400" dirty="0" smtClean="0"/>
              <a:t>之间没有关系，是否仍然有问题？</a:t>
            </a:r>
            <a:endParaRPr lang="zh-CN" altLang="en-US" sz="2400" dirty="0"/>
          </a:p>
        </p:txBody>
      </p:sp>
      <p:sp>
        <p:nvSpPr>
          <p:cNvPr id="8" name="日期占位符 7"/>
          <p:cNvSpPr>
            <a:spLocks noGrp="1"/>
          </p:cNvSpPr>
          <p:nvPr>
            <p:ph type="dt" sz="half" idx="10"/>
          </p:nvPr>
        </p:nvSpPr>
        <p:spPr/>
        <p:txBody>
          <a:bodyPr/>
          <a:lstStyle/>
          <a:p>
            <a:fld id="{1FCA7612-7588-4174-B372-5A1B970C6A1A}" type="datetime1">
              <a:rPr lang="zh-CN" altLang="en-US" smtClean="0"/>
              <a:t>2017/4/7</a:t>
            </a:fld>
            <a:endParaRPr lang="zh-CN" altLang="en-US"/>
          </a:p>
        </p:txBody>
      </p:sp>
    </p:spTree>
    <p:extLst>
      <p:ext uri="{BB962C8B-B14F-4D97-AF65-F5344CB8AC3E}">
        <p14:creationId xmlns:p14="http://schemas.microsoft.com/office/powerpoint/2010/main" val="196864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altLang="zh-CN" dirty="0" smtClean="0">
                <a:ea typeface="宋体" panose="02010600030101010101" pitchFamily="2" charset="-122"/>
              </a:rPr>
              <a:t>Java</a:t>
            </a:r>
            <a:r>
              <a:rPr lang="zh-CN" altLang="en-US" dirty="0" smtClean="0">
                <a:ea typeface="宋体" panose="02010600030101010101" pitchFamily="2" charset="-122"/>
              </a:rPr>
              <a:t>内存模型</a:t>
            </a:r>
            <a:endParaRPr lang="en-US" altLang="zh-CN" dirty="0" smtClean="0">
              <a:ea typeface="宋体" panose="02010600030101010101" pitchFamily="2" charset="-122"/>
            </a:endParaRPr>
          </a:p>
        </p:txBody>
      </p:sp>
      <p:sp>
        <p:nvSpPr>
          <p:cNvPr id="26627" name="Rectangle 5"/>
          <p:cNvSpPr>
            <a:spLocks noGrp="1" noChangeArrowheads="1"/>
          </p:cNvSpPr>
          <p:nvPr>
            <p:ph idx="1"/>
          </p:nvPr>
        </p:nvSpPr>
        <p:spPr/>
        <p:txBody>
          <a:bodyPr>
            <a:normAutofit/>
          </a:bodyPr>
          <a:lstStyle/>
          <a:p>
            <a:r>
              <a:rPr lang="zh-CN" altLang="en-US" sz="3200" dirty="0" smtClean="0">
                <a:ea typeface="宋体" panose="02010600030101010101" pitchFamily="2" charset="-122"/>
              </a:rPr>
              <a:t>管理多个线程对共享内存</a:t>
            </a:r>
            <a:r>
              <a:rPr lang="en-US" altLang="zh-CN" sz="3200" dirty="0" smtClean="0">
                <a:ea typeface="宋体" panose="02010600030101010101" pitchFamily="2" charset="-122"/>
              </a:rPr>
              <a:t>(</a:t>
            </a:r>
            <a:r>
              <a:rPr lang="zh-CN" altLang="en-US" sz="3200" dirty="0" smtClean="0">
                <a:ea typeface="宋体" panose="02010600030101010101" pitchFamily="2" charset="-122"/>
              </a:rPr>
              <a:t>对象</a:t>
            </a:r>
            <a:r>
              <a:rPr lang="en-US" altLang="zh-CN" sz="3200" dirty="0" smtClean="0">
                <a:ea typeface="宋体" panose="02010600030101010101" pitchFamily="2" charset="-122"/>
              </a:rPr>
              <a:t>)</a:t>
            </a:r>
            <a:r>
              <a:rPr lang="zh-CN" altLang="en-US" sz="3200" dirty="0" smtClean="0">
                <a:ea typeface="宋体" panose="02010600030101010101" pitchFamily="2" charset="-122"/>
              </a:rPr>
              <a:t>的访问方式</a:t>
            </a:r>
            <a:endParaRPr lang="en-US" altLang="zh-CN" sz="3200" dirty="0">
              <a:ea typeface="宋体" panose="02010600030101010101" pitchFamily="2" charset="-122"/>
            </a:endParaRPr>
          </a:p>
          <a:p>
            <a:pPr lvl="1"/>
            <a:r>
              <a:rPr lang="zh-CN" altLang="en-US" sz="2800" dirty="0" smtClean="0">
                <a:ea typeface="宋体" panose="02010600030101010101" pitchFamily="2" charset="-122"/>
              </a:rPr>
              <a:t>多个线程共享对象，因而具有竞争关系</a:t>
            </a:r>
            <a:endParaRPr lang="en-US" altLang="zh-CN" sz="2800" dirty="0">
              <a:ea typeface="宋体" panose="02010600030101010101" pitchFamily="2" charset="-122"/>
            </a:endParaRPr>
          </a:p>
          <a:p>
            <a:pPr lvl="1"/>
            <a:r>
              <a:rPr lang="zh-CN" altLang="en-US" sz="2800" dirty="0" smtClean="0">
                <a:ea typeface="宋体" panose="02010600030101010101" pitchFamily="2" charset="-122"/>
              </a:rPr>
              <a:t>通过同步控制来避免出现不可预料的问题</a:t>
            </a:r>
            <a:endParaRPr lang="en-US" altLang="zh-CN" sz="2800" dirty="0" smtClean="0">
              <a:ea typeface="宋体" panose="02010600030101010101" pitchFamily="2" charset="-122"/>
            </a:endParaRPr>
          </a:p>
          <a:p>
            <a:pPr lvl="2"/>
            <a:r>
              <a:rPr lang="zh-CN" altLang="en-US" dirty="0" smtClean="0">
                <a:ea typeface="宋体" panose="02010600030101010101" pitchFamily="2" charset="-122"/>
              </a:rPr>
              <a:t>计算结果被覆盖</a:t>
            </a:r>
            <a:endParaRPr lang="en-US" altLang="zh-CN" dirty="0" smtClean="0">
              <a:ea typeface="宋体" panose="02010600030101010101" pitchFamily="2" charset="-122"/>
            </a:endParaRPr>
          </a:p>
          <a:p>
            <a:pPr lvl="2"/>
            <a:r>
              <a:rPr lang="zh-CN" altLang="en-US" dirty="0" smtClean="0">
                <a:ea typeface="宋体" panose="02010600030101010101" pitchFamily="2" charset="-122"/>
              </a:rPr>
              <a:t>读取过时的结果</a:t>
            </a:r>
            <a:endParaRPr lang="en-US" altLang="zh-CN" dirty="0" smtClean="0">
              <a:ea typeface="宋体" panose="02010600030101010101" pitchFamily="2" charset="-122"/>
            </a:endParaRPr>
          </a:p>
          <a:p>
            <a:pPr lvl="2"/>
            <a:r>
              <a:rPr lang="zh-CN" altLang="en-US" dirty="0" smtClean="0">
                <a:ea typeface="宋体" panose="02010600030101010101" pitchFamily="2" charset="-122"/>
              </a:rPr>
              <a:t>相互等待</a:t>
            </a:r>
            <a:r>
              <a:rPr lang="en-US" altLang="zh-CN" dirty="0" smtClean="0">
                <a:ea typeface="宋体" panose="02010600030101010101" pitchFamily="2" charset="-122"/>
              </a:rPr>
              <a:t>—</a:t>
            </a:r>
            <a:r>
              <a:rPr lang="zh-CN" altLang="en-US" dirty="0" smtClean="0">
                <a:ea typeface="宋体" panose="02010600030101010101" pitchFamily="2" charset="-122"/>
              </a:rPr>
              <a:t>死锁</a:t>
            </a:r>
            <a:endParaRPr lang="en-US" altLang="zh-CN" dirty="0" smtClean="0">
              <a:ea typeface="宋体" panose="02010600030101010101" pitchFamily="2" charset="-122"/>
            </a:endParaRPr>
          </a:p>
          <a:p>
            <a:pPr lvl="2"/>
            <a:r>
              <a:rPr lang="zh-CN" altLang="en-US" dirty="0" smtClean="0">
                <a:ea typeface="宋体" panose="02010600030101010101" pitchFamily="2" charset="-122"/>
              </a:rPr>
              <a:t>对象状态被破坏</a:t>
            </a:r>
            <a:endParaRPr lang="en-US" altLang="zh-CN" dirty="0" smtClean="0">
              <a:ea typeface="宋体" panose="02010600030101010101" pitchFamily="2" charset="-122"/>
            </a:endParaRPr>
          </a:p>
          <a:p>
            <a:pPr lvl="2"/>
            <a:r>
              <a:rPr lang="zh-CN" altLang="en-US" dirty="0" smtClean="0">
                <a:ea typeface="宋体" panose="02010600030101010101" pitchFamily="2" charset="-122"/>
              </a:rPr>
              <a:t>计算结果不能被其他</a:t>
            </a:r>
            <a:r>
              <a:rPr lang="zh-CN" altLang="en-US" dirty="0"/>
              <a:t>线程及时获得</a:t>
            </a:r>
            <a:endParaRPr lang="en-US" altLang="zh-CN" dirty="0" smtClean="0">
              <a:ea typeface="宋体" panose="02010600030101010101" pitchFamily="2" charset="-122"/>
            </a:endParaRPr>
          </a:p>
          <a:p>
            <a:pPr lvl="2"/>
            <a:r>
              <a:rPr lang="zh-CN" altLang="en-US" dirty="0" smtClean="0">
                <a:ea typeface="宋体" panose="02010600030101010101" pitchFamily="2" charset="-122"/>
              </a:rPr>
              <a:t>等等</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AE794698-CE8A-471E-8450-F56232D592BE}" type="datetime1">
              <a:rPr lang="zh-CN" altLang="en-US" smtClean="0"/>
              <a:t>2017/4/7</a:t>
            </a:fld>
            <a:endParaRPr lang="zh-CN" altLang="en-US"/>
          </a:p>
        </p:txBody>
      </p:sp>
      <p:sp>
        <p:nvSpPr>
          <p:cNvPr id="3" name="灯片编号占位符 2"/>
          <p:cNvSpPr>
            <a:spLocks noGrp="1"/>
          </p:cNvSpPr>
          <p:nvPr>
            <p:ph type="sldNum" sz="quarter" idx="12"/>
          </p:nvPr>
        </p:nvSpPr>
        <p:spPr/>
        <p:txBody>
          <a:bodyPr/>
          <a:lstStyle/>
          <a:p>
            <a:fld id="{13F93AC6-07A0-4887-B859-71DA9B95A58F}" type="slidenum">
              <a:rPr lang="zh-CN" altLang="en-US" smtClean="0"/>
              <a:t>16</a:t>
            </a:fld>
            <a:endParaRPr lang="zh-CN" altLang="en-US"/>
          </a:p>
        </p:txBody>
      </p:sp>
    </p:spTree>
    <p:extLst>
      <p:ext uri="{BB962C8B-B14F-4D97-AF65-F5344CB8AC3E}">
        <p14:creationId xmlns:p14="http://schemas.microsoft.com/office/powerpoint/2010/main" val="1732559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4"/>
          <p:cNvSpPr>
            <a:spLocks noChangeArrowheads="1"/>
          </p:cNvSpPr>
          <p:nvPr/>
        </p:nvSpPr>
        <p:spPr bwMode="auto">
          <a:xfrm>
            <a:off x="2362200" y="4298949"/>
            <a:ext cx="4627564" cy="1995489"/>
          </a:xfrm>
          <a:prstGeom prst="rect">
            <a:avLst/>
          </a:prstGeom>
          <a:solidFill>
            <a:schemeClr val="bg1">
              <a:lumMod val="85000"/>
            </a:schemeClr>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Thread</a:t>
            </a:r>
          </a:p>
        </p:txBody>
      </p:sp>
      <p:sp>
        <p:nvSpPr>
          <p:cNvPr id="2" name="标题 1"/>
          <p:cNvSpPr>
            <a:spLocks noGrp="1"/>
          </p:cNvSpPr>
          <p:nvPr>
            <p:ph type="title"/>
          </p:nvPr>
        </p:nvSpPr>
        <p:spPr/>
        <p:txBody>
          <a:bodyPr/>
          <a:lstStyle/>
          <a:p>
            <a:r>
              <a:rPr lang="en-US" altLang="zh-CN" dirty="0" smtClean="0"/>
              <a:t>Java</a:t>
            </a:r>
            <a:r>
              <a:rPr lang="zh-CN" altLang="en-US" dirty="0" smtClean="0"/>
              <a:t>内存的管理层次</a:t>
            </a:r>
            <a:endParaRPr lang="zh-CN" altLang="en-US" dirty="0"/>
          </a:p>
        </p:txBody>
      </p:sp>
      <p:sp>
        <p:nvSpPr>
          <p:cNvPr id="27652" name="Rectangle 4"/>
          <p:cNvSpPr>
            <a:spLocks noChangeArrowheads="1"/>
          </p:cNvSpPr>
          <p:nvPr/>
        </p:nvSpPr>
        <p:spPr bwMode="auto">
          <a:xfrm>
            <a:off x="2362200" y="1997075"/>
            <a:ext cx="4627564" cy="1957387"/>
          </a:xfrm>
          <a:prstGeom prst="rect">
            <a:avLst/>
          </a:prstGeom>
          <a:solidFill>
            <a:schemeClr val="bg1">
              <a:lumMod val="85000"/>
            </a:schemeClr>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Thread</a:t>
            </a:r>
          </a:p>
        </p:txBody>
      </p:sp>
      <p:sp>
        <p:nvSpPr>
          <p:cNvPr id="27653" name="Rectangle 5"/>
          <p:cNvSpPr>
            <a:spLocks noChangeArrowheads="1"/>
          </p:cNvSpPr>
          <p:nvPr/>
        </p:nvSpPr>
        <p:spPr bwMode="auto">
          <a:xfrm>
            <a:off x="5791201" y="2209800"/>
            <a:ext cx="981075" cy="1524000"/>
          </a:xfrm>
          <a:prstGeom prst="rect">
            <a:avLst/>
          </a:prstGeom>
          <a:solidFill>
            <a:schemeClr val="accent1"/>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Cache</a:t>
            </a:r>
          </a:p>
        </p:txBody>
      </p:sp>
      <p:sp>
        <p:nvSpPr>
          <p:cNvPr id="27654" name="Rectangle 6"/>
          <p:cNvSpPr>
            <a:spLocks noChangeArrowheads="1"/>
          </p:cNvSpPr>
          <p:nvPr/>
        </p:nvSpPr>
        <p:spPr bwMode="auto">
          <a:xfrm>
            <a:off x="8169441" y="1263651"/>
            <a:ext cx="1879333" cy="50450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ea typeface="宋体" panose="02010600030101010101" pitchFamily="2" charset="-122"/>
              </a:rPr>
              <a:t>Shared </a:t>
            </a:r>
            <a:r>
              <a:rPr lang="en-US" altLang="zh-CN" dirty="0" smtClean="0">
                <a:ea typeface="宋体" panose="02010600030101010101" pitchFamily="2" charset="-122"/>
              </a:rPr>
              <a:t>Memory(Heap)</a:t>
            </a:r>
          </a:p>
        </p:txBody>
      </p:sp>
      <p:sp>
        <p:nvSpPr>
          <p:cNvPr id="27655" name="Rectangle 8"/>
          <p:cNvSpPr>
            <a:spLocks noChangeArrowheads="1"/>
          </p:cNvSpPr>
          <p:nvPr/>
        </p:nvSpPr>
        <p:spPr bwMode="auto">
          <a:xfrm>
            <a:off x="5800726" y="4495800"/>
            <a:ext cx="981075" cy="1524000"/>
          </a:xfrm>
          <a:prstGeom prst="rect">
            <a:avLst/>
          </a:prstGeom>
          <a:solidFill>
            <a:schemeClr val="accent1"/>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Cache</a:t>
            </a:r>
          </a:p>
        </p:txBody>
      </p:sp>
      <p:sp>
        <p:nvSpPr>
          <p:cNvPr id="27656" name="Rectangle 9"/>
          <p:cNvSpPr>
            <a:spLocks noChangeArrowheads="1"/>
          </p:cNvSpPr>
          <p:nvPr/>
        </p:nvSpPr>
        <p:spPr bwMode="auto">
          <a:xfrm>
            <a:off x="3505200" y="2667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57" name="Rectangle 10"/>
          <p:cNvSpPr>
            <a:spLocks noChangeArrowheads="1"/>
          </p:cNvSpPr>
          <p:nvPr/>
        </p:nvSpPr>
        <p:spPr bwMode="auto">
          <a:xfrm>
            <a:off x="3505200" y="2895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58" name="Rectangle 11"/>
          <p:cNvSpPr>
            <a:spLocks noChangeArrowheads="1"/>
          </p:cNvSpPr>
          <p:nvPr/>
        </p:nvSpPr>
        <p:spPr bwMode="auto">
          <a:xfrm>
            <a:off x="3505200" y="3124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59" name="Rectangle 12"/>
          <p:cNvSpPr>
            <a:spLocks noChangeArrowheads="1"/>
          </p:cNvSpPr>
          <p:nvPr/>
        </p:nvSpPr>
        <p:spPr bwMode="auto">
          <a:xfrm>
            <a:off x="3505200" y="5105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0" name="Rectangle 13"/>
          <p:cNvSpPr>
            <a:spLocks noChangeArrowheads="1"/>
          </p:cNvSpPr>
          <p:nvPr/>
        </p:nvSpPr>
        <p:spPr bwMode="auto">
          <a:xfrm>
            <a:off x="3505200" y="5334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1" name="Rectangle 14"/>
          <p:cNvSpPr>
            <a:spLocks noChangeArrowheads="1"/>
          </p:cNvSpPr>
          <p:nvPr/>
        </p:nvSpPr>
        <p:spPr bwMode="auto">
          <a:xfrm>
            <a:off x="3505200" y="5562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2" name="Rectangle 15"/>
          <p:cNvSpPr>
            <a:spLocks noChangeArrowheads="1"/>
          </p:cNvSpPr>
          <p:nvPr/>
        </p:nvSpPr>
        <p:spPr bwMode="auto">
          <a:xfrm>
            <a:off x="2514600" y="2667000"/>
            <a:ext cx="609600" cy="685800"/>
          </a:xfrm>
          <a:prstGeom prst="rect">
            <a:avLst/>
          </a:prstGeom>
          <a:solidFill>
            <a:schemeClr val="tx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sz="1800">
                <a:solidFill>
                  <a:schemeClr val="bg1"/>
                </a:solidFill>
                <a:ea typeface="宋体" panose="02010600030101010101" pitchFamily="2" charset="-122"/>
              </a:rPr>
              <a:t>code</a:t>
            </a:r>
          </a:p>
        </p:txBody>
      </p:sp>
      <p:sp>
        <p:nvSpPr>
          <p:cNvPr id="27663" name="Rectangle 16"/>
          <p:cNvSpPr>
            <a:spLocks noChangeArrowheads="1"/>
          </p:cNvSpPr>
          <p:nvPr/>
        </p:nvSpPr>
        <p:spPr bwMode="auto">
          <a:xfrm>
            <a:off x="2514600" y="5105400"/>
            <a:ext cx="609600" cy="685800"/>
          </a:xfrm>
          <a:prstGeom prst="rect">
            <a:avLst/>
          </a:prstGeom>
          <a:solidFill>
            <a:schemeClr val="tx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sz="1800">
                <a:solidFill>
                  <a:schemeClr val="bg1"/>
                </a:solidFill>
                <a:ea typeface="宋体" panose="02010600030101010101" pitchFamily="2" charset="-122"/>
              </a:rPr>
              <a:t>code</a:t>
            </a:r>
          </a:p>
        </p:txBody>
      </p:sp>
      <p:sp>
        <p:nvSpPr>
          <p:cNvPr id="27664" name="Rectangle 18"/>
          <p:cNvSpPr>
            <a:spLocks noChangeArrowheads="1"/>
          </p:cNvSpPr>
          <p:nvPr/>
        </p:nvSpPr>
        <p:spPr bwMode="auto">
          <a:xfrm>
            <a:off x="6019800" y="2667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5" name="Rectangle 19"/>
          <p:cNvSpPr>
            <a:spLocks noChangeArrowheads="1"/>
          </p:cNvSpPr>
          <p:nvPr/>
        </p:nvSpPr>
        <p:spPr bwMode="auto">
          <a:xfrm>
            <a:off x="6019800" y="2895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6" name="Rectangle 20"/>
          <p:cNvSpPr>
            <a:spLocks noChangeArrowheads="1"/>
          </p:cNvSpPr>
          <p:nvPr/>
        </p:nvSpPr>
        <p:spPr bwMode="auto">
          <a:xfrm>
            <a:off x="6019800" y="3124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7" name="Rectangle 21"/>
          <p:cNvSpPr>
            <a:spLocks noChangeArrowheads="1"/>
          </p:cNvSpPr>
          <p:nvPr/>
        </p:nvSpPr>
        <p:spPr bwMode="auto">
          <a:xfrm>
            <a:off x="6019800" y="3352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8" name="Rectangle 22"/>
          <p:cNvSpPr>
            <a:spLocks noChangeArrowheads="1"/>
          </p:cNvSpPr>
          <p:nvPr/>
        </p:nvSpPr>
        <p:spPr bwMode="auto">
          <a:xfrm>
            <a:off x="6019800" y="4953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9" name="Rectangle 23"/>
          <p:cNvSpPr>
            <a:spLocks noChangeArrowheads="1"/>
          </p:cNvSpPr>
          <p:nvPr/>
        </p:nvSpPr>
        <p:spPr bwMode="auto">
          <a:xfrm>
            <a:off x="6019800" y="5181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0" name="Rectangle 24"/>
          <p:cNvSpPr>
            <a:spLocks noChangeArrowheads="1"/>
          </p:cNvSpPr>
          <p:nvPr/>
        </p:nvSpPr>
        <p:spPr bwMode="auto">
          <a:xfrm>
            <a:off x="6019800" y="5410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1" name="Rectangle 25"/>
          <p:cNvSpPr>
            <a:spLocks noChangeArrowheads="1"/>
          </p:cNvSpPr>
          <p:nvPr/>
        </p:nvSpPr>
        <p:spPr bwMode="auto">
          <a:xfrm>
            <a:off x="6019800" y="5638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2" name="Rectangle 26"/>
          <p:cNvSpPr>
            <a:spLocks noChangeArrowheads="1"/>
          </p:cNvSpPr>
          <p:nvPr/>
        </p:nvSpPr>
        <p:spPr bwMode="auto">
          <a:xfrm>
            <a:off x="8839200" y="2438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3" name="Rectangle 27"/>
          <p:cNvSpPr>
            <a:spLocks noChangeArrowheads="1"/>
          </p:cNvSpPr>
          <p:nvPr/>
        </p:nvSpPr>
        <p:spPr bwMode="auto">
          <a:xfrm>
            <a:off x="8839200" y="2667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4" name="Rectangle 28"/>
          <p:cNvSpPr>
            <a:spLocks noChangeArrowheads="1"/>
          </p:cNvSpPr>
          <p:nvPr/>
        </p:nvSpPr>
        <p:spPr bwMode="auto">
          <a:xfrm>
            <a:off x="8839200" y="2895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5" name="Rectangle 29"/>
          <p:cNvSpPr>
            <a:spLocks noChangeArrowheads="1"/>
          </p:cNvSpPr>
          <p:nvPr/>
        </p:nvSpPr>
        <p:spPr bwMode="auto">
          <a:xfrm>
            <a:off x="8839200" y="3124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6" name="Rectangle 30"/>
          <p:cNvSpPr>
            <a:spLocks noChangeArrowheads="1"/>
          </p:cNvSpPr>
          <p:nvPr/>
        </p:nvSpPr>
        <p:spPr bwMode="auto">
          <a:xfrm>
            <a:off x="8839200" y="3352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7" name="Rectangle 31"/>
          <p:cNvSpPr>
            <a:spLocks noChangeArrowheads="1"/>
          </p:cNvSpPr>
          <p:nvPr/>
        </p:nvSpPr>
        <p:spPr bwMode="auto">
          <a:xfrm>
            <a:off x="8839200" y="3581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8" name="Rectangle 32"/>
          <p:cNvSpPr>
            <a:spLocks noChangeArrowheads="1"/>
          </p:cNvSpPr>
          <p:nvPr/>
        </p:nvSpPr>
        <p:spPr bwMode="auto">
          <a:xfrm>
            <a:off x="8839200" y="3810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9" name="Rectangle 33"/>
          <p:cNvSpPr>
            <a:spLocks noChangeArrowheads="1"/>
          </p:cNvSpPr>
          <p:nvPr/>
        </p:nvSpPr>
        <p:spPr bwMode="auto">
          <a:xfrm>
            <a:off x="8839200" y="4038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0" name="Rectangle 34"/>
          <p:cNvSpPr>
            <a:spLocks noChangeArrowheads="1"/>
          </p:cNvSpPr>
          <p:nvPr/>
        </p:nvSpPr>
        <p:spPr bwMode="auto">
          <a:xfrm>
            <a:off x="8839200" y="4267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1" name="Rectangle 35"/>
          <p:cNvSpPr>
            <a:spLocks noChangeArrowheads="1"/>
          </p:cNvSpPr>
          <p:nvPr/>
        </p:nvSpPr>
        <p:spPr bwMode="auto">
          <a:xfrm>
            <a:off x="8839200" y="4495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2" name="Rectangle 36"/>
          <p:cNvSpPr>
            <a:spLocks noChangeArrowheads="1"/>
          </p:cNvSpPr>
          <p:nvPr/>
        </p:nvSpPr>
        <p:spPr bwMode="auto">
          <a:xfrm>
            <a:off x="8839200" y="4724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3" name="Rectangle 37"/>
          <p:cNvSpPr>
            <a:spLocks noChangeArrowheads="1"/>
          </p:cNvSpPr>
          <p:nvPr/>
        </p:nvSpPr>
        <p:spPr bwMode="auto">
          <a:xfrm>
            <a:off x="8839200" y="4953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4" name="Rectangle 38"/>
          <p:cNvSpPr>
            <a:spLocks noChangeArrowheads="1"/>
          </p:cNvSpPr>
          <p:nvPr/>
        </p:nvSpPr>
        <p:spPr bwMode="auto">
          <a:xfrm>
            <a:off x="8839200" y="5181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5" name="Rectangle 39"/>
          <p:cNvSpPr>
            <a:spLocks noChangeArrowheads="1"/>
          </p:cNvSpPr>
          <p:nvPr/>
        </p:nvSpPr>
        <p:spPr bwMode="auto">
          <a:xfrm>
            <a:off x="8839200" y="5410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6" name="Rectangle 40"/>
          <p:cNvSpPr>
            <a:spLocks noChangeArrowheads="1"/>
          </p:cNvSpPr>
          <p:nvPr/>
        </p:nvSpPr>
        <p:spPr bwMode="auto">
          <a:xfrm>
            <a:off x="8839200" y="5638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7" name="Rectangle 41"/>
          <p:cNvSpPr>
            <a:spLocks noChangeArrowheads="1"/>
          </p:cNvSpPr>
          <p:nvPr/>
        </p:nvSpPr>
        <p:spPr bwMode="auto">
          <a:xfrm>
            <a:off x="8839200" y="5867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8" name="Freeform 43"/>
          <p:cNvSpPr>
            <a:spLocks/>
          </p:cNvSpPr>
          <p:nvPr/>
        </p:nvSpPr>
        <p:spPr bwMode="auto">
          <a:xfrm>
            <a:off x="6307138" y="2479676"/>
            <a:ext cx="2628900" cy="320675"/>
          </a:xfrm>
          <a:custGeom>
            <a:avLst/>
            <a:gdLst>
              <a:gd name="T0" fmla="*/ 2147483647 w 1656"/>
              <a:gd name="T1" fmla="*/ 2147483647 h 202"/>
              <a:gd name="T2" fmla="*/ 2147483647 w 1656"/>
              <a:gd name="T3" fmla="*/ 2147483647 h 202"/>
              <a:gd name="T4" fmla="*/ 0 w 1656"/>
              <a:gd name="T5" fmla="*/ 2147483647 h 202"/>
              <a:gd name="T6" fmla="*/ 0 60000 65536"/>
              <a:gd name="T7" fmla="*/ 0 60000 65536"/>
              <a:gd name="T8" fmla="*/ 0 60000 65536"/>
              <a:gd name="T9" fmla="*/ 0 w 1656"/>
              <a:gd name="T10" fmla="*/ 0 h 202"/>
              <a:gd name="T11" fmla="*/ 1656 w 1656"/>
              <a:gd name="T12" fmla="*/ 202 h 202"/>
            </a:gdLst>
            <a:ahLst/>
            <a:cxnLst>
              <a:cxn ang="T6">
                <a:pos x="T0" y="T1"/>
              </a:cxn>
              <a:cxn ang="T7">
                <a:pos x="T2" y="T3"/>
              </a:cxn>
              <a:cxn ang="T8">
                <a:pos x="T4" y="T5"/>
              </a:cxn>
            </a:cxnLst>
            <a:rect l="T9" t="T10" r="T11" b="T12"/>
            <a:pathLst>
              <a:path w="1656" h="202">
                <a:moveTo>
                  <a:pt x="1656" y="39"/>
                </a:moveTo>
                <a:cubicBezTo>
                  <a:pt x="1529" y="37"/>
                  <a:pt x="1168" y="0"/>
                  <a:pt x="892" y="27"/>
                </a:cubicBezTo>
                <a:cubicBezTo>
                  <a:pt x="616" y="54"/>
                  <a:pt x="186" y="166"/>
                  <a:pt x="0" y="20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9" name="Freeform 44"/>
          <p:cNvSpPr>
            <a:spLocks/>
          </p:cNvSpPr>
          <p:nvPr/>
        </p:nvSpPr>
        <p:spPr bwMode="auto">
          <a:xfrm>
            <a:off x="3657600" y="2546351"/>
            <a:ext cx="2516188" cy="288925"/>
          </a:xfrm>
          <a:custGeom>
            <a:avLst/>
            <a:gdLst>
              <a:gd name="T0" fmla="*/ 2147483647 w 1585"/>
              <a:gd name="T1" fmla="*/ 2147483647 h 182"/>
              <a:gd name="T2" fmla="*/ 2147483647 w 1585"/>
              <a:gd name="T3" fmla="*/ 2147483647 h 182"/>
              <a:gd name="T4" fmla="*/ 0 w 1585"/>
              <a:gd name="T5" fmla="*/ 2147483647 h 182"/>
              <a:gd name="T6" fmla="*/ 0 60000 65536"/>
              <a:gd name="T7" fmla="*/ 0 60000 65536"/>
              <a:gd name="T8" fmla="*/ 0 60000 65536"/>
              <a:gd name="T9" fmla="*/ 0 w 1585"/>
              <a:gd name="T10" fmla="*/ 0 h 182"/>
              <a:gd name="T11" fmla="*/ 1585 w 1585"/>
              <a:gd name="T12" fmla="*/ 182 h 182"/>
            </a:gdLst>
            <a:ahLst/>
            <a:cxnLst>
              <a:cxn ang="T6">
                <a:pos x="T0" y="T1"/>
              </a:cxn>
              <a:cxn ang="T7">
                <a:pos x="T2" y="T3"/>
              </a:cxn>
              <a:cxn ang="T8">
                <a:pos x="T4" y="T5"/>
              </a:cxn>
            </a:cxnLst>
            <a:rect l="T9" t="T10" r="T11" b="T12"/>
            <a:pathLst>
              <a:path w="1585" h="182">
                <a:moveTo>
                  <a:pt x="1585" y="142"/>
                </a:moveTo>
                <a:cubicBezTo>
                  <a:pt x="1470" y="120"/>
                  <a:pt x="1156" y="0"/>
                  <a:pt x="892" y="7"/>
                </a:cubicBezTo>
                <a:cubicBezTo>
                  <a:pt x="628" y="14"/>
                  <a:pt x="186" y="146"/>
                  <a:pt x="0" y="18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0" name="Freeform 45"/>
          <p:cNvSpPr>
            <a:spLocks/>
          </p:cNvSpPr>
          <p:nvPr/>
        </p:nvSpPr>
        <p:spPr bwMode="auto">
          <a:xfrm>
            <a:off x="3767139" y="2973389"/>
            <a:ext cx="2435225" cy="236537"/>
          </a:xfrm>
          <a:custGeom>
            <a:avLst/>
            <a:gdLst>
              <a:gd name="T0" fmla="*/ 2147483647 w 1534"/>
              <a:gd name="T1" fmla="*/ 2147483647 h 149"/>
              <a:gd name="T2" fmla="*/ 2147483647 w 1534"/>
              <a:gd name="T3" fmla="*/ 2147483647 h 149"/>
              <a:gd name="T4" fmla="*/ 0 w 1534"/>
              <a:gd name="T5" fmla="*/ 2147483647 h 149"/>
              <a:gd name="T6" fmla="*/ 0 60000 65536"/>
              <a:gd name="T7" fmla="*/ 0 60000 65536"/>
              <a:gd name="T8" fmla="*/ 0 60000 65536"/>
              <a:gd name="T9" fmla="*/ 0 w 1534"/>
              <a:gd name="T10" fmla="*/ 0 h 149"/>
              <a:gd name="T11" fmla="*/ 1534 w 1534"/>
              <a:gd name="T12" fmla="*/ 149 h 149"/>
            </a:gdLst>
            <a:ahLst/>
            <a:cxnLst>
              <a:cxn ang="T6">
                <a:pos x="T0" y="T1"/>
              </a:cxn>
              <a:cxn ang="T7">
                <a:pos x="T2" y="T3"/>
              </a:cxn>
              <a:cxn ang="T8">
                <a:pos x="T4" y="T5"/>
              </a:cxn>
            </a:cxnLst>
            <a:rect l="T9" t="T10" r="T11" b="T12"/>
            <a:pathLst>
              <a:path w="1534" h="149">
                <a:moveTo>
                  <a:pt x="1534" y="149"/>
                </a:moveTo>
                <a:cubicBezTo>
                  <a:pt x="1424" y="128"/>
                  <a:pt x="1129" y="40"/>
                  <a:pt x="873" y="20"/>
                </a:cubicBezTo>
                <a:cubicBezTo>
                  <a:pt x="617" y="0"/>
                  <a:pt x="182" y="25"/>
                  <a:pt x="0" y="26"/>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1" name="Freeform 46"/>
          <p:cNvSpPr>
            <a:spLocks/>
          </p:cNvSpPr>
          <p:nvPr/>
        </p:nvSpPr>
        <p:spPr bwMode="auto">
          <a:xfrm>
            <a:off x="6451600" y="3141664"/>
            <a:ext cx="2446338" cy="263525"/>
          </a:xfrm>
          <a:custGeom>
            <a:avLst/>
            <a:gdLst>
              <a:gd name="T0" fmla="*/ 2147483647 w 1541"/>
              <a:gd name="T1" fmla="*/ 2147483647 h 166"/>
              <a:gd name="T2" fmla="*/ 2147483647 w 1541"/>
              <a:gd name="T3" fmla="*/ 2147483647 h 166"/>
              <a:gd name="T4" fmla="*/ 0 w 1541"/>
              <a:gd name="T5" fmla="*/ 2147483647 h 166"/>
              <a:gd name="T6" fmla="*/ 0 60000 65536"/>
              <a:gd name="T7" fmla="*/ 0 60000 65536"/>
              <a:gd name="T8" fmla="*/ 0 60000 65536"/>
              <a:gd name="T9" fmla="*/ 0 w 1541"/>
              <a:gd name="T10" fmla="*/ 0 h 166"/>
              <a:gd name="T11" fmla="*/ 1541 w 1541"/>
              <a:gd name="T12" fmla="*/ 166 h 166"/>
            </a:gdLst>
            <a:ahLst/>
            <a:cxnLst>
              <a:cxn ang="T6">
                <a:pos x="T0" y="T1"/>
              </a:cxn>
              <a:cxn ang="T7">
                <a:pos x="T2" y="T3"/>
              </a:cxn>
              <a:cxn ang="T8">
                <a:pos x="T4" y="T5"/>
              </a:cxn>
            </a:cxnLst>
            <a:rect l="T9" t="T10" r="T11" b="T12"/>
            <a:pathLst>
              <a:path w="1541" h="166">
                <a:moveTo>
                  <a:pt x="1541" y="166"/>
                </a:moveTo>
                <a:cubicBezTo>
                  <a:pt x="1430" y="141"/>
                  <a:pt x="1130" y="38"/>
                  <a:pt x="873" y="19"/>
                </a:cubicBezTo>
                <a:cubicBezTo>
                  <a:pt x="616" y="0"/>
                  <a:pt x="182" y="46"/>
                  <a:pt x="0" y="53"/>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2" name="Freeform 47"/>
          <p:cNvSpPr>
            <a:spLocks/>
          </p:cNvSpPr>
          <p:nvPr/>
        </p:nvSpPr>
        <p:spPr bwMode="auto">
          <a:xfrm>
            <a:off x="3100388" y="2743028"/>
            <a:ext cx="525462" cy="87313"/>
          </a:xfrm>
          <a:custGeom>
            <a:avLst/>
            <a:gdLst>
              <a:gd name="T0" fmla="*/ 2147483647 w 331"/>
              <a:gd name="T1" fmla="*/ 2147483647 h 55"/>
              <a:gd name="T2" fmla="*/ 0 w 331"/>
              <a:gd name="T3" fmla="*/ 0 h 55"/>
              <a:gd name="T4" fmla="*/ 0 60000 65536"/>
              <a:gd name="T5" fmla="*/ 0 60000 65536"/>
              <a:gd name="T6" fmla="*/ 0 w 331"/>
              <a:gd name="T7" fmla="*/ 0 h 55"/>
              <a:gd name="T8" fmla="*/ 331 w 331"/>
              <a:gd name="T9" fmla="*/ 55 h 55"/>
            </a:gdLst>
            <a:ahLst/>
            <a:cxnLst>
              <a:cxn ang="T4">
                <a:pos x="T0" y="T1"/>
              </a:cxn>
              <a:cxn ang="T5">
                <a:pos x="T2" y="T3"/>
              </a:cxn>
            </a:cxnLst>
            <a:rect l="T6" t="T7" r="T8" b="T9"/>
            <a:pathLst>
              <a:path w="331" h="55">
                <a:moveTo>
                  <a:pt x="331" y="55"/>
                </a:moveTo>
                <a:cubicBezTo>
                  <a:pt x="276" y="46"/>
                  <a:pt x="69" y="12"/>
                  <a:pt x="0"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3" name="Freeform 48"/>
          <p:cNvSpPr>
            <a:spLocks/>
          </p:cNvSpPr>
          <p:nvPr/>
        </p:nvSpPr>
        <p:spPr bwMode="auto">
          <a:xfrm>
            <a:off x="3124201" y="2944640"/>
            <a:ext cx="525463" cy="87312"/>
          </a:xfrm>
          <a:custGeom>
            <a:avLst/>
            <a:gdLst>
              <a:gd name="T0" fmla="*/ 2147483647 w 331"/>
              <a:gd name="T1" fmla="*/ 2147483647 h 55"/>
              <a:gd name="T2" fmla="*/ 0 w 331"/>
              <a:gd name="T3" fmla="*/ 0 h 55"/>
              <a:gd name="T4" fmla="*/ 0 60000 65536"/>
              <a:gd name="T5" fmla="*/ 0 60000 65536"/>
              <a:gd name="T6" fmla="*/ 0 w 331"/>
              <a:gd name="T7" fmla="*/ 0 h 55"/>
              <a:gd name="T8" fmla="*/ 331 w 331"/>
              <a:gd name="T9" fmla="*/ 55 h 55"/>
            </a:gdLst>
            <a:ahLst/>
            <a:cxnLst>
              <a:cxn ang="T4">
                <a:pos x="T0" y="T1"/>
              </a:cxn>
              <a:cxn ang="T5">
                <a:pos x="T2" y="T3"/>
              </a:cxn>
            </a:cxnLst>
            <a:rect l="T6" t="T7" r="T8" b="T9"/>
            <a:pathLst>
              <a:path w="331" h="55">
                <a:moveTo>
                  <a:pt x="331" y="55"/>
                </a:moveTo>
                <a:cubicBezTo>
                  <a:pt x="276" y="46"/>
                  <a:pt x="69" y="12"/>
                  <a:pt x="0" y="0"/>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4" name="Text Box 49"/>
          <p:cNvSpPr txBox="1">
            <a:spLocks noChangeArrowheads="1"/>
          </p:cNvSpPr>
          <p:nvPr/>
        </p:nvSpPr>
        <p:spPr bwMode="auto">
          <a:xfrm>
            <a:off x="2803525" y="1263651"/>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5" name="Text Box 50"/>
          <p:cNvSpPr txBox="1">
            <a:spLocks noChangeArrowheads="1"/>
          </p:cNvSpPr>
          <p:nvPr/>
        </p:nvSpPr>
        <p:spPr bwMode="auto">
          <a:xfrm>
            <a:off x="2659064" y="3336926"/>
            <a:ext cx="1366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solidFill>
                  <a:sysClr val="windowText" lastClr="000000"/>
                </a:solidFill>
                <a:ea typeface="宋体" panose="02010600030101010101" pitchFamily="2" charset="-122"/>
              </a:rPr>
              <a:t>use/assign</a:t>
            </a:r>
          </a:p>
        </p:txBody>
      </p:sp>
      <p:sp>
        <p:nvSpPr>
          <p:cNvPr id="27696" name="Text Box 51"/>
          <p:cNvSpPr txBox="1">
            <a:spLocks noChangeArrowheads="1"/>
          </p:cNvSpPr>
          <p:nvPr/>
        </p:nvSpPr>
        <p:spPr bwMode="auto">
          <a:xfrm>
            <a:off x="4703030" y="3022652"/>
            <a:ext cx="7508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smtClean="0">
                <a:solidFill>
                  <a:sysClr val="windowText" lastClr="000000"/>
                </a:solidFill>
                <a:ea typeface="宋体" panose="02010600030101010101" pitchFamily="2" charset="-122"/>
              </a:rPr>
              <a:t>store</a:t>
            </a:r>
            <a:endParaRPr lang="en-US" altLang="zh-CN" dirty="0">
              <a:solidFill>
                <a:sysClr val="windowText" lastClr="000000"/>
              </a:solidFill>
              <a:ea typeface="宋体" panose="02010600030101010101" pitchFamily="2" charset="-122"/>
            </a:endParaRPr>
          </a:p>
        </p:txBody>
      </p:sp>
      <p:sp>
        <p:nvSpPr>
          <p:cNvPr id="27697" name="Text Box 52"/>
          <p:cNvSpPr txBox="1">
            <a:spLocks noChangeArrowheads="1"/>
          </p:cNvSpPr>
          <p:nvPr/>
        </p:nvSpPr>
        <p:spPr bwMode="auto">
          <a:xfrm>
            <a:off x="7388088" y="2805025"/>
            <a:ext cx="7494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smtClean="0">
                <a:solidFill>
                  <a:sysClr val="windowText" lastClr="000000"/>
                </a:solidFill>
                <a:ea typeface="宋体" panose="02010600030101010101" pitchFamily="2" charset="-122"/>
              </a:rPr>
              <a:t>write</a:t>
            </a:r>
            <a:endParaRPr lang="en-US" altLang="zh-CN" dirty="0">
              <a:solidFill>
                <a:sysClr val="windowText" lastClr="000000"/>
              </a:solidFill>
              <a:ea typeface="宋体" panose="02010600030101010101" pitchFamily="2" charset="-122"/>
            </a:endParaRPr>
          </a:p>
        </p:txBody>
      </p:sp>
      <p:sp>
        <p:nvSpPr>
          <p:cNvPr id="27698" name="Freeform 55"/>
          <p:cNvSpPr>
            <a:spLocks/>
          </p:cNvSpPr>
          <p:nvPr/>
        </p:nvSpPr>
        <p:spPr bwMode="auto">
          <a:xfrm>
            <a:off x="6494464" y="3490913"/>
            <a:ext cx="2459037" cy="1606550"/>
          </a:xfrm>
          <a:custGeom>
            <a:avLst/>
            <a:gdLst>
              <a:gd name="T0" fmla="*/ 2147483647 w 1549"/>
              <a:gd name="T1" fmla="*/ 0 h 1012"/>
              <a:gd name="T2" fmla="*/ 2147483647 w 1549"/>
              <a:gd name="T3" fmla="*/ 2147483647 h 1012"/>
              <a:gd name="T4" fmla="*/ 0 w 1549"/>
              <a:gd name="T5" fmla="*/ 2147483647 h 1012"/>
              <a:gd name="T6" fmla="*/ 0 60000 65536"/>
              <a:gd name="T7" fmla="*/ 0 60000 65536"/>
              <a:gd name="T8" fmla="*/ 0 60000 65536"/>
              <a:gd name="T9" fmla="*/ 0 w 1549"/>
              <a:gd name="T10" fmla="*/ 0 h 1012"/>
              <a:gd name="T11" fmla="*/ 1549 w 1549"/>
              <a:gd name="T12" fmla="*/ 1012 h 1012"/>
            </a:gdLst>
            <a:ahLst/>
            <a:cxnLst>
              <a:cxn ang="T6">
                <a:pos x="T0" y="T1"/>
              </a:cxn>
              <a:cxn ang="T7">
                <a:pos x="T2" y="T3"/>
              </a:cxn>
              <a:cxn ang="T8">
                <a:pos x="T4" y="T5"/>
              </a:cxn>
            </a:cxnLst>
            <a:rect l="T9" t="T10" r="T11" b="T12"/>
            <a:pathLst>
              <a:path w="1549" h="1012">
                <a:moveTo>
                  <a:pt x="1549" y="0"/>
                </a:moveTo>
                <a:cubicBezTo>
                  <a:pt x="1414" y="47"/>
                  <a:pt x="1000" y="114"/>
                  <a:pt x="742" y="283"/>
                </a:cubicBezTo>
                <a:cubicBezTo>
                  <a:pt x="484" y="452"/>
                  <a:pt x="155" y="860"/>
                  <a:pt x="0" y="101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9" name="Freeform 56"/>
          <p:cNvSpPr>
            <a:spLocks/>
          </p:cNvSpPr>
          <p:nvPr/>
        </p:nvSpPr>
        <p:spPr bwMode="auto">
          <a:xfrm>
            <a:off x="3657600" y="4892676"/>
            <a:ext cx="2516188" cy="288925"/>
          </a:xfrm>
          <a:custGeom>
            <a:avLst/>
            <a:gdLst>
              <a:gd name="T0" fmla="*/ 2147483647 w 1585"/>
              <a:gd name="T1" fmla="*/ 2147483647 h 182"/>
              <a:gd name="T2" fmla="*/ 2147483647 w 1585"/>
              <a:gd name="T3" fmla="*/ 2147483647 h 182"/>
              <a:gd name="T4" fmla="*/ 0 w 1585"/>
              <a:gd name="T5" fmla="*/ 2147483647 h 182"/>
              <a:gd name="T6" fmla="*/ 0 60000 65536"/>
              <a:gd name="T7" fmla="*/ 0 60000 65536"/>
              <a:gd name="T8" fmla="*/ 0 60000 65536"/>
              <a:gd name="T9" fmla="*/ 0 w 1585"/>
              <a:gd name="T10" fmla="*/ 0 h 182"/>
              <a:gd name="T11" fmla="*/ 1585 w 1585"/>
              <a:gd name="T12" fmla="*/ 182 h 182"/>
            </a:gdLst>
            <a:ahLst/>
            <a:cxnLst>
              <a:cxn ang="T6">
                <a:pos x="T0" y="T1"/>
              </a:cxn>
              <a:cxn ang="T7">
                <a:pos x="T2" y="T3"/>
              </a:cxn>
              <a:cxn ang="T8">
                <a:pos x="T4" y="T5"/>
              </a:cxn>
            </a:cxnLst>
            <a:rect l="T9" t="T10" r="T11" b="T12"/>
            <a:pathLst>
              <a:path w="1585" h="182">
                <a:moveTo>
                  <a:pt x="1585" y="142"/>
                </a:moveTo>
                <a:cubicBezTo>
                  <a:pt x="1470" y="120"/>
                  <a:pt x="1156" y="0"/>
                  <a:pt x="892" y="7"/>
                </a:cubicBezTo>
                <a:cubicBezTo>
                  <a:pt x="628" y="14"/>
                  <a:pt x="186" y="146"/>
                  <a:pt x="0" y="18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700" name="Freeform 57"/>
          <p:cNvSpPr>
            <a:spLocks/>
          </p:cNvSpPr>
          <p:nvPr/>
        </p:nvSpPr>
        <p:spPr bwMode="auto">
          <a:xfrm rot="17883729" flipV="1">
            <a:off x="3226200" y="5216487"/>
            <a:ext cx="365330" cy="297027"/>
          </a:xfrm>
          <a:custGeom>
            <a:avLst/>
            <a:gdLst>
              <a:gd name="T0" fmla="*/ 2147483647 w 341"/>
              <a:gd name="T1" fmla="*/ 0 h 40"/>
              <a:gd name="T2" fmla="*/ 0 w 341"/>
              <a:gd name="T3" fmla="*/ 2147483647 h 40"/>
              <a:gd name="T4" fmla="*/ 0 60000 65536"/>
              <a:gd name="T5" fmla="*/ 0 60000 65536"/>
              <a:gd name="T6" fmla="*/ 0 w 341"/>
              <a:gd name="T7" fmla="*/ 0 h 40"/>
              <a:gd name="T8" fmla="*/ 341 w 341"/>
              <a:gd name="T9" fmla="*/ 40 h 40"/>
            </a:gdLst>
            <a:ahLst/>
            <a:cxnLst>
              <a:cxn ang="T4">
                <a:pos x="T0" y="T1"/>
              </a:cxn>
              <a:cxn ang="T5">
                <a:pos x="T2" y="T3"/>
              </a:cxn>
            </a:cxnLst>
            <a:rect l="T6" t="T7" r="T8" b="T9"/>
            <a:pathLst>
              <a:path w="341" h="40">
                <a:moveTo>
                  <a:pt x="341" y="0"/>
                </a:moveTo>
                <a:cubicBezTo>
                  <a:pt x="284" y="7"/>
                  <a:pt x="71" y="32"/>
                  <a:pt x="0" y="4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56" name="Text Box 51"/>
          <p:cNvSpPr txBox="1">
            <a:spLocks noChangeArrowheads="1"/>
          </p:cNvSpPr>
          <p:nvPr/>
        </p:nvSpPr>
        <p:spPr bwMode="auto">
          <a:xfrm>
            <a:off x="4747785" y="2085917"/>
            <a:ext cx="6591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smtClean="0">
                <a:solidFill>
                  <a:sysClr val="windowText" lastClr="000000"/>
                </a:solidFill>
                <a:ea typeface="宋体" panose="02010600030101010101" pitchFamily="2" charset="-122"/>
              </a:rPr>
              <a:t>load</a:t>
            </a:r>
            <a:endParaRPr lang="en-US" altLang="zh-CN" dirty="0">
              <a:solidFill>
                <a:sysClr val="windowText" lastClr="000000"/>
              </a:solidFill>
              <a:ea typeface="宋体" panose="02010600030101010101" pitchFamily="2" charset="-122"/>
            </a:endParaRPr>
          </a:p>
        </p:txBody>
      </p:sp>
      <p:sp>
        <p:nvSpPr>
          <p:cNvPr id="57" name="Text Box 52"/>
          <p:cNvSpPr txBox="1">
            <a:spLocks noChangeArrowheads="1"/>
          </p:cNvSpPr>
          <p:nvPr/>
        </p:nvSpPr>
        <p:spPr bwMode="auto">
          <a:xfrm>
            <a:off x="7380619" y="2085917"/>
            <a:ext cx="686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smtClean="0">
                <a:solidFill>
                  <a:sysClr val="windowText" lastClr="000000"/>
                </a:solidFill>
                <a:ea typeface="宋体" panose="02010600030101010101" pitchFamily="2" charset="-122"/>
              </a:rPr>
              <a:t>read</a:t>
            </a:r>
            <a:endParaRPr lang="en-US" altLang="zh-CN" dirty="0">
              <a:solidFill>
                <a:sysClr val="windowText" lastClr="000000"/>
              </a:solidFill>
              <a:ea typeface="宋体" panose="02010600030101010101" pitchFamily="2" charset="-122"/>
            </a:endParaRPr>
          </a:p>
        </p:txBody>
      </p:sp>
      <p:sp>
        <p:nvSpPr>
          <p:cNvPr id="3" name="椭圆 2"/>
          <p:cNvSpPr/>
          <p:nvPr/>
        </p:nvSpPr>
        <p:spPr>
          <a:xfrm>
            <a:off x="5453877" y="1562101"/>
            <a:ext cx="1700685" cy="5135261"/>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45D236B8-1EEC-4FB2-8797-B2633F2462D8}" type="datetime1">
              <a:rPr lang="zh-CN" altLang="en-US" smtClean="0"/>
              <a:t>2017/4/7</a:t>
            </a:fld>
            <a:endParaRPr lang="zh-CN" altLang="en-US"/>
          </a:p>
        </p:txBody>
      </p:sp>
      <p:sp>
        <p:nvSpPr>
          <p:cNvPr id="5" name="灯片编号占位符 4"/>
          <p:cNvSpPr>
            <a:spLocks noGrp="1"/>
          </p:cNvSpPr>
          <p:nvPr>
            <p:ph type="sldNum" sz="quarter" idx="12"/>
          </p:nvPr>
        </p:nvSpPr>
        <p:spPr/>
        <p:txBody>
          <a:bodyPr/>
          <a:lstStyle/>
          <a:p>
            <a:fld id="{13F93AC6-07A0-4887-B859-71DA9B95A58F}" type="slidenum">
              <a:rPr lang="zh-CN" altLang="en-US" smtClean="0"/>
              <a:t>17</a:t>
            </a:fld>
            <a:endParaRPr lang="zh-CN" altLang="en-US"/>
          </a:p>
        </p:txBody>
      </p:sp>
    </p:spTree>
    <p:extLst>
      <p:ext uri="{BB962C8B-B14F-4D97-AF65-F5344CB8AC3E}">
        <p14:creationId xmlns:p14="http://schemas.microsoft.com/office/powerpoint/2010/main" val="3735144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共享对象访问的关键问题</a:t>
            </a:r>
            <a:endParaRPr lang="zh-CN" altLang="en-US" dirty="0"/>
          </a:p>
        </p:txBody>
      </p:sp>
      <p:sp>
        <p:nvSpPr>
          <p:cNvPr id="3" name="内容占位符 2"/>
          <p:cNvSpPr>
            <a:spLocks noGrp="1"/>
          </p:cNvSpPr>
          <p:nvPr>
            <p:ph idx="1"/>
          </p:nvPr>
        </p:nvSpPr>
        <p:spPr>
          <a:xfrm>
            <a:off x="247135" y="1825624"/>
            <a:ext cx="4841789" cy="4797597"/>
          </a:xfrm>
        </p:spPr>
        <p:txBody>
          <a:bodyPr>
            <a:normAutofit/>
          </a:bodyPr>
          <a:lstStyle/>
          <a:p>
            <a:r>
              <a:rPr lang="zh-CN" altLang="en-US" dirty="0" smtClean="0"/>
              <a:t>读写访问冲突</a:t>
            </a:r>
            <a:endParaRPr lang="en-US" altLang="zh-CN" dirty="0" smtClean="0"/>
          </a:p>
          <a:p>
            <a:pPr lvl="1"/>
            <a:r>
              <a:rPr lang="zh-CN" altLang="en-US" dirty="0" smtClean="0"/>
              <a:t>问题表现：共享对象的状态更新被覆盖；读取的状态不完整等</a:t>
            </a:r>
            <a:endParaRPr lang="en-US" altLang="zh-CN" dirty="0" smtClean="0"/>
          </a:p>
          <a:p>
            <a:pPr lvl="1"/>
            <a:r>
              <a:rPr lang="zh-CN" altLang="en-US" dirty="0" smtClean="0"/>
              <a:t>根本原因：</a:t>
            </a:r>
            <a:r>
              <a:rPr lang="zh-CN" altLang="en-US" dirty="0"/>
              <a:t>一个线程的“写访问”还未做完，另一个</a:t>
            </a:r>
            <a:r>
              <a:rPr lang="zh-CN" altLang="en-US" dirty="0" smtClean="0"/>
              <a:t>线程</a:t>
            </a:r>
            <a:r>
              <a:rPr lang="zh-CN" altLang="en-US" dirty="0"/>
              <a:t>进行</a:t>
            </a:r>
            <a:r>
              <a:rPr lang="zh-CN" altLang="en-US" dirty="0" smtClean="0"/>
              <a:t>“写访问”或者“读访问”</a:t>
            </a:r>
            <a:endParaRPr lang="en-US" altLang="zh-CN" dirty="0" smtClean="0"/>
          </a:p>
          <a:p>
            <a:r>
              <a:rPr lang="zh-CN" altLang="en-US" dirty="0" smtClean="0"/>
              <a:t>状态更新延迟</a:t>
            </a:r>
            <a:endParaRPr lang="en-US" altLang="zh-CN" dirty="0" smtClean="0"/>
          </a:p>
          <a:p>
            <a:pPr lvl="1"/>
            <a:r>
              <a:rPr lang="zh-CN" altLang="en-US" dirty="0" smtClean="0"/>
              <a:t>没有读写冲突（比如写动作本身就是原子动作），但是读操作无法及时获得状态的更新</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18</a:t>
            </a:fld>
            <a:endParaRPr lang="zh-CN" altLang="en-US"/>
          </a:p>
        </p:txBody>
      </p:sp>
      <p:sp>
        <p:nvSpPr>
          <p:cNvPr id="5" name="矩形 4"/>
          <p:cNvSpPr/>
          <p:nvPr/>
        </p:nvSpPr>
        <p:spPr>
          <a:xfrm>
            <a:off x="5148649" y="1460599"/>
            <a:ext cx="7043351" cy="5355312"/>
          </a:xfrm>
          <a:prstGeom prst="rect">
            <a:avLst/>
          </a:prstGeom>
        </p:spPr>
        <p:txBody>
          <a:bodyPr wrap="square">
            <a:spAutoFit/>
          </a:bodyPr>
          <a:lstStyle/>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Novisibility</a:t>
            </a:r>
            <a:r>
              <a:rPr lang="en-US" altLang="zh-CN" b="1" dirty="0">
                <a:solidFill>
                  <a:srgbClr val="000000"/>
                </a:solidFill>
                <a:latin typeface="Courier New" panose="02070309020205020404" pitchFamily="49" charset="0"/>
              </a:rPr>
              <a:t> {</a:t>
            </a:r>
          </a:p>
          <a:p>
            <a:r>
              <a:rPr lang="en-US" altLang="zh-CN" b="1" dirty="0" smtClean="0">
                <a:solidFill>
                  <a:srgbClr val="7F0055"/>
                </a:solidFill>
                <a:latin typeface="Courier New" panose="02070309020205020404" pitchFamily="49" charset="0"/>
              </a:rPr>
              <a:t> private</a:t>
            </a:r>
            <a:r>
              <a:rPr lang="en-US" altLang="zh-CN" b="1" dirty="0" smtClean="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static</a:t>
            </a:r>
            <a:r>
              <a:rPr lang="en-US" altLang="zh-CN" b="1" dirty="0">
                <a:solidFill>
                  <a:srgbClr val="000000"/>
                </a:solidFill>
                <a:latin typeface="Courier New" panose="02070309020205020404" pitchFamily="49" charset="0"/>
              </a:rPr>
              <a:t> </a:t>
            </a:r>
            <a:r>
              <a:rPr lang="en-US" altLang="zh-CN" b="1" dirty="0" err="1">
                <a:solidFill>
                  <a:srgbClr val="7F0055"/>
                </a:solidFill>
                <a:latin typeface="Courier New" panose="02070309020205020404" pitchFamily="49" charset="0"/>
              </a:rPr>
              <a:t>boolean</a:t>
            </a:r>
            <a:r>
              <a:rPr lang="en-US" altLang="zh-CN" b="1" dirty="0">
                <a:solidFill>
                  <a:srgbClr val="000000"/>
                </a:solidFill>
                <a:latin typeface="Courier New" panose="02070309020205020404" pitchFamily="49" charset="0"/>
              </a:rPr>
              <a:t> </a:t>
            </a:r>
            <a:r>
              <a:rPr lang="en-US" altLang="zh-CN" b="1" i="1" dirty="0">
                <a:solidFill>
                  <a:srgbClr val="0000C0"/>
                </a:solidFill>
                <a:latin typeface="Courier New" panose="02070309020205020404" pitchFamily="49" charset="0"/>
              </a:rPr>
              <a:t>ready</a:t>
            </a:r>
            <a:r>
              <a:rPr lang="en-US" altLang="zh-CN" b="1" i="1" dirty="0">
                <a:solidFill>
                  <a:srgbClr val="000000"/>
                </a:solidFill>
                <a:latin typeface="Courier New" panose="02070309020205020404" pitchFamily="49" charset="0"/>
              </a:rPr>
              <a:t>=</a:t>
            </a:r>
            <a:r>
              <a:rPr lang="en-US" altLang="zh-CN" b="1" i="1" dirty="0">
                <a:solidFill>
                  <a:srgbClr val="7F0055"/>
                </a:solidFill>
                <a:latin typeface="Courier New" panose="02070309020205020404" pitchFamily="49" charset="0"/>
              </a:rPr>
              <a:t>false</a:t>
            </a:r>
            <a:r>
              <a:rPr lang="en-US" altLang="zh-CN" b="1" i="1" dirty="0">
                <a:solidFill>
                  <a:srgbClr val="000000"/>
                </a:solidFill>
                <a:latin typeface="Courier New" panose="02070309020205020404" pitchFamily="49" charset="0"/>
              </a:rPr>
              <a:t>;</a:t>
            </a:r>
          </a:p>
          <a:p>
            <a:r>
              <a:rPr lang="en-US" altLang="zh-CN" b="1" dirty="0" smtClean="0">
                <a:solidFill>
                  <a:srgbClr val="7F0055"/>
                </a:solidFill>
                <a:latin typeface="Courier New" panose="02070309020205020404" pitchFamily="49" charset="0"/>
              </a:rPr>
              <a:t> private</a:t>
            </a:r>
            <a:r>
              <a:rPr lang="en-US" altLang="zh-CN" b="1" dirty="0" smtClean="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static</a:t>
            </a:r>
            <a:r>
              <a:rPr lang="en-US" altLang="zh-CN" b="1" dirty="0">
                <a:solidFill>
                  <a:srgbClr val="000000"/>
                </a:solidFill>
                <a:latin typeface="Courier New" panose="02070309020205020404" pitchFamily="49" charset="0"/>
              </a:rPr>
              <a:t> </a:t>
            </a:r>
            <a:r>
              <a:rPr lang="en-US" altLang="zh-CN" b="1" dirty="0" err="1">
                <a:solidFill>
                  <a:srgbClr val="7F0055"/>
                </a:solidFill>
                <a:latin typeface="Courier New" panose="02070309020205020404" pitchFamily="49" charset="0"/>
              </a:rPr>
              <a:t>int</a:t>
            </a:r>
            <a:r>
              <a:rPr lang="en-US" altLang="zh-CN" b="1" dirty="0">
                <a:solidFill>
                  <a:srgbClr val="000000"/>
                </a:solidFill>
                <a:latin typeface="Courier New" panose="02070309020205020404" pitchFamily="49" charset="0"/>
              </a:rPr>
              <a:t> </a:t>
            </a:r>
            <a:r>
              <a:rPr lang="en-US" altLang="zh-CN" b="1" i="1" dirty="0">
                <a:solidFill>
                  <a:srgbClr val="0000C0"/>
                </a:solidFill>
                <a:highlight>
                  <a:srgbClr val="F0D8A8"/>
                </a:highlight>
                <a:latin typeface="Courier New" panose="02070309020205020404" pitchFamily="49" charset="0"/>
              </a:rPr>
              <a:t>number</a:t>
            </a:r>
            <a:r>
              <a:rPr lang="en-US" altLang="zh-CN" b="1" i="1" dirty="0">
                <a:solidFill>
                  <a:srgbClr val="000000"/>
                </a:solidFill>
                <a:highlight>
                  <a:srgbClr val="F0D8A8"/>
                </a:highlight>
                <a:latin typeface="Courier New" panose="02070309020205020404" pitchFamily="49" charset="0"/>
              </a:rPr>
              <a:t>=0;</a:t>
            </a:r>
          </a:p>
          <a:p>
            <a:r>
              <a:rPr lang="en-US" altLang="zh-CN" b="1" dirty="0" smtClean="0">
                <a:solidFill>
                  <a:srgbClr val="7F0055"/>
                </a:solidFill>
                <a:latin typeface="Courier New" panose="02070309020205020404" pitchFamily="49" charset="0"/>
              </a:rPr>
              <a:t> private</a:t>
            </a:r>
            <a:r>
              <a:rPr lang="en-US" altLang="zh-CN" b="1" dirty="0" smtClean="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static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ReaderThread</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extends</a:t>
            </a:r>
            <a:r>
              <a:rPr lang="en-US" altLang="zh-CN" b="1" dirty="0">
                <a:solidFill>
                  <a:srgbClr val="000000"/>
                </a:solidFill>
                <a:latin typeface="Courier New" panose="02070309020205020404" pitchFamily="49" charset="0"/>
              </a:rPr>
              <a:t> Thread </a:t>
            </a:r>
            <a:r>
              <a:rPr lang="en-US" altLang="zh-CN" b="1" dirty="0" smtClean="0">
                <a:solidFill>
                  <a:srgbClr val="000000"/>
                </a:solidFill>
                <a:latin typeface="Courier New" panose="02070309020205020404" pitchFamily="49" charset="0"/>
              </a:rPr>
              <a:t> </a:t>
            </a:r>
          </a:p>
          <a:p>
            <a:r>
              <a:rPr lang="en-US" altLang="zh-CN" b="1" dirty="0">
                <a:solidFill>
                  <a:srgbClr val="000000"/>
                </a:solidFill>
                <a:latin typeface="Courier New" panose="02070309020205020404" pitchFamily="49" charset="0"/>
              </a:rPr>
              <a:t> </a:t>
            </a:r>
            <a:r>
              <a:rPr lang="en-US" altLang="zh-CN" b="1" dirty="0" smtClean="0">
                <a:solidFill>
                  <a:srgbClr val="000000"/>
                </a:solidFill>
                <a:latin typeface="Courier New" panose="02070309020205020404" pitchFamily="49" charset="0"/>
              </a:rPr>
              <a:t>{</a:t>
            </a:r>
            <a:endParaRPr lang="en-US" altLang="zh-CN" b="1" dirty="0">
              <a:solidFill>
                <a:srgbClr val="000000"/>
              </a:solidFill>
              <a:latin typeface="Courier New" panose="02070309020205020404" pitchFamily="49" charset="0"/>
            </a:endParaRPr>
          </a:p>
          <a:p>
            <a:r>
              <a:rPr lang="en-US" altLang="zh-CN" b="1" dirty="0" smtClean="0">
                <a:solidFill>
                  <a:srgbClr val="7F0055"/>
                </a:solidFill>
                <a:latin typeface="Courier New" panose="02070309020205020404" pitchFamily="49" charset="0"/>
              </a:rPr>
              <a:t>   public</a:t>
            </a:r>
            <a:r>
              <a:rPr lang="en-US" altLang="zh-CN" b="1" dirty="0" smtClean="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run() {</a:t>
            </a:r>
          </a:p>
          <a:p>
            <a:r>
              <a:rPr lang="en-US" altLang="zh-CN" b="1" dirty="0" smtClean="0">
                <a:solidFill>
                  <a:srgbClr val="7F0055"/>
                </a:solidFill>
                <a:latin typeface="Courier New" panose="02070309020205020404" pitchFamily="49" charset="0"/>
              </a:rPr>
              <a:t>   </a:t>
            </a:r>
            <a:r>
              <a:rPr lang="en-US" altLang="zh-CN" b="1" dirty="0" smtClean="0">
                <a:solidFill>
                  <a:srgbClr val="7F0055"/>
                </a:solidFill>
                <a:latin typeface="Courier New" panose="02070309020205020404" pitchFamily="49" charset="0"/>
              </a:rPr>
              <a:t>  while</a:t>
            </a:r>
            <a:r>
              <a:rPr lang="en-US" altLang="zh-CN" b="1" dirty="0" smtClean="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a:t>
            </a:r>
            <a:r>
              <a:rPr lang="en-US" altLang="zh-CN" b="1" i="1" dirty="0">
                <a:solidFill>
                  <a:srgbClr val="0000C0"/>
                </a:solidFill>
                <a:latin typeface="Courier New" panose="02070309020205020404" pitchFamily="49" charset="0"/>
              </a:rPr>
              <a:t>ready</a:t>
            </a:r>
            <a:r>
              <a:rPr lang="en-US" altLang="zh-CN" b="1" i="1" dirty="0">
                <a:solidFill>
                  <a:srgbClr val="000000"/>
                </a:solidFill>
                <a:latin typeface="Courier New" panose="02070309020205020404" pitchFamily="49" charset="0"/>
              </a:rPr>
              <a:t>)</a:t>
            </a:r>
          </a:p>
          <a:p>
            <a:r>
              <a:rPr lang="en-US" altLang="zh-CN" dirty="0" smtClean="0">
                <a:solidFill>
                  <a:srgbClr val="000000"/>
                </a:solidFill>
                <a:latin typeface="Courier New" panose="02070309020205020404" pitchFamily="49" charset="0"/>
              </a:rPr>
              <a:t>   </a:t>
            </a:r>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Thread.</a:t>
            </a:r>
            <a:r>
              <a:rPr lang="en-US" altLang="zh-CN" i="1" dirty="0" err="1" smtClean="0">
                <a:solidFill>
                  <a:srgbClr val="000000"/>
                </a:solidFill>
                <a:latin typeface="Courier New" panose="02070309020205020404" pitchFamily="49" charset="0"/>
              </a:rPr>
              <a:t>yield</a:t>
            </a:r>
            <a:r>
              <a:rPr lang="en-US" altLang="zh-CN" i="1" dirty="0">
                <a:solidFill>
                  <a:srgbClr val="000000"/>
                </a:solidFill>
                <a:latin typeface="Courier New" panose="02070309020205020404" pitchFamily="49" charset="0"/>
              </a:rPr>
              <a:t>();</a:t>
            </a:r>
          </a:p>
          <a:p>
            <a:r>
              <a:rPr lang="en-US" altLang="zh-CN" dirty="0" smtClean="0">
                <a:solidFill>
                  <a:srgbClr val="000000"/>
                </a:solidFill>
                <a:latin typeface="Courier New" panose="02070309020205020404" pitchFamily="49" charset="0"/>
              </a:rPr>
              <a:t>   </a:t>
            </a:r>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System.</a:t>
            </a:r>
            <a:r>
              <a:rPr lang="en-US" altLang="zh-CN" i="1" dirty="0" err="1" smtClean="0">
                <a:solidFill>
                  <a:srgbClr val="0000C0"/>
                </a:solidFill>
                <a:latin typeface="Courier New" panose="02070309020205020404" pitchFamily="49" charset="0"/>
              </a:rPr>
              <a:t>out</a:t>
            </a:r>
            <a:r>
              <a:rPr lang="en-US" altLang="zh-CN" i="1" dirty="0" err="1" smtClean="0">
                <a:solidFill>
                  <a:srgbClr val="000000"/>
                </a:solidFill>
                <a:latin typeface="Courier New" panose="02070309020205020404" pitchFamily="49" charset="0"/>
              </a:rPr>
              <a:t>.println</a:t>
            </a:r>
            <a:r>
              <a:rPr lang="en-US" altLang="zh-CN" i="1" dirty="0" smtClean="0">
                <a:solidFill>
                  <a:srgbClr val="000000"/>
                </a:solidFill>
                <a:latin typeface="Courier New" panose="02070309020205020404" pitchFamily="49" charset="0"/>
              </a:rPr>
              <a:t>(</a:t>
            </a:r>
            <a:r>
              <a:rPr lang="en-US" altLang="zh-CN" i="1" dirty="0" smtClean="0">
                <a:solidFill>
                  <a:srgbClr val="0000C0"/>
                </a:solidFill>
                <a:highlight>
                  <a:srgbClr val="D4D4D4"/>
                </a:highlight>
                <a:latin typeface="Courier New" panose="02070309020205020404" pitchFamily="49" charset="0"/>
              </a:rPr>
              <a:t>number</a:t>
            </a:r>
            <a:r>
              <a:rPr lang="en-US" altLang="zh-CN" i="1" dirty="0" smtClean="0">
                <a:solidFill>
                  <a:srgbClr val="000000"/>
                </a:solidFill>
                <a:highlight>
                  <a:srgbClr val="D4D4D4"/>
                </a:highlight>
                <a:latin typeface="Courier New" panose="02070309020205020404" pitchFamily="49" charset="0"/>
              </a:rPr>
              <a:t>);</a:t>
            </a:r>
            <a:r>
              <a:rPr lang="en-US" altLang="zh-CN" dirty="0" smtClean="0">
                <a:solidFill>
                  <a:srgbClr val="000000"/>
                </a:solidFill>
                <a:latin typeface="Courier New" panose="02070309020205020404" pitchFamily="49" charset="0"/>
              </a:rPr>
              <a:t>}</a:t>
            </a:r>
            <a:endParaRPr lang="en-US" altLang="zh-CN" dirty="0">
              <a:solidFill>
                <a:srgbClr val="000000"/>
              </a:solidFill>
              <a:latin typeface="Courier New" panose="02070309020205020404" pitchFamily="49" charset="0"/>
            </a:endParaRPr>
          </a:p>
          <a:p>
            <a:r>
              <a:rPr lang="en-US" altLang="zh-CN" dirty="0" smtClean="0">
                <a:solidFill>
                  <a:srgbClr val="000000"/>
                </a:solidFill>
                <a:latin typeface="Courier New" panose="02070309020205020404" pitchFamily="49" charset="0"/>
              </a:rPr>
              <a:t> }}</a:t>
            </a:r>
            <a:endParaRPr lang="en-US" altLang="zh-CN" dirty="0">
              <a:solidFill>
                <a:srgbClr val="000000"/>
              </a:solidFill>
              <a:latin typeface="Courier New" panose="02070309020205020404" pitchFamily="49" charset="0"/>
            </a:endParaRPr>
          </a:p>
          <a:p>
            <a:r>
              <a:rPr lang="en-US" altLang="zh-CN" b="1" dirty="0" smtClean="0">
                <a:solidFill>
                  <a:srgbClr val="7F0055"/>
                </a:solidFill>
                <a:latin typeface="Courier New" panose="02070309020205020404" pitchFamily="49" charset="0"/>
              </a:rPr>
              <a:t> public</a:t>
            </a:r>
            <a:r>
              <a:rPr lang="en-US" altLang="zh-CN" b="1" dirty="0" smtClean="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static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main(String[] </a:t>
            </a:r>
            <a:r>
              <a:rPr lang="en-US" altLang="zh-CN" b="1" dirty="0" err="1">
                <a:solidFill>
                  <a:srgbClr val="000000"/>
                </a:solidFill>
                <a:latin typeface="Courier New" panose="02070309020205020404" pitchFamily="49" charset="0"/>
              </a:rPr>
              <a:t>args</a:t>
            </a:r>
            <a:r>
              <a:rPr lang="en-US" altLang="zh-CN" b="1" dirty="0">
                <a:solidFill>
                  <a:srgbClr val="000000"/>
                </a:solidFill>
                <a:latin typeface="Courier New" panose="02070309020205020404" pitchFamily="49" charset="0"/>
              </a:rPr>
              <a:t>) {</a:t>
            </a:r>
          </a:p>
          <a:p>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ReaderThread</a:t>
            </a:r>
            <a:r>
              <a:rPr lang="en-US" altLang="zh-CN" dirty="0" smtClean="0">
                <a:solidFill>
                  <a:srgbClr val="000000"/>
                </a:solidFill>
                <a:latin typeface="Courier New" panose="02070309020205020404" pitchFamily="49" charset="0"/>
              </a:rPr>
              <a:t> </a:t>
            </a:r>
            <a:r>
              <a:rPr lang="en-US" altLang="zh-CN" dirty="0">
                <a:solidFill>
                  <a:srgbClr val="000000"/>
                </a:solidFill>
                <a:latin typeface="Courier New" panose="02070309020205020404" pitchFamily="49" charset="0"/>
              </a:rPr>
              <a:t>r1 =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ReaderThread</a:t>
            </a:r>
            <a:r>
              <a:rPr lang="en-US" altLang="zh-CN" b="1" dirty="0">
                <a:solidFill>
                  <a:srgbClr val="000000"/>
                </a:solidFill>
                <a:latin typeface="Courier New" panose="02070309020205020404" pitchFamily="49" charset="0"/>
              </a:rPr>
              <a:t>();</a:t>
            </a:r>
          </a:p>
          <a:p>
            <a:r>
              <a:rPr lang="en-US" altLang="zh-CN" dirty="0" smtClean="0">
                <a:solidFill>
                  <a:srgbClr val="000000"/>
                </a:solidFill>
                <a:latin typeface="Courier New" panose="02070309020205020404" pitchFamily="49" charset="0"/>
              </a:rPr>
              <a:t>   r1.start</a:t>
            </a:r>
            <a:r>
              <a:rPr lang="en-US" altLang="zh-CN" dirty="0">
                <a:solidFill>
                  <a:srgbClr val="000000"/>
                </a:solidFill>
                <a:latin typeface="Courier New" panose="02070309020205020404" pitchFamily="49" charset="0"/>
              </a:rPr>
              <a:t>();</a:t>
            </a:r>
          </a:p>
          <a:p>
            <a:r>
              <a:rPr lang="en-US" altLang="zh-CN" i="1" dirty="0" smtClean="0">
                <a:solidFill>
                  <a:srgbClr val="0000C0"/>
                </a:solidFill>
                <a:latin typeface="Courier New" panose="02070309020205020404" pitchFamily="49" charset="0"/>
              </a:rPr>
              <a:t>   ready</a:t>
            </a:r>
            <a:r>
              <a:rPr lang="en-US" altLang="zh-CN" i="1" dirty="0" smtClean="0">
                <a:solidFill>
                  <a:srgbClr val="000000"/>
                </a:solidFill>
                <a:latin typeface="Courier New" panose="02070309020205020404" pitchFamily="49" charset="0"/>
              </a:rPr>
              <a:t> </a:t>
            </a:r>
            <a:r>
              <a:rPr lang="en-US" altLang="zh-CN" i="1" dirty="0">
                <a:solidFill>
                  <a:srgbClr val="000000"/>
                </a:solidFill>
                <a:latin typeface="Courier New" panose="02070309020205020404" pitchFamily="49" charset="0"/>
              </a:rPr>
              <a:t>= </a:t>
            </a:r>
            <a:r>
              <a:rPr lang="en-US" altLang="zh-CN" b="1" i="1" dirty="0">
                <a:solidFill>
                  <a:srgbClr val="7F0055"/>
                </a:solidFill>
                <a:latin typeface="Courier New" panose="02070309020205020404" pitchFamily="49" charset="0"/>
              </a:rPr>
              <a:t>true</a:t>
            </a:r>
            <a:r>
              <a:rPr lang="en-US" altLang="zh-CN" b="1" i="1" dirty="0">
                <a:solidFill>
                  <a:srgbClr val="000000"/>
                </a:solidFill>
                <a:latin typeface="Courier New" panose="02070309020205020404" pitchFamily="49" charset="0"/>
              </a:rPr>
              <a:t>;</a:t>
            </a:r>
          </a:p>
          <a:p>
            <a:r>
              <a:rPr lang="en-US" altLang="zh-CN" i="1" dirty="0" smtClean="0">
                <a:solidFill>
                  <a:srgbClr val="0000C0"/>
                </a:solidFill>
                <a:highlight>
                  <a:srgbClr val="F0D8A8"/>
                </a:highlight>
                <a:latin typeface="Courier New" panose="02070309020205020404" pitchFamily="49" charset="0"/>
              </a:rPr>
              <a:t>   number</a:t>
            </a:r>
            <a:r>
              <a:rPr lang="en-US" altLang="zh-CN" i="1" dirty="0" smtClean="0">
                <a:solidFill>
                  <a:srgbClr val="000000"/>
                </a:solidFill>
                <a:highlight>
                  <a:srgbClr val="F0D8A8"/>
                </a:highlight>
                <a:latin typeface="Courier New" panose="02070309020205020404" pitchFamily="49" charset="0"/>
              </a:rPr>
              <a:t> </a:t>
            </a:r>
            <a:r>
              <a:rPr lang="en-US" altLang="zh-CN" i="1" dirty="0">
                <a:solidFill>
                  <a:srgbClr val="000000"/>
                </a:solidFill>
                <a:highlight>
                  <a:srgbClr val="F0D8A8"/>
                </a:highlight>
                <a:latin typeface="Courier New" panose="02070309020205020404" pitchFamily="49" charset="0"/>
              </a:rPr>
              <a:t>= 10;</a:t>
            </a:r>
          </a:p>
          <a:p>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ReaderThread</a:t>
            </a:r>
            <a:r>
              <a:rPr lang="en-US" altLang="zh-CN" dirty="0" smtClean="0">
                <a:solidFill>
                  <a:srgbClr val="000000"/>
                </a:solidFill>
                <a:latin typeface="Courier New" panose="02070309020205020404" pitchFamily="49" charset="0"/>
              </a:rPr>
              <a:t> </a:t>
            </a:r>
            <a:r>
              <a:rPr lang="en-US" altLang="zh-CN" dirty="0">
                <a:solidFill>
                  <a:srgbClr val="000000"/>
                </a:solidFill>
                <a:latin typeface="Courier New" panose="02070309020205020404" pitchFamily="49" charset="0"/>
              </a:rPr>
              <a:t>r2 =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ReaderThread</a:t>
            </a:r>
            <a:r>
              <a:rPr lang="en-US" altLang="zh-CN" b="1" dirty="0">
                <a:solidFill>
                  <a:srgbClr val="000000"/>
                </a:solidFill>
                <a:latin typeface="Courier New" panose="02070309020205020404" pitchFamily="49" charset="0"/>
              </a:rPr>
              <a:t>();</a:t>
            </a:r>
          </a:p>
          <a:p>
            <a:r>
              <a:rPr lang="en-US" altLang="zh-CN" dirty="0" smtClean="0">
                <a:solidFill>
                  <a:srgbClr val="000000"/>
                </a:solidFill>
                <a:latin typeface="Courier New" panose="02070309020205020404" pitchFamily="49" charset="0"/>
              </a:rPr>
              <a:t>   r2.start</a:t>
            </a:r>
            <a:r>
              <a:rPr lang="en-US" altLang="zh-CN" dirty="0">
                <a:solidFill>
                  <a:srgbClr val="000000"/>
                </a:solidFill>
                <a:latin typeface="Courier New" panose="02070309020205020404" pitchFamily="49" charset="0"/>
              </a:rPr>
              <a:t>();</a:t>
            </a:r>
          </a:p>
          <a:p>
            <a:r>
              <a:rPr lang="en-US" altLang="zh-CN" i="1" dirty="0" smtClean="0">
                <a:solidFill>
                  <a:srgbClr val="0000C0"/>
                </a:solidFill>
                <a:highlight>
                  <a:srgbClr val="F0D8A8"/>
                </a:highlight>
                <a:latin typeface="Courier New" panose="02070309020205020404" pitchFamily="49" charset="0"/>
              </a:rPr>
              <a:t>   number</a:t>
            </a:r>
            <a:r>
              <a:rPr lang="en-US" altLang="zh-CN" i="1" dirty="0" smtClean="0">
                <a:solidFill>
                  <a:srgbClr val="000000"/>
                </a:solidFill>
                <a:highlight>
                  <a:srgbClr val="F0D8A8"/>
                </a:highlight>
                <a:latin typeface="Courier New" panose="02070309020205020404" pitchFamily="49" charset="0"/>
              </a:rPr>
              <a:t> </a:t>
            </a:r>
            <a:r>
              <a:rPr lang="en-US" altLang="zh-CN" i="1" dirty="0">
                <a:solidFill>
                  <a:srgbClr val="000000"/>
                </a:solidFill>
                <a:highlight>
                  <a:srgbClr val="F0D8A8"/>
                </a:highlight>
                <a:latin typeface="Courier New" panose="02070309020205020404" pitchFamily="49" charset="0"/>
              </a:rPr>
              <a:t>= 42</a:t>
            </a:r>
            <a:r>
              <a:rPr lang="en-US" altLang="zh-CN" i="1" dirty="0" smtClean="0">
                <a:solidFill>
                  <a:srgbClr val="000000"/>
                </a:solidFill>
                <a:highlight>
                  <a:srgbClr val="F0D8A8"/>
                </a:highlight>
                <a:latin typeface="Courier New" panose="02070309020205020404" pitchFamily="49" charset="0"/>
              </a:rPr>
              <a:t>;</a:t>
            </a:r>
            <a:r>
              <a:rPr lang="en-US" altLang="zh-CN" dirty="0" smtClean="0">
                <a:solidFill>
                  <a:srgbClr val="000000"/>
                </a:solidFill>
                <a:latin typeface="Courier New" panose="02070309020205020404" pitchFamily="49" charset="0"/>
              </a:rPr>
              <a:t>}</a:t>
            </a:r>
            <a:endParaRPr lang="en-US" altLang="zh-CN" dirty="0">
              <a:solidFill>
                <a:srgbClr val="000000"/>
              </a:solidFill>
              <a:latin typeface="Courier New" panose="02070309020205020404" pitchFamily="49" charset="0"/>
            </a:endParaRPr>
          </a:p>
          <a:p>
            <a:r>
              <a:rPr lang="en-US" altLang="zh-CN" dirty="0" smtClean="0">
                <a:solidFill>
                  <a:srgbClr val="000000"/>
                </a:solidFill>
                <a:latin typeface="Courier New" panose="02070309020205020404" pitchFamily="49" charset="0"/>
              </a:rPr>
              <a:t>}}</a:t>
            </a:r>
            <a:endParaRPr lang="zh-CN" altLang="en-US" dirty="0"/>
          </a:p>
        </p:txBody>
      </p:sp>
      <p:sp>
        <p:nvSpPr>
          <p:cNvPr id="6" name="日期占位符 5"/>
          <p:cNvSpPr>
            <a:spLocks noGrp="1"/>
          </p:cNvSpPr>
          <p:nvPr>
            <p:ph type="dt" sz="half" idx="10"/>
          </p:nvPr>
        </p:nvSpPr>
        <p:spPr/>
        <p:txBody>
          <a:bodyPr/>
          <a:lstStyle/>
          <a:p>
            <a:fld id="{0910A7CD-26FF-461D-BA33-7AB2BD3990D4}" type="datetime1">
              <a:rPr lang="zh-CN" altLang="en-US" smtClean="0"/>
              <a:t>2017/4/7</a:t>
            </a:fld>
            <a:endParaRPr lang="zh-CN" altLang="en-US"/>
          </a:p>
        </p:txBody>
      </p:sp>
    </p:spTree>
    <p:extLst>
      <p:ext uri="{BB962C8B-B14F-4D97-AF65-F5344CB8AC3E}">
        <p14:creationId xmlns:p14="http://schemas.microsoft.com/office/powerpoint/2010/main" val="3089480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zh-CN" altLang="en-US" dirty="0" smtClean="0">
                <a:ea typeface="宋体" panose="02010600030101010101" pitchFamily="2" charset="-122"/>
              </a:rPr>
              <a:t>通过锁解决共享对象访问问题</a:t>
            </a:r>
            <a:endParaRPr lang="en-US" altLang="zh-CN" dirty="0" smtClean="0">
              <a:ea typeface="宋体" panose="02010600030101010101" pitchFamily="2" charset="-122"/>
            </a:endParaRPr>
          </a:p>
        </p:txBody>
      </p:sp>
      <p:sp>
        <p:nvSpPr>
          <p:cNvPr id="28675" name="Rectangle 5"/>
          <p:cNvSpPr>
            <a:spLocks noChangeArrowheads="1"/>
          </p:cNvSpPr>
          <p:nvPr/>
        </p:nvSpPr>
        <p:spPr bwMode="auto">
          <a:xfrm>
            <a:off x="3410464" y="3669867"/>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x = 1</a:t>
            </a:r>
          </a:p>
        </p:txBody>
      </p:sp>
      <p:sp>
        <p:nvSpPr>
          <p:cNvPr id="28676" name="Rectangle 6"/>
          <p:cNvSpPr>
            <a:spLocks noChangeArrowheads="1"/>
          </p:cNvSpPr>
          <p:nvPr/>
        </p:nvSpPr>
        <p:spPr bwMode="auto">
          <a:xfrm>
            <a:off x="3410464" y="4412817"/>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unlock M</a:t>
            </a:r>
          </a:p>
        </p:txBody>
      </p:sp>
      <p:cxnSp>
        <p:nvCxnSpPr>
          <p:cNvPr id="28677" name="AutoShape 7"/>
          <p:cNvCxnSpPr>
            <a:cxnSpLocks noChangeShapeType="1"/>
            <a:stCxn id="28675" idx="2"/>
            <a:endCxn id="28676" idx="0"/>
          </p:cNvCxnSpPr>
          <p:nvPr/>
        </p:nvCxnSpPr>
        <p:spPr bwMode="auto">
          <a:xfrm>
            <a:off x="4401064" y="4147705"/>
            <a:ext cx="0" cy="255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8" name="Text Box 8"/>
          <p:cNvSpPr txBox="1">
            <a:spLocks noChangeArrowheads="1"/>
          </p:cNvSpPr>
          <p:nvPr/>
        </p:nvSpPr>
        <p:spPr bwMode="auto">
          <a:xfrm>
            <a:off x="3040578" y="1423554"/>
            <a:ext cx="1404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lgn="l">
              <a:spcBef>
                <a:spcPct val="0"/>
              </a:spcBef>
              <a:buClrTx/>
              <a:buFontTx/>
              <a:buNone/>
            </a:pPr>
            <a:r>
              <a:rPr kumimoji="0" lang="en-US" altLang="zh-CN" sz="2400">
                <a:latin typeface="Arial" panose="020B0604020202020204" pitchFamily="34" charset="0"/>
                <a:ea typeface="宋体" panose="02010600030101010101" pitchFamily="2" charset="-122"/>
                <a:cs typeface="Arial" panose="020B0604020202020204" pitchFamily="34" charset="0"/>
              </a:rPr>
              <a:t>Thread 1</a:t>
            </a:r>
          </a:p>
        </p:txBody>
      </p:sp>
      <p:sp>
        <p:nvSpPr>
          <p:cNvPr id="28679" name="Rectangle 9"/>
          <p:cNvSpPr>
            <a:spLocks noChangeArrowheads="1"/>
          </p:cNvSpPr>
          <p:nvPr/>
        </p:nvSpPr>
        <p:spPr bwMode="auto">
          <a:xfrm>
            <a:off x="6872802" y="28729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lock M</a:t>
            </a:r>
          </a:p>
        </p:txBody>
      </p:sp>
      <p:sp>
        <p:nvSpPr>
          <p:cNvPr id="28680" name="Rectangle 10"/>
          <p:cNvSpPr>
            <a:spLocks noChangeArrowheads="1"/>
          </p:cNvSpPr>
          <p:nvPr/>
        </p:nvSpPr>
        <p:spPr bwMode="auto">
          <a:xfrm>
            <a:off x="6872802" y="36095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i = x</a:t>
            </a:r>
          </a:p>
        </p:txBody>
      </p:sp>
      <p:cxnSp>
        <p:nvCxnSpPr>
          <p:cNvPr id="28681" name="AutoShape 11"/>
          <p:cNvCxnSpPr>
            <a:cxnSpLocks noChangeShapeType="1"/>
            <a:stCxn id="28679" idx="2"/>
            <a:endCxn id="28680" idx="0"/>
          </p:cNvCxnSpPr>
          <p:nvPr/>
        </p:nvCxnSpPr>
        <p:spPr bwMode="auto">
          <a:xfrm>
            <a:off x="7863402" y="3350780"/>
            <a:ext cx="0" cy="2492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2" name="Text Box 12"/>
          <p:cNvSpPr txBox="1">
            <a:spLocks noChangeArrowheads="1"/>
          </p:cNvSpPr>
          <p:nvPr/>
        </p:nvSpPr>
        <p:spPr bwMode="auto">
          <a:xfrm>
            <a:off x="6458464" y="1423554"/>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lgn="l">
              <a:spcBef>
                <a:spcPct val="0"/>
              </a:spcBef>
              <a:buClrTx/>
              <a:buFontTx/>
              <a:buNone/>
            </a:pPr>
            <a:r>
              <a:rPr kumimoji="0" lang="en-US" altLang="zh-CN" sz="2400">
                <a:latin typeface="Arial" panose="020B0604020202020204" pitchFamily="34" charset="0"/>
                <a:ea typeface="宋体" panose="02010600030101010101" pitchFamily="2" charset="-122"/>
                <a:cs typeface="Arial" panose="020B0604020202020204" pitchFamily="34" charset="0"/>
              </a:rPr>
              <a:t>Thread 2</a:t>
            </a:r>
          </a:p>
        </p:txBody>
      </p:sp>
      <p:cxnSp>
        <p:nvCxnSpPr>
          <p:cNvPr id="28683" name="AutoShape 13"/>
          <p:cNvCxnSpPr>
            <a:cxnSpLocks noChangeShapeType="1"/>
            <a:stCxn id="28676" idx="2"/>
          </p:cNvCxnSpPr>
          <p:nvPr/>
        </p:nvCxnSpPr>
        <p:spPr bwMode="auto">
          <a:xfrm>
            <a:off x="4401064" y="4890655"/>
            <a:ext cx="0" cy="649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84" name="AutoShape 14"/>
          <p:cNvCxnSpPr>
            <a:cxnSpLocks noChangeShapeType="1"/>
            <a:stCxn id="28675" idx="0"/>
            <a:endCxn id="28687" idx="2"/>
          </p:cNvCxnSpPr>
          <p:nvPr/>
        </p:nvCxnSpPr>
        <p:spPr bwMode="auto">
          <a:xfrm flipV="1">
            <a:off x="4401064" y="3406341"/>
            <a:ext cx="0" cy="25400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8685" name="AutoShape 15"/>
          <p:cNvCxnSpPr>
            <a:cxnSpLocks noChangeShapeType="1"/>
            <a:stCxn id="28679" idx="0"/>
          </p:cNvCxnSpPr>
          <p:nvPr/>
        </p:nvCxnSpPr>
        <p:spPr bwMode="auto">
          <a:xfrm flipV="1">
            <a:off x="7863402" y="2415742"/>
            <a:ext cx="0" cy="44767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8686" name="AutoShape 16"/>
          <p:cNvCxnSpPr>
            <a:cxnSpLocks noChangeShapeType="1"/>
            <a:stCxn id="28680" idx="2"/>
            <a:endCxn id="28690" idx="0"/>
          </p:cNvCxnSpPr>
          <p:nvPr/>
        </p:nvCxnSpPr>
        <p:spPr bwMode="auto">
          <a:xfrm>
            <a:off x="7863402" y="4087380"/>
            <a:ext cx="0" cy="2492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7" name="Rectangle 17"/>
          <p:cNvSpPr>
            <a:spLocks noChangeArrowheads="1"/>
          </p:cNvSpPr>
          <p:nvPr/>
        </p:nvSpPr>
        <p:spPr bwMode="auto">
          <a:xfrm>
            <a:off x="3410464" y="2928504"/>
            <a:ext cx="1981200" cy="468312"/>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dirty="0">
                <a:latin typeface="Courier New" panose="02070309020205020404" pitchFamily="49" charset="0"/>
                <a:ea typeface="宋体" panose="02010600030101010101" pitchFamily="2" charset="-122"/>
              </a:rPr>
              <a:t>lock M</a:t>
            </a:r>
          </a:p>
        </p:txBody>
      </p:sp>
      <p:sp>
        <p:nvSpPr>
          <p:cNvPr id="28688" name="Rectangle 18"/>
          <p:cNvSpPr>
            <a:spLocks noChangeArrowheads="1"/>
          </p:cNvSpPr>
          <p:nvPr/>
        </p:nvSpPr>
        <p:spPr bwMode="auto">
          <a:xfrm>
            <a:off x="3410464" y="21871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y = 1</a:t>
            </a:r>
          </a:p>
        </p:txBody>
      </p:sp>
      <p:cxnSp>
        <p:nvCxnSpPr>
          <p:cNvPr id="28689" name="AutoShape 19"/>
          <p:cNvCxnSpPr>
            <a:cxnSpLocks noChangeShapeType="1"/>
            <a:stCxn id="28688" idx="2"/>
            <a:endCxn id="28687" idx="0"/>
          </p:cNvCxnSpPr>
          <p:nvPr/>
        </p:nvCxnSpPr>
        <p:spPr bwMode="auto">
          <a:xfrm>
            <a:off x="4401064" y="2664979"/>
            <a:ext cx="0" cy="254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0" name="Rectangle 20"/>
          <p:cNvSpPr>
            <a:spLocks noChangeArrowheads="1"/>
          </p:cNvSpPr>
          <p:nvPr/>
        </p:nvSpPr>
        <p:spPr bwMode="auto">
          <a:xfrm>
            <a:off x="6872802" y="43461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unlock M</a:t>
            </a:r>
          </a:p>
        </p:txBody>
      </p:sp>
      <p:cxnSp>
        <p:nvCxnSpPr>
          <p:cNvPr id="28691" name="AutoShape 21"/>
          <p:cNvCxnSpPr>
            <a:cxnSpLocks noChangeShapeType="1"/>
            <a:stCxn id="28690" idx="2"/>
            <a:endCxn id="28692" idx="0"/>
          </p:cNvCxnSpPr>
          <p:nvPr/>
        </p:nvCxnSpPr>
        <p:spPr bwMode="auto">
          <a:xfrm>
            <a:off x="7863402" y="4823980"/>
            <a:ext cx="0" cy="2492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2" name="Rectangle 22"/>
          <p:cNvSpPr>
            <a:spLocks noChangeArrowheads="1"/>
          </p:cNvSpPr>
          <p:nvPr/>
        </p:nvSpPr>
        <p:spPr bwMode="auto">
          <a:xfrm>
            <a:off x="6872802" y="50827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j = y</a:t>
            </a:r>
          </a:p>
        </p:txBody>
      </p:sp>
      <p:cxnSp>
        <p:nvCxnSpPr>
          <p:cNvPr id="28693" name="AutoShape 23"/>
          <p:cNvCxnSpPr>
            <a:cxnSpLocks noChangeShapeType="1"/>
            <a:stCxn id="28692" idx="2"/>
          </p:cNvCxnSpPr>
          <p:nvPr/>
        </p:nvCxnSpPr>
        <p:spPr bwMode="auto">
          <a:xfrm>
            <a:off x="7863402" y="5560579"/>
            <a:ext cx="0"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94" name="AutoShape 24"/>
          <p:cNvCxnSpPr>
            <a:cxnSpLocks noChangeShapeType="1"/>
            <a:stCxn id="28676" idx="3"/>
            <a:endCxn id="28679" idx="1"/>
          </p:cNvCxnSpPr>
          <p:nvPr/>
        </p:nvCxnSpPr>
        <p:spPr bwMode="auto">
          <a:xfrm flipV="1">
            <a:off x="5401189" y="3107892"/>
            <a:ext cx="1462088" cy="1539875"/>
          </a:xfrm>
          <a:prstGeom prst="curvedConnector3">
            <a:avLst>
              <a:gd name="adj1" fmla="val 49944"/>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8695" name="Line 27"/>
          <p:cNvSpPr>
            <a:spLocks noChangeShapeType="1"/>
          </p:cNvSpPr>
          <p:nvPr/>
        </p:nvSpPr>
        <p:spPr bwMode="auto">
          <a:xfrm>
            <a:off x="3040577" y="2187142"/>
            <a:ext cx="0" cy="28860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696" name="Text Box 28"/>
          <p:cNvSpPr txBox="1">
            <a:spLocks noChangeArrowheads="1"/>
          </p:cNvSpPr>
          <p:nvPr/>
        </p:nvSpPr>
        <p:spPr bwMode="auto">
          <a:xfrm>
            <a:off x="1821378" y="3052329"/>
            <a:ext cx="11360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solidFill>
                  <a:sysClr val="windowText" lastClr="000000"/>
                </a:solidFill>
                <a:ea typeface="宋体" panose="02010600030101010101" pitchFamily="2" charset="-122"/>
              </a:rPr>
              <a:t>program</a:t>
            </a:r>
          </a:p>
          <a:p>
            <a:r>
              <a:rPr lang="en-US" altLang="zh-CN" dirty="0">
                <a:solidFill>
                  <a:sysClr val="windowText" lastClr="000000"/>
                </a:solidFill>
                <a:ea typeface="宋体" panose="02010600030101010101" pitchFamily="2" charset="-122"/>
              </a:rPr>
              <a:t>order</a:t>
            </a:r>
          </a:p>
        </p:txBody>
      </p:sp>
      <p:sp>
        <p:nvSpPr>
          <p:cNvPr id="28697" name="Line 29"/>
          <p:cNvSpPr>
            <a:spLocks noChangeShapeType="1"/>
          </p:cNvSpPr>
          <p:nvPr/>
        </p:nvSpPr>
        <p:spPr bwMode="auto">
          <a:xfrm>
            <a:off x="9201664" y="2339542"/>
            <a:ext cx="0" cy="28860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698" name="Text Box 30"/>
          <p:cNvSpPr txBox="1">
            <a:spLocks noChangeArrowheads="1"/>
          </p:cNvSpPr>
          <p:nvPr/>
        </p:nvSpPr>
        <p:spPr bwMode="auto">
          <a:xfrm>
            <a:off x="5625028" y="3025341"/>
            <a:ext cx="9096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solidFill>
                  <a:sysClr val="windowText" lastClr="000000"/>
                </a:solidFill>
                <a:ea typeface="宋体" panose="02010600030101010101" pitchFamily="2" charset="-122"/>
              </a:rPr>
              <a:t>lock</a:t>
            </a:r>
          </a:p>
          <a:p>
            <a:r>
              <a:rPr lang="en-US" altLang="zh-CN">
                <a:solidFill>
                  <a:sysClr val="windowText" lastClr="000000"/>
                </a:solidFill>
                <a:ea typeface="宋体" panose="02010600030101010101" pitchFamily="2" charset="-122"/>
              </a:rPr>
              <a:t>sync</a:t>
            </a:r>
          </a:p>
        </p:txBody>
      </p:sp>
      <p:sp>
        <p:nvSpPr>
          <p:cNvPr id="28699" name="Text Box 31"/>
          <p:cNvSpPr txBox="1">
            <a:spLocks noChangeArrowheads="1"/>
          </p:cNvSpPr>
          <p:nvPr/>
        </p:nvSpPr>
        <p:spPr bwMode="auto">
          <a:xfrm>
            <a:off x="9346128" y="3350779"/>
            <a:ext cx="11360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solidFill>
                  <a:sysClr val="windowText" lastClr="000000"/>
                </a:solidFill>
                <a:ea typeface="宋体" panose="02010600030101010101" pitchFamily="2" charset="-122"/>
              </a:rPr>
              <a:t>program</a:t>
            </a:r>
          </a:p>
          <a:p>
            <a:r>
              <a:rPr lang="en-US" altLang="zh-CN">
                <a:solidFill>
                  <a:sysClr val="windowText" lastClr="000000"/>
                </a:solidFill>
                <a:ea typeface="宋体" panose="02010600030101010101" pitchFamily="2" charset="-122"/>
              </a:rPr>
              <a:t>order</a:t>
            </a:r>
          </a:p>
        </p:txBody>
      </p:sp>
      <p:sp>
        <p:nvSpPr>
          <p:cNvPr id="3" name="文本框 2"/>
          <p:cNvSpPr txBox="1"/>
          <p:nvPr/>
        </p:nvSpPr>
        <p:spPr>
          <a:xfrm>
            <a:off x="2924975" y="5965319"/>
            <a:ext cx="6309741" cy="461665"/>
          </a:xfrm>
          <a:prstGeom prst="rect">
            <a:avLst/>
          </a:prstGeom>
          <a:noFill/>
        </p:spPr>
        <p:txBody>
          <a:bodyPr wrap="none" rtlCol="0">
            <a:spAutoFit/>
          </a:bodyPr>
          <a:lstStyle/>
          <a:p>
            <a:r>
              <a:rPr lang="en-US" altLang="zh-CN" sz="2400" dirty="0" smtClean="0"/>
              <a:t>unlock M</a:t>
            </a:r>
            <a:r>
              <a:rPr lang="zh-CN" altLang="en-US" sz="2400" dirty="0" smtClean="0"/>
              <a:t>之前的</a:t>
            </a:r>
            <a:r>
              <a:rPr lang="en-US" altLang="zh-CN" sz="2400" dirty="0" smtClean="0"/>
              <a:t>x</a:t>
            </a:r>
            <a:r>
              <a:rPr lang="zh-CN" altLang="en-US" sz="2400" dirty="0" smtClean="0"/>
              <a:t>取值在</a:t>
            </a:r>
            <a:r>
              <a:rPr lang="en-US" altLang="zh-CN" sz="2400" dirty="0" smtClean="0"/>
              <a:t>lock M</a:t>
            </a:r>
            <a:r>
              <a:rPr lang="zh-CN" altLang="en-US" sz="2400" dirty="0" smtClean="0"/>
              <a:t>之后能直接获得</a:t>
            </a:r>
            <a:endParaRPr lang="zh-CN" altLang="en-US" sz="2400" dirty="0"/>
          </a:p>
        </p:txBody>
      </p:sp>
      <p:sp>
        <p:nvSpPr>
          <p:cNvPr id="30" name="文本框 29"/>
          <p:cNvSpPr txBox="1"/>
          <p:nvPr/>
        </p:nvSpPr>
        <p:spPr>
          <a:xfrm>
            <a:off x="9270523" y="1370223"/>
            <a:ext cx="2763520" cy="830997"/>
          </a:xfrm>
          <a:prstGeom prst="rect">
            <a:avLst/>
          </a:prstGeom>
          <a:noFill/>
        </p:spPr>
        <p:txBody>
          <a:bodyPr wrap="square" rtlCol="0">
            <a:spAutoFit/>
          </a:bodyPr>
          <a:lstStyle/>
          <a:p>
            <a:r>
              <a:rPr lang="zh-CN" altLang="en-US" sz="2400" b="1" dirty="0" smtClean="0">
                <a:solidFill>
                  <a:srgbClr val="FF0000"/>
                </a:solidFill>
              </a:rPr>
              <a:t>注意两个锁</a:t>
            </a:r>
            <a:r>
              <a:rPr lang="en-US" altLang="zh-CN" sz="2400" b="1" dirty="0" smtClean="0">
                <a:solidFill>
                  <a:srgbClr val="FF0000"/>
                </a:solidFill>
              </a:rPr>
              <a:t>M</a:t>
            </a:r>
            <a:r>
              <a:rPr lang="zh-CN" altLang="en-US" sz="2400" b="1" dirty="0" smtClean="0">
                <a:solidFill>
                  <a:srgbClr val="FF0000"/>
                </a:solidFill>
              </a:rPr>
              <a:t>必须关联到相同的对象</a:t>
            </a:r>
            <a:endParaRPr lang="zh-CN" altLang="en-US" sz="2400" b="1" dirty="0">
              <a:solidFill>
                <a:srgbClr val="FF0000"/>
              </a:solidFill>
            </a:endParaRPr>
          </a:p>
        </p:txBody>
      </p:sp>
      <p:sp>
        <p:nvSpPr>
          <p:cNvPr id="2" name="日期占位符 1"/>
          <p:cNvSpPr>
            <a:spLocks noGrp="1"/>
          </p:cNvSpPr>
          <p:nvPr>
            <p:ph type="dt" sz="half" idx="10"/>
          </p:nvPr>
        </p:nvSpPr>
        <p:spPr/>
        <p:txBody>
          <a:bodyPr/>
          <a:lstStyle/>
          <a:p>
            <a:fld id="{D95629CB-1F0F-4E53-9D1B-67797E4D2B45}" type="datetime1">
              <a:rPr lang="zh-CN" altLang="en-US" smtClean="0"/>
              <a:t>2017/4/7</a:t>
            </a:fld>
            <a:endParaRPr lang="zh-CN" altLang="en-US"/>
          </a:p>
        </p:txBody>
      </p:sp>
      <p:sp>
        <p:nvSpPr>
          <p:cNvPr id="4" name="灯片编号占位符 3"/>
          <p:cNvSpPr>
            <a:spLocks noGrp="1"/>
          </p:cNvSpPr>
          <p:nvPr>
            <p:ph type="sldNum" sz="quarter" idx="12"/>
          </p:nvPr>
        </p:nvSpPr>
        <p:spPr/>
        <p:txBody>
          <a:bodyPr/>
          <a:lstStyle/>
          <a:p>
            <a:fld id="{13F93AC6-07A0-4887-B859-71DA9B95A58F}" type="slidenum">
              <a:rPr lang="zh-CN" altLang="en-US" smtClean="0"/>
              <a:t>19</a:t>
            </a:fld>
            <a:r>
              <a:rPr lang="zh-CN" altLang="en-US" dirty="0" smtClean="0"/>
              <a:t> </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962092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内容摘要</a:t>
            </a:r>
            <a:endParaRPr lang="zh-CN" altLang="en-US" dirty="0"/>
          </a:p>
        </p:txBody>
      </p:sp>
      <p:sp>
        <p:nvSpPr>
          <p:cNvPr id="3" name="内容占位符 2"/>
          <p:cNvSpPr>
            <a:spLocks noGrp="1"/>
          </p:cNvSpPr>
          <p:nvPr>
            <p:ph idx="1"/>
          </p:nvPr>
        </p:nvSpPr>
        <p:spPr/>
        <p:txBody>
          <a:bodyPr/>
          <a:lstStyle/>
          <a:p>
            <a:r>
              <a:rPr lang="zh-CN" altLang="en-US" dirty="0" smtClean="0"/>
              <a:t>理解并发机制</a:t>
            </a:r>
            <a:endParaRPr lang="en-US" altLang="zh-CN" dirty="0" smtClean="0"/>
          </a:p>
          <a:p>
            <a:r>
              <a:rPr lang="zh-CN" altLang="en-US" dirty="0" smtClean="0"/>
              <a:t>多线程程序常见的问题</a:t>
            </a:r>
            <a:endParaRPr lang="en-US" altLang="zh-CN" dirty="0" smtClean="0"/>
          </a:p>
          <a:p>
            <a:r>
              <a:rPr lang="zh-CN" altLang="en-US" dirty="0" smtClean="0"/>
              <a:t>线程安全问题</a:t>
            </a:r>
            <a:endParaRPr lang="en-US" altLang="zh-CN" dirty="0" smtClean="0"/>
          </a:p>
          <a:p>
            <a:r>
              <a:rPr lang="zh-CN" altLang="en-US" dirty="0" smtClean="0"/>
              <a:t>线程安全设计</a:t>
            </a:r>
            <a:endParaRPr lang="en-US" altLang="zh-CN" dirty="0" smtClean="0"/>
          </a:p>
          <a:p>
            <a:r>
              <a:rPr lang="zh-CN" altLang="en-US" dirty="0"/>
              <a:t>作业</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2</a:t>
            </a:fld>
            <a:endParaRPr lang="zh-CN" altLang="en-US"/>
          </a:p>
        </p:txBody>
      </p:sp>
      <p:sp>
        <p:nvSpPr>
          <p:cNvPr id="5" name="日期占位符 4"/>
          <p:cNvSpPr>
            <a:spLocks noGrp="1"/>
          </p:cNvSpPr>
          <p:nvPr>
            <p:ph type="dt" sz="half" idx="10"/>
          </p:nvPr>
        </p:nvSpPr>
        <p:spPr/>
        <p:txBody>
          <a:bodyPr/>
          <a:lstStyle/>
          <a:p>
            <a:fld id="{4CAEA8FA-D8CD-4768-AFC0-F3441DE356DE}" type="datetime1">
              <a:rPr lang="zh-CN" altLang="en-US" smtClean="0"/>
              <a:t>2017/4/7</a:t>
            </a:fld>
            <a:endParaRPr lang="zh-CN" altLang="en-US"/>
          </a:p>
        </p:txBody>
      </p:sp>
    </p:spTree>
    <p:extLst>
      <p:ext uri="{BB962C8B-B14F-4D97-AF65-F5344CB8AC3E}">
        <p14:creationId xmlns:p14="http://schemas.microsoft.com/office/powerpoint/2010/main" val="518011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a:t>
            </a:r>
            <a:r>
              <a:rPr lang="en-US" altLang="zh-CN" dirty="0" smtClean="0"/>
              <a:t>volatile</a:t>
            </a:r>
            <a:r>
              <a:rPr lang="zh-CN" altLang="en-US" dirty="0" smtClean="0"/>
              <a:t>来解决</a:t>
            </a:r>
            <a:r>
              <a:rPr lang="en-US" altLang="zh-CN" dirty="0" smtClean="0"/>
              <a:t>visibility</a:t>
            </a:r>
            <a:r>
              <a:rPr lang="zh-CN" altLang="en-US" dirty="0" smtClean="0"/>
              <a:t>问题</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20</a:t>
            </a:fld>
            <a:endParaRPr lang="zh-CN" altLang="en-US"/>
          </a:p>
        </p:txBody>
      </p:sp>
      <p:sp>
        <p:nvSpPr>
          <p:cNvPr id="5" name="Rectangle 54"/>
          <p:cNvSpPr>
            <a:spLocks noChangeArrowheads="1"/>
          </p:cNvSpPr>
          <p:nvPr/>
        </p:nvSpPr>
        <p:spPr bwMode="auto">
          <a:xfrm>
            <a:off x="681678" y="4314883"/>
            <a:ext cx="4551226" cy="1880830"/>
          </a:xfrm>
          <a:prstGeom prst="rect">
            <a:avLst/>
          </a:prstGeom>
          <a:solidFill>
            <a:schemeClr val="bg1">
              <a:lumMod val="85000"/>
            </a:schemeClr>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Thread</a:t>
            </a:r>
          </a:p>
        </p:txBody>
      </p:sp>
      <p:sp>
        <p:nvSpPr>
          <p:cNvPr id="6" name="Rectangle 4"/>
          <p:cNvSpPr>
            <a:spLocks noChangeArrowheads="1"/>
          </p:cNvSpPr>
          <p:nvPr/>
        </p:nvSpPr>
        <p:spPr bwMode="auto">
          <a:xfrm>
            <a:off x="681678" y="2085917"/>
            <a:ext cx="4551226" cy="1808520"/>
          </a:xfrm>
          <a:prstGeom prst="rect">
            <a:avLst/>
          </a:prstGeom>
          <a:solidFill>
            <a:schemeClr val="bg1">
              <a:lumMod val="85000"/>
            </a:schemeClr>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Thread</a:t>
            </a:r>
          </a:p>
        </p:txBody>
      </p:sp>
      <p:sp>
        <p:nvSpPr>
          <p:cNvPr id="7" name="Rectangle 5"/>
          <p:cNvSpPr>
            <a:spLocks noChangeArrowheads="1"/>
          </p:cNvSpPr>
          <p:nvPr/>
        </p:nvSpPr>
        <p:spPr bwMode="auto">
          <a:xfrm>
            <a:off x="4110679" y="2209800"/>
            <a:ext cx="981075" cy="1524000"/>
          </a:xfrm>
          <a:prstGeom prst="rect">
            <a:avLst/>
          </a:prstGeom>
          <a:solidFill>
            <a:schemeClr val="accent1"/>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Cache</a:t>
            </a:r>
          </a:p>
        </p:txBody>
      </p:sp>
      <p:sp>
        <p:nvSpPr>
          <p:cNvPr id="8" name="Rectangle 6"/>
          <p:cNvSpPr>
            <a:spLocks noChangeArrowheads="1"/>
          </p:cNvSpPr>
          <p:nvPr/>
        </p:nvSpPr>
        <p:spPr bwMode="auto">
          <a:xfrm>
            <a:off x="6777678" y="1562101"/>
            <a:ext cx="1244600" cy="4746625"/>
          </a:xfrm>
          <a:prstGeom prst="rect">
            <a:avLst/>
          </a:prstGeom>
          <a:solidFill>
            <a:schemeClr val="accent1"/>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Shared Memory</a:t>
            </a:r>
          </a:p>
        </p:txBody>
      </p:sp>
      <p:sp>
        <p:nvSpPr>
          <p:cNvPr id="9" name="Rectangle 8"/>
          <p:cNvSpPr>
            <a:spLocks noChangeArrowheads="1"/>
          </p:cNvSpPr>
          <p:nvPr/>
        </p:nvSpPr>
        <p:spPr bwMode="auto">
          <a:xfrm>
            <a:off x="4120204" y="4495800"/>
            <a:ext cx="981075" cy="1524000"/>
          </a:xfrm>
          <a:prstGeom prst="rect">
            <a:avLst/>
          </a:prstGeom>
          <a:solidFill>
            <a:schemeClr val="accent1"/>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Cache</a:t>
            </a:r>
          </a:p>
        </p:txBody>
      </p:sp>
      <p:sp>
        <p:nvSpPr>
          <p:cNvPr id="10" name="Rectangle 9"/>
          <p:cNvSpPr>
            <a:spLocks noChangeArrowheads="1"/>
          </p:cNvSpPr>
          <p:nvPr/>
        </p:nvSpPr>
        <p:spPr bwMode="auto">
          <a:xfrm>
            <a:off x="1824678" y="2667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11" name="Rectangle 10"/>
          <p:cNvSpPr>
            <a:spLocks noChangeArrowheads="1"/>
          </p:cNvSpPr>
          <p:nvPr/>
        </p:nvSpPr>
        <p:spPr bwMode="auto">
          <a:xfrm>
            <a:off x="1824678" y="2895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12" name="Rectangle 11"/>
          <p:cNvSpPr>
            <a:spLocks noChangeArrowheads="1"/>
          </p:cNvSpPr>
          <p:nvPr/>
        </p:nvSpPr>
        <p:spPr bwMode="auto">
          <a:xfrm>
            <a:off x="1824678" y="3124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13" name="Rectangle 12"/>
          <p:cNvSpPr>
            <a:spLocks noChangeArrowheads="1"/>
          </p:cNvSpPr>
          <p:nvPr/>
        </p:nvSpPr>
        <p:spPr bwMode="auto">
          <a:xfrm>
            <a:off x="1824678" y="5105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14" name="Rectangle 13"/>
          <p:cNvSpPr>
            <a:spLocks noChangeArrowheads="1"/>
          </p:cNvSpPr>
          <p:nvPr/>
        </p:nvSpPr>
        <p:spPr bwMode="auto">
          <a:xfrm>
            <a:off x="1824678" y="5334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15" name="Rectangle 14"/>
          <p:cNvSpPr>
            <a:spLocks noChangeArrowheads="1"/>
          </p:cNvSpPr>
          <p:nvPr/>
        </p:nvSpPr>
        <p:spPr bwMode="auto">
          <a:xfrm>
            <a:off x="1824678" y="5562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16" name="Rectangle 15"/>
          <p:cNvSpPr>
            <a:spLocks noChangeArrowheads="1"/>
          </p:cNvSpPr>
          <p:nvPr/>
        </p:nvSpPr>
        <p:spPr bwMode="auto">
          <a:xfrm>
            <a:off x="834078" y="2667000"/>
            <a:ext cx="609600" cy="685800"/>
          </a:xfrm>
          <a:prstGeom prst="rect">
            <a:avLst/>
          </a:prstGeom>
          <a:solidFill>
            <a:schemeClr val="tx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sz="1800">
                <a:solidFill>
                  <a:schemeClr val="bg1"/>
                </a:solidFill>
                <a:ea typeface="宋体" panose="02010600030101010101" pitchFamily="2" charset="-122"/>
              </a:rPr>
              <a:t>code</a:t>
            </a:r>
          </a:p>
        </p:txBody>
      </p:sp>
      <p:sp>
        <p:nvSpPr>
          <p:cNvPr id="17" name="Rectangle 16"/>
          <p:cNvSpPr>
            <a:spLocks noChangeArrowheads="1"/>
          </p:cNvSpPr>
          <p:nvPr/>
        </p:nvSpPr>
        <p:spPr bwMode="auto">
          <a:xfrm>
            <a:off x="834078" y="5105400"/>
            <a:ext cx="609600" cy="685800"/>
          </a:xfrm>
          <a:prstGeom prst="rect">
            <a:avLst/>
          </a:prstGeom>
          <a:solidFill>
            <a:schemeClr val="tx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sz="1800">
                <a:solidFill>
                  <a:schemeClr val="bg1"/>
                </a:solidFill>
                <a:ea typeface="宋体" panose="02010600030101010101" pitchFamily="2" charset="-122"/>
              </a:rPr>
              <a:t>code</a:t>
            </a:r>
          </a:p>
        </p:txBody>
      </p:sp>
      <p:sp>
        <p:nvSpPr>
          <p:cNvPr id="18" name="Rectangle 18"/>
          <p:cNvSpPr>
            <a:spLocks noChangeArrowheads="1"/>
          </p:cNvSpPr>
          <p:nvPr/>
        </p:nvSpPr>
        <p:spPr bwMode="auto">
          <a:xfrm>
            <a:off x="4339278" y="2667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19" name="Rectangle 19"/>
          <p:cNvSpPr>
            <a:spLocks noChangeArrowheads="1"/>
          </p:cNvSpPr>
          <p:nvPr/>
        </p:nvSpPr>
        <p:spPr bwMode="auto">
          <a:xfrm>
            <a:off x="4339278" y="2895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0" name="Rectangle 20"/>
          <p:cNvSpPr>
            <a:spLocks noChangeArrowheads="1"/>
          </p:cNvSpPr>
          <p:nvPr/>
        </p:nvSpPr>
        <p:spPr bwMode="auto">
          <a:xfrm>
            <a:off x="4339278" y="3124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1" name="Rectangle 21"/>
          <p:cNvSpPr>
            <a:spLocks noChangeArrowheads="1"/>
          </p:cNvSpPr>
          <p:nvPr/>
        </p:nvSpPr>
        <p:spPr bwMode="auto">
          <a:xfrm>
            <a:off x="4339278" y="3352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2" name="Rectangle 22"/>
          <p:cNvSpPr>
            <a:spLocks noChangeArrowheads="1"/>
          </p:cNvSpPr>
          <p:nvPr/>
        </p:nvSpPr>
        <p:spPr bwMode="auto">
          <a:xfrm>
            <a:off x="4339278" y="4953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3" name="Rectangle 23"/>
          <p:cNvSpPr>
            <a:spLocks noChangeArrowheads="1"/>
          </p:cNvSpPr>
          <p:nvPr/>
        </p:nvSpPr>
        <p:spPr bwMode="auto">
          <a:xfrm>
            <a:off x="4339278" y="5181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4" name="Rectangle 24"/>
          <p:cNvSpPr>
            <a:spLocks noChangeArrowheads="1"/>
          </p:cNvSpPr>
          <p:nvPr/>
        </p:nvSpPr>
        <p:spPr bwMode="auto">
          <a:xfrm>
            <a:off x="4339278" y="5410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5" name="Rectangle 25"/>
          <p:cNvSpPr>
            <a:spLocks noChangeArrowheads="1"/>
          </p:cNvSpPr>
          <p:nvPr/>
        </p:nvSpPr>
        <p:spPr bwMode="auto">
          <a:xfrm>
            <a:off x="4339278" y="5638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6" name="Rectangle 26"/>
          <p:cNvSpPr>
            <a:spLocks noChangeArrowheads="1"/>
          </p:cNvSpPr>
          <p:nvPr/>
        </p:nvSpPr>
        <p:spPr bwMode="auto">
          <a:xfrm>
            <a:off x="7158678" y="2438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 name="Rectangle 27"/>
          <p:cNvSpPr>
            <a:spLocks noChangeArrowheads="1"/>
          </p:cNvSpPr>
          <p:nvPr/>
        </p:nvSpPr>
        <p:spPr bwMode="auto">
          <a:xfrm>
            <a:off x="7158678" y="2667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8" name="Rectangle 28"/>
          <p:cNvSpPr>
            <a:spLocks noChangeArrowheads="1"/>
          </p:cNvSpPr>
          <p:nvPr/>
        </p:nvSpPr>
        <p:spPr bwMode="auto">
          <a:xfrm>
            <a:off x="7158678" y="2895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9" name="Rectangle 29"/>
          <p:cNvSpPr>
            <a:spLocks noChangeArrowheads="1"/>
          </p:cNvSpPr>
          <p:nvPr/>
        </p:nvSpPr>
        <p:spPr bwMode="auto">
          <a:xfrm>
            <a:off x="7158678" y="3124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0" name="Rectangle 30"/>
          <p:cNvSpPr>
            <a:spLocks noChangeArrowheads="1"/>
          </p:cNvSpPr>
          <p:nvPr/>
        </p:nvSpPr>
        <p:spPr bwMode="auto">
          <a:xfrm>
            <a:off x="7158678" y="3352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1" name="Rectangle 31"/>
          <p:cNvSpPr>
            <a:spLocks noChangeArrowheads="1"/>
          </p:cNvSpPr>
          <p:nvPr/>
        </p:nvSpPr>
        <p:spPr bwMode="auto">
          <a:xfrm>
            <a:off x="7158678" y="3581400"/>
            <a:ext cx="533400" cy="228600"/>
          </a:xfrm>
          <a:prstGeom prst="rect">
            <a:avLst/>
          </a:prstGeom>
          <a:solidFill>
            <a:srgbClr val="FF0000"/>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2" name="Rectangle 32"/>
          <p:cNvSpPr>
            <a:spLocks noChangeArrowheads="1"/>
          </p:cNvSpPr>
          <p:nvPr/>
        </p:nvSpPr>
        <p:spPr bwMode="auto">
          <a:xfrm>
            <a:off x="7158678" y="3810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3" name="Rectangle 33"/>
          <p:cNvSpPr>
            <a:spLocks noChangeArrowheads="1"/>
          </p:cNvSpPr>
          <p:nvPr/>
        </p:nvSpPr>
        <p:spPr bwMode="auto">
          <a:xfrm>
            <a:off x="7158678" y="4038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4" name="Rectangle 34"/>
          <p:cNvSpPr>
            <a:spLocks noChangeArrowheads="1"/>
          </p:cNvSpPr>
          <p:nvPr/>
        </p:nvSpPr>
        <p:spPr bwMode="auto">
          <a:xfrm>
            <a:off x="7158678" y="4267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5" name="Rectangle 35"/>
          <p:cNvSpPr>
            <a:spLocks noChangeArrowheads="1"/>
          </p:cNvSpPr>
          <p:nvPr/>
        </p:nvSpPr>
        <p:spPr bwMode="auto">
          <a:xfrm>
            <a:off x="7158678" y="4495800"/>
            <a:ext cx="533400" cy="228600"/>
          </a:xfrm>
          <a:prstGeom prst="rect">
            <a:avLst/>
          </a:prstGeom>
          <a:no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6" name="Rectangle 36"/>
          <p:cNvSpPr>
            <a:spLocks noChangeArrowheads="1"/>
          </p:cNvSpPr>
          <p:nvPr/>
        </p:nvSpPr>
        <p:spPr bwMode="auto">
          <a:xfrm>
            <a:off x="7158678" y="4724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7" name="Rectangle 37"/>
          <p:cNvSpPr>
            <a:spLocks noChangeArrowheads="1"/>
          </p:cNvSpPr>
          <p:nvPr/>
        </p:nvSpPr>
        <p:spPr bwMode="auto">
          <a:xfrm>
            <a:off x="7158678" y="4953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8" name="Rectangle 38"/>
          <p:cNvSpPr>
            <a:spLocks noChangeArrowheads="1"/>
          </p:cNvSpPr>
          <p:nvPr/>
        </p:nvSpPr>
        <p:spPr bwMode="auto">
          <a:xfrm>
            <a:off x="7158678" y="5181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39" name="Rectangle 39"/>
          <p:cNvSpPr>
            <a:spLocks noChangeArrowheads="1"/>
          </p:cNvSpPr>
          <p:nvPr/>
        </p:nvSpPr>
        <p:spPr bwMode="auto">
          <a:xfrm>
            <a:off x="7158678" y="5410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0" name="Rectangle 40"/>
          <p:cNvSpPr>
            <a:spLocks noChangeArrowheads="1"/>
          </p:cNvSpPr>
          <p:nvPr/>
        </p:nvSpPr>
        <p:spPr bwMode="auto">
          <a:xfrm>
            <a:off x="7158678" y="5638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1" name="Rectangle 41"/>
          <p:cNvSpPr>
            <a:spLocks noChangeArrowheads="1"/>
          </p:cNvSpPr>
          <p:nvPr/>
        </p:nvSpPr>
        <p:spPr bwMode="auto">
          <a:xfrm>
            <a:off x="7158678" y="5867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2" name="Freeform 43"/>
          <p:cNvSpPr>
            <a:spLocks/>
          </p:cNvSpPr>
          <p:nvPr/>
        </p:nvSpPr>
        <p:spPr bwMode="auto">
          <a:xfrm>
            <a:off x="4626616" y="2479676"/>
            <a:ext cx="2628900" cy="320675"/>
          </a:xfrm>
          <a:custGeom>
            <a:avLst/>
            <a:gdLst>
              <a:gd name="T0" fmla="*/ 2147483647 w 1656"/>
              <a:gd name="T1" fmla="*/ 2147483647 h 202"/>
              <a:gd name="T2" fmla="*/ 2147483647 w 1656"/>
              <a:gd name="T3" fmla="*/ 2147483647 h 202"/>
              <a:gd name="T4" fmla="*/ 0 w 1656"/>
              <a:gd name="T5" fmla="*/ 2147483647 h 202"/>
              <a:gd name="T6" fmla="*/ 0 60000 65536"/>
              <a:gd name="T7" fmla="*/ 0 60000 65536"/>
              <a:gd name="T8" fmla="*/ 0 60000 65536"/>
              <a:gd name="T9" fmla="*/ 0 w 1656"/>
              <a:gd name="T10" fmla="*/ 0 h 202"/>
              <a:gd name="T11" fmla="*/ 1656 w 1656"/>
              <a:gd name="T12" fmla="*/ 202 h 202"/>
            </a:gdLst>
            <a:ahLst/>
            <a:cxnLst>
              <a:cxn ang="T6">
                <a:pos x="T0" y="T1"/>
              </a:cxn>
              <a:cxn ang="T7">
                <a:pos x="T2" y="T3"/>
              </a:cxn>
              <a:cxn ang="T8">
                <a:pos x="T4" y="T5"/>
              </a:cxn>
            </a:cxnLst>
            <a:rect l="T9" t="T10" r="T11" b="T12"/>
            <a:pathLst>
              <a:path w="1656" h="202">
                <a:moveTo>
                  <a:pt x="1656" y="39"/>
                </a:moveTo>
                <a:cubicBezTo>
                  <a:pt x="1529" y="37"/>
                  <a:pt x="1168" y="0"/>
                  <a:pt x="892" y="27"/>
                </a:cubicBezTo>
                <a:cubicBezTo>
                  <a:pt x="616" y="54"/>
                  <a:pt x="186" y="166"/>
                  <a:pt x="0" y="20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3" name="Freeform 44"/>
          <p:cNvSpPr>
            <a:spLocks/>
          </p:cNvSpPr>
          <p:nvPr/>
        </p:nvSpPr>
        <p:spPr bwMode="auto">
          <a:xfrm>
            <a:off x="1977078" y="2546351"/>
            <a:ext cx="2516188" cy="288925"/>
          </a:xfrm>
          <a:custGeom>
            <a:avLst/>
            <a:gdLst>
              <a:gd name="T0" fmla="*/ 2147483647 w 1585"/>
              <a:gd name="T1" fmla="*/ 2147483647 h 182"/>
              <a:gd name="T2" fmla="*/ 2147483647 w 1585"/>
              <a:gd name="T3" fmla="*/ 2147483647 h 182"/>
              <a:gd name="T4" fmla="*/ 0 w 1585"/>
              <a:gd name="T5" fmla="*/ 2147483647 h 182"/>
              <a:gd name="T6" fmla="*/ 0 60000 65536"/>
              <a:gd name="T7" fmla="*/ 0 60000 65536"/>
              <a:gd name="T8" fmla="*/ 0 60000 65536"/>
              <a:gd name="T9" fmla="*/ 0 w 1585"/>
              <a:gd name="T10" fmla="*/ 0 h 182"/>
              <a:gd name="T11" fmla="*/ 1585 w 1585"/>
              <a:gd name="T12" fmla="*/ 182 h 182"/>
            </a:gdLst>
            <a:ahLst/>
            <a:cxnLst>
              <a:cxn ang="T6">
                <a:pos x="T0" y="T1"/>
              </a:cxn>
              <a:cxn ang="T7">
                <a:pos x="T2" y="T3"/>
              </a:cxn>
              <a:cxn ang="T8">
                <a:pos x="T4" y="T5"/>
              </a:cxn>
            </a:cxnLst>
            <a:rect l="T9" t="T10" r="T11" b="T12"/>
            <a:pathLst>
              <a:path w="1585" h="182">
                <a:moveTo>
                  <a:pt x="1585" y="142"/>
                </a:moveTo>
                <a:cubicBezTo>
                  <a:pt x="1470" y="120"/>
                  <a:pt x="1156" y="0"/>
                  <a:pt x="892" y="7"/>
                </a:cubicBezTo>
                <a:cubicBezTo>
                  <a:pt x="628" y="14"/>
                  <a:pt x="186" y="146"/>
                  <a:pt x="0" y="18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4" name="Freeform 45"/>
          <p:cNvSpPr>
            <a:spLocks/>
          </p:cNvSpPr>
          <p:nvPr/>
        </p:nvSpPr>
        <p:spPr bwMode="auto">
          <a:xfrm>
            <a:off x="2086617" y="2973389"/>
            <a:ext cx="2435225" cy="236537"/>
          </a:xfrm>
          <a:custGeom>
            <a:avLst/>
            <a:gdLst>
              <a:gd name="T0" fmla="*/ 2147483647 w 1534"/>
              <a:gd name="T1" fmla="*/ 2147483647 h 149"/>
              <a:gd name="T2" fmla="*/ 2147483647 w 1534"/>
              <a:gd name="T3" fmla="*/ 2147483647 h 149"/>
              <a:gd name="T4" fmla="*/ 0 w 1534"/>
              <a:gd name="T5" fmla="*/ 2147483647 h 149"/>
              <a:gd name="T6" fmla="*/ 0 60000 65536"/>
              <a:gd name="T7" fmla="*/ 0 60000 65536"/>
              <a:gd name="T8" fmla="*/ 0 60000 65536"/>
              <a:gd name="T9" fmla="*/ 0 w 1534"/>
              <a:gd name="T10" fmla="*/ 0 h 149"/>
              <a:gd name="T11" fmla="*/ 1534 w 1534"/>
              <a:gd name="T12" fmla="*/ 149 h 149"/>
            </a:gdLst>
            <a:ahLst/>
            <a:cxnLst>
              <a:cxn ang="T6">
                <a:pos x="T0" y="T1"/>
              </a:cxn>
              <a:cxn ang="T7">
                <a:pos x="T2" y="T3"/>
              </a:cxn>
              <a:cxn ang="T8">
                <a:pos x="T4" y="T5"/>
              </a:cxn>
            </a:cxnLst>
            <a:rect l="T9" t="T10" r="T11" b="T12"/>
            <a:pathLst>
              <a:path w="1534" h="149">
                <a:moveTo>
                  <a:pt x="1534" y="149"/>
                </a:moveTo>
                <a:cubicBezTo>
                  <a:pt x="1424" y="128"/>
                  <a:pt x="1129" y="40"/>
                  <a:pt x="873" y="20"/>
                </a:cubicBezTo>
                <a:cubicBezTo>
                  <a:pt x="617" y="0"/>
                  <a:pt x="182" y="25"/>
                  <a:pt x="0" y="26"/>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5" name="Freeform 46"/>
          <p:cNvSpPr>
            <a:spLocks/>
          </p:cNvSpPr>
          <p:nvPr/>
        </p:nvSpPr>
        <p:spPr bwMode="auto">
          <a:xfrm>
            <a:off x="4771078" y="3141664"/>
            <a:ext cx="2446338" cy="263525"/>
          </a:xfrm>
          <a:custGeom>
            <a:avLst/>
            <a:gdLst>
              <a:gd name="T0" fmla="*/ 2147483647 w 1541"/>
              <a:gd name="T1" fmla="*/ 2147483647 h 166"/>
              <a:gd name="T2" fmla="*/ 2147483647 w 1541"/>
              <a:gd name="T3" fmla="*/ 2147483647 h 166"/>
              <a:gd name="T4" fmla="*/ 0 w 1541"/>
              <a:gd name="T5" fmla="*/ 2147483647 h 166"/>
              <a:gd name="T6" fmla="*/ 0 60000 65536"/>
              <a:gd name="T7" fmla="*/ 0 60000 65536"/>
              <a:gd name="T8" fmla="*/ 0 60000 65536"/>
              <a:gd name="T9" fmla="*/ 0 w 1541"/>
              <a:gd name="T10" fmla="*/ 0 h 166"/>
              <a:gd name="T11" fmla="*/ 1541 w 1541"/>
              <a:gd name="T12" fmla="*/ 166 h 166"/>
            </a:gdLst>
            <a:ahLst/>
            <a:cxnLst>
              <a:cxn ang="T6">
                <a:pos x="T0" y="T1"/>
              </a:cxn>
              <a:cxn ang="T7">
                <a:pos x="T2" y="T3"/>
              </a:cxn>
              <a:cxn ang="T8">
                <a:pos x="T4" y="T5"/>
              </a:cxn>
            </a:cxnLst>
            <a:rect l="T9" t="T10" r="T11" b="T12"/>
            <a:pathLst>
              <a:path w="1541" h="166">
                <a:moveTo>
                  <a:pt x="1541" y="166"/>
                </a:moveTo>
                <a:cubicBezTo>
                  <a:pt x="1430" y="141"/>
                  <a:pt x="1130" y="38"/>
                  <a:pt x="873" y="19"/>
                </a:cubicBezTo>
                <a:cubicBezTo>
                  <a:pt x="616" y="0"/>
                  <a:pt x="182" y="46"/>
                  <a:pt x="0" y="53"/>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6" name="Freeform 47"/>
          <p:cNvSpPr>
            <a:spLocks/>
          </p:cNvSpPr>
          <p:nvPr/>
        </p:nvSpPr>
        <p:spPr bwMode="auto">
          <a:xfrm>
            <a:off x="1419866" y="2755060"/>
            <a:ext cx="525462" cy="87313"/>
          </a:xfrm>
          <a:custGeom>
            <a:avLst/>
            <a:gdLst>
              <a:gd name="T0" fmla="*/ 2147483647 w 331"/>
              <a:gd name="T1" fmla="*/ 2147483647 h 55"/>
              <a:gd name="T2" fmla="*/ 0 w 331"/>
              <a:gd name="T3" fmla="*/ 0 h 55"/>
              <a:gd name="T4" fmla="*/ 0 60000 65536"/>
              <a:gd name="T5" fmla="*/ 0 60000 65536"/>
              <a:gd name="T6" fmla="*/ 0 w 331"/>
              <a:gd name="T7" fmla="*/ 0 h 55"/>
              <a:gd name="T8" fmla="*/ 331 w 331"/>
              <a:gd name="T9" fmla="*/ 55 h 55"/>
            </a:gdLst>
            <a:ahLst/>
            <a:cxnLst>
              <a:cxn ang="T4">
                <a:pos x="T0" y="T1"/>
              </a:cxn>
              <a:cxn ang="T5">
                <a:pos x="T2" y="T3"/>
              </a:cxn>
            </a:cxnLst>
            <a:rect l="T6" t="T7" r="T8" b="T9"/>
            <a:pathLst>
              <a:path w="331" h="55">
                <a:moveTo>
                  <a:pt x="331" y="55"/>
                </a:moveTo>
                <a:cubicBezTo>
                  <a:pt x="276" y="46"/>
                  <a:pt x="69" y="12"/>
                  <a:pt x="0"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7" name="Freeform 48"/>
          <p:cNvSpPr>
            <a:spLocks/>
          </p:cNvSpPr>
          <p:nvPr/>
        </p:nvSpPr>
        <p:spPr bwMode="auto">
          <a:xfrm>
            <a:off x="1443679" y="2944646"/>
            <a:ext cx="525463" cy="87312"/>
          </a:xfrm>
          <a:custGeom>
            <a:avLst/>
            <a:gdLst>
              <a:gd name="T0" fmla="*/ 2147483647 w 331"/>
              <a:gd name="T1" fmla="*/ 2147483647 h 55"/>
              <a:gd name="T2" fmla="*/ 0 w 331"/>
              <a:gd name="T3" fmla="*/ 0 h 55"/>
              <a:gd name="T4" fmla="*/ 0 60000 65536"/>
              <a:gd name="T5" fmla="*/ 0 60000 65536"/>
              <a:gd name="T6" fmla="*/ 0 w 331"/>
              <a:gd name="T7" fmla="*/ 0 h 55"/>
              <a:gd name="T8" fmla="*/ 331 w 331"/>
              <a:gd name="T9" fmla="*/ 55 h 55"/>
            </a:gdLst>
            <a:ahLst/>
            <a:cxnLst>
              <a:cxn ang="T4">
                <a:pos x="T0" y="T1"/>
              </a:cxn>
              <a:cxn ang="T5">
                <a:pos x="T2" y="T3"/>
              </a:cxn>
            </a:cxnLst>
            <a:rect l="T6" t="T7" r="T8" b="T9"/>
            <a:pathLst>
              <a:path w="331" h="55">
                <a:moveTo>
                  <a:pt x="331" y="55"/>
                </a:moveTo>
                <a:cubicBezTo>
                  <a:pt x="276" y="46"/>
                  <a:pt x="69" y="12"/>
                  <a:pt x="0" y="0"/>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8" name="Text Box 49"/>
          <p:cNvSpPr txBox="1">
            <a:spLocks noChangeArrowheads="1"/>
          </p:cNvSpPr>
          <p:nvPr/>
        </p:nvSpPr>
        <p:spPr bwMode="auto">
          <a:xfrm>
            <a:off x="2803525" y="1263651"/>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49" name="Text Box 50"/>
          <p:cNvSpPr txBox="1">
            <a:spLocks noChangeArrowheads="1"/>
          </p:cNvSpPr>
          <p:nvPr/>
        </p:nvSpPr>
        <p:spPr bwMode="auto">
          <a:xfrm>
            <a:off x="978542" y="3336926"/>
            <a:ext cx="1366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solidFill>
                  <a:sysClr val="windowText" lastClr="000000"/>
                </a:solidFill>
                <a:ea typeface="宋体" panose="02010600030101010101" pitchFamily="2" charset="-122"/>
              </a:rPr>
              <a:t>use/assign</a:t>
            </a:r>
          </a:p>
        </p:txBody>
      </p:sp>
      <p:sp>
        <p:nvSpPr>
          <p:cNvPr id="50" name="Text Box 51"/>
          <p:cNvSpPr txBox="1">
            <a:spLocks noChangeArrowheads="1"/>
          </p:cNvSpPr>
          <p:nvPr/>
        </p:nvSpPr>
        <p:spPr bwMode="auto">
          <a:xfrm>
            <a:off x="3022508" y="3022652"/>
            <a:ext cx="7508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smtClean="0">
                <a:solidFill>
                  <a:sysClr val="windowText" lastClr="000000"/>
                </a:solidFill>
                <a:ea typeface="宋体" panose="02010600030101010101" pitchFamily="2" charset="-122"/>
              </a:rPr>
              <a:t>store</a:t>
            </a:r>
            <a:endParaRPr lang="en-US" altLang="zh-CN" dirty="0">
              <a:solidFill>
                <a:sysClr val="windowText" lastClr="000000"/>
              </a:solidFill>
              <a:ea typeface="宋体" panose="02010600030101010101" pitchFamily="2" charset="-122"/>
            </a:endParaRPr>
          </a:p>
        </p:txBody>
      </p:sp>
      <p:sp>
        <p:nvSpPr>
          <p:cNvPr id="51" name="Text Box 52"/>
          <p:cNvSpPr txBox="1">
            <a:spLocks noChangeArrowheads="1"/>
          </p:cNvSpPr>
          <p:nvPr/>
        </p:nvSpPr>
        <p:spPr bwMode="auto">
          <a:xfrm>
            <a:off x="5707566" y="2805025"/>
            <a:ext cx="7494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smtClean="0">
                <a:solidFill>
                  <a:sysClr val="windowText" lastClr="000000"/>
                </a:solidFill>
                <a:ea typeface="宋体" panose="02010600030101010101" pitchFamily="2" charset="-122"/>
              </a:rPr>
              <a:t>write</a:t>
            </a:r>
            <a:endParaRPr lang="en-US" altLang="zh-CN" dirty="0">
              <a:solidFill>
                <a:sysClr val="windowText" lastClr="000000"/>
              </a:solidFill>
              <a:ea typeface="宋体" panose="02010600030101010101" pitchFamily="2" charset="-122"/>
            </a:endParaRPr>
          </a:p>
        </p:txBody>
      </p:sp>
      <p:sp>
        <p:nvSpPr>
          <p:cNvPr id="52" name="Freeform 55"/>
          <p:cNvSpPr>
            <a:spLocks/>
          </p:cNvSpPr>
          <p:nvPr/>
        </p:nvSpPr>
        <p:spPr bwMode="auto">
          <a:xfrm>
            <a:off x="4813942" y="3490913"/>
            <a:ext cx="2459037" cy="1606550"/>
          </a:xfrm>
          <a:custGeom>
            <a:avLst/>
            <a:gdLst>
              <a:gd name="T0" fmla="*/ 2147483647 w 1549"/>
              <a:gd name="T1" fmla="*/ 0 h 1012"/>
              <a:gd name="T2" fmla="*/ 2147483647 w 1549"/>
              <a:gd name="T3" fmla="*/ 2147483647 h 1012"/>
              <a:gd name="T4" fmla="*/ 0 w 1549"/>
              <a:gd name="T5" fmla="*/ 2147483647 h 1012"/>
              <a:gd name="T6" fmla="*/ 0 60000 65536"/>
              <a:gd name="T7" fmla="*/ 0 60000 65536"/>
              <a:gd name="T8" fmla="*/ 0 60000 65536"/>
              <a:gd name="T9" fmla="*/ 0 w 1549"/>
              <a:gd name="T10" fmla="*/ 0 h 1012"/>
              <a:gd name="T11" fmla="*/ 1549 w 1549"/>
              <a:gd name="T12" fmla="*/ 1012 h 1012"/>
            </a:gdLst>
            <a:ahLst/>
            <a:cxnLst>
              <a:cxn ang="T6">
                <a:pos x="T0" y="T1"/>
              </a:cxn>
              <a:cxn ang="T7">
                <a:pos x="T2" y="T3"/>
              </a:cxn>
              <a:cxn ang="T8">
                <a:pos x="T4" y="T5"/>
              </a:cxn>
            </a:cxnLst>
            <a:rect l="T9" t="T10" r="T11" b="T12"/>
            <a:pathLst>
              <a:path w="1549" h="1012">
                <a:moveTo>
                  <a:pt x="1549" y="0"/>
                </a:moveTo>
                <a:cubicBezTo>
                  <a:pt x="1414" y="47"/>
                  <a:pt x="1000" y="114"/>
                  <a:pt x="742" y="283"/>
                </a:cubicBezTo>
                <a:cubicBezTo>
                  <a:pt x="484" y="452"/>
                  <a:pt x="155" y="860"/>
                  <a:pt x="0" y="101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53" name="Freeform 56"/>
          <p:cNvSpPr>
            <a:spLocks/>
          </p:cNvSpPr>
          <p:nvPr/>
        </p:nvSpPr>
        <p:spPr bwMode="auto">
          <a:xfrm>
            <a:off x="1977078" y="4892676"/>
            <a:ext cx="2516188" cy="288925"/>
          </a:xfrm>
          <a:custGeom>
            <a:avLst/>
            <a:gdLst>
              <a:gd name="T0" fmla="*/ 2147483647 w 1585"/>
              <a:gd name="T1" fmla="*/ 2147483647 h 182"/>
              <a:gd name="T2" fmla="*/ 2147483647 w 1585"/>
              <a:gd name="T3" fmla="*/ 2147483647 h 182"/>
              <a:gd name="T4" fmla="*/ 0 w 1585"/>
              <a:gd name="T5" fmla="*/ 2147483647 h 182"/>
              <a:gd name="T6" fmla="*/ 0 60000 65536"/>
              <a:gd name="T7" fmla="*/ 0 60000 65536"/>
              <a:gd name="T8" fmla="*/ 0 60000 65536"/>
              <a:gd name="T9" fmla="*/ 0 w 1585"/>
              <a:gd name="T10" fmla="*/ 0 h 182"/>
              <a:gd name="T11" fmla="*/ 1585 w 1585"/>
              <a:gd name="T12" fmla="*/ 182 h 182"/>
            </a:gdLst>
            <a:ahLst/>
            <a:cxnLst>
              <a:cxn ang="T6">
                <a:pos x="T0" y="T1"/>
              </a:cxn>
              <a:cxn ang="T7">
                <a:pos x="T2" y="T3"/>
              </a:cxn>
              <a:cxn ang="T8">
                <a:pos x="T4" y="T5"/>
              </a:cxn>
            </a:cxnLst>
            <a:rect l="T9" t="T10" r="T11" b="T12"/>
            <a:pathLst>
              <a:path w="1585" h="182">
                <a:moveTo>
                  <a:pt x="1585" y="142"/>
                </a:moveTo>
                <a:cubicBezTo>
                  <a:pt x="1470" y="120"/>
                  <a:pt x="1156" y="0"/>
                  <a:pt x="892" y="7"/>
                </a:cubicBezTo>
                <a:cubicBezTo>
                  <a:pt x="628" y="14"/>
                  <a:pt x="186" y="146"/>
                  <a:pt x="0" y="18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54" name="Freeform 57"/>
          <p:cNvSpPr>
            <a:spLocks/>
          </p:cNvSpPr>
          <p:nvPr/>
        </p:nvSpPr>
        <p:spPr bwMode="auto">
          <a:xfrm rot="17883729" flipV="1">
            <a:off x="1545678" y="5168359"/>
            <a:ext cx="365330" cy="297027"/>
          </a:xfrm>
          <a:custGeom>
            <a:avLst/>
            <a:gdLst>
              <a:gd name="T0" fmla="*/ 2147483647 w 341"/>
              <a:gd name="T1" fmla="*/ 0 h 40"/>
              <a:gd name="T2" fmla="*/ 0 w 341"/>
              <a:gd name="T3" fmla="*/ 2147483647 h 40"/>
              <a:gd name="T4" fmla="*/ 0 60000 65536"/>
              <a:gd name="T5" fmla="*/ 0 60000 65536"/>
              <a:gd name="T6" fmla="*/ 0 w 341"/>
              <a:gd name="T7" fmla="*/ 0 h 40"/>
              <a:gd name="T8" fmla="*/ 341 w 341"/>
              <a:gd name="T9" fmla="*/ 40 h 40"/>
            </a:gdLst>
            <a:ahLst/>
            <a:cxnLst>
              <a:cxn ang="T4">
                <a:pos x="T0" y="T1"/>
              </a:cxn>
              <a:cxn ang="T5">
                <a:pos x="T2" y="T3"/>
              </a:cxn>
            </a:cxnLst>
            <a:rect l="T6" t="T7" r="T8" b="T9"/>
            <a:pathLst>
              <a:path w="341" h="40">
                <a:moveTo>
                  <a:pt x="341" y="0"/>
                </a:moveTo>
                <a:cubicBezTo>
                  <a:pt x="284" y="7"/>
                  <a:pt x="71" y="32"/>
                  <a:pt x="0" y="4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55" name="Text Box 51"/>
          <p:cNvSpPr txBox="1">
            <a:spLocks noChangeArrowheads="1"/>
          </p:cNvSpPr>
          <p:nvPr/>
        </p:nvSpPr>
        <p:spPr bwMode="auto">
          <a:xfrm>
            <a:off x="3067263" y="2085917"/>
            <a:ext cx="6591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smtClean="0">
                <a:solidFill>
                  <a:sysClr val="windowText" lastClr="000000"/>
                </a:solidFill>
                <a:ea typeface="宋体" panose="02010600030101010101" pitchFamily="2" charset="-122"/>
              </a:rPr>
              <a:t>load</a:t>
            </a:r>
            <a:endParaRPr lang="en-US" altLang="zh-CN" dirty="0">
              <a:solidFill>
                <a:sysClr val="windowText" lastClr="000000"/>
              </a:solidFill>
              <a:ea typeface="宋体" panose="02010600030101010101" pitchFamily="2" charset="-122"/>
            </a:endParaRPr>
          </a:p>
        </p:txBody>
      </p:sp>
      <p:sp>
        <p:nvSpPr>
          <p:cNvPr id="56" name="Text Box 52"/>
          <p:cNvSpPr txBox="1">
            <a:spLocks noChangeArrowheads="1"/>
          </p:cNvSpPr>
          <p:nvPr/>
        </p:nvSpPr>
        <p:spPr bwMode="auto">
          <a:xfrm>
            <a:off x="5700097" y="2085917"/>
            <a:ext cx="686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smtClean="0">
                <a:solidFill>
                  <a:sysClr val="windowText" lastClr="000000"/>
                </a:solidFill>
                <a:ea typeface="宋体" panose="02010600030101010101" pitchFamily="2" charset="-122"/>
              </a:rPr>
              <a:t>read</a:t>
            </a:r>
            <a:endParaRPr lang="en-US" altLang="zh-CN" dirty="0">
              <a:solidFill>
                <a:sysClr val="windowText" lastClr="000000"/>
              </a:solidFill>
              <a:ea typeface="宋体" panose="02010600030101010101" pitchFamily="2" charset="-122"/>
            </a:endParaRPr>
          </a:p>
        </p:txBody>
      </p:sp>
      <p:sp>
        <p:nvSpPr>
          <p:cNvPr id="57" name="椭圆 56"/>
          <p:cNvSpPr/>
          <p:nvPr/>
        </p:nvSpPr>
        <p:spPr>
          <a:xfrm>
            <a:off x="3773355" y="1562101"/>
            <a:ext cx="1700685" cy="5135261"/>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5"/>
          <p:cNvSpPr>
            <a:spLocks/>
          </p:cNvSpPr>
          <p:nvPr/>
        </p:nvSpPr>
        <p:spPr bwMode="auto">
          <a:xfrm>
            <a:off x="2146941" y="3730474"/>
            <a:ext cx="5123677" cy="1755925"/>
          </a:xfrm>
          <a:custGeom>
            <a:avLst/>
            <a:gdLst>
              <a:gd name="T0" fmla="*/ 2147483647 w 1549"/>
              <a:gd name="T1" fmla="*/ 0 h 1012"/>
              <a:gd name="T2" fmla="*/ 2147483647 w 1549"/>
              <a:gd name="T3" fmla="*/ 2147483647 h 1012"/>
              <a:gd name="T4" fmla="*/ 0 w 1549"/>
              <a:gd name="T5" fmla="*/ 2147483647 h 1012"/>
              <a:gd name="T6" fmla="*/ 0 60000 65536"/>
              <a:gd name="T7" fmla="*/ 0 60000 65536"/>
              <a:gd name="T8" fmla="*/ 0 60000 65536"/>
              <a:gd name="T9" fmla="*/ 0 w 1549"/>
              <a:gd name="T10" fmla="*/ 0 h 1012"/>
              <a:gd name="T11" fmla="*/ 1549 w 1549"/>
              <a:gd name="T12" fmla="*/ 1012 h 1012"/>
            </a:gdLst>
            <a:ahLst/>
            <a:cxnLst>
              <a:cxn ang="T6">
                <a:pos x="T0" y="T1"/>
              </a:cxn>
              <a:cxn ang="T7">
                <a:pos x="T2" y="T3"/>
              </a:cxn>
              <a:cxn ang="T8">
                <a:pos x="T4" y="T5"/>
              </a:cxn>
            </a:cxnLst>
            <a:rect l="T9" t="T10" r="T11" b="T12"/>
            <a:pathLst>
              <a:path w="1549" h="1012">
                <a:moveTo>
                  <a:pt x="1549" y="0"/>
                </a:moveTo>
                <a:cubicBezTo>
                  <a:pt x="1414" y="47"/>
                  <a:pt x="1000" y="114"/>
                  <a:pt x="742" y="283"/>
                </a:cubicBezTo>
                <a:cubicBezTo>
                  <a:pt x="484" y="452"/>
                  <a:pt x="155" y="860"/>
                  <a:pt x="0" y="101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59" name="Freeform 45"/>
          <p:cNvSpPr>
            <a:spLocks/>
          </p:cNvSpPr>
          <p:nvPr/>
        </p:nvSpPr>
        <p:spPr bwMode="auto">
          <a:xfrm>
            <a:off x="2116747" y="3212287"/>
            <a:ext cx="5052541" cy="500613"/>
          </a:xfrm>
          <a:custGeom>
            <a:avLst/>
            <a:gdLst>
              <a:gd name="T0" fmla="*/ 2147483647 w 1534"/>
              <a:gd name="T1" fmla="*/ 2147483647 h 149"/>
              <a:gd name="T2" fmla="*/ 2147483647 w 1534"/>
              <a:gd name="T3" fmla="*/ 2147483647 h 149"/>
              <a:gd name="T4" fmla="*/ 0 w 1534"/>
              <a:gd name="T5" fmla="*/ 2147483647 h 149"/>
              <a:gd name="T6" fmla="*/ 0 60000 65536"/>
              <a:gd name="T7" fmla="*/ 0 60000 65536"/>
              <a:gd name="T8" fmla="*/ 0 60000 65536"/>
              <a:gd name="T9" fmla="*/ 0 w 1534"/>
              <a:gd name="T10" fmla="*/ 0 h 149"/>
              <a:gd name="T11" fmla="*/ 1534 w 1534"/>
              <a:gd name="T12" fmla="*/ 149 h 149"/>
            </a:gdLst>
            <a:ahLst/>
            <a:cxnLst>
              <a:cxn ang="T6">
                <a:pos x="T0" y="T1"/>
              </a:cxn>
              <a:cxn ang="T7">
                <a:pos x="T2" y="T3"/>
              </a:cxn>
              <a:cxn ang="T8">
                <a:pos x="T4" y="T5"/>
              </a:cxn>
            </a:cxnLst>
            <a:rect l="T9" t="T10" r="T11" b="T12"/>
            <a:pathLst>
              <a:path w="1534" h="149">
                <a:moveTo>
                  <a:pt x="1534" y="149"/>
                </a:moveTo>
                <a:cubicBezTo>
                  <a:pt x="1424" y="128"/>
                  <a:pt x="1129" y="40"/>
                  <a:pt x="873" y="20"/>
                </a:cubicBezTo>
                <a:cubicBezTo>
                  <a:pt x="617" y="0"/>
                  <a:pt x="182" y="25"/>
                  <a:pt x="0" y="26"/>
                </a:cubicBez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60" name="文本框 59"/>
          <p:cNvSpPr txBox="1"/>
          <p:nvPr/>
        </p:nvSpPr>
        <p:spPr>
          <a:xfrm>
            <a:off x="8574256" y="3405189"/>
            <a:ext cx="3301738" cy="461665"/>
          </a:xfrm>
          <a:prstGeom prst="rect">
            <a:avLst/>
          </a:prstGeom>
          <a:noFill/>
        </p:spPr>
        <p:txBody>
          <a:bodyPr wrap="none" rtlCol="0">
            <a:spAutoFit/>
          </a:bodyPr>
          <a:lstStyle/>
          <a:p>
            <a:r>
              <a:rPr lang="en-US" altLang="zh-CN" sz="2400" dirty="0" smtClean="0"/>
              <a:t>volatile private </a:t>
            </a:r>
            <a:r>
              <a:rPr lang="en-US" altLang="zh-CN" sz="2400" dirty="0" err="1" smtClean="0"/>
              <a:t>int</a:t>
            </a:r>
            <a:r>
              <a:rPr lang="en-US" altLang="zh-CN" sz="2400" dirty="0" smtClean="0"/>
              <a:t> count;</a:t>
            </a:r>
            <a:endParaRPr lang="zh-CN" altLang="en-US" sz="2400" dirty="0"/>
          </a:p>
        </p:txBody>
      </p:sp>
      <p:sp>
        <p:nvSpPr>
          <p:cNvPr id="3" name="日期占位符 2"/>
          <p:cNvSpPr>
            <a:spLocks noGrp="1"/>
          </p:cNvSpPr>
          <p:nvPr>
            <p:ph type="dt" sz="half" idx="10"/>
          </p:nvPr>
        </p:nvSpPr>
        <p:spPr/>
        <p:txBody>
          <a:bodyPr/>
          <a:lstStyle/>
          <a:p>
            <a:fld id="{F40417F2-B190-4A01-9AD0-2081FBEEF950}" type="datetime1">
              <a:rPr lang="zh-CN" altLang="en-US" smtClean="0"/>
              <a:t>2017/4/7</a:t>
            </a:fld>
            <a:endParaRPr lang="zh-CN" altLang="en-US"/>
          </a:p>
        </p:txBody>
      </p:sp>
    </p:spTree>
    <p:extLst>
      <p:ext uri="{BB962C8B-B14F-4D97-AF65-F5344CB8AC3E}">
        <p14:creationId xmlns:p14="http://schemas.microsoft.com/office/powerpoint/2010/main" val="409723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800952" y="5509046"/>
            <a:ext cx="6314172" cy="121242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死锁问题</a:t>
            </a:r>
            <a:endParaRPr lang="zh-CN" altLang="en-US" dirty="0"/>
          </a:p>
        </p:txBody>
      </p:sp>
      <p:sp>
        <p:nvSpPr>
          <p:cNvPr id="3" name="内容占位符 2"/>
          <p:cNvSpPr>
            <a:spLocks noGrp="1"/>
          </p:cNvSpPr>
          <p:nvPr>
            <p:ph idx="1"/>
          </p:nvPr>
        </p:nvSpPr>
        <p:spPr>
          <a:xfrm>
            <a:off x="838200" y="1825625"/>
            <a:ext cx="10515600" cy="1364615"/>
          </a:xfrm>
        </p:spPr>
        <p:txBody>
          <a:bodyPr/>
          <a:lstStyle/>
          <a:p>
            <a:r>
              <a:rPr lang="zh-CN" altLang="en-US" dirty="0" smtClean="0"/>
              <a:t>两个线程互相等待对方持有的锁来往下执行，导致相互锁住</a:t>
            </a:r>
            <a:endParaRPr lang="en-US" altLang="zh-CN" dirty="0" smtClean="0"/>
          </a:p>
          <a:p>
            <a:pPr lvl="1"/>
            <a:r>
              <a:rPr lang="zh-CN" altLang="en-US" dirty="0" smtClean="0"/>
              <a:t>不一定必然导致程序不响应，但是会导致某些功能不响应</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21</a:t>
            </a:fld>
            <a:endParaRPr lang="zh-CN" altLang="en-US" dirty="0"/>
          </a:p>
        </p:txBody>
      </p:sp>
      <p:sp>
        <p:nvSpPr>
          <p:cNvPr id="5" name="矩形 4"/>
          <p:cNvSpPr/>
          <p:nvPr/>
        </p:nvSpPr>
        <p:spPr>
          <a:xfrm>
            <a:off x="2006865" y="3520823"/>
            <a:ext cx="4540718" cy="1200329"/>
          </a:xfrm>
          <a:prstGeom prst="rect">
            <a:avLst/>
          </a:prstGeom>
        </p:spPr>
        <p:txBody>
          <a:bodyPr wrap="square">
            <a:spAutoFit/>
          </a:bodyPr>
          <a:lstStyle/>
          <a:p>
            <a:r>
              <a:rPr lang="en-US" altLang="zh-CN" b="1" dirty="0">
                <a:solidFill>
                  <a:srgbClr val="7F0055"/>
                </a:solidFill>
                <a:latin typeface="Courier New" panose="02070309020205020404" pitchFamily="49" charset="0"/>
              </a:rPr>
              <a:t>public</a:t>
            </a:r>
            <a:r>
              <a:rPr lang="en-US" altLang="zh-CN" dirty="0" smtClean="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synchronized </a:t>
            </a:r>
            <a:r>
              <a:rPr lang="en-US" altLang="zh-CN" dirty="0" err="1" smtClean="0">
                <a:solidFill>
                  <a:srgbClr val="000000"/>
                </a:solidFill>
                <a:latin typeface="Courier New" panose="02070309020205020404" pitchFamily="49" charset="0"/>
              </a:rPr>
              <a:t>func</a:t>
            </a:r>
            <a:r>
              <a:rPr lang="en-US" altLang="zh-CN" dirty="0">
                <a:solidFill>
                  <a:srgbClr val="000000"/>
                </a:solidFill>
                <a:latin typeface="Courier New" panose="02070309020205020404" pitchFamily="49" charset="0"/>
              </a:rPr>
              <a:t>(…){</a:t>
            </a:r>
          </a:p>
          <a:p>
            <a:r>
              <a:rPr lang="en-US" altLang="zh-CN" dirty="0" smtClean="0">
                <a:solidFill>
                  <a:srgbClr val="000000"/>
                </a:solidFill>
                <a:latin typeface="Courier New" panose="02070309020205020404" pitchFamily="49" charset="0"/>
              </a:rPr>
              <a:t>  …do something…</a:t>
            </a:r>
            <a:endParaRPr lang="en-US" altLang="zh-CN" b="1" dirty="0">
              <a:solidFill>
                <a:srgbClr val="000000"/>
              </a:solidFill>
              <a:latin typeface="Courier New" panose="02070309020205020404" pitchFamily="49" charset="0"/>
            </a:endParaRPr>
          </a:p>
          <a:p>
            <a:r>
              <a:rPr lang="en-US" altLang="zh-CN" dirty="0" smtClean="0">
                <a:solidFill>
                  <a:srgbClr val="000000"/>
                </a:solidFill>
                <a:latin typeface="Courier New" panose="02070309020205020404" pitchFamily="49" charset="0"/>
              </a:rPr>
              <a:t>  </a:t>
            </a:r>
            <a:r>
              <a:rPr lang="en-US" altLang="zh-CN" b="1" dirty="0" smtClean="0">
                <a:solidFill>
                  <a:srgbClr val="000000"/>
                </a:solidFill>
                <a:latin typeface="Courier New" panose="02070309020205020404" pitchFamily="49" charset="0"/>
              </a:rPr>
              <a:t>obj1.method(…)</a:t>
            </a:r>
            <a:r>
              <a:rPr lang="en-US" altLang="zh-CN" dirty="0" smtClean="0">
                <a:solidFill>
                  <a:srgbClr val="000000"/>
                </a:solidFill>
                <a:latin typeface="Courier New" panose="02070309020205020404" pitchFamily="49" charset="0"/>
              </a:rPr>
              <a:t>;</a:t>
            </a:r>
            <a:endParaRPr lang="en-US" altLang="zh-CN" dirty="0">
              <a:solidFill>
                <a:srgbClr val="000000"/>
              </a:solidFill>
              <a:latin typeface="Courier New" panose="02070309020205020404" pitchFamily="49" charset="0"/>
            </a:endParaRPr>
          </a:p>
          <a:p>
            <a:r>
              <a:rPr lang="en-US" altLang="zh-CN" dirty="0" smtClean="0">
                <a:solidFill>
                  <a:srgbClr val="000000"/>
                </a:solidFill>
                <a:latin typeface="Courier New" panose="02070309020205020404" pitchFamily="49" charset="0"/>
              </a:rPr>
              <a:t>}</a:t>
            </a:r>
            <a:endParaRPr lang="zh-CN" altLang="en-US" dirty="0"/>
          </a:p>
        </p:txBody>
      </p:sp>
      <p:sp>
        <p:nvSpPr>
          <p:cNvPr id="6" name="矩形 5"/>
          <p:cNvSpPr/>
          <p:nvPr/>
        </p:nvSpPr>
        <p:spPr>
          <a:xfrm>
            <a:off x="6907460" y="3528886"/>
            <a:ext cx="4632960" cy="1200329"/>
          </a:xfrm>
          <a:prstGeom prst="rect">
            <a:avLst/>
          </a:prstGeom>
        </p:spPr>
        <p:txBody>
          <a:bodyPr wrap="square">
            <a:spAutoFit/>
          </a:bodyPr>
          <a:lstStyle/>
          <a:p>
            <a:r>
              <a:rPr lang="en-US" altLang="zh-CN" b="1" dirty="0" smtClean="0">
                <a:solidFill>
                  <a:srgbClr val="7F0055"/>
                </a:solidFill>
                <a:latin typeface="Courier New" panose="02070309020205020404" pitchFamily="49" charset="0"/>
              </a:rPr>
              <a:t>public </a:t>
            </a:r>
            <a:r>
              <a:rPr lang="en-US" altLang="zh-CN" b="1" dirty="0">
                <a:solidFill>
                  <a:srgbClr val="7F0055"/>
                </a:solidFill>
                <a:latin typeface="Courier New" panose="02070309020205020404" pitchFamily="49" charset="0"/>
              </a:rPr>
              <a:t>synchronized </a:t>
            </a:r>
            <a:r>
              <a:rPr lang="en-US" altLang="zh-CN" dirty="0" smtClean="0">
                <a:solidFill>
                  <a:srgbClr val="000000"/>
                </a:solidFill>
                <a:latin typeface="Courier New" panose="02070309020205020404" pitchFamily="49" charset="0"/>
              </a:rPr>
              <a:t>method(…)</a:t>
            </a:r>
            <a:r>
              <a:rPr lang="en-US" altLang="zh-CN" b="1" dirty="0" smtClean="0">
                <a:solidFill>
                  <a:srgbClr val="000000"/>
                </a:solidFill>
                <a:latin typeface="Courier New" panose="02070309020205020404" pitchFamily="49" charset="0"/>
              </a:rPr>
              <a:t>{</a:t>
            </a:r>
            <a:endParaRPr lang="en-US" altLang="zh-CN" b="1" dirty="0">
              <a:solidFill>
                <a:srgbClr val="000000"/>
              </a:solidFill>
              <a:latin typeface="Courier New" panose="02070309020205020404" pitchFamily="49" charset="0"/>
            </a:endParaRPr>
          </a:p>
          <a:p>
            <a:r>
              <a:rPr lang="en-US" altLang="zh-CN" dirty="0">
                <a:solidFill>
                  <a:srgbClr val="000000"/>
                </a:solidFill>
                <a:latin typeface="Courier New" panose="02070309020205020404" pitchFamily="49" charset="0"/>
              </a:rPr>
              <a:t>   …do something</a:t>
            </a:r>
            <a:r>
              <a:rPr lang="en-US" altLang="zh-CN" dirty="0" smtClean="0">
                <a:solidFill>
                  <a:srgbClr val="000000"/>
                </a:solidFill>
                <a:latin typeface="Courier New" panose="02070309020205020404" pitchFamily="49" charset="0"/>
              </a:rPr>
              <a:t>…</a:t>
            </a:r>
          </a:p>
          <a:p>
            <a:r>
              <a:rPr lang="en-US" altLang="zh-CN" b="1" dirty="0">
                <a:solidFill>
                  <a:srgbClr val="000000"/>
                </a:solidFill>
                <a:latin typeface="Courier New" panose="02070309020205020404" pitchFamily="49" charset="0"/>
              </a:rPr>
              <a:t> </a:t>
            </a:r>
            <a:r>
              <a:rPr lang="en-US" altLang="zh-CN" b="1" dirty="0" smtClean="0">
                <a:solidFill>
                  <a:srgbClr val="000000"/>
                </a:solidFill>
                <a:latin typeface="Courier New" panose="02070309020205020404" pitchFamily="49" charset="0"/>
              </a:rPr>
              <a:t>  obj2.func(…);</a:t>
            </a:r>
            <a:endParaRPr lang="en-US" altLang="zh-CN" b="1" dirty="0">
              <a:solidFill>
                <a:srgbClr val="000000"/>
              </a:solidFill>
              <a:latin typeface="Courier New" panose="02070309020205020404" pitchFamily="49" charset="0"/>
            </a:endParaRPr>
          </a:p>
          <a:p>
            <a:r>
              <a:rPr lang="en-US" altLang="zh-CN" dirty="0" smtClean="0">
                <a:solidFill>
                  <a:srgbClr val="000000"/>
                </a:solidFill>
                <a:latin typeface="Courier New" panose="02070309020205020404" pitchFamily="49" charset="0"/>
              </a:rPr>
              <a:t>}</a:t>
            </a:r>
            <a:endParaRPr lang="zh-CN" altLang="en-US" dirty="0"/>
          </a:p>
        </p:txBody>
      </p:sp>
      <p:sp>
        <p:nvSpPr>
          <p:cNvPr id="7" name="矩形 6"/>
          <p:cNvSpPr/>
          <p:nvPr/>
        </p:nvSpPr>
        <p:spPr>
          <a:xfrm>
            <a:off x="1067333" y="3084369"/>
            <a:ext cx="1249680" cy="444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t</a:t>
            </a:r>
            <a:r>
              <a:rPr lang="en-US" altLang="zh-CN" dirty="0" smtClean="0"/>
              <a:t>hread t1</a:t>
            </a:r>
            <a:endParaRPr lang="zh-CN" altLang="en-US" dirty="0"/>
          </a:p>
        </p:txBody>
      </p:sp>
      <p:cxnSp>
        <p:nvCxnSpPr>
          <p:cNvPr id="9" name="肘形连接符 8"/>
          <p:cNvCxnSpPr>
            <a:stCxn id="7" idx="2"/>
          </p:cNvCxnSpPr>
          <p:nvPr/>
        </p:nvCxnSpPr>
        <p:spPr>
          <a:xfrm>
            <a:off x="1692173" y="3529046"/>
            <a:ext cx="0" cy="1980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085570" y="3066083"/>
            <a:ext cx="1249680" cy="444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thread t2</a:t>
            </a:r>
            <a:endParaRPr lang="zh-CN" altLang="en-US" dirty="0"/>
          </a:p>
        </p:txBody>
      </p:sp>
      <p:cxnSp>
        <p:nvCxnSpPr>
          <p:cNvPr id="11" name="肘形连接符 10"/>
          <p:cNvCxnSpPr>
            <a:stCxn id="10" idx="2"/>
          </p:cNvCxnSpPr>
          <p:nvPr/>
        </p:nvCxnSpPr>
        <p:spPr>
          <a:xfrm flipH="1">
            <a:off x="6708808" y="3510761"/>
            <a:ext cx="1602" cy="1898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10"/>
          </p:nvPr>
        </p:nvSpPr>
        <p:spPr/>
        <p:txBody>
          <a:bodyPr/>
          <a:lstStyle/>
          <a:p>
            <a:fld id="{63C22E2A-8160-4D89-93BA-34410F05CDF4}" type="datetime1">
              <a:rPr lang="zh-CN" altLang="en-US" smtClean="0"/>
              <a:t>2017/4/7</a:t>
            </a:fld>
            <a:endParaRPr lang="zh-CN" altLang="en-US" dirty="0"/>
          </a:p>
        </p:txBody>
      </p:sp>
      <p:sp>
        <p:nvSpPr>
          <p:cNvPr id="18" name="虚尾箭头 17"/>
          <p:cNvSpPr/>
          <p:nvPr/>
        </p:nvSpPr>
        <p:spPr>
          <a:xfrm>
            <a:off x="1982803" y="4177368"/>
            <a:ext cx="327259" cy="163630"/>
          </a:xfrm>
          <a:prstGeom prst="strip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9" name="虚尾箭头 18"/>
          <p:cNvSpPr/>
          <p:nvPr/>
        </p:nvSpPr>
        <p:spPr>
          <a:xfrm>
            <a:off x="7006389" y="4177672"/>
            <a:ext cx="327259" cy="163630"/>
          </a:xfrm>
          <a:prstGeom prst="strip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椭圆 19"/>
          <p:cNvSpPr/>
          <p:nvPr/>
        </p:nvSpPr>
        <p:spPr>
          <a:xfrm>
            <a:off x="5500317" y="5919537"/>
            <a:ext cx="1025613" cy="61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椭圆 20"/>
          <p:cNvSpPr/>
          <p:nvPr/>
        </p:nvSpPr>
        <p:spPr>
          <a:xfrm>
            <a:off x="6843562" y="5913278"/>
            <a:ext cx="981777" cy="61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2" name="矩形 21"/>
          <p:cNvSpPr/>
          <p:nvPr/>
        </p:nvSpPr>
        <p:spPr>
          <a:xfrm>
            <a:off x="4464326" y="4844118"/>
            <a:ext cx="736099" cy="369332"/>
          </a:xfrm>
          <a:prstGeom prst="rect">
            <a:avLst/>
          </a:prstGeom>
          <a:ln>
            <a:solidFill>
              <a:srgbClr val="C00000"/>
            </a:solidFill>
          </a:ln>
        </p:spPr>
        <p:txBody>
          <a:bodyPr wrap="none">
            <a:spAutoFit/>
          </a:bodyPr>
          <a:lstStyle/>
          <a:p>
            <a:r>
              <a:rPr lang="en-US" altLang="zh-CN" b="1" dirty="0" smtClean="0">
                <a:solidFill>
                  <a:srgbClr val="000000"/>
                </a:solidFill>
                <a:latin typeface="Courier New" panose="02070309020205020404" pitchFamily="49" charset="0"/>
              </a:rPr>
              <a:t>this</a:t>
            </a:r>
            <a:endParaRPr lang="zh-CN" altLang="en-US" dirty="0"/>
          </a:p>
        </p:txBody>
      </p:sp>
      <p:sp>
        <p:nvSpPr>
          <p:cNvPr id="23" name="矩形 22"/>
          <p:cNvSpPr/>
          <p:nvPr/>
        </p:nvSpPr>
        <p:spPr>
          <a:xfrm>
            <a:off x="8188808" y="4834493"/>
            <a:ext cx="736099" cy="369332"/>
          </a:xfrm>
          <a:prstGeom prst="rect">
            <a:avLst/>
          </a:prstGeom>
          <a:ln>
            <a:solidFill>
              <a:srgbClr val="C00000"/>
            </a:solidFill>
          </a:ln>
        </p:spPr>
        <p:txBody>
          <a:bodyPr wrap="none">
            <a:spAutoFit/>
          </a:bodyPr>
          <a:lstStyle/>
          <a:p>
            <a:r>
              <a:rPr lang="en-US" altLang="zh-CN" b="1" dirty="0" smtClean="0">
                <a:solidFill>
                  <a:srgbClr val="000000"/>
                </a:solidFill>
                <a:latin typeface="Courier New" panose="02070309020205020404" pitchFamily="49" charset="0"/>
              </a:rPr>
              <a:t>this</a:t>
            </a:r>
            <a:endParaRPr lang="zh-CN" altLang="en-US" dirty="0"/>
          </a:p>
        </p:txBody>
      </p:sp>
      <p:sp>
        <p:nvSpPr>
          <p:cNvPr id="24" name="矩形 23"/>
          <p:cNvSpPr/>
          <p:nvPr/>
        </p:nvSpPr>
        <p:spPr>
          <a:xfrm>
            <a:off x="7412698" y="4844118"/>
            <a:ext cx="736099" cy="369332"/>
          </a:xfrm>
          <a:prstGeom prst="rect">
            <a:avLst/>
          </a:prstGeom>
          <a:ln>
            <a:solidFill>
              <a:srgbClr val="C00000"/>
            </a:solidFill>
            <a:prstDash val="dash"/>
          </a:ln>
        </p:spPr>
        <p:txBody>
          <a:bodyPr wrap="none">
            <a:spAutoFit/>
          </a:bodyPr>
          <a:lstStyle/>
          <a:p>
            <a:r>
              <a:rPr lang="en-US" altLang="zh-CN" b="1" dirty="0" smtClean="0">
                <a:solidFill>
                  <a:srgbClr val="000000"/>
                </a:solidFill>
                <a:latin typeface="Courier New" panose="02070309020205020404" pitchFamily="49" charset="0"/>
              </a:rPr>
              <a:t>obj2</a:t>
            </a:r>
            <a:endParaRPr lang="zh-CN" altLang="en-US" dirty="0"/>
          </a:p>
        </p:txBody>
      </p:sp>
      <p:sp>
        <p:nvSpPr>
          <p:cNvPr id="25" name="矩形 24"/>
          <p:cNvSpPr/>
          <p:nvPr/>
        </p:nvSpPr>
        <p:spPr>
          <a:xfrm>
            <a:off x="5240435" y="4844118"/>
            <a:ext cx="736099" cy="369332"/>
          </a:xfrm>
          <a:prstGeom prst="rect">
            <a:avLst/>
          </a:prstGeom>
          <a:ln>
            <a:solidFill>
              <a:srgbClr val="C00000"/>
            </a:solidFill>
            <a:prstDash val="dash"/>
          </a:ln>
        </p:spPr>
        <p:txBody>
          <a:bodyPr wrap="none">
            <a:spAutoFit/>
          </a:bodyPr>
          <a:lstStyle/>
          <a:p>
            <a:r>
              <a:rPr lang="en-US" altLang="zh-CN" b="1" dirty="0" smtClean="0">
                <a:solidFill>
                  <a:srgbClr val="000000"/>
                </a:solidFill>
                <a:latin typeface="Courier New" panose="02070309020205020404" pitchFamily="49" charset="0"/>
              </a:rPr>
              <a:t>obj1</a:t>
            </a:r>
            <a:endParaRPr lang="zh-CN" altLang="en-US" dirty="0"/>
          </a:p>
        </p:txBody>
      </p:sp>
      <p:cxnSp>
        <p:nvCxnSpPr>
          <p:cNvPr id="26" name="肘形连接符 8"/>
          <p:cNvCxnSpPr>
            <a:stCxn id="22" idx="2"/>
            <a:endCxn id="20" idx="0"/>
          </p:cNvCxnSpPr>
          <p:nvPr/>
        </p:nvCxnSpPr>
        <p:spPr>
          <a:xfrm>
            <a:off x="4832376" y="5213450"/>
            <a:ext cx="1180748" cy="70608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8"/>
          <p:cNvCxnSpPr>
            <a:stCxn id="23" idx="2"/>
            <a:endCxn id="21" idx="0"/>
          </p:cNvCxnSpPr>
          <p:nvPr/>
        </p:nvCxnSpPr>
        <p:spPr>
          <a:xfrm flipH="1">
            <a:off x="7334451" y="5203825"/>
            <a:ext cx="1222407" cy="70945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8"/>
          <p:cNvCxnSpPr>
            <a:stCxn id="25" idx="2"/>
            <a:endCxn id="21" idx="1"/>
          </p:cNvCxnSpPr>
          <p:nvPr/>
        </p:nvCxnSpPr>
        <p:spPr>
          <a:xfrm>
            <a:off x="5608485" y="5213450"/>
            <a:ext cx="1378855" cy="79053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8"/>
          <p:cNvCxnSpPr>
            <a:stCxn id="24" idx="2"/>
            <a:endCxn id="20" idx="7"/>
          </p:cNvCxnSpPr>
          <p:nvPr/>
        </p:nvCxnSpPr>
        <p:spPr>
          <a:xfrm flipH="1">
            <a:off x="6375732" y="5213450"/>
            <a:ext cx="1405016" cy="7967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918827" y="5509046"/>
            <a:ext cx="736099" cy="369332"/>
          </a:xfrm>
          <a:prstGeom prst="rect">
            <a:avLst/>
          </a:prstGeom>
        </p:spPr>
        <p:txBody>
          <a:bodyPr wrap="none">
            <a:spAutoFit/>
          </a:bodyPr>
          <a:lstStyle/>
          <a:p>
            <a:r>
              <a:rPr lang="en-US" altLang="zh-CN" b="1" dirty="0" smtClean="0">
                <a:solidFill>
                  <a:srgbClr val="000000"/>
                </a:solidFill>
                <a:latin typeface="Courier New" panose="02070309020205020404" pitchFamily="49" charset="0"/>
              </a:rPr>
              <a:t>heap</a:t>
            </a:r>
            <a:endParaRPr lang="zh-CN" altLang="en-US" dirty="0"/>
          </a:p>
        </p:txBody>
      </p:sp>
      <p:sp>
        <p:nvSpPr>
          <p:cNvPr id="51" name="椭圆 50"/>
          <p:cNvSpPr/>
          <p:nvPr/>
        </p:nvSpPr>
        <p:spPr>
          <a:xfrm>
            <a:off x="3071804" y="5913278"/>
            <a:ext cx="1025613" cy="61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t1</a:t>
            </a:r>
            <a:endParaRPr lang="zh-CN" altLang="en-US" dirty="0"/>
          </a:p>
        </p:txBody>
      </p:sp>
      <p:sp>
        <p:nvSpPr>
          <p:cNvPr id="52" name="椭圆 51"/>
          <p:cNvSpPr/>
          <p:nvPr/>
        </p:nvSpPr>
        <p:spPr>
          <a:xfrm>
            <a:off x="4274860" y="5913278"/>
            <a:ext cx="1025613" cy="61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t2</a:t>
            </a:r>
            <a:endParaRPr lang="zh-CN" altLang="en-US" dirty="0"/>
          </a:p>
        </p:txBody>
      </p:sp>
    </p:spTree>
    <p:extLst>
      <p:ext uri="{BB962C8B-B14F-4D97-AF65-F5344CB8AC3E}">
        <p14:creationId xmlns:p14="http://schemas.microsoft.com/office/powerpoint/2010/main" val="1457532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共享对象的线程安全问题</a:t>
            </a:r>
            <a:endParaRPr lang="zh-CN" altLang="en-US" dirty="0"/>
          </a:p>
        </p:txBody>
      </p:sp>
      <p:sp>
        <p:nvSpPr>
          <p:cNvPr id="3" name="内容占位符 2"/>
          <p:cNvSpPr>
            <a:spLocks noGrp="1"/>
          </p:cNvSpPr>
          <p:nvPr>
            <p:ph idx="1"/>
          </p:nvPr>
        </p:nvSpPr>
        <p:spPr/>
        <p:txBody>
          <a:bodyPr/>
          <a:lstStyle/>
          <a:p>
            <a:r>
              <a:rPr lang="zh-CN" altLang="en-US" dirty="0" smtClean="0"/>
              <a:t>共享是产生安全问题的根本</a:t>
            </a:r>
            <a:endParaRPr lang="en-US" altLang="zh-CN" dirty="0" smtClean="0"/>
          </a:p>
          <a:p>
            <a:r>
              <a:rPr lang="zh-CN" altLang="en-US" dirty="0" smtClean="0"/>
              <a:t>程序中有多种操作会产生对象共享</a:t>
            </a:r>
            <a:endParaRPr lang="en-US" altLang="zh-CN" dirty="0" smtClean="0"/>
          </a:p>
          <a:p>
            <a:pPr lvl="1"/>
            <a:r>
              <a:rPr lang="zh-CN" altLang="en-US" dirty="0" smtClean="0"/>
              <a:t>参数传递</a:t>
            </a:r>
            <a:endParaRPr lang="en-US" altLang="zh-CN" dirty="0" smtClean="0"/>
          </a:p>
          <a:p>
            <a:pPr lvl="1"/>
            <a:r>
              <a:rPr lang="zh-CN" altLang="en-US" dirty="0"/>
              <a:t>返回</a:t>
            </a:r>
            <a:r>
              <a:rPr lang="zh-CN" altLang="en-US" dirty="0" smtClean="0"/>
              <a:t>值</a:t>
            </a:r>
            <a:endParaRPr lang="en-US" altLang="zh-CN" dirty="0" smtClean="0"/>
          </a:p>
          <a:p>
            <a:pPr lvl="1"/>
            <a:r>
              <a:rPr lang="zh-CN" altLang="en-US" dirty="0" smtClean="0"/>
              <a:t>使用公共可访问对象的赋值</a:t>
            </a:r>
            <a:endParaRPr lang="en-US" altLang="zh-CN" dirty="0" smtClean="0"/>
          </a:p>
          <a:p>
            <a:r>
              <a:rPr lang="zh-CN" altLang="en-US" dirty="0" smtClean="0"/>
              <a:t>在分析一个类是否存在线程安全问题时，需要分析它会在哪些线程中被使用和共享</a:t>
            </a:r>
            <a:endParaRPr lang="en-US" altLang="zh-CN" dirty="0" smtClean="0"/>
          </a:p>
          <a:p>
            <a:r>
              <a:rPr lang="zh-CN" altLang="en-US" dirty="0" smtClean="0"/>
              <a:t>把一个私有对象向外共享的过程也称为对象发布</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22</a:t>
            </a:fld>
            <a:endParaRPr lang="zh-CN" altLang="en-US"/>
          </a:p>
        </p:txBody>
      </p:sp>
      <p:sp>
        <p:nvSpPr>
          <p:cNvPr id="5" name="日期占位符 4"/>
          <p:cNvSpPr>
            <a:spLocks noGrp="1"/>
          </p:cNvSpPr>
          <p:nvPr>
            <p:ph type="dt" sz="half" idx="10"/>
          </p:nvPr>
        </p:nvSpPr>
        <p:spPr/>
        <p:txBody>
          <a:bodyPr/>
          <a:lstStyle/>
          <a:p>
            <a:fld id="{E0475701-D69E-44A1-9914-A272CAA6C7A4}" type="datetime1">
              <a:rPr lang="zh-CN" altLang="en-US" smtClean="0"/>
              <a:t>2017/4/7</a:t>
            </a:fld>
            <a:endParaRPr lang="zh-CN" altLang="en-US"/>
          </a:p>
        </p:txBody>
      </p:sp>
    </p:spTree>
    <p:extLst>
      <p:ext uri="{BB962C8B-B14F-4D97-AF65-F5344CB8AC3E}">
        <p14:creationId xmlns:p14="http://schemas.microsoft.com/office/powerpoint/2010/main" val="409540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对象发布与状态失控</a:t>
            </a:r>
            <a:endParaRPr lang="zh-CN" altLang="en-US" dirty="0"/>
          </a:p>
        </p:txBody>
      </p:sp>
      <p:sp>
        <p:nvSpPr>
          <p:cNvPr id="3" name="内容占位符 2"/>
          <p:cNvSpPr>
            <a:spLocks noGrp="1"/>
          </p:cNvSpPr>
          <p:nvPr>
            <p:ph idx="1"/>
          </p:nvPr>
        </p:nvSpPr>
        <p:spPr/>
        <p:txBody>
          <a:bodyPr/>
          <a:lstStyle/>
          <a:p>
            <a:r>
              <a:rPr lang="zh-CN" altLang="en-US" dirty="0" smtClean="0"/>
              <a:t>对象发布</a:t>
            </a:r>
            <a:endParaRPr lang="en-US" altLang="zh-CN" dirty="0" smtClean="0"/>
          </a:p>
          <a:p>
            <a:pPr lvl="1"/>
            <a:r>
              <a:rPr lang="zh-CN" altLang="en-US" dirty="0" smtClean="0"/>
              <a:t>把对象“丢进”外部直接可访问的集合中</a:t>
            </a:r>
            <a:endParaRPr lang="en-US" altLang="zh-CN" dirty="0" smtClean="0"/>
          </a:p>
          <a:p>
            <a:pPr lvl="1"/>
            <a:r>
              <a:rPr lang="zh-CN" altLang="en-US" dirty="0" smtClean="0"/>
              <a:t>把对象传递入另外一个类的方法中</a:t>
            </a:r>
            <a:endParaRPr lang="en-US" altLang="zh-CN" dirty="0" smtClean="0"/>
          </a:p>
          <a:p>
            <a:pPr lvl="1"/>
            <a:r>
              <a:rPr lang="zh-CN" altLang="en-US" dirty="0" smtClean="0"/>
              <a:t>通过方法返回值把对象返回到外部</a:t>
            </a:r>
            <a:endParaRPr lang="en-US" altLang="zh-CN" dirty="0" smtClean="0"/>
          </a:p>
          <a:p>
            <a:r>
              <a:rPr lang="zh-CN" altLang="en-US" dirty="0" smtClean="0"/>
              <a:t>在单线程程序中，对象发布不会影响执行结果</a:t>
            </a:r>
            <a:endParaRPr lang="en-US" altLang="zh-CN" dirty="0" smtClean="0"/>
          </a:p>
          <a:p>
            <a:r>
              <a:rPr lang="zh-CN" altLang="en-US" dirty="0"/>
              <a:t>多</a:t>
            </a:r>
            <a:r>
              <a:rPr lang="zh-CN" altLang="en-US" dirty="0" smtClean="0"/>
              <a:t>线程程序必须跟踪发布出去的每个对象</a:t>
            </a:r>
            <a:endParaRPr lang="en-US" altLang="zh-CN" dirty="0" smtClean="0"/>
          </a:p>
          <a:p>
            <a:pPr lvl="1"/>
            <a:r>
              <a:rPr lang="zh-CN" altLang="en-US" dirty="0" smtClean="0"/>
              <a:t>确保对其访问的线程之间的执行顺序得到控制</a:t>
            </a:r>
            <a:endParaRPr lang="en-US" altLang="zh-CN" dirty="0" smtClean="0"/>
          </a:p>
          <a:p>
            <a:pPr lvl="1"/>
            <a:r>
              <a:rPr lang="zh-CN" altLang="en-US" dirty="0" smtClean="0"/>
              <a:t>否则出现状态失控</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23</a:t>
            </a:fld>
            <a:endParaRPr lang="zh-CN" altLang="en-US"/>
          </a:p>
        </p:txBody>
      </p:sp>
      <p:sp>
        <p:nvSpPr>
          <p:cNvPr id="5" name="矩形 4"/>
          <p:cNvSpPr/>
          <p:nvPr/>
        </p:nvSpPr>
        <p:spPr>
          <a:xfrm>
            <a:off x="4805680" y="5156021"/>
            <a:ext cx="7030720" cy="1200329"/>
          </a:xfrm>
          <a:prstGeom prst="rect">
            <a:avLst/>
          </a:prstGeom>
        </p:spPr>
        <p:txBody>
          <a:bodyPr wrap="square">
            <a:spAutoFit/>
          </a:bodyPr>
          <a:lstStyle/>
          <a:p>
            <a:r>
              <a:rPr lang="en-US" altLang="zh-CN" b="1" dirty="0">
                <a:solidFill>
                  <a:srgbClr val="FF0000"/>
                </a:solidFill>
                <a:latin typeface="LucidaConsole"/>
              </a:rPr>
              <a:t>class </a:t>
            </a:r>
            <a:r>
              <a:rPr lang="en-US" altLang="zh-CN" b="1" dirty="0" err="1" smtClean="0">
                <a:solidFill>
                  <a:srgbClr val="FF0000"/>
                </a:solidFill>
                <a:latin typeface="LucidaConsole"/>
              </a:rPr>
              <a:t>UnsafePublication</a:t>
            </a:r>
            <a:r>
              <a:rPr lang="en-US" altLang="zh-CN" b="1" dirty="0" smtClean="0">
                <a:solidFill>
                  <a:srgbClr val="FF0000"/>
                </a:solidFill>
                <a:latin typeface="LucidaConsole"/>
              </a:rPr>
              <a:t> </a:t>
            </a:r>
            <a:r>
              <a:rPr lang="en-US" altLang="zh-CN" b="1" dirty="0">
                <a:solidFill>
                  <a:srgbClr val="FF0000"/>
                </a:solidFill>
                <a:latin typeface="LucidaConsole"/>
              </a:rPr>
              <a:t>{</a:t>
            </a:r>
          </a:p>
          <a:p>
            <a:r>
              <a:rPr lang="en-US" altLang="zh-CN" b="1" dirty="0" smtClean="0">
                <a:solidFill>
                  <a:srgbClr val="FF0000"/>
                </a:solidFill>
                <a:latin typeface="LucidaConsole"/>
              </a:rPr>
              <a:t>   private </a:t>
            </a:r>
            <a:r>
              <a:rPr lang="en-US" altLang="zh-CN" b="1" dirty="0">
                <a:solidFill>
                  <a:srgbClr val="FF0000"/>
                </a:solidFill>
                <a:latin typeface="LucidaConsole"/>
              </a:rPr>
              <a:t>String[] states = new String[] </a:t>
            </a:r>
            <a:r>
              <a:rPr lang="en-US" altLang="zh-CN" b="1" dirty="0" smtClean="0">
                <a:solidFill>
                  <a:srgbClr val="FF0000"/>
                </a:solidFill>
                <a:latin typeface="LucidaConsole"/>
              </a:rPr>
              <a:t>{"</a:t>
            </a:r>
            <a:r>
              <a:rPr lang="en-US" altLang="zh-CN" b="1" dirty="0">
                <a:solidFill>
                  <a:srgbClr val="FF0000"/>
                </a:solidFill>
                <a:latin typeface="LucidaConsole"/>
              </a:rPr>
              <a:t>AK", "AL" </a:t>
            </a:r>
            <a:r>
              <a:rPr lang="en-US" altLang="zh-CN" b="1" dirty="0" smtClean="0">
                <a:solidFill>
                  <a:srgbClr val="FF0000"/>
                </a:solidFill>
                <a:latin typeface="LucidaConsole"/>
              </a:rPr>
              <a:t>...};</a:t>
            </a:r>
            <a:endParaRPr lang="en-US" altLang="zh-CN" b="1" dirty="0">
              <a:solidFill>
                <a:srgbClr val="FF0000"/>
              </a:solidFill>
              <a:latin typeface="LucidaConsole"/>
            </a:endParaRPr>
          </a:p>
          <a:p>
            <a:r>
              <a:rPr lang="en-US" altLang="zh-CN" b="1" dirty="0" smtClean="0">
                <a:solidFill>
                  <a:srgbClr val="FF0000"/>
                </a:solidFill>
                <a:latin typeface="LucidaConsole"/>
              </a:rPr>
              <a:t>   public </a:t>
            </a:r>
            <a:r>
              <a:rPr lang="en-US" altLang="zh-CN" b="1" dirty="0">
                <a:solidFill>
                  <a:srgbClr val="FF0000"/>
                </a:solidFill>
                <a:latin typeface="LucidaConsole"/>
              </a:rPr>
              <a:t>String[] </a:t>
            </a:r>
            <a:r>
              <a:rPr lang="en-US" altLang="zh-CN" b="1" dirty="0" err="1">
                <a:solidFill>
                  <a:srgbClr val="FF0000"/>
                </a:solidFill>
                <a:latin typeface="LucidaConsole"/>
              </a:rPr>
              <a:t>getStates</a:t>
            </a:r>
            <a:r>
              <a:rPr lang="en-US" altLang="zh-CN" b="1" dirty="0">
                <a:solidFill>
                  <a:srgbClr val="FF0000"/>
                </a:solidFill>
                <a:latin typeface="LucidaConsole"/>
              </a:rPr>
              <a:t>() { return states; }</a:t>
            </a:r>
          </a:p>
          <a:p>
            <a:r>
              <a:rPr lang="en-US" altLang="zh-CN" b="1" dirty="0">
                <a:solidFill>
                  <a:srgbClr val="FF0000"/>
                </a:solidFill>
                <a:latin typeface="LucidaConsole"/>
              </a:rPr>
              <a:t>}</a:t>
            </a:r>
            <a:endParaRPr lang="zh-CN" altLang="en-US" b="1" dirty="0">
              <a:solidFill>
                <a:srgbClr val="FF0000"/>
              </a:solidFill>
            </a:endParaRPr>
          </a:p>
        </p:txBody>
      </p:sp>
      <p:sp>
        <p:nvSpPr>
          <p:cNvPr id="6" name="日期占位符 5"/>
          <p:cNvSpPr>
            <a:spLocks noGrp="1"/>
          </p:cNvSpPr>
          <p:nvPr>
            <p:ph type="dt" sz="half" idx="10"/>
          </p:nvPr>
        </p:nvSpPr>
        <p:spPr/>
        <p:txBody>
          <a:bodyPr/>
          <a:lstStyle/>
          <a:p>
            <a:fld id="{2CC59249-B782-49F1-A95B-08F5FFBE114B}" type="datetime1">
              <a:rPr lang="zh-CN" altLang="en-US" smtClean="0"/>
              <a:t>2017/4/7</a:t>
            </a:fld>
            <a:endParaRPr lang="zh-CN" altLang="en-US"/>
          </a:p>
        </p:txBody>
      </p:sp>
    </p:spTree>
    <p:extLst>
      <p:ext uri="{BB962C8B-B14F-4D97-AF65-F5344CB8AC3E}">
        <p14:creationId xmlns:p14="http://schemas.microsoft.com/office/powerpoint/2010/main" val="4267813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对象发布与状态失控</a:t>
            </a:r>
          </a:p>
        </p:txBody>
      </p:sp>
      <p:sp>
        <p:nvSpPr>
          <p:cNvPr id="3" name="内容占位符 2"/>
          <p:cNvSpPr>
            <a:spLocks noGrp="1"/>
          </p:cNvSpPr>
          <p:nvPr>
            <p:ph idx="1"/>
          </p:nvPr>
        </p:nvSpPr>
        <p:spPr>
          <a:xfrm>
            <a:off x="4217697" y="1328848"/>
            <a:ext cx="7655560" cy="1835833"/>
          </a:xfrm>
        </p:spPr>
        <p:txBody>
          <a:bodyPr>
            <a:noAutofit/>
          </a:bodyPr>
          <a:lstStyle/>
          <a:p>
            <a:r>
              <a:rPr lang="zh-CN" altLang="en-US" sz="2400" dirty="0" smtClean="0"/>
              <a:t>我们必须做对象引用分析</a:t>
            </a:r>
            <a:endParaRPr lang="en-US" altLang="zh-CN" sz="2400" dirty="0" smtClean="0"/>
          </a:p>
          <a:p>
            <a:pPr lvl="1"/>
            <a:r>
              <a:rPr lang="zh-CN" altLang="en-US" sz="2000" dirty="0" smtClean="0"/>
              <a:t>数据流分析的一种</a:t>
            </a:r>
            <a:endParaRPr lang="en-US" altLang="zh-CN" sz="2000" dirty="0" smtClean="0"/>
          </a:p>
          <a:p>
            <a:pPr lvl="1"/>
            <a:r>
              <a:rPr lang="zh-CN" altLang="en-US" sz="2000" dirty="0" smtClean="0"/>
              <a:t>得到对象传递引用链：方法代码区块</a:t>
            </a:r>
            <a:endParaRPr lang="en-US" altLang="zh-CN" sz="2000" dirty="0" smtClean="0"/>
          </a:p>
          <a:p>
            <a:pPr lvl="1"/>
            <a:r>
              <a:rPr lang="zh-CN" altLang="en-US" sz="2000" dirty="0" smtClean="0"/>
              <a:t>处于同一条传递引用链上的代码区块如果跨越多个线程，则都需要进行同步控制，否则就会产生共享对象状态失控</a:t>
            </a:r>
            <a:r>
              <a:rPr lang="en-US" altLang="zh-CN" sz="2000" dirty="0" smtClean="0"/>
              <a:t>--》</a:t>
            </a:r>
            <a:r>
              <a:rPr lang="zh-CN" altLang="en-US" sz="2000" dirty="0" smtClean="0"/>
              <a:t>线程不安全</a:t>
            </a:r>
            <a:endParaRPr lang="en-US" altLang="zh-CN" sz="2000" dirty="0" smtClean="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24</a:t>
            </a:fld>
            <a:endParaRPr lang="zh-CN" altLang="en-US"/>
          </a:p>
        </p:txBody>
      </p:sp>
      <p:sp>
        <p:nvSpPr>
          <p:cNvPr id="5" name="文本框 4"/>
          <p:cNvSpPr txBox="1"/>
          <p:nvPr/>
        </p:nvSpPr>
        <p:spPr>
          <a:xfrm>
            <a:off x="323384" y="1789312"/>
            <a:ext cx="3929217" cy="4524315"/>
          </a:xfrm>
          <a:prstGeom prst="rect">
            <a:avLst/>
          </a:prstGeom>
          <a:noFill/>
        </p:spPr>
        <p:txBody>
          <a:bodyPr wrap="none" rtlCol="0">
            <a:spAutoFit/>
          </a:bodyPr>
          <a:lstStyle/>
          <a:p>
            <a:r>
              <a:rPr lang="en-US" altLang="zh-CN" dirty="0" smtClean="0"/>
              <a:t>public class Student{</a:t>
            </a:r>
          </a:p>
          <a:p>
            <a:r>
              <a:rPr lang="en-US" altLang="zh-CN" dirty="0"/>
              <a:t> </a:t>
            </a:r>
            <a:r>
              <a:rPr lang="en-US" altLang="zh-CN" dirty="0" smtClean="0"/>
              <a:t>    private Vector&lt;Course&gt; </a:t>
            </a:r>
            <a:r>
              <a:rPr lang="en-US" altLang="zh-CN" dirty="0" err="1" smtClean="0"/>
              <a:t>courseList</a:t>
            </a:r>
            <a:r>
              <a:rPr lang="en-US" altLang="zh-CN" dirty="0" smtClean="0"/>
              <a:t>;</a:t>
            </a:r>
          </a:p>
          <a:p>
            <a:r>
              <a:rPr lang="en-US" altLang="zh-CN" dirty="0"/>
              <a:t> </a:t>
            </a:r>
            <a:r>
              <a:rPr lang="en-US" altLang="zh-CN" dirty="0" smtClean="0"/>
              <a:t>    private </a:t>
            </a:r>
            <a:r>
              <a:rPr lang="en-US" altLang="zh-CN" dirty="0" err="1" smtClean="0"/>
              <a:t>int</a:t>
            </a:r>
            <a:r>
              <a:rPr lang="en-US" altLang="zh-CN" dirty="0" smtClean="0"/>
              <a:t> id;</a:t>
            </a:r>
          </a:p>
          <a:p>
            <a:r>
              <a:rPr lang="en-US" altLang="zh-CN" dirty="0" smtClean="0"/>
              <a:t>     public Student(</a:t>
            </a:r>
            <a:r>
              <a:rPr lang="en-US" altLang="zh-CN" dirty="0" err="1" smtClean="0"/>
              <a:t>int</a:t>
            </a:r>
            <a:r>
              <a:rPr lang="en-US" altLang="zh-CN" dirty="0" smtClean="0"/>
              <a:t> </a:t>
            </a:r>
            <a:r>
              <a:rPr lang="en-US" altLang="zh-CN" dirty="0" err="1" smtClean="0"/>
              <a:t>stuID</a:t>
            </a:r>
            <a:r>
              <a:rPr lang="en-US" altLang="zh-CN" dirty="0" smtClean="0"/>
              <a:t>){</a:t>
            </a:r>
          </a:p>
          <a:p>
            <a:r>
              <a:rPr lang="en-US" altLang="zh-CN" dirty="0"/>
              <a:t> </a:t>
            </a:r>
            <a:r>
              <a:rPr lang="en-US" altLang="zh-CN" dirty="0" smtClean="0"/>
              <a:t>          </a:t>
            </a:r>
            <a:r>
              <a:rPr lang="en-US" altLang="zh-CN" dirty="0" err="1" smtClean="0"/>
              <a:t>courseList</a:t>
            </a:r>
            <a:r>
              <a:rPr lang="en-US" altLang="zh-CN" dirty="0" smtClean="0"/>
              <a:t> = new Vector&lt;Course&gt;;</a:t>
            </a:r>
          </a:p>
          <a:p>
            <a:r>
              <a:rPr lang="en-US" altLang="zh-CN" dirty="0"/>
              <a:t> </a:t>
            </a:r>
            <a:r>
              <a:rPr lang="en-US" altLang="zh-CN" dirty="0" smtClean="0"/>
              <a:t>          id = </a:t>
            </a:r>
            <a:r>
              <a:rPr lang="en-US" altLang="zh-CN" dirty="0" err="1" smtClean="0"/>
              <a:t>stuID</a:t>
            </a:r>
            <a:r>
              <a:rPr lang="en-US" altLang="zh-CN" dirty="0" smtClean="0"/>
              <a:t>;</a:t>
            </a:r>
          </a:p>
          <a:p>
            <a:r>
              <a:rPr lang="en-US" altLang="zh-CN" dirty="0"/>
              <a:t> </a:t>
            </a:r>
            <a:r>
              <a:rPr lang="en-US" altLang="zh-CN" dirty="0" smtClean="0"/>
              <a:t>    }</a:t>
            </a:r>
          </a:p>
          <a:p>
            <a:r>
              <a:rPr lang="en-US" altLang="zh-CN" dirty="0"/>
              <a:t> </a:t>
            </a:r>
            <a:r>
              <a:rPr lang="en-US" altLang="zh-CN" dirty="0" smtClean="0"/>
              <a:t>    public Vector&lt;Course&gt; get() {</a:t>
            </a:r>
          </a:p>
          <a:p>
            <a:r>
              <a:rPr lang="en-US" altLang="zh-CN" dirty="0"/>
              <a:t> </a:t>
            </a:r>
            <a:r>
              <a:rPr lang="en-US" altLang="zh-CN" dirty="0" smtClean="0"/>
              <a:t>          </a:t>
            </a:r>
            <a:r>
              <a:rPr lang="en-US" altLang="zh-CN" b="1" dirty="0" smtClean="0"/>
              <a:t>return </a:t>
            </a:r>
            <a:r>
              <a:rPr lang="en-US" altLang="zh-CN" b="1" dirty="0" err="1" smtClean="0"/>
              <a:t>courseList</a:t>
            </a:r>
            <a:r>
              <a:rPr lang="en-US" altLang="zh-CN" dirty="0" smtClean="0"/>
              <a:t>;</a:t>
            </a:r>
          </a:p>
          <a:p>
            <a:r>
              <a:rPr lang="en-US" altLang="zh-CN" dirty="0"/>
              <a:t> </a:t>
            </a:r>
            <a:r>
              <a:rPr lang="en-US" altLang="zh-CN" dirty="0" smtClean="0"/>
              <a:t>    }</a:t>
            </a:r>
          </a:p>
          <a:p>
            <a:r>
              <a:rPr lang="en-US" altLang="zh-CN" dirty="0"/>
              <a:t> </a:t>
            </a:r>
            <a:r>
              <a:rPr lang="en-US" altLang="zh-CN" dirty="0" smtClean="0"/>
              <a:t>    public </a:t>
            </a:r>
            <a:r>
              <a:rPr lang="en-US" altLang="zh-CN" dirty="0" err="1" smtClean="0"/>
              <a:t>boolean</a:t>
            </a:r>
            <a:r>
              <a:rPr lang="en-US" altLang="zh-CN" dirty="0" smtClean="0"/>
              <a:t> append(Course c){</a:t>
            </a:r>
          </a:p>
          <a:p>
            <a:r>
              <a:rPr lang="en-US" altLang="zh-CN" dirty="0" smtClean="0"/>
              <a:t>            if(!exist(c)) </a:t>
            </a:r>
            <a:r>
              <a:rPr lang="en-US" altLang="zh-CN" dirty="0" err="1" smtClean="0"/>
              <a:t>courseList.append</a:t>
            </a:r>
            <a:r>
              <a:rPr lang="en-US" altLang="zh-CN" dirty="0" smtClean="0"/>
              <a:t>(c);</a:t>
            </a:r>
          </a:p>
          <a:p>
            <a:r>
              <a:rPr lang="en-US" altLang="zh-CN" dirty="0"/>
              <a:t> </a:t>
            </a:r>
            <a:r>
              <a:rPr lang="en-US" altLang="zh-CN" dirty="0" smtClean="0"/>
              <a:t>           return true;</a:t>
            </a:r>
          </a:p>
          <a:p>
            <a:r>
              <a:rPr lang="en-US" altLang="zh-CN" dirty="0"/>
              <a:t> </a:t>
            </a:r>
            <a:r>
              <a:rPr lang="en-US" altLang="zh-CN" dirty="0" smtClean="0"/>
              <a:t>    }</a:t>
            </a:r>
          </a:p>
          <a:p>
            <a:r>
              <a:rPr lang="en-US" altLang="zh-CN" dirty="0"/>
              <a:t> </a:t>
            </a:r>
            <a:r>
              <a:rPr lang="en-US" altLang="zh-CN" dirty="0" smtClean="0"/>
              <a:t>    …other methods…</a:t>
            </a:r>
          </a:p>
          <a:p>
            <a:r>
              <a:rPr lang="en-US" altLang="zh-CN" dirty="0"/>
              <a:t>}</a:t>
            </a:r>
            <a:endParaRPr lang="zh-CN" altLang="en-US" dirty="0"/>
          </a:p>
        </p:txBody>
      </p:sp>
      <p:sp>
        <p:nvSpPr>
          <p:cNvPr id="6" name="文本框 5"/>
          <p:cNvSpPr txBox="1"/>
          <p:nvPr/>
        </p:nvSpPr>
        <p:spPr>
          <a:xfrm>
            <a:off x="6096000" y="3164681"/>
            <a:ext cx="4992457" cy="3693319"/>
          </a:xfrm>
          <a:prstGeom prst="rect">
            <a:avLst/>
          </a:prstGeom>
          <a:noFill/>
        </p:spPr>
        <p:txBody>
          <a:bodyPr wrap="none" rtlCol="0">
            <a:spAutoFit/>
          </a:bodyPr>
          <a:lstStyle/>
          <a:p>
            <a:r>
              <a:rPr lang="en-US" altLang="zh-CN" dirty="0" smtClean="0"/>
              <a:t>public class Manager{</a:t>
            </a:r>
          </a:p>
          <a:p>
            <a:r>
              <a:rPr lang="en-US" altLang="zh-CN" dirty="0"/>
              <a:t> </a:t>
            </a:r>
            <a:r>
              <a:rPr lang="en-US" altLang="zh-CN" dirty="0" smtClean="0"/>
              <a:t>    private Vector&lt;Student&gt; </a:t>
            </a:r>
            <a:r>
              <a:rPr lang="en-US" altLang="zh-CN" dirty="0" err="1" smtClean="0"/>
              <a:t>studentList</a:t>
            </a:r>
            <a:r>
              <a:rPr lang="en-US" altLang="zh-CN" dirty="0" smtClean="0"/>
              <a:t>;</a:t>
            </a:r>
          </a:p>
          <a:p>
            <a:r>
              <a:rPr lang="en-US" altLang="zh-CN" dirty="0" smtClean="0"/>
              <a:t>     public void manage(</a:t>
            </a:r>
            <a:r>
              <a:rPr lang="en-US" altLang="zh-CN" dirty="0" err="1" smtClean="0"/>
              <a:t>int</a:t>
            </a:r>
            <a:r>
              <a:rPr lang="en-US" altLang="zh-CN" dirty="0" smtClean="0"/>
              <a:t> </a:t>
            </a:r>
            <a:r>
              <a:rPr lang="en-US" altLang="zh-CN" dirty="0" err="1" smtClean="0"/>
              <a:t>stuID</a:t>
            </a:r>
            <a:r>
              <a:rPr lang="en-US" altLang="zh-CN" dirty="0" smtClean="0"/>
              <a:t>){</a:t>
            </a:r>
          </a:p>
          <a:p>
            <a:r>
              <a:rPr lang="en-US" altLang="zh-CN" dirty="0"/>
              <a:t> </a:t>
            </a:r>
            <a:r>
              <a:rPr lang="en-US" altLang="zh-CN" dirty="0" smtClean="0"/>
              <a:t>          …retrieve the student by the </a:t>
            </a:r>
            <a:r>
              <a:rPr lang="en-US" altLang="zh-CN" dirty="0" err="1" smtClean="0"/>
              <a:t>stuID</a:t>
            </a:r>
            <a:endParaRPr lang="en-US" altLang="zh-CN" dirty="0" smtClean="0"/>
          </a:p>
          <a:p>
            <a:r>
              <a:rPr lang="en-US" altLang="zh-CN" dirty="0"/>
              <a:t> </a:t>
            </a:r>
            <a:r>
              <a:rPr lang="en-US" altLang="zh-CN" dirty="0" smtClean="0"/>
              <a:t>          </a:t>
            </a:r>
            <a:r>
              <a:rPr lang="en-US" altLang="zh-CN" b="1" dirty="0" smtClean="0"/>
              <a:t>list = </a:t>
            </a:r>
            <a:r>
              <a:rPr lang="en-US" altLang="zh-CN" b="1" dirty="0" err="1" smtClean="0"/>
              <a:t>student.get</a:t>
            </a:r>
            <a:r>
              <a:rPr lang="en-US" altLang="zh-CN" b="1" dirty="0" smtClean="0"/>
              <a:t>();</a:t>
            </a:r>
          </a:p>
          <a:p>
            <a:r>
              <a:rPr lang="en-US" altLang="zh-CN" dirty="0" smtClean="0"/>
              <a:t>           for (Course c: list){</a:t>
            </a:r>
          </a:p>
          <a:p>
            <a:r>
              <a:rPr lang="en-US" altLang="zh-CN" dirty="0"/>
              <a:t> </a:t>
            </a:r>
            <a:r>
              <a:rPr lang="en-US" altLang="zh-CN" dirty="0" smtClean="0"/>
              <a:t>              if(</a:t>
            </a:r>
            <a:r>
              <a:rPr lang="en-US" altLang="zh-CN" dirty="0" err="1" smtClean="0"/>
              <a:t>c.matches</a:t>
            </a:r>
            <a:r>
              <a:rPr lang="en-US" altLang="zh-CN" dirty="0" smtClean="0"/>
              <a:t>()) </a:t>
            </a:r>
            <a:r>
              <a:rPr lang="en-US" altLang="zh-CN" b="1" dirty="0" err="1" smtClean="0"/>
              <a:t>c.update</a:t>
            </a:r>
            <a:r>
              <a:rPr lang="en-US" altLang="zh-CN" b="1" dirty="0" smtClean="0"/>
              <a:t>(…);</a:t>
            </a:r>
          </a:p>
          <a:p>
            <a:r>
              <a:rPr lang="en-US" altLang="zh-CN" dirty="0"/>
              <a:t> </a:t>
            </a:r>
            <a:r>
              <a:rPr lang="en-US" altLang="zh-CN" dirty="0" smtClean="0"/>
              <a:t>    }</a:t>
            </a:r>
          </a:p>
          <a:p>
            <a:r>
              <a:rPr lang="en-US" altLang="zh-CN" dirty="0"/>
              <a:t> </a:t>
            </a:r>
            <a:r>
              <a:rPr lang="en-US" altLang="zh-CN" dirty="0" smtClean="0"/>
              <a:t>    public </a:t>
            </a:r>
            <a:r>
              <a:rPr lang="en-US" altLang="zh-CN" dirty="0" err="1" smtClean="0"/>
              <a:t>boolean</a:t>
            </a:r>
            <a:r>
              <a:rPr lang="en-US" altLang="zh-CN" dirty="0" smtClean="0"/>
              <a:t> </a:t>
            </a:r>
            <a:r>
              <a:rPr lang="en-US" altLang="zh-CN" dirty="0" err="1" smtClean="0"/>
              <a:t>selectCourse</a:t>
            </a:r>
            <a:r>
              <a:rPr lang="en-US" altLang="zh-CN" dirty="0" smtClean="0"/>
              <a:t>(</a:t>
            </a:r>
            <a:r>
              <a:rPr lang="en-US" altLang="zh-CN" dirty="0" err="1" smtClean="0"/>
              <a:t>int</a:t>
            </a:r>
            <a:r>
              <a:rPr lang="en-US" altLang="zh-CN" dirty="0" smtClean="0"/>
              <a:t> </a:t>
            </a:r>
            <a:r>
              <a:rPr lang="en-US" altLang="zh-CN" dirty="0" err="1" smtClean="0"/>
              <a:t>stuID</a:t>
            </a:r>
            <a:r>
              <a:rPr lang="en-US" altLang="zh-CN" dirty="0" smtClean="0"/>
              <a:t>, Course c){</a:t>
            </a:r>
          </a:p>
          <a:p>
            <a:r>
              <a:rPr lang="en-US" altLang="zh-CN" dirty="0"/>
              <a:t> </a:t>
            </a:r>
            <a:r>
              <a:rPr lang="en-US" altLang="zh-CN" dirty="0" smtClean="0"/>
              <a:t>          </a:t>
            </a:r>
            <a:r>
              <a:rPr lang="en-US" altLang="zh-CN" dirty="0"/>
              <a:t>…retrieve the student </a:t>
            </a:r>
            <a:r>
              <a:rPr lang="en-US" altLang="zh-CN" dirty="0" smtClean="0"/>
              <a:t>by the </a:t>
            </a:r>
            <a:r>
              <a:rPr lang="en-US" altLang="zh-CN" dirty="0" err="1"/>
              <a:t>stuID</a:t>
            </a:r>
            <a:endParaRPr lang="en-US" altLang="zh-CN" dirty="0"/>
          </a:p>
          <a:p>
            <a:r>
              <a:rPr lang="en-US" altLang="zh-CN" dirty="0" smtClean="0"/>
              <a:t>           return </a:t>
            </a:r>
            <a:r>
              <a:rPr lang="en-US" altLang="zh-CN" dirty="0" err="1" smtClean="0"/>
              <a:t>student.append</a:t>
            </a:r>
            <a:r>
              <a:rPr lang="en-US" altLang="zh-CN" dirty="0" smtClean="0"/>
              <a:t>(c);</a:t>
            </a:r>
          </a:p>
          <a:p>
            <a:r>
              <a:rPr lang="en-US" altLang="zh-CN" dirty="0"/>
              <a:t> </a:t>
            </a:r>
            <a:r>
              <a:rPr lang="en-US" altLang="zh-CN" dirty="0" smtClean="0"/>
              <a:t>    }</a:t>
            </a:r>
          </a:p>
          <a:p>
            <a:r>
              <a:rPr lang="en-US" altLang="zh-CN" dirty="0"/>
              <a:t>}</a:t>
            </a:r>
            <a:endParaRPr lang="zh-CN" altLang="en-US" dirty="0"/>
          </a:p>
        </p:txBody>
      </p:sp>
      <p:sp>
        <p:nvSpPr>
          <p:cNvPr id="7" name="日期占位符 6"/>
          <p:cNvSpPr>
            <a:spLocks noGrp="1"/>
          </p:cNvSpPr>
          <p:nvPr>
            <p:ph type="dt" sz="half" idx="10"/>
          </p:nvPr>
        </p:nvSpPr>
        <p:spPr/>
        <p:txBody>
          <a:bodyPr/>
          <a:lstStyle/>
          <a:p>
            <a:fld id="{24D93BA5-6CA2-492B-92F7-AA27D97C9EFE}" type="datetime1">
              <a:rPr lang="zh-CN" altLang="en-US" smtClean="0"/>
              <a:t>2017/4/7</a:t>
            </a:fld>
            <a:endParaRPr lang="zh-CN" altLang="en-US"/>
          </a:p>
        </p:txBody>
      </p:sp>
    </p:spTree>
    <p:extLst>
      <p:ext uri="{BB962C8B-B14F-4D97-AF65-F5344CB8AC3E}">
        <p14:creationId xmlns:p14="http://schemas.microsoft.com/office/powerpoint/2010/main" val="1959594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如何确保线程安全</a:t>
            </a:r>
            <a:endParaRPr lang="zh-CN" altLang="en-US" dirty="0"/>
          </a:p>
        </p:txBody>
      </p:sp>
      <p:sp>
        <p:nvSpPr>
          <p:cNvPr id="3" name="内容占位符 2"/>
          <p:cNvSpPr>
            <a:spLocks noGrp="1"/>
          </p:cNvSpPr>
          <p:nvPr>
            <p:ph idx="1"/>
          </p:nvPr>
        </p:nvSpPr>
        <p:spPr/>
        <p:txBody>
          <a:bodyPr/>
          <a:lstStyle/>
          <a:p>
            <a:r>
              <a:rPr lang="zh-CN" altLang="en-US" dirty="0" smtClean="0"/>
              <a:t>使用不可变对象</a:t>
            </a:r>
            <a:endParaRPr lang="en-US" altLang="zh-CN" dirty="0" smtClean="0"/>
          </a:p>
          <a:p>
            <a:pPr lvl="1"/>
            <a:r>
              <a:rPr lang="zh-CN" altLang="en-US" dirty="0" smtClean="0"/>
              <a:t>使用</a:t>
            </a:r>
            <a:r>
              <a:rPr lang="en-US" altLang="zh-CN" dirty="0" smtClean="0"/>
              <a:t>final</a:t>
            </a:r>
            <a:r>
              <a:rPr lang="zh-CN" altLang="en-US" dirty="0" smtClean="0"/>
              <a:t>来强制限制对属性成员的修改</a:t>
            </a:r>
            <a:endParaRPr lang="en-US" altLang="zh-CN" dirty="0" smtClean="0"/>
          </a:p>
          <a:p>
            <a:pPr lvl="1"/>
            <a:r>
              <a:rPr lang="zh-CN" altLang="en-US" dirty="0"/>
              <a:t>要</a:t>
            </a:r>
            <a:r>
              <a:rPr lang="zh-CN" altLang="en-US" dirty="0" smtClean="0"/>
              <a:t>小心对可变对象的引用</a:t>
            </a:r>
            <a:endParaRPr lang="en-US" altLang="zh-CN" dirty="0" smtClean="0"/>
          </a:p>
          <a:p>
            <a:r>
              <a:rPr lang="zh-CN" altLang="en-US" dirty="0" smtClean="0"/>
              <a:t>使用可变对象</a:t>
            </a:r>
            <a:endParaRPr lang="en-US" altLang="zh-CN" dirty="0" smtClean="0"/>
          </a:p>
          <a:p>
            <a:pPr lvl="1"/>
            <a:r>
              <a:rPr lang="zh-CN" altLang="en-US" dirty="0" smtClean="0"/>
              <a:t>操作的原子性</a:t>
            </a:r>
            <a:endParaRPr lang="en-US" altLang="zh-CN" dirty="0" smtClean="0"/>
          </a:p>
          <a:p>
            <a:pPr lvl="1"/>
            <a:r>
              <a:rPr lang="zh-CN" altLang="en-US" dirty="0" smtClean="0"/>
              <a:t>共享对象要始终处于严密控制之下</a:t>
            </a:r>
            <a:endParaRPr lang="en-US" altLang="zh-CN" dirty="0" smtClean="0"/>
          </a:p>
          <a:p>
            <a:pPr lvl="2"/>
            <a:r>
              <a:rPr lang="zh-CN" altLang="en-US" dirty="0" smtClean="0"/>
              <a:t>不能直接</a:t>
            </a:r>
            <a:r>
              <a:rPr lang="en-US" altLang="zh-CN" dirty="0" smtClean="0"/>
              <a:t>return</a:t>
            </a:r>
            <a:r>
              <a:rPr lang="zh-CN" altLang="en-US" dirty="0" smtClean="0"/>
              <a:t>出去</a:t>
            </a:r>
            <a:endParaRPr lang="en-US" altLang="zh-CN" dirty="0" smtClean="0"/>
          </a:p>
          <a:p>
            <a:pPr lvl="1"/>
            <a:r>
              <a:rPr lang="zh-CN" altLang="en-US" dirty="0" smtClean="0"/>
              <a:t>读、写访问的互斥控制</a:t>
            </a:r>
            <a:endParaRPr lang="en-US" altLang="zh-CN" dirty="0" smtClean="0"/>
          </a:p>
          <a:p>
            <a:pPr lvl="1"/>
            <a:r>
              <a:rPr lang="zh-CN" altLang="en-US" dirty="0" smtClean="0"/>
              <a:t>更改的及时可见</a:t>
            </a:r>
            <a:endParaRPr lang="en-US" altLang="zh-CN" dirty="0" smtClean="0"/>
          </a:p>
          <a:p>
            <a:pPr lvl="1"/>
            <a:r>
              <a:rPr lang="zh-CN" altLang="en-US" dirty="0" smtClean="0"/>
              <a:t>设置同步控制范围</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25</a:t>
            </a:fld>
            <a:endParaRPr lang="zh-CN" altLang="en-US"/>
          </a:p>
        </p:txBody>
      </p:sp>
      <p:sp>
        <p:nvSpPr>
          <p:cNvPr id="5" name="文本框 4"/>
          <p:cNvSpPr txBox="1"/>
          <p:nvPr/>
        </p:nvSpPr>
        <p:spPr>
          <a:xfrm>
            <a:off x="7045459" y="2016135"/>
            <a:ext cx="4448782" cy="4801314"/>
          </a:xfrm>
          <a:prstGeom prst="rect">
            <a:avLst/>
          </a:prstGeom>
          <a:noFill/>
        </p:spPr>
        <p:txBody>
          <a:bodyPr wrap="none" rtlCol="0">
            <a:spAutoFit/>
          </a:bodyPr>
          <a:lstStyle/>
          <a:p>
            <a:r>
              <a:rPr lang="en-US" altLang="zh-CN" dirty="0" smtClean="0"/>
              <a:t>public class Board{ //</a:t>
            </a:r>
            <a:r>
              <a:rPr lang="zh-CN" altLang="en-US" dirty="0" smtClean="0"/>
              <a:t>推箱子面板</a:t>
            </a:r>
            <a:endParaRPr lang="en-US" altLang="zh-CN" dirty="0" smtClean="0"/>
          </a:p>
          <a:p>
            <a:r>
              <a:rPr lang="en-US" altLang="zh-CN" dirty="0"/>
              <a:t> </a:t>
            </a:r>
            <a:r>
              <a:rPr lang="en-US" altLang="zh-CN" dirty="0" smtClean="0"/>
              <a:t>    private final Set&lt;Box&gt; </a:t>
            </a:r>
            <a:r>
              <a:rPr lang="en-US" altLang="zh-CN" dirty="0" err="1" smtClean="0"/>
              <a:t>boxList</a:t>
            </a:r>
            <a:r>
              <a:rPr lang="en-US" altLang="zh-CN" dirty="0" smtClean="0"/>
              <a:t>;</a:t>
            </a:r>
          </a:p>
          <a:p>
            <a:r>
              <a:rPr lang="en-US" altLang="zh-CN" dirty="0" smtClean="0"/>
              <a:t>     public Board(){</a:t>
            </a:r>
          </a:p>
          <a:p>
            <a:r>
              <a:rPr lang="en-US" altLang="zh-CN" dirty="0" smtClean="0"/>
              <a:t>          </a:t>
            </a:r>
            <a:r>
              <a:rPr lang="en-US" altLang="zh-CN" dirty="0" err="1" smtClean="0"/>
              <a:t>boxList</a:t>
            </a:r>
            <a:r>
              <a:rPr lang="en-US" altLang="zh-CN" dirty="0" smtClean="0"/>
              <a:t> = </a:t>
            </a:r>
            <a:r>
              <a:rPr lang="en-US" altLang="zh-CN" smtClean="0"/>
              <a:t>new …  </a:t>
            </a:r>
            <a:endParaRPr lang="en-US" altLang="zh-CN" dirty="0" smtClean="0"/>
          </a:p>
          <a:p>
            <a:r>
              <a:rPr lang="en-US" altLang="zh-CN" dirty="0"/>
              <a:t> </a:t>
            </a:r>
            <a:r>
              <a:rPr lang="en-US" altLang="zh-CN" dirty="0" smtClean="0"/>
              <a:t>         </a:t>
            </a:r>
            <a:r>
              <a:rPr lang="en-US" altLang="zh-CN" dirty="0" smtClean="0"/>
              <a:t>while</a:t>
            </a:r>
            <a:r>
              <a:rPr lang="en-US" altLang="zh-CN" dirty="0" smtClean="0"/>
              <a:t>(…){</a:t>
            </a:r>
          </a:p>
          <a:p>
            <a:r>
              <a:rPr lang="en-US" altLang="zh-CN" dirty="0"/>
              <a:t> </a:t>
            </a:r>
            <a:r>
              <a:rPr lang="en-US" altLang="zh-CN" dirty="0" smtClean="0"/>
              <a:t>              Box box = new Box(...);</a:t>
            </a:r>
          </a:p>
          <a:p>
            <a:r>
              <a:rPr lang="en-US" altLang="zh-CN" dirty="0"/>
              <a:t> </a:t>
            </a:r>
            <a:r>
              <a:rPr lang="en-US" altLang="zh-CN" dirty="0" smtClean="0"/>
              <a:t>              </a:t>
            </a:r>
            <a:r>
              <a:rPr lang="en-US" altLang="zh-CN" dirty="0" err="1" smtClean="0"/>
              <a:t>boxList.add</a:t>
            </a:r>
            <a:r>
              <a:rPr lang="en-US" altLang="zh-CN" dirty="0" smtClean="0"/>
              <a:t>(box);}</a:t>
            </a:r>
          </a:p>
          <a:p>
            <a:r>
              <a:rPr lang="en-US" altLang="zh-CN" dirty="0"/>
              <a:t> </a:t>
            </a:r>
            <a:r>
              <a:rPr lang="en-US" altLang="zh-CN" dirty="0" smtClean="0"/>
              <a:t>    }</a:t>
            </a:r>
          </a:p>
          <a:p>
            <a:r>
              <a:rPr lang="en-US" altLang="zh-CN" dirty="0"/>
              <a:t> </a:t>
            </a:r>
            <a:r>
              <a:rPr lang="en-US" altLang="zh-CN" dirty="0" smtClean="0"/>
              <a:t>    public Box get(Position p) {</a:t>
            </a:r>
          </a:p>
          <a:p>
            <a:r>
              <a:rPr lang="en-US" altLang="zh-CN" dirty="0"/>
              <a:t> </a:t>
            </a:r>
            <a:r>
              <a:rPr lang="en-US" altLang="zh-CN" dirty="0" smtClean="0"/>
              <a:t>          box = …. //retrieve a box according to p</a:t>
            </a:r>
          </a:p>
          <a:p>
            <a:r>
              <a:rPr lang="en-US" altLang="zh-CN" dirty="0"/>
              <a:t> </a:t>
            </a:r>
            <a:r>
              <a:rPr lang="en-US" altLang="zh-CN" dirty="0" smtClean="0"/>
              <a:t>          return box;</a:t>
            </a:r>
          </a:p>
          <a:p>
            <a:r>
              <a:rPr lang="en-US" altLang="zh-CN" dirty="0"/>
              <a:t> </a:t>
            </a:r>
            <a:r>
              <a:rPr lang="en-US" altLang="zh-CN" dirty="0" smtClean="0"/>
              <a:t>    }</a:t>
            </a:r>
            <a:endParaRPr lang="en-US" altLang="zh-CN" dirty="0"/>
          </a:p>
          <a:p>
            <a:r>
              <a:rPr lang="en-US" altLang="zh-CN" dirty="0" smtClean="0"/>
              <a:t>     public void draw()</a:t>
            </a:r>
          </a:p>
          <a:p>
            <a:r>
              <a:rPr lang="en-US" altLang="zh-CN" dirty="0"/>
              <a:t> </a:t>
            </a:r>
            <a:r>
              <a:rPr lang="en-US" altLang="zh-CN" dirty="0" smtClean="0"/>
              <a:t>    {</a:t>
            </a:r>
          </a:p>
          <a:p>
            <a:r>
              <a:rPr lang="en-US" altLang="zh-CN" dirty="0"/>
              <a:t> </a:t>
            </a:r>
            <a:r>
              <a:rPr lang="en-US" altLang="zh-CN" dirty="0" smtClean="0"/>
              <a:t>          … draw all the boxes in the board…</a:t>
            </a:r>
          </a:p>
          <a:p>
            <a:r>
              <a:rPr lang="en-US" altLang="zh-CN" dirty="0"/>
              <a:t> </a:t>
            </a:r>
            <a:r>
              <a:rPr lang="en-US" altLang="zh-CN" dirty="0" smtClean="0"/>
              <a:t>    }</a:t>
            </a:r>
          </a:p>
          <a:p>
            <a:r>
              <a:rPr lang="en-US" altLang="zh-CN" dirty="0"/>
              <a:t>}</a:t>
            </a:r>
            <a:endParaRPr lang="zh-CN" altLang="en-US" dirty="0"/>
          </a:p>
        </p:txBody>
      </p:sp>
      <p:sp>
        <p:nvSpPr>
          <p:cNvPr id="6" name="日期占位符 5"/>
          <p:cNvSpPr>
            <a:spLocks noGrp="1"/>
          </p:cNvSpPr>
          <p:nvPr>
            <p:ph type="dt" sz="half" idx="10"/>
          </p:nvPr>
        </p:nvSpPr>
        <p:spPr/>
        <p:txBody>
          <a:bodyPr/>
          <a:lstStyle/>
          <a:p>
            <a:fld id="{32747EEC-DDA0-414A-84A6-37A0F3263D07}" type="datetime1">
              <a:rPr lang="zh-CN" altLang="en-US" smtClean="0"/>
              <a:t>2017/4/7</a:t>
            </a:fld>
            <a:endParaRPr lang="zh-CN" altLang="en-US"/>
          </a:p>
        </p:txBody>
      </p:sp>
    </p:spTree>
    <p:extLst>
      <p:ext uri="{BB962C8B-B14F-4D97-AF65-F5344CB8AC3E}">
        <p14:creationId xmlns:p14="http://schemas.microsoft.com/office/powerpoint/2010/main" val="1603737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如何确保线程安全</a:t>
            </a:r>
          </a:p>
        </p:txBody>
      </p:sp>
      <p:sp>
        <p:nvSpPr>
          <p:cNvPr id="3" name="内容占位符 2"/>
          <p:cNvSpPr>
            <a:spLocks noGrp="1"/>
          </p:cNvSpPr>
          <p:nvPr>
            <p:ph idx="1"/>
          </p:nvPr>
        </p:nvSpPr>
        <p:spPr/>
        <p:txBody>
          <a:bodyPr/>
          <a:lstStyle/>
          <a:p>
            <a:r>
              <a:rPr lang="zh-CN" altLang="en-US" dirty="0" smtClean="0"/>
              <a:t>同步控制范围</a:t>
            </a:r>
            <a:endParaRPr lang="en-US" altLang="zh-CN" dirty="0" smtClean="0"/>
          </a:p>
          <a:p>
            <a:pPr lvl="1"/>
            <a:r>
              <a:rPr lang="zh-CN" altLang="en-US" dirty="0" smtClean="0"/>
              <a:t>方法中代码块同步：</a:t>
            </a:r>
            <a:r>
              <a:rPr lang="en-US" altLang="zh-CN" dirty="0" smtClean="0"/>
              <a:t>synchronized(e){…}</a:t>
            </a:r>
          </a:p>
          <a:p>
            <a:pPr lvl="2"/>
            <a:r>
              <a:rPr lang="zh-CN" altLang="en-US" dirty="0" smtClean="0"/>
              <a:t>每个对象默认都有唯一的一个锁</a:t>
            </a:r>
            <a:endParaRPr lang="en-US" altLang="zh-CN" dirty="0" smtClean="0"/>
          </a:p>
          <a:p>
            <a:pPr lvl="1"/>
            <a:r>
              <a:rPr lang="zh-CN" altLang="en-US" dirty="0" smtClean="0"/>
              <a:t>整个方法同步：</a:t>
            </a:r>
            <a:r>
              <a:rPr lang="en-US" altLang="zh-CN" dirty="0" smtClean="0"/>
              <a:t>public synchronized xxx method(…){…}</a:t>
            </a:r>
          </a:p>
          <a:p>
            <a:pPr lvl="2"/>
            <a:r>
              <a:rPr lang="zh-CN" altLang="en-US" dirty="0" smtClean="0"/>
              <a:t>使用的是什么锁？</a:t>
            </a:r>
            <a:endParaRPr lang="en-US" altLang="zh-CN" dirty="0" smtClean="0"/>
          </a:p>
          <a:p>
            <a:r>
              <a:rPr lang="zh-CN" altLang="en-US" dirty="0" smtClean="0"/>
              <a:t>同步控制范围越大，其他线程等待时间就会越长</a:t>
            </a:r>
            <a:endParaRPr lang="en-US" altLang="zh-CN" dirty="0" smtClean="0"/>
          </a:p>
          <a:p>
            <a:pPr lvl="1"/>
            <a:r>
              <a:rPr lang="zh-CN" altLang="en-US" dirty="0" smtClean="0"/>
              <a:t>性能问题</a:t>
            </a:r>
            <a:endParaRPr lang="en-US" altLang="zh-CN" dirty="0" smtClean="0"/>
          </a:p>
          <a:p>
            <a:pPr lvl="1"/>
            <a:r>
              <a:rPr lang="zh-CN" altLang="en-US" dirty="0" smtClean="0"/>
              <a:t>尽量减少锁的使用，尽量缩小锁控制的范围</a:t>
            </a:r>
            <a:endParaRPr lang="en-US" altLang="zh-CN" dirty="0" smtClean="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26</a:t>
            </a:fld>
            <a:endParaRPr lang="zh-CN" altLang="en-US"/>
          </a:p>
        </p:txBody>
      </p:sp>
      <p:sp>
        <p:nvSpPr>
          <p:cNvPr id="5" name="日期占位符 4"/>
          <p:cNvSpPr>
            <a:spLocks noGrp="1"/>
          </p:cNvSpPr>
          <p:nvPr>
            <p:ph type="dt" sz="half" idx="10"/>
          </p:nvPr>
        </p:nvSpPr>
        <p:spPr/>
        <p:txBody>
          <a:bodyPr/>
          <a:lstStyle/>
          <a:p>
            <a:fld id="{A209C7E1-D1D0-49F2-931B-AE51F659AD40}" type="datetime1">
              <a:rPr lang="zh-CN" altLang="en-US" smtClean="0"/>
              <a:t>2017/4/7</a:t>
            </a:fld>
            <a:endParaRPr lang="zh-CN" altLang="en-US"/>
          </a:p>
        </p:txBody>
      </p:sp>
    </p:spTree>
    <p:extLst>
      <p:ext uri="{BB962C8B-B14F-4D97-AF65-F5344CB8AC3E}">
        <p14:creationId xmlns:p14="http://schemas.microsoft.com/office/powerpoint/2010/main" val="3035236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如何确保线程安全</a:t>
            </a:r>
            <a:endParaRPr lang="en-US" altLang="zh-CN" dirty="0" smtClean="0">
              <a:ea typeface="宋体" panose="02010600030101010101" pitchFamily="2" charset="-122"/>
            </a:endParaRPr>
          </a:p>
        </p:txBody>
      </p:sp>
      <p:sp>
        <p:nvSpPr>
          <p:cNvPr id="11267" name="Rectangle 3"/>
          <p:cNvSpPr>
            <a:spLocks noGrp="1" noChangeArrowheads="1"/>
          </p:cNvSpPr>
          <p:nvPr>
            <p:ph idx="1"/>
          </p:nvPr>
        </p:nvSpPr>
        <p:spPr>
          <a:xfrm>
            <a:off x="838200" y="1825625"/>
            <a:ext cx="10515600" cy="1794905"/>
          </a:xfrm>
        </p:spPr>
        <p:txBody>
          <a:bodyPr>
            <a:normAutofit/>
          </a:bodyPr>
          <a:lstStyle/>
          <a:p>
            <a:r>
              <a:rPr lang="zh-CN" altLang="en-US" dirty="0"/>
              <a:t>无法修改一</a:t>
            </a:r>
            <a:r>
              <a:rPr lang="zh-CN" altLang="en-US" dirty="0" smtClean="0"/>
              <a:t>个非</a:t>
            </a:r>
            <a:r>
              <a:rPr lang="en-US" altLang="zh-CN" dirty="0"/>
              <a:t>thread-safe</a:t>
            </a:r>
            <a:r>
              <a:rPr lang="zh-CN" altLang="en-US" dirty="0" smtClean="0"/>
              <a:t>类的实现时</a:t>
            </a:r>
            <a:r>
              <a:rPr lang="zh-CN" altLang="en-US" dirty="0"/>
              <a:t>怎么办</a:t>
            </a:r>
            <a:r>
              <a:rPr lang="zh-CN" altLang="en-US" dirty="0" smtClean="0"/>
              <a:t>？</a:t>
            </a:r>
            <a:endParaRPr lang="en-US" altLang="zh-CN" dirty="0" smtClean="0"/>
          </a:p>
          <a:p>
            <a:r>
              <a:rPr lang="zh-CN" altLang="en-US" dirty="0" smtClean="0"/>
              <a:t>使用</a:t>
            </a:r>
            <a:r>
              <a:rPr lang="en-US" altLang="zh-CN" dirty="0" smtClean="0"/>
              <a:t>thread-safe wrapper--Monitor Pattern</a:t>
            </a:r>
            <a:endParaRPr lang="en-US" altLang="zh-CN" dirty="0"/>
          </a:p>
          <a:p>
            <a:pPr lvl="1">
              <a:lnSpc>
                <a:spcPct val="80000"/>
              </a:lnSpc>
            </a:pPr>
            <a:r>
              <a:rPr lang="zh-CN" altLang="en-US" dirty="0" smtClean="0">
                <a:ea typeface="宋体" panose="02010600030101010101" pitchFamily="2" charset="-122"/>
              </a:rPr>
              <a:t>设计一个线程安全</a:t>
            </a:r>
            <a:r>
              <a:rPr lang="en-US" altLang="zh-CN" dirty="0" smtClean="0">
                <a:ea typeface="宋体" panose="02010600030101010101" pitchFamily="2" charset="-122"/>
              </a:rPr>
              <a:t>Wrapper</a:t>
            </a:r>
            <a:r>
              <a:rPr lang="zh-CN" altLang="en-US" dirty="0" smtClean="0">
                <a:ea typeface="宋体" panose="02010600030101010101" pitchFamily="2" charset="-122"/>
              </a:rPr>
              <a:t>类，管理对目标类对象的访问</a:t>
            </a:r>
            <a:endParaRPr lang="en-US" altLang="zh-CN" dirty="0">
              <a:ea typeface="宋体" panose="02010600030101010101" pitchFamily="2" charset="-122"/>
            </a:endParaRPr>
          </a:p>
          <a:p>
            <a:pPr lvl="1">
              <a:lnSpc>
                <a:spcPct val="80000"/>
              </a:lnSpc>
            </a:pPr>
            <a:r>
              <a:rPr lang="en-US" altLang="zh-CN" dirty="0" smtClean="0">
                <a:ea typeface="宋体" panose="02010600030101010101" pitchFamily="2" charset="-122"/>
              </a:rPr>
              <a:t>Wrapper</a:t>
            </a:r>
            <a:r>
              <a:rPr lang="zh-CN" altLang="en-US" dirty="0" smtClean="0">
                <a:ea typeface="宋体" panose="02010600030101010101" pitchFamily="2" charset="-122"/>
              </a:rPr>
              <a:t>类提供线程安全的方法来访问所管理的对象</a:t>
            </a:r>
            <a:r>
              <a:rPr lang="en-US" altLang="zh-CN" dirty="0" smtClean="0">
                <a:ea typeface="宋体" panose="02010600030101010101" pitchFamily="2" charset="-122"/>
              </a:rPr>
              <a:t>(delegation)</a:t>
            </a:r>
            <a:endParaRPr lang="en-US" altLang="zh-CN" dirty="0">
              <a:ea typeface="宋体" panose="02010600030101010101" pitchFamily="2" charset="-122"/>
            </a:endParaRPr>
          </a:p>
        </p:txBody>
      </p:sp>
      <p:sp>
        <p:nvSpPr>
          <p:cNvPr id="4" name="文本框 3"/>
          <p:cNvSpPr txBox="1"/>
          <p:nvPr/>
        </p:nvSpPr>
        <p:spPr>
          <a:xfrm>
            <a:off x="581930" y="3582154"/>
            <a:ext cx="4079963" cy="3139321"/>
          </a:xfrm>
          <a:prstGeom prst="rect">
            <a:avLst/>
          </a:prstGeom>
          <a:noFill/>
        </p:spPr>
        <p:txBody>
          <a:bodyPr wrap="none" rtlCol="0">
            <a:spAutoFit/>
          </a:bodyPr>
          <a:lstStyle/>
          <a:p>
            <a:r>
              <a:rPr lang="en-US" altLang="zh-CN" dirty="0" smtClean="0"/>
              <a:t>public class A{</a:t>
            </a:r>
          </a:p>
          <a:p>
            <a:r>
              <a:rPr lang="en-US" altLang="zh-CN" dirty="0"/>
              <a:t> </a:t>
            </a:r>
            <a:r>
              <a:rPr lang="en-US" altLang="zh-CN" dirty="0" smtClean="0"/>
              <a:t>    private </a:t>
            </a:r>
            <a:r>
              <a:rPr lang="en-US" altLang="zh-CN" dirty="0" err="1" smtClean="0"/>
              <a:t>int</a:t>
            </a:r>
            <a:r>
              <a:rPr lang="en-US" altLang="zh-CN" dirty="0" smtClean="0"/>
              <a:t> value;</a:t>
            </a:r>
          </a:p>
          <a:p>
            <a:r>
              <a:rPr lang="en-US" altLang="zh-CN" dirty="0"/>
              <a:t> </a:t>
            </a:r>
            <a:r>
              <a:rPr lang="en-US" altLang="zh-CN" dirty="0" smtClean="0"/>
              <a:t>    private </a:t>
            </a:r>
            <a:r>
              <a:rPr lang="en-US" altLang="zh-CN" dirty="0" err="1" smtClean="0"/>
              <a:t>boolean</a:t>
            </a:r>
            <a:r>
              <a:rPr lang="en-US" altLang="zh-CN" dirty="0" smtClean="0"/>
              <a:t> odd;</a:t>
            </a:r>
          </a:p>
          <a:p>
            <a:r>
              <a:rPr lang="en-US" altLang="zh-CN" dirty="0" smtClean="0"/>
              <a:t>     public A(){</a:t>
            </a:r>
          </a:p>
          <a:p>
            <a:r>
              <a:rPr lang="en-US" altLang="zh-CN" dirty="0" smtClean="0"/>
              <a:t>          value = 0;  odd = false;}</a:t>
            </a:r>
          </a:p>
          <a:p>
            <a:r>
              <a:rPr lang="en-US" altLang="zh-CN" dirty="0"/>
              <a:t> </a:t>
            </a:r>
            <a:r>
              <a:rPr lang="en-US" altLang="zh-CN" dirty="0" smtClean="0"/>
              <a:t>    public void increase(</a:t>
            </a:r>
            <a:r>
              <a:rPr lang="en-US" altLang="zh-CN" dirty="0" err="1" smtClean="0"/>
              <a:t>int</a:t>
            </a:r>
            <a:r>
              <a:rPr lang="en-US" altLang="zh-CN" dirty="0" smtClean="0"/>
              <a:t> x) {</a:t>
            </a:r>
          </a:p>
          <a:p>
            <a:r>
              <a:rPr lang="en-US" altLang="zh-CN" dirty="0" smtClean="0"/>
              <a:t>          value += x;</a:t>
            </a:r>
          </a:p>
          <a:p>
            <a:r>
              <a:rPr lang="en-US" altLang="zh-CN" dirty="0"/>
              <a:t> </a:t>
            </a:r>
            <a:r>
              <a:rPr lang="en-US" altLang="zh-CN" dirty="0" smtClean="0"/>
              <a:t>         if(x%2 ==1 || x%2 == -1) odd = true;</a:t>
            </a:r>
          </a:p>
          <a:p>
            <a:r>
              <a:rPr lang="en-US" altLang="zh-CN" dirty="0"/>
              <a:t> </a:t>
            </a:r>
            <a:r>
              <a:rPr lang="en-US" altLang="zh-CN" dirty="0" smtClean="0"/>
              <a:t>         else odd = false;</a:t>
            </a:r>
          </a:p>
          <a:p>
            <a:r>
              <a:rPr lang="en-US" altLang="zh-CN" dirty="0"/>
              <a:t> </a:t>
            </a:r>
            <a:r>
              <a:rPr lang="en-US" altLang="zh-CN" dirty="0" smtClean="0"/>
              <a:t>    }</a:t>
            </a:r>
            <a:endParaRPr lang="en-US" altLang="zh-CN" dirty="0"/>
          </a:p>
          <a:p>
            <a:r>
              <a:rPr lang="en-US" altLang="zh-CN" dirty="0" smtClean="0"/>
              <a:t>}</a:t>
            </a:r>
            <a:endParaRPr lang="zh-CN" altLang="en-US" dirty="0"/>
          </a:p>
        </p:txBody>
      </p:sp>
      <p:sp>
        <p:nvSpPr>
          <p:cNvPr id="5" name="文本框 4"/>
          <p:cNvSpPr txBox="1"/>
          <p:nvPr/>
        </p:nvSpPr>
        <p:spPr>
          <a:xfrm>
            <a:off x="6484601" y="3695778"/>
            <a:ext cx="4251998" cy="2585323"/>
          </a:xfrm>
          <a:prstGeom prst="rect">
            <a:avLst/>
          </a:prstGeom>
          <a:noFill/>
        </p:spPr>
        <p:txBody>
          <a:bodyPr wrap="none" rtlCol="0">
            <a:spAutoFit/>
          </a:bodyPr>
          <a:lstStyle/>
          <a:p>
            <a:r>
              <a:rPr lang="en-US" altLang="zh-CN" dirty="0" smtClean="0"/>
              <a:t>public class </a:t>
            </a:r>
            <a:r>
              <a:rPr lang="en-US" altLang="zh-CN" dirty="0" err="1" smtClean="0"/>
              <a:t>SafeA</a:t>
            </a:r>
            <a:r>
              <a:rPr lang="en-US" altLang="zh-CN" dirty="0" smtClean="0"/>
              <a:t>{</a:t>
            </a:r>
          </a:p>
          <a:p>
            <a:r>
              <a:rPr lang="en-US" altLang="zh-CN" dirty="0" smtClean="0"/>
              <a:t>     private A </a:t>
            </a:r>
            <a:r>
              <a:rPr lang="en-US" altLang="zh-CN" dirty="0" err="1" smtClean="0"/>
              <a:t>a</a:t>
            </a:r>
            <a:r>
              <a:rPr lang="en-US" altLang="zh-CN" dirty="0" smtClean="0"/>
              <a:t>;</a:t>
            </a:r>
          </a:p>
          <a:p>
            <a:r>
              <a:rPr lang="en-US" altLang="zh-CN" dirty="0" smtClean="0"/>
              <a:t>     public </a:t>
            </a:r>
            <a:r>
              <a:rPr lang="en-US" altLang="zh-CN" dirty="0" err="1" smtClean="0"/>
              <a:t>SafeA</a:t>
            </a:r>
            <a:r>
              <a:rPr lang="en-US" altLang="zh-CN" dirty="0" smtClean="0"/>
              <a:t>(){</a:t>
            </a:r>
          </a:p>
          <a:p>
            <a:r>
              <a:rPr lang="en-US" altLang="zh-CN" dirty="0" smtClean="0"/>
              <a:t>          a = new A();</a:t>
            </a:r>
          </a:p>
          <a:p>
            <a:r>
              <a:rPr lang="en-US" altLang="zh-CN" dirty="0" smtClean="0"/>
              <a:t>     }</a:t>
            </a:r>
          </a:p>
          <a:p>
            <a:r>
              <a:rPr lang="en-US" altLang="zh-CN" dirty="0"/>
              <a:t> </a:t>
            </a:r>
            <a:r>
              <a:rPr lang="en-US" altLang="zh-CN" dirty="0" smtClean="0"/>
              <a:t>    public synchronized void increase(</a:t>
            </a:r>
            <a:r>
              <a:rPr lang="en-US" altLang="zh-CN" dirty="0" err="1" smtClean="0"/>
              <a:t>int</a:t>
            </a:r>
            <a:r>
              <a:rPr lang="en-US" altLang="zh-CN" dirty="0" smtClean="0"/>
              <a:t> x) {</a:t>
            </a:r>
          </a:p>
          <a:p>
            <a:r>
              <a:rPr lang="en-US" altLang="zh-CN" dirty="0" smtClean="0"/>
              <a:t>           </a:t>
            </a:r>
            <a:r>
              <a:rPr lang="en-US" altLang="zh-CN" dirty="0" err="1" smtClean="0"/>
              <a:t>a.increase</a:t>
            </a:r>
            <a:r>
              <a:rPr lang="en-US" altLang="zh-CN" dirty="0" smtClean="0"/>
              <a:t>(x);</a:t>
            </a:r>
          </a:p>
          <a:p>
            <a:r>
              <a:rPr lang="en-US" altLang="zh-CN" dirty="0"/>
              <a:t> </a:t>
            </a:r>
            <a:r>
              <a:rPr lang="en-US" altLang="zh-CN" dirty="0" smtClean="0"/>
              <a:t>    }</a:t>
            </a:r>
            <a:endParaRPr lang="en-US" altLang="zh-CN" dirty="0"/>
          </a:p>
          <a:p>
            <a:r>
              <a:rPr lang="en-US" altLang="zh-CN" dirty="0" smtClean="0"/>
              <a:t>}</a:t>
            </a:r>
            <a:endParaRPr lang="zh-CN" altLang="en-US" dirty="0"/>
          </a:p>
        </p:txBody>
      </p:sp>
      <p:sp>
        <p:nvSpPr>
          <p:cNvPr id="2" name="右箭头 1"/>
          <p:cNvSpPr/>
          <p:nvPr/>
        </p:nvSpPr>
        <p:spPr>
          <a:xfrm>
            <a:off x="4748247" y="4721550"/>
            <a:ext cx="976184" cy="43026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43C9DBC-DC3D-4CA0-A33A-365ECC2C2471}" type="datetime1">
              <a:rPr lang="zh-CN" altLang="en-US" smtClean="0"/>
              <a:t>2017/4/7</a:t>
            </a:fld>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27</a:t>
            </a:fld>
            <a:endParaRPr lang="zh-CN" altLang="en-US"/>
          </a:p>
        </p:txBody>
      </p:sp>
    </p:spTree>
    <p:extLst>
      <p:ext uri="{BB962C8B-B14F-4D97-AF65-F5344CB8AC3E}">
        <p14:creationId xmlns:p14="http://schemas.microsoft.com/office/powerpoint/2010/main" val="3149680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确保</a:t>
            </a:r>
            <a:r>
              <a:rPr lang="zh-CN" altLang="en-US" dirty="0"/>
              <a:t>线程</a:t>
            </a:r>
            <a:r>
              <a:rPr lang="zh-CN" altLang="en-US" dirty="0" smtClean="0"/>
              <a:t>安全的设计</a:t>
            </a:r>
            <a:endParaRPr lang="en-US" altLang="zh-CN" dirty="0" smtClean="0">
              <a:ea typeface="宋体" panose="02010600030101010101" pitchFamily="2" charset="-122"/>
            </a:endParaRPr>
          </a:p>
        </p:txBody>
      </p:sp>
      <p:sp>
        <p:nvSpPr>
          <p:cNvPr id="11267" name="Rectangle 3"/>
          <p:cNvSpPr>
            <a:spLocks noGrp="1" noChangeArrowheads="1"/>
          </p:cNvSpPr>
          <p:nvPr>
            <p:ph idx="1"/>
          </p:nvPr>
        </p:nvSpPr>
        <p:spPr>
          <a:xfrm>
            <a:off x="838200" y="1825625"/>
            <a:ext cx="10515600" cy="4278613"/>
          </a:xfrm>
        </p:spPr>
        <p:txBody>
          <a:bodyPr>
            <a:normAutofit/>
          </a:bodyPr>
          <a:lstStyle/>
          <a:p>
            <a:r>
              <a:rPr lang="zh-CN" altLang="en-US" dirty="0" smtClean="0">
                <a:ea typeface="宋体" panose="02010600030101010101" pitchFamily="2" charset="-122"/>
              </a:rPr>
              <a:t>识别形成对象状态的域变量</a:t>
            </a:r>
            <a:endParaRPr lang="en-US" altLang="zh-CN" dirty="0" smtClean="0">
              <a:ea typeface="宋体" panose="02010600030101010101" pitchFamily="2" charset="-122"/>
            </a:endParaRPr>
          </a:p>
          <a:p>
            <a:pPr lvl="1"/>
            <a:r>
              <a:rPr lang="zh-CN" altLang="en-US" dirty="0">
                <a:ea typeface="宋体" panose="02010600030101010101" pitchFamily="2" charset="-122"/>
              </a:rPr>
              <a:t>关注</a:t>
            </a:r>
            <a:r>
              <a:rPr lang="zh-CN" altLang="en-US" dirty="0" smtClean="0">
                <a:ea typeface="宋体" panose="02010600030101010101" pitchFamily="2" charset="-122"/>
              </a:rPr>
              <a:t>所属关系</a:t>
            </a:r>
            <a:r>
              <a:rPr lang="en-US" altLang="zh-CN" dirty="0" smtClean="0">
                <a:ea typeface="宋体" panose="02010600030101010101" pitchFamily="2" charset="-122"/>
              </a:rPr>
              <a:t>(ownership)</a:t>
            </a:r>
            <a:r>
              <a:rPr lang="zh-CN" altLang="en-US" dirty="0" smtClean="0">
                <a:ea typeface="宋体" panose="02010600030101010101" pitchFamily="2" charset="-122"/>
              </a:rPr>
              <a:t>：即哪些类拥有</a:t>
            </a:r>
            <a:r>
              <a:rPr lang="en-US" altLang="zh-CN" dirty="0" smtClean="0">
                <a:ea typeface="宋体" panose="02010600030101010101" pitchFamily="2" charset="-122"/>
              </a:rPr>
              <a:t>/</a:t>
            </a:r>
            <a:r>
              <a:rPr lang="zh-CN" altLang="en-US" dirty="0" smtClean="0">
                <a:ea typeface="宋体" panose="02010600030101010101" pitchFamily="2" charset="-122"/>
              </a:rPr>
              <a:t>管理相应的对象</a:t>
            </a:r>
            <a:endParaRPr lang="en-US" altLang="zh-CN" dirty="0" smtClean="0">
              <a:ea typeface="宋体" panose="02010600030101010101" pitchFamily="2" charset="-122"/>
            </a:endParaRPr>
          </a:p>
          <a:p>
            <a:pPr lvl="1"/>
            <a:r>
              <a:rPr lang="zh-CN" altLang="en-US" dirty="0">
                <a:ea typeface="宋体" panose="02010600030101010101" pitchFamily="2" charset="-122"/>
              </a:rPr>
              <a:t>一个</a:t>
            </a:r>
            <a:r>
              <a:rPr lang="zh-CN" altLang="en-US" dirty="0" smtClean="0">
                <a:ea typeface="宋体" panose="02010600030101010101" pitchFamily="2" charset="-122"/>
              </a:rPr>
              <a:t>对象可能由不同的类拥有，形成</a:t>
            </a:r>
            <a:r>
              <a:rPr lang="en-US" altLang="zh-CN" dirty="0" smtClean="0">
                <a:ea typeface="宋体" panose="02010600030101010101" pitchFamily="2" charset="-122"/>
              </a:rPr>
              <a:t>shared ownership</a:t>
            </a:r>
            <a:r>
              <a:rPr lang="en-US" altLang="zh-CN" dirty="0" smtClean="0">
                <a:ea typeface="宋体" panose="02010600030101010101" pitchFamily="2" charset="-122"/>
                <a:sym typeface="Wingdings" panose="05000000000000000000" pitchFamily="2" charset="2"/>
              </a:rPr>
              <a:t></a:t>
            </a:r>
            <a:r>
              <a:rPr lang="zh-CN" altLang="en-US" dirty="0" smtClean="0">
                <a:ea typeface="宋体" panose="02010600030101010101" pitchFamily="2" charset="-122"/>
                <a:sym typeface="Wingdings" panose="05000000000000000000" pitchFamily="2" charset="2"/>
              </a:rPr>
              <a:t>产生共享</a:t>
            </a:r>
            <a:endParaRPr lang="en-US" altLang="zh-CN" dirty="0" smtClean="0">
              <a:ea typeface="宋体" panose="02010600030101010101" pitchFamily="2" charset="-122"/>
            </a:endParaRPr>
          </a:p>
          <a:p>
            <a:r>
              <a:rPr lang="zh-CN" altLang="en-US" dirty="0" smtClean="0">
                <a:ea typeface="宋体" panose="02010600030101010101" pitchFamily="2" charset="-122"/>
              </a:rPr>
              <a:t>识别对象状态需满足的约束</a:t>
            </a:r>
            <a:endParaRPr lang="en-US" altLang="zh-CN" dirty="0" smtClean="0">
              <a:ea typeface="宋体" panose="02010600030101010101" pitchFamily="2" charset="-122"/>
            </a:endParaRPr>
          </a:p>
          <a:p>
            <a:pPr lvl="1"/>
            <a:r>
              <a:rPr lang="zh-CN" altLang="en-US" dirty="0" smtClean="0">
                <a:ea typeface="宋体" panose="02010600030101010101" pitchFamily="2" charset="-122"/>
              </a:rPr>
              <a:t>状态变量独立</a:t>
            </a:r>
            <a:endParaRPr lang="en-US" altLang="zh-CN" dirty="0" smtClean="0">
              <a:ea typeface="宋体" panose="02010600030101010101" pitchFamily="2" charset="-122"/>
            </a:endParaRPr>
          </a:p>
          <a:p>
            <a:pPr lvl="1"/>
            <a:r>
              <a:rPr lang="zh-CN" altLang="en-US" dirty="0" smtClean="0">
                <a:ea typeface="宋体" panose="02010600030101010101" pitchFamily="2" charset="-122"/>
              </a:rPr>
              <a:t>状态变量不独立</a:t>
            </a:r>
            <a:endParaRPr lang="en-US" altLang="zh-CN" dirty="0" smtClean="0">
              <a:ea typeface="宋体" panose="02010600030101010101" pitchFamily="2" charset="-122"/>
            </a:endParaRPr>
          </a:p>
          <a:p>
            <a:r>
              <a:rPr lang="zh-CN" altLang="en-US" dirty="0" smtClean="0">
                <a:ea typeface="宋体" panose="02010600030101010101" pitchFamily="2" charset="-122"/>
              </a:rPr>
              <a:t>定义同步策略来管理对该对象的并发访问</a:t>
            </a:r>
            <a:endParaRPr lang="en-US" altLang="zh-CN" dirty="0" smtClean="0">
              <a:ea typeface="宋体" panose="02010600030101010101" pitchFamily="2" charset="-122"/>
            </a:endParaRPr>
          </a:p>
          <a:p>
            <a:pPr lvl="1"/>
            <a:r>
              <a:rPr lang="en-US" altLang="zh-CN" dirty="0" smtClean="0">
                <a:ea typeface="宋体" panose="02010600030101010101" pitchFamily="2" charset="-122"/>
              </a:rPr>
              <a:t>Backward analysis: </a:t>
            </a:r>
            <a:r>
              <a:rPr lang="zh-CN" altLang="en-US" dirty="0" smtClean="0">
                <a:ea typeface="宋体" panose="02010600030101010101" pitchFamily="2" charset="-122"/>
              </a:rPr>
              <a:t>从对象出发，循着</a:t>
            </a:r>
            <a:r>
              <a:rPr lang="en-US" altLang="zh-CN" dirty="0" smtClean="0">
                <a:ea typeface="宋体" panose="02010600030101010101" pitchFamily="2" charset="-122"/>
              </a:rPr>
              <a:t>ownership</a:t>
            </a:r>
            <a:r>
              <a:rPr lang="zh-CN" altLang="en-US" dirty="0" smtClean="0">
                <a:ea typeface="宋体" panose="02010600030101010101" pitchFamily="2" charset="-122"/>
              </a:rPr>
              <a:t>逆向分析，直至</a:t>
            </a:r>
            <a:r>
              <a:rPr lang="en-US" altLang="zh-CN" dirty="0" smtClean="0">
                <a:ea typeface="宋体" panose="02010600030101010101" pitchFamily="2" charset="-122"/>
              </a:rPr>
              <a:t>thread</a:t>
            </a:r>
          </a:p>
          <a:p>
            <a:pPr lvl="1"/>
            <a:r>
              <a:rPr lang="zh-CN" altLang="en-US" dirty="0" smtClean="0">
                <a:ea typeface="宋体" panose="02010600030101010101" pitchFamily="2" charset="-122"/>
              </a:rPr>
              <a:t>确保对象的状态约束在任何线程的访问中都能满足</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CA09501D-B22E-4A15-8341-D6F68A8EA7E2}" type="datetime1">
              <a:rPr lang="zh-CN" altLang="en-US" smtClean="0"/>
              <a:t>2017/4/7</a:t>
            </a:fld>
            <a:endParaRPr lang="zh-CN" altLang="en-US"/>
          </a:p>
        </p:txBody>
      </p:sp>
      <p:sp>
        <p:nvSpPr>
          <p:cNvPr id="3" name="灯片编号占位符 2"/>
          <p:cNvSpPr>
            <a:spLocks noGrp="1"/>
          </p:cNvSpPr>
          <p:nvPr>
            <p:ph type="sldNum" sz="quarter" idx="12"/>
          </p:nvPr>
        </p:nvSpPr>
        <p:spPr/>
        <p:txBody>
          <a:bodyPr/>
          <a:lstStyle/>
          <a:p>
            <a:fld id="{13F93AC6-07A0-4887-B859-71DA9B95A58F}" type="slidenum">
              <a:rPr lang="zh-CN" altLang="en-US" smtClean="0"/>
              <a:t>28</a:t>
            </a:fld>
            <a:endParaRPr lang="zh-CN" altLang="en-US"/>
          </a:p>
        </p:txBody>
      </p:sp>
    </p:spTree>
    <p:extLst>
      <p:ext uri="{BB962C8B-B14F-4D97-AF65-F5344CB8AC3E}">
        <p14:creationId xmlns:p14="http://schemas.microsoft.com/office/powerpoint/2010/main" val="3332052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确保线程安全的设计</a:t>
            </a:r>
          </a:p>
        </p:txBody>
      </p:sp>
      <p:sp>
        <p:nvSpPr>
          <p:cNvPr id="3" name="内容占位符 2"/>
          <p:cNvSpPr>
            <a:spLocks noGrp="1"/>
          </p:cNvSpPr>
          <p:nvPr>
            <p:ph idx="1"/>
          </p:nvPr>
        </p:nvSpPr>
        <p:spPr/>
        <p:txBody>
          <a:bodyPr>
            <a:normAutofit lnSpcReduction="10000"/>
          </a:bodyPr>
          <a:lstStyle/>
          <a:p>
            <a:r>
              <a:rPr lang="zh-CN" altLang="en-US" dirty="0" smtClean="0"/>
              <a:t>同步策略</a:t>
            </a:r>
            <a:endParaRPr lang="en-US" altLang="zh-CN" dirty="0" smtClean="0"/>
          </a:p>
          <a:p>
            <a:pPr lvl="1"/>
            <a:r>
              <a:rPr lang="zh-CN" altLang="en-US" dirty="0" smtClean="0"/>
              <a:t>同步控制哪些对象的访问</a:t>
            </a:r>
            <a:endParaRPr lang="en-US" altLang="zh-CN" dirty="0" smtClean="0"/>
          </a:p>
          <a:p>
            <a:pPr lvl="2"/>
            <a:r>
              <a:rPr lang="zh-CN" altLang="en-US" dirty="0" smtClean="0"/>
              <a:t>被多个线程共享的任何可变对象</a:t>
            </a:r>
            <a:endParaRPr lang="en-US" altLang="zh-CN" dirty="0" smtClean="0"/>
          </a:p>
          <a:p>
            <a:pPr lvl="1"/>
            <a:r>
              <a:rPr lang="zh-CN" altLang="en-US" dirty="0"/>
              <a:t>谁</a:t>
            </a:r>
            <a:r>
              <a:rPr lang="zh-CN" altLang="en-US" dirty="0" smtClean="0"/>
              <a:t>来负责同步控制</a:t>
            </a:r>
            <a:endParaRPr lang="en-US" altLang="zh-CN" dirty="0" smtClean="0"/>
          </a:p>
          <a:p>
            <a:pPr lvl="2"/>
            <a:r>
              <a:rPr lang="zh-CN" altLang="en-US" dirty="0" smtClean="0"/>
              <a:t>共享对象自身</a:t>
            </a:r>
            <a:endParaRPr lang="en-US" altLang="zh-CN" dirty="0" smtClean="0"/>
          </a:p>
          <a:p>
            <a:pPr lvl="2"/>
            <a:r>
              <a:rPr lang="zh-CN" altLang="en-US" dirty="0" smtClean="0"/>
              <a:t>使用共享对象的对象</a:t>
            </a:r>
          </a:p>
          <a:p>
            <a:pPr lvl="1"/>
            <a:r>
              <a:rPr lang="zh-CN" altLang="en-US" dirty="0" smtClean="0"/>
              <a:t>使用什么锁</a:t>
            </a:r>
            <a:endParaRPr lang="en-US" altLang="zh-CN" dirty="0" smtClean="0"/>
          </a:p>
          <a:p>
            <a:pPr lvl="2"/>
            <a:r>
              <a:rPr lang="zh-CN" altLang="en-US" dirty="0" smtClean="0"/>
              <a:t>使用共享对象的</a:t>
            </a:r>
            <a:r>
              <a:rPr lang="en-US" altLang="zh-CN" dirty="0" smtClean="0"/>
              <a:t>this</a:t>
            </a:r>
          </a:p>
          <a:p>
            <a:pPr lvl="2"/>
            <a:r>
              <a:rPr lang="zh-CN" altLang="en-US" dirty="0" smtClean="0"/>
              <a:t>使用共享对象所管理的局部对象锁</a:t>
            </a:r>
            <a:endParaRPr lang="en-US" altLang="zh-CN" dirty="0" smtClean="0"/>
          </a:p>
          <a:p>
            <a:pPr lvl="2"/>
            <a:r>
              <a:rPr lang="zh-CN" altLang="en-US" b="1" dirty="0" smtClean="0">
                <a:solidFill>
                  <a:srgbClr val="FF0000"/>
                </a:solidFill>
              </a:rPr>
              <a:t>使用传递参数对象锁</a:t>
            </a:r>
            <a:endParaRPr lang="en-US" altLang="zh-CN" b="1" dirty="0" smtClean="0">
              <a:solidFill>
                <a:srgbClr val="FF0000"/>
              </a:solidFill>
            </a:endParaRPr>
          </a:p>
          <a:p>
            <a:pPr lvl="1"/>
            <a:r>
              <a:rPr lang="zh-CN" altLang="en-US" dirty="0" smtClean="0"/>
              <a:t>同步控制范围</a:t>
            </a:r>
            <a:endParaRPr lang="en-US" altLang="zh-CN" dirty="0" smtClean="0"/>
          </a:p>
          <a:p>
            <a:pPr lvl="2"/>
            <a:r>
              <a:rPr lang="zh-CN" altLang="en-US" dirty="0" smtClean="0"/>
              <a:t>方法级别</a:t>
            </a:r>
            <a:endParaRPr lang="en-US" altLang="zh-CN" dirty="0" smtClean="0"/>
          </a:p>
          <a:p>
            <a:pPr lvl="2"/>
            <a:r>
              <a:rPr lang="zh-CN" altLang="en-US" dirty="0"/>
              <a:t>语句</a:t>
            </a:r>
            <a:r>
              <a:rPr lang="zh-CN" altLang="en-US" dirty="0" smtClean="0"/>
              <a:t>块级别</a:t>
            </a:r>
            <a:endParaRPr lang="en-US" altLang="zh-CN" dirty="0" smtClean="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29</a:t>
            </a:fld>
            <a:endParaRPr lang="zh-CN" altLang="en-US"/>
          </a:p>
        </p:txBody>
      </p:sp>
      <p:sp>
        <p:nvSpPr>
          <p:cNvPr id="5" name="文本框 4"/>
          <p:cNvSpPr txBox="1"/>
          <p:nvPr/>
        </p:nvSpPr>
        <p:spPr>
          <a:xfrm>
            <a:off x="7736840" y="372804"/>
            <a:ext cx="2865977" cy="2585323"/>
          </a:xfrm>
          <a:prstGeom prst="rect">
            <a:avLst/>
          </a:prstGeom>
          <a:noFill/>
        </p:spPr>
        <p:txBody>
          <a:bodyPr wrap="none" rtlCol="0">
            <a:spAutoFit/>
          </a:bodyPr>
          <a:lstStyle/>
          <a:p>
            <a:r>
              <a:rPr lang="en-US" altLang="zh-CN" dirty="0" smtClean="0"/>
              <a:t>public class A{</a:t>
            </a:r>
          </a:p>
          <a:p>
            <a:r>
              <a:rPr lang="en-US" altLang="zh-CN" dirty="0" smtClean="0"/>
              <a:t>   …</a:t>
            </a:r>
          </a:p>
          <a:p>
            <a:r>
              <a:rPr lang="en-US" altLang="zh-CN" dirty="0" smtClean="0"/>
              <a:t>   public void </a:t>
            </a:r>
            <a:r>
              <a:rPr lang="en-US" altLang="zh-CN" dirty="0" err="1" smtClean="0"/>
              <a:t>func</a:t>
            </a:r>
            <a:r>
              <a:rPr lang="en-US" altLang="zh-CN" dirty="0" smtClean="0"/>
              <a:t>(Object x) {</a:t>
            </a:r>
          </a:p>
          <a:p>
            <a:r>
              <a:rPr lang="en-US" altLang="zh-CN" dirty="0" smtClean="0"/>
              <a:t>          …</a:t>
            </a:r>
          </a:p>
          <a:p>
            <a:r>
              <a:rPr lang="en-US" altLang="zh-CN" dirty="0"/>
              <a:t> </a:t>
            </a:r>
            <a:r>
              <a:rPr lang="en-US" altLang="zh-CN" dirty="0" smtClean="0"/>
              <a:t>         </a:t>
            </a:r>
            <a:r>
              <a:rPr lang="en-US" altLang="zh-CN" b="1" dirty="0" smtClean="0">
                <a:solidFill>
                  <a:srgbClr val="FF0000"/>
                </a:solidFill>
              </a:rPr>
              <a:t>synchronized(x)</a:t>
            </a:r>
            <a:r>
              <a:rPr lang="en-US" altLang="zh-CN" dirty="0" smtClean="0"/>
              <a:t>{</a:t>
            </a:r>
          </a:p>
          <a:p>
            <a:r>
              <a:rPr lang="en-US" altLang="zh-CN" dirty="0" smtClean="0"/>
              <a:t>               …do something…</a:t>
            </a:r>
          </a:p>
          <a:p>
            <a:r>
              <a:rPr lang="en-US" altLang="zh-CN" dirty="0" smtClean="0"/>
              <a:t>          }</a:t>
            </a:r>
          </a:p>
          <a:p>
            <a:r>
              <a:rPr lang="en-US" altLang="zh-CN" dirty="0"/>
              <a:t> </a:t>
            </a:r>
            <a:r>
              <a:rPr lang="en-US" altLang="zh-CN" dirty="0" smtClean="0"/>
              <a:t>    }</a:t>
            </a:r>
            <a:endParaRPr lang="en-US" altLang="zh-CN" dirty="0"/>
          </a:p>
          <a:p>
            <a:r>
              <a:rPr lang="en-US" altLang="zh-CN" dirty="0" smtClean="0"/>
              <a:t>}</a:t>
            </a:r>
            <a:endParaRPr lang="zh-CN" altLang="en-US" dirty="0"/>
          </a:p>
        </p:txBody>
      </p:sp>
      <p:sp>
        <p:nvSpPr>
          <p:cNvPr id="6" name="文本框 5"/>
          <p:cNvSpPr txBox="1"/>
          <p:nvPr/>
        </p:nvSpPr>
        <p:spPr>
          <a:xfrm>
            <a:off x="6198663" y="3290873"/>
            <a:ext cx="2398862" cy="1754326"/>
          </a:xfrm>
          <a:prstGeom prst="rect">
            <a:avLst/>
          </a:prstGeom>
          <a:noFill/>
          <a:ln>
            <a:solidFill>
              <a:schemeClr val="tx1"/>
            </a:solidFill>
          </a:ln>
        </p:spPr>
        <p:txBody>
          <a:bodyPr wrap="none" rtlCol="0">
            <a:spAutoFit/>
          </a:bodyPr>
          <a:lstStyle/>
          <a:p>
            <a:r>
              <a:rPr lang="en-US" altLang="zh-CN" dirty="0" smtClean="0"/>
              <a:t>public void run() {</a:t>
            </a:r>
          </a:p>
          <a:p>
            <a:r>
              <a:rPr lang="en-US" altLang="zh-CN" dirty="0" smtClean="0"/>
              <a:t>     …</a:t>
            </a:r>
          </a:p>
          <a:p>
            <a:r>
              <a:rPr lang="en-US" altLang="zh-CN" dirty="0" smtClean="0"/>
              <a:t>     t = new </a:t>
            </a:r>
            <a:r>
              <a:rPr lang="en-US" altLang="zh-CN" dirty="0" err="1" smtClean="0"/>
              <a:t>SomeClass</a:t>
            </a:r>
            <a:r>
              <a:rPr lang="en-US" altLang="zh-CN" dirty="0" smtClean="0"/>
              <a:t>();</a:t>
            </a:r>
          </a:p>
          <a:p>
            <a:r>
              <a:rPr lang="en-US" altLang="zh-CN" dirty="0" smtClean="0"/>
              <a:t>     </a:t>
            </a:r>
            <a:r>
              <a:rPr lang="en-US" altLang="zh-CN" b="1" dirty="0" err="1" smtClean="0"/>
              <a:t>a.func</a:t>
            </a:r>
            <a:r>
              <a:rPr lang="en-US" altLang="zh-CN" b="1" dirty="0" smtClean="0"/>
              <a:t>(t)</a:t>
            </a:r>
            <a:r>
              <a:rPr lang="en-US" altLang="zh-CN" dirty="0" smtClean="0"/>
              <a:t>; </a:t>
            </a:r>
          </a:p>
          <a:p>
            <a:r>
              <a:rPr lang="en-US" altLang="zh-CN" dirty="0"/>
              <a:t> </a:t>
            </a:r>
            <a:r>
              <a:rPr lang="en-US" altLang="zh-CN" dirty="0" smtClean="0"/>
              <a:t>    ….</a:t>
            </a:r>
          </a:p>
          <a:p>
            <a:r>
              <a:rPr lang="en-US" altLang="zh-CN" dirty="0" smtClean="0"/>
              <a:t>}</a:t>
            </a:r>
            <a:endParaRPr lang="zh-CN" altLang="en-US" dirty="0"/>
          </a:p>
        </p:txBody>
      </p:sp>
      <p:sp>
        <p:nvSpPr>
          <p:cNvPr id="7" name="文本框 6"/>
          <p:cNvSpPr txBox="1"/>
          <p:nvPr/>
        </p:nvSpPr>
        <p:spPr>
          <a:xfrm>
            <a:off x="9389760" y="3290873"/>
            <a:ext cx="2426113" cy="1754326"/>
          </a:xfrm>
          <a:prstGeom prst="rect">
            <a:avLst/>
          </a:prstGeom>
          <a:noFill/>
          <a:ln>
            <a:solidFill>
              <a:schemeClr val="tx1"/>
            </a:solidFill>
          </a:ln>
        </p:spPr>
        <p:txBody>
          <a:bodyPr wrap="none" rtlCol="0">
            <a:spAutoFit/>
          </a:bodyPr>
          <a:lstStyle/>
          <a:p>
            <a:r>
              <a:rPr lang="en-US" altLang="zh-CN" dirty="0" smtClean="0"/>
              <a:t>public void run() {</a:t>
            </a:r>
          </a:p>
          <a:p>
            <a:r>
              <a:rPr lang="en-US" altLang="zh-CN" dirty="0" smtClean="0"/>
              <a:t>     …</a:t>
            </a:r>
          </a:p>
          <a:p>
            <a:r>
              <a:rPr lang="en-US" altLang="zh-CN" dirty="0" smtClean="0"/>
              <a:t>     y = new </a:t>
            </a:r>
            <a:r>
              <a:rPr lang="en-US" altLang="zh-CN" dirty="0" err="1" smtClean="0"/>
              <a:t>SomeClass</a:t>
            </a:r>
            <a:r>
              <a:rPr lang="en-US" altLang="zh-CN" dirty="0" smtClean="0"/>
              <a:t>();</a:t>
            </a:r>
          </a:p>
          <a:p>
            <a:r>
              <a:rPr lang="en-US" altLang="zh-CN" dirty="0" smtClean="0"/>
              <a:t>     </a:t>
            </a:r>
            <a:r>
              <a:rPr lang="en-US" altLang="zh-CN" b="1" dirty="0" err="1" smtClean="0"/>
              <a:t>a.func</a:t>
            </a:r>
            <a:r>
              <a:rPr lang="en-US" altLang="zh-CN" b="1" dirty="0" smtClean="0"/>
              <a:t>(y)</a:t>
            </a:r>
            <a:r>
              <a:rPr lang="en-US" altLang="zh-CN" dirty="0" smtClean="0"/>
              <a:t>; </a:t>
            </a:r>
          </a:p>
          <a:p>
            <a:r>
              <a:rPr lang="en-US" altLang="zh-CN" dirty="0"/>
              <a:t> </a:t>
            </a:r>
            <a:r>
              <a:rPr lang="en-US" altLang="zh-CN" dirty="0" smtClean="0"/>
              <a:t>    ….</a:t>
            </a:r>
          </a:p>
          <a:p>
            <a:r>
              <a:rPr lang="en-US" altLang="zh-CN" dirty="0" smtClean="0"/>
              <a:t>}</a:t>
            </a:r>
            <a:endParaRPr lang="zh-CN" altLang="en-US" dirty="0"/>
          </a:p>
        </p:txBody>
      </p:sp>
      <p:sp>
        <p:nvSpPr>
          <p:cNvPr id="8" name="矩形 7"/>
          <p:cNvSpPr/>
          <p:nvPr/>
        </p:nvSpPr>
        <p:spPr>
          <a:xfrm>
            <a:off x="6286125" y="3003695"/>
            <a:ext cx="2235200" cy="3440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Thread 1</a:t>
            </a:r>
            <a:endParaRPr lang="zh-CN" altLang="en-US" dirty="0"/>
          </a:p>
        </p:txBody>
      </p:sp>
      <p:sp>
        <p:nvSpPr>
          <p:cNvPr id="9" name="矩形 8"/>
          <p:cNvSpPr/>
          <p:nvPr/>
        </p:nvSpPr>
        <p:spPr>
          <a:xfrm>
            <a:off x="9485216" y="3003695"/>
            <a:ext cx="2235200" cy="3440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Thread 2</a:t>
            </a:r>
            <a:endParaRPr lang="zh-CN" altLang="en-US" dirty="0"/>
          </a:p>
        </p:txBody>
      </p:sp>
      <p:sp>
        <p:nvSpPr>
          <p:cNvPr id="10" name="椭圆 9"/>
          <p:cNvSpPr/>
          <p:nvPr/>
        </p:nvSpPr>
        <p:spPr>
          <a:xfrm>
            <a:off x="7874702" y="5383687"/>
            <a:ext cx="2264032" cy="130840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矩形 10"/>
          <p:cNvSpPr/>
          <p:nvPr/>
        </p:nvSpPr>
        <p:spPr>
          <a:xfrm>
            <a:off x="8318998" y="5836768"/>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smtClean="0"/>
              <a:t>a</a:t>
            </a:r>
            <a:endParaRPr lang="zh-CN" altLang="en-US" sz="2400" dirty="0"/>
          </a:p>
        </p:txBody>
      </p:sp>
      <p:cxnSp>
        <p:nvCxnSpPr>
          <p:cNvPr id="13" name="直接箭头连接符 12"/>
          <p:cNvCxnSpPr>
            <a:endCxn id="11" idx="0"/>
          </p:cNvCxnSpPr>
          <p:nvPr/>
        </p:nvCxnSpPr>
        <p:spPr>
          <a:xfrm>
            <a:off x="6614160" y="4368800"/>
            <a:ext cx="2396817" cy="14679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1" idx="0"/>
          </p:cNvCxnSpPr>
          <p:nvPr/>
        </p:nvCxnSpPr>
        <p:spPr>
          <a:xfrm flipH="1">
            <a:off x="9010977" y="4339413"/>
            <a:ext cx="792236" cy="14973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nvPr>
        </p:nvSpPr>
        <p:spPr/>
        <p:txBody>
          <a:bodyPr/>
          <a:lstStyle/>
          <a:p>
            <a:fld id="{436D5CC5-238C-478D-AA2F-2DF766F07620}" type="datetime1">
              <a:rPr lang="zh-CN" altLang="en-US" smtClean="0"/>
              <a:t>2017/4/7</a:t>
            </a:fld>
            <a:endParaRPr lang="zh-CN" altLang="en-US"/>
          </a:p>
        </p:txBody>
      </p:sp>
    </p:spTree>
    <p:extLst>
      <p:ext uri="{BB962C8B-B14F-4D97-AF65-F5344CB8AC3E}">
        <p14:creationId xmlns:p14="http://schemas.microsoft.com/office/powerpoint/2010/main" val="330447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ppt_h/2"/>
                                          </p:val>
                                        </p:tav>
                                        <p:tav tm="100000">
                                          <p:val>
                                            <p:strVal val="#ppt_y"/>
                                          </p:val>
                                        </p:tav>
                                      </p:tavLst>
                                    </p:anim>
                                    <p:anim calcmode="lin" valueType="num">
                                      <p:cBhvr>
                                        <p:cTn id="15" dur="500" fill="hold"/>
                                        <p:tgtEl>
                                          <p:spTgt spid="6"/>
                                        </p:tgtEl>
                                        <p:attrNameLst>
                                          <p:attrName>ppt_w</p:attrName>
                                        </p:attrNameLst>
                                      </p:cBhvr>
                                      <p:tavLst>
                                        <p:tav tm="0">
                                          <p:val>
                                            <p:strVal val="#ppt_w"/>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ppt_h/2"/>
                                          </p:val>
                                        </p:tav>
                                        <p:tav tm="100000">
                                          <p:val>
                                            <p:strVal val="#ppt_y"/>
                                          </p:val>
                                        </p:tav>
                                      </p:tavLst>
                                    </p:anim>
                                    <p:anim calcmode="lin" valueType="num">
                                      <p:cBhvr>
                                        <p:cTn id="21" dur="500" fill="hold"/>
                                        <p:tgtEl>
                                          <p:spTgt spid="7"/>
                                        </p:tgtEl>
                                        <p:attrNameLst>
                                          <p:attrName>ppt_w</p:attrName>
                                        </p:attrNameLst>
                                      </p:cBhvr>
                                      <p:tavLst>
                                        <p:tav tm="0">
                                          <p:val>
                                            <p:strVal val="#ppt_w"/>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par>
                                <p:cTn id="23" presetID="17"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ppt_h/2"/>
                                          </p:val>
                                        </p:tav>
                                        <p:tav tm="100000">
                                          <p:val>
                                            <p:strVal val="#ppt_y"/>
                                          </p:val>
                                        </p:tav>
                                      </p:tavLst>
                                    </p:anim>
                                    <p:anim calcmode="lin" valueType="num">
                                      <p:cBhvr>
                                        <p:cTn id="27" dur="500" fill="hold"/>
                                        <p:tgtEl>
                                          <p:spTgt spid="8"/>
                                        </p:tgtEl>
                                        <p:attrNameLst>
                                          <p:attrName>ppt_w</p:attrName>
                                        </p:attrNameLst>
                                      </p:cBhvr>
                                      <p:tavLst>
                                        <p:tav tm="0">
                                          <p:val>
                                            <p:strVal val="#ppt_w"/>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ppt_x</p:attrName>
                                        </p:attrNameLst>
                                      </p:cBhvr>
                                      <p:tavLst>
                                        <p:tav tm="0">
                                          <p:val>
                                            <p:strVal val="#ppt_x"/>
                                          </p:val>
                                        </p:tav>
                                        <p:tav tm="100000">
                                          <p:val>
                                            <p:strVal val="#ppt_x"/>
                                          </p:val>
                                        </p:tav>
                                      </p:tavLst>
                                    </p:anim>
                                    <p:anim calcmode="lin" valueType="num">
                                      <p:cBhvr>
                                        <p:cTn id="32" dur="500" fill="hold"/>
                                        <p:tgtEl>
                                          <p:spTgt spid="9"/>
                                        </p:tgtEl>
                                        <p:attrNameLst>
                                          <p:attrName>ppt_y</p:attrName>
                                        </p:attrNameLst>
                                      </p:cBhvr>
                                      <p:tavLst>
                                        <p:tav tm="0">
                                          <p:val>
                                            <p:strVal val="#ppt_y-#ppt_h/2"/>
                                          </p:val>
                                        </p:tav>
                                        <p:tav tm="100000">
                                          <p:val>
                                            <p:strVal val="#ppt_y"/>
                                          </p:val>
                                        </p:tav>
                                      </p:tavLst>
                                    </p:anim>
                                    <p:anim calcmode="lin" valueType="num">
                                      <p:cBhvr>
                                        <p:cTn id="33" dur="500" fill="hold"/>
                                        <p:tgtEl>
                                          <p:spTgt spid="9"/>
                                        </p:tgtEl>
                                        <p:attrNameLst>
                                          <p:attrName>ppt_w</p:attrName>
                                        </p:attrNameLst>
                                      </p:cBhvr>
                                      <p:tavLst>
                                        <p:tav tm="0">
                                          <p:val>
                                            <p:strVal val="#ppt_w"/>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childTnLst>
                                </p:cTn>
                              </p:par>
                              <p:par>
                                <p:cTn id="35" presetID="17" presetClass="entr" presetSubtype="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ppt_x</p:attrName>
                                        </p:attrNameLst>
                                      </p:cBhvr>
                                      <p:tavLst>
                                        <p:tav tm="0">
                                          <p:val>
                                            <p:strVal val="#ppt_x"/>
                                          </p:val>
                                        </p:tav>
                                        <p:tav tm="100000">
                                          <p:val>
                                            <p:strVal val="#ppt_x"/>
                                          </p:val>
                                        </p:tav>
                                      </p:tavLst>
                                    </p:anim>
                                    <p:anim calcmode="lin" valueType="num">
                                      <p:cBhvr>
                                        <p:cTn id="38" dur="500" fill="hold"/>
                                        <p:tgtEl>
                                          <p:spTgt spid="10"/>
                                        </p:tgtEl>
                                        <p:attrNameLst>
                                          <p:attrName>ppt_y</p:attrName>
                                        </p:attrNameLst>
                                      </p:cBhvr>
                                      <p:tavLst>
                                        <p:tav tm="0">
                                          <p:val>
                                            <p:strVal val="#ppt_y-#ppt_h/2"/>
                                          </p:val>
                                        </p:tav>
                                        <p:tav tm="100000">
                                          <p:val>
                                            <p:strVal val="#ppt_y"/>
                                          </p:val>
                                        </p:tav>
                                      </p:tavLst>
                                    </p:anim>
                                    <p:anim calcmode="lin" valueType="num">
                                      <p:cBhvr>
                                        <p:cTn id="39" dur="500" fill="hold"/>
                                        <p:tgtEl>
                                          <p:spTgt spid="10"/>
                                        </p:tgtEl>
                                        <p:attrNameLst>
                                          <p:attrName>ppt_w</p:attrName>
                                        </p:attrNameLst>
                                      </p:cBhvr>
                                      <p:tavLst>
                                        <p:tav tm="0">
                                          <p:val>
                                            <p:strVal val="#ppt_w"/>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childTnLst>
                                </p:cTn>
                              </p:par>
                              <p:par>
                                <p:cTn id="41" presetID="17" presetClass="entr" presetSubtype="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ppt_h/2"/>
                                          </p:val>
                                        </p:tav>
                                        <p:tav tm="100000">
                                          <p:val>
                                            <p:strVal val="#ppt_y"/>
                                          </p:val>
                                        </p:tav>
                                      </p:tavLst>
                                    </p:anim>
                                    <p:anim calcmode="lin" valueType="num">
                                      <p:cBhvr>
                                        <p:cTn id="45" dur="500" fill="hold"/>
                                        <p:tgtEl>
                                          <p:spTgt spid="11"/>
                                        </p:tgtEl>
                                        <p:attrNameLst>
                                          <p:attrName>ppt_w</p:attrName>
                                        </p:attrNameLst>
                                      </p:cBhvr>
                                      <p:tavLst>
                                        <p:tav tm="0">
                                          <p:val>
                                            <p:strVal val="#ppt_w"/>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ppt_h/2"/>
                                          </p:val>
                                        </p:tav>
                                        <p:tav tm="100000">
                                          <p:val>
                                            <p:strVal val="#ppt_y"/>
                                          </p:val>
                                        </p:tav>
                                      </p:tavLst>
                                    </p:anim>
                                    <p:anim calcmode="lin" valueType="num">
                                      <p:cBhvr>
                                        <p:cTn id="51" dur="500" fill="hold"/>
                                        <p:tgtEl>
                                          <p:spTgt spid="13"/>
                                        </p:tgtEl>
                                        <p:attrNameLst>
                                          <p:attrName>ppt_w</p:attrName>
                                        </p:attrNameLst>
                                      </p:cBhvr>
                                      <p:tavLst>
                                        <p:tav tm="0">
                                          <p:val>
                                            <p:strVal val="#ppt_w"/>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childTnLst>
                                </p:cTn>
                              </p:par>
                              <p:par>
                                <p:cTn id="53" presetID="17" presetClass="entr" presetSubtype="1"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ppt_x</p:attrName>
                                        </p:attrNameLst>
                                      </p:cBhvr>
                                      <p:tavLst>
                                        <p:tav tm="0">
                                          <p:val>
                                            <p:strVal val="#ppt_x"/>
                                          </p:val>
                                        </p:tav>
                                        <p:tav tm="100000">
                                          <p:val>
                                            <p:strVal val="#ppt_x"/>
                                          </p:val>
                                        </p:tav>
                                      </p:tavLst>
                                    </p:anim>
                                    <p:anim calcmode="lin" valueType="num">
                                      <p:cBhvr>
                                        <p:cTn id="56" dur="500" fill="hold"/>
                                        <p:tgtEl>
                                          <p:spTgt spid="14"/>
                                        </p:tgtEl>
                                        <p:attrNameLst>
                                          <p:attrName>ppt_y</p:attrName>
                                        </p:attrNameLst>
                                      </p:cBhvr>
                                      <p:tavLst>
                                        <p:tav tm="0">
                                          <p:val>
                                            <p:strVal val="#ppt_y-#ppt_h/2"/>
                                          </p:val>
                                        </p:tav>
                                        <p:tav tm="100000">
                                          <p:val>
                                            <p:strVal val="#ppt_y"/>
                                          </p:val>
                                        </p:tav>
                                      </p:tavLst>
                                    </p:anim>
                                    <p:anim calcmode="lin" valueType="num">
                                      <p:cBhvr>
                                        <p:cTn id="57" dur="500" fill="hold"/>
                                        <p:tgtEl>
                                          <p:spTgt spid="14"/>
                                        </p:tgtEl>
                                        <p:attrNameLst>
                                          <p:attrName>ppt_w</p:attrName>
                                        </p:attrNameLst>
                                      </p:cBhvr>
                                      <p:tavLst>
                                        <p:tav tm="0">
                                          <p:val>
                                            <p:strVal val="#ppt_w"/>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zh-CN" altLang="en-US" dirty="0" smtClean="0">
                <a:ea typeface="宋体" panose="02010600030101010101" pitchFamily="2" charset="-122"/>
              </a:rPr>
              <a:t>并行与并发的概念差异</a:t>
            </a:r>
            <a:endParaRPr lang="en-US" altLang="zh-CN" dirty="0" smtClean="0">
              <a:ea typeface="宋体" panose="02010600030101010101" pitchFamily="2" charset="-122"/>
            </a:endParaRPr>
          </a:p>
        </p:txBody>
      </p:sp>
      <p:sp>
        <p:nvSpPr>
          <p:cNvPr id="808963" name="Rectangle 3"/>
          <p:cNvSpPr>
            <a:spLocks noGrp="1" noChangeArrowheads="1"/>
          </p:cNvSpPr>
          <p:nvPr>
            <p:ph idx="1"/>
          </p:nvPr>
        </p:nvSpPr>
        <p:spPr>
          <a:xfrm>
            <a:off x="838201" y="1825625"/>
            <a:ext cx="8466438" cy="4351338"/>
          </a:xfrm>
        </p:spPr>
        <p:txBody>
          <a:bodyPr>
            <a:normAutofit fontScale="77500" lnSpcReduction="20000"/>
          </a:bodyPr>
          <a:lstStyle/>
          <a:p>
            <a:pPr>
              <a:lnSpc>
                <a:spcPct val="110000"/>
              </a:lnSpc>
            </a:pPr>
            <a:r>
              <a:rPr lang="zh-CN" altLang="en-US" b="1" dirty="0" smtClean="0">
                <a:solidFill>
                  <a:srgbClr val="262626"/>
                </a:solidFill>
                <a:ea typeface="宋体" panose="02010600030101010101" pitchFamily="2" charset="-122"/>
              </a:rPr>
              <a:t>并行</a:t>
            </a:r>
            <a:r>
              <a:rPr lang="en-US" altLang="zh-CN" b="1" dirty="0" smtClean="0">
                <a:solidFill>
                  <a:srgbClr val="262626"/>
                </a:solidFill>
                <a:ea typeface="宋体" panose="02010600030101010101" pitchFamily="2" charset="-122"/>
              </a:rPr>
              <a:t>(parallel):</a:t>
            </a:r>
            <a:r>
              <a:rPr lang="en-US" altLang="zh-CN" dirty="0" smtClean="0">
                <a:solidFill>
                  <a:srgbClr val="262626"/>
                </a:solidFill>
                <a:ea typeface="宋体" panose="02010600030101010101" pitchFamily="2" charset="-122"/>
              </a:rPr>
              <a:t> </a:t>
            </a:r>
            <a:r>
              <a:rPr lang="zh-CN" altLang="en-US" dirty="0" smtClean="0">
                <a:solidFill>
                  <a:srgbClr val="262626"/>
                </a:solidFill>
                <a:ea typeface="宋体" panose="02010600030101010101" pitchFamily="2" charset="-122"/>
              </a:rPr>
              <a:t>使用多个处理器资源来同时进行计算，从而提高完成任务的效率</a:t>
            </a:r>
            <a:endParaRPr lang="en-US" altLang="zh-CN" dirty="0" smtClean="0">
              <a:solidFill>
                <a:srgbClr val="262626"/>
              </a:solidFill>
              <a:ea typeface="宋体" panose="02010600030101010101" pitchFamily="2" charset="-122"/>
            </a:endParaRPr>
          </a:p>
          <a:p>
            <a:pPr lvl="1">
              <a:lnSpc>
                <a:spcPct val="110000"/>
              </a:lnSpc>
            </a:pPr>
            <a:r>
              <a:rPr lang="zh-CN" altLang="en-US" dirty="0" smtClean="0">
                <a:solidFill>
                  <a:srgbClr val="262626"/>
                </a:solidFill>
                <a:ea typeface="宋体" panose="02010600030101010101" pitchFamily="2" charset="-122"/>
              </a:rPr>
              <a:t>例：</a:t>
            </a:r>
            <a:r>
              <a:rPr lang="en-US" altLang="zh-CN" dirty="0" smtClean="0">
                <a:solidFill>
                  <a:srgbClr val="262626"/>
                </a:solidFill>
                <a:ea typeface="宋体" panose="02010600030101010101" pitchFamily="2" charset="-122"/>
              </a:rPr>
              <a:t>google</a:t>
            </a:r>
            <a:r>
              <a:rPr lang="zh-CN" altLang="en-US" dirty="0" smtClean="0">
                <a:solidFill>
                  <a:srgbClr val="262626"/>
                </a:solidFill>
                <a:ea typeface="宋体" panose="02010600030101010101" pitchFamily="2" charset="-122"/>
              </a:rPr>
              <a:t>的</a:t>
            </a:r>
            <a:r>
              <a:rPr lang="en-US" altLang="zh-CN" dirty="0" smtClean="0">
                <a:solidFill>
                  <a:srgbClr val="262626"/>
                </a:solidFill>
                <a:ea typeface="宋体" panose="02010600030101010101" pitchFamily="2" charset="-122"/>
              </a:rPr>
              <a:t>Map Reduce</a:t>
            </a:r>
            <a:r>
              <a:rPr lang="zh-CN" altLang="en-US" dirty="0" smtClean="0">
                <a:solidFill>
                  <a:srgbClr val="262626"/>
                </a:solidFill>
                <a:ea typeface="宋体" panose="02010600030101010101" pitchFamily="2" charset="-122"/>
              </a:rPr>
              <a:t>就是使用多个分布的计算机来对搜索数据进行并行处理</a:t>
            </a:r>
            <a:endParaRPr lang="en-US" altLang="zh-CN" dirty="0" smtClean="0">
              <a:solidFill>
                <a:srgbClr val="262626"/>
              </a:solidFill>
              <a:ea typeface="宋体" panose="02010600030101010101" pitchFamily="2" charset="-122"/>
            </a:endParaRPr>
          </a:p>
          <a:p>
            <a:pPr lvl="1">
              <a:lnSpc>
                <a:spcPct val="110000"/>
              </a:lnSpc>
            </a:pPr>
            <a:r>
              <a:rPr lang="zh-CN" altLang="en-US" dirty="0" smtClean="0">
                <a:solidFill>
                  <a:srgbClr val="262626"/>
                </a:solidFill>
                <a:ea typeface="宋体" panose="02010600030101010101" pitchFamily="2" charset="-122"/>
              </a:rPr>
              <a:t>例：使用多个线程来对给定数据进行按段排序</a:t>
            </a:r>
            <a:endParaRPr lang="en-US" altLang="zh-CN" dirty="0" smtClean="0">
              <a:solidFill>
                <a:srgbClr val="404040"/>
              </a:solidFill>
              <a:ea typeface="宋体" panose="02010600030101010101" pitchFamily="2" charset="-122"/>
            </a:endParaRPr>
          </a:p>
          <a:p>
            <a:pPr lvl="1">
              <a:lnSpc>
                <a:spcPct val="110000"/>
              </a:lnSpc>
            </a:pPr>
            <a:endParaRPr lang="en-US" altLang="zh-CN" dirty="0" smtClean="0">
              <a:solidFill>
                <a:srgbClr val="404040"/>
              </a:solidFill>
              <a:ea typeface="宋体" panose="02010600030101010101" pitchFamily="2" charset="-122"/>
            </a:endParaRPr>
          </a:p>
          <a:p>
            <a:pPr lvl="1">
              <a:lnSpc>
                <a:spcPct val="110000"/>
              </a:lnSpc>
            </a:pPr>
            <a:endParaRPr lang="en-US" altLang="zh-CN" dirty="0" smtClean="0">
              <a:solidFill>
                <a:srgbClr val="404040"/>
              </a:solidFill>
              <a:ea typeface="宋体" panose="02010600030101010101" pitchFamily="2" charset="-122"/>
            </a:endParaRPr>
          </a:p>
          <a:p>
            <a:pPr>
              <a:lnSpc>
                <a:spcPct val="110000"/>
              </a:lnSpc>
            </a:pPr>
            <a:r>
              <a:rPr lang="zh-CN" altLang="en-US" b="1" dirty="0" smtClean="0">
                <a:solidFill>
                  <a:srgbClr val="262626"/>
                </a:solidFill>
                <a:ea typeface="宋体" panose="02010600030101010101" pitchFamily="2" charset="-122"/>
              </a:rPr>
              <a:t>并发</a:t>
            </a:r>
            <a:r>
              <a:rPr lang="en-US" altLang="zh-CN" b="1" dirty="0" smtClean="0">
                <a:solidFill>
                  <a:srgbClr val="262626"/>
                </a:solidFill>
                <a:ea typeface="宋体" panose="02010600030101010101" pitchFamily="2" charset="-122"/>
              </a:rPr>
              <a:t>(concurrency):</a:t>
            </a:r>
            <a:r>
              <a:rPr lang="en-US" altLang="zh-CN" dirty="0" smtClean="0">
                <a:solidFill>
                  <a:srgbClr val="262626"/>
                </a:solidFill>
                <a:ea typeface="宋体" panose="02010600030101010101" pitchFamily="2" charset="-122"/>
              </a:rPr>
              <a:t> </a:t>
            </a:r>
            <a:r>
              <a:rPr lang="zh-CN" altLang="en-US" dirty="0">
                <a:solidFill>
                  <a:srgbClr val="262626"/>
                </a:solidFill>
                <a:ea typeface="宋体" panose="02010600030101010101" pitchFamily="2" charset="-122"/>
              </a:rPr>
              <a:t>多</a:t>
            </a:r>
            <a:r>
              <a:rPr lang="zh-CN" altLang="en-US" dirty="0" smtClean="0">
                <a:solidFill>
                  <a:srgbClr val="262626"/>
                </a:solidFill>
                <a:ea typeface="宋体" panose="02010600030101010101" pitchFamily="2" charset="-122"/>
              </a:rPr>
              <a:t>个执行流</a:t>
            </a:r>
            <a:r>
              <a:rPr lang="en-US" altLang="zh-CN" dirty="0" smtClean="0">
                <a:solidFill>
                  <a:srgbClr val="262626"/>
                </a:solidFill>
                <a:ea typeface="宋体" panose="02010600030101010101" pitchFamily="2" charset="-122"/>
              </a:rPr>
              <a:t>(</a:t>
            </a:r>
            <a:r>
              <a:rPr lang="zh-CN" altLang="en-US" dirty="0" smtClean="0">
                <a:solidFill>
                  <a:srgbClr val="262626"/>
                </a:solidFill>
                <a:ea typeface="宋体" panose="02010600030101010101" pitchFamily="2" charset="-122"/>
              </a:rPr>
              <a:t>即线程</a:t>
            </a:r>
            <a:r>
              <a:rPr lang="en-US" altLang="zh-CN" dirty="0" smtClean="0">
                <a:solidFill>
                  <a:srgbClr val="262626"/>
                </a:solidFill>
                <a:ea typeface="宋体" panose="02010600030101010101" pitchFamily="2" charset="-122"/>
              </a:rPr>
              <a:t>)</a:t>
            </a:r>
            <a:r>
              <a:rPr lang="zh-CN" altLang="en-US" dirty="0" smtClean="0">
                <a:solidFill>
                  <a:srgbClr val="262626"/>
                </a:solidFill>
                <a:ea typeface="宋体" panose="02010600030101010101" pitchFamily="2" charset="-122"/>
              </a:rPr>
              <a:t>需要</a:t>
            </a:r>
            <a:r>
              <a:rPr lang="zh-CN" altLang="en-US" dirty="0">
                <a:solidFill>
                  <a:srgbClr val="262626"/>
                </a:solidFill>
                <a:ea typeface="宋体" panose="02010600030101010101" pitchFamily="2" charset="-122"/>
              </a:rPr>
              <a:t>共享</a:t>
            </a:r>
            <a:r>
              <a:rPr lang="zh-CN" altLang="en-US" dirty="0" smtClean="0">
                <a:solidFill>
                  <a:srgbClr val="262626"/>
                </a:solidFill>
                <a:ea typeface="宋体" panose="02010600030101010101" pitchFamily="2" charset="-122"/>
              </a:rPr>
              <a:t>访问某些</a:t>
            </a:r>
            <a:r>
              <a:rPr lang="zh-CN" altLang="en-US" dirty="0">
                <a:solidFill>
                  <a:srgbClr val="262626"/>
                </a:solidFill>
                <a:ea typeface="宋体" panose="02010600030101010101" pitchFamily="2" charset="-122"/>
              </a:rPr>
              <a:t>公共</a:t>
            </a:r>
            <a:r>
              <a:rPr lang="zh-CN" altLang="en-US" dirty="0" smtClean="0">
                <a:solidFill>
                  <a:srgbClr val="262626"/>
                </a:solidFill>
                <a:ea typeface="宋体" panose="02010600030101010101" pitchFamily="2" charset="-122"/>
              </a:rPr>
              <a:t>资源</a:t>
            </a:r>
            <a:r>
              <a:rPr lang="en-US" altLang="zh-CN" dirty="0" smtClean="0">
                <a:solidFill>
                  <a:srgbClr val="262626"/>
                </a:solidFill>
                <a:ea typeface="宋体" panose="02010600030101010101" pitchFamily="2" charset="-122"/>
              </a:rPr>
              <a:t>(</a:t>
            </a:r>
            <a:r>
              <a:rPr lang="zh-CN" altLang="en-US" dirty="0" smtClean="0">
                <a:solidFill>
                  <a:srgbClr val="262626"/>
                </a:solidFill>
                <a:ea typeface="宋体" panose="02010600030101010101" pitchFamily="2" charset="-122"/>
              </a:rPr>
              <a:t>如数据</a:t>
            </a:r>
            <a:r>
              <a:rPr lang="en-US" altLang="zh-CN" dirty="0" smtClean="0">
                <a:solidFill>
                  <a:srgbClr val="262626"/>
                </a:solidFill>
                <a:ea typeface="宋体" panose="02010600030101010101" pitchFamily="2" charset="-122"/>
              </a:rPr>
              <a:t>)</a:t>
            </a:r>
          </a:p>
          <a:p>
            <a:pPr lvl="1">
              <a:lnSpc>
                <a:spcPct val="110000"/>
              </a:lnSpc>
            </a:pPr>
            <a:r>
              <a:rPr lang="zh-CN" altLang="en-US" dirty="0" smtClean="0">
                <a:solidFill>
                  <a:srgbClr val="404040"/>
                </a:solidFill>
                <a:ea typeface="宋体" panose="02010600030101010101" pitchFamily="2" charset="-122"/>
              </a:rPr>
              <a:t>例：云计算系统中，多个用户</a:t>
            </a:r>
            <a:r>
              <a:rPr lang="en-US" altLang="zh-CN" dirty="0" smtClean="0">
                <a:solidFill>
                  <a:srgbClr val="404040"/>
                </a:solidFill>
                <a:ea typeface="宋体" panose="02010600030101010101" pitchFamily="2" charset="-122"/>
              </a:rPr>
              <a:t>(</a:t>
            </a:r>
            <a:r>
              <a:rPr lang="zh-CN" altLang="en-US" dirty="0" smtClean="0">
                <a:solidFill>
                  <a:srgbClr val="404040"/>
                </a:solidFill>
                <a:ea typeface="宋体" panose="02010600030101010101" pitchFamily="2" charset="-122"/>
              </a:rPr>
              <a:t>对应为线程</a:t>
            </a:r>
            <a:r>
              <a:rPr lang="en-US" altLang="zh-CN" dirty="0" smtClean="0">
                <a:solidFill>
                  <a:srgbClr val="404040"/>
                </a:solidFill>
                <a:ea typeface="宋体" panose="02010600030101010101" pitchFamily="2" charset="-122"/>
              </a:rPr>
              <a:t>)</a:t>
            </a:r>
            <a:r>
              <a:rPr lang="zh-CN" altLang="en-US" dirty="0" smtClean="0">
                <a:solidFill>
                  <a:srgbClr val="404040"/>
                </a:solidFill>
                <a:ea typeface="宋体" panose="02010600030101010101" pitchFamily="2" charset="-122"/>
              </a:rPr>
              <a:t>同时要访问云端资源，如数据文件</a:t>
            </a:r>
            <a:endParaRPr lang="en-US" altLang="zh-CN" dirty="0" smtClean="0">
              <a:solidFill>
                <a:srgbClr val="404040"/>
              </a:solidFill>
              <a:ea typeface="宋体" panose="02010600030101010101" pitchFamily="2" charset="-122"/>
            </a:endParaRPr>
          </a:p>
          <a:p>
            <a:pPr lvl="1">
              <a:lnSpc>
                <a:spcPct val="110000"/>
              </a:lnSpc>
            </a:pPr>
            <a:r>
              <a:rPr lang="zh-CN" altLang="en-US" dirty="0" smtClean="0">
                <a:solidFill>
                  <a:srgbClr val="404040"/>
                </a:solidFill>
                <a:ea typeface="宋体" panose="02010600030101010101" pitchFamily="2" charset="-122"/>
              </a:rPr>
              <a:t>例：论坛系统中，多用户同时发布帖子、回复帖子，帖子成为共享资源</a:t>
            </a:r>
            <a:endParaRPr lang="en-US" altLang="zh-CN" dirty="0" smtClean="0">
              <a:solidFill>
                <a:srgbClr val="404040"/>
              </a:solidFill>
              <a:ea typeface="宋体" panose="02010600030101010101" pitchFamily="2" charset="-122"/>
            </a:endParaRPr>
          </a:p>
          <a:p>
            <a:pPr lvl="1">
              <a:lnSpc>
                <a:spcPct val="110000"/>
              </a:lnSpc>
            </a:pPr>
            <a:r>
              <a:rPr lang="zh-CN" altLang="en-US" dirty="0" smtClean="0">
                <a:solidFill>
                  <a:srgbClr val="404040"/>
                </a:solidFill>
                <a:ea typeface="宋体" panose="02010600030101010101" pitchFamily="2" charset="-122"/>
              </a:rPr>
              <a:t>例：多个线程同时要访问共享的数据</a:t>
            </a:r>
            <a:endParaRPr lang="en-US" altLang="zh-CN" dirty="0" smtClean="0">
              <a:solidFill>
                <a:srgbClr val="404040"/>
              </a:solidFill>
              <a:ea typeface="宋体" panose="02010600030101010101" pitchFamily="2" charset="-122"/>
            </a:endParaRPr>
          </a:p>
        </p:txBody>
      </p:sp>
      <p:grpSp>
        <p:nvGrpSpPr>
          <p:cNvPr id="808964" name="Group 4"/>
          <p:cNvGrpSpPr>
            <a:grpSpLocks/>
          </p:cNvGrpSpPr>
          <p:nvPr/>
        </p:nvGrpSpPr>
        <p:grpSpPr bwMode="auto">
          <a:xfrm>
            <a:off x="9861379" y="1574800"/>
            <a:ext cx="1371600" cy="1374775"/>
            <a:chOff x="4554" y="1056"/>
            <a:chExt cx="864" cy="866"/>
          </a:xfrm>
        </p:grpSpPr>
        <p:cxnSp>
          <p:nvCxnSpPr>
            <p:cNvPr id="808965" name="Straight Arrow Connector 8"/>
            <p:cNvCxnSpPr>
              <a:cxnSpLocks noChangeShapeType="1"/>
            </p:cNvCxnSpPr>
            <p:nvPr/>
          </p:nvCxnSpPr>
          <p:spPr bwMode="auto">
            <a:xfrm flipH="1">
              <a:off x="4665" y="1306"/>
              <a:ext cx="336" cy="384"/>
            </a:xfrm>
            <a:prstGeom prst="straightConnector1">
              <a:avLst/>
            </a:prstGeom>
            <a:noFill/>
            <a:ln w="34925" algn="ctr">
              <a:solidFill>
                <a:schemeClr val="tx1"/>
              </a:solidFill>
              <a:round/>
              <a:headEnd/>
              <a:tailEnd type="arrow" w="med" len="med"/>
            </a:ln>
          </p:spPr>
        </p:cxnSp>
        <p:cxnSp>
          <p:nvCxnSpPr>
            <p:cNvPr id="808966" name="Straight Arrow Connector 9"/>
            <p:cNvCxnSpPr>
              <a:cxnSpLocks noChangeShapeType="1"/>
            </p:cNvCxnSpPr>
            <p:nvPr/>
          </p:nvCxnSpPr>
          <p:spPr bwMode="auto">
            <a:xfrm flipH="1">
              <a:off x="4833" y="1306"/>
              <a:ext cx="168" cy="384"/>
            </a:xfrm>
            <a:prstGeom prst="straightConnector1">
              <a:avLst/>
            </a:prstGeom>
            <a:noFill/>
            <a:ln w="34925" algn="ctr">
              <a:solidFill>
                <a:schemeClr val="tx1"/>
              </a:solidFill>
              <a:round/>
              <a:headEnd/>
              <a:tailEnd type="arrow" w="med" len="med"/>
            </a:ln>
          </p:spPr>
        </p:cxnSp>
        <p:cxnSp>
          <p:nvCxnSpPr>
            <p:cNvPr id="808967" name="Straight Arrow Connector 10"/>
            <p:cNvCxnSpPr>
              <a:cxnSpLocks noChangeShapeType="1"/>
            </p:cNvCxnSpPr>
            <p:nvPr/>
          </p:nvCxnSpPr>
          <p:spPr bwMode="auto">
            <a:xfrm>
              <a:off x="5001" y="1306"/>
              <a:ext cx="48" cy="384"/>
            </a:xfrm>
            <a:prstGeom prst="straightConnector1">
              <a:avLst/>
            </a:prstGeom>
            <a:noFill/>
            <a:ln w="34925" algn="ctr">
              <a:solidFill>
                <a:schemeClr val="tx1"/>
              </a:solidFill>
              <a:round/>
              <a:headEnd/>
              <a:tailEnd type="arrow" w="med" len="med"/>
            </a:ln>
          </p:spPr>
        </p:cxnSp>
        <p:cxnSp>
          <p:nvCxnSpPr>
            <p:cNvPr id="808968" name="Straight Arrow Connector 11"/>
            <p:cNvCxnSpPr>
              <a:cxnSpLocks noChangeShapeType="1"/>
            </p:cNvCxnSpPr>
            <p:nvPr/>
          </p:nvCxnSpPr>
          <p:spPr bwMode="auto">
            <a:xfrm>
              <a:off x="5001" y="1306"/>
              <a:ext cx="288" cy="384"/>
            </a:xfrm>
            <a:prstGeom prst="straightConnector1">
              <a:avLst/>
            </a:prstGeom>
            <a:noFill/>
            <a:ln w="34925" algn="ctr">
              <a:solidFill>
                <a:schemeClr val="tx1"/>
              </a:solidFill>
              <a:round/>
              <a:headEnd/>
              <a:tailEnd type="arrow" w="med" len="med"/>
            </a:ln>
          </p:spPr>
        </p:cxnSp>
        <p:sp>
          <p:nvSpPr>
            <p:cNvPr id="13" name="TextBox 12"/>
            <p:cNvSpPr txBox="1"/>
            <p:nvPr/>
          </p:nvSpPr>
          <p:spPr>
            <a:xfrm>
              <a:off x="4554" y="1670"/>
              <a:ext cx="864" cy="25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a:latin typeface="Calibri" panose="020F0502020204030204" pitchFamily="34" charset="0"/>
                  <a:ea typeface="宋体" panose="02010600030101010101" pitchFamily="2" charset="-122"/>
                  <a:cs typeface="Arial" panose="020B0604020202020204" pitchFamily="34" charset="0"/>
                </a:rPr>
                <a:t>CPUs/cores</a:t>
              </a:r>
            </a:p>
          </p:txBody>
        </p:sp>
        <p:sp>
          <p:nvSpPr>
            <p:cNvPr id="20" name="TextBox 19"/>
            <p:cNvSpPr txBox="1"/>
            <p:nvPr/>
          </p:nvSpPr>
          <p:spPr>
            <a:xfrm>
              <a:off x="4823" y="1056"/>
              <a:ext cx="384" cy="25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dirty="0" smtClean="0">
                  <a:latin typeface="Calibri" panose="020F0502020204030204" pitchFamily="34" charset="0"/>
                  <a:ea typeface="宋体" panose="02010600030101010101" pitchFamily="2" charset="-122"/>
                  <a:cs typeface="Arial" panose="020B0604020202020204" pitchFamily="34" charset="0"/>
                </a:rPr>
                <a:t>task</a:t>
              </a:r>
              <a:endParaRPr lang="en-US" altLang="zh-CN" sz="2000" dirty="0">
                <a:latin typeface="Calibri" panose="020F0502020204030204" pitchFamily="34" charset="0"/>
                <a:ea typeface="宋体" panose="02010600030101010101" pitchFamily="2" charset="-122"/>
                <a:cs typeface="Arial" panose="020B0604020202020204" pitchFamily="34" charset="0"/>
              </a:endParaRPr>
            </a:p>
          </p:txBody>
        </p:sp>
      </p:grpSp>
      <p:grpSp>
        <p:nvGrpSpPr>
          <p:cNvPr id="808971" name="Group 11"/>
          <p:cNvGrpSpPr>
            <a:grpSpLocks/>
          </p:cNvGrpSpPr>
          <p:nvPr/>
        </p:nvGrpSpPr>
        <p:grpSpPr bwMode="auto">
          <a:xfrm>
            <a:off x="9921704" y="4233309"/>
            <a:ext cx="1371600" cy="1371600"/>
            <a:chOff x="4518" y="2256"/>
            <a:chExt cx="864" cy="864"/>
          </a:xfrm>
        </p:grpSpPr>
        <p:sp>
          <p:nvSpPr>
            <p:cNvPr id="15" name="TextBox 14"/>
            <p:cNvSpPr txBox="1"/>
            <p:nvPr/>
          </p:nvSpPr>
          <p:spPr>
            <a:xfrm>
              <a:off x="4518" y="2256"/>
              <a:ext cx="864" cy="25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dirty="0">
                  <a:latin typeface="Calibri" panose="020F0502020204030204" pitchFamily="34" charset="0"/>
                  <a:ea typeface="宋体" panose="02010600030101010101" pitchFamily="2" charset="-122"/>
                  <a:cs typeface="Arial" panose="020B0604020202020204" pitchFamily="34" charset="0"/>
                </a:rPr>
                <a:t>CPUs/cores</a:t>
              </a:r>
            </a:p>
          </p:txBody>
        </p:sp>
        <p:cxnSp>
          <p:nvCxnSpPr>
            <p:cNvPr id="808973" name="Straight Arrow Connector 15"/>
            <p:cNvCxnSpPr>
              <a:cxnSpLocks noChangeShapeType="1"/>
            </p:cNvCxnSpPr>
            <p:nvPr/>
          </p:nvCxnSpPr>
          <p:spPr bwMode="auto">
            <a:xfrm rot="10800000" flipH="1">
              <a:off x="4996" y="2496"/>
              <a:ext cx="336" cy="384"/>
            </a:xfrm>
            <a:prstGeom prst="straightConnector1">
              <a:avLst/>
            </a:prstGeom>
            <a:noFill/>
            <a:ln w="34925" algn="ctr">
              <a:solidFill>
                <a:schemeClr val="tx1"/>
              </a:solidFill>
              <a:round/>
              <a:headEnd type="stealth" w="med" len="med"/>
              <a:tailEnd/>
            </a:ln>
          </p:spPr>
        </p:cxnSp>
        <p:cxnSp>
          <p:nvCxnSpPr>
            <p:cNvPr id="808974" name="Straight Arrow Connector 16"/>
            <p:cNvCxnSpPr>
              <a:cxnSpLocks noChangeShapeType="1"/>
            </p:cNvCxnSpPr>
            <p:nvPr/>
          </p:nvCxnSpPr>
          <p:spPr bwMode="auto">
            <a:xfrm rot="10800000" flipH="1">
              <a:off x="4972" y="2496"/>
              <a:ext cx="168" cy="384"/>
            </a:xfrm>
            <a:prstGeom prst="straightConnector1">
              <a:avLst/>
            </a:prstGeom>
            <a:noFill/>
            <a:ln w="34925" algn="ctr">
              <a:solidFill>
                <a:schemeClr val="tx1"/>
              </a:solidFill>
              <a:round/>
              <a:headEnd type="stealth" w="med" len="med"/>
              <a:tailEnd/>
            </a:ln>
          </p:spPr>
        </p:cxnSp>
        <p:cxnSp>
          <p:nvCxnSpPr>
            <p:cNvPr id="808975" name="Straight Arrow Connector 17"/>
            <p:cNvCxnSpPr>
              <a:cxnSpLocks noChangeShapeType="1"/>
            </p:cNvCxnSpPr>
            <p:nvPr/>
          </p:nvCxnSpPr>
          <p:spPr bwMode="auto">
            <a:xfrm rot="10800000">
              <a:off x="4888" y="2496"/>
              <a:ext cx="48" cy="384"/>
            </a:xfrm>
            <a:prstGeom prst="straightConnector1">
              <a:avLst/>
            </a:prstGeom>
            <a:noFill/>
            <a:ln w="34925" algn="ctr">
              <a:solidFill>
                <a:schemeClr val="tx1"/>
              </a:solidFill>
              <a:round/>
              <a:headEnd type="stealth" w="med" len="med"/>
              <a:tailEnd/>
            </a:ln>
          </p:spPr>
        </p:cxnSp>
        <p:cxnSp>
          <p:nvCxnSpPr>
            <p:cNvPr id="808976" name="Straight Arrow Connector 18"/>
            <p:cNvCxnSpPr>
              <a:cxnSpLocks noChangeShapeType="1"/>
            </p:cNvCxnSpPr>
            <p:nvPr/>
          </p:nvCxnSpPr>
          <p:spPr bwMode="auto">
            <a:xfrm rot="10800000">
              <a:off x="4612" y="2496"/>
              <a:ext cx="288" cy="384"/>
            </a:xfrm>
            <a:prstGeom prst="straightConnector1">
              <a:avLst/>
            </a:prstGeom>
            <a:noFill/>
            <a:ln w="34925" algn="ctr">
              <a:solidFill>
                <a:schemeClr val="tx1"/>
              </a:solidFill>
              <a:round/>
              <a:headEnd type="stealth" w="med" len="med"/>
              <a:tailEnd/>
            </a:ln>
          </p:spPr>
        </p:cxnSp>
        <p:sp>
          <p:nvSpPr>
            <p:cNvPr id="21" name="TextBox 20"/>
            <p:cNvSpPr txBox="1"/>
            <p:nvPr/>
          </p:nvSpPr>
          <p:spPr>
            <a:xfrm>
              <a:off x="4599" y="2868"/>
              <a:ext cx="688" cy="25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a:latin typeface="Calibri" panose="020F0502020204030204" pitchFamily="34" charset="0"/>
                  <a:ea typeface="宋体" panose="02010600030101010101" pitchFamily="2" charset="-122"/>
                  <a:cs typeface="Arial" panose="020B0604020202020204" pitchFamily="34" charset="0"/>
                </a:rPr>
                <a:t>resource</a:t>
              </a:r>
            </a:p>
          </p:txBody>
        </p:sp>
      </p:grpSp>
      <p:sp>
        <p:nvSpPr>
          <p:cNvPr id="2" name="上下箭头 1"/>
          <p:cNvSpPr/>
          <p:nvPr/>
        </p:nvSpPr>
        <p:spPr>
          <a:xfrm>
            <a:off x="10365643" y="3054667"/>
            <a:ext cx="455148" cy="10735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6375EF84-9721-4332-8BE3-83607823D806}" type="datetime1">
              <a:rPr lang="zh-CN" altLang="en-US" smtClean="0"/>
              <a:t>2017/4/7</a:t>
            </a:fld>
            <a:endParaRPr lang="zh-CN" altLang="en-US"/>
          </a:p>
        </p:txBody>
      </p:sp>
      <p:sp>
        <p:nvSpPr>
          <p:cNvPr id="4" name="灯片编号占位符 3"/>
          <p:cNvSpPr>
            <a:spLocks noGrp="1"/>
          </p:cNvSpPr>
          <p:nvPr>
            <p:ph type="sldNum" sz="quarter" idx="12"/>
          </p:nvPr>
        </p:nvSpPr>
        <p:spPr/>
        <p:txBody>
          <a:bodyPr/>
          <a:lstStyle/>
          <a:p>
            <a:fld id="{13F93AC6-07A0-4887-B859-71DA9B95A58F}" type="slidenum">
              <a:rPr lang="zh-CN" altLang="en-US" smtClean="0"/>
              <a:t>3</a:t>
            </a:fld>
            <a:endParaRPr lang="zh-CN" altLang="en-US"/>
          </a:p>
        </p:txBody>
      </p:sp>
    </p:spTree>
    <p:extLst>
      <p:ext uri="{BB962C8B-B14F-4D97-AF65-F5344CB8AC3E}">
        <p14:creationId xmlns:p14="http://schemas.microsoft.com/office/powerpoint/2010/main" val="1144632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确保线程安全的设计</a:t>
            </a:r>
          </a:p>
        </p:txBody>
      </p:sp>
      <p:sp>
        <p:nvSpPr>
          <p:cNvPr id="3" name="内容占位符 2"/>
          <p:cNvSpPr>
            <a:spLocks noGrp="1"/>
          </p:cNvSpPr>
          <p:nvPr>
            <p:ph idx="1"/>
          </p:nvPr>
        </p:nvSpPr>
        <p:spPr/>
        <p:txBody>
          <a:bodyPr/>
          <a:lstStyle/>
          <a:p>
            <a:r>
              <a:rPr lang="zh-CN" altLang="en-US" dirty="0" smtClean="0"/>
              <a:t>归结起来，三个关键要素</a:t>
            </a:r>
            <a:endParaRPr lang="en-US" altLang="zh-CN" dirty="0" smtClean="0"/>
          </a:p>
          <a:p>
            <a:pPr lvl="1"/>
            <a:r>
              <a:rPr lang="zh-CN" altLang="en-US" dirty="0" smtClean="0"/>
              <a:t>控制对象发布和共享</a:t>
            </a:r>
            <a:endParaRPr lang="en-US" altLang="zh-CN" dirty="0" smtClean="0"/>
          </a:p>
          <a:p>
            <a:pPr lvl="2"/>
            <a:r>
              <a:rPr lang="zh-CN" altLang="en-US" dirty="0" smtClean="0"/>
              <a:t>复杂的对象引用和共享是导致程序死锁或数据竞争的主要原因</a:t>
            </a:r>
            <a:endParaRPr lang="en-US" altLang="zh-CN" dirty="0" smtClean="0"/>
          </a:p>
          <a:p>
            <a:pPr lvl="1"/>
            <a:r>
              <a:rPr lang="zh-CN" altLang="en-US" dirty="0" smtClean="0"/>
              <a:t>共享对象设计为线程安全类</a:t>
            </a:r>
            <a:endParaRPr lang="en-US" altLang="zh-CN" dirty="0" smtClean="0"/>
          </a:p>
          <a:p>
            <a:pPr lvl="2"/>
            <a:r>
              <a:rPr lang="zh-CN" altLang="en-US" dirty="0" smtClean="0"/>
              <a:t>尽可能减少同步范围，尽量保持在共享对象内部</a:t>
            </a:r>
            <a:endParaRPr lang="en-US" altLang="zh-CN" dirty="0" smtClean="0"/>
          </a:p>
          <a:p>
            <a:pPr lvl="2"/>
            <a:r>
              <a:rPr lang="zh-CN" altLang="en-US" dirty="0" smtClean="0"/>
              <a:t>使用共享对象的类无需采取针对共享对象的同步控制措施</a:t>
            </a:r>
            <a:endParaRPr lang="en-US" altLang="zh-CN" dirty="0" smtClean="0"/>
          </a:p>
          <a:p>
            <a:pPr lvl="1"/>
            <a:r>
              <a:rPr lang="zh-CN" altLang="en-US" dirty="0"/>
              <a:t>保持简洁的线程类</a:t>
            </a:r>
            <a:endParaRPr lang="en-US" altLang="zh-CN" dirty="0" smtClean="0"/>
          </a:p>
          <a:p>
            <a:pPr lvl="2"/>
            <a:r>
              <a:rPr lang="en-US" altLang="zh-CN" dirty="0" smtClean="0"/>
              <a:t>run</a:t>
            </a:r>
            <a:r>
              <a:rPr lang="zh-CN" altLang="en-US" dirty="0" smtClean="0"/>
              <a:t>方法只负责顶层的控制逻辑</a:t>
            </a:r>
            <a:endParaRPr lang="en-US" altLang="zh-CN" dirty="0" smtClean="0"/>
          </a:p>
          <a:p>
            <a:pPr lvl="2"/>
            <a:r>
              <a:rPr lang="zh-CN" altLang="en-US" dirty="0" smtClean="0"/>
              <a:t>尽量不要管理业务数据，更加不要让一个线程对象去访问另一个线程对象</a:t>
            </a:r>
            <a:endParaRPr lang="en-US" altLang="zh-CN" dirty="0" smtClean="0"/>
          </a:p>
          <a:p>
            <a:pPr lvl="2"/>
            <a:r>
              <a:rPr lang="zh-CN" altLang="en-US" dirty="0" smtClean="0"/>
              <a:t>尽量不提供业务方法</a:t>
            </a:r>
            <a:endParaRPr lang="en-US" altLang="zh-CN" dirty="0" smtClean="0"/>
          </a:p>
        </p:txBody>
      </p:sp>
      <p:sp>
        <p:nvSpPr>
          <p:cNvPr id="4" name="灯片编号占位符 3"/>
          <p:cNvSpPr>
            <a:spLocks noGrp="1"/>
          </p:cNvSpPr>
          <p:nvPr>
            <p:ph type="sldNum" sz="quarter" idx="12"/>
          </p:nvPr>
        </p:nvSpPr>
        <p:spPr/>
        <p:txBody>
          <a:bodyPr/>
          <a:lstStyle/>
          <a:p>
            <a:fld id="{13F93AC6-07A0-4887-B859-71DA9B95A58F}" type="slidenum">
              <a:rPr lang="zh-CN" altLang="en-US" smtClean="0"/>
              <a:t>30</a:t>
            </a:fld>
            <a:endParaRPr lang="zh-CN" altLang="en-US"/>
          </a:p>
        </p:txBody>
      </p:sp>
      <p:sp>
        <p:nvSpPr>
          <p:cNvPr id="5" name="日期占位符 4"/>
          <p:cNvSpPr>
            <a:spLocks noGrp="1"/>
          </p:cNvSpPr>
          <p:nvPr>
            <p:ph type="dt" sz="half" idx="10"/>
          </p:nvPr>
        </p:nvSpPr>
        <p:spPr/>
        <p:txBody>
          <a:bodyPr/>
          <a:lstStyle/>
          <a:p>
            <a:fld id="{C627A69D-22FF-439D-A437-56C327169C87}" type="datetime1">
              <a:rPr lang="zh-CN" altLang="en-US" smtClean="0"/>
              <a:t>2017/4/7</a:t>
            </a:fld>
            <a:endParaRPr lang="zh-CN" altLang="en-US"/>
          </a:p>
        </p:txBody>
      </p:sp>
    </p:spTree>
    <p:extLst>
      <p:ext uri="{BB962C8B-B14F-4D97-AF65-F5344CB8AC3E}">
        <p14:creationId xmlns:p14="http://schemas.microsoft.com/office/powerpoint/2010/main" val="2376573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多线程程序设计总结</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关键一：哪些类该设计为线程？</a:t>
            </a:r>
            <a:endParaRPr lang="en-US" altLang="zh-CN" dirty="0" smtClean="0"/>
          </a:p>
          <a:p>
            <a:pPr lvl="1"/>
            <a:r>
              <a:rPr lang="zh-CN" altLang="en-US" dirty="0" smtClean="0"/>
              <a:t>根据软件需求</a:t>
            </a:r>
            <a:r>
              <a:rPr lang="en-US" altLang="zh-CN" dirty="0" smtClean="0"/>
              <a:t>/</a:t>
            </a:r>
            <a:r>
              <a:rPr lang="zh-CN" altLang="en-US" dirty="0" smtClean="0"/>
              <a:t>任务要求</a:t>
            </a:r>
            <a:endParaRPr lang="en-US" altLang="zh-CN" dirty="0" smtClean="0"/>
          </a:p>
          <a:p>
            <a:pPr lvl="1"/>
            <a:r>
              <a:rPr lang="zh-CN" altLang="en-US" dirty="0" smtClean="0"/>
              <a:t>在问题域中具有并发行为的类</a:t>
            </a:r>
            <a:endParaRPr lang="en-US" altLang="zh-CN" dirty="0" smtClean="0"/>
          </a:p>
          <a:p>
            <a:r>
              <a:rPr lang="zh-CN" altLang="en-US" dirty="0" smtClean="0"/>
              <a:t>关键二：该构造和启动多少个线程？</a:t>
            </a:r>
            <a:endParaRPr lang="en-US" altLang="zh-CN" dirty="0" smtClean="0"/>
          </a:p>
          <a:p>
            <a:pPr lvl="1"/>
            <a:r>
              <a:rPr lang="zh-CN" altLang="en-US" dirty="0" smtClean="0"/>
              <a:t>根据运行时的数据量变化（如数据处理应用）</a:t>
            </a:r>
            <a:endParaRPr lang="en-US" altLang="zh-CN" dirty="0" smtClean="0"/>
          </a:p>
          <a:p>
            <a:pPr lvl="1"/>
            <a:r>
              <a:rPr lang="zh-CN" altLang="en-US" dirty="0" smtClean="0"/>
              <a:t>根据运行时数据产生的独立性</a:t>
            </a:r>
            <a:r>
              <a:rPr lang="en-US" altLang="zh-CN" dirty="0" smtClean="0"/>
              <a:t>/</a:t>
            </a:r>
            <a:r>
              <a:rPr lang="zh-CN" altLang="en-US" dirty="0" smtClean="0"/>
              <a:t>并发性特征（如服务器应用中考虑的客户请求处理）</a:t>
            </a:r>
            <a:endParaRPr lang="en-US" altLang="zh-CN" dirty="0" smtClean="0"/>
          </a:p>
          <a:p>
            <a:r>
              <a:rPr lang="zh-CN" altLang="en-US" dirty="0" smtClean="0"/>
              <a:t>关键三：线程之间需要共享哪些对象？</a:t>
            </a:r>
            <a:endParaRPr lang="en-US" altLang="zh-CN" dirty="0" smtClean="0"/>
          </a:p>
          <a:p>
            <a:pPr lvl="1"/>
            <a:r>
              <a:rPr lang="zh-CN" altLang="en-US" dirty="0" smtClean="0"/>
              <a:t>保守策略：除非必要，尽量不要在线程之间产生共享</a:t>
            </a:r>
            <a:endParaRPr lang="en-US" altLang="zh-CN" dirty="0" smtClean="0"/>
          </a:p>
          <a:p>
            <a:r>
              <a:rPr lang="zh-CN" altLang="en-US" dirty="0" smtClean="0"/>
              <a:t>关键四：线程共享对象如何确保安全访问？</a:t>
            </a:r>
            <a:endParaRPr lang="en-US" altLang="zh-CN" dirty="0" smtClean="0"/>
          </a:p>
          <a:p>
            <a:pPr lvl="1"/>
            <a:r>
              <a:rPr lang="zh-CN" altLang="en-US" dirty="0" smtClean="0"/>
              <a:t>设计为线程安全类</a:t>
            </a:r>
            <a:endParaRPr lang="zh-CN" altLang="en-US" dirty="0"/>
          </a:p>
        </p:txBody>
      </p:sp>
      <p:sp>
        <p:nvSpPr>
          <p:cNvPr id="4" name="日期占位符 3"/>
          <p:cNvSpPr>
            <a:spLocks noGrp="1"/>
          </p:cNvSpPr>
          <p:nvPr>
            <p:ph type="dt" sz="half" idx="10"/>
          </p:nvPr>
        </p:nvSpPr>
        <p:spPr/>
        <p:txBody>
          <a:bodyPr/>
          <a:lstStyle/>
          <a:p>
            <a:fld id="{261BA670-FA46-4912-B8B4-8519D77E1F2F}" type="datetime1">
              <a:rPr lang="zh-CN" altLang="en-US" smtClean="0"/>
              <a:t>2017/4/7</a:t>
            </a:fld>
            <a:endParaRPr lang="zh-CN" altLang="en-US"/>
          </a:p>
        </p:txBody>
      </p:sp>
      <p:sp>
        <p:nvSpPr>
          <p:cNvPr id="5" name="灯片编号占位符 4"/>
          <p:cNvSpPr>
            <a:spLocks noGrp="1"/>
          </p:cNvSpPr>
          <p:nvPr>
            <p:ph type="sldNum" sz="quarter" idx="12"/>
          </p:nvPr>
        </p:nvSpPr>
        <p:spPr/>
        <p:txBody>
          <a:bodyPr/>
          <a:lstStyle/>
          <a:p>
            <a:fld id="{13F93AC6-07A0-4887-B859-71DA9B95A58F}" type="slidenum">
              <a:rPr lang="zh-CN" altLang="en-US" smtClean="0"/>
              <a:t>31</a:t>
            </a:fld>
            <a:endParaRPr lang="zh-CN" altLang="en-US"/>
          </a:p>
        </p:txBody>
      </p:sp>
    </p:spTree>
    <p:extLst>
      <p:ext uri="{BB962C8B-B14F-4D97-AF65-F5344CB8AC3E}">
        <p14:creationId xmlns:p14="http://schemas.microsoft.com/office/powerpoint/2010/main" val="23801015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normAutofit lnSpcReduction="10000"/>
          </a:bodyPr>
          <a:lstStyle/>
          <a:p>
            <a:r>
              <a:rPr lang="en-US" altLang="zh-CN" sz="3200" dirty="0" smtClean="0"/>
              <a:t>IFTTT</a:t>
            </a:r>
            <a:r>
              <a:rPr lang="zh-CN" altLang="en-US" sz="3200" dirty="0"/>
              <a:t>是</a:t>
            </a:r>
            <a:r>
              <a:rPr lang="zh-CN" altLang="en-US" sz="3200" dirty="0" smtClean="0"/>
              <a:t>互联网的一种应用形态，它支持以</a:t>
            </a:r>
            <a:r>
              <a:rPr lang="en-US" altLang="zh-CN" sz="3200" dirty="0" smtClean="0"/>
              <a:t>IF X THEN Y</a:t>
            </a:r>
            <a:r>
              <a:rPr lang="zh-CN" altLang="en-US" sz="3200" dirty="0" smtClean="0"/>
              <a:t>的方式来定义任务，并能够在后台自动执行任务，比如：</a:t>
            </a:r>
            <a:endParaRPr lang="en-US" altLang="zh-CN" sz="3200" dirty="0" smtClean="0"/>
          </a:p>
          <a:p>
            <a:pPr lvl="1"/>
            <a:r>
              <a:rPr lang="en-US" altLang="zh-CN" dirty="0"/>
              <a:t>IF {</a:t>
            </a:r>
            <a:r>
              <a:rPr lang="en-US" altLang="zh-CN" dirty="0" smtClean="0"/>
              <a:t>news.163.com </a:t>
            </a:r>
            <a:r>
              <a:rPr lang="en-US" altLang="zh-CN" dirty="0"/>
              <a:t>has new </a:t>
            </a:r>
            <a:r>
              <a:rPr lang="en-US" altLang="zh-CN" dirty="0" smtClean="0"/>
              <a:t>message} </a:t>
            </a:r>
            <a:r>
              <a:rPr lang="en-US" altLang="zh-CN" dirty="0"/>
              <a:t>THEN </a:t>
            </a:r>
            <a:r>
              <a:rPr lang="en-US" altLang="zh-CN" dirty="0" smtClean="0"/>
              <a:t>{drag </a:t>
            </a:r>
            <a:r>
              <a:rPr lang="en-US" altLang="zh-CN" dirty="0"/>
              <a:t>the message to my </a:t>
            </a:r>
            <a:r>
              <a:rPr lang="en-US" altLang="zh-CN" dirty="0" smtClean="0"/>
              <a:t>blog}</a:t>
            </a:r>
            <a:endParaRPr lang="en-US" altLang="zh-CN" dirty="0"/>
          </a:p>
          <a:p>
            <a:r>
              <a:rPr lang="zh-CN" altLang="en-US" sz="3200" dirty="0" smtClean="0"/>
              <a:t>针对桌面操作系统的文件系统，支持如下任务</a:t>
            </a:r>
            <a:endParaRPr lang="en-US" altLang="zh-CN" sz="3200" dirty="0" smtClean="0"/>
          </a:p>
          <a:p>
            <a:pPr lvl="1"/>
            <a:r>
              <a:rPr lang="zh-CN" altLang="en-US" dirty="0" smtClean="0"/>
              <a:t>触发器</a:t>
            </a:r>
            <a:r>
              <a:rPr lang="en-US" altLang="zh-CN" dirty="0" smtClean="0"/>
              <a:t>(IF)</a:t>
            </a:r>
            <a:r>
              <a:rPr lang="zh-CN" altLang="en-US" dirty="0" smtClean="0"/>
              <a:t>：</a:t>
            </a:r>
            <a:r>
              <a:rPr lang="en-US" altLang="zh-CN" dirty="0" smtClean="0"/>
              <a:t>renamed, modified, path-changed, size-changed</a:t>
            </a:r>
          </a:p>
          <a:p>
            <a:pPr lvl="2"/>
            <a:r>
              <a:rPr lang="zh-CN" altLang="en-US" dirty="0" smtClean="0"/>
              <a:t>目标文件的规模计算为直接下层非目录文件的规模之和</a:t>
            </a:r>
            <a:endParaRPr lang="en-US" altLang="zh-CN" dirty="0" smtClean="0"/>
          </a:p>
          <a:p>
            <a:pPr lvl="1"/>
            <a:r>
              <a:rPr lang="zh-CN" altLang="en-US" dirty="0" smtClean="0"/>
              <a:t>任务</a:t>
            </a:r>
            <a:r>
              <a:rPr lang="en-US" altLang="zh-CN" dirty="0" smtClean="0"/>
              <a:t>(THEN)</a:t>
            </a:r>
            <a:r>
              <a:rPr lang="zh-CN" altLang="en-US" dirty="0" smtClean="0"/>
              <a:t>：</a:t>
            </a:r>
            <a:r>
              <a:rPr lang="en-US" altLang="zh-CN" dirty="0" smtClean="0"/>
              <a:t>record-summary, record-detail, recover</a:t>
            </a:r>
          </a:p>
          <a:p>
            <a:r>
              <a:rPr lang="zh-CN" altLang="en-US" dirty="0" smtClean="0"/>
              <a:t>变化</a:t>
            </a:r>
            <a:r>
              <a:rPr lang="en-US" altLang="zh-CN" dirty="0" smtClean="0"/>
              <a:t>summary</a:t>
            </a:r>
            <a:r>
              <a:rPr lang="zh-CN" altLang="en-US" dirty="0" smtClean="0"/>
              <a:t>：按照所定义触发器类别的变化数目统计</a:t>
            </a:r>
            <a:endParaRPr lang="en-US" altLang="zh-CN" dirty="0" smtClean="0"/>
          </a:p>
          <a:p>
            <a:r>
              <a:rPr lang="zh-CN" altLang="en-US" dirty="0" smtClean="0"/>
              <a:t>变化</a:t>
            </a:r>
            <a:r>
              <a:rPr lang="en-US" altLang="zh-CN" dirty="0" smtClean="0"/>
              <a:t>detail</a:t>
            </a:r>
            <a:r>
              <a:rPr lang="zh-CN" altLang="en-US" dirty="0" smtClean="0"/>
              <a:t>：按照所定义触发器类别的变化详情，包括发生变化的文件夹、文件等</a:t>
            </a:r>
            <a:endParaRPr lang="en-US" altLang="zh-CN"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32</a:t>
            </a:fld>
            <a:endParaRPr lang="zh-CN" altLang="en-US"/>
          </a:p>
        </p:txBody>
      </p:sp>
      <p:sp>
        <p:nvSpPr>
          <p:cNvPr id="5" name="矩形 4"/>
          <p:cNvSpPr/>
          <p:nvPr/>
        </p:nvSpPr>
        <p:spPr>
          <a:xfrm>
            <a:off x="9210398" y="6045609"/>
            <a:ext cx="2474973" cy="369332"/>
          </a:xfrm>
          <a:prstGeom prst="rect">
            <a:avLst/>
          </a:prstGeom>
        </p:spPr>
        <p:txBody>
          <a:bodyPr wrap="none">
            <a:spAutoFit/>
          </a:bodyPr>
          <a:lstStyle/>
          <a:p>
            <a:r>
              <a:rPr lang="zh-CN" altLang="en-US" dirty="0"/>
              <a:t>https://ifttt.com/recipes</a:t>
            </a:r>
          </a:p>
        </p:txBody>
      </p:sp>
      <p:sp>
        <p:nvSpPr>
          <p:cNvPr id="6" name="日期占位符 5"/>
          <p:cNvSpPr>
            <a:spLocks noGrp="1"/>
          </p:cNvSpPr>
          <p:nvPr>
            <p:ph type="dt" sz="half" idx="10"/>
          </p:nvPr>
        </p:nvSpPr>
        <p:spPr/>
        <p:txBody>
          <a:bodyPr/>
          <a:lstStyle/>
          <a:p>
            <a:fld id="{9A7999D4-A1F4-4BA9-A49B-4B38C69047D7}" type="datetime1">
              <a:rPr lang="zh-CN" altLang="en-US" smtClean="0"/>
              <a:t>2017/4/7</a:t>
            </a:fld>
            <a:endParaRPr lang="zh-CN" altLang="en-US"/>
          </a:p>
        </p:txBody>
      </p:sp>
    </p:spTree>
    <p:extLst>
      <p:ext uri="{BB962C8B-B14F-4D97-AF65-F5344CB8AC3E}">
        <p14:creationId xmlns:p14="http://schemas.microsoft.com/office/powerpoint/2010/main" val="3158167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838200" y="1825625"/>
            <a:ext cx="10515600" cy="4399329"/>
          </a:xfrm>
        </p:spPr>
        <p:txBody>
          <a:bodyPr>
            <a:normAutofit/>
          </a:bodyPr>
          <a:lstStyle/>
          <a:p>
            <a:r>
              <a:rPr lang="zh-CN" altLang="en-US" sz="2400" dirty="0" smtClean="0"/>
              <a:t>要求使用线程安全设计</a:t>
            </a:r>
            <a:endParaRPr lang="en-US" altLang="zh-CN" sz="2400" dirty="0" smtClean="0"/>
          </a:p>
          <a:p>
            <a:pPr lvl="1"/>
            <a:r>
              <a:rPr lang="zh-CN" altLang="en-US" sz="2000" dirty="0" smtClean="0"/>
              <a:t>设计线程安全的</a:t>
            </a:r>
            <a:r>
              <a:rPr lang="zh-CN" altLang="en-US" sz="2000" u="sng" dirty="0" smtClean="0"/>
              <a:t>文件访问类</a:t>
            </a:r>
            <a:r>
              <a:rPr lang="zh-CN" altLang="en-US" sz="2000" dirty="0" smtClean="0"/>
              <a:t>和其他有可能被共享的类，使用多线程进行检测和处理</a:t>
            </a:r>
            <a:endParaRPr lang="en-US" altLang="zh-CN" sz="2000" dirty="0" smtClean="0"/>
          </a:p>
          <a:p>
            <a:pPr lvl="1"/>
            <a:r>
              <a:rPr lang="zh-CN" altLang="en-US" sz="2000" dirty="0" smtClean="0"/>
              <a:t>能够支持任意深度的目录，能够同时监视不少于</a:t>
            </a:r>
            <a:r>
              <a:rPr lang="en-US" altLang="zh-CN" sz="2000" dirty="0" smtClean="0"/>
              <a:t>5</a:t>
            </a:r>
            <a:r>
              <a:rPr lang="zh-CN" altLang="en-US" sz="2000" dirty="0" smtClean="0"/>
              <a:t>个，不多于</a:t>
            </a:r>
            <a:r>
              <a:rPr lang="en-US" altLang="zh-CN" sz="2000" dirty="0" smtClean="0"/>
              <a:t>8</a:t>
            </a:r>
            <a:r>
              <a:rPr lang="zh-CN" altLang="en-US" sz="2000" dirty="0"/>
              <a:t>个</a:t>
            </a:r>
            <a:r>
              <a:rPr lang="zh-CN" altLang="en-US" sz="2000" dirty="0" smtClean="0"/>
              <a:t>目录</a:t>
            </a:r>
            <a:endParaRPr lang="en-US" altLang="zh-CN" sz="2000" dirty="0" smtClean="0"/>
          </a:p>
          <a:p>
            <a:pPr lvl="1"/>
            <a:r>
              <a:rPr lang="zh-CN" altLang="en-US" sz="2000" dirty="0" smtClean="0"/>
              <a:t>要求文件访问类（线程安全类）提供文件修改方法供测试使用</a:t>
            </a:r>
            <a:endParaRPr lang="en-US" altLang="zh-CN" sz="2000" dirty="0" smtClean="0"/>
          </a:p>
          <a:p>
            <a:r>
              <a:rPr lang="zh-CN" altLang="en-US" sz="2400" dirty="0" smtClean="0"/>
              <a:t>开展自动化测试</a:t>
            </a:r>
            <a:endParaRPr lang="en-US" altLang="zh-CN" sz="2400" dirty="0" smtClean="0"/>
          </a:p>
          <a:p>
            <a:pPr lvl="1"/>
            <a:r>
              <a:rPr lang="zh-CN" altLang="en-US" sz="2000" dirty="0" smtClean="0"/>
              <a:t>使用被测试者提供的文件访问线程安全类构造一个测试线程，模拟用户对文件的修改（与</a:t>
            </a:r>
            <a:r>
              <a:rPr lang="en-US" altLang="zh-CN" sz="2000" dirty="0" smtClean="0"/>
              <a:t>IF</a:t>
            </a:r>
            <a:r>
              <a:rPr lang="zh-CN" altLang="en-US" sz="2000" dirty="0" smtClean="0"/>
              <a:t>触发器匹配）</a:t>
            </a:r>
            <a:r>
              <a:rPr lang="en-US" altLang="zh-CN" sz="2000" dirty="0" smtClean="0"/>
              <a:t>--</a:t>
            </a:r>
            <a:r>
              <a:rPr lang="zh-CN" altLang="en-US" sz="2000" dirty="0" smtClean="0"/>
              <a:t>测试线程没有义务采用任何同步控制措施，由此导致的程序崩溃均为被测程序问题。</a:t>
            </a:r>
            <a:endParaRPr lang="en-US" altLang="zh-CN" sz="2000" dirty="0" smtClean="0"/>
          </a:p>
          <a:p>
            <a:pPr lvl="1"/>
            <a:r>
              <a:rPr lang="zh-CN" altLang="en-US" sz="2000" dirty="0" smtClean="0"/>
              <a:t>在被测程序</a:t>
            </a:r>
            <a:r>
              <a:rPr lang="en-US" altLang="zh-CN" sz="2000" dirty="0" smtClean="0"/>
              <a:t>main</a:t>
            </a:r>
            <a:r>
              <a:rPr lang="zh-CN" altLang="en-US" sz="2000" dirty="0" smtClean="0"/>
              <a:t>方法的合适位置创建和启动测试线程</a:t>
            </a:r>
            <a:endParaRPr lang="en-US" altLang="zh-CN" sz="2000" dirty="0" smtClean="0"/>
          </a:p>
          <a:p>
            <a:pPr lvl="1"/>
            <a:r>
              <a:rPr lang="zh-CN" altLang="en-US" sz="2000" dirty="0" smtClean="0"/>
              <a:t>检查被测程序</a:t>
            </a:r>
            <a:r>
              <a:rPr lang="zh-CN" altLang="en-US" sz="2000" dirty="0"/>
              <a:t>是否</a:t>
            </a:r>
            <a:r>
              <a:rPr lang="zh-CN" altLang="en-US" sz="2000" dirty="0" smtClean="0"/>
              <a:t>能够按照触发器</a:t>
            </a:r>
            <a:r>
              <a:rPr lang="zh-CN" altLang="en-US" sz="2000" dirty="0"/>
              <a:t>正确检测</a:t>
            </a:r>
            <a:r>
              <a:rPr lang="zh-CN" altLang="en-US" sz="2000" dirty="0" smtClean="0"/>
              <a:t>到相应的变化，并按照任务要求进行处理</a:t>
            </a:r>
            <a:endParaRPr lang="zh-CN" altLang="en-US" sz="2000"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33</a:t>
            </a:fld>
            <a:endParaRPr lang="zh-CN" altLang="en-US"/>
          </a:p>
        </p:txBody>
      </p:sp>
      <p:sp>
        <p:nvSpPr>
          <p:cNvPr id="5" name="日期占位符 4"/>
          <p:cNvSpPr>
            <a:spLocks noGrp="1"/>
          </p:cNvSpPr>
          <p:nvPr>
            <p:ph type="dt" sz="half" idx="10"/>
          </p:nvPr>
        </p:nvSpPr>
        <p:spPr/>
        <p:txBody>
          <a:bodyPr/>
          <a:lstStyle/>
          <a:p>
            <a:fld id="{83B59DDA-F6CB-4F5E-8272-51FEAB1579DC}" type="datetime1">
              <a:rPr lang="zh-CN" altLang="en-US" smtClean="0"/>
              <a:t>2017/4/7</a:t>
            </a:fld>
            <a:endParaRPr lang="zh-CN" altLang="en-US" dirty="0"/>
          </a:p>
        </p:txBody>
      </p:sp>
    </p:spTree>
    <p:extLst>
      <p:ext uri="{BB962C8B-B14F-4D97-AF65-F5344CB8AC3E}">
        <p14:creationId xmlns:p14="http://schemas.microsoft.com/office/powerpoint/2010/main" val="30844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zh-CN" altLang="en-US" dirty="0" smtClean="0">
                <a:ea typeface="宋体" panose="02010600030101010101" pitchFamily="2" charset="-122"/>
              </a:rPr>
              <a:t>程序为什么需要并发机制</a:t>
            </a:r>
            <a:endParaRPr lang="en-US" altLang="zh-CN" dirty="0" smtClean="0">
              <a:ea typeface="宋体" panose="02010600030101010101" pitchFamily="2" charset="-122"/>
            </a:endParaRPr>
          </a:p>
        </p:txBody>
      </p:sp>
      <p:sp>
        <p:nvSpPr>
          <p:cNvPr id="809987" name="Rectangle 3"/>
          <p:cNvSpPr>
            <a:spLocks noGrp="1" noChangeArrowheads="1"/>
          </p:cNvSpPr>
          <p:nvPr>
            <p:ph idx="1"/>
          </p:nvPr>
        </p:nvSpPr>
        <p:spPr/>
        <p:txBody>
          <a:bodyPr>
            <a:normAutofit lnSpcReduction="10000"/>
          </a:bodyPr>
          <a:lstStyle/>
          <a:p>
            <a:r>
              <a:rPr lang="zh-CN" altLang="en-US" dirty="0" smtClean="0">
                <a:solidFill>
                  <a:srgbClr val="262626"/>
                </a:solidFill>
                <a:ea typeface="宋体" panose="02010600030101010101" pitchFamily="2" charset="-122"/>
              </a:rPr>
              <a:t>和并行机制不同，引入并发的目标并不总是获得更快的计算效率</a:t>
            </a:r>
            <a:endParaRPr lang="en-US" altLang="zh-CN" dirty="0" smtClean="0">
              <a:solidFill>
                <a:srgbClr val="262626"/>
              </a:solidFill>
              <a:ea typeface="宋体" panose="02010600030101010101" pitchFamily="2" charset="-122"/>
            </a:endParaRPr>
          </a:p>
          <a:p>
            <a:pPr lvl="1"/>
            <a:r>
              <a:rPr lang="zh-CN" altLang="en-US" dirty="0" smtClean="0">
                <a:solidFill>
                  <a:srgbClr val="404040"/>
                </a:solidFill>
                <a:ea typeface="宋体" panose="02010600030101010101" pitchFamily="2" charset="-122"/>
              </a:rPr>
              <a:t>即便是单</a:t>
            </a:r>
            <a:r>
              <a:rPr lang="en-US" altLang="zh-CN" dirty="0" smtClean="0">
                <a:solidFill>
                  <a:srgbClr val="404040"/>
                </a:solidFill>
                <a:ea typeface="宋体" panose="02010600030101010101" pitchFamily="2" charset="-122"/>
              </a:rPr>
              <a:t>CPU</a:t>
            </a:r>
            <a:r>
              <a:rPr lang="zh-CN" altLang="en-US" dirty="0" smtClean="0">
                <a:solidFill>
                  <a:srgbClr val="404040"/>
                </a:solidFill>
                <a:ea typeface="宋体" panose="02010600030101010101" pitchFamily="2" charset="-122"/>
              </a:rPr>
              <a:t>、单核的平台也需要并发机制</a:t>
            </a:r>
            <a:endParaRPr lang="en-US" altLang="zh-CN" dirty="0" smtClean="0">
              <a:solidFill>
                <a:srgbClr val="404040"/>
              </a:solidFill>
              <a:ea typeface="宋体" panose="02010600030101010101" pitchFamily="2" charset="-122"/>
            </a:endParaRPr>
          </a:p>
          <a:p>
            <a:r>
              <a:rPr lang="zh-CN" altLang="en-US" dirty="0" smtClean="0">
                <a:solidFill>
                  <a:srgbClr val="262626"/>
                </a:solidFill>
                <a:ea typeface="宋体" panose="02010600030101010101" pitchFamily="2" charset="-122"/>
              </a:rPr>
              <a:t>并发机制可以</a:t>
            </a:r>
            <a:endParaRPr lang="en-US" altLang="zh-CN" dirty="0" smtClean="0">
              <a:solidFill>
                <a:srgbClr val="262626"/>
              </a:solidFill>
              <a:ea typeface="宋体" panose="02010600030101010101" pitchFamily="2" charset="-122"/>
            </a:endParaRPr>
          </a:p>
          <a:p>
            <a:pPr lvl="1"/>
            <a:r>
              <a:rPr lang="zh-CN" altLang="en-US" dirty="0" smtClean="0">
                <a:solidFill>
                  <a:srgbClr val="404040"/>
                </a:solidFill>
                <a:ea typeface="宋体" panose="02010600030101010101" pitchFamily="2" charset="-122"/>
              </a:rPr>
              <a:t>提高程序的响应</a:t>
            </a:r>
            <a:r>
              <a:rPr lang="zh-CN" altLang="en-US" dirty="0" smtClean="0">
                <a:solidFill>
                  <a:srgbClr val="404040"/>
                </a:solidFill>
                <a:ea typeface="宋体" panose="02010600030101010101" pitchFamily="2" charset="-122"/>
              </a:rPr>
              <a:t>效率</a:t>
            </a:r>
            <a:r>
              <a:rPr lang="en-US" altLang="zh-CN" dirty="0" smtClean="0">
                <a:solidFill>
                  <a:srgbClr val="404040"/>
                </a:solidFill>
                <a:ea typeface="宋体" panose="02010600030101010101" pitchFamily="2" charset="-122"/>
              </a:rPr>
              <a:t>/</a:t>
            </a:r>
            <a:r>
              <a:rPr lang="zh-CN" altLang="en-US" dirty="0" smtClean="0">
                <a:solidFill>
                  <a:srgbClr val="404040"/>
                </a:solidFill>
                <a:ea typeface="宋体" panose="02010600030101010101" pitchFamily="2" charset="-122"/>
              </a:rPr>
              <a:t>性能</a:t>
            </a:r>
            <a:endParaRPr lang="en-US" altLang="zh-CN" dirty="0" smtClean="0">
              <a:solidFill>
                <a:srgbClr val="404040"/>
              </a:solidFill>
              <a:ea typeface="宋体" panose="02010600030101010101" pitchFamily="2" charset="-122"/>
            </a:endParaRPr>
          </a:p>
          <a:p>
            <a:pPr lvl="2"/>
            <a:r>
              <a:rPr lang="zh-CN" altLang="en-US" dirty="0" smtClean="0">
                <a:ea typeface="宋体" panose="02010600030101010101" pitchFamily="2" charset="-122"/>
              </a:rPr>
              <a:t>例：可视化界面程序通过线程并发提高</a:t>
            </a:r>
            <a:r>
              <a:rPr lang="en-US" altLang="zh-CN" dirty="0" smtClean="0">
                <a:ea typeface="宋体" panose="02010600030101010101" pitchFamily="2" charset="-122"/>
              </a:rPr>
              <a:t>GUI</a:t>
            </a:r>
            <a:r>
              <a:rPr lang="zh-CN" altLang="en-US" dirty="0" smtClean="0">
                <a:ea typeface="宋体" panose="02010600030101010101" pitchFamily="2" charset="-122"/>
              </a:rPr>
              <a:t>界面的响应效率，从而获得更好的可用性，后台线程进行数据或任务计算</a:t>
            </a:r>
            <a:endParaRPr lang="en-US" altLang="zh-CN" dirty="0" smtClean="0">
              <a:ea typeface="宋体" panose="02010600030101010101" pitchFamily="2" charset="-122"/>
            </a:endParaRPr>
          </a:p>
          <a:p>
            <a:pPr lvl="2"/>
            <a:r>
              <a:rPr lang="zh-CN" altLang="en-US" dirty="0" smtClean="0">
                <a:ea typeface="宋体" panose="02010600030101010101" pitchFamily="2" charset="-122"/>
              </a:rPr>
              <a:t>例：网络通讯程序通过线程并发提高程序对网络请求的响应效率</a:t>
            </a:r>
            <a:endParaRPr lang="en-US" altLang="zh-CN" dirty="0" smtClean="0">
              <a:ea typeface="宋体" panose="02010600030101010101" pitchFamily="2" charset="-122"/>
            </a:endParaRPr>
          </a:p>
          <a:p>
            <a:pPr lvl="1"/>
            <a:r>
              <a:rPr lang="zh-CN" altLang="en-US" dirty="0" smtClean="0">
                <a:solidFill>
                  <a:srgbClr val="404040"/>
                </a:solidFill>
                <a:ea typeface="宋体" panose="02010600030101010101" pitchFamily="2" charset="-122"/>
              </a:rPr>
              <a:t>提高处理器的利用率，屏蔽</a:t>
            </a:r>
            <a:r>
              <a:rPr lang="en-US" altLang="zh-CN" dirty="0" smtClean="0">
                <a:solidFill>
                  <a:srgbClr val="404040"/>
                </a:solidFill>
                <a:ea typeface="宋体" panose="02010600030101010101" pitchFamily="2" charset="-122"/>
              </a:rPr>
              <a:t>I/O</a:t>
            </a:r>
            <a:r>
              <a:rPr lang="zh-CN" altLang="en-US" dirty="0" smtClean="0">
                <a:solidFill>
                  <a:srgbClr val="404040"/>
                </a:solidFill>
                <a:ea typeface="宋体" panose="02010600030101010101" pitchFamily="2" charset="-122"/>
              </a:rPr>
              <a:t>延迟</a:t>
            </a:r>
            <a:endParaRPr lang="en-US" altLang="zh-CN" dirty="0" smtClean="0">
              <a:solidFill>
                <a:srgbClr val="404040"/>
              </a:solidFill>
              <a:ea typeface="宋体" panose="02010600030101010101" pitchFamily="2" charset="-122"/>
            </a:endParaRPr>
          </a:p>
          <a:p>
            <a:pPr lvl="2"/>
            <a:r>
              <a:rPr lang="zh-CN" altLang="en-US" dirty="0" smtClean="0">
                <a:ea typeface="宋体" panose="02010600030101010101" pitchFamily="2" charset="-122"/>
              </a:rPr>
              <a:t>如果一个线程在进行</a:t>
            </a:r>
            <a:r>
              <a:rPr lang="en-US" altLang="zh-CN" dirty="0" smtClean="0">
                <a:ea typeface="宋体" panose="02010600030101010101" pitchFamily="2" charset="-122"/>
              </a:rPr>
              <a:t>I/O</a:t>
            </a:r>
            <a:r>
              <a:rPr lang="zh-CN" altLang="en-US" dirty="0" smtClean="0">
                <a:ea typeface="宋体" panose="02010600030101010101" pitchFamily="2" charset="-122"/>
              </a:rPr>
              <a:t>慢速处理时，其他线程可以获得处理器资源，提高整体利用率</a:t>
            </a:r>
            <a:endParaRPr lang="en-US" altLang="zh-CN" dirty="0" smtClean="0">
              <a:ea typeface="宋体" panose="02010600030101010101" pitchFamily="2" charset="-122"/>
            </a:endParaRPr>
          </a:p>
          <a:p>
            <a:pPr lvl="1"/>
            <a:r>
              <a:rPr lang="zh-CN" altLang="en-US" dirty="0">
                <a:solidFill>
                  <a:srgbClr val="404040"/>
                </a:solidFill>
              </a:rPr>
              <a:t>有效隔离</a:t>
            </a:r>
            <a:r>
              <a:rPr lang="zh-CN" altLang="en-US" dirty="0" smtClean="0">
                <a:solidFill>
                  <a:srgbClr val="404040"/>
                </a:solidFill>
              </a:rPr>
              <a:t>故障</a:t>
            </a:r>
            <a:endParaRPr lang="en-US" altLang="zh-CN" dirty="0" smtClean="0">
              <a:solidFill>
                <a:srgbClr val="404040"/>
              </a:solidFill>
              <a:ea typeface="宋体" panose="02010600030101010101" pitchFamily="2" charset="-122"/>
            </a:endParaRPr>
          </a:p>
          <a:p>
            <a:pPr lvl="2"/>
            <a:r>
              <a:rPr lang="zh-CN" altLang="en-US" dirty="0" smtClean="0">
                <a:ea typeface="宋体" panose="02010600030101010101" pitchFamily="2" charset="-122"/>
              </a:rPr>
              <a:t>一个线程执行过程中出现了故障，不会影响其他线程的执行</a:t>
            </a:r>
            <a:endParaRPr lang="en-US" altLang="zh-CN" dirty="0" smtClean="0">
              <a:ea typeface="宋体" panose="02010600030101010101" pitchFamily="2" charset="-122"/>
            </a:endParaRPr>
          </a:p>
          <a:p>
            <a:pPr lvl="2"/>
            <a:r>
              <a:rPr lang="zh-CN" altLang="en-US" dirty="0" smtClean="0">
                <a:ea typeface="宋体" panose="02010600030101010101" pitchFamily="2" charset="-122"/>
              </a:rPr>
              <a:t>网络多用户访问情景</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29D4C637-0ECB-4339-8906-0AA618D11360}" type="datetime1">
              <a:rPr lang="zh-CN" altLang="en-US" smtClean="0"/>
              <a:t>2017/4/7</a:t>
            </a:fld>
            <a:endParaRPr lang="zh-CN" altLang="en-US"/>
          </a:p>
        </p:txBody>
      </p:sp>
      <p:sp>
        <p:nvSpPr>
          <p:cNvPr id="3" name="灯片编号占位符 2"/>
          <p:cNvSpPr>
            <a:spLocks noGrp="1"/>
          </p:cNvSpPr>
          <p:nvPr>
            <p:ph type="sldNum" sz="quarter" idx="12"/>
          </p:nvPr>
        </p:nvSpPr>
        <p:spPr/>
        <p:txBody>
          <a:bodyPr/>
          <a:lstStyle/>
          <a:p>
            <a:fld id="{13F93AC6-07A0-4887-B859-71DA9B95A58F}" type="slidenum">
              <a:rPr lang="zh-CN" altLang="en-US" smtClean="0"/>
              <a:t>4</a:t>
            </a:fld>
            <a:endParaRPr lang="zh-CN" altLang="en-US"/>
          </a:p>
        </p:txBody>
      </p:sp>
    </p:spTree>
    <p:extLst>
      <p:ext uri="{BB962C8B-B14F-4D97-AF65-F5344CB8AC3E}">
        <p14:creationId xmlns:p14="http://schemas.microsoft.com/office/powerpoint/2010/main" val="1614773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zh-CN" altLang="en-US" dirty="0" smtClean="0">
                <a:ea typeface="宋体" panose="02010600030101010101" pitchFamily="2" charset="-122"/>
              </a:rPr>
              <a:t>线程执行时序不确定性</a:t>
            </a:r>
            <a:endParaRPr lang="en-US" altLang="zh-CN" dirty="0" smtClean="0">
              <a:ea typeface="宋体" panose="02010600030101010101" pitchFamily="2" charset="-122"/>
            </a:endParaRPr>
          </a:p>
        </p:txBody>
      </p:sp>
      <p:sp>
        <p:nvSpPr>
          <p:cNvPr id="819206" name="Rectangle 6"/>
          <p:cNvSpPr>
            <a:spLocks noGrp="1" noChangeArrowheads="1"/>
          </p:cNvSpPr>
          <p:nvPr>
            <p:ph idx="1"/>
          </p:nvPr>
        </p:nvSpPr>
        <p:spPr/>
        <p:txBody>
          <a:bodyPr>
            <a:normAutofit fontScale="92500" lnSpcReduction="10000"/>
          </a:bodyPr>
          <a:lstStyle/>
          <a:p>
            <a:pPr>
              <a:lnSpc>
                <a:spcPct val="110000"/>
              </a:lnSpc>
            </a:pPr>
            <a:r>
              <a:rPr lang="zh-CN" altLang="en-US" dirty="0" smtClean="0">
                <a:solidFill>
                  <a:srgbClr val="262626"/>
                </a:solidFill>
                <a:ea typeface="宋体" panose="02010600030101010101" pitchFamily="2" charset="-122"/>
              </a:rPr>
              <a:t>使用线程并发机制会带来好处，同时也会带来潜在问题，即时序不确定性。如果两个线程同时执行一个方法</a:t>
            </a:r>
            <a:r>
              <a:rPr lang="en-US" altLang="zh-CN" dirty="0" smtClean="0">
                <a:solidFill>
                  <a:srgbClr val="262626"/>
                </a:solidFill>
                <a:ea typeface="宋体" panose="02010600030101010101" pitchFamily="2" charset="-122"/>
              </a:rPr>
              <a:t>:</a:t>
            </a:r>
          </a:p>
          <a:p>
            <a:pPr lvl="1">
              <a:lnSpc>
                <a:spcPct val="110000"/>
              </a:lnSpc>
            </a:pPr>
            <a:r>
              <a:rPr lang="zh-CN" altLang="en-US" dirty="0" smtClean="0">
                <a:solidFill>
                  <a:srgbClr val="404040"/>
                </a:solidFill>
                <a:ea typeface="宋体" panose="02010600030101010101" pitchFamily="2" charset="-122"/>
              </a:rPr>
              <a:t>哪个线程先执行该方法是不确定的</a:t>
            </a:r>
            <a:endParaRPr lang="en-US" altLang="zh-CN" dirty="0" smtClean="0">
              <a:solidFill>
                <a:srgbClr val="404040"/>
              </a:solidFill>
              <a:ea typeface="宋体" panose="02010600030101010101" pitchFamily="2" charset="-122"/>
            </a:endParaRPr>
          </a:p>
          <a:p>
            <a:pPr lvl="1">
              <a:lnSpc>
                <a:spcPct val="110000"/>
              </a:lnSpc>
            </a:pPr>
            <a:r>
              <a:rPr lang="zh-CN" altLang="en-US" dirty="0" smtClean="0">
                <a:solidFill>
                  <a:srgbClr val="404040"/>
                </a:solidFill>
                <a:ea typeface="宋体" panose="02010600030101010101" pitchFamily="2" charset="-122"/>
              </a:rPr>
              <a:t>一个线程执行了多少指令后，另一个线程得到执行也是不确定的</a:t>
            </a:r>
            <a:endParaRPr lang="en-US" altLang="zh-CN" dirty="0" smtClean="0">
              <a:solidFill>
                <a:srgbClr val="404040"/>
              </a:solidFill>
              <a:ea typeface="宋体" panose="02010600030101010101" pitchFamily="2" charset="-122"/>
            </a:endParaRPr>
          </a:p>
          <a:p>
            <a:pPr lvl="1">
              <a:buFont typeface="Wingdings" panose="05000000000000000000" pitchFamily="2" charset="2"/>
              <a:buNone/>
            </a:pPr>
            <a:endParaRPr lang="en-US" altLang="zh-CN" dirty="0" smtClean="0">
              <a:solidFill>
                <a:srgbClr val="404040"/>
              </a:solidFill>
              <a:ea typeface="宋体" panose="02010600030101010101" pitchFamily="2" charset="-122"/>
            </a:endParaRPr>
          </a:p>
          <a:p>
            <a:pPr lvl="1">
              <a:lnSpc>
                <a:spcPct val="80000"/>
              </a:lnSpc>
              <a:buFont typeface="Wingdings" panose="05000000000000000000" pitchFamily="2" charset="2"/>
              <a:buNone/>
            </a:pPr>
            <a:r>
              <a:rPr lang="en-US" altLang="zh-CN" sz="1800" dirty="0">
                <a:solidFill>
                  <a:srgbClr val="008000"/>
                </a:solidFill>
                <a:latin typeface="Courier New" panose="02070309020205020404" pitchFamily="49" charset="0"/>
                <a:ea typeface="宋体" panose="02010600030101010101" pitchFamily="2" charset="-122"/>
                <a:cs typeface="Courier New" panose="02070309020205020404" pitchFamily="49" charset="0"/>
              </a:rPr>
              <a:t>  // Thread 1                  // Thread 2</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public void </a:t>
            </a:r>
            <a:r>
              <a:rPr lang="en-US" altLang="zh-CN" sz="1800" b="1" dirty="0">
                <a:solidFill>
                  <a:srgbClr val="404040"/>
                </a:solidFill>
                <a:latin typeface="Courier New" panose="02070309020205020404" pitchFamily="49" charset="0"/>
                <a:ea typeface="宋体" panose="02010600030101010101" pitchFamily="2" charset="-122"/>
                <a:cs typeface="Courier New" panose="02070309020205020404" pitchFamily="49" charset="0"/>
              </a:rPr>
              <a:t>foo</a:t>
            </a: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          public void </a:t>
            </a:r>
            <a:r>
              <a:rPr lang="en-US" altLang="zh-CN" sz="1800" b="1" dirty="0">
                <a:solidFill>
                  <a:srgbClr val="404040"/>
                </a:solidFill>
                <a:latin typeface="Courier New" panose="02070309020205020404" pitchFamily="49" charset="0"/>
                <a:ea typeface="宋体" panose="02010600030101010101" pitchFamily="2" charset="-122"/>
                <a:cs typeface="Courier New" panose="02070309020205020404" pitchFamily="49" charset="0"/>
              </a:rPr>
              <a:t>foo</a:t>
            </a: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                          statement1;</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statement1;                  ...</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statement2;                  ...</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                          statement2;</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statement3;                  ...</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                                statement3;</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dirty="0" smtClean="0">
              <a:solidFill>
                <a:srgbClr val="404040"/>
              </a:solidFill>
              <a:ea typeface="宋体" panose="02010600030101010101" pitchFamily="2" charset="-122"/>
            </a:endParaRPr>
          </a:p>
        </p:txBody>
      </p:sp>
      <p:cxnSp>
        <p:nvCxnSpPr>
          <p:cNvPr id="819207" name="Straight Arrow Connector 11"/>
          <p:cNvCxnSpPr>
            <a:cxnSpLocks noChangeShapeType="1"/>
          </p:cNvCxnSpPr>
          <p:nvPr/>
        </p:nvCxnSpPr>
        <p:spPr bwMode="auto">
          <a:xfrm flipH="1">
            <a:off x="1155958" y="3766603"/>
            <a:ext cx="9525" cy="2359025"/>
          </a:xfrm>
          <a:prstGeom prst="straightConnector1">
            <a:avLst/>
          </a:prstGeom>
          <a:noFill/>
          <a:ln w="34925" algn="ctr">
            <a:solidFill>
              <a:schemeClr val="tx1"/>
            </a:solidFill>
            <a:round/>
            <a:headEnd/>
            <a:tailEnd type="arrow" w="med" len="med"/>
          </a:ln>
        </p:spPr>
      </p:cxnSp>
      <p:sp>
        <p:nvSpPr>
          <p:cNvPr id="14" name="TextBox 13"/>
          <p:cNvSpPr txBox="1"/>
          <p:nvPr/>
        </p:nvSpPr>
        <p:spPr>
          <a:xfrm rot="16200000">
            <a:off x="609064" y="4574683"/>
            <a:ext cx="696913" cy="396875"/>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2000" dirty="0">
                <a:latin typeface="Calibri" panose="020F0502020204030204" pitchFamily="34" charset="0"/>
                <a:ea typeface="宋体" panose="02010600030101010101" pitchFamily="2" charset="-122"/>
                <a:cs typeface="Arial" panose="020B0604020202020204" pitchFamily="34" charset="0"/>
              </a:rPr>
              <a:t>Time</a:t>
            </a:r>
          </a:p>
        </p:txBody>
      </p:sp>
      <p:sp>
        <p:nvSpPr>
          <p:cNvPr id="2" name="日期占位符 1"/>
          <p:cNvSpPr>
            <a:spLocks noGrp="1"/>
          </p:cNvSpPr>
          <p:nvPr>
            <p:ph type="dt" sz="half" idx="10"/>
          </p:nvPr>
        </p:nvSpPr>
        <p:spPr/>
        <p:txBody>
          <a:bodyPr/>
          <a:lstStyle/>
          <a:p>
            <a:fld id="{BF003F7C-1811-462C-9B41-F68E3AF76B9A}" type="datetime1">
              <a:rPr lang="zh-CN" altLang="en-US" smtClean="0"/>
              <a:t>2017/4/7</a:t>
            </a:fld>
            <a:endParaRPr lang="zh-CN" altLang="en-US"/>
          </a:p>
        </p:txBody>
      </p:sp>
      <p:sp>
        <p:nvSpPr>
          <p:cNvPr id="3" name="灯片编号占位符 2"/>
          <p:cNvSpPr>
            <a:spLocks noGrp="1"/>
          </p:cNvSpPr>
          <p:nvPr>
            <p:ph type="sldNum" sz="quarter" idx="12"/>
          </p:nvPr>
        </p:nvSpPr>
        <p:spPr/>
        <p:txBody>
          <a:bodyPr/>
          <a:lstStyle/>
          <a:p>
            <a:fld id="{13F93AC6-07A0-4887-B859-71DA9B95A58F}" type="slidenum">
              <a:rPr lang="zh-CN" altLang="en-US" smtClean="0"/>
              <a:t>5</a:t>
            </a:fld>
            <a:endParaRPr lang="zh-CN" altLang="en-US"/>
          </a:p>
        </p:txBody>
      </p:sp>
    </p:spTree>
    <p:extLst>
      <p:ext uri="{BB962C8B-B14F-4D97-AF65-F5344CB8AC3E}">
        <p14:creationId xmlns:p14="http://schemas.microsoft.com/office/powerpoint/2010/main" val="3702821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线程执行时序不确定性</a:t>
            </a:r>
          </a:p>
        </p:txBody>
      </p:sp>
      <p:sp>
        <p:nvSpPr>
          <p:cNvPr id="4" name="矩形 3"/>
          <p:cNvSpPr/>
          <p:nvPr/>
        </p:nvSpPr>
        <p:spPr>
          <a:xfrm>
            <a:off x="838199" y="1572974"/>
            <a:ext cx="10515601" cy="5262979"/>
          </a:xfrm>
          <a:prstGeom prst="rect">
            <a:avLst/>
          </a:prstGeom>
        </p:spPr>
        <p:txBody>
          <a:bodyPr wrap="square">
            <a:spAutoFit/>
          </a:bodyPr>
          <a:lstStyle/>
          <a:p>
            <a:r>
              <a:rPr lang="en-US" altLang="zh-TW" sz="2400" dirty="0">
                <a:solidFill>
                  <a:srgbClr val="008080"/>
                </a:solidFill>
              </a:rPr>
              <a:t>public class Producer extends Thread {</a:t>
            </a:r>
          </a:p>
          <a:p>
            <a:r>
              <a:rPr lang="en-US" altLang="zh-TW" sz="2400" dirty="0">
                <a:solidFill>
                  <a:srgbClr val="008080"/>
                </a:solidFill>
              </a:rPr>
              <a:t>      private </a:t>
            </a:r>
            <a:r>
              <a:rPr lang="en-US" altLang="zh-CN" sz="2400" dirty="0" smtClean="0">
                <a:solidFill>
                  <a:srgbClr val="008080"/>
                </a:solidFill>
              </a:rPr>
              <a:t>Tray</a:t>
            </a:r>
            <a:r>
              <a:rPr lang="en-US" altLang="zh-TW" sz="2400" dirty="0" smtClean="0">
                <a:solidFill>
                  <a:srgbClr val="008080"/>
                </a:solidFill>
              </a:rPr>
              <a:t> </a:t>
            </a:r>
            <a:r>
              <a:rPr lang="en-US" altLang="zh-CN" sz="2400" dirty="0" err="1" smtClean="0">
                <a:solidFill>
                  <a:srgbClr val="008080"/>
                </a:solidFill>
              </a:rPr>
              <a:t>tray</a:t>
            </a:r>
            <a:r>
              <a:rPr lang="en-US" altLang="zh-TW" sz="2400" dirty="0" smtClean="0">
                <a:solidFill>
                  <a:srgbClr val="008080"/>
                </a:solidFill>
              </a:rPr>
              <a:t>;             </a:t>
            </a:r>
            <a:r>
              <a:rPr lang="en-US" altLang="zh-TW" sz="2400" dirty="0">
                <a:solidFill>
                  <a:srgbClr val="008080"/>
                </a:solidFill>
              </a:rPr>
              <a:t>private </a:t>
            </a:r>
            <a:r>
              <a:rPr lang="en-US" altLang="zh-TW" sz="2400" dirty="0" err="1">
                <a:solidFill>
                  <a:srgbClr val="008080"/>
                </a:solidFill>
              </a:rPr>
              <a:t>int</a:t>
            </a:r>
            <a:r>
              <a:rPr lang="en-US" altLang="zh-TW" sz="2400" dirty="0">
                <a:solidFill>
                  <a:srgbClr val="008080"/>
                </a:solidFill>
              </a:rPr>
              <a:t> id;</a:t>
            </a:r>
          </a:p>
          <a:p>
            <a:r>
              <a:rPr lang="en-US" altLang="zh-TW" sz="2400" dirty="0">
                <a:solidFill>
                  <a:srgbClr val="008080"/>
                </a:solidFill>
              </a:rPr>
              <a:t>      public </a:t>
            </a:r>
            <a:r>
              <a:rPr lang="en-US" altLang="zh-TW" sz="2400" dirty="0" smtClean="0">
                <a:solidFill>
                  <a:srgbClr val="008080"/>
                </a:solidFill>
              </a:rPr>
              <a:t>Producer(</a:t>
            </a:r>
            <a:r>
              <a:rPr lang="en-US" altLang="zh-CN" sz="2400" dirty="0" smtClean="0">
                <a:solidFill>
                  <a:srgbClr val="008080"/>
                </a:solidFill>
              </a:rPr>
              <a:t>Tray</a:t>
            </a:r>
            <a:r>
              <a:rPr lang="en-US" altLang="zh-TW" sz="2400" dirty="0" smtClean="0">
                <a:solidFill>
                  <a:srgbClr val="008080"/>
                </a:solidFill>
              </a:rPr>
              <a:t> </a:t>
            </a:r>
            <a:r>
              <a:rPr lang="en-US" altLang="zh-CN" sz="2400" dirty="0" smtClean="0">
                <a:solidFill>
                  <a:srgbClr val="008080"/>
                </a:solidFill>
              </a:rPr>
              <a:t>t</a:t>
            </a:r>
            <a:r>
              <a:rPr lang="en-US" altLang="zh-TW" sz="2400" dirty="0" smtClean="0">
                <a:solidFill>
                  <a:srgbClr val="008080"/>
                </a:solidFill>
              </a:rPr>
              <a:t>, </a:t>
            </a:r>
            <a:r>
              <a:rPr lang="en-US" altLang="zh-TW" sz="2400" dirty="0" err="1">
                <a:solidFill>
                  <a:srgbClr val="008080"/>
                </a:solidFill>
              </a:rPr>
              <a:t>int</a:t>
            </a:r>
            <a:r>
              <a:rPr lang="en-US" altLang="zh-TW" sz="2400" dirty="0">
                <a:solidFill>
                  <a:srgbClr val="008080"/>
                </a:solidFill>
              </a:rPr>
              <a:t> id) {</a:t>
            </a:r>
          </a:p>
          <a:p>
            <a:r>
              <a:rPr lang="en-US" altLang="zh-TW" sz="2400" dirty="0">
                <a:solidFill>
                  <a:srgbClr val="008080"/>
                </a:solidFill>
              </a:rPr>
              <a:t>      </a:t>
            </a:r>
            <a:r>
              <a:rPr lang="en-US" altLang="zh-CN" sz="2400" dirty="0" smtClean="0">
                <a:solidFill>
                  <a:srgbClr val="008080"/>
                </a:solidFill>
              </a:rPr>
              <a:t>tray</a:t>
            </a:r>
            <a:r>
              <a:rPr lang="en-US" altLang="zh-TW" sz="2400" dirty="0" smtClean="0">
                <a:solidFill>
                  <a:srgbClr val="008080"/>
                </a:solidFill>
              </a:rPr>
              <a:t> </a:t>
            </a:r>
            <a:r>
              <a:rPr lang="en-US" altLang="zh-TW" sz="2400" dirty="0">
                <a:solidFill>
                  <a:srgbClr val="008080"/>
                </a:solidFill>
              </a:rPr>
              <a:t>= </a:t>
            </a:r>
            <a:r>
              <a:rPr lang="en-US" altLang="zh-TW" sz="2400" dirty="0" smtClean="0">
                <a:solidFill>
                  <a:srgbClr val="008080"/>
                </a:solidFill>
              </a:rPr>
              <a:t>t;             </a:t>
            </a:r>
            <a:r>
              <a:rPr lang="en-US" altLang="zh-TW" sz="2400" dirty="0">
                <a:solidFill>
                  <a:srgbClr val="008080"/>
                </a:solidFill>
              </a:rPr>
              <a:t>this.id = id;            }</a:t>
            </a:r>
          </a:p>
          <a:p>
            <a:r>
              <a:rPr lang="en-US" altLang="zh-TW" sz="2400" dirty="0">
                <a:solidFill>
                  <a:srgbClr val="008080"/>
                </a:solidFill>
              </a:rPr>
              <a:t>      public void run() {</a:t>
            </a:r>
          </a:p>
          <a:p>
            <a:r>
              <a:rPr lang="en-US" altLang="zh-TW" sz="2400" dirty="0">
                <a:solidFill>
                  <a:srgbClr val="008080"/>
                </a:solidFill>
              </a:rPr>
              <a:t>           for (</a:t>
            </a:r>
            <a:r>
              <a:rPr lang="en-US" altLang="zh-TW" sz="2400" dirty="0" err="1">
                <a:solidFill>
                  <a:srgbClr val="008080"/>
                </a:solidFill>
              </a:rPr>
              <a:t>int</a:t>
            </a:r>
            <a:r>
              <a:rPr lang="en-US" altLang="zh-TW" sz="2400" dirty="0">
                <a:solidFill>
                  <a:srgbClr val="008080"/>
                </a:solidFill>
              </a:rPr>
              <a:t> </a:t>
            </a:r>
            <a:r>
              <a:rPr lang="en-US" altLang="zh-TW" sz="2400" dirty="0" err="1">
                <a:solidFill>
                  <a:srgbClr val="008080"/>
                </a:solidFill>
              </a:rPr>
              <a:t>i</a:t>
            </a:r>
            <a:r>
              <a:rPr lang="en-US" altLang="zh-TW" sz="2400" dirty="0">
                <a:solidFill>
                  <a:srgbClr val="008080"/>
                </a:solidFill>
              </a:rPr>
              <a:t> = 0; </a:t>
            </a:r>
            <a:r>
              <a:rPr lang="en-US" altLang="zh-TW" sz="2400" dirty="0" err="1">
                <a:solidFill>
                  <a:srgbClr val="008080"/>
                </a:solidFill>
              </a:rPr>
              <a:t>i</a:t>
            </a:r>
            <a:r>
              <a:rPr lang="en-US" altLang="zh-TW" sz="2400" dirty="0">
                <a:solidFill>
                  <a:srgbClr val="008080"/>
                </a:solidFill>
              </a:rPr>
              <a:t> &lt; 10; </a:t>
            </a:r>
            <a:r>
              <a:rPr lang="en-US" altLang="zh-TW" sz="2400" dirty="0" err="1">
                <a:solidFill>
                  <a:srgbClr val="008080"/>
                </a:solidFill>
              </a:rPr>
              <a:t>i</a:t>
            </a:r>
            <a:r>
              <a:rPr lang="en-US" altLang="zh-TW" sz="2400" dirty="0">
                <a:solidFill>
                  <a:srgbClr val="008080"/>
                </a:solidFill>
              </a:rPr>
              <a:t>++) </a:t>
            </a:r>
          </a:p>
          <a:p>
            <a:r>
              <a:rPr lang="en-US" altLang="zh-TW" sz="2400" dirty="0">
                <a:solidFill>
                  <a:srgbClr val="008080"/>
                </a:solidFill>
              </a:rPr>
              <a:t>             for(</a:t>
            </a:r>
            <a:r>
              <a:rPr lang="en-US" altLang="zh-TW" sz="2400" dirty="0" err="1">
                <a:solidFill>
                  <a:srgbClr val="008080"/>
                </a:solidFill>
              </a:rPr>
              <a:t>int</a:t>
            </a:r>
            <a:r>
              <a:rPr lang="en-US" altLang="zh-TW" sz="2400" dirty="0">
                <a:solidFill>
                  <a:srgbClr val="008080"/>
                </a:solidFill>
              </a:rPr>
              <a:t> j =0; j &lt; 10; j++ ) {</a:t>
            </a:r>
          </a:p>
          <a:p>
            <a:r>
              <a:rPr lang="en-US" altLang="zh-TW" sz="2400" dirty="0">
                <a:solidFill>
                  <a:srgbClr val="008080"/>
                </a:solidFill>
              </a:rPr>
              <a:t>                </a:t>
            </a:r>
            <a:r>
              <a:rPr lang="en-US" altLang="zh-TW" sz="2400" b="1" dirty="0" err="1" smtClean="0">
                <a:solidFill>
                  <a:srgbClr val="008080"/>
                </a:solidFill>
              </a:rPr>
              <a:t>tray.put</a:t>
            </a:r>
            <a:r>
              <a:rPr lang="en-US" altLang="zh-TW" sz="2400" b="1" dirty="0" smtClean="0">
                <a:solidFill>
                  <a:srgbClr val="008080"/>
                </a:solidFill>
              </a:rPr>
              <a:t>(</a:t>
            </a:r>
            <a:r>
              <a:rPr lang="en-US" altLang="zh-TW" sz="2400" b="1" dirty="0" err="1" smtClean="0">
                <a:solidFill>
                  <a:srgbClr val="008080"/>
                </a:solidFill>
              </a:rPr>
              <a:t>i</a:t>
            </a:r>
            <a:r>
              <a:rPr lang="en-US" altLang="zh-TW" sz="2400" b="1" dirty="0">
                <a:solidFill>
                  <a:srgbClr val="008080"/>
                </a:solidFill>
              </a:rPr>
              <a:t>, j);</a:t>
            </a:r>
          </a:p>
          <a:p>
            <a:r>
              <a:rPr lang="en-US" altLang="zh-TW" sz="2400" b="1" dirty="0">
                <a:solidFill>
                  <a:srgbClr val="008080"/>
                </a:solidFill>
              </a:rPr>
              <a:t>                </a:t>
            </a:r>
            <a:r>
              <a:rPr lang="en-US" altLang="zh-TW" sz="2400" b="1" dirty="0" err="1">
                <a:solidFill>
                  <a:srgbClr val="008080"/>
                </a:solidFill>
              </a:rPr>
              <a:t>System.out.println</a:t>
            </a:r>
            <a:r>
              <a:rPr lang="en-US" altLang="zh-TW" sz="2400" b="1" dirty="0">
                <a:solidFill>
                  <a:srgbClr val="008080"/>
                </a:solidFill>
              </a:rPr>
              <a:t>("Producer #" + this.id   + " put: ("+</a:t>
            </a:r>
            <a:r>
              <a:rPr lang="en-US" altLang="zh-TW" sz="2400" b="1" dirty="0" err="1">
                <a:solidFill>
                  <a:srgbClr val="008080"/>
                </a:solidFill>
              </a:rPr>
              <a:t>i</a:t>
            </a:r>
            <a:r>
              <a:rPr lang="en-US" altLang="zh-TW" sz="2400" b="1" dirty="0">
                <a:solidFill>
                  <a:srgbClr val="008080"/>
                </a:solidFill>
              </a:rPr>
              <a:t> +","+j + ").");</a:t>
            </a:r>
          </a:p>
          <a:p>
            <a:r>
              <a:rPr lang="en-US" altLang="zh-TW" sz="2400" dirty="0">
                <a:solidFill>
                  <a:srgbClr val="008080"/>
                </a:solidFill>
              </a:rPr>
              <a:t>                </a:t>
            </a:r>
            <a:r>
              <a:rPr lang="en-US" altLang="zh-TW" sz="2400" dirty="0" smtClean="0">
                <a:solidFill>
                  <a:srgbClr val="008080"/>
                </a:solidFill>
              </a:rPr>
              <a:t>try </a:t>
            </a:r>
            <a:r>
              <a:rPr lang="en-US" altLang="zh-TW" sz="2400" dirty="0">
                <a:solidFill>
                  <a:srgbClr val="008080"/>
                </a:solidFill>
              </a:rPr>
              <a:t>{ sleep((</a:t>
            </a:r>
            <a:r>
              <a:rPr lang="en-US" altLang="zh-TW" sz="2400" dirty="0" err="1">
                <a:solidFill>
                  <a:srgbClr val="008080"/>
                </a:solidFill>
              </a:rPr>
              <a:t>int</a:t>
            </a:r>
            <a:r>
              <a:rPr lang="en-US" altLang="zh-TW" sz="2400" dirty="0">
                <a:solidFill>
                  <a:srgbClr val="008080"/>
                </a:solidFill>
              </a:rPr>
              <a:t>)(</a:t>
            </a:r>
            <a:r>
              <a:rPr lang="en-US" altLang="zh-TW" sz="2400" dirty="0" err="1">
                <a:solidFill>
                  <a:srgbClr val="008080"/>
                </a:solidFill>
              </a:rPr>
              <a:t>Math.random</a:t>
            </a:r>
            <a:r>
              <a:rPr lang="en-US" altLang="zh-TW" sz="2400" dirty="0">
                <a:solidFill>
                  <a:srgbClr val="008080"/>
                </a:solidFill>
              </a:rPr>
              <a:t>() * 100));  }</a:t>
            </a:r>
          </a:p>
          <a:p>
            <a:r>
              <a:rPr lang="en-US" altLang="zh-TW" sz="2400" dirty="0">
                <a:solidFill>
                  <a:srgbClr val="008080"/>
                </a:solidFill>
              </a:rPr>
              <a:t>                </a:t>
            </a:r>
            <a:r>
              <a:rPr lang="en-US" altLang="zh-TW" sz="2400" dirty="0" smtClean="0">
                <a:solidFill>
                  <a:srgbClr val="008080"/>
                </a:solidFill>
              </a:rPr>
              <a:t>catch </a:t>
            </a:r>
            <a:r>
              <a:rPr lang="en-US" altLang="zh-TW" sz="2400" dirty="0">
                <a:solidFill>
                  <a:srgbClr val="008080"/>
                </a:solidFill>
              </a:rPr>
              <a:t>(</a:t>
            </a:r>
            <a:r>
              <a:rPr lang="en-US" altLang="zh-TW" sz="2400" dirty="0" err="1">
                <a:solidFill>
                  <a:srgbClr val="008080"/>
                </a:solidFill>
              </a:rPr>
              <a:t>InterruptedException</a:t>
            </a:r>
            <a:r>
              <a:rPr lang="en-US" altLang="zh-TW" sz="2400" dirty="0">
                <a:solidFill>
                  <a:srgbClr val="008080"/>
                </a:solidFill>
              </a:rPr>
              <a:t> e) { }</a:t>
            </a:r>
          </a:p>
          <a:p>
            <a:r>
              <a:rPr lang="en-US" altLang="zh-TW" sz="2400" dirty="0">
                <a:solidFill>
                  <a:srgbClr val="008080"/>
                </a:solidFill>
              </a:rPr>
              <a:t>           </a:t>
            </a:r>
            <a:r>
              <a:rPr lang="en-US" altLang="zh-TW" sz="2400" dirty="0" smtClean="0">
                <a:solidFill>
                  <a:srgbClr val="008080"/>
                </a:solidFill>
              </a:rPr>
              <a:t>  };</a:t>
            </a:r>
            <a:endParaRPr lang="en-US" altLang="zh-TW" sz="2400" dirty="0">
              <a:solidFill>
                <a:srgbClr val="008080"/>
              </a:solidFill>
            </a:endParaRPr>
          </a:p>
          <a:p>
            <a:r>
              <a:rPr lang="en-US" altLang="zh-TW" sz="2400" dirty="0">
                <a:solidFill>
                  <a:srgbClr val="008080"/>
                </a:solidFill>
              </a:rPr>
              <a:t>       }</a:t>
            </a:r>
          </a:p>
          <a:p>
            <a:r>
              <a:rPr lang="en-US" altLang="zh-TW" sz="2400" dirty="0">
                <a:solidFill>
                  <a:srgbClr val="008080"/>
                </a:solidFill>
              </a:rPr>
              <a:t>    }</a:t>
            </a:r>
          </a:p>
        </p:txBody>
      </p:sp>
      <p:sp>
        <p:nvSpPr>
          <p:cNvPr id="3" name="灯片编号占位符 2"/>
          <p:cNvSpPr>
            <a:spLocks noGrp="1"/>
          </p:cNvSpPr>
          <p:nvPr>
            <p:ph type="sldNum" sz="quarter" idx="12"/>
          </p:nvPr>
        </p:nvSpPr>
        <p:spPr/>
        <p:txBody>
          <a:bodyPr/>
          <a:lstStyle/>
          <a:p>
            <a:fld id="{13F93AC6-07A0-4887-B859-71DA9B95A58F}" type="slidenum">
              <a:rPr lang="zh-CN" altLang="en-US" smtClean="0"/>
              <a:t>6</a:t>
            </a:fld>
            <a:endParaRPr lang="zh-CN" altLang="en-US"/>
          </a:p>
        </p:txBody>
      </p:sp>
      <p:sp>
        <p:nvSpPr>
          <p:cNvPr id="5" name="矩形 4"/>
          <p:cNvSpPr/>
          <p:nvPr/>
        </p:nvSpPr>
        <p:spPr>
          <a:xfrm>
            <a:off x="6594183" y="1027906"/>
            <a:ext cx="5452111" cy="3416320"/>
          </a:xfrm>
          <a:prstGeom prst="rect">
            <a:avLst/>
          </a:prstGeom>
          <a:ln>
            <a:solidFill>
              <a:schemeClr val="tx1"/>
            </a:solidFill>
          </a:ln>
        </p:spPr>
        <p:txBody>
          <a:bodyPr wrap="square">
            <a:spAutoFit/>
          </a:bodyPr>
          <a:lstStyle/>
          <a:p>
            <a:r>
              <a:rPr lang="en-US" altLang="zh-TW" sz="2400" dirty="0">
                <a:solidFill>
                  <a:srgbClr val="008080"/>
                </a:solidFill>
              </a:rPr>
              <a:t>public class </a:t>
            </a:r>
            <a:r>
              <a:rPr lang="en-US" altLang="zh-TW" sz="2400" dirty="0" err="1">
                <a:solidFill>
                  <a:srgbClr val="008080"/>
                </a:solidFill>
              </a:rPr>
              <a:t>ProducerConsumerTest</a:t>
            </a:r>
            <a:r>
              <a:rPr lang="en-US" altLang="zh-TW" sz="2400" dirty="0">
                <a:solidFill>
                  <a:srgbClr val="008080"/>
                </a:solidFill>
              </a:rPr>
              <a:t> {</a:t>
            </a:r>
          </a:p>
          <a:p>
            <a:r>
              <a:rPr lang="en-US" altLang="zh-TW" sz="2400" dirty="0" smtClean="0">
                <a:solidFill>
                  <a:srgbClr val="008080"/>
                </a:solidFill>
              </a:rPr>
              <a:t>      </a:t>
            </a:r>
            <a:r>
              <a:rPr lang="en-US" altLang="zh-TW" sz="2400" dirty="0">
                <a:solidFill>
                  <a:srgbClr val="008080"/>
                </a:solidFill>
              </a:rPr>
              <a:t>public static void main(String[] </a:t>
            </a:r>
            <a:r>
              <a:rPr lang="en-US" altLang="zh-TW" sz="2400" dirty="0" err="1">
                <a:solidFill>
                  <a:srgbClr val="008080"/>
                </a:solidFill>
              </a:rPr>
              <a:t>args</a:t>
            </a:r>
            <a:r>
              <a:rPr lang="en-US" altLang="zh-TW" sz="2400" dirty="0">
                <a:solidFill>
                  <a:srgbClr val="008080"/>
                </a:solidFill>
              </a:rPr>
              <a:t>) {</a:t>
            </a:r>
          </a:p>
          <a:p>
            <a:r>
              <a:rPr lang="en-US" altLang="zh-TW" sz="2400" dirty="0" smtClean="0">
                <a:solidFill>
                  <a:srgbClr val="008080"/>
                </a:solidFill>
              </a:rPr>
              <a:t>            </a:t>
            </a:r>
            <a:r>
              <a:rPr lang="en-US" altLang="zh-CN" sz="2400" dirty="0" smtClean="0">
                <a:solidFill>
                  <a:srgbClr val="008080"/>
                </a:solidFill>
              </a:rPr>
              <a:t>Tray</a:t>
            </a:r>
            <a:r>
              <a:rPr lang="en-US" altLang="zh-TW" sz="2400" dirty="0" smtClean="0">
                <a:solidFill>
                  <a:srgbClr val="008080"/>
                </a:solidFill>
              </a:rPr>
              <a:t> </a:t>
            </a:r>
            <a:r>
              <a:rPr lang="en-US" altLang="zh-CN" sz="2400" dirty="0" smtClean="0">
                <a:solidFill>
                  <a:srgbClr val="008080"/>
                </a:solidFill>
              </a:rPr>
              <a:t>t</a:t>
            </a:r>
            <a:r>
              <a:rPr lang="en-US" altLang="zh-TW" sz="2400" dirty="0" smtClean="0">
                <a:solidFill>
                  <a:srgbClr val="008080"/>
                </a:solidFill>
              </a:rPr>
              <a:t> </a:t>
            </a:r>
            <a:r>
              <a:rPr lang="en-US" altLang="zh-TW" sz="2400" dirty="0">
                <a:solidFill>
                  <a:srgbClr val="008080"/>
                </a:solidFill>
              </a:rPr>
              <a:t>= new </a:t>
            </a:r>
            <a:r>
              <a:rPr lang="en-US" altLang="zh-TW" sz="2400" dirty="0" smtClean="0">
                <a:solidFill>
                  <a:srgbClr val="008080"/>
                </a:solidFill>
              </a:rPr>
              <a:t>Tray();</a:t>
            </a:r>
            <a:endParaRPr lang="en-US" altLang="zh-TW" sz="2400" dirty="0">
              <a:solidFill>
                <a:srgbClr val="008080"/>
              </a:solidFill>
            </a:endParaRPr>
          </a:p>
          <a:p>
            <a:r>
              <a:rPr lang="en-US" altLang="zh-TW" sz="2400" dirty="0" smtClean="0">
                <a:solidFill>
                  <a:srgbClr val="008080"/>
                </a:solidFill>
              </a:rPr>
              <a:t>            </a:t>
            </a:r>
            <a:r>
              <a:rPr lang="en-US" altLang="zh-TW" sz="2400" dirty="0">
                <a:solidFill>
                  <a:srgbClr val="008080"/>
                </a:solidFill>
              </a:rPr>
              <a:t>Producer p1 = new </a:t>
            </a:r>
            <a:r>
              <a:rPr lang="en-US" altLang="zh-TW" sz="2400" dirty="0" smtClean="0">
                <a:solidFill>
                  <a:srgbClr val="008080"/>
                </a:solidFill>
              </a:rPr>
              <a:t>Producer(t, </a:t>
            </a:r>
            <a:r>
              <a:rPr lang="en-US" altLang="zh-TW" sz="2400" dirty="0">
                <a:solidFill>
                  <a:srgbClr val="008080"/>
                </a:solidFill>
              </a:rPr>
              <a:t>1);</a:t>
            </a:r>
          </a:p>
          <a:p>
            <a:r>
              <a:rPr lang="en-US" altLang="zh-TW" sz="2400" dirty="0" smtClean="0">
                <a:solidFill>
                  <a:srgbClr val="008080"/>
                </a:solidFill>
              </a:rPr>
              <a:t>            </a:t>
            </a:r>
            <a:r>
              <a:rPr lang="en-US" altLang="zh-TW" sz="2400" dirty="0">
                <a:solidFill>
                  <a:srgbClr val="008080"/>
                </a:solidFill>
              </a:rPr>
              <a:t>Consumer c1 = new </a:t>
            </a:r>
            <a:r>
              <a:rPr lang="en-US" altLang="zh-TW" sz="2400" dirty="0" smtClean="0">
                <a:solidFill>
                  <a:srgbClr val="008080"/>
                </a:solidFill>
              </a:rPr>
              <a:t>Consumer(t, </a:t>
            </a:r>
            <a:r>
              <a:rPr lang="en-US" altLang="zh-TW" sz="2400" dirty="0">
                <a:solidFill>
                  <a:srgbClr val="008080"/>
                </a:solidFill>
              </a:rPr>
              <a:t>1);</a:t>
            </a:r>
          </a:p>
          <a:p>
            <a:r>
              <a:rPr lang="en-US" altLang="zh-TW" sz="2400" dirty="0" smtClean="0">
                <a:solidFill>
                  <a:srgbClr val="008080"/>
                </a:solidFill>
              </a:rPr>
              <a:t>            </a:t>
            </a:r>
            <a:r>
              <a:rPr lang="en-US" altLang="zh-TW" sz="2400" dirty="0">
                <a:solidFill>
                  <a:srgbClr val="008080"/>
                </a:solidFill>
              </a:rPr>
              <a:t>p1.start();</a:t>
            </a:r>
          </a:p>
          <a:p>
            <a:r>
              <a:rPr lang="en-US" altLang="zh-TW" sz="2400" dirty="0" smtClean="0">
                <a:solidFill>
                  <a:srgbClr val="008080"/>
                </a:solidFill>
              </a:rPr>
              <a:t>            </a:t>
            </a:r>
            <a:r>
              <a:rPr lang="en-US" altLang="zh-TW" sz="2400" dirty="0">
                <a:solidFill>
                  <a:srgbClr val="008080"/>
                </a:solidFill>
              </a:rPr>
              <a:t>c1.start();</a:t>
            </a:r>
          </a:p>
          <a:p>
            <a:r>
              <a:rPr lang="en-US" altLang="zh-TW" sz="2400" dirty="0" smtClean="0">
                <a:solidFill>
                  <a:srgbClr val="008080"/>
                </a:solidFill>
              </a:rPr>
              <a:t>      </a:t>
            </a:r>
            <a:r>
              <a:rPr lang="en-US" altLang="zh-TW" sz="2400" dirty="0">
                <a:solidFill>
                  <a:srgbClr val="008080"/>
                </a:solidFill>
              </a:rPr>
              <a:t>} </a:t>
            </a:r>
            <a:endParaRPr lang="en-US" altLang="zh-TW" sz="2400" dirty="0" smtClean="0">
              <a:solidFill>
                <a:srgbClr val="008080"/>
              </a:solidFill>
            </a:endParaRPr>
          </a:p>
          <a:p>
            <a:r>
              <a:rPr lang="en-US" altLang="zh-TW" sz="2400" dirty="0" smtClean="0">
                <a:solidFill>
                  <a:srgbClr val="008080"/>
                </a:solidFill>
              </a:rPr>
              <a:t>}</a:t>
            </a:r>
            <a:endParaRPr lang="en-US" altLang="zh-TW" sz="2400" dirty="0">
              <a:solidFill>
                <a:srgbClr val="008080"/>
              </a:solidFill>
            </a:endParaRPr>
          </a:p>
        </p:txBody>
      </p:sp>
      <p:sp>
        <p:nvSpPr>
          <p:cNvPr id="6" name="日期占位符 5"/>
          <p:cNvSpPr>
            <a:spLocks noGrp="1"/>
          </p:cNvSpPr>
          <p:nvPr>
            <p:ph type="dt" sz="half" idx="10"/>
          </p:nvPr>
        </p:nvSpPr>
        <p:spPr/>
        <p:txBody>
          <a:bodyPr/>
          <a:lstStyle/>
          <a:p>
            <a:fld id="{9834BF71-C34C-4374-BE8D-4E95A0F880EF}" type="datetime1">
              <a:rPr lang="zh-CN" altLang="en-US" smtClean="0"/>
              <a:t>2017/4/7</a:t>
            </a:fld>
            <a:endParaRPr lang="zh-CN" altLang="en-US"/>
          </a:p>
        </p:txBody>
      </p:sp>
    </p:spTree>
    <p:extLst>
      <p:ext uri="{BB962C8B-B14F-4D97-AF65-F5344CB8AC3E}">
        <p14:creationId xmlns:p14="http://schemas.microsoft.com/office/powerpoint/2010/main" val="2435608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线程执行时序不确定性</a:t>
            </a:r>
          </a:p>
        </p:txBody>
      </p:sp>
      <p:sp>
        <p:nvSpPr>
          <p:cNvPr id="4" name="矩形 3"/>
          <p:cNvSpPr/>
          <p:nvPr/>
        </p:nvSpPr>
        <p:spPr>
          <a:xfrm>
            <a:off x="1014761" y="1637741"/>
            <a:ext cx="6714390" cy="4745915"/>
          </a:xfrm>
          <a:prstGeom prst="rect">
            <a:avLst/>
          </a:prstGeom>
        </p:spPr>
        <p:txBody>
          <a:bodyPr wrap="square">
            <a:spAutoFit/>
          </a:bodyPr>
          <a:lstStyle/>
          <a:p>
            <a:pPr>
              <a:lnSpc>
                <a:spcPct val="90000"/>
              </a:lnSpc>
            </a:pPr>
            <a:r>
              <a:rPr lang="en-US" altLang="zh-TW" sz="2400" dirty="0">
                <a:solidFill>
                  <a:srgbClr val="008080"/>
                </a:solidFill>
              </a:rPr>
              <a:t>public class Consumer extends Thread {</a:t>
            </a:r>
          </a:p>
          <a:p>
            <a:pPr>
              <a:lnSpc>
                <a:spcPct val="90000"/>
              </a:lnSpc>
            </a:pPr>
            <a:r>
              <a:rPr lang="en-US" altLang="zh-TW" sz="2400" dirty="0">
                <a:solidFill>
                  <a:srgbClr val="008080"/>
                </a:solidFill>
              </a:rPr>
              <a:t>    private </a:t>
            </a:r>
            <a:r>
              <a:rPr lang="en-US" altLang="zh-TW" sz="2400" dirty="0" smtClean="0">
                <a:solidFill>
                  <a:srgbClr val="008080"/>
                </a:solidFill>
              </a:rPr>
              <a:t>Tray </a:t>
            </a:r>
            <a:r>
              <a:rPr lang="en-US" altLang="zh-TW" sz="2400" dirty="0" err="1" smtClean="0">
                <a:solidFill>
                  <a:srgbClr val="008080"/>
                </a:solidFill>
              </a:rPr>
              <a:t>tray</a:t>
            </a:r>
            <a:r>
              <a:rPr lang="en-US" altLang="zh-TW" sz="2400" dirty="0" smtClean="0">
                <a:solidFill>
                  <a:srgbClr val="008080"/>
                </a:solidFill>
              </a:rPr>
              <a:t>;</a:t>
            </a:r>
            <a:endParaRPr lang="en-US" altLang="zh-TW" sz="2400" dirty="0">
              <a:solidFill>
                <a:srgbClr val="008080"/>
              </a:solidFill>
            </a:endParaRPr>
          </a:p>
          <a:p>
            <a:pPr>
              <a:lnSpc>
                <a:spcPct val="90000"/>
              </a:lnSpc>
            </a:pPr>
            <a:r>
              <a:rPr lang="en-US" altLang="zh-TW" sz="2400" dirty="0">
                <a:solidFill>
                  <a:srgbClr val="008080"/>
                </a:solidFill>
              </a:rPr>
              <a:t>    private </a:t>
            </a:r>
            <a:r>
              <a:rPr lang="en-US" altLang="zh-TW" sz="2400" dirty="0" err="1">
                <a:solidFill>
                  <a:srgbClr val="008080"/>
                </a:solidFill>
              </a:rPr>
              <a:t>int</a:t>
            </a:r>
            <a:r>
              <a:rPr lang="en-US" altLang="zh-TW" sz="2400" dirty="0">
                <a:solidFill>
                  <a:srgbClr val="008080"/>
                </a:solidFill>
              </a:rPr>
              <a:t> id;</a:t>
            </a:r>
          </a:p>
          <a:p>
            <a:pPr>
              <a:lnSpc>
                <a:spcPct val="90000"/>
              </a:lnSpc>
            </a:pPr>
            <a:r>
              <a:rPr lang="en-US" altLang="zh-TW" sz="2400" dirty="0" smtClean="0">
                <a:solidFill>
                  <a:srgbClr val="008080"/>
                </a:solidFill>
              </a:rPr>
              <a:t>    </a:t>
            </a:r>
            <a:r>
              <a:rPr lang="en-US" altLang="zh-TW" sz="2400" dirty="0">
                <a:solidFill>
                  <a:srgbClr val="008080"/>
                </a:solidFill>
              </a:rPr>
              <a:t>public </a:t>
            </a:r>
            <a:r>
              <a:rPr lang="en-US" altLang="zh-TW" sz="2400" dirty="0" smtClean="0">
                <a:solidFill>
                  <a:srgbClr val="008080"/>
                </a:solidFill>
              </a:rPr>
              <a:t>Consumer(Tray t, </a:t>
            </a:r>
            <a:r>
              <a:rPr lang="en-US" altLang="zh-TW" sz="2400" dirty="0" err="1">
                <a:solidFill>
                  <a:srgbClr val="008080"/>
                </a:solidFill>
              </a:rPr>
              <a:t>int</a:t>
            </a:r>
            <a:r>
              <a:rPr lang="en-US" altLang="zh-TW" sz="2400" dirty="0">
                <a:solidFill>
                  <a:srgbClr val="008080"/>
                </a:solidFill>
              </a:rPr>
              <a:t> id) {</a:t>
            </a:r>
          </a:p>
          <a:p>
            <a:pPr>
              <a:lnSpc>
                <a:spcPct val="90000"/>
              </a:lnSpc>
            </a:pPr>
            <a:r>
              <a:rPr lang="en-US" altLang="zh-TW" sz="2400" dirty="0">
                <a:solidFill>
                  <a:srgbClr val="008080"/>
                </a:solidFill>
              </a:rPr>
              <a:t>        </a:t>
            </a:r>
            <a:r>
              <a:rPr lang="en-US" altLang="zh-TW" sz="2400" dirty="0" smtClean="0">
                <a:solidFill>
                  <a:srgbClr val="008080"/>
                </a:solidFill>
              </a:rPr>
              <a:t>tray </a:t>
            </a:r>
            <a:r>
              <a:rPr lang="en-US" altLang="zh-TW" sz="2400" dirty="0">
                <a:solidFill>
                  <a:srgbClr val="008080"/>
                </a:solidFill>
              </a:rPr>
              <a:t>= </a:t>
            </a:r>
            <a:r>
              <a:rPr lang="en-US" altLang="zh-TW" sz="2400" dirty="0" smtClean="0">
                <a:solidFill>
                  <a:srgbClr val="008080"/>
                </a:solidFill>
              </a:rPr>
              <a:t>t;         </a:t>
            </a:r>
            <a:r>
              <a:rPr lang="en-US" altLang="zh-TW" sz="2400" dirty="0">
                <a:solidFill>
                  <a:srgbClr val="008080"/>
                </a:solidFill>
              </a:rPr>
              <a:t>this.id = id;    }</a:t>
            </a:r>
          </a:p>
          <a:p>
            <a:pPr>
              <a:lnSpc>
                <a:spcPct val="90000"/>
              </a:lnSpc>
            </a:pPr>
            <a:r>
              <a:rPr lang="en-US" altLang="zh-TW" sz="2400" dirty="0" smtClean="0">
                <a:solidFill>
                  <a:srgbClr val="008080"/>
                </a:solidFill>
              </a:rPr>
              <a:t>    </a:t>
            </a:r>
            <a:r>
              <a:rPr lang="en-US" altLang="zh-TW" sz="2400" dirty="0">
                <a:solidFill>
                  <a:srgbClr val="008080"/>
                </a:solidFill>
              </a:rPr>
              <a:t>public void run() {</a:t>
            </a:r>
          </a:p>
          <a:p>
            <a:pPr>
              <a:lnSpc>
                <a:spcPct val="90000"/>
              </a:lnSpc>
            </a:pPr>
            <a:r>
              <a:rPr lang="en-US" altLang="zh-TW" sz="2400" dirty="0">
                <a:solidFill>
                  <a:srgbClr val="008080"/>
                </a:solidFill>
              </a:rPr>
              <a:t>        </a:t>
            </a:r>
            <a:r>
              <a:rPr lang="en-US" altLang="zh-TW" sz="2400" dirty="0" err="1">
                <a:solidFill>
                  <a:srgbClr val="008080"/>
                </a:solidFill>
              </a:rPr>
              <a:t>int</a:t>
            </a:r>
            <a:r>
              <a:rPr lang="en-US" altLang="zh-TW" sz="2400" dirty="0">
                <a:solidFill>
                  <a:srgbClr val="008080"/>
                </a:solidFill>
              </a:rPr>
              <a:t> value = 0;</a:t>
            </a:r>
          </a:p>
          <a:p>
            <a:pPr>
              <a:lnSpc>
                <a:spcPct val="90000"/>
              </a:lnSpc>
            </a:pPr>
            <a:r>
              <a:rPr lang="en-US" altLang="zh-TW" sz="2400" dirty="0">
                <a:solidFill>
                  <a:srgbClr val="008080"/>
                </a:solidFill>
              </a:rPr>
              <a:t>        for (</a:t>
            </a:r>
            <a:r>
              <a:rPr lang="en-US" altLang="zh-TW" sz="2400" dirty="0" err="1">
                <a:solidFill>
                  <a:srgbClr val="008080"/>
                </a:solidFill>
              </a:rPr>
              <a:t>int</a:t>
            </a:r>
            <a:r>
              <a:rPr lang="en-US" altLang="zh-TW" sz="2400" dirty="0">
                <a:solidFill>
                  <a:srgbClr val="008080"/>
                </a:solidFill>
              </a:rPr>
              <a:t> </a:t>
            </a:r>
            <a:r>
              <a:rPr lang="en-US" altLang="zh-TW" sz="2400" dirty="0" err="1">
                <a:solidFill>
                  <a:srgbClr val="008080"/>
                </a:solidFill>
              </a:rPr>
              <a:t>i</a:t>
            </a:r>
            <a:r>
              <a:rPr lang="en-US" altLang="zh-TW" sz="2400" dirty="0">
                <a:solidFill>
                  <a:srgbClr val="008080"/>
                </a:solidFill>
              </a:rPr>
              <a:t> = 0; </a:t>
            </a:r>
            <a:r>
              <a:rPr lang="en-US" altLang="zh-TW" sz="2400" dirty="0" err="1">
                <a:solidFill>
                  <a:srgbClr val="008080"/>
                </a:solidFill>
              </a:rPr>
              <a:t>i</a:t>
            </a:r>
            <a:r>
              <a:rPr lang="en-US" altLang="zh-TW" sz="2400" dirty="0">
                <a:solidFill>
                  <a:srgbClr val="008080"/>
                </a:solidFill>
              </a:rPr>
              <a:t> &lt; 10; </a:t>
            </a:r>
            <a:r>
              <a:rPr lang="en-US" altLang="zh-TW" sz="2400" dirty="0" err="1">
                <a:solidFill>
                  <a:srgbClr val="008080"/>
                </a:solidFill>
              </a:rPr>
              <a:t>i</a:t>
            </a:r>
            <a:r>
              <a:rPr lang="en-US" altLang="zh-TW" sz="2400" dirty="0">
                <a:solidFill>
                  <a:srgbClr val="008080"/>
                </a:solidFill>
              </a:rPr>
              <a:t>++) {</a:t>
            </a:r>
          </a:p>
          <a:p>
            <a:pPr>
              <a:lnSpc>
                <a:spcPct val="90000"/>
              </a:lnSpc>
            </a:pPr>
            <a:r>
              <a:rPr lang="en-US" altLang="zh-TW" sz="2400" dirty="0">
                <a:solidFill>
                  <a:srgbClr val="008080"/>
                </a:solidFill>
              </a:rPr>
              <a:t>            </a:t>
            </a:r>
            <a:r>
              <a:rPr lang="en-US" altLang="zh-TW" sz="2400" b="1" dirty="0">
                <a:solidFill>
                  <a:srgbClr val="008080"/>
                </a:solidFill>
              </a:rPr>
              <a:t>value = </a:t>
            </a:r>
            <a:r>
              <a:rPr lang="en-US" altLang="zh-TW" sz="2400" b="1" dirty="0" err="1" smtClean="0">
                <a:solidFill>
                  <a:srgbClr val="008080"/>
                </a:solidFill>
              </a:rPr>
              <a:t>tray.get</a:t>
            </a:r>
            <a:r>
              <a:rPr lang="en-US" altLang="zh-TW" sz="2400" b="1" dirty="0">
                <a:solidFill>
                  <a:srgbClr val="008080"/>
                </a:solidFill>
              </a:rPr>
              <a:t>();</a:t>
            </a:r>
          </a:p>
          <a:p>
            <a:pPr>
              <a:lnSpc>
                <a:spcPct val="90000"/>
              </a:lnSpc>
            </a:pPr>
            <a:r>
              <a:rPr lang="en-US" altLang="zh-TW" sz="2400" b="1" dirty="0">
                <a:solidFill>
                  <a:srgbClr val="008080"/>
                </a:solidFill>
              </a:rPr>
              <a:t>            </a:t>
            </a:r>
            <a:r>
              <a:rPr lang="en-US" altLang="zh-TW" sz="2400" b="1" dirty="0" err="1">
                <a:solidFill>
                  <a:srgbClr val="008080"/>
                </a:solidFill>
              </a:rPr>
              <a:t>System.out.println</a:t>
            </a:r>
            <a:r>
              <a:rPr lang="en-US" altLang="zh-TW" sz="2400" b="1" dirty="0">
                <a:solidFill>
                  <a:srgbClr val="008080"/>
                </a:solidFill>
              </a:rPr>
              <a:t>("Consumer #" + </a:t>
            </a:r>
            <a:r>
              <a:rPr lang="en-US" altLang="zh-TW" sz="2400" b="1" dirty="0" smtClean="0">
                <a:solidFill>
                  <a:srgbClr val="008080"/>
                </a:solidFill>
              </a:rPr>
              <a:t>this.id </a:t>
            </a:r>
            <a:r>
              <a:rPr lang="en-US" altLang="zh-TW" sz="2400" b="1" dirty="0">
                <a:solidFill>
                  <a:srgbClr val="008080"/>
                </a:solidFill>
              </a:rPr>
              <a:t>+ " got: " + value);</a:t>
            </a:r>
          </a:p>
          <a:p>
            <a:pPr>
              <a:lnSpc>
                <a:spcPct val="90000"/>
              </a:lnSpc>
            </a:pPr>
            <a:r>
              <a:rPr lang="en-US" altLang="zh-TW" sz="2400" dirty="0">
                <a:solidFill>
                  <a:srgbClr val="008080"/>
                </a:solidFill>
              </a:rPr>
              <a:t>        }   </a:t>
            </a:r>
            <a:endParaRPr lang="en-US" altLang="zh-TW" sz="2400" dirty="0" smtClean="0">
              <a:solidFill>
                <a:srgbClr val="008080"/>
              </a:solidFill>
            </a:endParaRPr>
          </a:p>
          <a:p>
            <a:pPr>
              <a:lnSpc>
                <a:spcPct val="90000"/>
              </a:lnSpc>
            </a:pPr>
            <a:r>
              <a:rPr lang="en-US" altLang="zh-TW" sz="2400" dirty="0" smtClean="0">
                <a:solidFill>
                  <a:srgbClr val="008080"/>
                </a:solidFill>
              </a:rPr>
              <a:t>    } </a:t>
            </a:r>
          </a:p>
          <a:p>
            <a:pPr>
              <a:lnSpc>
                <a:spcPct val="90000"/>
              </a:lnSpc>
            </a:pPr>
            <a:r>
              <a:rPr lang="en-US" altLang="zh-TW" sz="2400" dirty="0" smtClean="0">
                <a:solidFill>
                  <a:srgbClr val="008080"/>
                </a:solidFill>
              </a:rPr>
              <a:t>}</a:t>
            </a:r>
            <a:endParaRPr lang="zh-CN" altLang="en-US" sz="2400" dirty="0"/>
          </a:p>
        </p:txBody>
      </p:sp>
      <p:sp>
        <p:nvSpPr>
          <p:cNvPr id="3" name="灯片编号占位符 2"/>
          <p:cNvSpPr>
            <a:spLocks noGrp="1"/>
          </p:cNvSpPr>
          <p:nvPr>
            <p:ph type="sldNum" sz="quarter" idx="12"/>
          </p:nvPr>
        </p:nvSpPr>
        <p:spPr/>
        <p:txBody>
          <a:bodyPr/>
          <a:lstStyle/>
          <a:p>
            <a:fld id="{13F93AC6-07A0-4887-B859-71DA9B95A58F}" type="slidenum">
              <a:rPr lang="zh-CN" altLang="en-US" smtClean="0"/>
              <a:t>7</a:t>
            </a:fld>
            <a:endParaRPr lang="zh-CN" altLang="en-US"/>
          </a:p>
        </p:txBody>
      </p:sp>
      <p:sp>
        <p:nvSpPr>
          <p:cNvPr id="6" name="矩形 5"/>
          <p:cNvSpPr/>
          <p:nvPr/>
        </p:nvSpPr>
        <p:spPr>
          <a:xfrm>
            <a:off x="8169875" y="365125"/>
            <a:ext cx="3624649" cy="5909310"/>
          </a:xfrm>
          <a:prstGeom prst="rect">
            <a:avLst/>
          </a:prstGeom>
        </p:spPr>
        <p:txBody>
          <a:bodyPr wrap="square">
            <a:spAutoFit/>
          </a:bodyPr>
          <a:lstStyle/>
          <a:p>
            <a:r>
              <a:rPr lang="en-US" altLang="zh-CN" dirty="0">
                <a:solidFill>
                  <a:srgbClr val="000000"/>
                </a:solidFill>
                <a:latin typeface="Courier New" panose="02070309020205020404" pitchFamily="49" charset="0"/>
              </a:rPr>
              <a:t>Consumer #1 got: 0</a:t>
            </a:r>
          </a:p>
          <a:p>
            <a:r>
              <a:rPr lang="en-US" altLang="zh-CN" dirty="0">
                <a:solidFill>
                  <a:srgbClr val="000000"/>
                </a:solidFill>
                <a:latin typeface="Courier New" panose="02070309020205020404" pitchFamily="49" charset="0"/>
              </a:rPr>
              <a:t>Producer #1 put: (0,0).</a:t>
            </a:r>
          </a:p>
          <a:p>
            <a:r>
              <a:rPr lang="en-US" altLang="zh-CN" dirty="0">
                <a:solidFill>
                  <a:srgbClr val="000000"/>
                </a:solidFill>
                <a:latin typeface="Courier New" panose="02070309020205020404" pitchFamily="49" charset="0"/>
              </a:rPr>
              <a:t>Consumer #1 got: 1</a:t>
            </a:r>
          </a:p>
          <a:p>
            <a:r>
              <a:rPr lang="en-US" altLang="zh-CN" b="1" dirty="0">
                <a:solidFill>
                  <a:srgbClr val="000000"/>
                </a:solidFill>
                <a:latin typeface="Courier New" panose="02070309020205020404" pitchFamily="49" charset="0"/>
              </a:rPr>
              <a:t>Producer #1 put: (0,1).</a:t>
            </a:r>
          </a:p>
          <a:p>
            <a:r>
              <a:rPr lang="en-US" altLang="zh-CN" b="1" dirty="0">
                <a:solidFill>
                  <a:srgbClr val="000000"/>
                </a:solidFill>
                <a:latin typeface="Courier New" panose="02070309020205020404" pitchFamily="49" charset="0"/>
              </a:rPr>
              <a:t>Producer #1 put: (0,2).</a:t>
            </a:r>
          </a:p>
          <a:p>
            <a:r>
              <a:rPr lang="en-US" altLang="zh-CN" b="1" dirty="0">
                <a:solidFill>
                  <a:srgbClr val="000000"/>
                </a:solidFill>
                <a:latin typeface="Courier New" panose="02070309020205020404" pitchFamily="49" charset="0"/>
              </a:rPr>
              <a:t>Consumer #1 got: 2</a:t>
            </a:r>
          </a:p>
          <a:p>
            <a:r>
              <a:rPr lang="en-US" altLang="zh-CN" dirty="0">
                <a:solidFill>
                  <a:srgbClr val="000000"/>
                </a:solidFill>
                <a:latin typeface="Courier New" panose="02070309020205020404" pitchFamily="49" charset="0"/>
              </a:rPr>
              <a:t>Consumer #1 got: 3</a:t>
            </a:r>
          </a:p>
          <a:p>
            <a:r>
              <a:rPr lang="en-US" altLang="zh-CN" dirty="0">
                <a:solidFill>
                  <a:srgbClr val="000000"/>
                </a:solidFill>
                <a:latin typeface="Courier New" panose="02070309020205020404" pitchFamily="49" charset="0"/>
              </a:rPr>
              <a:t>Producer #1 put: (0,3).</a:t>
            </a:r>
          </a:p>
          <a:p>
            <a:r>
              <a:rPr lang="en-US" altLang="zh-CN" dirty="0">
                <a:solidFill>
                  <a:srgbClr val="000000"/>
                </a:solidFill>
                <a:latin typeface="Courier New" panose="02070309020205020404" pitchFamily="49" charset="0"/>
              </a:rPr>
              <a:t>Consumer #1 got: 4</a:t>
            </a:r>
          </a:p>
          <a:p>
            <a:r>
              <a:rPr lang="en-US" altLang="zh-CN" dirty="0">
                <a:solidFill>
                  <a:srgbClr val="000000"/>
                </a:solidFill>
                <a:latin typeface="Courier New" panose="02070309020205020404" pitchFamily="49" charset="0"/>
              </a:rPr>
              <a:t>Producer #1 put: (0,4).</a:t>
            </a:r>
          </a:p>
          <a:p>
            <a:r>
              <a:rPr lang="en-US" altLang="zh-CN" dirty="0">
                <a:solidFill>
                  <a:srgbClr val="000000"/>
                </a:solidFill>
                <a:latin typeface="Courier New" panose="02070309020205020404" pitchFamily="49" charset="0"/>
              </a:rPr>
              <a:t>Producer #1 put: (0,5).</a:t>
            </a:r>
          </a:p>
          <a:p>
            <a:r>
              <a:rPr lang="en-US" altLang="zh-CN" dirty="0">
                <a:solidFill>
                  <a:srgbClr val="000000"/>
                </a:solidFill>
                <a:latin typeface="Courier New" panose="02070309020205020404" pitchFamily="49" charset="0"/>
              </a:rPr>
              <a:t>Consumer #1 got: 5</a:t>
            </a:r>
          </a:p>
          <a:p>
            <a:r>
              <a:rPr lang="en-US" altLang="zh-CN" dirty="0">
                <a:solidFill>
                  <a:srgbClr val="000000"/>
                </a:solidFill>
                <a:latin typeface="Courier New" panose="02070309020205020404" pitchFamily="49" charset="0"/>
              </a:rPr>
              <a:t>Producer #1 put: (0,6).</a:t>
            </a:r>
          </a:p>
          <a:p>
            <a:r>
              <a:rPr lang="en-US" altLang="zh-CN" dirty="0">
                <a:solidFill>
                  <a:srgbClr val="000000"/>
                </a:solidFill>
                <a:latin typeface="Courier New" panose="02070309020205020404" pitchFamily="49" charset="0"/>
              </a:rPr>
              <a:t>Consumer #1 got: 6</a:t>
            </a:r>
          </a:p>
          <a:p>
            <a:r>
              <a:rPr lang="en-US" altLang="zh-CN" dirty="0">
                <a:solidFill>
                  <a:srgbClr val="000000"/>
                </a:solidFill>
                <a:latin typeface="Courier New" panose="02070309020205020404" pitchFamily="49" charset="0"/>
              </a:rPr>
              <a:t>Consumer #1 got: 7</a:t>
            </a:r>
          </a:p>
          <a:p>
            <a:r>
              <a:rPr lang="en-US" altLang="zh-CN" dirty="0">
                <a:solidFill>
                  <a:srgbClr val="000000"/>
                </a:solidFill>
                <a:latin typeface="Courier New" panose="02070309020205020404" pitchFamily="49" charset="0"/>
              </a:rPr>
              <a:t>Producer #1 put: (0,7).</a:t>
            </a:r>
          </a:p>
          <a:p>
            <a:r>
              <a:rPr lang="en-US" altLang="zh-CN" b="1" dirty="0">
                <a:solidFill>
                  <a:srgbClr val="000000"/>
                </a:solidFill>
                <a:latin typeface="Courier New" panose="02070309020205020404" pitchFamily="49" charset="0"/>
              </a:rPr>
              <a:t>Consumer #1 got: 8</a:t>
            </a:r>
          </a:p>
          <a:p>
            <a:r>
              <a:rPr lang="en-US" altLang="zh-CN" b="1" dirty="0">
                <a:solidFill>
                  <a:srgbClr val="000000"/>
                </a:solidFill>
                <a:latin typeface="Courier New" panose="02070309020205020404" pitchFamily="49" charset="0"/>
              </a:rPr>
              <a:t>Producer #1 put: (0,8).</a:t>
            </a:r>
          </a:p>
          <a:p>
            <a:r>
              <a:rPr lang="en-US" altLang="zh-CN" dirty="0">
                <a:solidFill>
                  <a:srgbClr val="000000"/>
                </a:solidFill>
                <a:latin typeface="Courier New" panose="02070309020205020404" pitchFamily="49" charset="0"/>
              </a:rPr>
              <a:t>Producer #1 put: (0,9).</a:t>
            </a:r>
          </a:p>
          <a:p>
            <a:r>
              <a:rPr lang="en-US" altLang="zh-CN" dirty="0">
                <a:solidFill>
                  <a:srgbClr val="000000"/>
                </a:solidFill>
                <a:latin typeface="Courier New" panose="02070309020205020404" pitchFamily="49" charset="0"/>
              </a:rPr>
              <a:t>Consumer #1 got: 9</a:t>
            </a:r>
          </a:p>
          <a:p>
            <a:r>
              <a:rPr lang="en-US" altLang="zh-CN" dirty="0">
                <a:solidFill>
                  <a:srgbClr val="000000"/>
                </a:solidFill>
                <a:latin typeface="Courier New" panose="02070309020205020404" pitchFamily="49" charset="0"/>
              </a:rPr>
              <a:t>Producer #1 put: (1,0).</a:t>
            </a:r>
          </a:p>
        </p:txBody>
      </p:sp>
      <p:sp>
        <p:nvSpPr>
          <p:cNvPr id="5" name="日期占位符 4"/>
          <p:cNvSpPr>
            <a:spLocks noGrp="1"/>
          </p:cNvSpPr>
          <p:nvPr>
            <p:ph type="dt" sz="half" idx="10"/>
          </p:nvPr>
        </p:nvSpPr>
        <p:spPr/>
        <p:txBody>
          <a:bodyPr/>
          <a:lstStyle/>
          <a:p>
            <a:fld id="{95093CD2-C22F-4705-9352-3199955F321E}" type="datetime1">
              <a:rPr lang="zh-CN" altLang="en-US" smtClean="0"/>
              <a:t>2017/4/7</a:t>
            </a:fld>
            <a:endParaRPr lang="zh-CN" altLang="en-US"/>
          </a:p>
        </p:txBody>
      </p:sp>
    </p:spTree>
    <p:extLst>
      <p:ext uri="{BB962C8B-B14F-4D97-AF65-F5344CB8AC3E}">
        <p14:creationId xmlns:p14="http://schemas.microsoft.com/office/powerpoint/2010/main" val="2337710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线程执行时序不确定性</a:t>
            </a:r>
          </a:p>
        </p:txBody>
      </p:sp>
      <p:sp>
        <p:nvSpPr>
          <p:cNvPr id="4" name="矩形 3"/>
          <p:cNvSpPr/>
          <p:nvPr/>
        </p:nvSpPr>
        <p:spPr>
          <a:xfrm>
            <a:off x="838200" y="1536615"/>
            <a:ext cx="11052717" cy="5078313"/>
          </a:xfrm>
          <a:prstGeom prst="rect">
            <a:avLst/>
          </a:prstGeom>
        </p:spPr>
        <p:txBody>
          <a:bodyPr wrap="square">
            <a:spAutoFit/>
          </a:bodyPr>
          <a:lstStyle/>
          <a:p>
            <a:pPr>
              <a:lnSpc>
                <a:spcPct val="90000"/>
              </a:lnSpc>
              <a:defRPr/>
            </a:pPr>
            <a:r>
              <a:rPr lang="en-US" altLang="zh-TW" sz="2400" dirty="0">
                <a:solidFill>
                  <a:srgbClr val="008080"/>
                </a:solidFill>
              </a:rPr>
              <a:t>public class </a:t>
            </a:r>
            <a:r>
              <a:rPr lang="en-US" altLang="zh-TW" sz="2400" dirty="0" smtClean="0">
                <a:solidFill>
                  <a:srgbClr val="008080"/>
                </a:solidFill>
              </a:rPr>
              <a:t>Tray {</a:t>
            </a:r>
            <a:endParaRPr lang="en-US" altLang="zh-TW" sz="2400" dirty="0">
              <a:solidFill>
                <a:srgbClr val="008080"/>
              </a:solidFill>
            </a:endParaRPr>
          </a:p>
          <a:p>
            <a:pPr>
              <a:lnSpc>
                <a:spcPct val="90000"/>
              </a:lnSpc>
              <a:defRPr/>
            </a:pPr>
            <a:r>
              <a:rPr lang="en-US" altLang="zh-TW" sz="2400" dirty="0">
                <a:solidFill>
                  <a:srgbClr val="008080"/>
                </a:solidFill>
              </a:rPr>
              <a:t>    private </a:t>
            </a:r>
            <a:r>
              <a:rPr lang="en-US" altLang="zh-TW" sz="2400" dirty="0" err="1">
                <a:solidFill>
                  <a:srgbClr val="008080"/>
                </a:solidFill>
              </a:rPr>
              <a:t>int</a:t>
            </a:r>
            <a:r>
              <a:rPr lang="en-US" altLang="zh-TW" sz="2400" dirty="0">
                <a:solidFill>
                  <a:srgbClr val="008080"/>
                </a:solidFill>
              </a:rPr>
              <a:t> </a:t>
            </a:r>
            <a:r>
              <a:rPr lang="en-US" altLang="zh-TW" sz="2400" dirty="0" err="1">
                <a:solidFill>
                  <a:srgbClr val="008080"/>
                </a:solidFill>
              </a:rPr>
              <a:t>x,y</a:t>
            </a:r>
            <a:r>
              <a:rPr lang="en-US" altLang="zh-TW" sz="2400" dirty="0">
                <a:solidFill>
                  <a:srgbClr val="008080"/>
                </a:solidFill>
              </a:rPr>
              <a:t>;      private </a:t>
            </a:r>
            <a:r>
              <a:rPr lang="en-US" altLang="zh-TW" sz="2400" dirty="0" err="1">
                <a:solidFill>
                  <a:srgbClr val="008080"/>
                </a:solidFill>
              </a:rPr>
              <a:t>boolean</a:t>
            </a:r>
            <a:r>
              <a:rPr lang="en-US" altLang="zh-TW" sz="2400" dirty="0">
                <a:solidFill>
                  <a:srgbClr val="008080"/>
                </a:solidFill>
              </a:rPr>
              <a:t> </a:t>
            </a:r>
            <a:r>
              <a:rPr lang="en-US" altLang="zh-TW" sz="2400" dirty="0">
                <a:solidFill>
                  <a:srgbClr val="B3172D"/>
                </a:solidFill>
              </a:rPr>
              <a:t>available </a:t>
            </a:r>
            <a:r>
              <a:rPr lang="en-US" altLang="zh-TW" sz="2400" dirty="0">
                <a:solidFill>
                  <a:srgbClr val="008080"/>
                </a:solidFill>
              </a:rPr>
              <a:t>= false; </a:t>
            </a:r>
            <a:endParaRPr lang="en-US" altLang="zh-TW" sz="2400" dirty="0" smtClean="0">
              <a:solidFill>
                <a:srgbClr val="CC6600"/>
              </a:solidFill>
            </a:endParaRPr>
          </a:p>
          <a:p>
            <a:pPr>
              <a:lnSpc>
                <a:spcPct val="90000"/>
              </a:lnSpc>
              <a:defRPr/>
            </a:pPr>
            <a:r>
              <a:rPr lang="en-US" altLang="zh-TW" sz="2400" dirty="0" smtClean="0">
                <a:solidFill>
                  <a:srgbClr val="008080"/>
                </a:solidFill>
              </a:rPr>
              <a:t>    </a:t>
            </a:r>
            <a:r>
              <a:rPr lang="en-US" altLang="zh-TW" sz="2400" dirty="0" smtClean="0">
                <a:solidFill>
                  <a:schemeClr val="accent2"/>
                </a:solidFill>
              </a:rPr>
              <a:t>public </a:t>
            </a:r>
            <a:r>
              <a:rPr lang="en-US" altLang="zh-TW" sz="2400" b="1" dirty="0" smtClean="0">
                <a:solidFill>
                  <a:schemeClr val="accent2"/>
                </a:solidFill>
              </a:rPr>
              <a:t>synchronized</a:t>
            </a:r>
            <a:r>
              <a:rPr lang="en-US" altLang="zh-TW" sz="2400" dirty="0" smtClean="0">
                <a:solidFill>
                  <a:schemeClr val="accent2"/>
                </a:solidFill>
              </a:rPr>
              <a:t> </a:t>
            </a:r>
            <a:r>
              <a:rPr lang="en-US" altLang="zh-TW" sz="2400" dirty="0" err="1" smtClean="0">
                <a:solidFill>
                  <a:schemeClr val="accent2"/>
                </a:solidFill>
              </a:rPr>
              <a:t>int</a:t>
            </a:r>
            <a:r>
              <a:rPr lang="en-US" altLang="zh-TW" sz="2400" dirty="0" smtClean="0">
                <a:solidFill>
                  <a:schemeClr val="accent2"/>
                </a:solidFill>
              </a:rPr>
              <a:t> get()</a:t>
            </a:r>
            <a:r>
              <a:rPr lang="en-US" altLang="zh-TW" sz="2400" dirty="0" smtClean="0">
                <a:solidFill>
                  <a:srgbClr val="008080"/>
                </a:solidFill>
              </a:rPr>
              <a:t> {</a:t>
            </a:r>
          </a:p>
          <a:p>
            <a:pPr>
              <a:lnSpc>
                <a:spcPct val="90000"/>
              </a:lnSpc>
              <a:defRPr/>
            </a:pPr>
            <a:r>
              <a:rPr lang="en-US" altLang="zh-TW" sz="2400" dirty="0" smtClean="0">
                <a:solidFill>
                  <a:srgbClr val="008080"/>
                </a:solidFill>
              </a:rPr>
              <a:t>        </a:t>
            </a:r>
            <a:r>
              <a:rPr lang="en-US" altLang="zh-TW" sz="2400" dirty="0">
                <a:solidFill>
                  <a:srgbClr val="008080"/>
                </a:solidFill>
              </a:rPr>
              <a:t>while (available == false) {</a:t>
            </a:r>
          </a:p>
          <a:p>
            <a:pPr>
              <a:lnSpc>
                <a:spcPct val="90000"/>
              </a:lnSpc>
              <a:defRPr/>
            </a:pPr>
            <a:r>
              <a:rPr lang="en-US" altLang="zh-TW" sz="2400" dirty="0">
                <a:solidFill>
                  <a:srgbClr val="008080"/>
                </a:solidFill>
              </a:rPr>
              <a:t>            try </a:t>
            </a:r>
            <a:r>
              <a:rPr lang="en-US" altLang="zh-TW" sz="2400" dirty="0" smtClean="0">
                <a:solidFill>
                  <a:srgbClr val="008080"/>
                </a:solidFill>
              </a:rPr>
              <a:t>{  wait</a:t>
            </a:r>
            <a:r>
              <a:rPr lang="en-US" altLang="zh-TW" sz="2400" dirty="0">
                <a:solidFill>
                  <a:srgbClr val="008080"/>
                </a:solidFill>
              </a:rPr>
              <a:t>();       } catch (</a:t>
            </a:r>
            <a:r>
              <a:rPr lang="en-US" altLang="zh-TW" sz="2400" dirty="0" err="1">
                <a:solidFill>
                  <a:srgbClr val="008080"/>
                </a:solidFill>
              </a:rPr>
              <a:t>InterruptedException</a:t>
            </a:r>
            <a:r>
              <a:rPr lang="en-US" altLang="zh-TW" sz="2400" dirty="0">
                <a:solidFill>
                  <a:srgbClr val="008080"/>
                </a:solidFill>
              </a:rPr>
              <a:t> e) { }        }</a:t>
            </a:r>
          </a:p>
          <a:p>
            <a:pPr>
              <a:lnSpc>
                <a:spcPct val="90000"/>
              </a:lnSpc>
              <a:defRPr/>
            </a:pPr>
            <a:r>
              <a:rPr lang="en-US" altLang="zh-TW" sz="2400" dirty="0">
                <a:solidFill>
                  <a:srgbClr val="008080"/>
                </a:solidFill>
              </a:rPr>
              <a:t>        available = false;  </a:t>
            </a:r>
            <a:r>
              <a:rPr lang="en-US" altLang="zh-TW" sz="2400" dirty="0">
                <a:solidFill>
                  <a:srgbClr val="CC6600"/>
                </a:solidFill>
              </a:rPr>
              <a:t>// </a:t>
            </a:r>
            <a:r>
              <a:rPr lang="zh-CN" altLang="en-US" sz="2400" dirty="0" smtClean="0">
                <a:solidFill>
                  <a:srgbClr val="CC6600"/>
                </a:solidFill>
              </a:rPr>
              <a:t>此时</a:t>
            </a:r>
            <a:r>
              <a:rPr lang="en-US" altLang="zh-CN" sz="2400" dirty="0" smtClean="0">
                <a:solidFill>
                  <a:srgbClr val="CC6600"/>
                </a:solidFill>
              </a:rPr>
              <a:t>available</a:t>
            </a:r>
            <a:r>
              <a:rPr lang="zh-CN" altLang="en-US" sz="2400" dirty="0" smtClean="0">
                <a:solidFill>
                  <a:srgbClr val="CC6600"/>
                </a:solidFill>
              </a:rPr>
              <a:t>为真，确保所有其他消费者等待</a:t>
            </a:r>
            <a:endParaRPr lang="en-US" altLang="zh-TW" sz="2400" dirty="0">
              <a:solidFill>
                <a:srgbClr val="CC6600"/>
              </a:solidFill>
            </a:endParaRPr>
          </a:p>
          <a:p>
            <a:pPr>
              <a:lnSpc>
                <a:spcPct val="90000"/>
              </a:lnSpc>
              <a:defRPr/>
            </a:pPr>
            <a:r>
              <a:rPr lang="en-US" altLang="zh-TW" sz="2400" dirty="0">
                <a:solidFill>
                  <a:srgbClr val="008080"/>
                </a:solidFill>
              </a:rPr>
              <a:t>        </a:t>
            </a:r>
            <a:r>
              <a:rPr lang="en-US" altLang="zh-TW" sz="2400" dirty="0" err="1">
                <a:solidFill>
                  <a:srgbClr val="008080"/>
                </a:solidFill>
              </a:rPr>
              <a:t>notifyAll</a:t>
            </a:r>
            <a:r>
              <a:rPr lang="en-US" altLang="zh-TW" sz="2400" dirty="0">
                <a:solidFill>
                  <a:srgbClr val="008080"/>
                </a:solidFill>
              </a:rPr>
              <a:t>(); </a:t>
            </a:r>
            <a:endParaRPr lang="en-US" altLang="zh-TW" sz="2400" dirty="0" smtClean="0">
              <a:solidFill>
                <a:srgbClr val="008080"/>
              </a:solidFill>
            </a:endParaRPr>
          </a:p>
          <a:p>
            <a:pPr>
              <a:lnSpc>
                <a:spcPct val="90000"/>
              </a:lnSpc>
              <a:defRPr/>
            </a:pPr>
            <a:r>
              <a:rPr lang="en-US" altLang="zh-TW" sz="2400" dirty="0">
                <a:solidFill>
                  <a:srgbClr val="008080"/>
                </a:solidFill>
              </a:rPr>
              <a:t> </a:t>
            </a:r>
            <a:r>
              <a:rPr lang="en-US" altLang="zh-TW" sz="2400" dirty="0" smtClean="0">
                <a:solidFill>
                  <a:srgbClr val="008080"/>
                </a:solidFill>
              </a:rPr>
              <a:t>       return </a:t>
            </a:r>
            <a:r>
              <a:rPr lang="en-US" altLang="zh-TW" sz="2400" dirty="0" err="1">
                <a:solidFill>
                  <a:srgbClr val="008080"/>
                </a:solidFill>
              </a:rPr>
              <a:t>x+y</a:t>
            </a:r>
            <a:r>
              <a:rPr lang="en-US" altLang="zh-TW" sz="2400" dirty="0">
                <a:solidFill>
                  <a:srgbClr val="008080"/>
                </a:solidFill>
              </a:rPr>
              <a:t>;  </a:t>
            </a:r>
            <a:r>
              <a:rPr lang="en-US" altLang="zh-TW" sz="2400" dirty="0" smtClean="0">
                <a:solidFill>
                  <a:srgbClr val="008080"/>
                </a:solidFill>
              </a:rPr>
              <a:t>}</a:t>
            </a:r>
            <a:endParaRPr lang="en-US" altLang="zh-TW" sz="2400" dirty="0">
              <a:solidFill>
                <a:srgbClr val="008080"/>
              </a:solidFill>
            </a:endParaRPr>
          </a:p>
          <a:p>
            <a:pPr>
              <a:lnSpc>
                <a:spcPct val="90000"/>
              </a:lnSpc>
              <a:defRPr/>
            </a:pPr>
            <a:r>
              <a:rPr lang="en-US" altLang="zh-TW" sz="2400" dirty="0">
                <a:solidFill>
                  <a:srgbClr val="008080"/>
                </a:solidFill>
              </a:rPr>
              <a:t>    </a:t>
            </a:r>
            <a:r>
              <a:rPr lang="en-US" altLang="zh-TW" sz="2400" dirty="0">
                <a:solidFill>
                  <a:schemeClr val="accent2"/>
                </a:solidFill>
              </a:rPr>
              <a:t>public </a:t>
            </a:r>
            <a:r>
              <a:rPr lang="en-US" altLang="zh-TW" sz="2400" b="1" dirty="0">
                <a:solidFill>
                  <a:schemeClr val="accent2"/>
                </a:solidFill>
              </a:rPr>
              <a:t>synchronized</a:t>
            </a:r>
            <a:r>
              <a:rPr lang="en-US" altLang="zh-TW" sz="2400" dirty="0">
                <a:solidFill>
                  <a:schemeClr val="accent2"/>
                </a:solidFill>
              </a:rPr>
              <a:t> void put(</a:t>
            </a:r>
            <a:r>
              <a:rPr lang="en-US" altLang="zh-TW" sz="2400" dirty="0" err="1">
                <a:solidFill>
                  <a:schemeClr val="accent2"/>
                </a:solidFill>
              </a:rPr>
              <a:t>int</a:t>
            </a:r>
            <a:r>
              <a:rPr lang="en-US" altLang="zh-TW" sz="2400" dirty="0">
                <a:solidFill>
                  <a:schemeClr val="accent2"/>
                </a:solidFill>
              </a:rPr>
              <a:t> a, </a:t>
            </a:r>
            <a:r>
              <a:rPr lang="en-US" altLang="zh-TW" sz="2400" dirty="0" err="1">
                <a:solidFill>
                  <a:schemeClr val="accent2"/>
                </a:solidFill>
              </a:rPr>
              <a:t>int</a:t>
            </a:r>
            <a:r>
              <a:rPr lang="en-US" altLang="zh-TW" sz="2400" dirty="0">
                <a:solidFill>
                  <a:schemeClr val="accent2"/>
                </a:solidFill>
              </a:rPr>
              <a:t> b)</a:t>
            </a:r>
            <a:r>
              <a:rPr lang="en-US" altLang="zh-TW" sz="2400" dirty="0">
                <a:solidFill>
                  <a:srgbClr val="008080"/>
                </a:solidFill>
              </a:rPr>
              <a:t> {</a:t>
            </a:r>
          </a:p>
          <a:p>
            <a:pPr>
              <a:lnSpc>
                <a:spcPct val="90000"/>
              </a:lnSpc>
              <a:defRPr/>
            </a:pPr>
            <a:r>
              <a:rPr lang="en-US" altLang="zh-TW" sz="2400" dirty="0">
                <a:solidFill>
                  <a:srgbClr val="008080"/>
                </a:solidFill>
              </a:rPr>
              <a:t>        while (available == true) {</a:t>
            </a:r>
          </a:p>
          <a:p>
            <a:pPr>
              <a:lnSpc>
                <a:spcPct val="90000"/>
              </a:lnSpc>
              <a:defRPr/>
            </a:pPr>
            <a:r>
              <a:rPr lang="en-US" altLang="zh-TW" sz="2400" dirty="0">
                <a:solidFill>
                  <a:srgbClr val="008080"/>
                </a:solidFill>
              </a:rPr>
              <a:t>            try {  wait();   } catch (</a:t>
            </a:r>
            <a:r>
              <a:rPr lang="en-US" altLang="zh-TW" sz="2400" dirty="0" err="1">
                <a:solidFill>
                  <a:srgbClr val="008080"/>
                </a:solidFill>
              </a:rPr>
              <a:t>InterruptedException</a:t>
            </a:r>
            <a:r>
              <a:rPr lang="en-US" altLang="zh-TW" sz="2400" dirty="0">
                <a:solidFill>
                  <a:srgbClr val="008080"/>
                </a:solidFill>
              </a:rPr>
              <a:t> e) { }        }</a:t>
            </a:r>
          </a:p>
          <a:p>
            <a:pPr>
              <a:lnSpc>
                <a:spcPct val="90000"/>
              </a:lnSpc>
              <a:defRPr/>
            </a:pPr>
            <a:r>
              <a:rPr lang="en-US" altLang="zh-TW" sz="2400" dirty="0">
                <a:solidFill>
                  <a:srgbClr val="008080"/>
                </a:solidFill>
              </a:rPr>
              <a:t>        x= a; y = b;</a:t>
            </a:r>
          </a:p>
          <a:p>
            <a:pPr>
              <a:lnSpc>
                <a:spcPct val="90000"/>
              </a:lnSpc>
              <a:defRPr/>
            </a:pPr>
            <a:r>
              <a:rPr lang="en-US" altLang="zh-TW" sz="2400" dirty="0">
                <a:solidFill>
                  <a:srgbClr val="008080"/>
                </a:solidFill>
              </a:rPr>
              <a:t>        available = true;  // </a:t>
            </a:r>
            <a:r>
              <a:rPr lang="zh-CN" altLang="en-US" sz="2400" dirty="0" smtClean="0">
                <a:solidFill>
                  <a:srgbClr val="008080"/>
                </a:solidFill>
              </a:rPr>
              <a:t>唤醒等待队列中的其他消费者或生产者</a:t>
            </a:r>
            <a:endParaRPr lang="en-US" altLang="zh-TW" sz="2400" dirty="0">
              <a:solidFill>
                <a:srgbClr val="008080"/>
              </a:solidFill>
            </a:endParaRPr>
          </a:p>
          <a:p>
            <a:pPr>
              <a:lnSpc>
                <a:spcPct val="90000"/>
              </a:lnSpc>
              <a:defRPr/>
            </a:pPr>
            <a:r>
              <a:rPr lang="en-US" altLang="zh-TW" sz="2400" dirty="0">
                <a:solidFill>
                  <a:srgbClr val="008080"/>
                </a:solidFill>
              </a:rPr>
              <a:t>        </a:t>
            </a:r>
            <a:r>
              <a:rPr lang="en-US" altLang="zh-TW" sz="2400" dirty="0" err="1">
                <a:solidFill>
                  <a:srgbClr val="008080"/>
                </a:solidFill>
              </a:rPr>
              <a:t>notifyAll</a:t>
            </a:r>
            <a:r>
              <a:rPr lang="en-US" altLang="zh-TW" sz="2400" dirty="0">
                <a:solidFill>
                  <a:srgbClr val="008080"/>
                </a:solidFill>
              </a:rPr>
              <a:t>(); </a:t>
            </a:r>
            <a:r>
              <a:rPr lang="en-US" altLang="zh-TW" sz="2400" dirty="0" smtClean="0">
                <a:solidFill>
                  <a:srgbClr val="008080"/>
                </a:solidFill>
              </a:rPr>
              <a:t>}</a:t>
            </a:r>
          </a:p>
          <a:p>
            <a:pPr>
              <a:lnSpc>
                <a:spcPct val="90000"/>
              </a:lnSpc>
              <a:defRPr/>
            </a:pPr>
            <a:r>
              <a:rPr lang="en-US" altLang="zh-TW" sz="2400" dirty="0" smtClean="0">
                <a:solidFill>
                  <a:srgbClr val="008080"/>
                </a:solidFill>
              </a:rPr>
              <a:t>}</a:t>
            </a:r>
            <a:endParaRPr lang="en-US" altLang="zh-TW" sz="2400" dirty="0">
              <a:solidFill>
                <a:srgbClr val="008080"/>
              </a:solidFill>
            </a:endParaRPr>
          </a:p>
        </p:txBody>
      </p:sp>
      <p:sp>
        <p:nvSpPr>
          <p:cNvPr id="3" name="灯片编号占位符 2"/>
          <p:cNvSpPr>
            <a:spLocks noGrp="1"/>
          </p:cNvSpPr>
          <p:nvPr>
            <p:ph type="sldNum" sz="quarter" idx="12"/>
          </p:nvPr>
        </p:nvSpPr>
        <p:spPr/>
        <p:txBody>
          <a:bodyPr/>
          <a:lstStyle/>
          <a:p>
            <a:fld id="{13F93AC6-07A0-4887-B859-71DA9B95A58F}" type="slidenum">
              <a:rPr lang="zh-CN" altLang="en-US" smtClean="0"/>
              <a:t>8</a:t>
            </a:fld>
            <a:endParaRPr lang="zh-CN" altLang="en-US"/>
          </a:p>
        </p:txBody>
      </p:sp>
      <p:sp>
        <p:nvSpPr>
          <p:cNvPr id="5" name="日期占位符 4"/>
          <p:cNvSpPr>
            <a:spLocks noGrp="1"/>
          </p:cNvSpPr>
          <p:nvPr>
            <p:ph type="dt" sz="half" idx="10"/>
          </p:nvPr>
        </p:nvSpPr>
        <p:spPr/>
        <p:txBody>
          <a:bodyPr/>
          <a:lstStyle/>
          <a:p>
            <a:fld id="{ED416C4F-024F-4D63-AFDC-5DDF4FDFED33}" type="datetime1">
              <a:rPr lang="zh-CN" altLang="en-US" smtClean="0"/>
              <a:t>2017/4/7</a:t>
            </a:fld>
            <a:endParaRPr lang="zh-CN" altLang="en-US"/>
          </a:p>
        </p:txBody>
      </p:sp>
    </p:spTree>
    <p:extLst>
      <p:ext uri="{BB962C8B-B14F-4D97-AF65-F5344CB8AC3E}">
        <p14:creationId xmlns:p14="http://schemas.microsoft.com/office/powerpoint/2010/main" val="4004890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线程安全</a:t>
            </a:r>
            <a:r>
              <a:rPr lang="zh-CN" altLang="en-US" dirty="0"/>
              <a:t>对象</a:t>
            </a:r>
          </a:p>
        </p:txBody>
      </p:sp>
      <p:sp>
        <p:nvSpPr>
          <p:cNvPr id="3" name="内容占位符 2"/>
          <p:cNvSpPr>
            <a:spLocks noGrp="1"/>
          </p:cNvSpPr>
          <p:nvPr>
            <p:ph idx="1"/>
          </p:nvPr>
        </p:nvSpPr>
        <p:spPr/>
        <p:txBody>
          <a:bodyPr/>
          <a:lstStyle/>
          <a:p>
            <a:r>
              <a:rPr lang="en-US" altLang="zh-CN" dirty="0" smtClean="0"/>
              <a:t>Thread-safe class</a:t>
            </a:r>
            <a:r>
              <a:rPr lang="zh-CN" altLang="en-US" dirty="0" smtClean="0"/>
              <a:t>是关于对象如何被多个线程安全访问，与对象的具体行为无关。</a:t>
            </a:r>
            <a:endParaRPr lang="en-US" altLang="zh-CN" dirty="0" smtClean="0"/>
          </a:p>
          <a:p>
            <a:r>
              <a:rPr lang="zh-CN" altLang="en-US" dirty="0"/>
              <a:t>一</a:t>
            </a:r>
            <a:r>
              <a:rPr lang="zh-CN" altLang="en-US" dirty="0" smtClean="0"/>
              <a:t>个线程安全的类，在多个线程并发访问该类的共享对象时，这个类行为的正确性不会受到线程调度、执行时间等因素影响，也不需要线程在调用该共享对象的方法时额外进行同步控制。</a:t>
            </a:r>
            <a:endParaRPr lang="en-US" altLang="zh-CN" dirty="0" smtClean="0"/>
          </a:p>
          <a:p>
            <a:pPr lvl="1"/>
            <a:r>
              <a:rPr lang="zh-CN" altLang="en-US" dirty="0" smtClean="0"/>
              <a:t>共享对象才会出现线程安全问题</a:t>
            </a:r>
            <a:endParaRPr lang="en-US" altLang="zh-CN" dirty="0" smtClean="0"/>
          </a:p>
          <a:p>
            <a:pPr lvl="1"/>
            <a:r>
              <a:rPr lang="zh-CN" altLang="en-US" dirty="0" smtClean="0"/>
              <a:t>线程的调度和执行时间具有不确定性</a:t>
            </a:r>
            <a:endParaRPr lang="en-US" altLang="zh-CN" dirty="0" smtClean="0"/>
          </a:p>
          <a:p>
            <a:pPr lvl="1"/>
            <a:r>
              <a:rPr lang="zh-CN" altLang="en-US" dirty="0" smtClean="0"/>
              <a:t>类行为的正确性指什么？</a:t>
            </a:r>
            <a:endParaRPr lang="en-US" altLang="zh-CN" dirty="0" smtClean="0"/>
          </a:p>
          <a:p>
            <a:r>
              <a:rPr lang="zh-CN" altLang="en-US" dirty="0"/>
              <a:t>不</a:t>
            </a:r>
            <a:r>
              <a:rPr lang="zh-CN" altLang="en-US" dirty="0" smtClean="0"/>
              <a:t>可变对象是否存在线程安全问题？</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9</a:t>
            </a:fld>
            <a:endParaRPr lang="zh-CN" altLang="en-US" dirty="0"/>
          </a:p>
        </p:txBody>
      </p:sp>
      <p:sp>
        <p:nvSpPr>
          <p:cNvPr id="5" name="日期占位符 4"/>
          <p:cNvSpPr>
            <a:spLocks noGrp="1"/>
          </p:cNvSpPr>
          <p:nvPr>
            <p:ph type="dt" sz="half" idx="10"/>
          </p:nvPr>
        </p:nvSpPr>
        <p:spPr/>
        <p:txBody>
          <a:bodyPr/>
          <a:lstStyle/>
          <a:p>
            <a:fld id="{DC1B47E2-7A20-45BA-8808-F1A235348A8A}" type="datetime1">
              <a:rPr lang="zh-CN" altLang="en-US" smtClean="0"/>
              <a:t>2017/4/7</a:t>
            </a:fld>
            <a:endParaRPr lang="zh-CN" altLang="en-US"/>
          </a:p>
        </p:txBody>
      </p:sp>
    </p:spTree>
    <p:extLst>
      <p:ext uri="{BB962C8B-B14F-4D97-AF65-F5344CB8AC3E}">
        <p14:creationId xmlns:p14="http://schemas.microsoft.com/office/powerpoint/2010/main" val="2510936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4175</TotalTime>
  <Words>4075</Words>
  <Application>Microsoft Office PowerPoint</Application>
  <PresentationFormat>宽屏</PresentationFormat>
  <Paragraphs>637</Paragraphs>
  <Slides>33</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LucidaConsole</vt:lpstr>
      <vt:lpstr>新細明體</vt:lpstr>
      <vt:lpstr>宋体</vt:lpstr>
      <vt:lpstr>Arial</vt:lpstr>
      <vt:lpstr>Book Antiqua</vt:lpstr>
      <vt:lpstr>Calibri</vt:lpstr>
      <vt:lpstr>Calibri Light</vt:lpstr>
      <vt:lpstr>Courier New</vt:lpstr>
      <vt:lpstr>Tahoma</vt:lpstr>
      <vt:lpstr>Wingdings</vt:lpstr>
      <vt:lpstr>Office 主题</vt:lpstr>
      <vt:lpstr>第六讲 面向安全的多线程设计</vt:lpstr>
      <vt:lpstr>内容摘要</vt:lpstr>
      <vt:lpstr>并行与并发的概念差异</vt:lpstr>
      <vt:lpstr>程序为什么需要并发机制</vt:lpstr>
      <vt:lpstr>线程执行时序不确定性</vt:lpstr>
      <vt:lpstr>线程执行时序不确定性</vt:lpstr>
      <vt:lpstr>线程执行时序不确定性</vt:lpstr>
      <vt:lpstr>线程执行时序不确定性</vt:lpstr>
      <vt:lpstr>线程安全对象</vt:lpstr>
      <vt:lpstr>线程不安全的几个实例</vt:lpstr>
      <vt:lpstr>线程不安全的几个实例</vt:lpstr>
      <vt:lpstr>线程不安全的几个实例</vt:lpstr>
      <vt:lpstr>线程不安全的几个实例</vt:lpstr>
      <vt:lpstr>线程不安全的几个实例</vt:lpstr>
      <vt:lpstr>线程不安全的几个实例</vt:lpstr>
      <vt:lpstr>Java内存模型</vt:lpstr>
      <vt:lpstr>Java内存的管理层次</vt:lpstr>
      <vt:lpstr>共享对象访问的关键问题</vt:lpstr>
      <vt:lpstr>通过锁解决共享对象访问问题</vt:lpstr>
      <vt:lpstr>通过volatile来解决visibility问题</vt:lpstr>
      <vt:lpstr>死锁问题</vt:lpstr>
      <vt:lpstr>共享对象的线程安全问题</vt:lpstr>
      <vt:lpstr>对象发布与状态失控</vt:lpstr>
      <vt:lpstr>对象发布与状态失控</vt:lpstr>
      <vt:lpstr>如何确保线程安全</vt:lpstr>
      <vt:lpstr>如何确保线程安全</vt:lpstr>
      <vt:lpstr>如何确保线程安全</vt:lpstr>
      <vt:lpstr>确保线程安全的设计</vt:lpstr>
      <vt:lpstr>确保线程安全的设计</vt:lpstr>
      <vt:lpstr>确保线程安全的设计</vt:lpstr>
      <vt:lpstr>多线程程序设计总结</vt:lpstr>
      <vt:lpstr>作业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对象运行机制与Java事件处理机制</dc:title>
  <dc:creator>Ji Wu</dc:creator>
  <cp:lastModifiedBy>Ji Wu</cp:lastModifiedBy>
  <cp:revision>1590</cp:revision>
  <dcterms:created xsi:type="dcterms:W3CDTF">2014-02-11T07:15:08Z</dcterms:created>
  <dcterms:modified xsi:type="dcterms:W3CDTF">2017-04-07T00:47:44Z</dcterms:modified>
</cp:coreProperties>
</file>