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79" r:id="rId3"/>
    <p:sldId id="280" r:id="rId4"/>
    <p:sldId id="281" r:id="rId5"/>
    <p:sldId id="282" r:id="rId6"/>
    <p:sldId id="283" r:id="rId7"/>
    <p:sldId id="284" r:id="rId8"/>
    <p:sldId id="285" r:id="rId9"/>
    <p:sldId id="286" r:id="rId10"/>
    <p:sldId id="300" r:id="rId11"/>
    <p:sldId id="287" r:id="rId12"/>
    <p:sldId id="288" r:id="rId13"/>
    <p:sldId id="297" r:id="rId14"/>
    <p:sldId id="298" r:id="rId15"/>
    <p:sldId id="289" r:id="rId16"/>
    <p:sldId id="290" r:id="rId17"/>
    <p:sldId id="291" r:id="rId18"/>
    <p:sldId id="292" r:id="rId19"/>
    <p:sldId id="264" r:id="rId20"/>
    <p:sldId id="265" r:id="rId21"/>
    <p:sldId id="266" r:id="rId22"/>
    <p:sldId id="267" r:id="rId23"/>
    <p:sldId id="268" r:id="rId24"/>
    <p:sldId id="269" r:id="rId25"/>
    <p:sldId id="276" r:id="rId26"/>
    <p:sldId id="277" r:id="rId27"/>
    <p:sldId id="293" r:id="rId28"/>
    <p:sldId id="278" r:id="rId29"/>
    <p:sldId id="302" r:id="rId30"/>
    <p:sldId id="303"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84574" autoAdjust="0"/>
  </p:normalViewPr>
  <p:slideViewPr>
    <p:cSldViewPr snapToGrid="0">
      <p:cViewPr varScale="1">
        <p:scale>
          <a:sx n="101" d="100"/>
          <a:sy n="101" d="100"/>
        </p:scale>
        <p:origin x="15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88A8B8-4E8F-4883-AF49-4D5C31886143}" type="datetimeFigureOut">
              <a:rPr lang="zh-CN" altLang="en-US" smtClean="0"/>
              <a:t>2017/5/12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1A1BF0-8D17-456E-8E38-768BC8E4A1EA}" type="slidenum">
              <a:rPr lang="zh-CN" altLang="en-US" smtClean="0"/>
              <a:t>‹#›</a:t>
            </a:fld>
            <a:endParaRPr lang="zh-CN" altLang="en-US"/>
          </a:p>
        </p:txBody>
      </p:sp>
    </p:spTree>
    <p:extLst>
      <p:ext uri="{BB962C8B-B14F-4D97-AF65-F5344CB8AC3E}">
        <p14:creationId xmlns:p14="http://schemas.microsoft.com/office/powerpoint/2010/main" val="2895897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1A1BF0-8D17-456E-8E38-768BC8E4A1EA}" type="slidenum">
              <a:rPr lang="zh-CN" altLang="en-US" smtClean="0"/>
              <a:t>6</a:t>
            </a:fld>
            <a:endParaRPr lang="zh-CN" altLang="en-US"/>
          </a:p>
        </p:txBody>
      </p:sp>
    </p:spTree>
    <p:extLst>
      <p:ext uri="{BB962C8B-B14F-4D97-AF65-F5344CB8AC3E}">
        <p14:creationId xmlns:p14="http://schemas.microsoft.com/office/powerpoint/2010/main" val="2092252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1A1BF0-8D17-456E-8E38-768BC8E4A1EA}" type="slidenum">
              <a:rPr lang="zh-CN" altLang="en-US" smtClean="0"/>
              <a:t>23</a:t>
            </a:fld>
            <a:endParaRPr lang="zh-CN" altLang="en-US"/>
          </a:p>
        </p:txBody>
      </p:sp>
    </p:spTree>
    <p:extLst>
      <p:ext uri="{BB962C8B-B14F-4D97-AF65-F5344CB8AC3E}">
        <p14:creationId xmlns:p14="http://schemas.microsoft.com/office/powerpoint/2010/main" val="2412793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private</a:t>
            </a:r>
            <a:r>
              <a:rPr lang="en-US" altLang="zh-CN" baseline="0" dirty="0" smtClean="0"/>
              <a:t> </a:t>
            </a:r>
            <a:r>
              <a:rPr lang="zh-CN" altLang="en-US" baseline="0" dirty="0" smtClean="0"/>
              <a:t>确保外部无法看到该类，不能实例化该类对象，其内部数据得到了保护</a:t>
            </a:r>
            <a:endParaRPr lang="en-US" altLang="zh-CN" baseline="0" dirty="0" smtClean="0"/>
          </a:p>
          <a:p>
            <a:r>
              <a:rPr lang="en-US" altLang="zh-CN" baseline="0" dirty="0" smtClean="0"/>
              <a:t>static</a:t>
            </a:r>
            <a:r>
              <a:rPr lang="zh-CN" altLang="en-US" baseline="0" dirty="0" smtClean="0"/>
              <a:t>确保该类无法访问</a:t>
            </a:r>
            <a:r>
              <a:rPr lang="en-US" altLang="zh-CN" baseline="0" dirty="0" smtClean="0"/>
              <a:t>Poly</a:t>
            </a:r>
            <a:r>
              <a:rPr lang="zh-CN" altLang="en-US" baseline="0" dirty="0" smtClean="0"/>
              <a:t>类的任何数据，</a:t>
            </a:r>
            <a:r>
              <a:rPr lang="en-US" altLang="zh-CN" baseline="0" dirty="0" smtClean="0"/>
              <a:t>Poly</a:t>
            </a:r>
            <a:r>
              <a:rPr lang="zh-CN" altLang="en-US" baseline="0" dirty="0" smtClean="0"/>
              <a:t>的数据得到了保护</a:t>
            </a:r>
            <a:endParaRPr lang="en-US" altLang="zh-CN" baseline="0" dirty="0" smtClean="0"/>
          </a:p>
          <a:p>
            <a:r>
              <a:rPr lang="en-US" altLang="zh-CN" baseline="0" dirty="0" smtClean="0"/>
              <a:t>inner class: </a:t>
            </a:r>
            <a:r>
              <a:rPr lang="zh-CN" altLang="en-US" baseline="0" dirty="0" smtClean="0"/>
              <a:t>确保只有</a:t>
            </a:r>
            <a:r>
              <a:rPr lang="en-US" altLang="zh-CN" baseline="0" dirty="0" smtClean="0"/>
              <a:t>Poly</a:t>
            </a:r>
            <a:r>
              <a:rPr lang="zh-CN" altLang="en-US" baseline="0" dirty="0" smtClean="0"/>
              <a:t>类可以访问看到该类和实例化相应的对象（在迭代器方法中）</a:t>
            </a:r>
            <a:endParaRPr lang="en-US" altLang="zh-CN" baseline="0" dirty="0" smtClean="0"/>
          </a:p>
          <a:p>
            <a:endParaRPr lang="en-US" altLang="zh-CN" baseline="0" dirty="0" smtClean="0"/>
          </a:p>
          <a:p>
            <a:r>
              <a:rPr lang="zh-CN" altLang="en-US" baseline="0" dirty="0" smtClean="0"/>
              <a:t>该迭代器让用户访问系数不为零的那些项的幂。</a:t>
            </a:r>
            <a:r>
              <a:rPr lang="en-US" altLang="zh-CN" baseline="0" dirty="0" smtClean="0"/>
              <a:t>==》</a:t>
            </a:r>
            <a:r>
              <a:rPr lang="zh-CN" altLang="en-US" baseline="0" dirty="0" smtClean="0"/>
              <a:t>如果改为访问系数</a:t>
            </a:r>
            <a:r>
              <a:rPr lang="en-US" altLang="zh-CN" baseline="0" dirty="0" smtClean="0"/>
              <a:t>/</a:t>
            </a:r>
            <a:r>
              <a:rPr lang="zh-CN" altLang="en-US" baseline="0" dirty="0" smtClean="0"/>
              <a:t>完整的项怎么办？</a:t>
            </a:r>
            <a:endParaRPr lang="zh-CN" altLang="en-US" dirty="0"/>
          </a:p>
        </p:txBody>
      </p:sp>
      <p:sp>
        <p:nvSpPr>
          <p:cNvPr id="4" name="灯片编号占位符 3"/>
          <p:cNvSpPr>
            <a:spLocks noGrp="1"/>
          </p:cNvSpPr>
          <p:nvPr>
            <p:ph type="sldNum" sz="quarter" idx="10"/>
          </p:nvPr>
        </p:nvSpPr>
        <p:spPr/>
        <p:txBody>
          <a:bodyPr/>
          <a:lstStyle/>
          <a:p>
            <a:fld id="{621A1BF0-8D17-456E-8E38-768BC8E4A1EA}" type="slidenum">
              <a:rPr lang="zh-CN" altLang="en-US" smtClean="0"/>
              <a:t>24</a:t>
            </a:fld>
            <a:endParaRPr lang="zh-CN" altLang="en-US"/>
          </a:p>
        </p:txBody>
      </p:sp>
    </p:spTree>
    <p:extLst>
      <p:ext uri="{BB962C8B-B14F-4D97-AF65-F5344CB8AC3E}">
        <p14:creationId xmlns:p14="http://schemas.microsoft.com/office/powerpoint/2010/main" val="3106349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set</a:t>
            </a:r>
            <a:r>
              <a:rPr lang="zh-CN" altLang="en-US" dirty="0" smtClean="0"/>
              <a:t>的状态同时也在发生变化，导致其中元素</a:t>
            </a:r>
            <a:r>
              <a:rPr lang="en-US" altLang="zh-CN" dirty="0" smtClean="0"/>
              <a:t>3</a:t>
            </a:r>
            <a:r>
              <a:rPr lang="zh-CN" altLang="en-US" dirty="0" smtClean="0"/>
              <a:t>被删除。之后，</a:t>
            </a:r>
            <a:r>
              <a:rPr lang="en-US" altLang="zh-CN" dirty="0" err="1" smtClean="0"/>
              <a:t>itr</a:t>
            </a:r>
            <a:r>
              <a:rPr lang="zh-CN" altLang="en-US" dirty="0" smtClean="0"/>
              <a:t>和</a:t>
            </a:r>
            <a:r>
              <a:rPr lang="en-US" altLang="zh-CN" dirty="0" smtClean="0"/>
              <a:t>set</a:t>
            </a:r>
            <a:r>
              <a:rPr lang="zh-CN" altLang="en-US" dirty="0" smtClean="0"/>
              <a:t>不一致。</a:t>
            </a:r>
            <a:endParaRPr lang="zh-CN" altLang="en-US" dirty="0"/>
          </a:p>
        </p:txBody>
      </p:sp>
      <p:sp>
        <p:nvSpPr>
          <p:cNvPr id="4" name="灯片编号占位符 3"/>
          <p:cNvSpPr>
            <a:spLocks noGrp="1"/>
          </p:cNvSpPr>
          <p:nvPr>
            <p:ph type="sldNum" sz="quarter" idx="10"/>
          </p:nvPr>
        </p:nvSpPr>
        <p:spPr/>
        <p:txBody>
          <a:bodyPr/>
          <a:lstStyle/>
          <a:p>
            <a:fld id="{621A1BF0-8D17-456E-8E38-768BC8E4A1EA}" type="slidenum">
              <a:rPr lang="zh-CN" altLang="en-US" smtClean="0"/>
              <a:t>26</a:t>
            </a:fld>
            <a:endParaRPr lang="zh-CN" altLang="en-US"/>
          </a:p>
        </p:txBody>
      </p:sp>
    </p:spTree>
    <p:extLst>
      <p:ext uri="{BB962C8B-B14F-4D97-AF65-F5344CB8AC3E}">
        <p14:creationId xmlns:p14="http://schemas.microsoft.com/office/powerpoint/2010/main" val="1749648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1A1BF0-8D17-456E-8E38-768BC8E4A1EA}" type="slidenum">
              <a:rPr lang="zh-CN" altLang="en-US" smtClean="0"/>
              <a:t>29</a:t>
            </a:fld>
            <a:endParaRPr lang="zh-CN" altLang="en-US"/>
          </a:p>
        </p:txBody>
      </p:sp>
    </p:spTree>
    <p:extLst>
      <p:ext uri="{BB962C8B-B14F-4D97-AF65-F5344CB8AC3E}">
        <p14:creationId xmlns:p14="http://schemas.microsoft.com/office/powerpoint/2010/main" val="761732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父类方法的规格保持不变，但是实现可以优化。</a:t>
            </a:r>
            <a:endParaRPr lang="zh-CN" altLang="en-US" dirty="0"/>
          </a:p>
        </p:txBody>
      </p:sp>
      <p:sp>
        <p:nvSpPr>
          <p:cNvPr id="4" name="灯片编号占位符 3"/>
          <p:cNvSpPr>
            <a:spLocks noGrp="1"/>
          </p:cNvSpPr>
          <p:nvPr>
            <p:ph type="sldNum" sz="quarter" idx="10"/>
          </p:nvPr>
        </p:nvSpPr>
        <p:spPr/>
        <p:txBody>
          <a:bodyPr/>
          <a:lstStyle/>
          <a:p>
            <a:fld id="{621A1BF0-8D17-456E-8E38-768BC8E4A1EA}" type="slidenum">
              <a:rPr lang="zh-CN" altLang="en-US" smtClean="0"/>
              <a:t>7</a:t>
            </a:fld>
            <a:endParaRPr lang="zh-CN" altLang="en-US"/>
          </a:p>
        </p:txBody>
      </p:sp>
    </p:spTree>
    <p:extLst>
      <p:ext uri="{BB962C8B-B14F-4D97-AF65-F5344CB8AC3E}">
        <p14:creationId xmlns:p14="http://schemas.microsoft.com/office/powerpoint/2010/main" val="519102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从抽象对象表示角度来说，</a:t>
            </a:r>
            <a:r>
              <a:rPr lang="en-US" altLang="zh-CN" dirty="0" err="1" smtClean="0"/>
              <a:t>MaxIntSet</a:t>
            </a:r>
            <a:r>
              <a:rPr lang="zh-CN" altLang="en-US" dirty="0" smtClean="0"/>
              <a:t>仍然维护着一个整数集合，</a:t>
            </a:r>
            <a:r>
              <a:rPr lang="en-US" altLang="zh-CN" dirty="0" smtClean="0"/>
              <a:t>biggest</a:t>
            </a:r>
            <a:r>
              <a:rPr lang="zh-CN" altLang="en-US" dirty="0" smtClean="0"/>
              <a:t>是其中的最大值，但是无论如何</a:t>
            </a:r>
            <a:r>
              <a:rPr lang="en-US" altLang="zh-CN" dirty="0" err="1" smtClean="0"/>
              <a:t>els</a:t>
            </a:r>
            <a:r>
              <a:rPr lang="zh-CN" altLang="en-US" dirty="0" smtClean="0"/>
              <a:t>中总是存在着最大值，因此抽象对象无需了解此最大值。</a:t>
            </a:r>
            <a:endParaRPr lang="zh-CN" altLang="en-US" dirty="0"/>
          </a:p>
        </p:txBody>
      </p:sp>
      <p:sp>
        <p:nvSpPr>
          <p:cNvPr id="4" name="灯片编号占位符 3"/>
          <p:cNvSpPr>
            <a:spLocks noGrp="1"/>
          </p:cNvSpPr>
          <p:nvPr>
            <p:ph type="sldNum" sz="quarter" idx="10"/>
          </p:nvPr>
        </p:nvSpPr>
        <p:spPr/>
        <p:txBody>
          <a:bodyPr/>
          <a:lstStyle/>
          <a:p>
            <a:fld id="{621A1BF0-8D17-456E-8E38-768BC8E4A1EA}" type="slidenum">
              <a:rPr lang="zh-CN" altLang="en-US" smtClean="0"/>
              <a:t>8</a:t>
            </a:fld>
            <a:endParaRPr lang="zh-CN" altLang="en-US"/>
          </a:p>
        </p:txBody>
      </p:sp>
    </p:spTree>
    <p:extLst>
      <p:ext uri="{BB962C8B-B14F-4D97-AF65-F5344CB8AC3E}">
        <p14:creationId xmlns:p14="http://schemas.microsoft.com/office/powerpoint/2010/main" val="1644232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复数：</a:t>
            </a:r>
            <a:r>
              <a:rPr lang="en-US" altLang="zh-CN" dirty="0" err="1" smtClean="0"/>
              <a:t>x+iy,x</a:t>
            </a:r>
            <a:r>
              <a:rPr lang="zh-CN" altLang="en-US" dirty="0" smtClean="0"/>
              <a:t>和</a:t>
            </a:r>
            <a:r>
              <a:rPr lang="en-US" altLang="zh-CN" dirty="0" smtClean="0"/>
              <a:t>y</a:t>
            </a:r>
            <a:r>
              <a:rPr lang="zh-CN" altLang="en-US" dirty="0" smtClean="0"/>
              <a:t>为整数；</a:t>
            </a:r>
            <a:r>
              <a:rPr lang="en-US" altLang="zh-CN" dirty="0" err="1" smtClean="0"/>
              <a:t>mels</a:t>
            </a:r>
            <a:r>
              <a:rPr lang="en-US" altLang="zh-CN" dirty="0" smtClean="0"/>
              <a:t>: </a:t>
            </a:r>
            <a:r>
              <a:rPr lang="zh-CN" altLang="en-US" dirty="0" smtClean="0"/>
              <a:t>虚数向量</a:t>
            </a:r>
            <a:endParaRPr lang="en-US" altLang="zh-CN" dirty="0" smtClean="0"/>
          </a:p>
          <a:p>
            <a:r>
              <a:rPr lang="zh-CN" altLang="en-US" dirty="0" smtClean="0"/>
              <a:t>在抽象表达层次，为了简洁，直接使用</a:t>
            </a:r>
            <a:r>
              <a:rPr lang="en-US" altLang="zh-CN" dirty="0" err="1" smtClean="0"/>
              <a:t>c.els</a:t>
            </a:r>
            <a:r>
              <a:rPr lang="zh-CN" altLang="en-US" dirty="0" smtClean="0"/>
              <a:t>来表示对父类属性的访问。但是在实现</a:t>
            </a:r>
            <a:r>
              <a:rPr lang="en-US" altLang="zh-CN" dirty="0" err="1" smtClean="0"/>
              <a:t>repOK</a:t>
            </a:r>
            <a:r>
              <a:rPr lang="zh-CN" altLang="en-US" smtClean="0"/>
              <a:t>时就不可以这样，必须要设计相应的方法来访问相应的属性。</a:t>
            </a:r>
            <a:endParaRPr lang="zh-CN" altLang="en-US" dirty="0"/>
          </a:p>
        </p:txBody>
      </p:sp>
      <p:sp>
        <p:nvSpPr>
          <p:cNvPr id="4" name="灯片编号占位符 3"/>
          <p:cNvSpPr>
            <a:spLocks noGrp="1"/>
          </p:cNvSpPr>
          <p:nvPr>
            <p:ph type="sldNum" sz="quarter" idx="10"/>
          </p:nvPr>
        </p:nvSpPr>
        <p:spPr/>
        <p:txBody>
          <a:bodyPr/>
          <a:lstStyle/>
          <a:p>
            <a:fld id="{621A1BF0-8D17-456E-8E38-768BC8E4A1EA}" type="slidenum">
              <a:rPr lang="zh-CN" altLang="en-US" smtClean="0"/>
              <a:t>9</a:t>
            </a:fld>
            <a:endParaRPr lang="zh-CN" altLang="en-US"/>
          </a:p>
        </p:txBody>
      </p:sp>
    </p:spTree>
    <p:extLst>
      <p:ext uri="{BB962C8B-B14F-4D97-AF65-F5344CB8AC3E}">
        <p14:creationId xmlns:p14="http://schemas.microsoft.com/office/powerpoint/2010/main" val="3671353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选择作为</a:t>
            </a:r>
            <a:r>
              <a:rPr lang="en-US" altLang="zh-CN" dirty="0" smtClean="0"/>
              <a:t>Effects</a:t>
            </a:r>
            <a:r>
              <a:rPr lang="zh-CN" altLang="en-US" dirty="0" smtClean="0"/>
              <a:t>，还是作为</a:t>
            </a:r>
            <a:r>
              <a:rPr lang="en-US" altLang="zh-CN" dirty="0" smtClean="0"/>
              <a:t>invariant</a:t>
            </a:r>
            <a:r>
              <a:rPr lang="zh-CN" altLang="en-US" dirty="0" smtClean="0"/>
              <a:t>？对于</a:t>
            </a:r>
            <a:r>
              <a:rPr lang="en-US" altLang="zh-CN" dirty="0" err="1" smtClean="0"/>
              <a:t>MaxIntSet</a:t>
            </a:r>
            <a:r>
              <a:rPr lang="zh-CN" altLang="en-US" dirty="0" smtClean="0"/>
              <a:t>用户而言，其抽象对象不关心是否单独存储</a:t>
            </a:r>
            <a:r>
              <a:rPr lang="en-US" altLang="zh-CN" dirty="0" smtClean="0"/>
              <a:t>biggest</a:t>
            </a:r>
            <a:r>
              <a:rPr lang="zh-CN" altLang="en-US" dirty="0" smtClean="0"/>
              <a:t>，因此</a:t>
            </a:r>
            <a:r>
              <a:rPr lang="en-US" altLang="zh-CN" dirty="0" smtClean="0"/>
              <a:t>Effects</a:t>
            </a:r>
            <a:r>
              <a:rPr lang="zh-CN" altLang="en-US" dirty="0" smtClean="0"/>
              <a:t>规格中不能使用</a:t>
            </a:r>
            <a:r>
              <a:rPr lang="en-US" altLang="zh-CN" dirty="0" smtClean="0"/>
              <a:t>AF</a:t>
            </a:r>
            <a:r>
              <a:rPr lang="zh-CN" altLang="en-US" dirty="0" smtClean="0"/>
              <a:t>（</a:t>
            </a:r>
            <a:r>
              <a:rPr lang="en-US" altLang="zh-CN" dirty="0" smtClean="0"/>
              <a:t>c</a:t>
            </a:r>
            <a:r>
              <a:rPr lang="zh-CN" altLang="en-US" smtClean="0"/>
              <a:t>）中不出现的数据。相应的，不变式做出了明确要求，因此要求每个方法的执行都要保证其成立。这也是规格的一部分。</a:t>
            </a:r>
            <a:endParaRPr lang="zh-CN" altLang="en-US" dirty="0"/>
          </a:p>
        </p:txBody>
      </p:sp>
      <p:sp>
        <p:nvSpPr>
          <p:cNvPr id="4" name="灯片编号占位符 3"/>
          <p:cNvSpPr>
            <a:spLocks noGrp="1"/>
          </p:cNvSpPr>
          <p:nvPr>
            <p:ph type="sldNum" sz="quarter" idx="10"/>
          </p:nvPr>
        </p:nvSpPr>
        <p:spPr/>
        <p:txBody>
          <a:bodyPr/>
          <a:lstStyle/>
          <a:p>
            <a:fld id="{621A1BF0-8D17-456E-8E38-768BC8E4A1EA}" type="slidenum">
              <a:rPr lang="zh-CN" altLang="en-US" smtClean="0"/>
              <a:t>11</a:t>
            </a:fld>
            <a:endParaRPr lang="zh-CN" altLang="en-US"/>
          </a:p>
        </p:txBody>
      </p:sp>
    </p:spTree>
    <p:extLst>
      <p:ext uri="{BB962C8B-B14F-4D97-AF65-F5344CB8AC3E}">
        <p14:creationId xmlns:p14="http://schemas.microsoft.com/office/powerpoint/2010/main" val="2377370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如何解决？</a:t>
            </a:r>
            <a:r>
              <a:rPr lang="en-US" altLang="zh-CN" dirty="0" smtClean="0"/>
              <a:t>---</a:t>
            </a:r>
            <a:r>
              <a:rPr lang="zh-CN" altLang="en-US" dirty="0" smtClean="0"/>
              <a:t>为</a:t>
            </a:r>
            <a:r>
              <a:rPr lang="en-US" altLang="zh-CN" dirty="0" smtClean="0"/>
              <a:t>Animal</a:t>
            </a:r>
            <a:r>
              <a:rPr lang="zh-CN" altLang="en-US" dirty="0" smtClean="0"/>
              <a:t>引入</a:t>
            </a:r>
            <a:r>
              <a:rPr lang="en-US" altLang="zh-CN" dirty="0" smtClean="0"/>
              <a:t>move</a:t>
            </a:r>
            <a:r>
              <a:rPr lang="zh-CN" altLang="en-US" dirty="0" smtClean="0"/>
              <a:t>方法来概括</a:t>
            </a:r>
            <a:r>
              <a:rPr lang="en-US" altLang="zh-CN" dirty="0" smtClean="0"/>
              <a:t>swim</a:t>
            </a:r>
            <a:r>
              <a:rPr lang="zh-CN" altLang="en-US" dirty="0" smtClean="0"/>
              <a:t>和</a:t>
            </a:r>
            <a:r>
              <a:rPr lang="en-US" altLang="zh-CN" dirty="0" smtClean="0"/>
              <a:t>fly</a:t>
            </a:r>
            <a:r>
              <a:rPr lang="zh-CN" altLang="en-US" dirty="0" smtClean="0"/>
              <a:t>方法</a:t>
            </a:r>
            <a:endParaRPr lang="en-US" altLang="zh-CN" dirty="0" smtClean="0"/>
          </a:p>
          <a:p>
            <a:r>
              <a:rPr lang="en-US" altLang="zh-CN" dirty="0" smtClean="0"/>
              <a:t>public</a:t>
            </a:r>
            <a:r>
              <a:rPr lang="en-US" altLang="zh-CN" baseline="0" dirty="0" smtClean="0"/>
              <a:t> abstract move(…);</a:t>
            </a:r>
            <a:r>
              <a:rPr lang="zh-CN" altLang="en-US" baseline="0" dirty="0" smtClean="0"/>
              <a:t>每个细化类型都对</a:t>
            </a:r>
            <a:r>
              <a:rPr lang="en-US" altLang="zh-CN" baseline="0" dirty="0" smtClean="0"/>
              <a:t>move</a:t>
            </a:r>
            <a:r>
              <a:rPr lang="zh-CN" altLang="en-US" baseline="0" dirty="0" smtClean="0"/>
              <a:t>进行实现或重写。</a:t>
            </a:r>
            <a:r>
              <a:rPr lang="en-US" altLang="zh-CN" baseline="0" dirty="0" smtClean="0"/>
              <a:t>User code</a:t>
            </a:r>
            <a:r>
              <a:rPr lang="zh-CN" altLang="en-US" baseline="0" dirty="0" smtClean="0"/>
              <a:t>只用写上</a:t>
            </a:r>
            <a:r>
              <a:rPr lang="en-US" altLang="zh-CN" baseline="0" dirty="0" err="1" smtClean="0"/>
              <a:t>a.move</a:t>
            </a:r>
            <a:r>
              <a:rPr lang="en-US" altLang="zh-CN" baseline="0" dirty="0" smtClean="0"/>
              <a:t>(…)</a:t>
            </a:r>
            <a:r>
              <a:rPr lang="zh-CN" altLang="en-US" baseline="0" dirty="0" smtClean="0"/>
              <a:t>即可。</a:t>
            </a:r>
            <a:endParaRPr lang="zh-CN" altLang="en-US" dirty="0"/>
          </a:p>
        </p:txBody>
      </p:sp>
      <p:sp>
        <p:nvSpPr>
          <p:cNvPr id="4" name="灯片编号占位符 3"/>
          <p:cNvSpPr>
            <a:spLocks noGrp="1"/>
          </p:cNvSpPr>
          <p:nvPr>
            <p:ph type="sldNum" sz="quarter" idx="10"/>
          </p:nvPr>
        </p:nvSpPr>
        <p:spPr/>
        <p:txBody>
          <a:bodyPr/>
          <a:lstStyle/>
          <a:p>
            <a:fld id="{621A1BF0-8D17-456E-8E38-768BC8E4A1EA}" type="slidenum">
              <a:rPr lang="zh-CN" altLang="en-US" smtClean="0"/>
              <a:t>12</a:t>
            </a:fld>
            <a:endParaRPr lang="zh-CN" altLang="en-US"/>
          </a:p>
        </p:txBody>
      </p:sp>
    </p:spTree>
    <p:extLst>
      <p:ext uri="{BB962C8B-B14F-4D97-AF65-F5344CB8AC3E}">
        <p14:creationId xmlns:p14="http://schemas.microsoft.com/office/powerpoint/2010/main" val="2349791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一种做法是在</a:t>
            </a:r>
            <a:r>
              <a:rPr lang="en-US" altLang="zh-CN" dirty="0" err="1" smtClean="0"/>
              <a:t>MaxIntSet</a:t>
            </a:r>
            <a:r>
              <a:rPr lang="zh-CN" altLang="en-US" dirty="0" smtClean="0"/>
              <a:t>中来提供相应的方法</a:t>
            </a:r>
            <a:r>
              <a:rPr lang="en-US" altLang="zh-CN" dirty="0" smtClean="0"/>
              <a:t>==》</a:t>
            </a:r>
            <a:r>
              <a:rPr lang="zh-CN" altLang="en-US" dirty="0" smtClean="0"/>
              <a:t>势必让类越来越臃肿，破坏规格的逻辑完整性</a:t>
            </a:r>
            <a:endParaRPr lang="en-US" altLang="zh-CN" dirty="0" smtClean="0"/>
          </a:p>
          <a:p>
            <a:r>
              <a:rPr lang="zh-CN" altLang="en-US" dirty="0" smtClean="0"/>
              <a:t>一种做法是在</a:t>
            </a:r>
            <a:r>
              <a:rPr lang="en-US" altLang="zh-CN" dirty="0" smtClean="0"/>
              <a:t>User</a:t>
            </a:r>
            <a:r>
              <a:rPr lang="en-US" altLang="zh-CN" baseline="0" dirty="0" smtClean="0"/>
              <a:t> Code</a:t>
            </a:r>
            <a:r>
              <a:rPr lang="zh-CN" altLang="en-US" baseline="0" dirty="0" smtClean="0"/>
              <a:t>中实现相应的操作</a:t>
            </a:r>
            <a:endParaRPr lang="zh-CN" altLang="en-US" dirty="0"/>
          </a:p>
        </p:txBody>
      </p:sp>
      <p:sp>
        <p:nvSpPr>
          <p:cNvPr id="4" name="灯片编号占位符 3"/>
          <p:cNvSpPr>
            <a:spLocks noGrp="1"/>
          </p:cNvSpPr>
          <p:nvPr>
            <p:ph type="sldNum" sz="quarter" idx="10"/>
          </p:nvPr>
        </p:nvSpPr>
        <p:spPr/>
        <p:txBody>
          <a:bodyPr/>
          <a:lstStyle/>
          <a:p>
            <a:fld id="{621A1BF0-8D17-456E-8E38-768BC8E4A1EA}" type="slidenum">
              <a:rPr lang="zh-CN" altLang="en-US" smtClean="0"/>
              <a:t>15</a:t>
            </a:fld>
            <a:endParaRPr lang="zh-CN" altLang="en-US"/>
          </a:p>
        </p:txBody>
      </p:sp>
    </p:spTree>
    <p:extLst>
      <p:ext uri="{BB962C8B-B14F-4D97-AF65-F5344CB8AC3E}">
        <p14:creationId xmlns:p14="http://schemas.microsoft.com/office/powerpoint/2010/main" val="1997525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http://blog.dreasgrech.com/2010/03/javas-iterators-and-iterables.html</a:t>
            </a:r>
            <a:endParaRPr lang="zh-CN" altLang="en-US" dirty="0"/>
          </a:p>
        </p:txBody>
      </p:sp>
      <p:sp>
        <p:nvSpPr>
          <p:cNvPr id="4" name="灯片编号占位符 3"/>
          <p:cNvSpPr>
            <a:spLocks noGrp="1"/>
          </p:cNvSpPr>
          <p:nvPr>
            <p:ph type="sldNum" sz="quarter" idx="10"/>
          </p:nvPr>
        </p:nvSpPr>
        <p:spPr/>
        <p:txBody>
          <a:bodyPr/>
          <a:lstStyle/>
          <a:p>
            <a:fld id="{621A1BF0-8D17-456E-8E38-768BC8E4A1EA}" type="slidenum">
              <a:rPr lang="zh-CN" altLang="en-US" smtClean="0"/>
              <a:t>17</a:t>
            </a:fld>
            <a:endParaRPr lang="zh-CN" altLang="en-US"/>
          </a:p>
        </p:txBody>
      </p:sp>
    </p:spTree>
    <p:extLst>
      <p:ext uri="{BB962C8B-B14F-4D97-AF65-F5344CB8AC3E}">
        <p14:creationId xmlns:p14="http://schemas.microsoft.com/office/powerpoint/2010/main" val="2374526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1A1BF0-8D17-456E-8E38-768BC8E4A1EA}" type="slidenum">
              <a:rPr lang="zh-CN" altLang="en-US" smtClean="0"/>
              <a:t>18</a:t>
            </a:fld>
            <a:endParaRPr lang="zh-CN" altLang="en-US"/>
          </a:p>
        </p:txBody>
      </p:sp>
    </p:spTree>
    <p:extLst>
      <p:ext uri="{BB962C8B-B14F-4D97-AF65-F5344CB8AC3E}">
        <p14:creationId xmlns:p14="http://schemas.microsoft.com/office/powerpoint/2010/main" val="3659580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9C4327D-48CE-49F0-971D-92DCA787E199}" type="datetime1">
              <a:rPr lang="zh-CN" altLang="en-US" smtClean="0"/>
              <a:t>2017/5/12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D33244-3606-41CE-A48D-47F57B9C6720}" type="slidenum">
              <a:rPr lang="zh-CN" altLang="en-US" smtClean="0"/>
              <a:t>‹#›</a:t>
            </a:fld>
            <a:endParaRPr lang="zh-CN" altLang="en-US"/>
          </a:p>
        </p:txBody>
      </p:sp>
    </p:spTree>
    <p:extLst>
      <p:ext uri="{BB962C8B-B14F-4D97-AF65-F5344CB8AC3E}">
        <p14:creationId xmlns:p14="http://schemas.microsoft.com/office/powerpoint/2010/main" val="3287323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589D7EB-28B1-42AF-9F68-CBF4061E0F92}" type="datetime1">
              <a:rPr lang="zh-CN" altLang="en-US" smtClean="0"/>
              <a:t>2017/5/12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D33244-3606-41CE-A48D-47F57B9C6720}" type="slidenum">
              <a:rPr lang="zh-CN" altLang="en-US" smtClean="0"/>
              <a:t>‹#›</a:t>
            </a:fld>
            <a:endParaRPr lang="zh-CN" altLang="en-US"/>
          </a:p>
        </p:txBody>
      </p:sp>
    </p:spTree>
    <p:extLst>
      <p:ext uri="{BB962C8B-B14F-4D97-AF65-F5344CB8AC3E}">
        <p14:creationId xmlns:p14="http://schemas.microsoft.com/office/powerpoint/2010/main" val="1737808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580C75-A40F-4CB1-8DBC-836B34202D54}" type="datetime1">
              <a:rPr lang="zh-CN" altLang="en-US" smtClean="0"/>
              <a:t>2017/5/12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D33244-3606-41CE-A48D-47F57B9C6720}" type="slidenum">
              <a:rPr lang="zh-CN" altLang="en-US" smtClean="0"/>
              <a:t>‹#›</a:t>
            </a:fld>
            <a:endParaRPr lang="zh-CN" altLang="en-US"/>
          </a:p>
        </p:txBody>
      </p:sp>
    </p:spTree>
    <p:extLst>
      <p:ext uri="{BB962C8B-B14F-4D97-AF65-F5344CB8AC3E}">
        <p14:creationId xmlns:p14="http://schemas.microsoft.com/office/powerpoint/2010/main" val="209785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52FB2B6-3DC9-40C3-8B0A-0BF1CD6AF081}" type="datetime1">
              <a:rPr lang="zh-CN" altLang="en-US" smtClean="0"/>
              <a:t>2017/5/12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D33244-3606-41CE-A48D-47F57B9C6720}" type="slidenum">
              <a:rPr lang="zh-CN" altLang="en-US" smtClean="0"/>
              <a:t>‹#›</a:t>
            </a:fld>
            <a:endParaRPr lang="zh-CN" altLang="en-US"/>
          </a:p>
        </p:txBody>
      </p:sp>
    </p:spTree>
    <p:extLst>
      <p:ext uri="{BB962C8B-B14F-4D97-AF65-F5344CB8AC3E}">
        <p14:creationId xmlns:p14="http://schemas.microsoft.com/office/powerpoint/2010/main" val="274089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4B1311B-5383-44A2-9095-44AA39F635BE}" type="datetime1">
              <a:rPr lang="zh-CN" altLang="en-US" smtClean="0"/>
              <a:t>2017/5/12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D33244-3606-41CE-A48D-47F57B9C6720}" type="slidenum">
              <a:rPr lang="zh-CN" altLang="en-US" smtClean="0"/>
              <a:t>‹#›</a:t>
            </a:fld>
            <a:endParaRPr lang="zh-CN" altLang="en-US"/>
          </a:p>
        </p:txBody>
      </p:sp>
    </p:spTree>
    <p:extLst>
      <p:ext uri="{BB962C8B-B14F-4D97-AF65-F5344CB8AC3E}">
        <p14:creationId xmlns:p14="http://schemas.microsoft.com/office/powerpoint/2010/main" val="379666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D0300FF-EB79-4256-AF7A-B8C43EC6A723}" type="datetime1">
              <a:rPr lang="zh-CN" altLang="en-US" smtClean="0"/>
              <a:t>2017/5/12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D33244-3606-41CE-A48D-47F57B9C6720}" type="slidenum">
              <a:rPr lang="zh-CN" altLang="en-US" smtClean="0"/>
              <a:t>‹#›</a:t>
            </a:fld>
            <a:endParaRPr lang="zh-CN" altLang="en-US"/>
          </a:p>
        </p:txBody>
      </p:sp>
    </p:spTree>
    <p:extLst>
      <p:ext uri="{BB962C8B-B14F-4D97-AF65-F5344CB8AC3E}">
        <p14:creationId xmlns:p14="http://schemas.microsoft.com/office/powerpoint/2010/main" val="792729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042D9DD-B2D0-4816-84DA-B0BFD90701FE}" type="datetime1">
              <a:rPr lang="zh-CN" altLang="en-US" smtClean="0"/>
              <a:t>2017/5/12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1D33244-3606-41CE-A48D-47F57B9C6720}" type="slidenum">
              <a:rPr lang="zh-CN" altLang="en-US" smtClean="0"/>
              <a:t>‹#›</a:t>
            </a:fld>
            <a:endParaRPr lang="zh-CN" altLang="en-US"/>
          </a:p>
        </p:txBody>
      </p:sp>
    </p:spTree>
    <p:extLst>
      <p:ext uri="{BB962C8B-B14F-4D97-AF65-F5344CB8AC3E}">
        <p14:creationId xmlns:p14="http://schemas.microsoft.com/office/powerpoint/2010/main" val="1913944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55CD3B1-8CFA-4630-919C-96CC30A43063}" type="datetime1">
              <a:rPr lang="zh-CN" altLang="en-US" smtClean="0"/>
              <a:t>2017/5/12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1D33244-3606-41CE-A48D-47F57B9C6720}" type="slidenum">
              <a:rPr lang="zh-CN" altLang="en-US" smtClean="0"/>
              <a:t>‹#›</a:t>
            </a:fld>
            <a:endParaRPr lang="zh-CN" altLang="en-US"/>
          </a:p>
        </p:txBody>
      </p:sp>
    </p:spTree>
    <p:extLst>
      <p:ext uri="{BB962C8B-B14F-4D97-AF65-F5344CB8AC3E}">
        <p14:creationId xmlns:p14="http://schemas.microsoft.com/office/powerpoint/2010/main" val="161695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DCAE64-ACAA-496B-8208-2793412B04A0}" type="datetime1">
              <a:rPr lang="zh-CN" altLang="en-US" smtClean="0"/>
              <a:t>2017/5/12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1D33244-3606-41CE-A48D-47F57B9C6720}" type="slidenum">
              <a:rPr lang="zh-CN" altLang="en-US" smtClean="0"/>
              <a:t>‹#›</a:t>
            </a:fld>
            <a:endParaRPr lang="zh-CN" altLang="en-US"/>
          </a:p>
        </p:txBody>
      </p:sp>
    </p:spTree>
    <p:extLst>
      <p:ext uri="{BB962C8B-B14F-4D97-AF65-F5344CB8AC3E}">
        <p14:creationId xmlns:p14="http://schemas.microsoft.com/office/powerpoint/2010/main" val="2741998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14E4C24-589A-443C-AEC2-6A8FE08271B4}" type="datetime1">
              <a:rPr lang="zh-CN" altLang="en-US" smtClean="0"/>
              <a:t>2017/5/12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D33244-3606-41CE-A48D-47F57B9C6720}" type="slidenum">
              <a:rPr lang="zh-CN" altLang="en-US" smtClean="0"/>
              <a:t>‹#›</a:t>
            </a:fld>
            <a:endParaRPr lang="zh-CN" altLang="en-US"/>
          </a:p>
        </p:txBody>
      </p:sp>
    </p:spTree>
    <p:extLst>
      <p:ext uri="{BB962C8B-B14F-4D97-AF65-F5344CB8AC3E}">
        <p14:creationId xmlns:p14="http://schemas.microsoft.com/office/powerpoint/2010/main" val="4049889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BC18ADC-E7CE-4954-BF9A-1E1AF7B78E46}" type="datetime1">
              <a:rPr lang="zh-CN" altLang="en-US" smtClean="0"/>
              <a:t>2017/5/12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D33244-3606-41CE-A48D-47F57B9C6720}" type="slidenum">
              <a:rPr lang="zh-CN" altLang="en-US" smtClean="0"/>
              <a:t>‹#›</a:t>
            </a:fld>
            <a:endParaRPr lang="zh-CN" altLang="en-US"/>
          </a:p>
        </p:txBody>
      </p:sp>
    </p:spTree>
    <p:extLst>
      <p:ext uri="{BB962C8B-B14F-4D97-AF65-F5344CB8AC3E}">
        <p14:creationId xmlns:p14="http://schemas.microsoft.com/office/powerpoint/2010/main" val="2964671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825620-103E-4D8E-9568-2A25A0678169}" type="datetime1">
              <a:rPr lang="zh-CN" altLang="en-US" smtClean="0"/>
              <a:t>2017/5/12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33244-3606-41CE-A48D-47F57B9C6720}" type="slidenum">
              <a:rPr lang="zh-CN" altLang="en-US" smtClean="0"/>
              <a:t>‹#›</a:t>
            </a:fld>
            <a:endParaRPr lang="zh-CN" altLang="en-US"/>
          </a:p>
        </p:txBody>
      </p:sp>
    </p:spTree>
    <p:extLst>
      <p:ext uri="{BB962C8B-B14F-4D97-AF65-F5344CB8AC3E}">
        <p14:creationId xmlns:p14="http://schemas.microsoft.com/office/powerpoint/2010/main" val="3811628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zh-CN" altLang="en-US" dirty="0"/>
              <a:t>十一</a:t>
            </a:r>
            <a:r>
              <a:rPr lang="zh-CN" altLang="en-US" dirty="0" smtClean="0"/>
              <a:t>讲：类型层次规格与迭代抽象</a:t>
            </a:r>
            <a:endParaRPr lang="zh-CN" altLang="en-US" dirty="0"/>
          </a:p>
        </p:txBody>
      </p:sp>
      <p:sp>
        <p:nvSpPr>
          <p:cNvPr id="3" name="副标题 2"/>
          <p:cNvSpPr>
            <a:spLocks noGrp="1"/>
          </p:cNvSpPr>
          <p:nvPr>
            <p:ph type="subTitle" idx="1"/>
          </p:nvPr>
        </p:nvSpPr>
        <p:spPr/>
        <p:txBody>
          <a:bodyPr/>
          <a:lstStyle/>
          <a:p>
            <a:r>
              <a:rPr lang="zh-CN" altLang="en-US" dirty="0" smtClean="0"/>
              <a:t>吴际</a:t>
            </a:r>
            <a:endParaRPr lang="en-US" altLang="zh-CN" dirty="0" smtClean="0"/>
          </a:p>
        </p:txBody>
      </p:sp>
      <p:sp>
        <p:nvSpPr>
          <p:cNvPr id="4" name="灯片编号占位符 3"/>
          <p:cNvSpPr>
            <a:spLocks noGrp="1"/>
          </p:cNvSpPr>
          <p:nvPr>
            <p:ph type="sldNum" sz="quarter" idx="12"/>
          </p:nvPr>
        </p:nvSpPr>
        <p:spPr/>
        <p:txBody>
          <a:bodyPr/>
          <a:lstStyle/>
          <a:p>
            <a:fld id="{51D33244-3606-41CE-A48D-47F57B9C6720}" type="slidenum">
              <a:rPr lang="zh-CN" altLang="en-US" smtClean="0"/>
              <a:t>1</a:t>
            </a:fld>
            <a:endParaRPr lang="zh-CN" altLang="en-US"/>
          </a:p>
        </p:txBody>
      </p:sp>
    </p:spTree>
    <p:extLst>
      <p:ext uri="{BB962C8B-B14F-4D97-AF65-F5344CB8AC3E}">
        <p14:creationId xmlns:p14="http://schemas.microsoft.com/office/powerpoint/2010/main" val="13760427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类型层次设计</a:t>
            </a:r>
            <a:endParaRPr lang="zh-CN" altLang="en-US" dirty="0"/>
          </a:p>
        </p:txBody>
      </p:sp>
      <p:sp>
        <p:nvSpPr>
          <p:cNvPr id="3" name="内容占位符 2"/>
          <p:cNvSpPr>
            <a:spLocks noGrp="1"/>
          </p:cNvSpPr>
          <p:nvPr>
            <p:ph idx="1"/>
          </p:nvPr>
        </p:nvSpPr>
        <p:spPr>
          <a:xfrm>
            <a:off x="838200" y="1825625"/>
            <a:ext cx="10515600" cy="1386498"/>
          </a:xfrm>
        </p:spPr>
        <p:txBody>
          <a:bodyPr/>
          <a:lstStyle/>
          <a:p>
            <a:r>
              <a:rPr lang="zh-CN" altLang="en-US" dirty="0" smtClean="0"/>
              <a:t>子类与父类在不变式方面具有紧密的关联</a:t>
            </a:r>
            <a:endParaRPr lang="en-US" altLang="zh-CN" dirty="0" smtClean="0"/>
          </a:p>
          <a:p>
            <a:r>
              <a:rPr lang="zh-CN" altLang="en-US" dirty="0"/>
              <a:t>子</a:t>
            </a:r>
            <a:r>
              <a:rPr lang="zh-CN" altLang="en-US" dirty="0" smtClean="0"/>
              <a:t>类的</a:t>
            </a:r>
            <a:r>
              <a:rPr lang="en-US" altLang="zh-CN" dirty="0" err="1" smtClean="0"/>
              <a:t>repOK</a:t>
            </a:r>
            <a:r>
              <a:rPr lang="zh-CN" altLang="en-US" dirty="0" smtClean="0"/>
              <a:t>应该调用父类的</a:t>
            </a:r>
            <a:r>
              <a:rPr lang="en-US" altLang="zh-CN" dirty="0" err="1" smtClean="0"/>
              <a:t>repOK</a:t>
            </a:r>
            <a:r>
              <a:rPr lang="zh-CN" altLang="en-US" dirty="0" smtClean="0"/>
              <a:t>来检查父类</a:t>
            </a:r>
            <a:r>
              <a:rPr lang="en-US" altLang="zh-CN" dirty="0" smtClean="0"/>
              <a:t>rep</a:t>
            </a:r>
            <a:r>
              <a:rPr lang="zh-CN" altLang="en-US" dirty="0" smtClean="0"/>
              <a:t>是否满足父类的不变式要求，并增加专属于子类的不变式检查逻辑</a:t>
            </a:r>
            <a:endParaRPr lang="zh-CN" altLang="en-US" dirty="0"/>
          </a:p>
        </p:txBody>
      </p:sp>
      <p:sp>
        <p:nvSpPr>
          <p:cNvPr id="4" name="矩形 3"/>
          <p:cNvSpPr/>
          <p:nvPr/>
        </p:nvSpPr>
        <p:spPr>
          <a:xfrm>
            <a:off x="7408983" y="4167097"/>
            <a:ext cx="4314093" cy="1631216"/>
          </a:xfrm>
          <a:prstGeom prst="rect">
            <a:avLst/>
          </a:prstGeom>
        </p:spPr>
        <p:txBody>
          <a:bodyPr wrap="square">
            <a:spAutoFit/>
          </a:bodyPr>
          <a:lstStyle/>
          <a:p>
            <a:r>
              <a:rPr lang="en-US" altLang="zh-CN" sz="2000" dirty="0" err="1">
                <a:solidFill>
                  <a:srgbClr val="C00000"/>
                </a:solidFill>
              </a:rPr>
              <a:t>I_MaxIntSet</a:t>
            </a:r>
            <a:r>
              <a:rPr lang="en-US" altLang="zh-CN" sz="2000" dirty="0">
                <a:solidFill>
                  <a:srgbClr val="C00000"/>
                </a:solidFill>
              </a:rPr>
              <a:t>(c): </a:t>
            </a:r>
            <a:r>
              <a:rPr lang="en-US" altLang="zh-CN" sz="2000" dirty="0" err="1">
                <a:solidFill>
                  <a:srgbClr val="C00000"/>
                </a:solidFill>
              </a:rPr>
              <a:t>I_IntSet</a:t>
            </a:r>
            <a:r>
              <a:rPr lang="en-US" altLang="zh-CN" sz="2000" dirty="0">
                <a:solidFill>
                  <a:srgbClr val="C00000"/>
                </a:solidFill>
              </a:rPr>
              <a:t>(c) </a:t>
            </a:r>
            <a:r>
              <a:rPr lang="en-US" altLang="zh-CN" sz="2000" u="sng" dirty="0">
                <a:solidFill>
                  <a:srgbClr val="C00000"/>
                </a:solidFill>
              </a:rPr>
              <a:t>&amp;&amp;</a:t>
            </a:r>
            <a:r>
              <a:rPr lang="en-US" altLang="zh-CN" sz="2000" dirty="0">
                <a:solidFill>
                  <a:srgbClr val="C00000"/>
                </a:solidFill>
              </a:rPr>
              <a:t> ((</a:t>
            </a:r>
            <a:r>
              <a:rPr lang="en-US" altLang="zh-CN" sz="2000" dirty="0" err="1">
                <a:solidFill>
                  <a:srgbClr val="C00000"/>
                </a:solidFill>
              </a:rPr>
              <a:t>c.els.size</a:t>
            </a:r>
            <a:r>
              <a:rPr lang="en-US" altLang="zh-CN" sz="2000" dirty="0">
                <a:solidFill>
                  <a:srgbClr val="C00000"/>
                </a:solidFill>
              </a:rPr>
              <a:t> &gt; 0) </a:t>
            </a:r>
            <a:r>
              <a:rPr lang="en-US" altLang="zh-CN" sz="2000" dirty="0">
                <a:solidFill>
                  <a:srgbClr val="C00000"/>
                </a:solidFill>
                <a:sym typeface="Wingdings" panose="05000000000000000000" pitchFamily="2" charset="2"/>
              </a:rPr>
              <a:t>(</a:t>
            </a:r>
            <a:r>
              <a:rPr lang="en-US" altLang="zh-CN" sz="2000" dirty="0" err="1">
                <a:solidFill>
                  <a:srgbClr val="C00000"/>
                </a:solidFill>
              </a:rPr>
              <a:t>c.biggest</a:t>
            </a:r>
            <a:r>
              <a:rPr lang="en-US" altLang="zh-CN" sz="2000" dirty="0">
                <a:solidFill>
                  <a:srgbClr val="C00000"/>
                </a:solidFill>
              </a:rPr>
              <a:t> &gt;= </a:t>
            </a:r>
            <a:r>
              <a:rPr lang="en-US" altLang="zh-CN" sz="2000" dirty="0" err="1">
                <a:solidFill>
                  <a:srgbClr val="C00000"/>
                </a:solidFill>
              </a:rPr>
              <a:t>c.els</a:t>
            </a:r>
            <a:r>
              <a:rPr lang="en-US" altLang="zh-CN" sz="2000" dirty="0">
                <a:solidFill>
                  <a:srgbClr val="C00000"/>
                </a:solidFill>
              </a:rPr>
              <a:t>[</a:t>
            </a:r>
            <a:r>
              <a:rPr lang="en-US" altLang="zh-CN" sz="2000" dirty="0" err="1">
                <a:solidFill>
                  <a:srgbClr val="C00000"/>
                </a:solidFill>
              </a:rPr>
              <a:t>i</a:t>
            </a:r>
            <a:r>
              <a:rPr lang="en-US" altLang="zh-CN" sz="2000" dirty="0">
                <a:solidFill>
                  <a:srgbClr val="C00000"/>
                </a:solidFill>
              </a:rPr>
              <a:t>] for all 0&lt;=</a:t>
            </a:r>
            <a:r>
              <a:rPr lang="en-US" altLang="zh-CN" sz="2000" dirty="0" err="1">
                <a:solidFill>
                  <a:srgbClr val="C00000"/>
                </a:solidFill>
              </a:rPr>
              <a:t>i</a:t>
            </a:r>
            <a:r>
              <a:rPr lang="en-US" altLang="zh-CN" sz="2000" dirty="0">
                <a:solidFill>
                  <a:srgbClr val="C00000"/>
                </a:solidFill>
              </a:rPr>
              <a:t>&lt;</a:t>
            </a:r>
            <a:r>
              <a:rPr lang="en-US" altLang="zh-CN" sz="2000" dirty="0" err="1">
                <a:solidFill>
                  <a:srgbClr val="C00000"/>
                </a:solidFill>
              </a:rPr>
              <a:t>c.els.size</a:t>
            </a:r>
            <a:r>
              <a:rPr lang="en-US" altLang="zh-CN" sz="2000" dirty="0">
                <a:solidFill>
                  <a:srgbClr val="C00000"/>
                </a:solidFill>
              </a:rPr>
              <a:t> &amp;&amp; </a:t>
            </a:r>
            <a:r>
              <a:rPr lang="en-US" altLang="zh-CN" sz="2000" dirty="0">
                <a:solidFill>
                  <a:srgbClr val="C00000"/>
                </a:solidFill>
                <a:sym typeface="Symbol" panose="05050102010706020507" pitchFamily="18" charset="2"/>
              </a:rPr>
              <a:t>k,0&lt;=k&lt;</a:t>
            </a:r>
            <a:r>
              <a:rPr lang="en-US" altLang="zh-CN" sz="2000" dirty="0" err="1">
                <a:solidFill>
                  <a:srgbClr val="C00000"/>
                </a:solidFill>
                <a:sym typeface="Symbol" panose="05050102010706020507" pitchFamily="18" charset="2"/>
              </a:rPr>
              <a:t>c.els.size</a:t>
            </a:r>
            <a:r>
              <a:rPr lang="en-US" altLang="zh-CN" sz="2000" dirty="0">
                <a:solidFill>
                  <a:srgbClr val="C00000"/>
                </a:solidFill>
                <a:sym typeface="Symbol" panose="05050102010706020507" pitchFamily="18" charset="2"/>
              </a:rPr>
              <a:t>, </a:t>
            </a:r>
            <a:r>
              <a:rPr lang="en-US" altLang="zh-CN" sz="2000" dirty="0" err="1">
                <a:solidFill>
                  <a:srgbClr val="C00000"/>
                </a:solidFill>
              </a:rPr>
              <a:t>c.biggest</a:t>
            </a:r>
            <a:r>
              <a:rPr lang="en-US" altLang="zh-CN" sz="2000" dirty="0">
                <a:solidFill>
                  <a:srgbClr val="C00000"/>
                </a:solidFill>
              </a:rPr>
              <a:t> = </a:t>
            </a:r>
            <a:r>
              <a:rPr lang="en-US" altLang="zh-CN" sz="2000" dirty="0" err="1">
                <a:solidFill>
                  <a:srgbClr val="C00000"/>
                </a:solidFill>
              </a:rPr>
              <a:t>c.els</a:t>
            </a:r>
            <a:r>
              <a:rPr lang="en-US" altLang="zh-CN" sz="2000" dirty="0">
                <a:solidFill>
                  <a:srgbClr val="C00000"/>
                </a:solidFill>
              </a:rPr>
              <a:t>[k].</a:t>
            </a:r>
            <a:r>
              <a:rPr lang="en-US" altLang="zh-CN" sz="2000" dirty="0" err="1">
                <a:solidFill>
                  <a:srgbClr val="C00000"/>
                </a:solidFill>
              </a:rPr>
              <a:t>intValue</a:t>
            </a:r>
            <a:r>
              <a:rPr lang="en-US" altLang="zh-CN" sz="2000" dirty="0">
                <a:solidFill>
                  <a:srgbClr val="C00000"/>
                </a:solidFill>
              </a:rPr>
              <a:t>))</a:t>
            </a:r>
            <a:endParaRPr lang="zh-CN" altLang="en-US" sz="2000" dirty="0"/>
          </a:p>
        </p:txBody>
      </p:sp>
      <p:sp>
        <p:nvSpPr>
          <p:cNvPr id="5" name="文本框 4"/>
          <p:cNvSpPr txBox="1"/>
          <p:nvPr/>
        </p:nvSpPr>
        <p:spPr>
          <a:xfrm>
            <a:off x="1090246" y="3136046"/>
            <a:ext cx="5556739" cy="369331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CN" dirty="0" err="1" smtClean="0"/>
              <a:t>MaxIntSet</a:t>
            </a:r>
            <a:r>
              <a:rPr lang="en-US" altLang="zh-CN" dirty="0" smtClean="0"/>
              <a:t>{</a:t>
            </a:r>
          </a:p>
          <a:p>
            <a:r>
              <a:rPr lang="en-US" altLang="zh-CN" dirty="0"/>
              <a:t> </a:t>
            </a:r>
            <a:r>
              <a:rPr lang="en-US" altLang="zh-CN" dirty="0" smtClean="0"/>
              <a:t>      public </a:t>
            </a:r>
            <a:r>
              <a:rPr lang="en-US" altLang="zh-CN" dirty="0" err="1" smtClean="0"/>
              <a:t>boolean</a:t>
            </a:r>
            <a:r>
              <a:rPr lang="en-US" altLang="zh-CN" dirty="0" smtClean="0"/>
              <a:t> </a:t>
            </a:r>
            <a:r>
              <a:rPr lang="en-US" altLang="zh-CN" dirty="0" err="1" smtClean="0"/>
              <a:t>repOK</a:t>
            </a:r>
            <a:r>
              <a:rPr lang="en-US" altLang="zh-CN" dirty="0" smtClean="0"/>
              <a:t>(){</a:t>
            </a:r>
          </a:p>
          <a:p>
            <a:r>
              <a:rPr lang="en-US" altLang="zh-CN" dirty="0"/>
              <a:t>	</a:t>
            </a:r>
            <a:r>
              <a:rPr lang="en-US" altLang="zh-CN" dirty="0" err="1" smtClean="0"/>
              <a:t>int</a:t>
            </a:r>
            <a:r>
              <a:rPr lang="en-US" altLang="zh-CN" dirty="0" smtClean="0"/>
              <a:t> </a:t>
            </a:r>
            <a:r>
              <a:rPr lang="en-US" altLang="zh-CN" dirty="0" err="1" smtClean="0"/>
              <a:t>i</a:t>
            </a:r>
            <a:r>
              <a:rPr lang="en-US" altLang="zh-CN" dirty="0" smtClean="0"/>
              <a:t>;</a:t>
            </a:r>
          </a:p>
          <a:p>
            <a:r>
              <a:rPr lang="en-US" altLang="zh-CN" dirty="0"/>
              <a:t>	</a:t>
            </a:r>
            <a:r>
              <a:rPr lang="en-US" altLang="zh-CN" dirty="0" err="1" smtClean="0"/>
              <a:t>boolean</a:t>
            </a:r>
            <a:r>
              <a:rPr lang="en-US" altLang="zh-CN" dirty="0" smtClean="0"/>
              <a:t> existed = false;</a:t>
            </a:r>
          </a:p>
          <a:p>
            <a:r>
              <a:rPr lang="en-US" altLang="zh-CN" dirty="0"/>
              <a:t>	</a:t>
            </a:r>
            <a:r>
              <a:rPr lang="en-US" altLang="zh-CN" u="sng" dirty="0" smtClean="0"/>
              <a:t>if (!</a:t>
            </a:r>
            <a:r>
              <a:rPr lang="en-US" altLang="zh-CN" u="sng" dirty="0" err="1" smtClean="0"/>
              <a:t>super.repOK</a:t>
            </a:r>
            <a:r>
              <a:rPr lang="en-US" altLang="zh-CN" u="sng" dirty="0" smtClean="0"/>
              <a:t>())return false;</a:t>
            </a:r>
          </a:p>
          <a:p>
            <a:r>
              <a:rPr lang="en-US" altLang="zh-CN" dirty="0"/>
              <a:t>	</a:t>
            </a:r>
            <a:r>
              <a:rPr lang="en-US" altLang="zh-CN" dirty="0" smtClean="0"/>
              <a:t>for(</a:t>
            </a:r>
            <a:r>
              <a:rPr lang="en-US" altLang="zh-CN" dirty="0" err="1" smtClean="0"/>
              <a:t>int</a:t>
            </a:r>
            <a:r>
              <a:rPr lang="en-US" altLang="zh-CN" dirty="0" smtClean="0"/>
              <a:t> </a:t>
            </a:r>
            <a:r>
              <a:rPr lang="en-US" altLang="zh-CN" dirty="0" err="1" smtClean="0"/>
              <a:t>i</a:t>
            </a:r>
            <a:r>
              <a:rPr lang="en-US" altLang="zh-CN" dirty="0" smtClean="0"/>
              <a:t>=0;i&lt;size();</a:t>
            </a:r>
            <a:r>
              <a:rPr lang="en-US" altLang="zh-CN" dirty="0" err="1" smtClean="0"/>
              <a:t>i</a:t>
            </a:r>
            <a:r>
              <a:rPr lang="en-US" altLang="zh-CN" dirty="0" smtClean="0"/>
              <a:t>++){</a:t>
            </a:r>
          </a:p>
          <a:p>
            <a:r>
              <a:rPr lang="en-US" altLang="zh-CN" dirty="0"/>
              <a:t>	 </a:t>
            </a:r>
            <a:r>
              <a:rPr lang="en-US" altLang="zh-CN" dirty="0" smtClean="0"/>
              <a:t>      if(biggest &lt; </a:t>
            </a:r>
            <a:r>
              <a:rPr lang="en-US" altLang="zh-CN" dirty="0" err="1" smtClean="0"/>
              <a:t>getAt</a:t>
            </a:r>
            <a:r>
              <a:rPr lang="en-US" altLang="zh-CN" dirty="0" smtClean="0"/>
              <a:t>(</a:t>
            </a:r>
            <a:r>
              <a:rPr lang="en-US" altLang="zh-CN" dirty="0" err="1" smtClean="0"/>
              <a:t>i</a:t>
            </a:r>
            <a:r>
              <a:rPr lang="en-US" altLang="zh-CN" dirty="0" smtClean="0"/>
              <a:t>)) return false;</a:t>
            </a:r>
          </a:p>
          <a:p>
            <a:r>
              <a:rPr lang="en-US" altLang="zh-CN" dirty="0" smtClean="0"/>
              <a:t>	       if(biggest == </a:t>
            </a:r>
            <a:r>
              <a:rPr lang="en-US" altLang="zh-CN" dirty="0" err="1" smtClean="0"/>
              <a:t>getAt</a:t>
            </a:r>
            <a:r>
              <a:rPr lang="en-US" altLang="zh-CN" dirty="0" smtClean="0"/>
              <a:t>(</a:t>
            </a:r>
            <a:r>
              <a:rPr lang="en-US" altLang="zh-CN" dirty="0" err="1" smtClean="0"/>
              <a:t>i</a:t>
            </a:r>
            <a:r>
              <a:rPr lang="en-US" altLang="zh-CN" dirty="0" smtClean="0"/>
              <a:t>)) existed = true;</a:t>
            </a:r>
          </a:p>
          <a:p>
            <a:r>
              <a:rPr lang="en-US" altLang="zh-CN" dirty="0"/>
              <a:t>	</a:t>
            </a:r>
            <a:r>
              <a:rPr lang="en-US" altLang="zh-CN" dirty="0" smtClean="0"/>
              <a:t>}</a:t>
            </a:r>
          </a:p>
          <a:p>
            <a:r>
              <a:rPr lang="en-US" altLang="zh-CN" dirty="0"/>
              <a:t>	</a:t>
            </a:r>
            <a:r>
              <a:rPr lang="en-US" altLang="zh-CN" dirty="0" smtClean="0"/>
              <a:t>if(</a:t>
            </a:r>
            <a:r>
              <a:rPr lang="en-US" altLang="zh-CN" dirty="0" err="1" smtClean="0"/>
              <a:t>i</a:t>
            </a:r>
            <a:r>
              <a:rPr lang="en-US" altLang="zh-CN" dirty="0" smtClean="0"/>
              <a:t>==0) return true;</a:t>
            </a:r>
          </a:p>
          <a:p>
            <a:r>
              <a:rPr lang="en-US" altLang="zh-CN" dirty="0" smtClean="0"/>
              <a:t>       	return existed;</a:t>
            </a:r>
          </a:p>
          <a:p>
            <a:r>
              <a:rPr lang="en-US" altLang="zh-CN" dirty="0"/>
              <a:t> </a:t>
            </a:r>
            <a:r>
              <a:rPr lang="en-US" altLang="zh-CN" dirty="0" smtClean="0"/>
              <a:t>      }</a:t>
            </a:r>
          </a:p>
          <a:p>
            <a:r>
              <a:rPr lang="en-US" altLang="zh-CN" dirty="0"/>
              <a:t>}</a:t>
            </a:r>
            <a:endParaRPr lang="zh-CN" altLang="en-US" dirty="0"/>
          </a:p>
        </p:txBody>
      </p:sp>
      <p:sp>
        <p:nvSpPr>
          <p:cNvPr id="6" name="灯片编号占位符 5"/>
          <p:cNvSpPr>
            <a:spLocks noGrp="1"/>
          </p:cNvSpPr>
          <p:nvPr>
            <p:ph type="sldNum" sz="quarter" idx="12"/>
          </p:nvPr>
        </p:nvSpPr>
        <p:spPr/>
        <p:txBody>
          <a:bodyPr/>
          <a:lstStyle/>
          <a:p>
            <a:fld id="{51D33244-3606-41CE-A48D-47F57B9C6720}" type="slidenum">
              <a:rPr lang="zh-CN" altLang="en-US" smtClean="0"/>
              <a:t>10</a:t>
            </a:fld>
            <a:endParaRPr lang="zh-CN" altLang="en-US"/>
          </a:p>
        </p:txBody>
      </p:sp>
    </p:spTree>
    <p:extLst>
      <p:ext uri="{BB962C8B-B14F-4D97-AF65-F5344CB8AC3E}">
        <p14:creationId xmlns:p14="http://schemas.microsoft.com/office/powerpoint/2010/main" val="46415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类型层次的设计</a:t>
            </a:r>
            <a:endParaRPr lang="zh-CN" altLang="en-US" dirty="0"/>
          </a:p>
        </p:txBody>
      </p:sp>
      <p:sp>
        <p:nvSpPr>
          <p:cNvPr id="3" name="内容占位符 2"/>
          <p:cNvSpPr>
            <a:spLocks noGrp="1"/>
          </p:cNvSpPr>
          <p:nvPr>
            <p:ph idx="1"/>
          </p:nvPr>
        </p:nvSpPr>
        <p:spPr>
          <a:xfrm>
            <a:off x="838200" y="1825625"/>
            <a:ext cx="10515600" cy="4030426"/>
          </a:xfrm>
        </p:spPr>
        <p:txBody>
          <a:bodyPr>
            <a:normAutofit fontScale="92500"/>
          </a:bodyPr>
          <a:lstStyle/>
          <a:p>
            <a:r>
              <a:rPr lang="zh-CN" altLang="en-US" dirty="0" smtClean="0"/>
              <a:t>子类型方法与父类型方法的关系</a:t>
            </a:r>
            <a:endParaRPr lang="en-US" altLang="zh-CN" dirty="0" smtClean="0"/>
          </a:p>
          <a:p>
            <a:pPr lvl="1"/>
            <a:r>
              <a:rPr lang="en-US" altLang="zh-CN" dirty="0" smtClean="0"/>
              <a:t>LSP</a:t>
            </a:r>
            <a:r>
              <a:rPr lang="zh-CN" altLang="en-US" dirty="0" smtClean="0"/>
              <a:t>替换原则要求任何父类型对象出现的地方都可以使用子类型对象来替换</a:t>
            </a:r>
            <a:endParaRPr lang="en-US" altLang="zh-CN" dirty="0" smtClean="0"/>
          </a:p>
          <a:p>
            <a:pPr lvl="2"/>
            <a:r>
              <a:rPr lang="en-US" altLang="zh-CN" dirty="0" err="1" smtClean="0"/>
              <a:t>Requires_super</a:t>
            </a:r>
            <a:r>
              <a:rPr lang="en-US" altLang="zh-CN" dirty="0" smtClean="0"/>
              <a:t> </a:t>
            </a:r>
            <a:r>
              <a:rPr lang="en-US" altLang="zh-CN" b="1" i="1" dirty="0" smtClean="0">
                <a:sym typeface="Wingdings" panose="05000000000000000000" pitchFamily="2" charset="2"/>
              </a:rPr>
              <a:t>implies</a:t>
            </a:r>
            <a:r>
              <a:rPr lang="en-US" altLang="zh-CN" dirty="0" smtClean="0">
                <a:sym typeface="Wingdings" panose="05000000000000000000" pitchFamily="2" charset="2"/>
              </a:rPr>
              <a:t> </a:t>
            </a:r>
            <a:r>
              <a:rPr lang="en-US" altLang="zh-CN" dirty="0" err="1" smtClean="0"/>
              <a:t>Requires_sub</a:t>
            </a:r>
            <a:endParaRPr lang="en-US" altLang="zh-CN" dirty="0"/>
          </a:p>
          <a:p>
            <a:pPr lvl="1"/>
            <a:r>
              <a:rPr lang="zh-CN" altLang="en-US" dirty="0" smtClean="0"/>
              <a:t>替换原则要求任何子类型对象的方法调用都能够满足父类型在相应方法的规格</a:t>
            </a:r>
            <a:endParaRPr lang="en-US" altLang="zh-CN" dirty="0" smtClean="0"/>
          </a:p>
          <a:p>
            <a:pPr lvl="2"/>
            <a:r>
              <a:rPr lang="en-US" altLang="zh-CN" dirty="0" smtClean="0"/>
              <a:t>(</a:t>
            </a:r>
            <a:r>
              <a:rPr lang="en-US" altLang="zh-CN" dirty="0" err="1" smtClean="0">
                <a:solidFill>
                  <a:srgbClr val="C00000"/>
                </a:solidFill>
              </a:rPr>
              <a:t>Requires_super</a:t>
            </a:r>
            <a:r>
              <a:rPr lang="en-US" altLang="zh-CN" dirty="0" smtClean="0"/>
              <a:t> &amp;&amp; </a:t>
            </a:r>
            <a:r>
              <a:rPr lang="en-US" altLang="zh-CN" dirty="0" err="1" smtClean="0"/>
              <a:t>Effects_sub</a:t>
            </a:r>
            <a:r>
              <a:rPr lang="en-US" altLang="zh-CN" dirty="0" smtClean="0"/>
              <a:t>) </a:t>
            </a:r>
            <a:r>
              <a:rPr lang="en-US" altLang="zh-CN" b="1" i="1" dirty="0" smtClean="0">
                <a:sym typeface="Wingdings" panose="05000000000000000000" pitchFamily="2" charset="2"/>
              </a:rPr>
              <a:t>implies</a:t>
            </a:r>
            <a:r>
              <a:rPr lang="en-US" altLang="zh-CN" dirty="0" smtClean="0">
                <a:sym typeface="Wingdings" panose="05000000000000000000" pitchFamily="2" charset="2"/>
              </a:rPr>
              <a:t> </a:t>
            </a:r>
            <a:r>
              <a:rPr lang="en-US" altLang="zh-CN" dirty="0" err="1" smtClean="0">
                <a:sym typeface="Wingdings" panose="05000000000000000000" pitchFamily="2" charset="2"/>
              </a:rPr>
              <a:t>Effects_super</a:t>
            </a:r>
            <a:endParaRPr lang="en-US" altLang="zh-CN" dirty="0" smtClean="0">
              <a:sym typeface="Wingdings" panose="05000000000000000000" pitchFamily="2" charset="2"/>
            </a:endParaRPr>
          </a:p>
          <a:p>
            <a:pPr lvl="2"/>
            <a:r>
              <a:rPr lang="zh-CN" altLang="en-US" dirty="0" smtClean="0">
                <a:sym typeface="Wingdings" panose="05000000000000000000" pitchFamily="2" charset="2"/>
              </a:rPr>
              <a:t>在父类型的前置条件不满足时，父类型方法就不会进行处理；但是子类型方法可能进行处理</a:t>
            </a:r>
            <a:endParaRPr lang="en-US" altLang="zh-CN" dirty="0" smtClean="0">
              <a:sym typeface="Wingdings" panose="05000000000000000000" pitchFamily="2" charset="2"/>
            </a:endParaRPr>
          </a:p>
          <a:p>
            <a:pPr lvl="1"/>
            <a:r>
              <a:rPr lang="zh-CN" altLang="en-US" dirty="0" smtClean="0">
                <a:sym typeface="Wingdings" panose="05000000000000000000" pitchFamily="2" charset="2"/>
              </a:rPr>
              <a:t>子类型方法可以</a:t>
            </a:r>
            <a:r>
              <a:rPr lang="zh-CN" altLang="en-US" b="1" u="sng" dirty="0" smtClean="0">
                <a:solidFill>
                  <a:srgbClr val="FF0000"/>
                </a:solidFill>
                <a:sym typeface="Wingdings" panose="05000000000000000000" pitchFamily="2" charset="2"/>
              </a:rPr>
              <a:t>减弱</a:t>
            </a:r>
            <a:r>
              <a:rPr lang="zh-CN" altLang="en-US" dirty="0" smtClean="0">
                <a:sym typeface="Wingdings" panose="05000000000000000000" pitchFamily="2" charset="2"/>
              </a:rPr>
              <a:t>父类型方法规定的</a:t>
            </a:r>
            <a:r>
              <a:rPr lang="en-US" altLang="zh-CN" dirty="0" smtClean="0">
                <a:sym typeface="Wingdings" panose="05000000000000000000" pitchFamily="2" charset="2"/>
              </a:rPr>
              <a:t>Requires,</a:t>
            </a:r>
            <a:r>
              <a:rPr lang="zh-CN" altLang="en-US" dirty="0" smtClean="0">
                <a:sym typeface="Wingdings" panose="05000000000000000000" pitchFamily="2" charset="2"/>
              </a:rPr>
              <a:t>或者</a:t>
            </a:r>
            <a:r>
              <a:rPr lang="zh-CN" altLang="en-US" b="1" u="sng" dirty="0" smtClean="0">
                <a:solidFill>
                  <a:srgbClr val="FF0000"/>
                </a:solidFill>
                <a:sym typeface="Wingdings" panose="05000000000000000000" pitchFamily="2" charset="2"/>
              </a:rPr>
              <a:t>加强</a:t>
            </a:r>
            <a:r>
              <a:rPr lang="zh-CN" altLang="en-US" dirty="0" smtClean="0">
                <a:sym typeface="Wingdings" panose="05000000000000000000" pitchFamily="2" charset="2"/>
              </a:rPr>
              <a:t>父类型方法规定的</a:t>
            </a:r>
            <a:r>
              <a:rPr lang="en-US" altLang="zh-CN" dirty="0" smtClean="0">
                <a:sym typeface="Wingdings" panose="05000000000000000000" pitchFamily="2" charset="2"/>
              </a:rPr>
              <a:t>Effects</a:t>
            </a:r>
          </a:p>
          <a:p>
            <a:pPr lvl="2"/>
            <a:r>
              <a:rPr lang="zh-CN" altLang="en-US" dirty="0" smtClean="0">
                <a:sym typeface="Wingdings" panose="05000000000000000000" pitchFamily="2" charset="2"/>
              </a:rPr>
              <a:t>对比分析</a:t>
            </a:r>
            <a:r>
              <a:rPr lang="en-US" altLang="zh-CN" dirty="0" err="1" smtClean="0">
                <a:sym typeface="Wingdings" panose="05000000000000000000" pitchFamily="2" charset="2"/>
              </a:rPr>
              <a:t>IntSet</a:t>
            </a:r>
            <a:r>
              <a:rPr lang="zh-CN" altLang="en-US" dirty="0" smtClean="0">
                <a:sym typeface="Wingdings" panose="05000000000000000000" pitchFamily="2" charset="2"/>
              </a:rPr>
              <a:t>的</a:t>
            </a:r>
            <a:r>
              <a:rPr lang="en-US" altLang="zh-CN" dirty="0" smtClean="0">
                <a:sym typeface="Wingdings" panose="05000000000000000000" pitchFamily="2" charset="2"/>
              </a:rPr>
              <a:t>insert</a:t>
            </a:r>
            <a:r>
              <a:rPr lang="zh-CN" altLang="en-US" dirty="0" smtClean="0">
                <a:sym typeface="Wingdings" panose="05000000000000000000" pitchFamily="2" charset="2"/>
              </a:rPr>
              <a:t>方法和</a:t>
            </a:r>
            <a:r>
              <a:rPr lang="en-US" altLang="zh-CN" dirty="0" err="1" smtClean="0">
                <a:sym typeface="Wingdings" panose="05000000000000000000" pitchFamily="2" charset="2"/>
              </a:rPr>
              <a:t>MaxIntSet</a:t>
            </a:r>
            <a:r>
              <a:rPr lang="zh-CN" altLang="en-US" dirty="0" smtClean="0">
                <a:sym typeface="Wingdings" panose="05000000000000000000" pitchFamily="2" charset="2"/>
              </a:rPr>
              <a:t>的</a:t>
            </a:r>
            <a:r>
              <a:rPr lang="en-US" altLang="zh-CN" dirty="0" smtClean="0">
                <a:sym typeface="Wingdings" panose="05000000000000000000" pitchFamily="2" charset="2"/>
              </a:rPr>
              <a:t>insert</a:t>
            </a:r>
            <a:r>
              <a:rPr lang="zh-CN" altLang="en-US" dirty="0" smtClean="0">
                <a:sym typeface="Wingdings" panose="05000000000000000000" pitchFamily="2" charset="2"/>
              </a:rPr>
              <a:t>方法</a:t>
            </a:r>
            <a:endParaRPr lang="en-US" altLang="zh-CN" dirty="0" smtClean="0">
              <a:sym typeface="Wingdings" panose="05000000000000000000" pitchFamily="2" charset="2"/>
            </a:endParaRPr>
          </a:p>
          <a:p>
            <a:pPr lvl="3"/>
            <a:r>
              <a:rPr lang="en-US" altLang="zh-CN" dirty="0" smtClean="0">
                <a:sym typeface="Wingdings" panose="05000000000000000000" pitchFamily="2" charset="2"/>
              </a:rPr>
              <a:t>Requires: </a:t>
            </a:r>
            <a:r>
              <a:rPr lang="en-US" altLang="zh-CN" dirty="0" err="1" smtClean="0">
                <a:sym typeface="Wingdings" panose="05000000000000000000" pitchFamily="2" charset="2"/>
              </a:rPr>
              <a:t>IntSet.insert</a:t>
            </a:r>
            <a:r>
              <a:rPr lang="en-US" altLang="zh-CN" dirty="0" smtClean="0">
                <a:sym typeface="Wingdings" panose="05000000000000000000" pitchFamily="2" charset="2"/>
              </a:rPr>
              <a:t>(x) ---(none, i.e. true); </a:t>
            </a:r>
            <a:r>
              <a:rPr lang="en-US" altLang="zh-CN" dirty="0" err="1" smtClean="0">
                <a:sym typeface="Wingdings" panose="05000000000000000000" pitchFamily="2" charset="2"/>
              </a:rPr>
              <a:t>MaxIntSet.insert</a:t>
            </a:r>
            <a:r>
              <a:rPr lang="en-US" altLang="zh-CN" dirty="0" smtClean="0">
                <a:sym typeface="Wingdings" panose="05000000000000000000" pitchFamily="2" charset="2"/>
              </a:rPr>
              <a:t>(x)---(?)</a:t>
            </a:r>
          </a:p>
          <a:p>
            <a:pPr lvl="3"/>
            <a:r>
              <a:rPr lang="en-US" altLang="zh-CN" dirty="0" smtClean="0">
                <a:sym typeface="Wingdings" panose="05000000000000000000" pitchFamily="2" charset="2"/>
              </a:rPr>
              <a:t>Effects: </a:t>
            </a:r>
            <a:r>
              <a:rPr lang="en-US" altLang="zh-CN" dirty="0" err="1" smtClean="0">
                <a:sym typeface="Wingdings" panose="05000000000000000000" pitchFamily="2" charset="2"/>
              </a:rPr>
              <a:t>IntSet.insert</a:t>
            </a:r>
            <a:r>
              <a:rPr lang="en-US" altLang="zh-CN" dirty="0" smtClean="0">
                <a:sym typeface="Wingdings" panose="05000000000000000000" pitchFamily="2" charset="2"/>
              </a:rPr>
              <a:t>(x) --- (x added into this); </a:t>
            </a:r>
            <a:r>
              <a:rPr lang="en-US" altLang="zh-CN" dirty="0" err="1" smtClean="0">
                <a:sym typeface="Wingdings" panose="05000000000000000000" pitchFamily="2" charset="2"/>
              </a:rPr>
              <a:t>MaxIntSet.insert</a:t>
            </a:r>
            <a:r>
              <a:rPr lang="en-US" altLang="zh-CN" dirty="0" smtClean="0">
                <a:sym typeface="Wingdings" panose="05000000000000000000" pitchFamily="2" charset="2"/>
              </a:rPr>
              <a:t>(x) ---(?)</a:t>
            </a:r>
            <a:endParaRPr lang="zh-CN" altLang="en-US" dirty="0"/>
          </a:p>
        </p:txBody>
      </p:sp>
      <p:sp>
        <p:nvSpPr>
          <p:cNvPr id="4" name="矩形 3"/>
          <p:cNvSpPr/>
          <p:nvPr/>
        </p:nvSpPr>
        <p:spPr>
          <a:xfrm>
            <a:off x="3227509" y="6077247"/>
            <a:ext cx="7122014" cy="461665"/>
          </a:xfrm>
          <a:prstGeom prst="rect">
            <a:avLst/>
          </a:prstGeom>
        </p:spPr>
        <p:style>
          <a:lnRef idx="3">
            <a:schemeClr val="lt1"/>
          </a:lnRef>
          <a:fillRef idx="1">
            <a:schemeClr val="dk1"/>
          </a:fillRef>
          <a:effectRef idx="1">
            <a:schemeClr val="dk1"/>
          </a:effectRef>
          <a:fontRef idx="minor">
            <a:schemeClr val="lt1"/>
          </a:fontRef>
        </p:style>
        <p:txBody>
          <a:bodyPr wrap="none">
            <a:spAutoFit/>
          </a:bodyPr>
          <a:lstStyle/>
          <a:p>
            <a:r>
              <a:rPr lang="en-US" altLang="zh-CN" sz="2400" dirty="0" smtClean="0"/>
              <a:t>(x added into this </a:t>
            </a:r>
            <a:r>
              <a:rPr lang="en-US" altLang="zh-CN" sz="2400" dirty="0"/>
              <a:t>&amp;&amp; </a:t>
            </a:r>
            <a:r>
              <a:rPr lang="en-US" altLang="zh-CN" sz="2400" dirty="0" err="1" smtClean="0"/>
              <a:t>this.max</a:t>
            </a:r>
            <a:r>
              <a:rPr lang="en-US" altLang="zh-CN" sz="2400" dirty="0" smtClean="0"/>
              <a:t> == </a:t>
            </a:r>
            <a:r>
              <a:rPr lang="en-US" altLang="zh-CN" sz="2400" dirty="0"/>
              <a:t>x </a:t>
            </a:r>
            <a:r>
              <a:rPr lang="en-US" altLang="zh-CN" sz="2400" dirty="0" smtClean="0"/>
              <a:t>if x&gt;\old(this).max</a:t>
            </a:r>
            <a:r>
              <a:rPr lang="en-US" altLang="zh-CN" sz="2400" dirty="0" smtClean="0"/>
              <a:t>)</a:t>
            </a:r>
            <a:endParaRPr lang="zh-CN" altLang="en-US" sz="2400" dirty="0"/>
          </a:p>
        </p:txBody>
      </p:sp>
      <p:sp>
        <p:nvSpPr>
          <p:cNvPr id="5" name="灯片编号占位符 4"/>
          <p:cNvSpPr>
            <a:spLocks noGrp="1"/>
          </p:cNvSpPr>
          <p:nvPr>
            <p:ph type="sldNum" sz="quarter" idx="12"/>
          </p:nvPr>
        </p:nvSpPr>
        <p:spPr/>
        <p:txBody>
          <a:bodyPr/>
          <a:lstStyle/>
          <a:p>
            <a:fld id="{51D33244-3606-41CE-A48D-47F57B9C6720}" type="slidenum">
              <a:rPr lang="zh-CN" altLang="en-US" smtClean="0"/>
              <a:t>11</a:t>
            </a:fld>
            <a:endParaRPr lang="zh-CN" altLang="en-US"/>
          </a:p>
        </p:txBody>
      </p:sp>
    </p:spTree>
    <p:extLst>
      <p:ext uri="{BB962C8B-B14F-4D97-AF65-F5344CB8AC3E}">
        <p14:creationId xmlns:p14="http://schemas.microsoft.com/office/powerpoint/2010/main" val="286228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280343" y="4528940"/>
            <a:ext cx="4684889" cy="156966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zh-CN" altLang="en-US" sz="2400" dirty="0" smtClean="0"/>
              <a:t>建立动物的层次抽象，要求针对动物的具体能力提供相应的行为操作，使得用户可以调用相应的操作以模拟动物的能力。</a:t>
            </a:r>
            <a:endParaRPr lang="zh-CN" altLang="en-US" sz="2400" dirty="0"/>
          </a:p>
        </p:txBody>
      </p:sp>
      <p:sp>
        <p:nvSpPr>
          <p:cNvPr id="2" name="标题 1"/>
          <p:cNvSpPr>
            <a:spLocks noGrp="1"/>
          </p:cNvSpPr>
          <p:nvPr>
            <p:ph type="title"/>
          </p:nvPr>
        </p:nvSpPr>
        <p:spPr/>
        <p:txBody>
          <a:bodyPr/>
          <a:lstStyle/>
          <a:p>
            <a:r>
              <a:rPr lang="zh-CN" altLang="en-US" dirty="0" smtClean="0"/>
              <a:t>类型层次的设计</a:t>
            </a:r>
            <a:endParaRPr lang="zh-CN" altLang="en-US" dirty="0"/>
          </a:p>
        </p:txBody>
      </p:sp>
      <p:sp>
        <p:nvSpPr>
          <p:cNvPr id="3" name="内容占位符 2"/>
          <p:cNvSpPr>
            <a:spLocks noGrp="1"/>
          </p:cNvSpPr>
          <p:nvPr>
            <p:ph idx="1"/>
          </p:nvPr>
        </p:nvSpPr>
        <p:spPr>
          <a:xfrm>
            <a:off x="838200" y="1825625"/>
            <a:ext cx="8836378" cy="2422525"/>
          </a:xfrm>
        </p:spPr>
        <p:txBody>
          <a:bodyPr>
            <a:normAutofit/>
          </a:bodyPr>
          <a:lstStyle/>
          <a:p>
            <a:r>
              <a:rPr lang="zh-CN" altLang="en-US" dirty="0" smtClean="0"/>
              <a:t>在设计类型层次时，必须要考虑未来的扩展能力</a:t>
            </a:r>
            <a:endParaRPr lang="en-US" altLang="zh-CN" dirty="0" smtClean="0"/>
          </a:p>
          <a:p>
            <a:pPr lvl="1"/>
            <a:r>
              <a:rPr lang="zh-CN" altLang="en-US" dirty="0" smtClean="0"/>
              <a:t>类型层次的细化可能发生在未来</a:t>
            </a:r>
            <a:endParaRPr lang="en-US" altLang="zh-CN" dirty="0" smtClean="0"/>
          </a:p>
          <a:p>
            <a:pPr lvl="1"/>
            <a:r>
              <a:rPr lang="zh-CN" altLang="en-US" dirty="0" smtClean="0"/>
              <a:t>类型层次的细化可能由别人来做</a:t>
            </a:r>
            <a:endParaRPr lang="en-US" altLang="zh-CN" dirty="0" smtClean="0"/>
          </a:p>
          <a:p>
            <a:pPr lvl="1"/>
            <a:r>
              <a:rPr lang="zh-CN" altLang="en-US" dirty="0" smtClean="0"/>
              <a:t>必须注意父类型是否具有对未来子类型的概括能力</a:t>
            </a:r>
            <a:endParaRPr lang="en-US" altLang="zh-CN" dirty="0" smtClean="0"/>
          </a:p>
          <a:p>
            <a:pPr lvl="2"/>
            <a:r>
              <a:rPr lang="zh-CN" altLang="en-US" dirty="0" smtClean="0"/>
              <a:t>否则，一旦引入子类型，就可能会导致</a:t>
            </a:r>
            <a:r>
              <a:rPr lang="en-US" altLang="zh-CN" dirty="0" smtClean="0"/>
              <a:t>user code</a:t>
            </a:r>
            <a:r>
              <a:rPr lang="zh-CN" altLang="en-US" dirty="0" smtClean="0"/>
              <a:t>修改</a:t>
            </a:r>
            <a:endParaRPr lang="en-US" altLang="zh-CN" dirty="0" smtClean="0"/>
          </a:p>
          <a:p>
            <a:pPr lvl="2"/>
            <a:r>
              <a:rPr lang="en-US" altLang="zh-CN" dirty="0" smtClean="0"/>
              <a:t>user code</a:t>
            </a:r>
            <a:r>
              <a:rPr lang="zh-CN" altLang="en-US" dirty="0" smtClean="0"/>
              <a:t>的修改代价可能非常高！</a:t>
            </a:r>
            <a:endParaRPr lang="zh-CN" altLang="en-US" dirty="0"/>
          </a:p>
        </p:txBody>
      </p:sp>
      <p:grpSp>
        <p:nvGrpSpPr>
          <p:cNvPr id="17" name="组合 16"/>
          <p:cNvGrpSpPr/>
          <p:nvPr/>
        </p:nvGrpSpPr>
        <p:grpSpPr>
          <a:xfrm>
            <a:off x="791159" y="4010225"/>
            <a:ext cx="10752908" cy="2693193"/>
            <a:chOff x="791159" y="3914975"/>
            <a:chExt cx="10752908" cy="2693193"/>
          </a:xfrm>
        </p:grpSpPr>
        <p:sp>
          <p:nvSpPr>
            <p:cNvPr id="4" name="矩形 3"/>
            <p:cNvSpPr/>
            <p:nvPr/>
          </p:nvSpPr>
          <p:spPr>
            <a:xfrm>
              <a:off x="7696784" y="3914975"/>
              <a:ext cx="2390308" cy="1037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t>public class Animal{</a:t>
              </a:r>
            </a:p>
            <a:p>
              <a:r>
                <a:rPr lang="en-US" altLang="zh-CN" sz="2000" dirty="0" smtClean="0"/>
                <a:t>    …</a:t>
              </a:r>
            </a:p>
            <a:p>
              <a:r>
                <a:rPr lang="en-US" altLang="zh-CN" sz="2000" dirty="0" smtClean="0"/>
                <a:t>}</a:t>
              </a:r>
            </a:p>
          </p:txBody>
        </p:sp>
        <p:sp>
          <p:nvSpPr>
            <p:cNvPr id="5" name="矩形 4"/>
            <p:cNvSpPr/>
            <p:nvPr/>
          </p:nvSpPr>
          <p:spPr>
            <a:xfrm>
              <a:off x="6391743" y="5567166"/>
              <a:ext cx="2390308" cy="1037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t>public class Fish{</a:t>
              </a:r>
            </a:p>
            <a:p>
              <a:r>
                <a:rPr lang="en-US" altLang="zh-CN" sz="2000" dirty="0" smtClean="0"/>
                <a:t>   public ** swim(…){}</a:t>
              </a:r>
            </a:p>
            <a:p>
              <a:r>
                <a:rPr lang="en-US" altLang="zh-CN" sz="2000" dirty="0"/>
                <a:t>}</a:t>
              </a:r>
              <a:endParaRPr lang="en-US" altLang="zh-CN" sz="2000" dirty="0" smtClean="0"/>
            </a:p>
          </p:txBody>
        </p:sp>
        <p:sp>
          <p:nvSpPr>
            <p:cNvPr id="6" name="矩形 5"/>
            <p:cNvSpPr/>
            <p:nvPr/>
          </p:nvSpPr>
          <p:spPr>
            <a:xfrm>
              <a:off x="9153759" y="5570737"/>
              <a:ext cx="2390308" cy="10374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altLang="zh-CN" sz="2000" dirty="0" smtClean="0"/>
                <a:t>public class Swan{</a:t>
              </a:r>
            </a:p>
            <a:p>
              <a:r>
                <a:rPr lang="en-US" altLang="zh-CN" sz="2000" dirty="0" smtClean="0"/>
                <a:t>   public ** fly(…){}</a:t>
              </a:r>
            </a:p>
            <a:p>
              <a:r>
                <a:rPr lang="en-US" altLang="zh-CN" sz="2000" dirty="0"/>
                <a:t>}</a:t>
              </a:r>
              <a:endParaRPr lang="en-US" altLang="zh-CN" sz="2000" dirty="0" smtClean="0"/>
            </a:p>
          </p:txBody>
        </p:sp>
        <p:sp>
          <p:nvSpPr>
            <p:cNvPr id="7" name="等腰三角形 6"/>
            <p:cNvSpPr/>
            <p:nvPr/>
          </p:nvSpPr>
          <p:spPr>
            <a:xfrm>
              <a:off x="8865685" y="4952406"/>
              <a:ext cx="193287" cy="227603"/>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肘形连接符 7"/>
            <p:cNvCxnSpPr>
              <a:stCxn id="7" idx="3"/>
              <a:endCxn id="5" idx="0"/>
            </p:cNvCxnSpPr>
            <p:nvPr/>
          </p:nvCxnSpPr>
          <p:spPr>
            <a:xfrm rot="5400000">
              <a:off x="8081035" y="4685871"/>
              <a:ext cx="387157" cy="1375432"/>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7" idx="3"/>
              <a:endCxn id="6" idx="0"/>
            </p:cNvCxnSpPr>
            <p:nvPr/>
          </p:nvCxnSpPr>
          <p:spPr>
            <a:xfrm rot="16200000" flipH="1">
              <a:off x="9460257" y="4682081"/>
              <a:ext cx="390728" cy="1386584"/>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91159" y="4127302"/>
              <a:ext cx="5418680" cy="2480866"/>
            </a:xfrm>
            <a:prstGeom prst="rect">
              <a:avLst/>
            </a:prstGeom>
            <a:ln>
              <a:solidFill>
                <a:srgbClr val="A5A5A5"/>
              </a:solidFill>
            </a:ln>
          </p:spPr>
          <p:style>
            <a:lnRef idx="3">
              <a:schemeClr val="lt1"/>
            </a:lnRef>
            <a:fillRef idx="1">
              <a:schemeClr val="accent3"/>
            </a:fillRef>
            <a:effectRef idx="1">
              <a:schemeClr val="accent3"/>
            </a:effectRef>
            <a:fontRef idx="minor">
              <a:schemeClr val="lt1"/>
            </a:fontRef>
          </p:style>
          <p:txBody>
            <a:bodyPr rtlCol="0" anchor="ctr"/>
            <a:lstStyle/>
            <a:p>
              <a:r>
                <a:rPr lang="en-US" altLang="zh-CN" sz="2000" dirty="0" smtClean="0"/>
                <a:t>public class Some{</a:t>
              </a:r>
            </a:p>
            <a:p>
              <a:r>
                <a:rPr lang="en-US" altLang="zh-CN" sz="2000" dirty="0" smtClean="0"/>
                <a:t>     public void action (Animal a){</a:t>
              </a:r>
            </a:p>
            <a:p>
              <a:r>
                <a:rPr lang="en-US" altLang="zh-CN" sz="2000" dirty="0"/>
                <a:t> </a:t>
              </a:r>
              <a:r>
                <a:rPr lang="en-US" altLang="zh-CN" sz="2000" dirty="0" smtClean="0"/>
                <a:t>          …</a:t>
              </a:r>
            </a:p>
            <a:p>
              <a:r>
                <a:rPr lang="en-US" altLang="zh-CN" sz="2000" dirty="0"/>
                <a:t> </a:t>
              </a:r>
              <a:r>
                <a:rPr lang="en-US" altLang="zh-CN" sz="2000" dirty="0" smtClean="0"/>
                <a:t>          if(a </a:t>
              </a:r>
              <a:r>
                <a:rPr lang="en-US" altLang="zh-CN" sz="2000" dirty="0" err="1" smtClean="0"/>
                <a:t>instanceof</a:t>
              </a:r>
              <a:r>
                <a:rPr lang="en-US" altLang="zh-CN" sz="2000" dirty="0" smtClean="0"/>
                <a:t> Fish) (Fish)</a:t>
              </a:r>
              <a:r>
                <a:rPr lang="en-US" altLang="zh-CN" sz="2000" dirty="0" err="1" smtClean="0"/>
                <a:t>a.swim</a:t>
              </a:r>
              <a:r>
                <a:rPr lang="en-US" altLang="zh-CN" sz="2000" dirty="0" smtClean="0"/>
                <a:t>();</a:t>
              </a:r>
            </a:p>
            <a:p>
              <a:r>
                <a:rPr lang="en-US" altLang="zh-CN" sz="2000" dirty="0" smtClean="0"/>
                <a:t>           </a:t>
              </a:r>
              <a:r>
                <a:rPr lang="en-US" altLang="zh-CN" sz="2000" dirty="0">
                  <a:solidFill>
                    <a:schemeClr val="accent6">
                      <a:lumMod val="50000"/>
                    </a:schemeClr>
                  </a:solidFill>
                </a:rPr>
                <a:t>if(a </a:t>
              </a:r>
              <a:r>
                <a:rPr lang="en-US" altLang="zh-CN" sz="2000" dirty="0" err="1">
                  <a:solidFill>
                    <a:schemeClr val="accent6">
                      <a:lumMod val="50000"/>
                    </a:schemeClr>
                  </a:solidFill>
                </a:rPr>
                <a:t>instanceof</a:t>
              </a:r>
              <a:r>
                <a:rPr lang="en-US" altLang="zh-CN" sz="2000" dirty="0">
                  <a:solidFill>
                    <a:schemeClr val="accent6">
                      <a:lumMod val="50000"/>
                    </a:schemeClr>
                  </a:solidFill>
                </a:rPr>
                <a:t> </a:t>
              </a:r>
              <a:r>
                <a:rPr lang="en-US" altLang="zh-CN" sz="2000" dirty="0" smtClean="0">
                  <a:solidFill>
                    <a:schemeClr val="accent6">
                      <a:lumMod val="50000"/>
                    </a:schemeClr>
                  </a:solidFill>
                </a:rPr>
                <a:t>Swan) (Swan)</a:t>
              </a:r>
              <a:r>
                <a:rPr lang="en-US" altLang="zh-CN" sz="2000" dirty="0" err="1" smtClean="0">
                  <a:solidFill>
                    <a:schemeClr val="accent6">
                      <a:lumMod val="50000"/>
                    </a:schemeClr>
                  </a:solidFill>
                </a:rPr>
                <a:t>a.fly</a:t>
              </a:r>
              <a:r>
                <a:rPr lang="en-US" altLang="zh-CN" sz="2000" dirty="0" smtClean="0">
                  <a:solidFill>
                    <a:schemeClr val="accent6">
                      <a:lumMod val="50000"/>
                    </a:schemeClr>
                  </a:solidFill>
                </a:rPr>
                <a:t>();</a:t>
              </a:r>
            </a:p>
            <a:p>
              <a:r>
                <a:rPr lang="en-US" altLang="zh-CN" sz="2000" dirty="0"/>
                <a:t> </a:t>
              </a:r>
              <a:r>
                <a:rPr lang="en-US" altLang="zh-CN" sz="2000" dirty="0" smtClean="0"/>
                <a:t>          …</a:t>
              </a:r>
            </a:p>
            <a:p>
              <a:r>
                <a:rPr lang="en-US" altLang="zh-CN" sz="2000" dirty="0"/>
                <a:t> </a:t>
              </a:r>
              <a:r>
                <a:rPr lang="en-US" altLang="zh-CN" sz="2000" dirty="0" smtClean="0"/>
                <a:t>    }</a:t>
              </a:r>
            </a:p>
            <a:p>
              <a:r>
                <a:rPr lang="en-US" altLang="zh-CN" sz="2000" dirty="0" smtClean="0"/>
                <a:t>}</a:t>
              </a:r>
            </a:p>
          </p:txBody>
        </p:sp>
        <p:cxnSp>
          <p:nvCxnSpPr>
            <p:cNvPr id="14" name="肘形连接符 13"/>
            <p:cNvCxnSpPr>
              <a:stCxn id="4" idx="1"/>
              <a:endCxn id="13" idx="3"/>
            </p:cNvCxnSpPr>
            <p:nvPr/>
          </p:nvCxnSpPr>
          <p:spPr>
            <a:xfrm rot="10800000" flipV="1">
              <a:off x="6209840" y="4433691"/>
              <a:ext cx="1486945" cy="934044"/>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灯片编号占位符 10"/>
          <p:cNvSpPr>
            <a:spLocks noGrp="1"/>
          </p:cNvSpPr>
          <p:nvPr>
            <p:ph type="sldNum" sz="quarter" idx="12"/>
          </p:nvPr>
        </p:nvSpPr>
        <p:spPr/>
        <p:txBody>
          <a:bodyPr/>
          <a:lstStyle/>
          <a:p>
            <a:fld id="{51D33244-3606-41CE-A48D-47F57B9C6720}" type="slidenum">
              <a:rPr lang="zh-CN" altLang="en-US" smtClean="0"/>
              <a:t>12</a:t>
            </a:fld>
            <a:endParaRPr lang="zh-CN" altLang="en-US"/>
          </a:p>
        </p:txBody>
      </p:sp>
    </p:spTree>
    <p:extLst>
      <p:ext uri="{BB962C8B-B14F-4D97-AF65-F5344CB8AC3E}">
        <p14:creationId xmlns:p14="http://schemas.microsoft.com/office/powerpoint/2010/main" val="3213681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类型层次下的正确性</a:t>
            </a:r>
            <a:r>
              <a:rPr lang="zh-CN" altLang="en-US" dirty="0"/>
              <a:t>检查</a:t>
            </a:r>
            <a:r>
              <a:rPr lang="zh-CN" altLang="en-US" dirty="0" smtClean="0"/>
              <a:t>问题</a:t>
            </a:r>
            <a:endParaRPr lang="zh-CN" altLang="en-US" dirty="0"/>
          </a:p>
        </p:txBody>
      </p:sp>
      <p:sp>
        <p:nvSpPr>
          <p:cNvPr id="3" name="内容占位符 2"/>
          <p:cNvSpPr>
            <a:spLocks noGrp="1"/>
          </p:cNvSpPr>
          <p:nvPr>
            <p:ph idx="1"/>
          </p:nvPr>
        </p:nvSpPr>
        <p:spPr/>
        <p:txBody>
          <a:bodyPr/>
          <a:lstStyle/>
          <a:p>
            <a:r>
              <a:rPr lang="zh-CN" altLang="en-US" dirty="0" smtClean="0"/>
              <a:t>类正确</a:t>
            </a:r>
            <a:endParaRPr lang="en-US" altLang="zh-CN" dirty="0" smtClean="0"/>
          </a:p>
          <a:p>
            <a:pPr lvl="1"/>
            <a:r>
              <a:rPr lang="zh-CN" altLang="en-US" dirty="0" smtClean="0"/>
              <a:t>对象状态保持有效</a:t>
            </a:r>
            <a:endParaRPr lang="en-US" altLang="zh-CN" dirty="0" smtClean="0"/>
          </a:p>
          <a:p>
            <a:pPr lvl="1"/>
            <a:r>
              <a:rPr lang="zh-CN" altLang="en-US" dirty="0" smtClean="0"/>
              <a:t>类方法实现满足其规格要求</a:t>
            </a:r>
            <a:endParaRPr lang="en-US" altLang="zh-CN" dirty="0" smtClean="0"/>
          </a:p>
          <a:p>
            <a:r>
              <a:rPr lang="zh-CN" altLang="en-US" dirty="0" smtClean="0"/>
              <a:t>类型层次下的正确性检查</a:t>
            </a:r>
            <a:endParaRPr lang="en-US" altLang="zh-CN" dirty="0" smtClean="0"/>
          </a:p>
          <a:p>
            <a:pPr lvl="1"/>
            <a:r>
              <a:rPr lang="zh-CN" altLang="en-US" dirty="0"/>
              <a:t>检查</a:t>
            </a:r>
            <a:r>
              <a:rPr lang="zh-CN" altLang="en-US" dirty="0" smtClean="0"/>
              <a:t>基类是否正确</a:t>
            </a:r>
            <a:endParaRPr lang="en-US" altLang="zh-CN" dirty="0" smtClean="0"/>
          </a:p>
          <a:p>
            <a:pPr lvl="1"/>
            <a:r>
              <a:rPr lang="zh-CN" altLang="en-US" dirty="0"/>
              <a:t>检查</a:t>
            </a:r>
            <a:r>
              <a:rPr lang="zh-CN" altLang="en-US" dirty="0" smtClean="0"/>
              <a:t>子类对象是否始终有效（所有方法都不会导致不变式为假）</a:t>
            </a:r>
            <a:endParaRPr lang="en-US" altLang="zh-CN" dirty="0" smtClean="0"/>
          </a:p>
          <a:p>
            <a:pPr lvl="1"/>
            <a:r>
              <a:rPr lang="zh-CN" altLang="en-US" dirty="0"/>
              <a:t>检查</a:t>
            </a:r>
            <a:r>
              <a:rPr lang="zh-CN" altLang="en-US" dirty="0" smtClean="0"/>
              <a:t>子类新增方法是否正确</a:t>
            </a:r>
            <a:endParaRPr lang="en-US" altLang="zh-CN" dirty="0" smtClean="0"/>
          </a:p>
          <a:p>
            <a:pPr lvl="1"/>
            <a:r>
              <a:rPr lang="zh-CN" altLang="en-US" dirty="0"/>
              <a:t>检查</a:t>
            </a:r>
            <a:r>
              <a:rPr lang="zh-CN" altLang="en-US" dirty="0" smtClean="0"/>
              <a:t>子类重写方法是否正确</a:t>
            </a:r>
            <a:endParaRPr lang="en-US" altLang="zh-CN" dirty="0" smtClean="0"/>
          </a:p>
        </p:txBody>
      </p:sp>
      <p:sp>
        <p:nvSpPr>
          <p:cNvPr id="4" name="灯片编号占位符 3"/>
          <p:cNvSpPr>
            <a:spLocks noGrp="1"/>
          </p:cNvSpPr>
          <p:nvPr>
            <p:ph type="sldNum" sz="quarter" idx="12"/>
          </p:nvPr>
        </p:nvSpPr>
        <p:spPr/>
        <p:txBody>
          <a:bodyPr/>
          <a:lstStyle/>
          <a:p>
            <a:fld id="{51D33244-3606-41CE-A48D-47F57B9C6720}" type="slidenum">
              <a:rPr lang="zh-CN" altLang="en-US" smtClean="0"/>
              <a:t>13</a:t>
            </a:fld>
            <a:endParaRPr lang="zh-CN" altLang="en-US"/>
          </a:p>
        </p:txBody>
      </p:sp>
    </p:spTree>
    <p:extLst>
      <p:ext uri="{BB962C8B-B14F-4D97-AF65-F5344CB8AC3E}">
        <p14:creationId xmlns:p14="http://schemas.microsoft.com/office/powerpoint/2010/main" val="39158670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类型层次下的</a:t>
            </a:r>
            <a:r>
              <a:rPr lang="zh-CN" altLang="en-US" dirty="0" smtClean="0"/>
              <a:t>正确性</a:t>
            </a:r>
            <a:r>
              <a:rPr lang="zh-CN" altLang="en-US" dirty="0"/>
              <a:t>检查</a:t>
            </a:r>
            <a:r>
              <a:rPr lang="zh-CN" altLang="en-US" dirty="0" smtClean="0"/>
              <a:t>问题</a:t>
            </a:r>
            <a:endParaRPr lang="zh-CN" altLang="en-US" dirty="0"/>
          </a:p>
        </p:txBody>
      </p:sp>
      <p:sp>
        <p:nvSpPr>
          <p:cNvPr id="3" name="内容占位符 2"/>
          <p:cNvSpPr>
            <a:spLocks noGrp="1"/>
          </p:cNvSpPr>
          <p:nvPr>
            <p:ph idx="1"/>
          </p:nvPr>
        </p:nvSpPr>
        <p:spPr/>
        <p:txBody>
          <a:bodyPr/>
          <a:lstStyle/>
          <a:p>
            <a:r>
              <a:rPr lang="zh-CN" altLang="en-US" dirty="0" smtClean="0"/>
              <a:t>子类对象的有效性</a:t>
            </a:r>
            <a:endParaRPr lang="en-US" altLang="zh-CN" dirty="0" smtClean="0"/>
          </a:p>
          <a:p>
            <a:pPr lvl="1"/>
            <a:r>
              <a:rPr lang="zh-CN" altLang="en-US" dirty="0" smtClean="0"/>
              <a:t>构造器不能导致</a:t>
            </a:r>
            <a:r>
              <a:rPr lang="zh-CN" altLang="en-US" b="1" u="sng" dirty="0" smtClean="0"/>
              <a:t>父类</a:t>
            </a:r>
            <a:r>
              <a:rPr lang="en-US" altLang="zh-CN" dirty="0" smtClean="0"/>
              <a:t>rep</a:t>
            </a:r>
            <a:r>
              <a:rPr lang="zh-CN" altLang="en-US" dirty="0" smtClean="0"/>
              <a:t>无效</a:t>
            </a:r>
            <a:endParaRPr lang="en-US" altLang="zh-CN" dirty="0" smtClean="0"/>
          </a:p>
          <a:p>
            <a:pPr lvl="1"/>
            <a:r>
              <a:rPr lang="zh-CN" altLang="en-US" dirty="0"/>
              <a:t>构造</a:t>
            </a:r>
            <a:r>
              <a:rPr lang="zh-CN" altLang="en-US" dirty="0" smtClean="0"/>
              <a:t>器保证</a:t>
            </a:r>
            <a:r>
              <a:rPr lang="zh-CN" altLang="en-US" b="1" u="sng" dirty="0" smtClean="0"/>
              <a:t>子类</a:t>
            </a:r>
            <a:r>
              <a:rPr lang="zh-CN" altLang="en-US" dirty="0" smtClean="0"/>
              <a:t>新定义</a:t>
            </a:r>
            <a:r>
              <a:rPr lang="en-US" altLang="zh-CN" dirty="0" smtClean="0"/>
              <a:t>rep</a:t>
            </a:r>
            <a:r>
              <a:rPr lang="zh-CN" altLang="en-US" dirty="0" smtClean="0"/>
              <a:t>有效</a:t>
            </a:r>
            <a:endParaRPr lang="en-US" altLang="zh-CN" dirty="0" smtClean="0"/>
          </a:p>
          <a:p>
            <a:pPr lvl="1"/>
            <a:r>
              <a:rPr lang="zh-CN" altLang="en-US" dirty="0" smtClean="0"/>
              <a:t>针对所有子类更新方法</a:t>
            </a:r>
            <a:endParaRPr lang="en-US" altLang="zh-CN" dirty="0" smtClean="0"/>
          </a:p>
          <a:p>
            <a:pPr lvl="2"/>
            <a:r>
              <a:rPr lang="zh-CN" altLang="en-US" dirty="0" smtClean="0"/>
              <a:t>如果更新了</a:t>
            </a:r>
            <a:r>
              <a:rPr lang="zh-CN" altLang="en-US" b="1" u="sng" dirty="0" smtClean="0"/>
              <a:t>父类</a:t>
            </a:r>
            <a:r>
              <a:rPr lang="en-US" altLang="zh-CN" dirty="0" smtClean="0"/>
              <a:t>rep</a:t>
            </a:r>
            <a:r>
              <a:rPr lang="zh-CN" altLang="en-US" dirty="0" smtClean="0"/>
              <a:t>，需要检查是否导致父类</a:t>
            </a:r>
            <a:r>
              <a:rPr lang="en-US" altLang="zh-CN" dirty="0" smtClean="0"/>
              <a:t>rep</a:t>
            </a:r>
            <a:r>
              <a:rPr lang="zh-CN" altLang="en-US" dirty="0" smtClean="0"/>
              <a:t>无效</a:t>
            </a:r>
            <a:endParaRPr lang="en-US" altLang="zh-CN" dirty="0" smtClean="0"/>
          </a:p>
          <a:p>
            <a:pPr lvl="2"/>
            <a:r>
              <a:rPr lang="zh-CN" altLang="en-US" dirty="0" smtClean="0"/>
              <a:t>如果更新了</a:t>
            </a:r>
            <a:r>
              <a:rPr lang="zh-CN" altLang="en-US" b="1" u="sng" dirty="0" smtClean="0"/>
              <a:t>子类</a:t>
            </a:r>
            <a:r>
              <a:rPr lang="en-US" altLang="zh-CN" dirty="0" smtClean="0"/>
              <a:t>rep</a:t>
            </a:r>
            <a:r>
              <a:rPr lang="zh-CN" altLang="en-US" dirty="0" smtClean="0"/>
              <a:t>，需要检查是否导致子类</a:t>
            </a:r>
            <a:r>
              <a:rPr lang="en-US" altLang="zh-CN" dirty="0" smtClean="0"/>
              <a:t>rep</a:t>
            </a:r>
            <a:r>
              <a:rPr lang="zh-CN" altLang="en-US" dirty="0"/>
              <a:t>无</a:t>
            </a:r>
            <a:r>
              <a:rPr lang="zh-CN" altLang="en-US" dirty="0" smtClean="0"/>
              <a:t>效</a:t>
            </a:r>
            <a:endParaRPr lang="en-US" altLang="zh-CN" dirty="0" smtClean="0"/>
          </a:p>
          <a:p>
            <a:pPr lvl="1"/>
            <a:r>
              <a:rPr lang="zh-CN" altLang="en-US" dirty="0" smtClean="0"/>
              <a:t>如果子类不能直接操作父类的</a:t>
            </a:r>
            <a:r>
              <a:rPr lang="en-US" altLang="zh-CN" dirty="0" smtClean="0"/>
              <a:t>rep</a:t>
            </a:r>
            <a:r>
              <a:rPr lang="zh-CN" altLang="en-US" dirty="0" smtClean="0"/>
              <a:t>，则简单许多</a:t>
            </a:r>
            <a:endParaRPr lang="en-US" altLang="zh-CN" dirty="0" smtClean="0"/>
          </a:p>
          <a:p>
            <a:pPr lvl="2"/>
            <a:r>
              <a:rPr lang="zh-CN" altLang="en-US" dirty="0"/>
              <a:t>子</a:t>
            </a:r>
            <a:r>
              <a:rPr lang="zh-CN" altLang="en-US" dirty="0" smtClean="0"/>
              <a:t>类更新方法不可能直接更新父类</a:t>
            </a:r>
            <a:r>
              <a:rPr lang="en-US" altLang="zh-CN" dirty="0" smtClean="0"/>
              <a:t>rep</a:t>
            </a:r>
          </a:p>
          <a:p>
            <a:pPr lvl="2"/>
            <a:r>
              <a:rPr lang="zh-CN" altLang="en-US" dirty="0" smtClean="0"/>
              <a:t>只能调用父类方法来更新父类</a:t>
            </a:r>
            <a:r>
              <a:rPr lang="en-US" altLang="zh-CN" dirty="0" smtClean="0"/>
              <a:t>rep----&gt;</a:t>
            </a:r>
            <a:r>
              <a:rPr lang="zh-CN" altLang="en-US" dirty="0" smtClean="0"/>
              <a:t>父类所有方法都不会导致</a:t>
            </a:r>
            <a:r>
              <a:rPr lang="en-US" altLang="zh-CN" dirty="0" err="1" smtClean="0"/>
              <a:t>repOK</a:t>
            </a:r>
            <a:r>
              <a:rPr lang="zh-CN" altLang="en-US" dirty="0" smtClean="0"/>
              <a:t>为假！</a:t>
            </a:r>
            <a:endParaRPr lang="zh-CN" altLang="en-US" dirty="0"/>
          </a:p>
        </p:txBody>
      </p:sp>
      <p:sp>
        <p:nvSpPr>
          <p:cNvPr id="4" name="灯片编号占位符 3"/>
          <p:cNvSpPr>
            <a:spLocks noGrp="1"/>
          </p:cNvSpPr>
          <p:nvPr>
            <p:ph type="sldNum" sz="quarter" idx="12"/>
          </p:nvPr>
        </p:nvSpPr>
        <p:spPr/>
        <p:txBody>
          <a:bodyPr/>
          <a:lstStyle/>
          <a:p>
            <a:fld id="{51D33244-3606-41CE-A48D-47F57B9C6720}" type="slidenum">
              <a:rPr lang="zh-CN" altLang="en-US" smtClean="0"/>
              <a:t>14</a:t>
            </a:fld>
            <a:endParaRPr lang="zh-CN" altLang="en-US"/>
          </a:p>
        </p:txBody>
      </p:sp>
    </p:spTree>
    <p:extLst>
      <p:ext uri="{BB962C8B-B14F-4D97-AF65-F5344CB8AC3E}">
        <p14:creationId xmlns:p14="http://schemas.microsoft.com/office/powerpoint/2010/main" val="41597835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集合元素的迭代访问</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使用类来封装和管理数据</a:t>
            </a:r>
            <a:endParaRPr lang="en-US" altLang="zh-CN" dirty="0" smtClean="0"/>
          </a:p>
          <a:p>
            <a:r>
              <a:rPr lang="zh-CN" altLang="en-US" dirty="0" smtClean="0"/>
              <a:t>集合是一类重要的数据封装和管理类型</a:t>
            </a:r>
            <a:endParaRPr lang="en-US" altLang="zh-CN" dirty="0" smtClean="0"/>
          </a:p>
          <a:p>
            <a:pPr lvl="1"/>
            <a:r>
              <a:rPr lang="zh-CN" altLang="en-US" dirty="0" smtClean="0"/>
              <a:t>所有程序几乎都涉及</a:t>
            </a:r>
            <a:endParaRPr lang="en-US" altLang="zh-CN" dirty="0" smtClean="0"/>
          </a:p>
          <a:p>
            <a:pPr lvl="1"/>
            <a:r>
              <a:rPr lang="zh-CN" altLang="en-US" dirty="0" smtClean="0"/>
              <a:t>具有动态性</a:t>
            </a:r>
            <a:endParaRPr lang="en-US" altLang="zh-CN" dirty="0" smtClean="0"/>
          </a:p>
          <a:p>
            <a:pPr lvl="1"/>
            <a:r>
              <a:rPr lang="zh-CN" altLang="en-US" dirty="0" smtClean="0"/>
              <a:t>实现方式多样化：</a:t>
            </a:r>
            <a:r>
              <a:rPr lang="en-US" altLang="zh-CN" dirty="0" smtClean="0"/>
              <a:t>Array, Vector, List, </a:t>
            </a:r>
            <a:r>
              <a:rPr lang="en-US" altLang="zh-CN" dirty="0" err="1" smtClean="0"/>
              <a:t>HashSet</a:t>
            </a:r>
            <a:r>
              <a:rPr lang="en-US" altLang="zh-CN" dirty="0" smtClean="0"/>
              <a:t>, Tree, Graph,…</a:t>
            </a:r>
          </a:p>
          <a:p>
            <a:r>
              <a:rPr lang="zh-CN" altLang="en-US" dirty="0" smtClean="0"/>
              <a:t>集合类型的操作</a:t>
            </a:r>
            <a:endParaRPr lang="en-US" altLang="zh-CN" dirty="0" smtClean="0"/>
          </a:p>
          <a:p>
            <a:pPr lvl="1"/>
            <a:r>
              <a:rPr lang="zh-CN" altLang="en-US" dirty="0" smtClean="0"/>
              <a:t>查看操作：元素个数、是否为空、是否存在某个元素、定位某个元素、查找某个元素</a:t>
            </a:r>
            <a:r>
              <a:rPr lang="en-US" altLang="zh-CN" dirty="0" smtClean="0"/>
              <a:t>…</a:t>
            </a:r>
          </a:p>
          <a:p>
            <a:pPr lvl="1"/>
            <a:r>
              <a:rPr lang="zh-CN" altLang="en-US" dirty="0" smtClean="0"/>
              <a:t>更新操作：排序、插入、删除、重复排除</a:t>
            </a:r>
            <a:r>
              <a:rPr lang="en-US" altLang="zh-CN" dirty="0" smtClean="0"/>
              <a:t>…</a:t>
            </a:r>
          </a:p>
          <a:p>
            <a:r>
              <a:rPr lang="en-US" altLang="zh-CN" dirty="0" smtClean="0"/>
              <a:t>User</a:t>
            </a:r>
            <a:r>
              <a:rPr lang="zh-CN" altLang="en-US" dirty="0" smtClean="0"/>
              <a:t>的期望</a:t>
            </a:r>
            <a:endParaRPr lang="en-US" altLang="zh-CN" dirty="0" smtClean="0"/>
          </a:p>
          <a:p>
            <a:pPr lvl="1"/>
            <a:r>
              <a:rPr lang="zh-CN" altLang="en-US" dirty="0" smtClean="0"/>
              <a:t>管理集合</a:t>
            </a:r>
            <a:endParaRPr lang="en-US" altLang="zh-CN" dirty="0" smtClean="0"/>
          </a:p>
          <a:p>
            <a:pPr lvl="1"/>
            <a:r>
              <a:rPr lang="zh-CN" altLang="en-US" dirty="0" smtClean="0"/>
              <a:t>遍历集合元素进行特定的处理</a:t>
            </a:r>
            <a:r>
              <a:rPr lang="en-US" altLang="zh-CN" dirty="0" smtClean="0"/>
              <a:t>(User</a:t>
            </a:r>
            <a:r>
              <a:rPr lang="zh-CN" altLang="en-US" dirty="0" smtClean="0"/>
              <a:t>的业务逻辑</a:t>
            </a:r>
            <a:r>
              <a:rPr lang="en-US" altLang="zh-CN" dirty="0" smtClean="0"/>
              <a:t>)</a:t>
            </a:r>
            <a:endParaRPr lang="zh-CN" altLang="en-US" dirty="0"/>
          </a:p>
        </p:txBody>
      </p:sp>
      <p:sp>
        <p:nvSpPr>
          <p:cNvPr id="4" name="文本框 3"/>
          <p:cNvSpPr txBox="1"/>
          <p:nvPr/>
        </p:nvSpPr>
        <p:spPr>
          <a:xfrm>
            <a:off x="7617883" y="4950665"/>
            <a:ext cx="3735917" cy="83099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zh-CN" altLang="en-US" sz="2400" dirty="0" smtClean="0"/>
              <a:t>找出</a:t>
            </a:r>
            <a:r>
              <a:rPr lang="en-US" altLang="zh-CN" sz="2400" dirty="0" err="1" smtClean="0"/>
              <a:t>MaxIntSet</a:t>
            </a:r>
            <a:r>
              <a:rPr lang="zh-CN" altLang="en-US" sz="2400" dirty="0" smtClean="0"/>
              <a:t>中与中值相差不超过半径</a:t>
            </a:r>
            <a:r>
              <a:rPr lang="en-US" altLang="zh-CN" sz="2400" dirty="0" smtClean="0"/>
              <a:t>r</a:t>
            </a:r>
            <a:r>
              <a:rPr lang="zh-CN" altLang="en-US" sz="2400" dirty="0" smtClean="0"/>
              <a:t>的所有元素</a:t>
            </a:r>
            <a:endParaRPr lang="zh-CN" altLang="en-US" sz="2400" dirty="0"/>
          </a:p>
        </p:txBody>
      </p:sp>
      <p:sp>
        <p:nvSpPr>
          <p:cNvPr id="5" name="灯片编号占位符 4"/>
          <p:cNvSpPr>
            <a:spLocks noGrp="1"/>
          </p:cNvSpPr>
          <p:nvPr>
            <p:ph type="sldNum" sz="quarter" idx="12"/>
          </p:nvPr>
        </p:nvSpPr>
        <p:spPr/>
        <p:txBody>
          <a:bodyPr/>
          <a:lstStyle/>
          <a:p>
            <a:fld id="{51D33244-3606-41CE-A48D-47F57B9C6720}" type="slidenum">
              <a:rPr lang="zh-CN" altLang="en-US" smtClean="0"/>
              <a:t>15</a:t>
            </a:fld>
            <a:endParaRPr lang="zh-CN" altLang="en-US"/>
          </a:p>
        </p:txBody>
      </p:sp>
    </p:spTree>
    <p:extLst>
      <p:ext uri="{BB962C8B-B14F-4D97-AF65-F5344CB8AC3E}">
        <p14:creationId xmlns:p14="http://schemas.microsoft.com/office/powerpoint/2010/main" val="25536803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集合元素的迭代访问</a:t>
            </a:r>
          </a:p>
        </p:txBody>
      </p:sp>
      <p:sp>
        <p:nvSpPr>
          <p:cNvPr id="3" name="内容占位符 2"/>
          <p:cNvSpPr>
            <a:spLocks noGrp="1"/>
          </p:cNvSpPr>
          <p:nvPr>
            <p:ph idx="1"/>
          </p:nvPr>
        </p:nvSpPr>
        <p:spPr/>
        <p:txBody>
          <a:bodyPr>
            <a:normAutofit fontScale="85000" lnSpcReduction="20000"/>
          </a:bodyPr>
          <a:lstStyle/>
          <a:p>
            <a:r>
              <a:rPr lang="zh-CN" altLang="en-US" dirty="0" smtClean="0"/>
              <a:t>方法</a:t>
            </a:r>
            <a:r>
              <a:rPr lang="en-US" altLang="zh-CN" dirty="0" smtClean="0"/>
              <a:t>1</a:t>
            </a:r>
            <a:r>
              <a:rPr lang="zh-CN" altLang="en-US" dirty="0" smtClean="0"/>
              <a:t>：无保护访问</a:t>
            </a:r>
            <a:endParaRPr lang="en-US" altLang="zh-CN" dirty="0" smtClean="0"/>
          </a:p>
          <a:p>
            <a:pPr lvl="1"/>
            <a:r>
              <a:rPr lang="zh-CN" altLang="en-US" dirty="0" smtClean="0"/>
              <a:t>直接把一个对象的内部</a:t>
            </a:r>
            <a:r>
              <a:rPr lang="en-US" altLang="zh-CN" dirty="0" smtClean="0"/>
              <a:t>rep</a:t>
            </a:r>
            <a:r>
              <a:rPr lang="zh-CN" altLang="en-US" dirty="0" smtClean="0"/>
              <a:t>返回给用户进行操作</a:t>
            </a:r>
            <a:endParaRPr lang="en-US" altLang="zh-CN" dirty="0" smtClean="0"/>
          </a:p>
          <a:p>
            <a:pPr lvl="1"/>
            <a:r>
              <a:rPr lang="zh-CN" altLang="en-US" dirty="0" smtClean="0"/>
              <a:t>对象自己无法控制</a:t>
            </a:r>
            <a:r>
              <a:rPr lang="en-US" altLang="zh-CN" dirty="0" smtClean="0"/>
              <a:t>rep</a:t>
            </a:r>
            <a:r>
              <a:rPr lang="zh-CN" altLang="en-US" dirty="0" smtClean="0"/>
              <a:t>状态，会导致无法保证</a:t>
            </a:r>
            <a:r>
              <a:rPr lang="en-US" altLang="zh-CN" dirty="0" smtClean="0"/>
              <a:t>invariant</a:t>
            </a:r>
            <a:r>
              <a:rPr lang="zh-CN" altLang="en-US" dirty="0" smtClean="0"/>
              <a:t>是否满足</a:t>
            </a:r>
            <a:endParaRPr lang="en-US" altLang="zh-CN" dirty="0" smtClean="0"/>
          </a:p>
          <a:p>
            <a:pPr lvl="1"/>
            <a:r>
              <a:rPr lang="zh-CN" altLang="en-US" dirty="0" smtClean="0"/>
              <a:t>例：对</a:t>
            </a:r>
            <a:r>
              <a:rPr lang="en-US" altLang="zh-CN" dirty="0" err="1" smtClean="0"/>
              <a:t>IntSet</a:t>
            </a:r>
            <a:r>
              <a:rPr lang="zh-CN" altLang="en-US" dirty="0" smtClean="0"/>
              <a:t>元素求和</a:t>
            </a:r>
            <a:endParaRPr lang="en-US" altLang="zh-CN" dirty="0" smtClean="0"/>
          </a:p>
          <a:p>
            <a:r>
              <a:rPr lang="zh-CN" altLang="en-US" dirty="0" smtClean="0"/>
              <a:t>方法</a:t>
            </a:r>
            <a:r>
              <a:rPr lang="en-US" altLang="zh-CN" dirty="0" smtClean="0"/>
              <a:t>2</a:t>
            </a:r>
            <a:r>
              <a:rPr lang="zh-CN" altLang="en-US" dirty="0" smtClean="0"/>
              <a:t>：有保护的克隆访问</a:t>
            </a:r>
            <a:endParaRPr lang="en-US" altLang="zh-CN" dirty="0" smtClean="0"/>
          </a:p>
          <a:p>
            <a:pPr lvl="1"/>
            <a:r>
              <a:rPr lang="zh-CN" altLang="en-US" dirty="0" smtClean="0"/>
              <a:t>直接返回对象</a:t>
            </a:r>
            <a:r>
              <a:rPr lang="en-US" altLang="zh-CN" dirty="0" smtClean="0"/>
              <a:t>rep</a:t>
            </a:r>
            <a:r>
              <a:rPr lang="zh-CN" altLang="en-US" dirty="0" smtClean="0"/>
              <a:t>的克隆，对象数据得到保护</a:t>
            </a:r>
            <a:endParaRPr lang="en-US" altLang="zh-CN" dirty="0" smtClean="0"/>
          </a:p>
          <a:p>
            <a:pPr lvl="1"/>
            <a:r>
              <a:rPr lang="zh-CN" altLang="en-US" dirty="0" smtClean="0"/>
              <a:t>缺点：？</a:t>
            </a:r>
            <a:endParaRPr lang="en-US" altLang="zh-CN" dirty="0" smtClean="0"/>
          </a:p>
          <a:p>
            <a:r>
              <a:rPr lang="zh-CN" altLang="en-US" dirty="0" smtClean="0"/>
              <a:t>方法</a:t>
            </a:r>
            <a:r>
              <a:rPr lang="en-US" altLang="zh-CN" dirty="0" smtClean="0"/>
              <a:t>3</a:t>
            </a:r>
            <a:r>
              <a:rPr lang="zh-CN" altLang="en-US" dirty="0" smtClean="0"/>
              <a:t>：不规范的有保护访问</a:t>
            </a:r>
            <a:endParaRPr lang="en-US" altLang="zh-CN" dirty="0"/>
          </a:p>
          <a:p>
            <a:pPr lvl="1"/>
            <a:r>
              <a:rPr lang="zh-CN" altLang="en-US" dirty="0" smtClean="0"/>
              <a:t>获得集合元素个数</a:t>
            </a:r>
            <a:endParaRPr lang="en-US" altLang="zh-CN" dirty="0" smtClean="0"/>
          </a:p>
          <a:p>
            <a:pPr lvl="1"/>
            <a:r>
              <a:rPr lang="zh-CN" altLang="en-US" dirty="0" smtClean="0"/>
              <a:t>循环调用查找操作来获得相关的元素</a:t>
            </a:r>
            <a:endParaRPr lang="en-US" altLang="zh-CN" dirty="0" smtClean="0"/>
          </a:p>
          <a:p>
            <a:pPr lvl="1"/>
            <a:r>
              <a:rPr lang="en-US" altLang="zh-CN" dirty="0" smtClean="0"/>
              <a:t>for(</a:t>
            </a:r>
            <a:r>
              <a:rPr lang="en-US" altLang="zh-CN" dirty="0" err="1" smtClean="0"/>
              <a:t>i</a:t>
            </a:r>
            <a:r>
              <a:rPr lang="en-US" altLang="zh-CN" dirty="0" smtClean="0"/>
              <a:t>=0;i&lt;</a:t>
            </a:r>
            <a:r>
              <a:rPr lang="en-US" altLang="zh-CN" dirty="0" err="1" smtClean="0"/>
              <a:t>o.size</a:t>
            </a:r>
            <a:r>
              <a:rPr lang="en-US" altLang="zh-CN" dirty="0" smtClean="0"/>
              <a:t>();</a:t>
            </a:r>
            <a:r>
              <a:rPr lang="en-US" altLang="zh-CN" dirty="0" err="1" smtClean="0"/>
              <a:t>i</a:t>
            </a:r>
            <a:r>
              <a:rPr lang="en-US" altLang="zh-CN" dirty="0" smtClean="0"/>
              <a:t>++){…;</a:t>
            </a:r>
            <a:r>
              <a:rPr lang="en-US" altLang="zh-CN" dirty="0" err="1" smtClean="0"/>
              <a:t>o.get</a:t>
            </a:r>
            <a:r>
              <a:rPr lang="en-US" altLang="zh-CN" dirty="0" smtClean="0"/>
              <a:t>(</a:t>
            </a:r>
            <a:r>
              <a:rPr lang="en-US" altLang="zh-CN" dirty="0" err="1" smtClean="0"/>
              <a:t>i</a:t>
            </a:r>
            <a:r>
              <a:rPr lang="en-US" altLang="zh-CN" dirty="0" smtClean="0"/>
              <a:t>)…}</a:t>
            </a:r>
          </a:p>
          <a:p>
            <a:pPr lvl="1"/>
            <a:r>
              <a:rPr lang="zh-CN" altLang="en-US" dirty="0" smtClean="0"/>
              <a:t>例：为</a:t>
            </a:r>
            <a:r>
              <a:rPr lang="en-US" altLang="zh-CN" dirty="0" err="1" smtClean="0"/>
              <a:t>IntSet</a:t>
            </a:r>
            <a:r>
              <a:rPr lang="zh-CN" altLang="en-US" dirty="0" smtClean="0"/>
              <a:t>增加</a:t>
            </a:r>
            <a:r>
              <a:rPr lang="en-US" altLang="zh-CN" dirty="0" err="1" smtClean="0"/>
              <a:t>getAt</a:t>
            </a:r>
            <a:r>
              <a:rPr lang="en-US" altLang="zh-CN" dirty="0" smtClean="0"/>
              <a:t>(</a:t>
            </a:r>
            <a:r>
              <a:rPr lang="en-US" altLang="zh-CN" dirty="0" err="1" smtClean="0"/>
              <a:t>int</a:t>
            </a:r>
            <a:r>
              <a:rPr lang="en-US" altLang="zh-CN" dirty="0" smtClean="0"/>
              <a:t> index)</a:t>
            </a:r>
            <a:r>
              <a:rPr lang="zh-CN" altLang="en-US" dirty="0" smtClean="0"/>
              <a:t>方法</a:t>
            </a:r>
            <a:endParaRPr lang="en-US" altLang="zh-CN" dirty="0" smtClean="0"/>
          </a:p>
          <a:p>
            <a:pPr lvl="1"/>
            <a:r>
              <a:rPr lang="zh-CN" altLang="en-US" dirty="0" smtClean="0"/>
              <a:t>讨论：每个集合类型都要提供类似的方法，是否可以规范化？</a:t>
            </a:r>
            <a:endParaRPr lang="en-US" altLang="zh-CN" dirty="0" smtClean="0"/>
          </a:p>
          <a:p>
            <a:r>
              <a:rPr lang="zh-CN" altLang="en-US" dirty="0" smtClean="0"/>
              <a:t>方法</a:t>
            </a:r>
            <a:r>
              <a:rPr lang="en-US" altLang="zh-CN" dirty="0"/>
              <a:t>4</a:t>
            </a:r>
            <a:r>
              <a:rPr lang="zh-CN" altLang="en-US" dirty="0" smtClean="0"/>
              <a:t>：规范的有保护访问</a:t>
            </a:r>
            <a:r>
              <a:rPr lang="en-US" altLang="zh-CN" dirty="0" smtClean="0"/>
              <a:t>(</a:t>
            </a:r>
            <a:r>
              <a:rPr lang="zh-CN" altLang="en-US" dirty="0" smtClean="0"/>
              <a:t>迭代抽象机制</a:t>
            </a:r>
            <a:r>
              <a:rPr lang="en-US" altLang="zh-CN" dirty="0" smtClean="0"/>
              <a:t>)</a:t>
            </a:r>
            <a:endParaRPr lang="zh-CN" altLang="en-US" dirty="0"/>
          </a:p>
        </p:txBody>
      </p:sp>
      <p:sp>
        <p:nvSpPr>
          <p:cNvPr id="4" name="灯片编号占位符 3"/>
          <p:cNvSpPr>
            <a:spLocks noGrp="1"/>
          </p:cNvSpPr>
          <p:nvPr>
            <p:ph type="sldNum" sz="quarter" idx="12"/>
          </p:nvPr>
        </p:nvSpPr>
        <p:spPr/>
        <p:txBody>
          <a:bodyPr/>
          <a:lstStyle/>
          <a:p>
            <a:fld id="{51D33244-3606-41CE-A48D-47F57B9C6720}" type="slidenum">
              <a:rPr lang="zh-CN" altLang="en-US" smtClean="0"/>
              <a:t>16</a:t>
            </a:fld>
            <a:endParaRPr lang="zh-CN" altLang="en-US"/>
          </a:p>
        </p:txBody>
      </p:sp>
    </p:spTree>
    <p:extLst>
      <p:ext uri="{BB962C8B-B14F-4D97-AF65-F5344CB8AC3E}">
        <p14:creationId xmlns:p14="http://schemas.microsoft.com/office/powerpoint/2010/main" val="15723811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集合元素的迭代访问</a:t>
            </a:r>
          </a:p>
        </p:txBody>
      </p:sp>
      <p:sp>
        <p:nvSpPr>
          <p:cNvPr id="3" name="内容占位符 2"/>
          <p:cNvSpPr>
            <a:spLocks noGrp="1"/>
          </p:cNvSpPr>
          <p:nvPr>
            <p:ph idx="1"/>
          </p:nvPr>
        </p:nvSpPr>
        <p:spPr>
          <a:xfrm>
            <a:off x="838200" y="1825625"/>
            <a:ext cx="10515600" cy="2345622"/>
          </a:xfrm>
        </p:spPr>
        <p:txBody>
          <a:bodyPr>
            <a:normAutofit/>
          </a:bodyPr>
          <a:lstStyle/>
          <a:p>
            <a:r>
              <a:rPr lang="zh-CN" altLang="en-US" dirty="0" smtClean="0"/>
              <a:t>迭代抽象机制</a:t>
            </a:r>
            <a:endParaRPr lang="en-US" altLang="zh-CN" dirty="0" smtClean="0"/>
          </a:p>
          <a:p>
            <a:pPr lvl="1"/>
            <a:r>
              <a:rPr lang="zh-CN" altLang="en-US" dirty="0" smtClean="0"/>
              <a:t>通过模板化的迭代器接口规范元素访问</a:t>
            </a:r>
            <a:endParaRPr lang="en-US" altLang="zh-CN" dirty="0" smtClean="0"/>
          </a:p>
          <a:p>
            <a:pPr lvl="2"/>
            <a:r>
              <a:rPr lang="en-US" altLang="zh-CN" dirty="0" err="1" smtClean="0"/>
              <a:t>hasNext</a:t>
            </a:r>
            <a:r>
              <a:rPr lang="en-US" altLang="zh-CN" dirty="0" smtClean="0"/>
              <a:t>()</a:t>
            </a:r>
            <a:r>
              <a:rPr lang="zh-CN" altLang="en-US" dirty="0" smtClean="0"/>
              <a:t>判断是否还有元素来迭代访问</a:t>
            </a:r>
            <a:endParaRPr lang="en-US" altLang="zh-CN" dirty="0" smtClean="0"/>
          </a:p>
          <a:p>
            <a:pPr lvl="2"/>
            <a:r>
              <a:rPr lang="en-US" altLang="zh-CN" dirty="0" smtClean="0"/>
              <a:t>next()</a:t>
            </a:r>
            <a:r>
              <a:rPr lang="zh-CN" altLang="en-US" dirty="0" smtClean="0"/>
              <a:t>返回下一个元素</a:t>
            </a:r>
            <a:endParaRPr lang="en-US" altLang="zh-CN" dirty="0" smtClean="0"/>
          </a:p>
          <a:p>
            <a:pPr lvl="1"/>
            <a:r>
              <a:rPr lang="zh-CN" altLang="en-US" dirty="0"/>
              <a:t>一</a:t>
            </a:r>
            <a:r>
              <a:rPr lang="zh-CN" altLang="en-US" dirty="0" smtClean="0"/>
              <a:t>次只返回一个元素</a:t>
            </a:r>
            <a:endParaRPr lang="en-US" altLang="zh-CN" dirty="0" smtClean="0"/>
          </a:p>
          <a:p>
            <a:pPr lvl="1"/>
            <a:r>
              <a:rPr lang="zh-CN" altLang="en-US" dirty="0" smtClean="0"/>
              <a:t>有记忆的访问</a:t>
            </a:r>
            <a:r>
              <a:rPr lang="en-US" altLang="zh-CN" dirty="0" smtClean="0"/>
              <a:t>(iteration with memory)</a:t>
            </a:r>
            <a:endParaRPr lang="zh-CN" altLang="en-US" dirty="0"/>
          </a:p>
        </p:txBody>
      </p:sp>
      <p:sp>
        <p:nvSpPr>
          <p:cNvPr id="4" name="文本框 3"/>
          <p:cNvSpPr txBox="1"/>
          <p:nvPr/>
        </p:nvSpPr>
        <p:spPr>
          <a:xfrm>
            <a:off x="5053766" y="3061826"/>
            <a:ext cx="4299960" cy="646331"/>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altLang="zh-CN" dirty="0" smtClean="0"/>
              <a:t>for each result item </a:t>
            </a:r>
            <a:r>
              <a:rPr lang="en-US" altLang="zh-CN" dirty="0" err="1"/>
              <a:t>i</a:t>
            </a:r>
            <a:r>
              <a:rPr lang="en-US" altLang="zh-CN" dirty="0" smtClean="0"/>
              <a:t> produced by Iterator A</a:t>
            </a:r>
          </a:p>
          <a:p>
            <a:r>
              <a:rPr lang="en-US" altLang="zh-CN" dirty="0"/>
              <a:t> </a:t>
            </a:r>
            <a:r>
              <a:rPr lang="en-US" altLang="zh-CN" dirty="0" smtClean="0"/>
              <a:t>   do something with </a:t>
            </a:r>
            <a:r>
              <a:rPr lang="en-US" altLang="zh-CN" dirty="0" err="1" smtClean="0"/>
              <a:t>i</a:t>
            </a:r>
            <a:endParaRPr lang="en-US" altLang="zh-CN" dirty="0" smtClean="0"/>
          </a:p>
        </p:txBody>
      </p:sp>
      <p:sp>
        <p:nvSpPr>
          <p:cNvPr id="5" name="矩形 4"/>
          <p:cNvSpPr/>
          <p:nvPr/>
        </p:nvSpPr>
        <p:spPr>
          <a:xfrm>
            <a:off x="3583663" y="4712493"/>
            <a:ext cx="2190044" cy="745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Collective Class</a:t>
            </a:r>
            <a:endParaRPr lang="zh-CN" altLang="en-US" dirty="0"/>
          </a:p>
        </p:txBody>
      </p:sp>
      <p:sp>
        <p:nvSpPr>
          <p:cNvPr id="6" name="矩形 5"/>
          <p:cNvSpPr/>
          <p:nvPr/>
        </p:nvSpPr>
        <p:spPr>
          <a:xfrm>
            <a:off x="7331573" y="4712493"/>
            <a:ext cx="2190044" cy="745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Iterator&lt;E&gt;</a:t>
            </a:r>
            <a:endParaRPr lang="zh-CN" altLang="en-US" dirty="0"/>
          </a:p>
        </p:txBody>
      </p:sp>
      <p:cxnSp>
        <p:nvCxnSpPr>
          <p:cNvPr id="8" name="直接连接符 7"/>
          <p:cNvCxnSpPr>
            <a:stCxn id="5" idx="3"/>
            <a:endCxn id="6" idx="1"/>
          </p:cNvCxnSpPr>
          <p:nvPr/>
        </p:nvCxnSpPr>
        <p:spPr>
          <a:xfrm>
            <a:off x="5773707" y="5085027"/>
            <a:ext cx="1557866" cy="0"/>
          </a:xfrm>
          <a:prstGeom prst="line">
            <a:avLst/>
          </a:prstGeom>
        </p:spPr>
        <p:style>
          <a:lnRef idx="3">
            <a:schemeClr val="dk1"/>
          </a:lnRef>
          <a:fillRef idx="0">
            <a:schemeClr val="dk1"/>
          </a:fillRef>
          <a:effectRef idx="2">
            <a:schemeClr val="dk1"/>
          </a:effectRef>
          <a:fontRef idx="minor">
            <a:schemeClr val="tx1"/>
          </a:fontRef>
        </p:style>
      </p:cxnSp>
      <p:sp>
        <p:nvSpPr>
          <p:cNvPr id="9" name="椭圆 8"/>
          <p:cNvSpPr/>
          <p:nvPr/>
        </p:nvSpPr>
        <p:spPr>
          <a:xfrm>
            <a:off x="9925279" y="4718759"/>
            <a:ext cx="284958" cy="29351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肘形连接符 10"/>
          <p:cNvCxnSpPr>
            <a:stCxn id="9" idx="2"/>
          </p:cNvCxnSpPr>
          <p:nvPr/>
        </p:nvCxnSpPr>
        <p:spPr>
          <a:xfrm flipH="1" flipV="1">
            <a:off x="9521617" y="4865511"/>
            <a:ext cx="403662" cy="4"/>
          </a:xfrm>
          <a:prstGeom prst="straightConnector1">
            <a:avLst/>
          </a:prstGeom>
        </p:spPr>
        <p:style>
          <a:lnRef idx="2">
            <a:schemeClr val="dk1"/>
          </a:lnRef>
          <a:fillRef idx="0">
            <a:schemeClr val="dk1"/>
          </a:fillRef>
          <a:effectRef idx="1">
            <a:schemeClr val="dk1"/>
          </a:effectRef>
          <a:fontRef idx="minor">
            <a:schemeClr val="tx1"/>
          </a:fontRef>
        </p:style>
      </p:cxnSp>
      <p:sp>
        <p:nvSpPr>
          <p:cNvPr id="12" name="椭圆 11"/>
          <p:cNvSpPr/>
          <p:nvPr/>
        </p:nvSpPr>
        <p:spPr>
          <a:xfrm>
            <a:off x="9942213" y="5108225"/>
            <a:ext cx="284958" cy="29351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肘形连接符 10"/>
          <p:cNvCxnSpPr>
            <a:stCxn id="12" idx="2"/>
          </p:cNvCxnSpPr>
          <p:nvPr/>
        </p:nvCxnSpPr>
        <p:spPr>
          <a:xfrm flipH="1" flipV="1">
            <a:off x="9521617" y="5254980"/>
            <a:ext cx="420596" cy="1"/>
          </a:xfrm>
          <a:prstGeom prst="straightConnector1">
            <a:avLst/>
          </a:prstGeom>
        </p:spPr>
        <p:style>
          <a:lnRef idx="2">
            <a:schemeClr val="dk1"/>
          </a:lnRef>
          <a:fillRef idx="0">
            <a:schemeClr val="dk1"/>
          </a:fillRef>
          <a:effectRef idx="1">
            <a:schemeClr val="dk1"/>
          </a:effectRef>
          <a:fontRef idx="minor">
            <a:schemeClr val="tx1"/>
          </a:fontRef>
        </p:style>
      </p:cxnSp>
      <p:sp>
        <p:nvSpPr>
          <p:cNvPr id="15" name="文本框 14"/>
          <p:cNvSpPr txBox="1"/>
          <p:nvPr/>
        </p:nvSpPr>
        <p:spPr>
          <a:xfrm>
            <a:off x="10217223" y="4646978"/>
            <a:ext cx="1905137" cy="369332"/>
          </a:xfrm>
          <a:prstGeom prst="rect">
            <a:avLst/>
          </a:prstGeom>
          <a:noFill/>
        </p:spPr>
        <p:txBody>
          <a:bodyPr wrap="none" rtlCol="0">
            <a:spAutoFit/>
          </a:bodyPr>
          <a:lstStyle/>
          <a:p>
            <a:r>
              <a:rPr lang="en-US" altLang="zh-CN" dirty="0" err="1" smtClean="0"/>
              <a:t>boolean</a:t>
            </a:r>
            <a:r>
              <a:rPr lang="en-US" altLang="zh-CN" dirty="0" smtClean="0"/>
              <a:t> </a:t>
            </a:r>
            <a:r>
              <a:rPr lang="en-US" altLang="zh-CN" dirty="0" err="1" smtClean="0"/>
              <a:t>hasNext</a:t>
            </a:r>
            <a:r>
              <a:rPr lang="en-US" altLang="zh-CN" dirty="0" smtClean="0"/>
              <a:t>()</a:t>
            </a:r>
            <a:endParaRPr lang="zh-CN" altLang="en-US" dirty="0"/>
          </a:p>
        </p:txBody>
      </p:sp>
      <p:sp>
        <p:nvSpPr>
          <p:cNvPr id="16" name="文本框 15"/>
          <p:cNvSpPr txBox="1"/>
          <p:nvPr/>
        </p:nvSpPr>
        <p:spPr>
          <a:xfrm>
            <a:off x="10232815" y="5059022"/>
            <a:ext cx="901657" cy="369332"/>
          </a:xfrm>
          <a:prstGeom prst="rect">
            <a:avLst/>
          </a:prstGeom>
          <a:noFill/>
        </p:spPr>
        <p:txBody>
          <a:bodyPr wrap="none" rtlCol="0">
            <a:spAutoFit/>
          </a:bodyPr>
          <a:lstStyle/>
          <a:p>
            <a:r>
              <a:rPr lang="en-US" altLang="zh-CN" dirty="0" smtClean="0"/>
              <a:t>E next()</a:t>
            </a:r>
            <a:endParaRPr lang="zh-CN" altLang="en-US" dirty="0"/>
          </a:p>
        </p:txBody>
      </p:sp>
      <p:cxnSp>
        <p:nvCxnSpPr>
          <p:cNvPr id="20" name="直接连接符 19"/>
          <p:cNvCxnSpPr>
            <a:stCxn id="4" idx="2"/>
            <a:endCxn id="6" idx="0"/>
          </p:cNvCxnSpPr>
          <p:nvPr/>
        </p:nvCxnSpPr>
        <p:spPr>
          <a:xfrm rot="16200000" flipH="1">
            <a:off x="7313002" y="3598900"/>
            <a:ext cx="1004336" cy="1222849"/>
          </a:xfrm>
          <a:prstGeom prst="bentConnector3">
            <a:avLst>
              <a:gd name="adj1" fmla="val 50000"/>
            </a:avLst>
          </a:prstGeom>
          <a:ln>
            <a:prstDash val="dash"/>
          </a:ln>
        </p:spPr>
        <p:style>
          <a:lnRef idx="3">
            <a:schemeClr val="dk1"/>
          </a:lnRef>
          <a:fillRef idx="0">
            <a:schemeClr val="dk1"/>
          </a:fillRef>
          <a:effectRef idx="2">
            <a:schemeClr val="dk1"/>
          </a:effectRef>
          <a:fontRef idx="minor">
            <a:schemeClr val="tx1"/>
          </a:fontRef>
        </p:style>
      </p:cxnSp>
      <p:cxnSp>
        <p:nvCxnSpPr>
          <p:cNvPr id="23" name="直接连接符 19"/>
          <p:cNvCxnSpPr>
            <a:stCxn id="4" idx="2"/>
            <a:endCxn id="5" idx="0"/>
          </p:cNvCxnSpPr>
          <p:nvPr/>
        </p:nvCxnSpPr>
        <p:spPr>
          <a:xfrm rot="5400000">
            <a:off x="5439048" y="2947795"/>
            <a:ext cx="1004336" cy="2525061"/>
          </a:xfrm>
          <a:prstGeom prst="bentConnector3">
            <a:avLst>
              <a:gd name="adj1" fmla="val 50000"/>
            </a:avLst>
          </a:prstGeom>
          <a:ln>
            <a:prstDash val="dash"/>
          </a:ln>
        </p:spPr>
        <p:style>
          <a:lnRef idx="3">
            <a:schemeClr val="dk1"/>
          </a:lnRef>
          <a:fillRef idx="0">
            <a:schemeClr val="dk1"/>
          </a:fillRef>
          <a:effectRef idx="2">
            <a:schemeClr val="dk1"/>
          </a:effectRef>
          <a:fontRef idx="minor">
            <a:schemeClr val="tx1"/>
          </a:fontRef>
        </p:style>
      </p:cxnSp>
      <p:sp>
        <p:nvSpPr>
          <p:cNvPr id="26" name="矩形 25"/>
          <p:cNvSpPr/>
          <p:nvPr/>
        </p:nvSpPr>
        <p:spPr>
          <a:xfrm>
            <a:off x="288738" y="4716680"/>
            <a:ext cx="10852719" cy="1815882"/>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interface</a:t>
            </a:r>
            <a:r>
              <a:rPr lang="en-US" altLang="zh-CN" sz="1400" b="1" dirty="0">
                <a:solidFill>
                  <a:srgbClr val="000000"/>
                </a:solidFill>
                <a:latin typeface="Consolas" panose="020B0609020204030204" pitchFamily="49" charset="0"/>
              </a:rPr>
              <a:t> Iterator&lt;E&gt;{</a:t>
            </a:r>
          </a:p>
          <a:p>
            <a:pPr lvl="1"/>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err="1">
                <a:solidFill>
                  <a:srgbClr val="7F0055"/>
                </a:solidFill>
                <a:latin typeface="Consolas" panose="020B0609020204030204" pitchFamily="49" charset="0"/>
              </a:rPr>
              <a:t>boolean</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hasNext</a:t>
            </a:r>
            <a:r>
              <a:rPr lang="en-US" altLang="zh-CN" sz="1400" b="1" dirty="0">
                <a:solidFill>
                  <a:srgbClr val="000000"/>
                </a:solidFill>
                <a:latin typeface="Consolas" panose="020B0609020204030204" pitchFamily="49" charset="0"/>
              </a:rPr>
              <a:t> ( );</a:t>
            </a:r>
          </a:p>
          <a:p>
            <a:pPr lvl="1"/>
            <a:r>
              <a:rPr lang="en-US" altLang="zh-CN" sz="1400" dirty="0" smtClean="0">
                <a:solidFill>
                  <a:srgbClr val="3F7F5F"/>
                </a:solidFill>
                <a:latin typeface="Consolas" panose="020B0609020204030204" pitchFamily="49" charset="0"/>
              </a:rPr>
              <a:t>/*@EFFECTS</a:t>
            </a:r>
            <a:r>
              <a:rPr lang="en-US" altLang="zh-CN" sz="1400" dirty="0">
                <a:solidFill>
                  <a:srgbClr val="3F7F5F"/>
                </a:solidFill>
                <a:latin typeface="Consolas" panose="020B0609020204030204" pitchFamily="49" charset="0"/>
              </a:rPr>
              <a:t>: </a:t>
            </a:r>
            <a:r>
              <a:rPr lang="en-US" altLang="zh-CN" sz="1400" dirty="0" smtClean="0">
                <a:solidFill>
                  <a:srgbClr val="3F7F5F"/>
                </a:solidFill>
                <a:latin typeface="Consolas" panose="020B0609020204030204" pitchFamily="49" charset="0"/>
              </a:rPr>
              <a:t>\result==(</a:t>
            </a:r>
            <a:r>
              <a:rPr lang="en-US" altLang="zh-CN" sz="1400" dirty="0" err="1" smtClean="0">
                <a:solidFill>
                  <a:srgbClr val="3F7F5F"/>
                </a:solidFill>
                <a:latin typeface="Consolas" panose="020B0609020204030204" pitchFamily="49" charset="0"/>
              </a:rPr>
              <a:t>this.index</a:t>
            </a:r>
            <a:r>
              <a:rPr lang="en-US" altLang="zh-CN" sz="1400" dirty="0" smtClean="0">
                <a:solidFill>
                  <a:srgbClr val="3F7F5F"/>
                </a:solidFill>
                <a:latin typeface="Consolas" panose="020B0609020204030204" pitchFamily="49" charset="0"/>
              </a:rPr>
              <a:t>&lt;</a:t>
            </a:r>
            <a:r>
              <a:rPr lang="en-US" altLang="zh-CN" sz="1400" dirty="0" err="1" smtClean="0">
                <a:solidFill>
                  <a:srgbClr val="3F7F5F"/>
                </a:solidFill>
                <a:latin typeface="Consolas" panose="020B0609020204030204" pitchFamily="49" charset="0"/>
              </a:rPr>
              <a:t>this.size</a:t>
            </a:r>
            <a:r>
              <a:rPr lang="en-US" altLang="zh-CN" sz="1400" dirty="0" smtClean="0">
                <a:solidFill>
                  <a:srgbClr val="3F7F5F"/>
                </a:solidFill>
                <a:latin typeface="Consolas" panose="020B0609020204030204" pitchFamily="49" charset="0"/>
              </a:rPr>
              <a:t>)*/</a:t>
            </a:r>
            <a:endParaRPr lang="en-US" altLang="zh-CN" sz="1400" dirty="0">
              <a:solidFill>
                <a:srgbClr val="3F7F5F"/>
              </a:solidFill>
              <a:latin typeface="Consolas" panose="020B0609020204030204" pitchFamily="49" charset="0"/>
            </a:endParaRPr>
          </a:p>
          <a:p>
            <a:pPr lvl="1"/>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E next ( ) </a:t>
            </a:r>
            <a:r>
              <a:rPr lang="en-US" altLang="zh-CN" sz="1400" b="1" dirty="0">
                <a:solidFill>
                  <a:srgbClr val="7F0055"/>
                </a:solidFill>
                <a:latin typeface="Consolas" panose="020B0609020204030204" pitchFamily="49" charset="0"/>
              </a:rPr>
              <a:t>throws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NoSuchElementException</a:t>
            </a:r>
            <a:r>
              <a:rPr lang="en-US" altLang="zh-CN" sz="1400" b="1" dirty="0">
                <a:solidFill>
                  <a:srgbClr val="000000"/>
                </a:solidFill>
                <a:latin typeface="Consolas" panose="020B0609020204030204" pitchFamily="49" charset="0"/>
              </a:rPr>
              <a:t>;</a:t>
            </a:r>
          </a:p>
          <a:p>
            <a:pPr lvl="1"/>
            <a:r>
              <a:rPr lang="en-US" altLang="zh-CN" sz="1400" dirty="0" smtClean="0">
                <a:solidFill>
                  <a:srgbClr val="3F7F5F"/>
                </a:solidFill>
                <a:latin typeface="Consolas" panose="020B0609020204030204" pitchFamily="49" charset="0"/>
              </a:rPr>
              <a:t>/*@MODIFIES</a:t>
            </a:r>
            <a:r>
              <a:rPr lang="en-US" altLang="zh-CN" sz="1400" dirty="0">
                <a:solidFill>
                  <a:srgbClr val="3F7F5F"/>
                </a:solidFill>
                <a:latin typeface="Consolas" panose="020B0609020204030204" pitchFamily="49" charset="0"/>
              </a:rPr>
              <a:t>: this</a:t>
            </a:r>
          </a:p>
          <a:p>
            <a:pPr lvl="1"/>
            <a:r>
              <a:rPr lang="en-US" altLang="zh-CN" sz="1400" dirty="0" smtClean="0">
                <a:solidFill>
                  <a:srgbClr val="3F7F5F"/>
                </a:solidFill>
                <a:latin typeface="Consolas" panose="020B0609020204030204" pitchFamily="49" charset="0"/>
              </a:rPr>
              <a:t>  @EFFECTS: (\old(this).</a:t>
            </a:r>
            <a:r>
              <a:rPr lang="en-US" altLang="zh-CN" sz="1400" dirty="0" err="1" smtClean="0">
                <a:solidFill>
                  <a:srgbClr val="3F7F5F"/>
                </a:solidFill>
                <a:latin typeface="Consolas" panose="020B0609020204030204" pitchFamily="49" charset="0"/>
              </a:rPr>
              <a:t>hasNext</a:t>
            </a:r>
            <a:r>
              <a:rPr lang="en-US" altLang="zh-CN" sz="1400" dirty="0" smtClean="0">
                <a:solidFill>
                  <a:srgbClr val="3F7F5F"/>
                </a:solidFill>
                <a:latin typeface="Consolas" panose="020B0609020204030204" pitchFamily="49" charset="0"/>
              </a:rPr>
              <a:t>)==&gt;(\old(this).contains</a:t>
            </a:r>
            <a:r>
              <a:rPr lang="en-US" altLang="zh-CN" sz="1400" dirty="0" smtClean="0">
                <a:solidFill>
                  <a:srgbClr val="3F7F5F"/>
                </a:solidFill>
                <a:latin typeface="Consolas" panose="020B0609020204030204" pitchFamily="49" charset="0"/>
              </a:rPr>
              <a:t>(\result) &amp;&amp; </a:t>
            </a:r>
            <a:r>
              <a:rPr lang="en-US" altLang="zh-CN" sz="1400" dirty="0" err="1" smtClean="0">
                <a:solidFill>
                  <a:srgbClr val="3F7F5F"/>
                </a:solidFill>
                <a:latin typeface="Consolas" panose="020B0609020204030204" pitchFamily="49" charset="0"/>
              </a:rPr>
              <a:t>this.index</a:t>
            </a:r>
            <a:r>
              <a:rPr lang="en-US" altLang="zh-CN" sz="1400" dirty="0" smtClean="0">
                <a:solidFill>
                  <a:srgbClr val="3F7F5F"/>
                </a:solidFill>
                <a:latin typeface="Consolas" panose="020B0609020204030204" pitchFamily="49" charset="0"/>
              </a:rPr>
              <a:t> == (\old(this).index+1))</a:t>
            </a:r>
            <a:endParaRPr lang="en-US" altLang="zh-CN" sz="1400" dirty="0">
              <a:solidFill>
                <a:srgbClr val="3F7F5F"/>
              </a:solidFill>
              <a:latin typeface="Consolas" panose="020B0609020204030204" pitchFamily="49" charset="0"/>
            </a:endParaRPr>
          </a:p>
          <a:p>
            <a:pPr lvl="1"/>
            <a:r>
              <a:rPr lang="en-US" altLang="zh-CN" sz="1400" dirty="0" smtClean="0">
                <a:solidFill>
                  <a:srgbClr val="3F7F5F"/>
                </a:solidFill>
                <a:latin typeface="Consolas" panose="020B0609020204030204" pitchFamily="49" charset="0"/>
              </a:rPr>
              <a:t>!(\</a:t>
            </a:r>
            <a:r>
              <a:rPr lang="en-US" altLang="zh-CN" sz="1400" dirty="0">
                <a:solidFill>
                  <a:srgbClr val="3F7F5F"/>
                </a:solidFill>
                <a:latin typeface="Consolas" panose="020B0609020204030204" pitchFamily="49" charset="0"/>
              </a:rPr>
              <a:t>old(this).</a:t>
            </a:r>
            <a:r>
              <a:rPr lang="en-US" altLang="zh-CN" sz="1400" dirty="0" err="1">
                <a:solidFill>
                  <a:srgbClr val="3F7F5F"/>
                </a:solidFill>
                <a:latin typeface="Consolas" panose="020B0609020204030204" pitchFamily="49" charset="0"/>
              </a:rPr>
              <a:t>hasNext</a:t>
            </a:r>
            <a:r>
              <a:rPr lang="en-US" altLang="zh-CN" sz="1400" dirty="0" smtClean="0">
                <a:solidFill>
                  <a:srgbClr val="3F7F5F"/>
                </a:solidFill>
                <a:latin typeface="Consolas" panose="020B0609020204030204" pitchFamily="49" charset="0"/>
              </a:rPr>
              <a:t>)==&gt;</a:t>
            </a:r>
            <a:r>
              <a:rPr lang="en-US" altLang="zh-CN" sz="1400" dirty="0" err="1" smtClean="0">
                <a:solidFill>
                  <a:srgbClr val="3F7F5F"/>
                </a:solidFill>
                <a:latin typeface="Consolas" panose="020B0609020204030204" pitchFamily="49" charset="0"/>
              </a:rPr>
              <a:t>exceptional_behavior</a:t>
            </a:r>
            <a:r>
              <a:rPr lang="en-US" altLang="zh-CN" sz="1400" dirty="0" smtClean="0">
                <a:solidFill>
                  <a:srgbClr val="3F7F5F"/>
                </a:solidFill>
                <a:latin typeface="Consolas" panose="020B0609020204030204" pitchFamily="49" charset="0"/>
              </a:rPr>
              <a:t>(</a:t>
            </a:r>
            <a:r>
              <a:rPr lang="en-US" altLang="zh-CN" sz="1400" dirty="0" err="1" smtClean="0">
                <a:solidFill>
                  <a:srgbClr val="3F7F5F"/>
                </a:solidFill>
                <a:latin typeface="Consolas" panose="020B0609020204030204" pitchFamily="49" charset="0"/>
              </a:rPr>
              <a:t>NoSuchElementException</a:t>
            </a:r>
            <a:r>
              <a:rPr lang="en-US" altLang="zh-CN" sz="1400" dirty="0" smtClean="0">
                <a:solidFill>
                  <a:srgbClr val="3F7F5F"/>
                </a:solidFill>
                <a:latin typeface="Consolas" panose="020B0609020204030204" pitchFamily="49" charset="0"/>
              </a:rPr>
              <a:t>)*/</a:t>
            </a:r>
            <a:endParaRPr lang="en-US" altLang="zh-CN" sz="1400" dirty="0">
              <a:solidFill>
                <a:srgbClr val="3F7F5F"/>
              </a:solidFill>
              <a:latin typeface="Consolas" panose="020B0609020204030204" pitchFamily="49" charset="0"/>
            </a:endParaRPr>
          </a:p>
          <a:p>
            <a:r>
              <a:rPr lang="en-US" altLang="zh-CN" sz="1400" dirty="0">
                <a:solidFill>
                  <a:srgbClr val="000000"/>
                </a:solidFill>
                <a:latin typeface="Consolas" panose="020B0609020204030204" pitchFamily="49" charset="0"/>
              </a:rPr>
              <a:t>}</a:t>
            </a:r>
            <a:endParaRPr lang="zh-CN" altLang="en-US" sz="1400" dirty="0"/>
          </a:p>
        </p:txBody>
      </p:sp>
      <p:sp>
        <p:nvSpPr>
          <p:cNvPr id="7" name="灯片编号占位符 6"/>
          <p:cNvSpPr>
            <a:spLocks noGrp="1"/>
          </p:cNvSpPr>
          <p:nvPr>
            <p:ph type="sldNum" sz="quarter" idx="12"/>
          </p:nvPr>
        </p:nvSpPr>
        <p:spPr/>
        <p:txBody>
          <a:bodyPr/>
          <a:lstStyle/>
          <a:p>
            <a:fld id="{51D33244-3606-41CE-A48D-47F57B9C6720}" type="slidenum">
              <a:rPr lang="zh-CN" altLang="en-US" smtClean="0"/>
              <a:t>17</a:t>
            </a:fld>
            <a:endParaRPr lang="zh-CN" altLang="en-US"/>
          </a:p>
        </p:txBody>
      </p:sp>
    </p:spTree>
    <p:extLst>
      <p:ext uri="{BB962C8B-B14F-4D97-AF65-F5344CB8AC3E}">
        <p14:creationId xmlns:p14="http://schemas.microsoft.com/office/powerpoint/2010/main" val="376376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集合元素的迭代访问</a:t>
            </a:r>
            <a:endParaRPr lang="zh-CN" altLang="en-US" dirty="0"/>
          </a:p>
        </p:txBody>
      </p:sp>
      <p:sp>
        <p:nvSpPr>
          <p:cNvPr id="3" name="内容占位符 2"/>
          <p:cNvSpPr>
            <a:spLocks noGrp="1"/>
          </p:cNvSpPr>
          <p:nvPr>
            <p:ph idx="1"/>
          </p:nvPr>
        </p:nvSpPr>
        <p:spPr>
          <a:xfrm>
            <a:off x="838200" y="1825625"/>
            <a:ext cx="10515600" cy="2328686"/>
          </a:xfrm>
        </p:spPr>
        <p:txBody>
          <a:bodyPr>
            <a:normAutofit lnSpcReduction="10000"/>
          </a:bodyPr>
          <a:lstStyle/>
          <a:p>
            <a:r>
              <a:rPr lang="en-US" altLang="zh-CN" dirty="0" smtClean="0"/>
              <a:t>Java</a:t>
            </a:r>
            <a:r>
              <a:rPr lang="zh-CN" altLang="en-US" dirty="0" smtClean="0"/>
              <a:t>提供的</a:t>
            </a:r>
            <a:r>
              <a:rPr lang="en-US" altLang="zh-CN" dirty="0" smtClean="0"/>
              <a:t>Iterator</a:t>
            </a:r>
            <a:r>
              <a:rPr lang="zh-CN" altLang="en-US" dirty="0" smtClean="0"/>
              <a:t>接口定义了三个操作</a:t>
            </a:r>
            <a:endParaRPr lang="en-US" altLang="zh-CN" dirty="0" smtClean="0"/>
          </a:p>
          <a:p>
            <a:pPr lvl="1">
              <a:buNone/>
            </a:pPr>
            <a:r>
              <a:rPr lang="en-US" altLang="zh-CN" dirty="0"/>
              <a:t>public Interface Iterator {</a:t>
            </a:r>
          </a:p>
          <a:p>
            <a:pPr lvl="1">
              <a:buNone/>
            </a:pPr>
            <a:r>
              <a:rPr lang="en-US" altLang="zh-CN" dirty="0"/>
              <a:t>	</a:t>
            </a:r>
            <a:r>
              <a:rPr lang="en-US" altLang="zh-CN" sz="2000" dirty="0">
                <a:solidFill>
                  <a:schemeClr val="folHlink"/>
                </a:solidFill>
              </a:rPr>
              <a:t>public </a:t>
            </a:r>
            <a:r>
              <a:rPr lang="en-US" altLang="zh-CN" sz="2000" dirty="0" err="1">
                <a:solidFill>
                  <a:schemeClr val="folHlink"/>
                </a:solidFill>
              </a:rPr>
              <a:t>boolean</a:t>
            </a:r>
            <a:r>
              <a:rPr lang="en-US" altLang="zh-CN" sz="2000" dirty="0">
                <a:solidFill>
                  <a:schemeClr val="folHlink"/>
                </a:solidFill>
              </a:rPr>
              <a:t> </a:t>
            </a:r>
            <a:r>
              <a:rPr lang="en-US" altLang="zh-CN" sz="2000" dirty="0" err="1">
                <a:solidFill>
                  <a:schemeClr val="folHlink"/>
                </a:solidFill>
              </a:rPr>
              <a:t>hasNext</a:t>
            </a:r>
            <a:r>
              <a:rPr lang="en-US" altLang="zh-CN" sz="2000" dirty="0">
                <a:solidFill>
                  <a:schemeClr val="folHlink"/>
                </a:solidFill>
              </a:rPr>
              <a:t>();</a:t>
            </a:r>
          </a:p>
          <a:p>
            <a:pPr lvl="1">
              <a:buNone/>
            </a:pPr>
            <a:r>
              <a:rPr lang="en-US" altLang="zh-CN" sz="2000" dirty="0"/>
              <a:t>	</a:t>
            </a:r>
            <a:r>
              <a:rPr lang="en-US" altLang="zh-CN" sz="2000" dirty="0">
                <a:solidFill>
                  <a:srgbClr val="03994E"/>
                </a:solidFill>
              </a:rPr>
              <a:t>public Object next() throws </a:t>
            </a:r>
            <a:r>
              <a:rPr lang="en-US" altLang="zh-CN" sz="2000" dirty="0" err="1">
                <a:solidFill>
                  <a:srgbClr val="03994E"/>
                </a:solidFill>
              </a:rPr>
              <a:t>NoSuchElementException</a:t>
            </a:r>
            <a:r>
              <a:rPr lang="en-US" altLang="zh-CN" sz="2000" dirty="0">
                <a:solidFill>
                  <a:srgbClr val="03994E"/>
                </a:solidFill>
              </a:rPr>
              <a:t>;</a:t>
            </a:r>
          </a:p>
          <a:p>
            <a:pPr lvl="1">
              <a:buNone/>
            </a:pPr>
            <a:r>
              <a:rPr lang="en-US" altLang="zh-CN" sz="2000" dirty="0"/>
              <a:t>	</a:t>
            </a:r>
            <a:r>
              <a:rPr lang="en-US" altLang="zh-CN" sz="2000" dirty="0">
                <a:solidFill>
                  <a:schemeClr val="hlink"/>
                </a:solidFill>
              </a:rPr>
              <a:t>public void remove() throws </a:t>
            </a:r>
            <a:r>
              <a:rPr lang="en-US" altLang="zh-CN" sz="2000" dirty="0" err="1" smtClean="0">
                <a:solidFill>
                  <a:schemeClr val="hlink"/>
                </a:solidFill>
              </a:rPr>
              <a:t>IllegalStateException</a:t>
            </a:r>
            <a:r>
              <a:rPr lang="en-US" altLang="zh-CN" sz="2000" dirty="0">
                <a:solidFill>
                  <a:schemeClr val="hlink"/>
                </a:solidFill>
              </a:rPr>
              <a:t>, </a:t>
            </a:r>
            <a:r>
              <a:rPr lang="en-US" altLang="zh-CN" sz="2000" dirty="0" err="1">
                <a:solidFill>
                  <a:schemeClr val="hlink"/>
                </a:solidFill>
              </a:rPr>
              <a:t>UnsupportedOperationException</a:t>
            </a:r>
            <a:r>
              <a:rPr lang="en-US" altLang="zh-CN" sz="2000" dirty="0">
                <a:solidFill>
                  <a:schemeClr val="hlink"/>
                </a:solidFill>
              </a:rPr>
              <a:t>; </a:t>
            </a:r>
          </a:p>
          <a:p>
            <a:pPr lvl="1">
              <a:buNone/>
            </a:pPr>
            <a:r>
              <a:rPr lang="en-US" altLang="zh-CN" dirty="0" smtClean="0"/>
              <a:t>}</a:t>
            </a:r>
            <a:endParaRPr lang="en-US" altLang="zh-CN" dirty="0"/>
          </a:p>
        </p:txBody>
      </p:sp>
      <p:sp>
        <p:nvSpPr>
          <p:cNvPr id="4" name="灯片编号占位符 3"/>
          <p:cNvSpPr>
            <a:spLocks noGrp="1"/>
          </p:cNvSpPr>
          <p:nvPr>
            <p:ph type="sldNum" sz="quarter" idx="12"/>
          </p:nvPr>
        </p:nvSpPr>
        <p:spPr/>
        <p:txBody>
          <a:bodyPr/>
          <a:lstStyle/>
          <a:p>
            <a:fld id="{51D33244-3606-41CE-A48D-47F57B9C6720}" type="slidenum">
              <a:rPr lang="zh-CN" altLang="en-US" smtClean="0"/>
              <a:t>18</a:t>
            </a:fld>
            <a:endParaRPr lang="zh-CN" altLang="en-US"/>
          </a:p>
        </p:txBody>
      </p:sp>
    </p:spTree>
    <p:extLst>
      <p:ext uri="{BB962C8B-B14F-4D97-AF65-F5344CB8AC3E}">
        <p14:creationId xmlns:p14="http://schemas.microsoft.com/office/powerpoint/2010/main" val="41009014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定义</a:t>
            </a:r>
            <a:endParaRPr lang="en-US" altLang="zh-CN" dirty="0" smtClean="0">
              <a:ea typeface="宋体" panose="02010600030101010101" pitchFamily="2" charset="-122"/>
            </a:endParaRPr>
          </a:p>
        </p:txBody>
      </p:sp>
      <p:sp>
        <p:nvSpPr>
          <p:cNvPr id="11268" name="Rectangle 3"/>
          <p:cNvSpPr>
            <a:spLocks noGrp="1" noChangeArrowheads="1"/>
          </p:cNvSpPr>
          <p:nvPr>
            <p:ph idx="1"/>
          </p:nvPr>
        </p:nvSpPr>
        <p:spPr/>
        <p:txBody>
          <a:bodyPr/>
          <a:lstStyle/>
          <a:p>
            <a:pPr eaLnBrk="1" hangingPunct="1">
              <a:lnSpc>
                <a:spcPct val="90000"/>
              </a:lnSpc>
            </a:pPr>
            <a:r>
              <a:rPr lang="zh-CN" altLang="en-US" sz="2400" dirty="0" smtClean="0">
                <a:ea typeface="宋体" panose="02010600030101010101" pitchFamily="2" charset="-122"/>
              </a:rPr>
              <a:t>集合类型需要提供一个</a:t>
            </a:r>
            <a:r>
              <a:rPr lang="zh-CN" altLang="en-US" sz="2400" b="1" dirty="0" smtClean="0">
                <a:solidFill>
                  <a:srgbClr val="0070C0"/>
                </a:solidFill>
                <a:ea typeface="宋体" panose="02010600030101010101" pitchFamily="2" charset="-122"/>
              </a:rPr>
              <a:t>迭代</a:t>
            </a:r>
            <a:r>
              <a:rPr lang="zh-CN" altLang="en-US" sz="2400" dirty="0" smtClean="0">
                <a:ea typeface="宋体" panose="02010600030101010101" pitchFamily="2" charset="-122"/>
              </a:rPr>
              <a:t>方法来返回一个</a:t>
            </a:r>
            <a:r>
              <a:rPr lang="zh-CN" altLang="en-US" sz="2400" b="1" dirty="0">
                <a:solidFill>
                  <a:srgbClr val="0070C0"/>
                </a:solidFill>
                <a:ea typeface="宋体" panose="02010600030101010101" pitchFamily="2" charset="-122"/>
              </a:rPr>
              <a:t>生成</a:t>
            </a:r>
            <a:r>
              <a:rPr lang="zh-CN" altLang="en-US" sz="2400" b="1" dirty="0" smtClean="0">
                <a:solidFill>
                  <a:srgbClr val="0070C0"/>
                </a:solidFill>
                <a:ea typeface="宋体" panose="02010600030101010101" pitchFamily="2" charset="-122"/>
              </a:rPr>
              <a:t>器</a:t>
            </a:r>
            <a:r>
              <a:rPr lang="en-US" altLang="zh-CN" sz="2400" b="1" dirty="0" smtClean="0">
                <a:solidFill>
                  <a:srgbClr val="0070C0"/>
                </a:solidFill>
                <a:ea typeface="宋体" panose="02010600030101010101" pitchFamily="2" charset="-122"/>
              </a:rPr>
              <a:t>(generator)</a:t>
            </a:r>
            <a:r>
              <a:rPr lang="en-US" altLang="zh-CN" sz="2000" dirty="0" smtClean="0">
                <a:solidFill>
                  <a:schemeClr val="hlink"/>
                </a:solidFill>
                <a:ea typeface="宋体" panose="02010600030101010101" pitchFamily="2" charset="-122"/>
              </a:rPr>
              <a:t> </a:t>
            </a:r>
          </a:p>
          <a:p>
            <a:pPr lvl="1"/>
            <a:r>
              <a:rPr lang="zh-CN" altLang="en-US" sz="2000" dirty="0" smtClean="0">
                <a:ea typeface="宋体" panose="02010600030101010101" pitchFamily="2" charset="-122"/>
              </a:rPr>
              <a:t>一个集合类型可以定义多个迭代器方法来提供多个生成器</a:t>
            </a:r>
            <a:endParaRPr lang="en-US" altLang="zh-CN" sz="2000" dirty="0" smtClean="0">
              <a:ea typeface="宋体" panose="02010600030101010101" pitchFamily="2" charset="-122"/>
            </a:endParaRPr>
          </a:p>
          <a:p>
            <a:pPr lvl="1"/>
            <a:r>
              <a:rPr lang="zh-CN" altLang="en-US" sz="2000" dirty="0" smtClean="0">
                <a:ea typeface="宋体" panose="02010600030101010101" pitchFamily="2" charset="-122"/>
              </a:rPr>
              <a:t>生成器的类型为</a:t>
            </a:r>
            <a:r>
              <a:rPr lang="en-US" altLang="zh-CN" sz="2000" dirty="0" smtClean="0">
                <a:ea typeface="宋体" panose="02010600030101010101" pitchFamily="2" charset="-122"/>
              </a:rPr>
              <a:t>Iterator</a:t>
            </a:r>
            <a:endParaRPr lang="en-US" altLang="zh-CN" sz="1600" dirty="0">
              <a:ea typeface="宋体" panose="02010600030101010101" pitchFamily="2" charset="-122"/>
            </a:endParaRPr>
          </a:p>
          <a:p>
            <a:pPr eaLnBrk="1" hangingPunct="1">
              <a:lnSpc>
                <a:spcPct val="90000"/>
              </a:lnSpc>
            </a:pPr>
            <a:r>
              <a:rPr lang="zh-CN" altLang="en-US" sz="2400" b="1" dirty="0" smtClean="0">
                <a:solidFill>
                  <a:srgbClr val="0070C0"/>
                </a:solidFill>
                <a:ea typeface="宋体" panose="02010600030101010101" pitchFamily="2" charset="-122"/>
              </a:rPr>
              <a:t>生成器</a:t>
            </a:r>
            <a:r>
              <a:rPr lang="zh-CN" altLang="en-US" sz="2400" dirty="0" smtClean="0">
                <a:ea typeface="宋体" panose="02010600030101010101" pitchFamily="2" charset="-122"/>
              </a:rPr>
              <a:t>能够以迭代方式生成相应元素的对象，它实现了</a:t>
            </a:r>
            <a:r>
              <a:rPr lang="en-US" altLang="zh-CN" sz="2400" b="1" dirty="0" smtClean="0">
                <a:solidFill>
                  <a:schemeClr val="hlink"/>
                </a:solidFill>
                <a:ea typeface="宋体" panose="02010600030101010101" pitchFamily="2" charset="-122"/>
              </a:rPr>
              <a:t>Iterator </a:t>
            </a:r>
            <a:r>
              <a:rPr lang="zh-CN" altLang="en-US" sz="2400" b="1" dirty="0">
                <a:solidFill>
                  <a:schemeClr val="hlink"/>
                </a:solidFill>
                <a:ea typeface="宋体" panose="02010600030101010101" pitchFamily="2" charset="-122"/>
              </a:rPr>
              <a:t>接口</a:t>
            </a:r>
            <a:endParaRPr lang="en-US" altLang="zh-CN" sz="2400" b="1" dirty="0">
              <a:solidFill>
                <a:schemeClr val="hlink"/>
              </a:solidFill>
              <a:ea typeface="宋体" panose="02010600030101010101" pitchFamily="2" charset="-122"/>
            </a:endParaRPr>
          </a:p>
          <a:p>
            <a:r>
              <a:rPr lang="zh-CN" altLang="en-US" sz="2400" b="1" dirty="0" smtClean="0">
                <a:solidFill>
                  <a:srgbClr val="0070C0"/>
                </a:solidFill>
                <a:ea typeface="宋体" panose="02010600030101010101" pitchFamily="2" charset="-122"/>
              </a:rPr>
              <a:t>迭代</a:t>
            </a:r>
            <a:r>
              <a:rPr lang="zh-CN" altLang="en-US" sz="2400" dirty="0" smtClean="0">
                <a:ea typeface="宋体" panose="02010600030101010101" pitchFamily="2" charset="-122"/>
              </a:rPr>
              <a:t>方法的规格定义</a:t>
            </a:r>
            <a:r>
              <a:rPr lang="zh-CN" altLang="en-US" sz="2400" b="1" dirty="0" smtClean="0">
                <a:solidFill>
                  <a:srgbClr val="0070C0"/>
                </a:solidFill>
                <a:ea typeface="宋体" panose="02010600030101010101" pitchFamily="2" charset="-122"/>
              </a:rPr>
              <a:t>生成器</a:t>
            </a:r>
            <a:r>
              <a:rPr lang="zh-CN" altLang="en-US" sz="2400" dirty="0" smtClean="0">
                <a:ea typeface="宋体" panose="02010600030101010101" pitchFamily="2" charset="-122"/>
              </a:rPr>
              <a:t>的行为，生成器的规格则遵循</a:t>
            </a:r>
            <a:r>
              <a:rPr lang="en-US" altLang="zh-CN" sz="2400" b="1" dirty="0" smtClean="0">
                <a:solidFill>
                  <a:schemeClr val="hlink"/>
                </a:solidFill>
              </a:rPr>
              <a:t>Iterator </a:t>
            </a:r>
            <a:r>
              <a:rPr lang="zh-CN" altLang="en-US" sz="2400" b="1" dirty="0">
                <a:solidFill>
                  <a:schemeClr val="hlink"/>
                </a:solidFill>
              </a:rPr>
              <a:t>接口</a:t>
            </a:r>
            <a:r>
              <a:rPr lang="zh-CN" altLang="en-US" sz="2400" dirty="0" smtClean="0">
                <a:ea typeface="宋体" panose="02010600030101010101" pitchFamily="2" charset="-122"/>
              </a:rPr>
              <a:t>规格，无需再次定义。</a:t>
            </a:r>
            <a:endParaRPr lang="en-US" altLang="zh-CN" sz="2000" dirty="0">
              <a:ea typeface="宋体" panose="02010600030101010101" pitchFamily="2" charset="-122"/>
            </a:endParaRPr>
          </a:p>
          <a:p>
            <a:pPr eaLnBrk="1" hangingPunct="1">
              <a:lnSpc>
                <a:spcPct val="90000"/>
              </a:lnSpc>
              <a:buFont typeface="Wingdings" panose="05000000000000000000" pitchFamily="2" charset="2"/>
              <a:buNone/>
            </a:pPr>
            <a:endParaRPr lang="en-US" altLang="zh-CN" sz="2000" dirty="0">
              <a:ea typeface="宋体" panose="02010600030101010101" pitchFamily="2" charset="-122"/>
            </a:endParaRPr>
          </a:p>
        </p:txBody>
      </p:sp>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C9497F8-4E09-4A3B-8326-0A1AD678443E}" type="slidenum">
              <a:rPr lang="en-US" altLang="zh-CN"/>
              <a:pPr/>
              <a:t>19</a:t>
            </a:fld>
            <a:endParaRPr lang="en-US" altLang="zh-CN"/>
          </a:p>
        </p:txBody>
      </p:sp>
    </p:spTree>
    <p:extLst>
      <p:ext uri="{BB962C8B-B14F-4D97-AF65-F5344CB8AC3E}">
        <p14:creationId xmlns:p14="http://schemas.microsoft.com/office/powerpoint/2010/main" val="9496778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本讲提纲</a:t>
            </a:r>
            <a:endParaRPr lang="zh-CN" altLang="en-US" dirty="0"/>
          </a:p>
        </p:txBody>
      </p:sp>
      <p:sp>
        <p:nvSpPr>
          <p:cNvPr id="3" name="内容占位符 2"/>
          <p:cNvSpPr>
            <a:spLocks noGrp="1"/>
          </p:cNvSpPr>
          <p:nvPr>
            <p:ph idx="1"/>
          </p:nvPr>
        </p:nvSpPr>
        <p:spPr/>
        <p:txBody>
          <a:bodyPr/>
          <a:lstStyle/>
          <a:p>
            <a:r>
              <a:rPr lang="zh-CN" altLang="en-US" dirty="0" smtClean="0"/>
              <a:t>回顾类型层次</a:t>
            </a:r>
            <a:endParaRPr lang="en-US" altLang="zh-CN" dirty="0" smtClean="0"/>
          </a:p>
          <a:p>
            <a:r>
              <a:rPr lang="zh-CN" altLang="en-US" dirty="0"/>
              <a:t>子</a:t>
            </a:r>
            <a:r>
              <a:rPr lang="zh-CN" altLang="en-US" dirty="0" smtClean="0"/>
              <a:t>类与父类的关系</a:t>
            </a:r>
            <a:endParaRPr lang="en-US" altLang="zh-CN" dirty="0" smtClean="0"/>
          </a:p>
          <a:p>
            <a:r>
              <a:rPr lang="zh-CN" altLang="en-US" dirty="0" smtClean="0"/>
              <a:t>集合元素</a:t>
            </a:r>
            <a:r>
              <a:rPr lang="zh-CN" altLang="en-US" dirty="0"/>
              <a:t>的</a:t>
            </a:r>
            <a:r>
              <a:rPr lang="zh-CN" altLang="en-US" dirty="0" smtClean="0"/>
              <a:t>迭代访问</a:t>
            </a:r>
            <a:endParaRPr lang="en-US" altLang="zh-CN" dirty="0" smtClean="0"/>
          </a:p>
          <a:p>
            <a:r>
              <a:rPr lang="zh-CN" altLang="en-US" dirty="0"/>
              <a:t>作业</a:t>
            </a:r>
          </a:p>
        </p:txBody>
      </p:sp>
      <p:sp>
        <p:nvSpPr>
          <p:cNvPr id="4" name="灯片编号占位符 3"/>
          <p:cNvSpPr>
            <a:spLocks noGrp="1"/>
          </p:cNvSpPr>
          <p:nvPr>
            <p:ph type="sldNum" sz="quarter" idx="12"/>
          </p:nvPr>
        </p:nvSpPr>
        <p:spPr/>
        <p:txBody>
          <a:bodyPr/>
          <a:lstStyle/>
          <a:p>
            <a:fld id="{51D33244-3606-41CE-A48D-47F57B9C6720}" type="slidenum">
              <a:rPr lang="zh-CN" altLang="en-US" smtClean="0"/>
              <a:t>2</a:t>
            </a:fld>
            <a:endParaRPr lang="zh-CN" altLang="en-US"/>
          </a:p>
        </p:txBody>
      </p:sp>
    </p:spTree>
    <p:extLst>
      <p:ext uri="{BB962C8B-B14F-4D97-AF65-F5344CB8AC3E}">
        <p14:creationId xmlns:p14="http://schemas.microsoft.com/office/powerpoint/2010/main" val="947454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D63F76C-17FC-4AB7-B7AD-F73533DFCA9D}" type="slidenum">
              <a:rPr lang="en-US" altLang="zh-CN"/>
              <a:pPr/>
              <a:t>20</a:t>
            </a:fld>
            <a:endParaRPr lang="en-US" altLang="zh-CN"/>
          </a:p>
        </p:txBody>
      </p:sp>
      <p:sp>
        <p:nvSpPr>
          <p:cNvPr id="12291"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示例：</a:t>
            </a:r>
            <a:r>
              <a:rPr lang="en-US" altLang="zh-CN" dirty="0" smtClean="0">
                <a:ea typeface="宋体" panose="02010600030101010101" pitchFamily="2" charset="-122"/>
              </a:rPr>
              <a:t>Poly and </a:t>
            </a:r>
            <a:r>
              <a:rPr lang="en-US" altLang="zh-CN" dirty="0" err="1" smtClean="0">
                <a:ea typeface="宋体" panose="02010600030101010101" pitchFamily="2" charset="-122"/>
              </a:rPr>
              <a:t>IntSet</a:t>
            </a:r>
            <a:endParaRPr lang="en-US" altLang="zh-CN" dirty="0" smtClean="0">
              <a:ea typeface="宋体" panose="02010600030101010101" pitchFamily="2" charset="-122"/>
            </a:endParaRPr>
          </a:p>
        </p:txBody>
      </p:sp>
      <p:sp>
        <p:nvSpPr>
          <p:cNvPr id="12292" name="Rectangle 3"/>
          <p:cNvSpPr>
            <a:spLocks noGrp="1" noChangeArrowheads="1"/>
          </p:cNvSpPr>
          <p:nvPr>
            <p:ph type="body" idx="1"/>
          </p:nvPr>
        </p:nvSpPr>
        <p:spPr/>
        <p:txBody>
          <a:bodyPr>
            <a:normAutofit/>
          </a:bodyPr>
          <a:lstStyle/>
          <a:p>
            <a:pPr eaLnBrk="1" hangingPunct="1">
              <a:buFont typeface="Wingdings" panose="05000000000000000000" pitchFamily="2" charset="2"/>
              <a:buNone/>
            </a:pPr>
            <a:r>
              <a:rPr lang="en-US" altLang="zh-CN" sz="2000" dirty="0" smtClean="0">
                <a:ea typeface="宋体" panose="02010600030101010101" pitchFamily="2" charset="-122"/>
              </a:rPr>
              <a:t>public class Poly {</a:t>
            </a:r>
          </a:p>
          <a:p>
            <a:pPr>
              <a:buFont typeface="Wingdings" panose="05000000000000000000" pitchFamily="2" charset="2"/>
              <a:buNone/>
            </a:pPr>
            <a:r>
              <a:rPr lang="en-US" altLang="zh-CN" sz="2000" dirty="0" smtClean="0">
                <a:ea typeface="宋体" panose="02010600030101010101" pitchFamily="2" charset="-122"/>
              </a:rPr>
              <a:t>     public </a:t>
            </a:r>
            <a:r>
              <a:rPr lang="en-US" altLang="zh-CN" sz="2000" dirty="0">
                <a:ea typeface="宋体" panose="02010600030101010101" pitchFamily="2" charset="-122"/>
              </a:rPr>
              <a:t>Iterator terms()</a:t>
            </a:r>
          </a:p>
          <a:p>
            <a:pPr>
              <a:buFont typeface="Wingdings" panose="05000000000000000000" pitchFamily="2" charset="2"/>
              <a:buNone/>
            </a:pPr>
            <a:r>
              <a:rPr lang="en-US" altLang="zh-CN" sz="2000" dirty="0">
                <a:ea typeface="宋体" panose="02010600030101010101" pitchFamily="2" charset="-122"/>
              </a:rPr>
              <a:t>   </a:t>
            </a:r>
            <a:r>
              <a:rPr lang="en-US" altLang="zh-CN" sz="2000" dirty="0" smtClean="0">
                <a:ea typeface="宋体" panose="02010600030101010101" pitchFamily="2" charset="-122"/>
              </a:rPr>
              <a:t>  </a:t>
            </a:r>
            <a:r>
              <a:rPr lang="en-US" altLang="zh-CN" sz="1400" dirty="0" smtClean="0">
                <a:solidFill>
                  <a:srgbClr val="3F7F5F"/>
                </a:solidFill>
                <a:latin typeface="Consolas" panose="020B0609020204030204" pitchFamily="49" charset="0"/>
              </a:rPr>
              <a:t>/*@Effects</a:t>
            </a:r>
            <a:r>
              <a:rPr lang="en-US" altLang="zh-CN" sz="1400" dirty="0">
                <a:solidFill>
                  <a:srgbClr val="3F7F5F"/>
                </a:solidFill>
                <a:latin typeface="Consolas" panose="020B0609020204030204" pitchFamily="49" charset="0"/>
              </a:rPr>
              <a:t>: </a:t>
            </a:r>
            <a:r>
              <a:rPr lang="en-US" altLang="zh-CN" sz="1400" dirty="0" smtClean="0">
                <a:solidFill>
                  <a:srgbClr val="3F7F5F"/>
                </a:solidFill>
                <a:latin typeface="Consolas" panose="020B0609020204030204" pitchFamily="49" charset="0"/>
              </a:rPr>
              <a:t>(\result != null) &amp;&amp; (\result </a:t>
            </a:r>
            <a:r>
              <a:rPr lang="en-US" altLang="zh-CN" sz="1400" dirty="0" err="1" smtClean="0">
                <a:solidFill>
                  <a:srgbClr val="3F7F5F"/>
                </a:solidFill>
                <a:latin typeface="Consolas" panose="020B0609020204030204" pitchFamily="49" charset="0"/>
              </a:rPr>
              <a:t>instanceof</a:t>
            </a:r>
            <a:r>
              <a:rPr lang="en-US" altLang="zh-CN" sz="1400" dirty="0" smtClean="0">
                <a:solidFill>
                  <a:srgbClr val="3F7F5F"/>
                </a:solidFill>
                <a:latin typeface="Consolas" panose="020B0609020204030204" pitchFamily="49" charset="0"/>
              </a:rPr>
              <a:t> Iterator) &amp;&amp; (\all </a:t>
            </a:r>
            <a:r>
              <a:rPr lang="en-US" altLang="zh-CN" sz="1400" dirty="0" err="1" smtClean="0">
                <a:solidFill>
                  <a:srgbClr val="3F7F5F"/>
                </a:solidFill>
                <a:latin typeface="Consolas" panose="020B0609020204030204" pitchFamily="49" charset="0"/>
              </a:rPr>
              <a:t>int</a:t>
            </a:r>
            <a:r>
              <a:rPr lang="en-US" altLang="zh-CN" sz="1400" dirty="0" smtClean="0">
                <a:solidFill>
                  <a:srgbClr val="3F7F5F"/>
                </a:solidFill>
                <a:latin typeface="Consolas" panose="020B0609020204030204" pitchFamily="49" charset="0"/>
              </a:rPr>
              <a:t> </a:t>
            </a:r>
            <a:r>
              <a:rPr lang="en-US" altLang="zh-CN" sz="1400" dirty="0" err="1" smtClean="0">
                <a:solidFill>
                  <a:srgbClr val="3F7F5F"/>
                </a:solidFill>
                <a:latin typeface="Consolas" panose="020B0609020204030204" pitchFamily="49" charset="0"/>
              </a:rPr>
              <a:t>i</a:t>
            </a:r>
            <a:r>
              <a:rPr lang="en-US" altLang="zh-CN" sz="1400" dirty="0" smtClean="0">
                <a:solidFill>
                  <a:srgbClr val="3F7F5F"/>
                </a:solidFill>
                <a:latin typeface="Consolas" panose="020B0609020204030204" pitchFamily="49" charset="0"/>
              </a:rPr>
              <a:t>; 0&lt;=</a:t>
            </a:r>
            <a:r>
              <a:rPr lang="en-US" altLang="zh-CN" sz="1400" dirty="0" err="1" smtClean="0">
                <a:solidFill>
                  <a:srgbClr val="3F7F5F"/>
                </a:solidFill>
                <a:latin typeface="Consolas" panose="020B0609020204030204" pitchFamily="49" charset="0"/>
              </a:rPr>
              <a:t>i</a:t>
            </a:r>
            <a:r>
              <a:rPr lang="en-US" altLang="zh-CN" sz="1400" dirty="0" smtClean="0">
                <a:solidFill>
                  <a:srgbClr val="3F7F5F"/>
                </a:solidFill>
                <a:latin typeface="Consolas" panose="020B0609020204030204" pitchFamily="49" charset="0"/>
              </a:rPr>
              <a:t>&lt;</a:t>
            </a:r>
            <a:r>
              <a:rPr lang="en-US" altLang="zh-CN" sz="1400" dirty="0" err="1" smtClean="0">
                <a:solidFill>
                  <a:srgbClr val="3F7F5F"/>
                </a:solidFill>
                <a:latin typeface="Consolas" panose="020B0609020204030204" pitchFamily="49" charset="0"/>
              </a:rPr>
              <a:t>this.size</a:t>
            </a:r>
            <a:r>
              <a:rPr lang="en-US" altLang="zh-CN" sz="1400" dirty="0" smtClean="0">
                <a:solidFill>
                  <a:srgbClr val="3F7F5F"/>
                </a:solidFill>
                <a:latin typeface="Consolas" panose="020B0609020204030204" pitchFamily="49" charset="0"/>
              </a:rPr>
              <a:t>;\</a:t>
            </a:r>
            <a:r>
              <a:rPr lang="en-US" altLang="zh-CN" sz="1400" dirty="0" err="1" smtClean="0">
                <a:solidFill>
                  <a:srgbClr val="3F7F5F"/>
                </a:solidFill>
                <a:latin typeface="Consolas" panose="020B0609020204030204" pitchFamily="49" charset="0"/>
              </a:rPr>
              <a:t>result.contains</a:t>
            </a:r>
            <a:r>
              <a:rPr lang="en-US" altLang="zh-CN" sz="1400" dirty="0" smtClean="0">
                <a:solidFill>
                  <a:srgbClr val="3F7F5F"/>
                </a:solidFill>
                <a:latin typeface="Consolas" panose="020B0609020204030204" pitchFamily="49" charset="0"/>
              </a:rPr>
              <a:t>(this[</a:t>
            </a:r>
            <a:r>
              <a:rPr lang="en-US" altLang="zh-CN" sz="1400" dirty="0" err="1" smtClean="0">
                <a:solidFill>
                  <a:srgbClr val="3F7F5F"/>
                </a:solidFill>
                <a:latin typeface="Consolas" panose="020B0609020204030204" pitchFamily="49" charset="0"/>
              </a:rPr>
              <a:t>i</a:t>
            </a:r>
            <a:r>
              <a:rPr lang="en-US" altLang="zh-CN" sz="1400" dirty="0" smtClean="0">
                <a:solidFill>
                  <a:srgbClr val="3F7F5F"/>
                </a:solidFill>
                <a:latin typeface="Consolas" panose="020B0609020204030204" pitchFamily="49" charset="0"/>
              </a:rPr>
              <a:t>].d)) &amp;&amp; </a:t>
            </a:r>
            <a:r>
              <a:rPr lang="en-US" altLang="zh-CN" sz="1400" dirty="0">
                <a:solidFill>
                  <a:srgbClr val="3F7F5F"/>
                </a:solidFill>
                <a:latin typeface="Consolas" panose="020B0609020204030204" pitchFamily="49" charset="0"/>
              </a:rPr>
              <a:t>(\all </a:t>
            </a:r>
            <a:r>
              <a:rPr lang="en-US" altLang="zh-CN" sz="1400" dirty="0" err="1">
                <a:solidFill>
                  <a:srgbClr val="3F7F5F"/>
                </a:solidFill>
                <a:latin typeface="Consolas" panose="020B0609020204030204" pitchFamily="49" charset="0"/>
              </a:rPr>
              <a:t>int</a:t>
            </a:r>
            <a:r>
              <a:rPr lang="en-US" altLang="zh-CN" sz="1400" dirty="0">
                <a:solidFill>
                  <a:srgbClr val="3F7F5F"/>
                </a:solidFill>
                <a:latin typeface="Consolas" panose="020B0609020204030204" pitchFamily="49" charset="0"/>
              </a:rPr>
              <a:t> </a:t>
            </a:r>
            <a:r>
              <a:rPr lang="en-US" altLang="zh-CN" sz="1400" dirty="0" err="1" smtClean="0">
                <a:solidFill>
                  <a:srgbClr val="3F7F5F"/>
                </a:solidFill>
                <a:latin typeface="Consolas" panose="020B0609020204030204" pitchFamily="49" charset="0"/>
              </a:rPr>
              <a:t>i,j</a:t>
            </a:r>
            <a:r>
              <a:rPr lang="en-US" altLang="zh-CN" sz="1400" dirty="0" smtClean="0">
                <a:solidFill>
                  <a:srgbClr val="3F7F5F"/>
                </a:solidFill>
                <a:latin typeface="Consolas" panose="020B0609020204030204" pitchFamily="49" charset="0"/>
              </a:rPr>
              <a:t>; </a:t>
            </a:r>
            <a:r>
              <a:rPr lang="en-US" altLang="zh-CN" sz="1400" dirty="0">
                <a:solidFill>
                  <a:srgbClr val="3F7F5F"/>
                </a:solidFill>
                <a:latin typeface="Consolas" panose="020B0609020204030204" pitchFamily="49" charset="0"/>
              </a:rPr>
              <a:t>0&lt;=</a:t>
            </a:r>
            <a:r>
              <a:rPr lang="en-US" altLang="zh-CN" sz="1400" dirty="0" err="1" smtClean="0">
                <a:solidFill>
                  <a:srgbClr val="3F7F5F"/>
                </a:solidFill>
                <a:latin typeface="Consolas" panose="020B0609020204030204" pitchFamily="49" charset="0"/>
              </a:rPr>
              <a:t>i</a:t>
            </a:r>
            <a:r>
              <a:rPr lang="en-US" altLang="zh-CN" sz="1400" dirty="0" smtClean="0">
                <a:solidFill>
                  <a:srgbClr val="3F7F5F"/>
                </a:solidFill>
                <a:latin typeface="Consolas" panose="020B0609020204030204" pitchFamily="49" charset="0"/>
              </a:rPr>
              <a:t>&lt;j&lt;</a:t>
            </a:r>
            <a:r>
              <a:rPr lang="en-US" altLang="zh-CN" sz="1400" dirty="0" err="1" smtClean="0">
                <a:solidFill>
                  <a:srgbClr val="3F7F5F"/>
                </a:solidFill>
                <a:latin typeface="Consolas" panose="020B0609020204030204" pitchFamily="49" charset="0"/>
              </a:rPr>
              <a:t>this.size</a:t>
            </a:r>
            <a:r>
              <a:rPr lang="en-US" altLang="zh-CN" sz="1400" dirty="0">
                <a:solidFill>
                  <a:srgbClr val="3F7F5F"/>
                </a:solidFill>
                <a:latin typeface="Consolas" panose="020B0609020204030204" pitchFamily="49" charset="0"/>
              </a:rPr>
              <a:t>;\</a:t>
            </a:r>
            <a:r>
              <a:rPr lang="en-US" altLang="zh-CN" sz="1400" dirty="0" smtClean="0">
                <a:solidFill>
                  <a:srgbClr val="3F7F5F"/>
                </a:solidFill>
                <a:latin typeface="Consolas" panose="020B0609020204030204" pitchFamily="49" charset="0"/>
              </a:rPr>
              <a:t>result[</a:t>
            </a:r>
            <a:r>
              <a:rPr lang="en-US" altLang="zh-CN" sz="1400" dirty="0" err="1" smtClean="0">
                <a:solidFill>
                  <a:srgbClr val="3F7F5F"/>
                </a:solidFill>
                <a:latin typeface="Consolas" panose="020B0609020204030204" pitchFamily="49" charset="0"/>
              </a:rPr>
              <a:t>i</a:t>
            </a:r>
            <a:r>
              <a:rPr lang="en-US" altLang="zh-CN" sz="1400" smtClean="0">
                <a:solidFill>
                  <a:srgbClr val="3F7F5F"/>
                </a:solidFill>
                <a:latin typeface="Consolas" panose="020B0609020204030204" pitchFamily="49" charset="0"/>
              </a:rPr>
              <a:t>]&lt;\result[j]) </a:t>
            </a:r>
            <a:r>
              <a:rPr lang="en-US" altLang="zh-CN" sz="1400" dirty="0">
                <a:solidFill>
                  <a:srgbClr val="3F7F5F"/>
                </a:solidFill>
                <a:latin typeface="Consolas" panose="020B0609020204030204" pitchFamily="49" charset="0"/>
              </a:rPr>
              <a:t>*/</a:t>
            </a:r>
            <a:endParaRPr lang="en-US" altLang="zh-CN" sz="1400" dirty="0" smtClean="0">
              <a:solidFill>
                <a:srgbClr val="3F7F5F"/>
              </a:solidFill>
              <a:latin typeface="Consolas" panose="020B0609020204030204" pitchFamily="49" charset="0"/>
            </a:endParaRPr>
          </a:p>
          <a:p>
            <a:pPr eaLnBrk="1" hangingPunct="1">
              <a:buFont typeface="Wingdings" panose="05000000000000000000" pitchFamily="2" charset="2"/>
              <a:buNone/>
            </a:pPr>
            <a:r>
              <a:rPr lang="en-US" altLang="zh-CN" sz="2000" dirty="0" smtClean="0">
                <a:ea typeface="宋体" panose="02010600030101010101" pitchFamily="2" charset="-122"/>
              </a:rPr>
              <a:t>}</a:t>
            </a:r>
          </a:p>
          <a:p>
            <a:pPr eaLnBrk="1" hangingPunct="1">
              <a:buFont typeface="Wingdings" panose="05000000000000000000" pitchFamily="2" charset="2"/>
              <a:buNone/>
            </a:pPr>
            <a:endParaRPr lang="en-US" altLang="zh-CN" sz="2000" dirty="0">
              <a:ea typeface="宋体" panose="02010600030101010101" pitchFamily="2" charset="-122"/>
            </a:endParaRPr>
          </a:p>
          <a:p>
            <a:pPr eaLnBrk="1" hangingPunct="1">
              <a:buFont typeface="Wingdings" panose="05000000000000000000" pitchFamily="2" charset="2"/>
              <a:buNone/>
            </a:pPr>
            <a:r>
              <a:rPr lang="en-US" altLang="zh-CN" sz="2000" dirty="0" smtClean="0">
                <a:ea typeface="宋体" panose="02010600030101010101" pitchFamily="2" charset="-122"/>
              </a:rPr>
              <a:t>public class </a:t>
            </a:r>
            <a:r>
              <a:rPr lang="en-US" altLang="zh-CN" sz="2000" dirty="0" err="1" smtClean="0">
                <a:ea typeface="宋体" panose="02010600030101010101" pitchFamily="2" charset="-122"/>
              </a:rPr>
              <a:t>IntSet</a:t>
            </a:r>
            <a:r>
              <a:rPr lang="en-US" altLang="zh-CN" sz="2000" dirty="0" smtClean="0">
                <a:ea typeface="宋体" panose="02010600030101010101" pitchFamily="2" charset="-122"/>
              </a:rPr>
              <a:t> {</a:t>
            </a:r>
            <a:endParaRPr lang="en-US" altLang="zh-CN" sz="2000" dirty="0">
              <a:ea typeface="宋体" panose="02010600030101010101" pitchFamily="2" charset="-122"/>
            </a:endParaRPr>
          </a:p>
          <a:p>
            <a:pPr eaLnBrk="1" hangingPunct="1">
              <a:buFont typeface="Wingdings" panose="05000000000000000000" pitchFamily="2" charset="2"/>
              <a:buNone/>
            </a:pPr>
            <a:r>
              <a:rPr lang="en-US" altLang="zh-CN" sz="2000" dirty="0" smtClean="0">
                <a:ea typeface="宋体" panose="02010600030101010101" pitchFamily="2" charset="-122"/>
              </a:rPr>
              <a:t>     public </a:t>
            </a:r>
            <a:r>
              <a:rPr lang="en-US" altLang="zh-CN" sz="2000" dirty="0">
                <a:ea typeface="宋体" panose="02010600030101010101" pitchFamily="2" charset="-122"/>
              </a:rPr>
              <a:t>Iterator elements()</a:t>
            </a:r>
          </a:p>
          <a:p>
            <a:pPr>
              <a:buNone/>
            </a:pPr>
            <a:r>
              <a:rPr lang="en-US" altLang="zh-CN" sz="1400" dirty="0">
                <a:solidFill>
                  <a:srgbClr val="3F7F5F"/>
                </a:solidFill>
                <a:latin typeface="Consolas" panose="020B0609020204030204" pitchFamily="49" charset="0"/>
              </a:rPr>
              <a:t> /*@Effects: (\result != null) &amp;&amp; (\result </a:t>
            </a:r>
            <a:r>
              <a:rPr lang="en-US" altLang="zh-CN" sz="1400" dirty="0" err="1">
                <a:solidFill>
                  <a:srgbClr val="3F7F5F"/>
                </a:solidFill>
                <a:latin typeface="Consolas" panose="020B0609020204030204" pitchFamily="49" charset="0"/>
              </a:rPr>
              <a:t>instanceof</a:t>
            </a:r>
            <a:r>
              <a:rPr lang="en-US" altLang="zh-CN" sz="1400" dirty="0">
                <a:solidFill>
                  <a:srgbClr val="3F7F5F"/>
                </a:solidFill>
                <a:latin typeface="Consolas" panose="020B0609020204030204" pitchFamily="49" charset="0"/>
              </a:rPr>
              <a:t> Iterator) &amp;&amp; (\all </a:t>
            </a:r>
            <a:r>
              <a:rPr lang="en-US" altLang="zh-CN" sz="1400" dirty="0" err="1">
                <a:solidFill>
                  <a:srgbClr val="3F7F5F"/>
                </a:solidFill>
                <a:latin typeface="Consolas" panose="020B0609020204030204" pitchFamily="49" charset="0"/>
              </a:rPr>
              <a:t>int</a:t>
            </a:r>
            <a:r>
              <a:rPr lang="en-US" altLang="zh-CN" sz="1400" dirty="0">
                <a:solidFill>
                  <a:srgbClr val="3F7F5F"/>
                </a:solidFill>
                <a:latin typeface="Consolas" panose="020B0609020204030204" pitchFamily="49" charset="0"/>
              </a:rPr>
              <a:t> </a:t>
            </a:r>
            <a:r>
              <a:rPr lang="en-US" altLang="zh-CN" sz="1400" dirty="0" err="1">
                <a:solidFill>
                  <a:srgbClr val="3F7F5F"/>
                </a:solidFill>
                <a:latin typeface="Consolas" panose="020B0609020204030204" pitchFamily="49" charset="0"/>
              </a:rPr>
              <a:t>i</a:t>
            </a:r>
            <a:r>
              <a:rPr lang="en-US" altLang="zh-CN" sz="1400" dirty="0">
                <a:solidFill>
                  <a:srgbClr val="3F7F5F"/>
                </a:solidFill>
                <a:latin typeface="Consolas" panose="020B0609020204030204" pitchFamily="49" charset="0"/>
              </a:rPr>
              <a:t>; 0&lt;=</a:t>
            </a:r>
            <a:r>
              <a:rPr lang="en-US" altLang="zh-CN" sz="1400" dirty="0" err="1">
                <a:solidFill>
                  <a:srgbClr val="3F7F5F"/>
                </a:solidFill>
                <a:latin typeface="Consolas" panose="020B0609020204030204" pitchFamily="49" charset="0"/>
              </a:rPr>
              <a:t>i</a:t>
            </a:r>
            <a:r>
              <a:rPr lang="en-US" altLang="zh-CN" sz="1400" dirty="0">
                <a:solidFill>
                  <a:srgbClr val="3F7F5F"/>
                </a:solidFill>
                <a:latin typeface="Consolas" panose="020B0609020204030204" pitchFamily="49" charset="0"/>
              </a:rPr>
              <a:t>&lt;</a:t>
            </a:r>
            <a:r>
              <a:rPr lang="en-US" altLang="zh-CN" sz="1400" dirty="0" err="1">
                <a:solidFill>
                  <a:srgbClr val="3F7F5F"/>
                </a:solidFill>
                <a:latin typeface="Consolas" panose="020B0609020204030204" pitchFamily="49" charset="0"/>
              </a:rPr>
              <a:t>this.size</a:t>
            </a:r>
            <a:r>
              <a:rPr lang="en-US" altLang="zh-CN" sz="1400" dirty="0">
                <a:solidFill>
                  <a:srgbClr val="3F7F5F"/>
                </a:solidFill>
                <a:latin typeface="Consolas" panose="020B0609020204030204" pitchFamily="49" charset="0"/>
              </a:rPr>
              <a:t>;\</a:t>
            </a:r>
            <a:r>
              <a:rPr lang="en-US" altLang="zh-CN" sz="1400" dirty="0" err="1">
                <a:solidFill>
                  <a:srgbClr val="3F7F5F"/>
                </a:solidFill>
                <a:latin typeface="Consolas" panose="020B0609020204030204" pitchFamily="49" charset="0"/>
              </a:rPr>
              <a:t>result.contains</a:t>
            </a:r>
            <a:r>
              <a:rPr lang="en-US" altLang="zh-CN" sz="1400" dirty="0">
                <a:solidFill>
                  <a:srgbClr val="3F7F5F"/>
                </a:solidFill>
                <a:latin typeface="Consolas" panose="020B0609020204030204" pitchFamily="49" charset="0"/>
              </a:rPr>
              <a:t>(this[</a:t>
            </a:r>
            <a:r>
              <a:rPr lang="en-US" altLang="zh-CN" sz="1400" dirty="0" err="1">
                <a:solidFill>
                  <a:srgbClr val="3F7F5F"/>
                </a:solidFill>
                <a:latin typeface="Consolas" panose="020B0609020204030204" pitchFamily="49" charset="0"/>
              </a:rPr>
              <a:t>i</a:t>
            </a:r>
            <a:r>
              <a:rPr lang="en-US" altLang="zh-CN" sz="1400" dirty="0" smtClean="0">
                <a:solidFill>
                  <a:srgbClr val="3F7F5F"/>
                </a:solidFill>
                <a:latin typeface="Consolas" panose="020B0609020204030204" pitchFamily="49" charset="0"/>
              </a:rPr>
              <a:t>])) */</a:t>
            </a:r>
          </a:p>
          <a:p>
            <a:pPr>
              <a:buNone/>
            </a:pPr>
            <a:r>
              <a:rPr lang="en-US" altLang="zh-CN" sz="2000" dirty="0" smtClean="0">
                <a:solidFill>
                  <a:prstClr val="black"/>
                </a:solidFill>
              </a:rPr>
              <a:t>}</a:t>
            </a:r>
            <a:endParaRPr lang="en-US" altLang="zh-CN" sz="1400" dirty="0">
              <a:solidFill>
                <a:srgbClr val="3F7F5F"/>
              </a:solidFill>
              <a:latin typeface="Consolas" panose="020B0609020204030204" pitchFamily="49" charset="0"/>
            </a:endParaRPr>
          </a:p>
        </p:txBody>
      </p:sp>
    </p:spTree>
    <p:extLst>
      <p:ext uri="{BB962C8B-B14F-4D97-AF65-F5344CB8AC3E}">
        <p14:creationId xmlns:p14="http://schemas.microsoft.com/office/powerpoint/2010/main" val="5347512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BA054A18-E1A6-4511-B975-6B889788B0AB}" type="slidenum">
              <a:rPr lang="en-US" altLang="zh-CN"/>
              <a:pPr/>
              <a:t>21</a:t>
            </a:fld>
            <a:endParaRPr lang="en-US" altLang="zh-CN"/>
          </a:p>
        </p:txBody>
      </p:sp>
      <p:sp>
        <p:nvSpPr>
          <p:cNvPr id="13315"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迭代访问的状态变化</a:t>
            </a:r>
            <a:endParaRPr lang="en-US" altLang="zh-CN" dirty="0" smtClean="0">
              <a:ea typeface="宋体" panose="02010600030101010101" pitchFamily="2" charset="-122"/>
            </a:endParaRPr>
          </a:p>
        </p:txBody>
      </p:sp>
      <p:sp>
        <p:nvSpPr>
          <p:cNvPr id="13316" name="Rectangle 3"/>
          <p:cNvSpPr>
            <a:spLocks noGrp="1" noChangeArrowheads="1"/>
          </p:cNvSpPr>
          <p:nvPr>
            <p:ph type="body" idx="1"/>
          </p:nvPr>
        </p:nvSpPr>
        <p:spPr/>
        <p:txBody>
          <a:bodyPr>
            <a:normAutofit/>
          </a:bodyPr>
          <a:lstStyle/>
          <a:p>
            <a:pPr eaLnBrk="1" hangingPunct="1">
              <a:lnSpc>
                <a:spcPct val="90000"/>
              </a:lnSpc>
              <a:buFont typeface="Wingdings" panose="05000000000000000000" pitchFamily="2" charset="2"/>
              <a:buNone/>
            </a:pPr>
            <a:r>
              <a:rPr lang="en-US" altLang="zh-CN" sz="2400" dirty="0">
                <a:ea typeface="宋体" panose="02010600030101010101" pitchFamily="2" charset="-122"/>
              </a:rPr>
              <a:t>Poly p … // p = 2 + 3 x</a:t>
            </a:r>
            <a:r>
              <a:rPr lang="en-US" altLang="zh-CN" sz="2400" baseline="30000" dirty="0">
                <a:ea typeface="宋体" panose="02010600030101010101" pitchFamily="2" charset="-122"/>
              </a:rPr>
              <a:t>2</a:t>
            </a:r>
            <a:r>
              <a:rPr lang="en-US" altLang="zh-CN" sz="2400" dirty="0">
                <a:ea typeface="宋体" panose="02010600030101010101" pitchFamily="2" charset="-122"/>
              </a:rPr>
              <a:t>+ 4 x</a:t>
            </a:r>
            <a:r>
              <a:rPr lang="en-US" altLang="zh-CN" sz="2400" baseline="30000" dirty="0">
                <a:ea typeface="宋体" panose="02010600030101010101" pitchFamily="2" charset="-122"/>
              </a:rPr>
              <a:t>5</a:t>
            </a:r>
          </a:p>
          <a:p>
            <a:pPr eaLnBrk="1" hangingPunct="1">
              <a:lnSpc>
                <a:spcPct val="90000"/>
              </a:lnSpc>
              <a:buFont typeface="Wingdings" panose="05000000000000000000" pitchFamily="2" charset="2"/>
              <a:buNone/>
            </a:pPr>
            <a:r>
              <a:rPr lang="en-US" altLang="zh-CN" sz="2400" dirty="0" smtClean="0">
                <a:ea typeface="宋体" panose="02010600030101010101" pitchFamily="2" charset="-122"/>
              </a:rPr>
              <a:t>Iterator </a:t>
            </a:r>
            <a:r>
              <a:rPr lang="en-US" altLang="zh-CN" sz="2400" dirty="0" err="1">
                <a:solidFill>
                  <a:srgbClr val="0070C0"/>
                </a:solidFill>
                <a:ea typeface="宋体" panose="02010600030101010101" pitchFamily="2" charset="-122"/>
              </a:rPr>
              <a:t>itr</a:t>
            </a:r>
            <a:r>
              <a:rPr lang="en-US" altLang="zh-CN" sz="2400" dirty="0">
                <a:solidFill>
                  <a:srgbClr val="0070C0"/>
                </a:solidFill>
                <a:ea typeface="宋体" panose="02010600030101010101" pitchFamily="2" charset="-122"/>
              </a:rPr>
              <a:t> </a:t>
            </a:r>
            <a:r>
              <a:rPr lang="en-US" altLang="zh-CN" sz="2400" dirty="0">
                <a:ea typeface="宋体" panose="02010600030101010101" pitchFamily="2" charset="-122"/>
              </a:rPr>
              <a:t>= </a:t>
            </a:r>
            <a:r>
              <a:rPr lang="en-US" altLang="zh-CN" sz="2400" dirty="0" err="1">
                <a:ea typeface="宋体" panose="02010600030101010101" pitchFamily="2" charset="-122"/>
              </a:rPr>
              <a:t>p.</a:t>
            </a:r>
            <a:r>
              <a:rPr lang="en-US" altLang="zh-CN" sz="2400" dirty="0" err="1">
                <a:solidFill>
                  <a:srgbClr val="FF0000"/>
                </a:solidFill>
                <a:ea typeface="宋体" panose="02010600030101010101" pitchFamily="2" charset="-122"/>
              </a:rPr>
              <a:t>terms</a:t>
            </a:r>
            <a:r>
              <a:rPr lang="en-US" altLang="zh-CN" sz="2400" dirty="0">
                <a:ea typeface="宋体" panose="02010600030101010101" pitchFamily="2" charset="-122"/>
              </a:rPr>
              <a:t>(); // </a:t>
            </a:r>
            <a:r>
              <a:rPr lang="en-US" altLang="zh-CN" sz="2400" dirty="0" err="1" smtClean="0">
                <a:ea typeface="宋体" panose="02010600030101010101" pitchFamily="2" charset="-122"/>
              </a:rPr>
              <a:t>itr</a:t>
            </a:r>
            <a:r>
              <a:rPr lang="en-US" altLang="zh-CN" sz="2400" dirty="0" smtClean="0">
                <a:ea typeface="宋体" panose="02010600030101010101" pitchFamily="2" charset="-122"/>
              </a:rPr>
              <a:t> </a:t>
            </a:r>
            <a:r>
              <a:rPr lang="en-US" altLang="zh-CN" sz="2400" dirty="0">
                <a:ea typeface="宋体" panose="02010600030101010101" pitchFamily="2" charset="-122"/>
              </a:rPr>
              <a:t>= [0,2,5]</a:t>
            </a:r>
          </a:p>
          <a:p>
            <a:pPr eaLnBrk="1" hangingPunct="1">
              <a:lnSpc>
                <a:spcPct val="90000"/>
              </a:lnSpc>
              <a:buFont typeface="Wingdings" panose="05000000000000000000" pitchFamily="2" charset="2"/>
              <a:buNone/>
            </a:pPr>
            <a:r>
              <a:rPr lang="en-US" altLang="zh-CN" sz="2400" dirty="0" err="1">
                <a:ea typeface="宋体" panose="02010600030101010101" pitchFamily="2" charset="-122"/>
              </a:rPr>
              <a:t>itr.hasNext</a:t>
            </a:r>
            <a:r>
              <a:rPr lang="en-US" altLang="zh-CN" sz="2400" dirty="0">
                <a:ea typeface="宋体" panose="02010600030101010101" pitchFamily="2" charset="-122"/>
              </a:rPr>
              <a:t>()		// return true, </a:t>
            </a:r>
            <a:r>
              <a:rPr lang="en-US" altLang="zh-CN" sz="2400" dirty="0" err="1">
                <a:ea typeface="宋体" panose="02010600030101010101" pitchFamily="2" charset="-122"/>
              </a:rPr>
              <a:t>itr</a:t>
            </a:r>
            <a:r>
              <a:rPr lang="en-US" altLang="zh-CN" sz="2400" dirty="0">
                <a:ea typeface="宋体" panose="02010600030101010101" pitchFamily="2" charset="-122"/>
              </a:rPr>
              <a:t> = [0,2,5]</a:t>
            </a:r>
          </a:p>
          <a:p>
            <a:pPr eaLnBrk="1" hangingPunct="1">
              <a:lnSpc>
                <a:spcPct val="90000"/>
              </a:lnSpc>
              <a:buFont typeface="Wingdings" panose="05000000000000000000" pitchFamily="2" charset="2"/>
              <a:buNone/>
            </a:pPr>
            <a:r>
              <a:rPr lang="en-US" altLang="zh-CN" sz="2400" dirty="0" err="1">
                <a:ea typeface="宋体" panose="02010600030101010101" pitchFamily="2" charset="-122"/>
              </a:rPr>
              <a:t>itr.next</a:t>
            </a:r>
            <a:r>
              <a:rPr lang="en-US" altLang="zh-CN" sz="2400" dirty="0">
                <a:ea typeface="宋体" panose="02010600030101010101" pitchFamily="2" charset="-122"/>
              </a:rPr>
              <a:t>()		// return 0, </a:t>
            </a:r>
            <a:r>
              <a:rPr lang="en-US" altLang="zh-CN" sz="2400" dirty="0" err="1">
                <a:ea typeface="宋体" panose="02010600030101010101" pitchFamily="2" charset="-122"/>
              </a:rPr>
              <a:t>itr</a:t>
            </a:r>
            <a:r>
              <a:rPr lang="en-US" altLang="zh-CN" sz="2400" dirty="0">
                <a:ea typeface="宋体" panose="02010600030101010101" pitchFamily="2" charset="-122"/>
              </a:rPr>
              <a:t> = [2,5]</a:t>
            </a:r>
          </a:p>
          <a:p>
            <a:pPr eaLnBrk="1" hangingPunct="1">
              <a:lnSpc>
                <a:spcPct val="90000"/>
              </a:lnSpc>
              <a:buFont typeface="Wingdings" panose="05000000000000000000" pitchFamily="2" charset="2"/>
              <a:buNone/>
            </a:pPr>
            <a:r>
              <a:rPr lang="en-US" altLang="zh-CN" sz="2400" dirty="0" err="1">
                <a:ea typeface="宋体" panose="02010600030101010101" pitchFamily="2" charset="-122"/>
              </a:rPr>
              <a:t>itr.next</a:t>
            </a:r>
            <a:r>
              <a:rPr lang="en-US" altLang="zh-CN" sz="2400" dirty="0">
                <a:ea typeface="宋体" panose="02010600030101010101" pitchFamily="2" charset="-122"/>
              </a:rPr>
              <a:t>()		// return 2, </a:t>
            </a:r>
            <a:r>
              <a:rPr lang="en-US" altLang="zh-CN" sz="2400" dirty="0" err="1">
                <a:ea typeface="宋体" panose="02010600030101010101" pitchFamily="2" charset="-122"/>
              </a:rPr>
              <a:t>itr</a:t>
            </a:r>
            <a:r>
              <a:rPr lang="en-US" altLang="zh-CN" sz="2400" dirty="0">
                <a:ea typeface="宋体" panose="02010600030101010101" pitchFamily="2" charset="-122"/>
              </a:rPr>
              <a:t> = [5]</a:t>
            </a:r>
          </a:p>
          <a:p>
            <a:pPr eaLnBrk="1" hangingPunct="1">
              <a:lnSpc>
                <a:spcPct val="90000"/>
              </a:lnSpc>
              <a:buFont typeface="Wingdings" panose="05000000000000000000" pitchFamily="2" charset="2"/>
              <a:buNone/>
            </a:pPr>
            <a:r>
              <a:rPr lang="en-US" altLang="zh-CN" sz="2400" dirty="0" err="1">
                <a:ea typeface="宋体" panose="02010600030101010101" pitchFamily="2" charset="-122"/>
              </a:rPr>
              <a:t>itr.hasNext</a:t>
            </a:r>
            <a:r>
              <a:rPr lang="en-US" altLang="zh-CN" sz="2400" dirty="0">
                <a:ea typeface="宋体" panose="02010600030101010101" pitchFamily="2" charset="-122"/>
              </a:rPr>
              <a:t>()		// return true, </a:t>
            </a:r>
            <a:r>
              <a:rPr lang="en-US" altLang="zh-CN" sz="2400" dirty="0" err="1">
                <a:ea typeface="宋体" panose="02010600030101010101" pitchFamily="2" charset="-122"/>
              </a:rPr>
              <a:t>itr</a:t>
            </a:r>
            <a:r>
              <a:rPr lang="en-US" altLang="zh-CN" sz="2400" dirty="0">
                <a:ea typeface="宋体" panose="02010600030101010101" pitchFamily="2" charset="-122"/>
              </a:rPr>
              <a:t> = [5]</a:t>
            </a:r>
          </a:p>
          <a:p>
            <a:pPr eaLnBrk="1" hangingPunct="1">
              <a:lnSpc>
                <a:spcPct val="90000"/>
              </a:lnSpc>
              <a:buFont typeface="Wingdings" panose="05000000000000000000" pitchFamily="2" charset="2"/>
              <a:buNone/>
            </a:pPr>
            <a:r>
              <a:rPr lang="en-US" altLang="zh-CN" sz="2400" dirty="0" err="1">
                <a:ea typeface="宋体" panose="02010600030101010101" pitchFamily="2" charset="-122"/>
              </a:rPr>
              <a:t>itr.next</a:t>
            </a:r>
            <a:r>
              <a:rPr lang="en-US" altLang="zh-CN" sz="2400" dirty="0">
                <a:ea typeface="宋体" panose="02010600030101010101" pitchFamily="2" charset="-122"/>
              </a:rPr>
              <a:t>()		// return 5, </a:t>
            </a:r>
            <a:r>
              <a:rPr lang="en-US" altLang="zh-CN" sz="2400" dirty="0" err="1">
                <a:ea typeface="宋体" panose="02010600030101010101" pitchFamily="2" charset="-122"/>
              </a:rPr>
              <a:t>itr</a:t>
            </a:r>
            <a:r>
              <a:rPr lang="en-US" altLang="zh-CN" sz="2400" dirty="0">
                <a:ea typeface="宋体" panose="02010600030101010101" pitchFamily="2" charset="-122"/>
              </a:rPr>
              <a:t> = []</a:t>
            </a:r>
          </a:p>
          <a:p>
            <a:pPr eaLnBrk="1" hangingPunct="1">
              <a:lnSpc>
                <a:spcPct val="90000"/>
              </a:lnSpc>
              <a:buFont typeface="Wingdings" panose="05000000000000000000" pitchFamily="2" charset="2"/>
              <a:buNone/>
            </a:pPr>
            <a:r>
              <a:rPr lang="en-US" altLang="zh-CN" sz="2400" dirty="0" err="1">
                <a:ea typeface="宋体" panose="02010600030101010101" pitchFamily="2" charset="-122"/>
              </a:rPr>
              <a:t>itr.hasNext</a:t>
            </a:r>
            <a:r>
              <a:rPr lang="en-US" altLang="zh-CN" sz="2400" dirty="0">
                <a:ea typeface="宋体" panose="02010600030101010101" pitchFamily="2" charset="-122"/>
              </a:rPr>
              <a:t>()		// return false, </a:t>
            </a:r>
            <a:r>
              <a:rPr lang="en-US" altLang="zh-CN" sz="2400" dirty="0" err="1">
                <a:ea typeface="宋体" panose="02010600030101010101" pitchFamily="2" charset="-122"/>
              </a:rPr>
              <a:t>itr</a:t>
            </a:r>
            <a:r>
              <a:rPr lang="en-US" altLang="zh-CN" sz="2400" dirty="0">
                <a:ea typeface="宋体" panose="02010600030101010101" pitchFamily="2" charset="-122"/>
              </a:rPr>
              <a:t> = []</a:t>
            </a:r>
          </a:p>
          <a:p>
            <a:pPr>
              <a:buNone/>
            </a:pPr>
            <a:r>
              <a:rPr lang="en-US" altLang="zh-CN" sz="2400" dirty="0" err="1">
                <a:ea typeface="宋体" panose="02010600030101010101" pitchFamily="2" charset="-122"/>
              </a:rPr>
              <a:t>itr.next</a:t>
            </a:r>
            <a:r>
              <a:rPr lang="en-US" altLang="zh-CN" sz="2400" dirty="0">
                <a:ea typeface="宋体" panose="02010600030101010101" pitchFamily="2" charset="-122"/>
              </a:rPr>
              <a:t>()		// </a:t>
            </a:r>
            <a:r>
              <a:rPr lang="en-US" altLang="zh-CN" sz="2400" dirty="0" smtClean="0">
                <a:ea typeface="宋体" panose="02010600030101010101" pitchFamily="2" charset="-122"/>
              </a:rPr>
              <a:t>throw </a:t>
            </a:r>
            <a:r>
              <a:rPr lang="en-US" altLang="zh-CN" sz="2400" dirty="0" err="1">
                <a:solidFill>
                  <a:srgbClr val="0070C0"/>
                </a:solidFill>
              </a:rPr>
              <a:t>NoSuchElementException</a:t>
            </a:r>
            <a:r>
              <a:rPr lang="en-US" altLang="zh-CN" sz="2400" dirty="0"/>
              <a:t>, </a:t>
            </a:r>
            <a:r>
              <a:rPr lang="en-US" altLang="zh-CN" sz="2400" dirty="0" err="1">
                <a:ea typeface="宋体" panose="02010600030101010101" pitchFamily="2" charset="-122"/>
              </a:rPr>
              <a:t>itr</a:t>
            </a:r>
            <a:r>
              <a:rPr lang="en-US" altLang="zh-CN" sz="2400" dirty="0">
                <a:ea typeface="宋体" panose="02010600030101010101" pitchFamily="2" charset="-122"/>
              </a:rPr>
              <a:t> = []</a:t>
            </a:r>
          </a:p>
        </p:txBody>
      </p:sp>
    </p:spTree>
    <p:extLst>
      <p:ext uri="{BB962C8B-B14F-4D97-AF65-F5344CB8AC3E}">
        <p14:creationId xmlns:p14="http://schemas.microsoft.com/office/powerpoint/2010/main" val="29472328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EF66C1B-E86A-45F4-8CB9-99E0CCCE561E}" type="slidenum">
              <a:rPr lang="en-US" altLang="zh-CN"/>
              <a:pPr/>
              <a:t>22</a:t>
            </a:fld>
            <a:endParaRPr lang="en-US" altLang="zh-CN"/>
          </a:p>
        </p:txBody>
      </p:sp>
      <p:sp>
        <p:nvSpPr>
          <p:cNvPr id="14339"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生成器的抽象函数和不变式</a:t>
            </a:r>
            <a:endParaRPr lang="en-US" altLang="zh-CN" dirty="0" smtClean="0">
              <a:ea typeface="宋体" panose="02010600030101010101" pitchFamily="2" charset="-122"/>
            </a:endParaRPr>
          </a:p>
        </p:txBody>
      </p:sp>
      <p:sp>
        <p:nvSpPr>
          <p:cNvPr id="14340" name="Rectangle 3"/>
          <p:cNvSpPr>
            <a:spLocks noGrp="1" noChangeArrowheads="1"/>
          </p:cNvSpPr>
          <p:nvPr>
            <p:ph type="body" idx="1"/>
          </p:nvPr>
        </p:nvSpPr>
        <p:spPr/>
        <p:txBody>
          <a:bodyPr/>
          <a:lstStyle/>
          <a:p>
            <a:pPr eaLnBrk="1" hangingPunct="1">
              <a:lnSpc>
                <a:spcPct val="90000"/>
              </a:lnSpc>
            </a:pPr>
            <a:r>
              <a:rPr lang="zh-CN" altLang="en-US" dirty="0" smtClean="0">
                <a:ea typeface="宋体" panose="02010600030101010101" pitchFamily="2" charset="-122"/>
              </a:rPr>
              <a:t>生成器本身是一个数据抽象，提供了</a:t>
            </a:r>
            <a:r>
              <a:rPr lang="en-US" altLang="zh-CN" dirty="0" err="1" smtClean="0">
                <a:ea typeface="宋体" panose="02010600030101010101" pitchFamily="2" charset="-122"/>
              </a:rPr>
              <a:t>hasNext</a:t>
            </a:r>
            <a:r>
              <a:rPr lang="zh-CN" altLang="en-US" dirty="0" smtClean="0">
                <a:ea typeface="宋体" panose="02010600030101010101" pitchFamily="2" charset="-122"/>
              </a:rPr>
              <a:t>和</a:t>
            </a:r>
            <a:r>
              <a:rPr lang="en-US" altLang="zh-CN" dirty="0" smtClean="0">
                <a:ea typeface="宋体" panose="02010600030101010101" pitchFamily="2" charset="-122"/>
              </a:rPr>
              <a:t>next</a:t>
            </a:r>
            <a:r>
              <a:rPr lang="zh-CN" altLang="en-US" dirty="0" smtClean="0">
                <a:ea typeface="宋体" panose="02010600030101010101" pitchFamily="2" charset="-122"/>
              </a:rPr>
              <a:t>操作来访问其管理的数据</a:t>
            </a:r>
            <a:endParaRPr lang="en-US" altLang="zh-CN" dirty="0" smtClean="0">
              <a:ea typeface="宋体" panose="02010600030101010101" pitchFamily="2" charset="-122"/>
            </a:endParaRPr>
          </a:p>
          <a:p>
            <a:pPr lvl="1"/>
            <a:r>
              <a:rPr lang="en-US" altLang="zh-CN" dirty="0" smtClean="0">
                <a:ea typeface="宋体" panose="02010600030101010101" pitchFamily="2" charset="-122"/>
              </a:rPr>
              <a:t>Poly</a:t>
            </a:r>
            <a:r>
              <a:rPr lang="zh-CN" altLang="en-US" dirty="0" smtClean="0">
                <a:ea typeface="宋体" panose="02010600030101010101" pitchFamily="2" charset="-122"/>
              </a:rPr>
              <a:t>类生成器的表示对象</a:t>
            </a:r>
            <a:r>
              <a:rPr lang="en-US" altLang="zh-CN" dirty="0" smtClean="0">
                <a:ea typeface="宋体" panose="02010600030101010101" pitchFamily="2" charset="-122"/>
              </a:rPr>
              <a:t>rep</a:t>
            </a:r>
          </a:p>
          <a:p>
            <a:pPr lvl="2"/>
            <a:r>
              <a:rPr lang="en-US" altLang="zh-CN" dirty="0" smtClean="0">
                <a:ea typeface="宋体" panose="02010600030101010101" pitchFamily="2" charset="-122"/>
              </a:rPr>
              <a:t>private Poly p; //the Poly being iterated</a:t>
            </a:r>
          </a:p>
          <a:p>
            <a:pPr lvl="2"/>
            <a:r>
              <a:rPr lang="en-US" altLang="zh-CN" dirty="0" smtClean="0">
                <a:ea typeface="宋体" panose="02010600030101010101" pitchFamily="2" charset="-122"/>
              </a:rPr>
              <a:t>private </a:t>
            </a:r>
            <a:r>
              <a:rPr lang="en-US" altLang="zh-CN" dirty="0" err="1" smtClean="0">
                <a:ea typeface="宋体" panose="02010600030101010101" pitchFamily="2" charset="-122"/>
              </a:rPr>
              <a:t>int</a:t>
            </a:r>
            <a:r>
              <a:rPr lang="en-US" altLang="zh-CN" dirty="0" smtClean="0">
                <a:ea typeface="宋体" panose="02010600030101010101" pitchFamily="2" charset="-122"/>
              </a:rPr>
              <a:t> n; //the next element to </a:t>
            </a:r>
            <a:r>
              <a:rPr lang="en-US" altLang="zh-CN" dirty="0">
                <a:ea typeface="宋体" panose="02010600030101010101" pitchFamily="2" charset="-122"/>
              </a:rPr>
              <a:t>iterate</a:t>
            </a:r>
            <a:endParaRPr lang="en-US" altLang="zh-CN" dirty="0" smtClean="0">
              <a:ea typeface="宋体" panose="02010600030101010101" pitchFamily="2" charset="-122"/>
            </a:endParaRPr>
          </a:p>
          <a:p>
            <a:pPr eaLnBrk="1" hangingPunct="1">
              <a:lnSpc>
                <a:spcPct val="90000"/>
              </a:lnSpc>
            </a:pPr>
            <a:r>
              <a:rPr lang="en-US" altLang="zh-CN" dirty="0" smtClean="0">
                <a:ea typeface="宋体" panose="02010600030101010101" pitchFamily="2" charset="-122"/>
              </a:rPr>
              <a:t>Poly</a:t>
            </a:r>
            <a:r>
              <a:rPr lang="zh-CN" altLang="en-US" dirty="0" smtClean="0">
                <a:ea typeface="宋体" panose="02010600030101010101" pitchFamily="2" charset="-122"/>
              </a:rPr>
              <a:t>类的生成器</a:t>
            </a:r>
            <a:endParaRPr lang="en-US" altLang="zh-CN" dirty="0" smtClean="0">
              <a:ea typeface="宋体" panose="02010600030101010101" pitchFamily="2" charset="-122"/>
            </a:endParaRPr>
          </a:p>
          <a:p>
            <a:pPr lvl="1"/>
            <a:r>
              <a:rPr lang="en-US" altLang="zh-CN" dirty="0" smtClean="0">
                <a:ea typeface="宋体" panose="02010600030101010101" pitchFamily="2" charset="-122"/>
              </a:rPr>
              <a:t>AF(</a:t>
            </a:r>
            <a:r>
              <a:rPr lang="en-US" altLang="zh-CN" dirty="0" err="1" smtClean="0">
                <a:ea typeface="宋体" panose="02010600030101010101" pitchFamily="2" charset="-122"/>
              </a:rPr>
              <a:t>itr_c</a:t>
            </a:r>
            <a:r>
              <a:rPr lang="en-US" altLang="zh-CN" dirty="0" smtClean="0">
                <a:ea typeface="宋体" panose="02010600030101010101" pitchFamily="2" charset="-122"/>
              </a:rPr>
              <a:t>) = [x1,…,</a:t>
            </a:r>
            <a:r>
              <a:rPr lang="en-US" altLang="zh-CN" dirty="0" err="1" smtClean="0">
                <a:ea typeface="宋体" panose="02010600030101010101" pitchFamily="2" charset="-122"/>
              </a:rPr>
              <a:t>xm</a:t>
            </a:r>
            <a:r>
              <a:rPr lang="en-US" altLang="zh-CN" dirty="0" smtClean="0">
                <a:ea typeface="宋体" panose="02010600030101010101" pitchFamily="2" charset="-122"/>
              </a:rPr>
              <a:t>] such that each xi is an integer, every index </a:t>
            </a:r>
            <a:r>
              <a:rPr lang="en-US" altLang="zh-CN" dirty="0" err="1" smtClean="0">
                <a:ea typeface="宋体" panose="02010600030101010101" pitchFamily="2" charset="-122"/>
              </a:rPr>
              <a:t>i</a:t>
            </a:r>
            <a:r>
              <a:rPr lang="en-US" altLang="zh-CN" dirty="0"/>
              <a:t>&gt;=</a:t>
            </a:r>
            <a:r>
              <a:rPr lang="en-US" altLang="zh-CN" dirty="0" err="1"/>
              <a:t>itr_c</a:t>
            </a:r>
            <a:r>
              <a:rPr lang="en-US" altLang="zh-CN" b="1" dirty="0" err="1" smtClean="0">
                <a:ea typeface="宋体" panose="02010600030101010101" pitchFamily="2" charset="-122"/>
              </a:rPr>
              <a:t>.n</a:t>
            </a:r>
            <a:r>
              <a:rPr lang="en-US" altLang="zh-CN" dirty="0" smtClean="0">
                <a:ea typeface="宋体" panose="02010600030101010101" pitchFamily="2" charset="-122"/>
              </a:rPr>
              <a:t> of a nonzero element of </a:t>
            </a:r>
            <a:r>
              <a:rPr lang="en-US" altLang="zh-CN" dirty="0" err="1"/>
              <a:t>itr_c</a:t>
            </a:r>
            <a:r>
              <a:rPr lang="en-US" altLang="zh-CN" b="1" dirty="0" err="1" smtClean="0">
                <a:ea typeface="宋体" panose="02010600030101010101" pitchFamily="2" charset="-122"/>
              </a:rPr>
              <a:t>.p.trms</a:t>
            </a:r>
            <a:r>
              <a:rPr lang="en-US" altLang="zh-CN" dirty="0" smtClean="0">
                <a:ea typeface="宋体" panose="02010600030101010101" pitchFamily="2" charset="-122"/>
              </a:rPr>
              <a:t> is in the sequence, and no other elements are in the sequence, and xi&gt;</a:t>
            </a:r>
            <a:r>
              <a:rPr lang="en-US" altLang="zh-CN" dirty="0" err="1" smtClean="0">
                <a:ea typeface="宋体" panose="02010600030101010101" pitchFamily="2" charset="-122"/>
              </a:rPr>
              <a:t>xj</a:t>
            </a:r>
            <a:r>
              <a:rPr lang="en-US" altLang="zh-CN" dirty="0" smtClean="0">
                <a:ea typeface="宋体" panose="02010600030101010101" pitchFamily="2" charset="-122"/>
              </a:rPr>
              <a:t> for all </a:t>
            </a:r>
            <a:r>
              <a:rPr lang="en-US" altLang="zh-CN" dirty="0" err="1" smtClean="0">
                <a:ea typeface="宋体" panose="02010600030101010101" pitchFamily="2" charset="-122"/>
              </a:rPr>
              <a:t>i</a:t>
            </a:r>
            <a:r>
              <a:rPr lang="en-US" altLang="zh-CN" dirty="0" smtClean="0">
                <a:ea typeface="宋体" panose="02010600030101010101" pitchFamily="2" charset="-122"/>
              </a:rPr>
              <a:t>&gt;j&gt;=1.</a:t>
            </a:r>
          </a:p>
          <a:p>
            <a:pPr lvl="1"/>
            <a:r>
              <a:rPr lang="en-US" altLang="zh-CN" dirty="0"/>
              <a:t>I(</a:t>
            </a:r>
            <a:r>
              <a:rPr lang="en-US" altLang="zh-CN" dirty="0" err="1"/>
              <a:t>itr_c</a:t>
            </a:r>
            <a:r>
              <a:rPr lang="en-US" altLang="zh-CN" dirty="0"/>
              <a:t>) </a:t>
            </a:r>
            <a:r>
              <a:rPr lang="en-US" altLang="zh-CN" dirty="0" smtClean="0">
                <a:ea typeface="宋体" panose="02010600030101010101" pitchFamily="2" charset="-122"/>
              </a:rPr>
              <a:t>= </a:t>
            </a:r>
            <a:r>
              <a:rPr lang="en-US" altLang="zh-CN" dirty="0" err="1"/>
              <a:t>itr_c.p</a:t>
            </a:r>
            <a:r>
              <a:rPr lang="en-US" altLang="zh-CN" dirty="0"/>
              <a:t> </a:t>
            </a:r>
            <a:r>
              <a:rPr lang="en-US" altLang="zh-CN" dirty="0" smtClean="0">
                <a:ea typeface="宋体" panose="02010600030101010101" pitchFamily="2" charset="-122"/>
              </a:rPr>
              <a:t>&lt;&gt; null &amp;&amp; (0 &lt;= </a:t>
            </a:r>
            <a:r>
              <a:rPr lang="en-US" altLang="zh-CN" dirty="0" err="1"/>
              <a:t>itr_c.n</a:t>
            </a:r>
            <a:r>
              <a:rPr lang="en-US" altLang="zh-CN" dirty="0"/>
              <a:t> </a:t>
            </a:r>
            <a:r>
              <a:rPr lang="en-US" altLang="zh-CN" dirty="0" smtClean="0">
                <a:ea typeface="宋体" panose="02010600030101010101" pitchFamily="2" charset="-122"/>
              </a:rPr>
              <a:t>&lt;= </a:t>
            </a:r>
            <a:r>
              <a:rPr lang="en-US" altLang="zh-CN" dirty="0" err="1"/>
              <a:t>itr_c.p.deg</a:t>
            </a:r>
            <a:r>
              <a:rPr lang="en-US" altLang="zh-CN" dirty="0" smtClean="0">
                <a:ea typeface="宋体" panose="02010600030101010101" pitchFamily="2" charset="-122"/>
              </a:rPr>
              <a:t>)</a:t>
            </a:r>
          </a:p>
        </p:txBody>
      </p:sp>
    </p:spTree>
    <p:extLst>
      <p:ext uri="{BB962C8B-B14F-4D97-AF65-F5344CB8AC3E}">
        <p14:creationId xmlns:p14="http://schemas.microsoft.com/office/powerpoint/2010/main" val="36498031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29D5CA94-BE41-42E4-A9DA-2A00EEA00991}" type="slidenum">
              <a:rPr lang="en-US" altLang="zh-CN"/>
              <a:pPr/>
              <a:t>23</a:t>
            </a:fld>
            <a:endParaRPr lang="en-US" altLang="zh-CN"/>
          </a:p>
        </p:txBody>
      </p:sp>
      <p:sp>
        <p:nvSpPr>
          <p:cNvPr id="15363" name="Rectangle 2"/>
          <p:cNvSpPr>
            <a:spLocks noGrp="1" noChangeArrowheads="1"/>
          </p:cNvSpPr>
          <p:nvPr>
            <p:ph type="title"/>
          </p:nvPr>
        </p:nvSpPr>
        <p:spPr/>
        <p:txBody>
          <a:bodyPr/>
          <a:lstStyle/>
          <a:p>
            <a:pPr eaLnBrk="1" hangingPunct="1"/>
            <a:r>
              <a:rPr lang="en-US" altLang="zh-CN" dirty="0" smtClean="0">
                <a:ea typeface="宋体" panose="02010600030101010101" pitchFamily="2" charset="-122"/>
              </a:rPr>
              <a:t>Poly</a:t>
            </a:r>
            <a:r>
              <a:rPr lang="zh-CN" altLang="en-US" dirty="0" smtClean="0">
                <a:ea typeface="宋体" panose="02010600030101010101" pitchFamily="2" charset="-122"/>
              </a:rPr>
              <a:t>生成器抽象函数在运行时的变化</a:t>
            </a:r>
            <a:endParaRPr lang="en-US" altLang="zh-CN" dirty="0" smtClean="0">
              <a:ea typeface="宋体" panose="02010600030101010101" pitchFamily="2" charset="-122"/>
            </a:endParaRPr>
          </a:p>
        </p:txBody>
      </p:sp>
      <p:sp>
        <p:nvSpPr>
          <p:cNvPr id="15364" name="Rectangle 4"/>
          <p:cNvSpPr>
            <a:spLocks noGrp="1" noChangeArrowheads="1"/>
          </p:cNvSpPr>
          <p:nvPr>
            <p:ph type="body" idx="1"/>
          </p:nvPr>
        </p:nvSpPr>
        <p:spPr>
          <a:noFill/>
        </p:spPr>
        <p:txBody>
          <a:bodyPr/>
          <a:lstStyle/>
          <a:p>
            <a:pPr eaLnBrk="1" hangingPunct="1">
              <a:lnSpc>
                <a:spcPct val="80000"/>
              </a:lnSpc>
              <a:buFont typeface="Wingdings" panose="05000000000000000000" pitchFamily="2" charset="2"/>
              <a:buNone/>
            </a:pPr>
            <a:r>
              <a:rPr lang="en-US" altLang="zh-CN" dirty="0">
                <a:ea typeface="宋体" panose="02010600030101010101" pitchFamily="2" charset="-122"/>
              </a:rPr>
              <a:t>Poly p … // p = 2 + 3 x</a:t>
            </a:r>
            <a:r>
              <a:rPr lang="en-US" altLang="zh-CN" baseline="30000" dirty="0">
                <a:ea typeface="宋体" panose="02010600030101010101" pitchFamily="2" charset="-122"/>
              </a:rPr>
              <a:t>2</a:t>
            </a:r>
            <a:r>
              <a:rPr lang="en-US" altLang="zh-CN" dirty="0">
                <a:ea typeface="宋体" panose="02010600030101010101" pitchFamily="2" charset="-122"/>
              </a:rPr>
              <a:t>+ 4 x</a:t>
            </a:r>
            <a:r>
              <a:rPr lang="en-US" altLang="zh-CN" baseline="30000" dirty="0">
                <a:ea typeface="宋体" panose="02010600030101010101" pitchFamily="2" charset="-122"/>
              </a:rPr>
              <a:t>5</a:t>
            </a:r>
          </a:p>
          <a:p>
            <a:pPr eaLnBrk="1" hangingPunct="1">
              <a:lnSpc>
                <a:spcPct val="80000"/>
              </a:lnSpc>
              <a:buFont typeface="Wingdings" panose="05000000000000000000" pitchFamily="2" charset="2"/>
              <a:buNone/>
            </a:pPr>
            <a:endParaRPr lang="en-US" altLang="zh-CN" dirty="0">
              <a:ea typeface="宋体" panose="02010600030101010101" pitchFamily="2" charset="-122"/>
            </a:endParaRPr>
          </a:p>
          <a:p>
            <a:pPr eaLnBrk="1" hangingPunct="1">
              <a:lnSpc>
                <a:spcPct val="80000"/>
              </a:lnSpc>
              <a:buFont typeface="Wingdings" panose="05000000000000000000" pitchFamily="2" charset="2"/>
              <a:buNone/>
            </a:pPr>
            <a:r>
              <a:rPr lang="en-US" altLang="zh-CN" dirty="0" smtClean="0">
                <a:solidFill>
                  <a:schemeClr val="hlink"/>
                </a:solidFill>
                <a:ea typeface="宋体" panose="02010600030101010101" pitchFamily="2" charset="-122"/>
              </a:rPr>
              <a:t>AF(</a:t>
            </a:r>
            <a:r>
              <a:rPr lang="en-US" altLang="zh-CN" dirty="0" err="1" smtClean="0">
                <a:ea typeface="宋体" panose="02010600030101010101" pitchFamily="2" charset="-122"/>
              </a:rPr>
              <a:t>itr_c.hasNext</a:t>
            </a:r>
            <a:r>
              <a:rPr lang="en-US" altLang="zh-CN" dirty="0" smtClean="0">
                <a:ea typeface="宋体" panose="02010600030101010101" pitchFamily="2" charset="-122"/>
              </a:rPr>
              <a:t>()</a:t>
            </a:r>
            <a:r>
              <a:rPr lang="en-US" altLang="zh-CN" dirty="0" smtClean="0">
                <a:solidFill>
                  <a:schemeClr val="hlink"/>
                </a:solidFill>
                <a:ea typeface="宋体" panose="02010600030101010101" pitchFamily="2" charset="-122"/>
              </a:rPr>
              <a:t>)  </a:t>
            </a:r>
            <a:r>
              <a:rPr lang="en-US" altLang="zh-CN" dirty="0">
                <a:ea typeface="宋体" panose="02010600030101010101" pitchFamily="2" charset="-122"/>
              </a:rPr>
              <a:t>	=	[0,2,5]	</a:t>
            </a:r>
            <a:endParaRPr lang="en-US" altLang="zh-CN" dirty="0" smtClean="0">
              <a:ea typeface="宋体" panose="02010600030101010101" pitchFamily="2" charset="-122"/>
            </a:endParaRPr>
          </a:p>
          <a:p>
            <a:pPr eaLnBrk="1" hangingPunct="1">
              <a:lnSpc>
                <a:spcPct val="80000"/>
              </a:lnSpc>
              <a:buFont typeface="Wingdings" panose="05000000000000000000" pitchFamily="2" charset="2"/>
              <a:buNone/>
            </a:pPr>
            <a:r>
              <a:rPr lang="en-US" altLang="zh-CN" dirty="0" smtClean="0">
                <a:solidFill>
                  <a:schemeClr val="hlink"/>
                </a:solidFill>
                <a:ea typeface="宋体" panose="02010600030101010101" pitchFamily="2" charset="-122"/>
              </a:rPr>
              <a:t>AF(</a:t>
            </a:r>
            <a:r>
              <a:rPr lang="en-US" altLang="zh-CN" dirty="0" err="1" smtClean="0">
                <a:ea typeface="宋体" panose="02010600030101010101" pitchFamily="2" charset="-122"/>
              </a:rPr>
              <a:t>itr_c.next</a:t>
            </a:r>
            <a:r>
              <a:rPr lang="en-US" altLang="zh-CN" dirty="0">
                <a:ea typeface="宋体" panose="02010600030101010101" pitchFamily="2" charset="-122"/>
              </a:rPr>
              <a:t>()</a:t>
            </a:r>
            <a:r>
              <a:rPr lang="en-US" altLang="zh-CN" dirty="0">
                <a:solidFill>
                  <a:schemeClr val="hlink"/>
                </a:solidFill>
                <a:ea typeface="宋体" panose="02010600030101010101" pitchFamily="2" charset="-122"/>
              </a:rPr>
              <a:t>)</a:t>
            </a:r>
            <a:r>
              <a:rPr lang="en-US" altLang="zh-CN" dirty="0">
                <a:ea typeface="宋体" panose="02010600030101010101" pitchFamily="2" charset="-122"/>
              </a:rPr>
              <a:t>	</a:t>
            </a:r>
            <a:r>
              <a:rPr lang="en-US" altLang="zh-CN" dirty="0" smtClean="0">
                <a:ea typeface="宋体" panose="02010600030101010101" pitchFamily="2" charset="-122"/>
              </a:rPr>
              <a:t>           =</a:t>
            </a:r>
            <a:r>
              <a:rPr lang="en-US" altLang="zh-CN" dirty="0">
                <a:ea typeface="宋体" panose="02010600030101010101" pitchFamily="2" charset="-122"/>
              </a:rPr>
              <a:t>	[2,5]		</a:t>
            </a:r>
          </a:p>
          <a:p>
            <a:pPr eaLnBrk="1" hangingPunct="1">
              <a:lnSpc>
                <a:spcPct val="80000"/>
              </a:lnSpc>
              <a:buFont typeface="Wingdings" panose="05000000000000000000" pitchFamily="2" charset="2"/>
              <a:buNone/>
            </a:pPr>
            <a:r>
              <a:rPr lang="en-US" altLang="zh-CN" dirty="0" smtClean="0">
                <a:solidFill>
                  <a:schemeClr val="hlink"/>
                </a:solidFill>
                <a:ea typeface="宋体" panose="02010600030101010101" pitchFamily="2" charset="-122"/>
              </a:rPr>
              <a:t>AF(</a:t>
            </a:r>
            <a:r>
              <a:rPr lang="en-US" altLang="zh-CN" dirty="0" err="1" smtClean="0">
                <a:ea typeface="宋体" panose="02010600030101010101" pitchFamily="2" charset="-122"/>
              </a:rPr>
              <a:t>itr_c.next</a:t>
            </a:r>
            <a:r>
              <a:rPr lang="en-US" altLang="zh-CN" dirty="0">
                <a:ea typeface="宋体" panose="02010600030101010101" pitchFamily="2" charset="-122"/>
              </a:rPr>
              <a:t>()</a:t>
            </a:r>
            <a:r>
              <a:rPr lang="en-US" altLang="zh-CN" dirty="0">
                <a:solidFill>
                  <a:schemeClr val="hlink"/>
                </a:solidFill>
                <a:ea typeface="宋体" panose="02010600030101010101" pitchFamily="2" charset="-122"/>
              </a:rPr>
              <a:t>)</a:t>
            </a:r>
            <a:r>
              <a:rPr lang="en-US" altLang="zh-CN" dirty="0">
                <a:ea typeface="宋体" panose="02010600030101010101" pitchFamily="2" charset="-122"/>
              </a:rPr>
              <a:t>	</a:t>
            </a:r>
            <a:r>
              <a:rPr lang="en-US" altLang="zh-CN" dirty="0" smtClean="0">
                <a:ea typeface="宋体" panose="02010600030101010101" pitchFamily="2" charset="-122"/>
              </a:rPr>
              <a:t>           =</a:t>
            </a:r>
            <a:r>
              <a:rPr lang="en-US" altLang="zh-CN" dirty="0">
                <a:ea typeface="宋体" panose="02010600030101010101" pitchFamily="2" charset="-122"/>
              </a:rPr>
              <a:t>	[5]		</a:t>
            </a:r>
          </a:p>
          <a:p>
            <a:pPr eaLnBrk="1" hangingPunct="1">
              <a:lnSpc>
                <a:spcPct val="80000"/>
              </a:lnSpc>
              <a:buFont typeface="Wingdings" panose="05000000000000000000" pitchFamily="2" charset="2"/>
              <a:buNone/>
            </a:pPr>
            <a:r>
              <a:rPr lang="en-US" altLang="zh-CN" dirty="0" smtClean="0">
                <a:solidFill>
                  <a:schemeClr val="hlink"/>
                </a:solidFill>
                <a:ea typeface="宋体" panose="02010600030101010101" pitchFamily="2" charset="-122"/>
              </a:rPr>
              <a:t>AF(</a:t>
            </a:r>
            <a:r>
              <a:rPr lang="en-US" altLang="zh-CN" dirty="0" err="1" smtClean="0">
                <a:ea typeface="宋体" panose="02010600030101010101" pitchFamily="2" charset="-122"/>
              </a:rPr>
              <a:t>itr_c.hasNext</a:t>
            </a:r>
            <a:r>
              <a:rPr lang="en-US" altLang="zh-CN" dirty="0">
                <a:ea typeface="宋体" panose="02010600030101010101" pitchFamily="2" charset="-122"/>
              </a:rPr>
              <a:t>()</a:t>
            </a:r>
            <a:r>
              <a:rPr lang="en-US" altLang="zh-CN" dirty="0">
                <a:solidFill>
                  <a:schemeClr val="hlink"/>
                </a:solidFill>
                <a:ea typeface="宋体" panose="02010600030101010101" pitchFamily="2" charset="-122"/>
              </a:rPr>
              <a:t>)</a:t>
            </a:r>
            <a:r>
              <a:rPr lang="en-US" altLang="zh-CN" dirty="0">
                <a:ea typeface="宋体" panose="02010600030101010101" pitchFamily="2" charset="-122"/>
              </a:rPr>
              <a:t>	</a:t>
            </a:r>
            <a:r>
              <a:rPr lang="en-US" altLang="zh-CN" dirty="0" smtClean="0">
                <a:ea typeface="宋体" panose="02010600030101010101" pitchFamily="2" charset="-122"/>
              </a:rPr>
              <a:t>           =</a:t>
            </a:r>
            <a:r>
              <a:rPr lang="en-US" altLang="zh-CN" dirty="0">
                <a:ea typeface="宋体" panose="02010600030101010101" pitchFamily="2" charset="-122"/>
              </a:rPr>
              <a:t>	[5]	</a:t>
            </a:r>
          </a:p>
          <a:p>
            <a:pPr eaLnBrk="1" hangingPunct="1">
              <a:lnSpc>
                <a:spcPct val="80000"/>
              </a:lnSpc>
              <a:buFont typeface="Wingdings" panose="05000000000000000000" pitchFamily="2" charset="2"/>
              <a:buNone/>
            </a:pPr>
            <a:r>
              <a:rPr lang="en-US" altLang="zh-CN" dirty="0" smtClean="0">
                <a:solidFill>
                  <a:schemeClr val="hlink"/>
                </a:solidFill>
                <a:ea typeface="宋体" panose="02010600030101010101" pitchFamily="2" charset="-122"/>
              </a:rPr>
              <a:t>AF(</a:t>
            </a:r>
            <a:r>
              <a:rPr lang="en-US" altLang="zh-CN" dirty="0" err="1" smtClean="0">
                <a:ea typeface="宋体" panose="02010600030101010101" pitchFamily="2" charset="-122"/>
              </a:rPr>
              <a:t>itr_c.next</a:t>
            </a:r>
            <a:r>
              <a:rPr lang="en-US" altLang="zh-CN" dirty="0">
                <a:ea typeface="宋体" panose="02010600030101010101" pitchFamily="2" charset="-122"/>
              </a:rPr>
              <a:t>())	</a:t>
            </a:r>
            <a:r>
              <a:rPr lang="en-US" altLang="zh-CN" dirty="0" smtClean="0">
                <a:ea typeface="宋体" panose="02010600030101010101" pitchFamily="2" charset="-122"/>
              </a:rPr>
              <a:t>           =</a:t>
            </a:r>
            <a:r>
              <a:rPr lang="en-US" altLang="zh-CN" dirty="0">
                <a:ea typeface="宋体" panose="02010600030101010101" pitchFamily="2" charset="-122"/>
              </a:rPr>
              <a:t>	[]		</a:t>
            </a:r>
          </a:p>
          <a:p>
            <a:pPr eaLnBrk="1" hangingPunct="1">
              <a:lnSpc>
                <a:spcPct val="80000"/>
              </a:lnSpc>
              <a:buFont typeface="Wingdings" panose="05000000000000000000" pitchFamily="2" charset="2"/>
              <a:buNone/>
            </a:pPr>
            <a:r>
              <a:rPr lang="en-US" altLang="zh-CN" dirty="0" smtClean="0">
                <a:solidFill>
                  <a:schemeClr val="hlink"/>
                </a:solidFill>
                <a:ea typeface="宋体" panose="02010600030101010101" pitchFamily="2" charset="-122"/>
              </a:rPr>
              <a:t>AF(</a:t>
            </a:r>
            <a:r>
              <a:rPr lang="en-US" altLang="zh-CN" dirty="0" err="1" smtClean="0">
                <a:ea typeface="宋体" panose="02010600030101010101" pitchFamily="2" charset="-122"/>
              </a:rPr>
              <a:t>itr_c.hasNext</a:t>
            </a:r>
            <a:r>
              <a:rPr lang="en-US" altLang="zh-CN" dirty="0">
                <a:ea typeface="宋体" panose="02010600030101010101" pitchFamily="2" charset="-122"/>
              </a:rPr>
              <a:t>()</a:t>
            </a:r>
            <a:r>
              <a:rPr lang="en-US" altLang="zh-CN" dirty="0">
                <a:solidFill>
                  <a:schemeClr val="hlink"/>
                </a:solidFill>
                <a:ea typeface="宋体" panose="02010600030101010101" pitchFamily="2" charset="-122"/>
              </a:rPr>
              <a:t>)</a:t>
            </a:r>
            <a:r>
              <a:rPr lang="en-US" altLang="zh-CN" dirty="0">
                <a:ea typeface="宋体" panose="02010600030101010101" pitchFamily="2" charset="-122"/>
              </a:rPr>
              <a:t>	</a:t>
            </a:r>
            <a:r>
              <a:rPr lang="en-US" altLang="zh-CN" dirty="0" smtClean="0">
                <a:ea typeface="宋体" panose="02010600030101010101" pitchFamily="2" charset="-122"/>
              </a:rPr>
              <a:t>           =</a:t>
            </a:r>
            <a:r>
              <a:rPr lang="en-US" altLang="zh-CN" dirty="0">
                <a:ea typeface="宋体" panose="02010600030101010101" pitchFamily="2" charset="-122"/>
              </a:rPr>
              <a:t>	[]	</a:t>
            </a:r>
          </a:p>
          <a:p>
            <a:pPr eaLnBrk="1" hangingPunct="1">
              <a:lnSpc>
                <a:spcPct val="80000"/>
              </a:lnSpc>
              <a:buFont typeface="Wingdings" panose="05000000000000000000" pitchFamily="2" charset="2"/>
              <a:buNone/>
            </a:pPr>
            <a:r>
              <a:rPr lang="en-US" altLang="zh-CN" dirty="0" smtClean="0">
                <a:solidFill>
                  <a:schemeClr val="hlink"/>
                </a:solidFill>
                <a:ea typeface="宋体" panose="02010600030101010101" pitchFamily="2" charset="-122"/>
              </a:rPr>
              <a:t>AF(</a:t>
            </a:r>
            <a:r>
              <a:rPr lang="en-US" altLang="zh-CN" dirty="0" err="1" smtClean="0">
                <a:ea typeface="宋体" panose="02010600030101010101" pitchFamily="2" charset="-122"/>
              </a:rPr>
              <a:t>itr_c.next</a:t>
            </a:r>
            <a:r>
              <a:rPr lang="en-US" altLang="zh-CN" dirty="0">
                <a:ea typeface="宋体" panose="02010600030101010101" pitchFamily="2" charset="-122"/>
              </a:rPr>
              <a:t>()</a:t>
            </a:r>
            <a:r>
              <a:rPr lang="en-US" altLang="zh-CN" dirty="0">
                <a:solidFill>
                  <a:schemeClr val="hlink"/>
                </a:solidFill>
                <a:ea typeface="宋体" panose="02010600030101010101" pitchFamily="2" charset="-122"/>
              </a:rPr>
              <a:t>)</a:t>
            </a:r>
            <a:r>
              <a:rPr lang="en-US" altLang="zh-CN" dirty="0">
                <a:ea typeface="宋体" panose="02010600030101010101" pitchFamily="2" charset="-122"/>
              </a:rPr>
              <a:t>	</a:t>
            </a:r>
            <a:r>
              <a:rPr lang="en-US" altLang="zh-CN" dirty="0" smtClean="0">
                <a:ea typeface="宋体" panose="02010600030101010101" pitchFamily="2" charset="-122"/>
              </a:rPr>
              <a:t>           =</a:t>
            </a:r>
            <a:r>
              <a:rPr lang="en-US" altLang="zh-CN" dirty="0">
                <a:ea typeface="宋体" panose="02010600030101010101" pitchFamily="2" charset="-122"/>
              </a:rPr>
              <a:t>	[] 		</a:t>
            </a:r>
          </a:p>
        </p:txBody>
      </p:sp>
      <p:sp>
        <p:nvSpPr>
          <p:cNvPr id="15365" name="Line 5"/>
          <p:cNvSpPr>
            <a:spLocks noChangeShapeType="1"/>
          </p:cNvSpPr>
          <p:nvPr/>
        </p:nvSpPr>
        <p:spPr bwMode="auto">
          <a:xfrm>
            <a:off x="2743200" y="2590800"/>
            <a:ext cx="7239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2240129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C464E700-792C-4BCA-B71F-44AF5851731C}" type="slidenum">
              <a:rPr lang="en-US" altLang="zh-CN"/>
              <a:pPr/>
              <a:t>24</a:t>
            </a:fld>
            <a:endParaRPr lang="en-US" altLang="zh-CN"/>
          </a:p>
        </p:txBody>
      </p:sp>
      <p:sp>
        <p:nvSpPr>
          <p:cNvPr id="16387"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生成器的实现模板</a:t>
            </a:r>
            <a:endParaRPr lang="en-US" altLang="zh-CN" dirty="0" smtClean="0">
              <a:ea typeface="宋体" panose="02010600030101010101" pitchFamily="2" charset="-122"/>
            </a:endParaRPr>
          </a:p>
        </p:txBody>
      </p:sp>
      <p:sp>
        <p:nvSpPr>
          <p:cNvPr id="16388" name="Rectangle 3"/>
          <p:cNvSpPr>
            <a:spLocks noGrp="1" noChangeArrowheads="1"/>
          </p:cNvSpPr>
          <p:nvPr>
            <p:ph type="body" idx="1"/>
          </p:nvPr>
        </p:nvSpPr>
        <p:spPr>
          <a:xfrm>
            <a:off x="838200" y="1690688"/>
            <a:ext cx="6683023" cy="4557713"/>
          </a:xfrm>
        </p:spPr>
        <p:txBody>
          <a:bodyPr>
            <a:normAutofit fontScale="92500" lnSpcReduction="20000"/>
          </a:bodyPr>
          <a:lstStyle/>
          <a:p>
            <a:pPr eaLnBrk="1" hangingPunct="1">
              <a:lnSpc>
                <a:spcPct val="90000"/>
              </a:lnSpc>
              <a:buFont typeface="Wingdings" panose="05000000000000000000" pitchFamily="2" charset="2"/>
              <a:buNone/>
            </a:pPr>
            <a:r>
              <a:rPr lang="en-US" altLang="zh-CN" sz="2000" dirty="0">
                <a:ea typeface="宋体" panose="02010600030101010101" pitchFamily="2" charset="-122"/>
              </a:rPr>
              <a:t>public class Poly{</a:t>
            </a:r>
          </a:p>
          <a:p>
            <a:pPr eaLnBrk="1" hangingPunct="1">
              <a:lnSpc>
                <a:spcPct val="90000"/>
              </a:lnSpc>
              <a:buFont typeface="Wingdings" panose="05000000000000000000" pitchFamily="2" charset="2"/>
              <a:buNone/>
            </a:pPr>
            <a:r>
              <a:rPr lang="en-US" altLang="zh-CN" sz="2000" dirty="0">
                <a:solidFill>
                  <a:srgbClr val="03994E"/>
                </a:solidFill>
                <a:ea typeface="宋体" panose="02010600030101010101" pitchFamily="2" charset="-122"/>
              </a:rPr>
              <a:t>	// Rep …</a:t>
            </a:r>
          </a:p>
          <a:p>
            <a:pPr eaLnBrk="1" hangingPunct="1">
              <a:lnSpc>
                <a:spcPct val="90000"/>
              </a:lnSpc>
              <a:buFont typeface="Wingdings" panose="05000000000000000000" pitchFamily="2" charset="2"/>
              <a:buNone/>
            </a:pPr>
            <a:r>
              <a:rPr lang="en-US" altLang="zh-CN" sz="2000" dirty="0">
                <a:ea typeface="宋体" panose="02010600030101010101" pitchFamily="2" charset="-122"/>
              </a:rPr>
              <a:t>	public Iterator terms() {return new </a:t>
            </a:r>
            <a:r>
              <a:rPr lang="en-US" altLang="zh-CN" sz="2000" dirty="0" err="1">
                <a:ea typeface="宋体" panose="02010600030101010101" pitchFamily="2" charset="-122"/>
              </a:rPr>
              <a:t>PolyGen</a:t>
            </a:r>
            <a:r>
              <a:rPr lang="en-US" altLang="zh-CN" sz="2000" dirty="0">
                <a:ea typeface="宋体" panose="02010600030101010101" pitchFamily="2" charset="-122"/>
              </a:rPr>
              <a:t>(this);}</a:t>
            </a:r>
          </a:p>
          <a:p>
            <a:pPr eaLnBrk="1" hangingPunct="1">
              <a:lnSpc>
                <a:spcPct val="90000"/>
              </a:lnSpc>
              <a:buFont typeface="Wingdings" panose="05000000000000000000" pitchFamily="2" charset="2"/>
              <a:buNone/>
            </a:pPr>
            <a:r>
              <a:rPr lang="en-US" altLang="zh-CN" sz="2000" dirty="0">
                <a:ea typeface="宋体" panose="02010600030101010101" pitchFamily="2" charset="-122"/>
              </a:rPr>
              <a:t>	</a:t>
            </a:r>
            <a:r>
              <a:rPr lang="en-US" altLang="zh-CN" sz="2000" dirty="0">
                <a:solidFill>
                  <a:srgbClr val="03994E"/>
                </a:solidFill>
                <a:ea typeface="宋体" panose="02010600030101010101" pitchFamily="2" charset="-122"/>
              </a:rPr>
              <a:t>// inner class</a:t>
            </a:r>
          </a:p>
          <a:p>
            <a:pPr eaLnBrk="1" hangingPunct="1">
              <a:lnSpc>
                <a:spcPct val="90000"/>
              </a:lnSpc>
              <a:buFont typeface="Wingdings" panose="05000000000000000000" pitchFamily="2" charset="2"/>
              <a:buNone/>
            </a:pPr>
            <a:r>
              <a:rPr lang="en-US" altLang="zh-CN" sz="2000" dirty="0">
                <a:ea typeface="宋体" panose="02010600030101010101" pitchFamily="2" charset="-122"/>
              </a:rPr>
              <a:t>	</a:t>
            </a:r>
            <a:r>
              <a:rPr lang="en-US" altLang="zh-CN" sz="2000" dirty="0">
                <a:solidFill>
                  <a:schemeClr val="hlink"/>
                </a:solidFill>
                <a:ea typeface="宋体" panose="02010600030101010101" pitchFamily="2" charset="-122"/>
              </a:rPr>
              <a:t>private static</a:t>
            </a:r>
            <a:r>
              <a:rPr lang="en-US" altLang="zh-CN" sz="2000" dirty="0">
                <a:ea typeface="宋体" panose="02010600030101010101" pitchFamily="2" charset="-122"/>
              </a:rPr>
              <a:t> class </a:t>
            </a:r>
            <a:r>
              <a:rPr lang="en-US" altLang="zh-CN" sz="2000" dirty="0" err="1">
                <a:ea typeface="宋体" panose="02010600030101010101" pitchFamily="2" charset="-122"/>
              </a:rPr>
              <a:t>PolyGen</a:t>
            </a:r>
            <a:r>
              <a:rPr lang="en-US" altLang="zh-CN" sz="2000" dirty="0">
                <a:ea typeface="宋体" panose="02010600030101010101" pitchFamily="2" charset="-122"/>
              </a:rPr>
              <a:t> </a:t>
            </a:r>
            <a:r>
              <a:rPr lang="en-US" altLang="zh-CN" sz="2000" dirty="0">
                <a:solidFill>
                  <a:schemeClr val="hlink"/>
                </a:solidFill>
                <a:ea typeface="宋体" panose="02010600030101010101" pitchFamily="2" charset="-122"/>
              </a:rPr>
              <a:t>implements Iterator</a:t>
            </a:r>
            <a:r>
              <a:rPr lang="en-US" altLang="zh-CN" sz="2000" dirty="0">
                <a:ea typeface="宋体" panose="02010600030101010101" pitchFamily="2" charset="-122"/>
              </a:rPr>
              <a:t> {</a:t>
            </a:r>
          </a:p>
          <a:p>
            <a:pPr eaLnBrk="1" hangingPunct="1">
              <a:lnSpc>
                <a:spcPct val="90000"/>
              </a:lnSpc>
              <a:buFont typeface="Wingdings" panose="05000000000000000000" pitchFamily="2" charset="2"/>
              <a:buNone/>
            </a:pPr>
            <a:r>
              <a:rPr lang="en-US" altLang="zh-CN" sz="2000" dirty="0">
                <a:ea typeface="宋体" panose="02010600030101010101" pitchFamily="2" charset="-122"/>
              </a:rPr>
              <a:t>	       private Poly p; 	</a:t>
            </a:r>
            <a:r>
              <a:rPr lang="en-US" altLang="zh-CN" sz="2000" dirty="0" smtClean="0">
                <a:solidFill>
                  <a:srgbClr val="03994E"/>
                </a:solidFill>
                <a:ea typeface="宋体" panose="02010600030101010101" pitchFamily="2" charset="-122"/>
              </a:rPr>
              <a:t>// </a:t>
            </a:r>
            <a:r>
              <a:rPr lang="en-US" altLang="zh-CN" sz="2000" dirty="0">
                <a:solidFill>
                  <a:srgbClr val="03994E"/>
                </a:solidFill>
                <a:ea typeface="宋体" panose="02010600030101010101" pitchFamily="2" charset="-122"/>
              </a:rPr>
              <a:t>the Poly being iterated</a:t>
            </a:r>
          </a:p>
          <a:p>
            <a:pPr eaLnBrk="1" hangingPunct="1">
              <a:lnSpc>
                <a:spcPct val="90000"/>
              </a:lnSpc>
              <a:buFont typeface="Wingdings" panose="05000000000000000000" pitchFamily="2" charset="2"/>
              <a:buNone/>
            </a:pPr>
            <a:r>
              <a:rPr lang="en-US" altLang="zh-CN" sz="2000" dirty="0" smtClean="0">
                <a:ea typeface="宋体" panose="02010600030101010101" pitchFamily="2" charset="-122"/>
              </a:rPr>
              <a:t>           private </a:t>
            </a:r>
            <a:r>
              <a:rPr lang="en-US" altLang="zh-CN" sz="2000" dirty="0" err="1">
                <a:ea typeface="宋体" panose="02010600030101010101" pitchFamily="2" charset="-122"/>
              </a:rPr>
              <a:t>int</a:t>
            </a:r>
            <a:r>
              <a:rPr lang="en-US" altLang="zh-CN" sz="2000" dirty="0">
                <a:ea typeface="宋体" panose="02010600030101010101" pitchFamily="2" charset="-122"/>
              </a:rPr>
              <a:t> n; 	</a:t>
            </a:r>
            <a:r>
              <a:rPr lang="en-US" altLang="zh-CN" sz="2000" dirty="0" smtClean="0">
                <a:solidFill>
                  <a:srgbClr val="03994E"/>
                </a:solidFill>
                <a:ea typeface="宋体" panose="02010600030101010101" pitchFamily="2" charset="-122"/>
              </a:rPr>
              <a:t>// </a:t>
            </a:r>
            <a:r>
              <a:rPr lang="en-US" altLang="zh-CN" sz="2000" dirty="0">
                <a:solidFill>
                  <a:srgbClr val="03994E"/>
                </a:solidFill>
                <a:ea typeface="宋体" panose="02010600030101010101" pitchFamily="2" charset="-122"/>
              </a:rPr>
              <a:t>the next term to </a:t>
            </a:r>
            <a:r>
              <a:rPr lang="en-US" altLang="zh-CN" sz="2000" dirty="0" smtClean="0">
                <a:solidFill>
                  <a:srgbClr val="03994E"/>
                </a:solidFill>
                <a:ea typeface="宋体" panose="02010600030101010101" pitchFamily="2" charset="-122"/>
              </a:rPr>
              <a:t>iterate</a:t>
            </a:r>
            <a:endParaRPr lang="en-US" altLang="zh-CN" sz="2000" dirty="0">
              <a:solidFill>
                <a:srgbClr val="03994E"/>
              </a:solidFill>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ea typeface="宋体" panose="02010600030101010101" pitchFamily="2" charset="-122"/>
              </a:rPr>
              <a:t>	</a:t>
            </a:r>
            <a:r>
              <a:rPr lang="en-US" altLang="zh-CN" sz="2000" dirty="0" smtClean="0">
                <a:ea typeface="宋体" panose="02010600030101010101" pitchFamily="2" charset="-122"/>
              </a:rPr>
              <a:t>       </a:t>
            </a:r>
            <a:r>
              <a:rPr lang="en-US" altLang="zh-CN" sz="2000" dirty="0" err="1" smtClean="0">
                <a:ea typeface="宋体" panose="02010600030101010101" pitchFamily="2" charset="-122"/>
              </a:rPr>
              <a:t>PolyGen</a:t>
            </a:r>
            <a:r>
              <a:rPr lang="en-US" altLang="zh-CN" sz="2000" dirty="0" smtClean="0">
                <a:ea typeface="宋体" panose="02010600030101010101" pitchFamily="2" charset="-122"/>
              </a:rPr>
              <a:t> </a:t>
            </a:r>
            <a:r>
              <a:rPr lang="en-US" altLang="zh-CN" sz="2000" dirty="0">
                <a:ea typeface="宋体" panose="02010600030101010101" pitchFamily="2" charset="-122"/>
              </a:rPr>
              <a:t>(Poly it){</a:t>
            </a:r>
          </a:p>
          <a:p>
            <a:pPr eaLnBrk="1" hangingPunct="1">
              <a:lnSpc>
                <a:spcPct val="90000"/>
              </a:lnSpc>
              <a:buFont typeface="Wingdings" panose="05000000000000000000" pitchFamily="2" charset="2"/>
              <a:buNone/>
            </a:pPr>
            <a:r>
              <a:rPr lang="en-US" altLang="zh-CN" sz="2000" dirty="0">
                <a:ea typeface="宋体" panose="02010600030101010101" pitchFamily="2" charset="-122"/>
              </a:rPr>
              <a:t>		  </a:t>
            </a:r>
            <a:r>
              <a:rPr lang="en-US" altLang="zh-CN" sz="2000" dirty="0" smtClean="0">
                <a:ea typeface="宋体" panose="02010600030101010101" pitchFamily="2" charset="-122"/>
              </a:rPr>
              <a:t>/*@Requires</a:t>
            </a:r>
            <a:r>
              <a:rPr lang="en-US" altLang="zh-CN" sz="2000" dirty="0">
                <a:ea typeface="宋体" panose="02010600030101010101" pitchFamily="2" charset="-122"/>
              </a:rPr>
              <a:t>: it !=</a:t>
            </a:r>
            <a:r>
              <a:rPr lang="en-US" altLang="zh-CN" sz="2000" dirty="0" smtClean="0">
                <a:ea typeface="宋体" panose="02010600030101010101" pitchFamily="2" charset="-122"/>
              </a:rPr>
              <a:t>null</a:t>
            </a:r>
          </a:p>
          <a:p>
            <a:pPr eaLnBrk="1" hangingPunct="1">
              <a:lnSpc>
                <a:spcPct val="90000"/>
              </a:lnSpc>
              <a:buFont typeface="Wingdings" panose="05000000000000000000" pitchFamily="2" charset="2"/>
              <a:buNone/>
            </a:pPr>
            <a:r>
              <a:rPr lang="en-US" altLang="zh-CN" sz="2000" dirty="0">
                <a:ea typeface="宋体" panose="02010600030101010101" pitchFamily="2" charset="-122"/>
              </a:rPr>
              <a:t> </a:t>
            </a:r>
            <a:r>
              <a:rPr lang="en-US" altLang="zh-CN" sz="2000" dirty="0" smtClean="0">
                <a:ea typeface="宋体" panose="02010600030101010101" pitchFamily="2" charset="-122"/>
              </a:rPr>
              <a:t>                      @effects: </a:t>
            </a:r>
            <a:r>
              <a:rPr lang="en-US" altLang="zh-CN" sz="2000" dirty="0" err="1" smtClean="0">
                <a:ea typeface="宋体" panose="02010600030101010101" pitchFamily="2" charset="-122"/>
              </a:rPr>
              <a:t>it.size</a:t>
            </a:r>
            <a:r>
              <a:rPr lang="en-US" altLang="zh-CN" sz="2000" dirty="0" smtClean="0">
                <a:ea typeface="宋体" panose="02010600030101010101" pitchFamily="2" charset="-122"/>
              </a:rPr>
              <a:t> == \</a:t>
            </a:r>
            <a:r>
              <a:rPr lang="en-US" altLang="zh-CN" sz="2000" dirty="0" err="1" smtClean="0">
                <a:ea typeface="宋体" panose="02010600030101010101" pitchFamily="2" charset="-122"/>
              </a:rPr>
              <a:t>result.size</a:t>
            </a:r>
            <a:r>
              <a:rPr lang="en-US" altLang="zh-CN" sz="2000" dirty="0" smtClean="0">
                <a:ea typeface="宋体" panose="02010600030101010101" pitchFamily="2" charset="-122"/>
              </a:rPr>
              <a:t>*/</a:t>
            </a:r>
            <a:endParaRPr lang="en-US" altLang="zh-CN" sz="2000" dirty="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ea typeface="宋体" panose="02010600030101010101" pitchFamily="2" charset="-122"/>
              </a:rPr>
              <a:t>		  </a:t>
            </a:r>
            <a:r>
              <a:rPr lang="en-US" altLang="zh-CN" sz="2000" dirty="0" smtClean="0">
                <a:ea typeface="宋体" panose="02010600030101010101" pitchFamily="2" charset="-122"/>
              </a:rPr>
              <a:t>p </a:t>
            </a:r>
            <a:r>
              <a:rPr lang="en-US" altLang="zh-CN" sz="2000" dirty="0">
                <a:ea typeface="宋体" panose="02010600030101010101" pitchFamily="2" charset="-122"/>
              </a:rPr>
              <a:t>= it;</a:t>
            </a:r>
          </a:p>
          <a:p>
            <a:pPr eaLnBrk="1" hangingPunct="1">
              <a:lnSpc>
                <a:spcPct val="90000"/>
              </a:lnSpc>
              <a:buFont typeface="Wingdings" panose="05000000000000000000" pitchFamily="2" charset="2"/>
              <a:buNone/>
            </a:pPr>
            <a:r>
              <a:rPr lang="en-US" altLang="zh-CN" sz="2000" dirty="0">
                <a:ea typeface="宋体" panose="02010600030101010101" pitchFamily="2" charset="-122"/>
              </a:rPr>
              <a:t>		  </a:t>
            </a:r>
            <a:r>
              <a:rPr lang="en-US" altLang="zh-CN" sz="2000" dirty="0" smtClean="0">
                <a:ea typeface="宋体" panose="02010600030101010101" pitchFamily="2" charset="-122"/>
              </a:rPr>
              <a:t>if(</a:t>
            </a:r>
            <a:r>
              <a:rPr lang="en-US" altLang="zh-CN" sz="2000" dirty="0" err="1" smtClean="0">
                <a:ea typeface="宋体" panose="02010600030101010101" pitchFamily="2" charset="-122"/>
              </a:rPr>
              <a:t>p.trms</a:t>
            </a:r>
            <a:r>
              <a:rPr lang="en-US" altLang="zh-CN" sz="2000" dirty="0" smtClean="0">
                <a:ea typeface="宋体" panose="02010600030101010101" pitchFamily="2" charset="-122"/>
              </a:rPr>
              <a:t>[0</a:t>
            </a:r>
            <a:r>
              <a:rPr lang="en-US" altLang="zh-CN" sz="2000" dirty="0">
                <a:ea typeface="宋体" panose="02010600030101010101" pitchFamily="2" charset="-122"/>
              </a:rPr>
              <a:t>] == 0) n=1; else n= 0;</a:t>
            </a:r>
          </a:p>
          <a:p>
            <a:pPr eaLnBrk="1" hangingPunct="1">
              <a:lnSpc>
                <a:spcPct val="90000"/>
              </a:lnSpc>
              <a:buFont typeface="Wingdings" panose="05000000000000000000" pitchFamily="2" charset="2"/>
              <a:buNone/>
            </a:pPr>
            <a:r>
              <a:rPr lang="en-US" altLang="zh-CN" sz="2000" dirty="0">
                <a:ea typeface="宋体" panose="02010600030101010101" pitchFamily="2" charset="-122"/>
              </a:rPr>
              <a:t>		</a:t>
            </a:r>
            <a:r>
              <a:rPr lang="en-US" altLang="zh-CN" sz="2000" dirty="0" smtClean="0">
                <a:ea typeface="宋体" panose="02010600030101010101" pitchFamily="2" charset="-122"/>
              </a:rPr>
              <a:t>}</a:t>
            </a:r>
          </a:p>
        </p:txBody>
      </p:sp>
      <p:sp>
        <p:nvSpPr>
          <p:cNvPr id="5" name="Rectangle 3"/>
          <p:cNvSpPr txBox="1">
            <a:spLocks noChangeArrowheads="1"/>
          </p:cNvSpPr>
          <p:nvPr/>
        </p:nvSpPr>
        <p:spPr>
          <a:xfrm>
            <a:off x="6554611" y="1690688"/>
            <a:ext cx="5551311" cy="45370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000" dirty="0" smtClean="0">
                <a:ea typeface="宋体" panose="02010600030101010101" pitchFamily="2" charset="-122"/>
              </a:rPr>
              <a:t>	public </a:t>
            </a:r>
            <a:r>
              <a:rPr lang="en-US" altLang="zh-CN" sz="2000" dirty="0" err="1" smtClean="0">
                <a:ea typeface="宋体" panose="02010600030101010101" pitchFamily="2" charset="-122"/>
              </a:rPr>
              <a:t>boolean</a:t>
            </a:r>
            <a:r>
              <a:rPr lang="en-US" altLang="zh-CN" sz="2000" dirty="0" smtClean="0">
                <a:ea typeface="宋体" panose="02010600030101010101" pitchFamily="2" charset="-122"/>
              </a:rPr>
              <a:t> </a:t>
            </a:r>
            <a:r>
              <a:rPr lang="en-US" altLang="zh-CN" sz="2000" dirty="0" err="1" smtClean="0">
                <a:ea typeface="宋体" panose="02010600030101010101" pitchFamily="2" charset="-122"/>
              </a:rPr>
              <a:t>hasNext</a:t>
            </a:r>
            <a:r>
              <a:rPr lang="en-US" altLang="zh-CN" sz="2000" dirty="0" smtClean="0">
                <a:ea typeface="宋体" panose="02010600030101010101" pitchFamily="2" charset="-122"/>
              </a:rPr>
              <a:t>() {return n&lt;= </a:t>
            </a:r>
            <a:r>
              <a:rPr lang="en-US" altLang="zh-CN" sz="2000" dirty="0" err="1" smtClean="0">
                <a:ea typeface="宋体" panose="02010600030101010101" pitchFamily="2" charset="-122"/>
              </a:rPr>
              <a:t>p.deg</a:t>
            </a:r>
            <a:r>
              <a:rPr lang="en-US" altLang="zh-CN" sz="2000" dirty="0" smtClean="0">
                <a:ea typeface="宋体" panose="02010600030101010101" pitchFamily="2" charset="-122"/>
              </a:rPr>
              <a:t>;}</a:t>
            </a:r>
          </a:p>
          <a:p>
            <a:pPr>
              <a:buFont typeface="Wingdings" panose="05000000000000000000" pitchFamily="2" charset="2"/>
              <a:buNone/>
            </a:pPr>
            <a:r>
              <a:rPr lang="en-US" altLang="zh-CN" sz="2000" dirty="0" smtClean="0">
                <a:ea typeface="宋体" panose="02010600030101010101" pitchFamily="2" charset="-122"/>
              </a:rPr>
              <a:t>	public Object next () throws NSEE{</a:t>
            </a:r>
          </a:p>
          <a:p>
            <a:pPr>
              <a:buFont typeface="Wingdings" panose="05000000000000000000" pitchFamily="2" charset="2"/>
              <a:buNone/>
            </a:pPr>
            <a:r>
              <a:rPr lang="en-US" altLang="zh-CN" sz="2000" dirty="0" smtClean="0">
                <a:ea typeface="宋体" panose="02010600030101010101" pitchFamily="2" charset="-122"/>
              </a:rPr>
              <a:t>	       for(</a:t>
            </a:r>
            <a:r>
              <a:rPr lang="en-US" altLang="zh-CN" sz="2000" dirty="0" err="1" smtClean="0">
                <a:ea typeface="宋体" panose="02010600030101010101" pitchFamily="2" charset="-122"/>
              </a:rPr>
              <a:t>int</a:t>
            </a:r>
            <a:r>
              <a:rPr lang="en-US" altLang="zh-CN" sz="2000" dirty="0" smtClean="0">
                <a:ea typeface="宋体" panose="02010600030101010101" pitchFamily="2" charset="-122"/>
              </a:rPr>
              <a:t> e = n; e &lt;= </a:t>
            </a:r>
            <a:r>
              <a:rPr lang="en-US" altLang="zh-CN" sz="2000" dirty="0" err="1" smtClean="0">
                <a:ea typeface="宋体" panose="02010600030101010101" pitchFamily="2" charset="-122"/>
              </a:rPr>
              <a:t>p.deg</a:t>
            </a:r>
            <a:r>
              <a:rPr lang="en-US" altLang="zh-CN" sz="2000" dirty="0" smtClean="0">
                <a:ea typeface="宋体" panose="02010600030101010101" pitchFamily="2" charset="-122"/>
              </a:rPr>
              <a:t>; e++) {</a:t>
            </a:r>
          </a:p>
          <a:p>
            <a:pPr>
              <a:buFont typeface="Wingdings" panose="05000000000000000000" pitchFamily="2" charset="2"/>
              <a:buNone/>
            </a:pPr>
            <a:r>
              <a:rPr lang="en-US" altLang="zh-CN" sz="2000" dirty="0" smtClean="0">
                <a:ea typeface="宋体" panose="02010600030101010101" pitchFamily="2" charset="-122"/>
              </a:rPr>
              <a:t>	            if (</a:t>
            </a:r>
            <a:r>
              <a:rPr lang="en-US" altLang="zh-CN" sz="2000" dirty="0" err="1" smtClean="0">
                <a:ea typeface="宋体" panose="02010600030101010101" pitchFamily="2" charset="-122"/>
              </a:rPr>
              <a:t>p.trms</a:t>
            </a:r>
            <a:r>
              <a:rPr lang="en-US" altLang="zh-CN" sz="2000" dirty="0" smtClean="0">
                <a:ea typeface="宋体" panose="02010600030101010101" pitchFamily="2" charset="-122"/>
              </a:rPr>
              <a:t>[e] != 0) {</a:t>
            </a:r>
          </a:p>
          <a:p>
            <a:pPr>
              <a:buFont typeface="Wingdings" panose="05000000000000000000" pitchFamily="2" charset="2"/>
              <a:buNone/>
            </a:pPr>
            <a:r>
              <a:rPr lang="en-US" altLang="zh-CN" sz="2000" dirty="0" smtClean="0">
                <a:ea typeface="宋体" panose="02010600030101010101" pitchFamily="2" charset="-122"/>
              </a:rPr>
              <a:t>	  	     n= e+1;</a:t>
            </a:r>
          </a:p>
          <a:p>
            <a:pPr>
              <a:buFont typeface="Wingdings" panose="05000000000000000000" pitchFamily="2" charset="2"/>
              <a:buNone/>
            </a:pPr>
            <a:r>
              <a:rPr lang="en-US" altLang="zh-CN" sz="2000" dirty="0" smtClean="0">
                <a:ea typeface="宋体" panose="02010600030101010101" pitchFamily="2" charset="-122"/>
              </a:rPr>
              <a:t>		     </a:t>
            </a:r>
            <a:r>
              <a:rPr lang="en-US" altLang="zh-CN" sz="2000" dirty="0" smtClean="0">
                <a:effectLst>
                  <a:glow rad="101600">
                    <a:schemeClr val="accent1">
                      <a:satMod val="175000"/>
                      <a:alpha val="40000"/>
                    </a:schemeClr>
                  </a:glow>
                </a:effectLst>
                <a:ea typeface="宋体" panose="02010600030101010101" pitchFamily="2" charset="-122"/>
              </a:rPr>
              <a:t>return new Integer(e);</a:t>
            </a:r>
          </a:p>
          <a:p>
            <a:pPr>
              <a:buFont typeface="Wingdings" panose="05000000000000000000" pitchFamily="2" charset="2"/>
              <a:buNone/>
            </a:pPr>
            <a:r>
              <a:rPr lang="en-US" altLang="zh-CN" sz="2000" dirty="0" smtClean="0">
                <a:ea typeface="宋体" panose="02010600030101010101" pitchFamily="2" charset="-122"/>
              </a:rPr>
              <a:t>	            }</a:t>
            </a:r>
          </a:p>
          <a:p>
            <a:pPr>
              <a:buFont typeface="Wingdings" panose="05000000000000000000" pitchFamily="2" charset="2"/>
              <a:buNone/>
            </a:pPr>
            <a:r>
              <a:rPr lang="en-US" altLang="zh-CN" sz="2000" dirty="0" smtClean="0">
                <a:ea typeface="宋体" panose="02010600030101010101" pitchFamily="2" charset="-122"/>
              </a:rPr>
              <a:t>	       }</a:t>
            </a:r>
          </a:p>
          <a:p>
            <a:pPr>
              <a:buFont typeface="Wingdings" panose="05000000000000000000" pitchFamily="2" charset="2"/>
              <a:buNone/>
            </a:pPr>
            <a:r>
              <a:rPr lang="en-US" altLang="zh-CN" sz="2000" dirty="0" smtClean="0">
                <a:ea typeface="宋体" panose="02010600030101010101" pitchFamily="2" charset="-122"/>
              </a:rPr>
              <a:t>	       throw new NSEE(“</a:t>
            </a:r>
            <a:r>
              <a:rPr lang="en-US" altLang="zh-CN" sz="2000" dirty="0" err="1" smtClean="0">
                <a:ea typeface="宋体" panose="02010600030101010101" pitchFamily="2" charset="-122"/>
              </a:rPr>
              <a:t>Poly.terms</a:t>
            </a:r>
            <a:r>
              <a:rPr lang="en-US" altLang="zh-CN" sz="2000" dirty="0" smtClean="0">
                <a:ea typeface="宋体" panose="02010600030101010101" pitchFamily="2" charset="-122"/>
              </a:rPr>
              <a:t>”);</a:t>
            </a:r>
          </a:p>
          <a:p>
            <a:pPr>
              <a:buFont typeface="Wingdings" panose="05000000000000000000" pitchFamily="2" charset="2"/>
              <a:buNone/>
            </a:pPr>
            <a:r>
              <a:rPr lang="en-US" altLang="zh-CN" sz="2000" dirty="0" smtClean="0">
                <a:ea typeface="宋体" panose="02010600030101010101" pitchFamily="2" charset="-122"/>
              </a:rPr>
              <a:t>	} // end </a:t>
            </a:r>
            <a:r>
              <a:rPr lang="en-US" altLang="zh-CN" sz="2000" dirty="0" err="1" smtClean="0">
                <a:ea typeface="宋体" panose="02010600030101010101" pitchFamily="2" charset="-122"/>
              </a:rPr>
              <a:t>PolyGen</a:t>
            </a:r>
            <a:endParaRPr lang="en-US" altLang="zh-CN" sz="2000" dirty="0" smtClean="0">
              <a:ea typeface="宋体" panose="02010600030101010101" pitchFamily="2" charset="-122"/>
            </a:endParaRPr>
          </a:p>
          <a:p>
            <a:pPr>
              <a:buFont typeface="Wingdings" panose="05000000000000000000" pitchFamily="2" charset="2"/>
              <a:buNone/>
            </a:pPr>
            <a:r>
              <a:rPr lang="en-US" altLang="zh-CN" sz="2000" dirty="0" smtClean="0">
                <a:ea typeface="宋体" panose="02010600030101010101" pitchFamily="2" charset="-122"/>
              </a:rPr>
              <a:t>}	</a:t>
            </a:r>
            <a:endParaRPr lang="en-US" altLang="zh-CN" sz="2000" dirty="0">
              <a:ea typeface="宋体" panose="02010600030101010101" pitchFamily="2" charset="-122"/>
            </a:endParaRPr>
          </a:p>
        </p:txBody>
      </p:sp>
      <p:sp>
        <p:nvSpPr>
          <p:cNvPr id="2" name="矩形 1"/>
          <p:cNvSpPr/>
          <p:nvPr/>
        </p:nvSpPr>
        <p:spPr>
          <a:xfrm>
            <a:off x="3138311" y="2646919"/>
            <a:ext cx="2957689" cy="369332"/>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altLang="zh-CN" dirty="0" smtClean="0"/>
              <a:t>private? static? Inner class?</a:t>
            </a:r>
            <a:endParaRPr lang="en-US" altLang="zh-CN" dirty="0"/>
          </a:p>
        </p:txBody>
      </p:sp>
    </p:spTree>
    <p:extLst>
      <p:ext uri="{BB962C8B-B14F-4D97-AF65-F5344CB8AC3E}">
        <p14:creationId xmlns:p14="http://schemas.microsoft.com/office/powerpoint/2010/main" val="22719164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2DDA5295-166C-4141-9B48-0F3D61B10C44}" type="slidenum">
              <a:rPr lang="en-US" altLang="zh-CN"/>
              <a:pPr/>
              <a:t>25</a:t>
            </a:fld>
            <a:endParaRPr lang="en-US" altLang="zh-CN"/>
          </a:p>
        </p:txBody>
      </p:sp>
      <p:sp>
        <p:nvSpPr>
          <p:cNvPr id="23555"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课堂练习</a:t>
            </a:r>
            <a:endParaRPr lang="en-US" altLang="zh-CN" dirty="0" smtClean="0">
              <a:ea typeface="宋体" panose="02010600030101010101" pitchFamily="2" charset="-122"/>
            </a:endParaRPr>
          </a:p>
        </p:txBody>
      </p:sp>
      <p:sp>
        <p:nvSpPr>
          <p:cNvPr id="23556"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2000" dirty="0">
                <a:ea typeface="宋体" panose="02010600030101010101" pitchFamily="2" charset="-122"/>
              </a:rPr>
              <a:t>public Interface </a:t>
            </a:r>
            <a:r>
              <a:rPr lang="en-US" altLang="zh-CN" sz="2000" dirty="0" err="1">
                <a:ea typeface="宋体" panose="02010600030101010101" pitchFamily="2" charset="-122"/>
              </a:rPr>
              <a:t>TwoWayIterator</a:t>
            </a:r>
            <a:r>
              <a:rPr lang="en-US" altLang="zh-CN" sz="2000" dirty="0">
                <a:ea typeface="宋体" panose="02010600030101010101" pitchFamily="2" charset="-122"/>
              </a:rPr>
              <a:t> {</a:t>
            </a:r>
          </a:p>
          <a:p>
            <a:pPr eaLnBrk="1" hangingPunct="1">
              <a:buFont typeface="Wingdings" panose="05000000000000000000" pitchFamily="2" charset="2"/>
              <a:buNone/>
            </a:pPr>
            <a:r>
              <a:rPr lang="en-US" altLang="zh-CN" sz="2000" dirty="0">
                <a:ea typeface="宋体" panose="02010600030101010101" pitchFamily="2" charset="-122"/>
              </a:rPr>
              <a:t>	Object next ();</a:t>
            </a:r>
          </a:p>
          <a:p>
            <a:pPr eaLnBrk="1" hangingPunct="1">
              <a:buFont typeface="Wingdings" panose="05000000000000000000" pitchFamily="2" charset="2"/>
              <a:buNone/>
            </a:pPr>
            <a:r>
              <a:rPr lang="en-US" altLang="zh-CN" sz="2000" dirty="0">
                <a:ea typeface="宋体" panose="02010600030101010101" pitchFamily="2" charset="-122"/>
              </a:rPr>
              <a:t>	Object previous ();</a:t>
            </a:r>
          </a:p>
          <a:p>
            <a:pPr eaLnBrk="1" hangingPunct="1">
              <a:buFont typeface="Wingdings" panose="05000000000000000000" pitchFamily="2" charset="2"/>
              <a:buNone/>
            </a:pPr>
            <a:r>
              <a:rPr lang="en-US" altLang="zh-CN" sz="2000" dirty="0">
                <a:ea typeface="宋体" panose="02010600030101010101" pitchFamily="2" charset="-122"/>
              </a:rPr>
              <a:t>	</a:t>
            </a:r>
            <a:r>
              <a:rPr lang="en-US" altLang="zh-CN" sz="2000" dirty="0" err="1">
                <a:ea typeface="宋体" panose="02010600030101010101" pitchFamily="2" charset="-122"/>
              </a:rPr>
              <a:t>boolean</a:t>
            </a:r>
            <a:r>
              <a:rPr lang="en-US" altLang="zh-CN" sz="2000" dirty="0">
                <a:ea typeface="宋体" panose="02010600030101010101" pitchFamily="2" charset="-122"/>
              </a:rPr>
              <a:t> </a:t>
            </a:r>
            <a:r>
              <a:rPr lang="en-US" altLang="zh-CN" sz="2000" dirty="0" err="1">
                <a:ea typeface="宋体" panose="02010600030101010101" pitchFamily="2" charset="-122"/>
              </a:rPr>
              <a:t>hasNext</a:t>
            </a:r>
            <a:r>
              <a:rPr lang="en-US" altLang="zh-CN" sz="2000" dirty="0">
                <a:ea typeface="宋体" panose="02010600030101010101" pitchFamily="2" charset="-122"/>
              </a:rPr>
              <a:t>();</a:t>
            </a:r>
          </a:p>
          <a:p>
            <a:pPr eaLnBrk="1" hangingPunct="1">
              <a:buFont typeface="Wingdings" panose="05000000000000000000" pitchFamily="2" charset="2"/>
              <a:buNone/>
            </a:pPr>
            <a:r>
              <a:rPr lang="en-US" altLang="zh-CN" sz="2000" dirty="0">
                <a:ea typeface="宋体" panose="02010600030101010101" pitchFamily="2" charset="-122"/>
              </a:rPr>
              <a:t>	</a:t>
            </a:r>
            <a:r>
              <a:rPr lang="en-US" altLang="zh-CN" sz="2000" dirty="0" err="1">
                <a:ea typeface="宋体" panose="02010600030101010101" pitchFamily="2" charset="-122"/>
              </a:rPr>
              <a:t>boolean</a:t>
            </a:r>
            <a:r>
              <a:rPr lang="en-US" altLang="zh-CN" sz="2000" dirty="0">
                <a:ea typeface="宋体" panose="02010600030101010101" pitchFamily="2" charset="-122"/>
              </a:rPr>
              <a:t> </a:t>
            </a:r>
            <a:r>
              <a:rPr lang="en-US" altLang="zh-CN" sz="2000" dirty="0" err="1">
                <a:ea typeface="宋体" panose="02010600030101010101" pitchFamily="2" charset="-122"/>
              </a:rPr>
              <a:t>hasPrevious</a:t>
            </a:r>
            <a:r>
              <a:rPr lang="en-US" altLang="zh-CN" sz="2000" dirty="0">
                <a:ea typeface="宋体" panose="02010600030101010101" pitchFamily="2" charset="-122"/>
              </a:rPr>
              <a:t>();</a:t>
            </a:r>
          </a:p>
          <a:p>
            <a:pPr eaLnBrk="1" hangingPunct="1">
              <a:buFont typeface="Wingdings" panose="05000000000000000000" pitchFamily="2" charset="2"/>
              <a:buNone/>
            </a:pPr>
            <a:r>
              <a:rPr lang="en-US" altLang="zh-CN" sz="2000" dirty="0" smtClean="0">
                <a:ea typeface="宋体" panose="02010600030101010101" pitchFamily="2" charset="-122"/>
              </a:rPr>
              <a:t>}</a:t>
            </a:r>
            <a:endParaRPr lang="en-US" altLang="zh-CN" sz="2000" dirty="0">
              <a:ea typeface="宋体" panose="02010600030101010101" pitchFamily="2" charset="-122"/>
            </a:endParaRPr>
          </a:p>
          <a:p>
            <a:pPr eaLnBrk="1" hangingPunct="1"/>
            <a:r>
              <a:rPr lang="zh-CN" altLang="en-US" sz="2000" dirty="0" smtClean="0">
                <a:ea typeface="宋体" panose="02010600030101010101" pitchFamily="2" charset="-122"/>
              </a:rPr>
              <a:t>请写出</a:t>
            </a:r>
            <a:r>
              <a:rPr lang="en-US" altLang="zh-CN" sz="2000" dirty="0" err="1" smtClean="0">
                <a:ea typeface="宋体" panose="02010600030101010101" pitchFamily="2" charset="-122"/>
              </a:rPr>
              <a:t>TwoWayIterator</a:t>
            </a:r>
            <a:r>
              <a:rPr lang="zh-CN" altLang="en-US" sz="2000" dirty="0" smtClean="0">
                <a:ea typeface="宋体" panose="02010600030101010101" pitchFamily="2" charset="-122"/>
              </a:rPr>
              <a:t>的规格</a:t>
            </a:r>
            <a:endParaRPr lang="en-US" altLang="zh-CN" sz="2000" dirty="0" smtClean="0">
              <a:ea typeface="宋体" panose="02010600030101010101" pitchFamily="2" charset="-122"/>
            </a:endParaRPr>
          </a:p>
          <a:p>
            <a:pPr eaLnBrk="1" hangingPunct="1"/>
            <a:r>
              <a:rPr lang="zh-CN" altLang="en-US" sz="2000" dirty="0" smtClean="0">
                <a:ea typeface="宋体" panose="02010600030101010101" pitchFamily="2" charset="-122"/>
              </a:rPr>
              <a:t>假设把</a:t>
            </a:r>
            <a:r>
              <a:rPr lang="en-US" altLang="zh-CN" sz="2000" dirty="0" err="1" smtClean="0">
                <a:ea typeface="宋体" panose="02010600030101010101" pitchFamily="2" charset="-122"/>
              </a:rPr>
              <a:t>TwoWayIterator</a:t>
            </a:r>
            <a:r>
              <a:rPr lang="zh-CN" altLang="en-US" sz="2000" dirty="0" smtClean="0">
                <a:ea typeface="宋体" panose="02010600030101010101" pitchFamily="2" charset="-122"/>
              </a:rPr>
              <a:t>用于</a:t>
            </a:r>
            <a:r>
              <a:rPr lang="en-US" altLang="zh-CN" sz="2000" dirty="0" err="1" smtClean="0">
                <a:ea typeface="宋体" panose="02010600030101010101" pitchFamily="2" charset="-122"/>
              </a:rPr>
              <a:t>IntSet</a:t>
            </a:r>
            <a:r>
              <a:rPr lang="zh-CN" altLang="en-US" sz="2000" dirty="0" smtClean="0">
                <a:ea typeface="宋体" panose="02010600030101010101" pitchFamily="2" charset="-122"/>
              </a:rPr>
              <a:t>，请写出其抽象函数和不变式</a:t>
            </a:r>
            <a:endParaRPr lang="en-US" altLang="zh-CN" sz="2000" dirty="0">
              <a:ea typeface="宋体" panose="02010600030101010101" pitchFamily="2" charset="-122"/>
            </a:endParaRPr>
          </a:p>
        </p:txBody>
      </p:sp>
    </p:spTree>
    <p:extLst>
      <p:ext uri="{BB962C8B-B14F-4D97-AF65-F5344CB8AC3E}">
        <p14:creationId xmlns:p14="http://schemas.microsoft.com/office/powerpoint/2010/main" val="16521272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5AF9E7D-993A-4A35-AA7B-91156420F9C5}" type="slidenum">
              <a:rPr lang="en-US" altLang="zh-CN"/>
              <a:pPr/>
              <a:t>26</a:t>
            </a:fld>
            <a:endParaRPr lang="en-US" altLang="zh-CN"/>
          </a:p>
        </p:txBody>
      </p:sp>
      <p:sp>
        <p:nvSpPr>
          <p:cNvPr id="24579"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如果你想支持</a:t>
            </a:r>
            <a:r>
              <a:rPr lang="en-US" altLang="zh-CN" dirty="0" smtClean="0">
                <a:ea typeface="宋体" panose="02010600030101010101" pitchFamily="2" charset="-122"/>
              </a:rPr>
              <a:t>remove</a:t>
            </a:r>
            <a:r>
              <a:rPr lang="zh-CN" altLang="en-US" dirty="0" smtClean="0">
                <a:ea typeface="宋体" panose="02010600030101010101" pitchFamily="2" charset="-122"/>
              </a:rPr>
              <a:t>操作</a:t>
            </a:r>
            <a:endParaRPr lang="en-US" altLang="zh-CN" dirty="0" smtClean="0">
              <a:ea typeface="宋体" panose="02010600030101010101" pitchFamily="2" charset="-122"/>
            </a:endParaRPr>
          </a:p>
        </p:txBody>
      </p:sp>
      <p:sp>
        <p:nvSpPr>
          <p:cNvPr id="6" name="矩形 5"/>
          <p:cNvSpPr/>
          <p:nvPr/>
        </p:nvSpPr>
        <p:spPr>
          <a:xfrm>
            <a:off x="508000" y="1715195"/>
            <a:ext cx="11176000" cy="2585323"/>
          </a:xfrm>
          <a:prstGeom prst="rect">
            <a:avLst/>
          </a:prstGeom>
        </p:spPr>
        <p:txBody>
          <a:bodyPr wrap="square">
            <a:spAutoFit/>
          </a:bodyPr>
          <a:lstStyle/>
          <a:p>
            <a:r>
              <a:rPr lang="en-US" altLang="zh-CN" dirty="0"/>
              <a:t>void remove</a:t>
            </a:r>
            <a:r>
              <a:rPr lang="en-US" altLang="zh-CN" dirty="0" smtClean="0"/>
              <a:t>() //optional operation</a:t>
            </a:r>
            <a:endParaRPr lang="en-US" altLang="zh-CN" dirty="0"/>
          </a:p>
          <a:p>
            <a:r>
              <a:rPr lang="en-US" altLang="zh-CN" i="1" dirty="0"/>
              <a:t>Removes from the underlying collection the last element returned by this </a:t>
            </a:r>
            <a:r>
              <a:rPr lang="en-US" altLang="zh-CN" i="1" dirty="0" smtClean="0"/>
              <a:t>iterator.</a:t>
            </a:r>
            <a:r>
              <a:rPr lang="en-US" altLang="zh-CN" dirty="0" smtClean="0"/>
              <a:t> </a:t>
            </a:r>
            <a:r>
              <a:rPr lang="en-US" altLang="zh-CN" dirty="0"/>
              <a:t>This method can be called only once per call to next(). </a:t>
            </a:r>
            <a:r>
              <a:rPr lang="en-US" altLang="zh-CN" b="1" dirty="0" smtClean="0">
                <a:solidFill>
                  <a:srgbClr val="FF0000"/>
                </a:solidFill>
              </a:rPr>
              <a:t>The behavior of an iterator is unspecified if the underlying collection is modified </a:t>
            </a:r>
            <a:r>
              <a:rPr lang="en-US" altLang="zh-CN" b="1" i="1" dirty="0" smtClean="0">
                <a:solidFill>
                  <a:srgbClr val="FF0000"/>
                </a:solidFill>
              </a:rPr>
              <a:t>while the iteration is in progress</a:t>
            </a:r>
            <a:r>
              <a:rPr lang="en-US" altLang="zh-CN" b="1" dirty="0" smtClean="0">
                <a:solidFill>
                  <a:srgbClr val="FF0000"/>
                </a:solidFill>
              </a:rPr>
              <a:t> in any way other than by calling this method. </a:t>
            </a:r>
          </a:p>
          <a:p>
            <a:r>
              <a:rPr lang="en-US" altLang="zh-CN" b="1" dirty="0" smtClean="0">
                <a:solidFill>
                  <a:srgbClr val="FF0000"/>
                </a:solidFill>
              </a:rPr>
              <a:t>//</a:t>
            </a:r>
            <a:r>
              <a:rPr lang="zh-CN" altLang="en-US" b="1" dirty="0" smtClean="0">
                <a:solidFill>
                  <a:srgbClr val="FF0000"/>
                </a:solidFill>
              </a:rPr>
              <a:t>如果通过调用</a:t>
            </a:r>
            <a:r>
              <a:rPr lang="en-US" altLang="zh-CN" b="1" dirty="0" smtClean="0">
                <a:solidFill>
                  <a:srgbClr val="FF0000"/>
                </a:solidFill>
              </a:rPr>
              <a:t>remove</a:t>
            </a:r>
            <a:r>
              <a:rPr lang="zh-CN" altLang="en-US" b="1" dirty="0" smtClean="0">
                <a:solidFill>
                  <a:srgbClr val="FF0000"/>
                </a:solidFill>
              </a:rPr>
              <a:t>方法来移出相关元素时，有其它任何调用也在改变集合的状态，则迭代器的行为未定义。</a:t>
            </a:r>
            <a:r>
              <a:rPr lang="en-US" altLang="zh-CN" dirty="0" smtClean="0"/>
              <a:t>Throws:</a:t>
            </a:r>
          </a:p>
          <a:p>
            <a:r>
              <a:rPr lang="en-US" altLang="zh-CN" dirty="0" err="1" smtClean="0">
                <a:solidFill>
                  <a:srgbClr val="0070C0"/>
                </a:solidFill>
              </a:rPr>
              <a:t>UnsupportedOperationException</a:t>
            </a:r>
            <a:r>
              <a:rPr lang="en-US" altLang="zh-CN" dirty="0" smtClean="0"/>
              <a:t> </a:t>
            </a:r>
            <a:r>
              <a:rPr lang="en-US" altLang="zh-CN" dirty="0"/>
              <a:t>- if the </a:t>
            </a:r>
            <a:r>
              <a:rPr lang="en-US" altLang="zh-CN" i="1" dirty="0"/>
              <a:t>remove</a:t>
            </a:r>
            <a:r>
              <a:rPr lang="en-US" altLang="zh-CN" dirty="0"/>
              <a:t> operation is not supported by this iterator</a:t>
            </a:r>
          </a:p>
          <a:p>
            <a:r>
              <a:rPr lang="en-US" altLang="zh-CN" dirty="0" err="1">
                <a:solidFill>
                  <a:srgbClr val="0070C0"/>
                </a:solidFill>
              </a:rPr>
              <a:t>IllegalStateException</a:t>
            </a:r>
            <a:r>
              <a:rPr lang="en-US" altLang="zh-CN" dirty="0">
                <a:solidFill>
                  <a:srgbClr val="0070C0"/>
                </a:solidFill>
              </a:rPr>
              <a:t> </a:t>
            </a:r>
            <a:r>
              <a:rPr lang="en-US" altLang="zh-CN" dirty="0"/>
              <a:t>- if the </a:t>
            </a:r>
            <a:r>
              <a:rPr lang="en-US" altLang="zh-CN" i="1" dirty="0"/>
              <a:t>next</a:t>
            </a:r>
            <a:r>
              <a:rPr lang="en-US" altLang="zh-CN" dirty="0"/>
              <a:t> method has not yet been called, or the </a:t>
            </a:r>
            <a:r>
              <a:rPr lang="en-US" altLang="zh-CN" i="1" dirty="0"/>
              <a:t>remove</a:t>
            </a:r>
            <a:r>
              <a:rPr lang="en-US" altLang="zh-CN" dirty="0"/>
              <a:t> method has already been called after the last call to the </a:t>
            </a:r>
            <a:r>
              <a:rPr lang="en-US" altLang="zh-CN" i="1" dirty="0"/>
              <a:t>next</a:t>
            </a:r>
            <a:r>
              <a:rPr lang="en-US" altLang="zh-CN" dirty="0"/>
              <a:t> method</a:t>
            </a:r>
            <a:endParaRPr lang="zh-CN" altLang="en-US" dirty="0"/>
          </a:p>
        </p:txBody>
      </p:sp>
      <p:sp>
        <p:nvSpPr>
          <p:cNvPr id="3" name="矩形 2"/>
          <p:cNvSpPr/>
          <p:nvPr/>
        </p:nvSpPr>
        <p:spPr>
          <a:xfrm>
            <a:off x="993422" y="5302250"/>
            <a:ext cx="1806222" cy="632178"/>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altLang="zh-CN" dirty="0" smtClean="0"/>
              <a:t>{1,2,3,5,10}</a:t>
            </a:r>
            <a:endParaRPr lang="zh-CN" altLang="en-US" dirty="0"/>
          </a:p>
        </p:txBody>
      </p:sp>
      <p:sp>
        <p:nvSpPr>
          <p:cNvPr id="8" name="矩形 7"/>
          <p:cNvSpPr/>
          <p:nvPr/>
        </p:nvSpPr>
        <p:spPr>
          <a:xfrm>
            <a:off x="3747909" y="5302250"/>
            <a:ext cx="1806222" cy="63217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smtClean="0"/>
              <a:t>{1,2,3,5,10},n=0</a:t>
            </a:r>
            <a:endParaRPr lang="zh-CN" altLang="en-US" dirty="0"/>
          </a:p>
        </p:txBody>
      </p:sp>
      <p:cxnSp>
        <p:nvCxnSpPr>
          <p:cNvPr id="5" name="直接连接符 4"/>
          <p:cNvCxnSpPr>
            <a:stCxn id="3" idx="3"/>
            <a:endCxn id="8" idx="1"/>
          </p:cNvCxnSpPr>
          <p:nvPr/>
        </p:nvCxnSpPr>
        <p:spPr>
          <a:xfrm>
            <a:off x="2799644" y="5618339"/>
            <a:ext cx="948265"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309195" y="4332129"/>
            <a:ext cx="2449689" cy="2308324"/>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altLang="zh-CN" dirty="0" smtClean="0"/>
              <a:t>AF(</a:t>
            </a:r>
            <a:r>
              <a:rPr lang="en-US" altLang="zh-CN" dirty="0" err="1" smtClean="0"/>
              <a:t>itr</a:t>
            </a:r>
            <a:r>
              <a:rPr lang="en-US" altLang="zh-CN" dirty="0" smtClean="0"/>
              <a:t>) = {1,2,3,5,10}</a:t>
            </a:r>
          </a:p>
          <a:p>
            <a:r>
              <a:rPr lang="en-US" altLang="zh-CN" dirty="0" smtClean="0"/>
              <a:t>AF(set) = </a:t>
            </a:r>
            <a:r>
              <a:rPr lang="en-US" altLang="zh-CN" dirty="0"/>
              <a:t>{</a:t>
            </a:r>
            <a:r>
              <a:rPr lang="en-US" altLang="zh-CN" dirty="0" smtClean="0"/>
              <a:t>1,2,3,5,10</a:t>
            </a:r>
            <a:r>
              <a:rPr lang="en-US" altLang="zh-CN" dirty="0"/>
              <a:t>}</a:t>
            </a:r>
            <a:endParaRPr lang="en-US" altLang="zh-CN" dirty="0" smtClean="0"/>
          </a:p>
          <a:p>
            <a:r>
              <a:rPr lang="en-US" altLang="zh-CN" dirty="0" err="1" smtClean="0"/>
              <a:t>itr.next</a:t>
            </a:r>
            <a:r>
              <a:rPr lang="en-US" altLang="zh-CN" dirty="0" smtClean="0"/>
              <a:t>() ----1</a:t>
            </a:r>
          </a:p>
          <a:p>
            <a:r>
              <a:rPr lang="en-US" altLang="zh-CN" dirty="0" smtClean="0"/>
              <a:t>AF(</a:t>
            </a:r>
            <a:r>
              <a:rPr lang="en-US" altLang="zh-CN" dirty="0" err="1" smtClean="0"/>
              <a:t>itr</a:t>
            </a:r>
            <a:r>
              <a:rPr lang="en-US" altLang="zh-CN" dirty="0" smtClean="0"/>
              <a:t>) = {2,3,5,10}</a:t>
            </a:r>
          </a:p>
          <a:p>
            <a:r>
              <a:rPr lang="en-US" altLang="zh-CN" dirty="0"/>
              <a:t>AF(set) = {</a:t>
            </a:r>
            <a:r>
              <a:rPr lang="en-US" altLang="zh-CN" dirty="0" smtClean="0"/>
              <a:t>1,2,3,5,10</a:t>
            </a:r>
            <a:r>
              <a:rPr lang="en-US" altLang="zh-CN" dirty="0"/>
              <a:t>}</a:t>
            </a:r>
          </a:p>
          <a:p>
            <a:r>
              <a:rPr lang="en-US" altLang="zh-CN" dirty="0" err="1" smtClean="0"/>
              <a:t>itr.remove</a:t>
            </a:r>
            <a:r>
              <a:rPr lang="en-US" altLang="zh-CN" dirty="0" smtClean="0"/>
              <a:t> ()</a:t>
            </a:r>
          </a:p>
          <a:p>
            <a:r>
              <a:rPr lang="en-US" altLang="zh-CN" dirty="0">
                <a:solidFill>
                  <a:srgbClr val="FF0000"/>
                </a:solidFill>
              </a:rPr>
              <a:t>AF(set) = {1,2,5,10</a:t>
            </a:r>
            <a:r>
              <a:rPr lang="en-US" altLang="zh-CN" dirty="0" smtClean="0">
                <a:solidFill>
                  <a:srgbClr val="FF0000"/>
                </a:solidFill>
              </a:rPr>
              <a:t>}</a:t>
            </a:r>
          </a:p>
          <a:p>
            <a:r>
              <a:rPr lang="en-US" altLang="zh-CN" dirty="0"/>
              <a:t>AF(</a:t>
            </a:r>
            <a:r>
              <a:rPr lang="en-US" altLang="zh-CN" dirty="0" err="1"/>
              <a:t>itr</a:t>
            </a:r>
            <a:r>
              <a:rPr lang="en-US" altLang="zh-CN" dirty="0"/>
              <a:t>) = {2,3,5,10}</a:t>
            </a:r>
          </a:p>
        </p:txBody>
      </p:sp>
      <p:sp>
        <p:nvSpPr>
          <p:cNvPr id="9" name="文本框 8"/>
          <p:cNvSpPr txBox="1"/>
          <p:nvPr/>
        </p:nvSpPr>
        <p:spPr>
          <a:xfrm>
            <a:off x="1663744" y="4950588"/>
            <a:ext cx="465577" cy="369332"/>
          </a:xfrm>
          <a:prstGeom prst="rect">
            <a:avLst/>
          </a:prstGeom>
          <a:noFill/>
        </p:spPr>
        <p:txBody>
          <a:bodyPr wrap="none" rtlCol="0">
            <a:spAutoFit/>
          </a:bodyPr>
          <a:lstStyle/>
          <a:p>
            <a:r>
              <a:rPr lang="en-US" altLang="zh-CN" dirty="0" smtClean="0"/>
              <a:t>set</a:t>
            </a:r>
            <a:endParaRPr lang="zh-CN" altLang="en-US" dirty="0"/>
          </a:p>
        </p:txBody>
      </p:sp>
      <p:sp>
        <p:nvSpPr>
          <p:cNvPr id="13" name="文本框 12"/>
          <p:cNvSpPr txBox="1"/>
          <p:nvPr/>
        </p:nvSpPr>
        <p:spPr>
          <a:xfrm>
            <a:off x="4418231" y="4950588"/>
            <a:ext cx="394660" cy="369332"/>
          </a:xfrm>
          <a:prstGeom prst="rect">
            <a:avLst/>
          </a:prstGeom>
          <a:noFill/>
        </p:spPr>
        <p:txBody>
          <a:bodyPr wrap="none" rtlCol="0">
            <a:spAutoFit/>
          </a:bodyPr>
          <a:lstStyle/>
          <a:p>
            <a:r>
              <a:rPr lang="en-US" altLang="zh-CN" dirty="0" err="1" smtClean="0"/>
              <a:t>itr</a:t>
            </a:r>
            <a:endParaRPr lang="zh-CN" altLang="en-US" dirty="0"/>
          </a:p>
        </p:txBody>
      </p:sp>
    </p:spTree>
    <p:extLst>
      <p:ext uri="{BB962C8B-B14F-4D97-AF65-F5344CB8AC3E}">
        <p14:creationId xmlns:p14="http://schemas.microsoft.com/office/powerpoint/2010/main" val="37287406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如果你想支持</a:t>
            </a:r>
            <a:r>
              <a:rPr lang="en-US" altLang="zh-CN" dirty="0"/>
              <a:t>remove</a:t>
            </a:r>
            <a:r>
              <a:rPr lang="zh-CN" altLang="en-US" dirty="0"/>
              <a:t>操作</a:t>
            </a:r>
          </a:p>
        </p:txBody>
      </p:sp>
      <p:sp>
        <p:nvSpPr>
          <p:cNvPr id="3" name="内容占位符 2"/>
          <p:cNvSpPr>
            <a:spLocks noGrp="1"/>
          </p:cNvSpPr>
          <p:nvPr>
            <p:ph idx="1"/>
          </p:nvPr>
        </p:nvSpPr>
        <p:spPr/>
        <p:txBody>
          <a:bodyPr>
            <a:normAutofit fontScale="85000" lnSpcReduction="20000"/>
          </a:bodyPr>
          <a:lstStyle/>
          <a:p>
            <a:r>
              <a:rPr lang="en-US" altLang="zh-CN" dirty="0" smtClean="0"/>
              <a:t>Step 1: </a:t>
            </a:r>
            <a:r>
              <a:rPr lang="zh-CN" altLang="en-US" dirty="0" smtClean="0"/>
              <a:t>确保</a:t>
            </a:r>
            <a:r>
              <a:rPr lang="en-US" altLang="zh-CN" dirty="0" smtClean="0"/>
              <a:t>remove</a:t>
            </a:r>
            <a:r>
              <a:rPr lang="zh-CN" altLang="en-US" dirty="0" smtClean="0"/>
              <a:t>操作时集合类对象处于保护状态</a:t>
            </a:r>
            <a:endParaRPr lang="en-US" altLang="zh-CN" dirty="0" smtClean="0"/>
          </a:p>
          <a:p>
            <a:pPr lvl="1"/>
            <a:r>
              <a:rPr lang="en-US" altLang="zh-CN" dirty="0" smtClean="0"/>
              <a:t>lock</a:t>
            </a:r>
          </a:p>
          <a:p>
            <a:r>
              <a:rPr lang="en-US" altLang="zh-CN" dirty="0" smtClean="0"/>
              <a:t>Step 2: </a:t>
            </a:r>
            <a:r>
              <a:rPr lang="zh-CN" altLang="en-US" dirty="0" smtClean="0"/>
              <a:t>确保集合类提供</a:t>
            </a:r>
            <a:r>
              <a:rPr lang="en-US" altLang="zh-CN" dirty="0" smtClean="0"/>
              <a:t>remove</a:t>
            </a:r>
            <a:r>
              <a:rPr lang="zh-CN" altLang="en-US" dirty="0"/>
              <a:t>指定</a:t>
            </a:r>
            <a:r>
              <a:rPr lang="zh-CN" altLang="en-US" dirty="0" smtClean="0"/>
              <a:t>对象的方法</a:t>
            </a:r>
            <a:endParaRPr lang="en-US" altLang="zh-CN" dirty="0" smtClean="0"/>
          </a:p>
          <a:p>
            <a:pPr lvl="1"/>
            <a:r>
              <a:rPr lang="zh-CN" altLang="en-US" dirty="0" smtClean="0"/>
              <a:t>如</a:t>
            </a:r>
            <a:r>
              <a:rPr lang="en-US" altLang="zh-CN" dirty="0" err="1" smtClean="0"/>
              <a:t>PolyGen</a:t>
            </a:r>
            <a:r>
              <a:rPr lang="zh-CN" altLang="en-US" dirty="0" smtClean="0"/>
              <a:t>中的</a:t>
            </a:r>
            <a:r>
              <a:rPr lang="en-US" altLang="zh-CN" dirty="0" smtClean="0"/>
              <a:t>Poly</a:t>
            </a:r>
            <a:r>
              <a:rPr lang="zh-CN" altLang="en-US" dirty="0" smtClean="0"/>
              <a:t>对象必须提供</a:t>
            </a:r>
            <a:r>
              <a:rPr lang="en-US" altLang="zh-CN" dirty="0" smtClean="0"/>
              <a:t>remove(</a:t>
            </a:r>
            <a:r>
              <a:rPr lang="en-US" altLang="zh-CN" dirty="0" err="1" smtClean="0"/>
              <a:t>int</a:t>
            </a:r>
            <a:r>
              <a:rPr lang="en-US" altLang="zh-CN" dirty="0" smtClean="0"/>
              <a:t> d)</a:t>
            </a:r>
            <a:r>
              <a:rPr lang="zh-CN" altLang="en-US" dirty="0" smtClean="0"/>
              <a:t>方法</a:t>
            </a:r>
            <a:endParaRPr lang="en-US" altLang="zh-CN" dirty="0" smtClean="0"/>
          </a:p>
          <a:p>
            <a:r>
              <a:rPr lang="en-US" altLang="zh-CN" dirty="0" smtClean="0"/>
              <a:t>Step 3: </a:t>
            </a:r>
            <a:r>
              <a:rPr lang="zh-CN" altLang="en-US" dirty="0" smtClean="0"/>
              <a:t>确保生成器记录</a:t>
            </a:r>
            <a:r>
              <a:rPr lang="en-US" altLang="zh-CN" dirty="0" err="1" smtClean="0"/>
              <a:t>next,remove</a:t>
            </a:r>
            <a:r>
              <a:rPr lang="zh-CN" altLang="en-US" dirty="0" smtClean="0"/>
              <a:t>的调用状态</a:t>
            </a:r>
            <a:endParaRPr lang="en-US" altLang="zh-CN" dirty="0" smtClean="0"/>
          </a:p>
          <a:p>
            <a:pPr lvl="1"/>
            <a:r>
              <a:rPr lang="en-US" altLang="zh-CN" dirty="0" smtClean="0"/>
              <a:t>next()   ----- </a:t>
            </a:r>
            <a:r>
              <a:rPr lang="en-US" altLang="zh-CN" dirty="0" err="1" smtClean="0"/>
              <a:t>nextStatus</a:t>
            </a:r>
            <a:r>
              <a:rPr lang="en-US" altLang="zh-CN" dirty="0" smtClean="0"/>
              <a:t> = true; </a:t>
            </a:r>
            <a:r>
              <a:rPr lang="en-US" altLang="zh-CN" dirty="0" err="1" smtClean="0"/>
              <a:t>removeStatus</a:t>
            </a:r>
            <a:r>
              <a:rPr lang="en-US" altLang="zh-CN" dirty="0" smtClean="0"/>
              <a:t> = false;</a:t>
            </a:r>
          </a:p>
          <a:p>
            <a:pPr lvl="1"/>
            <a:r>
              <a:rPr lang="en-US" altLang="zh-CN" dirty="0" smtClean="0"/>
              <a:t>remove()  -----</a:t>
            </a:r>
            <a:r>
              <a:rPr lang="en-US" altLang="zh-CN" dirty="0" err="1" smtClean="0"/>
              <a:t>nextStatus</a:t>
            </a:r>
            <a:r>
              <a:rPr lang="en-US" altLang="zh-CN" dirty="0" smtClean="0"/>
              <a:t> = false; </a:t>
            </a:r>
            <a:r>
              <a:rPr lang="en-US" altLang="zh-CN" dirty="0" err="1" smtClean="0"/>
              <a:t>removeStatus</a:t>
            </a:r>
            <a:r>
              <a:rPr lang="en-US" altLang="zh-CN" dirty="0" smtClean="0"/>
              <a:t> = true;</a:t>
            </a:r>
          </a:p>
          <a:p>
            <a:r>
              <a:rPr lang="en-US" altLang="zh-CN" dirty="0" smtClean="0"/>
              <a:t>Step 4: </a:t>
            </a:r>
            <a:r>
              <a:rPr lang="zh-CN" altLang="en-US" dirty="0" smtClean="0"/>
              <a:t>记录</a:t>
            </a:r>
            <a:r>
              <a:rPr lang="en-US" altLang="zh-CN" dirty="0" smtClean="0"/>
              <a:t>next</a:t>
            </a:r>
            <a:r>
              <a:rPr lang="zh-CN" altLang="en-US" dirty="0" smtClean="0"/>
              <a:t>生成的对象</a:t>
            </a:r>
            <a:endParaRPr lang="en-US" altLang="zh-CN" dirty="0" smtClean="0"/>
          </a:p>
          <a:p>
            <a:pPr lvl="1"/>
            <a:r>
              <a:rPr lang="en-US" altLang="zh-CN" dirty="0" smtClean="0"/>
              <a:t>next()   ---- </a:t>
            </a:r>
            <a:r>
              <a:rPr lang="en-US" altLang="zh-CN" dirty="0" err="1" smtClean="0"/>
              <a:t>justGenerated</a:t>
            </a:r>
            <a:r>
              <a:rPr lang="en-US" altLang="zh-CN" dirty="0" smtClean="0"/>
              <a:t> = …; return </a:t>
            </a:r>
            <a:r>
              <a:rPr lang="en-US" altLang="zh-CN" dirty="0" err="1" smtClean="0"/>
              <a:t>justGenerated</a:t>
            </a:r>
            <a:r>
              <a:rPr lang="en-US" altLang="zh-CN" dirty="0" smtClean="0"/>
              <a:t>;</a:t>
            </a:r>
          </a:p>
          <a:p>
            <a:r>
              <a:rPr lang="en-US" altLang="zh-CN" dirty="0" smtClean="0"/>
              <a:t>Step 5: </a:t>
            </a:r>
            <a:r>
              <a:rPr lang="zh-CN" altLang="en-US" dirty="0" smtClean="0"/>
              <a:t>确保生成器对</a:t>
            </a:r>
            <a:r>
              <a:rPr lang="en-US" altLang="zh-CN" dirty="0" smtClean="0"/>
              <a:t>remove</a:t>
            </a:r>
            <a:r>
              <a:rPr lang="zh-CN" altLang="en-US" dirty="0" smtClean="0"/>
              <a:t>操作进行控制</a:t>
            </a:r>
            <a:endParaRPr lang="en-US" altLang="zh-CN" dirty="0" smtClean="0"/>
          </a:p>
          <a:p>
            <a:pPr lvl="1"/>
            <a:r>
              <a:rPr lang="en-US" altLang="zh-CN" dirty="0" smtClean="0"/>
              <a:t>if(</a:t>
            </a:r>
            <a:r>
              <a:rPr lang="en-US" altLang="zh-CN" dirty="0" err="1" smtClean="0"/>
              <a:t>nextStatus</a:t>
            </a:r>
            <a:r>
              <a:rPr lang="en-US" altLang="zh-CN" dirty="0" smtClean="0"/>
              <a:t> == false || </a:t>
            </a:r>
            <a:r>
              <a:rPr lang="en-US" altLang="zh-CN" dirty="0" err="1" smtClean="0"/>
              <a:t>removeStatus</a:t>
            </a:r>
            <a:r>
              <a:rPr lang="en-US" altLang="zh-CN" dirty="0" smtClean="0"/>
              <a:t> == true) return;</a:t>
            </a:r>
          </a:p>
          <a:p>
            <a:pPr lvl="1"/>
            <a:r>
              <a:rPr lang="en-US" altLang="zh-CN" dirty="0" smtClean="0"/>
              <a:t>Lock(collection);</a:t>
            </a:r>
          </a:p>
          <a:p>
            <a:pPr lvl="1"/>
            <a:r>
              <a:rPr lang="en-US" altLang="zh-CN" dirty="0" err="1" smtClean="0"/>
              <a:t>Collection.remove</a:t>
            </a:r>
            <a:r>
              <a:rPr lang="en-US" altLang="zh-CN" dirty="0" smtClean="0"/>
              <a:t>(</a:t>
            </a:r>
            <a:r>
              <a:rPr lang="en-US" altLang="zh-CN" dirty="0" err="1" smtClean="0"/>
              <a:t>justGenerated</a:t>
            </a:r>
            <a:r>
              <a:rPr lang="en-US" altLang="zh-CN" dirty="0" smtClean="0"/>
              <a:t>)</a:t>
            </a:r>
            <a:endParaRPr lang="zh-CN" altLang="en-US" dirty="0"/>
          </a:p>
        </p:txBody>
      </p:sp>
      <p:sp>
        <p:nvSpPr>
          <p:cNvPr id="4" name="灯片编号占位符 3"/>
          <p:cNvSpPr>
            <a:spLocks noGrp="1"/>
          </p:cNvSpPr>
          <p:nvPr>
            <p:ph type="sldNum" sz="quarter" idx="12"/>
          </p:nvPr>
        </p:nvSpPr>
        <p:spPr/>
        <p:txBody>
          <a:bodyPr/>
          <a:lstStyle/>
          <a:p>
            <a:fld id="{51D33244-3606-41CE-A48D-47F57B9C6720}" type="slidenum">
              <a:rPr lang="zh-CN" altLang="en-US" smtClean="0"/>
              <a:t>27</a:t>
            </a:fld>
            <a:endParaRPr lang="zh-CN" altLang="en-US"/>
          </a:p>
        </p:txBody>
      </p:sp>
    </p:spTree>
    <p:extLst>
      <p:ext uri="{BB962C8B-B14F-4D97-AF65-F5344CB8AC3E}">
        <p14:creationId xmlns:p14="http://schemas.microsoft.com/office/powerpoint/2010/main" val="29909026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更加简便的迭代支持</a:t>
            </a:r>
            <a:endParaRPr lang="en-US" altLang="zh-CN" dirty="0" smtClean="0">
              <a:ea typeface="宋体" panose="02010600030101010101" pitchFamily="2" charset="-122"/>
            </a:endParaRPr>
          </a:p>
        </p:txBody>
      </p:sp>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2FB2729-F790-42C7-BD95-D346C289D028}" type="slidenum">
              <a:rPr lang="en-US" altLang="zh-CN"/>
              <a:pPr/>
              <a:t>28</a:t>
            </a:fld>
            <a:endParaRPr lang="en-US" altLang="zh-CN"/>
          </a:p>
        </p:txBody>
      </p:sp>
      <p:pic>
        <p:nvPicPr>
          <p:cNvPr id="4" name="图片 3"/>
          <p:cNvPicPr>
            <a:picLocks noChangeAspect="1"/>
          </p:cNvPicPr>
          <p:nvPr/>
        </p:nvPicPr>
        <p:blipFill>
          <a:blip r:embed="rId2"/>
          <a:stretch>
            <a:fillRect/>
          </a:stretch>
        </p:blipFill>
        <p:spPr>
          <a:xfrm>
            <a:off x="1187273" y="1485017"/>
            <a:ext cx="8372475" cy="2352675"/>
          </a:xfrm>
          <a:prstGeom prst="rect">
            <a:avLst/>
          </a:prstGeom>
        </p:spPr>
      </p:pic>
      <p:pic>
        <p:nvPicPr>
          <p:cNvPr id="5" name="图片 4"/>
          <p:cNvPicPr>
            <a:picLocks noChangeAspect="1"/>
          </p:cNvPicPr>
          <p:nvPr/>
        </p:nvPicPr>
        <p:blipFill>
          <a:blip r:embed="rId3"/>
          <a:stretch>
            <a:fillRect/>
          </a:stretch>
        </p:blipFill>
        <p:spPr>
          <a:xfrm>
            <a:off x="1177748" y="3871559"/>
            <a:ext cx="8382000" cy="1047750"/>
          </a:xfrm>
          <a:prstGeom prst="rect">
            <a:avLst/>
          </a:prstGeom>
        </p:spPr>
      </p:pic>
      <p:pic>
        <p:nvPicPr>
          <p:cNvPr id="6" name="图片 5"/>
          <p:cNvPicPr>
            <a:picLocks noChangeAspect="1"/>
          </p:cNvPicPr>
          <p:nvPr/>
        </p:nvPicPr>
        <p:blipFill>
          <a:blip r:embed="rId4"/>
          <a:stretch>
            <a:fillRect/>
          </a:stretch>
        </p:blipFill>
        <p:spPr>
          <a:xfrm>
            <a:off x="1189037" y="4957584"/>
            <a:ext cx="8372475" cy="638175"/>
          </a:xfrm>
          <a:prstGeom prst="rect">
            <a:avLst/>
          </a:prstGeom>
        </p:spPr>
      </p:pic>
      <p:sp>
        <p:nvSpPr>
          <p:cNvPr id="7" name="矩形 6"/>
          <p:cNvSpPr/>
          <p:nvPr/>
        </p:nvSpPr>
        <p:spPr>
          <a:xfrm>
            <a:off x="3183465" y="5679900"/>
            <a:ext cx="7292623" cy="369332"/>
          </a:xfrm>
          <a:prstGeom prst="rect">
            <a:avLst/>
          </a:prstGeom>
        </p:spPr>
        <p:txBody>
          <a:bodyPr wrap="square">
            <a:spAutoFit/>
          </a:bodyPr>
          <a:lstStyle/>
          <a:p>
            <a:r>
              <a:rPr lang="zh-CN" altLang="en-US" dirty="0"/>
              <a:t>http://blog.dreasgrech.com/2010/03/javas-iterators-and-iterables.html</a:t>
            </a:r>
          </a:p>
        </p:txBody>
      </p:sp>
    </p:spTree>
    <p:extLst>
      <p:ext uri="{BB962C8B-B14F-4D97-AF65-F5344CB8AC3E}">
        <p14:creationId xmlns:p14="http://schemas.microsoft.com/office/powerpoint/2010/main" val="2123619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作业：扩展出租车呼叫应答系统</a:t>
            </a:r>
            <a:endParaRPr lang="zh-CN" altLang="en-US" dirty="0"/>
          </a:p>
        </p:txBody>
      </p:sp>
      <p:sp>
        <p:nvSpPr>
          <p:cNvPr id="3" name="内容占位符 2"/>
          <p:cNvSpPr>
            <a:spLocks noGrp="1"/>
          </p:cNvSpPr>
          <p:nvPr>
            <p:ph idx="1"/>
          </p:nvPr>
        </p:nvSpPr>
        <p:spPr>
          <a:xfrm>
            <a:off x="838200" y="1690688"/>
            <a:ext cx="10515600" cy="4915851"/>
          </a:xfrm>
        </p:spPr>
        <p:txBody>
          <a:bodyPr>
            <a:normAutofit lnSpcReduction="10000"/>
          </a:bodyPr>
          <a:lstStyle/>
          <a:p>
            <a:r>
              <a:rPr lang="zh-CN" altLang="en-US" dirty="0" smtClean="0"/>
              <a:t>两种类型的出租车</a:t>
            </a:r>
            <a:endParaRPr lang="en-US" altLang="zh-CN" dirty="0" smtClean="0"/>
          </a:p>
          <a:p>
            <a:pPr lvl="1"/>
            <a:r>
              <a:rPr lang="zh-CN" altLang="en-US" dirty="0" smtClean="0"/>
              <a:t>普通出租车</a:t>
            </a:r>
            <a:r>
              <a:rPr lang="en-US" altLang="zh-CN" dirty="0" smtClean="0"/>
              <a:t>—</a:t>
            </a:r>
            <a:r>
              <a:rPr lang="zh-CN" altLang="en-US" dirty="0" smtClean="0"/>
              <a:t>之前几次作业中设计和实现的出租车</a:t>
            </a:r>
            <a:endParaRPr lang="en-US" altLang="zh-CN" dirty="0" smtClean="0"/>
          </a:p>
          <a:p>
            <a:pPr lvl="1"/>
            <a:r>
              <a:rPr lang="zh-CN" altLang="en-US" dirty="0" smtClean="0"/>
              <a:t>可追踪出租车</a:t>
            </a:r>
            <a:endParaRPr lang="en-US" altLang="zh-CN" dirty="0" smtClean="0"/>
          </a:p>
          <a:p>
            <a:pPr lvl="2"/>
            <a:r>
              <a:rPr lang="zh-CN" altLang="en-US" dirty="0" smtClean="0"/>
              <a:t>能够追踪出租车从程序启动运行以来的乘客服务情况及服务过程中行驶的路段。要求按照乘客服务进行区分管理。</a:t>
            </a:r>
            <a:endParaRPr lang="en-US" altLang="zh-CN" dirty="0" smtClean="0"/>
          </a:p>
          <a:p>
            <a:pPr lvl="2"/>
            <a:r>
              <a:rPr lang="zh-CN" altLang="en-US" dirty="0" smtClean="0"/>
              <a:t>扩展普通出租车的路径选择方法，即允许行走关闭的道路（普通出租车则不可以）。注：关闭的道路不计算车流。</a:t>
            </a:r>
            <a:endParaRPr lang="en-US" altLang="zh-CN" dirty="0" smtClean="0"/>
          </a:p>
          <a:p>
            <a:r>
              <a:rPr lang="zh-CN" altLang="en-US" dirty="0" smtClean="0"/>
              <a:t>增加设计要求</a:t>
            </a:r>
            <a:endParaRPr lang="en-US" altLang="zh-CN" dirty="0" smtClean="0"/>
          </a:p>
          <a:p>
            <a:pPr lvl="1"/>
            <a:r>
              <a:rPr lang="zh-CN" altLang="en-US" dirty="0" smtClean="0"/>
              <a:t>要求使用继承机制来增加新的出租车</a:t>
            </a:r>
            <a:endParaRPr lang="en-US" altLang="zh-CN" dirty="0" smtClean="0"/>
          </a:p>
          <a:p>
            <a:pPr lvl="1"/>
            <a:r>
              <a:rPr lang="zh-CN" altLang="en-US" dirty="0" smtClean="0"/>
              <a:t>要求新的出租车提供迭代器来访问其行驶轨迹</a:t>
            </a:r>
            <a:endParaRPr lang="en-US" altLang="zh-CN" dirty="0" smtClean="0"/>
          </a:p>
          <a:p>
            <a:pPr lvl="2"/>
            <a:r>
              <a:rPr lang="zh-CN" altLang="en-US" dirty="0" smtClean="0"/>
              <a:t>能够访问服务了多少次</a:t>
            </a:r>
            <a:endParaRPr lang="en-US" altLang="zh-CN" dirty="0" smtClean="0"/>
          </a:p>
          <a:p>
            <a:pPr lvl="2"/>
            <a:r>
              <a:rPr lang="zh-CN" altLang="en-US" dirty="0"/>
              <a:t>针对</a:t>
            </a:r>
            <a:r>
              <a:rPr lang="zh-CN" altLang="en-US" dirty="0" smtClean="0"/>
              <a:t>每次服务访问具体的形式路径（双向迭代器）</a:t>
            </a:r>
            <a:endParaRPr lang="en-US" altLang="zh-CN" dirty="0" smtClean="0"/>
          </a:p>
          <a:p>
            <a:pPr lvl="1"/>
            <a:r>
              <a:rPr lang="zh-CN" altLang="en-US" dirty="0" smtClean="0"/>
              <a:t>要求出租车调度、管理等用户类不能够直接在代码中使用新出租车类型</a:t>
            </a:r>
            <a:endParaRPr lang="en-US" altLang="zh-CN" dirty="0" smtClean="0"/>
          </a:p>
          <a:p>
            <a:pPr lvl="2"/>
            <a:r>
              <a:rPr lang="zh-CN" altLang="en-US" dirty="0"/>
              <a:t>测试</a:t>
            </a:r>
            <a:r>
              <a:rPr lang="zh-CN" altLang="en-US" dirty="0" smtClean="0"/>
              <a:t>代码来按照随机原则初始化</a:t>
            </a:r>
            <a:r>
              <a:rPr lang="en-US" altLang="zh-CN" dirty="0" smtClean="0"/>
              <a:t>70</a:t>
            </a:r>
            <a:r>
              <a:rPr lang="zh-CN" altLang="en-US" dirty="0" smtClean="0"/>
              <a:t>辆普通出租车和</a:t>
            </a:r>
            <a:r>
              <a:rPr lang="en-US" altLang="zh-CN" dirty="0" smtClean="0"/>
              <a:t>30</a:t>
            </a:r>
            <a:r>
              <a:rPr lang="zh-CN" altLang="en-US" dirty="0" smtClean="0"/>
              <a:t>辆可追踪出租车</a:t>
            </a:r>
            <a:endParaRPr lang="zh-CN" altLang="en-US" dirty="0"/>
          </a:p>
        </p:txBody>
      </p:sp>
      <p:sp>
        <p:nvSpPr>
          <p:cNvPr id="4" name="灯片编号占位符 3"/>
          <p:cNvSpPr>
            <a:spLocks noGrp="1"/>
          </p:cNvSpPr>
          <p:nvPr>
            <p:ph type="sldNum" sz="quarter" idx="12"/>
          </p:nvPr>
        </p:nvSpPr>
        <p:spPr/>
        <p:txBody>
          <a:bodyPr/>
          <a:lstStyle/>
          <a:p>
            <a:fld id="{51D33244-3606-41CE-A48D-47F57B9C6720}" type="slidenum">
              <a:rPr lang="zh-CN" altLang="en-US" smtClean="0"/>
              <a:t>29</a:t>
            </a:fld>
            <a:endParaRPr lang="zh-CN" altLang="en-US"/>
          </a:p>
        </p:txBody>
      </p:sp>
    </p:spTree>
    <p:extLst>
      <p:ext uri="{BB962C8B-B14F-4D97-AF65-F5344CB8AC3E}">
        <p14:creationId xmlns:p14="http://schemas.microsoft.com/office/powerpoint/2010/main" val="737301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回顾类型层次</a:t>
            </a:r>
            <a:endParaRPr lang="zh-CN" altLang="en-US" dirty="0"/>
          </a:p>
        </p:txBody>
      </p:sp>
      <p:sp>
        <p:nvSpPr>
          <p:cNvPr id="3" name="内容占位符 2"/>
          <p:cNvSpPr>
            <a:spLocks noGrp="1"/>
          </p:cNvSpPr>
          <p:nvPr>
            <p:ph idx="1"/>
          </p:nvPr>
        </p:nvSpPr>
        <p:spPr/>
        <p:txBody>
          <a:bodyPr/>
          <a:lstStyle/>
          <a:p>
            <a:r>
              <a:rPr lang="zh-CN" altLang="en-US" dirty="0" smtClean="0"/>
              <a:t>类型</a:t>
            </a:r>
            <a:endParaRPr lang="en-US" altLang="zh-CN" dirty="0" smtClean="0"/>
          </a:p>
          <a:p>
            <a:pPr lvl="1"/>
            <a:r>
              <a:rPr lang="zh-CN" altLang="en-US" dirty="0" smtClean="0"/>
              <a:t>数据及其操作的规格化</a:t>
            </a:r>
            <a:endParaRPr lang="en-US" altLang="zh-CN" dirty="0" smtClean="0"/>
          </a:p>
          <a:p>
            <a:pPr lvl="1"/>
            <a:r>
              <a:rPr lang="en-US" altLang="zh-CN" dirty="0" smtClean="0"/>
              <a:t>0001 --&gt; (</a:t>
            </a:r>
            <a:r>
              <a:rPr lang="en-US" altLang="zh-CN" dirty="0" err="1" smtClean="0"/>
              <a:t>boolean</a:t>
            </a:r>
            <a:r>
              <a:rPr lang="en-US" altLang="zh-CN" dirty="0" smtClean="0"/>
              <a:t>)true; (integer)1;…</a:t>
            </a:r>
          </a:p>
          <a:p>
            <a:pPr lvl="1"/>
            <a:r>
              <a:rPr lang="zh-CN" altLang="en-US" dirty="0" smtClean="0"/>
              <a:t>在</a:t>
            </a:r>
            <a:r>
              <a:rPr lang="en-US" altLang="zh-CN" dirty="0" smtClean="0"/>
              <a:t>OO</a:t>
            </a:r>
            <a:r>
              <a:rPr lang="zh-CN" altLang="en-US" dirty="0" smtClean="0"/>
              <a:t>范畴下，规格化的不只是数据解析，还包括对数据的处理</a:t>
            </a:r>
            <a:endParaRPr lang="en-US" altLang="zh-CN" dirty="0" smtClean="0"/>
          </a:p>
          <a:p>
            <a:pPr lvl="2"/>
            <a:r>
              <a:rPr lang="zh-CN" altLang="en-US" dirty="0" smtClean="0"/>
              <a:t>例：对集合有哪些处理？</a:t>
            </a:r>
            <a:endParaRPr lang="en-US" altLang="zh-CN" dirty="0" smtClean="0"/>
          </a:p>
          <a:p>
            <a:r>
              <a:rPr lang="zh-CN" altLang="en-US" dirty="0" smtClean="0"/>
              <a:t>类型层次是一种对数据及其处理的系统化抽象结果</a:t>
            </a:r>
            <a:endParaRPr lang="en-US" altLang="zh-CN" dirty="0" smtClean="0"/>
          </a:p>
          <a:p>
            <a:pPr lvl="1"/>
            <a:r>
              <a:rPr lang="zh-CN" altLang="en-US" dirty="0"/>
              <a:t>逐</a:t>
            </a:r>
            <a:r>
              <a:rPr lang="zh-CN" altLang="en-US" dirty="0" smtClean="0"/>
              <a:t>层往上抽取共性特征</a:t>
            </a:r>
            <a:endParaRPr lang="en-US" altLang="zh-CN" dirty="0" smtClean="0"/>
          </a:p>
          <a:p>
            <a:pPr lvl="1"/>
            <a:r>
              <a:rPr lang="zh-CN" altLang="en-US" dirty="0"/>
              <a:t>逐</a:t>
            </a:r>
            <a:r>
              <a:rPr lang="zh-CN" altLang="en-US" dirty="0" smtClean="0"/>
              <a:t>层往下增强细节描述能力</a:t>
            </a:r>
            <a:endParaRPr lang="en-US" altLang="zh-CN" dirty="0" smtClean="0"/>
          </a:p>
          <a:p>
            <a:pPr lvl="1"/>
            <a:r>
              <a:rPr lang="zh-CN" altLang="en-US" dirty="0" smtClean="0"/>
              <a:t>例子？</a:t>
            </a:r>
            <a:endParaRPr lang="en-US" altLang="zh-CN" dirty="0" smtClean="0"/>
          </a:p>
          <a:p>
            <a:r>
              <a:rPr lang="zh-CN" altLang="en-US" dirty="0" smtClean="0"/>
              <a:t>在</a:t>
            </a:r>
            <a:r>
              <a:rPr lang="en-US" altLang="zh-CN" dirty="0" smtClean="0"/>
              <a:t>Java</a:t>
            </a:r>
            <a:r>
              <a:rPr lang="zh-CN" altLang="en-US" dirty="0" smtClean="0"/>
              <a:t>语言中通过继承机制来定义类型层次</a:t>
            </a:r>
            <a:endParaRPr lang="zh-CN" altLang="en-US" dirty="0"/>
          </a:p>
        </p:txBody>
      </p:sp>
      <p:sp>
        <p:nvSpPr>
          <p:cNvPr id="4" name="灯片编号占位符 3"/>
          <p:cNvSpPr>
            <a:spLocks noGrp="1"/>
          </p:cNvSpPr>
          <p:nvPr>
            <p:ph type="sldNum" sz="quarter" idx="12"/>
          </p:nvPr>
        </p:nvSpPr>
        <p:spPr/>
        <p:txBody>
          <a:bodyPr/>
          <a:lstStyle/>
          <a:p>
            <a:fld id="{51D33244-3606-41CE-A48D-47F57B9C6720}" type="slidenum">
              <a:rPr lang="zh-CN" altLang="en-US" smtClean="0"/>
              <a:t>3</a:t>
            </a:fld>
            <a:endParaRPr lang="zh-CN" altLang="en-US"/>
          </a:p>
        </p:txBody>
      </p:sp>
    </p:spTree>
    <p:extLst>
      <p:ext uri="{BB962C8B-B14F-4D97-AF65-F5344CB8AC3E}">
        <p14:creationId xmlns:p14="http://schemas.microsoft.com/office/powerpoint/2010/main" val="10695657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normAutofit/>
          </a:bodyPr>
          <a:lstStyle/>
          <a:p>
            <a:r>
              <a:rPr lang="zh-CN" altLang="en-US" dirty="0" smtClean="0"/>
              <a:t>设计要求</a:t>
            </a:r>
            <a:endParaRPr lang="en-US" altLang="zh-CN" dirty="0" smtClean="0"/>
          </a:p>
          <a:p>
            <a:pPr lvl="1"/>
            <a:r>
              <a:rPr lang="zh-CN" altLang="en-US" dirty="0" smtClean="0"/>
              <a:t>要求修复之前被报告的</a:t>
            </a:r>
            <a:r>
              <a:rPr lang="en-US" altLang="zh-CN" dirty="0" smtClean="0"/>
              <a:t>bug</a:t>
            </a:r>
            <a:r>
              <a:rPr lang="zh-CN" altLang="en-US" dirty="0" smtClean="0"/>
              <a:t>，并在文档中加以说明。</a:t>
            </a:r>
            <a:endParaRPr lang="en-US" altLang="zh-CN" dirty="0" smtClean="0"/>
          </a:p>
          <a:p>
            <a:pPr lvl="1"/>
            <a:r>
              <a:rPr lang="zh-CN" altLang="en-US" dirty="0" smtClean="0"/>
              <a:t>完善相应的类规格设计和设计文档</a:t>
            </a:r>
            <a:endParaRPr lang="en-US" altLang="zh-CN" dirty="0" smtClean="0"/>
          </a:p>
          <a:p>
            <a:pPr lvl="1"/>
            <a:r>
              <a:rPr lang="zh-CN" altLang="en-US" dirty="0" smtClean="0"/>
              <a:t>要求在设计文档中论证如何满足</a:t>
            </a:r>
            <a:r>
              <a:rPr lang="en-US" altLang="zh-CN" dirty="0" smtClean="0"/>
              <a:t>LSP</a:t>
            </a:r>
            <a:r>
              <a:rPr lang="zh-CN" altLang="en-US" dirty="0" smtClean="0"/>
              <a:t>原则</a:t>
            </a:r>
            <a:endParaRPr lang="en-US" altLang="zh-CN" dirty="0" smtClean="0"/>
          </a:p>
          <a:p>
            <a:r>
              <a:rPr lang="zh-CN" altLang="en-US" dirty="0" smtClean="0"/>
              <a:t>测试要求</a:t>
            </a:r>
            <a:endParaRPr lang="en-US" altLang="zh-CN" dirty="0" smtClean="0"/>
          </a:p>
          <a:p>
            <a:pPr lvl="1"/>
            <a:r>
              <a:rPr lang="zh-CN" altLang="en-US" dirty="0" smtClean="0"/>
              <a:t>乘客请求模拟保持不变</a:t>
            </a:r>
            <a:endParaRPr lang="en-US" altLang="zh-CN" dirty="0" smtClean="0"/>
          </a:p>
          <a:p>
            <a:pPr lvl="1"/>
            <a:r>
              <a:rPr lang="zh-CN" altLang="en-US" dirty="0" smtClean="0"/>
              <a:t>增加初始化出租车对象和位置</a:t>
            </a:r>
            <a:endParaRPr lang="en-US" altLang="zh-CN" dirty="0" smtClean="0"/>
          </a:p>
          <a:p>
            <a:pPr lvl="1"/>
            <a:r>
              <a:rPr lang="zh-CN" altLang="en-US" dirty="0" smtClean="0"/>
              <a:t>要求以类为单位编写测试代码，按照不变式</a:t>
            </a:r>
            <a:r>
              <a:rPr lang="zh-CN" altLang="en-US" dirty="0"/>
              <a:t>和</a:t>
            </a:r>
            <a:r>
              <a:rPr lang="zh-CN" altLang="en-US" dirty="0" smtClean="0"/>
              <a:t>方法规格后置条件来组合设计测试用例</a:t>
            </a:r>
            <a:endParaRPr lang="en-US" altLang="zh-CN" dirty="0" smtClean="0"/>
          </a:p>
          <a:p>
            <a:pPr lvl="2"/>
            <a:r>
              <a:rPr lang="zh-CN" altLang="en-US" dirty="0"/>
              <a:t>测试</a:t>
            </a:r>
            <a:r>
              <a:rPr lang="zh-CN" altLang="en-US" dirty="0" smtClean="0"/>
              <a:t>时注意检查类实现是否满足类规格，并通过可执行的测试用例（针对类的测试用例）来报告相应的</a:t>
            </a:r>
            <a:r>
              <a:rPr lang="en-US" altLang="zh-CN" dirty="0" smtClean="0"/>
              <a:t>bug</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51D33244-3606-41CE-A48D-47F57B9C6720}" type="slidenum">
              <a:rPr lang="zh-CN" altLang="en-US" smtClean="0"/>
              <a:t>30</a:t>
            </a:fld>
            <a:endParaRPr lang="zh-CN" altLang="en-US"/>
          </a:p>
        </p:txBody>
      </p:sp>
    </p:spTree>
    <p:extLst>
      <p:ext uri="{BB962C8B-B14F-4D97-AF65-F5344CB8AC3E}">
        <p14:creationId xmlns:p14="http://schemas.microsoft.com/office/powerpoint/2010/main" val="1699171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回顾类型层次</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继承往下的本质是扩充</a:t>
            </a:r>
            <a:r>
              <a:rPr lang="en-US" altLang="zh-CN" dirty="0" smtClean="0"/>
              <a:t>+</a:t>
            </a:r>
            <a:r>
              <a:rPr lang="zh-CN" altLang="en-US" dirty="0" smtClean="0"/>
              <a:t>扩展</a:t>
            </a:r>
            <a:endParaRPr lang="en-US" altLang="zh-CN" dirty="0" smtClean="0"/>
          </a:p>
          <a:p>
            <a:pPr lvl="1"/>
            <a:r>
              <a:rPr lang="zh-CN" altLang="en-US" dirty="0" smtClean="0"/>
              <a:t>扩充：增加新的属性和操作</a:t>
            </a:r>
            <a:endParaRPr lang="en-US" altLang="zh-CN" dirty="0" smtClean="0"/>
          </a:p>
          <a:p>
            <a:pPr lvl="1"/>
            <a:r>
              <a:rPr lang="zh-CN" altLang="en-US" dirty="0" smtClean="0"/>
              <a:t>扩展：重写</a:t>
            </a:r>
            <a:r>
              <a:rPr lang="en-US" altLang="zh-CN" dirty="0" smtClean="0"/>
              <a:t>(override)</a:t>
            </a:r>
            <a:r>
              <a:rPr lang="zh-CN" altLang="en-US" dirty="0" smtClean="0"/>
              <a:t>已有的操作</a:t>
            </a:r>
            <a:endParaRPr lang="en-US" altLang="zh-CN" dirty="0" smtClean="0"/>
          </a:p>
          <a:p>
            <a:r>
              <a:rPr lang="zh-CN" altLang="en-US" dirty="0" smtClean="0"/>
              <a:t>继承往上的本质是隐藏</a:t>
            </a:r>
            <a:r>
              <a:rPr lang="en-US" altLang="zh-CN" dirty="0" smtClean="0"/>
              <a:t>+</a:t>
            </a:r>
            <a:r>
              <a:rPr lang="zh-CN" altLang="en-US" dirty="0" smtClean="0"/>
              <a:t>一般化</a:t>
            </a:r>
            <a:endParaRPr lang="en-US" altLang="zh-CN" dirty="0" smtClean="0"/>
          </a:p>
          <a:p>
            <a:pPr lvl="1"/>
            <a:r>
              <a:rPr lang="zh-CN" altLang="en-US" dirty="0" smtClean="0"/>
              <a:t>隐藏：把子类的具体数据表示加以隐藏</a:t>
            </a:r>
            <a:endParaRPr lang="en-US" altLang="zh-CN" dirty="0" smtClean="0"/>
          </a:p>
          <a:p>
            <a:pPr lvl="1"/>
            <a:r>
              <a:rPr lang="zh-CN" altLang="en-US" dirty="0" smtClean="0"/>
              <a:t>一般化：把子类的具体行为规格抽象</a:t>
            </a:r>
            <a:endParaRPr lang="en-US" altLang="zh-CN" dirty="0" smtClean="0"/>
          </a:p>
          <a:p>
            <a:r>
              <a:rPr lang="zh-CN" altLang="en-US" dirty="0" smtClean="0"/>
              <a:t>继承机制并不总能得到有效的类型层次</a:t>
            </a:r>
            <a:endParaRPr lang="en-US" altLang="zh-CN" dirty="0" smtClean="0"/>
          </a:p>
          <a:p>
            <a:pPr lvl="1"/>
            <a:r>
              <a:rPr lang="zh-CN" altLang="en-US" dirty="0" smtClean="0"/>
              <a:t>给定集合类</a:t>
            </a:r>
            <a:r>
              <a:rPr lang="en-US" altLang="zh-CN" dirty="0" smtClean="0"/>
              <a:t>Set</a:t>
            </a:r>
            <a:r>
              <a:rPr lang="zh-CN" altLang="en-US" dirty="0" smtClean="0"/>
              <a:t>，继承出</a:t>
            </a:r>
            <a:r>
              <a:rPr lang="en-US" altLang="zh-CN" dirty="0" err="1" smtClean="0"/>
              <a:t>CourseList</a:t>
            </a:r>
            <a:r>
              <a:rPr lang="zh-CN" altLang="en-US" dirty="0" smtClean="0"/>
              <a:t>类</a:t>
            </a:r>
            <a:r>
              <a:rPr lang="en-US" altLang="zh-CN" dirty="0" smtClean="0"/>
              <a:t>==》</a:t>
            </a:r>
            <a:r>
              <a:rPr lang="zh-CN" altLang="en-US" dirty="0" smtClean="0"/>
              <a:t>具有类型层次吗？</a:t>
            </a:r>
            <a:endParaRPr lang="en-US" altLang="zh-CN" dirty="0" smtClean="0"/>
          </a:p>
          <a:p>
            <a:r>
              <a:rPr lang="en-US" altLang="zh-CN" dirty="0" smtClean="0"/>
              <a:t>LSP</a:t>
            </a:r>
            <a:r>
              <a:rPr lang="zh-CN" altLang="en-US" dirty="0" smtClean="0"/>
              <a:t>替换原则</a:t>
            </a:r>
            <a:endParaRPr lang="en-US" altLang="zh-CN" dirty="0" smtClean="0"/>
          </a:p>
          <a:p>
            <a:pPr lvl="1"/>
            <a:r>
              <a:rPr lang="zh-CN" altLang="en-US" dirty="0" smtClean="0"/>
              <a:t>在任何父类型对象出现的地方使用子类对象都不会破坏</a:t>
            </a:r>
            <a:r>
              <a:rPr lang="en-US" altLang="zh-CN" dirty="0" smtClean="0"/>
              <a:t>user</a:t>
            </a:r>
            <a:r>
              <a:rPr lang="zh-CN" altLang="en-US" dirty="0" smtClean="0"/>
              <a:t>程序的行为</a:t>
            </a:r>
            <a:endParaRPr lang="zh-CN" altLang="en-US" dirty="0"/>
          </a:p>
        </p:txBody>
      </p:sp>
      <p:sp>
        <p:nvSpPr>
          <p:cNvPr id="4" name="灯片编号占位符 3"/>
          <p:cNvSpPr>
            <a:spLocks noGrp="1"/>
          </p:cNvSpPr>
          <p:nvPr>
            <p:ph type="sldNum" sz="quarter" idx="12"/>
          </p:nvPr>
        </p:nvSpPr>
        <p:spPr/>
        <p:txBody>
          <a:bodyPr/>
          <a:lstStyle/>
          <a:p>
            <a:fld id="{51D33244-3606-41CE-A48D-47F57B9C6720}" type="slidenum">
              <a:rPr lang="zh-CN" altLang="en-US" smtClean="0"/>
              <a:t>4</a:t>
            </a:fld>
            <a:endParaRPr lang="zh-CN" altLang="en-US"/>
          </a:p>
        </p:txBody>
      </p:sp>
    </p:spTree>
    <p:extLst>
      <p:ext uri="{BB962C8B-B14F-4D97-AF65-F5344CB8AC3E}">
        <p14:creationId xmlns:p14="http://schemas.microsoft.com/office/powerpoint/2010/main" val="3005367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回顾类型层次</a:t>
            </a:r>
            <a:endParaRPr lang="zh-CN" altLang="en-US" dirty="0"/>
          </a:p>
        </p:txBody>
      </p:sp>
      <p:sp>
        <p:nvSpPr>
          <p:cNvPr id="3" name="内容占位符 2"/>
          <p:cNvSpPr>
            <a:spLocks noGrp="1"/>
          </p:cNvSpPr>
          <p:nvPr>
            <p:ph idx="1"/>
          </p:nvPr>
        </p:nvSpPr>
        <p:spPr/>
        <p:txBody>
          <a:bodyPr/>
          <a:lstStyle/>
          <a:p>
            <a:r>
              <a:rPr lang="en-US" altLang="zh-CN" dirty="0" smtClean="0"/>
              <a:t>Poly p1 = new </a:t>
            </a:r>
            <a:r>
              <a:rPr lang="en-US" altLang="zh-CN" dirty="0" err="1" smtClean="0"/>
              <a:t>DensePoly</a:t>
            </a:r>
            <a:r>
              <a:rPr lang="en-US" altLang="zh-CN" dirty="0" smtClean="0"/>
              <a:t>();</a:t>
            </a:r>
          </a:p>
          <a:p>
            <a:r>
              <a:rPr lang="en-US" altLang="zh-CN" dirty="0" smtClean="0"/>
              <a:t>Poly p2 = new </a:t>
            </a:r>
            <a:r>
              <a:rPr lang="en-US" altLang="zh-CN" dirty="0" err="1" smtClean="0"/>
              <a:t>SparsePoly</a:t>
            </a:r>
            <a:r>
              <a:rPr lang="en-US" altLang="zh-CN" dirty="0" smtClean="0"/>
              <a:t>(4,50);</a:t>
            </a:r>
          </a:p>
          <a:p>
            <a:r>
              <a:rPr lang="en-US" altLang="zh-CN" dirty="0" smtClean="0"/>
              <a:t>p1,p2</a:t>
            </a:r>
            <a:r>
              <a:rPr lang="zh-CN" altLang="en-US" dirty="0" smtClean="0"/>
              <a:t>的声明类型为</a:t>
            </a:r>
            <a:r>
              <a:rPr lang="en-US" altLang="zh-CN" dirty="0" smtClean="0"/>
              <a:t>Poly</a:t>
            </a:r>
            <a:r>
              <a:rPr lang="zh-CN" altLang="en-US" dirty="0" smtClean="0"/>
              <a:t>，实际类型却</a:t>
            </a:r>
            <a:r>
              <a:rPr lang="zh-CN" altLang="en-US" dirty="0"/>
              <a:t>分别</a:t>
            </a:r>
            <a:r>
              <a:rPr lang="zh-CN" altLang="en-US" dirty="0" smtClean="0"/>
              <a:t>是</a:t>
            </a:r>
            <a:r>
              <a:rPr lang="en-US" altLang="zh-CN" dirty="0" err="1" smtClean="0"/>
              <a:t>DensePoly</a:t>
            </a:r>
            <a:r>
              <a:rPr lang="en-US" altLang="zh-CN" dirty="0" smtClean="0"/>
              <a:t>, </a:t>
            </a:r>
            <a:r>
              <a:rPr lang="en-US" altLang="zh-CN" dirty="0" err="1" smtClean="0"/>
              <a:t>SparsePoly</a:t>
            </a:r>
            <a:endParaRPr lang="en-US" altLang="zh-CN" dirty="0" smtClean="0"/>
          </a:p>
          <a:p>
            <a:pPr lvl="1"/>
            <a:r>
              <a:rPr lang="zh-CN" altLang="en-US" dirty="0" smtClean="0"/>
              <a:t>使用</a:t>
            </a:r>
            <a:r>
              <a:rPr lang="en-US" altLang="zh-CN" dirty="0" err="1" smtClean="0"/>
              <a:t>instanceof</a:t>
            </a:r>
            <a:r>
              <a:rPr lang="zh-CN" altLang="en-US" dirty="0" smtClean="0"/>
              <a:t>操作符来判断一个对象的实际类型</a:t>
            </a:r>
            <a:endParaRPr lang="en-US" altLang="zh-CN" dirty="0" smtClean="0"/>
          </a:p>
          <a:p>
            <a:r>
              <a:rPr lang="en-US" altLang="zh-CN" dirty="0" smtClean="0"/>
              <a:t>Java</a:t>
            </a:r>
            <a:r>
              <a:rPr lang="zh-CN" altLang="en-US" dirty="0" smtClean="0"/>
              <a:t>定义类型层次的手段</a:t>
            </a:r>
            <a:endParaRPr lang="en-US" altLang="zh-CN" dirty="0" smtClean="0"/>
          </a:p>
          <a:p>
            <a:pPr lvl="1"/>
            <a:r>
              <a:rPr lang="en-US" altLang="zh-CN" dirty="0" smtClean="0"/>
              <a:t>extends</a:t>
            </a:r>
          </a:p>
        </p:txBody>
      </p:sp>
      <p:sp>
        <p:nvSpPr>
          <p:cNvPr id="4" name="灯片编号占位符 3"/>
          <p:cNvSpPr>
            <a:spLocks noGrp="1"/>
          </p:cNvSpPr>
          <p:nvPr>
            <p:ph type="sldNum" sz="quarter" idx="12"/>
          </p:nvPr>
        </p:nvSpPr>
        <p:spPr/>
        <p:txBody>
          <a:bodyPr/>
          <a:lstStyle/>
          <a:p>
            <a:fld id="{51D33244-3606-41CE-A48D-47F57B9C6720}" type="slidenum">
              <a:rPr lang="zh-CN" altLang="en-US" smtClean="0"/>
              <a:t>5</a:t>
            </a:fld>
            <a:endParaRPr lang="zh-CN" altLang="en-US"/>
          </a:p>
        </p:txBody>
      </p:sp>
    </p:spTree>
    <p:extLst>
      <p:ext uri="{BB962C8B-B14F-4D97-AF65-F5344CB8AC3E}">
        <p14:creationId xmlns:p14="http://schemas.microsoft.com/office/powerpoint/2010/main" val="583599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子</a:t>
            </a:r>
            <a:r>
              <a:rPr lang="zh-CN" altLang="en-US" dirty="0" smtClean="0"/>
              <a:t>类继承了父类的规格</a:t>
            </a:r>
            <a:endParaRPr lang="en-US" altLang="zh-CN" dirty="0" smtClean="0"/>
          </a:p>
          <a:p>
            <a:r>
              <a:rPr lang="zh-CN" altLang="en-US" dirty="0"/>
              <a:t>子</a:t>
            </a:r>
            <a:r>
              <a:rPr lang="zh-CN" altLang="en-US" dirty="0" smtClean="0"/>
              <a:t>类可以重写父类的部分过程规格</a:t>
            </a:r>
            <a:endParaRPr lang="en-US" altLang="zh-CN" dirty="0" smtClean="0"/>
          </a:p>
          <a:p>
            <a:r>
              <a:rPr lang="zh-CN" altLang="en-US" dirty="0"/>
              <a:t>子</a:t>
            </a:r>
            <a:r>
              <a:rPr lang="zh-CN" altLang="en-US" dirty="0" smtClean="0"/>
              <a:t>类可以扩充父类的过程规格和数据规格</a:t>
            </a:r>
            <a:endParaRPr lang="en-US" altLang="zh-CN" dirty="0" smtClean="0"/>
          </a:p>
          <a:p>
            <a:pPr lvl="1"/>
            <a:r>
              <a:rPr lang="zh-CN" altLang="en-US" dirty="0"/>
              <a:t>子</a:t>
            </a:r>
            <a:r>
              <a:rPr lang="zh-CN" altLang="en-US" dirty="0" smtClean="0"/>
              <a:t>类的</a:t>
            </a:r>
            <a:r>
              <a:rPr lang="en-US" altLang="zh-CN" dirty="0" smtClean="0"/>
              <a:t>rep</a:t>
            </a:r>
            <a:r>
              <a:rPr lang="zh-CN" altLang="en-US" dirty="0"/>
              <a:t>：</a:t>
            </a:r>
            <a:r>
              <a:rPr lang="zh-CN" altLang="en-US" dirty="0" smtClean="0"/>
              <a:t>父类</a:t>
            </a:r>
            <a:r>
              <a:rPr lang="en-US" altLang="zh-CN" dirty="0" smtClean="0"/>
              <a:t>rep+</a:t>
            </a:r>
            <a:r>
              <a:rPr lang="zh-CN" altLang="en-US" dirty="0" smtClean="0"/>
              <a:t>子类增加的</a:t>
            </a:r>
            <a:r>
              <a:rPr lang="en-US" altLang="zh-CN" dirty="0" smtClean="0"/>
              <a:t>rep</a:t>
            </a:r>
          </a:p>
          <a:p>
            <a:pPr lvl="1"/>
            <a:r>
              <a:rPr lang="zh-CN" altLang="en-US" dirty="0"/>
              <a:t>子</a:t>
            </a:r>
            <a:r>
              <a:rPr lang="zh-CN" altLang="en-US" dirty="0" smtClean="0"/>
              <a:t>类对象对父类属性变量的访问控制问题！</a:t>
            </a:r>
            <a:endParaRPr lang="en-US" altLang="zh-CN" dirty="0" smtClean="0"/>
          </a:p>
          <a:p>
            <a:r>
              <a:rPr lang="zh-CN" altLang="en-US" dirty="0" smtClean="0"/>
              <a:t>为了满足类型层次的可替换性</a:t>
            </a:r>
            <a:endParaRPr lang="en-US" altLang="zh-CN" dirty="0" smtClean="0"/>
          </a:p>
          <a:p>
            <a:pPr lvl="1"/>
            <a:r>
              <a:rPr lang="zh-CN" altLang="en-US" dirty="0"/>
              <a:t>子</a:t>
            </a:r>
            <a:r>
              <a:rPr lang="zh-CN" altLang="en-US" dirty="0" smtClean="0"/>
              <a:t>类</a:t>
            </a:r>
            <a:r>
              <a:rPr lang="zh-CN" altLang="en-US" dirty="0" smtClean="0"/>
              <a:t>重写父</a:t>
            </a:r>
            <a:r>
              <a:rPr lang="zh-CN" altLang="en-US" dirty="0" smtClean="0"/>
              <a:t>类的方法时不能违背</a:t>
            </a:r>
            <a:r>
              <a:rPr lang="zh-CN" altLang="en-US" dirty="0"/>
              <a:t>其</a:t>
            </a:r>
            <a:r>
              <a:rPr lang="zh-CN" altLang="en-US" dirty="0" smtClean="0"/>
              <a:t>规格</a:t>
            </a:r>
            <a:endParaRPr lang="en-US" altLang="zh-CN" dirty="0" smtClean="0"/>
          </a:p>
          <a:p>
            <a:r>
              <a:rPr lang="zh-CN" altLang="en-US" dirty="0"/>
              <a:t>构造函数规格</a:t>
            </a:r>
            <a:endParaRPr lang="en-US" altLang="zh-CN" dirty="0"/>
          </a:p>
          <a:p>
            <a:pPr lvl="1"/>
            <a:r>
              <a:rPr lang="zh-CN" altLang="en-US" dirty="0"/>
              <a:t>首先要调用父类构造函数</a:t>
            </a:r>
            <a:r>
              <a:rPr lang="en-US" altLang="zh-CN" dirty="0" err="1"/>
              <a:t>super.A</a:t>
            </a:r>
            <a:r>
              <a:rPr lang="en-US" altLang="zh-CN" dirty="0"/>
              <a:t>(…)</a:t>
            </a:r>
            <a:r>
              <a:rPr lang="zh-CN" altLang="en-US" dirty="0"/>
              <a:t>来初始化父类所定义的属性</a:t>
            </a:r>
            <a:r>
              <a:rPr lang="zh-CN" altLang="en-US" dirty="0" smtClean="0"/>
              <a:t>变量</a:t>
            </a:r>
            <a:endParaRPr lang="en-US" altLang="zh-CN" dirty="0" smtClean="0"/>
          </a:p>
          <a:p>
            <a:pPr lvl="1"/>
            <a:endParaRPr lang="zh-CN" altLang="en-US" dirty="0"/>
          </a:p>
        </p:txBody>
      </p:sp>
      <p:grpSp>
        <p:nvGrpSpPr>
          <p:cNvPr id="19" name="组合 18"/>
          <p:cNvGrpSpPr/>
          <p:nvPr/>
        </p:nvGrpSpPr>
        <p:grpSpPr>
          <a:xfrm>
            <a:off x="0" y="1568537"/>
            <a:ext cx="12192000" cy="4608426"/>
            <a:chOff x="0" y="1900100"/>
            <a:chExt cx="12192000" cy="4608426"/>
          </a:xfrm>
        </p:grpSpPr>
        <p:sp>
          <p:nvSpPr>
            <p:cNvPr id="18" name="矩形 17"/>
            <p:cNvSpPr/>
            <p:nvPr/>
          </p:nvSpPr>
          <p:spPr>
            <a:xfrm>
              <a:off x="0" y="1900100"/>
              <a:ext cx="12192000" cy="460842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nvGrpSpPr>
            <p:cNvPr id="17" name="组合 16"/>
            <p:cNvGrpSpPr/>
            <p:nvPr/>
          </p:nvGrpSpPr>
          <p:grpSpPr>
            <a:xfrm>
              <a:off x="52043" y="2149009"/>
              <a:ext cx="12028447" cy="4117357"/>
              <a:chOff x="52043" y="2149009"/>
              <a:chExt cx="12028447" cy="4117357"/>
            </a:xfrm>
          </p:grpSpPr>
          <p:sp>
            <p:nvSpPr>
              <p:cNvPr id="4" name="矩形 3"/>
              <p:cNvSpPr/>
              <p:nvPr/>
            </p:nvSpPr>
            <p:spPr>
              <a:xfrm>
                <a:off x="3255169" y="2149009"/>
                <a:ext cx="5585017" cy="1360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t>public class A{</a:t>
                </a:r>
              </a:p>
              <a:p>
                <a:r>
                  <a:rPr lang="en-US" altLang="zh-CN" sz="1600" dirty="0" smtClean="0"/>
                  <a:t>public </a:t>
                </a:r>
                <a:r>
                  <a:rPr lang="en-US" altLang="zh-CN" sz="1600" dirty="0" err="1" smtClean="0"/>
                  <a:t>int</a:t>
                </a:r>
                <a:r>
                  <a:rPr lang="en-US" altLang="zh-CN" sz="1600" dirty="0" smtClean="0"/>
                  <a:t> find(T x) throws </a:t>
                </a:r>
                <a:r>
                  <a:rPr lang="en-US" altLang="zh-CN" sz="1600" dirty="0" err="1" smtClean="0"/>
                  <a:t>NotFoundException</a:t>
                </a:r>
                <a:endParaRPr lang="en-US" altLang="zh-CN" sz="1600" dirty="0" smtClean="0"/>
              </a:p>
              <a:p>
                <a:r>
                  <a:rPr lang="en-US" altLang="zh-CN" sz="1600" dirty="0" smtClean="0"/>
                  <a:t>/</a:t>
                </a:r>
                <a:r>
                  <a:rPr lang="zh-CN" altLang="en-US" sz="1600" dirty="0" smtClean="0"/>
                  <a:t>*</a:t>
                </a:r>
                <a:r>
                  <a:rPr lang="en-US" altLang="zh-CN" sz="1600" dirty="0" smtClean="0"/>
                  <a:t>@modifies: none</a:t>
                </a:r>
              </a:p>
              <a:p>
                <a:r>
                  <a:rPr lang="en-US" altLang="zh-CN" sz="1600" dirty="0"/>
                  <a:t> </a:t>
                </a:r>
                <a:r>
                  <a:rPr lang="en-US" altLang="zh-CN" sz="1600" dirty="0" smtClean="0"/>
                  <a:t>   @effects: </a:t>
                </a:r>
                <a:r>
                  <a:rPr lang="en-US" altLang="zh-CN" sz="1600" dirty="0" err="1" smtClean="0"/>
                  <a:t>A.contains</a:t>
                </a:r>
                <a:r>
                  <a:rPr lang="en-US" altLang="zh-CN" sz="1600" dirty="0" smtClean="0"/>
                  <a:t>(x)==&gt;A</a:t>
                </a:r>
                <a:r>
                  <a:rPr lang="en-US" altLang="zh-CN" sz="1600" dirty="0" smtClean="0"/>
                  <a:t>[\result] </a:t>
                </a:r>
                <a:r>
                  <a:rPr lang="en-US" altLang="zh-CN" sz="1600" dirty="0" smtClean="0"/>
                  <a:t>==  </a:t>
                </a:r>
                <a:r>
                  <a:rPr lang="en-US" altLang="zh-CN" sz="1600" dirty="0" smtClean="0"/>
                  <a:t>x </a:t>
                </a:r>
                <a:r>
                  <a:rPr lang="en-US" altLang="zh-CN" sz="1600" dirty="0" smtClean="0"/>
                  <a:t>; </a:t>
                </a:r>
              </a:p>
              <a:p>
                <a:r>
                  <a:rPr lang="en-US" altLang="zh-CN" sz="1600" dirty="0" smtClean="0"/>
                  <a:t>!</a:t>
                </a:r>
                <a:r>
                  <a:rPr lang="en-US" altLang="zh-CN" sz="1600" dirty="0" err="1" smtClean="0"/>
                  <a:t>A.contains</a:t>
                </a:r>
                <a:r>
                  <a:rPr lang="en-US" altLang="zh-CN" sz="1600" dirty="0" smtClean="0"/>
                  <a:t>(x)  </a:t>
                </a:r>
                <a:r>
                  <a:rPr lang="en-US" altLang="zh-CN" sz="1600" dirty="0"/>
                  <a:t>==&gt; </a:t>
                </a:r>
                <a:r>
                  <a:rPr lang="en-US" altLang="zh-CN" sz="1600" dirty="0" err="1" smtClean="0"/>
                  <a:t>exceptional_behavior</a:t>
                </a:r>
                <a:r>
                  <a:rPr lang="en-US" altLang="zh-CN" sz="1600" dirty="0" smtClean="0"/>
                  <a:t>(</a:t>
                </a:r>
                <a:r>
                  <a:rPr lang="en-US" altLang="zh-CN" sz="1600" dirty="0" err="1" smtClean="0"/>
                  <a:t>NotFoundException</a:t>
                </a:r>
                <a:r>
                  <a:rPr lang="en-US" altLang="zh-CN" sz="1600" dirty="0" smtClean="0"/>
                  <a:t>)*/</a:t>
                </a:r>
                <a:endParaRPr lang="zh-CN" altLang="en-US" sz="1600" dirty="0"/>
              </a:p>
            </p:txBody>
          </p:sp>
          <p:sp>
            <p:nvSpPr>
              <p:cNvPr id="5" name="矩形 4"/>
              <p:cNvSpPr/>
              <p:nvPr/>
            </p:nvSpPr>
            <p:spPr>
              <a:xfrm>
                <a:off x="52043" y="4650056"/>
                <a:ext cx="4070195" cy="1360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t>public class B1{</a:t>
                </a:r>
              </a:p>
              <a:p>
                <a:r>
                  <a:rPr lang="en-US" altLang="zh-CN" sz="1600" dirty="0" smtClean="0"/>
                  <a:t>public </a:t>
                </a:r>
                <a:r>
                  <a:rPr lang="en-US" altLang="zh-CN" sz="1600" dirty="0" err="1" smtClean="0"/>
                  <a:t>int</a:t>
                </a:r>
                <a:r>
                  <a:rPr lang="en-US" altLang="zh-CN" sz="1600" dirty="0" smtClean="0"/>
                  <a:t> find(T x) throws </a:t>
                </a:r>
                <a:r>
                  <a:rPr lang="en-US" altLang="zh-CN" sz="1600" dirty="0" err="1" smtClean="0"/>
                  <a:t>NotFoundException</a:t>
                </a:r>
                <a:endParaRPr lang="en-US" altLang="zh-CN" sz="1600" dirty="0" smtClean="0"/>
              </a:p>
              <a:p>
                <a:r>
                  <a:rPr lang="en-US" altLang="zh-CN" sz="1600" dirty="0" smtClean="0"/>
                  <a:t>/*@modifies: none</a:t>
                </a:r>
              </a:p>
              <a:p>
                <a:r>
                  <a:rPr lang="en-US" altLang="zh-CN" sz="1600" dirty="0"/>
                  <a:t>@</a:t>
                </a:r>
                <a:r>
                  <a:rPr lang="en-US" altLang="zh-CN" sz="1600" dirty="0" smtClean="0"/>
                  <a:t>effects: </a:t>
                </a:r>
                <a:r>
                  <a:rPr lang="en-US" altLang="zh-CN" sz="1600" dirty="0" err="1"/>
                  <a:t>A.contains</a:t>
                </a:r>
                <a:r>
                  <a:rPr lang="en-US" altLang="zh-CN" sz="1600" dirty="0"/>
                  <a:t>(x)==&gt;A</a:t>
                </a:r>
                <a:r>
                  <a:rPr lang="en-US" altLang="zh-CN" sz="1600" dirty="0" smtClean="0"/>
                  <a:t>[\result] </a:t>
                </a:r>
                <a:r>
                  <a:rPr lang="en-US" altLang="zh-CN" sz="1600" dirty="0"/>
                  <a:t>==  </a:t>
                </a:r>
                <a:r>
                  <a:rPr lang="en-US" altLang="zh-CN" sz="1600" dirty="0" smtClean="0"/>
                  <a:t>x </a:t>
                </a:r>
                <a:r>
                  <a:rPr lang="en-US" altLang="zh-CN" sz="1600" dirty="0"/>
                  <a:t>; </a:t>
                </a:r>
              </a:p>
              <a:p>
                <a:r>
                  <a:rPr lang="en-US" altLang="zh-CN" sz="1600" dirty="0"/>
                  <a:t>!</a:t>
                </a:r>
                <a:r>
                  <a:rPr lang="en-US" altLang="zh-CN" sz="1600" dirty="0" err="1"/>
                  <a:t>A.contains</a:t>
                </a:r>
                <a:r>
                  <a:rPr lang="en-US" altLang="zh-CN" sz="1600" dirty="0"/>
                  <a:t>(x)  ==&gt; </a:t>
                </a:r>
                <a:r>
                  <a:rPr lang="en-US" altLang="zh-CN" sz="1600" dirty="0" smtClean="0"/>
                  <a:t>\result=-1 */</a:t>
                </a:r>
                <a:endParaRPr lang="zh-CN" altLang="en-US" sz="1600" dirty="0"/>
              </a:p>
            </p:txBody>
          </p:sp>
          <p:sp>
            <p:nvSpPr>
              <p:cNvPr id="6" name="矩形 5"/>
              <p:cNvSpPr/>
              <p:nvPr/>
            </p:nvSpPr>
            <p:spPr>
              <a:xfrm>
                <a:off x="4172418" y="4639516"/>
                <a:ext cx="4070195" cy="1626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t>public class B2{</a:t>
                </a:r>
              </a:p>
              <a:p>
                <a:r>
                  <a:rPr lang="en-US" altLang="zh-CN" sz="1600" dirty="0" smtClean="0"/>
                  <a:t>public </a:t>
                </a:r>
                <a:r>
                  <a:rPr lang="en-US" altLang="zh-CN" sz="1600" dirty="0" err="1" smtClean="0"/>
                  <a:t>int</a:t>
                </a:r>
                <a:r>
                  <a:rPr lang="en-US" altLang="zh-CN" sz="1600" dirty="0" smtClean="0"/>
                  <a:t> find(T x) throws </a:t>
                </a:r>
                <a:r>
                  <a:rPr lang="en-US" altLang="zh-CN" sz="1600" dirty="0" err="1" smtClean="0"/>
                  <a:t>NotFoundException</a:t>
                </a:r>
                <a:endParaRPr lang="en-US" altLang="zh-CN" sz="1600" dirty="0" smtClean="0"/>
              </a:p>
              <a:p>
                <a:r>
                  <a:rPr lang="en-US" altLang="zh-CN" sz="1600" dirty="0" smtClean="0"/>
                  <a:t>/*@modifies: this</a:t>
                </a:r>
              </a:p>
              <a:p>
                <a:r>
                  <a:rPr lang="en-US" altLang="zh-CN" sz="1600" dirty="0"/>
                  <a:t>@</a:t>
                </a:r>
                <a:r>
                  <a:rPr lang="en-US" altLang="zh-CN" sz="1600" dirty="0" smtClean="0"/>
                  <a:t>effects: </a:t>
                </a:r>
                <a:r>
                  <a:rPr lang="en-US" altLang="zh-CN" sz="1600" dirty="0" err="1"/>
                  <a:t>A.contains</a:t>
                </a:r>
                <a:r>
                  <a:rPr lang="en-US" altLang="zh-CN" sz="1600" dirty="0"/>
                  <a:t>(x</a:t>
                </a:r>
                <a:r>
                  <a:rPr lang="en-US" altLang="zh-CN" sz="1600" dirty="0" smtClean="0"/>
                  <a:t>)==&gt;(A</a:t>
                </a:r>
                <a:r>
                  <a:rPr lang="en-US" altLang="zh-CN" sz="1600" dirty="0" smtClean="0"/>
                  <a:t>[\result] </a:t>
                </a:r>
                <a:r>
                  <a:rPr lang="en-US" altLang="zh-CN" sz="1600" dirty="0"/>
                  <a:t>==  </a:t>
                </a:r>
                <a:r>
                  <a:rPr lang="en-US" altLang="zh-CN" sz="1600" dirty="0" smtClean="0"/>
                  <a:t>x </a:t>
                </a:r>
                <a:r>
                  <a:rPr lang="en-US" altLang="zh-CN" sz="1600" dirty="0" smtClean="0"/>
                  <a:t>&amp;&amp; </a:t>
                </a:r>
                <a:r>
                  <a:rPr lang="en-US" altLang="zh-CN" sz="1600" dirty="0" err="1" smtClean="0"/>
                  <a:t>A.records</a:t>
                </a:r>
                <a:r>
                  <a:rPr lang="en-US" altLang="zh-CN" sz="1600" dirty="0" smtClean="0"/>
                  <a:t>(x)) </a:t>
                </a:r>
                <a:r>
                  <a:rPr lang="en-US" altLang="zh-CN" sz="1600" dirty="0"/>
                  <a:t>; </a:t>
                </a:r>
                <a:r>
                  <a:rPr lang="en-US" altLang="zh-CN" sz="1600" dirty="0" smtClean="0"/>
                  <a:t>!</a:t>
                </a:r>
                <a:r>
                  <a:rPr lang="en-US" altLang="zh-CN" sz="1600" dirty="0" err="1"/>
                  <a:t>A.contains</a:t>
                </a:r>
                <a:r>
                  <a:rPr lang="en-US" altLang="zh-CN" sz="1600" dirty="0"/>
                  <a:t>(x)  ==&gt; </a:t>
                </a:r>
                <a:r>
                  <a:rPr lang="en-US" altLang="zh-CN" sz="1600" dirty="0" err="1"/>
                  <a:t>exceptional_behavior</a:t>
                </a:r>
                <a:r>
                  <a:rPr lang="en-US" altLang="zh-CN" sz="1600" dirty="0"/>
                  <a:t>(</a:t>
                </a:r>
                <a:r>
                  <a:rPr lang="en-US" altLang="zh-CN" sz="1600" dirty="0" err="1"/>
                  <a:t>NotFoundException</a:t>
                </a:r>
                <a:r>
                  <a:rPr lang="en-US" altLang="zh-CN" sz="1600" dirty="0"/>
                  <a:t>)*/</a:t>
                </a:r>
                <a:endParaRPr lang="zh-CN" altLang="en-US" sz="1600" dirty="0"/>
              </a:p>
            </p:txBody>
          </p:sp>
          <p:sp>
            <p:nvSpPr>
              <p:cNvPr id="7" name="矩形 6"/>
              <p:cNvSpPr/>
              <p:nvPr/>
            </p:nvSpPr>
            <p:spPr>
              <a:xfrm>
                <a:off x="8292793" y="4646264"/>
                <a:ext cx="3787697" cy="1620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t>public class B3{</a:t>
                </a:r>
              </a:p>
              <a:p>
                <a:r>
                  <a:rPr lang="en-US" altLang="zh-CN" sz="1600" dirty="0" smtClean="0"/>
                  <a:t>public </a:t>
                </a:r>
                <a:r>
                  <a:rPr lang="en-US" altLang="zh-CN" sz="1600" dirty="0" err="1" smtClean="0"/>
                  <a:t>int</a:t>
                </a:r>
                <a:r>
                  <a:rPr lang="en-US" altLang="zh-CN" sz="1600" dirty="0" smtClean="0"/>
                  <a:t> find(T x) throws </a:t>
                </a:r>
                <a:r>
                  <a:rPr lang="en-US" altLang="zh-CN" sz="1600" dirty="0" err="1" smtClean="0"/>
                  <a:t>OtherException</a:t>
                </a:r>
                <a:endParaRPr lang="en-US" altLang="zh-CN" sz="1600" dirty="0" smtClean="0"/>
              </a:p>
              <a:p>
                <a:r>
                  <a:rPr lang="en-US" altLang="zh-CN" sz="1600" dirty="0" smtClean="0"/>
                  <a:t>/*@modifies: none</a:t>
                </a:r>
              </a:p>
              <a:p>
                <a:r>
                  <a:rPr lang="en-US" altLang="zh-CN" sz="1600" dirty="0"/>
                  <a:t>@</a:t>
                </a:r>
                <a:r>
                  <a:rPr lang="en-US" altLang="zh-CN" sz="1600" dirty="0" smtClean="0"/>
                  <a:t>effects: </a:t>
                </a:r>
                <a:r>
                  <a:rPr lang="en-US" altLang="zh-CN" sz="1600" dirty="0" err="1"/>
                  <a:t>A.contains</a:t>
                </a:r>
                <a:r>
                  <a:rPr lang="en-US" altLang="zh-CN" sz="1600" dirty="0"/>
                  <a:t>(x)==&gt;A</a:t>
                </a:r>
                <a:r>
                  <a:rPr lang="en-US" altLang="zh-CN" sz="1600" dirty="0" smtClean="0"/>
                  <a:t>[\result] </a:t>
                </a:r>
                <a:r>
                  <a:rPr lang="en-US" altLang="zh-CN" sz="1600" dirty="0"/>
                  <a:t>==  </a:t>
                </a:r>
                <a:r>
                  <a:rPr lang="en-US" altLang="zh-CN" sz="1600" dirty="0" smtClean="0"/>
                  <a:t>x </a:t>
                </a:r>
                <a:r>
                  <a:rPr lang="en-US" altLang="zh-CN" sz="1600" dirty="0"/>
                  <a:t>; </a:t>
                </a:r>
              </a:p>
              <a:p>
                <a:r>
                  <a:rPr lang="en-US" altLang="zh-CN" sz="1600" dirty="0"/>
                  <a:t>!</a:t>
                </a:r>
                <a:r>
                  <a:rPr lang="en-US" altLang="zh-CN" sz="1600" dirty="0" err="1"/>
                  <a:t>A.contains</a:t>
                </a:r>
                <a:r>
                  <a:rPr lang="en-US" altLang="zh-CN" sz="1600" dirty="0"/>
                  <a:t>(x)  ==&gt; </a:t>
                </a:r>
                <a:r>
                  <a:rPr lang="en-US" altLang="zh-CN" sz="1600" dirty="0" err="1" smtClean="0"/>
                  <a:t>exceptional_behavior</a:t>
                </a:r>
                <a:r>
                  <a:rPr lang="en-US" altLang="zh-CN" sz="1600" dirty="0" smtClean="0"/>
                  <a:t>(</a:t>
                </a:r>
                <a:r>
                  <a:rPr lang="en-US" altLang="zh-CN" sz="1600" dirty="0" err="1" smtClean="0"/>
                  <a:t>OtherException</a:t>
                </a:r>
                <a:r>
                  <a:rPr lang="en-US" altLang="zh-CN" sz="1600" dirty="0" smtClean="0"/>
                  <a:t>)*/ </a:t>
                </a:r>
                <a:endParaRPr lang="zh-CN" altLang="en-US" sz="1600" dirty="0"/>
              </a:p>
            </p:txBody>
          </p:sp>
          <p:sp>
            <p:nvSpPr>
              <p:cNvPr id="8" name="等腰三角形 7"/>
              <p:cNvSpPr/>
              <p:nvPr/>
            </p:nvSpPr>
            <p:spPr>
              <a:xfrm>
                <a:off x="5951035" y="3541509"/>
                <a:ext cx="193287" cy="227603"/>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肘形连接符 9"/>
              <p:cNvCxnSpPr>
                <a:stCxn id="8" idx="3"/>
                <a:endCxn id="5" idx="0"/>
              </p:cNvCxnSpPr>
              <p:nvPr/>
            </p:nvCxnSpPr>
            <p:spPr>
              <a:xfrm rot="5400000">
                <a:off x="3626938" y="2229315"/>
                <a:ext cx="880944" cy="3960538"/>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8" idx="3"/>
                <a:endCxn id="6" idx="0"/>
              </p:cNvCxnSpPr>
              <p:nvPr/>
            </p:nvCxnSpPr>
            <p:spPr>
              <a:xfrm rot="16200000" flipH="1">
                <a:off x="5692395" y="4124395"/>
                <a:ext cx="870404" cy="15983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8" idx="3"/>
                <a:endCxn id="7" idx="0"/>
              </p:cNvCxnSpPr>
              <p:nvPr/>
            </p:nvCxnSpPr>
            <p:spPr>
              <a:xfrm rot="16200000" flipH="1">
                <a:off x="7678584" y="2138206"/>
                <a:ext cx="877152" cy="4138963"/>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p:txBody>
          <a:bodyPr/>
          <a:lstStyle/>
          <a:p>
            <a:r>
              <a:rPr lang="zh-CN" altLang="en-US" dirty="0" smtClean="0"/>
              <a:t>类型层次设计</a:t>
            </a:r>
            <a:endParaRPr lang="zh-CN" altLang="en-US" dirty="0"/>
          </a:p>
        </p:txBody>
      </p:sp>
      <p:sp>
        <p:nvSpPr>
          <p:cNvPr id="9" name="灯片编号占位符 8"/>
          <p:cNvSpPr>
            <a:spLocks noGrp="1"/>
          </p:cNvSpPr>
          <p:nvPr>
            <p:ph type="sldNum" sz="quarter" idx="12"/>
          </p:nvPr>
        </p:nvSpPr>
        <p:spPr/>
        <p:txBody>
          <a:bodyPr/>
          <a:lstStyle/>
          <a:p>
            <a:fld id="{51D33244-3606-41CE-A48D-47F57B9C6720}" type="slidenum">
              <a:rPr lang="zh-CN" altLang="en-US" smtClean="0"/>
              <a:t>6</a:t>
            </a:fld>
            <a:endParaRPr lang="zh-CN" altLang="en-US"/>
          </a:p>
        </p:txBody>
      </p:sp>
    </p:spTree>
    <p:extLst>
      <p:ext uri="{BB962C8B-B14F-4D97-AF65-F5344CB8AC3E}">
        <p14:creationId xmlns:p14="http://schemas.microsoft.com/office/powerpoint/2010/main" val="182353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4"/>
          <p:cNvSpPr txBox="1">
            <a:spLocks noChangeArrowheads="1"/>
          </p:cNvSpPr>
          <p:nvPr/>
        </p:nvSpPr>
        <p:spPr bwMode="auto">
          <a:xfrm>
            <a:off x="125792" y="2334638"/>
            <a:ext cx="9122983" cy="4408899"/>
          </a:xfrm>
          <a:prstGeom prst="rect">
            <a:avLst/>
          </a:prstGeom>
          <a:solidFill>
            <a:srgbClr val="FBFAC9"/>
          </a:solidFill>
          <a:ln w="12700">
            <a:solidFill>
              <a:schemeClr val="tx1"/>
            </a:solidFill>
            <a:miter lim="800000"/>
            <a:headEnd/>
            <a:tailEnd/>
          </a:ln>
          <a:effectLst>
            <a:outerShdw dist="107763" dir="2700000" algn="ctr" rotWithShape="0">
              <a:schemeClr val="bg2"/>
            </a:outerShdw>
          </a:effectLst>
        </p:spPr>
        <p:txBody>
          <a:bodyPr wrap="square">
            <a:spAutoFit/>
          </a:bodyPr>
          <a:lstStyle>
            <a:lvl1pPr marL="233363" indent="-233363">
              <a:tabLst>
                <a:tab pos="233363" algn="l"/>
              </a:tabLst>
              <a:defRPr sz="2400">
                <a:solidFill>
                  <a:schemeClr val="tx1"/>
                </a:solidFill>
                <a:latin typeface="Times New Roman" panose="02020603050405020304" pitchFamily="18" charset="0"/>
              </a:defRPr>
            </a:lvl1pPr>
            <a:lvl2pPr>
              <a:tabLst>
                <a:tab pos="233363" algn="l"/>
              </a:tabLst>
              <a:defRPr sz="2400">
                <a:solidFill>
                  <a:schemeClr val="tx1"/>
                </a:solidFill>
                <a:latin typeface="Times New Roman" panose="02020603050405020304" pitchFamily="18" charset="0"/>
              </a:defRPr>
            </a:lvl2pPr>
            <a:lvl3pPr>
              <a:tabLst>
                <a:tab pos="233363" algn="l"/>
              </a:tabLst>
              <a:defRPr sz="2400">
                <a:solidFill>
                  <a:schemeClr val="tx1"/>
                </a:solidFill>
                <a:latin typeface="Times New Roman" panose="02020603050405020304" pitchFamily="18" charset="0"/>
              </a:defRPr>
            </a:lvl3pPr>
            <a:lvl4pPr>
              <a:tabLst>
                <a:tab pos="233363" algn="l"/>
              </a:tabLst>
              <a:defRPr sz="2400">
                <a:solidFill>
                  <a:schemeClr val="tx1"/>
                </a:solidFill>
                <a:latin typeface="Times New Roman" panose="02020603050405020304" pitchFamily="18" charset="0"/>
              </a:defRPr>
            </a:lvl4pPr>
            <a:lvl5pPr>
              <a:tabLst>
                <a:tab pos="23336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3336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3336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3336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33363" algn="l"/>
              </a:tabLst>
              <a:defRPr sz="2400">
                <a:solidFill>
                  <a:schemeClr val="tx1"/>
                </a:solidFill>
                <a:latin typeface="Times New Roman" panose="02020603050405020304" pitchFamily="18" charset="0"/>
              </a:defRPr>
            </a:lvl9pPr>
          </a:lstStyle>
          <a:p>
            <a:r>
              <a:rPr lang="en-US" altLang="zh-CN" sz="1100" b="1" dirty="0">
                <a:solidFill>
                  <a:srgbClr val="003399"/>
                </a:solidFill>
                <a:latin typeface="Courier New" panose="02070309020205020404" pitchFamily="49" charset="0"/>
                <a:ea typeface="宋体" panose="02010600030101010101" pitchFamily="2" charset="-122"/>
              </a:rPr>
              <a:t>public class</a:t>
            </a:r>
            <a:r>
              <a:rPr lang="en-US" altLang="zh-CN" sz="1100" b="1" dirty="0">
                <a:solidFill>
                  <a:srgbClr val="990000"/>
                </a:solidFill>
                <a:latin typeface="Courier New" panose="02070309020205020404" pitchFamily="49" charset="0"/>
                <a:ea typeface="宋体" panose="02010600030101010101" pitchFamily="2" charset="-122"/>
              </a:rPr>
              <a:t> </a:t>
            </a:r>
            <a:r>
              <a:rPr lang="en-US" altLang="zh-CN" sz="1100" b="1" dirty="0" err="1">
                <a:latin typeface="Courier New" panose="02070309020205020404" pitchFamily="49" charset="0"/>
                <a:ea typeface="宋体" panose="02010600030101010101" pitchFamily="2" charset="-122"/>
              </a:rPr>
              <a:t>IntSet</a:t>
            </a:r>
            <a:r>
              <a:rPr lang="en-US" altLang="zh-CN" sz="1100" b="1" dirty="0">
                <a:solidFill>
                  <a:srgbClr val="990000"/>
                </a:solidFill>
                <a:latin typeface="Courier New" panose="02070309020205020404" pitchFamily="49" charset="0"/>
                <a:ea typeface="宋体" panose="02010600030101010101" pitchFamily="2" charset="-122"/>
              </a:rPr>
              <a:t> </a:t>
            </a:r>
            <a:r>
              <a:rPr lang="en-US" altLang="zh-CN" sz="1100" b="1" dirty="0">
                <a:solidFill>
                  <a:srgbClr val="003399"/>
                </a:solidFill>
                <a:latin typeface="Courier New" panose="02070309020205020404" pitchFamily="49" charset="0"/>
                <a:ea typeface="宋体" panose="02010600030101010101" pitchFamily="2" charset="-122"/>
              </a:rPr>
              <a:t>{</a:t>
            </a:r>
          </a:p>
          <a:p>
            <a:r>
              <a:rPr lang="en-US" altLang="zh-CN" sz="1100" b="1" dirty="0">
                <a:solidFill>
                  <a:srgbClr val="990000"/>
                </a:solidFill>
                <a:latin typeface="Courier New" panose="02070309020205020404" pitchFamily="49" charset="0"/>
                <a:ea typeface="宋体" panose="02010600030101010101" pitchFamily="2" charset="-122"/>
              </a:rPr>
              <a:t>  </a:t>
            </a:r>
            <a:r>
              <a:rPr lang="en-US" altLang="zh-CN" sz="1100" b="1" dirty="0" smtClean="0">
                <a:solidFill>
                  <a:srgbClr val="003399"/>
                </a:solidFill>
                <a:latin typeface="Courier New" panose="02070309020205020404" pitchFamily="49" charset="0"/>
                <a:ea typeface="宋体" panose="02010600030101010101" pitchFamily="2" charset="-122"/>
              </a:rPr>
              <a:t>/</a:t>
            </a:r>
            <a:r>
              <a:rPr lang="zh-CN" altLang="en-US" sz="1100" b="1" dirty="0" smtClean="0">
                <a:solidFill>
                  <a:srgbClr val="003399"/>
                </a:solidFill>
                <a:latin typeface="Courier New" panose="02070309020205020404" pitchFamily="49" charset="0"/>
                <a:ea typeface="宋体" panose="02010600030101010101" pitchFamily="2" charset="-122"/>
              </a:rPr>
              <a:t>*</a:t>
            </a:r>
            <a:r>
              <a:rPr lang="en-US" altLang="zh-CN" sz="1100" b="1" dirty="0" smtClean="0">
                <a:solidFill>
                  <a:srgbClr val="003399"/>
                </a:solidFill>
                <a:latin typeface="Courier New" panose="02070309020205020404" pitchFamily="49" charset="0"/>
                <a:ea typeface="宋体" panose="02010600030101010101" pitchFamily="2" charset="-122"/>
              </a:rPr>
              <a:t>@Overview</a:t>
            </a:r>
            <a:r>
              <a:rPr lang="en-US" altLang="zh-CN" sz="1100" b="1" dirty="0">
                <a:solidFill>
                  <a:srgbClr val="003399"/>
                </a:solidFill>
                <a:latin typeface="Courier New" panose="02070309020205020404" pitchFamily="49" charset="0"/>
                <a:ea typeface="宋体" panose="02010600030101010101" pitchFamily="2" charset="-122"/>
              </a:rPr>
              <a:t>:</a:t>
            </a:r>
            <a:r>
              <a:rPr lang="en-US" altLang="zh-CN" sz="1100" b="1" dirty="0">
                <a:solidFill>
                  <a:srgbClr val="990000"/>
                </a:solidFill>
                <a:latin typeface="Courier New" panose="02070309020205020404" pitchFamily="49" charset="0"/>
                <a:ea typeface="宋体" panose="02010600030101010101" pitchFamily="2" charset="-122"/>
              </a:rPr>
              <a:t> </a:t>
            </a:r>
            <a:r>
              <a:rPr lang="en-US" altLang="zh-CN" sz="1100" b="1" dirty="0" err="1">
                <a:solidFill>
                  <a:srgbClr val="990000"/>
                </a:solidFill>
                <a:latin typeface="Courier New" panose="02070309020205020404" pitchFamily="49" charset="0"/>
                <a:ea typeface="宋体" panose="02010600030101010101" pitchFamily="2" charset="-122"/>
              </a:rPr>
              <a:t>IntSets</a:t>
            </a:r>
            <a:r>
              <a:rPr lang="en-US" altLang="zh-CN" sz="1100" b="1" dirty="0">
                <a:solidFill>
                  <a:srgbClr val="990000"/>
                </a:solidFill>
                <a:latin typeface="Courier New" panose="02070309020205020404" pitchFamily="49" charset="0"/>
                <a:ea typeface="宋体" panose="02010600030101010101" pitchFamily="2" charset="-122"/>
              </a:rPr>
              <a:t> are mutable, unbounded sets of integers. A </a:t>
            </a:r>
            <a:r>
              <a:rPr lang="en-US" altLang="zh-CN" sz="1100" b="1" dirty="0" smtClean="0">
                <a:solidFill>
                  <a:srgbClr val="990000"/>
                </a:solidFill>
                <a:latin typeface="Courier New" panose="02070309020205020404" pitchFamily="49" charset="0"/>
                <a:ea typeface="宋体" panose="02010600030101010101" pitchFamily="2" charset="-122"/>
              </a:rPr>
              <a:t>typical </a:t>
            </a:r>
            <a:r>
              <a:rPr lang="en-US" altLang="zh-CN" sz="1100" b="1" dirty="0" err="1">
                <a:solidFill>
                  <a:srgbClr val="990000"/>
                </a:solidFill>
                <a:latin typeface="Courier New" panose="02070309020205020404" pitchFamily="49" charset="0"/>
                <a:ea typeface="宋体" panose="02010600030101010101" pitchFamily="2" charset="-122"/>
              </a:rPr>
              <a:t>IntSet</a:t>
            </a:r>
            <a:r>
              <a:rPr lang="en-US" altLang="zh-CN" sz="1100" b="1" dirty="0">
                <a:solidFill>
                  <a:srgbClr val="990000"/>
                </a:solidFill>
                <a:latin typeface="Courier New" panose="02070309020205020404" pitchFamily="49" charset="0"/>
                <a:ea typeface="宋体" panose="02010600030101010101" pitchFamily="2" charset="-122"/>
              </a:rPr>
              <a:t> is {x</a:t>
            </a:r>
            <a:r>
              <a:rPr lang="en-US" altLang="zh-CN" sz="1100" b="1" baseline="-25000" dirty="0">
                <a:solidFill>
                  <a:srgbClr val="990000"/>
                </a:solidFill>
                <a:latin typeface="Courier New" panose="02070309020205020404" pitchFamily="49" charset="0"/>
                <a:ea typeface="宋体" panose="02010600030101010101" pitchFamily="2" charset="-122"/>
              </a:rPr>
              <a:t>1</a:t>
            </a:r>
            <a:r>
              <a:rPr lang="en-US" altLang="zh-CN" sz="1100" b="1" dirty="0">
                <a:solidFill>
                  <a:srgbClr val="990000"/>
                </a:solidFill>
                <a:latin typeface="Courier New" panose="02070309020205020404" pitchFamily="49" charset="0"/>
                <a:ea typeface="宋体" panose="02010600030101010101" pitchFamily="2" charset="-122"/>
              </a:rPr>
              <a:t>, </a:t>
            </a:r>
            <a:r>
              <a:rPr lang="en-US" altLang="zh-CN" sz="1100" b="1" dirty="0" smtClean="0">
                <a:solidFill>
                  <a:srgbClr val="990000"/>
                </a:solidFill>
                <a:latin typeface="Courier New" panose="02070309020205020404" pitchFamily="49" charset="0"/>
                <a:ea typeface="宋体" panose="02010600030101010101" pitchFamily="2" charset="-122"/>
              </a:rPr>
              <a:t>…, </a:t>
            </a:r>
            <a:r>
              <a:rPr lang="en-US" altLang="zh-CN" sz="1100" b="1" dirty="0" err="1" smtClean="0">
                <a:solidFill>
                  <a:srgbClr val="990000"/>
                </a:solidFill>
                <a:latin typeface="Courier New" panose="02070309020205020404" pitchFamily="49" charset="0"/>
                <a:ea typeface="宋体" panose="02010600030101010101" pitchFamily="2" charset="-122"/>
              </a:rPr>
              <a:t>x</a:t>
            </a:r>
            <a:r>
              <a:rPr lang="en-US" altLang="zh-CN" sz="1100" b="1" baseline="-25000" dirty="0" err="1" smtClean="0">
                <a:solidFill>
                  <a:srgbClr val="990000"/>
                </a:solidFill>
                <a:latin typeface="Courier New" panose="02070309020205020404" pitchFamily="49" charset="0"/>
                <a:ea typeface="宋体" panose="02010600030101010101" pitchFamily="2" charset="-122"/>
              </a:rPr>
              <a:t>n</a:t>
            </a:r>
            <a:r>
              <a:rPr lang="en-US" altLang="zh-CN" sz="1100" b="1" dirty="0" smtClean="0">
                <a:solidFill>
                  <a:srgbClr val="990000"/>
                </a:solidFill>
                <a:latin typeface="Courier New" panose="02070309020205020404" pitchFamily="49" charset="0"/>
                <a:ea typeface="宋体" panose="02010600030101010101" pitchFamily="2" charset="-122"/>
              </a:rPr>
              <a:t>}, no duplicate elements in this.</a:t>
            </a:r>
            <a:r>
              <a:rPr lang="en-US" altLang="zh-CN" sz="1100" b="1" dirty="0" smtClean="0">
                <a:solidFill>
                  <a:srgbClr val="003399"/>
                </a:solidFill>
                <a:latin typeface="Courier New" panose="02070309020205020404" pitchFamily="49" charset="0"/>
                <a:ea typeface="宋体" panose="02010600030101010101" pitchFamily="2" charset="-122"/>
              </a:rPr>
              <a:t> </a:t>
            </a:r>
            <a:r>
              <a:rPr lang="zh-CN" altLang="en-US" sz="1100" b="1" dirty="0">
                <a:solidFill>
                  <a:srgbClr val="003399"/>
                </a:solidFill>
                <a:latin typeface="Courier New" panose="02070309020205020404" pitchFamily="49" charset="0"/>
                <a:ea typeface="宋体" panose="02010600030101010101" pitchFamily="2" charset="-122"/>
              </a:rPr>
              <a:t>*</a:t>
            </a:r>
            <a:r>
              <a:rPr lang="en-US" altLang="zh-CN" sz="1100" b="1" dirty="0" smtClean="0">
                <a:solidFill>
                  <a:srgbClr val="003399"/>
                </a:solidFill>
                <a:latin typeface="Courier New" panose="02070309020205020404" pitchFamily="49" charset="0"/>
                <a:ea typeface="宋体" panose="02010600030101010101" pitchFamily="2" charset="-122"/>
              </a:rPr>
              <a:t>/</a:t>
            </a:r>
          </a:p>
          <a:p>
            <a:r>
              <a:rPr lang="en-US" altLang="zh-CN" sz="1100" b="1" dirty="0" smtClean="0">
                <a:solidFill>
                  <a:srgbClr val="990000"/>
                </a:solidFill>
                <a:latin typeface="Courier New" panose="02070309020205020404" pitchFamily="49" charset="0"/>
              </a:rPr>
              <a:t>  </a:t>
            </a:r>
            <a:r>
              <a:rPr lang="en-US" altLang="zh-CN" sz="1100" b="1" dirty="0">
                <a:solidFill>
                  <a:srgbClr val="003399"/>
                </a:solidFill>
                <a:latin typeface="Courier New" panose="02070309020205020404" pitchFamily="49" charset="0"/>
              </a:rPr>
              <a:t>private Vector&lt;Integer&gt;</a:t>
            </a:r>
            <a:r>
              <a:rPr lang="en-US" altLang="zh-CN" sz="1100" b="1" dirty="0">
                <a:solidFill>
                  <a:srgbClr val="990000"/>
                </a:solidFill>
                <a:latin typeface="Courier New" panose="02070309020205020404" pitchFamily="49" charset="0"/>
              </a:rPr>
              <a:t> </a:t>
            </a:r>
            <a:r>
              <a:rPr lang="en-US" altLang="zh-CN" sz="1100" b="1" dirty="0" err="1">
                <a:latin typeface="Courier New" panose="02070309020205020404" pitchFamily="49" charset="0"/>
              </a:rPr>
              <a:t>els</a:t>
            </a:r>
            <a:r>
              <a:rPr lang="en-US" altLang="zh-CN" sz="1100" b="1" dirty="0">
                <a:latin typeface="Courier New" panose="02070309020205020404" pitchFamily="49" charset="0"/>
              </a:rPr>
              <a:t>;</a:t>
            </a:r>
            <a:r>
              <a:rPr lang="en-US" altLang="zh-CN" sz="1100" b="1" dirty="0">
                <a:solidFill>
                  <a:srgbClr val="990000"/>
                </a:solidFill>
                <a:latin typeface="Courier New" panose="02070309020205020404" pitchFamily="49" charset="0"/>
              </a:rPr>
              <a:t> //data representation</a:t>
            </a:r>
            <a:endParaRPr lang="en-US" altLang="zh-CN" sz="1100" b="1" dirty="0">
              <a:solidFill>
                <a:srgbClr val="003399"/>
              </a:solidFill>
              <a:latin typeface="Courier New" panose="02070309020205020404" pitchFamily="49" charset="0"/>
              <a:ea typeface="宋体" panose="02010600030101010101" pitchFamily="2" charset="-122"/>
            </a:endParaRPr>
          </a:p>
          <a:p>
            <a:r>
              <a:rPr lang="en-US" altLang="zh-CN" sz="1100" b="1" dirty="0" smtClean="0">
                <a:solidFill>
                  <a:srgbClr val="003399"/>
                </a:solidFill>
                <a:latin typeface="Courier New" panose="02070309020205020404" pitchFamily="49" charset="0"/>
                <a:ea typeface="宋体" panose="02010600030101010101" pitchFamily="2" charset="-122"/>
              </a:rPr>
              <a:t>  public </a:t>
            </a:r>
            <a:r>
              <a:rPr lang="en-US" altLang="zh-CN" sz="1100" b="1" dirty="0" err="1">
                <a:latin typeface="Courier New" panose="02070309020205020404" pitchFamily="49" charset="0"/>
                <a:ea typeface="宋体" panose="02010600030101010101" pitchFamily="2" charset="-122"/>
              </a:rPr>
              <a:t>IntSet</a:t>
            </a:r>
            <a:r>
              <a:rPr lang="en-US" altLang="zh-CN" sz="1100" b="1" dirty="0">
                <a:latin typeface="Courier New" panose="02070309020205020404" pitchFamily="49" charset="0"/>
                <a:ea typeface="宋体" panose="02010600030101010101" pitchFamily="2" charset="-122"/>
              </a:rPr>
              <a:t> ()</a:t>
            </a:r>
            <a:endParaRPr lang="en-US" altLang="zh-CN" sz="1100" b="1" dirty="0">
              <a:solidFill>
                <a:srgbClr val="003399"/>
              </a:solidFill>
              <a:latin typeface="Courier New" panose="02070309020205020404" pitchFamily="49" charset="0"/>
              <a:ea typeface="宋体" panose="02010600030101010101" pitchFamily="2" charset="-122"/>
            </a:endParaRPr>
          </a:p>
          <a:p>
            <a:r>
              <a:rPr lang="en-US" altLang="zh-CN" sz="1100" b="1" dirty="0">
                <a:solidFill>
                  <a:srgbClr val="003399"/>
                </a:solidFill>
                <a:latin typeface="Courier New" panose="02070309020205020404" pitchFamily="49" charset="0"/>
                <a:ea typeface="宋体" panose="02010600030101010101" pitchFamily="2" charset="-122"/>
              </a:rPr>
              <a:t>	  </a:t>
            </a:r>
            <a:r>
              <a:rPr lang="en-US" altLang="zh-CN" sz="1100" b="1" dirty="0" smtClean="0">
                <a:solidFill>
                  <a:srgbClr val="003399"/>
                </a:solidFill>
                <a:latin typeface="Courier New" panose="02070309020205020404" pitchFamily="49" charset="0"/>
                <a:ea typeface="宋体" panose="02010600030101010101" pitchFamily="2" charset="-122"/>
              </a:rPr>
              <a:t>/</a:t>
            </a:r>
            <a:r>
              <a:rPr lang="zh-CN" altLang="en-US" sz="1100" b="1" dirty="0" smtClean="0">
                <a:solidFill>
                  <a:srgbClr val="003399"/>
                </a:solidFill>
                <a:latin typeface="Courier New" panose="02070309020205020404" pitchFamily="49" charset="0"/>
                <a:ea typeface="宋体" panose="02010600030101010101" pitchFamily="2" charset="-122"/>
              </a:rPr>
              <a:t>*</a:t>
            </a:r>
            <a:r>
              <a:rPr lang="en-US" altLang="zh-CN" sz="1100" b="1" dirty="0" smtClean="0">
                <a:solidFill>
                  <a:srgbClr val="003399"/>
                </a:solidFill>
                <a:latin typeface="Courier New" panose="02070309020205020404" pitchFamily="49" charset="0"/>
                <a:ea typeface="宋体" panose="02010600030101010101" pitchFamily="2" charset="-122"/>
              </a:rPr>
              <a:t>@effects</a:t>
            </a:r>
            <a:r>
              <a:rPr lang="en-US" altLang="zh-CN" sz="1100" b="1" dirty="0">
                <a:solidFill>
                  <a:srgbClr val="003399"/>
                </a:solidFill>
                <a:latin typeface="Courier New" panose="02070309020205020404" pitchFamily="49" charset="0"/>
                <a:ea typeface="宋体" panose="02010600030101010101" pitchFamily="2" charset="-122"/>
              </a:rPr>
              <a:t>: </a:t>
            </a:r>
            <a:r>
              <a:rPr lang="en-US" altLang="zh-CN" sz="1100" b="1" dirty="0" err="1" smtClean="0">
                <a:solidFill>
                  <a:srgbClr val="990000"/>
                </a:solidFill>
                <a:latin typeface="Courier New" panose="02070309020205020404" pitchFamily="49" charset="0"/>
                <a:ea typeface="宋体" panose="02010600030101010101" pitchFamily="2" charset="-122"/>
              </a:rPr>
              <a:t>this.size</a:t>
            </a:r>
            <a:r>
              <a:rPr lang="en-US" altLang="zh-CN" sz="1100" b="1" dirty="0" smtClean="0">
                <a:solidFill>
                  <a:srgbClr val="990000"/>
                </a:solidFill>
                <a:latin typeface="Courier New" panose="02070309020205020404" pitchFamily="49" charset="0"/>
                <a:ea typeface="宋体" panose="02010600030101010101" pitchFamily="2" charset="-122"/>
              </a:rPr>
              <a:t>==0</a:t>
            </a:r>
            <a:r>
              <a:rPr lang="zh-CN" altLang="en-US" sz="1100" b="1" dirty="0">
                <a:solidFill>
                  <a:srgbClr val="003399"/>
                </a:solidFill>
                <a:latin typeface="Courier New" panose="02070309020205020404" pitchFamily="49" charset="0"/>
                <a:ea typeface="宋体" panose="02010600030101010101" pitchFamily="2" charset="-122"/>
              </a:rPr>
              <a:t>*</a:t>
            </a:r>
            <a:r>
              <a:rPr lang="en-US" altLang="zh-CN" sz="1100" b="1" dirty="0">
                <a:solidFill>
                  <a:srgbClr val="003399"/>
                </a:solidFill>
                <a:latin typeface="Courier New" panose="02070309020205020404" pitchFamily="49" charset="0"/>
                <a:ea typeface="宋体" panose="02010600030101010101" pitchFamily="2" charset="-122"/>
              </a:rPr>
              <a:t>/</a:t>
            </a:r>
          </a:p>
          <a:p>
            <a:r>
              <a:rPr lang="en-US" altLang="zh-CN" sz="1100" b="1" dirty="0" smtClean="0">
                <a:solidFill>
                  <a:srgbClr val="003399"/>
                </a:solidFill>
                <a:latin typeface="Courier New" panose="02070309020205020404" pitchFamily="49" charset="0"/>
                <a:ea typeface="宋体" panose="02010600030101010101" pitchFamily="2" charset="-122"/>
              </a:rPr>
              <a:t>  public </a:t>
            </a:r>
            <a:r>
              <a:rPr lang="en-US" altLang="zh-CN" sz="1100" b="1" dirty="0">
                <a:solidFill>
                  <a:srgbClr val="003399"/>
                </a:solidFill>
                <a:latin typeface="Courier New" panose="02070309020205020404" pitchFamily="49" charset="0"/>
                <a:ea typeface="宋体" panose="02010600030101010101" pitchFamily="2" charset="-122"/>
              </a:rPr>
              <a:t>void </a:t>
            </a:r>
            <a:r>
              <a:rPr lang="en-US" altLang="zh-CN" sz="1100" b="1" dirty="0">
                <a:latin typeface="Courier New" panose="02070309020205020404" pitchFamily="49" charset="0"/>
                <a:ea typeface="宋体" panose="02010600030101010101" pitchFamily="2" charset="-122"/>
              </a:rPr>
              <a:t>insert (</a:t>
            </a:r>
            <a:r>
              <a:rPr lang="en-US" altLang="zh-CN" sz="1100" b="1" dirty="0" err="1">
                <a:latin typeface="Courier New" panose="02070309020205020404" pitchFamily="49" charset="0"/>
                <a:ea typeface="宋体" panose="02010600030101010101" pitchFamily="2" charset="-122"/>
              </a:rPr>
              <a:t>int</a:t>
            </a:r>
            <a:r>
              <a:rPr lang="en-US" altLang="zh-CN" sz="1100" b="1" dirty="0">
                <a:latin typeface="Courier New" panose="02070309020205020404" pitchFamily="49" charset="0"/>
                <a:ea typeface="宋体" panose="02010600030101010101" pitchFamily="2" charset="-122"/>
              </a:rPr>
              <a:t> x)</a:t>
            </a:r>
          </a:p>
          <a:p>
            <a:r>
              <a:rPr lang="en-US" altLang="zh-CN" sz="1100" b="1" dirty="0">
                <a:solidFill>
                  <a:srgbClr val="003399"/>
                </a:solidFill>
                <a:latin typeface="Courier New" panose="02070309020205020404" pitchFamily="49" charset="0"/>
              </a:rPr>
              <a:t>	  </a:t>
            </a:r>
            <a:r>
              <a:rPr lang="en-US" altLang="zh-CN" sz="1100" b="1" dirty="0" smtClean="0">
                <a:solidFill>
                  <a:srgbClr val="003399"/>
                </a:solidFill>
                <a:latin typeface="Courier New" panose="02070309020205020404" pitchFamily="49" charset="0"/>
              </a:rPr>
              <a:t>/*@modifies: </a:t>
            </a:r>
            <a:r>
              <a:rPr lang="en-US" altLang="zh-CN" sz="1100" b="1" dirty="0">
                <a:solidFill>
                  <a:srgbClr val="990000"/>
                </a:solidFill>
                <a:latin typeface="Courier New" panose="02070309020205020404" pitchFamily="49" charset="0"/>
              </a:rPr>
              <a:t>this</a:t>
            </a:r>
            <a:endParaRPr lang="en-US" altLang="zh-CN" sz="1100" b="1" dirty="0" smtClean="0">
              <a:solidFill>
                <a:srgbClr val="003399"/>
              </a:solidFill>
              <a:latin typeface="Courier New" panose="02070309020205020404" pitchFamily="49" charset="0"/>
              <a:ea typeface="宋体" panose="02010600030101010101" pitchFamily="2" charset="-122"/>
            </a:endParaRPr>
          </a:p>
          <a:p>
            <a:r>
              <a:rPr lang="en-US" altLang="zh-CN" sz="1100" b="1" dirty="0" smtClean="0">
                <a:solidFill>
                  <a:srgbClr val="003399"/>
                </a:solidFill>
                <a:latin typeface="Courier New" panose="02070309020205020404" pitchFamily="49" charset="0"/>
              </a:rPr>
              <a:t>    </a:t>
            </a:r>
            <a:r>
              <a:rPr lang="en-US" altLang="zh-CN" sz="1100" b="1" dirty="0">
                <a:solidFill>
                  <a:srgbClr val="003399"/>
                </a:solidFill>
                <a:latin typeface="Courier New" panose="02070309020205020404" pitchFamily="49" charset="0"/>
              </a:rPr>
              <a:t> </a:t>
            </a:r>
            <a:r>
              <a:rPr lang="en-US" altLang="zh-CN" sz="1100" b="1" dirty="0" smtClean="0">
                <a:solidFill>
                  <a:srgbClr val="003399"/>
                </a:solidFill>
                <a:latin typeface="Courier New" panose="02070309020205020404" pitchFamily="49" charset="0"/>
              </a:rPr>
              <a:t> @</a:t>
            </a:r>
            <a:r>
              <a:rPr lang="en-US" altLang="zh-CN" sz="1100" b="1" dirty="0">
                <a:solidFill>
                  <a:srgbClr val="003399"/>
                </a:solidFill>
                <a:latin typeface="Courier New" panose="02070309020205020404" pitchFamily="49" charset="0"/>
              </a:rPr>
              <a:t>effects: </a:t>
            </a:r>
            <a:r>
              <a:rPr lang="en-US" altLang="zh-CN" sz="1100" b="1" dirty="0" err="1">
                <a:solidFill>
                  <a:srgbClr val="003399"/>
                </a:solidFill>
                <a:latin typeface="Courier New" panose="02070309020205020404" pitchFamily="49" charset="0"/>
              </a:rPr>
              <a:t>this.isIn</a:t>
            </a:r>
            <a:r>
              <a:rPr lang="en-US" altLang="zh-CN" sz="1100" b="1" dirty="0">
                <a:solidFill>
                  <a:srgbClr val="003399"/>
                </a:solidFill>
                <a:latin typeface="Courier New" panose="02070309020205020404" pitchFamily="49" charset="0"/>
              </a:rPr>
              <a:t>(x)==true</a:t>
            </a:r>
            <a:r>
              <a:rPr lang="zh-CN" altLang="en-US" sz="1100" b="1" dirty="0">
                <a:solidFill>
                  <a:srgbClr val="003399"/>
                </a:solidFill>
                <a:latin typeface="Courier New" panose="02070309020205020404" pitchFamily="49" charset="0"/>
              </a:rPr>
              <a:t> </a:t>
            </a:r>
            <a:r>
              <a:rPr lang="en-US" altLang="zh-CN" sz="1100" b="1" dirty="0">
                <a:solidFill>
                  <a:srgbClr val="003399"/>
                </a:solidFill>
                <a:latin typeface="Courier New" panose="02070309020205020404" pitchFamily="49" charset="0"/>
              </a:rPr>
              <a:t>&amp;&amp; \all </a:t>
            </a:r>
            <a:r>
              <a:rPr lang="en-US" altLang="zh-CN" sz="1100" b="1" dirty="0" err="1">
                <a:solidFill>
                  <a:srgbClr val="003399"/>
                </a:solidFill>
                <a:latin typeface="Courier New" panose="02070309020205020404" pitchFamily="49" charset="0"/>
              </a:rPr>
              <a:t>int</a:t>
            </a:r>
            <a:r>
              <a:rPr lang="en-US" altLang="zh-CN" sz="1100" b="1" dirty="0">
                <a:solidFill>
                  <a:srgbClr val="003399"/>
                </a:solidFill>
                <a:latin typeface="Courier New" panose="02070309020205020404" pitchFamily="49" charset="0"/>
              </a:rPr>
              <a:t> </a:t>
            </a:r>
            <a:r>
              <a:rPr lang="en-US" altLang="zh-CN" sz="1100" b="1" dirty="0" err="1">
                <a:solidFill>
                  <a:srgbClr val="003399"/>
                </a:solidFill>
                <a:latin typeface="Courier New" panose="02070309020205020404" pitchFamily="49" charset="0"/>
              </a:rPr>
              <a:t>i</a:t>
            </a:r>
            <a:r>
              <a:rPr lang="en-US" altLang="zh-CN" sz="1100" b="1" dirty="0">
                <a:solidFill>
                  <a:srgbClr val="003399"/>
                </a:solidFill>
                <a:latin typeface="Courier New" panose="02070309020205020404" pitchFamily="49" charset="0"/>
              </a:rPr>
              <a:t>; 0&lt;=</a:t>
            </a:r>
            <a:r>
              <a:rPr lang="en-US" altLang="zh-CN" sz="1100" b="1" dirty="0" err="1">
                <a:solidFill>
                  <a:srgbClr val="003399"/>
                </a:solidFill>
                <a:latin typeface="Courier New" panose="02070309020205020404" pitchFamily="49" charset="0"/>
              </a:rPr>
              <a:t>i</a:t>
            </a:r>
            <a:r>
              <a:rPr lang="en-US" altLang="zh-CN" sz="1100" b="1" dirty="0" smtClean="0">
                <a:solidFill>
                  <a:srgbClr val="003399"/>
                </a:solidFill>
                <a:latin typeface="Courier New" panose="02070309020205020404" pitchFamily="49" charset="0"/>
              </a:rPr>
              <a:t>&lt;\</a:t>
            </a:r>
            <a:r>
              <a:rPr lang="en-US" altLang="zh-CN" sz="1100" b="1" dirty="0">
                <a:solidFill>
                  <a:srgbClr val="003399"/>
                </a:solidFill>
                <a:latin typeface="Courier New" panose="02070309020205020404" pitchFamily="49" charset="0"/>
              </a:rPr>
              <a:t>old(this).</a:t>
            </a:r>
            <a:r>
              <a:rPr lang="en-US" altLang="zh-CN" sz="1100" b="1" dirty="0" err="1">
                <a:solidFill>
                  <a:srgbClr val="003399"/>
                </a:solidFill>
                <a:latin typeface="Courier New" panose="02070309020205020404" pitchFamily="49" charset="0"/>
              </a:rPr>
              <a:t>size;this.isIn</a:t>
            </a:r>
            <a:r>
              <a:rPr lang="en-US" altLang="zh-CN" sz="1100" b="1" dirty="0">
                <a:solidFill>
                  <a:srgbClr val="003399"/>
                </a:solidFill>
                <a:latin typeface="Courier New" panose="02070309020205020404" pitchFamily="49" charset="0"/>
              </a:rPr>
              <a:t>(\old(this)[</a:t>
            </a:r>
            <a:r>
              <a:rPr lang="en-US" altLang="zh-CN" sz="1100" b="1" dirty="0" err="1">
                <a:solidFill>
                  <a:srgbClr val="003399"/>
                </a:solidFill>
                <a:latin typeface="Courier New" panose="02070309020205020404" pitchFamily="49" charset="0"/>
              </a:rPr>
              <a:t>i</a:t>
            </a:r>
            <a:r>
              <a:rPr lang="en-US" altLang="zh-CN" sz="1100" b="1" dirty="0" smtClean="0">
                <a:solidFill>
                  <a:srgbClr val="003399"/>
                </a:solidFill>
                <a:latin typeface="Courier New" panose="02070309020205020404" pitchFamily="49" charset="0"/>
              </a:rPr>
              <a:t>])</a:t>
            </a:r>
            <a:r>
              <a:rPr lang="zh-CN" altLang="en-US" sz="1100" b="1" dirty="0" smtClean="0">
                <a:solidFill>
                  <a:srgbClr val="003399"/>
                </a:solidFill>
                <a:latin typeface="Courier New" panose="02070309020205020404" pitchFamily="49" charset="0"/>
              </a:rPr>
              <a:t>*</a:t>
            </a:r>
            <a:r>
              <a:rPr lang="en-US" altLang="zh-CN" sz="1100" b="1" dirty="0" smtClean="0">
                <a:solidFill>
                  <a:srgbClr val="003399"/>
                </a:solidFill>
                <a:latin typeface="Courier New" panose="02070309020205020404" pitchFamily="49" charset="0"/>
              </a:rPr>
              <a:t>/</a:t>
            </a:r>
            <a:endParaRPr lang="zh-CN" altLang="en-US" sz="1100" dirty="0"/>
          </a:p>
          <a:p>
            <a:pPr>
              <a:spcBef>
                <a:spcPct val="50000"/>
              </a:spcBef>
            </a:pPr>
            <a:r>
              <a:rPr lang="en-US" altLang="zh-CN" sz="1100" b="1" dirty="0">
                <a:solidFill>
                  <a:srgbClr val="003399"/>
                </a:solidFill>
                <a:latin typeface="Courier New" panose="02070309020205020404" pitchFamily="49" charset="0"/>
                <a:ea typeface="宋体" panose="02010600030101010101" pitchFamily="2" charset="-122"/>
              </a:rPr>
              <a:t> </a:t>
            </a:r>
            <a:r>
              <a:rPr lang="en-US" altLang="zh-CN" sz="1100" b="1" dirty="0" smtClean="0">
                <a:solidFill>
                  <a:srgbClr val="003399"/>
                </a:solidFill>
                <a:latin typeface="Courier New" panose="02070309020205020404" pitchFamily="49" charset="0"/>
                <a:ea typeface="宋体" panose="02010600030101010101" pitchFamily="2" charset="-122"/>
              </a:rPr>
              <a:t> public void </a:t>
            </a:r>
            <a:r>
              <a:rPr lang="en-US" altLang="zh-CN" sz="1100" b="1" dirty="0" smtClean="0">
                <a:latin typeface="Courier New" panose="02070309020205020404" pitchFamily="49" charset="0"/>
                <a:ea typeface="宋体" panose="02010600030101010101" pitchFamily="2" charset="-122"/>
              </a:rPr>
              <a:t>delete (</a:t>
            </a:r>
            <a:r>
              <a:rPr lang="en-US" altLang="zh-CN" sz="1100" b="1" dirty="0" err="1" smtClean="0">
                <a:latin typeface="Courier New" panose="02070309020205020404" pitchFamily="49" charset="0"/>
                <a:ea typeface="宋体" panose="02010600030101010101" pitchFamily="2" charset="-122"/>
              </a:rPr>
              <a:t>int</a:t>
            </a:r>
            <a:r>
              <a:rPr lang="en-US" altLang="zh-CN" sz="1100" b="1" dirty="0" smtClean="0">
                <a:latin typeface="Courier New" panose="02070309020205020404" pitchFamily="49" charset="0"/>
                <a:ea typeface="宋体" panose="02010600030101010101" pitchFamily="2" charset="-122"/>
              </a:rPr>
              <a:t> x) </a:t>
            </a:r>
            <a:endParaRPr lang="en-US" altLang="zh-CN" sz="1100" b="1" dirty="0" smtClean="0">
              <a:solidFill>
                <a:srgbClr val="003399"/>
              </a:solidFill>
              <a:latin typeface="Courier New" panose="02070309020205020404" pitchFamily="49" charset="0"/>
              <a:ea typeface="宋体" panose="02010600030101010101" pitchFamily="2" charset="-122"/>
            </a:endParaRPr>
          </a:p>
          <a:p>
            <a:r>
              <a:rPr lang="en-US" altLang="zh-CN" sz="1100" b="1" dirty="0" smtClean="0">
                <a:solidFill>
                  <a:srgbClr val="003399"/>
                </a:solidFill>
                <a:latin typeface="Courier New" panose="02070309020205020404" pitchFamily="49" charset="0"/>
                <a:ea typeface="宋体" panose="02010600030101010101" pitchFamily="2" charset="-122"/>
              </a:rPr>
              <a:t>    /*@modifies: </a:t>
            </a:r>
            <a:r>
              <a:rPr lang="en-US" altLang="zh-CN" sz="1100" b="1" dirty="0" smtClean="0">
                <a:solidFill>
                  <a:srgbClr val="990000"/>
                </a:solidFill>
                <a:latin typeface="Courier New" panose="02070309020205020404" pitchFamily="49" charset="0"/>
                <a:ea typeface="宋体" panose="02010600030101010101" pitchFamily="2" charset="-122"/>
              </a:rPr>
              <a:t>this</a:t>
            </a:r>
            <a:endParaRPr lang="en-US" altLang="zh-CN" sz="1100" b="1" dirty="0">
              <a:solidFill>
                <a:srgbClr val="990000"/>
              </a:solidFill>
              <a:latin typeface="Courier New" panose="02070309020205020404" pitchFamily="49" charset="0"/>
              <a:ea typeface="宋体" panose="02010600030101010101" pitchFamily="2" charset="-122"/>
            </a:endParaRPr>
          </a:p>
          <a:p>
            <a:r>
              <a:rPr lang="en-US" altLang="zh-CN" sz="1100" b="1" dirty="0" smtClean="0">
                <a:solidFill>
                  <a:srgbClr val="003399"/>
                </a:solidFill>
                <a:latin typeface="Courier New" panose="02070309020205020404" pitchFamily="49" charset="0"/>
              </a:rPr>
              <a:t>      @</a:t>
            </a:r>
            <a:r>
              <a:rPr lang="en-US" altLang="zh-CN" sz="1100" b="1" dirty="0">
                <a:solidFill>
                  <a:srgbClr val="003399"/>
                </a:solidFill>
                <a:latin typeface="Courier New" panose="02070309020205020404" pitchFamily="49" charset="0"/>
              </a:rPr>
              <a:t>effects: \all </a:t>
            </a:r>
            <a:r>
              <a:rPr lang="en-US" altLang="zh-CN" sz="1100" b="1" dirty="0" err="1">
                <a:solidFill>
                  <a:srgbClr val="003399"/>
                </a:solidFill>
                <a:latin typeface="Courier New" panose="02070309020205020404" pitchFamily="49" charset="0"/>
              </a:rPr>
              <a:t>int</a:t>
            </a:r>
            <a:r>
              <a:rPr lang="en-US" altLang="zh-CN" sz="1100" b="1" dirty="0">
                <a:solidFill>
                  <a:srgbClr val="003399"/>
                </a:solidFill>
                <a:latin typeface="Courier New" panose="02070309020205020404" pitchFamily="49" charset="0"/>
              </a:rPr>
              <a:t> </a:t>
            </a:r>
            <a:r>
              <a:rPr lang="en-US" altLang="zh-CN" sz="1100" b="1" dirty="0" err="1">
                <a:solidFill>
                  <a:srgbClr val="003399"/>
                </a:solidFill>
                <a:latin typeface="Courier New" panose="02070309020205020404" pitchFamily="49" charset="0"/>
              </a:rPr>
              <a:t>i</a:t>
            </a:r>
            <a:r>
              <a:rPr lang="en-US" altLang="zh-CN" sz="1100" b="1" dirty="0">
                <a:solidFill>
                  <a:srgbClr val="003399"/>
                </a:solidFill>
                <a:latin typeface="Courier New" panose="02070309020205020404" pitchFamily="49" charset="0"/>
              </a:rPr>
              <a:t>; 0&lt;=</a:t>
            </a:r>
            <a:r>
              <a:rPr lang="en-US" altLang="zh-CN" sz="1100" b="1" dirty="0" err="1">
                <a:solidFill>
                  <a:srgbClr val="003399"/>
                </a:solidFill>
                <a:latin typeface="Courier New" panose="02070309020205020404" pitchFamily="49" charset="0"/>
              </a:rPr>
              <a:t>i</a:t>
            </a:r>
            <a:r>
              <a:rPr lang="en-US" altLang="zh-CN" sz="1100" b="1" dirty="0" smtClean="0">
                <a:solidFill>
                  <a:srgbClr val="003399"/>
                </a:solidFill>
                <a:latin typeface="Courier New" panose="02070309020205020404" pitchFamily="49" charset="0"/>
              </a:rPr>
              <a:t>&lt;\</a:t>
            </a:r>
            <a:r>
              <a:rPr lang="en-US" altLang="zh-CN" sz="1100" b="1" dirty="0">
                <a:solidFill>
                  <a:srgbClr val="003399"/>
                </a:solidFill>
                <a:latin typeface="Courier New" panose="02070309020205020404" pitchFamily="49" charset="0"/>
              </a:rPr>
              <a:t>old(this).size;(\old(this)[</a:t>
            </a:r>
            <a:r>
              <a:rPr lang="en-US" altLang="zh-CN" sz="1100" b="1" dirty="0" err="1">
                <a:solidFill>
                  <a:srgbClr val="003399"/>
                </a:solidFill>
                <a:latin typeface="Courier New" panose="02070309020205020404" pitchFamily="49" charset="0"/>
              </a:rPr>
              <a:t>i</a:t>
            </a:r>
            <a:r>
              <a:rPr lang="en-US" altLang="zh-CN" sz="1100" b="1" dirty="0">
                <a:solidFill>
                  <a:srgbClr val="003399"/>
                </a:solidFill>
                <a:latin typeface="Courier New" panose="02070309020205020404" pitchFamily="49" charset="0"/>
              </a:rPr>
              <a:t>]!=x)==&gt;</a:t>
            </a:r>
            <a:r>
              <a:rPr lang="en-US" altLang="zh-CN" sz="1100" b="1" dirty="0" err="1">
                <a:solidFill>
                  <a:srgbClr val="003399"/>
                </a:solidFill>
                <a:latin typeface="Courier New" panose="02070309020205020404" pitchFamily="49" charset="0"/>
              </a:rPr>
              <a:t>this.isIn</a:t>
            </a:r>
            <a:r>
              <a:rPr lang="en-US" altLang="zh-CN" sz="1100" b="1" dirty="0">
                <a:solidFill>
                  <a:srgbClr val="003399"/>
                </a:solidFill>
                <a:latin typeface="Courier New" panose="02070309020205020404" pitchFamily="49" charset="0"/>
              </a:rPr>
              <a:t>(\old(this)[</a:t>
            </a:r>
            <a:r>
              <a:rPr lang="en-US" altLang="zh-CN" sz="1100" b="1" dirty="0" err="1">
                <a:solidFill>
                  <a:srgbClr val="003399"/>
                </a:solidFill>
                <a:latin typeface="Courier New" panose="02070309020205020404" pitchFamily="49" charset="0"/>
              </a:rPr>
              <a:t>i</a:t>
            </a:r>
            <a:r>
              <a:rPr lang="en-US" altLang="zh-CN" sz="1100" b="1" dirty="0">
                <a:solidFill>
                  <a:srgbClr val="003399"/>
                </a:solidFill>
                <a:latin typeface="Courier New" panose="02070309020205020404" pitchFamily="49" charset="0"/>
              </a:rPr>
              <a:t>])</a:t>
            </a:r>
            <a:r>
              <a:rPr lang="zh-CN" altLang="en-US" sz="1100" b="1" dirty="0">
                <a:solidFill>
                  <a:srgbClr val="003399"/>
                </a:solidFill>
                <a:latin typeface="Courier New" panose="02070309020205020404" pitchFamily="49" charset="0"/>
              </a:rPr>
              <a:t>*</a:t>
            </a:r>
            <a:r>
              <a:rPr lang="en-US" altLang="zh-CN" sz="1100" b="1" dirty="0">
                <a:solidFill>
                  <a:srgbClr val="003399"/>
                </a:solidFill>
                <a:latin typeface="Courier New" panose="02070309020205020404" pitchFamily="49" charset="0"/>
              </a:rPr>
              <a:t>/</a:t>
            </a:r>
            <a:endParaRPr lang="zh-CN" altLang="en-US" sz="1100" dirty="0"/>
          </a:p>
          <a:p>
            <a:pPr>
              <a:spcBef>
                <a:spcPct val="50000"/>
              </a:spcBef>
            </a:pPr>
            <a:r>
              <a:rPr lang="en-US" altLang="zh-CN" sz="1100" b="1" dirty="0" smtClean="0">
                <a:solidFill>
                  <a:srgbClr val="003399"/>
                </a:solidFill>
                <a:latin typeface="Courier New" panose="02070309020205020404" pitchFamily="49" charset="0"/>
              </a:rPr>
              <a:t>  </a:t>
            </a:r>
            <a:r>
              <a:rPr lang="en-US" altLang="zh-CN" sz="1100" b="1" dirty="0">
                <a:solidFill>
                  <a:srgbClr val="003399"/>
                </a:solidFill>
                <a:latin typeface="Courier New" panose="02070309020205020404" pitchFamily="49" charset="0"/>
              </a:rPr>
              <a:t>public </a:t>
            </a:r>
            <a:r>
              <a:rPr lang="en-US" altLang="zh-CN" sz="1100" b="1" dirty="0" err="1" smtClean="0">
                <a:solidFill>
                  <a:srgbClr val="003399"/>
                </a:solidFill>
                <a:latin typeface="Courier New" panose="02070309020205020404" pitchFamily="49" charset="0"/>
              </a:rPr>
              <a:t>boolean</a:t>
            </a:r>
            <a:r>
              <a:rPr lang="en-US" altLang="zh-CN" sz="1100" b="1" dirty="0" smtClean="0">
                <a:solidFill>
                  <a:srgbClr val="003399"/>
                </a:solidFill>
                <a:latin typeface="Courier New" panose="02070309020205020404" pitchFamily="49" charset="0"/>
              </a:rPr>
              <a:t> </a:t>
            </a:r>
            <a:r>
              <a:rPr lang="en-US" altLang="zh-CN" sz="1100" b="1" dirty="0" smtClean="0">
                <a:latin typeface="Courier New" panose="02070309020205020404" pitchFamily="49" charset="0"/>
              </a:rPr>
              <a:t>subset (</a:t>
            </a:r>
            <a:r>
              <a:rPr lang="en-US" altLang="zh-CN" sz="1100" b="1" dirty="0" err="1" smtClean="0">
                <a:latin typeface="Courier New" panose="02070309020205020404" pitchFamily="49" charset="0"/>
              </a:rPr>
              <a:t>IntSet</a:t>
            </a:r>
            <a:r>
              <a:rPr lang="en-US" altLang="zh-CN" sz="1100" b="1" dirty="0" smtClean="0">
                <a:latin typeface="Courier New" panose="02070309020205020404" pitchFamily="49" charset="0"/>
              </a:rPr>
              <a:t> s)</a:t>
            </a:r>
            <a:endParaRPr lang="en-US" altLang="zh-CN" sz="1100" b="1" dirty="0">
              <a:latin typeface="Courier New" panose="02070309020205020404" pitchFamily="49" charset="0"/>
            </a:endParaRPr>
          </a:p>
          <a:p>
            <a:r>
              <a:rPr lang="en-US" altLang="zh-CN" sz="1100" b="1" dirty="0">
                <a:solidFill>
                  <a:srgbClr val="003399"/>
                </a:solidFill>
                <a:latin typeface="Courier New" panose="02070309020205020404" pitchFamily="49" charset="0"/>
              </a:rPr>
              <a:t>    /*@effects: </a:t>
            </a:r>
            <a:r>
              <a:rPr lang="en-US" altLang="zh-CN" sz="1100" b="1" dirty="0">
                <a:latin typeface="Courier New" panose="02070309020205020404" pitchFamily="49" charset="0"/>
              </a:rPr>
              <a:t>\result</a:t>
            </a:r>
            <a:r>
              <a:rPr lang="en-US" altLang="zh-CN" sz="1100" b="1" dirty="0" smtClean="0">
                <a:latin typeface="Courier New" panose="02070309020205020404" pitchFamily="49" charset="0"/>
              </a:rPr>
              <a:t>==(\all </a:t>
            </a:r>
            <a:r>
              <a:rPr lang="en-US" altLang="zh-CN" sz="1100" b="1" dirty="0" err="1" smtClean="0">
                <a:latin typeface="Courier New" panose="02070309020205020404" pitchFamily="49" charset="0"/>
              </a:rPr>
              <a:t>int</a:t>
            </a:r>
            <a:r>
              <a:rPr lang="en-US" altLang="zh-CN" sz="1100" b="1" dirty="0" smtClean="0">
                <a:latin typeface="Courier New" panose="02070309020205020404" pitchFamily="49" charset="0"/>
              </a:rPr>
              <a:t> I; 0&lt;=</a:t>
            </a:r>
            <a:r>
              <a:rPr lang="en-US" altLang="zh-CN" sz="1100" b="1" dirty="0" err="1" smtClean="0">
                <a:latin typeface="Courier New" panose="02070309020205020404" pitchFamily="49" charset="0"/>
              </a:rPr>
              <a:t>i</a:t>
            </a:r>
            <a:r>
              <a:rPr lang="en-US" altLang="zh-CN" sz="1100" b="1" dirty="0" smtClean="0">
                <a:latin typeface="Courier New" panose="02070309020205020404" pitchFamily="49" charset="0"/>
              </a:rPr>
              <a:t>&lt;</a:t>
            </a:r>
            <a:r>
              <a:rPr lang="en-US" altLang="zh-CN" sz="1100" b="1" dirty="0" err="1" smtClean="0">
                <a:latin typeface="Courier New" panose="02070309020205020404" pitchFamily="49" charset="0"/>
              </a:rPr>
              <a:t>s.size;this.isIn</a:t>
            </a:r>
            <a:r>
              <a:rPr lang="en-US" altLang="zh-CN" sz="1100" b="1" dirty="0" smtClean="0">
                <a:latin typeface="Courier New" panose="02070309020205020404" pitchFamily="49" charset="0"/>
              </a:rPr>
              <a:t>(s[</a:t>
            </a:r>
            <a:r>
              <a:rPr lang="en-US" altLang="zh-CN" sz="1100" b="1" dirty="0" err="1" smtClean="0">
                <a:latin typeface="Courier New" panose="02070309020205020404" pitchFamily="49" charset="0"/>
              </a:rPr>
              <a:t>i</a:t>
            </a:r>
            <a:r>
              <a:rPr lang="en-US" altLang="zh-CN" sz="1100" b="1" dirty="0" smtClean="0">
                <a:latin typeface="Courier New" panose="02070309020205020404" pitchFamily="49" charset="0"/>
              </a:rPr>
              <a:t>])) </a:t>
            </a:r>
            <a:r>
              <a:rPr lang="zh-CN" altLang="en-US" sz="1100" b="1" dirty="0">
                <a:solidFill>
                  <a:srgbClr val="003399"/>
                </a:solidFill>
                <a:latin typeface="Courier New" panose="02070309020205020404" pitchFamily="49" charset="0"/>
              </a:rPr>
              <a:t>*</a:t>
            </a:r>
            <a:r>
              <a:rPr lang="en-US" altLang="zh-CN" sz="1100" b="1" dirty="0" smtClean="0">
                <a:solidFill>
                  <a:srgbClr val="003399"/>
                </a:solidFill>
                <a:latin typeface="Courier New" panose="02070309020205020404" pitchFamily="49" charset="0"/>
              </a:rPr>
              <a:t>/</a:t>
            </a:r>
          </a:p>
          <a:p>
            <a:endParaRPr lang="en-US" altLang="zh-CN" sz="1100" b="1" dirty="0" smtClean="0">
              <a:solidFill>
                <a:srgbClr val="003399"/>
              </a:solidFill>
              <a:latin typeface="Courier New" panose="02070309020205020404" pitchFamily="49" charset="0"/>
            </a:endParaRPr>
          </a:p>
          <a:p>
            <a:r>
              <a:rPr lang="en-US" altLang="zh-CN" sz="1100" b="1" dirty="0" smtClean="0">
                <a:solidFill>
                  <a:srgbClr val="003399"/>
                </a:solidFill>
                <a:latin typeface="Courier New" panose="02070309020205020404" pitchFamily="49" charset="0"/>
                <a:ea typeface="宋体" panose="02010600030101010101" pitchFamily="2" charset="-122"/>
              </a:rPr>
              <a:t>  public </a:t>
            </a:r>
            <a:r>
              <a:rPr lang="en-US" altLang="zh-CN" sz="1100" b="1" dirty="0" err="1" smtClean="0">
                <a:solidFill>
                  <a:srgbClr val="003399"/>
                </a:solidFill>
                <a:latin typeface="Courier New" panose="02070309020205020404" pitchFamily="49" charset="0"/>
                <a:ea typeface="宋体" panose="02010600030101010101" pitchFamily="2" charset="-122"/>
              </a:rPr>
              <a:t>boolean</a:t>
            </a:r>
            <a:r>
              <a:rPr lang="en-US" altLang="zh-CN" sz="1100" b="1" dirty="0" smtClean="0">
                <a:solidFill>
                  <a:srgbClr val="003399"/>
                </a:solidFill>
                <a:latin typeface="Courier New" panose="02070309020205020404" pitchFamily="49" charset="0"/>
                <a:ea typeface="宋体" panose="02010600030101010101" pitchFamily="2" charset="-122"/>
              </a:rPr>
              <a:t> </a:t>
            </a:r>
            <a:r>
              <a:rPr lang="en-US" altLang="zh-CN" sz="1100" b="1" dirty="0" err="1">
                <a:latin typeface="Courier New" panose="02070309020205020404" pitchFamily="49" charset="0"/>
                <a:ea typeface="宋体" panose="02010600030101010101" pitchFamily="2" charset="-122"/>
              </a:rPr>
              <a:t>isIn</a:t>
            </a:r>
            <a:r>
              <a:rPr lang="en-US" altLang="zh-CN" sz="1100" b="1" dirty="0" smtClean="0">
                <a:latin typeface="Courier New" panose="02070309020205020404" pitchFamily="49" charset="0"/>
                <a:ea typeface="宋体" panose="02010600030101010101" pitchFamily="2" charset="-122"/>
              </a:rPr>
              <a:t> </a:t>
            </a:r>
            <a:r>
              <a:rPr lang="en-US" altLang="zh-CN" sz="1100" b="1" dirty="0">
                <a:latin typeface="Courier New" panose="02070309020205020404" pitchFamily="49" charset="0"/>
                <a:ea typeface="宋体" panose="02010600030101010101" pitchFamily="2" charset="-122"/>
              </a:rPr>
              <a:t>(</a:t>
            </a:r>
            <a:r>
              <a:rPr lang="en-US" altLang="zh-CN" sz="1100" b="1" dirty="0" err="1">
                <a:latin typeface="Courier New" panose="02070309020205020404" pitchFamily="49" charset="0"/>
                <a:ea typeface="宋体" panose="02010600030101010101" pitchFamily="2" charset="-122"/>
              </a:rPr>
              <a:t>int</a:t>
            </a:r>
            <a:r>
              <a:rPr lang="en-US" altLang="zh-CN" sz="1100" b="1" dirty="0">
                <a:latin typeface="Courier New" panose="02070309020205020404" pitchFamily="49" charset="0"/>
                <a:ea typeface="宋体" panose="02010600030101010101" pitchFamily="2" charset="-122"/>
              </a:rPr>
              <a:t> x)</a:t>
            </a:r>
          </a:p>
          <a:p>
            <a:r>
              <a:rPr lang="en-US" altLang="zh-CN" sz="1100" b="1" dirty="0">
                <a:solidFill>
                  <a:srgbClr val="003399"/>
                </a:solidFill>
                <a:latin typeface="Courier New" panose="02070309020205020404" pitchFamily="49" charset="0"/>
                <a:ea typeface="宋体" panose="02010600030101010101" pitchFamily="2" charset="-122"/>
              </a:rPr>
              <a:t>    </a:t>
            </a:r>
            <a:r>
              <a:rPr lang="en-US" altLang="zh-CN" sz="1100" b="1" dirty="0" smtClean="0">
                <a:solidFill>
                  <a:srgbClr val="003399"/>
                </a:solidFill>
                <a:latin typeface="Courier New" panose="02070309020205020404" pitchFamily="49" charset="0"/>
                <a:ea typeface="宋体" panose="02010600030101010101" pitchFamily="2" charset="-122"/>
              </a:rPr>
              <a:t>/*@effects</a:t>
            </a:r>
            <a:r>
              <a:rPr lang="en-US" altLang="zh-CN" sz="1100" b="1" dirty="0">
                <a:solidFill>
                  <a:srgbClr val="003399"/>
                </a:solidFill>
                <a:latin typeface="Courier New" panose="02070309020205020404" pitchFamily="49" charset="0"/>
                <a:ea typeface="宋体" panose="02010600030101010101" pitchFamily="2" charset="-122"/>
              </a:rPr>
              <a:t>: </a:t>
            </a:r>
            <a:r>
              <a:rPr lang="en-US" altLang="zh-CN" sz="1100" b="1" dirty="0" smtClean="0">
                <a:latin typeface="Courier New" panose="02070309020205020404" pitchFamily="49" charset="0"/>
                <a:ea typeface="宋体" panose="02010600030101010101" pitchFamily="2" charset="-122"/>
              </a:rPr>
              <a:t>\result==(\exist </a:t>
            </a:r>
            <a:r>
              <a:rPr lang="en-US" altLang="zh-CN" sz="1100" b="1" dirty="0" err="1" smtClean="0">
                <a:latin typeface="Courier New" panose="02070309020205020404" pitchFamily="49" charset="0"/>
                <a:ea typeface="宋体" panose="02010600030101010101" pitchFamily="2" charset="-122"/>
              </a:rPr>
              <a:t>int</a:t>
            </a:r>
            <a:r>
              <a:rPr lang="en-US" altLang="zh-CN" sz="1100" b="1" dirty="0" smtClean="0">
                <a:latin typeface="Courier New" panose="02070309020205020404" pitchFamily="49" charset="0"/>
                <a:ea typeface="宋体" panose="02010600030101010101" pitchFamily="2" charset="-122"/>
              </a:rPr>
              <a:t> </a:t>
            </a:r>
            <a:r>
              <a:rPr lang="en-US" altLang="zh-CN" sz="1100" b="1" dirty="0" err="1" smtClean="0">
                <a:latin typeface="Courier New" panose="02070309020205020404" pitchFamily="49" charset="0"/>
                <a:ea typeface="宋体" panose="02010600030101010101" pitchFamily="2" charset="-122"/>
              </a:rPr>
              <a:t>i</a:t>
            </a:r>
            <a:r>
              <a:rPr lang="en-US" altLang="zh-CN" sz="1100" b="1" dirty="0">
                <a:latin typeface="Courier New" panose="02070309020205020404" pitchFamily="49" charset="0"/>
                <a:ea typeface="宋体" panose="02010600030101010101" pitchFamily="2" charset="-122"/>
              </a:rPr>
              <a:t>;</a:t>
            </a:r>
            <a:r>
              <a:rPr lang="en-US" altLang="zh-CN" sz="1100" b="1" dirty="0" smtClean="0">
                <a:latin typeface="Courier New" panose="02070309020205020404" pitchFamily="49" charset="0"/>
                <a:ea typeface="宋体" panose="02010600030101010101" pitchFamily="2" charset="-122"/>
              </a:rPr>
              <a:t> 0&lt;=</a:t>
            </a:r>
            <a:r>
              <a:rPr lang="en-US" altLang="zh-CN" sz="1100" b="1" dirty="0" err="1" smtClean="0">
                <a:latin typeface="Courier New" panose="02070309020205020404" pitchFamily="49" charset="0"/>
                <a:ea typeface="宋体" panose="02010600030101010101" pitchFamily="2" charset="-122"/>
              </a:rPr>
              <a:t>i</a:t>
            </a:r>
            <a:r>
              <a:rPr lang="en-US" altLang="zh-CN" sz="1100" b="1" dirty="0" smtClean="0">
                <a:latin typeface="Courier New" panose="02070309020205020404" pitchFamily="49" charset="0"/>
                <a:ea typeface="宋体" panose="02010600030101010101" pitchFamily="2" charset="-122"/>
              </a:rPr>
              <a:t>&lt;</a:t>
            </a:r>
            <a:r>
              <a:rPr lang="en-US" altLang="zh-CN" sz="1100" b="1" dirty="0" err="1" smtClean="0">
                <a:latin typeface="Courier New" panose="02070309020205020404" pitchFamily="49" charset="0"/>
                <a:ea typeface="宋体" panose="02010600030101010101" pitchFamily="2" charset="-122"/>
              </a:rPr>
              <a:t>this.size</a:t>
            </a:r>
            <a:r>
              <a:rPr lang="en-US" altLang="zh-CN" sz="1100" b="1" dirty="0">
                <a:latin typeface="Courier New" panose="02070309020205020404" pitchFamily="49" charset="0"/>
                <a:ea typeface="宋体" panose="02010600030101010101" pitchFamily="2" charset="-122"/>
              </a:rPr>
              <a:t>;</a:t>
            </a:r>
            <a:r>
              <a:rPr lang="en-US" altLang="zh-CN" sz="1100" b="1" dirty="0" smtClean="0">
                <a:latin typeface="Courier New" panose="02070309020205020404" pitchFamily="49" charset="0"/>
                <a:ea typeface="宋体" panose="02010600030101010101" pitchFamily="2" charset="-122"/>
              </a:rPr>
              <a:t> this[</a:t>
            </a:r>
            <a:r>
              <a:rPr lang="en-US" altLang="zh-CN" sz="1100" b="1" dirty="0" err="1" smtClean="0">
                <a:latin typeface="Courier New" panose="02070309020205020404" pitchFamily="49" charset="0"/>
                <a:ea typeface="宋体" panose="02010600030101010101" pitchFamily="2" charset="-122"/>
              </a:rPr>
              <a:t>i</a:t>
            </a:r>
            <a:r>
              <a:rPr lang="en-US" altLang="zh-CN" sz="1100" b="1" dirty="0" smtClean="0">
                <a:latin typeface="Courier New" panose="02070309020205020404" pitchFamily="49" charset="0"/>
                <a:ea typeface="宋体" panose="02010600030101010101" pitchFamily="2" charset="-122"/>
              </a:rPr>
              <a:t>]==x) </a:t>
            </a:r>
            <a:r>
              <a:rPr lang="zh-CN" altLang="en-US" sz="1100" b="1" dirty="0" smtClean="0">
                <a:solidFill>
                  <a:srgbClr val="003399"/>
                </a:solidFill>
                <a:latin typeface="Courier New" panose="02070309020205020404" pitchFamily="49" charset="0"/>
              </a:rPr>
              <a:t>*</a:t>
            </a:r>
            <a:r>
              <a:rPr lang="en-US" altLang="zh-CN" sz="1100" b="1" dirty="0" smtClean="0">
                <a:solidFill>
                  <a:srgbClr val="003399"/>
                </a:solidFill>
                <a:latin typeface="Courier New" panose="02070309020205020404" pitchFamily="49" charset="0"/>
              </a:rPr>
              <a:t>/</a:t>
            </a:r>
          </a:p>
          <a:p>
            <a:endParaRPr lang="en-US" altLang="zh-CN" sz="1100" b="1" dirty="0">
              <a:latin typeface="Courier New" panose="02070309020205020404" pitchFamily="49" charset="0"/>
              <a:ea typeface="宋体" panose="02010600030101010101" pitchFamily="2" charset="-122"/>
            </a:endParaRPr>
          </a:p>
          <a:p>
            <a:pPr>
              <a:spcBef>
                <a:spcPct val="50000"/>
              </a:spcBef>
            </a:pPr>
            <a:r>
              <a:rPr lang="en-US" altLang="zh-CN" sz="1100" b="1" dirty="0" smtClean="0">
                <a:solidFill>
                  <a:srgbClr val="003399"/>
                </a:solidFill>
                <a:latin typeface="Courier New" panose="02070309020205020404" pitchFamily="49" charset="0"/>
                <a:ea typeface="宋体" panose="02010600030101010101" pitchFamily="2" charset="-122"/>
              </a:rPr>
              <a:t>  public </a:t>
            </a:r>
            <a:r>
              <a:rPr lang="en-US" altLang="zh-CN" sz="1100" b="1" dirty="0" err="1">
                <a:solidFill>
                  <a:srgbClr val="003399"/>
                </a:solidFill>
                <a:latin typeface="Courier New" panose="02070309020205020404" pitchFamily="49" charset="0"/>
                <a:ea typeface="宋体" panose="02010600030101010101" pitchFamily="2" charset="-122"/>
              </a:rPr>
              <a:t>IntSet</a:t>
            </a:r>
            <a:r>
              <a:rPr lang="en-US" altLang="zh-CN" sz="1100" b="1" dirty="0">
                <a:latin typeface="Courier New" panose="02070309020205020404" pitchFamily="49" charset="0"/>
                <a:ea typeface="宋体" panose="02010600030101010101" pitchFamily="2" charset="-122"/>
              </a:rPr>
              <a:t> intersection (</a:t>
            </a:r>
            <a:r>
              <a:rPr lang="en-US" altLang="zh-CN" sz="1100" b="1" dirty="0" err="1">
                <a:latin typeface="Courier New" panose="02070309020205020404" pitchFamily="49" charset="0"/>
                <a:ea typeface="宋体" panose="02010600030101010101" pitchFamily="2" charset="-122"/>
              </a:rPr>
              <a:t>IntSet</a:t>
            </a:r>
            <a:r>
              <a:rPr lang="en-US" altLang="zh-CN" sz="1100" b="1" dirty="0">
                <a:latin typeface="Courier New" panose="02070309020205020404" pitchFamily="49" charset="0"/>
                <a:ea typeface="宋体" panose="02010600030101010101" pitchFamily="2" charset="-122"/>
              </a:rPr>
              <a:t> a</a:t>
            </a:r>
            <a:r>
              <a:rPr lang="en-US" altLang="zh-CN" sz="1100" b="1" dirty="0" smtClean="0">
                <a:latin typeface="Courier New" panose="02070309020205020404" pitchFamily="49" charset="0"/>
                <a:ea typeface="宋体" panose="02010600030101010101" pitchFamily="2" charset="-122"/>
              </a:rPr>
              <a:t>) throws </a:t>
            </a:r>
            <a:r>
              <a:rPr lang="en-US" altLang="zh-CN" sz="1100" b="1" dirty="0" err="1" smtClean="0">
                <a:latin typeface="Courier New" panose="02070309020205020404" pitchFamily="49" charset="0"/>
                <a:ea typeface="宋体" panose="02010600030101010101" pitchFamily="2" charset="-122"/>
              </a:rPr>
              <a:t>NullPointerException</a:t>
            </a:r>
            <a:endParaRPr lang="en-US" altLang="zh-CN" sz="1100" b="1" dirty="0">
              <a:latin typeface="Courier New" panose="02070309020205020404" pitchFamily="49" charset="0"/>
              <a:ea typeface="宋体" panose="02010600030101010101" pitchFamily="2" charset="-122"/>
            </a:endParaRPr>
          </a:p>
          <a:p>
            <a:r>
              <a:rPr lang="en-US" altLang="zh-CN" sz="1100" b="1" dirty="0" smtClean="0">
                <a:solidFill>
                  <a:srgbClr val="003399"/>
                </a:solidFill>
                <a:latin typeface="Courier New" panose="02070309020205020404" pitchFamily="49" charset="0"/>
              </a:rPr>
              <a:t>    /*@</a:t>
            </a:r>
            <a:r>
              <a:rPr lang="en-US" altLang="zh-CN" sz="1100" b="1" dirty="0">
                <a:solidFill>
                  <a:srgbClr val="003399"/>
                </a:solidFill>
                <a:latin typeface="Courier New" panose="02070309020205020404" pitchFamily="49" charset="0"/>
              </a:rPr>
              <a:t>effects: (\all </a:t>
            </a:r>
            <a:r>
              <a:rPr lang="en-US" altLang="zh-CN" sz="1100" b="1" dirty="0" err="1">
                <a:solidFill>
                  <a:srgbClr val="003399"/>
                </a:solidFill>
                <a:latin typeface="Courier New" panose="02070309020205020404" pitchFamily="49" charset="0"/>
              </a:rPr>
              <a:t>int</a:t>
            </a:r>
            <a:r>
              <a:rPr lang="en-US" altLang="zh-CN" sz="1100" b="1" dirty="0">
                <a:solidFill>
                  <a:srgbClr val="003399"/>
                </a:solidFill>
                <a:latin typeface="Courier New" panose="02070309020205020404" pitchFamily="49" charset="0"/>
              </a:rPr>
              <a:t> </a:t>
            </a:r>
            <a:r>
              <a:rPr lang="en-US" altLang="zh-CN" sz="1100" b="1" dirty="0" err="1">
                <a:solidFill>
                  <a:srgbClr val="003399"/>
                </a:solidFill>
                <a:latin typeface="Courier New" panose="02070309020205020404" pitchFamily="49" charset="0"/>
              </a:rPr>
              <a:t>i</a:t>
            </a:r>
            <a:r>
              <a:rPr lang="en-US" altLang="zh-CN" sz="1100" b="1" dirty="0">
                <a:solidFill>
                  <a:srgbClr val="003399"/>
                </a:solidFill>
                <a:latin typeface="Courier New" panose="02070309020205020404" pitchFamily="49" charset="0"/>
              </a:rPr>
              <a:t>; 0&lt;=</a:t>
            </a:r>
            <a:r>
              <a:rPr lang="en-US" altLang="zh-CN" sz="1100" b="1" dirty="0" err="1">
                <a:solidFill>
                  <a:srgbClr val="003399"/>
                </a:solidFill>
                <a:latin typeface="Courier New" panose="02070309020205020404" pitchFamily="49" charset="0"/>
              </a:rPr>
              <a:t>i</a:t>
            </a:r>
            <a:r>
              <a:rPr lang="en-US" altLang="zh-CN" sz="1100" b="1" dirty="0">
                <a:solidFill>
                  <a:srgbClr val="003399"/>
                </a:solidFill>
                <a:latin typeface="Courier New" panose="02070309020205020404" pitchFamily="49" charset="0"/>
              </a:rPr>
              <a:t>&lt;\</a:t>
            </a:r>
            <a:r>
              <a:rPr lang="en-US" altLang="zh-CN" sz="1100" b="1" dirty="0" err="1">
                <a:solidFill>
                  <a:srgbClr val="003399"/>
                </a:solidFill>
                <a:latin typeface="Courier New" panose="02070309020205020404" pitchFamily="49" charset="0"/>
              </a:rPr>
              <a:t>result.size</a:t>
            </a:r>
            <a:r>
              <a:rPr lang="en-US" altLang="zh-CN" sz="1100" b="1" dirty="0">
                <a:solidFill>
                  <a:srgbClr val="003399"/>
                </a:solidFill>
                <a:latin typeface="Courier New" panose="02070309020205020404" pitchFamily="49" charset="0"/>
              </a:rPr>
              <a:t>; </a:t>
            </a:r>
            <a:r>
              <a:rPr lang="en-US" altLang="zh-CN" sz="1100" b="1" dirty="0" err="1">
                <a:solidFill>
                  <a:srgbClr val="003399"/>
                </a:solidFill>
                <a:latin typeface="Courier New" panose="02070309020205020404" pitchFamily="49" charset="0"/>
              </a:rPr>
              <a:t>this.isIn</a:t>
            </a:r>
            <a:r>
              <a:rPr lang="en-US" altLang="zh-CN" sz="1100" b="1" dirty="0">
                <a:solidFill>
                  <a:srgbClr val="003399"/>
                </a:solidFill>
                <a:latin typeface="Courier New" panose="02070309020205020404" pitchFamily="49" charset="0"/>
              </a:rPr>
              <a:t>(\result[</a:t>
            </a:r>
            <a:r>
              <a:rPr lang="en-US" altLang="zh-CN" sz="1100" b="1" dirty="0" err="1">
                <a:solidFill>
                  <a:srgbClr val="003399"/>
                </a:solidFill>
                <a:latin typeface="Courier New" panose="02070309020205020404" pitchFamily="49" charset="0"/>
              </a:rPr>
              <a:t>i</a:t>
            </a:r>
            <a:r>
              <a:rPr lang="en-US" altLang="zh-CN" sz="1100" b="1" dirty="0">
                <a:solidFill>
                  <a:srgbClr val="003399"/>
                </a:solidFill>
                <a:latin typeface="Courier New" panose="02070309020205020404" pitchFamily="49" charset="0"/>
              </a:rPr>
              <a:t>]) &amp;&amp; </a:t>
            </a:r>
            <a:r>
              <a:rPr lang="en-US" altLang="zh-CN" sz="1100" b="1" dirty="0" err="1">
                <a:solidFill>
                  <a:srgbClr val="003399"/>
                </a:solidFill>
                <a:latin typeface="Courier New" panose="02070309020205020404" pitchFamily="49" charset="0"/>
              </a:rPr>
              <a:t>a.isIn</a:t>
            </a:r>
            <a:r>
              <a:rPr lang="en-US" altLang="zh-CN" sz="1100" b="1" dirty="0">
                <a:solidFill>
                  <a:srgbClr val="003399"/>
                </a:solidFill>
                <a:latin typeface="Courier New" panose="02070309020205020404" pitchFamily="49" charset="0"/>
              </a:rPr>
              <a:t>(\result[</a:t>
            </a:r>
            <a:r>
              <a:rPr lang="en-US" altLang="zh-CN" sz="1100" b="1" dirty="0" err="1">
                <a:solidFill>
                  <a:srgbClr val="003399"/>
                </a:solidFill>
                <a:latin typeface="Courier New" panose="02070309020205020404" pitchFamily="49" charset="0"/>
              </a:rPr>
              <a:t>i</a:t>
            </a:r>
            <a:r>
              <a:rPr lang="en-US" altLang="zh-CN" sz="1100" b="1" dirty="0">
                <a:solidFill>
                  <a:srgbClr val="003399"/>
                </a:solidFill>
                <a:latin typeface="Courier New" panose="02070309020205020404" pitchFamily="49" charset="0"/>
              </a:rPr>
              <a:t>]))</a:t>
            </a:r>
          </a:p>
          <a:p>
            <a:r>
              <a:rPr lang="en-US" altLang="zh-CN" sz="1100" b="1" dirty="0">
                <a:solidFill>
                  <a:srgbClr val="003399"/>
                </a:solidFill>
                <a:latin typeface="Courier New" panose="02070309020205020404" pitchFamily="49" charset="0"/>
              </a:rPr>
              <a:t>    </a:t>
            </a:r>
            <a:r>
              <a:rPr lang="en-US" altLang="zh-CN" sz="1100" b="1" dirty="0" smtClean="0">
                <a:solidFill>
                  <a:srgbClr val="003399"/>
                </a:solidFill>
                <a:latin typeface="Courier New" panose="02070309020205020404" pitchFamily="49" charset="0"/>
              </a:rPr>
              <a:t>            </a:t>
            </a:r>
            <a:r>
              <a:rPr lang="en-US" altLang="zh-CN" sz="1100" b="1" dirty="0">
                <a:solidFill>
                  <a:srgbClr val="003399"/>
                </a:solidFill>
                <a:latin typeface="Courier New" panose="02070309020205020404" pitchFamily="49" charset="0"/>
              </a:rPr>
              <a:t>(a==null) ==&gt; </a:t>
            </a:r>
            <a:r>
              <a:rPr lang="en-US" altLang="zh-CN" sz="1100" b="1" dirty="0" err="1">
                <a:solidFill>
                  <a:srgbClr val="003399"/>
                </a:solidFill>
                <a:latin typeface="Courier New" panose="02070309020205020404" pitchFamily="49" charset="0"/>
              </a:rPr>
              <a:t>exceptional_behavior</a:t>
            </a:r>
            <a:r>
              <a:rPr lang="en-US" altLang="zh-CN" sz="1100" b="1" dirty="0">
                <a:solidFill>
                  <a:srgbClr val="003399"/>
                </a:solidFill>
                <a:latin typeface="Courier New" panose="02070309020205020404" pitchFamily="49" charset="0"/>
              </a:rPr>
              <a:t>(</a:t>
            </a:r>
            <a:r>
              <a:rPr lang="en-US" altLang="zh-CN" sz="1100" b="1" dirty="0" err="1">
                <a:solidFill>
                  <a:srgbClr val="003399"/>
                </a:solidFill>
                <a:latin typeface="Courier New" panose="02070309020205020404" pitchFamily="49" charset="0"/>
              </a:rPr>
              <a:t>NullPointerException</a:t>
            </a:r>
            <a:r>
              <a:rPr lang="en-US" altLang="zh-CN" sz="1100" b="1" dirty="0" smtClean="0">
                <a:solidFill>
                  <a:srgbClr val="003399"/>
                </a:solidFill>
                <a:latin typeface="Courier New" panose="02070309020205020404" pitchFamily="49" charset="0"/>
              </a:rPr>
              <a:t>)*/</a:t>
            </a:r>
          </a:p>
          <a:p>
            <a:r>
              <a:rPr lang="en-US" altLang="zh-CN" sz="1100" b="1" dirty="0">
                <a:solidFill>
                  <a:srgbClr val="003399"/>
                </a:solidFill>
                <a:latin typeface="Courier New" panose="02070309020205020404" pitchFamily="49" charset="0"/>
              </a:rPr>
              <a:t> </a:t>
            </a:r>
            <a:r>
              <a:rPr lang="en-US" altLang="zh-CN" sz="1100" b="1" dirty="0" smtClean="0">
                <a:solidFill>
                  <a:srgbClr val="003399"/>
                </a:solidFill>
                <a:latin typeface="Courier New" panose="02070309020205020404" pitchFamily="49" charset="0"/>
              </a:rPr>
              <a:t> public Boolean </a:t>
            </a:r>
            <a:r>
              <a:rPr lang="en-US" altLang="zh-CN" sz="1100" b="1" dirty="0" err="1">
                <a:latin typeface="Courier New" panose="02070309020205020404" pitchFamily="49" charset="0"/>
                <a:ea typeface="宋体" panose="02010600030101010101" pitchFamily="2" charset="-122"/>
              </a:rPr>
              <a:t>repOK</a:t>
            </a:r>
            <a:r>
              <a:rPr lang="en-US" altLang="zh-CN" sz="1100" b="1" dirty="0" smtClean="0">
                <a:latin typeface="Courier New" panose="02070309020205020404" pitchFamily="49" charset="0"/>
                <a:ea typeface="宋体" panose="02010600030101010101" pitchFamily="2" charset="-122"/>
              </a:rPr>
              <a:t>()</a:t>
            </a:r>
          </a:p>
          <a:p>
            <a:r>
              <a:rPr lang="en-US" altLang="zh-CN" sz="1100" b="1" dirty="0">
                <a:latin typeface="Courier New" panose="02070309020205020404" pitchFamily="49" charset="0"/>
                <a:ea typeface="宋体" panose="02010600030101010101" pitchFamily="2" charset="-122"/>
              </a:rPr>
              <a:t> </a:t>
            </a:r>
            <a:r>
              <a:rPr lang="en-US" altLang="zh-CN" sz="1100" b="1" dirty="0" smtClean="0">
                <a:latin typeface="Courier New" panose="02070309020205020404" pitchFamily="49" charset="0"/>
                <a:ea typeface="宋体" panose="02010600030101010101" pitchFamily="2" charset="-122"/>
              </a:rPr>
              <a:t>   </a:t>
            </a:r>
            <a:r>
              <a:rPr lang="en-US" altLang="zh-CN" sz="1100" b="1" dirty="0">
                <a:solidFill>
                  <a:srgbClr val="003399"/>
                </a:solidFill>
                <a:latin typeface="Courier New" panose="02070309020205020404" pitchFamily="49" charset="0"/>
              </a:rPr>
              <a:t>/*@effects: \result == invariant(this)*/</a:t>
            </a:r>
          </a:p>
          <a:p>
            <a:r>
              <a:rPr lang="en-US" altLang="zh-CN" sz="1100" b="1" dirty="0">
                <a:solidFill>
                  <a:srgbClr val="003399"/>
                </a:solidFill>
                <a:latin typeface="Courier New" panose="02070309020205020404" pitchFamily="49" charset="0"/>
              </a:rPr>
              <a:t>}</a:t>
            </a:r>
          </a:p>
        </p:txBody>
      </p:sp>
      <p:sp>
        <p:nvSpPr>
          <p:cNvPr id="2" name="标题 1"/>
          <p:cNvSpPr>
            <a:spLocks noGrp="1"/>
          </p:cNvSpPr>
          <p:nvPr>
            <p:ph type="title"/>
          </p:nvPr>
        </p:nvSpPr>
        <p:spPr/>
        <p:txBody>
          <a:bodyPr/>
          <a:lstStyle/>
          <a:p>
            <a:r>
              <a:rPr lang="zh-CN" altLang="en-US" dirty="0" smtClean="0"/>
              <a:t>类型层次设计</a:t>
            </a:r>
            <a:endParaRPr lang="zh-CN" altLang="en-US" dirty="0"/>
          </a:p>
        </p:txBody>
      </p:sp>
      <p:sp>
        <p:nvSpPr>
          <p:cNvPr id="3" name="内容占位符 2"/>
          <p:cNvSpPr>
            <a:spLocks noGrp="1"/>
          </p:cNvSpPr>
          <p:nvPr>
            <p:ph idx="1"/>
          </p:nvPr>
        </p:nvSpPr>
        <p:spPr>
          <a:xfrm>
            <a:off x="838200" y="1825625"/>
            <a:ext cx="10515600" cy="509013"/>
          </a:xfrm>
        </p:spPr>
        <p:txBody>
          <a:bodyPr/>
          <a:lstStyle/>
          <a:p>
            <a:r>
              <a:rPr lang="zh-CN" altLang="en-US" dirty="0" smtClean="0"/>
              <a:t>子类可以重写父类的方法，但需要保持父类的方法规格仍然成立</a:t>
            </a:r>
            <a:endParaRPr lang="zh-CN" altLang="en-US" dirty="0"/>
          </a:p>
        </p:txBody>
      </p:sp>
      <p:sp>
        <p:nvSpPr>
          <p:cNvPr id="5" name="文本框 4"/>
          <p:cNvSpPr txBox="1"/>
          <p:nvPr/>
        </p:nvSpPr>
        <p:spPr>
          <a:xfrm>
            <a:off x="6292588" y="2843651"/>
            <a:ext cx="5524107" cy="6463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zh-CN" altLang="en-US" dirty="0" smtClean="0"/>
              <a:t>基于</a:t>
            </a:r>
            <a:r>
              <a:rPr lang="en-US" altLang="zh-CN" dirty="0" err="1" smtClean="0"/>
              <a:t>IntSet</a:t>
            </a:r>
            <a:r>
              <a:rPr lang="zh-CN" altLang="en-US" dirty="0" smtClean="0"/>
              <a:t>规格，我们要定义</a:t>
            </a:r>
            <a:r>
              <a:rPr lang="en-US" altLang="zh-CN" dirty="0" err="1" smtClean="0"/>
              <a:t>MaxIntSet</a:t>
            </a:r>
            <a:r>
              <a:rPr lang="zh-CN" altLang="en-US" dirty="0" smtClean="0"/>
              <a:t>规格，该类在管理整数集合基础上，还能够管理集合中的最大数。</a:t>
            </a:r>
            <a:endParaRPr lang="zh-CN" altLang="en-US" dirty="0"/>
          </a:p>
        </p:txBody>
      </p:sp>
      <p:sp>
        <p:nvSpPr>
          <p:cNvPr id="6" name="矩形 5"/>
          <p:cNvSpPr/>
          <p:nvPr/>
        </p:nvSpPr>
        <p:spPr>
          <a:xfrm>
            <a:off x="4143277" y="4109581"/>
            <a:ext cx="7896323" cy="2246769"/>
          </a:xfrm>
          <a:prstGeom prst="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wrap="square">
            <a:spAutoFit/>
          </a:bodyPr>
          <a:lstStyle/>
          <a:p>
            <a:r>
              <a:rPr lang="en-US" altLang="zh-CN" sz="1200" b="1" dirty="0">
                <a:solidFill>
                  <a:srgbClr val="7F0055"/>
                </a:solidFill>
                <a:latin typeface="Consolas" panose="020B0609020204030204" pitchFamily="49" charset="0"/>
              </a:rPr>
              <a:t>public</a:t>
            </a:r>
            <a:r>
              <a:rPr lang="en-US" altLang="zh-CN" sz="1200" b="1" dirty="0">
                <a:solidFill>
                  <a:srgbClr val="000000"/>
                </a:solidFill>
                <a:latin typeface="Consolas" panose="020B0609020204030204" pitchFamily="49" charset="0"/>
              </a:rPr>
              <a:t> </a:t>
            </a:r>
            <a:r>
              <a:rPr lang="en-US" altLang="zh-CN" sz="1200" b="1" dirty="0">
                <a:solidFill>
                  <a:srgbClr val="7F0055"/>
                </a:solidFill>
                <a:latin typeface="Consolas" panose="020B0609020204030204" pitchFamily="49" charset="0"/>
              </a:rPr>
              <a:t>class</a:t>
            </a:r>
            <a:r>
              <a:rPr lang="en-US" altLang="zh-CN" sz="1200" b="1" dirty="0">
                <a:solidFill>
                  <a:srgbClr val="000000"/>
                </a:solidFill>
                <a:latin typeface="Consolas" panose="020B0609020204030204" pitchFamily="49" charset="0"/>
              </a:rPr>
              <a:t> </a:t>
            </a:r>
            <a:r>
              <a:rPr lang="en-US" altLang="zh-CN" sz="1200" b="1" dirty="0" err="1">
                <a:solidFill>
                  <a:srgbClr val="000000"/>
                </a:solidFill>
                <a:latin typeface="Consolas" panose="020B0609020204030204" pitchFamily="49" charset="0"/>
              </a:rPr>
              <a:t>MaxIntSet</a:t>
            </a:r>
            <a:r>
              <a:rPr lang="en-US" altLang="zh-CN" sz="1200" b="1" dirty="0">
                <a:solidFill>
                  <a:srgbClr val="000000"/>
                </a:solidFill>
                <a:latin typeface="Consolas" panose="020B0609020204030204" pitchFamily="49" charset="0"/>
              </a:rPr>
              <a:t> </a:t>
            </a:r>
            <a:r>
              <a:rPr lang="en-US" altLang="zh-CN" sz="1200" b="1" dirty="0">
                <a:solidFill>
                  <a:srgbClr val="7F0055"/>
                </a:solidFill>
                <a:latin typeface="Consolas" panose="020B0609020204030204" pitchFamily="49" charset="0"/>
              </a:rPr>
              <a:t>extends</a:t>
            </a:r>
            <a:r>
              <a:rPr lang="en-US" altLang="zh-CN" sz="1200" b="1" dirty="0">
                <a:solidFill>
                  <a:srgbClr val="000000"/>
                </a:solidFill>
                <a:latin typeface="Consolas" panose="020B0609020204030204" pitchFamily="49" charset="0"/>
              </a:rPr>
              <a:t> </a:t>
            </a:r>
            <a:r>
              <a:rPr lang="en-US" altLang="zh-CN" sz="1200" b="1" dirty="0" err="1">
                <a:solidFill>
                  <a:srgbClr val="000000"/>
                </a:solidFill>
                <a:latin typeface="Consolas" panose="020B0609020204030204" pitchFamily="49" charset="0"/>
              </a:rPr>
              <a:t>IntSet</a:t>
            </a:r>
            <a:r>
              <a:rPr lang="en-US" altLang="zh-CN" sz="1200" b="1" dirty="0">
                <a:solidFill>
                  <a:srgbClr val="000000"/>
                </a:solidFill>
                <a:latin typeface="Consolas" panose="020B0609020204030204" pitchFamily="49" charset="0"/>
              </a:rPr>
              <a:t> </a:t>
            </a:r>
            <a:r>
              <a:rPr lang="en-US" altLang="zh-CN" sz="1200" b="1" dirty="0" smtClean="0">
                <a:solidFill>
                  <a:srgbClr val="000000"/>
                </a:solidFill>
                <a:latin typeface="Consolas" panose="020B0609020204030204" pitchFamily="49" charset="0"/>
              </a:rPr>
              <a:t>{ </a:t>
            </a:r>
          </a:p>
          <a:p>
            <a:r>
              <a:rPr lang="en-US" altLang="zh-CN" sz="1200" b="1" dirty="0">
                <a:solidFill>
                  <a:srgbClr val="000000"/>
                </a:solidFill>
                <a:latin typeface="Consolas" panose="020B0609020204030204" pitchFamily="49" charset="0"/>
              </a:rPr>
              <a:t> </a:t>
            </a:r>
            <a:r>
              <a:rPr lang="en-US" altLang="zh-CN" sz="1200" b="1" dirty="0" smtClean="0">
                <a:solidFill>
                  <a:srgbClr val="000000"/>
                </a:solidFill>
                <a:latin typeface="Consolas" panose="020B0609020204030204" pitchFamily="49" charset="0"/>
              </a:rPr>
              <a:t> </a:t>
            </a:r>
            <a:r>
              <a:rPr lang="en-US" altLang="zh-CN" sz="1200" dirty="0" smtClean="0">
                <a:solidFill>
                  <a:srgbClr val="3F7F5F"/>
                </a:solidFill>
                <a:latin typeface="Consolas" panose="020B0609020204030204" pitchFamily="49" charset="0"/>
              </a:rPr>
              <a:t>/*@OVERVIEW</a:t>
            </a:r>
            <a:r>
              <a:rPr lang="en-US" altLang="zh-CN" sz="1200" dirty="0">
                <a:solidFill>
                  <a:srgbClr val="3F7F5F"/>
                </a:solidFill>
                <a:latin typeface="Consolas" panose="020B0609020204030204" pitchFamily="49" charset="0"/>
              </a:rPr>
              <a:t>: </a:t>
            </a:r>
            <a:r>
              <a:rPr lang="en-US" altLang="zh-CN" sz="1200" dirty="0" err="1">
                <a:solidFill>
                  <a:srgbClr val="3F7F5F"/>
                </a:solidFill>
                <a:latin typeface="Consolas" panose="020B0609020204030204" pitchFamily="49" charset="0"/>
              </a:rPr>
              <a:t>MaxlntSet</a:t>
            </a:r>
            <a:r>
              <a:rPr lang="en-US" altLang="zh-CN" sz="1200" dirty="0">
                <a:solidFill>
                  <a:srgbClr val="3F7F5F"/>
                </a:solidFill>
                <a:latin typeface="Consolas" panose="020B0609020204030204" pitchFamily="49" charset="0"/>
              </a:rPr>
              <a:t> is a </a:t>
            </a:r>
            <a:r>
              <a:rPr lang="en-US" altLang="zh-CN" sz="1200" u="sng" dirty="0">
                <a:solidFill>
                  <a:srgbClr val="3F7F5F"/>
                </a:solidFill>
                <a:latin typeface="Consolas" panose="020B0609020204030204" pitchFamily="49" charset="0"/>
              </a:rPr>
              <a:t>subtype of </a:t>
            </a:r>
            <a:r>
              <a:rPr lang="en-US" altLang="zh-CN" sz="1200" u="sng" dirty="0" err="1" smtClean="0">
                <a:solidFill>
                  <a:srgbClr val="3F7F5F"/>
                </a:solidFill>
                <a:latin typeface="Consolas" panose="020B0609020204030204" pitchFamily="49" charset="0"/>
              </a:rPr>
              <a:t>IntSet</a:t>
            </a:r>
            <a:r>
              <a:rPr lang="en-US" altLang="zh-CN" sz="1200" u="sng" dirty="0" smtClean="0">
                <a:solidFill>
                  <a:srgbClr val="3F7F5F"/>
                </a:solidFill>
                <a:latin typeface="Consolas" panose="020B0609020204030204" pitchFamily="49" charset="0"/>
              </a:rPr>
              <a:t>, which manages the maximal elements stored in the set.</a:t>
            </a:r>
            <a:endParaRPr lang="en-US" altLang="zh-CN" sz="1200" u="sng" dirty="0">
              <a:solidFill>
                <a:srgbClr val="3F7F5F"/>
              </a:solidFill>
              <a:latin typeface="Consolas" panose="020B0609020204030204" pitchFamily="49" charset="0"/>
            </a:endParaRPr>
          </a:p>
          <a:p>
            <a:r>
              <a:rPr lang="en-US" altLang="zh-CN" sz="1200" b="1" dirty="0">
                <a:solidFill>
                  <a:srgbClr val="3F7F5F"/>
                </a:solidFill>
                <a:latin typeface="Consolas" panose="020B0609020204030204" pitchFamily="49" charset="0"/>
              </a:rPr>
              <a:t> </a:t>
            </a:r>
            <a:r>
              <a:rPr lang="en-US" altLang="zh-CN" sz="1200" b="1" dirty="0" smtClean="0">
                <a:solidFill>
                  <a:srgbClr val="3F7F5F"/>
                </a:solidFill>
                <a:latin typeface="Consolas" panose="020B0609020204030204" pitchFamily="49" charset="0"/>
              </a:rPr>
              <a:t> </a:t>
            </a:r>
            <a:r>
              <a:rPr lang="en-US" altLang="zh-CN" sz="1200" b="1" dirty="0" smtClean="0">
                <a:solidFill>
                  <a:srgbClr val="7F0055"/>
                </a:solidFill>
                <a:latin typeface="Consolas" panose="020B0609020204030204" pitchFamily="49" charset="0"/>
              </a:rPr>
              <a:t>public</a:t>
            </a:r>
            <a:r>
              <a:rPr lang="en-US" altLang="zh-CN" sz="1200" b="1" dirty="0" smtClean="0">
                <a:solidFill>
                  <a:srgbClr val="000000"/>
                </a:solidFill>
                <a:latin typeface="Consolas" panose="020B0609020204030204" pitchFamily="49" charset="0"/>
              </a:rPr>
              <a:t> </a:t>
            </a:r>
            <a:r>
              <a:rPr lang="en-US" altLang="zh-CN" sz="1200" b="1" u="sng" dirty="0" err="1" smtClean="0">
                <a:solidFill>
                  <a:srgbClr val="000000"/>
                </a:solidFill>
                <a:latin typeface="Consolas" panose="020B0609020204030204" pitchFamily="49" charset="0"/>
              </a:rPr>
              <a:t>MaxIntSet</a:t>
            </a:r>
            <a:r>
              <a:rPr lang="en-US" altLang="zh-CN" sz="1200" b="1" u="sng" dirty="0" smtClean="0">
                <a:solidFill>
                  <a:srgbClr val="000000"/>
                </a:solidFill>
                <a:latin typeface="Consolas" panose="020B0609020204030204" pitchFamily="49" charset="0"/>
              </a:rPr>
              <a:t> </a:t>
            </a:r>
            <a:r>
              <a:rPr lang="en-US" altLang="zh-CN" sz="1200" b="1" u="sng" dirty="0">
                <a:solidFill>
                  <a:srgbClr val="000000"/>
                </a:solidFill>
                <a:latin typeface="Consolas" panose="020B0609020204030204" pitchFamily="49" charset="0"/>
              </a:rPr>
              <a:t>( </a:t>
            </a:r>
            <a:r>
              <a:rPr lang="en-US" altLang="zh-CN" sz="1200" b="1" u="sng" dirty="0" smtClean="0">
                <a:solidFill>
                  <a:srgbClr val="000000"/>
                </a:solidFill>
                <a:latin typeface="Consolas" panose="020B0609020204030204" pitchFamily="49" charset="0"/>
              </a:rPr>
              <a:t>)</a:t>
            </a:r>
          </a:p>
          <a:p>
            <a:r>
              <a:rPr lang="en-US" altLang="zh-CN" sz="1100" b="1" dirty="0">
                <a:solidFill>
                  <a:srgbClr val="003399"/>
                </a:solidFill>
                <a:latin typeface="Courier New" panose="02070309020205020404" pitchFamily="49" charset="0"/>
              </a:rPr>
              <a:t>  </a:t>
            </a:r>
            <a:r>
              <a:rPr lang="en-US" altLang="zh-CN" sz="1100" b="1" dirty="0" smtClean="0">
                <a:solidFill>
                  <a:srgbClr val="003399"/>
                </a:solidFill>
                <a:latin typeface="Courier New" panose="02070309020205020404" pitchFamily="49" charset="0"/>
              </a:rPr>
              <a:t>/*@effects: </a:t>
            </a:r>
            <a:r>
              <a:rPr lang="en-US" altLang="zh-CN" sz="1100" b="1" dirty="0" err="1" smtClean="0">
                <a:solidFill>
                  <a:srgbClr val="003399"/>
                </a:solidFill>
                <a:latin typeface="Courier New" panose="02070309020205020404" pitchFamily="49" charset="0"/>
              </a:rPr>
              <a:t>this.size</a:t>
            </a:r>
            <a:r>
              <a:rPr lang="en-US" altLang="zh-CN" sz="1100" b="1" dirty="0" smtClean="0">
                <a:solidFill>
                  <a:srgbClr val="003399"/>
                </a:solidFill>
                <a:latin typeface="Courier New" panose="02070309020205020404" pitchFamily="49" charset="0"/>
              </a:rPr>
              <a:t> </a:t>
            </a:r>
            <a:r>
              <a:rPr lang="en-US" altLang="zh-CN" sz="1200" dirty="0" smtClean="0">
                <a:solidFill>
                  <a:srgbClr val="3F7F5F"/>
                </a:solidFill>
                <a:latin typeface="Consolas" panose="020B0609020204030204" pitchFamily="49" charset="0"/>
              </a:rPr>
              <a:t>== 0 &amp;&amp; </a:t>
            </a:r>
            <a:r>
              <a:rPr lang="en-US" altLang="zh-CN" sz="1200" dirty="0" err="1" smtClean="0">
                <a:solidFill>
                  <a:srgbClr val="3F7F5F"/>
                </a:solidFill>
                <a:latin typeface="Consolas" panose="020B0609020204030204" pitchFamily="49" charset="0"/>
              </a:rPr>
              <a:t>this.max</a:t>
            </a:r>
            <a:r>
              <a:rPr lang="en-US" altLang="zh-CN" sz="1200" dirty="0" smtClean="0">
                <a:solidFill>
                  <a:srgbClr val="3F7F5F"/>
                </a:solidFill>
                <a:latin typeface="Consolas" panose="020B0609020204030204" pitchFamily="49" charset="0"/>
              </a:rPr>
              <a:t> == MINIMAL_INT*/</a:t>
            </a:r>
            <a:endParaRPr lang="en-US" altLang="zh-CN" sz="1200" dirty="0">
              <a:solidFill>
                <a:srgbClr val="3F7F5F"/>
              </a:solidFill>
              <a:latin typeface="Consolas" panose="020B0609020204030204" pitchFamily="49" charset="0"/>
            </a:endParaRPr>
          </a:p>
          <a:p>
            <a:r>
              <a:rPr lang="en-US" altLang="zh-CN" sz="1200" b="1" dirty="0">
                <a:solidFill>
                  <a:srgbClr val="3F7F5F"/>
                </a:solidFill>
                <a:latin typeface="Consolas" panose="020B0609020204030204" pitchFamily="49" charset="0"/>
              </a:rPr>
              <a:t> </a:t>
            </a:r>
            <a:r>
              <a:rPr lang="en-US" altLang="zh-CN" sz="1200" b="1" dirty="0" smtClean="0">
                <a:solidFill>
                  <a:srgbClr val="3F7F5F"/>
                </a:solidFill>
                <a:latin typeface="Consolas" panose="020B0609020204030204" pitchFamily="49" charset="0"/>
              </a:rPr>
              <a:t> </a:t>
            </a:r>
            <a:r>
              <a:rPr lang="en-US" altLang="zh-CN" sz="1200" b="1" dirty="0" smtClean="0">
                <a:solidFill>
                  <a:srgbClr val="7F0055"/>
                </a:solidFill>
                <a:latin typeface="Consolas" panose="020B0609020204030204" pitchFamily="49" charset="0"/>
              </a:rPr>
              <a:t>public</a:t>
            </a:r>
            <a:r>
              <a:rPr lang="en-US" altLang="zh-CN" sz="1200" b="1" dirty="0" smtClean="0">
                <a:solidFill>
                  <a:srgbClr val="000000"/>
                </a:solidFill>
                <a:latin typeface="Consolas" panose="020B0609020204030204" pitchFamily="49" charset="0"/>
              </a:rPr>
              <a:t> </a:t>
            </a:r>
            <a:r>
              <a:rPr lang="en-US" altLang="zh-CN" sz="1200" b="1" dirty="0" err="1">
                <a:solidFill>
                  <a:srgbClr val="7F0055"/>
                </a:solidFill>
                <a:latin typeface="Consolas" panose="020B0609020204030204" pitchFamily="49" charset="0"/>
              </a:rPr>
              <a:t>int</a:t>
            </a:r>
            <a:r>
              <a:rPr lang="en-US" altLang="zh-CN" sz="1200" b="1" dirty="0">
                <a:solidFill>
                  <a:srgbClr val="000000"/>
                </a:solidFill>
                <a:latin typeface="Consolas" panose="020B0609020204030204" pitchFamily="49" charset="0"/>
              </a:rPr>
              <a:t> max ( </a:t>
            </a:r>
            <a:r>
              <a:rPr lang="en-US" altLang="zh-CN" sz="1200" b="1" dirty="0" smtClean="0">
                <a:solidFill>
                  <a:srgbClr val="000000"/>
                </a:solidFill>
                <a:latin typeface="Consolas" panose="020B0609020204030204" pitchFamily="49" charset="0"/>
              </a:rPr>
              <a:t>)</a:t>
            </a:r>
            <a:endParaRPr lang="en-US" altLang="zh-CN" sz="1200" b="1" u="sng" dirty="0">
              <a:solidFill>
                <a:srgbClr val="000000"/>
              </a:solidFill>
              <a:latin typeface="Consolas" panose="020B0609020204030204" pitchFamily="49" charset="0"/>
            </a:endParaRPr>
          </a:p>
          <a:p>
            <a:r>
              <a:rPr lang="en-US" altLang="zh-CN" sz="1200" b="1" dirty="0">
                <a:solidFill>
                  <a:srgbClr val="000000"/>
                </a:solidFill>
                <a:latin typeface="Consolas" panose="020B0609020204030204" pitchFamily="49" charset="0"/>
              </a:rPr>
              <a:t> </a:t>
            </a:r>
            <a:r>
              <a:rPr lang="en-US" altLang="zh-CN" sz="1200" b="1" dirty="0" smtClean="0">
                <a:solidFill>
                  <a:srgbClr val="000000"/>
                </a:solidFill>
                <a:latin typeface="Consolas" panose="020B0609020204030204" pitchFamily="49" charset="0"/>
              </a:rPr>
              <a:t> </a:t>
            </a:r>
            <a:r>
              <a:rPr lang="en-US" altLang="zh-CN" sz="1200" dirty="0" smtClean="0">
                <a:solidFill>
                  <a:srgbClr val="3F7F5F"/>
                </a:solidFill>
                <a:latin typeface="Consolas" panose="020B0609020204030204" pitchFamily="49" charset="0"/>
              </a:rPr>
              <a:t>/*@EFFECTS </a:t>
            </a:r>
            <a:r>
              <a:rPr lang="zh-CN" altLang="en-US" sz="1200" dirty="0" smtClean="0">
                <a:solidFill>
                  <a:srgbClr val="3F7F5F"/>
                </a:solidFill>
                <a:latin typeface="Consolas" panose="020B0609020204030204" pitchFamily="49" charset="0"/>
              </a:rPr>
              <a:t>：</a:t>
            </a:r>
            <a:r>
              <a:rPr lang="en-US" altLang="zh-CN" sz="1200" dirty="0" smtClean="0">
                <a:solidFill>
                  <a:srgbClr val="3F7F5F"/>
                </a:solidFill>
                <a:latin typeface="Consolas" panose="020B0609020204030204" pitchFamily="49" charset="0"/>
              </a:rPr>
              <a:t>\result == </a:t>
            </a:r>
            <a:r>
              <a:rPr lang="en-US" altLang="zh-CN" sz="1200" dirty="0" err="1" smtClean="0">
                <a:solidFill>
                  <a:srgbClr val="3F7F5F"/>
                </a:solidFill>
                <a:latin typeface="Consolas" panose="020B0609020204030204" pitchFamily="49" charset="0"/>
              </a:rPr>
              <a:t>this.max</a:t>
            </a:r>
            <a:r>
              <a:rPr lang="en-US" altLang="zh-CN" sz="1200" dirty="0" smtClean="0">
                <a:solidFill>
                  <a:srgbClr val="3F7F5F"/>
                </a:solidFill>
                <a:latin typeface="Consolas" panose="020B0609020204030204" pitchFamily="49" charset="0"/>
              </a:rPr>
              <a:t>*/</a:t>
            </a:r>
          </a:p>
          <a:p>
            <a:r>
              <a:rPr lang="en-US" altLang="zh-CN" sz="1100" b="1" dirty="0" smtClean="0">
                <a:solidFill>
                  <a:srgbClr val="003399"/>
                </a:solidFill>
                <a:latin typeface="Courier New" panose="02070309020205020404" pitchFamily="49" charset="0"/>
              </a:rPr>
              <a:t>  public </a:t>
            </a:r>
            <a:r>
              <a:rPr lang="en-US" altLang="zh-CN" sz="1100" b="1" dirty="0">
                <a:solidFill>
                  <a:srgbClr val="003399"/>
                </a:solidFill>
                <a:latin typeface="Courier New" panose="02070309020205020404" pitchFamily="49" charset="0"/>
              </a:rPr>
              <a:t>void </a:t>
            </a:r>
            <a:r>
              <a:rPr lang="en-US" altLang="zh-CN" sz="1100" b="1" dirty="0">
                <a:latin typeface="Courier New" panose="02070309020205020404" pitchFamily="49" charset="0"/>
              </a:rPr>
              <a:t>insert (</a:t>
            </a:r>
            <a:r>
              <a:rPr lang="en-US" altLang="zh-CN" sz="1100" b="1" dirty="0" err="1">
                <a:latin typeface="Courier New" panose="02070309020205020404" pitchFamily="49" charset="0"/>
              </a:rPr>
              <a:t>int</a:t>
            </a:r>
            <a:r>
              <a:rPr lang="en-US" altLang="zh-CN" sz="1100" b="1" dirty="0">
                <a:latin typeface="Courier New" panose="02070309020205020404" pitchFamily="49" charset="0"/>
              </a:rPr>
              <a:t> x)</a:t>
            </a:r>
          </a:p>
          <a:p>
            <a:r>
              <a:rPr lang="en-US" altLang="zh-CN" sz="1100" b="1" dirty="0" smtClean="0">
                <a:solidFill>
                  <a:srgbClr val="003399"/>
                </a:solidFill>
                <a:latin typeface="Courier New" panose="02070309020205020404" pitchFamily="49" charset="0"/>
              </a:rPr>
              <a:t>  /*@</a:t>
            </a:r>
            <a:r>
              <a:rPr lang="en-US" altLang="zh-CN" sz="1100" b="1" dirty="0">
                <a:solidFill>
                  <a:srgbClr val="003399"/>
                </a:solidFill>
                <a:latin typeface="Courier New" panose="02070309020205020404" pitchFamily="49" charset="0"/>
              </a:rPr>
              <a:t>modifies: </a:t>
            </a:r>
            <a:r>
              <a:rPr lang="en-US" altLang="zh-CN" sz="1100" b="1" dirty="0">
                <a:solidFill>
                  <a:srgbClr val="990000"/>
                </a:solidFill>
                <a:latin typeface="Courier New" panose="02070309020205020404" pitchFamily="49" charset="0"/>
              </a:rPr>
              <a:t>this</a:t>
            </a:r>
            <a:endParaRPr lang="en-US" altLang="zh-CN" sz="1100" b="1" dirty="0">
              <a:solidFill>
                <a:srgbClr val="003399"/>
              </a:solidFill>
              <a:latin typeface="Courier New" panose="02070309020205020404" pitchFamily="49" charset="0"/>
            </a:endParaRPr>
          </a:p>
          <a:p>
            <a:r>
              <a:rPr lang="en-US" altLang="zh-CN" sz="1100" b="1" dirty="0">
                <a:solidFill>
                  <a:srgbClr val="003399"/>
                </a:solidFill>
                <a:latin typeface="Courier New" panose="02070309020205020404" pitchFamily="49" charset="0"/>
              </a:rPr>
              <a:t>  </a:t>
            </a:r>
            <a:r>
              <a:rPr lang="en-US" altLang="zh-CN" sz="1100" b="1" dirty="0" smtClean="0">
                <a:solidFill>
                  <a:srgbClr val="003399"/>
                </a:solidFill>
                <a:latin typeface="Courier New" panose="02070309020205020404" pitchFamily="49" charset="0"/>
              </a:rPr>
              <a:t>  </a:t>
            </a:r>
            <a:r>
              <a:rPr lang="en-US" altLang="zh-CN" sz="1100" b="1" dirty="0">
                <a:solidFill>
                  <a:srgbClr val="003399"/>
                </a:solidFill>
                <a:latin typeface="Courier New" panose="02070309020205020404" pitchFamily="49" charset="0"/>
              </a:rPr>
              <a:t>@effects: </a:t>
            </a:r>
            <a:r>
              <a:rPr lang="en-US" altLang="zh-CN" sz="1100" b="1" dirty="0" err="1">
                <a:solidFill>
                  <a:srgbClr val="003399"/>
                </a:solidFill>
                <a:latin typeface="Courier New" panose="02070309020205020404" pitchFamily="49" charset="0"/>
              </a:rPr>
              <a:t>this.isIn</a:t>
            </a:r>
            <a:r>
              <a:rPr lang="en-US" altLang="zh-CN" sz="1100" b="1" dirty="0">
                <a:solidFill>
                  <a:srgbClr val="003399"/>
                </a:solidFill>
                <a:latin typeface="Courier New" panose="02070309020205020404" pitchFamily="49" charset="0"/>
              </a:rPr>
              <a:t>(x)==true</a:t>
            </a:r>
            <a:r>
              <a:rPr lang="zh-CN" altLang="en-US" sz="1100" b="1" dirty="0">
                <a:solidFill>
                  <a:srgbClr val="003399"/>
                </a:solidFill>
                <a:latin typeface="Courier New" panose="02070309020205020404" pitchFamily="49" charset="0"/>
              </a:rPr>
              <a:t> </a:t>
            </a:r>
            <a:r>
              <a:rPr lang="en-US" altLang="zh-CN" sz="1100" b="1" dirty="0">
                <a:solidFill>
                  <a:srgbClr val="003399"/>
                </a:solidFill>
                <a:latin typeface="Courier New" panose="02070309020205020404" pitchFamily="49" charset="0"/>
              </a:rPr>
              <a:t>&amp;&amp; \all </a:t>
            </a:r>
            <a:r>
              <a:rPr lang="en-US" altLang="zh-CN" sz="1100" b="1" dirty="0" err="1">
                <a:solidFill>
                  <a:srgbClr val="003399"/>
                </a:solidFill>
                <a:latin typeface="Courier New" panose="02070309020205020404" pitchFamily="49" charset="0"/>
              </a:rPr>
              <a:t>int</a:t>
            </a:r>
            <a:r>
              <a:rPr lang="en-US" altLang="zh-CN" sz="1100" b="1" dirty="0">
                <a:solidFill>
                  <a:srgbClr val="003399"/>
                </a:solidFill>
                <a:latin typeface="Courier New" panose="02070309020205020404" pitchFamily="49" charset="0"/>
              </a:rPr>
              <a:t> </a:t>
            </a:r>
            <a:r>
              <a:rPr lang="en-US" altLang="zh-CN" sz="1100" b="1" dirty="0" err="1">
                <a:solidFill>
                  <a:srgbClr val="003399"/>
                </a:solidFill>
                <a:latin typeface="Courier New" panose="02070309020205020404" pitchFamily="49" charset="0"/>
              </a:rPr>
              <a:t>i</a:t>
            </a:r>
            <a:r>
              <a:rPr lang="en-US" altLang="zh-CN" sz="1100" b="1" dirty="0" smtClean="0">
                <a:solidFill>
                  <a:srgbClr val="003399"/>
                </a:solidFill>
                <a:latin typeface="Courier New" panose="02070309020205020404" pitchFamily="49" charset="0"/>
              </a:rPr>
              <a:t>;&lt;=</a:t>
            </a:r>
            <a:r>
              <a:rPr lang="en-US" altLang="zh-CN" sz="1100" b="1" dirty="0" err="1">
                <a:solidFill>
                  <a:srgbClr val="003399"/>
                </a:solidFill>
                <a:latin typeface="Courier New" panose="02070309020205020404" pitchFamily="49" charset="0"/>
              </a:rPr>
              <a:t>i</a:t>
            </a:r>
            <a:r>
              <a:rPr lang="en-US" altLang="zh-CN" sz="1100" b="1" dirty="0">
                <a:solidFill>
                  <a:srgbClr val="003399"/>
                </a:solidFill>
                <a:latin typeface="Courier New" panose="02070309020205020404" pitchFamily="49" charset="0"/>
              </a:rPr>
              <a:t>&lt;\old(this).size</a:t>
            </a:r>
            <a:r>
              <a:rPr lang="en-US" altLang="zh-CN" sz="1100" b="1" dirty="0" smtClean="0">
                <a:solidFill>
                  <a:srgbClr val="003399"/>
                </a:solidFill>
                <a:latin typeface="Courier New" panose="02070309020205020404" pitchFamily="49" charset="0"/>
              </a:rPr>
              <a:t>; </a:t>
            </a:r>
            <a:r>
              <a:rPr lang="en-US" altLang="zh-CN" sz="1100" b="1" dirty="0" err="1" smtClean="0">
                <a:solidFill>
                  <a:srgbClr val="003399"/>
                </a:solidFill>
                <a:latin typeface="Courier New" panose="02070309020205020404" pitchFamily="49" charset="0"/>
              </a:rPr>
              <a:t>this.isIn</a:t>
            </a:r>
            <a:r>
              <a:rPr lang="en-US" altLang="zh-CN" sz="1100" b="1" dirty="0">
                <a:solidFill>
                  <a:srgbClr val="003399"/>
                </a:solidFill>
                <a:latin typeface="Courier New" panose="02070309020205020404" pitchFamily="49" charset="0"/>
              </a:rPr>
              <a:t>(\old(this)[</a:t>
            </a:r>
            <a:r>
              <a:rPr lang="en-US" altLang="zh-CN" sz="1100" b="1" dirty="0" err="1">
                <a:solidFill>
                  <a:srgbClr val="003399"/>
                </a:solidFill>
                <a:latin typeface="Courier New" panose="02070309020205020404" pitchFamily="49" charset="0"/>
              </a:rPr>
              <a:t>i</a:t>
            </a:r>
            <a:r>
              <a:rPr lang="en-US" altLang="zh-CN" sz="1100" b="1" dirty="0" smtClean="0">
                <a:solidFill>
                  <a:srgbClr val="003399"/>
                </a:solidFill>
                <a:latin typeface="Courier New" panose="02070309020205020404" pitchFamily="49" charset="0"/>
              </a:rPr>
              <a:t>]) &amp;&amp; (x&gt;\old(this).max)==&gt;(</a:t>
            </a:r>
            <a:r>
              <a:rPr lang="en-US" altLang="zh-CN" sz="1100" b="1" dirty="0" err="1" smtClean="0">
                <a:solidFill>
                  <a:srgbClr val="003399"/>
                </a:solidFill>
                <a:latin typeface="Courier New" panose="02070309020205020404" pitchFamily="49" charset="0"/>
              </a:rPr>
              <a:t>this.max</a:t>
            </a:r>
            <a:r>
              <a:rPr lang="en-US" altLang="zh-CN" sz="1100" b="1" dirty="0" smtClean="0">
                <a:solidFill>
                  <a:srgbClr val="003399"/>
                </a:solidFill>
                <a:latin typeface="Courier New" panose="02070309020205020404" pitchFamily="49" charset="0"/>
              </a:rPr>
              <a:t> == x)</a:t>
            </a:r>
            <a:r>
              <a:rPr lang="zh-CN" altLang="en-US" sz="1100" b="1" dirty="0" smtClean="0">
                <a:solidFill>
                  <a:srgbClr val="003399"/>
                </a:solidFill>
                <a:latin typeface="Courier New" panose="02070309020205020404" pitchFamily="49" charset="0"/>
              </a:rPr>
              <a:t>*</a:t>
            </a:r>
            <a:r>
              <a:rPr lang="en-US" altLang="zh-CN" sz="1100" b="1" dirty="0" smtClean="0">
                <a:solidFill>
                  <a:srgbClr val="003399"/>
                </a:solidFill>
                <a:latin typeface="Courier New" panose="02070309020205020404" pitchFamily="49" charset="0"/>
              </a:rPr>
              <a:t>/</a:t>
            </a:r>
            <a:endParaRPr lang="en-US" altLang="zh-CN" sz="1200" dirty="0">
              <a:solidFill>
                <a:srgbClr val="3F7F5F"/>
              </a:solidFill>
              <a:latin typeface="Consolas" panose="020B0609020204030204" pitchFamily="49" charset="0"/>
            </a:endParaRPr>
          </a:p>
          <a:p>
            <a:r>
              <a:rPr lang="en-US" altLang="zh-CN" sz="1200" dirty="0">
                <a:solidFill>
                  <a:srgbClr val="000000"/>
                </a:solidFill>
                <a:latin typeface="Consolas" panose="020B0609020204030204" pitchFamily="49" charset="0"/>
              </a:rPr>
              <a:t>}</a:t>
            </a:r>
            <a:endParaRPr lang="zh-CN" altLang="en-US" sz="1200" dirty="0"/>
          </a:p>
        </p:txBody>
      </p:sp>
      <p:sp>
        <p:nvSpPr>
          <p:cNvPr id="7" name="灯片编号占位符 6"/>
          <p:cNvSpPr>
            <a:spLocks noGrp="1"/>
          </p:cNvSpPr>
          <p:nvPr>
            <p:ph type="sldNum" sz="quarter" idx="12"/>
          </p:nvPr>
        </p:nvSpPr>
        <p:spPr/>
        <p:txBody>
          <a:bodyPr/>
          <a:lstStyle/>
          <a:p>
            <a:fld id="{51D33244-3606-41CE-A48D-47F57B9C6720}" type="slidenum">
              <a:rPr lang="zh-CN" altLang="en-US" smtClean="0"/>
              <a:t>7</a:t>
            </a:fld>
            <a:endParaRPr lang="zh-CN" altLang="en-US" dirty="0"/>
          </a:p>
        </p:txBody>
      </p:sp>
    </p:spTree>
    <p:extLst>
      <p:ext uri="{BB962C8B-B14F-4D97-AF65-F5344CB8AC3E}">
        <p14:creationId xmlns:p14="http://schemas.microsoft.com/office/powerpoint/2010/main" val="129607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类型层次设计</a:t>
            </a:r>
            <a:endParaRPr lang="zh-CN" altLang="en-US" dirty="0"/>
          </a:p>
        </p:txBody>
      </p:sp>
      <p:sp>
        <p:nvSpPr>
          <p:cNvPr id="3" name="内容占位符 2"/>
          <p:cNvSpPr>
            <a:spLocks noGrp="1"/>
          </p:cNvSpPr>
          <p:nvPr>
            <p:ph idx="1"/>
          </p:nvPr>
        </p:nvSpPr>
        <p:spPr/>
        <p:txBody>
          <a:bodyPr/>
          <a:lstStyle/>
          <a:p>
            <a:r>
              <a:rPr lang="zh-CN" altLang="en-US" dirty="0" smtClean="0"/>
              <a:t>子类的抽象函数</a:t>
            </a:r>
            <a:endParaRPr lang="en-US" altLang="zh-CN" dirty="0" smtClean="0"/>
          </a:p>
          <a:p>
            <a:pPr lvl="1"/>
            <a:r>
              <a:rPr lang="zh-CN" altLang="en-US" dirty="0" smtClean="0"/>
              <a:t>回顾：</a:t>
            </a:r>
            <a:r>
              <a:rPr lang="en-US" altLang="zh-CN" dirty="0"/>
              <a:t> AF: C</a:t>
            </a:r>
            <a:r>
              <a:rPr lang="en-US" altLang="zh-CN" dirty="0">
                <a:sym typeface="Wingdings" panose="05000000000000000000" pitchFamily="2" charset="2"/>
              </a:rPr>
              <a:t>A, AF(c) = …, C</a:t>
            </a:r>
            <a:r>
              <a:rPr lang="zh-CN" altLang="en-US" dirty="0">
                <a:sym typeface="Wingdings" panose="05000000000000000000" pitchFamily="2" charset="2"/>
              </a:rPr>
              <a:t>为表示对象空间</a:t>
            </a:r>
            <a:r>
              <a:rPr lang="en-US" altLang="zh-CN" dirty="0">
                <a:sym typeface="Wingdings" panose="05000000000000000000" pitchFamily="2" charset="2"/>
              </a:rPr>
              <a:t>(</a:t>
            </a:r>
            <a:r>
              <a:rPr lang="zh-CN" altLang="en-US" dirty="0">
                <a:sym typeface="Wingdings" panose="05000000000000000000" pitchFamily="2" charset="2"/>
              </a:rPr>
              <a:t>即类型实现</a:t>
            </a:r>
            <a:r>
              <a:rPr lang="en-US" altLang="zh-CN" dirty="0">
                <a:sym typeface="Wingdings" panose="05000000000000000000" pitchFamily="2" charset="2"/>
              </a:rPr>
              <a:t>)</a:t>
            </a:r>
            <a:r>
              <a:rPr lang="zh-CN" altLang="en-US" dirty="0">
                <a:sym typeface="Wingdings" panose="05000000000000000000" pitchFamily="2" charset="2"/>
              </a:rPr>
              <a:t>，</a:t>
            </a:r>
            <a:r>
              <a:rPr lang="en-US" altLang="zh-CN" dirty="0">
                <a:sym typeface="Wingdings" panose="05000000000000000000" pitchFamily="2" charset="2"/>
              </a:rPr>
              <a:t>A</a:t>
            </a:r>
            <a:r>
              <a:rPr lang="zh-CN" altLang="en-US" dirty="0">
                <a:sym typeface="Wingdings" panose="05000000000000000000" pitchFamily="2" charset="2"/>
              </a:rPr>
              <a:t>为抽象对</a:t>
            </a:r>
            <a:r>
              <a:rPr lang="zh-CN" altLang="en-US" dirty="0" smtClean="0">
                <a:sym typeface="Wingdings" panose="05000000000000000000" pitchFamily="2" charset="2"/>
              </a:rPr>
              <a:t>象空间</a:t>
            </a:r>
            <a:endParaRPr lang="en-US" altLang="zh-CN" dirty="0" smtClean="0">
              <a:sym typeface="Wingdings" panose="05000000000000000000" pitchFamily="2" charset="2"/>
            </a:endParaRPr>
          </a:p>
          <a:p>
            <a:r>
              <a:rPr lang="en-US" altLang="zh-CN" dirty="0" err="1" smtClean="0">
                <a:sym typeface="Wingdings" panose="05000000000000000000" pitchFamily="2" charset="2"/>
              </a:rPr>
              <a:t>IntSet</a:t>
            </a:r>
            <a:r>
              <a:rPr lang="zh-CN" altLang="en-US" dirty="0" smtClean="0">
                <a:sym typeface="Wingdings" panose="05000000000000000000" pitchFamily="2" charset="2"/>
              </a:rPr>
              <a:t>抽象函数</a:t>
            </a:r>
            <a:endParaRPr lang="en-US" altLang="zh-CN" dirty="0" smtClean="0">
              <a:sym typeface="Wingdings" panose="05000000000000000000" pitchFamily="2" charset="2"/>
            </a:endParaRPr>
          </a:p>
          <a:p>
            <a:pPr lvl="1"/>
            <a:r>
              <a:rPr lang="zh-CN" altLang="en-US" dirty="0" smtClean="0"/>
              <a:t>表示对象：</a:t>
            </a:r>
            <a:r>
              <a:rPr lang="en-US" altLang="zh-CN" dirty="0" smtClean="0"/>
              <a:t>Vector </a:t>
            </a:r>
            <a:r>
              <a:rPr lang="en-US" altLang="zh-CN" dirty="0" err="1" smtClean="0"/>
              <a:t>els</a:t>
            </a:r>
            <a:endParaRPr lang="en-US" altLang="zh-CN" dirty="0" smtClean="0"/>
          </a:p>
          <a:p>
            <a:pPr lvl="1"/>
            <a:r>
              <a:rPr lang="en-US" altLang="zh-CN" dirty="0" smtClean="0"/>
              <a:t>AF(c</a:t>
            </a:r>
            <a:r>
              <a:rPr lang="en-US" altLang="zh-CN" dirty="0"/>
              <a:t>) = {</a:t>
            </a:r>
            <a:r>
              <a:rPr lang="en-US" altLang="zh-CN" dirty="0" err="1"/>
              <a:t>c.els</a:t>
            </a:r>
            <a:r>
              <a:rPr lang="en-US" altLang="zh-CN" dirty="0"/>
              <a:t>[</a:t>
            </a:r>
            <a:r>
              <a:rPr lang="en-US" altLang="zh-CN" dirty="0" err="1"/>
              <a:t>i</a:t>
            </a:r>
            <a:r>
              <a:rPr lang="en-US" altLang="zh-CN" dirty="0"/>
              <a:t>].intValue|0&lt;=</a:t>
            </a:r>
            <a:r>
              <a:rPr lang="en-US" altLang="zh-CN" dirty="0" err="1"/>
              <a:t>i</a:t>
            </a:r>
            <a:r>
              <a:rPr lang="en-US" altLang="zh-CN" dirty="0"/>
              <a:t>&lt;</a:t>
            </a:r>
            <a:r>
              <a:rPr lang="en-US" altLang="zh-CN" dirty="0" err="1"/>
              <a:t>c.els.size</a:t>
            </a:r>
            <a:r>
              <a:rPr lang="en-US" altLang="zh-CN" dirty="0" smtClean="0"/>
              <a:t>}</a:t>
            </a:r>
          </a:p>
          <a:p>
            <a:r>
              <a:rPr lang="en-US" altLang="zh-CN" dirty="0" err="1" smtClean="0"/>
              <a:t>MaxIntSet</a:t>
            </a:r>
            <a:r>
              <a:rPr lang="zh-CN" altLang="en-US" dirty="0" smtClean="0"/>
              <a:t>抽象函数</a:t>
            </a:r>
            <a:endParaRPr lang="en-US" altLang="zh-CN" dirty="0" smtClean="0"/>
          </a:p>
          <a:p>
            <a:pPr lvl="1"/>
            <a:r>
              <a:rPr lang="zh-CN" altLang="en-US" dirty="0" smtClean="0"/>
              <a:t>表示对象：</a:t>
            </a:r>
            <a:r>
              <a:rPr lang="en-US" altLang="zh-CN" dirty="0" smtClean="0"/>
              <a:t>(</a:t>
            </a:r>
            <a:r>
              <a:rPr lang="en-US" altLang="zh-CN" i="1" dirty="0" smtClean="0"/>
              <a:t>Vector </a:t>
            </a:r>
            <a:r>
              <a:rPr lang="en-US" altLang="zh-CN" i="1" dirty="0" err="1" smtClean="0"/>
              <a:t>els</a:t>
            </a:r>
            <a:r>
              <a:rPr lang="en-US" altLang="zh-CN" dirty="0" smtClean="0"/>
              <a:t>), </a:t>
            </a:r>
            <a:r>
              <a:rPr lang="en-US" altLang="zh-CN" dirty="0" err="1" smtClean="0"/>
              <a:t>int</a:t>
            </a:r>
            <a:r>
              <a:rPr lang="en-US" altLang="zh-CN" dirty="0" smtClean="0"/>
              <a:t> biggest</a:t>
            </a:r>
          </a:p>
          <a:p>
            <a:pPr lvl="1"/>
            <a:r>
              <a:rPr lang="en-US" altLang="zh-CN" dirty="0" smtClean="0"/>
              <a:t>AF(c) = ?</a:t>
            </a:r>
            <a:endParaRPr lang="zh-CN" altLang="en-US" dirty="0"/>
          </a:p>
        </p:txBody>
      </p:sp>
      <p:sp>
        <p:nvSpPr>
          <p:cNvPr id="4" name="矩形 3"/>
          <p:cNvSpPr/>
          <p:nvPr/>
        </p:nvSpPr>
        <p:spPr>
          <a:xfrm>
            <a:off x="2953553" y="5273913"/>
            <a:ext cx="3142447" cy="369332"/>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altLang="zh-CN" dirty="0" err="1" smtClean="0"/>
              <a:t>AF_MaxIntSet</a:t>
            </a:r>
            <a:r>
              <a:rPr lang="en-US" altLang="zh-CN" dirty="0" smtClean="0"/>
              <a:t>(c) = </a:t>
            </a:r>
            <a:r>
              <a:rPr lang="en-US" altLang="zh-CN" dirty="0" err="1" smtClean="0"/>
              <a:t>AF_IntSet</a:t>
            </a:r>
            <a:r>
              <a:rPr lang="en-US" altLang="zh-CN" dirty="0" smtClean="0"/>
              <a:t>(c)</a:t>
            </a:r>
            <a:endParaRPr lang="zh-CN" altLang="en-US" dirty="0"/>
          </a:p>
        </p:txBody>
      </p:sp>
      <p:sp>
        <p:nvSpPr>
          <p:cNvPr id="5" name="矩形 4"/>
          <p:cNvSpPr/>
          <p:nvPr/>
        </p:nvSpPr>
        <p:spPr>
          <a:xfrm>
            <a:off x="6884942" y="4627582"/>
            <a:ext cx="4468858" cy="646331"/>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r>
              <a:rPr lang="zh-CN" altLang="en-US" dirty="0" smtClean="0"/>
              <a:t>子类抽象对象空间中的各个元素是否都在父类抽象对象空间能够找到？</a:t>
            </a:r>
            <a:endParaRPr lang="zh-CN" altLang="en-US" dirty="0"/>
          </a:p>
        </p:txBody>
      </p:sp>
      <p:sp>
        <p:nvSpPr>
          <p:cNvPr id="6" name="灯片编号占位符 5"/>
          <p:cNvSpPr>
            <a:spLocks noGrp="1"/>
          </p:cNvSpPr>
          <p:nvPr>
            <p:ph type="sldNum" sz="quarter" idx="12"/>
          </p:nvPr>
        </p:nvSpPr>
        <p:spPr/>
        <p:txBody>
          <a:bodyPr/>
          <a:lstStyle/>
          <a:p>
            <a:fld id="{51D33244-3606-41CE-A48D-47F57B9C6720}" type="slidenum">
              <a:rPr lang="zh-CN" altLang="en-US" smtClean="0"/>
              <a:t>8</a:t>
            </a:fld>
            <a:endParaRPr lang="zh-CN" altLang="en-US"/>
          </a:p>
        </p:txBody>
      </p:sp>
    </p:spTree>
    <p:extLst>
      <p:ext uri="{BB962C8B-B14F-4D97-AF65-F5344CB8AC3E}">
        <p14:creationId xmlns:p14="http://schemas.microsoft.com/office/powerpoint/2010/main" val="189783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类型层次设计</a:t>
            </a:r>
            <a:endParaRPr lang="zh-CN" altLang="en-US" dirty="0"/>
          </a:p>
        </p:txBody>
      </p:sp>
      <p:sp>
        <p:nvSpPr>
          <p:cNvPr id="3" name="内容占位符 2"/>
          <p:cNvSpPr>
            <a:spLocks noGrp="1"/>
          </p:cNvSpPr>
          <p:nvPr>
            <p:ph idx="1"/>
          </p:nvPr>
        </p:nvSpPr>
        <p:spPr/>
        <p:txBody>
          <a:bodyPr/>
          <a:lstStyle/>
          <a:p>
            <a:r>
              <a:rPr lang="zh-CN" altLang="en-US" dirty="0" smtClean="0"/>
              <a:t>并不是所有的子类抽象函数都和父类一致</a:t>
            </a:r>
            <a:endParaRPr lang="en-US" altLang="zh-CN" dirty="0" smtClean="0"/>
          </a:p>
          <a:p>
            <a:pPr lvl="1"/>
            <a:r>
              <a:rPr lang="en-US" altLang="zh-CN" dirty="0" err="1" smtClean="0"/>
              <a:t>IntSet</a:t>
            </a:r>
            <a:r>
              <a:rPr lang="zh-CN" altLang="en-US" dirty="0" smtClean="0"/>
              <a:t>，</a:t>
            </a:r>
            <a:r>
              <a:rPr lang="en-US" altLang="zh-CN" dirty="0" err="1" smtClean="0"/>
              <a:t>ComplexSet</a:t>
            </a:r>
            <a:r>
              <a:rPr lang="en-US" altLang="zh-CN" dirty="0" smtClean="0"/>
              <a:t>(</a:t>
            </a:r>
            <a:r>
              <a:rPr lang="zh-CN" altLang="en-US" dirty="0" smtClean="0"/>
              <a:t>复数集</a:t>
            </a:r>
            <a:r>
              <a:rPr lang="en-US" altLang="zh-CN" dirty="0" smtClean="0"/>
              <a:t>)</a:t>
            </a:r>
          </a:p>
          <a:p>
            <a:pPr lvl="1"/>
            <a:r>
              <a:rPr lang="en-US" altLang="zh-CN" dirty="0" err="1" smtClean="0"/>
              <a:t>AF_IntSet</a:t>
            </a:r>
            <a:r>
              <a:rPr lang="en-US" altLang="zh-CN" dirty="0" smtClean="0"/>
              <a:t>(c) = </a:t>
            </a:r>
            <a:r>
              <a:rPr lang="en-US" altLang="zh-CN" dirty="0"/>
              <a:t>{</a:t>
            </a:r>
            <a:r>
              <a:rPr lang="en-US" altLang="zh-CN" dirty="0" err="1"/>
              <a:t>c.els</a:t>
            </a:r>
            <a:r>
              <a:rPr lang="en-US" altLang="zh-CN" dirty="0"/>
              <a:t>[</a:t>
            </a:r>
            <a:r>
              <a:rPr lang="en-US" altLang="zh-CN" dirty="0" err="1"/>
              <a:t>i</a:t>
            </a:r>
            <a:r>
              <a:rPr lang="en-US" altLang="zh-CN" dirty="0"/>
              <a:t>].intValue|0&lt;=</a:t>
            </a:r>
            <a:r>
              <a:rPr lang="en-US" altLang="zh-CN" dirty="0" err="1"/>
              <a:t>i</a:t>
            </a:r>
            <a:r>
              <a:rPr lang="en-US" altLang="zh-CN" dirty="0"/>
              <a:t>&lt;</a:t>
            </a:r>
            <a:r>
              <a:rPr lang="en-US" altLang="zh-CN" dirty="0" err="1"/>
              <a:t>c.els.size</a:t>
            </a:r>
            <a:r>
              <a:rPr lang="en-US" altLang="zh-CN" dirty="0"/>
              <a:t>}</a:t>
            </a:r>
          </a:p>
          <a:p>
            <a:pPr lvl="1"/>
            <a:r>
              <a:rPr lang="en-US" altLang="zh-CN" dirty="0" err="1" smtClean="0"/>
              <a:t>AF_ComplexSet</a:t>
            </a:r>
            <a:r>
              <a:rPr lang="en-US" altLang="zh-CN" dirty="0" smtClean="0"/>
              <a:t>(c) = (</a:t>
            </a:r>
            <a:r>
              <a:rPr lang="en-US" altLang="zh-CN" dirty="0" err="1" smtClean="0"/>
              <a:t>AF_IntSet</a:t>
            </a:r>
            <a:r>
              <a:rPr lang="en-US" altLang="zh-CN" dirty="0" smtClean="0"/>
              <a:t>(c)</a:t>
            </a:r>
            <a:r>
              <a:rPr lang="en-US" altLang="zh-CN" dirty="0"/>
              <a:t>,</a:t>
            </a:r>
            <a:r>
              <a:rPr lang="en-US" altLang="zh-CN" dirty="0" smtClean="0"/>
              <a:t> {</a:t>
            </a:r>
            <a:r>
              <a:rPr lang="en-US" altLang="zh-CN" dirty="0" err="1" smtClean="0"/>
              <a:t>c.mels</a:t>
            </a:r>
            <a:r>
              <a:rPr lang="en-US" altLang="zh-CN" dirty="0" smtClean="0"/>
              <a:t>[</a:t>
            </a:r>
            <a:r>
              <a:rPr lang="en-US" altLang="zh-CN" dirty="0" err="1" smtClean="0"/>
              <a:t>i</a:t>
            </a:r>
            <a:r>
              <a:rPr lang="en-US" altLang="zh-CN" dirty="0"/>
              <a:t>].intValue|0&lt;=</a:t>
            </a:r>
            <a:r>
              <a:rPr lang="en-US" altLang="zh-CN" dirty="0" err="1" smtClean="0"/>
              <a:t>i</a:t>
            </a:r>
            <a:r>
              <a:rPr lang="en-US" altLang="zh-CN" dirty="0" smtClean="0"/>
              <a:t>&lt;</a:t>
            </a:r>
            <a:r>
              <a:rPr lang="en-US" altLang="zh-CN" dirty="0" err="1" smtClean="0"/>
              <a:t>c.mels.size</a:t>
            </a:r>
            <a:r>
              <a:rPr lang="en-US" altLang="zh-CN" dirty="0" smtClean="0"/>
              <a:t>})</a:t>
            </a:r>
          </a:p>
          <a:p>
            <a:r>
              <a:rPr lang="zh-CN" altLang="en-US" dirty="0" smtClean="0"/>
              <a:t>子类与父类的表示不变式</a:t>
            </a:r>
            <a:endParaRPr lang="en-US" altLang="zh-CN" dirty="0" smtClean="0"/>
          </a:p>
          <a:p>
            <a:pPr lvl="1"/>
            <a:r>
              <a:rPr lang="en-US" altLang="zh-CN" i="1" dirty="0" err="1" smtClean="0"/>
              <a:t>I_sub</a:t>
            </a:r>
            <a:r>
              <a:rPr lang="en-US" altLang="zh-CN" i="1" dirty="0" smtClean="0"/>
              <a:t>(c)</a:t>
            </a:r>
            <a:r>
              <a:rPr lang="en-US" altLang="zh-CN" dirty="0" smtClean="0"/>
              <a:t> implies </a:t>
            </a:r>
            <a:r>
              <a:rPr lang="en-US" altLang="zh-CN" i="1" dirty="0" err="1" smtClean="0"/>
              <a:t>I_super</a:t>
            </a:r>
            <a:r>
              <a:rPr lang="en-US" altLang="zh-CN" i="1" dirty="0" smtClean="0"/>
              <a:t>(c)</a:t>
            </a:r>
          </a:p>
          <a:p>
            <a:pPr lvl="1"/>
            <a:r>
              <a:rPr lang="en-US" altLang="zh-CN" dirty="0" err="1" smtClean="0"/>
              <a:t>I_IntSet</a:t>
            </a:r>
            <a:r>
              <a:rPr lang="en-US" altLang="zh-CN" dirty="0" smtClean="0"/>
              <a:t>(c): </a:t>
            </a:r>
            <a:r>
              <a:rPr lang="en-US" altLang="zh-CN" dirty="0" smtClean="0"/>
              <a:t>(</a:t>
            </a:r>
            <a:r>
              <a:rPr lang="en-US" altLang="zh-CN" dirty="0" err="1" smtClean="0"/>
              <a:t>c.els</a:t>
            </a:r>
            <a:r>
              <a:rPr lang="en-US" altLang="zh-CN" dirty="0" smtClean="0"/>
              <a:t> </a:t>
            </a:r>
            <a:r>
              <a:rPr lang="en-US" altLang="zh-CN" dirty="0"/>
              <a:t>&lt;&gt; </a:t>
            </a:r>
            <a:r>
              <a:rPr lang="en-US" altLang="zh-CN" dirty="0" smtClean="0"/>
              <a:t>null) </a:t>
            </a:r>
            <a:r>
              <a:rPr lang="en-US" altLang="zh-CN" dirty="0"/>
              <a:t>&amp;&amp; </a:t>
            </a:r>
            <a:r>
              <a:rPr lang="en-US" altLang="zh-CN" dirty="0" smtClean="0"/>
              <a:t>(</a:t>
            </a:r>
            <a:r>
              <a:rPr lang="en-US" altLang="zh-CN" dirty="0" err="1" smtClean="0"/>
              <a:t>c.els</a:t>
            </a:r>
            <a:r>
              <a:rPr lang="en-US" altLang="zh-CN" dirty="0" smtClean="0"/>
              <a:t>[</a:t>
            </a:r>
            <a:r>
              <a:rPr lang="en-US" altLang="zh-CN" dirty="0" err="1" smtClean="0"/>
              <a:t>i</a:t>
            </a:r>
            <a:r>
              <a:rPr lang="en-US" altLang="zh-CN" dirty="0"/>
              <a:t>] is an Integer for all 0&lt;=</a:t>
            </a:r>
            <a:r>
              <a:rPr lang="en-US" altLang="zh-CN" dirty="0" err="1" smtClean="0"/>
              <a:t>i</a:t>
            </a:r>
            <a:r>
              <a:rPr lang="en-US" altLang="zh-CN" dirty="0" smtClean="0"/>
              <a:t>&lt;</a:t>
            </a:r>
            <a:r>
              <a:rPr lang="en-US" altLang="zh-CN" dirty="0" err="1" smtClean="0"/>
              <a:t>c.els.size</a:t>
            </a:r>
            <a:r>
              <a:rPr lang="en-US" altLang="zh-CN" dirty="0" smtClean="0"/>
              <a:t>) </a:t>
            </a:r>
            <a:r>
              <a:rPr lang="en-US" altLang="zh-CN" dirty="0"/>
              <a:t>&amp;&amp; </a:t>
            </a:r>
            <a:r>
              <a:rPr lang="en-US" altLang="zh-CN" dirty="0" smtClean="0"/>
              <a:t>(</a:t>
            </a:r>
            <a:r>
              <a:rPr lang="en-US" altLang="zh-CN" dirty="0" err="1" smtClean="0"/>
              <a:t>c.els</a:t>
            </a:r>
            <a:r>
              <a:rPr lang="en-US" altLang="zh-CN" dirty="0" smtClean="0"/>
              <a:t>[</a:t>
            </a:r>
            <a:r>
              <a:rPr lang="en-US" altLang="zh-CN" dirty="0" err="1" smtClean="0"/>
              <a:t>i</a:t>
            </a:r>
            <a:r>
              <a:rPr lang="en-US" altLang="zh-CN" dirty="0"/>
              <a:t>].</a:t>
            </a:r>
            <a:r>
              <a:rPr lang="en-US" altLang="zh-CN" dirty="0" err="1"/>
              <a:t>intValue</a:t>
            </a:r>
            <a:r>
              <a:rPr lang="en-US" altLang="zh-CN" dirty="0"/>
              <a:t> &lt;&gt; </a:t>
            </a:r>
            <a:r>
              <a:rPr lang="en-US" altLang="zh-CN" dirty="0" err="1"/>
              <a:t>c.els</a:t>
            </a:r>
            <a:r>
              <a:rPr lang="en-US" altLang="zh-CN" dirty="0"/>
              <a:t>[j].</a:t>
            </a:r>
            <a:r>
              <a:rPr lang="en-US" altLang="zh-CN" dirty="0" err="1"/>
              <a:t>intValue</a:t>
            </a:r>
            <a:r>
              <a:rPr lang="en-US" altLang="zh-CN" dirty="0"/>
              <a:t> for all 0&lt;=</a:t>
            </a:r>
            <a:r>
              <a:rPr lang="en-US" altLang="zh-CN" dirty="0" err="1"/>
              <a:t>i</a:t>
            </a:r>
            <a:r>
              <a:rPr lang="en-US" altLang="zh-CN" dirty="0"/>
              <a:t> &lt;j&lt;=</a:t>
            </a:r>
            <a:r>
              <a:rPr lang="en-US" altLang="zh-CN" dirty="0" err="1" smtClean="0"/>
              <a:t>c.els.size</a:t>
            </a:r>
            <a:r>
              <a:rPr lang="en-US" altLang="zh-CN" dirty="0" smtClean="0"/>
              <a:t>)</a:t>
            </a:r>
            <a:endParaRPr lang="en-US" altLang="zh-CN" dirty="0"/>
          </a:p>
          <a:p>
            <a:pPr lvl="1"/>
            <a:r>
              <a:rPr lang="en-US" altLang="zh-CN" dirty="0" err="1" smtClean="0">
                <a:solidFill>
                  <a:srgbClr val="C00000"/>
                </a:solidFill>
              </a:rPr>
              <a:t>I_MaxIntSet</a:t>
            </a:r>
            <a:r>
              <a:rPr lang="en-US" altLang="zh-CN" dirty="0" smtClean="0">
                <a:solidFill>
                  <a:srgbClr val="C00000"/>
                </a:solidFill>
              </a:rPr>
              <a:t>(c): </a:t>
            </a:r>
            <a:r>
              <a:rPr lang="en-US" altLang="zh-CN" dirty="0" err="1" smtClean="0">
                <a:solidFill>
                  <a:srgbClr val="C00000"/>
                </a:solidFill>
              </a:rPr>
              <a:t>I_IntSet</a:t>
            </a:r>
            <a:r>
              <a:rPr lang="en-US" altLang="zh-CN" dirty="0" smtClean="0">
                <a:solidFill>
                  <a:srgbClr val="C00000"/>
                </a:solidFill>
              </a:rPr>
              <a:t>(c) </a:t>
            </a:r>
            <a:r>
              <a:rPr lang="en-US" altLang="zh-CN" u="sng" dirty="0" smtClean="0">
                <a:solidFill>
                  <a:srgbClr val="C00000"/>
                </a:solidFill>
              </a:rPr>
              <a:t>&amp;&amp;</a:t>
            </a:r>
            <a:r>
              <a:rPr lang="en-US" altLang="zh-CN" dirty="0" smtClean="0">
                <a:solidFill>
                  <a:srgbClr val="C00000"/>
                </a:solidFill>
              </a:rPr>
              <a:t> ((</a:t>
            </a:r>
            <a:r>
              <a:rPr lang="en-US" altLang="zh-CN" dirty="0" err="1" smtClean="0">
                <a:solidFill>
                  <a:srgbClr val="C00000"/>
                </a:solidFill>
              </a:rPr>
              <a:t>c.els.size</a:t>
            </a:r>
            <a:r>
              <a:rPr lang="en-US" altLang="zh-CN" dirty="0" smtClean="0">
                <a:solidFill>
                  <a:srgbClr val="C00000"/>
                </a:solidFill>
              </a:rPr>
              <a:t> &gt; 0) </a:t>
            </a:r>
            <a:r>
              <a:rPr lang="en-US" altLang="zh-CN" dirty="0" smtClean="0">
                <a:solidFill>
                  <a:srgbClr val="C00000"/>
                </a:solidFill>
                <a:sym typeface="Wingdings" panose="05000000000000000000" pitchFamily="2" charset="2"/>
              </a:rPr>
              <a:t>(</a:t>
            </a:r>
            <a:r>
              <a:rPr lang="en-US" altLang="zh-CN" dirty="0" err="1" smtClean="0">
                <a:solidFill>
                  <a:srgbClr val="C00000"/>
                </a:solidFill>
              </a:rPr>
              <a:t>c.biggest</a:t>
            </a:r>
            <a:r>
              <a:rPr lang="en-US" altLang="zh-CN" dirty="0" smtClean="0">
                <a:solidFill>
                  <a:srgbClr val="C00000"/>
                </a:solidFill>
              </a:rPr>
              <a:t> &gt;= </a:t>
            </a:r>
            <a:r>
              <a:rPr lang="en-US" altLang="zh-CN" dirty="0" err="1" smtClean="0">
                <a:solidFill>
                  <a:srgbClr val="C00000"/>
                </a:solidFill>
              </a:rPr>
              <a:t>c.els</a:t>
            </a:r>
            <a:r>
              <a:rPr lang="en-US" altLang="zh-CN" dirty="0" smtClean="0">
                <a:solidFill>
                  <a:srgbClr val="C00000"/>
                </a:solidFill>
              </a:rPr>
              <a:t>[</a:t>
            </a:r>
            <a:r>
              <a:rPr lang="en-US" altLang="zh-CN" dirty="0" err="1" smtClean="0">
                <a:solidFill>
                  <a:srgbClr val="C00000"/>
                </a:solidFill>
              </a:rPr>
              <a:t>i</a:t>
            </a:r>
            <a:r>
              <a:rPr lang="en-US" altLang="zh-CN" dirty="0" smtClean="0">
                <a:solidFill>
                  <a:srgbClr val="C00000"/>
                </a:solidFill>
              </a:rPr>
              <a:t>] for all 0&lt;=</a:t>
            </a:r>
            <a:r>
              <a:rPr lang="en-US" altLang="zh-CN" dirty="0" err="1" smtClean="0">
                <a:solidFill>
                  <a:srgbClr val="C00000"/>
                </a:solidFill>
              </a:rPr>
              <a:t>i</a:t>
            </a:r>
            <a:r>
              <a:rPr lang="en-US" altLang="zh-CN" dirty="0" smtClean="0">
                <a:solidFill>
                  <a:srgbClr val="C00000"/>
                </a:solidFill>
              </a:rPr>
              <a:t>&lt;</a:t>
            </a:r>
            <a:r>
              <a:rPr lang="en-US" altLang="zh-CN" dirty="0" err="1" smtClean="0">
                <a:solidFill>
                  <a:srgbClr val="C00000"/>
                </a:solidFill>
              </a:rPr>
              <a:t>c.els.size</a:t>
            </a:r>
            <a:r>
              <a:rPr lang="en-US" altLang="zh-CN" dirty="0" smtClean="0">
                <a:solidFill>
                  <a:srgbClr val="C00000"/>
                </a:solidFill>
              </a:rPr>
              <a:t> &amp;&amp; </a:t>
            </a:r>
            <a:r>
              <a:rPr lang="en-US" altLang="zh-CN" dirty="0" smtClean="0">
                <a:solidFill>
                  <a:srgbClr val="C00000"/>
                </a:solidFill>
                <a:sym typeface="Symbol" panose="05050102010706020507" pitchFamily="18" charset="2"/>
              </a:rPr>
              <a:t>k,0&lt;=k&lt;</a:t>
            </a:r>
            <a:r>
              <a:rPr lang="en-US" altLang="zh-CN" dirty="0" err="1" smtClean="0">
                <a:solidFill>
                  <a:srgbClr val="C00000"/>
                </a:solidFill>
                <a:sym typeface="Symbol" panose="05050102010706020507" pitchFamily="18" charset="2"/>
              </a:rPr>
              <a:t>c.els.size</a:t>
            </a:r>
            <a:r>
              <a:rPr lang="en-US" altLang="zh-CN" dirty="0" smtClean="0">
                <a:solidFill>
                  <a:srgbClr val="C00000"/>
                </a:solidFill>
                <a:sym typeface="Symbol" panose="05050102010706020507" pitchFamily="18" charset="2"/>
              </a:rPr>
              <a:t>, </a:t>
            </a:r>
            <a:r>
              <a:rPr lang="en-US" altLang="zh-CN" dirty="0" err="1" smtClean="0">
                <a:solidFill>
                  <a:srgbClr val="C00000"/>
                </a:solidFill>
              </a:rPr>
              <a:t>c.biggest</a:t>
            </a:r>
            <a:r>
              <a:rPr lang="en-US" altLang="zh-CN" dirty="0" smtClean="0">
                <a:solidFill>
                  <a:srgbClr val="C00000"/>
                </a:solidFill>
              </a:rPr>
              <a:t> = </a:t>
            </a:r>
            <a:r>
              <a:rPr lang="en-US" altLang="zh-CN" dirty="0" err="1" smtClean="0">
                <a:solidFill>
                  <a:srgbClr val="C00000"/>
                </a:solidFill>
              </a:rPr>
              <a:t>c.els</a:t>
            </a:r>
            <a:r>
              <a:rPr lang="en-US" altLang="zh-CN" dirty="0" smtClean="0">
                <a:solidFill>
                  <a:srgbClr val="C00000"/>
                </a:solidFill>
              </a:rPr>
              <a:t>[k].</a:t>
            </a:r>
            <a:r>
              <a:rPr lang="en-US" altLang="zh-CN" dirty="0" err="1" smtClean="0">
                <a:solidFill>
                  <a:srgbClr val="C00000"/>
                </a:solidFill>
              </a:rPr>
              <a:t>intValue</a:t>
            </a:r>
            <a:r>
              <a:rPr lang="en-US" altLang="zh-CN" dirty="0" smtClean="0">
                <a:solidFill>
                  <a:srgbClr val="C00000"/>
                </a:solidFill>
              </a:rPr>
              <a:t>))</a:t>
            </a:r>
            <a:endParaRPr lang="zh-CN" altLang="en-US" dirty="0">
              <a:solidFill>
                <a:srgbClr val="C00000"/>
              </a:solidFill>
            </a:endParaRPr>
          </a:p>
        </p:txBody>
      </p:sp>
      <p:sp>
        <p:nvSpPr>
          <p:cNvPr id="4" name="矩形 3"/>
          <p:cNvSpPr/>
          <p:nvPr/>
        </p:nvSpPr>
        <p:spPr>
          <a:xfrm>
            <a:off x="6367903" y="3678128"/>
            <a:ext cx="4970658" cy="400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zh-CN" altLang="en-US" sz="2000" dirty="0" smtClean="0"/>
              <a:t>这里的</a:t>
            </a:r>
            <a:r>
              <a:rPr lang="en-US" altLang="zh-CN" sz="2000" dirty="0" smtClean="0"/>
              <a:t>c</a:t>
            </a:r>
            <a:r>
              <a:rPr lang="zh-CN" altLang="en-US" sz="2000" dirty="0" smtClean="0"/>
              <a:t>是</a:t>
            </a:r>
            <a:r>
              <a:rPr lang="en-US" altLang="zh-CN" sz="2000" dirty="0" err="1" smtClean="0"/>
              <a:t>MaxIntSet</a:t>
            </a:r>
            <a:r>
              <a:rPr lang="zh-CN" altLang="en-US" sz="2000" dirty="0" smtClean="0"/>
              <a:t>对象，不是</a:t>
            </a:r>
            <a:r>
              <a:rPr lang="en-US" altLang="zh-CN" sz="2000" dirty="0" err="1" smtClean="0"/>
              <a:t>IntSet</a:t>
            </a:r>
            <a:r>
              <a:rPr lang="zh-CN" altLang="en-US" sz="2000" dirty="0" smtClean="0"/>
              <a:t>对象。</a:t>
            </a:r>
            <a:endParaRPr lang="zh-CN" altLang="en-US" sz="2000" dirty="0"/>
          </a:p>
        </p:txBody>
      </p:sp>
      <p:sp>
        <p:nvSpPr>
          <p:cNvPr id="5" name="灯片编号占位符 4"/>
          <p:cNvSpPr>
            <a:spLocks noGrp="1"/>
          </p:cNvSpPr>
          <p:nvPr>
            <p:ph type="sldNum" sz="quarter" idx="12"/>
          </p:nvPr>
        </p:nvSpPr>
        <p:spPr/>
        <p:txBody>
          <a:bodyPr/>
          <a:lstStyle/>
          <a:p>
            <a:fld id="{51D33244-3606-41CE-A48D-47F57B9C6720}" type="slidenum">
              <a:rPr lang="zh-CN" altLang="en-US" smtClean="0"/>
              <a:t>9</a:t>
            </a:fld>
            <a:endParaRPr lang="zh-CN" altLang="en-US"/>
          </a:p>
        </p:txBody>
      </p:sp>
    </p:spTree>
    <p:extLst>
      <p:ext uri="{BB962C8B-B14F-4D97-AF65-F5344CB8AC3E}">
        <p14:creationId xmlns:p14="http://schemas.microsoft.com/office/powerpoint/2010/main" val="244674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3350</TotalTime>
  <Words>3287</Words>
  <Application>Microsoft Office PowerPoint</Application>
  <PresentationFormat>宽屏</PresentationFormat>
  <Paragraphs>446</Paragraphs>
  <Slides>30</Slides>
  <Notes>13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30</vt:i4>
      </vt:variant>
    </vt:vector>
  </HeadingPairs>
  <TitlesOfParts>
    <vt:vector size="41" baseType="lpstr">
      <vt:lpstr>宋体</vt:lpstr>
      <vt:lpstr>Arial</vt:lpstr>
      <vt:lpstr>Calibri</vt:lpstr>
      <vt:lpstr>Calibri Light</vt:lpstr>
      <vt:lpstr>Consolas</vt:lpstr>
      <vt:lpstr>Courier New</vt:lpstr>
      <vt:lpstr>Symbol</vt:lpstr>
      <vt:lpstr>Tahoma</vt:lpstr>
      <vt:lpstr>Times New Roman</vt:lpstr>
      <vt:lpstr>Wingdings</vt:lpstr>
      <vt:lpstr>Office 主题</vt:lpstr>
      <vt:lpstr>第十一讲：类型层次规格与迭代抽象</vt:lpstr>
      <vt:lpstr>本讲提纲</vt:lpstr>
      <vt:lpstr>回顾类型层次</vt:lpstr>
      <vt:lpstr>回顾类型层次</vt:lpstr>
      <vt:lpstr>回顾类型层次</vt:lpstr>
      <vt:lpstr>类型层次设计</vt:lpstr>
      <vt:lpstr>类型层次设计</vt:lpstr>
      <vt:lpstr>类型层次设计</vt:lpstr>
      <vt:lpstr>类型层次设计</vt:lpstr>
      <vt:lpstr>类型层次设计</vt:lpstr>
      <vt:lpstr>类型层次的设计</vt:lpstr>
      <vt:lpstr>类型层次的设计</vt:lpstr>
      <vt:lpstr>类型层次下的正确性检查问题</vt:lpstr>
      <vt:lpstr>类型层次下的正确性检查问题</vt:lpstr>
      <vt:lpstr>集合元素的迭代访问</vt:lpstr>
      <vt:lpstr>集合元素的迭代访问</vt:lpstr>
      <vt:lpstr>集合元素的迭代访问</vt:lpstr>
      <vt:lpstr>集合元素的迭代访问</vt:lpstr>
      <vt:lpstr>定义</vt:lpstr>
      <vt:lpstr>示例：Poly and IntSet</vt:lpstr>
      <vt:lpstr>迭代访问的状态变化</vt:lpstr>
      <vt:lpstr>生成器的抽象函数和不变式</vt:lpstr>
      <vt:lpstr>Poly生成器抽象函数在运行时的变化</vt:lpstr>
      <vt:lpstr>生成器的实现模板</vt:lpstr>
      <vt:lpstr>课堂练习</vt:lpstr>
      <vt:lpstr>如果你想支持remove操作</vt:lpstr>
      <vt:lpstr>如果你想支持remove操作</vt:lpstr>
      <vt:lpstr>更加简便的迭代支持</vt:lpstr>
      <vt:lpstr>作业：扩展出租车呼叫应答系统</vt:lpstr>
      <vt:lpstr>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第七讲：类型层次规格与迭代器规格</dc:title>
  <dc:creator>Ji Wu</dc:creator>
  <cp:lastModifiedBy>Ji Wu</cp:lastModifiedBy>
  <cp:revision>1270</cp:revision>
  <dcterms:created xsi:type="dcterms:W3CDTF">2014-03-01T04:18:45Z</dcterms:created>
  <dcterms:modified xsi:type="dcterms:W3CDTF">2017-05-12T00:49:44Z</dcterms:modified>
</cp:coreProperties>
</file>