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97" r:id="rId4"/>
    <p:sldId id="324" r:id="rId5"/>
    <p:sldId id="323" r:id="rId6"/>
    <p:sldId id="326" r:id="rId7"/>
    <p:sldId id="327" r:id="rId8"/>
    <p:sldId id="377" r:id="rId9"/>
    <p:sldId id="378" r:id="rId10"/>
    <p:sldId id="384" r:id="rId11"/>
    <p:sldId id="328" r:id="rId12"/>
    <p:sldId id="329" r:id="rId13"/>
    <p:sldId id="334" r:id="rId14"/>
    <p:sldId id="325" r:id="rId15"/>
    <p:sldId id="335" r:id="rId16"/>
    <p:sldId id="305" r:id="rId17"/>
    <p:sldId id="339" r:id="rId18"/>
    <p:sldId id="340" r:id="rId19"/>
    <p:sldId id="341" r:id="rId20"/>
    <p:sldId id="342" r:id="rId21"/>
    <p:sldId id="343" r:id="rId22"/>
    <p:sldId id="344" r:id="rId23"/>
    <p:sldId id="346" r:id="rId24"/>
    <p:sldId id="347" r:id="rId25"/>
    <p:sldId id="348" r:id="rId26"/>
    <p:sldId id="349" r:id="rId27"/>
    <p:sldId id="350" r:id="rId28"/>
    <p:sldId id="356" r:id="rId29"/>
    <p:sldId id="355" r:id="rId30"/>
    <p:sldId id="357" r:id="rId31"/>
    <p:sldId id="358" r:id="rId32"/>
    <p:sldId id="367" r:id="rId33"/>
    <p:sldId id="379" r:id="rId34"/>
    <p:sldId id="380" r:id="rId35"/>
    <p:sldId id="381" r:id="rId36"/>
    <p:sldId id="383" r:id="rId37"/>
    <p:sldId id="382" r:id="rId38"/>
    <p:sldId id="371" r:id="rId39"/>
    <p:sldId id="37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03" autoAdjust="0"/>
  </p:normalViewPr>
  <p:slideViewPr>
    <p:cSldViewPr snapToGrid="0">
      <p:cViewPr varScale="1">
        <p:scale>
          <a:sx n="65" d="100"/>
          <a:sy n="65" d="100"/>
        </p:scale>
        <p:origin x="61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EF39A-0511-404F-9998-503F4A3D67E5}" type="datetimeFigureOut">
              <a:rPr lang="zh-CN" altLang="en-US" smtClean="0"/>
              <a:t>2017/5/19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7E503-5F8A-482F-A113-96DDBC0E25A1}" type="slidenum">
              <a:rPr lang="zh-CN" altLang="en-US" smtClean="0"/>
              <a:t>‹#›</a:t>
            </a:fld>
            <a:endParaRPr lang="zh-CN" altLang="en-US"/>
          </a:p>
        </p:txBody>
      </p:sp>
    </p:spTree>
    <p:extLst>
      <p:ext uri="{BB962C8B-B14F-4D97-AF65-F5344CB8AC3E}">
        <p14:creationId xmlns:p14="http://schemas.microsoft.com/office/powerpoint/2010/main" val="251008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6</a:t>
            </a:fld>
            <a:endParaRPr lang="zh-CN" altLang="en-US"/>
          </a:p>
        </p:txBody>
      </p:sp>
    </p:spTree>
    <p:extLst>
      <p:ext uri="{BB962C8B-B14F-4D97-AF65-F5344CB8AC3E}">
        <p14:creationId xmlns:p14="http://schemas.microsoft.com/office/powerpoint/2010/main" val="23890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Requires: </a:t>
            </a:r>
            <a:r>
              <a:rPr lang="en-US" altLang="zh-CN" dirty="0" err="1" smtClean="0"/>
              <a:t>key.length</a:t>
            </a:r>
            <a:r>
              <a:rPr lang="en-US" altLang="zh-CN" dirty="0" smtClean="0"/>
              <a:t>!=0 &amp;&amp; valid(</a:t>
            </a:r>
            <a:r>
              <a:rPr lang="en-US" altLang="zh-CN" dirty="0" err="1" smtClean="0"/>
              <a:t>docID</a:t>
            </a:r>
            <a:r>
              <a:rPr lang="en-US" altLang="zh-CN" dirty="0" smtClean="0"/>
              <a:t>) &amp;&amp; 0&lt;=</a:t>
            </a:r>
            <a:r>
              <a:rPr lang="en-US" altLang="zh-CN" dirty="0" err="1" smtClean="0"/>
              <a:t>pos</a:t>
            </a:r>
            <a:r>
              <a:rPr lang="en-US" altLang="zh-CN" dirty="0" smtClean="0"/>
              <a:t>&lt;doc(</a:t>
            </a:r>
            <a:r>
              <a:rPr lang="en-US" altLang="zh-CN" dirty="0" err="1" smtClean="0"/>
              <a:t>docID</a:t>
            </a:r>
            <a:r>
              <a:rPr lang="en-US" altLang="zh-CN" dirty="0" smtClean="0"/>
              <a:t>).length &amp;&amp; </a:t>
            </a:r>
            <a:r>
              <a:rPr lang="en-US" altLang="zh-CN" dirty="0" err="1" smtClean="0"/>
              <a:t>left.length</a:t>
            </a:r>
            <a:r>
              <a:rPr lang="en-US" altLang="zh-CN" dirty="0" smtClean="0"/>
              <a:t> &gt; 0 &amp;&amp; </a:t>
            </a:r>
            <a:r>
              <a:rPr lang="en-US" altLang="zh-CN" dirty="0" err="1" smtClean="0"/>
              <a:t>right.length</a:t>
            </a:r>
            <a:r>
              <a:rPr lang="en-US" altLang="zh-CN" baseline="0" dirty="0" smtClean="0"/>
              <a:t> &gt; 0 &amp;&amp; left. words &lt;=2 &amp;&amp; </a:t>
            </a:r>
            <a:r>
              <a:rPr lang="en-US" altLang="zh-CN" baseline="0" dirty="0" err="1" smtClean="0"/>
              <a:t>right.words</a:t>
            </a:r>
            <a:r>
              <a:rPr lang="en-US" altLang="zh-CN" baseline="0" dirty="0" smtClean="0"/>
              <a:t> &lt;= 2</a:t>
            </a:r>
          </a:p>
          <a:p>
            <a:r>
              <a:rPr lang="en-US" altLang="zh-CN" baseline="0" dirty="0" smtClean="0"/>
              <a:t>Effects: \</a:t>
            </a:r>
            <a:r>
              <a:rPr lang="en-US" altLang="zh-CN" baseline="0" dirty="0" err="1" smtClean="0"/>
              <a:t>this.keys.contains</a:t>
            </a:r>
            <a:r>
              <a:rPr lang="en-US" altLang="zh-CN" baseline="0" dirty="0" smtClean="0"/>
              <a:t>(key) &amp;&amp; \</a:t>
            </a:r>
            <a:r>
              <a:rPr lang="en-US" altLang="zh-CN" baseline="0" dirty="0" err="1" smtClean="0"/>
              <a:t>this.docs.contains</a:t>
            </a:r>
            <a:r>
              <a:rPr lang="en-US" altLang="zh-CN" baseline="0" dirty="0" smtClean="0"/>
              <a:t>(doc(</a:t>
            </a:r>
            <a:r>
              <a:rPr lang="en-US" altLang="zh-CN" baseline="0" dirty="0" err="1" smtClean="0"/>
              <a:t>docID</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22</a:t>
            </a:fld>
            <a:endParaRPr lang="zh-CN" altLang="en-US"/>
          </a:p>
        </p:txBody>
      </p:sp>
    </p:spTree>
    <p:extLst>
      <p:ext uri="{BB962C8B-B14F-4D97-AF65-F5344CB8AC3E}">
        <p14:creationId xmlns:p14="http://schemas.microsoft.com/office/powerpoint/2010/main" val="189536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如何知道谁是信任方？从软件系统角度来分析。如果一个类只限于受控范围内的类使用，且这些类是由一个团队的人开发的，大家在设计契约上达成了一致意见，则相应的类可视为信任方。</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26</a:t>
            </a:fld>
            <a:endParaRPr lang="zh-CN" altLang="en-US"/>
          </a:p>
        </p:txBody>
      </p:sp>
    </p:spTree>
    <p:extLst>
      <p:ext uri="{BB962C8B-B14F-4D97-AF65-F5344CB8AC3E}">
        <p14:creationId xmlns:p14="http://schemas.microsoft.com/office/powerpoint/2010/main" val="16582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AF_Map</a:t>
            </a:r>
            <a:r>
              <a:rPr lang="en-US" altLang="zh-CN" dirty="0" smtClean="0"/>
              <a:t>(c) = </a:t>
            </a:r>
            <a:r>
              <a:rPr lang="en-US" altLang="zh-CN" dirty="0" smtClean="0"/>
              <a:t>({</a:t>
            </a:r>
            <a:r>
              <a:rPr lang="en-US" altLang="zh-CN" dirty="0" err="1" smtClean="0"/>
              <a:t>posi</a:t>
            </a:r>
            <a:r>
              <a:rPr lang="en-US" altLang="zh-CN" dirty="0" smtClean="0"/>
              <a:t>=(</a:t>
            </a:r>
            <a:r>
              <a:rPr lang="en-US" altLang="zh-CN" dirty="0" err="1" smtClean="0"/>
              <a:t>xi,yi</a:t>
            </a:r>
            <a:r>
              <a:rPr lang="en-US" altLang="zh-CN" dirty="0" smtClean="0"/>
              <a:t>)|</a:t>
            </a:r>
            <a:r>
              <a:rPr lang="en-US" altLang="zh-CN" dirty="0" err="1" smtClean="0"/>
              <a:t>i</a:t>
            </a:r>
            <a:r>
              <a:rPr lang="en-US" altLang="zh-CN" dirty="0" smtClean="0"/>
              <a:t>…}, {(</a:t>
            </a:r>
            <a:r>
              <a:rPr lang="en-US" altLang="zh-CN" dirty="0" err="1" smtClean="0"/>
              <a:t>posi,posj</a:t>
            </a:r>
            <a:r>
              <a:rPr lang="en-US" altLang="zh-CN" dirty="0" smtClean="0"/>
              <a:t>)|connects(</a:t>
            </a:r>
            <a:r>
              <a:rPr lang="en-US" altLang="zh-CN" dirty="0" err="1" smtClean="0"/>
              <a:t>posi,posj</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32</a:t>
            </a:fld>
            <a:endParaRPr lang="zh-CN" altLang="en-US"/>
          </a:p>
        </p:txBody>
      </p:sp>
    </p:spTree>
    <p:extLst>
      <p:ext uri="{BB962C8B-B14F-4D97-AF65-F5344CB8AC3E}">
        <p14:creationId xmlns:p14="http://schemas.microsoft.com/office/powerpoint/2010/main" val="2197166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Controller</a:t>
            </a:r>
            <a:r>
              <a:rPr lang="zh-CN" altLang="en-US" dirty="0" smtClean="0"/>
              <a:t>类</a:t>
            </a:r>
            <a:r>
              <a:rPr lang="en-US" altLang="zh-CN" dirty="0" smtClean="0"/>
              <a:t>Overview</a:t>
            </a:r>
            <a:r>
              <a:rPr lang="zh-CN" altLang="en-US" dirty="0" smtClean="0"/>
              <a:t>的前半句话介绍抽象数据；后半句话介绍这个类的功能。在类的功能介绍中可以涉及抽象数据，但不能提及具体属性数据。</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38</a:t>
            </a:fld>
            <a:endParaRPr lang="zh-CN" altLang="en-US"/>
          </a:p>
        </p:txBody>
      </p:sp>
    </p:spTree>
    <p:extLst>
      <p:ext uri="{BB962C8B-B14F-4D97-AF65-F5344CB8AC3E}">
        <p14:creationId xmlns:p14="http://schemas.microsoft.com/office/powerpoint/2010/main" val="328862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提问同学们这个后置条件是否正确？</a:t>
            </a:r>
            <a:endParaRPr lang="en-US" altLang="zh-CN" dirty="0" smtClean="0"/>
          </a:p>
          <a:p>
            <a:r>
              <a:rPr lang="en-US" altLang="zh-CN" dirty="0" smtClean="0"/>
              <a:t>--</a:t>
            </a:r>
            <a:r>
              <a:rPr lang="zh-CN" altLang="en-US" dirty="0" smtClean="0"/>
              <a:t>显然存在问题，没有归纳三个点重合的问题。</a:t>
            </a:r>
            <a:r>
              <a:rPr lang="en-US" altLang="zh-CN" dirty="0" smtClean="0"/>
              <a:t>Otherwise</a:t>
            </a:r>
            <a:r>
              <a:rPr lang="zh-CN" altLang="en-US" dirty="0" smtClean="0"/>
              <a:t>概括的不清晰</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7</a:t>
            </a:fld>
            <a:endParaRPr lang="zh-CN" altLang="en-US"/>
          </a:p>
        </p:txBody>
      </p:sp>
    </p:spTree>
    <p:extLst>
      <p:ext uri="{BB962C8B-B14F-4D97-AF65-F5344CB8AC3E}">
        <p14:creationId xmlns:p14="http://schemas.microsoft.com/office/powerpoint/2010/main" val="1338333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Queue: Request[]</a:t>
            </a:r>
            <a:r>
              <a:rPr lang="en-US" altLang="zh-CN" baseline="0" dirty="0" smtClean="0"/>
              <a:t> Pickup(Elevator e, Request </a:t>
            </a:r>
            <a:r>
              <a:rPr lang="en-US" altLang="zh-CN" baseline="0" dirty="0" err="1" smtClean="0"/>
              <a:t>curReq</a:t>
            </a:r>
            <a:r>
              <a:rPr lang="en-US" altLang="zh-CN" baseline="0" dirty="0" smtClean="0"/>
              <a:t>)</a:t>
            </a:r>
          </a:p>
          <a:p>
            <a:r>
              <a:rPr lang="en-US" altLang="zh-CN" baseline="0" dirty="0" smtClean="0"/>
              <a:t>Elevator: </a:t>
            </a:r>
            <a:r>
              <a:rPr lang="en-US" altLang="zh-CN" baseline="0" dirty="0" err="1" smtClean="0"/>
              <a:t>boolean</a:t>
            </a:r>
            <a:r>
              <a:rPr lang="en-US" altLang="zh-CN" baseline="0" dirty="0" smtClean="0"/>
              <a:t> Pickup(Request r)</a:t>
            </a:r>
          </a:p>
          <a:p>
            <a:endParaRPr lang="en-US" altLang="zh-CN" baseline="0" dirty="0" smtClean="0"/>
          </a:p>
          <a:p>
            <a:r>
              <a:rPr lang="en-US" altLang="zh-CN" baseline="0" dirty="0" smtClean="0"/>
              <a:t>Step 1: </a:t>
            </a:r>
            <a:r>
              <a:rPr lang="en-US" altLang="zh-CN" baseline="0" dirty="0" err="1" smtClean="0"/>
              <a:t>Queue:Pickup</a:t>
            </a:r>
            <a:r>
              <a:rPr lang="zh-CN" altLang="en-US" baseline="0" dirty="0" smtClean="0"/>
              <a:t>根据</a:t>
            </a:r>
            <a:r>
              <a:rPr lang="en-US" altLang="zh-CN" baseline="0" dirty="0" smtClean="0"/>
              <a:t>e</a:t>
            </a:r>
            <a:r>
              <a:rPr lang="zh-CN" altLang="en-US" baseline="0" dirty="0" smtClean="0"/>
              <a:t>的状态来扫描队列中满足捎带条件的请求，如果有则返回出去，并从队列中移除。</a:t>
            </a:r>
            <a:endParaRPr lang="en-US" altLang="zh-CN" baseline="0" dirty="0" smtClean="0"/>
          </a:p>
          <a:p>
            <a:r>
              <a:rPr lang="en-US" altLang="zh-CN" baseline="0" dirty="0" smtClean="0"/>
              <a:t>            </a:t>
            </a:r>
            <a:r>
              <a:rPr lang="en-US" altLang="zh-CN" baseline="0" dirty="0" err="1" smtClean="0"/>
              <a:t>Elevator.Pickup</a:t>
            </a:r>
            <a:r>
              <a:rPr lang="zh-CN" altLang="en-US" baseline="0" dirty="0" smtClean="0"/>
              <a:t>根据所传入的请求来判断是否能够捎带，如果能则返回</a:t>
            </a:r>
            <a:r>
              <a:rPr lang="en-US" altLang="zh-CN" baseline="0" dirty="0" smtClean="0"/>
              <a:t>true</a:t>
            </a:r>
            <a:r>
              <a:rPr lang="zh-CN" altLang="en-US" baseline="0" dirty="0" smtClean="0"/>
              <a:t>，并存入可捎带处理的小队列；否则返回</a:t>
            </a:r>
            <a:r>
              <a:rPr lang="en-US" altLang="zh-CN" baseline="0" dirty="0" smtClean="0"/>
              <a:t>false</a:t>
            </a:r>
            <a:r>
              <a:rPr lang="zh-CN" altLang="en-US" baseline="0" dirty="0" smtClean="0"/>
              <a:t>。</a:t>
            </a:r>
            <a:endParaRPr lang="en-US" altLang="zh-CN" baseline="0" dirty="0" smtClean="0"/>
          </a:p>
          <a:p>
            <a:endParaRPr lang="en-US" altLang="zh-CN" baseline="0" dirty="0" smtClean="0"/>
          </a:p>
          <a:p>
            <a:r>
              <a:rPr lang="en-US" altLang="zh-CN" baseline="0" dirty="0" smtClean="0"/>
              <a:t>Step2</a:t>
            </a:r>
            <a:r>
              <a:rPr lang="zh-CN" altLang="en-US" baseline="0" dirty="0" smtClean="0"/>
              <a:t>：</a:t>
            </a:r>
            <a:r>
              <a:rPr lang="en-US" altLang="zh-CN" baseline="0" dirty="0" err="1" smtClean="0"/>
              <a:t>Queue.Pickup</a:t>
            </a:r>
            <a:r>
              <a:rPr lang="zh-CN" altLang="en-US" baseline="0" dirty="0" smtClean="0"/>
              <a:t>执行正确的判定条件是返回的每个</a:t>
            </a:r>
            <a:r>
              <a:rPr lang="en-US" altLang="zh-CN" baseline="0" dirty="0" smtClean="0"/>
              <a:t>request</a:t>
            </a:r>
            <a:r>
              <a:rPr lang="zh-CN" altLang="en-US" baseline="0" dirty="0" smtClean="0"/>
              <a:t>对于</a:t>
            </a:r>
            <a:r>
              <a:rPr lang="en-US" altLang="zh-CN" baseline="0" dirty="0" smtClean="0"/>
              <a:t>e</a:t>
            </a:r>
            <a:r>
              <a:rPr lang="zh-CN" altLang="en-US" baseline="0" dirty="0" smtClean="0"/>
              <a:t>的当前状态而言，都满足捎带条件。</a:t>
            </a:r>
            <a:endParaRPr lang="en-US" altLang="zh-CN" baseline="0" dirty="0" smtClean="0"/>
          </a:p>
          <a:p>
            <a:r>
              <a:rPr lang="en-US" altLang="zh-CN" baseline="0" dirty="0" smtClean="0"/>
              <a:t>             </a:t>
            </a:r>
            <a:r>
              <a:rPr lang="en-US" altLang="zh-CN" baseline="0" dirty="0" err="1" smtClean="0"/>
              <a:t>Elevator.Pickup</a:t>
            </a:r>
            <a:r>
              <a:rPr lang="zh-CN" altLang="en-US" baseline="0" dirty="0" smtClean="0"/>
              <a:t>执行正确的判定条件是如果传入的请求能够捎带，并返回</a:t>
            </a:r>
            <a:r>
              <a:rPr lang="en-US" altLang="zh-CN" baseline="0" dirty="0" smtClean="0"/>
              <a:t>true</a:t>
            </a:r>
            <a:r>
              <a:rPr lang="zh-CN" altLang="en-US" baseline="0" dirty="0" smtClean="0"/>
              <a:t>；否则返回</a:t>
            </a:r>
            <a:r>
              <a:rPr lang="en-US" altLang="zh-CN" baseline="0" dirty="0" smtClean="0"/>
              <a:t>false</a:t>
            </a:r>
            <a:r>
              <a:rPr lang="zh-CN" altLang="en-US" baseline="0" dirty="0" smtClean="0"/>
              <a:t>。</a:t>
            </a:r>
            <a:endParaRPr lang="en-US" altLang="zh-CN" baseline="0" dirty="0" smtClean="0"/>
          </a:p>
          <a:p>
            <a:endParaRPr lang="en-US" altLang="zh-CN" baseline="0" dirty="0" smtClean="0"/>
          </a:p>
          <a:p>
            <a:r>
              <a:rPr lang="en-US" altLang="zh-CN" baseline="0" dirty="0" smtClean="0"/>
              <a:t>Step3</a:t>
            </a:r>
            <a:r>
              <a:rPr lang="zh-CN" altLang="en-US" baseline="0" dirty="0" smtClean="0"/>
              <a:t>：</a:t>
            </a:r>
            <a:r>
              <a:rPr lang="en-US" altLang="zh-CN" baseline="0" dirty="0" err="1" smtClean="0"/>
              <a:t>Queue.Pickup</a:t>
            </a:r>
            <a:r>
              <a:rPr lang="zh-CN" altLang="en-US" baseline="0" dirty="0" smtClean="0"/>
              <a:t>对调用者无要求</a:t>
            </a:r>
            <a:endParaRPr lang="en-US" altLang="zh-CN" baseline="0" dirty="0" smtClean="0"/>
          </a:p>
          <a:p>
            <a:r>
              <a:rPr lang="en-US" altLang="zh-CN" baseline="0" dirty="0" smtClean="0"/>
              <a:t>             </a:t>
            </a:r>
            <a:r>
              <a:rPr lang="en-US" altLang="zh-CN" baseline="0" dirty="0" err="1" smtClean="0"/>
              <a:t>Elevator.Pickup</a:t>
            </a:r>
            <a:r>
              <a:rPr lang="zh-CN" altLang="en-US" baseline="0" dirty="0" smtClean="0"/>
              <a:t>对调用者无要求</a:t>
            </a:r>
            <a:endParaRPr lang="en-US" altLang="zh-CN" baseline="0" dirty="0" smtClean="0"/>
          </a:p>
          <a:p>
            <a:endParaRPr lang="en-US" altLang="zh-CN" baseline="0" dirty="0" smtClean="0"/>
          </a:p>
          <a:p>
            <a:r>
              <a:rPr lang="en-US" altLang="zh-CN" baseline="0" dirty="0" smtClean="0"/>
              <a:t>Step4</a:t>
            </a:r>
            <a:r>
              <a:rPr lang="zh-CN" altLang="en-US" baseline="0" dirty="0" smtClean="0"/>
              <a:t>：</a:t>
            </a:r>
            <a:r>
              <a:rPr lang="en-US" altLang="zh-CN" baseline="0" dirty="0" err="1" smtClean="0"/>
              <a:t>Queue.Pickup</a:t>
            </a:r>
            <a:r>
              <a:rPr lang="zh-CN" altLang="en-US" baseline="0" dirty="0" smtClean="0"/>
              <a:t>执行期间只能修改</a:t>
            </a:r>
            <a:r>
              <a:rPr lang="en-US" altLang="zh-CN" baseline="0" dirty="0" smtClean="0"/>
              <a:t>this</a:t>
            </a:r>
          </a:p>
          <a:p>
            <a:r>
              <a:rPr lang="en-US" altLang="zh-CN" baseline="0" dirty="0" smtClean="0"/>
              <a:t>             </a:t>
            </a:r>
            <a:r>
              <a:rPr lang="en-US" altLang="zh-CN" baseline="0" dirty="0" err="1" smtClean="0"/>
              <a:t>Elevator.Pickup</a:t>
            </a:r>
            <a:r>
              <a:rPr lang="zh-CN" altLang="en-US" baseline="0" dirty="0" smtClean="0"/>
              <a:t>执行期间只能修改</a:t>
            </a:r>
            <a:r>
              <a:rPr lang="en-US" altLang="zh-CN" baseline="0" dirty="0" smtClean="0"/>
              <a:t>this</a:t>
            </a:r>
          </a:p>
          <a:p>
            <a:endParaRPr lang="en-US" altLang="zh-CN" dirty="0" smtClean="0"/>
          </a:p>
          <a:p>
            <a:r>
              <a:rPr lang="en-US" altLang="zh-CN" dirty="0" smtClean="0"/>
              <a:t>Step5</a:t>
            </a:r>
            <a:r>
              <a:rPr lang="zh-CN" altLang="en-US" dirty="0" smtClean="0"/>
              <a:t>：使用</a:t>
            </a:r>
            <a:r>
              <a:rPr lang="en-US" altLang="zh-CN" dirty="0" smtClean="0"/>
              <a:t>JSF</a:t>
            </a:r>
            <a:r>
              <a:rPr lang="zh-CN" altLang="en-US" dirty="0" smtClean="0"/>
              <a:t>来整理规格。</a:t>
            </a:r>
            <a:r>
              <a:rPr lang="en-US" altLang="zh-CN" baseline="0" dirty="0" err="1" smtClean="0"/>
              <a:t>Queue:Pickup</a:t>
            </a:r>
            <a:r>
              <a:rPr lang="zh-CN" altLang="en-US" baseline="0" dirty="0" smtClean="0"/>
              <a:t>： </a:t>
            </a:r>
            <a:r>
              <a:rPr lang="en-US" altLang="zh-CN" baseline="0" dirty="0" smtClean="0"/>
              <a:t>/*@modifies: this; @Effects: \all Request r; \</a:t>
            </a:r>
            <a:r>
              <a:rPr lang="en-US" altLang="zh-CN" baseline="0" dirty="0" err="1" smtClean="0"/>
              <a:t>result.contains</a:t>
            </a:r>
            <a:r>
              <a:rPr lang="en-US" altLang="zh-CN" baseline="0" dirty="0" smtClean="0"/>
              <a:t>(r) ==&gt; </a:t>
            </a:r>
            <a:r>
              <a:rPr lang="en-US" altLang="zh-CN" baseline="0" dirty="0" err="1" smtClean="0"/>
              <a:t>pickupable</a:t>
            </a:r>
            <a:r>
              <a:rPr lang="en-US" altLang="zh-CN" baseline="0" dirty="0" smtClean="0"/>
              <a:t>(e, r) &amp;&amp; \old(this).contains(r) &amp;&amp; !</a:t>
            </a:r>
            <a:r>
              <a:rPr lang="en-US" altLang="zh-CN" baseline="0" dirty="0" err="1" smtClean="0"/>
              <a:t>this.contains</a:t>
            </a:r>
            <a:r>
              <a:rPr lang="en-US" altLang="zh-CN" baseline="0" dirty="0" smtClean="0"/>
              <a:t>(r) */</a:t>
            </a:r>
          </a:p>
          <a:p>
            <a:r>
              <a:rPr lang="en-US" altLang="zh-CN" baseline="0" dirty="0" smtClean="0"/>
              <a:t>             </a:t>
            </a:r>
            <a:r>
              <a:rPr lang="en-US" altLang="zh-CN" baseline="0" dirty="0" err="1" smtClean="0"/>
              <a:t>Elevator:Pickup</a:t>
            </a:r>
            <a:r>
              <a:rPr lang="en-US" altLang="zh-CN" baseline="0" dirty="0" smtClean="0"/>
              <a:t>(…) : /*@modifies: this; @effects: \result == false ==&gt; (r==null) || </a:t>
            </a:r>
            <a:r>
              <a:rPr lang="zh-CN" altLang="en-US" baseline="0" dirty="0" smtClean="0"/>
              <a:t>！</a:t>
            </a:r>
            <a:r>
              <a:rPr lang="en-US" altLang="zh-CN" baseline="0" dirty="0" err="1" smtClean="0"/>
              <a:t>pickupable</a:t>
            </a:r>
            <a:r>
              <a:rPr lang="en-US" altLang="zh-CN" baseline="0" dirty="0" smtClean="0"/>
              <a:t>(this, r); \result ==true ==&gt; </a:t>
            </a:r>
            <a:r>
              <a:rPr lang="en-US" altLang="zh-CN" baseline="0" dirty="0" err="1" smtClean="0"/>
              <a:t>pickupable</a:t>
            </a:r>
            <a:r>
              <a:rPr lang="en-US" altLang="zh-CN" baseline="0" dirty="0" smtClean="0"/>
              <a:t>(this, r)</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9</a:t>
            </a:fld>
            <a:endParaRPr lang="zh-CN" altLang="en-US"/>
          </a:p>
        </p:txBody>
      </p:sp>
    </p:spTree>
    <p:extLst>
      <p:ext uri="{BB962C8B-B14F-4D97-AF65-F5344CB8AC3E}">
        <p14:creationId xmlns:p14="http://schemas.microsoft.com/office/powerpoint/2010/main" val="52310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12</a:t>
            </a:fld>
            <a:endParaRPr lang="zh-CN" altLang="en-US"/>
          </a:p>
        </p:txBody>
      </p:sp>
    </p:spTree>
    <p:extLst>
      <p:ext uri="{BB962C8B-B14F-4D97-AF65-F5344CB8AC3E}">
        <p14:creationId xmlns:p14="http://schemas.microsoft.com/office/powerpoint/2010/main" val="100498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17</a:t>
            </a:fld>
            <a:endParaRPr lang="zh-CN" altLang="en-US"/>
          </a:p>
        </p:txBody>
      </p:sp>
    </p:spTree>
    <p:extLst>
      <p:ext uri="{BB962C8B-B14F-4D97-AF65-F5344CB8AC3E}">
        <p14:creationId xmlns:p14="http://schemas.microsoft.com/office/powerpoint/2010/main" val="133322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18</a:t>
            </a:fld>
            <a:endParaRPr lang="zh-CN" altLang="en-US"/>
          </a:p>
        </p:txBody>
      </p:sp>
    </p:spTree>
    <p:extLst>
      <p:ext uri="{BB962C8B-B14F-4D97-AF65-F5344CB8AC3E}">
        <p14:creationId xmlns:p14="http://schemas.microsoft.com/office/powerpoint/2010/main" val="290336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19</a:t>
            </a:fld>
            <a:endParaRPr lang="zh-CN" altLang="en-US"/>
          </a:p>
        </p:txBody>
      </p:sp>
    </p:spTree>
    <p:extLst>
      <p:ext uri="{BB962C8B-B14F-4D97-AF65-F5344CB8AC3E}">
        <p14:creationId xmlns:p14="http://schemas.microsoft.com/office/powerpoint/2010/main" val="316633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20</a:t>
            </a:fld>
            <a:endParaRPr lang="zh-CN" altLang="en-US"/>
          </a:p>
        </p:txBody>
      </p:sp>
    </p:spTree>
    <p:extLst>
      <p:ext uri="{BB962C8B-B14F-4D97-AF65-F5344CB8AC3E}">
        <p14:creationId xmlns:p14="http://schemas.microsoft.com/office/powerpoint/2010/main" val="201739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21</a:t>
            </a:fld>
            <a:endParaRPr lang="zh-CN" altLang="en-US"/>
          </a:p>
        </p:txBody>
      </p:sp>
    </p:spTree>
    <p:extLst>
      <p:ext uri="{BB962C8B-B14F-4D97-AF65-F5344CB8AC3E}">
        <p14:creationId xmlns:p14="http://schemas.microsoft.com/office/powerpoint/2010/main" val="276533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50E767-EAAE-496C-9749-38810B035EC2}" type="datetime1">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228122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75BA65-69FD-446A-8F6F-F5B04FC402EA}" type="datetime1">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58514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8D5E12-4E66-4082-BB39-981AC7DF6CBA}" type="datetime1">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21616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A5ADF1-8863-4DBA-B0C2-40E2954E74CC}" type="datetime1">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83925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2FC709E-DC7B-4AEA-B9EC-6DD017793998}" type="datetime1">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8764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937E7F-910D-403D-9113-2AE27402E902}" type="datetime1">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4872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3F08264-CF02-4D7E-8527-E88F0BE8C952}" type="datetime1">
              <a:rPr lang="zh-CN" altLang="en-US" smtClean="0"/>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427672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A5EB23-3484-4049-9CB0-8B2155F2788E}" type="datetime1">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60908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86DDDE-9F20-4F86-8407-6D5DF29AF7E5}" type="datetime1">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80432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D5BF02-E895-43DC-889E-4F9F28FF2856}" type="datetime1">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1186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579B15-09D9-4307-A196-D2679C14F288}" type="datetime1">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39667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DD81A-6659-45F8-B975-3D0C687CE528}" type="datetime1">
              <a:rPr lang="zh-CN" altLang="en-US" smtClean="0"/>
              <a:t>2017/5/19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43885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第三单元课程作业分析</a:t>
            </a:r>
            <a:endParaRPr lang="zh-CN" altLang="en-US" dirty="0"/>
          </a:p>
        </p:txBody>
      </p:sp>
      <p:sp>
        <p:nvSpPr>
          <p:cNvPr id="3" name="副标题 2"/>
          <p:cNvSpPr>
            <a:spLocks noGrp="1"/>
          </p:cNvSpPr>
          <p:nvPr>
            <p:ph type="subTitle" idx="1"/>
          </p:nvPr>
        </p:nvSpPr>
        <p:spPr/>
        <p:txBody>
          <a:bodyPr/>
          <a:lstStyle/>
          <a:p>
            <a:r>
              <a:rPr lang="zh-CN" altLang="en-US" dirty="0" smtClean="0"/>
              <a:t>吴际</a:t>
            </a:r>
            <a:endParaRPr lang="zh-CN" altLang="en-US" dirty="0"/>
          </a:p>
        </p:txBody>
      </p:sp>
      <p:sp>
        <p:nvSpPr>
          <p:cNvPr id="4" name="矩形 3"/>
          <p:cNvSpPr/>
          <p:nvPr/>
        </p:nvSpPr>
        <p:spPr>
          <a:xfrm>
            <a:off x="2762250" y="4567079"/>
            <a:ext cx="7170420" cy="954107"/>
          </a:xfrm>
          <a:prstGeom prst="rect">
            <a:avLst/>
          </a:prstGeom>
        </p:spPr>
        <p:txBody>
          <a:bodyPr wrap="square">
            <a:spAutoFit/>
          </a:bodyPr>
          <a:lstStyle/>
          <a:p>
            <a:r>
              <a:rPr lang="zh-CN" altLang="en-US" sz="2800" dirty="0"/>
              <a:t>从“有一点感觉、但仍形象化的设计思维”向“可重复、规格化的设计思维”转变</a:t>
            </a:r>
          </a:p>
        </p:txBody>
      </p:sp>
      <p:sp>
        <p:nvSpPr>
          <p:cNvPr id="5" name="灯片编号占位符 4"/>
          <p:cNvSpPr>
            <a:spLocks noGrp="1"/>
          </p:cNvSpPr>
          <p:nvPr>
            <p:ph type="sldNum" sz="quarter" idx="12"/>
          </p:nvPr>
        </p:nvSpPr>
        <p:spPr/>
        <p:txBody>
          <a:bodyPr/>
          <a:lstStyle/>
          <a:p>
            <a:fld id="{8A8F4DED-B990-4E70-A530-90CE689BDA51}" type="slidenum">
              <a:rPr lang="zh-CN" altLang="en-US" smtClean="0"/>
              <a:t>1</a:t>
            </a:fld>
            <a:endParaRPr lang="zh-CN" altLang="en-US"/>
          </a:p>
        </p:txBody>
      </p:sp>
    </p:spTree>
    <p:extLst>
      <p:ext uri="{BB962C8B-B14F-4D97-AF65-F5344CB8AC3E}">
        <p14:creationId xmlns:p14="http://schemas.microsoft.com/office/powerpoint/2010/main" val="2125510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9</a:t>
            </a:r>
            <a:r>
              <a:rPr lang="zh-CN" altLang="en-US" dirty="0"/>
              <a:t>训练要点分析</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10</a:t>
            </a:fld>
            <a:endParaRPr lang="zh-CN" altLang="en-US"/>
          </a:p>
        </p:txBody>
      </p:sp>
      <p:sp>
        <p:nvSpPr>
          <p:cNvPr id="5" name="内容占位符 4"/>
          <p:cNvSpPr>
            <a:spLocks noGrp="1"/>
          </p:cNvSpPr>
          <p:nvPr>
            <p:ph idx="1"/>
          </p:nvPr>
        </p:nvSpPr>
        <p:spPr>
          <a:prstGeom prst="rect">
            <a:avLst/>
          </a:prstGeom>
        </p:spPr>
        <p:txBody>
          <a:bodyPr wrap="square">
            <a:normAutofit fontScale="55000" lnSpcReduction="20000"/>
          </a:bodyPr>
          <a:lstStyle/>
          <a:p>
            <a:r>
              <a:rPr lang="en-US" altLang="zh-CN" dirty="0"/>
              <a:t>Queue: Request[] Pickup(Elevator e, Request </a:t>
            </a:r>
            <a:r>
              <a:rPr lang="en-US" altLang="zh-CN" dirty="0" err="1"/>
              <a:t>curReq</a:t>
            </a:r>
            <a:r>
              <a:rPr lang="en-US" altLang="zh-CN" dirty="0"/>
              <a:t>)</a:t>
            </a:r>
          </a:p>
          <a:p>
            <a:r>
              <a:rPr lang="en-US" altLang="zh-CN" dirty="0"/>
              <a:t>Elevator: </a:t>
            </a:r>
            <a:r>
              <a:rPr lang="en-US" altLang="zh-CN" dirty="0" err="1"/>
              <a:t>boolean</a:t>
            </a:r>
            <a:r>
              <a:rPr lang="en-US" altLang="zh-CN" dirty="0"/>
              <a:t> Pickup(Request r)</a:t>
            </a:r>
          </a:p>
          <a:p>
            <a:r>
              <a:rPr lang="en-US" altLang="zh-CN" dirty="0" smtClean="0"/>
              <a:t>Step </a:t>
            </a:r>
            <a:r>
              <a:rPr lang="en-US" altLang="zh-CN" dirty="0"/>
              <a:t>1: </a:t>
            </a:r>
            <a:r>
              <a:rPr lang="en-US" altLang="zh-CN" dirty="0" err="1"/>
              <a:t>Queue:Pickup</a:t>
            </a:r>
            <a:r>
              <a:rPr lang="zh-CN" altLang="en-US" dirty="0"/>
              <a:t>根据</a:t>
            </a:r>
            <a:r>
              <a:rPr lang="en-US" altLang="zh-CN" dirty="0"/>
              <a:t>e</a:t>
            </a:r>
            <a:r>
              <a:rPr lang="zh-CN" altLang="en-US" dirty="0"/>
              <a:t>的状态来扫描队列中满足捎带条件的请求，如果有则返回出去，并从队列中移除。</a:t>
            </a:r>
            <a:endParaRPr lang="en-US" altLang="zh-CN" dirty="0"/>
          </a:p>
          <a:p>
            <a:r>
              <a:rPr lang="en-US" altLang="zh-CN" dirty="0"/>
              <a:t>            </a:t>
            </a:r>
            <a:r>
              <a:rPr lang="en-US" altLang="zh-CN" dirty="0" err="1"/>
              <a:t>Elevator.Pickup</a:t>
            </a:r>
            <a:r>
              <a:rPr lang="zh-CN" altLang="en-US" dirty="0"/>
              <a:t>根据所传入的请求来判断是否能够捎带，如果能则返回</a:t>
            </a:r>
            <a:r>
              <a:rPr lang="en-US" altLang="zh-CN" dirty="0"/>
              <a:t>true</a:t>
            </a:r>
            <a:r>
              <a:rPr lang="zh-CN" altLang="en-US" dirty="0"/>
              <a:t>，并存入可捎带处理的小队列；否则返回</a:t>
            </a:r>
            <a:r>
              <a:rPr lang="en-US" altLang="zh-CN" dirty="0"/>
              <a:t>false</a:t>
            </a:r>
            <a:r>
              <a:rPr lang="zh-CN" altLang="en-US" dirty="0"/>
              <a:t>。</a:t>
            </a:r>
            <a:endParaRPr lang="en-US" altLang="zh-CN" dirty="0"/>
          </a:p>
          <a:p>
            <a:r>
              <a:rPr lang="en-US" altLang="zh-CN" dirty="0" smtClean="0"/>
              <a:t>Step2</a:t>
            </a:r>
            <a:r>
              <a:rPr lang="zh-CN" altLang="en-US" dirty="0"/>
              <a:t>：</a:t>
            </a:r>
            <a:r>
              <a:rPr lang="en-US" altLang="zh-CN" dirty="0" err="1"/>
              <a:t>Queue.Pickup</a:t>
            </a:r>
            <a:r>
              <a:rPr lang="zh-CN" altLang="en-US" dirty="0"/>
              <a:t>执行正确的判定条件是返回的每个</a:t>
            </a:r>
            <a:r>
              <a:rPr lang="en-US" altLang="zh-CN" dirty="0"/>
              <a:t>request</a:t>
            </a:r>
            <a:r>
              <a:rPr lang="zh-CN" altLang="en-US" dirty="0"/>
              <a:t>对于</a:t>
            </a:r>
            <a:r>
              <a:rPr lang="en-US" altLang="zh-CN" dirty="0"/>
              <a:t>e</a:t>
            </a:r>
            <a:r>
              <a:rPr lang="zh-CN" altLang="en-US" dirty="0"/>
              <a:t>的当前状态而言，都满足捎带条件。</a:t>
            </a:r>
            <a:endParaRPr lang="en-US" altLang="zh-CN" dirty="0"/>
          </a:p>
          <a:p>
            <a:r>
              <a:rPr lang="en-US" altLang="zh-CN" dirty="0"/>
              <a:t>             </a:t>
            </a:r>
            <a:r>
              <a:rPr lang="en-US" altLang="zh-CN" dirty="0" err="1"/>
              <a:t>Elevator.Pickup</a:t>
            </a:r>
            <a:r>
              <a:rPr lang="zh-CN" altLang="en-US" dirty="0"/>
              <a:t>执行正确的判定条件是如果传入的请求能够捎带，并返回</a:t>
            </a:r>
            <a:r>
              <a:rPr lang="en-US" altLang="zh-CN" dirty="0"/>
              <a:t>true</a:t>
            </a:r>
            <a:r>
              <a:rPr lang="zh-CN" altLang="en-US" dirty="0"/>
              <a:t>；否则返回</a:t>
            </a:r>
            <a:r>
              <a:rPr lang="en-US" altLang="zh-CN" dirty="0"/>
              <a:t>false</a:t>
            </a:r>
            <a:r>
              <a:rPr lang="zh-CN" altLang="en-US" dirty="0"/>
              <a:t>。</a:t>
            </a:r>
            <a:endParaRPr lang="en-US" altLang="zh-CN" dirty="0"/>
          </a:p>
          <a:p>
            <a:r>
              <a:rPr lang="en-US" altLang="zh-CN" dirty="0" smtClean="0"/>
              <a:t>Step3</a:t>
            </a:r>
            <a:r>
              <a:rPr lang="zh-CN" altLang="en-US" dirty="0"/>
              <a:t>：</a:t>
            </a:r>
            <a:r>
              <a:rPr lang="en-US" altLang="zh-CN" dirty="0" err="1"/>
              <a:t>Queue.Pickup</a:t>
            </a:r>
            <a:r>
              <a:rPr lang="zh-CN" altLang="en-US" dirty="0"/>
              <a:t>对调用者无要求</a:t>
            </a:r>
            <a:endParaRPr lang="en-US" altLang="zh-CN" dirty="0"/>
          </a:p>
          <a:p>
            <a:r>
              <a:rPr lang="en-US" altLang="zh-CN" dirty="0"/>
              <a:t>             </a:t>
            </a:r>
            <a:r>
              <a:rPr lang="en-US" altLang="zh-CN" dirty="0" err="1"/>
              <a:t>Elevator.Pickup</a:t>
            </a:r>
            <a:r>
              <a:rPr lang="zh-CN" altLang="en-US" dirty="0"/>
              <a:t>对调用者无要求</a:t>
            </a:r>
            <a:endParaRPr lang="en-US" altLang="zh-CN" dirty="0"/>
          </a:p>
          <a:p>
            <a:r>
              <a:rPr lang="en-US" altLang="zh-CN" dirty="0" smtClean="0"/>
              <a:t>Step4</a:t>
            </a:r>
            <a:r>
              <a:rPr lang="zh-CN" altLang="en-US" dirty="0"/>
              <a:t>：</a:t>
            </a:r>
            <a:r>
              <a:rPr lang="en-US" altLang="zh-CN" dirty="0" err="1"/>
              <a:t>Queue.Pickup</a:t>
            </a:r>
            <a:r>
              <a:rPr lang="zh-CN" altLang="en-US" dirty="0"/>
              <a:t>执行期间只能修改</a:t>
            </a:r>
            <a:r>
              <a:rPr lang="en-US" altLang="zh-CN" dirty="0"/>
              <a:t>this</a:t>
            </a:r>
          </a:p>
          <a:p>
            <a:r>
              <a:rPr lang="en-US" altLang="zh-CN" dirty="0"/>
              <a:t>             </a:t>
            </a:r>
            <a:r>
              <a:rPr lang="en-US" altLang="zh-CN" dirty="0" err="1"/>
              <a:t>Elevator.Pickup</a:t>
            </a:r>
            <a:r>
              <a:rPr lang="zh-CN" altLang="en-US" dirty="0"/>
              <a:t>执行期间只能修改</a:t>
            </a:r>
            <a:r>
              <a:rPr lang="en-US" altLang="zh-CN" dirty="0"/>
              <a:t>this</a:t>
            </a:r>
          </a:p>
          <a:p>
            <a:r>
              <a:rPr lang="en-US" altLang="zh-CN" dirty="0" smtClean="0"/>
              <a:t>Step5</a:t>
            </a:r>
            <a:r>
              <a:rPr lang="zh-CN" altLang="en-US" dirty="0"/>
              <a:t>：使用</a:t>
            </a:r>
            <a:r>
              <a:rPr lang="en-US" altLang="zh-CN" dirty="0"/>
              <a:t>JSF</a:t>
            </a:r>
            <a:r>
              <a:rPr lang="zh-CN" altLang="en-US" dirty="0"/>
              <a:t>来整理规格。</a:t>
            </a:r>
            <a:r>
              <a:rPr lang="en-US" altLang="zh-CN" dirty="0" err="1"/>
              <a:t>Queue:Pickup</a:t>
            </a:r>
            <a:r>
              <a:rPr lang="zh-CN" altLang="en-US" dirty="0"/>
              <a:t>： </a:t>
            </a:r>
            <a:r>
              <a:rPr lang="en-US" altLang="zh-CN" dirty="0"/>
              <a:t>/*@modifies: this; @Effects: \all Request r; \</a:t>
            </a:r>
            <a:r>
              <a:rPr lang="en-US" altLang="zh-CN" dirty="0" err="1"/>
              <a:t>result.contains</a:t>
            </a:r>
            <a:r>
              <a:rPr lang="en-US" altLang="zh-CN" dirty="0"/>
              <a:t>(r) ==&gt; </a:t>
            </a:r>
            <a:r>
              <a:rPr lang="en-US" altLang="zh-CN" dirty="0" err="1"/>
              <a:t>pickupable</a:t>
            </a:r>
            <a:r>
              <a:rPr lang="en-US" altLang="zh-CN" dirty="0"/>
              <a:t>(e, r) &amp;&amp; \old(this).contains(r) &amp;&amp; !</a:t>
            </a:r>
            <a:r>
              <a:rPr lang="en-US" altLang="zh-CN" dirty="0" err="1"/>
              <a:t>this.contains</a:t>
            </a:r>
            <a:r>
              <a:rPr lang="en-US" altLang="zh-CN" dirty="0"/>
              <a:t>(r) */</a:t>
            </a:r>
          </a:p>
          <a:p>
            <a:r>
              <a:rPr lang="en-US" altLang="zh-CN" dirty="0"/>
              <a:t>             </a:t>
            </a:r>
            <a:r>
              <a:rPr lang="en-US" altLang="zh-CN" dirty="0" err="1"/>
              <a:t>Elevator:Pickup</a:t>
            </a:r>
            <a:r>
              <a:rPr lang="en-US" altLang="zh-CN" dirty="0"/>
              <a:t>(…) : /*@modifies: this; @effects: \result == false ==&gt; (r==null) || </a:t>
            </a:r>
            <a:r>
              <a:rPr lang="zh-CN" altLang="en-US" dirty="0"/>
              <a:t>！</a:t>
            </a:r>
            <a:r>
              <a:rPr lang="en-US" altLang="zh-CN" dirty="0" err="1"/>
              <a:t>pickupable</a:t>
            </a:r>
            <a:r>
              <a:rPr lang="en-US" altLang="zh-CN" dirty="0"/>
              <a:t>(this, r); \result ==true ==&gt; </a:t>
            </a:r>
            <a:r>
              <a:rPr lang="en-US" altLang="zh-CN" dirty="0" err="1"/>
              <a:t>pickupable</a:t>
            </a:r>
            <a:r>
              <a:rPr lang="en-US" altLang="zh-CN" dirty="0"/>
              <a:t>(this, r)</a:t>
            </a:r>
            <a:endParaRPr lang="zh-CN" altLang="en-US" dirty="0"/>
          </a:p>
        </p:txBody>
      </p:sp>
    </p:spTree>
    <p:extLst>
      <p:ext uri="{BB962C8B-B14F-4D97-AF65-F5344CB8AC3E}">
        <p14:creationId xmlns:p14="http://schemas.microsoft.com/office/powerpoint/2010/main" val="22063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9</a:t>
            </a:r>
            <a:r>
              <a:rPr lang="zh-CN" altLang="en-US" dirty="0" smtClean="0"/>
              <a:t>训练</a:t>
            </a:r>
            <a:r>
              <a:rPr lang="zh-CN" altLang="en-US" dirty="0"/>
              <a:t>要点分析</a:t>
            </a:r>
          </a:p>
        </p:txBody>
      </p:sp>
      <p:sp>
        <p:nvSpPr>
          <p:cNvPr id="5" name="内容占位符 4"/>
          <p:cNvSpPr>
            <a:spLocks noGrp="1"/>
          </p:cNvSpPr>
          <p:nvPr>
            <p:ph idx="1"/>
          </p:nvPr>
        </p:nvSpPr>
        <p:spPr/>
        <p:txBody>
          <a:bodyPr/>
          <a:lstStyle/>
          <a:p>
            <a:r>
              <a:rPr lang="zh-CN" altLang="en-US" dirty="0" smtClean="0"/>
              <a:t>初步实践基于规格的方法实现：反向思维</a:t>
            </a:r>
            <a:endParaRPr lang="en-US" altLang="zh-CN" dirty="0" smtClean="0"/>
          </a:p>
          <a:p>
            <a:pPr lvl="1"/>
            <a:r>
              <a:rPr lang="zh-CN" altLang="en-US" dirty="0" smtClean="0"/>
              <a:t>理解后置条件：这个方法承诺了什么？要给出什么输出？输出必须要满足什么条件？</a:t>
            </a:r>
            <a:endParaRPr lang="en-US" altLang="zh-CN" dirty="0" smtClean="0"/>
          </a:p>
          <a:p>
            <a:pPr lvl="1"/>
            <a:r>
              <a:rPr lang="zh-CN" altLang="en-US" dirty="0" smtClean="0"/>
              <a:t>需要的处理步骤：如何基于输入来构造相应的输出？</a:t>
            </a:r>
            <a:endParaRPr lang="en-US" altLang="zh-CN" dirty="0" smtClean="0"/>
          </a:p>
          <a:p>
            <a:pPr lvl="2"/>
            <a:r>
              <a:rPr lang="zh-CN" altLang="en-US" dirty="0" smtClean="0"/>
              <a:t>算法（流程）？</a:t>
            </a:r>
            <a:endParaRPr lang="en-US" altLang="zh-CN" dirty="0" smtClean="0"/>
          </a:p>
          <a:p>
            <a:pPr lvl="2"/>
            <a:r>
              <a:rPr lang="zh-CN" altLang="en-US" dirty="0" smtClean="0"/>
              <a:t>使用哪些局部变量来表示和处理中间结果？</a:t>
            </a:r>
            <a:endParaRPr lang="en-US" altLang="zh-CN" dirty="0" smtClean="0"/>
          </a:p>
          <a:p>
            <a:pPr lvl="1"/>
            <a:r>
              <a:rPr lang="zh-CN" altLang="en-US" dirty="0" smtClean="0"/>
              <a:t>输入有哪些情况？</a:t>
            </a:r>
            <a:endParaRPr lang="en-US" altLang="zh-CN" dirty="0" smtClean="0"/>
          </a:p>
          <a:p>
            <a:pPr lvl="2"/>
            <a:r>
              <a:rPr lang="zh-CN" altLang="en-US" dirty="0" smtClean="0"/>
              <a:t>输入的要求是什么？</a:t>
            </a:r>
            <a:endParaRPr lang="en-US" altLang="zh-CN" dirty="0" smtClean="0"/>
          </a:p>
          <a:p>
            <a:pPr lvl="2"/>
            <a:r>
              <a:rPr lang="zh-CN" altLang="en-US" dirty="0" smtClean="0"/>
              <a:t>是否需要检查输入对要求的满足情况？</a:t>
            </a:r>
            <a:endParaRPr lang="en-US" altLang="zh-CN" dirty="0" smtClean="0"/>
          </a:p>
          <a:p>
            <a:pPr lvl="2"/>
            <a:r>
              <a:rPr lang="zh-CN" altLang="en-US" dirty="0" smtClean="0"/>
              <a:t>是否需要对输入进行类别划分？</a:t>
            </a:r>
            <a:endParaRPr lang="en-US" altLang="zh-CN" dirty="0" smtClean="0"/>
          </a:p>
          <a:p>
            <a:pPr lvl="2"/>
            <a:r>
              <a:rPr lang="zh-CN" altLang="en-US" dirty="0" smtClean="0"/>
              <a:t>不同类别的输入对处理步骤有什么影响？</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11</a:t>
            </a:fld>
            <a:endParaRPr lang="zh-CN" altLang="en-US" dirty="0"/>
          </a:p>
        </p:txBody>
      </p:sp>
    </p:spTree>
    <p:extLst>
      <p:ext uri="{BB962C8B-B14F-4D97-AF65-F5344CB8AC3E}">
        <p14:creationId xmlns:p14="http://schemas.microsoft.com/office/powerpoint/2010/main" val="4164340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9</a:t>
            </a:r>
            <a:r>
              <a:rPr lang="zh-CN" altLang="en-US" dirty="0" smtClean="0"/>
              <a:t>训练</a:t>
            </a:r>
            <a:r>
              <a:rPr lang="zh-CN" altLang="en-US" dirty="0"/>
              <a:t>要点分析</a:t>
            </a:r>
          </a:p>
        </p:txBody>
      </p:sp>
      <p:sp>
        <p:nvSpPr>
          <p:cNvPr id="5" name="内容占位符 4"/>
          <p:cNvSpPr>
            <a:spLocks noGrp="1"/>
          </p:cNvSpPr>
          <p:nvPr>
            <p:ph idx="1"/>
          </p:nvPr>
        </p:nvSpPr>
        <p:spPr/>
        <p:txBody>
          <a:bodyPr>
            <a:normAutofit/>
          </a:bodyPr>
          <a:lstStyle/>
          <a:p>
            <a:r>
              <a:rPr lang="zh-CN" altLang="en-US" dirty="0" smtClean="0"/>
              <a:t>初步实践基于规格的方法实现：反向思维</a:t>
            </a:r>
            <a:endParaRPr lang="en-US" altLang="zh-CN" dirty="0" smtClean="0"/>
          </a:p>
          <a:p>
            <a:pPr lvl="1"/>
            <a:r>
              <a:rPr lang="en-US" altLang="zh-CN" dirty="0" smtClean="0"/>
              <a:t>public List&lt;Node&gt; </a:t>
            </a:r>
            <a:r>
              <a:rPr lang="en-US" altLang="zh-CN" dirty="0" err="1" smtClean="0"/>
              <a:t>Shortestpath</a:t>
            </a:r>
            <a:r>
              <a:rPr lang="en-US" altLang="zh-CN" dirty="0" smtClean="0"/>
              <a:t>(Node start, Node end)</a:t>
            </a:r>
          </a:p>
          <a:p>
            <a:pPr lvl="1"/>
            <a:r>
              <a:rPr lang="en-US" altLang="zh-CN" dirty="0" smtClean="0"/>
              <a:t>/*@requires: </a:t>
            </a:r>
            <a:r>
              <a:rPr lang="en-US" altLang="zh-CN" dirty="0" err="1" smtClean="0"/>
              <a:t>this.contains</a:t>
            </a:r>
            <a:r>
              <a:rPr lang="en-US" altLang="zh-CN" dirty="0" smtClean="0"/>
              <a:t>(start) &amp;&amp; </a:t>
            </a:r>
            <a:r>
              <a:rPr lang="en-US" altLang="zh-CN" dirty="0" err="1" smtClean="0"/>
              <a:t>this.contains</a:t>
            </a:r>
            <a:r>
              <a:rPr lang="en-US" altLang="zh-CN" dirty="0" smtClean="0"/>
              <a:t>(end)</a:t>
            </a:r>
          </a:p>
          <a:p>
            <a:pPr lvl="1"/>
            <a:r>
              <a:rPr lang="en-US" altLang="zh-CN" dirty="0" smtClean="0"/>
              <a:t>    @modifies: this</a:t>
            </a:r>
          </a:p>
          <a:p>
            <a:pPr lvl="1"/>
            <a:r>
              <a:rPr lang="en-US" altLang="zh-CN" dirty="0" smtClean="0"/>
              <a:t>    @effects: \result!=null ==&gt; (\result[0] == start) &amp;&amp; (\result[\result.length-1]==end) &amp;&amp; (\all </a:t>
            </a:r>
            <a:r>
              <a:rPr lang="en-US" altLang="zh-CN" dirty="0" err="1" smtClean="0"/>
              <a:t>int</a:t>
            </a:r>
            <a:r>
              <a:rPr lang="en-US" altLang="zh-CN" dirty="0" smtClean="0"/>
              <a:t> </a:t>
            </a:r>
            <a:r>
              <a:rPr lang="en-US" altLang="zh-CN" dirty="0" err="1" smtClean="0"/>
              <a:t>i</a:t>
            </a:r>
            <a:r>
              <a:rPr lang="en-US" altLang="zh-CN" dirty="0" smtClean="0"/>
              <a:t>; 0&lt;=</a:t>
            </a:r>
            <a:r>
              <a:rPr lang="en-US" altLang="zh-CN" dirty="0" err="1" smtClean="0"/>
              <a:t>i</a:t>
            </a:r>
            <a:r>
              <a:rPr lang="en-US" altLang="zh-CN" dirty="0" smtClean="0"/>
              <a:t>&lt;\result.length-1; </a:t>
            </a:r>
            <a:r>
              <a:rPr lang="en-US" altLang="zh-CN" dirty="0" err="1" smtClean="0"/>
              <a:t>this.connects</a:t>
            </a:r>
            <a:r>
              <a:rPr lang="en-US" altLang="zh-CN" dirty="0" smtClean="0"/>
              <a:t>(\result[</a:t>
            </a:r>
            <a:r>
              <a:rPr lang="en-US" altLang="zh-CN" dirty="0" err="1" smtClean="0"/>
              <a:t>i</a:t>
            </a:r>
            <a:r>
              <a:rPr lang="en-US" altLang="zh-CN" dirty="0" smtClean="0"/>
              <a:t>], \result[i+1])) &amp;&amp; (\all List&lt;Node&gt; p; p[0]==start</a:t>
            </a:r>
            <a:r>
              <a:rPr lang="en-US" altLang="zh-CN" dirty="0"/>
              <a:t> </a:t>
            </a:r>
            <a:r>
              <a:rPr lang="en-US" altLang="zh-CN" dirty="0" smtClean="0"/>
              <a:t>&amp;&amp; p[p.length-1]==end &amp;&amp; \</a:t>
            </a:r>
            <a:r>
              <a:rPr lang="en-US" altLang="zh-CN" dirty="0"/>
              <a:t>all </a:t>
            </a:r>
            <a:r>
              <a:rPr lang="en-US" altLang="zh-CN" dirty="0" err="1" smtClean="0"/>
              <a:t>int</a:t>
            </a:r>
            <a:r>
              <a:rPr lang="en-US" altLang="zh-CN" dirty="0" smtClean="0"/>
              <a:t> j; </a:t>
            </a:r>
            <a:r>
              <a:rPr lang="en-US" altLang="zh-CN" dirty="0"/>
              <a:t>0</a:t>
            </a:r>
            <a:r>
              <a:rPr lang="en-US" altLang="zh-CN" dirty="0" smtClean="0"/>
              <a:t>&lt;=j&lt;\result.length-1; </a:t>
            </a:r>
            <a:r>
              <a:rPr lang="en-US" altLang="zh-CN" dirty="0" err="1" smtClean="0"/>
              <a:t>this.connects</a:t>
            </a:r>
            <a:r>
              <a:rPr lang="en-US" altLang="zh-CN" dirty="0" smtClean="0"/>
              <a:t>(p[j], p[j+1]) &amp;&amp; </a:t>
            </a:r>
            <a:r>
              <a:rPr lang="en-US" altLang="zh-CN" dirty="0" err="1" smtClean="0"/>
              <a:t>p.length</a:t>
            </a:r>
            <a:r>
              <a:rPr lang="en-US" altLang="zh-CN" dirty="0" smtClean="0"/>
              <a:t> &gt;=\</a:t>
            </a:r>
            <a:r>
              <a:rPr lang="en-US" altLang="zh-CN" dirty="0" err="1" smtClean="0"/>
              <a:t>result.length</a:t>
            </a:r>
            <a:r>
              <a:rPr lang="en-US" altLang="zh-CN" dirty="0" smtClean="0"/>
              <a:t>)*/</a:t>
            </a:r>
          </a:p>
          <a:p>
            <a:r>
              <a:rPr lang="zh-CN" altLang="en-US" dirty="0" smtClean="0"/>
              <a:t>如何实现？</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12</a:t>
            </a:fld>
            <a:endParaRPr lang="zh-CN" altLang="en-US" dirty="0"/>
          </a:p>
        </p:txBody>
      </p:sp>
    </p:spTree>
    <p:extLst>
      <p:ext uri="{BB962C8B-B14F-4D97-AF65-F5344CB8AC3E}">
        <p14:creationId xmlns:p14="http://schemas.microsoft.com/office/powerpoint/2010/main" val="3259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9</a:t>
            </a:r>
            <a:r>
              <a:rPr lang="zh-CN" altLang="en-US" dirty="0" smtClean="0"/>
              <a:t>训练</a:t>
            </a:r>
            <a:r>
              <a:rPr lang="zh-CN" altLang="en-US" dirty="0"/>
              <a:t>要点分析</a:t>
            </a:r>
          </a:p>
        </p:txBody>
      </p:sp>
      <p:sp>
        <p:nvSpPr>
          <p:cNvPr id="5" name="内容占位符 4"/>
          <p:cNvSpPr>
            <a:spLocks noGrp="1"/>
          </p:cNvSpPr>
          <p:nvPr>
            <p:ph idx="1"/>
          </p:nvPr>
        </p:nvSpPr>
        <p:spPr>
          <a:xfrm>
            <a:off x="838200" y="1825625"/>
            <a:ext cx="10515600" cy="4713720"/>
          </a:xfrm>
        </p:spPr>
        <p:txBody>
          <a:bodyPr>
            <a:normAutofit fontScale="92500" lnSpcReduction="10000"/>
          </a:bodyPr>
          <a:lstStyle/>
          <a:p>
            <a:r>
              <a:rPr lang="zh-CN" altLang="en-US" dirty="0" smtClean="0"/>
              <a:t>实践基于异常处理的防御编程</a:t>
            </a:r>
            <a:endParaRPr lang="en-US" altLang="zh-CN" dirty="0" smtClean="0"/>
          </a:p>
          <a:p>
            <a:pPr lvl="1"/>
            <a:r>
              <a:rPr lang="zh-CN" altLang="en-US" dirty="0" smtClean="0"/>
              <a:t>任何一个方法都需要主动去规划有哪些异常</a:t>
            </a:r>
            <a:endParaRPr lang="en-US" altLang="zh-CN" dirty="0" smtClean="0"/>
          </a:p>
          <a:p>
            <a:pPr lvl="2"/>
            <a:r>
              <a:rPr lang="zh-CN" altLang="en-US" dirty="0" smtClean="0"/>
              <a:t>即导致自己的计算无法按照“正常流程”进行，从而</a:t>
            </a:r>
            <a:r>
              <a:rPr lang="zh-CN" altLang="en-US" dirty="0"/>
              <a:t>不能</a:t>
            </a:r>
            <a:r>
              <a:rPr lang="zh-CN" altLang="en-US" dirty="0" smtClean="0"/>
              <a:t>满足后置条件的状况</a:t>
            </a:r>
            <a:endParaRPr lang="en-US" altLang="zh-CN" dirty="0" smtClean="0"/>
          </a:p>
          <a:p>
            <a:pPr lvl="1"/>
            <a:r>
              <a:rPr lang="zh-CN" altLang="en-US" dirty="0" smtClean="0"/>
              <a:t>通过显式的方式在规格中声明相应的异常</a:t>
            </a:r>
            <a:endParaRPr lang="en-US" altLang="zh-CN" dirty="0" smtClean="0"/>
          </a:p>
          <a:p>
            <a:pPr lvl="2"/>
            <a:r>
              <a:rPr lang="zh-CN" altLang="en-US" dirty="0" smtClean="0"/>
              <a:t>标题声明（编译器要求）</a:t>
            </a:r>
            <a:endParaRPr lang="en-US" altLang="zh-CN" dirty="0" smtClean="0"/>
          </a:p>
          <a:p>
            <a:pPr lvl="2"/>
            <a:r>
              <a:rPr lang="zh-CN" altLang="en-US" dirty="0" smtClean="0"/>
              <a:t>后置条件</a:t>
            </a:r>
            <a:r>
              <a:rPr lang="zh-CN" altLang="en-US" dirty="0"/>
              <a:t>归纳</a:t>
            </a:r>
            <a:r>
              <a:rPr lang="zh-CN" altLang="en-US" dirty="0" smtClean="0"/>
              <a:t>（把不能满足后置条件的情况也纳入到“能够满足”）</a:t>
            </a:r>
            <a:endParaRPr lang="en-US" altLang="zh-CN" dirty="0" smtClean="0"/>
          </a:p>
          <a:p>
            <a:pPr lvl="1"/>
            <a:r>
              <a:rPr lang="zh-CN" altLang="en-US" dirty="0" smtClean="0"/>
              <a:t>捕捉异常状况的发生</a:t>
            </a:r>
            <a:endParaRPr lang="en-US" altLang="zh-CN" dirty="0" smtClean="0"/>
          </a:p>
          <a:p>
            <a:pPr lvl="2"/>
            <a:r>
              <a:rPr lang="zh-CN" altLang="en-US" dirty="0" smtClean="0"/>
              <a:t>对输入条件和对象状态的判断</a:t>
            </a:r>
            <a:endParaRPr lang="en-US" altLang="zh-CN" dirty="0" smtClean="0"/>
          </a:p>
          <a:p>
            <a:pPr lvl="2"/>
            <a:r>
              <a:rPr lang="zh-CN" altLang="en-US" dirty="0" smtClean="0"/>
              <a:t>通过</a:t>
            </a:r>
            <a:r>
              <a:rPr lang="en-US" altLang="zh-CN" dirty="0" smtClean="0"/>
              <a:t>try</a:t>
            </a:r>
            <a:r>
              <a:rPr lang="zh-CN" altLang="en-US" dirty="0" smtClean="0"/>
              <a:t>机制来捕捉被调用方法抛出的异常</a:t>
            </a:r>
            <a:r>
              <a:rPr lang="en-US" altLang="zh-CN" dirty="0" smtClean="0"/>
              <a:t>(Exception)</a:t>
            </a:r>
          </a:p>
          <a:p>
            <a:pPr lvl="2"/>
            <a:r>
              <a:rPr lang="zh-CN" altLang="en-US" dirty="0" smtClean="0"/>
              <a:t>通过</a:t>
            </a:r>
            <a:r>
              <a:rPr lang="en-US" altLang="zh-CN" dirty="0" smtClean="0"/>
              <a:t>try</a:t>
            </a:r>
            <a:r>
              <a:rPr lang="zh-CN" altLang="en-US" dirty="0" smtClean="0"/>
              <a:t>机制来捕捉虚拟机或运行平台抛出的异常</a:t>
            </a:r>
            <a:r>
              <a:rPr lang="en-US" altLang="zh-CN" dirty="0" smtClean="0"/>
              <a:t>(Runtime Exception)</a:t>
            </a:r>
          </a:p>
          <a:p>
            <a:pPr lvl="1"/>
            <a:r>
              <a:rPr lang="zh-CN" altLang="en-US" dirty="0" smtClean="0"/>
              <a:t>异常的处理</a:t>
            </a:r>
            <a:endParaRPr lang="en-US" altLang="zh-CN" dirty="0" smtClean="0"/>
          </a:p>
          <a:p>
            <a:pPr lvl="2"/>
            <a:r>
              <a:rPr lang="zh-CN" altLang="en-US" dirty="0" smtClean="0"/>
              <a:t>记录异常信息</a:t>
            </a:r>
            <a:endParaRPr lang="en-US" altLang="zh-CN" dirty="0" smtClean="0"/>
          </a:p>
          <a:p>
            <a:pPr lvl="2"/>
            <a:r>
              <a:rPr lang="zh-CN" altLang="en-US" dirty="0" smtClean="0"/>
              <a:t>屏蔽局部异常</a:t>
            </a:r>
            <a:endParaRPr lang="en-US" altLang="zh-CN" dirty="0" smtClean="0"/>
          </a:p>
          <a:p>
            <a:pPr lvl="2"/>
            <a:r>
              <a:rPr lang="zh-CN" altLang="en-US" dirty="0" smtClean="0"/>
              <a:t>反射局部异常</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13</a:t>
            </a:fld>
            <a:endParaRPr lang="zh-CN" altLang="en-US"/>
          </a:p>
        </p:txBody>
      </p:sp>
    </p:spTree>
    <p:extLst>
      <p:ext uri="{BB962C8B-B14F-4D97-AF65-F5344CB8AC3E}">
        <p14:creationId xmlns:p14="http://schemas.microsoft.com/office/powerpoint/2010/main" val="1120700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9</a:t>
            </a:r>
            <a:r>
              <a:rPr lang="zh-CN" altLang="en-US" dirty="0"/>
              <a:t>训练要点分析</a:t>
            </a:r>
          </a:p>
        </p:txBody>
      </p:sp>
      <p:sp>
        <p:nvSpPr>
          <p:cNvPr id="3" name="内容占位符 2"/>
          <p:cNvSpPr>
            <a:spLocks noGrp="1"/>
          </p:cNvSpPr>
          <p:nvPr>
            <p:ph idx="1"/>
          </p:nvPr>
        </p:nvSpPr>
        <p:spPr/>
        <p:txBody>
          <a:bodyPr>
            <a:normAutofit/>
          </a:bodyPr>
          <a:lstStyle/>
          <a:p>
            <a:r>
              <a:rPr lang="zh-CN" altLang="en-US" sz="3200" dirty="0"/>
              <a:t>实践基于异常处理的防御编程</a:t>
            </a:r>
            <a:endParaRPr lang="en-US" altLang="zh-CN" sz="3200" dirty="0"/>
          </a:p>
          <a:p>
            <a:pPr lvl="1"/>
            <a:r>
              <a:rPr lang="zh-CN" altLang="en-US" sz="2800" dirty="0" smtClean="0"/>
              <a:t>从契约设计角度，方法只需要按照后置条件抛出相应的异常</a:t>
            </a:r>
            <a:endParaRPr lang="en-US" altLang="zh-CN" sz="2800" dirty="0" smtClean="0"/>
          </a:p>
          <a:p>
            <a:pPr lvl="1"/>
            <a:r>
              <a:rPr lang="zh-CN" altLang="en-US" sz="2800" dirty="0" smtClean="0"/>
              <a:t>从契约使用者角度，需要了解被调用方法所可能抛出异常的产生场景和条件</a:t>
            </a:r>
            <a:endParaRPr lang="en-US" altLang="zh-CN" sz="2800" dirty="0" smtClean="0"/>
          </a:p>
          <a:p>
            <a:pPr lvl="1"/>
            <a:r>
              <a:rPr lang="zh-CN" altLang="en-US" sz="2800" dirty="0" smtClean="0"/>
              <a:t>从契约使用者角度，</a:t>
            </a:r>
            <a:r>
              <a:rPr lang="zh-CN" altLang="en-US" sz="2800" dirty="0"/>
              <a:t>需要评估被调用方法所可能抛</a:t>
            </a:r>
            <a:r>
              <a:rPr lang="zh-CN" altLang="en-US" sz="2800" dirty="0" smtClean="0"/>
              <a:t>出异常对自己处理流程的影响</a:t>
            </a:r>
            <a:endParaRPr lang="en-US" altLang="zh-CN" sz="2800" dirty="0" smtClean="0"/>
          </a:p>
          <a:p>
            <a:pPr lvl="2"/>
            <a:r>
              <a:rPr lang="zh-CN" altLang="en-US" sz="2400" dirty="0" smtClean="0"/>
              <a:t>统一处理：无实质性影响</a:t>
            </a:r>
            <a:endParaRPr lang="en-US" altLang="zh-CN" sz="2400" dirty="0" smtClean="0"/>
          </a:p>
          <a:p>
            <a:pPr lvl="2"/>
            <a:r>
              <a:rPr lang="zh-CN" altLang="en-US" sz="2400" dirty="0" smtClean="0"/>
              <a:t>分类处理：影响需要区分</a:t>
            </a:r>
            <a:endParaRPr lang="en-US" altLang="zh-CN" sz="2400" dirty="0" smtClean="0"/>
          </a:p>
          <a:p>
            <a:pPr lvl="2"/>
            <a:r>
              <a:rPr lang="zh-CN" altLang="en-US" sz="2400" dirty="0" smtClean="0"/>
              <a:t>反射处理：对更上层的用户也可能产生影响</a:t>
            </a:r>
            <a:endParaRPr lang="zh-CN" altLang="en-US" sz="2400"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14</a:t>
            </a:fld>
            <a:endParaRPr lang="zh-CN" altLang="en-US"/>
          </a:p>
        </p:txBody>
      </p:sp>
    </p:spTree>
    <p:extLst>
      <p:ext uri="{BB962C8B-B14F-4D97-AF65-F5344CB8AC3E}">
        <p14:creationId xmlns:p14="http://schemas.microsoft.com/office/powerpoint/2010/main" val="249297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9</a:t>
            </a:r>
            <a:r>
              <a:rPr lang="zh-CN" altLang="en-US" dirty="0" smtClean="0"/>
              <a:t>训练</a:t>
            </a:r>
            <a:r>
              <a:rPr lang="zh-CN" altLang="en-US" dirty="0"/>
              <a:t>要点分析</a:t>
            </a:r>
          </a:p>
        </p:txBody>
      </p:sp>
      <p:sp>
        <p:nvSpPr>
          <p:cNvPr id="5" name="内容占位符 4"/>
          <p:cNvSpPr>
            <a:spLocks noGrp="1"/>
          </p:cNvSpPr>
          <p:nvPr>
            <p:ph idx="1"/>
          </p:nvPr>
        </p:nvSpPr>
        <p:spPr/>
        <p:txBody>
          <a:bodyPr/>
          <a:lstStyle/>
          <a:p>
            <a:r>
              <a:rPr lang="zh-CN" altLang="en-US" dirty="0" smtClean="0"/>
              <a:t>初步实践基于过程规格的测试设计</a:t>
            </a:r>
            <a:endParaRPr lang="en-US" altLang="zh-CN" dirty="0" smtClean="0"/>
          </a:p>
          <a:p>
            <a:pPr lvl="1"/>
            <a:r>
              <a:rPr lang="zh-CN" altLang="en-US" dirty="0" smtClean="0"/>
              <a:t>测试输入划分</a:t>
            </a:r>
            <a:endParaRPr lang="en-US" altLang="zh-CN" dirty="0" smtClean="0"/>
          </a:p>
          <a:p>
            <a:pPr lvl="2"/>
            <a:r>
              <a:rPr lang="zh-CN" altLang="en-US" dirty="0" smtClean="0"/>
              <a:t>满足前置条件</a:t>
            </a:r>
            <a:endParaRPr lang="en-US" altLang="zh-CN" dirty="0" smtClean="0"/>
          </a:p>
          <a:p>
            <a:pPr lvl="3"/>
            <a:r>
              <a:rPr lang="zh-CN" altLang="en-US" dirty="0" smtClean="0"/>
              <a:t>等价类划分</a:t>
            </a:r>
            <a:endParaRPr lang="en-US" altLang="zh-CN" dirty="0" smtClean="0"/>
          </a:p>
          <a:p>
            <a:pPr lvl="3"/>
            <a:r>
              <a:rPr lang="zh-CN" altLang="en-US" dirty="0" smtClean="0"/>
              <a:t>边界值选取</a:t>
            </a:r>
            <a:endParaRPr lang="en-US" altLang="zh-CN" dirty="0" smtClean="0"/>
          </a:p>
          <a:p>
            <a:pPr lvl="2"/>
            <a:r>
              <a:rPr lang="zh-CN" altLang="en-US" dirty="0"/>
              <a:t>不</a:t>
            </a:r>
            <a:r>
              <a:rPr lang="zh-CN" altLang="en-US" dirty="0" smtClean="0"/>
              <a:t>满足前置条件</a:t>
            </a:r>
            <a:endParaRPr lang="en-US" altLang="zh-CN" dirty="0" smtClean="0"/>
          </a:p>
          <a:p>
            <a:pPr lvl="1"/>
            <a:r>
              <a:rPr lang="zh-CN" altLang="en-US" dirty="0" smtClean="0"/>
              <a:t>返回结果判定</a:t>
            </a:r>
            <a:endParaRPr lang="en-US" altLang="zh-CN" dirty="0" smtClean="0"/>
          </a:p>
          <a:p>
            <a:pPr lvl="2"/>
            <a:r>
              <a:rPr lang="en-US" altLang="zh-CN" dirty="0" smtClean="0"/>
              <a:t>pass: </a:t>
            </a:r>
            <a:r>
              <a:rPr lang="zh-CN" altLang="en-US" dirty="0" smtClean="0"/>
              <a:t>满足后置条件</a:t>
            </a:r>
            <a:endParaRPr lang="en-US" altLang="zh-CN" dirty="0" smtClean="0"/>
          </a:p>
          <a:p>
            <a:pPr lvl="2"/>
            <a:r>
              <a:rPr lang="en-US" altLang="zh-CN" dirty="0" smtClean="0"/>
              <a:t>fail: </a:t>
            </a:r>
            <a:r>
              <a:rPr lang="zh-CN" altLang="en-US" dirty="0" smtClean="0"/>
              <a:t>不满足后置条件</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15</a:t>
            </a:fld>
            <a:endParaRPr lang="zh-CN" altLang="en-US"/>
          </a:p>
        </p:txBody>
      </p:sp>
      <p:sp>
        <p:nvSpPr>
          <p:cNvPr id="3" name="矩形 2"/>
          <p:cNvSpPr/>
          <p:nvPr/>
        </p:nvSpPr>
        <p:spPr>
          <a:xfrm>
            <a:off x="4485373" y="3135890"/>
            <a:ext cx="7218655"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t>public </a:t>
            </a:r>
            <a:r>
              <a:rPr lang="en-US" altLang="zh-CN" dirty="0" err="1"/>
              <a:t>int</a:t>
            </a:r>
            <a:r>
              <a:rPr lang="en-US" altLang="zh-CN" dirty="0"/>
              <a:t> </a:t>
            </a:r>
            <a:r>
              <a:rPr lang="en-US" altLang="zh-CN" dirty="0" err="1"/>
              <a:t>isTriangle</a:t>
            </a:r>
            <a:r>
              <a:rPr lang="en-US" altLang="zh-CN" dirty="0"/>
              <a:t>(Point p1, Point p2, Point p3)</a:t>
            </a:r>
          </a:p>
          <a:p>
            <a:r>
              <a:rPr lang="en-US" altLang="zh-CN" dirty="0" smtClean="0"/>
              <a:t>/</a:t>
            </a:r>
            <a:r>
              <a:rPr lang="zh-CN" altLang="en-US" dirty="0" smtClean="0"/>
              <a:t>*</a:t>
            </a:r>
            <a:r>
              <a:rPr lang="en-US" altLang="zh-CN" dirty="0" smtClean="0"/>
              <a:t>@requires</a:t>
            </a:r>
            <a:r>
              <a:rPr lang="en-US" altLang="zh-CN" dirty="0"/>
              <a:t>: p1, p2 and p3 are valid points according to the X-Y axis</a:t>
            </a:r>
          </a:p>
          <a:p>
            <a:r>
              <a:rPr lang="en-US" altLang="zh-CN" dirty="0" smtClean="0"/>
              <a:t>    @Effects</a:t>
            </a:r>
            <a:r>
              <a:rPr lang="en-US" altLang="zh-CN" dirty="0"/>
              <a:t>: </a:t>
            </a:r>
            <a:r>
              <a:rPr lang="en-US" altLang="zh-CN" dirty="0" smtClean="0"/>
              <a:t>\</a:t>
            </a:r>
            <a:r>
              <a:rPr lang="en-US" altLang="zh-CN" dirty="0"/>
              <a:t>result == -</a:t>
            </a:r>
            <a:r>
              <a:rPr lang="en-US" altLang="zh-CN" dirty="0" smtClean="0"/>
              <a:t>1 ==&gt; </a:t>
            </a:r>
            <a:r>
              <a:rPr lang="en-US" altLang="zh-CN" dirty="0" err="1" smtClean="0"/>
              <a:t>isTri</a:t>
            </a:r>
            <a:r>
              <a:rPr lang="en-US" altLang="zh-CN" dirty="0" smtClean="0"/>
              <a:t>(p1,p2,p3); </a:t>
            </a:r>
            <a:r>
              <a:rPr lang="en-US" altLang="zh-CN" dirty="0"/>
              <a:t>\result == </a:t>
            </a:r>
            <a:r>
              <a:rPr lang="en-US" altLang="zh-CN" dirty="0" smtClean="0"/>
              <a:t>0 ==&gt; </a:t>
            </a:r>
            <a:r>
              <a:rPr lang="en-US" altLang="zh-CN" dirty="0" err="1" smtClean="0"/>
              <a:t>isReg</a:t>
            </a:r>
            <a:r>
              <a:rPr lang="en-US" altLang="zh-CN" dirty="0" smtClean="0"/>
              <a:t> (p1,p2,p3); </a:t>
            </a:r>
            <a:r>
              <a:rPr lang="en-US" altLang="zh-CN" dirty="0"/>
              <a:t>\result == </a:t>
            </a:r>
            <a:r>
              <a:rPr lang="en-US" altLang="zh-CN" dirty="0" smtClean="0"/>
              <a:t>1 ==&gt; </a:t>
            </a:r>
            <a:r>
              <a:rPr lang="en-US" altLang="zh-CN" dirty="0" err="1" smtClean="0"/>
              <a:t>isRight</a:t>
            </a:r>
            <a:r>
              <a:rPr lang="en-US" altLang="zh-CN" dirty="0" smtClean="0"/>
              <a:t>(p1,p2,p3); </a:t>
            </a:r>
            <a:r>
              <a:rPr lang="en-US" altLang="zh-CN" dirty="0"/>
              <a:t>\result == </a:t>
            </a:r>
            <a:r>
              <a:rPr lang="en-US" altLang="zh-CN" dirty="0" smtClean="0"/>
              <a:t>2 ==&gt; </a:t>
            </a:r>
            <a:r>
              <a:rPr lang="en-US" altLang="zh-CN" dirty="0" err="1" smtClean="0"/>
              <a:t>isTri</a:t>
            </a:r>
            <a:r>
              <a:rPr lang="en-US" altLang="zh-CN" dirty="0" smtClean="0"/>
              <a:t>(p1, p2, p3) &amp;&amp; !</a:t>
            </a:r>
            <a:r>
              <a:rPr lang="en-US" altLang="zh-CN" dirty="0" err="1" smtClean="0"/>
              <a:t>isReg</a:t>
            </a:r>
            <a:r>
              <a:rPr lang="en-US" altLang="zh-CN" dirty="0" smtClean="0"/>
              <a:t>(p1, p2, p3) &amp;&amp; !</a:t>
            </a:r>
            <a:r>
              <a:rPr lang="en-US" altLang="zh-CN" dirty="0" err="1" smtClean="0"/>
              <a:t>isRight</a:t>
            </a:r>
            <a:r>
              <a:rPr lang="en-US" altLang="zh-CN" dirty="0" smtClean="0"/>
              <a:t>(p1, p2, p3)</a:t>
            </a:r>
            <a:endParaRPr lang="zh-CN" altLang="en-US" dirty="0"/>
          </a:p>
        </p:txBody>
      </p:sp>
    </p:spTree>
    <p:extLst>
      <p:ext uri="{BB962C8B-B14F-4D97-AF65-F5344CB8AC3E}">
        <p14:creationId xmlns:p14="http://schemas.microsoft.com/office/powerpoint/2010/main" val="349642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熟悉</a:t>
            </a:r>
            <a:r>
              <a:rPr lang="zh-CN" altLang="en-US" dirty="0"/>
              <a:t>类</a:t>
            </a:r>
            <a:r>
              <a:rPr lang="zh-CN" altLang="en-US" dirty="0" smtClean="0"/>
              <a:t>规格</a:t>
            </a:r>
            <a:r>
              <a:rPr lang="zh-CN" altLang="en-US" dirty="0"/>
              <a:t>的内涵和书写</a:t>
            </a:r>
            <a:endParaRPr lang="en-US" altLang="zh-CN" dirty="0"/>
          </a:p>
          <a:p>
            <a:r>
              <a:rPr lang="zh-CN" altLang="en-US" dirty="0" smtClean="0"/>
              <a:t>实践</a:t>
            </a:r>
            <a:r>
              <a:rPr lang="zh-CN" altLang="en-US" dirty="0"/>
              <a:t>基于规</a:t>
            </a:r>
            <a:r>
              <a:rPr lang="zh-CN" altLang="en-US" dirty="0" smtClean="0"/>
              <a:t>格的类实现</a:t>
            </a:r>
            <a:endParaRPr lang="en-US" altLang="zh-CN" dirty="0"/>
          </a:p>
          <a:p>
            <a:r>
              <a:rPr lang="zh-CN" altLang="en-US" dirty="0" smtClean="0"/>
              <a:t>实践契约式设计方法</a:t>
            </a:r>
            <a:endParaRPr lang="en-US" altLang="zh-CN" dirty="0"/>
          </a:p>
          <a:p>
            <a:r>
              <a:rPr lang="zh-CN" altLang="en-US" dirty="0"/>
              <a:t>初步实践</a:t>
            </a:r>
            <a:r>
              <a:rPr lang="zh-CN" altLang="en-US" dirty="0" smtClean="0"/>
              <a:t>基于</a:t>
            </a:r>
            <a:r>
              <a:rPr lang="zh-CN" altLang="en-US" dirty="0"/>
              <a:t>类</a:t>
            </a:r>
            <a:r>
              <a:rPr lang="zh-CN" altLang="en-US" dirty="0" smtClean="0"/>
              <a:t>规格</a:t>
            </a:r>
            <a:r>
              <a:rPr lang="zh-CN" altLang="en-US" dirty="0"/>
              <a:t>的测试</a:t>
            </a:r>
            <a:r>
              <a:rPr lang="zh-CN" altLang="en-US" dirty="0" smtClean="0"/>
              <a:t>设计</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16</a:t>
            </a:fld>
            <a:endParaRPr lang="zh-CN" altLang="en-US"/>
          </a:p>
        </p:txBody>
      </p:sp>
    </p:spTree>
    <p:extLst>
      <p:ext uri="{BB962C8B-B14F-4D97-AF65-F5344CB8AC3E}">
        <p14:creationId xmlns:p14="http://schemas.microsoft.com/office/powerpoint/2010/main" val="256410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熟悉</a:t>
            </a:r>
            <a:r>
              <a:rPr lang="zh-CN" altLang="en-US" dirty="0"/>
              <a:t>类</a:t>
            </a:r>
            <a:r>
              <a:rPr lang="zh-CN" altLang="en-US" dirty="0" smtClean="0"/>
              <a:t>规格</a:t>
            </a:r>
            <a:r>
              <a:rPr lang="zh-CN" altLang="en-US" dirty="0"/>
              <a:t>的内涵和</a:t>
            </a:r>
            <a:r>
              <a:rPr lang="zh-CN" altLang="en-US" dirty="0" smtClean="0"/>
              <a:t>书写</a:t>
            </a:r>
            <a:endParaRPr lang="en-US" altLang="zh-CN" dirty="0" smtClean="0"/>
          </a:p>
          <a:p>
            <a:pPr lvl="1"/>
            <a:r>
              <a:rPr lang="zh-CN" altLang="en-US" dirty="0" smtClean="0"/>
              <a:t>类是一个编程单位，用户一般把类作为一个整体来使用或重用</a:t>
            </a:r>
            <a:endParaRPr lang="en-US" altLang="zh-CN" dirty="0" smtClean="0"/>
          </a:p>
          <a:p>
            <a:pPr lvl="1"/>
            <a:r>
              <a:rPr lang="zh-CN" altLang="en-US" dirty="0" smtClean="0"/>
              <a:t>类规格定义了与用户的契约</a:t>
            </a:r>
            <a:endParaRPr lang="en-US" altLang="zh-CN" dirty="0" smtClean="0"/>
          </a:p>
          <a:p>
            <a:pPr lvl="2"/>
            <a:r>
              <a:rPr lang="zh-CN" altLang="en-US" dirty="0" smtClean="0"/>
              <a:t>数据管理：确保数据有效</a:t>
            </a:r>
            <a:endParaRPr lang="en-US" altLang="zh-CN" dirty="0" smtClean="0"/>
          </a:p>
          <a:p>
            <a:pPr lvl="2"/>
            <a:r>
              <a:rPr lang="zh-CN" altLang="en-US" dirty="0" smtClean="0"/>
              <a:t>提供的操作：确保在满足前置条件下，后置条件得到满足</a:t>
            </a:r>
            <a:endParaRPr lang="en-US" altLang="zh-CN" dirty="0" smtClean="0"/>
          </a:p>
          <a:p>
            <a:pPr lvl="1"/>
            <a:r>
              <a:rPr lang="zh-CN" altLang="en-US" dirty="0"/>
              <a:t>类</a:t>
            </a:r>
            <a:r>
              <a:rPr lang="zh-CN" altLang="en-US" dirty="0" smtClean="0"/>
              <a:t>规格定义了开发人员必须实现的规约</a:t>
            </a:r>
            <a:endParaRPr lang="en-US" altLang="zh-CN" dirty="0" smtClean="0"/>
          </a:p>
          <a:p>
            <a:pPr lvl="2"/>
            <a:r>
              <a:rPr lang="zh-CN" altLang="en-US" dirty="0" smtClean="0"/>
              <a:t>表示对象必须映射到抽象对象：抽象函数</a:t>
            </a:r>
            <a:endParaRPr lang="en-US" altLang="zh-CN" dirty="0" smtClean="0"/>
          </a:p>
          <a:p>
            <a:pPr lvl="2"/>
            <a:r>
              <a:rPr lang="zh-CN" altLang="en-US" dirty="0" smtClean="0"/>
              <a:t>任意一个方法的实现都不能破坏表示对象对不变式的满足性</a:t>
            </a:r>
            <a:endParaRPr lang="en-US" altLang="zh-CN" dirty="0" smtClean="0"/>
          </a:p>
          <a:p>
            <a:pPr lvl="3"/>
            <a:r>
              <a:rPr lang="zh-CN" altLang="en-US" dirty="0" smtClean="0"/>
              <a:t>从而确保对象整体有效</a:t>
            </a:r>
            <a:endParaRPr lang="en-US" altLang="zh-CN" dirty="0" smtClean="0"/>
          </a:p>
          <a:p>
            <a:pPr lvl="2"/>
            <a:r>
              <a:rPr lang="zh-CN" altLang="en-US" dirty="0" smtClean="0"/>
              <a:t>任意一个方法的实现都要满足方法本身定义的规约</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17</a:t>
            </a:fld>
            <a:endParaRPr lang="zh-CN" altLang="en-US"/>
          </a:p>
        </p:txBody>
      </p:sp>
    </p:spTree>
    <p:extLst>
      <p:ext uri="{BB962C8B-B14F-4D97-AF65-F5344CB8AC3E}">
        <p14:creationId xmlns:p14="http://schemas.microsoft.com/office/powerpoint/2010/main" val="3364071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熟悉</a:t>
            </a:r>
            <a:r>
              <a:rPr lang="zh-CN" altLang="en-US" dirty="0"/>
              <a:t>类</a:t>
            </a:r>
            <a:r>
              <a:rPr lang="zh-CN" altLang="en-US" dirty="0" smtClean="0"/>
              <a:t>规格</a:t>
            </a:r>
            <a:r>
              <a:rPr lang="zh-CN" altLang="en-US" dirty="0"/>
              <a:t>的内涵和</a:t>
            </a:r>
            <a:r>
              <a:rPr lang="zh-CN" altLang="en-US" dirty="0" smtClean="0"/>
              <a:t>书写</a:t>
            </a:r>
            <a:endParaRPr lang="en-US" altLang="zh-CN" dirty="0" smtClean="0"/>
          </a:p>
          <a:p>
            <a:pPr lvl="1"/>
            <a:r>
              <a:rPr lang="en-US" altLang="zh-CN" dirty="0" smtClean="0"/>
              <a:t>Overview</a:t>
            </a:r>
            <a:r>
              <a:rPr lang="zh-CN" altLang="en-US" dirty="0" smtClean="0"/>
              <a:t>的撰写</a:t>
            </a:r>
            <a:endParaRPr lang="en-US" altLang="zh-CN" dirty="0" smtClean="0"/>
          </a:p>
          <a:p>
            <a:pPr lvl="2"/>
            <a:r>
              <a:rPr lang="zh-CN" altLang="en-US" dirty="0" smtClean="0"/>
              <a:t>类整体作用的概述</a:t>
            </a:r>
            <a:endParaRPr lang="en-US" altLang="zh-CN" dirty="0" smtClean="0"/>
          </a:p>
          <a:p>
            <a:pPr lvl="2"/>
            <a:r>
              <a:rPr lang="zh-CN" altLang="en-US" dirty="0" smtClean="0"/>
              <a:t>类所管理抽象数据的概述（不是逐个解释表示对象数据）</a:t>
            </a:r>
            <a:endParaRPr lang="en-US" altLang="zh-CN" dirty="0" smtClean="0"/>
          </a:p>
          <a:p>
            <a:pPr lvl="2"/>
            <a:r>
              <a:rPr lang="zh-CN" altLang="en-US" dirty="0" smtClean="0"/>
              <a:t>类核心功能的概述（不是逐个解释操作）</a:t>
            </a:r>
            <a:endParaRPr lang="en-US" altLang="zh-CN" dirty="0" smtClean="0"/>
          </a:p>
          <a:p>
            <a:pPr lvl="1"/>
            <a:r>
              <a:rPr lang="zh-CN" altLang="en-US" dirty="0" smtClean="0"/>
              <a:t>从用户角度来看，一个设计优良的类应保证所提供的操作</a:t>
            </a:r>
            <a:endParaRPr lang="en-US" altLang="zh-CN" dirty="0" smtClean="0"/>
          </a:p>
          <a:p>
            <a:pPr lvl="2"/>
            <a:r>
              <a:rPr lang="zh-CN" altLang="en-US" dirty="0" smtClean="0"/>
              <a:t>完整性：应提供四类操作（构造、更新、查询和生成）</a:t>
            </a:r>
            <a:endParaRPr lang="en-US" altLang="zh-CN" dirty="0" smtClean="0"/>
          </a:p>
          <a:p>
            <a:pPr lvl="2"/>
            <a:r>
              <a:rPr lang="zh-CN" altLang="en-US" dirty="0" smtClean="0"/>
              <a:t>紧凑性：不提供与所管理数据无关的操作行为</a:t>
            </a:r>
            <a:endParaRPr lang="en-US" altLang="zh-CN" dirty="0" smtClean="0"/>
          </a:p>
          <a:p>
            <a:pPr lvl="2"/>
            <a:r>
              <a:rPr lang="zh-CN" altLang="en-US" dirty="0" smtClean="0"/>
              <a:t>便捷性：能够以简单的方式访问和更新所管理的数据</a:t>
            </a:r>
            <a:endParaRPr lang="en-US" altLang="zh-CN" dirty="0" smtClean="0"/>
          </a:p>
          <a:p>
            <a:pPr lvl="2"/>
            <a:r>
              <a:rPr lang="zh-CN" altLang="en-US" dirty="0" smtClean="0"/>
              <a:t>安全性：阻止不受控访问，确保线程安全</a:t>
            </a:r>
            <a:endParaRPr lang="en-US" altLang="zh-CN" dirty="0" smtClean="0"/>
          </a:p>
          <a:p>
            <a:pPr lvl="2"/>
            <a:r>
              <a:rPr lang="zh-CN" altLang="en-US" dirty="0" smtClean="0"/>
              <a:t>正确性：实现与契约一致</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18</a:t>
            </a:fld>
            <a:endParaRPr lang="zh-CN" altLang="en-US"/>
          </a:p>
        </p:txBody>
      </p:sp>
    </p:spTree>
    <p:extLst>
      <p:ext uri="{BB962C8B-B14F-4D97-AF65-F5344CB8AC3E}">
        <p14:creationId xmlns:p14="http://schemas.microsoft.com/office/powerpoint/2010/main" val="4169989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熟悉</a:t>
            </a:r>
            <a:r>
              <a:rPr lang="zh-CN" altLang="en-US" dirty="0"/>
              <a:t>类</a:t>
            </a:r>
            <a:r>
              <a:rPr lang="zh-CN" altLang="en-US" dirty="0" smtClean="0"/>
              <a:t>规格</a:t>
            </a:r>
            <a:r>
              <a:rPr lang="zh-CN" altLang="en-US" dirty="0"/>
              <a:t>的内涵和</a:t>
            </a:r>
            <a:r>
              <a:rPr lang="zh-CN" altLang="en-US" dirty="0" smtClean="0"/>
              <a:t>书写</a:t>
            </a:r>
            <a:endParaRPr lang="en-US" altLang="zh-CN" dirty="0" smtClean="0"/>
          </a:p>
          <a:p>
            <a:pPr lvl="1"/>
            <a:r>
              <a:rPr lang="zh-CN" altLang="en-US" dirty="0" smtClean="0"/>
              <a:t>抽象函数和不变式由于涉及表示对象，用户看不到，也不关心</a:t>
            </a:r>
            <a:endParaRPr lang="en-US" altLang="zh-CN" dirty="0" smtClean="0"/>
          </a:p>
          <a:p>
            <a:pPr lvl="1"/>
            <a:r>
              <a:rPr lang="zh-CN" altLang="en-US" dirty="0" smtClean="0"/>
              <a:t>从设计实现的角度，在定义了表示对象之后，一定要首先书写这两部分，然后实现方法</a:t>
            </a:r>
            <a:endParaRPr lang="en-US" altLang="zh-CN" dirty="0" smtClean="0"/>
          </a:p>
          <a:p>
            <a:pPr lvl="1"/>
            <a:r>
              <a:rPr lang="zh-CN" altLang="en-US" dirty="0" smtClean="0"/>
              <a:t>抽象函数用来回答“这些表示对象为什么是必须的”？</a:t>
            </a:r>
            <a:endParaRPr lang="en-US" altLang="zh-CN" dirty="0" smtClean="0"/>
          </a:p>
          <a:p>
            <a:pPr lvl="2"/>
            <a:r>
              <a:rPr lang="zh-CN" altLang="en-US" dirty="0" smtClean="0"/>
              <a:t>有一些表示对象无法映射到抽象对象</a:t>
            </a:r>
            <a:endParaRPr lang="en-US" altLang="zh-CN" dirty="0" smtClean="0"/>
          </a:p>
          <a:p>
            <a:pPr lvl="3"/>
            <a:r>
              <a:rPr lang="zh-CN" altLang="en-US" dirty="0" smtClean="0"/>
              <a:t>为了访问和处理效率</a:t>
            </a:r>
            <a:endParaRPr lang="en-US" altLang="zh-CN" dirty="0" smtClean="0"/>
          </a:p>
          <a:p>
            <a:pPr lvl="3"/>
            <a:r>
              <a:rPr lang="zh-CN" altLang="en-US" dirty="0" smtClean="0"/>
              <a:t>为了定义不变式</a:t>
            </a:r>
            <a:endParaRPr lang="en-US" altLang="zh-CN" dirty="0" smtClean="0"/>
          </a:p>
          <a:p>
            <a:pPr lvl="3"/>
            <a:r>
              <a:rPr lang="zh-CN" altLang="en-US" dirty="0" smtClean="0"/>
              <a:t>不需要的冗余</a:t>
            </a:r>
            <a:endParaRPr lang="en-US" altLang="zh-CN" dirty="0" smtClean="0"/>
          </a:p>
          <a:p>
            <a:pPr lvl="1"/>
            <a:endParaRPr lang="en-US" altLang="zh-CN" dirty="0" smtClean="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19</a:t>
            </a:fld>
            <a:endParaRPr lang="zh-CN" altLang="en-US"/>
          </a:p>
        </p:txBody>
      </p:sp>
    </p:spTree>
    <p:extLst>
      <p:ext uri="{BB962C8B-B14F-4D97-AF65-F5344CB8AC3E}">
        <p14:creationId xmlns:p14="http://schemas.microsoft.com/office/powerpoint/2010/main" val="3152757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作业训练要点分析</a:t>
            </a:r>
            <a:endParaRPr lang="en-US" altLang="zh-CN" dirty="0" smtClean="0"/>
          </a:p>
          <a:p>
            <a:r>
              <a:rPr lang="zh-CN" altLang="en-US" dirty="0" smtClean="0"/>
              <a:t>本次作业</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a:t>
            </a:fld>
            <a:endParaRPr lang="zh-CN" altLang="en-US"/>
          </a:p>
        </p:txBody>
      </p:sp>
    </p:spTree>
    <p:extLst>
      <p:ext uri="{BB962C8B-B14F-4D97-AF65-F5344CB8AC3E}">
        <p14:creationId xmlns:p14="http://schemas.microsoft.com/office/powerpoint/2010/main" val="2889897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实践基于类规格的实现</a:t>
            </a:r>
            <a:endParaRPr lang="en-US" altLang="zh-CN" dirty="0" smtClean="0"/>
          </a:p>
          <a:p>
            <a:pPr lvl="1"/>
            <a:r>
              <a:rPr lang="zh-CN" altLang="en-US" dirty="0" smtClean="0"/>
              <a:t>表示对象的识别与定义</a:t>
            </a:r>
            <a:endParaRPr lang="en-US" altLang="zh-CN" dirty="0" smtClean="0"/>
          </a:p>
          <a:p>
            <a:pPr lvl="2"/>
            <a:r>
              <a:rPr lang="zh-CN" altLang="en-US" dirty="0" smtClean="0"/>
              <a:t>依据抽象对象：分析其中涉及的数据实体及其关系</a:t>
            </a:r>
            <a:endParaRPr lang="en-US" altLang="zh-CN" dirty="0" smtClean="0"/>
          </a:p>
          <a:p>
            <a:pPr lvl="2"/>
            <a:r>
              <a:rPr lang="zh-CN" altLang="en-US" dirty="0" smtClean="0"/>
              <a:t>例：倒排表是一个抽象对象</a:t>
            </a:r>
            <a:endParaRPr lang="en-US" altLang="zh-CN" dirty="0" smtClean="0"/>
          </a:p>
          <a:p>
            <a:pPr lvl="3"/>
            <a:r>
              <a:rPr lang="zh-CN" altLang="en-US" dirty="0" smtClean="0"/>
              <a:t>静态列表</a:t>
            </a:r>
            <a:endParaRPr lang="en-US" altLang="zh-CN" dirty="0" smtClean="0"/>
          </a:p>
          <a:p>
            <a:pPr lvl="3"/>
            <a:r>
              <a:rPr lang="zh-CN" altLang="en-US" dirty="0" smtClean="0"/>
              <a:t>单向链表</a:t>
            </a:r>
            <a:endParaRPr lang="en-US" altLang="zh-CN" dirty="0" smtClean="0"/>
          </a:p>
          <a:p>
            <a:pPr lvl="3"/>
            <a:r>
              <a:rPr lang="zh-CN" altLang="en-US" dirty="0" smtClean="0"/>
              <a:t>静态列表项是单向</a:t>
            </a:r>
            <a:r>
              <a:rPr lang="zh-CN" altLang="en-US" dirty="0"/>
              <a:t>链表</a:t>
            </a:r>
            <a:r>
              <a:rPr lang="zh-CN" altLang="en-US" dirty="0" smtClean="0"/>
              <a:t>的头</a:t>
            </a:r>
            <a:endParaRPr lang="en-US" altLang="zh-CN" dirty="0" smtClean="0"/>
          </a:p>
          <a:p>
            <a:pPr lvl="2"/>
            <a:r>
              <a:rPr lang="zh-CN" altLang="en-US" dirty="0" smtClean="0"/>
              <a:t>如何定义其表示对象？</a:t>
            </a:r>
            <a:endParaRPr lang="en-US" altLang="zh-CN" dirty="0" smtClean="0"/>
          </a:p>
          <a:p>
            <a:pPr lvl="3"/>
            <a:r>
              <a:rPr lang="zh-CN" altLang="en-US" dirty="0" smtClean="0"/>
              <a:t>静态列表：</a:t>
            </a:r>
            <a:r>
              <a:rPr lang="en-US" altLang="zh-CN" dirty="0" smtClean="0"/>
              <a:t>Key[] keys</a:t>
            </a:r>
          </a:p>
          <a:p>
            <a:pPr lvl="4"/>
            <a:r>
              <a:rPr lang="en-US" altLang="zh-CN" dirty="0" smtClean="0"/>
              <a:t>Key: String keyword; </a:t>
            </a:r>
            <a:r>
              <a:rPr lang="en-US" altLang="zh-CN" dirty="0" err="1" smtClean="0"/>
              <a:t>DocList</a:t>
            </a:r>
            <a:r>
              <a:rPr lang="en-US" altLang="zh-CN" dirty="0" smtClean="0"/>
              <a:t> docs;</a:t>
            </a:r>
          </a:p>
          <a:p>
            <a:pPr lvl="3"/>
            <a:r>
              <a:rPr lang="zh-CN" altLang="en-US" dirty="0" smtClean="0"/>
              <a:t>单向链表：</a:t>
            </a:r>
            <a:r>
              <a:rPr lang="en-US" altLang="zh-CN" dirty="0" err="1" smtClean="0"/>
              <a:t>DocList</a:t>
            </a:r>
            <a:r>
              <a:rPr lang="en-US" altLang="zh-CN" dirty="0" smtClean="0"/>
              <a:t> list</a:t>
            </a:r>
          </a:p>
          <a:p>
            <a:pPr lvl="4"/>
            <a:r>
              <a:rPr lang="en-US" altLang="zh-CN" dirty="0" err="1" smtClean="0"/>
              <a:t>DocList</a:t>
            </a:r>
            <a:r>
              <a:rPr lang="en-US" altLang="zh-CN" dirty="0" smtClean="0"/>
              <a:t>: </a:t>
            </a:r>
            <a:r>
              <a:rPr lang="en-US" altLang="zh-CN" dirty="0" err="1" smtClean="0"/>
              <a:t>int</a:t>
            </a:r>
            <a:r>
              <a:rPr lang="en-US" altLang="zh-CN" dirty="0" smtClean="0"/>
              <a:t> </a:t>
            </a:r>
            <a:r>
              <a:rPr lang="en-US" altLang="zh-CN" dirty="0" err="1" smtClean="0"/>
              <a:t>docID</a:t>
            </a:r>
            <a:r>
              <a:rPr lang="en-US" altLang="zh-CN" dirty="0" smtClean="0"/>
              <a:t>; </a:t>
            </a:r>
            <a:r>
              <a:rPr lang="en-US" altLang="zh-CN" dirty="0" err="1" smtClean="0"/>
              <a:t>int</a:t>
            </a:r>
            <a:r>
              <a:rPr lang="en-US" altLang="zh-CN" dirty="0" smtClean="0"/>
              <a:t> </a:t>
            </a:r>
            <a:r>
              <a:rPr lang="en-US" altLang="zh-CN" dirty="0" err="1" smtClean="0"/>
              <a:t>pos</a:t>
            </a:r>
            <a:r>
              <a:rPr lang="en-US" altLang="zh-CN" dirty="0" smtClean="0"/>
              <a:t>; String left; String right; </a:t>
            </a:r>
            <a:r>
              <a:rPr lang="en-US" altLang="zh-CN" dirty="0" err="1" smtClean="0"/>
              <a:t>DocList</a:t>
            </a:r>
            <a:r>
              <a:rPr lang="en-US" altLang="zh-CN" dirty="0" smtClean="0"/>
              <a:t> next</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20</a:t>
            </a:fld>
            <a:endParaRPr lang="zh-CN" altLang="en-US"/>
          </a:p>
        </p:txBody>
      </p:sp>
    </p:spTree>
    <p:extLst>
      <p:ext uri="{BB962C8B-B14F-4D97-AF65-F5344CB8AC3E}">
        <p14:creationId xmlns:p14="http://schemas.microsoft.com/office/powerpoint/2010/main" val="1861071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a:t>实践基于类规格的实现</a:t>
            </a:r>
            <a:endParaRPr lang="en-US" altLang="zh-CN" dirty="0"/>
          </a:p>
          <a:p>
            <a:pPr lvl="1"/>
            <a:r>
              <a:rPr lang="zh-CN" altLang="en-US" dirty="0" smtClean="0"/>
              <a:t>表示对象的访问效率是难点，考验设计和算法功力</a:t>
            </a:r>
            <a:endParaRPr lang="en-US" altLang="zh-CN" dirty="0" smtClean="0"/>
          </a:p>
          <a:p>
            <a:pPr lvl="1"/>
            <a:r>
              <a:rPr lang="zh-CN" altLang="en-US" dirty="0" smtClean="0"/>
              <a:t>如何在静态列表中快速查找一个</a:t>
            </a:r>
            <a:r>
              <a:rPr lang="en-US" altLang="zh-CN" dirty="0" smtClean="0"/>
              <a:t>String key?</a:t>
            </a:r>
          </a:p>
          <a:p>
            <a:pPr lvl="1"/>
            <a:r>
              <a:rPr lang="zh-CN" altLang="en-US" dirty="0" smtClean="0"/>
              <a:t>如果管理的</a:t>
            </a:r>
            <a:r>
              <a:rPr lang="en-US" altLang="zh-CN" dirty="0" smtClean="0"/>
              <a:t>keys</a:t>
            </a:r>
            <a:r>
              <a:rPr lang="zh-CN" altLang="en-US" dirty="0" smtClean="0"/>
              <a:t>规模巨大，如何处理？</a:t>
            </a:r>
            <a:endParaRPr lang="en-US" altLang="zh-CN" dirty="0" smtClean="0"/>
          </a:p>
          <a:p>
            <a:pPr lvl="1"/>
            <a:r>
              <a:rPr lang="zh-CN" altLang="en-US" dirty="0" smtClean="0"/>
              <a:t>如果一个文档中多次出现一个</a:t>
            </a:r>
            <a:r>
              <a:rPr lang="en-US" altLang="zh-CN" dirty="0" smtClean="0"/>
              <a:t>String key</a:t>
            </a:r>
            <a:r>
              <a:rPr lang="zh-CN" altLang="en-US" dirty="0" smtClean="0"/>
              <a:t>，如何快速查找？</a:t>
            </a:r>
            <a:endParaRPr lang="en-US" altLang="zh-CN" dirty="0" smtClean="0"/>
          </a:p>
          <a:p>
            <a:pPr lvl="1"/>
            <a:r>
              <a:rPr lang="zh-CN" altLang="en-US" dirty="0" smtClean="0"/>
              <a:t>如果单向链表长度很大，如何快速访问？</a:t>
            </a:r>
            <a:endParaRPr lang="en-US" altLang="zh-CN" dirty="0" smtClean="0"/>
          </a:p>
          <a:p>
            <a:pPr lvl="1"/>
            <a:endParaRPr lang="en-US" altLang="zh-CN" dirty="0" smtClean="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21</a:t>
            </a:fld>
            <a:endParaRPr lang="zh-CN" altLang="en-US"/>
          </a:p>
        </p:txBody>
      </p:sp>
    </p:spTree>
    <p:extLst>
      <p:ext uri="{BB962C8B-B14F-4D97-AF65-F5344CB8AC3E}">
        <p14:creationId xmlns:p14="http://schemas.microsoft.com/office/powerpoint/2010/main" val="3791158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a:t>实践基于类规格的实现</a:t>
            </a:r>
            <a:endParaRPr lang="en-US" altLang="zh-CN" dirty="0"/>
          </a:p>
          <a:p>
            <a:pPr lvl="1"/>
            <a:r>
              <a:rPr lang="zh-CN" altLang="en-US" dirty="0" smtClean="0"/>
              <a:t>表示对象在一定程度上决定了更新方法和查询方法的实现技术和效率</a:t>
            </a:r>
            <a:endParaRPr lang="en-US" altLang="zh-CN" dirty="0" smtClean="0"/>
          </a:p>
          <a:p>
            <a:pPr lvl="2"/>
            <a:r>
              <a:rPr lang="zh-CN" altLang="en-US" dirty="0"/>
              <a:t>静态列表：</a:t>
            </a:r>
            <a:r>
              <a:rPr lang="en-US" altLang="zh-CN" dirty="0"/>
              <a:t>Key[] keys</a:t>
            </a:r>
          </a:p>
          <a:p>
            <a:pPr lvl="3"/>
            <a:r>
              <a:rPr lang="en-US" altLang="zh-CN" dirty="0"/>
              <a:t>Key: String keyword; </a:t>
            </a:r>
            <a:r>
              <a:rPr lang="en-US" altLang="zh-CN" dirty="0" err="1"/>
              <a:t>DocList</a:t>
            </a:r>
            <a:r>
              <a:rPr lang="en-US" altLang="zh-CN" dirty="0"/>
              <a:t> docs;</a:t>
            </a:r>
          </a:p>
          <a:p>
            <a:pPr lvl="2"/>
            <a:r>
              <a:rPr lang="zh-CN" altLang="en-US" dirty="0"/>
              <a:t>单向链表：</a:t>
            </a:r>
            <a:r>
              <a:rPr lang="en-US" altLang="zh-CN" dirty="0" err="1"/>
              <a:t>DocList</a:t>
            </a:r>
            <a:r>
              <a:rPr lang="en-US" altLang="zh-CN" dirty="0"/>
              <a:t> list</a:t>
            </a:r>
          </a:p>
          <a:p>
            <a:pPr lvl="3"/>
            <a:r>
              <a:rPr lang="en-US" altLang="zh-CN" dirty="0" err="1"/>
              <a:t>DocList</a:t>
            </a:r>
            <a:r>
              <a:rPr lang="en-US" altLang="zh-CN" dirty="0"/>
              <a:t>: </a:t>
            </a:r>
            <a:r>
              <a:rPr lang="en-US" altLang="zh-CN" dirty="0" err="1"/>
              <a:t>int</a:t>
            </a:r>
            <a:r>
              <a:rPr lang="en-US" altLang="zh-CN" dirty="0"/>
              <a:t> </a:t>
            </a:r>
            <a:r>
              <a:rPr lang="en-US" altLang="zh-CN" dirty="0" err="1"/>
              <a:t>docID</a:t>
            </a:r>
            <a:r>
              <a:rPr lang="en-US" altLang="zh-CN" dirty="0"/>
              <a:t>; </a:t>
            </a:r>
            <a:r>
              <a:rPr lang="en-US" altLang="zh-CN" dirty="0" err="1"/>
              <a:t>int</a:t>
            </a:r>
            <a:r>
              <a:rPr lang="en-US" altLang="zh-CN" dirty="0"/>
              <a:t> </a:t>
            </a:r>
            <a:r>
              <a:rPr lang="en-US" altLang="zh-CN" dirty="0" err="1"/>
              <a:t>pos</a:t>
            </a:r>
            <a:r>
              <a:rPr lang="en-US" altLang="zh-CN" dirty="0"/>
              <a:t>; String left; String right; </a:t>
            </a:r>
            <a:r>
              <a:rPr lang="en-US" altLang="zh-CN" dirty="0" err="1"/>
              <a:t>DocList</a:t>
            </a:r>
            <a:r>
              <a:rPr lang="en-US" altLang="zh-CN" dirty="0"/>
              <a:t> next</a:t>
            </a:r>
          </a:p>
          <a:p>
            <a:pPr lvl="2"/>
            <a:r>
              <a:rPr lang="en-US" altLang="zh-CN" dirty="0" smtClean="0"/>
              <a:t>void </a:t>
            </a:r>
            <a:r>
              <a:rPr lang="en-US" altLang="zh-CN" dirty="0" err="1" smtClean="0"/>
              <a:t>addOccurrence</a:t>
            </a:r>
            <a:r>
              <a:rPr lang="en-US" altLang="zh-CN" dirty="0" smtClean="0"/>
              <a:t>(String key, </a:t>
            </a:r>
            <a:r>
              <a:rPr lang="en-US" altLang="zh-CN" dirty="0" err="1" smtClean="0"/>
              <a:t>int</a:t>
            </a:r>
            <a:r>
              <a:rPr lang="en-US" altLang="zh-CN" dirty="0" smtClean="0"/>
              <a:t> </a:t>
            </a:r>
            <a:r>
              <a:rPr lang="en-US" altLang="zh-CN" dirty="0" err="1" smtClean="0"/>
              <a:t>docID</a:t>
            </a:r>
            <a:r>
              <a:rPr lang="en-US" altLang="zh-CN" dirty="0" smtClean="0"/>
              <a:t>, </a:t>
            </a:r>
            <a:r>
              <a:rPr lang="en-US" altLang="zh-CN" dirty="0" err="1" smtClean="0"/>
              <a:t>int</a:t>
            </a:r>
            <a:r>
              <a:rPr lang="en-US" altLang="zh-CN" dirty="0" smtClean="0"/>
              <a:t> </a:t>
            </a:r>
            <a:r>
              <a:rPr lang="en-US" altLang="zh-CN" dirty="0" err="1" smtClean="0"/>
              <a:t>pos</a:t>
            </a:r>
            <a:r>
              <a:rPr lang="en-US" altLang="zh-CN" dirty="0" smtClean="0"/>
              <a:t>, String left, String right)</a:t>
            </a:r>
          </a:p>
          <a:p>
            <a:pPr lvl="2"/>
            <a:r>
              <a:rPr lang="en-US" altLang="zh-CN" dirty="0" smtClean="0"/>
              <a:t>/</a:t>
            </a:r>
            <a:r>
              <a:rPr lang="zh-CN" altLang="en-US" dirty="0" smtClean="0"/>
              <a:t>*</a:t>
            </a:r>
            <a:r>
              <a:rPr lang="en-US" altLang="zh-CN" dirty="0" smtClean="0"/>
              <a:t>@requires: key</a:t>
            </a:r>
            <a:r>
              <a:rPr lang="zh-CN" altLang="en-US" dirty="0" smtClean="0"/>
              <a:t>不为空</a:t>
            </a:r>
            <a:r>
              <a:rPr lang="en-US" altLang="zh-CN" dirty="0" smtClean="0"/>
              <a:t>(empty), </a:t>
            </a:r>
            <a:r>
              <a:rPr lang="en-US" altLang="zh-CN" dirty="0" err="1" smtClean="0"/>
              <a:t>docID</a:t>
            </a:r>
            <a:r>
              <a:rPr lang="zh-CN" altLang="en-US" dirty="0" smtClean="0"/>
              <a:t>是有效的文档</a:t>
            </a:r>
            <a:r>
              <a:rPr lang="en-US" altLang="zh-CN" dirty="0" smtClean="0"/>
              <a:t>ID, </a:t>
            </a:r>
            <a:r>
              <a:rPr lang="en-US" altLang="zh-CN" dirty="0" err="1" smtClean="0"/>
              <a:t>pos</a:t>
            </a:r>
            <a:r>
              <a:rPr lang="zh-CN" altLang="en-US" dirty="0" smtClean="0"/>
              <a:t>要在</a:t>
            </a:r>
            <a:r>
              <a:rPr lang="en-US" altLang="zh-CN" dirty="0" smtClean="0"/>
              <a:t>ID</a:t>
            </a:r>
            <a:r>
              <a:rPr lang="zh-CN" altLang="en-US" dirty="0" smtClean="0"/>
              <a:t>为</a:t>
            </a:r>
            <a:r>
              <a:rPr lang="en-US" altLang="zh-CN" dirty="0" err="1" smtClean="0"/>
              <a:t>docID</a:t>
            </a:r>
            <a:r>
              <a:rPr lang="zh-CN" altLang="en-US" dirty="0" smtClean="0"/>
              <a:t>的文档内容范围内</a:t>
            </a:r>
            <a:r>
              <a:rPr lang="en-US" altLang="zh-CN" dirty="0" smtClean="0"/>
              <a:t>, left</a:t>
            </a:r>
            <a:r>
              <a:rPr lang="zh-CN" altLang="en-US" dirty="0" smtClean="0"/>
              <a:t>和</a:t>
            </a:r>
            <a:r>
              <a:rPr lang="en-US" altLang="zh-CN" dirty="0" smtClean="0"/>
              <a:t>right</a:t>
            </a:r>
            <a:r>
              <a:rPr lang="zh-CN" altLang="en-US" dirty="0" smtClean="0"/>
              <a:t>是有效字符串且长度不超过两个单词。</a:t>
            </a:r>
            <a:endParaRPr lang="en-US" altLang="zh-CN" dirty="0" smtClean="0"/>
          </a:p>
          <a:p>
            <a:pPr lvl="2"/>
            <a:r>
              <a:rPr lang="en-US" altLang="zh-CN" dirty="0" smtClean="0"/>
              <a:t>//modifies: this</a:t>
            </a:r>
          </a:p>
          <a:p>
            <a:pPr lvl="2"/>
            <a:r>
              <a:rPr lang="en-US" altLang="zh-CN" dirty="0" smtClean="0"/>
              <a:t>//effects: key</a:t>
            </a:r>
            <a:r>
              <a:rPr lang="zh-CN" altLang="en-US" dirty="0" smtClean="0"/>
              <a:t>被</a:t>
            </a:r>
            <a:r>
              <a:rPr lang="zh-CN" altLang="en-US" b="1" u="sng" dirty="0" smtClean="0"/>
              <a:t>纳入</a:t>
            </a:r>
            <a:r>
              <a:rPr lang="zh-CN" altLang="en-US" dirty="0" smtClean="0"/>
              <a:t>到可搜索的关键词列表中，</a:t>
            </a:r>
            <a:r>
              <a:rPr lang="en-US" altLang="zh-CN" dirty="0" smtClean="0"/>
              <a:t>key</a:t>
            </a:r>
            <a:r>
              <a:rPr lang="zh-CN" altLang="en-US" dirty="0" smtClean="0"/>
              <a:t>在</a:t>
            </a:r>
            <a:r>
              <a:rPr lang="en-US" altLang="zh-CN" dirty="0" err="1" smtClean="0"/>
              <a:t>docID</a:t>
            </a:r>
            <a:r>
              <a:rPr lang="zh-CN" altLang="en-US" dirty="0" smtClean="0"/>
              <a:t>文档</a:t>
            </a:r>
            <a:r>
              <a:rPr lang="en-US" altLang="zh-CN" dirty="0" err="1" smtClean="0"/>
              <a:t>pos</a:t>
            </a:r>
            <a:r>
              <a:rPr lang="zh-CN" altLang="en-US" dirty="0" smtClean="0"/>
              <a:t>位置处的出现被</a:t>
            </a:r>
            <a:r>
              <a:rPr lang="zh-CN" altLang="en-US" b="1" u="sng" dirty="0" smtClean="0"/>
              <a:t>纳入</a:t>
            </a:r>
            <a:r>
              <a:rPr lang="zh-CN" altLang="en-US" dirty="0" smtClean="0"/>
              <a:t>到</a:t>
            </a:r>
            <a:r>
              <a:rPr lang="en-US" altLang="zh-CN" dirty="0" smtClean="0"/>
              <a:t>list(</a:t>
            </a:r>
            <a:r>
              <a:rPr lang="en-US" altLang="zh-CN" dirty="0" err="1" smtClean="0"/>
              <a:t>DocList</a:t>
            </a:r>
            <a:r>
              <a:rPr lang="en-US" altLang="zh-CN" dirty="0" smtClean="0"/>
              <a:t>)</a:t>
            </a:r>
            <a:r>
              <a:rPr lang="zh-CN" altLang="en-US" dirty="0" smtClean="0"/>
              <a:t>中进行管理，且拥有</a:t>
            </a:r>
            <a:r>
              <a:rPr lang="en-US" altLang="zh-CN" dirty="0" smtClean="0"/>
              <a:t>left</a:t>
            </a:r>
            <a:r>
              <a:rPr lang="zh-CN" altLang="en-US" dirty="0" smtClean="0"/>
              <a:t>和</a:t>
            </a:r>
            <a:r>
              <a:rPr lang="en-US" altLang="zh-CN" dirty="0" smtClean="0"/>
              <a:t>right</a:t>
            </a:r>
            <a:r>
              <a:rPr lang="zh-CN" altLang="en-US" dirty="0" smtClean="0"/>
              <a:t>作为上下文字符串。</a:t>
            </a:r>
            <a:endParaRPr lang="en-US" altLang="zh-CN" dirty="0" smtClean="0"/>
          </a:p>
        </p:txBody>
      </p:sp>
      <p:sp>
        <p:nvSpPr>
          <p:cNvPr id="4" name="圆角矩形 3"/>
          <p:cNvSpPr/>
          <p:nvPr/>
        </p:nvSpPr>
        <p:spPr>
          <a:xfrm>
            <a:off x="7349358" y="2722183"/>
            <a:ext cx="4193628" cy="72521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如何实现这个</a:t>
            </a:r>
            <a:r>
              <a:rPr lang="en-US" altLang="zh-CN" dirty="0" err="1" smtClean="0"/>
              <a:t>addOccurrence</a:t>
            </a:r>
            <a:r>
              <a:rPr lang="zh-CN" altLang="en-US" dirty="0" smtClean="0"/>
              <a:t>方法？</a:t>
            </a:r>
            <a:endParaRPr lang="zh-CN" altLang="en-US" dirty="0"/>
          </a:p>
        </p:txBody>
      </p:sp>
      <p:sp>
        <p:nvSpPr>
          <p:cNvPr id="5" name="灯片编号占位符 4"/>
          <p:cNvSpPr>
            <a:spLocks noGrp="1"/>
          </p:cNvSpPr>
          <p:nvPr>
            <p:ph type="sldNum" sz="quarter" idx="12"/>
          </p:nvPr>
        </p:nvSpPr>
        <p:spPr/>
        <p:txBody>
          <a:bodyPr/>
          <a:lstStyle/>
          <a:p>
            <a:fld id="{8A8F4DED-B990-4E70-A530-90CE689BDA51}" type="slidenum">
              <a:rPr lang="zh-CN" altLang="en-US" smtClean="0"/>
              <a:t>22</a:t>
            </a:fld>
            <a:endParaRPr lang="zh-CN" altLang="en-US"/>
          </a:p>
        </p:txBody>
      </p:sp>
    </p:spTree>
    <p:extLst>
      <p:ext uri="{BB962C8B-B14F-4D97-AF65-F5344CB8AC3E}">
        <p14:creationId xmlns:p14="http://schemas.microsoft.com/office/powerpoint/2010/main" val="151267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实践契约式设计方法</a:t>
            </a:r>
            <a:endParaRPr lang="en-US" altLang="zh-CN" dirty="0" smtClean="0"/>
          </a:p>
          <a:p>
            <a:pPr lvl="1"/>
            <a:r>
              <a:rPr lang="zh-CN" altLang="en-US" dirty="0"/>
              <a:t>契约</a:t>
            </a:r>
            <a:r>
              <a:rPr lang="zh-CN" altLang="en-US" dirty="0" smtClean="0"/>
              <a:t>式设计是一种基于信任机制</a:t>
            </a:r>
            <a:r>
              <a:rPr lang="en-US" altLang="zh-CN" dirty="0" smtClean="0"/>
              <a:t>+</a:t>
            </a:r>
            <a:r>
              <a:rPr lang="zh-CN" altLang="en-US" dirty="0" smtClean="0"/>
              <a:t>权利义务均衡机制的设计方法学</a:t>
            </a:r>
            <a:endParaRPr lang="en-US" altLang="zh-CN" dirty="0" smtClean="0"/>
          </a:p>
          <a:p>
            <a:pPr lvl="1"/>
            <a:r>
              <a:rPr lang="zh-CN" altLang="en-US" dirty="0" smtClean="0"/>
              <a:t>信任机制</a:t>
            </a:r>
            <a:endParaRPr lang="en-US" altLang="zh-CN" dirty="0" smtClean="0"/>
          </a:p>
          <a:p>
            <a:pPr lvl="2"/>
            <a:r>
              <a:rPr lang="zh-CN" altLang="en-US" dirty="0" smtClean="0"/>
              <a:t>类提供者信任使用者能够确保所有方法的前置条件都能被满足</a:t>
            </a:r>
            <a:endParaRPr lang="en-US" altLang="zh-CN" dirty="0" smtClean="0"/>
          </a:p>
          <a:p>
            <a:pPr lvl="2"/>
            <a:r>
              <a:rPr lang="zh-CN" altLang="en-US" dirty="0" smtClean="0"/>
              <a:t>类使用者信任设计者能够有效管理相应的数据和访问安全</a:t>
            </a:r>
            <a:endParaRPr lang="en-US" altLang="zh-CN" dirty="0" smtClean="0"/>
          </a:p>
          <a:p>
            <a:pPr lvl="1"/>
            <a:r>
              <a:rPr lang="zh-CN" altLang="en-US" dirty="0" smtClean="0"/>
              <a:t>权利义务均衡机制</a:t>
            </a:r>
            <a:endParaRPr lang="en-US" altLang="zh-CN" dirty="0" smtClean="0"/>
          </a:p>
          <a:p>
            <a:pPr lvl="2"/>
            <a:r>
              <a:rPr lang="zh-CN" altLang="en-US" dirty="0" smtClean="0"/>
              <a:t>任何一个类都要能够存储和管理抽象对象对应的具体表示对象（义务）</a:t>
            </a:r>
            <a:endParaRPr lang="en-US" altLang="zh-CN" dirty="0" smtClean="0"/>
          </a:p>
          <a:p>
            <a:pPr lvl="2"/>
            <a:r>
              <a:rPr lang="zh-CN" altLang="en-US" dirty="0" smtClean="0"/>
              <a:t>任何一个类都要保证对象始终保持有效（义务）</a:t>
            </a:r>
            <a:endParaRPr lang="en-US" altLang="zh-CN" dirty="0" smtClean="0"/>
          </a:p>
          <a:p>
            <a:pPr lvl="2"/>
            <a:r>
              <a:rPr lang="zh-CN" altLang="en-US" dirty="0" smtClean="0"/>
              <a:t>任何一个类都可以拒绝为不满足前置条件的输入提供服务（权利）</a:t>
            </a:r>
            <a:endParaRPr lang="en-US" altLang="zh-CN" dirty="0" smtClean="0"/>
          </a:p>
          <a:p>
            <a:pPr lvl="3"/>
            <a:r>
              <a:rPr lang="zh-CN" altLang="en-US" dirty="0" smtClean="0"/>
              <a:t>通过异常来提醒使用者</a:t>
            </a:r>
            <a:endParaRPr lang="en-US" altLang="zh-CN" dirty="0" smtClean="0"/>
          </a:p>
          <a:p>
            <a:pPr lvl="2"/>
            <a:r>
              <a:rPr lang="zh-CN" altLang="en-US" dirty="0" smtClean="0"/>
              <a:t>任何一个类都可以选择自己的表示对象而不受外部约束（权利）</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23</a:t>
            </a:fld>
            <a:endParaRPr lang="zh-CN" altLang="en-US"/>
          </a:p>
        </p:txBody>
      </p:sp>
    </p:spTree>
    <p:extLst>
      <p:ext uri="{BB962C8B-B14F-4D97-AF65-F5344CB8AC3E}">
        <p14:creationId xmlns:p14="http://schemas.microsoft.com/office/powerpoint/2010/main" val="3439763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实践契约式设计方法</a:t>
            </a:r>
            <a:endParaRPr lang="en-US" altLang="zh-CN" dirty="0" smtClean="0"/>
          </a:p>
          <a:p>
            <a:pPr lvl="1"/>
            <a:r>
              <a:rPr lang="zh-CN" altLang="en-US" dirty="0"/>
              <a:t>契约</a:t>
            </a:r>
            <a:r>
              <a:rPr lang="zh-CN" altLang="en-US" dirty="0" smtClean="0"/>
              <a:t>式设计是一种致力于保证程序正确性的方法</a:t>
            </a:r>
            <a:endParaRPr lang="en-US" altLang="zh-CN" dirty="0" smtClean="0"/>
          </a:p>
          <a:p>
            <a:pPr lvl="2"/>
            <a:r>
              <a:rPr lang="zh-CN" altLang="en-US" dirty="0" smtClean="0"/>
              <a:t>正确性：在规定的输入范畴内给出满足规定要求的输出</a:t>
            </a:r>
            <a:endParaRPr lang="en-US" altLang="zh-CN" dirty="0" smtClean="0"/>
          </a:p>
          <a:p>
            <a:pPr lvl="3"/>
            <a:r>
              <a:rPr lang="en-US" altLang="zh-CN" dirty="0" smtClean="0"/>
              <a:t>“</a:t>
            </a:r>
            <a:r>
              <a:rPr lang="zh-CN" altLang="en-US" dirty="0" smtClean="0"/>
              <a:t>你</a:t>
            </a:r>
            <a:r>
              <a:rPr lang="en-US" altLang="zh-CN" dirty="0" smtClean="0"/>
              <a:t>”</a:t>
            </a:r>
            <a:r>
              <a:rPr lang="zh-CN" altLang="en-US" dirty="0" smtClean="0"/>
              <a:t>如果能够保证前置条件成立，“我”就能保证后置条件成立</a:t>
            </a:r>
            <a:endParaRPr lang="en-US" altLang="zh-CN" dirty="0" smtClean="0"/>
          </a:p>
          <a:p>
            <a:pPr lvl="2"/>
            <a:r>
              <a:rPr lang="zh-CN" altLang="en-US" dirty="0" smtClean="0"/>
              <a:t>正确性基础</a:t>
            </a:r>
            <a:endParaRPr lang="en-US" altLang="zh-CN" dirty="0" smtClean="0"/>
          </a:p>
          <a:p>
            <a:pPr lvl="3"/>
            <a:r>
              <a:rPr lang="zh-CN" altLang="en-US" dirty="0" smtClean="0"/>
              <a:t>契约及其交互满足需求</a:t>
            </a:r>
            <a:endParaRPr lang="en-US" altLang="zh-CN" dirty="0" smtClean="0"/>
          </a:p>
          <a:p>
            <a:pPr lvl="3"/>
            <a:r>
              <a:rPr lang="zh-CN" altLang="en-US" dirty="0" smtClean="0"/>
              <a:t>实现满足契约</a:t>
            </a:r>
            <a:endParaRPr lang="en-US" altLang="zh-CN" dirty="0" smtClean="0"/>
          </a:p>
          <a:p>
            <a:pPr lvl="1"/>
            <a:r>
              <a:rPr lang="zh-CN" altLang="en-US" dirty="0" smtClean="0"/>
              <a:t>契约式设计的核心</a:t>
            </a:r>
            <a:endParaRPr lang="en-US" altLang="zh-CN" dirty="0" smtClean="0"/>
          </a:p>
          <a:p>
            <a:pPr lvl="2"/>
            <a:r>
              <a:rPr lang="zh-CN" altLang="en-US" dirty="0" smtClean="0"/>
              <a:t>方法的前置条件</a:t>
            </a:r>
            <a:endParaRPr lang="en-US" altLang="zh-CN" dirty="0" smtClean="0"/>
          </a:p>
          <a:p>
            <a:pPr lvl="2"/>
            <a:r>
              <a:rPr lang="zh-CN" altLang="en-US" dirty="0" smtClean="0"/>
              <a:t>方法的后置条件</a:t>
            </a:r>
            <a:endParaRPr lang="en-US" altLang="zh-CN" dirty="0" smtClean="0"/>
          </a:p>
          <a:p>
            <a:pPr lvl="2"/>
            <a:r>
              <a:rPr lang="zh-CN" altLang="en-US" dirty="0" smtClean="0"/>
              <a:t>对象的不变式</a:t>
            </a:r>
            <a:endParaRPr lang="en-US" altLang="zh-CN" dirty="0" smtClean="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24</a:t>
            </a:fld>
            <a:endParaRPr lang="zh-CN" altLang="en-US"/>
          </a:p>
        </p:txBody>
      </p:sp>
    </p:spTree>
    <p:extLst>
      <p:ext uri="{BB962C8B-B14F-4D97-AF65-F5344CB8AC3E}">
        <p14:creationId xmlns:p14="http://schemas.microsoft.com/office/powerpoint/2010/main" val="2795861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a:xfrm>
            <a:off x="838200" y="1825625"/>
            <a:ext cx="10515600" cy="4722320"/>
          </a:xfrm>
        </p:spPr>
        <p:txBody>
          <a:bodyPr>
            <a:normAutofit lnSpcReduction="10000"/>
          </a:bodyPr>
          <a:lstStyle/>
          <a:p>
            <a:r>
              <a:rPr lang="zh-CN" altLang="en-US" dirty="0" smtClean="0"/>
              <a:t>实践契约式设计方法</a:t>
            </a:r>
            <a:endParaRPr lang="en-US" altLang="zh-CN" dirty="0" smtClean="0"/>
          </a:p>
          <a:p>
            <a:pPr lvl="1"/>
            <a:r>
              <a:rPr lang="zh-CN" altLang="en-US" dirty="0" smtClean="0"/>
              <a:t>契约及其交互满足需求</a:t>
            </a:r>
            <a:endParaRPr lang="en-US" altLang="zh-CN" dirty="0" smtClean="0"/>
          </a:p>
          <a:p>
            <a:pPr lvl="2"/>
            <a:r>
              <a:rPr lang="zh-CN" altLang="en-US" dirty="0" smtClean="0"/>
              <a:t>目前并没有可靠的办法</a:t>
            </a:r>
            <a:endParaRPr lang="en-US" altLang="zh-CN" dirty="0" smtClean="0"/>
          </a:p>
          <a:p>
            <a:pPr lvl="2"/>
            <a:r>
              <a:rPr lang="zh-CN" altLang="en-US" dirty="0" smtClean="0"/>
              <a:t>把需求按照尽可能严谨的逻辑进行整理</a:t>
            </a:r>
            <a:endParaRPr lang="en-US" altLang="zh-CN" dirty="0" smtClean="0"/>
          </a:p>
          <a:p>
            <a:pPr lvl="3"/>
            <a:r>
              <a:rPr lang="zh-CN" altLang="en-US" dirty="0"/>
              <a:t>对</a:t>
            </a:r>
            <a:r>
              <a:rPr lang="zh-CN" altLang="en-US" dirty="0" smtClean="0"/>
              <a:t>用户输入的要求</a:t>
            </a:r>
            <a:endParaRPr lang="en-US" altLang="zh-CN" dirty="0" smtClean="0"/>
          </a:p>
          <a:p>
            <a:pPr lvl="3"/>
            <a:r>
              <a:rPr lang="zh-CN" altLang="en-US" dirty="0" smtClean="0"/>
              <a:t>对用户期望结果的确认</a:t>
            </a:r>
            <a:endParaRPr lang="en-US" altLang="zh-CN" dirty="0" smtClean="0"/>
          </a:p>
          <a:p>
            <a:pPr lvl="3"/>
            <a:r>
              <a:rPr lang="zh-CN" altLang="en-US" dirty="0" smtClean="0"/>
              <a:t>功能执行过程中系统必须保证满足的约束</a:t>
            </a:r>
            <a:endParaRPr lang="en-US" altLang="zh-CN" dirty="0" smtClean="0"/>
          </a:p>
          <a:p>
            <a:pPr lvl="2"/>
            <a:r>
              <a:rPr lang="en-US" altLang="zh-CN" dirty="0" smtClean="0"/>
              <a:t>==》</a:t>
            </a:r>
            <a:r>
              <a:rPr lang="zh-CN" altLang="en-US" dirty="0" smtClean="0"/>
              <a:t>更容易与契约建立</a:t>
            </a:r>
            <a:r>
              <a:rPr lang="zh-CN" altLang="en-US" dirty="0"/>
              <a:t>相对</a:t>
            </a:r>
            <a:r>
              <a:rPr lang="zh-CN" altLang="en-US" dirty="0" smtClean="0"/>
              <a:t>明确的对应关系</a:t>
            </a:r>
            <a:endParaRPr lang="en-US" altLang="zh-CN" dirty="0" smtClean="0"/>
          </a:p>
          <a:p>
            <a:pPr lvl="1"/>
            <a:r>
              <a:rPr lang="zh-CN" altLang="en-US" dirty="0" smtClean="0"/>
              <a:t>例：</a:t>
            </a:r>
            <a:r>
              <a:rPr lang="zh-CN" altLang="en-US" dirty="0"/>
              <a:t>提取每个文档中出现的所有单词，并使用</a:t>
            </a:r>
            <a:r>
              <a:rPr lang="zh-CN" altLang="en-US" b="1" u="sng" dirty="0"/>
              <a:t>倒排表</a:t>
            </a:r>
            <a:r>
              <a:rPr lang="zh-CN" altLang="en-US" dirty="0"/>
              <a:t>管理提取到的单词、单词所出现的文档、单词在文档中的出现位置</a:t>
            </a:r>
            <a:r>
              <a:rPr lang="zh-CN" altLang="en-US" dirty="0" smtClean="0"/>
              <a:t>。</a:t>
            </a:r>
            <a:endParaRPr lang="en-US" altLang="zh-CN" dirty="0" smtClean="0"/>
          </a:p>
          <a:p>
            <a:pPr lvl="2"/>
            <a:r>
              <a:rPr lang="zh-CN" altLang="en-US" dirty="0" smtClean="0"/>
              <a:t>用户输入要求：文本文档、单词符合规定</a:t>
            </a:r>
            <a:endParaRPr lang="en-US" altLang="zh-CN" dirty="0" smtClean="0"/>
          </a:p>
          <a:p>
            <a:pPr lvl="2"/>
            <a:r>
              <a:rPr lang="zh-CN" altLang="en-US" dirty="0" smtClean="0"/>
              <a:t>用户期望结果：单词、文档、出现位置、上下文单词能够使用倒排表管理起来</a:t>
            </a:r>
            <a:endParaRPr lang="en-US" altLang="zh-CN" dirty="0" smtClean="0"/>
          </a:p>
          <a:p>
            <a:pPr lvl="2"/>
            <a:r>
              <a:rPr lang="zh-CN" altLang="en-US" dirty="0" smtClean="0"/>
              <a:t>执行过程中要满足的约束：文档不能被修改、倒排表中数据不能被删除、倒排表结构保持有效</a:t>
            </a:r>
            <a:endParaRPr lang="en-US" altLang="zh-CN" dirty="0" smtClean="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25</a:t>
            </a:fld>
            <a:endParaRPr lang="zh-CN" altLang="en-US"/>
          </a:p>
        </p:txBody>
      </p:sp>
    </p:spTree>
    <p:extLst>
      <p:ext uri="{BB962C8B-B14F-4D97-AF65-F5344CB8AC3E}">
        <p14:creationId xmlns:p14="http://schemas.microsoft.com/office/powerpoint/2010/main" val="172146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实践契约式设计方法</a:t>
            </a:r>
            <a:endParaRPr lang="en-US" altLang="zh-CN" dirty="0" smtClean="0"/>
          </a:p>
          <a:p>
            <a:pPr lvl="1"/>
            <a:r>
              <a:rPr lang="zh-CN" altLang="en-US" dirty="0" smtClean="0"/>
              <a:t>实现满足契约</a:t>
            </a:r>
            <a:endParaRPr lang="en-US" altLang="zh-CN" dirty="0" smtClean="0"/>
          </a:p>
          <a:p>
            <a:pPr lvl="2"/>
            <a:r>
              <a:rPr lang="zh-CN" altLang="en-US" dirty="0" smtClean="0"/>
              <a:t>此时可假设契约是</a:t>
            </a:r>
            <a:r>
              <a:rPr lang="zh-CN" altLang="en-US" b="1" i="1" dirty="0" smtClean="0"/>
              <a:t>合适的</a:t>
            </a:r>
            <a:r>
              <a:rPr lang="zh-CN" altLang="en-US" dirty="0" smtClean="0"/>
              <a:t>，即满足需求</a:t>
            </a:r>
            <a:endParaRPr lang="en-US" altLang="zh-CN" dirty="0" smtClean="0"/>
          </a:p>
          <a:p>
            <a:pPr lvl="2"/>
            <a:r>
              <a:rPr lang="zh-CN" altLang="en-US" dirty="0" smtClean="0"/>
              <a:t>检查表示对象是否满足抽象对象的存储和表示要求</a:t>
            </a:r>
            <a:endParaRPr lang="en-US" altLang="zh-CN" dirty="0" smtClean="0"/>
          </a:p>
          <a:p>
            <a:pPr lvl="3"/>
            <a:r>
              <a:rPr lang="zh-CN" altLang="en-US" dirty="0" smtClean="0"/>
              <a:t>应用抽象函数</a:t>
            </a:r>
            <a:endParaRPr lang="en-US" altLang="zh-CN" dirty="0" smtClean="0"/>
          </a:p>
          <a:p>
            <a:pPr lvl="2"/>
            <a:r>
              <a:rPr lang="zh-CN" altLang="en-US" dirty="0" smtClean="0"/>
              <a:t>检查方法的所有返回或结束点</a:t>
            </a:r>
            <a:endParaRPr lang="en-US" altLang="zh-CN" dirty="0" smtClean="0"/>
          </a:p>
          <a:p>
            <a:pPr lvl="3"/>
            <a:r>
              <a:rPr lang="zh-CN" altLang="en-US" dirty="0" smtClean="0"/>
              <a:t>前置条件满足时，后置条件是不是都满足</a:t>
            </a:r>
            <a:endParaRPr lang="en-US" altLang="zh-CN" dirty="0" smtClean="0"/>
          </a:p>
          <a:p>
            <a:pPr lvl="3"/>
            <a:r>
              <a:rPr lang="zh-CN" altLang="en-US" dirty="0" smtClean="0"/>
              <a:t>前置条件不满足时，是否提示用户</a:t>
            </a:r>
            <a:endParaRPr lang="en-US" altLang="zh-CN" dirty="0" smtClean="0"/>
          </a:p>
          <a:p>
            <a:pPr lvl="2"/>
            <a:r>
              <a:rPr lang="zh-CN" altLang="en-US" dirty="0" smtClean="0"/>
              <a:t>检查对象的</a:t>
            </a:r>
            <a:r>
              <a:rPr lang="en-US" altLang="zh-CN" dirty="0" err="1" smtClean="0"/>
              <a:t>repOK</a:t>
            </a:r>
            <a:r>
              <a:rPr lang="zh-CN" altLang="en-US" dirty="0" smtClean="0"/>
              <a:t>方法是否与不变式逻辑一致</a:t>
            </a:r>
            <a:endParaRPr lang="en-US" altLang="zh-CN" dirty="0" smtClean="0"/>
          </a:p>
          <a:p>
            <a:pPr lvl="1"/>
            <a:r>
              <a:rPr lang="zh-CN" altLang="en-US" dirty="0" smtClean="0"/>
              <a:t>输入检查疑问</a:t>
            </a:r>
            <a:endParaRPr lang="en-US" altLang="zh-CN" dirty="0" smtClean="0"/>
          </a:p>
          <a:p>
            <a:pPr lvl="2"/>
            <a:r>
              <a:rPr lang="zh-CN" altLang="en-US" dirty="0" smtClean="0"/>
              <a:t>对待可信任对方：不检查其提供的输入</a:t>
            </a:r>
            <a:endParaRPr lang="en-US" altLang="zh-CN" dirty="0" smtClean="0"/>
          </a:p>
          <a:p>
            <a:pPr lvl="2"/>
            <a:r>
              <a:rPr lang="zh-CN" altLang="en-US" dirty="0" smtClean="0"/>
              <a:t>对待不可信任对方：检查其提供的输入</a:t>
            </a:r>
            <a:endParaRPr lang="en-US" altLang="zh-CN" dirty="0" smtClean="0"/>
          </a:p>
        </p:txBody>
      </p:sp>
      <p:sp>
        <p:nvSpPr>
          <p:cNvPr id="4" name="圆角矩形 3"/>
          <p:cNvSpPr/>
          <p:nvPr/>
        </p:nvSpPr>
        <p:spPr>
          <a:xfrm>
            <a:off x="7538544" y="3783727"/>
            <a:ext cx="4193628" cy="146093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防御式编程强调识别异常和防御，致力于程序的鲁棒性。</a:t>
            </a:r>
            <a:endParaRPr lang="en-US" altLang="zh-CN" dirty="0" smtClean="0"/>
          </a:p>
          <a:p>
            <a:pPr algn="ctr"/>
            <a:r>
              <a:rPr lang="zh-CN" altLang="en-US" dirty="0"/>
              <a:t>契约</a:t>
            </a:r>
            <a:r>
              <a:rPr lang="zh-CN" altLang="en-US" dirty="0" smtClean="0"/>
              <a:t>式设计方法强调逻辑的严谨性，致力于程序的正确性。</a:t>
            </a:r>
            <a:endParaRPr lang="zh-CN" altLang="en-US" dirty="0"/>
          </a:p>
        </p:txBody>
      </p:sp>
      <p:sp>
        <p:nvSpPr>
          <p:cNvPr id="5" name="灯片编号占位符 4"/>
          <p:cNvSpPr>
            <a:spLocks noGrp="1"/>
          </p:cNvSpPr>
          <p:nvPr>
            <p:ph type="sldNum" sz="quarter" idx="12"/>
          </p:nvPr>
        </p:nvSpPr>
        <p:spPr/>
        <p:txBody>
          <a:bodyPr/>
          <a:lstStyle/>
          <a:p>
            <a:fld id="{8A8F4DED-B990-4E70-A530-90CE689BDA51}" type="slidenum">
              <a:rPr lang="zh-CN" altLang="en-US" smtClean="0"/>
              <a:t>26</a:t>
            </a:fld>
            <a:endParaRPr lang="zh-CN" altLang="en-US"/>
          </a:p>
        </p:txBody>
      </p:sp>
    </p:spTree>
    <p:extLst>
      <p:ext uri="{BB962C8B-B14F-4D97-AF65-F5344CB8AC3E}">
        <p14:creationId xmlns:p14="http://schemas.microsoft.com/office/powerpoint/2010/main" val="205022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10</a:t>
            </a:r>
            <a:r>
              <a:rPr lang="zh-CN" altLang="en-US" dirty="0" smtClean="0"/>
              <a:t>训练</a:t>
            </a:r>
            <a:r>
              <a:rPr lang="zh-CN" altLang="en-US" dirty="0"/>
              <a:t>要点分析</a:t>
            </a:r>
          </a:p>
        </p:txBody>
      </p:sp>
      <p:sp>
        <p:nvSpPr>
          <p:cNvPr id="3" name="内容占位符 2"/>
          <p:cNvSpPr>
            <a:spLocks noGrp="1"/>
          </p:cNvSpPr>
          <p:nvPr>
            <p:ph idx="1"/>
          </p:nvPr>
        </p:nvSpPr>
        <p:spPr/>
        <p:txBody>
          <a:bodyPr>
            <a:normAutofit/>
          </a:bodyPr>
          <a:lstStyle/>
          <a:p>
            <a:r>
              <a:rPr lang="zh-CN" altLang="en-US" dirty="0" smtClean="0"/>
              <a:t>初步</a:t>
            </a:r>
            <a:r>
              <a:rPr lang="zh-CN" altLang="en-US" dirty="0"/>
              <a:t>实践</a:t>
            </a:r>
            <a:r>
              <a:rPr lang="zh-CN" altLang="en-US" dirty="0" smtClean="0"/>
              <a:t>基于</a:t>
            </a:r>
            <a:r>
              <a:rPr lang="zh-CN" altLang="en-US" dirty="0"/>
              <a:t>类</a:t>
            </a:r>
            <a:r>
              <a:rPr lang="zh-CN" altLang="en-US" dirty="0" smtClean="0"/>
              <a:t>规格</a:t>
            </a:r>
            <a:r>
              <a:rPr lang="zh-CN" altLang="en-US" dirty="0"/>
              <a:t>的测试</a:t>
            </a:r>
            <a:r>
              <a:rPr lang="zh-CN" altLang="en-US" dirty="0" smtClean="0"/>
              <a:t>设计</a:t>
            </a:r>
            <a:endParaRPr lang="en-US" altLang="zh-CN" dirty="0" smtClean="0"/>
          </a:p>
          <a:p>
            <a:pPr lvl="1"/>
            <a:r>
              <a:rPr lang="zh-CN" altLang="en-US" dirty="0" smtClean="0"/>
              <a:t>针对表示对象，人为构造不满足不变式的状态，检查</a:t>
            </a:r>
            <a:r>
              <a:rPr lang="en-US" altLang="zh-CN" dirty="0" err="1" smtClean="0"/>
              <a:t>repOK</a:t>
            </a:r>
            <a:r>
              <a:rPr lang="zh-CN" altLang="en-US" dirty="0" smtClean="0"/>
              <a:t>是否能够发现</a:t>
            </a:r>
            <a:endParaRPr lang="en-US" altLang="zh-CN" dirty="0" smtClean="0"/>
          </a:p>
          <a:p>
            <a:pPr lvl="1"/>
            <a:r>
              <a:rPr lang="zh-CN" altLang="en-US" dirty="0" smtClean="0"/>
              <a:t>根据方法的前置条件，设置对象的状态</a:t>
            </a:r>
            <a:endParaRPr lang="en-US" altLang="zh-CN" dirty="0" smtClean="0"/>
          </a:p>
          <a:p>
            <a:pPr lvl="2"/>
            <a:r>
              <a:rPr lang="zh-CN" altLang="en-US" dirty="0" smtClean="0"/>
              <a:t>调用</a:t>
            </a:r>
            <a:r>
              <a:rPr lang="en-US" altLang="zh-CN" dirty="0" err="1" smtClean="0"/>
              <a:t>repOK</a:t>
            </a:r>
            <a:endParaRPr lang="en-US" altLang="zh-CN" dirty="0" smtClean="0"/>
          </a:p>
          <a:p>
            <a:pPr lvl="2"/>
            <a:r>
              <a:rPr lang="zh-CN" altLang="en-US" dirty="0" smtClean="0"/>
              <a:t>调用相应方法</a:t>
            </a:r>
            <a:endParaRPr lang="en-US" altLang="zh-CN" dirty="0" smtClean="0"/>
          </a:p>
          <a:p>
            <a:pPr lvl="2"/>
            <a:r>
              <a:rPr lang="zh-CN" altLang="en-US" b="1" dirty="0" smtClean="0">
                <a:solidFill>
                  <a:srgbClr val="FF0000"/>
                </a:solidFill>
              </a:rPr>
              <a:t>检查方法返回结果是否满足后置条件</a:t>
            </a:r>
            <a:endParaRPr lang="en-US" altLang="zh-CN" b="1" dirty="0" smtClean="0">
              <a:solidFill>
                <a:srgbClr val="FF0000"/>
              </a:solidFill>
            </a:endParaRPr>
          </a:p>
          <a:p>
            <a:pPr lvl="2"/>
            <a:r>
              <a:rPr lang="zh-CN" altLang="en-US" dirty="0" smtClean="0"/>
              <a:t>调用</a:t>
            </a:r>
            <a:r>
              <a:rPr lang="en-US" altLang="zh-CN" dirty="0" err="1" smtClean="0"/>
              <a:t>repOK</a:t>
            </a:r>
            <a:endParaRPr lang="en-US" altLang="zh-CN" dirty="0" smtClean="0"/>
          </a:p>
          <a:p>
            <a:pPr lvl="1"/>
            <a:r>
              <a:rPr lang="zh-CN" altLang="en-US" dirty="0" smtClean="0"/>
              <a:t>是否有可能让第三步也程序化检查？</a:t>
            </a:r>
            <a:endParaRPr lang="en-US" altLang="zh-CN" dirty="0" smtClean="0"/>
          </a:p>
          <a:p>
            <a:pPr lvl="2"/>
            <a:r>
              <a:rPr lang="zh-CN" altLang="en-US" dirty="0" smtClean="0"/>
              <a:t>为类的每个方法独立实现一个专用于测试的</a:t>
            </a:r>
            <a:r>
              <a:rPr lang="en-US" altLang="zh-CN" dirty="0" smtClean="0"/>
              <a:t>***</a:t>
            </a:r>
            <a:r>
              <a:rPr lang="en-US" altLang="zh-CN" dirty="0" err="1" smtClean="0"/>
              <a:t>effectsOK</a:t>
            </a:r>
            <a:r>
              <a:rPr lang="zh-CN" altLang="en-US" dirty="0" smtClean="0"/>
              <a:t>方法</a:t>
            </a:r>
            <a:endParaRPr lang="en-US" altLang="zh-CN" dirty="0" smtClean="0"/>
          </a:p>
          <a:p>
            <a:pPr lvl="3"/>
            <a:r>
              <a:rPr lang="zh-CN" altLang="en-US" dirty="0" smtClean="0"/>
              <a:t>一般化方法</a:t>
            </a:r>
            <a:endParaRPr lang="en-US" altLang="zh-CN" dirty="0" smtClean="0"/>
          </a:p>
          <a:p>
            <a:pPr lvl="2"/>
            <a:r>
              <a:rPr lang="zh-CN" altLang="en-US" dirty="0" smtClean="0"/>
              <a:t>专门建立一个</a:t>
            </a:r>
            <a:r>
              <a:rPr lang="en-US" altLang="zh-CN" dirty="0" smtClean="0"/>
              <a:t>(</a:t>
            </a:r>
            <a:r>
              <a:rPr lang="zh-CN" altLang="en-US" dirty="0" smtClean="0"/>
              <a:t>输入</a:t>
            </a:r>
            <a:r>
              <a:rPr lang="en-US" altLang="zh-CN" dirty="0" smtClean="0"/>
              <a:t>,</a:t>
            </a:r>
            <a:r>
              <a:rPr lang="zh-CN" altLang="en-US" dirty="0" smtClean="0"/>
              <a:t>期望输出</a:t>
            </a:r>
            <a:r>
              <a:rPr lang="en-US" altLang="zh-CN" dirty="0" smtClean="0"/>
              <a:t>)</a:t>
            </a:r>
            <a:r>
              <a:rPr lang="zh-CN" altLang="en-US" dirty="0" smtClean="0"/>
              <a:t>配对表，拿到实际输出时与期望输出进行对比</a:t>
            </a:r>
            <a:endParaRPr lang="en-US" altLang="zh-CN" dirty="0" smtClean="0"/>
          </a:p>
          <a:p>
            <a:pPr lvl="3"/>
            <a:r>
              <a:rPr lang="zh-CN" altLang="en-US" dirty="0" smtClean="0"/>
              <a:t>枚举式方法</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27</a:t>
            </a:fld>
            <a:endParaRPr lang="zh-CN" altLang="en-US"/>
          </a:p>
        </p:txBody>
      </p:sp>
    </p:spTree>
    <p:extLst>
      <p:ext uri="{BB962C8B-B14F-4D97-AF65-F5344CB8AC3E}">
        <p14:creationId xmlns:p14="http://schemas.microsoft.com/office/powerpoint/2010/main" val="1679021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11</a:t>
            </a:r>
            <a:r>
              <a:rPr lang="zh-CN" altLang="en-US" dirty="0" smtClean="0"/>
              <a:t>次作业训练要点</a:t>
            </a:r>
            <a:endParaRPr lang="zh-CN" altLang="en-US" dirty="0"/>
          </a:p>
        </p:txBody>
      </p:sp>
      <p:sp>
        <p:nvSpPr>
          <p:cNvPr id="3" name="内容占位符 2"/>
          <p:cNvSpPr>
            <a:spLocks noGrp="1"/>
          </p:cNvSpPr>
          <p:nvPr>
            <p:ph idx="1"/>
          </p:nvPr>
        </p:nvSpPr>
        <p:spPr/>
        <p:txBody>
          <a:bodyPr/>
          <a:lstStyle/>
          <a:p>
            <a:r>
              <a:rPr lang="zh-CN" altLang="en-US" dirty="0" smtClean="0"/>
              <a:t>实践类型层次下的规格设计</a:t>
            </a:r>
            <a:endParaRPr lang="en-US" altLang="zh-CN" dirty="0" smtClean="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28</a:t>
            </a:fld>
            <a:endParaRPr lang="zh-CN" altLang="en-US"/>
          </a:p>
        </p:txBody>
      </p:sp>
    </p:spTree>
    <p:extLst>
      <p:ext uri="{BB962C8B-B14F-4D97-AF65-F5344CB8AC3E}">
        <p14:creationId xmlns:p14="http://schemas.microsoft.com/office/powerpoint/2010/main" val="2816770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11</a:t>
            </a:r>
            <a:r>
              <a:rPr lang="zh-CN" altLang="en-US" dirty="0" smtClean="0"/>
              <a:t>次作业训练要点</a:t>
            </a:r>
            <a:endParaRPr lang="zh-CN" altLang="en-US" dirty="0"/>
          </a:p>
        </p:txBody>
      </p:sp>
      <p:sp>
        <p:nvSpPr>
          <p:cNvPr id="3" name="内容占位符 2"/>
          <p:cNvSpPr>
            <a:spLocks noGrp="1"/>
          </p:cNvSpPr>
          <p:nvPr>
            <p:ph idx="1"/>
          </p:nvPr>
        </p:nvSpPr>
        <p:spPr/>
        <p:txBody>
          <a:bodyPr/>
          <a:lstStyle/>
          <a:p>
            <a:r>
              <a:rPr lang="zh-CN" altLang="en-US" dirty="0" smtClean="0"/>
              <a:t>实践类型层次下的规格设计</a:t>
            </a:r>
            <a:endParaRPr lang="en-US" altLang="zh-CN" dirty="0" smtClean="0"/>
          </a:p>
          <a:p>
            <a:pPr lvl="1"/>
            <a:r>
              <a:rPr lang="zh-CN" altLang="en-US" dirty="0" smtClean="0"/>
              <a:t>抽象是</a:t>
            </a:r>
            <a:r>
              <a:rPr lang="en-US" altLang="zh-CN" dirty="0" smtClean="0"/>
              <a:t>OO</a:t>
            </a:r>
            <a:r>
              <a:rPr lang="zh-CN" altLang="en-US" dirty="0" smtClean="0"/>
              <a:t>的一个基本机制，可以形成类型层次</a:t>
            </a:r>
            <a:endParaRPr lang="en-US" altLang="zh-CN" dirty="0" smtClean="0"/>
          </a:p>
          <a:p>
            <a:pPr lvl="1"/>
            <a:r>
              <a:rPr lang="zh-CN" altLang="en-US" dirty="0" smtClean="0"/>
              <a:t>用户在使用层次化的类时倾向于进行一般化处理</a:t>
            </a:r>
            <a:endParaRPr lang="en-US" altLang="zh-CN" dirty="0" smtClean="0"/>
          </a:p>
          <a:p>
            <a:pPr lvl="2"/>
            <a:r>
              <a:rPr lang="zh-CN" altLang="en-US" dirty="0" smtClean="0"/>
              <a:t>高层类型必须对低层类型具有概括性</a:t>
            </a:r>
            <a:endParaRPr lang="en-US" altLang="zh-CN" dirty="0" smtClean="0"/>
          </a:p>
          <a:p>
            <a:pPr lvl="3"/>
            <a:r>
              <a:rPr lang="zh-CN" altLang="en-US" dirty="0" smtClean="0"/>
              <a:t>抽象对象的概括性</a:t>
            </a:r>
            <a:endParaRPr lang="en-US" altLang="zh-CN" dirty="0" smtClean="0"/>
          </a:p>
          <a:p>
            <a:pPr lvl="4"/>
            <a:r>
              <a:rPr lang="zh-CN" altLang="en-US" dirty="0"/>
              <a:t>子</a:t>
            </a:r>
            <a:r>
              <a:rPr lang="zh-CN" altLang="en-US" dirty="0" smtClean="0"/>
              <a:t>类抽象函数与父类抽象函数结果的关系</a:t>
            </a:r>
            <a:endParaRPr lang="en-US" altLang="zh-CN" dirty="0" smtClean="0"/>
          </a:p>
          <a:p>
            <a:pPr lvl="4"/>
            <a:r>
              <a:rPr lang="zh-CN" altLang="en-US" dirty="0"/>
              <a:t>子</a:t>
            </a:r>
            <a:r>
              <a:rPr lang="zh-CN" altLang="en-US" dirty="0" smtClean="0"/>
              <a:t>类对象不变式与父类对象不变式的关系</a:t>
            </a:r>
            <a:endParaRPr lang="en-US" altLang="zh-CN" dirty="0" smtClean="0"/>
          </a:p>
          <a:p>
            <a:pPr lvl="3"/>
            <a:r>
              <a:rPr lang="zh-CN" altLang="en-US" dirty="0" smtClean="0"/>
              <a:t>行为的概括性</a:t>
            </a:r>
            <a:endParaRPr lang="en-US" altLang="zh-CN" dirty="0" smtClean="0"/>
          </a:p>
          <a:p>
            <a:pPr lvl="4"/>
            <a:r>
              <a:rPr lang="zh-CN" altLang="en-US" dirty="0" smtClean="0"/>
              <a:t>父类方法规格与子类方法规格之间的关系</a:t>
            </a:r>
            <a:endParaRPr lang="en-US" altLang="zh-CN" dirty="0" smtClean="0"/>
          </a:p>
          <a:p>
            <a:pPr lvl="2"/>
            <a:r>
              <a:rPr lang="zh-CN" altLang="en-US" dirty="0" smtClean="0"/>
              <a:t>凡是使用高层类型引用的对象都可以替换成低层类型对象，且保证程序行为不会变化（</a:t>
            </a:r>
            <a:r>
              <a:rPr lang="en-US" altLang="zh-CN" dirty="0" smtClean="0"/>
              <a:t>LSP</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29</a:t>
            </a:fld>
            <a:endParaRPr lang="zh-CN" altLang="en-US"/>
          </a:p>
        </p:txBody>
      </p:sp>
    </p:spTree>
    <p:extLst>
      <p:ext uri="{BB962C8B-B14F-4D97-AF65-F5344CB8AC3E}">
        <p14:creationId xmlns:p14="http://schemas.microsoft.com/office/powerpoint/2010/main" val="387870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9</a:t>
            </a:r>
            <a:r>
              <a:rPr lang="zh-CN" altLang="en-US" dirty="0" smtClean="0"/>
              <a:t>训练</a:t>
            </a:r>
            <a:r>
              <a:rPr lang="zh-CN" altLang="en-US" dirty="0"/>
              <a:t>要点分析</a:t>
            </a:r>
          </a:p>
        </p:txBody>
      </p:sp>
      <p:sp>
        <p:nvSpPr>
          <p:cNvPr id="5" name="内容占位符 4"/>
          <p:cNvSpPr>
            <a:spLocks noGrp="1"/>
          </p:cNvSpPr>
          <p:nvPr>
            <p:ph idx="1"/>
          </p:nvPr>
        </p:nvSpPr>
        <p:spPr/>
        <p:txBody>
          <a:bodyPr/>
          <a:lstStyle/>
          <a:p>
            <a:r>
              <a:rPr lang="zh-CN" altLang="en-US" dirty="0"/>
              <a:t>熟悉</a:t>
            </a:r>
            <a:r>
              <a:rPr lang="zh-CN" altLang="en-US" dirty="0" smtClean="0"/>
              <a:t>过程规格的内涵和书写</a:t>
            </a:r>
            <a:endParaRPr lang="en-US" altLang="zh-CN" dirty="0" smtClean="0"/>
          </a:p>
          <a:p>
            <a:r>
              <a:rPr lang="zh-CN" altLang="en-US" dirty="0" smtClean="0"/>
              <a:t>初步实践基于规格的方法实现</a:t>
            </a:r>
            <a:endParaRPr lang="en-US" altLang="zh-CN" dirty="0" smtClean="0"/>
          </a:p>
          <a:p>
            <a:r>
              <a:rPr lang="zh-CN" altLang="en-US" dirty="0" smtClean="0"/>
              <a:t>实践基于异常处理的防御编程</a:t>
            </a:r>
            <a:endParaRPr lang="en-US" altLang="zh-CN" dirty="0" smtClean="0"/>
          </a:p>
          <a:p>
            <a:r>
              <a:rPr lang="zh-CN" altLang="en-US" dirty="0" smtClean="0"/>
              <a:t>初步实践基于过程规格的测试设计</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3</a:t>
            </a:fld>
            <a:endParaRPr lang="zh-CN" altLang="en-US"/>
          </a:p>
        </p:txBody>
      </p:sp>
    </p:spTree>
    <p:extLst>
      <p:ext uri="{BB962C8B-B14F-4D97-AF65-F5344CB8AC3E}">
        <p14:creationId xmlns:p14="http://schemas.microsoft.com/office/powerpoint/2010/main" val="1424457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11</a:t>
            </a:r>
            <a:r>
              <a:rPr lang="zh-CN" altLang="en-US" dirty="0" smtClean="0"/>
              <a:t>次作业训练要点</a:t>
            </a:r>
            <a:endParaRPr lang="zh-CN" altLang="en-US" dirty="0"/>
          </a:p>
        </p:txBody>
      </p:sp>
      <p:sp>
        <p:nvSpPr>
          <p:cNvPr id="3" name="内容占位符 2"/>
          <p:cNvSpPr>
            <a:spLocks noGrp="1"/>
          </p:cNvSpPr>
          <p:nvPr>
            <p:ph idx="1"/>
          </p:nvPr>
        </p:nvSpPr>
        <p:spPr/>
        <p:txBody>
          <a:bodyPr/>
          <a:lstStyle/>
          <a:p>
            <a:r>
              <a:rPr lang="zh-CN" altLang="en-US" dirty="0" smtClean="0"/>
              <a:t>实践类型层次下的规格设计</a:t>
            </a:r>
            <a:endParaRPr lang="en-US" altLang="zh-CN" dirty="0" smtClean="0"/>
          </a:p>
          <a:p>
            <a:pPr lvl="1"/>
            <a:r>
              <a:rPr lang="zh-CN" altLang="en-US" dirty="0" smtClean="0"/>
              <a:t>从规格的表示角度，子类与父类独立</a:t>
            </a:r>
            <a:endParaRPr lang="en-US" altLang="zh-CN" dirty="0" smtClean="0"/>
          </a:p>
          <a:p>
            <a:pPr lvl="1"/>
            <a:r>
              <a:rPr lang="zh-CN" altLang="en-US" dirty="0" smtClean="0"/>
              <a:t>从规格的语义角度，层次之间具有严格的逻辑关系</a:t>
            </a:r>
            <a:endParaRPr lang="en-US" altLang="zh-CN" dirty="0" smtClean="0"/>
          </a:p>
          <a:p>
            <a:pPr lvl="2"/>
            <a:r>
              <a:rPr lang="zh-CN" altLang="en-US" dirty="0"/>
              <a:t>子</a:t>
            </a:r>
            <a:r>
              <a:rPr lang="zh-CN" altLang="en-US" dirty="0" smtClean="0"/>
              <a:t>类的不变式与父类的不变式</a:t>
            </a:r>
            <a:endParaRPr lang="en-US" altLang="zh-CN" dirty="0" smtClean="0"/>
          </a:p>
          <a:p>
            <a:pPr lvl="3"/>
            <a:r>
              <a:rPr lang="en-US" altLang="zh-CN" dirty="0" err="1" smtClean="0"/>
              <a:t>I_Sub</a:t>
            </a:r>
            <a:r>
              <a:rPr lang="en-US" altLang="zh-CN" dirty="0" smtClean="0"/>
              <a:t>(c) implies </a:t>
            </a:r>
            <a:r>
              <a:rPr lang="en-US" altLang="zh-CN" dirty="0" err="1" smtClean="0"/>
              <a:t>I_Super</a:t>
            </a:r>
            <a:r>
              <a:rPr lang="en-US" altLang="zh-CN" dirty="0" smtClean="0"/>
              <a:t>(c): c</a:t>
            </a:r>
            <a:r>
              <a:rPr lang="zh-CN" altLang="en-US" dirty="0" smtClean="0"/>
              <a:t>为</a:t>
            </a:r>
            <a:r>
              <a:rPr lang="en-US" altLang="zh-CN" dirty="0" smtClean="0"/>
              <a:t>Sub</a:t>
            </a:r>
            <a:r>
              <a:rPr lang="zh-CN" altLang="en-US" dirty="0" smtClean="0"/>
              <a:t>类型的对象</a:t>
            </a:r>
            <a:endParaRPr lang="en-US" altLang="zh-CN" dirty="0" smtClean="0"/>
          </a:p>
          <a:p>
            <a:pPr lvl="3"/>
            <a:r>
              <a:rPr lang="en-US" altLang="zh-CN" dirty="0" err="1" smtClean="0"/>
              <a:t>I_Super</a:t>
            </a:r>
            <a:r>
              <a:rPr lang="en-US" altLang="zh-CN" dirty="0" smtClean="0"/>
              <a:t>(c) does not imply </a:t>
            </a:r>
            <a:r>
              <a:rPr lang="en-US" altLang="zh-CN" dirty="0" err="1" smtClean="0"/>
              <a:t>I_Sub</a:t>
            </a:r>
            <a:r>
              <a:rPr lang="en-US" altLang="zh-CN" dirty="0" smtClean="0"/>
              <a:t>(c): c</a:t>
            </a:r>
            <a:r>
              <a:rPr lang="zh-CN" altLang="en-US" dirty="0" smtClean="0"/>
              <a:t>为</a:t>
            </a:r>
            <a:r>
              <a:rPr lang="en-US" altLang="zh-CN" dirty="0" smtClean="0"/>
              <a:t>Super</a:t>
            </a:r>
            <a:r>
              <a:rPr lang="zh-CN" altLang="en-US" dirty="0" smtClean="0"/>
              <a:t>或者</a:t>
            </a:r>
            <a:r>
              <a:rPr lang="en-US" altLang="zh-CN" dirty="0" smtClean="0"/>
              <a:t>Sub</a:t>
            </a:r>
            <a:r>
              <a:rPr lang="zh-CN" altLang="en-US" dirty="0" smtClean="0"/>
              <a:t>类型的对象</a:t>
            </a:r>
            <a:endParaRPr lang="en-US" altLang="zh-CN" dirty="0" smtClean="0"/>
          </a:p>
          <a:p>
            <a:pPr lvl="2"/>
            <a:r>
              <a:rPr lang="zh-CN" altLang="en-US" dirty="0" smtClean="0"/>
              <a:t>子类重载方法的前置条件与父类方法的前置条件</a:t>
            </a:r>
            <a:endParaRPr lang="en-US" altLang="zh-CN" dirty="0" smtClean="0"/>
          </a:p>
          <a:p>
            <a:pPr lvl="3"/>
            <a:r>
              <a:rPr lang="en-US" altLang="zh-CN" dirty="0" smtClean="0"/>
              <a:t>Requires(Super::f) implies Requires(sub::f)</a:t>
            </a:r>
          </a:p>
          <a:p>
            <a:pPr lvl="3"/>
            <a:r>
              <a:rPr lang="en-US" altLang="zh-CN" dirty="0" smtClean="0"/>
              <a:t>Requires(Sub::f) does not imply Requires(Super::f)</a:t>
            </a:r>
          </a:p>
          <a:p>
            <a:pPr lvl="2"/>
            <a:r>
              <a:rPr lang="zh-CN" altLang="en-US" dirty="0"/>
              <a:t>子</a:t>
            </a:r>
            <a:r>
              <a:rPr lang="zh-CN" altLang="en-US" dirty="0" smtClean="0"/>
              <a:t>类重载方法的后置条件与父类方法的后置条件</a:t>
            </a:r>
            <a:endParaRPr lang="en-US" altLang="zh-CN" dirty="0" smtClean="0"/>
          </a:p>
          <a:p>
            <a:pPr lvl="3"/>
            <a:r>
              <a:rPr lang="en-US" altLang="zh-CN" dirty="0" smtClean="0"/>
              <a:t>Effects(Sub::f) implies Effects(Super::f)</a:t>
            </a:r>
          </a:p>
          <a:p>
            <a:pPr lvl="3"/>
            <a:r>
              <a:rPr lang="en-US" altLang="zh-CN" dirty="0" smtClean="0"/>
              <a:t>Effects(Super::f) does not imply Effects(Sub::f)</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30</a:t>
            </a:fld>
            <a:endParaRPr lang="zh-CN" altLang="en-US"/>
          </a:p>
        </p:txBody>
      </p:sp>
    </p:spTree>
    <p:extLst>
      <p:ext uri="{BB962C8B-B14F-4D97-AF65-F5344CB8AC3E}">
        <p14:creationId xmlns:p14="http://schemas.microsoft.com/office/powerpoint/2010/main" val="3952195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11</a:t>
            </a:r>
            <a:r>
              <a:rPr lang="zh-CN" altLang="en-US" dirty="0" smtClean="0"/>
              <a:t>次作业训练要点</a:t>
            </a:r>
            <a:endParaRPr lang="zh-CN" altLang="en-US" dirty="0"/>
          </a:p>
        </p:txBody>
      </p:sp>
      <p:sp>
        <p:nvSpPr>
          <p:cNvPr id="3" name="内容占位符 2"/>
          <p:cNvSpPr>
            <a:spLocks noGrp="1"/>
          </p:cNvSpPr>
          <p:nvPr>
            <p:ph idx="1"/>
          </p:nvPr>
        </p:nvSpPr>
        <p:spPr/>
        <p:txBody>
          <a:bodyPr/>
          <a:lstStyle/>
          <a:p>
            <a:r>
              <a:rPr lang="zh-CN" altLang="en-US" dirty="0" smtClean="0"/>
              <a:t>实践类型层次下的规格设计</a:t>
            </a:r>
            <a:endParaRPr lang="en-US" altLang="zh-CN" dirty="0" smtClean="0"/>
          </a:p>
          <a:p>
            <a:pPr lvl="1"/>
            <a:r>
              <a:rPr lang="zh-CN" altLang="en-US" dirty="0"/>
              <a:t>子</a:t>
            </a:r>
            <a:r>
              <a:rPr lang="zh-CN" altLang="en-US" dirty="0" smtClean="0"/>
              <a:t>类对象正确性与父类对象正确性之间的关系</a:t>
            </a:r>
            <a:endParaRPr lang="en-US" altLang="zh-CN" dirty="0" smtClean="0"/>
          </a:p>
          <a:p>
            <a:pPr lvl="2"/>
            <a:r>
              <a:rPr lang="en-US" altLang="zh-CN" dirty="0" smtClean="0"/>
              <a:t>(</a:t>
            </a:r>
            <a:r>
              <a:rPr lang="en-US" altLang="zh-CN" dirty="0" smtClean="0">
                <a:solidFill>
                  <a:srgbClr val="C00000"/>
                </a:solidFill>
              </a:rPr>
              <a:t>Requires(super::f)</a:t>
            </a:r>
            <a:r>
              <a:rPr lang="en-US" altLang="zh-CN" dirty="0" smtClean="0"/>
              <a:t> </a:t>
            </a:r>
            <a:r>
              <a:rPr lang="en-US" altLang="zh-CN" dirty="0"/>
              <a:t>&amp;&amp; </a:t>
            </a:r>
            <a:r>
              <a:rPr lang="en-US" altLang="zh-CN" dirty="0" smtClean="0"/>
              <a:t>Effects(sub::f)) </a:t>
            </a:r>
            <a:r>
              <a:rPr lang="en-US" altLang="zh-CN" b="1" i="1" dirty="0">
                <a:sym typeface="Wingdings" panose="05000000000000000000" pitchFamily="2" charset="2"/>
              </a:rPr>
              <a:t>implies</a:t>
            </a:r>
            <a:r>
              <a:rPr lang="en-US" altLang="zh-CN" dirty="0">
                <a:sym typeface="Wingdings" panose="05000000000000000000" pitchFamily="2" charset="2"/>
              </a:rPr>
              <a:t> </a:t>
            </a:r>
            <a:r>
              <a:rPr lang="en-US" altLang="zh-CN" dirty="0" smtClean="0">
                <a:sym typeface="Wingdings" panose="05000000000000000000" pitchFamily="2" charset="2"/>
              </a:rPr>
              <a:t>Effects(super::f)</a:t>
            </a:r>
            <a:endParaRPr lang="en-US" altLang="zh-CN" dirty="0">
              <a:sym typeface="Wingdings" panose="05000000000000000000" pitchFamily="2" charset="2"/>
            </a:endParaRPr>
          </a:p>
          <a:p>
            <a:pPr lvl="2"/>
            <a:r>
              <a:rPr lang="zh-CN" altLang="en-US" dirty="0" smtClean="0">
                <a:sym typeface="Wingdings" panose="05000000000000000000" pitchFamily="2" charset="2"/>
              </a:rPr>
              <a:t>子类型</a:t>
            </a:r>
            <a:r>
              <a:rPr lang="zh-CN" altLang="en-US" dirty="0">
                <a:sym typeface="Wingdings" panose="05000000000000000000" pitchFamily="2" charset="2"/>
              </a:rPr>
              <a:t>方法可以减弱父类型方法规定的</a:t>
            </a:r>
            <a:r>
              <a:rPr lang="en-US" altLang="zh-CN" dirty="0">
                <a:sym typeface="Wingdings" panose="05000000000000000000" pitchFamily="2" charset="2"/>
              </a:rPr>
              <a:t>Requires,</a:t>
            </a:r>
            <a:r>
              <a:rPr lang="zh-CN" altLang="en-US" dirty="0">
                <a:sym typeface="Wingdings" panose="05000000000000000000" pitchFamily="2" charset="2"/>
              </a:rPr>
              <a:t>或者加强父类型方法规定的</a:t>
            </a:r>
            <a:r>
              <a:rPr lang="en-US" altLang="zh-CN" dirty="0" smtClean="0">
                <a:sym typeface="Wingdings" panose="05000000000000000000" pitchFamily="2" charset="2"/>
              </a:rPr>
              <a:t>Effects</a:t>
            </a:r>
          </a:p>
          <a:p>
            <a:pPr lvl="1"/>
            <a:r>
              <a:rPr lang="zh-CN" altLang="en-US" dirty="0" smtClean="0">
                <a:sym typeface="Wingdings" panose="05000000000000000000" pitchFamily="2" charset="2"/>
              </a:rPr>
              <a:t>从契约的角度来理解</a:t>
            </a:r>
            <a:endParaRPr lang="en-US" altLang="zh-CN" dirty="0" smtClean="0">
              <a:sym typeface="Wingdings" panose="05000000000000000000" pitchFamily="2" charset="2"/>
            </a:endParaRPr>
          </a:p>
          <a:p>
            <a:pPr lvl="2"/>
            <a:r>
              <a:rPr lang="zh-CN" altLang="en-US" dirty="0">
                <a:sym typeface="Wingdings" panose="05000000000000000000" pitchFamily="2" charset="2"/>
              </a:rPr>
              <a:t>父</a:t>
            </a:r>
            <a:r>
              <a:rPr lang="zh-CN" altLang="en-US" dirty="0" smtClean="0">
                <a:sym typeface="Wingdings" panose="05000000000000000000" pitchFamily="2" charset="2"/>
              </a:rPr>
              <a:t>类的承诺，子类不能减弱</a:t>
            </a:r>
            <a:endParaRPr lang="en-US" altLang="zh-CN" dirty="0" smtClean="0">
              <a:sym typeface="Wingdings" panose="05000000000000000000" pitchFamily="2" charset="2"/>
            </a:endParaRPr>
          </a:p>
          <a:p>
            <a:pPr lvl="3"/>
            <a:r>
              <a:rPr lang="zh-CN" altLang="en-US" dirty="0" smtClean="0">
                <a:sym typeface="Wingdings" panose="05000000000000000000" pitchFamily="2" charset="2"/>
              </a:rPr>
              <a:t>有效性承诺</a:t>
            </a:r>
            <a:endParaRPr lang="en-US" altLang="zh-CN" dirty="0" smtClean="0">
              <a:sym typeface="Wingdings" panose="05000000000000000000" pitchFamily="2" charset="2"/>
            </a:endParaRPr>
          </a:p>
          <a:p>
            <a:pPr lvl="3"/>
            <a:r>
              <a:rPr lang="zh-CN" altLang="en-US" dirty="0" smtClean="0">
                <a:sym typeface="Wingdings" panose="05000000000000000000" pitchFamily="2" charset="2"/>
              </a:rPr>
              <a:t>后置条件承诺</a:t>
            </a:r>
            <a:endParaRPr lang="en-US" altLang="zh-CN" dirty="0" smtClean="0">
              <a:sym typeface="Wingdings" panose="05000000000000000000" pitchFamily="2" charset="2"/>
            </a:endParaRPr>
          </a:p>
          <a:p>
            <a:pPr lvl="3"/>
            <a:r>
              <a:rPr lang="zh-CN" altLang="en-US" dirty="0" smtClean="0">
                <a:sym typeface="Wingdings" panose="05000000000000000000" pitchFamily="2" charset="2"/>
              </a:rPr>
              <a:t>副作用范围控制承诺</a:t>
            </a:r>
            <a:endParaRPr lang="en-US" altLang="zh-CN" dirty="0" smtClean="0">
              <a:sym typeface="Wingdings" panose="05000000000000000000" pitchFamily="2" charset="2"/>
            </a:endParaRPr>
          </a:p>
          <a:p>
            <a:pPr lvl="2"/>
            <a:r>
              <a:rPr lang="zh-CN" altLang="en-US" dirty="0">
                <a:sym typeface="Wingdings" panose="05000000000000000000" pitchFamily="2" charset="2"/>
              </a:rPr>
              <a:t>父</a:t>
            </a:r>
            <a:r>
              <a:rPr lang="zh-CN" altLang="en-US" dirty="0" smtClean="0">
                <a:sym typeface="Wingdings" panose="05000000000000000000" pitchFamily="2" charset="2"/>
              </a:rPr>
              <a:t>类的要求，子类不能加强</a:t>
            </a:r>
            <a:endParaRPr lang="en-US" altLang="zh-CN" dirty="0" smtClean="0">
              <a:sym typeface="Wingdings" panose="05000000000000000000" pitchFamily="2" charset="2"/>
            </a:endParaRPr>
          </a:p>
          <a:p>
            <a:pPr lvl="3"/>
            <a:r>
              <a:rPr lang="zh-CN" altLang="en-US" dirty="0" smtClean="0">
                <a:sym typeface="Wingdings" panose="05000000000000000000" pitchFamily="2" charset="2"/>
              </a:rPr>
              <a:t>前置条件要求</a:t>
            </a:r>
            <a:endParaRPr lang="en-US" altLang="zh-CN" dirty="0">
              <a:sym typeface="Wingdings" panose="05000000000000000000" pitchFamily="2" charset="2"/>
            </a:endParaRP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31</a:t>
            </a:fld>
            <a:endParaRPr lang="zh-CN" altLang="en-US"/>
          </a:p>
        </p:txBody>
      </p:sp>
    </p:spTree>
    <p:extLst>
      <p:ext uri="{BB962C8B-B14F-4D97-AF65-F5344CB8AC3E}">
        <p14:creationId xmlns:p14="http://schemas.microsoft.com/office/powerpoint/2010/main" val="1692656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往届同学们反映的问题</a:t>
            </a:r>
            <a:endParaRPr lang="zh-CN" altLang="en-US" dirty="0"/>
          </a:p>
        </p:txBody>
      </p:sp>
      <p:sp>
        <p:nvSpPr>
          <p:cNvPr id="3" name="内容占位符 2"/>
          <p:cNvSpPr>
            <a:spLocks noGrp="1"/>
          </p:cNvSpPr>
          <p:nvPr>
            <p:ph idx="1"/>
          </p:nvPr>
        </p:nvSpPr>
        <p:spPr>
          <a:xfrm>
            <a:off x="838200" y="1825624"/>
            <a:ext cx="10515600" cy="4625417"/>
          </a:xfrm>
        </p:spPr>
        <p:txBody>
          <a:bodyPr>
            <a:normAutofit/>
          </a:bodyPr>
          <a:lstStyle/>
          <a:p>
            <a:r>
              <a:rPr lang="en-US" altLang="zh-CN" dirty="0" smtClean="0"/>
              <a:t>1. </a:t>
            </a:r>
            <a:r>
              <a:rPr lang="zh-CN" altLang="en-US" dirty="0" smtClean="0"/>
              <a:t>有些类存储的数据不具有类似于</a:t>
            </a:r>
            <a:r>
              <a:rPr lang="zh-CN" altLang="en-US" dirty="0"/>
              <a:t>多项式</a:t>
            </a:r>
            <a:r>
              <a:rPr lang="zh-CN" altLang="en-US" dirty="0" smtClean="0"/>
              <a:t>这种数学上有清晰结构，如何写其抽象函数？</a:t>
            </a:r>
            <a:endParaRPr lang="en-US" altLang="zh-CN" dirty="0" smtClean="0"/>
          </a:p>
          <a:p>
            <a:pPr lvl="1"/>
            <a:r>
              <a:rPr lang="zh-CN" altLang="en-US" dirty="0" smtClean="0"/>
              <a:t>抽象函数用来约束实现者：属性设计</a:t>
            </a:r>
            <a:r>
              <a:rPr lang="en-US" altLang="zh-CN" dirty="0" smtClean="0"/>
              <a:t>(</a:t>
            </a:r>
            <a:r>
              <a:rPr lang="zh-CN" altLang="en-US" dirty="0" smtClean="0"/>
              <a:t>即表示对象</a:t>
            </a:r>
            <a:r>
              <a:rPr lang="en-US" altLang="zh-CN" dirty="0" smtClean="0"/>
              <a:t>)</a:t>
            </a:r>
            <a:r>
              <a:rPr lang="zh-CN" altLang="en-US" dirty="0" smtClean="0"/>
              <a:t>实现必须能够满足</a:t>
            </a:r>
            <a:r>
              <a:rPr lang="en-US" altLang="zh-CN" dirty="0" smtClean="0"/>
              <a:t>overview</a:t>
            </a:r>
            <a:r>
              <a:rPr lang="zh-CN" altLang="en-US" dirty="0" smtClean="0"/>
              <a:t>部分数据管理</a:t>
            </a:r>
            <a:r>
              <a:rPr lang="en-US" altLang="zh-CN" dirty="0" smtClean="0"/>
              <a:t>(</a:t>
            </a:r>
            <a:r>
              <a:rPr lang="zh-CN" altLang="en-US" dirty="0" smtClean="0"/>
              <a:t>即抽象对象</a:t>
            </a:r>
            <a:r>
              <a:rPr lang="en-US" altLang="zh-CN" dirty="0" smtClean="0"/>
              <a:t>)</a:t>
            </a:r>
            <a:r>
              <a:rPr lang="zh-CN" altLang="en-US" dirty="0" smtClean="0"/>
              <a:t>的</a:t>
            </a:r>
            <a:r>
              <a:rPr lang="zh-CN" altLang="en-US" dirty="0"/>
              <a:t>概述</a:t>
            </a:r>
            <a:endParaRPr lang="en-US" altLang="zh-CN" dirty="0" smtClean="0"/>
          </a:p>
          <a:p>
            <a:pPr lvl="1"/>
            <a:r>
              <a:rPr lang="zh-CN" altLang="en-US" dirty="0"/>
              <a:t>从</a:t>
            </a:r>
            <a:r>
              <a:rPr lang="zh-CN" altLang="en-US" dirty="0" smtClean="0"/>
              <a:t>功能角度来定义数据的抽象表示，即看到哪些数据</a:t>
            </a:r>
            <a:endParaRPr lang="en-US" altLang="zh-CN" dirty="0" smtClean="0"/>
          </a:p>
          <a:p>
            <a:r>
              <a:rPr lang="en-US" altLang="zh-CN" dirty="0" smtClean="0"/>
              <a:t>2. </a:t>
            </a:r>
            <a:r>
              <a:rPr lang="zh-CN" altLang="en-US" dirty="0" smtClean="0"/>
              <a:t>子</a:t>
            </a:r>
            <a:r>
              <a:rPr lang="zh-CN" altLang="en-US" dirty="0"/>
              <a:t>类的规格中</a:t>
            </a:r>
            <a:r>
              <a:rPr lang="zh-CN" altLang="en-US" dirty="0" smtClean="0"/>
              <a:t>，跟</a:t>
            </a:r>
            <a:r>
              <a:rPr lang="zh-CN" altLang="en-US" dirty="0"/>
              <a:t>父类一样的部分还用不用</a:t>
            </a:r>
            <a:r>
              <a:rPr lang="zh-CN" altLang="en-US" dirty="0" smtClean="0"/>
              <a:t>写？</a:t>
            </a:r>
            <a:endParaRPr lang="en-US" altLang="zh-CN" dirty="0" smtClean="0"/>
          </a:p>
          <a:p>
            <a:pPr lvl="1"/>
            <a:r>
              <a:rPr lang="zh-CN" altLang="en-US" dirty="0"/>
              <a:t>要</a:t>
            </a:r>
            <a:r>
              <a:rPr lang="zh-CN" altLang="en-US" dirty="0" smtClean="0"/>
              <a:t>分方法和抽象对象两部分</a:t>
            </a:r>
            <a:endParaRPr lang="en-US" altLang="zh-CN" dirty="0" smtClean="0"/>
          </a:p>
          <a:p>
            <a:r>
              <a:rPr lang="en-US" altLang="zh-CN" dirty="0" smtClean="0"/>
              <a:t>3. </a:t>
            </a:r>
            <a:r>
              <a:rPr lang="zh-CN" altLang="en-US" dirty="0" smtClean="0"/>
              <a:t>表示对象</a:t>
            </a:r>
            <a:r>
              <a:rPr lang="zh-CN" altLang="en-US" dirty="0"/>
              <a:t>和抽象函数混淆</a:t>
            </a:r>
            <a:endParaRPr lang="en-US" altLang="zh-CN" dirty="0"/>
          </a:p>
          <a:p>
            <a:pPr lvl="1"/>
            <a:r>
              <a:rPr lang="zh-CN" altLang="en-US" dirty="0"/>
              <a:t>表示对象就是一个类的属性</a:t>
            </a:r>
            <a:r>
              <a:rPr lang="en-US" altLang="zh-CN" dirty="0"/>
              <a:t>/</a:t>
            </a:r>
            <a:r>
              <a:rPr lang="zh-CN" altLang="en-US" dirty="0"/>
              <a:t>数据实现</a:t>
            </a:r>
            <a:endParaRPr lang="en-US" altLang="zh-CN" dirty="0"/>
          </a:p>
          <a:p>
            <a:pPr lvl="1"/>
            <a:r>
              <a:rPr lang="zh-CN" altLang="en-US" dirty="0"/>
              <a:t>抽象函数是一种映射机制</a:t>
            </a:r>
            <a:r>
              <a:rPr lang="zh-CN" altLang="en-US" dirty="0" smtClean="0"/>
              <a:t>，用来说明表示对象如何实现</a:t>
            </a:r>
            <a:r>
              <a:rPr lang="en-US" altLang="zh-CN" dirty="0" smtClean="0"/>
              <a:t>overview</a:t>
            </a:r>
            <a:r>
              <a:rPr lang="zh-CN" altLang="en-US" dirty="0" smtClean="0"/>
              <a:t>所阐述的数据</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32</a:t>
            </a:fld>
            <a:endParaRPr lang="zh-CN" altLang="en-US"/>
          </a:p>
        </p:txBody>
      </p:sp>
    </p:spTree>
    <p:extLst>
      <p:ext uri="{BB962C8B-B14F-4D97-AF65-F5344CB8AC3E}">
        <p14:creationId xmlns:p14="http://schemas.microsoft.com/office/powerpoint/2010/main" val="4195937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规格撰写问题</a:t>
            </a:r>
            <a:endParaRPr lang="zh-CN" altLang="en-US" dirty="0"/>
          </a:p>
        </p:txBody>
      </p:sp>
      <p:sp>
        <p:nvSpPr>
          <p:cNvPr id="3" name="内容占位符 2"/>
          <p:cNvSpPr>
            <a:spLocks noGrp="1"/>
          </p:cNvSpPr>
          <p:nvPr>
            <p:ph idx="1"/>
          </p:nvPr>
        </p:nvSpPr>
        <p:spPr/>
        <p:txBody>
          <a:bodyPr/>
          <a:lstStyle/>
          <a:p>
            <a:r>
              <a:rPr lang="zh-CN" altLang="en-US" dirty="0" smtClean="0"/>
              <a:t>有一小部分同学形式上有应付的现象</a:t>
            </a:r>
            <a:endParaRPr lang="en-US" altLang="zh-CN" dirty="0" smtClean="0"/>
          </a:p>
          <a:p>
            <a:pPr lvl="1"/>
            <a:r>
              <a:rPr lang="zh-CN" altLang="en-US" dirty="0" smtClean="0"/>
              <a:t>规格写的非常粗糙，不认真</a:t>
            </a:r>
            <a:endParaRPr lang="en-US" altLang="zh-CN" dirty="0" smtClean="0"/>
          </a:p>
          <a:p>
            <a:r>
              <a:rPr lang="zh-CN" altLang="en-US" dirty="0"/>
              <a:t>有</a:t>
            </a:r>
            <a:r>
              <a:rPr lang="zh-CN" altLang="en-US" dirty="0" smtClean="0"/>
              <a:t>一部分同学可能对于规格的理解和掌握还不够，写出来的规格问题较多</a:t>
            </a:r>
            <a:endParaRPr lang="en-US" altLang="zh-CN" dirty="0" smtClean="0"/>
          </a:p>
          <a:p>
            <a:r>
              <a:rPr lang="zh-CN" altLang="en-US" dirty="0" smtClean="0"/>
              <a:t>还有一大部分同学比较认真按照</a:t>
            </a:r>
            <a:r>
              <a:rPr lang="en-US" altLang="zh-CN" dirty="0" smtClean="0"/>
              <a:t>JSF</a:t>
            </a:r>
            <a:r>
              <a:rPr lang="zh-CN" altLang="en-US" dirty="0" smtClean="0"/>
              <a:t>规范和要求撰写规格</a:t>
            </a:r>
            <a:endParaRPr lang="en-US" altLang="zh-CN" dirty="0" smtClean="0"/>
          </a:p>
          <a:p>
            <a:r>
              <a:rPr lang="zh-CN" altLang="en-US" dirty="0" smtClean="0"/>
              <a:t>对于所有认真按照</a:t>
            </a:r>
            <a:r>
              <a:rPr lang="en-US" altLang="zh-CN" dirty="0" smtClean="0"/>
              <a:t>JSF</a:t>
            </a:r>
            <a:r>
              <a:rPr lang="zh-CN" altLang="en-US" dirty="0" smtClean="0"/>
              <a:t>要求撰写规格的同学，我们通过</a:t>
            </a:r>
            <a:r>
              <a:rPr lang="en-US" altLang="zh-CN" dirty="0" smtClean="0"/>
              <a:t>JSF</a:t>
            </a:r>
            <a:r>
              <a:rPr lang="zh-CN" altLang="en-US" dirty="0" smtClean="0"/>
              <a:t>规格分析程序做了规格质量分析</a:t>
            </a:r>
            <a:endParaRPr lang="en-US" altLang="zh-CN" dirty="0" smtClean="0"/>
          </a:p>
          <a:p>
            <a:pPr lvl="1"/>
            <a:r>
              <a:rPr lang="zh-CN" altLang="en-US" dirty="0" smtClean="0"/>
              <a:t>后面会把存在的主要问题和统计情况发给大家</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33</a:t>
            </a:fld>
            <a:endParaRPr lang="zh-CN" altLang="en-US"/>
          </a:p>
        </p:txBody>
      </p:sp>
    </p:spTree>
    <p:extLst>
      <p:ext uri="{BB962C8B-B14F-4D97-AF65-F5344CB8AC3E}">
        <p14:creationId xmlns:p14="http://schemas.microsoft.com/office/powerpoint/2010/main" val="1637051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规格撰写问题</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smtClean="0"/>
              <a:t>Effects</a:t>
            </a:r>
            <a:r>
              <a:rPr lang="zh-CN" altLang="en-US" dirty="0" smtClean="0"/>
              <a:t>部分问题最突出</a:t>
            </a:r>
            <a:endParaRPr lang="en-US" altLang="zh-CN" dirty="0" smtClean="0"/>
          </a:p>
          <a:p>
            <a:pPr lvl="1"/>
            <a:r>
              <a:rPr lang="zh-CN" altLang="en-US" dirty="0"/>
              <a:t>不是</a:t>
            </a:r>
            <a:r>
              <a:rPr lang="zh-CN" altLang="en-US" dirty="0" smtClean="0"/>
              <a:t>有效的布尔表达式</a:t>
            </a:r>
            <a:endParaRPr lang="en-US" altLang="zh-CN" dirty="0" smtClean="0"/>
          </a:p>
          <a:p>
            <a:pPr lvl="1"/>
            <a:r>
              <a:rPr lang="zh-CN" altLang="en-US" dirty="0" smtClean="0"/>
              <a:t>算法流程描述（赋值、调用方法）</a:t>
            </a:r>
            <a:endParaRPr lang="en-US" altLang="zh-CN" dirty="0" smtClean="0"/>
          </a:p>
          <a:p>
            <a:pPr lvl="1"/>
            <a:r>
              <a:rPr lang="zh-CN" altLang="en-US" dirty="0" smtClean="0"/>
              <a:t>有一些明显是写完代码之后来补的，带有非常重的代码痕迹</a:t>
            </a:r>
            <a:endParaRPr lang="en-US" altLang="zh-CN" dirty="0" smtClean="0"/>
          </a:p>
          <a:p>
            <a:r>
              <a:rPr lang="zh-CN" altLang="en-US" dirty="0" smtClean="0"/>
              <a:t>大部分采用</a:t>
            </a:r>
            <a:r>
              <a:rPr lang="en-US" altLang="zh-CN" dirty="0" smtClean="0"/>
              <a:t>JSF</a:t>
            </a:r>
            <a:r>
              <a:rPr lang="zh-CN" altLang="en-US" dirty="0" smtClean="0"/>
              <a:t>规范撰写规格的同学比去年的规格撰写质量还是有比较明显的提升</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34</a:t>
            </a:fld>
            <a:endParaRPr lang="zh-CN" altLang="en-US"/>
          </a:p>
        </p:txBody>
      </p:sp>
      <p:sp>
        <p:nvSpPr>
          <p:cNvPr id="5" name="矩形 4"/>
          <p:cNvSpPr/>
          <p:nvPr/>
        </p:nvSpPr>
        <p:spPr>
          <a:xfrm>
            <a:off x="6518030" y="4669278"/>
            <a:ext cx="4607170" cy="1200329"/>
          </a:xfrm>
          <a:prstGeom prst="rect">
            <a:avLst/>
          </a:prstGeom>
        </p:spPr>
        <p:txBody>
          <a:bodyPr wrap="square">
            <a:spAutoFit/>
          </a:bodyPr>
          <a:lstStyle/>
          <a:p>
            <a:r>
              <a:rPr lang="en-US" altLang="zh-CN" dirty="0"/>
              <a:t>public synchronized void Append(</a:t>
            </a:r>
            <a:r>
              <a:rPr lang="en-US" altLang="zh-CN" dirty="0" err="1"/>
              <a:t>RecordTaxi</a:t>
            </a:r>
            <a:r>
              <a:rPr lang="en-US" altLang="zh-CN" dirty="0"/>
              <a:t> r){</a:t>
            </a:r>
          </a:p>
          <a:p>
            <a:r>
              <a:rPr lang="en-US" altLang="zh-CN" dirty="0" smtClean="0"/>
              <a:t>//</a:t>
            </a:r>
            <a:r>
              <a:rPr lang="en-US" altLang="zh-CN" dirty="0" err="1"/>
              <a:t>Requires:r</a:t>
            </a:r>
            <a:r>
              <a:rPr lang="en-US" altLang="zh-CN" dirty="0"/>
              <a:t> </a:t>
            </a:r>
            <a:r>
              <a:rPr lang="zh-CN" altLang="en-US" dirty="0"/>
              <a:t>不为空</a:t>
            </a:r>
          </a:p>
          <a:p>
            <a:r>
              <a:rPr lang="en-US" altLang="zh-CN" dirty="0" smtClean="0"/>
              <a:t>//</a:t>
            </a:r>
            <a:r>
              <a:rPr lang="en-US" altLang="zh-CN" dirty="0"/>
              <a:t>Modifies:</a:t>
            </a:r>
            <a:r>
              <a:rPr lang="zh-CN" altLang="en-US" u="sng" dirty="0"/>
              <a:t>数组</a:t>
            </a:r>
            <a:r>
              <a:rPr lang="en-US" altLang="zh-CN" u="sng" dirty="0" err="1"/>
              <a:t>reTaxi</a:t>
            </a:r>
            <a:r>
              <a:rPr lang="zh-CN" altLang="en-US" u="sng" dirty="0"/>
              <a:t>规模增加</a:t>
            </a:r>
          </a:p>
          <a:p>
            <a:r>
              <a:rPr lang="en-US" altLang="zh-CN" dirty="0" smtClean="0"/>
              <a:t>//</a:t>
            </a:r>
            <a:r>
              <a:rPr lang="en-US" altLang="zh-CN" dirty="0"/>
              <a:t>Effects: </a:t>
            </a:r>
            <a:r>
              <a:rPr lang="zh-CN" altLang="en-US" dirty="0"/>
              <a:t>在数组</a:t>
            </a:r>
            <a:r>
              <a:rPr lang="en-US" altLang="zh-CN" dirty="0" err="1"/>
              <a:t>reTaxi</a:t>
            </a:r>
            <a:r>
              <a:rPr lang="zh-CN" altLang="en-US" dirty="0"/>
              <a:t>中增加</a:t>
            </a:r>
            <a:r>
              <a:rPr lang="en-US" altLang="zh-CN" dirty="0"/>
              <a:t>r</a:t>
            </a:r>
          </a:p>
        </p:txBody>
      </p:sp>
      <p:sp>
        <p:nvSpPr>
          <p:cNvPr id="6" name="矩形 5"/>
          <p:cNvSpPr/>
          <p:nvPr/>
        </p:nvSpPr>
        <p:spPr>
          <a:xfrm>
            <a:off x="1090246" y="4576525"/>
            <a:ext cx="4876800" cy="1384995"/>
          </a:xfrm>
          <a:prstGeom prst="rect">
            <a:avLst/>
          </a:prstGeom>
        </p:spPr>
        <p:txBody>
          <a:bodyPr wrap="square">
            <a:spAutoFit/>
          </a:bodyPr>
          <a:lstStyle/>
          <a:p>
            <a:r>
              <a:rPr lang="en-US" altLang="zh-CN" sz="1400" b="1" kern="0" dirty="0">
                <a:solidFill>
                  <a:srgbClr val="7F0055"/>
                </a:solidFill>
                <a:latin typeface="Microsoft YaHei UI" panose="020B0503020204020204" pitchFamily="34" charset="-122"/>
                <a:cs typeface="Microsoft YaHei UI" panose="020B0503020204020204" pitchFamily="34" charset="-122"/>
              </a:rPr>
              <a:t>public</a:t>
            </a:r>
            <a:r>
              <a:rPr lang="en-US" altLang="zh-CN" sz="1400" kern="0" dirty="0">
                <a:solidFill>
                  <a:srgbClr val="000000"/>
                </a:solidFill>
                <a:latin typeface="Microsoft YaHei UI" panose="020B0503020204020204" pitchFamily="34" charset="-122"/>
                <a:cs typeface="Microsoft YaHei UI" panose="020B0503020204020204" pitchFamily="34" charset="-122"/>
              </a:rPr>
              <a:t> Point </a:t>
            </a:r>
            <a:r>
              <a:rPr lang="en-US" altLang="zh-CN" sz="1400" kern="0" dirty="0" err="1">
                <a:solidFill>
                  <a:srgbClr val="000000"/>
                </a:solidFill>
                <a:latin typeface="Microsoft YaHei UI" panose="020B0503020204020204" pitchFamily="34" charset="-122"/>
                <a:cs typeface="Microsoft YaHei UI" panose="020B0503020204020204" pitchFamily="34" charset="-122"/>
              </a:rPr>
              <a:t>getNext</a:t>
            </a:r>
            <a:r>
              <a:rPr lang="en-US" altLang="zh-CN" sz="1400" kern="0" dirty="0">
                <a:solidFill>
                  <a:srgbClr val="000000"/>
                </a:solidFill>
                <a:latin typeface="Microsoft YaHei UI" panose="020B0503020204020204" pitchFamily="34" charset="-122"/>
                <a:cs typeface="Microsoft YaHei UI" panose="020B0503020204020204" pitchFamily="34" charset="-122"/>
              </a:rPr>
              <a:t>(Point </a:t>
            </a:r>
            <a:r>
              <a:rPr lang="en-US" altLang="zh-CN" sz="1400" kern="0" dirty="0" err="1">
                <a:solidFill>
                  <a:srgbClr val="6A3E3E"/>
                </a:solidFill>
                <a:latin typeface="Microsoft YaHei UI" panose="020B0503020204020204" pitchFamily="34" charset="-122"/>
                <a:cs typeface="Microsoft YaHei UI" panose="020B0503020204020204" pitchFamily="34" charset="-122"/>
              </a:rPr>
              <a:t>p</a:t>
            </a:r>
            <a:r>
              <a:rPr lang="en-US" altLang="zh-CN" sz="1400" kern="0" dirty="0" err="1">
                <a:solidFill>
                  <a:srgbClr val="000000"/>
                </a:solidFill>
                <a:latin typeface="Microsoft YaHei UI" panose="020B0503020204020204" pitchFamily="34" charset="-122"/>
                <a:cs typeface="Microsoft YaHei UI" panose="020B0503020204020204" pitchFamily="34" charset="-122"/>
              </a:rPr>
              <a:t>,Point</a:t>
            </a:r>
            <a:r>
              <a:rPr lang="en-US" altLang="zh-CN" sz="1400" kern="0" dirty="0">
                <a:solidFill>
                  <a:srgbClr val="000000"/>
                </a:solidFill>
                <a:latin typeface="Microsoft YaHei UI" panose="020B0503020204020204" pitchFamily="34" charset="-122"/>
                <a:cs typeface="Microsoft YaHei UI" panose="020B0503020204020204" pitchFamily="34" charset="-122"/>
              </a:rPr>
              <a:t> </a:t>
            </a:r>
            <a:r>
              <a:rPr lang="en-US" altLang="zh-CN" sz="1400" kern="0" dirty="0" err="1">
                <a:solidFill>
                  <a:srgbClr val="6A3E3E"/>
                </a:solidFill>
                <a:latin typeface="Microsoft YaHei UI" panose="020B0503020204020204" pitchFamily="34" charset="-122"/>
                <a:cs typeface="Microsoft YaHei UI" panose="020B0503020204020204" pitchFamily="34" charset="-122"/>
              </a:rPr>
              <a:t>fp</a:t>
            </a:r>
            <a:r>
              <a:rPr lang="en-US" altLang="zh-CN" sz="1400" kern="0" dirty="0">
                <a:solidFill>
                  <a:srgbClr val="000000"/>
                </a:solidFill>
                <a:latin typeface="Microsoft YaHei UI" panose="020B0503020204020204" pitchFamily="34" charset="-122"/>
                <a:cs typeface="Microsoft YaHei UI" panose="020B0503020204020204" pitchFamily="34" charset="-122"/>
              </a:rPr>
              <a:t>)</a:t>
            </a:r>
            <a:endParaRPr lang="zh-CN" altLang="zh-CN" sz="800" kern="100" dirty="0">
              <a:latin typeface="Calibri" panose="020F0502020204030204" pitchFamily="34" charset="0"/>
              <a:cs typeface="Times New Roman" panose="02020603050405020304" pitchFamily="18" charset="0"/>
            </a:endParaRPr>
          </a:p>
          <a:p>
            <a:r>
              <a:rPr lang="en-US" altLang="zh-CN" sz="1400" kern="0" dirty="0">
                <a:solidFill>
                  <a:srgbClr val="3F7F5F"/>
                </a:solidFill>
                <a:latin typeface="Microsoft YaHei UI" panose="020B0503020204020204" pitchFamily="34" charset="-122"/>
                <a:cs typeface="Microsoft YaHei UI" panose="020B0503020204020204" pitchFamily="34" charset="-122"/>
              </a:rPr>
              <a:t>//REQUIRES</a:t>
            </a:r>
            <a:r>
              <a:rPr lang="zh-CN"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：读入的当前位置</a:t>
            </a:r>
            <a:r>
              <a:rPr lang="en-US"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p</a:t>
            </a:r>
            <a:r>
              <a:rPr lang="zh-CN"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和前一步位置</a:t>
            </a:r>
            <a:r>
              <a:rPr lang="en-US" altLang="zh-CN" sz="1400" u="sng" kern="0" dirty="0" err="1">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fp</a:t>
            </a:r>
            <a:r>
              <a:rPr lang="zh-CN"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在范围内，且</a:t>
            </a:r>
            <a:r>
              <a:rPr lang="en-US"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p</a:t>
            </a:r>
            <a:r>
              <a:rPr lang="zh-CN"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和</a:t>
            </a:r>
            <a:r>
              <a:rPr lang="en-US" altLang="zh-CN" sz="1400" u="sng" kern="0" dirty="0" err="1">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fp</a:t>
            </a:r>
            <a:r>
              <a:rPr lang="zh-CN"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之间距离为</a:t>
            </a:r>
            <a:r>
              <a:rPr lang="en-US"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1</a:t>
            </a:r>
            <a:endParaRPr lang="zh-CN" altLang="zh-CN" sz="800" kern="100" dirty="0">
              <a:latin typeface="Calibri" panose="020F0502020204030204" pitchFamily="34" charset="0"/>
              <a:cs typeface="Times New Roman" panose="02020603050405020304" pitchFamily="18" charset="0"/>
            </a:endParaRPr>
          </a:p>
          <a:p>
            <a:r>
              <a:rPr lang="en-US" altLang="zh-CN" sz="1400" kern="0" dirty="0">
                <a:solidFill>
                  <a:srgbClr val="3F7F5F"/>
                </a:solidFill>
                <a:latin typeface="Microsoft YaHei UI" panose="020B0503020204020204" pitchFamily="34" charset="-122"/>
                <a:cs typeface="Microsoft YaHei UI" panose="020B0503020204020204" pitchFamily="34" charset="-122"/>
              </a:rPr>
              <a:t>//MODIFIES: </a:t>
            </a:r>
            <a:r>
              <a:rPr lang="zh-CN"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车流统计</a:t>
            </a:r>
            <a:r>
              <a:rPr lang="en-US" altLang="zh-CN" sz="1400" u="sng" kern="0" dirty="0" err="1">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taxiflow</a:t>
            </a:r>
            <a:endParaRPr lang="zh-CN" altLang="zh-CN" sz="800" kern="100" dirty="0">
              <a:latin typeface="Calibri" panose="020F0502020204030204" pitchFamily="34" charset="0"/>
              <a:cs typeface="Times New Roman" panose="02020603050405020304" pitchFamily="18" charset="0"/>
            </a:endParaRPr>
          </a:p>
          <a:p>
            <a:r>
              <a:rPr lang="en-US" altLang="zh-CN" sz="1400" kern="0" dirty="0">
                <a:solidFill>
                  <a:srgbClr val="3F7F5F"/>
                </a:solidFill>
                <a:latin typeface="Microsoft YaHei UI" panose="020B0503020204020204" pitchFamily="34" charset="-122"/>
                <a:cs typeface="Microsoft YaHei UI" panose="020B0503020204020204" pitchFamily="34" charset="-122"/>
              </a:rPr>
              <a:t>//EFFECTS:  </a:t>
            </a:r>
            <a:r>
              <a:rPr lang="zh-CN" altLang="zh-CN" sz="1400" i="1" u="sng"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当出租车处于</a:t>
            </a:r>
            <a:r>
              <a:rPr lang="en-US" altLang="zh-CN" sz="1400" i="1" u="sng"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waiting</a:t>
            </a:r>
            <a:r>
              <a:rPr lang="zh-CN" altLang="zh-CN" sz="1400" i="1" u="sng"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状态</a:t>
            </a:r>
            <a:r>
              <a:rPr lang="zh-CN" altLang="zh-CN" sz="1400" kern="0" dirty="0">
                <a:solidFill>
                  <a:srgbClr val="3F7F5F"/>
                </a:solidFill>
                <a:latin typeface="Calibri" panose="020F0502020204030204" pitchFamily="34" charset="0"/>
                <a:ea typeface="Microsoft YaHei UI" panose="020B0503020204020204" pitchFamily="34" charset="-122"/>
                <a:cs typeface="Microsoft YaHei UI" panose="020B0503020204020204" pitchFamily="34" charset="-122"/>
              </a:rPr>
              <a:t>时，利用该方法获取下一步位置，满足指导书要求中的选择车流最小的边行驶</a:t>
            </a:r>
            <a:endParaRPr lang="zh-CN" altLang="zh-CN" sz="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084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规格撰写问题</a:t>
            </a:r>
          </a:p>
        </p:txBody>
      </p:sp>
      <p:sp>
        <p:nvSpPr>
          <p:cNvPr id="3" name="内容占位符 2"/>
          <p:cNvSpPr>
            <a:spLocks noGrp="1"/>
          </p:cNvSpPr>
          <p:nvPr>
            <p:ph idx="1"/>
          </p:nvPr>
        </p:nvSpPr>
        <p:spPr/>
        <p:txBody>
          <a:bodyPr/>
          <a:lstStyle/>
          <a:p>
            <a:r>
              <a:rPr lang="en-US" altLang="zh-CN" dirty="0" smtClean="0"/>
              <a:t>Overview</a:t>
            </a:r>
            <a:r>
              <a:rPr lang="zh-CN" altLang="en-US" dirty="0" smtClean="0"/>
              <a:t>部分主要问题</a:t>
            </a:r>
            <a:endParaRPr lang="en-US" altLang="zh-CN" dirty="0" smtClean="0"/>
          </a:p>
          <a:p>
            <a:pPr lvl="1"/>
            <a:r>
              <a:rPr lang="zh-CN" altLang="en-US" dirty="0" smtClean="0"/>
              <a:t>把类当成了一个“函数”来描述其处理流程，从而来介绍其功能</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逐一</a:t>
            </a:r>
            <a:r>
              <a:rPr lang="zh-CN" altLang="en-US" dirty="0" smtClean="0"/>
              <a:t>介绍类的具体属性含义</a:t>
            </a:r>
            <a:endParaRPr lang="en-US" altLang="zh-CN" dirty="0" smtClean="0"/>
          </a:p>
          <a:p>
            <a:pPr lvl="1"/>
            <a:endParaRPr lang="en-US" altLang="zh-CN" dirty="0" smtClean="0"/>
          </a:p>
          <a:p>
            <a:pPr lvl="1"/>
            <a:r>
              <a:rPr lang="zh-CN" altLang="en-US" dirty="0"/>
              <a:t>逐一</a:t>
            </a:r>
            <a:r>
              <a:rPr lang="zh-CN" altLang="en-US" dirty="0" smtClean="0"/>
              <a:t>列出类方法并加以介绍</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35</a:t>
            </a:fld>
            <a:endParaRPr lang="zh-CN" altLang="en-US"/>
          </a:p>
        </p:txBody>
      </p:sp>
      <p:sp>
        <p:nvSpPr>
          <p:cNvPr id="5" name="矩形 4"/>
          <p:cNvSpPr/>
          <p:nvPr/>
        </p:nvSpPr>
        <p:spPr>
          <a:xfrm>
            <a:off x="2649415" y="2721151"/>
            <a:ext cx="6096000" cy="923330"/>
          </a:xfrm>
          <a:prstGeom prst="rect">
            <a:avLst/>
          </a:prstGeom>
        </p:spPr>
        <p:txBody>
          <a:bodyPr>
            <a:spAutoFit/>
          </a:bodyPr>
          <a:lstStyle/>
          <a:p>
            <a:pPr lvl="0" algn="just">
              <a:spcAft>
                <a:spcPts val="0"/>
              </a:spcAft>
            </a:pPr>
            <a:r>
              <a:rPr lang="en-US" altLang="zh-CN" kern="100" dirty="0">
                <a:latin typeface="Calibri" panose="020F0502020204030204" pitchFamily="34" charset="0"/>
                <a:cs typeface="Times New Roman" panose="02020603050405020304" pitchFamily="18" charset="0"/>
              </a:rPr>
              <a:t>Map.java</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ourier New" panose="02070309020205020404" pitchFamily="49" charset="0"/>
                <a:cs typeface="Times New Roman" panose="02020603050405020304" pitchFamily="18" charset="0"/>
              </a:rPr>
              <a:t>//OVERVIEW:</a:t>
            </a:r>
            <a:r>
              <a:rPr lang="zh-CN" altLang="zh-CN" b="1" u="sng" kern="100" dirty="0">
                <a:latin typeface="Courier New" panose="02070309020205020404" pitchFamily="49" charset="0"/>
                <a:cs typeface="Courier New" panose="02070309020205020404" pitchFamily="49" charset="0"/>
              </a:rPr>
              <a:t>读取</a:t>
            </a:r>
            <a:r>
              <a:rPr lang="en-US" altLang="zh-CN" kern="100" dirty="0">
                <a:latin typeface="Courier New" panose="02070309020205020404" pitchFamily="49" charset="0"/>
                <a:cs typeface="Times New Roman" panose="02020603050405020304" pitchFamily="18" charset="0"/>
              </a:rPr>
              <a:t>80*80</a:t>
            </a:r>
            <a:r>
              <a:rPr lang="zh-CN" altLang="zh-CN" kern="100" dirty="0">
                <a:latin typeface="Courier New" panose="02070309020205020404" pitchFamily="49" charset="0"/>
                <a:cs typeface="Courier New" panose="02070309020205020404" pitchFamily="49" charset="0"/>
              </a:rPr>
              <a:t>地图文件，并</a:t>
            </a:r>
            <a:r>
              <a:rPr lang="zh-CN" altLang="zh-CN" b="1" u="sng" kern="100" dirty="0">
                <a:latin typeface="Courier New" panose="02070309020205020404" pitchFamily="49" charset="0"/>
                <a:cs typeface="Courier New" panose="02070309020205020404" pitchFamily="49" charset="0"/>
              </a:rPr>
              <a:t>生成</a:t>
            </a:r>
            <a:r>
              <a:rPr lang="en-US" altLang="zh-CN" kern="100" dirty="0">
                <a:latin typeface="Courier New" panose="02070309020205020404" pitchFamily="49" charset="0"/>
                <a:cs typeface="Times New Roman" panose="02020603050405020304" pitchFamily="18" charset="0"/>
              </a:rPr>
              <a:t>6400*6400</a:t>
            </a:r>
            <a:r>
              <a:rPr lang="zh-CN" altLang="zh-CN" kern="100" dirty="0">
                <a:latin typeface="Courier New" panose="02070309020205020404" pitchFamily="49" charset="0"/>
                <a:cs typeface="Courier New" panose="02070309020205020404" pitchFamily="49" charset="0"/>
              </a:rPr>
              <a:t>的最小路径数组。还</a:t>
            </a:r>
            <a:r>
              <a:rPr lang="zh-CN" altLang="zh-CN" b="1" u="sng" kern="100" dirty="0">
                <a:latin typeface="Courier New" panose="02070309020205020404" pitchFamily="49" charset="0"/>
                <a:cs typeface="Courier New" panose="02070309020205020404" pitchFamily="49" charset="0"/>
              </a:rPr>
              <a:t>保存</a:t>
            </a:r>
            <a:r>
              <a:rPr lang="zh-CN" altLang="zh-CN" kern="100" dirty="0">
                <a:latin typeface="Courier New" panose="02070309020205020404" pitchFamily="49" charset="0"/>
                <a:cs typeface="Courier New" panose="02070309020205020404" pitchFamily="49" charset="0"/>
              </a:rPr>
              <a:t>有流量信息，和</a:t>
            </a:r>
            <a:r>
              <a:rPr lang="zh-CN" altLang="zh-CN" b="1" u="sng" kern="100" dirty="0">
                <a:latin typeface="Courier New" panose="02070309020205020404" pitchFamily="49" charset="0"/>
                <a:cs typeface="Courier New" panose="02070309020205020404" pitchFamily="49" charset="0"/>
              </a:rPr>
              <a:t>初始</a:t>
            </a:r>
            <a:r>
              <a:rPr lang="zh-CN" altLang="zh-CN" kern="100" dirty="0">
                <a:latin typeface="Courier New" panose="02070309020205020404" pitchFamily="49" charset="0"/>
                <a:cs typeface="Courier New" panose="02070309020205020404" pitchFamily="49" charset="0"/>
              </a:rPr>
              <a:t>地图。</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1879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规格撰写问题总结</a:t>
            </a:r>
            <a:endParaRPr lang="zh-CN" altLang="en-US" dirty="0"/>
          </a:p>
        </p:txBody>
      </p:sp>
      <p:sp>
        <p:nvSpPr>
          <p:cNvPr id="3" name="内容占位符 2"/>
          <p:cNvSpPr>
            <a:spLocks noGrp="1"/>
          </p:cNvSpPr>
          <p:nvPr>
            <p:ph idx="1"/>
          </p:nvPr>
        </p:nvSpPr>
        <p:spPr/>
        <p:txBody>
          <a:bodyPr/>
          <a:lstStyle/>
          <a:p>
            <a:r>
              <a:rPr lang="zh-CN" altLang="en-US" dirty="0" smtClean="0"/>
              <a:t>遗漏标签</a:t>
            </a:r>
            <a:r>
              <a:rPr lang="en-US" altLang="zh-CN" dirty="0" smtClean="0"/>
              <a:t>@Requires, @Effects,…</a:t>
            </a:r>
            <a:r>
              <a:rPr lang="zh-CN" altLang="en-US" dirty="0" smtClean="0"/>
              <a:t>，导致无法自动提取分析</a:t>
            </a:r>
            <a:endParaRPr lang="en-US" altLang="zh-CN" dirty="0" smtClean="0"/>
          </a:p>
          <a:p>
            <a:r>
              <a:rPr lang="zh-CN" altLang="zh-CN" dirty="0" smtClean="0"/>
              <a:t>副作用</a:t>
            </a:r>
            <a:r>
              <a:rPr lang="zh-CN" altLang="zh-CN" dirty="0"/>
              <a:t>：规范写法</a:t>
            </a:r>
            <a:r>
              <a:rPr lang="zh-CN" altLang="zh-CN" dirty="0" smtClean="0"/>
              <a:t>应</a:t>
            </a:r>
            <a:r>
              <a:rPr lang="zh-CN" altLang="en-US" dirty="0"/>
              <a:t>是</a:t>
            </a:r>
            <a:r>
              <a:rPr lang="en-US" altLang="zh-CN" dirty="0" smtClean="0"/>
              <a:t>this</a:t>
            </a:r>
            <a:r>
              <a:rPr lang="zh-CN" altLang="en-US" dirty="0" smtClean="0"/>
              <a:t>，而不应透露</a:t>
            </a:r>
            <a:r>
              <a:rPr lang="en-US" altLang="zh-CN" dirty="0" smtClean="0"/>
              <a:t>&lt;</a:t>
            </a:r>
            <a:r>
              <a:rPr lang="zh-CN" altLang="en-US" dirty="0" smtClean="0"/>
              <a:t>属性</a:t>
            </a:r>
            <a:r>
              <a:rPr lang="en-US" altLang="zh-CN" dirty="0" smtClean="0"/>
              <a:t>&gt;</a:t>
            </a:r>
            <a:r>
              <a:rPr lang="zh-CN" altLang="en-US" dirty="0" smtClean="0"/>
              <a:t>或者</a:t>
            </a:r>
            <a:r>
              <a:rPr lang="en-US" altLang="zh-CN" dirty="0" smtClean="0"/>
              <a:t>this.&lt;</a:t>
            </a:r>
            <a:r>
              <a:rPr lang="zh-CN" altLang="en-US" dirty="0" smtClean="0"/>
              <a:t>属性</a:t>
            </a:r>
            <a:r>
              <a:rPr lang="en-US" altLang="zh-CN" dirty="0" smtClean="0"/>
              <a:t>&gt;</a:t>
            </a:r>
          </a:p>
          <a:p>
            <a:r>
              <a:rPr lang="en-US" altLang="zh-CN" dirty="0" smtClean="0"/>
              <a:t>Effects</a:t>
            </a:r>
            <a:r>
              <a:rPr lang="zh-CN" altLang="en-US" dirty="0" smtClean="0"/>
              <a:t>部分：涉及算法或处理流程；简单化为方法结束动作</a:t>
            </a:r>
            <a:r>
              <a:rPr lang="en-US" altLang="zh-CN" dirty="0" smtClean="0"/>
              <a:t>(exit(0), return…)</a:t>
            </a:r>
          </a:p>
          <a:p>
            <a:r>
              <a:rPr lang="zh-CN" altLang="en-US" dirty="0" smtClean="0"/>
              <a:t>无法判定的布尔表达式</a:t>
            </a:r>
            <a:endParaRPr lang="zh-CN" altLang="zh-CN" dirty="0"/>
          </a:p>
          <a:p>
            <a:r>
              <a:rPr lang="zh-CN" altLang="en-US" dirty="0" smtClean="0"/>
              <a:t>不应使用赋值语句（可能为笔误，应为相等判断）</a:t>
            </a:r>
            <a:endParaRPr lang="en-US" altLang="zh-CN" dirty="0" smtClean="0"/>
          </a:p>
          <a:p>
            <a:r>
              <a:rPr lang="zh-CN" altLang="en-US" dirty="0" smtClean="0"/>
              <a:t>前后置条件中没有条件判断</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36</a:t>
            </a:fld>
            <a:endParaRPr lang="zh-CN" altLang="en-US"/>
          </a:p>
        </p:txBody>
      </p:sp>
      <p:pic>
        <p:nvPicPr>
          <p:cNvPr id="5" name="图片 4"/>
          <p:cNvPicPr/>
          <p:nvPr/>
        </p:nvPicPr>
        <p:blipFill>
          <a:blip r:embed="rId2"/>
          <a:stretch>
            <a:fillRect/>
          </a:stretch>
        </p:blipFill>
        <p:spPr>
          <a:xfrm>
            <a:off x="5092545" y="3285412"/>
            <a:ext cx="5859811" cy="940902"/>
          </a:xfrm>
          <a:prstGeom prst="rect">
            <a:avLst/>
          </a:prstGeom>
        </p:spPr>
      </p:pic>
      <p:pic>
        <p:nvPicPr>
          <p:cNvPr id="6" name="图片 5"/>
          <p:cNvPicPr/>
          <p:nvPr/>
        </p:nvPicPr>
        <p:blipFill>
          <a:blip r:embed="rId3"/>
          <a:stretch>
            <a:fillRect/>
          </a:stretch>
        </p:blipFill>
        <p:spPr>
          <a:xfrm>
            <a:off x="5681856" y="4822501"/>
            <a:ext cx="5270500" cy="1727200"/>
          </a:xfrm>
          <a:prstGeom prst="rect">
            <a:avLst/>
          </a:prstGeom>
        </p:spPr>
      </p:pic>
    </p:spTree>
    <p:extLst>
      <p:ext uri="{BB962C8B-B14F-4D97-AF65-F5344CB8AC3E}">
        <p14:creationId xmlns:p14="http://schemas.microsoft.com/office/powerpoint/2010/main" val="838189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srcRect l="1991" t="3940" r="1501" b="2940"/>
          <a:stretch/>
        </p:blipFill>
        <p:spPr>
          <a:xfrm>
            <a:off x="4295092" y="1999189"/>
            <a:ext cx="4970646" cy="4439364"/>
          </a:xfrm>
          <a:prstGeom prst="rect">
            <a:avLst/>
          </a:prstGeom>
        </p:spPr>
      </p:pic>
      <p:sp>
        <p:nvSpPr>
          <p:cNvPr id="2" name="标题 1"/>
          <p:cNvSpPr>
            <a:spLocks noGrp="1"/>
          </p:cNvSpPr>
          <p:nvPr>
            <p:ph type="title"/>
          </p:nvPr>
        </p:nvSpPr>
        <p:spPr/>
        <p:txBody>
          <a:bodyPr/>
          <a:lstStyle/>
          <a:p>
            <a:r>
              <a:rPr lang="zh-CN" altLang="en-US" dirty="0" smtClean="0"/>
              <a:t>问题统计情况</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37</a:t>
            </a:fld>
            <a:endParaRPr lang="zh-CN" altLang="en-US"/>
          </a:p>
        </p:txBody>
      </p:sp>
      <p:pic>
        <p:nvPicPr>
          <p:cNvPr id="5" name="图片 4"/>
          <p:cNvPicPr>
            <a:picLocks noChangeAspect="1"/>
          </p:cNvPicPr>
          <p:nvPr/>
        </p:nvPicPr>
        <p:blipFill rotWithShape="1">
          <a:blip r:embed="rId3"/>
          <a:srcRect l="4915" t="4829" r="10590" b="11244"/>
          <a:stretch/>
        </p:blipFill>
        <p:spPr>
          <a:xfrm>
            <a:off x="0" y="1956970"/>
            <a:ext cx="4852650" cy="4399380"/>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979090674"/>
              </p:ext>
            </p:extLst>
          </p:nvPr>
        </p:nvGraphicFramePr>
        <p:xfrm>
          <a:off x="8610600" y="2576661"/>
          <a:ext cx="3512634" cy="3708400"/>
        </p:xfrm>
        <a:graphic>
          <a:graphicData uri="http://schemas.openxmlformats.org/drawingml/2006/table">
            <a:tbl>
              <a:tblPr firstRow="1" bandRow="1">
                <a:tableStyleId>{16D9F66E-5EB9-4882-86FB-DCBF35E3C3E4}</a:tableStyleId>
              </a:tblPr>
              <a:tblGrid>
                <a:gridCol w="1839951">
                  <a:extLst>
                    <a:ext uri="{9D8B030D-6E8A-4147-A177-3AD203B41FA5}">
                      <a16:colId xmlns:a16="http://schemas.microsoft.com/office/drawing/2014/main" val="2218048103"/>
                    </a:ext>
                  </a:extLst>
                </a:gridCol>
                <a:gridCol w="858644">
                  <a:extLst>
                    <a:ext uri="{9D8B030D-6E8A-4147-A177-3AD203B41FA5}">
                      <a16:colId xmlns:a16="http://schemas.microsoft.com/office/drawing/2014/main" val="926718049"/>
                    </a:ext>
                  </a:extLst>
                </a:gridCol>
                <a:gridCol w="814039">
                  <a:extLst>
                    <a:ext uri="{9D8B030D-6E8A-4147-A177-3AD203B41FA5}">
                      <a16:colId xmlns:a16="http://schemas.microsoft.com/office/drawing/2014/main" val="2187505815"/>
                    </a:ext>
                  </a:extLst>
                </a:gridCol>
              </a:tblGrid>
              <a:tr h="370840">
                <a:tc>
                  <a:txBody>
                    <a:bodyPr/>
                    <a:lstStyle/>
                    <a:p>
                      <a:pPr algn="ctr"/>
                      <a:r>
                        <a:rPr lang="en-US" altLang="zh-CN" dirty="0" smtClean="0"/>
                        <a:t>Measure</a:t>
                      </a:r>
                      <a:endParaRPr lang="zh-CN" altLang="en-US" dirty="0"/>
                    </a:p>
                  </a:txBody>
                  <a:tcPr/>
                </a:tc>
                <a:tc>
                  <a:txBody>
                    <a:bodyPr/>
                    <a:lstStyle/>
                    <a:p>
                      <a:pPr algn="ctr"/>
                      <a:r>
                        <a:rPr lang="en-US" altLang="zh-CN" dirty="0" smtClean="0"/>
                        <a:t>W9</a:t>
                      </a:r>
                      <a:endParaRPr lang="zh-CN" altLang="en-US" dirty="0"/>
                    </a:p>
                  </a:txBody>
                  <a:tcPr/>
                </a:tc>
                <a:tc>
                  <a:txBody>
                    <a:bodyPr/>
                    <a:lstStyle/>
                    <a:p>
                      <a:pPr algn="ctr"/>
                      <a:r>
                        <a:rPr lang="en-US" altLang="zh-CN" dirty="0" smtClean="0"/>
                        <a:t>W10</a:t>
                      </a:r>
                      <a:endParaRPr lang="zh-CN" altLang="en-US" dirty="0"/>
                    </a:p>
                  </a:txBody>
                  <a:tcPr/>
                </a:tc>
                <a:extLst>
                  <a:ext uri="{0D108BD9-81ED-4DB2-BD59-A6C34878D82A}">
                    <a16:rowId xmlns:a16="http://schemas.microsoft.com/office/drawing/2014/main" val="137319249"/>
                  </a:ext>
                </a:extLst>
              </a:tr>
              <a:tr h="370840">
                <a:tc>
                  <a:txBody>
                    <a:bodyPr/>
                    <a:lstStyle/>
                    <a:p>
                      <a:pPr algn="ctr"/>
                      <a:r>
                        <a:rPr lang="en-US" altLang="zh-CN" dirty="0" smtClean="0"/>
                        <a:t>Requires-Pass</a:t>
                      </a:r>
                      <a:endParaRPr lang="zh-CN" altLang="en-US" dirty="0"/>
                    </a:p>
                  </a:txBody>
                  <a:tcPr marL="36000" marR="36000"/>
                </a:tc>
                <a:tc>
                  <a:txBody>
                    <a:bodyPr/>
                    <a:lstStyle/>
                    <a:p>
                      <a:pPr algn="ctr"/>
                      <a:r>
                        <a:rPr lang="en-US" altLang="zh-CN" dirty="0" smtClean="0"/>
                        <a:t>25.85%</a:t>
                      </a:r>
                      <a:endParaRPr lang="zh-CN" altLang="en-US" dirty="0"/>
                    </a:p>
                  </a:txBody>
                  <a:tcPr marL="36000" marR="36000"/>
                </a:tc>
                <a:tc>
                  <a:txBody>
                    <a:bodyPr/>
                    <a:lstStyle/>
                    <a:p>
                      <a:pPr algn="ctr"/>
                      <a:r>
                        <a:rPr lang="en-US" altLang="zh-CN" dirty="0" smtClean="0"/>
                        <a:t>30.5%</a:t>
                      </a:r>
                      <a:endParaRPr lang="zh-CN" altLang="en-US" dirty="0"/>
                    </a:p>
                  </a:txBody>
                  <a:tcPr marL="36000" marR="36000"/>
                </a:tc>
                <a:extLst>
                  <a:ext uri="{0D108BD9-81ED-4DB2-BD59-A6C34878D82A}">
                    <a16:rowId xmlns:a16="http://schemas.microsoft.com/office/drawing/2014/main" val="3355853928"/>
                  </a:ext>
                </a:extLst>
              </a:tr>
              <a:tr h="370840">
                <a:tc>
                  <a:txBody>
                    <a:bodyPr/>
                    <a:lstStyle/>
                    <a:p>
                      <a:pPr algn="ctr"/>
                      <a:r>
                        <a:rPr lang="en-US" altLang="zh-CN" dirty="0" smtClean="0"/>
                        <a:t>Requires-Warning</a:t>
                      </a:r>
                      <a:endParaRPr lang="zh-CN" altLang="en-US" dirty="0"/>
                    </a:p>
                  </a:txBody>
                  <a:tcPr marL="36000" marR="36000"/>
                </a:tc>
                <a:tc>
                  <a:txBody>
                    <a:bodyPr/>
                    <a:lstStyle/>
                    <a:p>
                      <a:pPr algn="ctr"/>
                      <a:r>
                        <a:rPr lang="en-US" altLang="zh-CN" dirty="0" smtClean="0"/>
                        <a:t>74.01%</a:t>
                      </a:r>
                      <a:endParaRPr lang="zh-CN" altLang="en-US" dirty="0"/>
                    </a:p>
                  </a:txBody>
                  <a:tcPr marL="36000" marR="36000"/>
                </a:tc>
                <a:tc>
                  <a:txBody>
                    <a:bodyPr/>
                    <a:lstStyle/>
                    <a:p>
                      <a:pPr algn="ctr"/>
                      <a:r>
                        <a:rPr lang="en-US" altLang="zh-CN" dirty="0" smtClean="0"/>
                        <a:t>69.32%</a:t>
                      </a:r>
                      <a:endParaRPr lang="zh-CN" altLang="en-US" dirty="0"/>
                    </a:p>
                  </a:txBody>
                  <a:tcPr marL="36000" marR="36000"/>
                </a:tc>
                <a:extLst>
                  <a:ext uri="{0D108BD9-81ED-4DB2-BD59-A6C34878D82A}">
                    <a16:rowId xmlns:a16="http://schemas.microsoft.com/office/drawing/2014/main" val="522547639"/>
                  </a:ext>
                </a:extLst>
              </a:tr>
              <a:tr h="370840">
                <a:tc>
                  <a:txBody>
                    <a:bodyPr/>
                    <a:lstStyle/>
                    <a:p>
                      <a:pPr algn="ctr"/>
                      <a:r>
                        <a:rPr lang="en-US" altLang="zh-CN" dirty="0" smtClean="0"/>
                        <a:t>Requires-Error</a:t>
                      </a:r>
                      <a:endParaRPr lang="zh-CN" altLang="en-US" dirty="0"/>
                    </a:p>
                  </a:txBody>
                  <a:tcPr marL="36000" marR="36000"/>
                </a:tc>
                <a:tc>
                  <a:txBody>
                    <a:bodyPr/>
                    <a:lstStyle/>
                    <a:p>
                      <a:pPr algn="ctr"/>
                      <a:r>
                        <a:rPr lang="en-US" altLang="zh-CN" dirty="0" smtClean="0"/>
                        <a:t>0.14%</a:t>
                      </a:r>
                      <a:endParaRPr lang="zh-CN" altLang="en-US" dirty="0"/>
                    </a:p>
                  </a:txBody>
                  <a:tcPr marL="36000" marR="36000"/>
                </a:tc>
                <a:tc>
                  <a:txBody>
                    <a:bodyPr/>
                    <a:lstStyle/>
                    <a:p>
                      <a:pPr algn="ctr"/>
                      <a:r>
                        <a:rPr lang="en-US" altLang="zh-CN" dirty="0" smtClean="0"/>
                        <a:t>0.17%</a:t>
                      </a:r>
                      <a:endParaRPr lang="zh-CN" altLang="en-US" dirty="0"/>
                    </a:p>
                  </a:txBody>
                  <a:tcPr marL="36000" marR="36000"/>
                </a:tc>
                <a:extLst>
                  <a:ext uri="{0D108BD9-81ED-4DB2-BD59-A6C34878D82A}">
                    <a16:rowId xmlns:a16="http://schemas.microsoft.com/office/drawing/2014/main" val="4205293016"/>
                  </a:ext>
                </a:extLst>
              </a:tr>
              <a:tr h="370840">
                <a:tc>
                  <a:txBody>
                    <a:bodyPr/>
                    <a:lstStyle/>
                    <a:p>
                      <a:pPr algn="ctr"/>
                      <a:r>
                        <a:rPr lang="en-US" altLang="zh-CN" dirty="0" smtClean="0"/>
                        <a:t>Effects-Pass</a:t>
                      </a:r>
                      <a:endParaRPr lang="zh-CN" altLang="en-US" dirty="0"/>
                    </a:p>
                  </a:txBody>
                  <a:tcPr marL="36000" marR="36000"/>
                </a:tc>
                <a:tc>
                  <a:txBody>
                    <a:bodyPr/>
                    <a:lstStyle/>
                    <a:p>
                      <a:pPr algn="ctr"/>
                      <a:r>
                        <a:rPr lang="en-US" altLang="zh-CN" dirty="0" smtClean="0"/>
                        <a:t>28.56%</a:t>
                      </a:r>
                      <a:endParaRPr lang="zh-CN" altLang="en-US" dirty="0"/>
                    </a:p>
                  </a:txBody>
                  <a:tcPr marL="36000" marR="36000"/>
                </a:tc>
                <a:tc>
                  <a:txBody>
                    <a:bodyPr/>
                    <a:lstStyle/>
                    <a:p>
                      <a:pPr algn="ctr"/>
                      <a:r>
                        <a:rPr lang="en-US" altLang="zh-CN" dirty="0" smtClean="0"/>
                        <a:t>40.27%</a:t>
                      </a:r>
                      <a:endParaRPr lang="zh-CN" altLang="en-US" dirty="0"/>
                    </a:p>
                  </a:txBody>
                  <a:tcPr marL="36000" marR="36000"/>
                </a:tc>
                <a:extLst>
                  <a:ext uri="{0D108BD9-81ED-4DB2-BD59-A6C34878D82A}">
                    <a16:rowId xmlns:a16="http://schemas.microsoft.com/office/drawing/2014/main" val="1043006920"/>
                  </a:ext>
                </a:extLst>
              </a:tr>
              <a:tr h="370840">
                <a:tc>
                  <a:txBody>
                    <a:bodyPr/>
                    <a:lstStyle/>
                    <a:p>
                      <a:pPr algn="ctr"/>
                      <a:r>
                        <a:rPr lang="en-US" altLang="zh-CN" dirty="0" smtClean="0"/>
                        <a:t>Effects-Warning</a:t>
                      </a:r>
                      <a:endParaRPr lang="zh-CN" altLang="en-US" dirty="0"/>
                    </a:p>
                  </a:txBody>
                  <a:tcPr marL="36000" marR="360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70.32%</a:t>
                      </a:r>
                      <a:endParaRPr lang="zh-CN" altLang="en-US" dirty="0" smtClean="0"/>
                    </a:p>
                  </a:txBody>
                  <a:tcPr marL="36000" marR="36000"/>
                </a:tc>
                <a:tc>
                  <a:txBody>
                    <a:bodyPr/>
                    <a:lstStyle/>
                    <a:p>
                      <a:pPr algn="ctr"/>
                      <a:r>
                        <a:rPr lang="en-US" altLang="zh-CN" dirty="0" smtClean="0"/>
                        <a:t>56.25%</a:t>
                      </a:r>
                      <a:endParaRPr lang="zh-CN" altLang="en-US" dirty="0"/>
                    </a:p>
                  </a:txBody>
                  <a:tcPr marL="36000" marR="36000"/>
                </a:tc>
                <a:extLst>
                  <a:ext uri="{0D108BD9-81ED-4DB2-BD59-A6C34878D82A}">
                    <a16:rowId xmlns:a16="http://schemas.microsoft.com/office/drawing/2014/main" val="2851765915"/>
                  </a:ext>
                </a:extLst>
              </a:tr>
              <a:tr h="370840">
                <a:tc>
                  <a:txBody>
                    <a:bodyPr/>
                    <a:lstStyle/>
                    <a:p>
                      <a:pPr algn="ctr"/>
                      <a:r>
                        <a:rPr lang="en-US" altLang="zh-CN" dirty="0" smtClean="0"/>
                        <a:t>Effects-Error</a:t>
                      </a:r>
                      <a:endParaRPr lang="zh-CN" altLang="en-US" dirty="0"/>
                    </a:p>
                  </a:txBody>
                  <a:tcPr marL="36000" marR="36000"/>
                </a:tc>
                <a:tc>
                  <a:txBody>
                    <a:bodyPr/>
                    <a:lstStyle/>
                    <a:p>
                      <a:pPr algn="ctr"/>
                      <a:r>
                        <a:rPr lang="en-US" altLang="zh-CN" dirty="0" smtClean="0"/>
                        <a:t>1.12%</a:t>
                      </a:r>
                      <a:endParaRPr lang="zh-CN" altLang="en-US" dirty="0"/>
                    </a:p>
                  </a:txBody>
                  <a:tcPr marL="36000" marR="36000"/>
                </a:tc>
                <a:tc>
                  <a:txBody>
                    <a:bodyPr/>
                    <a:lstStyle/>
                    <a:p>
                      <a:pPr algn="ctr"/>
                      <a:r>
                        <a:rPr lang="en-US" altLang="zh-CN" dirty="0" smtClean="0"/>
                        <a:t>3.48%</a:t>
                      </a:r>
                      <a:endParaRPr lang="zh-CN" altLang="en-US" dirty="0"/>
                    </a:p>
                  </a:txBody>
                  <a:tcPr marL="36000" marR="36000"/>
                </a:tc>
                <a:extLst>
                  <a:ext uri="{0D108BD9-81ED-4DB2-BD59-A6C34878D82A}">
                    <a16:rowId xmlns:a16="http://schemas.microsoft.com/office/drawing/2014/main" val="49776330"/>
                  </a:ext>
                </a:extLst>
              </a:tr>
              <a:tr h="370840">
                <a:tc>
                  <a:txBody>
                    <a:bodyPr/>
                    <a:lstStyle/>
                    <a:p>
                      <a:pPr algn="ctr"/>
                      <a:r>
                        <a:rPr lang="en-US" altLang="zh-CN" dirty="0" smtClean="0"/>
                        <a:t>Modifies-Pass</a:t>
                      </a:r>
                      <a:endParaRPr lang="zh-CN" altLang="en-US" dirty="0"/>
                    </a:p>
                  </a:txBody>
                  <a:tcPr marL="36000" marR="36000"/>
                </a:tc>
                <a:tc>
                  <a:txBody>
                    <a:bodyPr/>
                    <a:lstStyle/>
                    <a:p>
                      <a:pPr algn="ctr"/>
                      <a:r>
                        <a:rPr lang="en-US" altLang="zh-CN" dirty="0" smtClean="0"/>
                        <a:t>51.59%</a:t>
                      </a:r>
                      <a:endParaRPr lang="zh-CN" altLang="en-US" dirty="0"/>
                    </a:p>
                  </a:txBody>
                  <a:tcPr marL="36000" marR="36000"/>
                </a:tc>
                <a:tc>
                  <a:txBody>
                    <a:bodyPr/>
                    <a:lstStyle/>
                    <a:p>
                      <a:pPr algn="ctr"/>
                      <a:r>
                        <a:rPr lang="en-US" altLang="zh-CN" dirty="0" smtClean="0"/>
                        <a:t>47.97%</a:t>
                      </a:r>
                      <a:endParaRPr lang="zh-CN" altLang="en-US" dirty="0"/>
                    </a:p>
                  </a:txBody>
                  <a:tcPr marL="36000" marR="36000"/>
                </a:tc>
                <a:extLst>
                  <a:ext uri="{0D108BD9-81ED-4DB2-BD59-A6C34878D82A}">
                    <a16:rowId xmlns:a16="http://schemas.microsoft.com/office/drawing/2014/main" val="39848178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Modifies-Warning</a:t>
                      </a:r>
                      <a:endParaRPr lang="zh-CN" altLang="en-US" dirty="0"/>
                    </a:p>
                  </a:txBody>
                  <a:tcPr marL="36000" marR="36000"/>
                </a:tc>
                <a:tc>
                  <a:txBody>
                    <a:bodyPr/>
                    <a:lstStyle/>
                    <a:p>
                      <a:pPr algn="ctr"/>
                      <a:r>
                        <a:rPr lang="en-US" altLang="zh-CN" dirty="0" smtClean="0"/>
                        <a:t>48.41%</a:t>
                      </a:r>
                      <a:endParaRPr lang="zh-CN" altLang="en-US" dirty="0"/>
                    </a:p>
                  </a:txBody>
                  <a:tcPr marL="36000" marR="36000"/>
                </a:tc>
                <a:tc>
                  <a:txBody>
                    <a:bodyPr/>
                    <a:lstStyle/>
                    <a:p>
                      <a:pPr algn="ctr"/>
                      <a:r>
                        <a:rPr lang="en-US" altLang="zh-CN" dirty="0" smtClean="0"/>
                        <a:t>52.03%</a:t>
                      </a:r>
                      <a:endParaRPr lang="zh-CN" altLang="en-US" dirty="0"/>
                    </a:p>
                  </a:txBody>
                  <a:tcPr marL="36000" marR="36000"/>
                </a:tc>
                <a:extLst>
                  <a:ext uri="{0D108BD9-81ED-4DB2-BD59-A6C34878D82A}">
                    <a16:rowId xmlns:a16="http://schemas.microsoft.com/office/drawing/2014/main" val="1603148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Modifies-Error</a:t>
                      </a:r>
                      <a:endParaRPr lang="zh-CN" altLang="en-US" dirty="0" smtClean="0"/>
                    </a:p>
                  </a:txBody>
                  <a:tcPr marL="36000" marR="36000"/>
                </a:tc>
                <a:tc>
                  <a:txBody>
                    <a:bodyPr/>
                    <a:lstStyle/>
                    <a:p>
                      <a:pPr algn="ctr"/>
                      <a:r>
                        <a:rPr lang="en-US" altLang="zh-CN" dirty="0" smtClean="0"/>
                        <a:t>0</a:t>
                      </a:r>
                      <a:endParaRPr lang="zh-CN" altLang="en-US" dirty="0"/>
                    </a:p>
                  </a:txBody>
                  <a:tcPr marL="36000" marR="36000"/>
                </a:tc>
                <a:tc>
                  <a:txBody>
                    <a:bodyPr/>
                    <a:lstStyle/>
                    <a:p>
                      <a:pPr algn="ctr"/>
                      <a:r>
                        <a:rPr lang="en-US" altLang="zh-CN" dirty="0" smtClean="0"/>
                        <a:t>0</a:t>
                      </a:r>
                      <a:endParaRPr lang="zh-CN" altLang="en-US" dirty="0"/>
                    </a:p>
                  </a:txBody>
                  <a:tcPr marL="36000" marR="36000"/>
                </a:tc>
                <a:extLst>
                  <a:ext uri="{0D108BD9-81ED-4DB2-BD59-A6C34878D82A}">
                    <a16:rowId xmlns:a16="http://schemas.microsoft.com/office/drawing/2014/main" val="4230701825"/>
                  </a:ext>
                </a:extLst>
              </a:tr>
            </a:tbl>
          </a:graphicData>
        </a:graphic>
      </p:graphicFrame>
    </p:spTree>
    <p:extLst>
      <p:ext uri="{BB962C8B-B14F-4D97-AF65-F5344CB8AC3E}">
        <p14:creationId xmlns:p14="http://schemas.microsoft.com/office/powerpoint/2010/main" val="1500832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问题改进建议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过程规格问题改进重点</a:t>
            </a:r>
            <a:endParaRPr lang="en-US" altLang="zh-CN" dirty="0" smtClean="0"/>
          </a:p>
          <a:p>
            <a:pPr lvl="1"/>
            <a:r>
              <a:rPr lang="en-US" altLang="zh-CN" dirty="0" smtClean="0"/>
              <a:t>Requires</a:t>
            </a:r>
            <a:r>
              <a:rPr lang="zh-CN" altLang="en-US" dirty="0" smtClean="0"/>
              <a:t>：对谁做出的要求，明确的信息调用者可见</a:t>
            </a:r>
            <a:endParaRPr lang="en-US" altLang="zh-CN" dirty="0" smtClean="0"/>
          </a:p>
          <a:p>
            <a:pPr lvl="1"/>
            <a:r>
              <a:rPr lang="en-US" altLang="zh-CN" dirty="0" smtClean="0"/>
              <a:t>Modifies</a:t>
            </a:r>
            <a:r>
              <a:rPr lang="zh-CN" altLang="en-US" dirty="0" smtClean="0"/>
              <a:t>：需要明确什么</a:t>
            </a:r>
            <a:endParaRPr lang="en-US" altLang="zh-CN" dirty="0" smtClean="0"/>
          </a:p>
          <a:p>
            <a:pPr lvl="1"/>
            <a:r>
              <a:rPr lang="en-US" altLang="zh-CN" dirty="0" smtClean="0"/>
              <a:t>Effects</a:t>
            </a:r>
            <a:r>
              <a:rPr lang="zh-CN" altLang="en-US" dirty="0" smtClean="0"/>
              <a:t>：最终结果应满足的逻辑约束</a:t>
            </a:r>
            <a:endParaRPr lang="en-US" altLang="zh-CN" dirty="0" smtClean="0"/>
          </a:p>
          <a:p>
            <a:r>
              <a:rPr lang="zh-CN" altLang="en-US" dirty="0" smtClean="0"/>
              <a:t>子类规格问题改进重点</a:t>
            </a:r>
            <a:endParaRPr lang="en-US" altLang="zh-CN" dirty="0" smtClean="0"/>
          </a:p>
          <a:p>
            <a:pPr lvl="1"/>
            <a:r>
              <a:rPr lang="zh-CN" altLang="en-US" dirty="0" smtClean="0"/>
              <a:t>重写方法：</a:t>
            </a:r>
            <a:r>
              <a:rPr lang="en-US" altLang="zh-CN" dirty="0" smtClean="0"/>
              <a:t>Sub-</a:t>
            </a:r>
            <a:r>
              <a:rPr lang="en-US" altLang="zh-CN" dirty="0" err="1" smtClean="0"/>
              <a:t>Req</a:t>
            </a:r>
            <a:r>
              <a:rPr lang="zh-CN" altLang="en-US" dirty="0" smtClean="0"/>
              <a:t>不能比</a:t>
            </a:r>
            <a:r>
              <a:rPr lang="en-US" altLang="zh-CN" dirty="0" smtClean="0"/>
              <a:t>Super-</a:t>
            </a:r>
            <a:r>
              <a:rPr lang="en-US" altLang="zh-CN" dirty="0" err="1" smtClean="0"/>
              <a:t>Req</a:t>
            </a:r>
            <a:r>
              <a:rPr lang="zh-CN" altLang="en-US" dirty="0" smtClean="0"/>
              <a:t>有更多要求</a:t>
            </a:r>
            <a:endParaRPr lang="en-US" altLang="zh-CN" dirty="0" smtClean="0"/>
          </a:p>
          <a:p>
            <a:pPr lvl="1"/>
            <a:r>
              <a:rPr lang="zh-CN" altLang="en-US" dirty="0"/>
              <a:t>重写方法</a:t>
            </a:r>
            <a:r>
              <a:rPr lang="zh-CN" altLang="en-US" dirty="0" smtClean="0"/>
              <a:t>：</a:t>
            </a:r>
            <a:r>
              <a:rPr lang="en-US" altLang="zh-CN" dirty="0"/>
              <a:t>Sub-</a:t>
            </a:r>
            <a:r>
              <a:rPr lang="en-US" altLang="zh-CN" dirty="0" smtClean="0"/>
              <a:t>Effects</a:t>
            </a:r>
            <a:r>
              <a:rPr lang="zh-CN" altLang="en-US" dirty="0"/>
              <a:t>不能</a:t>
            </a:r>
            <a:r>
              <a:rPr lang="zh-CN" altLang="en-US" dirty="0" smtClean="0"/>
              <a:t>比</a:t>
            </a:r>
            <a:r>
              <a:rPr lang="en-US" altLang="zh-CN" dirty="0" smtClean="0"/>
              <a:t>Super-</a:t>
            </a:r>
            <a:r>
              <a:rPr lang="en-US" altLang="zh-CN" dirty="0" err="1" smtClean="0"/>
              <a:t>Req</a:t>
            </a:r>
            <a:r>
              <a:rPr lang="zh-CN" altLang="en-US" dirty="0" smtClean="0"/>
              <a:t>承诺更少</a:t>
            </a:r>
            <a:endParaRPr lang="en-US" altLang="zh-CN" dirty="0" smtClean="0"/>
          </a:p>
          <a:p>
            <a:pPr lvl="1"/>
            <a:r>
              <a:rPr lang="zh-CN" altLang="en-US" dirty="0"/>
              <a:t>重写方法：</a:t>
            </a:r>
            <a:r>
              <a:rPr lang="en-US" altLang="zh-CN" dirty="0" smtClean="0"/>
              <a:t>Sub-Mod</a:t>
            </a:r>
            <a:r>
              <a:rPr lang="zh-CN" altLang="en-US" dirty="0" smtClean="0"/>
              <a:t>不能</a:t>
            </a:r>
            <a:r>
              <a:rPr lang="zh-CN" altLang="en-US" dirty="0"/>
              <a:t>比</a:t>
            </a:r>
            <a:r>
              <a:rPr lang="en-US" altLang="zh-CN" dirty="0" smtClean="0"/>
              <a:t>Super-Mod</a:t>
            </a:r>
            <a:r>
              <a:rPr lang="zh-CN" altLang="en-US" dirty="0" smtClean="0"/>
              <a:t>修改更多（外部可见）</a:t>
            </a:r>
            <a:endParaRPr lang="en-US" altLang="zh-CN" dirty="0" smtClean="0"/>
          </a:p>
          <a:p>
            <a:pPr lvl="1"/>
            <a:r>
              <a:rPr lang="zh-CN" altLang="en-US" dirty="0" smtClean="0"/>
              <a:t>新增或重载方法：不能导致父类不变式被破坏</a:t>
            </a:r>
            <a:endParaRPr lang="en-US" altLang="zh-CN" dirty="0" smtClean="0"/>
          </a:p>
          <a:p>
            <a:r>
              <a:rPr lang="en-US" altLang="zh-CN" dirty="0" smtClean="0"/>
              <a:t>Overview</a:t>
            </a:r>
            <a:r>
              <a:rPr lang="zh-CN" altLang="en-US" dirty="0" smtClean="0"/>
              <a:t>的撰写问题</a:t>
            </a:r>
            <a:endParaRPr lang="en-US" altLang="zh-CN" dirty="0" smtClean="0"/>
          </a:p>
          <a:p>
            <a:pPr lvl="1"/>
            <a:r>
              <a:rPr lang="zh-CN" altLang="en-US" dirty="0" smtClean="0"/>
              <a:t>不能去介绍和解释类的属性，而是整体上告知用户这个类管理什么数据</a:t>
            </a:r>
            <a:endParaRPr lang="en-US" altLang="zh-CN" dirty="0" smtClean="0"/>
          </a:p>
          <a:p>
            <a:pPr lvl="1"/>
            <a:r>
              <a:rPr lang="zh-CN" altLang="en-US" dirty="0" smtClean="0"/>
              <a:t>从整体上概述类功能，无需逐一解释每个方法</a:t>
            </a:r>
            <a:endParaRPr lang="en-US" altLang="zh-CN" dirty="0" smtClean="0"/>
          </a:p>
          <a:p>
            <a:pPr lvl="1"/>
            <a:r>
              <a:rPr lang="zh-CN" altLang="en-US" dirty="0" smtClean="0"/>
              <a:t>通过抽象函数来确定具体属性的有效性</a:t>
            </a:r>
            <a:endParaRPr lang="en-US" altLang="zh-CN" dirty="0" smtClean="0"/>
          </a:p>
        </p:txBody>
      </p:sp>
      <p:sp>
        <p:nvSpPr>
          <p:cNvPr id="4" name="矩形 3"/>
          <p:cNvSpPr/>
          <p:nvPr/>
        </p:nvSpPr>
        <p:spPr>
          <a:xfrm>
            <a:off x="6333893" y="91863"/>
            <a:ext cx="5768897" cy="1938992"/>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t>Overview</a:t>
            </a:r>
            <a:r>
              <a:rPr lang="zh-CN" altLang="en-US" sz="2000" dirty="0"/>
              <a:t>要告诉使用者</a:t>
            </a:r>
            <a:r>
              <a:rPr lang="en-US" altLang="zh-CN" sz="2000" dirty="0"/>
              <a:t>,</a:t>
            </a:r>
            <a:r>
              <a:rPr lang="zh-CN" altLang="en-US" sz="2000" dirty="0"/>
              <a:t>一个类管理</a:t>
            </a:r>
            <a:r>
              <a:rPr lang="en-US" altLang="zh-CN" sz="2000" dirty="0"/>
              <a:t>/</a:t>
            </a:r>
            <a:r>
              <a:rPr lang="zh-CN" altLang="en-US" sz="2000" dirty="0"/>
              <a:t>维护什么数据，提供哪些能力（不是简单列出有哪些方法）。</a:t>
            </a:r>
            <a:endParaRPr lang="en-US" altLang="zh-CN" sz="2000" dirty="0"/>
          </a:p>
          <a:p>
            <a:r>
              <a:rPr lang="en-US" altLang="zh-CN" sz="2000" dirty="0"/>
              <a:t>Controller</a:t>
            </a:r>
            <a:r>
              <a:rPr lang="zh-CN" altLang="en-US" sz="2000" dirty="0"/>
              <a:t>：出租车调度类，</a:t>
            </a:r>
            <a:r>
              <a:rPr lang="zh-CN" altLang="en-US" sz="2000" u="sng" dirty="0"/>
              <a:t>管理所有出租车和用户的叫车请求，并维护系统时间</a:t>
            </a:r>
            <a:r>
              <a:rPr lang="en-US" altLang="zh-CN" sz="2000" u="sng" dirty="0"/>
              <a:t>…</a:t>
            </a:r>
            <a:r>
              <a:rPr lang="zh-CN" altLang="en-US" sz="2000" dirty="0"/>
              <a:t>。</a:t>
            </a:r>
            <a:r>
              <a:rPr lang="zh-CN" altLang="en-US" sz="2000" i="1" dirty="0"/>
              <a:t>调度类根据</a:t>
            </a:r>
            <a:r>
              <a:rPr lang="en-US" altLang="zh-CN" sz="2000" i="1" dirty="0"/>
              <a:t>…&lt;</a:t>
            </a:r>
            <a:r>
              <a:rPr lang="zh-CN" altLang="en-US" sz="2000" i="1" dirty="0"/>
              <a:t>因素</a:t>
            </a:r>
            <a:r>
              <a:rPr lang="en-US" altLang="zh-CN" sz="2000" i="1" dirty="0"/>
              <a:t>&gt;</a:t>
            </a:r>
            <a:r>
              <a:rPr lang="zh-CN" altLang="en-US" sz="2000" i="1" dirty="0"/>
              <a:t>来选择满足</a:t>
            </a:r>
            <a:r>
              <a:rPr lang="en-US" altLang="zh-CN" sz="2000" i="1" dirty="0"/>
              <a:t>…&lt;</a:t>
            </a:r>
            <a:r>
              <a:rPr lang="zh-CN" altLang="en-US" sz="2000" i="1" dirty="0"/>
              <a:t>准则</a:t>
            </a:r>
            <a:r>
              <a:rPr lang="en-US" altLang="zh-CN" sz="2000" i="1" dirty="0"/>
              <a:t>&gt;</a:t>
            </a:r>
            <a:r>
              <a:rPr lang="zh-CN" altLang="en-US" sz="2000" i="1" dirty="0"/>
              <a:t>的出租车，从而响应乘客请求</a:t>
            </a:r>
            <a:r>
              <a:rPr lang="zh-CN" altLang="en-US" sz="2000" dirty="0"/>
              <a:t>。</a:t>
            </a:r>
          </a:p>
        </p:txBody>
      </p:sp>
      <p:sp>
        <p:nvSpPr>
          <p:cNvPr id="5" name="灯片编号占位符 4"/>
          <p:cNvSpPr>
            <a:spLocks noGrp="1"/>
          </p:cNvSpPr>
          <p:nvPr>
            <p:ph type="sldNum" sz="quarter" idx="12"/>
          </p:nvPr>
        </p:nvSpPr>
        <p:spPr/>
        <p:txBody>
          <a:bodyPr/>
          <a:lstStyle/>
          <a:p>
            <a:fld id="{8A8F4DED-B990-4E70-A530-90CE689BDA51}" type="slidenum">
              <a:rPr lang="zh-CN" altLang="en-US" smtClean="0"/>
              <a:t>38</a:t>
            </a:fld>
            <a:endParaRPr lang="zh-CN" altLang="en-US"/>
          </a:p>
        </p:txBody>
      </p:sp>
    </p:spTree>
    <p:extLst>
      <p:ext uri="{BB962C8B-B14F-4D97-AF65-F5344CB8AC3E}">
        <p14:creationId xmlns:p14="http://schemas.microsoft.com/office/powerpoint/2010/main" val="141272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针对第三单元的三次作业和课程内容，撰写技术博客</a:t>
            </a:r>
            <a:endParaRPr lang="en-US" altLang="zh-CN" dirty="0" smtClean="0"/>
          </a:p>
          <a:p>
            <a:pPr lvl="1"/>
            <a:r>
              <a:rPr lang="zh-CN" altLang="en-US" dirty="0" smtClean="0"/>
              <a:t>阅读教材相应章节，并做必要的调研</a:t>
            </a:r>
            <a:endParaRPr lang="en-US" altLang="zh-CN" dirty="0" smtClean="0"/>
          </a:p>
          <a:p>
            <a:pPr lvl="1"/>
            <a:r>
              <a:rPr lang="en-US" altLang="zh-CN" dirty="0" smtClean="0"/>
              <a:t>(1)</a:t>
            </a:r>
            <a:r>
              <a:rPr lang="zh-CN" altLang="en-US" dirty="0" smtClean="0"/>
              <a:t>阐述规格化设计的大致发展历史和为什么得到了人们的重视</a:t>
            </a:r>
            <a:endParaRPr lang="en-US" altLang="zh-CN" dirty="0" smtClean="0"/>
          </a:p>
          <a:p>
            <a:pPr lvl="1"/>
            <a:r>
              <a:rPr lang="en-US" altLang="zh-CN" dirty="0" smtClean="0"/>
              <a:t>(2)</a:t>
            </a:r>
            <a:r>
              <a:rPr lang="zh-CN" altLang="en-US" dirty="0" smtClean="0"/>
              <a:t>请列举不少于</a:t>
            </a:r>
            <a:r>
              <a:rPr lang="en-US" altLang="zh-CN" dirty="0" smtClean="0"/>
              <a:t>3</a:t>
            </a:r>
            <a:r>
              <a:rPr lang="zh-CN" altLang="en-US" dirty="0" smtClean="0"/>
              <a:t>类自认为写的好的过程规格、不少于</a:t>
            </a:r>
            <a:r>
              <a:rPr lang="en-US" altLang="zh-CN" dirty="0" smtClean="0"/>
              <a:t>3</a:t>
            </a:r>
            <a:r>
              <a:rPr lang="zh-CN" altLang="en-US" dirty="0"/>
              <a:t>类自认为写的好的数据</a:t>
            </a:r>
            <a:r>
              <a:rPr lang="zh-CN" altLang="en-US" dirty="0" smtClean="0"/>
              <a:t>规格（注意包括抽象函数和不变式）</a:t>
            </a:r>
            <a:endParaRPr lang="en-US" altLang="zh-CN" dirty="0" smtClean="0"/>
          </a:p>
          <a:p>
            <a:pPr lvl="1"/>
            <a:r>
              <a:rPr lang="en-US" altLang="zh-CN" dirty="0" smtClean="0"/>
              <a:t>(3)</a:t>
            </a:r>
            <a:r>
              <a:rPr lang="zh-CN" altLang="en-US" dirty="0" smtClean="0"/>
              <a:t>请列举不少于</a:t>
            </a:r>
            <a:r>
              <a:rPr lang="en-US" altLang="zh-CN" dirty="0" smtClean="0"/>
              <a:t>5</a:t>
            </a:r>
            <a:r>
              <a:rPr lang="zh-CN" altLang="en-US" dirty="0" smtClean="0"/>
              <a:t>类写的不好的过程规格和</a:t>
            </a:r>
            <a:r>
              <a:rPr lang="en-US" altLang="zh-CN" dirty="0" smtClean="0"/>
              <a:t>5</a:t>
            </a:r>
            <a:r>
              <a:rPr lang="zh-CN" altLang="en-US" dirty="0" smtClean="0"/>
              <a:t>类写的不好的数据规格，并给出相应的改进写法</a:t>
            </a:r>
            <a:endParaRPr lang="en-US" altLang="zh-CN" dirty="0" smtClean="0"/>
          </a:p>
          <a:p>
            <a:pPr lvl="1"/>
            <a:r>
              <a:rPr lang="en-US" altLang="zh-CN" smtClean="0"/>
              <a:t>(4)</a:t>
            </a:r>
            <a:r>
              <a:rPr lang="zh-CN" altLang="en-US" dirty="0" smtClean="0"/>
              <a:t>请分析自己程序的</a:t>
            </a:r>
            <a:r>
              <a:rPr lang="en-US" altLang="zh-CN" dirty="0" smtClean="0"/>
              <a:t>bug</a:t>
            </a:r>
            <a:r>
              <a:rPr lang="zh-CN" altLang="en-US" dirty="0" smtClean="0"/>
              <a:t>与过程规格质量的关系</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39</a:t>
            </a:fld>
            <a:endParaRPr lang="zh-CN" altLang="en-US"/>
          </a:p>
        </p:txBody>
      </p:sp>
    </p:spTree>
    <p:extLst>
      <p:ext uri="{BB962C8B-B14F-4D97-AF65-F5344CB8AC3E}">
        <p14:creationId xmlns:p14="http://schemas.microsoft.com/office/powerpoint/2010/main" val="1938714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9</a:t>
            </a:r>
            <a:r>
              <a:rPr lang="zh-CN" altLang="en-US" dirty="0" smtClean="0"/>
              <a:t>训练</a:t>
            </a:r>
            <a:r>
              <a:rPr lang="zh-CN" altLang="en-US" dirty="0"/>
              <a:t>要点分析</a:t>
            </a:r>
          </a:p>
        </p:txBody>
      </p:sp>
      <p:sp>
        <p:nvSpPr>
          <p:cNvPr id="5" name="内容占位符 4"/>
          <p:cNvSpPr>
            <a:spLocks noGrp="1"/>
          </p:cNvSpPr>
          <p:nvPr>
            <p:ph idx="1"/>
          </p:nvPr>
        </p:nvSpPr>
        <p:spPr/>
        <p:txBody>
          <a:bodyPr>
            <a:normAutofit lnSpcReduction="10000"/>
          </a:bodyPr>
          <a:lstStyle/>
          <a:p>
            <a:r>
              <a:rPr lang="zh-CN" altLang="en-US" dirty="0"/>
              <a:t>熟悉</a:t>
            </a:r>
            <a:r>
              <a:rPr lang="zh-CN" altLang="en-US" dirty="0" smtClean="0"/>
              <a:t>过程规格的内涵和书写</a:t>
            </a:r>
            <a:endParaRPr lang="en-US" altLang="zh-CN" dirty="0" smtClean="0"/>
          </a:p>
          <a:p>
            <a:pPr lvl="1"/>
            <a:r>
              <a:rPr lang="zh-CN" altLang="en-US" dirty="0" smtClean="0"/>
              <a:t>过程规格是一个方法与其用户</a:t>
            </a:r>
            <a:r>
              <a:rPr lang="zh-CN" altLang="en-US" dirty="0"/>
              <a:t>交互</a:t>
            </a:r>
            <a:r>
              <a:rPr lang="zh-CN" altLang="en-US" dirty="0" smtClean="0"/>
              <a:t>的契约</a:t>
            </a:r>
            <a:endParaRPr lang="en-US" altLang="zh-CN" dirty="0" smtClean="0"/>
          </a:p>
          <a:p>
            <a:pPr lvl="2"/>
            <a:r>
              <a:rPr lang="zh-CN" altLang="en-US" dirty="0" smtClean="0"/>
              <a:t>契约：权利</a:t>
            </a:r>
            <a:r>
              <a:rPr lang="en-US" altLang="zh-CN" dirty="0" smtClean="0"/>
              <a:t>+</a:t>
            </a:r>
            <a:r>
              <a:rPr lang="zh-CN" altLang="en-US" dirty="0" smtClean="0"/>
              <a:t>义务</a:t>
            </a:r>
            <a:r>
              <a:rPr lang="en-US" altLang="zh-CN" dirty="0" smtClean="0"/>
              <a:t>+</a:t>
            </a:r>
            <a:r>
              <a:rPr lang="zh-CN" altLang="en-US" dirty="0" smtClean="0"/>
              <a:t>注意事项</a:t>
            </a:r>
            <a:endParaRPr lang="en-US" altLang="zh-CN" dirty="0" smtClean="0"/>
          </a:p>
          <a:p>
            <a:pPr lvl="2"/>
            <a:r>
              <a:rPr lang="zh-CN" altLang="en-US" dirty="0"/>
              <a:t>义务</a:t>
            </a:r>
            <a:r>
              <a:rPr lang="zh-CN" altLang="en-US" dirty="0" smtClean="0"/>
              <a:t>：用户要保证提供有效的输入以及有效的系统状态和对象状态</a:t>
            </a:r>
            <a:endParaRPr lang="en-US" altLang="zh-CN" dirty="0" smtClean="0"/>
          </a:p>
          <a:p>
            <a:pPr lvl="2"/>
            <a:r>
              <a:rPr lang="zh-CN" altLang="en-US" dirty="0"/>
              <a:t>权利</a:t>
            </a:r>
            <a:r>
              <a:rPr lang="zh-CN" altLang="en-US" dirty="0" smtClean="0"/>
              <a:t>：用户能够获得满足确定条件的输出结果</a:t>
            </a:r>
            <a:endParaRPr lang="en-US" altLang="zh-CN" dirty="0" smtClean="0"/>
          </a:p>
          <a:p>
            <a:pPr lvl="2"/>
            <a:r>
              <a:rPr lang="zh-CN" altLang="en-US" dirty="0" smtClean="0"/>
              <a:t>注意事项：方法执行过程中可能会修改用户对象状态</a:t>
            </a:r>
            <a:endParaRPr lang="en-US" altLang="zh-CN" dirty="0" smtClean="0"/>
          </a:p>
          <a:p>
            <a:pPr lvl="1"/>
            <a:r>
              <a:rPr lang="zh-CN" altLang="en-US" dirty="0"/>
              <a:t>过程规格</a:t>
            </a:r>
            <a:r>
              <a:rPr lang="zh-CN" altLang="en-US" dirty="0" smtClean="0"/>
              <a:t>是一</a:t>
            </a:r>
            <a:r>
              <a:rPr lang="zh-CN" altLang="en-US" dirty="0"/>
              <a:t>个</a:t>
            </a:r>
            <a:r>
              <a:rPr lang="zh-CN" altLang="en-US" dirty="0" smtClean="0"/>
              <a:t>方法对实现者做出的规约要求</a:t>
            </a:r>
            <a:endParaRPr lang="en-US" altLang="zh-CN" dirty="0" smtClean="0"/>
          </a:p>
          <a:p>
            <a:pPr lvl="2"/>
            <a:r>
              <a:rPr lang="zh-CN" altLang="en-US" dirty="0" smtClean="0"/>
              <a:t>规约：前置条件</a:t>
            </a:r>
            <a:r>
              <a:rPr lang="en-US" altLang="zh-CN" dirty="0" smtClean="0"/>
              <a:t>+</a:t>
            </a:r>
            <a:r>
              <a:rPr lang="zh-CN" altLang="en-US" dirty="0" smtClean="0"/>
              <a:t>后置条件</a:t>
            </a:r>
            <a:r>
              <a:rPr lang="en-US" altLang="zh-CN" dirty="0" smtClean="0"/>
              <a:t>+</a:t>
            </a:r>
            <a:r>
              <a:rPr lang="zh-CN" altLang="en-US" dirty="0" smtClean="0"/>
              <a:t>副作用</a:t>
            </a:r>
            <a:endParaRPr lang="en-US" altLang="zh-CN" dirty="0" smtClean="0"/>
          </a:p>
          <a:p>
            <a:pPr lvl="2"/>
            <a:r>
              <a:rPr lang="zh-CN" altLang="en-US" dirty="0" smtClean="0"/>
              <a:t>前置条件：要求输入满足的条件（不只是数据类型）</a:t>
            </a:r>
            <a:endParaRPr lang="en-US" altLang="zh-CN" dirty="0"/>
          </a:p>
          <a:p>
            <a:pPr lvl="2"/>
            <a:r>
              <a:rPr lang="zh-CN" altLang="en-US" dirty="0" smtClean="0"/>
              <a:t>后置条件：执行结果必须满足的条件</a:t>
            </a:r>
            <a:endParaRPr lang="en-US" altLang="zh-CN" dirty="0"/>
          </a:p>
          <a:p>
            <a:pPr lvl="2"/>
            <a:r>
              <a:rPr lang="zh-CN" altLang="en-US" dirty="0" smtClean="0"/>
              <a:t>副作用：执行过程最多能够修改哪些对象变量</a:t>
            </a:r>
            <a:endParaRPr lang="en-US" altLang="zh-CN" dirty="0" smtClean="0"/>
          </a:p>
          <a:p>
            <a:pPr lvl="1"/>
            <a:r>
              <a:rPr lang="zh-CN" altLang="en-US" dirty="0" smtClean="0"/>
              <a:t>过程规格是对方法功能的严格</a:t>
            </a:r>
            <a:r>
              <a:rPr lang="zh-CN" altLang="en-US" dirty="0"/>
              <a:t>抽象</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4</a:t>
            </a:fld>
            <a:endParaRPr lang="zh-CN" altLang="en-US"/>
          </a:p>
        </p:txBody>
      </p:sp>
    </p:spTree>
    <p:extLst>
      <p:ext uri="{BB962C8B-B14F-4D97-AF65-F5344CB8AC3E}">
        <p14:creationId xmlns:p14="http://schemas.microsoft.com/office/powerpoint/2010/main" val="233568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9</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熟悉过程规格的内涵和书写</a:t>
            </a:r>
            <a:endParaRPr lang="en-US" altLang="zh-CN" dirty="0"/>
          </a:p>
          <a:p>
            <a:pPr lvl="1"/>
            <a:r>
              <a:rPr lang="zh-CN" altLang="en-US" dirty="0" smtClean="0"/>
              <a:t>标题：语法层面完整准确描述方法信息：可见性</a:t>
            </a:r>
            <a:r>
              <a:rPr lang="en-US" altLang="zh-CN" dirty="0" smtClean="0"/>
              <a:t>+</a:t>
            </a:r>
            <a:r>
              <a:rPr lang="zh-CN" altLang="en-US" dirty="0" smtClean="0"/>
              <a:t>返回值</a:t>
            </a:r>
            <a:r>
              <a:rPr lang="en-US" altLang="zh-CN" dirty="0" smtClean="0"/>
              <a:t>+</a:t>
            </a:r>
            <a:r>
              <a:rPr lang="zh-CN" altLang="en-US" dirty="0" smtClean="0"/>
              <a:t>方法名</a:t>
            </a:r>
            <a:r>
              <a:rPr lang="en-US" altLang="zh-CN" dirty="0" smtClean="0"/>
              <a:t>+</a:t>
            </a:r>
            <a:r>
              <a:rPr lang="zh-CN" altLang="en-US" dirty="0" smtClean="0"/>
              <a:t>参数</a:t>
            </a:r>
            <a:r>
              <a:rPr lang="en-US" altLang="zh-CN" dirty="0" smtClean="0"/>
              <a:t>+[</a:t>
            </a:r>
            <a:r>
              <a:rPr lang="zh-CN" altLang="en-US" dirty="0" smtClean="0"/>
              <a:t>抛出异常列表</a:t>
            </a:r>
            <a:r>
              <a:rPr lang="en-US" altLang="zh-CN" dirty="0" smtClean="0"/>
              <a:t>]</a:t>
            </a:r>
          </a:p>
          <a:p>
            <a:pPr lvl="1"/>
            <a:r>
              <a:rPr lang="en-US" altLang="zh-CN" dirty="0" smtClean="0"/>
              <a:t>Requires + Effects</a:t>
            </a:r>
            <a:r>
              <a:rPr lang="zh-CN" altLang="en-US" dirty="0" smtClean="0"/>
              <a:t>：可判定的逻辑陈述</a:t>
            </a:r>
            <a:endParaRPr lang="en-US" altLang="zh-CN" dirty="0" smtClean="0"/>
          </a:p>
          <a:p>
            <a:pPr lvl="1"/>
            <a:r>
              <a:rPr lang="en-US" altLang="zh-CN" dirty="0" smtClean="0"/>
              <a:t>Modifies</a:t>
            </a:r>
            <a:r>
              <a:rPr lang="zh-CN" altLang="en-US" dirty="0" smtClean="0"/>
              <a:t>：用户可见的变量列表</a:t>
            </a:r>
            <a:endParaRPr lang="en-US" altLang="zh-CN" dirty="0" smtClean="0"/>
          </a:p>
          <a:p>
            <a:pPr lvl="1"/>
            <a:r>
              <a:rPr lang="zh-CN" altLang="en-US" dirty="0" smtClean="0"/>
              <a:t>两种常用的</a:t>
            </a:r>
            <a:r>
              <a:rPr lang="en-US" altLang="zh-CN" dirty="0" smtClean="0"/>
              <a:t>Effects</a:t>
            </a:r>
            <a:r>
              <a:rPr lang="zh-CN" altLang="en-US" dirty="0" smtClean="0"/>
              <a:t>逻辑陈述写法</a:t>
            </a:r>
            <a:endParaRPr lang="en-US" altLang="zh-CN" dirty="0" smtClean="0"/>
          </a:p>
          <a:p>
            <a:pPr lvl="2"/>
            <a:r>
              <a:rPr lang="zh-CN" altLang="en-US" dirty="0" smtClean="0"/>
              <a:t>基于过程的逻辑陈述</a:t>
            </a:r>
            <a:endParaRPr lang="en-US" altLang="zh-CN" dirty="0" smtClean="0"/>
          </a:p>
          <a:p>
            <a:pPr lvl="3"/>
            <a:r>
              <a:rPr lang="zh-CN" altLang="en-US" dirty="0" smtClean="0"/>
              <a:t>构造</a:t>
            </a:r>
            <a:r>
              <a:rPr lang="en-US" altLang="zh-CN" dirty="0"/>
              <a:t>A</a:t>
            </a:r>
            <a:r>
              <a:rPr lang="zh-CN" altLang="en-US" dirty="0" smtClean="0"/>
              <a:t>，修改</a:t>
            </a:r>
            <a:r>
              <a:rPr lang="en-US" altLang="zh-CN" dirty="0" smtClean="0"/>
              <a:t>B</a:t>
            </a:r>
            <a:r>
              <a:rPr lang="zh-CN" altLang="en-US" dirty="0" smtClean="0"/>
              <a:t>，</a:t>
            </a:r>
            <a:r>
              <a:rPr lang="zh-CN" altLang="en-US" b="1" u="sng" dirty="0" smtClean="0"/>
              <a:t>使得</a:t>
            </a:r>
            <a:r>
              <a:rPr lang="en-US" altLang="zh-CN" b="1" u="sng" dirty="0" smtClean="0"/>
              <a:t>this == \old(this) +f(A)</a:t>
            </a:r>
            <a:r>
              <a:rPr lang="en-US" altLang="zh-CN" dirty="0" smtClean="0"/>
              <a:t>…</a:t>
            </a:r>
          </a:p>
          <a:p>
            <a:pPr lvl="2"/>
            <a:r>
              <a:rPr lang="zh-CN" altLang="en-US" dirty="0" smtClean="0"/>
              <a:t>基于状态的逻辑陈述</a:t>
            </a:r>
            <a:endParaRPr lang="en-US" altLang="zh-CN" dirty="0" smtClean="0"/>
          </a:p>
          <a:p>
            <a:pPr lvl="3"/>
            <a:r>
              <a:rPr lang="en-US" altLang="zh-CN" b="1" u="sng" dirty="0" smtClean="0"/>
              <a:t>g(x)==&gt;f(x)</a:t>
            </a:r>
          </a:p>
          <a:p>
            <a:pPr lvl="3"/>
            <a:r>
              <a:rPr lang="en-US" altLang="zh-CN" dirty="0" smtClean="0"/>
              <a:t>x</a:t>
            </a:r>
            <a:r>
              <a:rPr lang="zh-CN" altLang="en-US" dirty="0" smtClean="0"/>
              <a:t>指当前对方可见的非局部变量，</a:t>
            </a:r>
            <a:r>
              <a:rPr lang="en-US" altLang="zh-CN" dirty="0" smtClean="0"/>
              <a:t>f(x)</a:t>
            </a:r>
            <a:r>
              <a:rPr lang="zh-CN" altLang="en-US" dirty="0" smtClean="0"/>
              <a:t>和</a:t>
            </a:r>
            <a:r>
              <a:rPr lang="en-US" altLang="zh-CN" dirty="0" smtClean="0"/>
              <a:t>g(x)</a:t>
            </a:r>
            <a:r>
              <a:rPr lang="zh-CN" altLang="en-US" dirty="0" smtClean="0"/>
              <a:t>是逻辑可判定的命题</a:t>
            </a:r>
            <a:r>
              <a:rPr lang="en-US" altLang="zh-CN" dirty="0" smtClean="0"/>
              <a:t>/</a:t>
            </a:r>
            <a:r>
              <a:rPr lang="zh-CN" altLang="en-US" dirty="0" smtClean="0"/>
              <a:t>谓词</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5</a:t>
            </a:fld>
            <a:endParaRPr lang="zh-CN" altLang="en-US"/>
          </a:p>
        </p:txBody>
      </p:sp>
    </p:spTree>
    <p:extLst>
      <p:ext uri="{BB962C8B-B14F-4D97-AF65-F5344CB8AC3E}">
        <p14:creationId xmlns:p14="http://schemas.microsoft.com/office/powerpoint/2010/main" val="1429474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9</a:t>
            </a:r>
            <a:r>
              <a:rPr lang="zh-CN" altLang="en-US" dirty="0"/>
              <a:t>训练要点分析</a:t>
            </a:r>
          </a:p>
        </p:txBody>
      </p:sp>
      <p:sp>
        <p:nvSpPr>
          <p:cNvPr id="3" name="内容占位符 2"/>
          <p:cNvSpPr>
            <a:spLocks noGrp="1"/>
          </p:cNvSpPr>
          <p:nvPr>
            <p:ph idx="1"/>
          </p:nvPr>
        </p:nvSpPr>
        <p:spPr/>
        <p:txBody>
          <a:bodyPr>
            <a:normAutofit lnSpcReduction="10000"/>
          </a:bodyPr>
          <a:lstStyle/>
          <a:p>
            <a:r>
              <a:rPr lang="zh-CN" altLang="en-US" dirty="0"/>
              <a:t>熟悉过程规格的内涵和书写</a:t>
            </a:r>
            <a:endParaRPr lang="en-US" altLang="zh-CN" dirty="0"/>
          </a:p>
          <a:p>
            <a:pPr lvl="1"/>
            <a:r>
              <a:rPr lang="en-US" altLang="zh-CN" dirty="0" smtClean="0"/>
              <a:t>public Vector&lt;String&gt; scan4subs(String </a:t>
            </a:r>
            <a:r>
              <a:rPr lang="en-US" altLang="zh-CN" dirty="0" err="1" smtClean="0"/>
              <a:t>dir</a:t>
            </a:r>
            <a:r>
              <a:rPr lang="en-US" altLang="zh-CN" dirty="0" smtClean="0"/>
              <a:t>)</a:t>
            </a:r>
          </a:p>
          <a:p>
            <a:pPr lvl="1"/>
            <a:r>
              <a:rPr lang="en-US" altLang="zh-CN" dirty="0" smtClean="0"/>
              <a:t>/*@requires: </a:t>
            </a:r>
            <a:r>
              <a:rPr lang="en-US" altLang="zh-CN" dirty="0" err="1" smtClean="0"/>
              <a:t>Files.isDirectory</a:t>
            </a:r>
            <a:r>
              <a:rPr lang="en-US" altLang="zh-CN" dirty="0" smtClean="0"/>
              <a:t>(</a:t>
            </a:r>
            <a:r>
              <a:rPr lang="en-US" altLang="zh-CN" dirty="0" err="1" smtClean="0"/>
              <a:t>str</a:t>
            </a:r>
            <a:r>
              <a:rPr lang="en-US" altLang="zh-CN" dirty="0" smtClean="0"/>
              <a:t>) == true</a:t>
            </a:r>
          </a:p>
          <a:p>
            <a:pPr lvl="1"/>
            <a:r>
              <a:rPr lang="en-US" altLang="zh-CN" dirty="0" smtClean="0"/>
              <a:t>    @modifies: none</a:t>
            </a:r>
          </a:p>
          <a:p>
            <a:pPr lvl="1"/>
            <a:r>
              <a:rPr lang="en-US" altLang="zh-CN" dirty="0"/>
              <a:t> </a:t>
            </a:r>
            <a:r>
              <a:rPr lang="en-US" altLang="zh-CN" dirty="0" smtClean="0"/>
              <a:t>   @effects1: </a:t>
            </a:r>
            <a:r>
              <a:rPr lang="zh-CN" altLang="en-US" dirty="0" smtClean="0"/>
              <a:t>构造字符串</a:t>
            </a:r>
            <a:r>
              <a:rPr lang="zh-CN" altLang="en-US" dirty="0"/>
              <a:t>向量</a:t>
            </a:r>
            <a:r>
              <a:rPr lang="en-US" altLang="zh-CN" dirty="0"/>
              <a:t>(vector)</a:t>
            </a:r>
            <a:r>
              <a:rPr lang="zh-CN" altLang="en-US" dirty="0" smtClean="0"/>
              <a:t>，循环扫描</a:t>
            </a:r>
            <a:r>
              <a:rPr lang="en-US" altLang="zh-CN" dirty="0" err="1"/>
              <a:t>dir</a:t>
            </a:r>
            <a:r>
              <a:rPr lang="zh-CN" altLang="en-US" dirty="0"/>
              <a:t>下所有</a:t>
            </a:r>
            <a:r>
              <a:rPr lang="zh-CN" altLang="en-US" dirty="0" smtClean="0"/>
              <a:t>文件，并扫描到的文件名称插入</a:t>
            </a:r>
            <a:r>
              <a:rPr lang="zh-CN" altLang="en-US" dirty="0"/>
              <a:t>到字符串向量</a:t>
            </a:r>
            <a:r>
              <a:rPr lang="zh-CN" altLang="en-US" dirty="0" smtClean="0"/>
              <a:t>中，最后返回字符串向量</a:t>
            </a:r>
            <a:endParaRPr lang="en-US" altLang="zh-CN" dirty="0"/>
          </a:p>
          <a:p>
            <a:pPr lvl="1"/>
            <a:r>
              <a:rPr lang="en-US" altLang="zh-CN" dirty="0" smtClean="0"/>
              <a:t>    @effects2: </a:t>
            </a:r>
            <a:r>
              <a:rPr lang="zh-CN" altLang="en-US" dirty="0" smtClean="0"/>
              <a:t>构造用于返回的字符串向量</a:t>
            </a:r>
            <a:r>
              <a:rPr lang="en-US" altLang="zh-CN" dirty="0" smtClean="0"/>
              <a:t>(vector)</a:t>
            </a:r>
            <a:r>
              <a:rPr lang="zh-CN" altLang="en-US" dirty="0" smtClean="0"/>
              <a:t>，扫描</a:t>
            </a:r>
            <a:r>
              <a:rPr lang="en-US" altLang="zh-CN" dirty="0" err="1" smtClean="0"/>
              <a:t>dir</a:t>
            </a:r>
            <a:r>
              <a:rPr lang="zh-CN" altLang="en-US" dirty="0" smtClean="0"/>
              <a:t>下所有文件并把文件名插入到字符串向量中，使得向量规模等于</a:t>
            </a:r>
            <a:r>
              <a:rPr lang="en-US" altLang="zh-CN" dirty="0" err="1" smtClean="0"/>
              <a:t>dir</a:t>
            </a:r>
            <a:r>
              <a:rPr lang="zh-CN" altLang="en-US" dirty="0" smtClean="0"/>
              <a:t>下所扫描的文件数</a:t>
            </a:r>
            <a:endParaRPr lang="en-US" altLang="zh-CN" dirty="0" smtClean="0"/>
          </a:p>
          <a:p>
            <a:pPr lvl="1"/>
            <a:r>
              <a:rPr lang="en-US" altLang="zh-CN" dirty="0" smtClean="0"/>
              <a:t>    @effects: \all String p; </a:t>
            </a:r>
            <a:r>
              <a:rPr lang="en-US" altLang="zh-CN" dirty="0" err="1" smtClean="0"/>
              <a:t>p.substring</a:t>
            </a:r>
            <a:r>
              <a:rPr lang="en-US" altLang="zh-CN" dirty="0" smtClean="0"/>
              <a:t>(</a:t>
            </a:r>
            <a:r>
              <a:rPr lang="en-US" altLang="zh-CN" dirty="0" err="1" smtClean="0"/>
              <a:t>dir</a:t>
            </a:r>
            <a:r>
              <a:rPr lang="en-US" altLang="zh-CN" dirty="0" smtClean="0"/>
              <a:t>).equals(</a:t>
            </a:r>
            <a:r>
              <a:rPr lang="en-US" altLang="zh-CN" dirty="0" err="1" smtClean="0"/>
              <a:t>dir</a:t>
            </a:r>
            <a:r>
              <a:rPr lang="en-US" altLang="zh-CN" dirty="0" smtClean="0"/>
              <a:t>); </a:t>
            </a:r>
            <a:r>
              <a:rPr lang="en-US" altLang="zh-CN" dirty="0"/>
              <a:t>new File(</a:t>
            </a:r>
            <a:r>
              <a:rPr lang="en-US" altLang="zh-CN" dirty="0" err="1"/>
              <a:t>dir</a:t>
            </a:r>
            <a:r>
              <a:rPr lang="en-US" altLang="zh-CN" dirty="0"/>
              <a:t>)).</a:t>
            </a:r>
            <a:r>
              <a:rPr lang="en-US" altLang="zh-CN" dirty="0" err="1"/>
              <a:t>listFiles</a:t>
            </a:r>
            <a:r>
              <a:rPr lang="en-US" altLang="zh-CN" dirty="0" smtClean="0"/>
              <a:t>().contains(p) ==&gt;\</a:t>
            </a:r>
            <a:r>
              <a:rPr lang="en-US" altLang="zh-CN" dirty="0" err="1" smtClean="0"/>
              <a:t>result.contains</a:t>
            </a:r>
            <a:r>
              <a:rPr lang="en-US" altLang="zh-CN" dirty="0" smtClean="0"/>
              <a:t>(p);</a:t>
            </a:r>
          </a:p>
          <a:p>
            <a:pPr lvl="1"/>
            <a:r>
              <a:rPr lang="en-US" altLang="zh-CN" dirty="0" smtClean="0"/>
              <a:t>    \</a:t>
            </a:r>
            <a:r>
              <a:rPr lang="en-US" altLang="zh-CN" dirty="0" err="1" smtClean="0"/>
              <a:t>result.size</a:t>
            </a:r>
            <a:r>
              <a:rPr lang="en-US" altLang="zh-CN" dirty="0" smtClean="0"/>
              <a:t> == (new File(</a:t>
            </a:r>
            <a:r>
              <a:rPr lang="en-US" altLang="zh-CN" dirty="0" err="1" smtClean="0"/>
              <a:t>dir</a:t>
            </a:r>
            <a:r>
              <a:rPr lang="en-US" altLang="zh-CN" dirty="0" smtClean="0"/>
              <a:t>)).</a:t>
            </a:r>
            <a:r>
              <a:rPr lang="en-US" altLang="zh-CN" dirty="0" err="1" smtClean="0"/>
              <a:t>listFiles</a:t>
            </a:r>
            <a:r>
              <a:rPr lang="en-US" altLang="zh-CN" dirty="0" smtClean="0"/>
              <a:t>().length</a:t>
            </a:r>
          </a:p>
          <a:p>
            <a:pPr lvl="1"/>
            <a:r>
              <a:rPr lang="en-US" altLang="zh-CN" dirty="0" smtClean="0"/>
              <a:t>*/</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6</a:t>
            </a:fld>
            <a:endParaRPr lang="zh-CN" altLang="en-US"/>
          </a:p>
        </p:txBody>
      </p:sp>
    </p:spTree>
    <p:extLst>
      <p:ext uri="{BB962C8B-B14F-4D97-AF65-F5344CB8AC3E}">
        <p14:creationId xmlns:p14="http://schemas.microsoft.com/office/powerpoint/2010/main" val="91741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9</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熟悉过程规格的内涵和书写</a:t>
            </a:r>
            <a:endParaRPr lang="en-US" altLang="zh-CN" dirty="0"/>
          </a:p>
          <a:p>
            <a:pPr lvl="1"/>
            <a:r>
              <a:rPr lang="zh-CN" altLang="en-US" dirty="0" smtClean="0"/>
              <a:t>后置条件的概括能力是关键</a:t>
            </a:r>
            <a:endParaRPr lang="en-US" altLang="zh-CN" dirty="0" smtClean="0"/>
          </a:p>
          <a:p>
            <a:pPr lvl="2"/>
            <a:r>
              <a:rPr lang="zh-CN" altLang="en-US" dirty="0" smtClean="0"/>
              <a:t>概括方法在各种输入情况下的执行效果</a:t>
            </a:r>
            <a:endParaRPr lang="en-US" altLang="zh-CN" dirty="0" smtClean="0"/>
          </a:p>
          <a:p>
            <a:pPr lvl="1"/>
            <a:r>
              <a:rPr lang="zh-CN" altLang="en-US" dirty="0" smtClean="0"/>
              <a:t>例：三角形判定方法</a:t>
            </a:r>
            <a:endParaRPr lang="en-US" altLang="zh-CN" dirty="0" smtClean="0"/>
          </a:p>
          <a:p>
            <a:pPr lvl="1"/>
            <a:r>
              <a:rPr lang="en-US" altLang="zh-CN" dirty="0" smtClean="0"/>
              <a:t>public </a:t>
            </a:r>
            <a:r>
              <a:rPr lang="en-US" altLang="zh-CN" dirty="0" err="1" smtClean="0"/>
              <a:t>int</a:t>
            </a:r>
            <a:r>
              <a:rPr lang="en-US" altLang="zh-CN" dirty="0" smtClean="0"/>
              <a:t> </a:t>
            </a:r>
            <a:r>
              <a:rPr lang="en-US" altLang="zh-CN" dirty="0" err="1" smtClean="0"/>
              <a:t>isTriangle</a:t>
            </a:r>
            <a:r>
              <a:rPr lang="en-US" altLang="zh-CN" dirty="0" smtClean="0"/>
              <a:t>(Point p1, Point p2, Point p3)</a:t>
            </a:r>
          </a:p>
          <a:p>
            <a:pPr lvl="2"/>
            <a:r>
              <a:rPr lang="zh-CN" altLang="en-US" dirty="0"/>
              <a:t>返回值</a:t>
            </a:r>
            <a:r>
              <a:rPr lang="en-US" altLang="zh-CN" dirty="0"/>
              <a:t>-1</a:t>
            </a:r>
            <a:r>
              <a:rPr lang="zh-CN" altLang="en-US" dirty="0"/>
              <a:t>：不是三角形；</a:t>
            </a:r>
            <a:r>
              <a:rPr lang="en-US" altLang="zh-CN" dirty="0"/>
              <a:t>0:</a:t>
            </a:r>
            <a:r>
              <a:rPr lang="zh-CN" altLang="en-US" dirty="0"/>
              <a:t>正三角形；</a:t>
            </a:r>
            <a:r>
              <a:rPr lang="en-US" altLang="zh-CN" dirty="0"/>
              <a:t>1</a:t>
            </a:r>
            <a:r>
              <a:rPr lang="zh-CN" altLang="en-US" dirty="0"/>
              <a:t>：直角三角形；</a:t>
            </a:r>
            <a:r>
              <a:rPr lang="en-US" altLang="zh-CN" dirty="0"/>
              <a:t>2:</a:t>
            </a:r>
            <a:r>
              <a:rPr lang="zh-CN" altLang="en-US" dirty="0" smtClean="0"/>
              <a:t>其他类型三角形。</a:t>
            </a:r>
            <a:endParaRPr lang="en-US" altLang="zh-CN" dirty="0" smtClean="0"/>
          </a:p>
          <a:p>
            <a:pPr lvl="1"/>
            <a:r>
              <a:rPr lang="en-US" altLang="zh-CN" dirty="0" smtClean="0"/>
              <a:t>/*@requires: p1.valid &amp;&amp; p2.valid &amp;&amp; p3.valid</a:t>
            </a:r>
          </a:p>
          <a:p>
            <a:pPr lvl="1"/>
            <a:r>
              <a:rPr lang="en-US" altLang="zh-CN" dirty="0"/>
              <a:t> </a:t>
            </a:r>
            <a:r>
              <a:rPr lang="en-US" altLang="zh-CN" dirty="0" smtClean="0"/>
              <a:t>   @Modifies: none</a:t>
            </a:r>
          </a:p>
          <a:p>
            <a:pPr lvl="1"/>
            <a:r>
              <a:rPr lang="en-US" altLang="zh-CN" dirty="0"/>
              <a:t> </a:t>
            </a:r>
            <a:r>
              <a:rPr lang="en-US" altLang="zh-CN" dirty="0" smtClean="0"/>
              <a:t>   @Effects: ?</a:t>
            </a:r>
          </a:p>
          <a:p>
            <a:pPr lvl="1"/>
            <a:r>
              <a:rPr lang="en-US" altLang="zh-CN" dirty="0" smtClean="0"/>
              <a:t>*/</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7</a:t>
            </a:fld>
            <a:endParaRPr lang="zh-CN" altLang="en-US"/>
          </a:p>
        </p:txBody>
      </p:sp>
      <p:sp>
        <p:nvSpPr>
          <p:cNvPr id="5" name="文本框 4"/>
          <p:cNvSpPr txBox="1"/>
          <p:nvPr/>
        </p:nvSpPr>
        <p:spPr>
          <a:xfrm>
            <a:off x="6028623" y="4976634"/>
            <a:ext cx="3407664" cy="1200329"/>
          </a:xfrm>
          <a:prstGeom prst="rect">
            <a:avLst/>
          </a:prstGeom>
          <a:noFill/>
        </p:spPr>
        <p:txBody>
          <a:bodyPr wrap="none" rtlCol="0">
            <a:spAutoFit/>
          </a:bodyPr>
          <a:lstStyle/>
          <a:p>
            <a:r>
              <a:rPr lang="en-US" altLang="zh-CN" dirty="0" smtClean="0"/>
              <a:t>Line(p1,p2,p3)==&gt;\result == -1;</a:t>
            </a:r>
          </a:p>
          <a:p>
            <a:r>
              <a:rPr lang="en-US" altLang="zh-CN" dirty="0" smtClean="0"/>
              <a:t>Regular(p1,p2,p3) ==&gt;\result == 0;</a:t>
            </a:r>
          </a:p>
          <a:p>
            <a:r>
              <a:rPr lang="en-US" altLang="zh-CN" dirty="0" smtClean="0"/>
              <a:t>Right(p1,p2,p3) ==&gt;\result == 1;</a:t>
            </a:r>
          </a:p>
          <a:p>
            <a:r>
              <a:rPr lang="en-US" altLang="zh-CN" dirty="0" smtClean="0"/>
              <a:t>Otherwise ==&gt; \result == 2</a:t>
            </a:r>
            <a:endParaRPr lang="zh-CN" altLang="en-US" dirty="0"/>
          </a:p>
        </p:txBody>
      </p:sp>
    </p:spTree>
    <p:extLst>
      <p:ext uri="{BB962C8B-B14F-4D97-AF65-F5344CB8AC3E}">
        <p14:creationId xmlns:p14="http://schemas.microsoft.com/office/powerpoint/2010/main" val="752459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9</a:t>
            </a:r>
            <a:r>
              <a:rPr lang="zh-CN" altLang="en-US" dirty="0"/>
              <a:t>训练要点分析</a:t>
            </a:r>
          </a:p>
        </p:txBody>
      </p:sp>
      <p:sp>
        <p:nvSpPr>
          <p:cNvPr id="3" name="内容占位符 2"/>
          <p:cNvSpPr>
            <a:spLocks noGrp="1"/>
          </p:cNvSpPr>
          <p:nvPr>
            <p:ph idx="1"/>
          </p:nvPr>
        </p:nvSpPr>
        <p:spPr/>
        <p:txBody>
          <a:bodyPr/>
          <a:lstStyle/>
          <a:p>
            <a:r>
              <a:rPr lang="zh-CN" altLang="en-US" dirty="0"/>
              <a:t>熟悉过程规格的内涵和书写</a:t>
            </a:r>
            <a:endParaRPr lang="en-US" altLang="zh-CN" dirty="0"/>
          </a:p>
          <a:p>
            <a:pPr lvl="1"/>
            <a:r>
              <a:rPr lang="zh-CN" altLang="en-US" dirty="0"/>
              <a:t>本质</a:t>
            </a:r>
            <a:r>
              <a:rPr lang="zh-CN" altLang="en-US" dirty="0" smtClean="0"/>
              <a:t>上是设计问题</a:t>
            </a:r>
            <a:endParaRPr lang="en-US" altLang="zh-CN" dirty="0" smtClean="0"/>
          </a:p>
          <a:p>
            <a:pPr lvl="1"/>
            <a:r>
              <a:rPr lang="en-US" altLang="zh-CN" dirty="0" smtClean="0"/>
              <a:t>Step1: </a:t>
            </a:r>
            <a:r>
              <a:rPr lang="zh-CN" altLang="en-US" dirty="0" smtClean="0"/>
              <a:t>为什么需要这个方法？</a:t>
            </a:r>
            <a:r>
              <a:rPr lang="en-US" altLang="zh-CN" dirty="0" smtClean="0"/>
              <a:t>==》</a:t>
            </a:r>
            <a:r>
              <a:rPr lang="zh-CN" altLang="en-US" dirty="0" smtClean="0"/>
              <a:t>要它提供什么结果？</a:t>
            </a:r>
            <a:endParaRPr lang="en-US" altLang="zh-CN" dirty="0" smtClean="0"/>
          </a:p>
          <a:p>
            <a:pPr lvl="1"/>
            <a:r>
              <a:rPr lang="en-US" altLang="zh-CN" dirty="0" smtClean="0"/>
              <a:t>Step2: </a:t>
            </a:r>
            <a:r>
              <a:rPr lang="zh-CN" altLang="en-US" dirty="0" smtClean="0"/>
              <a:t>这个方法所提供结果</a:t>
            </a:r>
            <a:r>
              <a:rPr lang="zh-CN" altLang="en-US" dirty="0"/>
              <a:t>正确的判定条件是什么</a:t>
            </a:r>
            <a:r>
              <a:rPr lang="zh-CN" altLang="en-US" dirty="0" smtClean="0"/>
              <a:t>？</a:t>
            </a:r>
            <a:endParaRPr lang="en-US" altLang="zh-CN" dirty="0" smtClean="0"/>
          </a:p>
          <a:p>
            <a:pPr lvl="1"/>
            <a:r>
              <a:rPr lang="en-US" altLang="zh-CN" dirty="0" smtClean="0"/>
              <a:t>Step3: </a:t>
            </a:r>
            <a:r>
              <a:rPr lang="zh-CN" altLang="en-US" dirty="0" smtClean="0"/>
              <a:t>这个方法是否需要对调用者做出一些要求，从而确保能够产生正确结果？</a:t>
            </a:r>
            <a:endParaRPr lang="en-US" altLang="zh-CN" dirty="0" smtClean="0"/>
          </a:p>
          <a:p>
            <a:pPr lvl="1"/>
            <a:r>
              <a:rPr lang="en-US" altLang="zh-CN" dirty="0" smtClean="0"/>
              <a:t>Step4: </a:t>
            </a:r>
            <a:r>
              <a:rPr lang="zh-CN" altLang="en-US" dirty="0" smtClean="0"/>
              <a:t>这个方法执行期间是否需要修改输入数据或者所在对象数据？</a:t>
            </a:r>
            <a:endParaRPr lang="en-US" altLang="zh-CN" dirty="0" smtClean="0"/>
          </a:p>
          <a:p>
            <a:pPr lvl="1"/>
            <a:r>
              <a:rPr lang="en-US" altLang="zh-CN" dirty="0" smtClean="0"/>
              <a:t>Step5: </a:t>
            </a:r>
            <a:r>
              <a:rPr lang="zh-CN" altLang="en-US" dirty="0" smtClean="0"/>
              <a:t>使用</a:t>
            </a:r>
            <a:r>
              <a:rPr lang="en-US" altLang="zh-CN" dirty="0" smtClean="0"/>
              <a:t>JSF</a:t>
            </a:r>
            <a:r>
              <a:rPr lang="zh-CN" altLang="en-US" dirty="0" smtClean="0"/>
              <a:t>来整理上述问题的答案</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8</a:t>
            </a:fld>
            <a:endParaRPr lang="zh-CN" altLang="en-US"/>
          </a:p>
        </p:txBody>
      </p:sp>
    </p:spTree>
    <p:extLst>
      <p:ext uri="{BB962C8B-B14F-4D97-AF65-F5344CB8AC3E}">
        <p14:creationId xmlns:p14="http://schemas.microsoft.com/office/powerpoint/2010/main" val="22676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9</a:t>
            </a:r>
            <a:r>
              <a:rPr lang="zh-CN" altLang="en-US" dirty="0"/>
              <a:t>训练要点分析</a:t>
            </a:r>
          </a:p>
        </p:txBody>
      </p:sp>
      <p:sp>
        <p:nvSpPr>
          <p:cNvPr id="3" name="内容占位符 2"/>
          <p:cNvSpPr>
            <a:spLocks noGrp="1"/>
          </p:cNvSpPr>
          <p:nvPr>
            <p:ph idx="1"/>
          </p:nvPr>
        </p:nvSpPr>
        <p:spPr/>
        <p:txBody>
          <a:bodyPr/>
          <a:lstStyle/>
          <a:p>
            <a:r>
              <a:rPr lang="zh-CN" altLang="en-US" dirty="0" smtClean="0"/>
              <a:t>电梯系统，在写</a:t>
            </a:r>
            <a:r>
              <a:rPr lang="en-US" altLang="zh-CN" dirty="0" smtClean="0"/>
              <a:t>ALS</a:t>
            </a:r>
            <a:r>
              <a:rPr lang="zh-CN" altLang="en-US" dirty="0" smtClean="0"/>
              <a:t>调度时需要访问请求队列来确定是否有可捎带的请求。这时有两种做法：</a:t>
            </a:r>
            <a:endParaRPr lang="en-US" altLang="zh-CN" dirty="0" smtClean="0"/>
          </a:p>
          <a:p>
            <a:pPr lvl="1"/>
            <a:r>
              <a:rPr lang="zh-CN" altLang="en-US" dirty="0" smtClean="0"/>
              <a:t>让请求队列提供一个方法，输入电梯的状态，返回可捎带的多个请求；</a:t>
            </a:r>
            <a:endParaRPr lang="en-US" altLang="zh-CN" dirty="0" smtClean="0"/>
          </a:p>
          <a:p>
            <a:pPr lvl="1"/>
            <a:r>
              <a:rPr lang="zh-CN" altLang="en-US" dirty="0" smtClean="0"/>
              <a:t>让电梯类提供一个方法，输入一个请求，返回是否可捎带。</a:t>
            </a:r>
            <a:endParaRPr lang="en-US" altLang="zh-CN" dirty="0" smtClean="0"/>
          </a:p>
          <a:p>
            <a:r>
              <a:rPr lang="zh-CN" altLang="en-US" smtClean="0"/>
              <a:t>针对这两种做法来整理过程规格，五个步骤来处理</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9</a:t>
            </a:fld>
            <a:endParaRPr lang="zh-CN" altLang="en-US"/>
          </a:p>
        </p:txBody>
      </p:sp>
    </p:spTree>
    <p:extLst>
      <p:ext uri="{BB962C8B-B14F-4D97-AF65-F5344CB8AC3E}">
        <p14:creationId xmlns:p14="http://schemas.microsoft.com/office/powerpoint/2010/main" val="6405467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6415</TotalTime>
  <Words>4517</Words>
  <Application>Microsoft Office PowerPoint</Application>
  <PresentationFormat>宽屏</PresentationFormat>
  <Paragraphs>491</Paragraphs>
  <Slides>39</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Microsoft YaHei UI</vt:lpstr>
      <vt:lpstr>宋体</vt:lpstr>
      <vt:lpstr>Arial</vt:lpstr>
      <vt:lpstr>Calibri</vt:lpstr>
      <vt:lpstr>Calibri Light</vt:lpstr>
      <vt:lpstr>Courier New</vt:lpstr>
      <vt:lpstr>Times New Roman</vt:lpstr>
      <vt:lpstr>Wingdings</vt:lpstr>
      <vt:lpstr>Office 主题</vt:lpstr>
      <vt:lpstr>第三单元课程作业分析</vt:lpstr>
      <vt:lpstr>内容提纲</vt:lpstr>
      <vt:lpstr>作业9训练要点分析</vt:lpstr>
      <vt:lpstr>作业9训练要点分析</vt:lpstr>
      <vt:lpstr>作业9训练要点分析</vt:lpstr>
      <vt:lpstr>作业9训练要点分析</vt:lpstr>
      <vt:lpstr>作业9训练要点分析</vt:lpstr>
      <vt:lpstr>作业9训练要点分析</vt:lpstr>
      <vt:lpstr>作业9训练要点分析</vt:lpstr>
      <vt:lpstr>作业9训练要点分析</vt:lpstr>
      <vt:lpstr>作业9训练要点分析</vt:lpstr>
      <vt:lpstr>作业9训练要点分析</vt:lpstr>
      <vt:lpstr>作业9训练要点分析</vt:lpstr>
      <vt:lpstr>作业9训练要点分析</vt:lpstr>
      <vt:lpstr>作业9训练要点分析</vt:lpstr>
      <vt:lpstr>作业10训练要点分析</vt:lpstr>
      <vt:lpstr>作业10训练要点分析</vt:lpstr>
      <vt:lpstr>作业10训练要点分析</vt:lpstr>
      <vt:lpstr>作业10训练要点分析</vt:lpstr>
      <vt:lpstr>作业10训练要点分析</vt:lpstr>
      <vt:lpstr>作业10训练要点分析</vt:lpstr>
      <vt:lpstr>作业10训练要点分析</vt:lpstr>
      <vt:lpstr>作业10训练要点分析</vt:lpstr>
      <vt:lpstr>作业10训练要点分析</vt:lpstr>
      <vt:lpstr>作业10训练要点分析</vt:lpstr>
      <vt:lpstr>作业10训练要点分析</vt:lpstr>
      <vt:lpstr>作业10训练要点分析</vt:lpstr>
      <vt:lpstr>第11次作业训练要点</vt:lpstr>
      <vt:lpstr>第11次作业训练要点</vt:lpstr>
      <vt:lpstr>第11次作业训练要点</vt:lpstr>
      <vt:lpstr>第11次作业训练要点</vt:lpstr>
      <vt:lpstr>往届同学们反映的问题</vt:lpstr>
      <vt:lpstr>规格撰写问题</vt:lpstr>
      <vt:lpstr>规格撰写问题</vt:lpstr>
      <vt:lpstr>规格撰写问题</vt:lpstr>
      <vt:lpstr>规格撰写问题总结</vt:lpstr>
      <vt:lpstr>问题统计情况</vt:lpstr>
      <vt:lpstr>问题改进建议</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课程作业分析1</dc:title>
  <dc:creator>Ji Wu</dc:creator>
  <cp:lastModifiedBy>Ji Wu</cp:lastModifiedBy>
  <cp:revision>2240</cp:revision>
  <dcterms:created xsi:type="dcterms:W3CDTF">2015-03-23T03:27:16Z</dcterms:created>
  <dcterms:modified xsi:type="dcterms:W3CDTF">2017-05-19T01:58:03Z</dcterms:modified>
</cp:coreProperties>
</file>