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26" r:id="rId6"/>
    <p:sldId id="259" r:id="rId7"/>
    <p:sldId id="263" r:id="rId8"/>
    <p:sldId id="265" r:id="rId9"/>
    <p:sldId id="325" r:id="rId10"/>
    <p:sldId id="328" r:id="rId11"/>
    <p:sldId id="329" r:id="rId12"/>
    <p:sldId id="330" r:id="rId13"/>
    <p:sldId id="331" r:id="rId14"/>
    <p:sldId id="332" r:id="rId15"/>
    <p:sldId id="306" r:id="rId16"/>
    <p:sldId id="307" r:id="rId17"/>
    <p:sldId id="308" r:id="rId18"/>
    <p:sldId id="309" r:id="rId19"/>
    <p:sldId id="310" r:id="rId20"/>
    <p:sldId id="268" r:id="rId21"/>
    <p:sldId id="269" r:id="rId22"/>
    <p:sldId id="273" r:id="rId23"/>
    <p:sldId id="311" r:id="rId24"/>
    <p:sldId id="312" r:id="rId25"/>
    <p:sldId id="279" r:id="rId26"/>
    <p:sldId id="313" r:id="rId27"/>
    <p:sldId id="260" r:id="rId28"/>
    <p:sldId id="262" r:id="rId29"/>
    <p:sldId id="291" r:id="rId30"/>
    <p:sldId id="293" r:id="rId31"/>
    <p:sldId id="295" r:id="rId32"/>
    <p:sldId id="298" r:id="rId33"/>
    <p:sldId id="294" r:id="rId34"/>
    <p:sldId id="299" r:id="rId35"/>
    <p:sldId id="302" r:id="rId36"/>
    <p:sldId id="305" r:id="rId37"/>
    <p:sldId id="314" r:id="rId38"/>
    <p:sldId id="316" r:id="rId39"/>
    <p:sldId id="317" r:id="rId40"/>
    <p:sldId id="324" r:id="rId41"/>
    <p:sldId id="318" r:id="rId42"/>
    <p:sldId id="333" r:id="rId43"/>
    <p:sldId id="327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5624" autoAdjust="0"/>
  </p:normalViewPr>
  <p:slideViewPr>
    <p:cSldViewPr snapToGrid="0">
      <p:cViewPr varScale="1">
        <p:scale>
          <a:sx n="101" d="100"/>
          <a:sy n="101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8F655-D566-4B8B-9089-0B3552A408D2}" type="doc">
      <dgm:prSet loTypeId="urn:microsoft.com/office/officeart/2005/8/layout/chart3" loCatId="cycle" qsTypeId="urn:microsoft.com/office/officeart/2005/8/quickstyle/3d2" qsCatId="3D" csTypeId="urn:microsoft.com/office/officeart/2005/8/colors/colorful2" csCatId="colorful" phldr="1"/>
      <dgm:spPr/>
    </dgm:pt>
    <dgm:pt modelId="{D634E2A3-FF06-45C7-BAF5-9AB69F6DB044}">
      <dgm:prSet phldrT="[文本]"/>
      <dgm:spPr/>
      <dgm:t>
        <a:bodyPr/>
        <a:lstStyle/>
        <a:p>
          <a:r>
            <a:rPr lang="zh-CN" altLang="en-US" dirty="0" smtClean="0"/>
            <a:t>功能组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BF6F492C-D204-4E09-8A4F-11B3426DCA4E}" cxnId="{88D802C7-D3B4-483E-812A-3AA283E6651C}" type="parTrans">
      <dgm:prSet/>
      <dgm:spPr/>
      <dgm:t>
        <a:bodyPr/>
        <a:lstStyle/>
        <a:p>
          <a:endParaRPr lang="zh-CN" altLang="en-US"/>
        </a:p>
      </dgm:t>
    </dgm:pt>
    <dgm:pt modelId="{00EA9278-AF6D-4313-93C1-A0330AFEDC05}" cxnId="{88D802C7-D3B4-483E-812A-3AA283E6651C}" type="sibTrans">
      <dgm:prSet/>
      <dgm:spPr/>
      <dgm:t>
        <a:bodyPr/>
        <a:lstStyle/>
        <a:p>
          <a:endParaRPr lang="zh-CN" altLang="en-US"/>
        </a:p>
      </dgm:t>
    </dgm:pt>
    <dgm:pt modelId="{E1B4717C-26F9-4965-855D-975DC196F085}">
      <dgm:prSet phldrT="[文本]"/>
      <dgm:spPr/>
      <dgm:t>
        <a:bodyPr/>
        <a:lstStyle/>
        <a:p>
          <a:r>
            <a:rPr lang="zh-CN" altLang="en-US" dirty="0" smtClean="0"/>
            <a:t>功能组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E5F79896-7201-4816-82A6-4F3C8D851F9D}" cxnId="{1B88FE60-B77D-46A9-808F-18AE8114257D}" type="parTrans">
      <dgm:prSet/>
      <dgm:spPr/>
      <dgm:t>
        <a:bodyPr/>
        <a:lstStyle/>
        <a:p>
          <a:endParaRPr lang="zh-CN" altLang="en-US"/>
        </a:p>
      </dgm:t>
    </dgm:pt>
    <dgm:pt modelId="{D7DA3877-E0A5-491A-B75D-C3B16D94C802}" cxnId="{1B88FE60-B77D-46A9-808F-18AE8114257D}" type="sibTrans">
      <dgm:prSet/>
      <dgm:spPr/>
      <dgm:t>
        <a:bodyPr/>
        <a:lstStyle/>
        <a:p>
          <a:endParaRPr lang="zh-CN" altLang="en-US"/>
        </a:p>
      </dgm:t>
    </dgm:pt>
    <dgm:pt modelId="{9613E36F-57A7-49A6-A7DB-12BDB1A267A7}">
      <dgm:prSet phldrT="[文本]"/>
      <dgm:spPr/>
      <dgm:t>
        <a:bodyPr/>
        <a:lstStyle/>
        <a:p>
          <a:r>
            <a:rPr lang="zh-CN" altLang="en-US" dirty="0" smtClean="0"/>
            <a:t>功能组</a:t>
          </a:r>
          <a:r>
            <a:rPr lang="en-US" altLang="zh-CN" dirty="0" smtClean="0"/>
            <a:t>3</a:t>
          </a:r>
          <a:endParaRPr lang="zh-CN" altLang="en-US" dirty="0"/>
        </a:p>
      </dgm:t>
    </dgm:pt>
    <dgm:pt modelId="{4981FC29-B4B8-4430-AA23-B24A29C4ADFB}" cxnId="{3E76B2F6-75B0-4A3C-A929-C2E3FB3C8C98}" type="parTrans">
      <dgm:prSet/>
      <dgm:spPr/>
      <dgm:t>
        <a:bodyPr/>
        <a:lstStyle/>
        <a:p>
          <a:endParaRPr lang="zh-CN" altLang="en-US"/>
        </a:p>
      </dgm:t>
    </dgm:pt>
    <dgm:pt modelId="{CCDFC9AA-E02A-466A-A337-88EF6E3B82C3}" cxnId="{3E76B2F6-75B0-4A3C-A929-C2E3FB3C8C98}" type="sibTrans">
      <dgm:prSet/>
      <dgm:spPr/>
      <dgm:t>
        <a:bodyPr/>
        <a:lstStyle/>
        <a:p>
          <a:endParaRPr lang="zh-CN" altLang="en-US"/>
        </a:p>
      </dgm:t>
    </dgm:pt>
    <dgm:pt modelId="{1E43903A-BE9D-4CA1-B04B-2352D4DB152D}" type="pres">
      <dgm:prSet presAssocID="{15D8F655-D566-4B8B-9089-0B3552A408D2}" presName="compositeShape" presStyleCnt="0">
        <dgm:presLayoutVars>
          <dgm:chMax val="7"/>
          <dgm:dir/>
          <dgm:resizeHandles val="exact"/>
        </dgm:presLayoutVars>
      </dgm:prSet>
      <dgm:spPr/>
    </dgm:pt>
    <dgm:pt modelId="{6D9BA3AB-718A-47D6-9320-2DB88CE9E808}" type="pres">
      <dgm:prSet presAssocID="{15D8F655-D566-4B8B-9089-0B3552A408D2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0CAC7011-4CCB-4BD2-B0C2-F3B694347613}" type="pres">
      <dgm:prSet presAssocID="{15D8F655-D566-4B8B-9089-0B3552A408D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8B7597-D729-4A72-88ED-40BB38635D93}" type="pres">
      <dgm:prSet presAssocID="{15D8F655-D566-4B8B-9089-0B3552A408D2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B0081248-A7FE-46BB-966F-FF399F1156D3}" type="pres">
      <dgm:prSet presAssocID="{15D8F655-D566-4B8B-9089-0B3552A408D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7E1FD-3100-4715-BBEF-BC4180BF5941}" type="pres">
      <dgm:prSet presAssocID="{15D8F655-D566-4B8B-9089-0B3552A408D2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70B6213A-FE9C-4E01-BEA4-D4372DBE7431}" type="pres">
      <dgm:prSet presAssocID="{15D8F655-D566-4B8B-9089-0B3552A408D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4C2718-A857-4440-8271-1582CEB69225}" type="presOf" srcId="{15D8F655-D566-4B8B-9089-0B3552A408D2}" destId="{1E43903A-BE9D-4CA1-B04B-2352D4DB152D}" srcOrd="0" destOrd="0" presId="urn:microsoft.com/office/officeart/2005/8/layout/chart3"/>
    <dgm:cxn modelId="{1B88FE60-B77D-46A9-808F-18AE8114257D}" srcId="{15D8F655-D566-4B8B-9089-0B3552A408D2}" destId="{E1B4717C-26F9-4965-855D-975DC196F085}" srcOrd="1" destOrd="0" parTransId="{E5F79896-7201-4816-82A6-4F3C8D851F9D}" sibTransId="{D7DA3877-E0A5-491A-B75D-C3B16D94C802}"/>
    <dgm:cxn modelId="{8776BE32-D75D-4A06-A892-C3E886255E72}" type="presOf" srcId="{D634E2A3-FF06-45C7-BAF5-9AB69F6DB044}" destId="{6D9BA3AB-718A-47D6-9320-2DB88CE9E808}" srcOrd="0" destOrd="0" presId="urn:microsoft.com/office/officeart/2005/8/layout/chart3"/>
    <dgm:cxn modelId="{88D802C7-D3B4-483E-812A-3AA283E6651C}" srcId="{15D8F655-D566-4B8B-9089-0B3552A408D2}" destId="{D634E2A3-FF06-45C7-BAF5-9AB69F6DB044}" srcOrd="0" destOrd="0" parTransId="{BF6F492C-D204-4E09-8A4F-11B3426DCA4E}" sibTransId="{00EA9278-AF6D-4313-93C1-A0330AFEDC05}"/>
    <dgm:cxn modelId="{01D818F1-5C48-40A5-A88C-672AF693C791}" type="presOf" srcId="{D634E2A3-FF06-45C7-BAF5-9AB69F6DB044}" destId="{0CAC7011-4CCB-4BD2-B0C2-F3B694347613}" srcOrd="1" destOrd="0" presId="urn:microsoft.com/office/officeart/2005/8/layout/chart3"/>
    <dgm:cxn modelId="{FA041F2D-BF99-4781-BB3C-395D134D6D4E}" type="presOf" srcId="{9613E36F-57A7-49A6-A7DB-12BDB1A267A7}" destId="{70B6213A-FE9C-4E01-BEA4-D4372DBE7431}" srcOrd="1" destOrd="0" presId="urn:microsoft.com/office/officeart/2005/8/layout/chart3"/>
    <dgm:cxn modelId="{751A13FB-FE2F-42FA-B2C5-0FBF763EB665}" type="presOf" srcId="{E1B4717C-26F9-4965-855D-975DC196F085}" destId="{B0081248-A7FE-46BB-966F-FF399F1156D3}" srcOrd="1" destOrd="0" presId="urn:microsoft.com/office/officeart/2005/8/layout/chart3"/>
    <dgm:cxn modelId="{303F5DDD-0469-48AA-B263-5FF39E67335F}" type="presOf" srcId="{E1B4717C-26F9-4965-855D-975DC196F085}" destId="{688B7597-D729-4A72-88ED-40BB38635D93}" srcOrd="0" destOrd="0" presId="urn:microsoft.com/office/officeart/2005/8/layout/chart3"/>
    <dgm:cxn modelId="{C826C26A-E482-4CD2-AA9E-D3911EF6F5DA}" type="presOf" srcId="{9613E36F-57A7-49A6-A7DB-12BDB1A267A7}" destId="{0C67E1FD-3100-4715-BBEF-BC4180BF5941}" srcOrd="0" destOrd="0" presId="urn:microsoft.com/office/officeart/2005/8/layout/chart3"/>
    <dgm:cxn modelId="{3E76B2F6-75B0-4A3C-A929-C2E3FB3C8C98}" srcId="{15D8F655-D566-4B8B-9089-0B3552A408D2}" destId="{9613E36F-57A7-49A6-A7DB-12BDB1A267A7}" srcOrd="2" destOrd="0" parTransId="{4981FC29-B4B8-4430-AA23-B24A29C4ADFB}" sibTransId="{CCDFC9AA-E02A-466A-A337-88EF6E3B82C3}"/>
    <dgm:cxn modelId="{639A5D39-C097-4497-884B-4037BE4FD1E7}" type="presParOf" srcId="{1E43903A-BE9D-4CA1-B04B-2352D4DB152D}" destId="{6D9BA3AB-718A-47D6-9320-2DB88CE9E808}" srcOrd="0" destOrd="0" presId="urn:microsoft.com/office/officeart/2005/8/layout/chart3"/>
    <dgm:cxn modelId="{C2DEAE18-D741-45B6-A73F-2BAA6DB19671}" type="presParOf" srcId="{1E43903A-BE9D-4CA1-B04B-2352D4DB152D}" destId="{0CAC7011-4CCB-4BD2-B0C2-F3B694347613}" srcOrd="1" destOrd="0" presId="urn:microsoft.com/office/officeart/2005/8/layout/chart3"/>
    <dgm:cxn modelId="{CB137E3D-1CA0-489B-86AD-C40728587B32}" type="presParOf" srcId="{1E43903A-BE9D-4CA1-B04B-2352D4DB152D}" destId="{688B7597-D729-4A72-88ED-40BB38635D93}" srcOrd="2" destOrd="0" presId="urn:microsoft.com/office/officeart/2005/8/layout/chart3"/>
    <dgm:cxn modelId="{3A772FAC-1117-4A7F-AB3E-BCEB59B2A7EC}" type="presParOf" srcId="{1E43903A-BE9D-4CA1-B04B-2352D4DB152D}" destId="{B0081248-A7FE-46BB-966F-FF399F1156D3}" srcOrd="3" destOrd="0" presId="urn:microsoft.com/office/officeart/2005/8/layout/chart3"/>
    <dgm:cxn modelId="{F8299E24-9FAE-4127-BECE-730FEC02E45C}" type="presParOf" srcId="{1E43903A-BE9D-4CA1-B04B-2352D4DB152D}" destId="{0C67E1FD-3100-4715-BBEF-BC4180BF5941}" srcOrd="4" destOrd="0" presId="urn:microsoft.com/office/officeart/2005/8/layout/chart3"/>
    <dgm:cxn modelId="{2F647640-F268-460F-97B1-E1143AFBC606}" type="presParOf" srcId="{1E43903A-BE9D-4CA1-B04B-2352D4DB152D}" destId="{70B6213A-FE9C-4E01-BEA4-D4372DBE743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BA3AB-718A-47D6-9320-2DB88CE9E808}">
      <dsp:nvSpPr>
        <dsp:cNvPr id="0" name=""/>
        <dsp:cNvSpPr/>
      </dsp:nvSpPr>
      <dsp:spPr>
        <a:xfrm>
          <a:off x="462414" y="194141"/>
          <a:ext cx="2415983" cy="2415983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功能组</a:t>
          </a:r>
          <a:r>
            <a:rPr lang="en-US" altLang="zh-CN" sz="2300" kern="1200" dirty="0" smtClean="0"/>
            <a:t>1</a:t>
          </a:r>
          <a:endParaRPr lang="zh-CN" altLang="en-US" sz="2300" kern="1200" dirty="0"/>
        </a:p>
      </dsp:txBody>
      <dsp:txXfrm>
        <a:off x="1775961" y="639948"/>
        <a:ext cx="819708" cy="805327"/>
      </dsp:txXfrm>
    </dsp:sp>
    <dsp:sp modelId="{688B7597-D729-4A72-88ED-40BB38635D93}">
      <dsp:nvSpPr>
        <dsp:cNvPr id="0" name=""/>
        <dsp:cNvSpPr/>
      </dsp:nvSpPr>
      <dsp:spPr>
        <a:xfrm>
          <a:off x="337876" y="266045"/>
          <a:ext cx="2415983" cy="2415983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功能组</a:t>
          </a:r>
          <a:r>
            <a:rPr lang="en-US" altLang="zh-CN" sz="2300" kern="1200" dirty="0" smtClean="0"/>
            <a:t>2</a:t>
          </a:r>
          <a:endParaRPr lang="zh-CN" altLang="en-US" sz="2300" kern="1200" dirty="0"/>
        </a:p>
      </dsp:txBody>
      <dsp:txXfrm>
        <a:off x="999395" y="1790416"/>
        <a:ext cx="1092944" cy="747804"/>
      </dsp:txXfrm>
    </dsp:sp>
    <dsp:sp modelId="{0C67E1FD-3100-4715-BBEF-BC4180BF5941}">
      <dsp:nvSpPr>
        <dsp:cNvPr id="0" name=""/>
        <dsp:cNvSpPr/>
      </dsp:nvSpPr>
      <dsp:spPr>
        <a:xfrm>
          <a:off x="337876" y="266045"/>
          <a:ext cx="2415983" cy="2415983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功能组</a:t>
          </a:r>
          <a:r>
            <a:rPr lang="en-US" altLang="zh-CN" sz="2300" kern="1200" dirty="0" smtClean="0"/>
            <a:t>3</a:t>
          </a:r>
          <a:endParaRPr lang="zh-CN" altLang="en-US" sz="2300" kern="1200" dirty="0"/>
        </a:p>
      </dsp:txBody>
      <dsp:txXfrm>
        <a:off x="596731" y="740614"/>
        <a:ext cx="819708" cy="805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365E8-C8F9-4982-86CC-D87D62BAF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B73A-FF22-43FB-804C-1381456DB9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r>
              <a:rPr lang="en-US" altLang="zh-CN" dirty="0" smtClean="0"/>
              <a:t>/</a:t>
            </a:r>
            <a:r>
              <a:rPr lang="zh-CN" altLang="en-US" dirty="0" smtClean="0"/>
              <a:t>抽象设计强调共性提取和重用；</a:t>
            </a:r>
            <a:r>
              <a:rPr lang="en-US" altLang="zh-CN" dirty="0" smtClean="0"/>
              <a:t>SOLID</a:t>
            </a:r>
            <a:r>
              <a:rPr lang="zh-CN" altLang="en-US" dirty="0" smtClean="0"/>
              <a:t>强调整体设计要满足的特性，其实还有更多；线程安全设计专门针对线程共享控制的设计；规格化设计以类和方法为单位。</a:t>
            </a:r>
            <a:endParaRPr lang="en-US" altLang="zh-CN" dirty="0" smtClean="0"/>
          </a:p>
          <a:p>
            <a:r>
              <a:rPr lang="zh-CN" altLang="en-US" dirty="0" smtClean="0"/>
              <a:t>还有实时性设计、可靠性设计、可测试性设计等等。</a:t>
            </a:r>
            <a:endParaRPr lang="en-US" altLang="zh-CN" dirty="0" smtClean="0"/>
          </a:p>
          <a:p>
            <a:r>
              <a:rPr lang="en-US" altLang="zh-CN" dirty="0" smtClean="0"/>
              <a:t>SOLID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S-</a:t>
            </a:r>
            <a:r>
              <a:rPr lang="zh-CN" altLang="en-US" dirty="0" smtClean="0"/>
              <a:t>单一职责，</a:t>
            </a:r>
            <a:r>
              <a:rPr lang="en-US" altLang="zh-CN" dirty="0" smtClean="0"/>
              <a:t>O</a:t>
            </a:r>
            <a:r>
              <a:rPr lang="zh-CN" altLang="en-US" dirty="0" smtClean="0"/>
              <a:t>：开放封闭，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：替换，</a:t>
            </a:r>
            <a:r>
              <a:rPr lang="en-US" altLang="zh-CN" dirty="0" smtClean="0"/>
              <a:t>I</a:t>
            </a:r>
            <a:r>
              <a:rPr lang="zh-CN" altLang="en-US" dirty="0" smtClean="0"/>
              <a:t>：接口分离，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：依赖倒置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E052DD3-E077-4DB3-B519-AD5ECD8A7552}" type="slidenum">
              <a:rPr lang="en-US" altLang="zh-CN"/>
            </a:fld>
            <a:endParaRPr lang="en-US" altLang="zh-CN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电梯在进入服务状态时打开门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处于服务状态且超过一定时间后不断检测门是否关闭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97D5-D676-40B8-9976-9D10C63BF55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0BF-9403-4BF4-9A3E-31A7BB823D4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4868-B820-4BEE-A095-38122A99C93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C792-5F34-46DA-BBD2-414D11641E9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0F6-DB0A-4742-9E44-BEAEE0688E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9729-CD88-488F-AE98-5716CF2ADDE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D92E-8710-47B4-BB37-F44CF156FD4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A67E-630E-402F-857C-CA965C2D4CE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FC23-ECDC-40F4-912A-0C6269B20BB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B3AA-3A7C-4EB6-8132-15577856FC2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CA4D-1726-4EFC-A70E-C56E33E148F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EACD8-EFAF-477F-84DA-1520664180F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十五</a:t>
            </a:r>
            <a:r>
              <a:rPr lang="zh-CN" altLang="en-US" dirty="0" smtClean="0"/>
              <a:t>讲</a:t>
            </a:r>
            <a:br>
              <a:rPr lang="en-US" altLang="zh-CN" dirty="0" smtClean="0"/>
            </a:br>
            <a:r>
              <a:rPr lang="zh-CN" altLang="en-US" dirty="0" smtClean="0"/>
              <a:t>如何更好的进行设计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吴际</a:t>
            </a:r>
            <a:endParaRPr lang="en-US" altLang="zh-CN" dirty="0" smtClean="0"/>
          </a:p>
          <a:p>
            <a:r>
              <a:rPr lang="en-US" altLang="zh-CN" dirty="0" smtClean="0"/>
              <a:t>2017.6.9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面向对象程序的行为特点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不确定性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在程序静态分析层面，无法确定一个变量引用的对象在运行时的实际类型，无法确定调用的是哪个具体方法</a:t>
            </a:r>
            <a:endParaRPr lang="en-US" altLang="zh-CN" dirty="0" smtClean="0"/>
          </a:p>
          <a:p>
            <a:pPr lvl="1"/>
            <a:r>
              <a:rPr lang="zh-CN" altLang="en-US" dirty="0"/>
              <a:t>静态</a:t>
            </a:r>
            <a:r>
              <a:rPr lang="zh-CN" altLang="en-US" dirty="0" smtClean="0"/>
              <a:t>不确定性提升了设计的抽象表示能力，但易引入运行时错误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遵循设计原则来加以控制</a:t>
            </a:r>
            <a:endParaRPr lang="en-US" altLang="zh-CN" dirty="0" smtClean="0"/>
          </a:p>
          <a:p>
            <a:r>
              <a:rPr lang="zh-CN" altLang="en-US" dirty="0"/>
              <a:t>动态</a:t>
            </a:r>
            <a:r>
              <a:rPr lang="zh-CN" altLang="en-US" dirty="0" smtClean="0"/>
              <a:t>不确定性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并行是现代软件的一个基本特征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线程是并发执行控制单位，执行控制由下层计算模型决定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程序层次可通过计算模型提供的控制原语来控制线程间的同步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设计过程与设计表示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设计是一个综合性很强的智力活动，需要设计者对系统功能、环境、边界条件等有清晰的把握，还要求设计者在软件结构对未来行为的影响方面有很强的预见性</a:t>
            </a:r>
            <a:endParaRPr lang="en-US" altLang="zh-CN" dirty="0" smtClean="0"/>
          </a:p>
          <a:p>
            <a:r>
              <a:rPr lang="zh-CN" altLang="en-US" dirty="0" smtClean="0"/>
              <a:t>抽象思维能力是关键</a:t>
            </a:r>
            <a:endParaRPr lang="en-US" altLang="zh-CN" dirty="0" smtClean="0"/>
          </a:p>
          <a:p>
            <a:r>
              <a:rPr lang="zh-CN" altLang="en-US" dirty="0" smtClean="0"/>
              <a:t>设计过程一般需要几轮迭代和修改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确定核心的类、接口和线程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设计类层次结构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设计类的交互关系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设计类的规格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设计过程与表示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规模小的程序，画画草图也许就能完成设计</a:t>
            </a:r>
            <a:endParaRPr lang="en-US" altLang="zh-CN" dirty="0" smtClean="0"/>
          </a:p>
          <a:p>
            <a:r>
              <a:rPr lang="zh-CN" altLang="en-US" dirty="0" smtClean="0"/>
              <a:t>我们希望使用一种清晰、易理解且表达直接的语言来开展设计，并记录设计结果</a:t>
            </a:r>
            <a:endParaRPr lang="en-US" altLang="zh-CN" dirty="0" smtClean="0"/>
          </a:p>
          <a:p>
            <a:pPr lvl="1"/>
            <a:r>
              <a:rPr lang="en-US" altLang="zh-CN" dirty="0"/>
              <a:t>UML</a:t>
            </a:r>
            <a:endParaRPr lang="en-US" altLang="zh-CN" dirty="0" smtClean="0"/>
          </a:p>
          <a:p>
            <a:r>
              <a:rPr lang="zh-CN" altLang="en-US" dirty="0" smtClean="0"/>
              <a:t>整个设计可以从三个维度开展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数据维：定义抽象数据及其层次抽象关系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控制维：结合功能和用户特点，定义线程及其协同方式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处理维：针对类和方法，设计其功能和交互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语言简介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2866"/>
          </a:xfrm>
        </p:spPr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的语言设计目标</a:t>
            </a:r>
            <a:endParaRPr lang="en-US" altLang="zh-CN" dirty="0" smtClean="0"/>
          </a:p>
          <a:p>
            <a:r>
              <a:rPr lang="en-US" altLang="zh-CN" dirty="0" smtClean="0"/>
              <a:t>UML</a:t>
            </a:r>
            <a:r>
              <a:rPr lang="zh-CN" altLang="en-US" dirty="0" smtClean="0"/>
              <a:t>的建模理念</a:t>
            </a:r>
            <a:endParaRPr lang="en-US" altLang="zh-CN" dirty="0" smtClean="0"/>
          </a:p>
          <a:p>
            <a:r>
              <a:rPr lang="en-US" altLang="zh-CN" dirty="0" smtClean="0"/>
              <a:t>UML</a:t>
            </a:r>
            <a:r>
              <a:rPr lang="zh-CN" altLang="en-US" dirty="0" smtClean="0"/>
              <a:t>模型组成</a:t>
            </a:r>
            <a:endParaRPr lang="zh-CN" altLang="en-US" dirty="0"/>
          </a:p>
        </p:txBody>
      </p:sp>
      <p:pic>
        <p:nvPicPr>
          <p:cNvPr id="6146" name="Picture 2" descr="https://encrypted-tbn1.gstatic.com/images?q=tbn:ANd9GcRZflDbUIJg7AHeyZji7zw_fBVbcz6FLTWA9qxnOHy0TqR7KrutK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07082" y="3764504"/>
            <a:ext cx="2201759" cy="359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6608194" y="2805944"/>
            <a:ext cx="1696825" cy="98668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结构视图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184488" y="2796144"/>
            <a:ext cx="1696825" cy="9866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行为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420231" y="2805944"/>
            <a:ext cx="1696825" cy="98668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848133" y="2805944"/>
            <a:ext cx="1696825" cy="9866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部署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 rot="-2100000">
            <a:off x="5970267" y="3780628"/>
            <a:ext cx="277292" cy="1012211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/>
        </p:nvSpPr>
        <p:spPr>
          <a:xfrm rot="-1260000">
            <a:off x="7430503" y="3808702"/>
            <a:ext cx="277292" cy="1012211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 rot="1920000">
            <a:off x="8823547" y="3780629"/>
            <a:ext cx="277292" cy="1012211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下箭头 11"/>
          <p:cNvSpPr/>
          <p:nvPr/>
        </p:nvSpPr>
        <p:spPr>
          <a:xfrm rot="2460000">
            <a:off x="10467951" y="3661447"/>
            <a:ext cx="300041" cy="1393941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3" y="4094486"/>
            <a:ext cx="3908720" cy="226186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0372690" y="5238344"/>
            <a:ext cx="9985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endParaRPr lang="zh-CN" altLang="en-US" sz="5400" b="1" cap="none" spc="0" dirty="0">
              <a:ln w="0"/>
              <a:solidFill>
                <a:srgbClr val="FFC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6469" y="2827823"/>
            <a:ext cx="9985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</a:t>
            </a:r>
            <a:endParaRPr lang="zh-CN" altLang="en-US" sz="5400" b="1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05725" y="1211175"/>
            <a:ext cx="9985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U?</a:t>
            </a:r>
            <a:endParaRPr lang="zh-CN" altLang="en-US" sz="5400" b="1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语言设计目标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提供一种面向对象式的抽象又直观的描述逻辑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抽象：把系统抽象表示为类和类之间的协同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直观：通过可视化的模型图来描述和展示系统功能、结构和行为</a:t>
            </a:r>
            <a:endParaRPr lang="en-US" altLang="zh-CN" dirty="0" smtClean="0"/>
          </a:p>
          <a:p>
            <a:r>
              <a:rPr lang="en-US" altLang="zh-CN" dirty="0" smtClean="0"/>
              <a:t>UML</a:t>
            </a:r>
            <a:r>
              <a:rPr lang="zh-CN" altLang="en-US" dirty="0" smtClean="0"/>
              <a:t>经过了近二十年的发展</a:t>
            </a:r>
            <a:r>
              <a:rPr lang="en-US" altLang="zh-CN" dirty="0" smtClean="0"/>
              <a:t>(UML 2.x)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绘画式语言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仅用于人之间的交流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描述性建模语言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机器能够理解模型的部分含义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可执行建模语言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机器能够理解和执行模型的准确语义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建模理念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语法明确、语义清晰的可视化语言</a:t>
            </a:r>
            <a:endParaRPr lang="en-US" altLang="zh-CN" dirty="0" smtClean="0"/>
          </a:p>
          <a:p>
            <a:r>
              <a:rPr lang="zh-CN" altLang="en-US" dirty="0" smtClean="0"/>
              <a:t>不同的描述视角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功能视角：系统或子系统要提供哪些功能</a:t>
            </a:r>
            <a:r>
              <a:rPr lang="en-US" altLang="zh-CN" dirty="0" smtClean="0"/>
              <a:t>(use case)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结构视角：系统有哪些组件</a:t>
            </a:r>
            <a:r>
              <a:rPr lang="en-US" altLang="zh-CN" dirty="0" smtClean="0"/>
              <a:t>(component)/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(class)/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(interface)</a:t>
            </a:r>
            <a:r>
              <a:rPr lang="zh-CN" altLang="en-US" dirty="0" smtClean="0"/>
              <a:t>，相互间有什么关系</a:t>
            </a:r>
            <a:r>
              <a:rPr lang="en-US" altLang="zh-CN" dirty="0" smtClean="0"/>
              <a:t>(relation)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行为视角：组件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类能够做什么？组件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类之间如何协同？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部署视角：组件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类如何分配到不同的可安装软件模块？</a:t>
            </a:r>
            <a:endParaRPr lang="en-US" altLang="zh-CN" dirty="0" smtClean="0"/>
          </a:p>
          <a:p>
            <a:r>
              <a:rPr lang="zh-CN" altLang="en-US" dirty="0" smtClean="0"/>
              <a:t>每个视角可以通过若干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图来描述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每个图有明确的主题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控制每个图的规模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建模理念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96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用例模型定义系统的需求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使用可视化图来形象展示系统功能整体</a:t>
            </a:r>
            <a:endParaRPr lang="en-US" altLang="zh-CN" dirty="0" smtClean="0"/>
          </a:p>
          <a:p>
            <a:pPr lvl="1"/>
            <a:r>
              <a:rPr lang="zh-CN" altLang="en-US" dirty="0"/>
              <a:t>基于</a:t>
            </a:r>
            <a:r>
              <a:rPr lang="zh-CN" altLang="en-US" dirty="0" smtClean="0"/>
              <a:t>模板来描述每个用例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的规格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输出，</a:t>
            </a:r>
            <a:r>
              <a:rPr lang="zh-CN" altLang="en-US" dirty="0"/>
              <a:t>处理</a:t>
            </a:r>
            <a:r>
              <a:rPr lang="zh-CN" altLang="en-US" dirty="0" smtClean="0"/>
              <a:t>流程，异常情况，前置条件和后置条件</a:t>
            </a:r>
            <a:endParaRPr lang="en-US" altLang="zh-CN" dirty="0" smtClean="0"/>
          </a:p>
          <a:p>
            <a:r>
              <a:rPr lang="zh-CN" altLang="en-US" dirty="0"/>
              <a:t>类</a:t>
            </a:r>
            <a:r>
              <a:rPr lang="zh-CN" altLang="en-US" dirty="0" smtClean="0"/>
              <a:t>模型定义系统的解决方案：使用“这些类”来实现相应的需求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使用可视化图来形象展示系统解决方案的整体（类、类之间的关系）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基于模板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属性、操作、约束条件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定义类的结构规格</a:t>
            </a:r>
            <a:endParaRPr lang="en-US" altLang="zh-CN" dirty="0" smtClean="0"/>
          </a:p>
          <a:p>
            <a:r>
              <a:rPr lang="zh-CN" altLang="en-US" dirty="0" smtClean="0"/>
              <a:t>状态模型定义类的行为机制：“这个类”将按照这样的行为逻辑运行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可视化图来形象展示一个类受到关注的状态空间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基于模板</a:t>
            </a:r>
            <a:r>
              <a:rPr lang="en-US" altLang="zh-CN" dirty="0" smtClean="0"/>
              <a:t>(</a:t>
            </a:r>
            <a:r>
              <a:rPr lang="zh-CN" altLang="en-US" dirty="0" smtClean="0"/>
              <a:t>状态行为、迁移行为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来定义类的行为规格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方法规格</a:t>
            </a:r>
            <a:endParaRPr lang="en-US" altLang="zh-CN" dirty="0" smtClean="0"/>
          </a:p>
          <a:p>
            <a:r>
              <a:rPr lang="zh-CN" altLang="en-US" dirty="0" smtClean="0"/>
              <a:t>交互模型定义类之间的协作机制：“这些类”在一起完成“这个业务”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使用可视化图来形象展示类之间的交互序列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基于模板</a:t>
            </a:r>
            <a:r>
              <a:rPr lang="en-US" altLang="zh-CN" dirty="0" smtClean="0"/>
              <a:t>(</a:t>
            </a:r>
            <a:r>
              <a:rPr lang="zh-CN" altLang="en-US" dirty="0" smtClean="0"/>
              <a:t>消息、消息时序控制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来定义类之间的交互规格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方法规格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模型组成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建模工具中建立的各种图都是对模型的一种观察</a:t>
            </a:r>
            <a:endParaRPr lang="en-US" altLang="zh-CN" dirty="0" smtClean="0"/>
          </a:p>
          <a:p>
            <a:r>
              <a:rPr lang="en-US" altLang="zh-CN" dirty="0" smtClean="0"/>
              <a:t>UML</a:t>
            </a:r>
            <a:r>
              <a:rPr lang="zh-CN" altLang="en-US" dirty="0" smtClean="0"/>
              <a:t>模型在哪儿？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内存中、文件中</a:t>
            </a:r>
            <a:endParaRPr lang="en-US" altLang="zh-CN" dirty="0" smtClean="0"/>
          </a:p>
          <a:p>
            <a:pPr lvl="1"/>
            <a:r>
              <a:rPr lang="zh-CN" altLang="en-US" dirty="0"/>
              <a:t>是一</a:t>
            </a:r>
            <a:r>
              <a:rPr lang="zh-CN" altLang="en-US" dirty="0" smtClean="0"/>
              <a:t>组基于图的数据结构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建模工具看来，各种图中的每个要素都是一个对象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用例、类、属性、操作、关联、继承、消息、迁移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通过一系列数据结构来管理这些对象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组数据结构：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元模型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建立的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模型实际上就是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元模型的实例化结果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通过复杂的图数据结构来管理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类图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对象建模的根本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常</a:t>
            </a:r>
            <a:r>
              <a:rPr lang="zh-CN" altLang="en-US" dirty="0" smtClean="0"/>
              <a:t>使用的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建模图</a:t>
            </a:r>
            <a:endParaRPr lang="en-US" altLang="zh-CN" dirty="0"/>
          </a:p>
          <a:p>
            <a:r>
              <a:rPr lang="zh-CN" altLang="en-US" dirty="0" smtClean="0"/>
              <a:t>围绕一个具体主题，展示相关的类、接口，它们之间的关系（依赖</a:t>
            </a:r>
            <a:r>
              <a:rPr lang="en-US" altLang="zh-CN" dirty="0" smtClean="0"/>
              <a:t>dependency</a:t>
            </a:r>
            <a:r>
              <a:rPr lang="zh-CN" altLang="en-US" dirty="0" smtClean="0"/>
              <a:t>、继承</a:t>
            </a:r>
            <a:r>
              <a:rPr lang="en-US" altLang="zh-CN" dirty="0" smtClean="0"/>
              <a:t>generalization</a:t>
            </a:r>
            <a:r>
              <a:rPr lang="zh-CN" altLang="en-US" dirty="0" smtClean="0"/>
              <a:t>、关联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、实现</a:t>
            </a:r>
            <a:r>
              <a:rPr lang="en-US" altLang="zh-CN" dirty="0" smtClean="0"/>
              <a:t>realization</a:t>
            </a:r>
            <a:r>
              <a:rPr lang="zh-CN" altLang="en-US" dirty="0" smtClean="0"/>
              <a:t>），以及必要的注释说明</a:t>
            </a:r>
            <a:endParaRPr lang="en-US" altLang="zh-CN" sz="2000" dirty="0"/>
          </a:p>
          <a:p>
            <a:r>
              <a:rPr lang="zh-CN" altLang="en-US" dirty="0" smtClean="0"/>
              <a:t>三个层次的描述抽象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概念层描述：用来分析问题域描述中可看到的类（分析模型）</a:t>
            </a:r>
            <a:endParaRPr lang="en-US" altLang="zh-CN" dirty="0"/>
          </a:p>
          <a:p>
            <a:pPr lvl="1"/>
            <a:r>
              <a:rPr lang="zh-CN" altLang="en-US" dirty="0" smtClean="0"/>
              <a:t>规格层描述：关注类的规格和接口</a:t>
            </a:r>
            <a:endParaRPr lang="en-US" altLang="zh-CN" dirty="0"/>
          </a:p>
          <a:p>
            <a:pPr lvl="1"/>
            <a:r>
              <a:rPr lang="zh-CN" altLang="en-US" dirty="0" smtClean="0"/>
              <a:t>实现层描述：可直接映射到代码细节的类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373D-C541-40AD-A31F-57C30870C518}" type="slidenum">
              <a:rPr lang="en-US" altLang="zh-CN"/>
            </a:fld>
            <a:endParaRPr lang="en-US" altLang="zh-CN"/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961181" y="5525353"/>
            <a:ext cx="10269638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i="1" dirty="0">
                <a:solidFill>
                  <a:schemeClr val="bg1"/>
                </a:solidFill>
                <a:latin typeface="MingLiU" panose="02020509000000000000" pitchFamily="49" charset="-120"/>
                <a:ea typeface="宋体" panose="02010600030101010101" pitchFamily="2" charset="-122"/>
              </a:rPr>
              <a:t>Most users of OO methods take an implementation perspective, which is a shame because the other perspectives are often more useful.</a:t>
            </a:r>
            <a:r>
              <a:rPr lang="en-US" altLang="zh-CN" sz="2800" i="1" dirty="0">
                <a:solidFill>
                  <a:schemeClr val="bg1"/>
                </a:solidFill>
                <a:latin typeface="MingLiU" panose="02020509000000000000" pitchFamily="49" charset="-120"/>
                <a:ea typeface="宋体" panose="02010600030101010101" pitchFamily="2" charset="-122"/>
              </a:rPr>
              <a:t> -- </a:t>
            </a:r>
            <a:r>
              <a:rPr lang="en-US" altLang="zh-CN" sz="2000" i="1" dirty="0">
                <a:solidFill>
                  <a:schemeClr val="bg1"/>
                </a:solidFill>
                <a:latin typeface="MingLiU" panose="02020509000000000000" pitchFamily="49" charset="-120"/>
                <a:ea typeface="宋体" panose="02010600030101010101" pitchFamily="2" charset="-122"/>
              </a:rPr>
              <a:t>Martin Fowler</a:t>
            </a:r>
            <a:endParaRPr lang="en-US" altLang="zh-CN" sz="2000" i="1" dirty="0">
              <a:solidFill>
                <a:schemeClr val="bg1"/>
              </a:solidFill>
              <a:latin typeface="MingLiU" panose="02020509000000000000" pitchFamily="49" charset="-12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类的表示语法</a:t>
            </a:r>
            <a:endParaRPr lang="zh-CN" altLang="en-US" dirty="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0B5A-06CD-42F8-97F4-318C229B40B2}" type="slidenum">
              <a:rPr lang="en-US" altLang="zh-CN"/>
            </a:fld>
            <a:endParaRPr lang="en-US" altLang="zh-CN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3937001" y="1989940"/>
            <a:ext cx="3660775" cy="381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Account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4891166" y="4396848"/>
            <a:ext cx="1447800" cy="381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Account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7597775" y="1989940"/>
            <a:ext cx="3416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简单命名，通常以大写字母开头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58" name="AutoShape 10"/>
          <p:cNvSpPr>
            <a:spLocks noChangeArrowheads="1"/>
          </p:cNvSpPr>
          <p:nvPr/>
        </p:nvSpPr>
        <p:spPr bwMode="auto">
          <a:xfrm>
            <a:off x="1856505" y="2454046"/>
            <a:ext cx="2514600" cy="384819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属性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564260" y="2862787"/>
            <a:ext cx="18013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名词，通常小写字母开头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67" name="Text Box 19"/>
          <p:cNvSpPr txBox="1">
            <a:spLocks noChangeArrowheads="1"/>
          </p:cNvSpPr>
          <p:nvPr/>
        </p:nvSpPr>
        <p:spPr bwMode="auto">
          <a:xfrm>
            <a:off x="3937001" y="2370940"/>
            <a:ext cx="3660775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balance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Real =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dirty="0">
              <a:solidFill>
                <a:srgbClr val="99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69" name="Line 21"/>
          <p:cNvSpPr>
            <a:spLocks noChangeShapeType="1"/>
          </p:cNvSpPr>
          <p:nvPr/>
        </p:nvSpPr>
        <p:spPr bwMode="auto">
          <a:xfrm flipV="1">
            <a:off x="5053012" y="169466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0" name="Text Box 22"/>
          <p:cNvSpPr txBox="1">
            <a:spLocks noChangeArrowheads="1"/>
          </p:cNvSpPr>
          <p:nvPr/>
        </p:nvSpPr>
        <p:spPr bwMode="auto">
          <a:xfrm>
            <a:off x="4744819" y="1453365"/>
            <a:ext cx="646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71" name="Text Box 23"/>
          <p:cNvSpPr txBox="1">
            <a:spLocks noChangeArrowheads="1"/>
          </p:cNvSpPr>
          <p:nvPr/>
        </p:nvSpPr>
        <p:spPr bwMode="auto">
          <a:xfrm>
            <a:off x="7906277" y="2389983"/>
            <a:ext cx="877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默认值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72" name="Line 24"/>
          <p:cNvSpPr>
            <a:spLocks noChangeShapeType="1"/>
          </p:cNvSpPr>
          <p:nvPr/>
        </p:nvSpPr>
        <p:spPr bwMode="auto">
          <a:xfrm>
            <a:off x="6064471" y="2572207"/>
            <a:ext cx="1881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00" name="Text Box 52"/>
          <p:cNvSpPr txBox="1">
            <a:spLocks noChangeArrowheads="1"/>
          </p:cNvSpPr>
          <p:nvPr/>
        </p:nvSpPr>
        <p:spPr bwMode="auto">
          <a:xfrm>
            <a:off x="3939322" y="2767398"/>
            <a:ext cx="3657600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addAccount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setBalance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a : Account)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getBalance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Account): Amount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isValid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loginID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 String): Boolean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101" name="Text Box 53"/>
          <p:cNvSpPr txBox="1">
            <a:spLocks noChangeArrowheads="1"/>
          </p:cNvSpPr>
          <p:nvPr/>
        </p:nvSpPr>
        <p:spPr bwMode="auto">
          <a:xfrm>
            <a:off x="8377997" y="3621138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操作标题声明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102" name="Line 54"/>
          <p:cNvSpPr>
            <a:spLocks noChangeShapeType="1"/>
          </p:cNvSpPr>
          <p:nvPr/>
        </p:nvSpPr>
        <p:spPr bwMode="auto">
          <a:xfrm>
            <a:off x="7445455" y="3796366"/>
            <a:ext cx="967084" cy="3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03" name="Rectangle 55"/>
          <p:cNvSpPr>
            <a:spLocks noChangeArrowheads="1"/>
          </p:cNvSpPr>
          <p:nvPr/>
        </p:nvSpPr>
        <p:spPr bwMode="auto">
          <a:xfrm>
            <a:off x="2442931" y="3293132"/>
            <a:ext cx="1341748" cy="3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操作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63388" y="1953573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类名</a:t>
            </a:r>
            <a:endParaRPr lang="zh-CN" altLang="en-US" sz="2000" dirty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784679" y="5139687"/>
            <a:ext cx="3660775" cy="381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Account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784679" y="5520687"/>
            <a:ext cx="3660775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balance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Real =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dirty="0">
              <a:solidFill>
                <a:srgbClr val="99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7511330" y="4330432"/>
            <a:ext cx="3660775" cy="381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Account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7513651" y="4711964"/>
            <a:ext cx="3657600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addAccount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setBalance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a : Account)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getBalance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Account): Amount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isValid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loginID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 String): Boolean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肘形连接符 6"/>
          <p:cNvCxnSpPr>
            <a:stCxn id="514059" idx="0"/>
            <a:endCxn id="514067" idx="1"/>
          </p:cNvCxnSpPr>
          <p:nvPr/>
        </p:nvCxnSpPr>
        <p:spPr>
          <a:xfrm rot="5400000" flipH="1" flipV="1">
            <a:off x="2555072" y="1480858"/>
            <a:ext cx="291792" cy="24720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1257318" y="4276447"/>
            <a:ext cx="1443650" cy="923330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+: public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-: private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#: protected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95469" y="2510608"/>
            <a:ext cx="180780" cy="13832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肘形连接符 10"/>
          <p:cNvCxnSpPr>
            <a:stCxn id="9" idx="2"/>
            <a:endCxn id="42" idx="3"/>
          </p:cNvCxnSpPr>
          <p:nvPr/>
        </p:nvCxnSpPr>
        <p:spPr>
          <a:xfrm rot="5400000">
            <a:off x="2971292" y="3623544"/>
            <a:ext cx="844245" cy="1384891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面向对象程序设计</a:t>
            </a:r>
            <a:endParaRPr lang="en-US" altLang="zh-CN" dirty="0" smtClean="0"/>
          </a:p>
          <a:p>
            <a:r>
              <a:rPr lang="zh-CN" altLang="en-US" dirty="0" smtClean="0"/>
              <a:t>面向对象程序的结构特点</a:t>
            </a:r>
            <a:endParaRPr lang="en-US" altLang="zh-CN" dirty="0" smtClean="0"/>
          </a:p>
          <a:p>
            <a:r>
              <a:rPr lang="zh-CN" altLang="en-US" dirty="0" smtClean="0"/>
              <a:t>面向对象程序的行为特点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过程与设计表示</a:t>
            </a:r>
            <a:endParaRPr lang="en-US" altLang="zh-CN" dirty="0" smtClean="0"/>
          </a:p>
          <a:p>
            <a:r>
              <a:rPr lang="zh-CN" altLang="en-US" dirty="0" smtClean="0"/>
              <a:t>结构的</a:t>
            </a:r>
            <a:r>
              <a:rPr lang="en-US" altLang="zh-CN" dirty="0" smtClean="0"/>
              <a:t>UML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行为的</a:t>
            </a:r>
            <a:r>
              <a:rPr lang="en-US" altLang="zh-CN" dirty="0" smtClean="0"/>
              <a:t>UML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207" y="3810269"/>
            <a:ext cx="7896225" cy="2543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类之间的关系</a:t>
            </a:r>
            <a:endParaRPr lang="zh-CN" altLang="en-US" dirty="0"/>
          </a:p>
        </p:txBody>
      </p:sp>
      <p:sp>
        <p:nvSpPr>
          <p:cNvPr id="69" name="灯片编号占位符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BD6B-C513-4504-A6C4-C25FC7602392}" type="slidenum">
              <a:rPr lang="en-US" altLang="zh-CN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7" y="1891960"/>
            <a:ext cx="4869030" cy="2021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9757" y="603342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Composition</a:t>
            </a:r>
            <a:r>
              <a:rPr lang="en-US" altLang="zh-CN" dirty="0"/>
              <a:t>(</a:t>
            </a:r>
            <a:r>
              <a:rPr lang="zh-CN" altLang="en-US" dirty="0" smtClean="0"/>
              <a:t>组成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43476" y="2810701"/>
            <a:ext cx="214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Generalization(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9054959" y="1650464"/>
            <a:ext cx="1854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Association(</a:t>
            </a:r>
            <a:r>
              <a:rPr lang="zh-CN" altLang="en-US" dirty="0"/>
              <a:t>关联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906787" y="6218092"/>
            <a:ext cx="2271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Realization(</a:t>
            </a:r>
            <a:r>
              <a:rPr lang="zh-CN" altLang="en-US" dirty="0"/>
              <a:t>接口实现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067062" y="1988720"/>
            <a:ext cx="450071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不支持多继承，即一个类拥有多个父类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964132" y="2432115"/>
            <a:ext cx="575035" cy="216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82200" y="3500852"/>
            <a:ext cx="15696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关联对象数量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10" idx="2"/>
            <a:endCxn id="11" idx="0"/>
          </p:cNvCxnSpPr>
          <p:nvPr/>
        </p:nvCxnSpPr>
        <p:spPr>
          <a:xfrm rot="16200000" flipH="1">
            <a:off x="10083380" y="2817202"/>
            <a:ext cx="851920" cy="5153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6596841" y="5218407"/>
            <a:ext cx="575035" cy="216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7825770" y="4563758"/>
            <a:ext cx="15696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关联对象职责</a:t>
            </a:r>
            <a:endParaRPr lang="zh-CN" altLang="en-US" dirty="0"/>
          </a:p>
        </p:txBody>
      </p:sp>
      <p:cxnSp>
        <p:nvCxnSpPr>
          <p:cNvPr id="82" name="肘形连接符 81"/>
          <p:cNvCxnSpPr>
            <a:stCxn id="80" idx="0"/>
            <a:endCxn id="81" idx="1"/>
          </p:cNvCxnSpPr>
          <p:nvPr/>
        </p:nvCxnSpPr>
        <p:spPr>
          <a:xfrm rot="5400000" flipH="1" flipV="1">
            <a:off x="7120073" y="4512711"/>
            <a:ext cx="469983" cy="94141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9197370" y="5758691"/>
            <a:ext cx="15696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关联导航方向</a:t>
            </a:r>
            <a:endParaRPr lang="zh-CN" altLang="en-US" dirty="0"/>
          </a:p>
        </p:txBody>
      </p:sp>
      <p:cxnSp>
        <p:nvCxnSpPr>
          <p:cNvPr id="88" name="肘形连接符 87"/>
          <p:cNvCxnSpPr>
            <a:stCxn id="90" idx="2"/>
            <a:endCxn id="87" idx="1"/>
          </p:cNvCxnSpPr>
          <p:nvPr/>
        </p:nvCxnSpPr>
        <p:spPr>
          <a:xfrm rot="16200000" flipH="1">
            <a:off x="7986142" y="4732129"/>
            <a:ext cx="408310" cy="20141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7079530" y="5435224"/>
            <a:ext cx="207390" cy="99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0" grpId="0" animBg="1"/>
      <p:bldP spid="81" grpId="0" animBg="1"/>
      <p:bldP spid="87" grpId="0" animBg="1"/>
      <p:bldP spid="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类之间的</a:t>
            </a:r>
            <a:r>
              <a:rPr lang="zh-CN" altLang="en-US" dirty="0"/>
              <a:t>关联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70130" cy="4351338"/>
          </a:xfrm>
        </p:spPr>
        <p:txBody>
          <a:bodyPr/>
          <a:lstStyle/>
          <a:p>
            <a:r>
              <a:rPr lang="zh-CN" altLang="en-US" dirty="0" smtClean="0"/>
              <a:t>一个类需要另一个类的协助才能完成自己的工作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需要获得一些信息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需要协助做一些处理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需要通知对方自己的状态变化</a:t>
            </a:r>
            <a:endParaRPr lang="en-US" altLang="zh-CN" dirty="0" smtClean="0"/>
          </a:p>
          <a:p>
            <a:r>
              <a:rPr lang="zh-CN" altLang="en-US" dirty="0" smtClean="0"/>
              <a:t>从对象的角度来理解关联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从当前对象顺着关联方向可以找到相关联的对象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注意关联对象的数目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*：表示为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到多个对象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1..*</a:t>
            </a:r>
            <a:r>
              <a:rPr lang="zh-CN" altLang="en-US" dirty="0" smtClean="0"/>
              <a:t>：表示为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到多个对象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m..n</a:t>
            </a:r>
            <a:r>
              <a:rPr lang="zh-CN" altLang="en-US" dirty="0" smtClean="0"/>
              <a:t>：表示为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个对象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</a:t>
            </a:r>
            <a:r>
              <a:rPr lang="zh-CN" altLang="en-US" dirty="0" smtClean="0"/>
              <a:t>：表示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个对象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8051" y="3981615"/>
            <a:ext cx="3848100" cy="1057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24248" y="5038890"/>
            <a:ext cx="3275705" cy="1477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Student{</a:t>
            </a:r>
            <a:endParaRPr lang="en-US" altLang="zh-CN" dirty="0" smtClean="0"/>
          </a:p>
          <a:p>
            <a:r>
              <a:rPr lang="en-US" altLang="zh-CN" dirty="0" smtClean="0"/>
              <a:t>   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private Vector&lt;Course&gt; course;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…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29736" y="2328258"/>
            <a:ext cx="3464731" cy="1477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class Course{</a:t>
            </a:r>
            <a:endParaRPr lang="en-US" altLang="zh-CN" dirty="0" smtClean="0"/>
          </a:p>
          <a:p>
            <a:r>
              <a:rPr lang="en-US" altLang="zh-CN" dirty="0" smtClean="0"/>
              <a:t>   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private Vector&lt;Student&gt; student;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…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类之间的继承关系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父类与子类</a:t>
            </a:r>
            <a:endParaRPr lang="en-US" altLang="zh-CN" dirty="0" smtClean="0"/>
          </a:p>
          <a:p>
            <a:pPr lvl="1"/>
            <a:r>
              <a:rPr lang="zh-CN" altLang="en-US" dirty="0"/>
              <a:t>父</a:t>
            </a:r>
            <a:r>
              <a:rPr lang="zh-CN" altLang="en-US" dirty="0" smtClean="0"/>
              <a:t>类</a:t>
            </a:r>
            <a:r>
              <a:rPr lang="zh-CN" altLang="en-US" dirty="0"/>
              <a:t>概括</a:t>
            </a:r>
            <a:r>
              <a:rPr lang="zh-CN" altLang="en-US" dirty="0" smtClean="0"/>
              <a:t>子类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类扩展父类</a:t>
            </a:r>
            <a:endParaRPr lang="en-US" altLang="zh-CN" dirty="0" smtClean="0"/>
          </a:p>
          <a:p>
            <a:r>
              <a:rPr lang="en-US" altLang="zh-CN" dirty="0" smtClean="0"/>
              <a:t>UML</a:t>
            </a:r>
            <a:r>
              <a:rPr lang="zh-CN" altLang="en-US" dirty="0" smtClean="0"/>
              <a:t>支持灵活的多继承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建议在</a:t>
            </a:r>
            <a:r>
              <a:rPr lang="zh-CN" altLang="en-US" dirty="0"/>
              <a:t>使用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时不用多继承</a:t>
            </a:r>
            <a:endParaRPr lang="en-US" altLang="zh-CN" dirty="0" smtClean="0"/>
          </a:p>
          <a:p>
            <a:r>
              <a:rPr lang="zh-CN" altLang="en-US" dirty="0" smtClean="0"/>
              <a:t>一旦建立继承关系，子类将自动拥有父类的所有属性和操作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不要重复定义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98896" y="2328258"/>
            <a:ext cx="5776471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OOCourse</a:t>
            </a:r>
            <a:r>
              <a:rPr lang="en-US" altLang="zh-CN" dirty="0" smtClean="0"/>
              <a:t> extends Course{</a:t>
            </a:r>
            <a:endParaRPr lang="en-US" altLang="zh-CN" dirty="0" smtClean="0"/>
          </a:p>
          <a:p>
            <a:r>
              <a:rPr lang="en-US" altLang="zh-CN" dirty="0" smtClean="0"/>
              <a:t>   …</a:t>
            </a:r>
            <a:endParaRPr lang="en-US" altLang="zh-CN" dirty="0" smtClean="0"/>
          </a:p>
          <a:p>
            <a:r>
              <a:rPr lang="en-US" altLang="zh-CN" dirty="0" smtClean="0"/>
              <a:t>   …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A906-96BD-4BE7-A9CA-CA49959048B7}" type="slidenum">
              <a:rPr lang="en-US" altLang="zh-CN"/>
            </a:fld>
            <a:endParaRPr lang="en-US" altLang="zh-CN"/>
          </a:p>
        </p:txBody>
      </p:sp>
      <p:pic>
        <p:nvPicPr>
          <p:cNvPr id="5949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2855" y="1605175"/>
            <a:ext cx="8296373" cy="4663678"/>
          </a:xfr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通过继承来进行分类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类对接口的实现关系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具有一致性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个非抽象类必须实现接口中定义但未实现的所有操作</a:t>
            </a:r>
            <a:endParaRPr lang="en-US" altLang="zh-CN" dirty="0" smtClean="0"/>
          </a:p>
          <a:p>
            <a:r>
              <a:rPr lang="zh-CN" altLang="en-US" dirty="0" smtClean="0"/>
              <a:t>接口是</a:t>
            </a:r>
            <a:r>
              <a:rPr lang="en-US" altLang="zh-CN" dirty="0" smtClean="0"/>
              <a:t>UML</a:t>
            </a:r>
            <a:r>
              <a:rPr lang="zh-CN" altLang="en-US" dirty="0" smtClean="0"/>
              <a:t>语言预定义的一种特殊的类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个类可以实现多个接口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与此同时还可以继承一个父类</a:t>
            </a:r>
            <a:endParaRPr lang="en-US" altLang="zh-CN" dirty="0" smtClean="0"/>
          </a:p>
          <a:p>
            <a:r>
              <a:rPr lang="zh-CN" altLang="en-US" dirty="0" smtClean="0"/>
              <a:t>实现类需要显示列出要实现的操作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和继承机制不同！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795" y="5085024"/>
            <a:ext cx="5314950" cy="1514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81566" y="3401129"/>
            <a:ext cx="4807671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A extends B implements C,D,E{</a:t>
            </a:r>
            <a:endParaRPr lang="en-US" altLang="zh-CN" dirty="0" smtClean="0"/>
          </a:p>
          <a:p>
            <a:r>
              <a:rPr lang="en-US" altLang="zh-CN" dirty="0" smtClean="0"/>
              <a:t>   …</a:t>
            </a:r>
            <a:endParaRPr lang="en-US" altLang="zh-CN" dirty="0" smtClean="0"/>
          </a:p>
          <a:p>
            <a:r>
              <a:rPr lang="en-US" altLang="zh-CN" dirty="0" smtClean="0"/>
              <a:t>   …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面向对象程序的行为的</a:t>
            </a:r>
            <a:r>
              <a:rPr lang="en-US" altLang="zh-CN" dirty="0" smtClean="0"/>
              <a:t>UML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不依赖于其他类的行为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通过方法来规格化和实现</a:t>
            </a:r>
            <a:endParaRPr lang="en-US" altLang="zh-CN" dirty="0" smtClean="0"/>
          </a:p>
          <a:p>
            <a:r>
              <a:rPr lang="zh-CN" altLang="en-US" dirty="0"/>
              <a:t>交互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线程交互</a:t>
            </a:r>
            <a:endParaRPr lang="en-US" altLang="zh-CN" dirty="0" smtClean="0"/>
          </a:p>
          <a:p>
            <a:r>
              <a:rPr lang="zh-CN" altLang="en-US" dirty="0" smtClean="0"/>
              <a:t>控制行为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协调行为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共享访问控制行为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行为的</a:t>
            </a:r>
            <a:r>
              <a:rPr lang="en-US" altLang="zh-CN" dirty="0" smtClean="0"/>
              <a:t>UML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交互行为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控制行为</a:t>
            </a:r>
            <a:endParaRPr lang="en-US" altLang="zh-CN" dirty="0" smtClean="0"/>
          </a:p>
          <a:p>
            <a:r>
              <a:rPr lang="zh-CN" altLang="en-US" dirty="0" smtClean="0"/>
              <a:t>状态图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45771-958B-49F3-9F28-B4E1EC8A18BA}" type="slidenum">
              <a:rPr lang="en-US" altLang="zh-CN"/>
            </a:fld>
            <a:endParaRPr lang="en-US" altLang="zh-CN"/>
          </a:p>
        </p:txBody>
      </p:sp>
      <p:sp>
        <p:nvSpPr>
          <p:cNvPr id="142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UML</a:t>
            </a:r>
            <a:r>
              <a:rPr lang="zh-CN" altLang="en-US" dirty="0" smtClean="0">
                <a:ea typeface="宋体" panose="02010600030101010101" pitchFamily="2" charset="-122"/>
              </a:rPr>
              <a:t>顺序图模型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2365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顺序图的组成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参与对象</a:t>
            </a:r>
            <a:r>
              <a:rPr lang="en-US" altLang="zh-CN" dirty="0" smtClean="0">
                <a:ea typeface="宋体" panose="02010600030101010101" pitchFamily="2" charset="-122"/>
              </a:rPr>
              <a:t>(participant)</a:t>
            </a:r>
            <a:r>
              <a:rPr lang="zh-CN" altLang="en-US" dirty="0" smtClean="0">
                <a:ea typeface="宋体" panose="02010600030101010101" pitchFamily="2" charset="-122"/>
              </a:rPr>
              <a:t>：参与交互的对象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消息：对象间的交互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对象生命线：描述对象的存活生命期</a:t>
            </a:r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273" y="4271791"/>
            <a:ext cx="6078969" cy="156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顺序</a:t>
            </a:r>
            <a:r>
              <a:rPr lang="zh-CN" altLang="en-US" sz="2400" dirty="0" smtClean="0"/>
              <a:t>图具有典型的笛卡尔坐标图性质</a:t>
            </a:r>
            <a:r>
              <a:rPr lang="en-US" altLang="zh-CN" sz="2400" dirty="0" smtClean="0"/>
              <a:t>: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水平坐标：排列参与交互的对象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垂直坐标：消息时序和时间信息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时间从上往下增长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7325868" y="1691250"/>
            <a:ext cx="1329179" cy="3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/>
              <a:t>:Scheduler</a:t>
            </a:r>
            <a:endParaRPr lang="zh-CN" altLang="en-US" u="sng" dirty="0"/>
          </a:p>
        </p:txBody>
      </p:sp>
      <p:sp>
        <p:nvSpPr>
          <p:cNvPr id="7" name="矩形 6"/>
          <p:cNvSpPr/>
          <p:nvPr/>
        </p:nvSpPr>
        <p:spPr>
          <a:xfrm>
            <a:off x="8899358" y="3146035"/>
            <a:ext cx="1329179" cy="3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/>
              <a:t>:Queue</a:t>
            </a:r>
            <a:endParaRPr lang="zh-CN" altLang="en-US" u="sng" dirty="0"/>
          </a:p>
        </p:txBody>
      </p:sp>
      <p:sp>
        <p:nvSpPr>
          <p:cNvPr id="8" name="矩形 7"/>
          <p:cNvSpPr/>
          <p:nvPr/>
        </p:nvSpPr>
        <p:spPr>
          <a:xfrm>
            <a:off x="10455959" y="3146035"/>
            <a:ext cx="1329179" cy="3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/>
              <a:t>:Elevator</a:t>
            </a:r>
            <a:endParaRPr lang="zh-CN" altLang="en-US" u="sng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7990458" y="2140516"/>
            <a:ext cx="0" cy="396811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325868" y="6058476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2" name="矩形 11"/>
          <p:cNvSpPr/>
          <p:nvPr/>
        </p:nvSpPr>
        <p:spPr>
          <a:xfrm>
            <a:off x="8899358" y="6058476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3" name="矩形 12"/>
          <p:cNvSpPr/>
          <p:nvPr/>
        </p:nvSpPr>
        <p:spPr>
          <a:xfrm>
            <a:off x="10455958" y="6065863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cxnSp>
        <p:nvCxnSpPr>
          <p:cNvPr id="14" name="直接连接符 13"/>
          <p:cNvCxnSpPr>
            <a:stCxn id="7" idx="2"/>
            <a:endCxn id="12" idx="0"/>
          </p:cNvCxnSpPr>
          <p:nvPr/>
        </p:nvCxnSpPr>
        <p:spPr>
          <a:xfrm>
            <a:off x="9563948" y="3545136"/>
            <a:ext cx="0" cy="25133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2"/>
            <a:endCxn id="13" idx="0"/>
          </p:cNvCxnSpPr>
          <p:nvPr/>
        </p:nvCxnSpPr>
        <p:spPr>
          <a:xfrm flipH="1">
            <a:off x="11120548" y="3545136"/>
            <a:ext cx="1" cy="252072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533242" y="3893579"/>
            <a:ext cx="1457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202688" y="3545202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schedule(</a:t>
            </a:r>
            <a:r>
              <a:rPr lang="en-US" altLang="zh-CN" i="1" dirty="0" err="1" smtClean="0"/>
              <a:t>req</a:t>
            </a:r>
            <a:r>
              <a:rPr lang="en-US" altLang="zh-CN" i="1" dirty="0" smtClean="0"/>
              <a:t>)</a:t>
            </a:r>
            <a:endParaRPr lang="zh-CN" altLang="en-US" i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990456" y="4124637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192870" y="3784804"/>
            <a:ext cx="205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state=</a:t>
            </a:r>
            <a:r>
              <a:rPr lang="en-US" altLang="zh-CN" i="1" dirty="0" err="1" smtClean="0"/>
              <a:t>getState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req</a:t>
            </a:r>
            <a:r>
              <a:rPr lang="en-US" altLang="zh-CN" i="1" dirty="0" smtClean="0"/>
              <a:t>)</a:t>
            </a:r>
            <a:endParaRPr lang="zh-CN" altLang="en-US" i="1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997947" y="4572004"/>
            <a:ext cx="15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446282" y="4202672"/>
            <a:ext cx="276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reqList</a:t>
            </a:r>
            <a:r>
              <a:rPr lang="en-US" altLang="zh-CN" i="1" dirty="0" smtClean="0"/>
              <a:t> = carryon(</a:t>
            </a:r>
            <a:r>
              <a:rPr lang="en-US" altLang="zh-CN" i="1" dirty="0" err="1" smtClean="0"/>
              <a:t>req</a:t>
            </a:r>
            <a:r>
              <a:rPr lang="en-US" altLang="zh-CN" i="1" dirty="0" smtClean="0"/>
              <a:t>, state)</a:t>
            </a:r>
            <a:endParaRPr lang="zh-CN" altLang="en-US" i="1" dirty="0"/>
          </a:p>
        </p:txBody>
      </p:sp>
      <p:sp>
        <p:nvSpPr>
          <p:cNvPr id="21" name="剪去单角的矩形 20"/>
          <p:cNvSpPr/>
          <p:nvPr/>
        </p:nvSpPr>
        <p:spPr>
          <a:xfrm flipH="1">
            <a:off x="6980902" y="4755384"/>
            <a:ext cx="4804234" cy="88631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95659" y="4736700"/>
            <a:ext cx="1809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 smtClean="0">
                <a:solidFill>
                  <a:srgbClr val="002060"/>
                </a:solidFill>
              </a:rPr>
              <a:t>for each </a:t>
            </a:r>
            <a:r>
              <a:rPr lang="en-US" altLang="zh-CN" sz="1400" b="1" i="1" dirty="0" err="1" smtClean="0">
                <a:solidFill>
                  <a:srgbClr val="002060"/>
                </a:solidFill>
              </a:rPr>
              <a:t>req</a:t>
            </a:r>
            <a:r>
              <a:rPr lang="en-US" altLang="zh-CN" sz="1400" b="1" i="1" dirty="0" smtClean="0">
                <a:solidFill>
                  <a:srgbClr val="002060"/>
                </a:solidFill>
              </a:rPr>
              <a:t> in </a:t>
            </a:r>
            <a:r>
              <a:rPr lang="en-US" altLang="zh-CN" sz="1400" b="1" i="1" dirty="0" err="1" smtClean="0">
                <a:solidFill>
                  <a:srgbClr val="002060"/>
                </a:solidFill>
              </a:rPr>
              <a:t>reqList</a:t>
            </a:r>
            <a:endParaRPr lang="zh-CN" altLang="en-US" sz="1400" b="1" i="1" dirty="0">
              <a:solidFill>
                <a:srgbClr val="00206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996283" y="5428888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796933" y="5077078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move(</a:t>
            </a:r>
            <a:r>
              <a:rPr lang="en-US" altLang="zh-CN" i="1" dirty="0" err="1" smtClean="0"/>
              <a:t>req</a:t>
            </a:r>
            <a:r>
              <a:rPr lang="en-US" altLang="zh-CN" i="1" dirty="0" smtClean="0"/>
              <a:t>)</a:t>
            </a:r>
            <a:endParaRPr lang="zh-CN" altLang="en-US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6499123" y="2890684"/>
          <a:ext cx="4935793" cy="2243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" name="Bitmap Image" r:id="rId1" imgW="4191000" imgH="2257425" progId="Paint.Picture">
                  <p:embed/>
                </p:oleObj>
              </mc:Choice>
              <mc:Fallback>
                <p:oleObj name="Bitmap Image" r:id="rId1" imgW="4191000" imgH="2257425" progId="Paint.Picture">
                  <p:embed/>
                  <p:pic>
                    <p:nvPicPr>
                      <p:cNvPr id="0" name="图片 1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888" t="28893" r="5882" b="12006"/>
                      <a:stretch>
                        <a:fillRect/>
                      </a:stretch>
                    </p:blipFill>
                    <p:spPr bwMode="auto">
                      <a:xfrm>
                        <a:off x="6499123" y="2890684"/>
                        <a:ext cx="4935793" cy="2243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96AC-5188-412B-82F4-473F2C3B7A52}" type="slidenum">
              <a:rPr lang="en-US" altLang="zh-CN"/>
            </a:fld>
            <a:endParaRPr lang="en-US" altLang="zh-CN"/>
          </a:p>
        </p:txBody>
      </p:sp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顺序图模型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对象格式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矩形框，</a:t>
            </a:r>
            <a:r>
              <a:rPr lang="zh-CN" altLang="en-US" u="sng" dirty="0" smtClean="0">
                <a:ea typeface="宋体" panose="02010600030101010101" pitchFamily="2" charset="-122"/>
              </a:rPr>
              <a:t>对象名：类型名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对象名有时可省略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每个对象都有一条垂直的生命线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消息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对象之间的交互手段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[</a:t>
            </a:r>
            <a:r>
              <a:rPr lang="en-US" altLang="zh-CN" dirty="0" err="1" smtClean="0">
                <a:ea typeface="宋体" panose="02010600030101010101" pitchFamily="2" charset="-122"/>
              </a:rPr>
              <a:t>var</a:t>
            </a:r>
            <a:r>
              <a:rPr lang="en-US" altLang="zh-CN" dirty="0" smtClean="0">
                <a:ea typeface="宋体" panose="02010600030101010101" pitchFamily="2" charset="-122"/>
              </a:rPr>
              <a:t>=]</a:t>
            </a:r>
            <a:r>
              <a:rPr lang="zh-CN" altLang="en-US" dirty="0" smtClean="0">
                <a:ea typeface="宋体" panose="02010600030101010101" pitchFamily="2" charset="-122"/>
              </a:rPr>
              <a:t>消息名</a:t>
            </a:r>
            <a:r>
              <a:rPr lang="en-US" altLang="zh-CN" dirty="0" smtClean="0">
                <a:ea typeface="宋体" panose="02010600030101010101" pitchFamily="2" charset="-122"/>
              </a:rPr>
              <a:t>([</a:t>
            </a:r>
            <a:r>
              <a:rPr lang="zh-CN" altLang="en-US" dirty="0" smtClean="0">
                <a:ea typeface="宋体" panose="02010600030101010101" pitchFamily="2" charset="-122"/>
              </a:rPr>
              <a:t>消息参数</a:t>
            </a:r>
            <a:r>
              <a:rPr lang="en-US" altLang="zh-CN" dirty="0" smtClean="0">
                <a:ea typeface="宋体" panose="02010600030101010101" pitchFamily="2" charset="-122"/>
              </a:rPr>
              <a:t>])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消息形成合作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Sender: I need </a:t>
            </a:r>
            <a:r>
              <a:rPr lang="en-US" altLang="zh-CN" b="1" i="1" dirty="0" smtClean="0">
                <a:solidFill>
                  <a:srgbClr val="002060"/>
                </a:solidFill>
                <a:ea typeface="宋体" panose="02010600030101010101" pitchFamily="2" charset="-122"/>
              </a:rPr>
              <a:t>help</a:t>
            </a:r>
            <a:r>
              <a:rPr lang="en-US" altLang="zh-CN" b="1" dirty="0" smtClean="0">
                <a:solidFill>
                  <a:srgbClr val="002060"/>
                </a:solidFill>
                <a:ea typeface="宋体" panose="02010600030101010101" pitchFamily="2" charset="-122"/>
              </a:rPr>
              <a:t> / </a:t>
            </a:r>
            <a:r>
              <a:rPr lang="en-US" altLang="zh-CN" dirty="0">
                <a:ea typeface="宋体" panose="02010600030101010101" pitchFamily="2" charset="-122"/>
              </a:rPr>
              <a:t>Someone is </a:t>
            </a:r>
            <a:r>
              <a:rPr lang="en-US" altLang="zh-CN" b="1" i="1" dirty="0" smtClean="0">
                <a:solidFill>
                  <a:srgbClr val="002060"/>
                </a:solidFill>
                <a:ea typeface="宋体" panose="02010600030101010101" pitchFamily="2" charset="-122"/>
              </a:rPr>
              <a:t>interesting</a:t>
            </a:r>
            <a:r>
              <a:rPr lang="en-US" altLang="zh-CN" b="1" dirty="0" smtClean="0">
                <a:solidFill>
                  <a:srgbClr val="00206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in </a:t>
            </a:r>
            <a:r>
              <a:rPr lang="en-US" altLang="zh-CN" dirty="0" smtClean="0">
                <a:ea typeface="宋体" panose="02010600030101010101" pitchFamily="2" charset="-122"/>
              </a:rPr>
              <a:t>this.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Receiver: Someone is asking for </a:t>
            </a:r>
            <a:r>
              <a:rPr lang="en-US" altLang="zh-CN" b="1" i="1" dirty="0" smtClean="0">
                <a:solidFill>
                  <a:srgbClr val="002060"/>
                </a:solidFill>
                <a:ea typeface="宋体" panose="02010600030101010101" pitchFamily="2" charset="-122"/>
              </a:rPr>
              <a:t>help</a:t>
            </a:r>
            <a:r>
              <a:rPr lang="en-US" altLang="zh-CN" dirty="0" smtClean="0">
                <a:ea typeface="宋体" panose="02010600030101010101" pitchFamily="2" charset="-122"/>
              </a:rPr>
              <a:t> / Someone is </a:t>
            </a:r>
            <a:r>
              <a:rPr lang="en-US" altLang="zh-CN" b="1" i="1" dirty="0" smtClean="0">
                <a:solidFill>
                  <a:srgbClr val="002060"/>
                </a:solidFill>
                <a:ea typeface="宋体" panose="02010600030101010101" pitchFamily="2" charset="-122"/>
              </a:rPr>
              <a:t>telling</a:t>
            </a:r>
            <a:r>
              <a:rPr lang="en-US" altLang="zh-CN" dirty="0" smtClean="0">
                <a:solidFill>
                  <a:srgbClr val="00206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me what I need/interest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770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97" y="3023266"/>
            <a:ext cx="6400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5B20D-358E-4C17-ADE6-EB932B482076}" type="slidenum">
              <a:rPr lang="en-US" altLang="zh-CN"/>
            </a:fld>
            <a:endParaRPr lang="en-US" altLang="zh-CN"/>
          </a:p>
        </p:txBody>
      </p:sp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顺序图模型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多种消息格式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同步消息，等同于方法调用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异步消息，如线程调度方法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显式返回消息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我们前面讨论过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</a:t>
            </a:r>
            <a:r>
              <a:rPr lang="en-US" altLang="zh-CN" dirty="0" smtClean="0"/>
              <a:t>/</a:t>
            </a:r>
            <a:r>
              <a:rPr lang="zh-CN" altLang="en-US" dirty="0" smtClean="0"/>
              <a:t>抽象设计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SOLID</a:t>
            </a:r>
            <a:r>
              <a:rPr lang="zh-CN" altLang="en-US" dirty="0" smtClean="0"/>
              <a:t>设计原则</a:t>
            </a:r>
            <a:endParaRPr lang="en-US" altLang="zh-CN" dirty="0" smtClean="0"/>
          </a:p>
          <a:p>
            <a:pPr lvl="1"/>
            <a:r>
              <a:rPr lang="zh-CN" altLang="en-US" dirty="0"/>
              <a:t>线程</a:t>
            </a:r>
            <a:r>
              <a:rPr lang="zh-CN" altLang="en-US" dirty="0" smtClean="0"/>
              <a:t>安全设计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规格化设计</a:t>
            </a:r>
            <a:endParaRPr lang="en-US" altLang="zh-CN" dirty="0" smtClean="0"/>
          </a:p>
          <a:p>
            <a:r>
              <a:rPr lang="zh-CN" altLang="en-US" dirty="0" smtClean="0"/>
              <a:t>设计是一个过程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分析和细化问题，重用领域知识和经验，获得解决方案的过程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如何提高过程的效率？</a:t>
            </a:r>
            <a:endParaRPr lang="en-US" altLang="zh-CN" dirty="0" smtClean="0"/>
          </a:p>
          <a:p>
            <a:r>
              <a:rPr lang="zh-CN" altLang="en-US" dirty="0" smtClean="0"/>
              <a:t>设计是一个结果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对系统概念、结构和行为的抽象结果，既能满足系统需求，又具有一系列良好的特性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如何准确又简洁的表示？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6615" name="Picture 183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38" y="1690688"/>
            <a:ext cx="5373329" cy="449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顺序图模型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zh-CN" altLang="en-US" dirty="0"/>
              <a:t>基于消息块的交互流程控制</a:t>
            </a:r>
            <a:endParaRPr lang="zh-CN" altLang="en-US" dirty="0"/>
          </a:p>
          <a:p>
            <a:r>
              <a:rPr lang="en-US" altLang="zh-CN" dirty="0"/>
              <a:t>if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-&gt; </a:t>
            </a:r>
            <a:r>
              <a:rPr lang="zh-CN" altLang="en-US" dirty="0"/>
              <a:t>可选消息快</a:t>
            </a:r>
            <a:endParaRPr lang="zh-CN" altLang="en-US" dirty="0"/>
          </a:p>
          <a:p>
            <a:pPr lvl="1"/>
            <a:r>
              <a:rPr lang="en-US" altLang="zh-CN" dirty="0"/>
              <a:t>(opt) </a:t>
            </a:r>
            <a:r>
              <a:rPr lang="en-US" altLang="zh-CN" dirty="0" smtClean="0"/>
              <a:t>[</a:t>
            </a:r>
            <a:r>
              <a:rPr lang="zh-CN" altLang="en-US" dirty="0" smtClean="0"/>
              <a:t>控制条件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smtClean="0"/>
              <a:t>if/else-</a:t>
            </a:r>
            <a:r>
              <a:rPr lang="en-US" altLang="zh-CN" dirty="0"/>
              <a:t>&gt; </a:t>
            </a:r>
            <a:r>
              <a:rPr lang="zh-CN" altLang="en-US" dirty="0"/>
              <a:t>多分支消息块</a:t>
            </a:r>
            <a:endParaRPr lang="zh-CN" altLang="en-US" dirty="0"/>
          </a:p>
          <a:p>
            <a:pPr lvl="1"/>
            <a:r>
              <a:rPr lang="en-US" altLang="zh-CN" dirty="0"/>
              <a:t>(alt)  </a:t>
            </a:r>
            <a:r>
              <a:rPr lang="en-US" altLang="zh-CN" dirty="0" smtClean="0"/>
              <a:t>[</a:t>
            </a:r>
            <a:r>
              <a:rPr lang="zh-CN" altLang="en-US" dirty="0"/>
              <a:t>控制条件</a:t>
            </a:r>
            <a:r>
              <a:rPr lang="en-US" altLang="zh-CN" dirty="0" smtClean="0"/>
              <a:t>], </a:t>
            </a:r>
            <a:r>
              <a:rPr lang="zh-CN" altLang="en-US" dirty="0" smtClean="0"/>
              <a:t>通过水平虚线来分隔多个分支控制</a:t>
            </a:r>
            <a:endParaRPr lang="en-US" altLang="zh-CN" dirty="0"/>
          </a:p>
          <a:p>
            <a:r>
              <a:rPr lang="en-US" altLang="zh-CN" dirty="0"/>
              <a:t>loop	-&gt; </a:t>
            </a:r>
            <a:r>
              <a:rPr lang="zh-CN" altLang="en-US" dirty="0"/>
              <a:t>循环消息快</a:t>
            </a:r>
            <a:endParaRPr lang="zh-CN" altLang="en-US" dirty="0"/>
          </a:p>
          <a:p>
            <a:pPr lvl="1"/>
            <a:r>
              <a:rPr lang="en-US" altLang="zh-CN" dirty="0"/>
              <a:t>(loop) </a:t>
            </a:r>
            <a:r>
              <a:rPr lang="en-US" altLang="zh-CN" dirty="0" smtClean="0"/>
              <a:t>[</a:t>
            </a:r>
            <a:r>
              <a:rPr lang="zh-CN" altLang="en-US" dirty="0" smtClean="0"/>
              <a:t>循环控制条件或循环事项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D384-80CD-40AD-A2F8-E0D932FB7F76}" type="slidenum">
              <a:rPr lang="en-US" altLang="zh-CN"/>
            </a:fld>
            <a:endParaRPr lang="en-US" altLang="zh-CN"/>
          </a:p>
        </p:txBody>
      </p:sp>
      <p:cxnSp>
        <p:nvCxnSpPr>
          <p:cNvPr id="4" name="直接连接符 3"/>
          <p:cNvCxnSpPr/>
          <p:nvPr/>
        </p:nvCxnSpPr>
        <p:spPr>
          <a:xfrm>
            <a:off x="8141113" y="2113935"/>
            <a:ext cx="331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913808" y="2113935"/>
            <a:ext cx="6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050596" y="2040193"/>
            <a:ext cx="5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050595" y="2207342"/>
            <a:ext cx="5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19074" y="2035275"/>
            <a:ext cx="5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019073" y="2202424"/>
            <a:ext cx="5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4367A-2CAE-4A94-8F15-B9C930DE8B3A}" type="slidenum">
              <a:rPr lang="en-US" altLang="zh-CN"/>
            </a:fld>
            <a:endParaRPr lang="en-US" altLang="zh-CN"/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675377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每个顺序图描述一个交互主题</a:t>
            </a:r>
            <a:endParaRPr lang="en-US" altLang="zh-CN" dirty="0"/>
          </a:p>
          <a:p>
            <a:pPr lvl="1"/>
            <a:r>
              <a:rPr lang="zh-CN" altLang="en-US" dirty="0" smtClean="0"/>
              <a:t>如图所示，调度器根据调度要求，从</a:t>
            </a:r>
            <a:r>
              <a:rPr lang="zh-CN" altLang="en-US" dirty="0"/>
              <a:t>请求队列中</a:t>
            </a:r>
            <a:r>
              <a:rPr lang="zh-CN" altLang="en-US" dirty="0" smtClean="0"/>
              <a:t>取出捎带的请求进行</a:t>
            </a:r>
            <a:r>
              <a:rPr lang="zh-CN" altLang="en-US" dirty="0"/>
              <a:t>调度</a:t>
            </a:r>
            <a:endParaRPr lang="en-US" altLang="zh-CN" dirty="0"/>
          </a:p>
          <a:p>
            <a:pPr lvl="1"/>
            <a:r>
              <a:rPr lang="zh-CN" altLang="en-US" dirty="0"/>
              <a:t>有一个触发消息</a:t>
            </a:r>
            <a:endParaRPr lang="en-US" altLang="zh-CN" dirty="0"/>
          </a:p>
          <a:p>
            <a:pPr lvl="1"/>
            <a:r>
              <a:rPr lang="zh-CN" altLang="en-US" dirty="0"/>
              <a:t>一系列响应消息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一致性规则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每个对象都提供相应的消息处理能力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对象必须提供相应的操作，且与消息名称、参数和返回值类型一致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如果返回值有异常或者特殊值，</a:t>
            </a:r>
            <a:r>
              <a:rPr lang="en-US" altLang="zh-CN" dirty="0" smtClean="0">
                <a:ea typeface="宋体" panose="02010600030101010101" pitchFamily="2" charset="-122"/>
              </a:rPr>
              <a:t>Sender</a:t>
            </a:r>
            <a:r>
              <a:rPr lang="zh-CN" altLang="en-US" dirty="0" smtClean="0">
                <a:ea typeface="宋体" panose="02010600030101010101" pitchFamily="2" charset="-122"/>
              </a:rPr>
              <a:t>对象必须要进行处理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2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UML</a:t>
            </a:r>
            <a:r>
              <a:rPr lang="zh-CN" altLang="en-US" dirty="0" smtClean="0">
                <a:ea typeface="宋体" panose="02010600030101010101" pitchFamily="2" charset="-122"/>
              </a:rPr>
              <a:t>顺序图模型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5868" y="2742912"/>
            <a:ext cx="1329179" cy="3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/>
              <a:t>:Scheduler</a:t>
            </a:r>
            <a:endParaRPr lang="zh-CN" altLang="en-US" u="sng" dirty="0"/>
          </a:p>
        </p:txBody>
      </p:sp>
      <p:sp>
        <p:nvSpPr>
          <p:cNvPr id="7" name="矩形 6"/>
          <p:cNvSpPr/>
          <p:nvPr/>
        </p:nvSpPr>
        <p:spPr>
          <a:xfrm>
            <a:off x="8899358" y="2742912"/>
            <a:ext cx="1329179" cy="3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/>
              <a:t>:Queue</a:t>
            </a:r>
            <a:endParaRPr lang="zh-CN" altLang="en-US" u="sng" dirty="0"/>
          </a:p>
        </p:txBody>
      </p:sp>
      <p:sp>
        <p:nvSpPr>
          <p:cNvPr id="8" name="矩形 7"/>
          <p:cNvSpPr/>
          <p:nvPr/>
        </p:nvSpPr>
        <p:spPr>
          <a:xfrm>
            <a:off x="10455959" y="2742912"/>
            <a:ext cx="1329179" cy="3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/>
              <a:t>:Elevator</a:t>
            </a:r>
            <a:endParaRPr lang="zh-CN" altLang="en-US" u="sng" dirty="0"/>
          </a:p>
        </p:txBody>
      </p:sp>
      <p:cxnSp>
        <p:nvCxnSpPr>
          <p:cNvPr id="9" name="直接连接符 8"/>
          <p:cNvCxnSpPr>
            <a:stCxn id="6" idx="2"/>
            <a:endCxn id="10" idx="0"/>
          </p:cNvCxnSpPr>
          <p:nvPr/>
        </p:nvCxnSpPr>
        <p:spPr>
          <a:xfrm>
            <a:off x="7990458" y="3142013"/>
            <a:ext cx="0" cy="25133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325868" y="5655353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1" name="矩形 10"/>
          <p:cNvSpPr/>
          <p:nvPr/>
        </p:nvSpPr>
        <p:spPr>
          <a:xfrm>
            <a:off x="8899358" y="5655353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2" name="矩形 11"/>
          <p:cNvSpPr/>
          <p:nvPr/>
        </p:nvSpPr>
        <p:spPr>
          <a:xfrm>
            <a:off x="10455958" y="5662740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cxnSp>
        <p:nvCxnSpPr>
          <p:cNvPr id="13" name="直接连接符 12"/>
          <p:cNvCxnSpPr>
            <a:stCxn id="7" idx="2"/>
            <a:endCxn id="11" idx="0"/>
          </p:cNvCxnSpPr>
          <p:nvPr/>
        </p:nvCxnSpPr>
        <p:spPr>
          <a:xfrm>
            <a:off x="9563948" y="3142013"/>
            <a:ext cx="0" cy="25133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2"/>
            <a:endCxn id="12" idx="0"/>
          </p:cNvCxnSpPr>
          <p:nvPr/>
        </p:nvCxnSpPr>
        <p:spPr>
          <a:xfrm flipH="1">
            <a:off x="11120548" y="3142013"/>
            <a:ext cx="1" cy="252072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84081" y="3490456"/>
            <a:ext cx="1476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513578" y="3121124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schedule(</a:t>
            </a:r>
            <a:r>
              <a:rPr lang="en-US" altLang="zh-CN" i="1" dirty="0" err="1" smtClean="0"/>
              <a:t>req</a:t>
            </a:r>
            <a:r>
              <a:rPr lang="en-US" altLang="zh-CN" i="1" dirty="0" smtClean="0"/>
              <a:t>)</a:t>
            </a:r>
            <a:endParaRPr lang="zh-CN" altLang="en-US" i="1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990456" y="3721514"/>
            <a:ext cx="30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92870" y="3381681"/>
            <a:ext cx="205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state=</a:t>
            </a:r>
            <a:r>
              <a:rPr lang="en-US" altLang="zh-CN" i="1" dirty="0" err="1" smtClean="0"/>
              <a:t>getState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req</a:t>
            </a:r>
            <a:r>
              <a:rPr lang="en-US" altLang="zh-CN" i="1" dirty="0" smtClean="0"/>
              <a:t>)</a:t>
            </a:r>
            <a:endParaRPr lang="zh-CN" altLang="en-US" i="1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997947" y="4168881"/>
            <a:ext cx="15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剪去单角的矩形 20"/>
          <p:cNvSpPr/>
          <p:nvPr/>
        </p:nvSpPr>
        <p:spPr>
          <a:xfrm flipH="1">
            <a:off x="6980902" y="4352261"/>
            <a:ext cx="4804234" cy="886312"/>
          </a:xfrm>
          <a:prstGeom prst="snip1Rect">
            <a:avLst/>
          </a:prstGeom>
          <a:solidFill>
            <a:schemeClr val="bg1">
              <a:lumMod val="85000"/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996283" y="5025765"/>
            <a:ext cx="30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96933" y="4673955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move(</a:t>
            </a:r>
            <a:r>
              <a:rPr lang="en-US" altLang="zh-CN" i="1" dirty="0" err="1" smtClean="0"/>
              <a:t>req</a:t>
            </a:r>
            <a:r>
              <a:rPr lang="en-US" altLang="zh-CN" i="1" dirty="0" smtClean="0"/>
              <a:t>)</a:t>
            </a:r>
            <a:endParaRPr lang="zh-CN" altLang="en-US" i="1" dirty="0"/>
          </a:p>
        </p:txBody>
      </p:sp>
      <p:sp>
        <p:nvSpPr>
          <p:cNvPr id="3" name="矩形 2"/>
          <p:cNvSpPr/>
          <p:nvPr/>
        </p:nvSpPr>
        <p:spPr>
          <a:xfrm>
            <a:off x="7954856" y="3381681"/>
            <a:ext cx="97322" cy="177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523041" y="3982071"/>
            <a:ext cx="85736" cy="340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082500" y="3573361"/>
            <a:ext cx="85736" cy="340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078626" y="4811411"/>
            <a:ext cx="89610" cy="340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46282" y="3799549"/>
            <a:ext cx="276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reqList</a:t>
            </a:r>
            <a:r>
              <a:rPr lang="en-US" altLang="zh-CN" i="1" dirty="0" smtClean="0"/>
              <a:t> = carryon(</a:t>
            </a:r>
            <a:r>
              <a:rPr lang="en-US" altLang="zh-CN" i="1" dirty="0" err="1" smtClean="0"/>
              <a:t>req</a:t>
            </a:r>
            <a:r>
              <a:rPr lang="en-US" altLang="zh-CN" i="1" dirty="0" smtClean="0"/>
              <a:t>, state)</a:t>
            </a:r>
            <a:endParaRPr lang="zh-CN" altLang="en-US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095659" y="4333577"/>
            <a:ext cx="1809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 smtClean="0">
                <a:solidFill>
                  <a:srgbClr val="002060"/>
                </a:solidFill>
              </a:rPr>
              <a:t>for each </a:t>
            </a:r>
            <a:r>
              <a:rPr lang="en-US" altLang="zh-CN" sz="1400" b="1" i="1" dirty="0" err="1" smtClean="0">
                <a:solidFill>
                  <a:srgbClr val="002060"/>
                </a:solidFill>
              </a:rPr>
              <a:t>req</a:t>
            </a:r>
            <a:r>
              <a:rPr lang="en-US" altLang="zh-CN" sz="1400" b="1" i="1" dirty="0" smtClean="0">
                <a:solidFill>
                  <a:srgbClr val="002060"/>
                </a:solidFill>
              </a:rPr>
              <a:t> in </a:t>
            </a:r>
            <a:r>
              <a:rPr lang="en-US" altLang="zh-CN" sz="1400" b="1" i="1" dirty="0" err="1" smtClean="0">
                <a:solidFill>
                  <a:srgbClr val="002060"/>
                </a:solidFill>
              </a:rPr>
              <a:t>reqList</a:t>
            </a:r>
            <a:endParaRPr lang="zh-CN" altLang="en-US" sz="14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6"/>
          <a:stretch>
            <a:fillRect/>
          </a:stretch>
        </p:blipFill>
        <p:spPr bwMode="auto">
          <a:xfrm>
            <a:off x="6855542" y="1372035"/>
            <a:ext cx="4038600" cy="189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6DBD8-78F0-40B1-8BFB-ED7F25B15F58}" type="slidenum">
              <a:rPr lang="en-US" altLang="zh-CN"/>
            </a:fld>
            <a:endParaRPr lang="en-US" altLang="zh-CN"/>
          </a:p>
        </p:txBody>
      </p:sp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顺序图模型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20593"/>
            <a:ext cx="10515600" cy="2569394"/>
          </a:xfrm>
        </p:spPr>
        <p:txBody>
          <a:bodyPr/>
          <a:lstStyle/>
          <a:p>
            <a:r>
              <a:rPr lang="zh-CN" altLang="en-US" dirty="0" smtClean="0"/>
              <a:t>两类典型的控制模式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集中式控制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分布式控制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适用于</a:t>
            </a:r>
            <a:r>
              <a:rPr lang="zh-CN" altLang="en-US" dirty="0"/>
              <a:t>表示层次化设计原则，一个主题对应的交互尽量简单，多个顺序图之间可以引用</a:t>
            </a:r>
            <a:r>
              <a:rPr lang="en-US" altLang="zh-CN" dirty="0"/>
              <a:t>(</a:t>
            </a:r>
            <a:r>
              <a:rPr lang="zh-CN" altLang="en-US" dirty="0"/>
              <a:t>类似于调用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graphicFrame>
        <p:nvGraphicFramePr>
          <p:cNvPr id="1427461" name="Object 5"/>
          <p:cNvGraphicFramePr>
            <a:graphicFrameLocks noChangeAspect="1"/>
          </p:cNvGraphicFramePr>
          <p:nvPr/>
        </p:nvGraphicFramePr>
        <p:xfrm>
          <a:off x="7849284" y="4102100"/>
          <a:ext cx="365760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" name="Visio" r:id="rId2" imgW="2594610" imgH="2002790" progId="Visio.Drawing.11">
                  <p:embed/>
                </p:oleObj>
              </mc:Choice>
              <mc:Fallback>
                <p:oleObj name="Visio" r:id="rId2" imgW="2594610" imgH="2002790" progId="Visio.Drawing.11">
                  <p:embed/>
                  <p:pic>
                    <p:nvPicPr>
                      <p:cNvPr id="0" name="图片 5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9284" y="4102100"/>
                        <a:ext cx="3657600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54450-783F-42F1-B731-62DA6F3A5124}" type="slidenum">
              <a:rPr lang="en-US" altLang="zh-CN"/>
            </a:fld>
            <a:endParaRPr lang="en-US" altLang="zh-CN"/>
          </a:p>
        </p:txBody>
      </p:sp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顺序图模型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这个顺序图有什么问题？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为什么不直接写代码？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规格抽象关注于类的方法和类整体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顺序</a:t>
            </a:r>
            <a:r>
              <a:rPr lang="zh-CN" altLang="en-US" dirty="0" smtClean="0">
                <a:ea typeface="宋体" panose="02010600030101010101" pitchFamily="2" charset="-122"/>
              </a:rPr>
              <a:t>图关注与对象之间的协作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是一种重要的设计手段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清楚展示哪些对象参与一个处理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清楚展示每个对象的职责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容易识别“松垮”的交互场景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43053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033" y="1524000"/>
            <a:ext cx="45434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状态图模型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对象是一种状态化的存在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状态由数据定义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外部状态、内部状态</a:t>
            </a:r>
            <a:endParaRPr lang="en-US" altLang="zh-CN" dirty="0" smtClean="0"/>
          </a:p>
          <a:p>
            <a:r>
              <a:rPr lang="zh-CN" altLang="en-US" dirty="0" smtClean="0"/>
              <a:t>对象行为引发状态变化</a:t>
            </a:r>
            <a:endParaRPr lang="en-US" altLang="zh-CN" dirty="0" smtClean="0"/>
          </a:p>
          <a:p>
            <a:pPr lvl="1"/>
            <a:r>
              <a:rPr lang="zh-CN" altLang="en-US" dirty="0"/>
              <a:t>状态</a:t>
            </a:r>
            <a:r>
              <a:rPr lang="zh-CN" altLang="en-US" dirty="0" smtClean="0"/>
              <a:t>迁移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状态图来描述外部可见的状态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类的行为规格设计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状态图模型</a:t>
            </a:r>
            <a:endParaRPr lang="en-US" altLang="zh-CN" dirty="0" smtClean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441" y="1386352"/>
            <a:ext cx="5879940" cy="276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370574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只用来描述一个对象的行为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不能跨越“边界”</a:t>
            </a:r>
            <a:endParaRPr lang="en-US" altLang="zh-CN" dirty="0" smtClean="0"/>
          </a:p>
          <a:p>
            <a:r>
              <a:rPr lang="zh-CN" altLang="en-US" dirty="0" smtClean="0"/>
              <a:t>状态使用圆角矩形框表示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终止状态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可能没有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迁移使用带箭头的线表示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个迁移只能连接一个源状态、一个目标状态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任何一个状态都必须从初始状态可达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任何一个状态都能够迁移到终止状态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如果有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609" y="4960095"/>
            <a:ext cx="3814840" cy="135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95" y="2242882"/>
            <a:ext cx="5329732" cy="14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67" y="3961965"/>
            <a:ext cx="2138040" cy="192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状态图模型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迁移的定义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trigger[guard]/effect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触发事件</a:t>
            </a:r>
            <a:r>
              <a:rPr lang="en-US" altLang="zh-CN" dirty="0" smtClean="0"/>
              <a:t>trigger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守护条件</a:t>
            </a:r>
            <a:r>
              <a:rPr lang="en-US" altLang="zh-CN" dirty="0" smtClean="0"/>
              <a:t>guard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迁移动作</a:t>
            </a:r>
            <a:r>
              <a:rPr lang="en-US" altLang="zh-CN" dirty="0" smtClean="0"/>
              <a:t>effect</a:t>
            </a:r>
            <a:endParaRPr lang="en-US" altLang="zh-CN" dirty="0" smtClean="0"/>
          </a:p>
          <a:p>
            <a:r>
              <a:rPr lang="en-US" altLang="zh-CN" dirty="0" smtClean="0"/>
              <a:t>Trigger</a:t>
            </a:r>
            <a:r>
              <a:rPr lang="zh-CN" altLang="en-US" dirty="0" smtClean="0"/>
              <a:t>是引起迁移的原因</a:t>
            </a:r>
            <a:endParaRPr lang="en-US" altLang="zh-CN" dirty="0" smtClean="0"/>
          </a:p>
          <a:p>
            <a:r>
              <a:rPr lang="en-US" altLang="zh-CN" dirty="0" smtClean="0"/>
              <a:t>Guard</a:t>
            </a:r>
            <a:r>
              <a:rPr lang="zh-CN" altLang="en-US" dirty="0" smtClean="0"/>
              <a:t>是迁移能够发生的前置条件</a:t>
            </a:r>
            <a:endParaRPr lang="en-US" altLang="zh-CN" dirty="0" smtClean="0"/>
          </a:p>
          <a:p>
            <a:r>
              <a:rPr lang="en-US" altLang="zh-CN" dirty="0" smtClean="0"/>
              <a:t>Effect</a:t>
            </a:r>
            <a:r>
              <a:rPr lang="zh-CN" altLang="en-US" dirty="0" smtClean="0"/>
              <a:t>是迁移发生的后置条件之一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Effect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对象状态改变为迁移的目标状态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状态图模型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对象在某些状态下可完成一定的动作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较少用到这种表达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进入状态动作</a:t>
            </a:r>
            <a:r>
              <a:rPr lang="en-US" altLang="zh-CN" dirty="0" smtClean="0"/>
              <a:t>entry action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退出状态动作</a:t>
            </a:r>
            <a:r>
              <a:rPr lang="en-US" altLang="zh-CN" dirty="0" smtClean="0"/>
              <a:t>exit action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处于状态中的动作</a:t>
            </a:r>
            <a:r>
              <a:rPr lang="en-US" altLang="zh-CN" dirty="0" smtClean="0"/>
              <a:t>do action</a:t>
            </a:r>
            <a:endParaRPr lang="en-US" altLang="zh-CN" dirty="0" smtClean="0"/>
          </a:p>
          <a:p>
            <a:r>
              <a:rPr lang="zh-CN" altLang="en-US" dirty="0" smtClean="0"/>
              <a:t>可以为一个状态构造任意数目的这三种类型动作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一定要从问题域出发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状态图模型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772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状态与程序代码的对应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对象运行时属性取值的划分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</a:t>
            </a:r>
            <a:r>
              <a:rPr lang="zh-CN" altLang="en-US" dirty="0"/>
              <a:t>简单</a:t>
            </a:r>
            <a:r>
              <a:rPr lang="zh-CN" altLang="en-US" dirty="0" smtClean="0"/>
              <a:t>对应到静态的代码</a:t>
            </a:r>
            <a:endParaRPr lang="en-US" altLang="zh-CN" dirty="0" smtClean="0"/>
          </a:p>
          <a:p>
            <a:r>
              <a:rPr lang="zh-CN" altLang="en-US" dirty="0" smtClean="0"/>
              <a:t>状态迁移与程序代码的对应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从源状态来看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Trigger</a:t>
            </a:r>
            <a:r>
              <a:rPr lang="zh-CN" altLang="en-US" dirty="0" smtClean="0"/>
              <a:t>：方法调用或者事件通知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Guard</a:t>
            </a:r>
            <a:r>
              <a:rPr lang="zh-CN" altLang="en-US" dirty="0" smtClean="0"/>
              <a:t>：调用时的相关检查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从目标状态来看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Trigger</a:t>
            </a:r>
            <a:r>
              <a:rPr lang="zh-CN" altLang="en-US" dirty="0" smtClean="0"/>
              <a:t>：方法体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Guard</a:t>
            </a:r>
            <a:r>
              <a:rPr lang="zh-CN" altLang="en-US" dirty="0" smtClean="0"/>
              <a:t>：方法入口处的检查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Effect</a:t>
            </a:r>
            <a:r>
              <a:rPr lang="zh-CN" altLang="en-US" dirty="0" smtClean="0"/>
              <a:t>：方法执行后的效果，即迁移到目标状态</a:t>
            </a:r>
            <a:endParaRPr lang="en-US" altLang="zh-CN" dirty="0" smtClean="0"/>
          </a:p>
          <a:p>
            <a:r>
              <a:rPr lang="zh-CN" altLang="en-US" dirty="0" smtClean="0"/>
              <a:t>状态动作与程序代码的对应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对应到方法，通常外部用户不会调用，对象为了满足相关规格而实施的行为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要求不改变对象状态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状态图模型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7427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zh-CN" altLang="en-US" sz="3200" b="1" dirty="0" smtClean="0"/>
              <a:t>组合状态：</a:t>
            </a:r>
            <a:r>
              <a:rPr lang="en-US" altLang="zh-CN" sz="3200" b="1" dirty="0" smtClean="0"/>
              <a:t>(</a:t>
            </a:r>
            <a:r>
              <a:rPr lang="en-US" sz="3200" b="1" i="1" dirty="0" smtClean="0"/>
              <a:t>Compound State or Composite state</a:t>
            </a:r>
            <a:r>
              <a:rPr lang="en-US" sz="3200" b="1" dirty="0" smtClean="0"/>
              <a:t>)</a:t>
            </a:r>
            <a:endParaRPr lang="en-US" sz="3200" b="1" dirty="0" smtClean="0"/>
          </a:p>
          <a:p>
            <a:pPr lvl="1">
              <a:defRPr/>
            </a:pPr>
            <a:r>
              <a:rPr lang="zh-CN" altLang="en-US" b="1" dirty="0" smtClean="0"/>
              <a:t>用来按照层次化方式定义一个复杂状态的行为</a:t>
            </a:r>
            <a:endParaRPr lang="en-US"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90" y="2760663"/>
            <a:ext cx="3429000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33" y="3067051"/>
            <a:ext cx="33337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线形标注 1 4"/>
          <p:cNvSpPr/>
          <p:nvPr/>
        </p:nvSpPr>
        <p:spPr>
          <a:xfrm>
            <a:off x="8818090" y="3067051"/>
            <a:ext cx="2797261" cy="1347381"/>
          </a:xfrm>
          <a:prstGeom prst="borderCallout1">
            <a:avLst>
              <a:gd name="adj1" fmla="val 18750"/>
              <a:gd name="adj2" fmla="val -8333"/>
              <a:gd name="adj3" fmla="val 90307"/>
              <a:gd name="adj4" fmla="val -69698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表示</a:t>
            </a:r>
            <a:r>
              <a:rPr lang="en-US" altLang="zh-CN" sz="2400" b="1" dirty="0"/>
              <a:t>Check PIN </a:t>
            </a:r>
            <a:r>
              <a:rPr lang="zh-CN" altLang="en-US" sz="2400" b="1" dirty="0"/>
              <a:t>的行为细节在另一个子状态图中</a:t>
            </a:r>
            <a:r>
              <a:rPr lang="zh-CN" altLang="en-US" sz="2400" b="1" dirty="0" smtClean="0"/>
              <a:t>定义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面向对象程序的结构特点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层次性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接口实现层次</a:t>
            </a:r>
            <a:endParaRPr lang="en-US" altLang="zh-CN" dirty="0" smtClean="0"/>
          </a:p>
          <a:p>
            <a:r>
              <a:rPr lang="zh-CN" altLang="en-US" dirty="0"/>
              <a:t>交互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外部交互</a:t>
            </a:r>
            <a:endParaRPr lang="en-US" altLang="zh-CN" dirty="0" smtClean="0"/>
          </a:p>
          <a:p>
            <a:r>
              <a:rPr lang="zh-CN" altLang="en-US" dirty="0" smtClean="0"/>
              <a:t>内聚性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类方法的聚合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类属性的聚合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开展设计的典型过程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9787" y="4189814"/>
            <a:ext cx="634019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设计类图，确定类属型、操作和类之间的关系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2156458" y="4920937"/>
            <a:ext cx="818685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lt1"/>
                </a:solidFill>
              </a:rPr>
              <a:t>设计顺序图，描述类（对象）之间如何协作完成每一个功能</a:t>
            </a:r>
            <a:endParaRPr lang="zh-CN" altLang="en-US" sz="2400" dirty="0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2010" y="5652060"/>
            <a:ext cx="695575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lt1"/>
                </a:solidFill>
              </a:rPr>
              <a:t>针对具有复杂逻辑的类，</a:t>
            </a:r>
            <a:r>
              <a:rPr lang="zh-CN" altLang="en-US" sz="2400" dirty="0" smtClean="0">
                <a:solidFill>
                  <a:schemeClr val="lt1"/>
                </a:solidFill>
              </a:rPr>
              <a:t>设计</a:t>
            </a:r>
            <a:r>
              <a:rPr lang="zh-CN" altLang="en-US" sz="2400" dirty="0"/>
              <a:t>状态图</a:t>
            </a:r>
            <a:r>
              <a:rPr lang="zh-CN" altLang="en-US" sz="2400" dirty="0" smtClean="0">
                <a:solidFill>
                  <a:schemeClr val="lt1"/>
                </a:solidFill>
              </a:rPr>
              <a:t>来</a:t>
            </a:r>
            <a:r>
              <a:rPr lang="zh-CN" altLang="en-US" sz="2400" dirty="0">
                <a:solidFill>
                  <a:schemeClr val="lt1"/>
                </a:solidFill>
              </a:rPr>
              <a:t>描述其行为</a:t>
            </a:r>
            <a:endParaRPr lang="zh-CN" altLang="en-US" sz="2400" dirty="0">
              <a:solidFill>
                <a:schemeClr val="lt1"/>
              </a:solidFill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4641750" y="1268726"/>
          <a:ext cx="3216274" cy="2876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04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针对第十一次作业的设计和代码实现，使用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类图、顺序图和状态图来整理设计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类图要给出层次结构和交互结构</a:t>
            </a:r>
            <a:endParaRPr lang="en-US" altLang="zh-CN" dirty="0" smtClean="0"/>
          </a:p>
          <a:p>
            <a:pPr lvl="1"/>
            <a:r>
              <a:rPr lang="zh-CN" altLang="en-US" dirty="0"/>
              <a:t>顺序</a:t>
            </a:r>
            <a:r>
              <a:rPr lang="zh-CN" altLang="en-US" dirty="0" smtClean="0"/>
              <a:t>图要结合功能，每个功能给出一个顺序图，展示类之间如何协同来完成相应的功能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针对线程协同单独给一个顺序图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针对出租车类、乘客请求类，分别给出相应的状态图，来描述这两个类的行为逻辑</a:t>
            </a:r>
            <a:endParaRPr lang="en-US" altLang="zh-CN" dirty="0" smtClean="0"/>
          </a:p>
          <a:p>
            <a:r>
              <a:rPr lang="zh-CN" altLang="en-US" dirty="0" smtClean="0"/>
              <a:t>提交物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源代码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规格注释，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图（文档）</a:t>
            </a:r>
            <a:endParaRPr lang="en-US" altLang="zh-CN" dirty="0" smtClean="0"/>
          </a:p>
          <a:p>
            <a:r>
              <a:rPr lang="zh-CN" altLang="en-US" dirty="0"/>
              <a:t>互</a:t>
            </a:r>
            <a:r>
              <a:rPr lang="zh-CN" altLang="en-US" dirty="0" smtClean="0"/>
              <a:t>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对照检查源代码和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图，发现</a:t>
            </a:r>
            <a:r>
              <a:rPr lang="zh-CN" altLang="en-US" b="1" i="1" dirty="0" smtClean="0"/>
              <a:t>违背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模型的代码实现。每发现一处，算一个</a:t>
            </a:r>
            <a:r>
              <a:rPr lang="en-US" altLang="zh-CN" dirty="0" smtClean="0"/>
              <a:t>incomplete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，但在每个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图上最多报告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层次化是一种典型的程序结构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结构化程序中：模块依赖，函数调用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面向对象程序：继承、接口实现</a:t>
            </a:r>
            <a:endParaRPr lang="en-US" altLang="zh-CN" dirty="0" smtClean="0"/>
          </a:p>
          <a:p>
            <a:r>
              <a:rPr lang="zh-CN" altLang="en-US" dirty="0" smtClean="0"/>
              <a:t>层次化是对程序进行设计抽象的结果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结构化程序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高层：对问题解决方案的高层定义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低层：对问题解决方案的某个细节定义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面向对象程序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高层：对问题解决方案的抽象定义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低层：对问题解决方案的细化定义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734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高层是对低层的抽象</a:t>
            </a:r>
            <a:endParaRPr lang="en-US" altLang="zh-CN" dirty="0" smtClean="0"/>
          </a:p>
          <a:p>
            <a:r>
              <a:rPr lang="zh-CN" altLang="en-US" dirty="0" smtClean="0"/>
              <a:t>低层是对高层的细化</a:t>
            </a:r>
            <a:endParaRPr lang="en-US" altLang="zh-CN" dirty="0" smtClean="0"/>
          </a:p>
          <a:p>
            <a:r>
              <a:rPr lang="zh-CN" altLang="en-US" dirty="0" smtClean="0"/>
              <a:t>抽象与细化的连接是什么？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FileReader</a:t>
            </a:r>
            <a:r>
              <a:rPr lang="zh-CN" altLang="en-US" dirty="0" smtClean="0"/>
              <a:t>类与</a:t>
            </a:r>
            <a:r>
              <a:rPr lang="en-US" altLang="zh-CN" dirty="0" err="1" smtClean="0"/>
              <a:t>FileWriter</a:t>
            </a:r>
            <a:r>
              <a:rPr lang="zh-CN" altLang="en-US" dirty="0" smtClean="0"/>
              <a:t>是否具有层次关系？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FileReader</a:t>
            </a:r>
            <a:r>
              <a:rPr lang="zh-CN" altLang="en-US" dirty="0" smtClean="0"/>
              <a:t>与</a:t>
            </a:r>
            <a:r>
              <a:rPr lang="en-US" altLang="zh-CN" dirty="0" err="1"/>
              <a:t>Web</a:t>
            </a:r>
            <a:r>
              <a:rPr lang="en-US" altLang="zh-CN" dirty="0" err="1" smtClean="0"/>
              <a:t>Reader</a:t>
            </a:r>
            <a:r>
              <a:rPr lang="zh-CN" altLang="en-US" dirty="0" smtClean="0"/>
              <a:t>是否具有层次关系？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328422" y="4503904"/>
            <a:ext cx="6466786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高层类一定存在一些属性或操作能够概况</a:t>
            </a:r>
            <a:r>
              <a:rPr lang="zh-CN" altLang="en-US" sz="2400" dirty="0" smtClean="0"/>
              <a:t>低层类的相关属性和操作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低层类一定</a:t>
            </a:r>
            <a:r>
              <a:rPr lang="zh-CN" altLang="en-US" sz="2400" dirty="0" smtClean="0"/>
              <a:t>存在一些属性</a:t>
            </a:r>
            <a:r>
              <a:rPr lang="zh-CN" altLang="en-US" sz="2400" dirty="0"/>
              <a:t>或操作来对高层类的相关属性或行为进行</a:t>
            </a:r>
            <a:r>
              <a:rPr lang="zh-CN" altLang="en-US" sz="2400" dirty="0" smtClean="0"/>
              <a:t>补充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细化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交互是</a:t>
            </a:r>
            <a:r>
              <a:rPr lang="en-US" altLang="zh-CN" dirty="0" smtClean="0"/>
              <a:t>OO</a:t>
            </a:r>
            <a:r>
              <a:rPr lang="zh-CN" altLang="en-US" dirty="0" smtClean="0"/>
              <a:t>程序的一个基本结构模式：达到均衡目标的主要手段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数据分散</a:t>
            </a:r>
            <a:endParaRPr lang="en-US" altLang="zh-CN" dirty="0" smtClean="0"/>
          </a:p>
          <a:p>
            <a:r>
              <a:rPr lang="zh-CN" altLang="en-US" dirty="0" smtClean="0"/>
              <a:t>类之间形成交互关系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</a:t>
            </a:r>
            <a:endParaRPr lang="en-US" altLang="zh-CN" dirty="0" smtClean="0"/>
          </a:p>
          <a:p>
            <a:r>
              <a:rPr lang="zh-CN" altLang="en-US" dirty="0" smtClean="0"/>
              <a:t>交互结构和层次结构常常相互交织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个类交互的另一个类，在运行时的交互对端不见得是那个类产生的对象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内聚是面向对象的另一个重要特征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控制数据的可见范围，确保其状态变化受控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线程安全的基础</a:t>
            </a:r>
            <a:endParaRPr lang="en-US" altLang="zh-CN" dirty="0" smtClean="0"/>
          </a:p>
          <a:p>
            <a:r>
              <a:rPr lang="zh-CN" altLang="en-US" dirty="0" smtClean="0"/>
              <a:t>内聚与层次和交互结构互相支撑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低层次的类内聚具体的属性数据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高层次类聚合具体数据和类之间的交互，形成代理结构</a:t>
            </a:r>
            <a:r>
              <a:rPr lang="en-US" altLang="zh-CN" dirty="0" smtClean="0"/>
              <a:t>(delegation)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聚是控制故障传播范围的有效措施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故障是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在运行时的显现，导致程序状态出现错误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故障随着数据共享进行传播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面向对象程序的行为特点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协同性</a:t>
            </a:r>
            <a:endParaRPr lang="en-US" altLang="zh-CN" dirty="0" smtClean="0"/>
          </a:p>
          <a:p>
            <a:pPr lvl="1"/>
            <a:r>
              <a:rPr lang="zh-CN" altLang="en-US" dirty="0"/>
              <a:t>对象</a:t>
            </a:r>
            <a:r>
              <a:rPr lang="zh-CN" altLang="en-US" dirty="0" smtClean="0"/>
              <a:t>之间协同完成功能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Delegation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 center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r>
              <a:rPr lang="zh-CN" altLang="en-US" dirty="0" smtClean="0"/>
              <a:t>并发性</a:t>
            </a:r>
            <a:endParaRPr lang="en-US" altLang="zh-CN" dirty="0" smtClean="0"/>
          </a:p>
          <a:p>
            <a:pPr lvl="1"/>
            <a:r>
              <a:rPr lang="zh-CN" altLang="en-US" dirty="0"/>
              <a:t>每个</a:t>
            </a:r>
            <a:r>
              <a:rPr lang="zh-CN" altLang="en-US" dirty="0" smtClean="0"/>
              <a:t>对象都是一个独立的行为体，本质上并发执行各自的行为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但是每个对象只能看到局部程序空间</a:t>
            </a:r>
            <a:endParaRPr lang="en-US" altLang="zh-CN" dirty="0" smtClean="0"/>
          </a:p>
          <a:p>
            <a:r>
              <a:rPr lang="zh-CN" altLang="en-US" dirty="0" smtClean="0"/>
              <a:t>静态不确定性</a:t>
            </a:r>
            <a:endParaRPr lang="en-US" altLang="zh-CN" dirty="0" smtClean="0"/>
          </a:p>
          <a:p>
            <a:r>
              <a:rPr lang="zh-CN" altLang="en-US" dirty="0"/>
              <a:t>动态不确定性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5965</Words>
  <Application>WPS 演示</Application>
  <PresentationFormat>宽屏</PresentationFormat>
  <Paragraphs>633</Paragraphs>
  <Slides>41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Calibri Light</vt:lpstr>
      <vt:lpstr>Calibri</vt:lpstr>
      <vt:lpstr>微软雅黑</vt:lpstr>
      <vt:lpstr>MingLiU</vt:lpstr>
      <vt:lpstr>Times New Roman</vt:lpstr>
      <vt:lpstr>PMingLiU-ExtB</vt:lpstr>
      <vt:lpstr>Office 主题</vt:lpstr>
      <vt:lpstr>Paint.Picture</vt:lpstr>
      <vt:lpstr>Visio.Drawing.11</vt:lpstr>
      <vt:lpstr>第十五讲 如何更好的进行设计</vt:lpstr>
      <vt:lpstr>摘要</vt:lpstr>
      <vt:lpstr>面向对象程序设计</vt:lpstr>
      <vt:lpstr>面向对象程序的结构特点</vt:lpstr>
      <vt:lpstr>层次结构</vt:lpstr>
      <vt:lpstr>层次结构</vt:lpstr>
      <vt:lpstr>交互结构</vt:lpstr>
      <vt:lpstr>聚合结构</vt:lpstr>
      <vt:lpstr>面向对象程序的行为特点</vt:lpstr>
      <vt:lpstr>面向对象程序的行为特点</vt:lpstr>
      <vt:lpstr>设计过程与设计表示</vt:lpstr>
      <vt:lpstr>设计过程与表示</vt:lpstr>
      <vt:lpstr>UML语言简介</vt:lpstr>
      <vt:lpstr>UML语言设计目标</vt:lpstr>
      <vt:lpstr>UML建模理念</vt:lpstr>
      <vt:lpstr>UML建模理念</vt:lpstr>
      <vt:lpstr>UML模型组成</vt:lpstr>
      <vt:lpstr>UML类图---对象建模的根本</vt:lpstr>
      <vt:lpstr>类的表示语法</vt:lpstr>
      <vt:lpstr>类之间的关系</vt:lpstr>
      <vt:lpstr>类之间的关联关系</vt:lpstr>
      <vt:lpstr>类之间的继承关系</vt:lpstr>
      <vt:lpstr>通过继承来进行分类</vt:lpstr>
      <vt:lpstr>类对接口的实现关系</vt:lpstr>
      <vt:lpstr>面向对象程序的行为的UML表示</vt:lpstr>
      <vt:lpstr>行为的UML表示</vt:lpstr>
      <vt:lpstr>UML顺序图模型</vt:lpstr>
      <vt:lpstr>UML顺序图模型</vt:lpstr>
      <vt:lpstr>UML顺序图模型</vt:lpstr>
      <vt:lpstr>UML顺序图模型</vt:lpstr>
      <vt:lpstr>UML顺序图模型</vt:lpstr>
      <vt:lpstr>UML顺序图模型</vt:lpstr>
      <vt:lpstr>UML顺序图模型</vt:lpstr>
      <vt:lpstr>UML状态图模型</vt:lpstr>
      <vt:lpstr>UML状态图模型</vt:lpstr>
      <vt:lpstr>UML状态图模型</vt:lpstr>
      <vt:lpstr>UML状态图模型</vt:lpstr>
      <vt:lpstr>UML状态图模型</vt:lpstr>
      <vt:lpstr>UML状态图模型</vt:lpstr>
      <vt:lpstr>使用UML开展设计的典型过程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面向对象程序的简洁表示</dc:title>
  <dc:creator>Ji Wu</dc:creator>
  <cp:lastModifiedBy>pc</cp:lastModifiedBy>
  <cp:revision>818</cp:revision>
  <dcterms:created xsi:type="dcterms:W3CDTF">2014-03-29T02:56:00Z</dcterms:created>
  <dcterms:modified xsi:type="dcterms:W3CDTF">2017-06-13T01:54:27Z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