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9" r:id="rId3"/>
    <p:sldId id="302" r:id="rId4"/>
    <p:sldId id="303" r:id="rId5"/>
    <p:sldId id="304" r:id="rId6"/>
    <p:sldId id="305" r:id="rId7"/>
    <p:sldId id="324" r:id="rId8"/>
    <p:sldId id="325" r:id="rId9"/>
    <p:sldId id="326" r:id="rId10"/>
    <p:sldId id="327" r:id="rId11"/>
    <p:sldId id="328" r:id="rId12"/>
    <p:sldId id="312" r:id="rId13"/>
    <p:sldId id="306" r:id="rId14"/>
    <p:sldId id="308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35" r:id="rId24"/>
    <p:sldId id="336" r:id="rId25"/>
    <p:sldId id="337" r:id="rId26"/>
    <p:sldId id="338" r:id="rId27"/>
    <p:sldId id="333" r:id="rId28"/>
    <p:sldId id="313" r:id="rId29"/>
    <p:sldId id="330" r:id="rId30"/>
    <p:sldId id="329" r:id="rId31"/>
    <p:sldId id="315" r:id="rId32"/>
    <p:sldId id="307" r:id="rId33"/>
    <p:sldId id="331" r:id="rId34"/>
    <p:sldId id="33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2409" autoAdjust="0"/>
  </p:normalViewPr>
  <p:slideViewPr>
    <p:cSldViewPr snapToGrid="0">
      <p:cViewPr varScale="1">
        <p:scale>
          <a:sx n="88" d="100"/>
          <a:sy n="88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8A8B8-4E8F-4883-AF49-4D5C31886143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A1BF0-8D17-456E-8E38-768BC8E4A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9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BinaryTree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</a:t>
            </a:r>
            <a:r>
              <a:rPr lang="zh-CN" altLang="en-US" dirty="0" smtClean="0"/>
              <a:t>有问题，无法表示节点本身所管理的数据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98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给出父类的抽象函数和子类的抽象函数</a:t>
            </a:r>
            <a:endParaRPr lang="en-US" altLang="zh-CN" dirty="0" smtClean="0"/>
          </a:p>
          <a:p>
            <a:r>
              <a:rPr lang="en-US" altLang="zh-CN" dirty="0" err="1" smtClean="0"/>
              <a:t>AF_BothSideElevator</a:t>
            </a:r>
            <a:r>
              <a:rPr lang="en-US" altLang="zh-CN" dirty="0" smtClean="0"/>
              <a:t>(e) = </a:t>
            </a:r>
            <a:r>
              <a:rPr lang="en-US" altLang="zh-CN" dirty="0" err="1" smtClean="0"/>
              <a:t>AF_Elevator</a:t>
            </a:r>
            <a:r>
              <a:rPr lang="en-US" altLang="zh-CN" dirty="0" smtClean="0"/>
              <a:t>(e) + {</a:t>
            </a:r>
            <a:r>
              <a:rPr lang="en-US" altLang="zh-CN" dirty="0" err="1" smtClean="0"/>
              <a:t>used_door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分析子类的抽象对象是否得到了实现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76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0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Choose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返回任意（</a:t>
            </a:r>
            <a:r>
              <a:rPr lang="en-US" altLang="zh-CN" dirty="0" smtClean="0"/>
              <a:t>arbitrary</a:t>
            </a:r>
            <a:r>
              <a:rPr lang="zh-CN" altLang="en-US" dirty="0" smtClean="0"/>
              <a:t>）一个元素。该规格说明返回集合中的一个元素即可，最后一个元素显然满足要求。如果把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改变为</a:t>
            </a:r>
            <a:r>
              <a:rPr lang="en-US" altLang="zh-CN" dirty="0" err="1" smtClean="0"/>
              <a:t>rchoose</a:t>
            </a:r>
            <a:r>
              <a:rPr lang="en-US" altLang="zh-CN" dirty="0" smtClean="0"/>
              <a:t>(random choose)</a:t>
            </a:r>
            <a:r>
              <a:rPr lang="zh-CN" altLang="en-US" dirty="0" smtClean="0"/>
              <a:t>，则规格和实现都会发生变化。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E3CB-5354-4117-9265-FE4D456DF7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5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2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R_dir</a:t>
            </a:r>
            <a:r>
              <a:rPr lang="zh-CN" altLang="en-US" smtClean="0"/>
              <a:t>：相对目录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8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9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Return</a:t>
            </a:r>
            <a:r>
              <a:rPr lang="zh-CN" altLang="en-US" dirty="0" smtClean="0"/>
              <a:t>点：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语句，最后一条结束语句，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语句。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2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对这两个程序进行论证，前者实现正确，后者存在三个方面的问题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  <a:r>
              <a:rPr lang="en-US" altLang="zh-CN" baseline="0" dirty="0" smtClean="0">
                <a:sym typeface="Wingdings" panose="05000000000000000000" pitchFamily="2" charset="2"/>
              </a:rPr>
              <a:t> (1) set</a:t>
            </a:r>
            <a:r>
              <a:rPr lang="zh-CN" altLang="en-US" baseline="0" dirty="0" smtClean="0">
                <a:sym typeface="Wingdings" panose="05000000000000000000" pitchFamily="2" charset="2"/>
              </a:rPr>
              <a:t>如果为空怎么办？ </a:t>
            </a:r>
            <a:r>
              <a:rPr lang="en-US" altLang="zh-CN" baseline="0" dirty="0" smtClean="0">
                <a:sym typeface="Wingdings" panose="05000000000000000000" pitchFamily="2" charset="2"/>
              </a:rPr>
              <a:t>(2)</a:t>
            </a:r>
            <a:r>
              <a:rPr lang="zh-CN" altLang="en-US" baseline="0" dirty="0" smtClean="0">
                <a:sym typeface="Wingdings" panose="05000000000000000000" pitchFamily="2" charset="2"/>
              </a:rPr>
              <a:t>直接把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els</a:t>
            </a:r>
            <a:r>
              <a:rPr lang="zh-CN" altLang="en-US" baseline="0" dirty="0" smtClean="0">
                <a:sym typeface="Wingdings" panose="05000000000000000000" pitchFamily="2" charset="2"/>
              </a:rPr>
              <a:t>中的元素插入多</a:t>
            </a:r>
            <a:r>
              <a:rPr lang="en-US" altLang="zh-CN" baseline="0" dirty="0" smtClean="0">
                <a:sym typeface="Wingdings" panose="05000000000000000000" pitchFamily="2" charset="2"/>
              </a:rPr>
              <a:t>set</a:t>
            </a:r>
            <a:r>
              <a:rPr lang="zh-CN" altLang="en-US" baseline="0" dirty="0" smtClean="0">
                <a:sym typeface="Wingdings" panose="05000000000000000000" pitchFamily="2" charset="2"/>
              </a:rPr>
              <a:t>中，导致产生对象有元素的共享访问；</a:t>
            </a:r>
            <a:r>
              <a:rPr lang="en-US" altLang="zh-CN" baseline="0" dirty="0" smtClean="0">
                <a:sym typeface="Wingdings" panose="05000000000000000000" pitchFamily="2" charset="2"/>
              </a:rPr>
              <a:t>(3)</a:t>
            </a:r>
            <a:r>
              <a:rPr lang="zh-CN" altLang="en-US" baseline="0" dirty="0" smtClean="0">
                <a:sym typeface="Wingdings" panose="05000000000000000000" pitchFamily="2" charset="2"/>
              </a:rPr>
              <a:t>如果</a:t>
            </a:r>
            <a:r>
              <a:rPr lang="en-US" altLang="zh-CN" baseline="0" dirty="0" smtClean="0">
                <a:sym typeface="Wingdings" panose="05000000000000000000" pitchFamily="2" charset="2"/>
              </a:rPr>
              <a:t>set</a:t>
            </a:r>
            <a:r>
              <a:rPr lang="zh-CN" altLang="en-US" baseline="0" dirty="0" smtClean="0">
                <a:sym typeface="Wingdings" panose="05000000000000000000" pitchFamily="2" charset="2"/>
              </a:rPr>
              <a:t>已经有元素怎么办？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75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不用考虑</a:t>
            </a:r>
            <a:r>
              <a:rPr lang="en-US" altLang="zh-CN" dirty="0" smtClean="0"/>
              <a:t>scan4subs</a:t>
            </a:r>
            <a:r>
              <a:rPr lang="zh-CN" altLang="en-US" dirty="0" smtClean="0"/>
              <a:t>调用参数</a:t>
            </a:r>
            <a:r>
              <a:rPr lang="en-US" altLang="zh-CN" dirty="0" smtClean="0"/>
              <a:t>invalid</a:t>
            </a:r>
            <a:r>
              <a:rPr lang="zh-CN" altLang="en-US" dirty="0" smtClean="0"/>
              <a:t>的情况了。但是需要考虑</a:t>
            </a:r>
            <a:r>
              <a:rPr lang="en-US" altLang="zh-CN" dirty="0" err="1" smtClean="0"/>
              <a:t>getType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&lt;invalid file&gt;</a:t>
            </a:r>
            <a:r>
              <a:rPr lang="zh-CN" altLang="en-US" dirty="0" smtClean="0"/>
              <a:t>的情形。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8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考虑目录结构的递归特性。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with sub directory&gt;, &lt;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without sub directory&gt;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A1BF0-8D17-456E-8E38-768BC8E4A1E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08D-7832-48D6-8D1E-961E385A17C5}" type="datetime1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2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ADCF-F66E-4EB9-83DA-1802A9357E9A}" type="datetime1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0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2580-5647-49ED-9791-DD8A1B38E82F}" type="datetime1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5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5221-9D65-402C-B564-8CB41EECA76D}" type="datetime1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9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C412-2C88-436D-8152-1741AD96E774}" type="datetime1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C6A8-44B8-4CA8-BB94-E69D9EAC9895}" type="datetime1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2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C19D-6A00-40C8-96F1-626F2AF1B024}" type="datetime1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4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699E-2B18-40F3-9F65-19716E952A9D}" type="datetime1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21E9-5F01-483A-A48C-36921B73DE22}" type="datetime1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AD09-5133-47F0-9FF6-2A7742461FE9}" type="datetime1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88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D121-163D-4084-B535-DEBA760E513F}" type="datetime1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7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401B6-9CD3-46C4-93D7-E850D6B5440F}" type="datetime1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3244-3606-41CE-A48D-47F57B9C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6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&#31867;&#23454;&#29616;&#27491;&#30830;&#24615;&#25512;&#29702;&#27169;&#26495;.doc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第十</a:t>
            </a:r>
            <a:r>
              <a:rPr lang="zh-CN" altLang="en-US" dirty="0"/>
              <a:t>四</a:t>
            </a:r>
            <a:r>
              <a:rPr lang="zh-CN" altLang="en-US" dirty="0" smtClean="0"/>
              <a:t>讲：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基于规格的实现正确性论证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吴际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所有方法都不会导致不变式为</a:t>
            </a:r>
            <a:r>
              <a:rPr lang="zh-CN" altLang="en-US" dirty="0" smtClean="0"/>
              <a:t>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前提：确保所有</a:t>
            </a:r>
            <a:r>
              <a:rPr lang="en-US" altLang="zh-CN" dirty="0" smtClean="0"/>
              <a:t>rep</a:t>
            </a:r>
            <a:r>
              <a:rPr lang="zh-CN" altLang="en-US" dirty="0" smtClean="0"/>
              <a:t>都得到了私有保护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查询方法</a:t>
            </a:r>
            <a:endParaRPr lang="en-US" altLang="zh-CN" dirty="0" smtClean="0"/>
          </a:p>
          <a:p>
            <a:pPr lvl="2"/>
            <a:r>
              <a:rPr lang="zh-CN" altLang="en-US" dirty="0"/>
              <a:t>确保</a:t>
            </a:r>
            <a:r>
              <a:rPr lang="zh-CN" altLang="en-US" dirty="0" smtClean="0"/>
              <a:t>不会对任何</a:t>
            </a:r>
            <a:r>
              <a:rPr lang="en-US" altLang="zh-CN" dirty="0" smtClean="0"/>
              <a:t>rep</a:t>
            </a:r>
            <a:r>
              <a:rPr lang="zh-CN" altLang="en-US" dirty="0" smtClean="0"/>
              <a:t>进行修改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无需进行论证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生成方法</a:t>
            </a:r>
            <a:endParaRPr lang="en-US" altLang="zh-CN" dirty="0" smtClean="0"/>
          </a:p>
          <a:p>
            <a:pPr lvl="2"/>
            <a:r>
              <a:rPr lang="zh-CN" altLang="en-US" dirty="0"/>
              <a:t>确保不会对任何</a:t>
            </a:r>
            <a:r>
              <a:rPr lang="en-US" altLang="zh-CN" dirty="0"/>
              <a:t>rep</a:t>
            </a:r>
            <a:r>
              <a:rPr lang="zh-CN" altLang="en-US" dirty="0"/>
              <a:t>进行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确保使用构造方法来构造相应的生成对象</a:t>
            </a:r>
            <a:endParaRPr lang="en-US" altLang="zh-CN" dirty="0"/>
          </a:p>
          <a:p>
            <a:pPr lvl="2"/>
            <a:r>
              <a:rPr lang="zh-CN" altLang="en-US" dirty="0"/>
              <a:t>无需进行论证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变更方法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变更方法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检查所有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论证对</a:t>
            </a:r>
            <a:r>
              <a:rPr lang="en-US" altLang="zh-CN" dirty="0" smtClean="0"/>
              <a:t>rep</a:t>
            </a:r>
            <a:r>
              <a:rPr lang="zh-CN" altLang="en-US" dirty="0" smtClean="0"/>
              <a:t>的修改不会导致不变式为假（即</a:t>
            </a:r>
            <a:r>
              <a:rPr lang="en-US" altLang="zh-CN" dirty="0" err="1" smtClean="0"/>
              <a:t>repOK</a:t>
            </a:r>
            <a:r>
              <a:rPr lang="zh-CN" altLang="en-US" dirty="0" smtClean="0"/>
              <a:t>为假）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检查所有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出去的变量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论证不会对外暴露</a:t>
            </a:r>
            <a:r>
              <a:rPr lang="en-US" altLang="zh-CN" dirty="0" smtClean="0"/>
              <a:t>rep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检查所有执行结束点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论证</a:t>
            </a:r>
            <a:r>
              <a:rPr lang="en-US" altLang="zh-CN" dirty="0" smtClean="0"/>
              <a:t>rep</a:t>
            </a:r>
            <a:r>
              <a:rPr lang="zh-CN" altLang="en-US" dirty="0" smtClean="0"/>
              <a:t>的初始化结果不会导致不变式为假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检查所有构造输入参数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论证不会直接共享传入的对象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方法实现正确性推理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5" y="661810"/>
            <a:ext cx="11906250" cy="6063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class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IntSet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/*@Overview: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IntSets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are unbounded, mutable sets of integers.</a:t>
            </a:r>
          </a:p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@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invariant: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c.els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&lt;&gt; null &amp;&amp; all elements of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c.els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are Integers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&amp;&amp; for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all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, j such that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0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&lt;=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&lt; &gt;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j &lt;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c.els.size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c.els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intValue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&lt; &gt;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c.els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[j].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intValue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*/</a:t>
            </a:r>
            <a:endParaRPr lang="en-US" altLang="zh-CN" sz="1600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Vector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;  //</a:t>
            </a:r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the rep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IntSet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( ) {</a:t>
            </a:r>
          </a:p>
          <a:p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/</a:t>
            </a:r>
            <a:r>
              <a:rPr lang="zh-CN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@effects: </a:t>
            </a:r>
            <a:r>
              <a:rPr lang="en-US" altLang="zh-CN" sz="16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this.size</a:t>
            </a:r>
            <a:r>
              <a:rPr lang="en-US" altLang="zh-CN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==0</a:t>
            </a:r>
            <a:r>
              <a:rPr lang="zh-CN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/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= new Vector( ); }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void insert (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x) {</a:t>
            </a:r>
          </a:p>
          <a:p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/*@modifies: </a:t>
            </a:r>
            <a:r>
              <a:rPr lang="en-US" altLang="zh-CN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this</a:t>
            </a:r>
            <a:endParaRPr lang="en-US" altLang="zh-CN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r>
              <a:rPr lang="en-US" altLang="zh-CN" sz="16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@effects: </a:t>
            </a:r>
            <a:r>
              <a:rPr lang="en-US" altLang="zh-CN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this.isIn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(x)==true</a:t>
            </a:r>
            <a:r>
              <a:rPr lang="zh-CN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&amp;&amp; \all </a:t>
            </a:r>
            <a:r>
              <a:rPr lang="en-US" altLang="zh-CN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16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0&lt;=</a:t>
            </a:r>
            <a:r>
              <a:rPr lang="en-US" altLang="zh-CN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&lt;\old(this).size</a:t>
            </a:r>
            <a:r>
              <a:rPr lang="en-US" altLang="zh-CN" sz="16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1600" b="1" dirty="0" err="1" smtClean="0">
                <a:solidFill>
                  <a:srgbClr val="003399"/>
                </a:solidFill>
                <a:latin typeface="Courier New" panose="02070309020205020404" pitchFamily="49" charset="0"/>
              </a:rPr>
              <a:t>this.isIn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(\old(this)[</a:t>
            </a:r>
            <a:r>
              <a:rPr lang="en-US" altLang="zh-CN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])</a:t>
            </a:r>
            <a:r>
              <a:rPr lang="zh-CN" altLang="en-US" sz="16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/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Integer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y =new Integer(x) </a:t>
            </a: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if(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getindex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(y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) &lt; 0)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add(y);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void remove (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 x) {</a:t>
            </a:r>
          </a:p>
          <a:p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/*@modifies: </a:t>
            </a:r>
            <a:r>
              <a:rPr lang="en-US" altLang="zh-CN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this</a:t>
            </a:r>
          </a:p>
          <a:p>
            <a:r>
              <a:rPr lang="en-US" altLang="zh-CN" sz="16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@effects: \all </a:t>
            </a:r>
            <a:r>
              <a:rPr lang="en-US" altLang="zh-CN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; 0&lt;=</a:t>
            </a:r>
            <a:r>
              <a:rPr lang="en-US" altLang="zh-CN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&lt;\old(this).size;(\old(this)[</a:t>
            </a:r>
            <a:r>
              <a:rPr lang="en-US" altLang="zh-CN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]!=x)==&gt;</a:t>
            </a:r>
            <a:r>
              <a:rPr lang="en-US" altLang="zh-CN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this.isIn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(\old(this)[</a:t>
            </a:r>
            <a:r>
              <a:rPr lang="en-US" altLang="zh-CN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])</a:t>
            </a:r>
            <a:r>
              <a:rPr lang="zh-CN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/</a:t>
            </a:r>
            <a:endParaRPr lang="en-US" altLang="zh-CN" sz="1600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getindex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(new Integer(x));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if(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&lt; 0) return;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els.set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els.lastElement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( ));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els.remove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els.size</a:t>
            </a:r>
            <a:r>
              <a:rPr lang="en-US" altLang="zh-CN" sz="1600" dirty="0">
                <a:solidFill>
                  <a:srgbClr val="070707"/>
                </a:solidFill>
                <a:latin typeface="Times New Roman" panose="02020603050405020304" pitchFamily="18" charset="0"/>
              </a:rPr>
              <a:t>() - 1); 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size ( ) {</a:t>
            </a:r>
          </a:p>
          <a:p>
            <a:r>
              <a:rPr lang="en-US" altLang="zh-CN" sz="16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  /*@effects: \result == </a:t>
            </a:r>
            <a:r>
              <a:rPr lang="en-US" altLang="zh-CN" sz="1600" b="1" dirty="0" err="1" smtClean="0">
                <a:solidFill>
                  <a:srgbClr val="990000"/>
                </a:solidFill>
                <a:latin typeface="Courier New" panose="02070309020205020404" pitchFamily="49" charset="0"/>
              </a:rPr>
              <a:t>this.size</a:t>
            </a:r>
            <a:r>
              <a:rPr lang="zh-CN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16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/</a:t>
            </a:r>
            <a:endParaRPr lang="en-US" altLang="zh-CN" sz="16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return </a:t>
            </a:r>
            <a:r>
              <a:rPr lang="en-US" altLang="zh-CN" sz="1600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els.size</a:t>
            </a:r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(); }</a:t>
            </a:r>
          </a:p>
          <a:p>
            <a:r>
              <a:rPr lang="en-US" altLang="zh-CN" sz="1600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en-US" altLang="zh-CN" sz="1600" dirty="0">
              <a:solidFill>
                <a:srgbClr val="070707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7536" y="661810"/>
            <a:ext cx="8141589" cy="499872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2000" dirty="0" smtClean="0"/>
              <a:t>表示对象</a:t>
            </a:r>
            <a:r>
              <a:rPr lang="en-US" altLang="zh-CN" sz="2000" dirty="0" smtClean="0"/>
              <a:t>rep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Vector 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，通过抽象函数可以映射为规模不限的整数集</a:t>
            </a:r>
            <a:endParaRPr lang="en-US" altLang="zh-CN" sz="2000" dirty="0" smtClean="0"/>
          </a:p>
          <a:p>
            <a:r>
              <a:rPr lang="zh-CN" altLang="en-US" sz="2000" dirty="0" smtClean="0"/>
              <a:t>构造方法：构造空的向量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，满足不变式</a:t>
            </a:r>
            <a:endParaRPr lang="en-US" altLang="zh-CN" sz="2000" dirty="0" smtClean="0"/>
          </a:p>
          <a:p>
            <a:r>
              <a:rPr lang="en-US" altLang="zh-CN" sz="2000" dirty="0" smtClean="0"/>
              <a:t>insert</a:t>
            </a:r>
            <a:r>
              <a:rPr lang="zh-CN" altLang="en-US" sz="2000" dirty="0" smtClean="0"/>
              <a:t>：首先查询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中是否有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，如果没有则执行插入。不论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中是否有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，执行的结果都是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中有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，且原来集合中的元素仍然还在集合中，因此满足规格要求和不变式要要求。</a:t>
            </a:r>
            <a:endParaRPr lang="en-US" altLang="zh-CN" sz="2000" dirty="0" smtClean="0"/>
          </a:p>
          <a:p>
            <a:r>
              <a:rPr lang="en-US" altLang="zh-CN" sz="2000" dirty="0" smtClean="0"/>
              <a:t>remove</a:t>
            </a:r>
            <a:r>
              <a:rPr lang="zh-CN" altLang="en-US" sz="2000" dirty="0" smtClean="0"/>
              <a:t>：首先查询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中是否有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，如果没有直接返回；如果有，且位置不是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中最后一个元素，则把最后一个元素复制到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位置以删除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，同时把最后一个元素删除保证最后一个元素不会重复出现；如果有且位置是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中最后一个元素，则把最后一个元素复制到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位置不对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做出任何改变，删除最后一个元素的结果则是删除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。不论如何，其执行结果都是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中没有了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，且凡是不等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的元素都仍然在集合中，因此满足规格和不变式要求。</a:t>
            </a:r>
            <a:endParaRPr lang="en-US" altLang="zh-CN" sz="2000" dirty="0" smtClean="0"/>
          </a:p>
          <a:p>
            <a:r>
              <a:rPr lang="en-US" altLang="zh-CN" sz="2000" dirty="0" smtClean="0"/>
              <a:t>size</a:t>
            </a:r>
            <a:r>
              <a:rPr lang="zh-CN" altLang="en-US" sz="2000" dirty="0" smtClean="0"/>
              <a:t>：返回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的规模，已知构造方法、</a:t>
            </a:r>
            <a:r>
              <a:rPr lang="en-US" altLang="zh-CN" sz="2000" dirty="0" smtClean="0"/>
              <a:t>insert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remove</a:t>
            </a:r>
            <a:r>
              <a:rPr lang="zh-CN" altLang="en-US" sz="2000" dirty="0"/>
              <a:t>都能</a:t>
            </a:r>
            <a:r>
              <a:rPr lang="zh-CN" altLang="en-US" sz="2000" dirty="0" smtClean="0"/>
              <a:t>确保不变式成立，即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中不会有重复元素，因此</a:t>
            </a:r>
            <a:r>
              <a:rPr lang="en-US" altLang="zh-CN" sz="2000" dirty="0" err="1" smtClean="0"/>
              <a:t>els</a:t>
            </a:r>
            <a:r>
              <a:rPr lang="zh-CN" altLang="en-US" sz="2000" dirty="0" smtClean="0"/>
              <a:t>的规模就是集合元素的个数。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2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8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方法实现的正确性论证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方法的规格组成</a:t>
            </a:r>
            <a:endParaRPr lang="en-US" altLang="zh-CN" dirty="0" smtClean="0"/>
          </a:p>
          <a:p>
            <a:r>
              <a:rPr lang="zh-CN" altLang="en-US" dirty="0" smtClean="0"/>
              <a:t>方法实现的正确性内涵</a:t>
            </a:r>
            <a:endParaRPr lang="en-US" altLang="zh-CN" dirty="0" smtClean="0"/>
          </a:p>
          <a:p>
            <a:r>
              <a:rPr lang="zh-CN" altLang="en-US" dirty="0" smtClean="0"/>
              <a:t>验证模板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方法实现的正确性论证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58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方法的规格组成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前置条件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副作用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后置条件</a:t>
            </a:r>
            <a:endParaRPr lang="en-US" altLang="zh-CN" dirty="0" smtClean="0"/>
          </a:p>
          <a:p>
            <a:r>
              <a:rPr lang="zh-CN" altLang="en-US" dirty="0" smtClean="0"/>
              <a:t>正确性内涵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前提：保证规格有效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标题声明的异常必须在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中完整体现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前置条件、后置条件可判定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副作用范围确定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任意满足前置条件的输入，方法执行的结果都能满足后置条件，同时不会修改副作用之外的非局部变量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013642" y="2840476"/>
            <a:ext cx="3775393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方法规格是设计的产物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</a:t>
            </a:r>
            <a:r>
              <a:rPr lang="zh-CN" altLang="en-US" dirty="0" smtClean="0"/>
              <a:t>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399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采用论证的方法</a:t>
            </a:r>
            <a:r>
              <a:rPr lang="en-US" altLang="zh-CN" dirty="0" smtClean="0"/>
              <a:t>(argument)</a:t>
            </a:r>
            <a:r>
              <a:rPr lang="zh-CN" altLang="en-US" dirty="0" smtClean="0"/>
              <a:t>，而不是形式化验证</a:t>
            </a:r>
            <a:r>
              <a:rPr lang="en-US" altLang="zh-CN" dirty="0" smtClean="0"/>
              <a:t>(formal verification)</a:t>
            </a:r>
            <a:r>
              <a:rPr lang="zh-CN" altLang="en-US" dirty="0" smtClean="0"/>
              <a:t>和执行测试</a:t>
            </a:r>
            <a:r>
              <a:rPr lang="en-US" altLang="zh-CN" dirty="0" smtClean="0"/>
              <a:t>(execution testing)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测试：基于前置条件和后置条件对输入划分并抽样产生测试数据，检查方法执行输出是否满足后置条件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优点：易于实施，工程广为采用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缺点：无法确保正确性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形式化验证：针对实现和规格构造形式化模型，通过模型检查或定理证明确认是否在所有可能的输入下，方法实现（即形式化模型）都能够给出满足后置条件的结果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优点：严格验证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缺点：应用成本高，形式化模型本身的正确性难以保证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论证：针对格式化的规格和代码实现，人工方式对代码逻辑进行分析，确认是否所有满足前置条件的输入都能产生满足后置条件的结果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优点：折衷，形式验证与自然语言层次逻辑推理相结合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缺点：无法确保自然语言层次逻辑推理的严谨性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</a:t>
            </a:r>
            <a:r>
              <a:rPr lang="zh-CN" altLang="en-US" dirty="0" smtClean="0"/>
              <a:t>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8154781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准备工作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r>
              <a:rPr lang="zh-CN" altLang="en-US" dirty="0"/>
              <a:t>依据</a:t>
            </a:r>
            <a:r>
              <a:rPr lang="zh-CN" altLang="en-US" dirty="0" smtClean="0"/>
              <a:t>前置条件和后置条件划分输入，得到一颗分类树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：依次分析每个划分对应后置条件，得到一个决策表</a:t>
            </a:r>
            <a:endParaRPr lang="en-US" altLang="zh-CN" dirty="0" smtClean="0"/>
          </a:p>
          <a:p>
            <a:r>
              <a:rPr lang="zh-CN" altLang="en-US" dirty="0"/>
              <a:t>输入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en-US" altLang="zh-CN" dirty="0"/>
              <a:t>public Vector&lt;String&gt; scan4subs(String </a:t>
            </a:r>
            <a:r>
              <a:rPr lang="en-US" altLang="zh-CN" dirty="0" err="1"/>
              <a:t>dir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/*@requires: </a:t>
            </a:r>
            <a:r>
              <a:rPr lang="en-US" altLang="zh-CN" dirty="0" err="1"/>
              <a:t>Files.isDirectory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== true</a:t>
            </a:r>
          </a:p>
          <a:p>
            <a:pPr lvl="1"/>
            <a:r>
              <a:rPr lang="en-US" altLang="zh-CN" dirty="0"/>
              <a:t>@effects: \all String p; </a:t>
            </a:r>
            <a:r>
              <a:rPr lang="en-US" altLang="zh-CN" dirty="0" err="1"/>
              <a:t>p.substring</a:t>
            </a:r>
            <a:r>
              <a:rPr lang="en-US" altLang="zh-CN" dirty="0"/>
              <a:t>(</a:t>
            </a:r>
            <a:r>
              <a:rPr lang="en-US" altLang="zh-CN" dirty="0" err="1"/>
              <a:t>dir</a:t>
            </a:r>
            <a:r>
              <a:rPr lang="en-US" altLang="zh-CN" dirty="0"/>
              <a:t>).equals(</a:t>
            </a:r>
            <a:r>
              <a:rPr lang="en-US" altLang="zh-CN" dirty="0" err="1"/>
              <a:t>dir</a:t>
            </a:r>
            <a:r>
              <a:rPr lang="en-US" altLang="zh-CN" dirty="0"/>
              <a:t>); new File(</a:t>
            </a:r>
            <a:r>
              <a:rPr lang="en-US" altLang="zh-CN" dirty="0" err="1"/>
              <a:t>dir</a:t>
            </a:r>
            <a:r>
              <a:rPr lang="en-US" altLang="zh-CN" dirty="0"/>
              <a:t>)).</a:t>
            </a:r>
            <a:r>
              <a:rPr lang="en-US" altLang="zh-CN" dirty="0" err="1"/>
              <a:t>listFiles</a:t>
            </a:r>
            <a:r>
              <a:rPr lang="en-US" altLang="zh-CN" dirty="0"/>
              <a:t>().contains(p) ==&gt;\</a:t>
            </a:r>
            <a:r>
              <a:rPr lang="en-US" altLang="zh-CN" dirty="0" err="1"/>
              <a:t>result.contains</a:t>
            </a:r>
            <a:r>
              <a:rPr lang="en-US" altLang="zh-CN" dirty="0"/>
              <a:t>(p);</a:t>
            </a:r>
          </a:p>
          <a:p>
            <a:pPr lvl="1"/>
            <a:r>
              <a:rPr lang="en-US" altLang="zh-CN" dirty="0"/>
              <a:t>    \</a:t>
            </a:r>
            <a:r>
              <a:rPr lang="en-US" altLang="zh-CN" dirty="0" err="1"/>
              <a:t>result.size</a:t>
            </a:r>
            <a:r>
              <a:rPr lang="en-US" altLang="zh-CN" dirty="0"/>
              <a:t> == (new File(</a:t>
            </a:r>
            <a:r>
              <a:rPr lang="en-US" altLang="zh-CN" dirty="0" err="1"/>
              <a:t>dir</a:t>
            </a:r>
            <a:r>
              <a:rPr lang="en-US" altLang="zh-CN" dirty="0"/>
              <a:t>)).</a:t>
            </a:r>
            <a:r>
              <a:rPr lang="en-US" altLang="zh-CN" dirty="0" err="1"/>
              <a:t>listFiles</a:t>
            </a:r>
            <a:r>
              <a:rPr lang="en-US" altLang="zh-CN" dirty="0"/>
              <a:t>().</a:t>
            </a:r>
            <a:r>
              <a:rPr lang="en-US" altLang="zh-CN" dirty="0" smtClean="0"/>
              <a:t>length*/</a:t>
            </a:r>
            <a:endParaRPr lang="en-US" altLang="zh-CN" dirty="0"/>
          </a:p>
          <a:p>
            <a:pPr lvl="1"/>
            <a:r>
              <a:rPr lang="zh-CN" altLang="en-US" dirty="0" smtClean="0"/>
              <a:t>输入划分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dir</a:t>
            </a:r>
            <a:r>
              <a:rPr lang="zh-CN" altLang="en-US" dirty="0" smtClean="0"/>
              <a:t>无效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dir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dir</a:t>
            </a:r>
            <a:r>
              <a:rPr lang="zh-CN" altLang="en-US" dirty="0" smtClean="0"/>
              <a:t>下无文件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dir</a:t>
            </a:r>
            <a:r>
              <a:rPr lang="zh-CN" altLang="en-US" dirty="0" smtClean="0"/>
              <a:t>下有文件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dir</a:t>
            </a:r>
            <a:r>
              <a:rPr lang="zh-CN" altLang="en-US" dirty="0" smtClean="0"/>
              <a:t>下有非隐含文件</a:t>
            </a:r>
            <a:endParaRPr lang="en-US" altLang="zh-CN" dirty="0" smtClean="0"/>
          </a:p>
          <a:p>
            <a:pPr lvl="4"/>
            <a:r>
              <a:rPr lang="en-US" altLang="zh-CN" dirty="0" err="1"/>
              <a:t>dir</a:t>
            </a:r>
            <a:r>
              <a:rPr lang="zh-CN" altLang="en-US" dirty="0"/>
              <a:t>下</a:t>
            </a:r>
            <a:r>
              <a:rPr lang="zh-CN" altLang="en-US" dirty="0" smtClean="0"/>
              <a:t>有隐含文件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894224" y="1384652"/>
            <a:ext cx="1817077" cy="63304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dir</a:t>
            </a:r>
            <a:endParaRPr lang="zh-CN" altLang="en-US" dirty="0"/>
          </a:p>
        </p:txBody>
      </p:sp>
      <p:sp>
        <p:nvSpPr>
          <p:cNvPr id="5" name="菱形 4"/>
          <p:cNvSpPr/>
          <p:nvPr/>
        </p:nvSpPr>
        <p:spPr>
          <a:xfrm>
            <a:off x="9957117" y="2354143"/>
            <a:ext cx="1705882" cy="668215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valid?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8225537" y="4159463"/>
            <a:ext cx="1588478" cy="668215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mpty?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4"/>
            <a:endCxn id="5" idx="0"/>
          </p:cNvCxnSpPr>
          <p:nvPr/>
        </p:nvCxnSpPr>
        <p:spPr>
          <a:xfrm>
            <a:off x="10802763" y="2017698"/>
            <a:ext cx="7295" cy="33644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3" idx="2"/>
            <a:endCxn id="6" idx="0"/>
          </p:cNvCxnSpPr>
          <p:nvPr/>
        </p:nvCxnSpPr>
        <p:spPr>
          <a:xfrm>
            <a:off x="9019775" y="3902859"/>
            <a:ext cx="1" cy="2566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247501" y="3337676"/>
            <a:ext cx="1117817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invalid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515682" y="3328428"/>
            <a:ext cx="1008185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valid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2"/>
            <a:endCxn id="12" idx="0"/>
          </p:cNvCxnSpPr>
          <p:nvPr/>
        </p:nvCxnSpPr>
        <p:spPr>
          <a:xfrm flipH="1">
            <a:off x="10806410" y="3022358"/>
            <a:ext cx="3648" cy="31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13" idx="0"/>
          </p:cNvCxnSpPr>
          <p:nvPr/>
        </p:nvCxnSpPr>
        <p:spPr>
          <a:xfrm rot="10800000" flipV="1">
            <a:off x="9019775" y="2688250"/>
            <a:ext cx="937342" cy="640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273838" y="4206354"/>
            <a:ext cx="1057851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empty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347238" y="5058241"/>
            <a:ext cx="1345075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 empty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6" idx="3"/>
            <a:endCxn id="20" idx="1"/>
          </p:cNvCxnSpPr>
          <p:nvPr/>
        </p:nvCxnSpPr>
        <p:spPr>
          <a:xfrm flipV="1">
            <a:off x="9814015" y="4493570"/>
            <a:ext cx="4598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21" idx="0"/>
          </p:cNvCxnSpPr>
          <p:nvPr/>
        </p:nvCxnSpPr>
        <p:spPr>
          <a:xfrm>
            <a:off x="9019776" y="4827678"/>
            <a:ext cx="0" cy="23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菱形 46"/>
          <p:cNvSpPr/>
          <p:nvPr/>
        </p:nvSpPr>
        <p:spPr>
          <a:xfrm>
            <a:off x="8097657" y="5925573"/>
            <a:ext cx="1844233" cy="831161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Hidden file?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21" idx="2"/>
            <a:endCxn id="47" idx="0"/>
          </p:cNvCxnSpPr>
          <p:nvPr/>
        </p:nvCxnSpPr>
        <p:spPr>
          <a:xfrm flipH="1">
            <a:off x="9019774" y="5632672"/>
            <a:ext cx="2" cy="29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0369798" y="6056952"/>
            <a:ext cx="1008185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699666" y="6050821"/>
            <a:ext cx="1057851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47" idx="1"/>
            <a:endCxn id="61" idx="3"/>
          </p:cNvCxnSpPr>
          <p:nvPr/>
        </p:nvCxnSpPr>
        <p:spPr>
          <a:xfrm flipH="1" flipV="1">
            <a:off x="7757517" y="6338037"/>
            <a:ext cx="340140" cy="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60" idx="1"/>
          </p:cNvCxnSpPr>
          <p:nvPr/>
        </p:nvCxnSpPr>
        <p:spPr>
          <a:xfrm>
            <a:off x="9941890" y="6341154"/>
            <a:ext cx="427908" cy="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</a:t>
            </a:r>
            <a:r>
              <a:rPr lang="zh-CN" altLang="en-US" dirty="0" smtClean="0"/>
              <a:t>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9445003" cy="466241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输入分析</a:t>
            </a:r>
            <a:endParaRPr lang="en-US" altLang="zh-CN" dirty="0" smtClean="0"/>
          </a:p>
          <a:p>
            <a:pPr lvl="1"/>
            <a:r>
              <a:rPr lang="en-US" altLang="zh-CN" dirty="0"/>
              <a:t>public List&lt;Node&gt; </a:t>
            </a:r>
            <a:r>
              <a:rPr lang="en-US" altLang="zh-CN" dirty="0" err="1" smtClean="0"/>
              <a:t>Shortestpath</a:t>
            </a:r>
            <a:r>
              <a:rPr lang="en-US" altLang="zh-CN" dirty="0" smtClean="0"/>
              <a:t>(Node </a:t>
            </a:r>
            <a:r>
              <a:rPr lang="en-US" altLang="zh-CN" dirty="0"/>
              <a:t>start, Node end</a:t>
            </a:r>
            <a:r>
              <a:rPr lang="en-US" altLang="zh-CN" dirty="0" smtClean="0"/>
              <a:t>) throw </a:t>
            </a:r>
            <a:r>
              <a:rPr lang="en-US" altLang="zh-CN" dirty="0" err="1" smtClean="0"/>
              <a:t>NoPathFoundException</a:t>
            </a:r>
            <a:endParaRPr lang="en-US" altLang="zh-CN" dirty="0"/>
          </a:p>
          <a:p>
            <a:pPr lvl="1"/>
            <a:r>
              <a:rPr lang="en-US" altLang="zh-CN" dirty="0"/>
              <a:t>/*@requires: </a:t>
            </a:r>
            <a:r>
              <a:rPr lang="en-US" altLang="zh-CN" dirty="0" err="1"/>
              <a:t>this.contains</a:t>
            </a:r>
            <a:r>
              <a:rPr lang="en-US" altLang="zh-CN" dirty="0"/>
              <a:t>(start) &amp;&amp; </a:t>
            </a:r>
            <a:r>
              <a:rPr lang="en-US" altLang="zh-CN" dirty="0" err="1"/>
              <a:t>this.contains</a:t>
            </a:r>
            <a:r>
              <a:rPr lang="en-US" altLang="zh-CN" dirty="0"/>
              <a:t>(end)</a:t>
            </a:r>
          </a:p>
          <a:p>
            <a:pPr lvl="1"/>
            <a:r>
              <a:rPr lang="en-US" altLang="zh-CN" dirty="0"/>
              <a:t>    @modifies: this</a:t>
            </a:r>
          </a:p>
          <a:p>
            <a:pPr lvl="1"/>
            <a:r>
              <a:rPr lang="en-US" altLang="zh-CN" dirty="0"/>
              <a:t>    @effects: \result!=null ==&gt; (\result[0] == start) &amp;&amp; (\result[\result.length-1]==end) &amp;&amp; (\all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 0&lt;=</a:t>
            </a:r>
            <a:r>
              <a:rPr lang="en-US" altLang="zh-CN" dirty="0" err="1"/>
              <a:t>i</a:t>
            </a:r>
            <a:r>
              <a:rPr lang="en-US" altLang="zh-CN" dirty="0"/>
              <a:t>&lt;\result.length-1; </a:t>
            </a:r>
            <a:r>
              <a:rPr lang="en-US" altLang="zh-CN" dirty="0" err="1"/>
              <a:t>this.connects</a:t>
            </a:r>
            <a:r>
              <a:rPr lang="en-US" altLang="zh-CN" dirty="0"/>
              <a:t>(\result[</a:t>
            </a:r>
            <a:r>
              <a:rPr lang="en-US" altLang="zh-CN" dirty="0" err="1"/>
              <a:t>i</a:t>
            </a:r>
            <a:r>
              <a:rPr lang="en-US" altLang="zh-CN" dirty="0"/>
              <a:t>], \result[i+1])) &amp;&amp; (\all List&lt;Node&gt; p; p[0]==start &amp;&amp; p[p.length-1]==end &amp;&amp; \all </a:t>
            </a:r>
            <a:r>
              <a:rPr lang="en-US" altLang="zh-CN" dirty="0" err="1"/>
              <a:t>int</a:t>
            </a:r>
            <a:r>
              <a:rPr lang="en-US" altLang="zh-CN" dirty="0"/>
              <a:t> j; 0&lt;=j&lt;\result.length-1; </a:t>
            </a:r>
            <a:r>
              <a:rPr lang="en-US" altLang="zh-CN" dirty="0" err="1"/>
              <a:t>this.connects</a:t>
            </a:r>
            <a:r>
              <a:rPr lang="en-US" altLang="zh-CN" dirty="0"/>
              <a:t>(p[j], p[j+1]) &amp;&amp; </a:t>
            </a:r>
            <a:r>
              <a:rPr lang="en-US" altLang="zh-CN" dirty="0" err="1"/>
              <a:t>p.length</a:t>
            </a:r>
            <a:r>
              <a:rPr lang="en-US" altLang="zh-CN" dirty="0"/>
              <a:t> &gt;=\</a:t>
            </a:r>
            <a:r>
              <a:rPr lang="en-US" altLang="zh-CN" dirty="0" err="1"/>
              <a:t>result.length</a:t>
            </a:r>
            <a:r>
              <a:rPr lang="en-US" altLang="zh-CN" dirty="0"/>
              <a:t>)*/</a:t>
            </a:r>
          </a:p>
          <a:p>
            <a:pPr lvl="1"/>
            <a:r>
              <a:rPr lang="zh-CN" altLang="en-US" dirty="0" smtClean="0"/>
              <a:t>输入不只是方法参数，还可包括对象状态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对象状态要求可以不同于对象不变式要求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输入划分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Graph</a:t>
            </a:r>
            <a:r>
              <a:rPr lang="zh-CN" altLang="en-US" dirty="0" smtClean="0"/>
              <a:t>无效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Graph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(Start, end)</a:t>
            </a:r>
            <a:r>
              <a:rPr lang="zh-CN" altLang="en-US" dirty="0"/>
              <a:t>不</a:t>
            </a:r>
            <a:r>
              <a:rPr lang="zh-CN" altLang="en-US" dirty="0" smtClean="0"/>
              <a:t>在图中</a:t>
            </a:r>
            <a:endParaRPr lang="en-US" altLang="zh-CN" dirty="0" smtClean="0"/>
          </a:p>
          <a:p>
            <a:pPr lvl="3"/>
            <a:r>
              <a:rPr lang="en-US" altLang="zh-CN" dirty="0"/>
              <a:t>(Start, end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</a:t>
            </a:r>
            <a:r>
              <a:rPr lang="zh-CN" altLang="en-US" dirty="0"/>
              <a:t>图中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(Start, end)</a:t>
            </a:r>
            <a:r>
              <a:rPr lang="zh-CN" altLang="en-US" dirty="0" smtClean="0"/>
              <a:t>不连通</a:t>
            </a:r>
            <a:endParaRPr lang="en-US" altLang="zh-CN" dirty="0" smtClean="0"/>
          </a:p>
          <a:p>
            <a:pPr lvl="4"/>
            <a:r>
              <a:rPr lang="en-US" altLang="zh-CN" dirty="0"/>
              <a:t>(Start, end</a:t>
            </a:r>
            <a:r>
              <a:rPr lang="en-US" altLang="zh-CN" dirty="0" smtClean="0"/>
              <a:t>)</a:t>
            </a:r>
            <a:r>
              <a:rPr lang="zh-CN" altLang="en-US" dirty="0" smtClean="0"/>
              <a:t>连通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单一路径</a:t>
            </a:r>
            <a:endParaRPr lang="en-US" altLang="zh-CN" dirty="0" smtClean="0"/>
          </a:p>
          <a:p>
            <a:pPr lvl="5"/>
            <a:r>
              <a:rPr lang="zh-CN" altLang="en-US" dirty="0"/>
              <a:t>多路径</a:t>
            </a:r>
            <a:endParaRPr lang="en-US" altLang="zh-CN" dirty="0" smtClean="0"/>
          </a:p>
        </p:txBody>
      </p:sp>
      <p:sp>
        <p:nvSpPr>
          <p:cNvPr id="23" name="椭圆 22"/>
          <p:cNvSpPr/>
          <p:nvPr/>
        </p:nvSpPr>
        <p:spPr>
          <a:xfrm>
            <a:off x="10668443" y="2196604"/>
            <a:ext cx="1359877" cy="63304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24" name="菱形 23"/>
          <p:cNvSpPr/>
          <p:nvPr/>
        </p:nvSpPr>
        <p:spPr>
          <a:xfrm>
            <a:off x="10668443" y="3123791"/>
            <a:ext cx="1359877" cy="668215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26" name="菱形 25"/>
          <p:cNvSpPr/>
          <p:nvPr/>
        </p:nvSpPr>
        <p:spPr>
          <a:xfrm>
            <a:off x="9103212" y="4019106"/>
            <a:ext cx="1359877" cy="668215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start, end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23" idx="4"/>
            <a:endCxn id="24" idx="0"/>
          </p:cNvCxnSpPr>
          <p:nvPr/>
        </p:nvCxnSpPr>
        <p:spPr>
          <a:xfrm>
            <a:off x="11348382" y="2829650"/>
            <a:ext cx="0" cy="2941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0" idx="2"/>
            <a:endCxn id="26" idx="0"/>
          </p:cNvCxnSpPr>
          <p:nvPr/>
        </p:nvCxnSpPr>
        <p:spPr>
          <a:xfrm flipH="1">
            <a:off x="9783151" y="3743021"/>
            <a:ext cx="1" cy="2760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0607919" y="4051181"/>
            <a:ext cx="1491762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Invalid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279059" y="3168590"/>
            <a:ext cx="1008185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Valid</a:t>
            </a:r>
            <a:endParaRPr lang="zh-CN" altLang="en-US" dirty="0"/>
          </a:p>
        </p:txBody>
      </p:sp>
      <p:cxnSp>
        <p:nvCxnSpPr>
          <p:cNvPr id="31" name="直接箭头连接符 14"/>
          <p:cNvCxnSpPr>
            <a:stCxn id="24" idx="2"/>
            <a:endCxn id="29" idx="0"/>
          </p:cNvCxnSpPr>
          <p:nvPr/>
        </p:nvCxnSpPr>
        <p:spPr>
          <a:xfrm>
            <a:off x="11348382" y="3792006"/>
            <a:ext cx="5418" cy="25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1"/>
            <a:endCxn id="30" idx="3"/>
          </p:cNvCxnSpPr>
          <p:nvPr/>
        </p:nvCxnSpPr>
        <p:spPr>
          <a:xfrm flipH="1" flipV="1">
            <a:off x="10287244" y="3455806"/>
            <a:ext cx="381199" cy="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066137" y="4065999"/>
            <a:ext cx="1491762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 All Existed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275018" y="4997252"/>
            <a:ext cx="1008185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Existed</a:t>
            </a:r>
            <a:endParaRPr lang="zh-CN" altLang="en-US" dirty="0"/>
          </a:p>
        </p:txBody>
      </p:sp>
      <p:cxnSp>
        <p:nvCxnSpPr>
          <p:cNvPr id="35" name="直接箭头连接符 21"/>
          <p:cNvCxnSpPr>
            <a:stCxn id="26" idx="1"/>
            <a:endCxn id="33" idx="3"/>
          </p:cNvCxnSpPr>
          <p:nvPr/>
        </p:nvCxnSpPr>
        <p:spPr>
          <a:xfrm flipH="1">
            <a:off x="8557899" y="4353214"/>
            <a:ext cx="545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6" idx="2"/>
            <a:endCxn id="34" idx="0"/>
          </p:cNvCxnSpPr>
          <p:nvPr/>
        </p:nvCxnSpPr>
        <p:spPr>
          <a:xfrm flipH="1">
            <a:off x="9779111" y="4687321"/>
            <a:ext cx="4040" cy="30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菱形 44"/>
          <p:cNvSpPr/>
          <p:nvPr/>
        </p:nvSpPr>
        <p:spPr>
          <a:xfrm>
            <a:off x="7132079" y="4956501"/>
            <a:ext cx="1359877" cy="668215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start, end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34" idx="1"/>
            <a:endCxn id="45" idx="3"/>
          </p:cNvCxnSpPr>
          <p:nvPr/>
        </p:nvCxnSpPr>
        <p:spPr>
          <a:xfrm flipH="1">
            <a:off x="8491956" y="5284468"/>
            <a:ext cx="783062" cy="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301719" y="4065997"/>
            <a:ext cx="1491762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 Connected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910694" y="5474731"/>
            <a:ext cx="1224495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Connected</a:t>
            </a:r>
            <a:endParaRPr lang="zh-CN" altLang="en-US" dirty="0"/>
          </a:p>
        </p:txBody>
      </p:sp>
      <p:cxnSp>
        <p:nvCxnSpPr>
          <p:cNvPr id="51" name="直接箭头连接符 21"/>
          <p:cNvCxnSpPr>
            <a:stCxn id="45" idx="2"/>
            <a:endCxn id="50" idx="3"/>
          </p:cNvCxnSpPr>
          <p:nvPr/>
        </p:nvCxnSpPr>
        <p:spPr>
          <a:xfrm rot="5400000">
            <a:off x="6904989" y="4854917"/>
            <a:ext cx="137231" cy="1676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21"/>
          <p:cNvCxnSpPr>
            <a:stCxn id="45" idx="1"/>
            <a:endCxn id="49" idx="2"/>
          </p:cNvCxnSpPr>
          <p:nvPr/>
        </p:nvCxnSpPr>
        <p:spPr>
          <a:xfrm rot="10800000">
            <a:off x="6047601" y="4640429"/>
            <a:ext cx="1084479" cy="650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菱形 24"/>
          <p:cNvSpPr/>
          <p:nvPr/>
        </p:nvSpPr>
        <p:spPr>
          <a:xfrm>
            <a:off x="6163954" y="6153928"/>
            <a:ext cx="1359877" cy="668215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start, end</a:t>
            </a:r>
            <a:endParaRPr lang="zh-CN" altLang="en-US" dirty="0"/>
          </a:p>
        </p:txBody>
      </p:sp>
      <p:cxnSp>
        <p:nvCxnSpPr>
          <p:cNvPr id="37" name="直接箭头连接符 21"/>
          <p:cNvCxnSpPr>
            <a:stCxn id="50" idx="1"/>
            <a:endCxn id="25" idx="1"/>
          </p:cNvCxnSpPr>
          <p:nvPr/>
        </p:nvCxnSpPr>
        <p:spPr>
          <a:xfrm rot="10800000" flipH="1" flipV="1">
            <a:off x="4910694" y="5761946"/>
            <a:ext cx="1253260" cy="726089"/>
          </a:xfrm>
          <a:prstGeom prst="bentConnector3">
            <a:avLst>
              <a:gd name="adj1" fmla="val -18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452877" y="6200819"/>
            <a:ext cx="1443554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Single path</a:t>
            </a:r>
            <a:endParaRPr lang="zh-CN" altLang="en-US" dirty="0"/>
          </a:p>
        </p:txBody>
      </p:sp>
      <p:cxnSp>
        <p:nvCxnSpPr>
          <p:cNvPr id="39" name="直接箭头连接符 21"/>
          <p:cNvCxnSpPr>
            <a:stCxn id="25" idx="3"/>
            <a:endCxn id="38" idx="1"/>
          </p:cNvCxnSpPr>
          <p:nvPr/>
        </p:nvCxnSpPr>
        <p:spPr>
          <a:xfrm flipV="1">
            <a:off x="7523831" y="6488035"/>
            <a:ext cx="292904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973421" y="5623440"/>
            <a:ext cx="1695022" cy="574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multiple paths</a:t>
            </a:r>
            <a:endParaRPr lang="zh-CN" altLang="en-US" dirty="0"/>
          </a:p>
        </p:txBody>
      </p:sp>
      <p:cxnSp>
        <p:nvCxnSpPr>
          <p:cNvPr id="41" name="直接箭头连接符 21"/>
          <p:cNvCxnSpPr>
            <a:stCxn id="25" idx="0"/>
            <a:endCxn id="40" idx="1"/>
          </p:cNvCxnSpPr>
          <p:nvPr/>
        </p:nvCxnSpPr>
        <p:spPr>
          <a:xfrm rot="5400000" flipH="1" flipV="1">
            <a:off x="7787021" y="4967528"/>
            <a:ext cx="243272" cy="2129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输入分析得到输入划分树</a:t>
            </a:r>
            <a:endParaRPr lang="en-US" altLang="zh-CN" dirty="0" smtClean="0"/>
          </a:p>
          <a:p>
            <a:r>
              <a:rPr lang="zh-CN" altLang="en-US" dirty="0" smtClean="0"/>
              <a:t>检查后置条件对于不同分类的处理情况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确保都有明确处理</a:t>
            </a:r>
            <a:endParaRPr lang="en-US" altLang="zh-CN" dirty="0" smtClean="0"/>
          </a:p>
          <a:p>
            <a:r>
              <a:rPr lang="en-US" altLang="zh-CN" sz="2400" dirty="0"/>
              <a:t>public Vector&lt;String&gt; scan4subs(String </a:t>
            </a:r>
            <a:r>
              <a:rPr lang="en-US" altLang="zh-CN" sz="2400" dirty="0" err="1"/>
              <a:t>dir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 smtClean="0"/>
              <a:t>/*@</a:t>
            </a:r>
            <a:r>
              <a:rPr lang="en-US" altLang="zh-CN" sz="2400" dirty="0"/>
              <a:t>requires: </a:t>
            </a:r>
            <a:r>
              <a:rPr lang="en-US" altLang="zh-CN" sz="2400" dirty="0" err="1"/>
              <a:t>Files.isDirectory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 == true</a:t>
            </a:r>
            <a:r>
              <a:rPr lang="en-US" altLang="zh-CN" sz="2400" i="1" dirty="0" smtClean="0"/>
              <a:t> </a:t>
            </a:r>
          </a:p>
          <a:p>
            <a:r>
              <a:rPr lang="en-US" altLang="zh-CN" sz="2400" dirty="0"/>
              <a:t>@effects: \all String p; </a:t>
            </a:r>
            <a:r>
              <a:rPr lang="en-US" altLang="zh-CN" sz="2400" dirty="0" err="1"/>
              <a:t>p.substring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).equals(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); new </a:t>
            </a:r>
            <a:r>
              <a:rPr lang="en-US" altLang="zh-CN" sz="2400" dirty="0" smtClean="0"/>
              <a:t>File(</a:t>
            </a:r>
            <a:r>
              <a:rPr lang="en-US" altLang="zh-CN" sz="2400" dirty="0" err="1" smtClean="0"/>
              <a:t>dir</a:t>
            </a:r>
            <a:r>
              <a:rPr lang="en-US" altLang="zh-CN" sz="2400" dirty="0"/>
              <a:t>)).</a:t>
            </a:r>
            <a:r>
              <a:rPr lang="en-US" altLang="zh-CN" sz="2400" dirty="0" err="1"/>
              <a:t>listFiles</a:t>
            </a:r>
            <a:r>
              <a:rPr lang="en-US" altLang="zh-CN" sz="2400" dirty="0"/>
              <a:t>().contains(p) </a:t>
            </a:r>
            <a:r>
              <a:rPr lang="en-US" altLang="zh-CN" sz="2400" dirty="0" smtClean="0"/>
              <a:t>==&gt; \</a:t>
            </a:r>
            <a:r>
              <a:rPr lang="en-US" altLang="zh-CN" sz="2400" dirty="0" err="1"/>
              <a:t>result.contains</a:t>
            </a:r>
            <a:r>
              <a:rPr lang="en-US" altLang="zh-CN" sz="2400" dirty="0"/>
              <a:t>(p); </a:t>
            </a:r>
          </a:p>
          <a:p>
            <a:r>
              <a:rPr lang="en-US" altLang="zh-CN" sz="2400" dirty="0"/>
              <a:t>\</a:t>
            </a:r>
            <a:r>
              <a:rPr lang="en-US" altLang="zh-CN" sz="2400" dirty="0" err="1"/>
              <a:t>result.size</a:t>
            </a:r>
            <a:r>
              <a:rPr lang="en-US" altLang="zh-CN" sz="2400" dirty="0"/>
              <a:t> == (new File(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)).</a:t>
            </a:r>
            <a:r>
              <a:rPr lang="en-US" altLang="zh-CN" sz="2400" dirty="0" err="1"/>
              <a:t>listFiles</a:t>
            </a:r>
            <a:r>
              <a:rPr lang="en-US" altLang="zh-CN" sz="2400" dirty="0"/>
              <a:t>().length*/</a:t>
            </a:r>
          </a:p>
        </p:txBody>
      </p:sp>
      <p:sp>
        <p:nvSpPr>
          <p:cNvPr id="4" name="矩形 3"/>
          <p:cNvSpPr/>
          <p:nvPr/>
        </p:nvSpPr>
        <p:spPr>
          <a:xfrm>
            <a:off x="6429678" y="3219347"/>
            <a:ext cx="3559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throws </a:t>
            </a:r>
            <a:r>
              <a:rPr lang="en-US" altLang="zh-CN" sz="2400" dirty="0" err="1"/>
              <a:t>InvalidDIRException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085488" y="5364759"/>
            <a:ext cx="981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/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Files.isDirectory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str</a:t>
            </a:r>
            <a:r>
              <a:rPr lang="en-US" altLang="zh-CN" sz="2400" dirty="0"/>
              <a:t>) == </a:t>
            </a:r>
            <a:r>
              <a:rPr lang="en-US" altLang="zh-CN" sz="2400" dirty="0" smtClean="0"/>
              <a:t>false)</a:t>
            </a:r>
            <a:r>
              <a:rPr lang="en-US" altLang="zh-CN" sz="2400" i="1" dirty="0" smtClean="0"/>
              <a:t> ==&gt; </a:t>
            </a:r>
            <a:r>
              <a:rPr lang="en-US" altLang="zh-CN" sz="2400" i="1" dirty="0" err="1" smtClean="0"/>
              <a:t>exceptional_behavior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InvalidDIRException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梳理</a:t>
            </a:r>
            <a:r>
              <a:rPr lang="zh-CN" altLang="en-US" dirty="0" smtClean="0"/>
              <a:t>后置条件中明确的执行效果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&lt;effect Y1&gt; with &lt;input partition X1&gt;</a:t>
            </a:r>
          </a:p>
          <a:p>
            <a:pPr lvl="1"/>
            <a:r>
              <a:rPr lang="en-US" altLang="zh-CN" dirty="0"/>
              <a:t>&lt;effect </a:t>
            </a:r>
            <a:r>
              <a:rPr lang="en-US" altLang="zh-CN" dirty="0" smtClean="0"/>
              <a:t>Y2&gt; </a:t>
            </a:r>
            <a:r>
              <a:rPr lang="en-US" altLang="zh-CN" dirty="0"/>
              <a:t>with </a:t>
            </a:r>
            <a:r>
              <a:rPr lang="en-US" altLang="zh-CN" dirty="0" smtClean="0"/>
              <a:t>&lt;input partition X2&gt;</a:t>
            </a:r>
            <a:endParaRPr lang="en-US" altLang="zh-CN" dirty="0"/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/>
              <a:t>Vector&lt;String&gt; scan4subs(String </a:t>
            </a:r>
            <a:r>
              <a:rPr lang="en-US" altLang="zh-CN" dirty="0" err="1"/>
              <a:t>dir</a:t>
            </a:r>
            <a:r>
              <a:rPr lang="en-US" altLang="zh-CN" dirty="0" smtClean="0"/>
              <a:t>) </a:t>
            </a:r>
            <a:r>
              <a:rPr lang="en-US" altLang="zh-CN" dirty="0"/>
              <a:t>throws </a:t>
            </a:r>
            <a:r>
              <a:rPr lang="en-US" altLang="zh-CN" dirty="0" err="1" smtClean="0"/>
              <a:t>InvalidDIRException</a:t>
            </a:r>
            <a:endParaRPr lang="en-US" altLang="zh-CN" dirty="0"/>
          </a:p>
          <a:p>
            <a:r>
              <a:rPr lang="en-US" altLang="zh-CN" dirty="0" smtClean="0"/>
              <a:t>/*</a:t>
            </a:r>
            <a:r>
              <a:rPr lang="en-US" altLang="zh-CN" sz="2400" dirty="0" smtClean="0"/>
              <a:t>@</a:t>
            </a:r>
            <a:r>
              <a:rPr lang="en-US" altLang="zh-CN" sz="2400" dirty="0"/>
              <a:t>effects: \all String p; </a:t>
            </a:r>
            <a:r>
              <a:rPr lang="en-US" altLang="zh-CN" sz="2400" dirty="0" err="1"/>
              <a:t>p.substring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).equals(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); new </a:t>
            </a:r>
            <a:r>
              <a:rPr lang="en-US" altLang="zh-CN" sz="2400" dirty="0" smtClean="0"/>
              <a:t>File(</a:t>
            </a: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).</a:t>
            </a:r>
            <a:r>
              <a:rPr lang="en-US" altLang="zh-CN" sz="2400" dirty="0" err="1"/>
              <a:t>listFiles</a:t>
            </a:r>
            <a:r>
              <a:rPr lang="en-US" altLang="zh-CN" sz="2400" dirty="0"/>
              <a:t>().contains(p)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==&gt;  \</a:t>
            </a:r>
            <a:r>
              <a:rPr lang="en-US" altLang="zh-CN" sz="2400" dirty="0" err="1"/>
              <a:t>result.contains</a:t>
            </a:r>
            <a:r>
              <a:rPr lang="en-US" altLang="zh-CN" sz="2400" dirty="0"/>
              <a:t>(p); </a:t>
            </a:r>
          </a:p>
          <a:p>
            <a:r>
              <a:rPr lang="en-US" altLang="zh-CN" sz="2400" dirty="0" smtClean="0"/>
              <a:t>      \</a:t>
            </a:r>
            <a:r>
              <a:rPr lang="en-US" altLang="zh-CN" sz="2400" dirty="0" err="1"/>
              <a:t>result.size</a:t>
            </a:r>
            <a:r>
              <a:rPr lang="en-US" altLang="zh-CN" sz="2400" dirty="0"/>
              <a:t> == (new File(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)).</a:t>
            </a:r>
            <a:r>
              <a:rPr lang="en-US" altLang="zh-CN" sz="2400" dirty="0" err="1"/>
              <a:t>listFiles</a:t>
            </a:r>
            <a:r>
              <a:rPr lang="en-US" altLang="zh-CN" sz="2400" dirty="0"/>
              <a:t>().</a:t>
            </a:r>
            <a:r>
              <a:rPr lang="en-US" altLang="zh-CN" sz="2400" dirty="0" smtClean="0"/>
              <a:t>length</a:t>
            </a:r>
          </a:p>
          <a:p>
            <a:r>
              <a:rPr lang="en-US" altLang="zh-CN" sz="2400" dirty="0" smtClean="0"/>
              <a:t>      (</a:t>
            </a:r>
            <a:r>
              <a:rPr lang="en-US" altLang="zh-CN" sz="2400" dirty="0" err="1"/>
              <a:t>Files.isDirectory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 == false)</a:t>
            </a:r>
            <a:r>
              <a:rPr lang="en-US" altLang="zh-CN" sz="2400" i="1" dirty="0"/>
              <a:t> ==&gt; </a:t>
            </a:r>
            <a:r>
              <a:rPr lang="en-US" altLang="zh-CN" sz="2400" i="1" dirty="0" err="1"/>
              <a:t>exceptional_behavior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InvalidDIRException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*/ </a:t>
            </a:r>
            <a:endParaRPr lang="en-US" altLang="zh-CN" sz="2400" dirty="0"/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 err="1" smtClean="0"/>
              <a:t>InvalidDIRException</a:t>
            </a:r>
            <a:r>
              <a:rPr lang="en-US" altLang="zh-CN" dirty="0" smtClean="0"/>
              <a:t> thrown&gt; with &lt;</a:t>
            </a:r>
            <a:r>
              <a:rPr lang="en-US" altLang="zh-CN" dirty="0"/>
              <a:t> </a:t>
            </a:r>
            <a:r>
              <a:rPr lang="en-US" altLang="zh-CN" dirty="0" err="1"/>
              <a:t>Files.isDirectory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== false </a:t>
            </a:r>
            <a:r>
              <a:rPr lang="en-US" altLang="zh-CN" dirty="0" smtClean="0"/>
              <a:t>&gt;</a:t>
            </a:r>
          </a:p>
          <a:p>
            <a:pPr lvl="2"/>
            <a:r>
              <a:rPr lang="en-US" altLang="zh-CN" dirty="0" smtClean="0"/>
              <a:t>&lt;\</a:t>
            </a:r>
            <a:r>
              <a:rPr lang="en-US" altLang="zh-CN" dirty="0" err="1" smtClean="0"/>
              <a:t>result.size</a:t>
            </a:r>
            <a:r>
              <a:rPr lang="en-US" altLang="zh-CN" dirty="0" smtClean="0"/>
              <a:t>==0&gt; with &lt;empty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&gt;</a:t>
            </a:r>
          </a:p>
          <a:p>
            <a:pPr lvl="2"/>
            <a:r>
              <a:rPr lang="en-US" altLang="zh-CN" dirty="0" smtClean="0"/>
              <a:t>&lt;\</a:t>
            </a:r>
            <a:r>
              <a:rPr lang="en-US" altLang="zh-CN" dirty="0" err="1" smtClean="0"/>
              <a:t>result.size</a:t>
            </a:r>
            <a:r>
              <a:rPr lang="en-US" altLang="zh-CN" dirty="0" smtClean="0"/>
              <a:t>=F(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&amp;&amp; \</a:t>
            </a:r>
            <a:r>
              <a:rPr lang="en-US" altLang="zh-CN" dirty="0" err="1" smtClean="0"/>
              <a:t>result.contains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.name) for any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in F(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)&gt; with &lt;no hidden file in F(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)&gt;</a:t>
            </a:r>
          </a:p>
          <a:p>
            <a:pPr lvl="2"/>
            <a:r>
              <a:rPr lang="en-US" altLang="zh-CN" dirty="0" smtClean="0"/>
              <a:t>&lt;\</a:t>
            </a:r>
            <a:r>
              <a:rPr lang="en-US" altLang="zh-CN" dirty="0" err="1" smtClean="0"/>
              <a:t>result.size</a:t>
            </a:r>
            <a:r>
              <a:rPr lang="en-US" altLang="zh-CN" dirty="0" smtClean="0"/>
              <a:t>=F(</a:t>
            </a:r>
            <a:r>
              <a:rPr lang="en-US" altLang="zh-CN" dirty="0" err="1" smtClean="0"/>
              <a:t>dir</a:t>
            </a:r>
            <a:r>
              <a:rPr lang="en-US" altLang="zh-CN" dirty="0"/>
              <a:t>).</a:t>
            </a:r>
            <a:r>
              <a:rPr lang="en-US" altLang="zh-CN" dirty="0" err="1"/>
              <a:t>num</a:t>
            </a:r>
            <a:r>
              <a:rPr lang="en-US" altLang="zh-CN" dirty="0"/>
              <a:t> &amp;&amp; 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result.contains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.name</a:t>
            </a:r>
            <a:r>
              <a:rPr lang="en-US" altLang="zh-CN" dirty="0"/>
              <a:t>) for any </a:t>
            </a:r>
            <a:r>
              <a:rPr lang="en-US" altLang="zh-CN" i="1" dirty="0"/>
              <a:t>f</a:t>
            </a:r>
            <a:r>
              <a:rPr lang="en-US" altLang="zh-CN" dirty="0"/>
              <a:t> in F(</a:t>
            </a:r>
            <a:r>
              <a:rPr lang="en-US" altLang="zh-CN" dirty="0" err="1"/>
              <a:t>dir</a:t>
            </a:r>
            <a:r>
              <a:rPr lang="en-US" altLang="zh-CN" dirty="0"/>
              <a:t>)&gt; with </a:t>
            </a:r>
            <a:r>
              <a:rPr lang="en-US" altLang="zh-CN" dirty="0" smtClean="0"/>
              <a:t>&lt;with </a:t>
            </a:r>
            <a:r>
              <a:rPr lang="en-US" altLang="zh-CN" dirty="0"/>
              <a:t>hidden file in F(</a:t>
            </a:r>
            <a:r>
              <a:rPr lang="en-US" altLang="zh-CN" dirty="0" err="1"/>
              <a:t>dir</a:t>
            </a:r>
            <a:r>
              <a:rPr lang="en-US" altLang="zh-CN" dirty="0" smtClean="0"/>
              <a:t>)&gt;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正确性内涵分析</a:t>
            </a:r>
            <a:endParaRPr lang="en-US" altLang="zh-CN" dirty="0" smtClean="0"/>
          </a:p>
          <a:p>
            <a:r>
              <a:rPr lang="zh-CN" altLang="en-US" dirty="0" smtClean="0"/>
              <a:t>类实现的正确性论证</a:t>
            </a:r>
            <a:endParaRPr lang="en-US" altLang="zh-CN" dirty="0" smtClean="0"/>
          </a:p>
          <a:p>
            <a:r>
              <a:rPr lang="zh-CN" altLang="en-US" dirty="0" smtClean="0"/>
              <a:t>方法实现的正确性论证</a:t>
            </a:r>
            <a:endParaRPr lang="en-US" altLang="zh-CN" dirty="0" smtClean="0"/>
          </a:p>
          <a:p>
            <a:r>
              <a:rPr lang="zh-CN" altLang="en-US" dirty="0" smtClean="0"/>
              <a:t>子类实现的正确性论证</a:t>
            </a:r>
            <a:endParaRPr lang="en-US" altLang="zh-CN" dirty="0" smtClean="0"/>
          </a:p>
          <a:p>
            <a:r>
              <a:rPr lang="zh-CN" altLang="en-US" dirty="0" smtClean="0"/>
              <a:t>实现正确性论证模板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44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梳理后置条件明确的执行效果</a:t>
            </a:r>
            <a:endParaRPr lang="en-US" altLang="zh-CN" dirty="0" smtClean="0"/>
          </a:p>
          <a:p>
            <a:pPr lvl="1"/>
            <a:r>
              <a:rPr lang="en-US" altLang="zh-CN" dirty="0"/>
              <a:t>public List&lt;Node&gt; </a:t>
            </a:r>
            <a:r>
              <a:rPr lang="en-US" altLang="zh-CN" dirty="0" err="1"/>
              <a:t>Shortestpath</a:t>
            </a:r>
            <a:r>
              <a:rPr lang="en-US" altLang="zh-CN" dirty="0"/>
              <a:t>(Node start, Node end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/*@requires: </a:t>
            </a:r>
            <a:r>
              <a:rPr lang="en-US" altLang="zh-CN" dirty="0" err="1"/>
              <a:t>this.contains</a:t>
            </a:r>
            <a:r>
              <a:rPr lang="en-US" altLang="zh-CN" dirty="0"/>
              <a:t>(start) &amp;&amp; </a:t>
            </a:r>
            <a:r>
              <a:rPr lang="en-US" altLang="zh-CN" dirty="0" err="1"/>
              <a:t>this.contains</a:t>
            </a:r>
            <a:r>
              <a:rPr lang="en-US" altLang="zh-CN" dirty="0"/>
              <a:t>(end)</a:t>
            </a:r>
          </a:p>
          <a:p>
            <a:pPr lvl="1"/>
            <a:r>
              <a:rPr lang="en-US" altLang="zh-CN" dirty="0"/>
              <a:t>    @modifies: this</a:t>
            </a:r>
          </a:p>
          <a:p>
            <a:pPr lvl="1"/>
            <a:r>
              <a:rPr lang="en-US" altLang="zh-CN" dirty="0" smtClean="0"/>
              <a:t>    @</a:t>
            </a:r>
            <a:r>
              <a:rPr lang="en-US" altLang="zh-CN" dirty="0"/>
              <a:t>effects: \result!=null ==&gt; (\result[0] == start) &amp;&amp; (\result[\result.length-1]==end) &amp;&amp; (\all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 0&lt;=</a:t>
            </a:r>
            <a:r>
              <a:rPr lang="en-US" altLang="zh-CN" dirty="0" err="1"/>
              <a:t>i</a:t>
            </a:r>
            <a:r>
              <a:rPr lang="en-US" altLang="zh-CN" dirty="0"/>
              <a:t>&lt;\result.length-1; </a:t>
            </a:r>
            <a:r>
              <a:rPr lang="en-US" altLang="zh-CN" dirty="0" err="1"/>
              <a:t>this.connects</a:t>
            </a:r>
            <a:r>
              <a:rPr lang="en-US" altLang="zh-CN" dirty="0"/>
              <a:t>(\result[</a:t>
            </a:r>
            <a:r>
              <a:rPr lang="en-US" altLang="zh-CN" dirty="0" err="1"/>
              <a:t>i</a:t>
            </a:r>
            <a:r>
              <a:rPr lang="en-US" altLang="zh-CN" dirty="0"/>
              <a:t>], \result[i+1])) &amp;&amp; (\all List&lt;Node&gt; p; p[0]==start &amp;&amp; p[p.length-1]==end &amp;&amp; \all </a:t>
            </a:r>
            <a:r>
              <a:rPr lang="en-US" altLang="zh-CN" dirty="0" err="1"/>
              <a:t>int</a:t>
            </a:r>
            <a:r>
              <a:rPr lang="en-US" altLang="zh-CN" dirty="0"/>
              <a:t> j; 0&lt;=j&lt;\result.length-1; </a:t>
            </a:r>
            <a:r>
              <a:rPr lang="en-US" altLang="zh-CN" dirty="0" err="1"/>
              <a:t>this.connects</a:t>
            </a:r>
            <a:r>
              <a:rPr lang="en-US" altLang="zh-CN" dirty="0"/>
              <a:t>(p[j], p[j+1]) &amp;&amp; </a:t>
            </a:r>
            <a:r>
              <a:rPr lang="en-US" altLang="zh-CN" dirty="0" err="1"/>
              <a:t>p.length</a:t>
            </a:r>
            <a:r>
              <a:rPr lang="en-US" altLang="zh-CN" dirty="0"/>
              <a:t> &gt;=\</a:t>
            </a:r>
            <a:r>
              <a:rPr lang="en-US" altLang="zh-CN" dirty="0" err="1"/>
              <a:t>result.length</a:t>
            </a:r>
            <a:r>
              <a:rPr lang="en-US" altLang="zh-CN" dirty="0"/>
              <a:t>)*/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&lt;\</a:t>
            </a:r>
            <a:r>
              <a:rPr lang="en-US" altLang="zh-CN" dirty="0" err="1" smtClean="0"/>
              <a:t>result.size</a:t>
            </a:r>
            <a:r>
              <a:rPr lang="en-US" altLang="zh-CN" dirty="0" smtClean="0"/>
              <a:t>==0&gt; with &lt;this does not have valid graph&gt;</a:t>
            </a:r>
          </a:p>
          <a:p>
            <a:pPr lvl="2"/>
            <a:r>
              <a:rPr lang="en-US" altLang="zh-CN" dirty="0" smtClean="0"/>
              <a:t>&lt;\</a:t>
            </a:r>
            <a:r>
              <a:rPr lang="en-US" altLang="zh-CN" dirty="0" err="1" smtClean="0"/>
              <a:t>result.size</a:t>
            </a:r>
            <a:r>
              <a:rPr lang="en-US" altLang="zh-CN" dirty="0" smtClean="0"/>
              <a:t>==0</a:t>
            </a:r>
            <a:r>
              <a:rPr lang="en-US" altLang="zh-CN" dirty="0"/>
              <a:t>&gt; with </a:t>
            </a:r>
            <a:r>
              <a:rPr lang="en-US" altLang="zh-CN" dirty="0" smtClean="0"/>
              <a:t>&lt;start or end is not </a:t>
            </a:r>
            <a:r>
              <a:rPr lang="en-US" altLang="zh-CN" dirty="0"/>
              <a:t>valid </a:t>
            </a:r>
            <a:r>
              <a:rPr lang="en-US" altLang="zh-CN" dirty="0" smtClean="0"/>
              <a:t>node in the graph&gt;</a:t>
            </a:r>
          </a:p>
          <a:p>
            <a:pPr lvl="2"/>
            <a:r>
              <a:rPr lang="en-US" altLang="zh-CN" dirty="0" smtClean="0"/>
              <a:t>&lt;\</a:t>
            </a:r>
            <a:r>
              <a:rPr lang="en-US" altLang="zh-CN" dirty="0" err="1" smtClean="0"/>
              <a:t>result.size</a:t>
            </a:r>
            <a:r>
              <a:rPr lang="en-US" altLang="zh-CN" dirty="0" smtClean="0"/>
              <a:t>==0</a:t>
            </a:r>
            <a:r>
              <a:rPr lang="en-US" altLang="zh-CN" dirty="0"/>
              <a:t>&gt; with </a:t>
            </a:r>
            <a:r>
              <a:rPr lang="en-US" altLang="zh-CN" dirty="0" smtClean="0"/>
              <a:t>&lt;start and end do not connect in the graph&gt;</a:t>
            </a:r>
          </a:p>
          <a:p>
            <a:pPr lvl="2"/>
            <a:r>
              <a:rPr lang="en-US" altLang="zh-CN" dirty="0"/>
              <a:t>&lt;(\all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 0&lt;=</a:t>
            </a:r>
            <a:r>
              <a:rPr lang="en-US" altLang="zh-CN" dirty="0" err="1"/>
              <a:t>i</a:t>
            </a:r>
            <a:r>
              <a:rPr lang="en-US" altLang="zh-CN" dirty="0"/>
              <a:t>&lt;\result.length-1; </a:t>
            </a:r>
            <a:r>
              <a:rPr lang="en-US" altLang="zh-CN" dirty="0" err="1"/>
              <a:t>this.connects</a:t>
            </a:r>
            <a:r>
              <a:rPr lang="en-US" altLang="zh-CN" dirty="0"/>
              <a:t>(\result[</a:t>
            </a:r>
            <a:r>
              <a:rPr lang="en-US" altLang="zh-CN" dirty="0" err="1"/>
              <a:t>i</a:t>
            </a:r>
            <a:r>
              <a:rPr lang="en-US" altLang="zh-CN" dirty="0"/>
              <a:t>], \result[i+1])) &amp;&amp; (\all List&lt;Node&gt; p; p[0]==start &amp;&amp; p[p.length-1]==end &amp;&amp; \all </a:t>
            </a:r>
            <a:r>
              <a:rPr lang="en-US" altLang="zh-CN" dirty="0" err="1"/>
              <a:t>int</a:t>
            </a:r>
            <a:r>
              <a:rPr lang="en-US" altLang="zh-CN" dirty="0"/>
              <a:t> j; 0&lt;=j&lt;\result.length-1; </a:t>
            </a:r>
            <a:r>
              <a:rPr lang="en-US" altLang="zh-CN" dirty="0" err="1"/>
              <a:t>this.connects</a:t>
            </a:r>
            <a:r>
              <a:rPr lang="en-US" altLang="zh-CN" dirty="0"/>
              <a:t>(p[j], p[j+1]) &amp;&amp; </a:t>
            </a:r>
            <a:r>
              <a:rPr lang="en-US" altLang="zh-CN" dirty="0" err="1"/>
              <a:t>p.length</a:t>
            </a:r>
            <a:r>
              <a:rPr lang="en-US" altLang="zh-CN" dirty="0"/>
              <a:t> &gt;=\</a:t>
            </a:r>
            <a:r>
              <a:rPr lang="en-US" altLang="zh-CN" dirty="0" err="1"/>
              <a:t>result.length</a:t>
            </a:r>
            <a:r>
              <a:rPr lang="en-US" altLang="zh-CN" dirty="0"/>
              <a:t>)&gt; </a:t>
            </a:r>
            <a:r>
              <a:rPr lang="en-US" altLang="zh-CN" dirty="0" smtClean="0"/>
              <a:t>with </a:t>
            </a:r>
            <a:r>
              <a:rPr lang="en-US" altLang="zh-CN" dirty="0"/>
              <a:t>&lt;start and end </a:t>
            </a:r>
            <a:r>
              <a:rPr lang="en-US" altLang="zh-CN" dirty="0" smtClean="0"/>
              <a:t>connect </a:t>
            </a:r>
            <a:r>
              <a:rPr lang="en-US" altLang="zh-CN" dirty="0"/>
              <a:t>in the graph</a:t>
            </a:r>
            <a:r>
              <a:rPr lang="en-US" altLang="zh-CN" dirty="0" smtClean="0"/>
              <a:t>&gt;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方法实现的正确性论证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针对输入的划分和处理分析完毕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每种输入情况都能被后置条件覆盖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对每种输入情况的处理都有明确的效果定义</a:t>
            </a:r>
            <a:endParaRPr lang="en-US" altLang="zh-CN" dirty="0" smtClean="0"/>
          </a:p>
          <a:p>
            <a:r>
              <a:rPr lang="zh-CN" altLang="en-US" dirty="0" smtClean="0"/>
              <a:t>对照代码实现进行论证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检查代码中所有的</a:t>
            </a:r>
            <a:r>
              <a:rPr lang="en-US" altLang="zh-CN" b="1" u="sng" dirty="0" smtClean="0">
                <a:solidFill>
                  <a:srgbClr val="FF0000"/>
                </a:solidFill>
              </a:rPr>
              <a:t>return</a:t>
            </a:r>
            <a:r>
              <a:rPr lang="zh-CN" altLang="en-US" dirty="0" smtClean="0"/>
              <a:t>点，回溯形成输出支撑路径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检查每个输出支撑路径的输出结果</a:t>
            </a:r>
            <a:r>
              <a:rPr lang="zh-CN" altLang="en-US" dirty="0"/>
              <a:t>集合</a:t>
            </a:r>
            <a:r>
              <a:rPr lang="zh-CN" altLang="en-US" dirty="0" smtClean="0"/>
              <a:t>和输入划分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是否能够映射到后置条件中的某个</a:t>
            </a:r>
            <a:r>
              <a:rPr lang="en-US" altLang="zh-CN" dirty="0" smtClean="0"/>
              <a:t>&lt;effect Y&gt; with &lt;partition X&gt;</a:t>
            </a:r>
          </a:p>
          <a:p>
            <a:pPr lvl="3"/>
            <a:r>
              <a:rPr lang="en-US" altLang="zh-CN" dirty="0" smtClean="0"/>
              <a:t>No, </a:t>
            </a:r>
            <a:r>
              <a:rPr lang="zh-CN" altLang="en-US" dirty="0" smtClean="0"/>
              <a:t>论证结束，实现不能满足规格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在此路径中是否修改了超出</a:t>
            </a:r>
            <a:r>
              <a:rPr lang="en-US" altLang="zh-CN" dirty="0" smtClean="0"/>
              <a:t>modifies</a:t>
            </a:r>
            <a:r>
              <a:rPr lang="zh-CN" altLang="en-US" dirty="0" smtClean="0"/>
              <a:t>列表之外的非局部对象</a:t>
            </a:r>
            <a:r>
              <a:rPr lang="en-US" altLang="zh-CN" dirty="0" smtClean="0"/>
              <a:t>/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3"/>
            <a:r>
              <a:rPr lang="en-US" altLang="zh-CN" dirty="0"/>
              <a:t>No, </a:t>
            </a:r>
            <a:r>
              <a:rPr lang="zh-CN" altLang="en-US" dirty="0"/>
              <a:t>论证结束，实现不能满足</a:t>
            </a:r>
            <a:r>
              <a:rPr lang="zh-CN" altLang="en-US" dirty="0" smtClean="0"/>
              <a:t>规格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检查所有</a:t>
            </a:r>
            <a:r>
              <a:rPr lang="en-US" altLang="zh-CN" dirty="0"/>
              <a:t>&lt;effect </a:t>
            </a:r>
            <a:r>
              <a:rPr lang="en-US" altLang="zh-CN" dirty="0" smtClean="0"/>
              <a:t>Y&gt; </a:t>
            </a:r>
            <a:r>
              <a:rPr lang="en-US" altLang="zh-CN" dirty="0"/>
              <a:t>with &lt;partition </a:t>
            </a:r>
            <a:r>
              <a:rPr lang="en-US" altLang="zh-CN" dirty="0" smtClean="0"/>
              <a:t>X&gt;</a:t>
            </a:r>
            <a:r>
              <a:rPr lang="zh-CN" altLang="en-US" dirty="0" smtClean="0"/>
              <a:t>都已被实现</a:t>
            </a:r>
            <a:endParaRPr lang="en-US" altLang="zh-CN" dirty="0" smtClean="0"/>
          </a:p>
          <a:p>
            <a:pPr lvl="2"/>
            <a:r>
              <a:rPr lang="en-US" altLang="zh-CN" dirty="0"/>
              <a:t>No, </a:t>
            </a:r>
            <a:r>
              <a:rPr lang="zh-CN" altLang="en-US" dirty="0"/>
              <a:t>论证结束，实现不能满足规格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方法实现的正确性论证</a:t>
            </a:r>
          </a:p>
        </p:txBody>
      </p:sp>
      <p:sp>
        <p:nvSpPr>
          <p:cNvPr id="4" name="矩形 3"/>
          <p:cNvSpPr/>
          <p:nvPr/>
        </p:nvSpPr>
        <p:spPr>
          <a:xfrm>
            <a:off x="1030146" y="3561191"/>
            <a:ext cx="10012101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choose (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n, Vector&lt;Integer&gt; set ) 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throws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EmptyException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{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/*@Effects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: (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this.size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==0)==&gt;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exceptional_behavior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EmptyException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this.size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&gt;0)==&gt;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\all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x; x&lt;=n;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this.contains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(x) &amp;&amp;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set.contains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(x) &amp;&amp;\result ==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set.size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*/</a:t>
            </a:r>
            <a:endParaRPr lang="en-US" altLang="zh-CN" dirty="0" smtClean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if(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els.size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( ) == 0) throw new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EmptyException</a:t>
            </a:r>
            <a:r>
              <a:rPr lang="en-US" altLang="zh-CN" dirty="0">
                <a:solidFill>
                  <a:srgbClr val="070707"/>
                </a:solidFill>
                <a:latin typeface="Arial" panose="020B0604020202020204" pitchFamily="34" charset="0"/>
              </a:rPr>
              <a:t>(”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IntSet.choose</a:t>
            </a:r>
            <a:r>
              <a:rPr lang="en-US" altLang="zh-CN" dirty="0" smtClean="0">
                <a:solidFill>
                  <a:srgbClr val="070707"/>
                </a:solidFill>
                <a:latin typeface="Arial" panose="020B0604020202020204" pitchFamily="34" charset="0"/>
              </a:rPr>
              <a:t>”);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for(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0;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els.size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();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++)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if(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els.get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).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intValue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&lt;= n)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set.insert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els.get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));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return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set.size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(); 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04035" y="1462646"/>
            <a:ext cx="858393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choose ( ) throws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EmptyException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{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@Effects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this.size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==0)==&gt;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exceptional_behavior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EmptyException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 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this.size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)==&gt;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this.contains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(\result)</a:t>
            </a:r>
            <a:r>
              <a:rPr lang="en-US" altLang="zh-CN" dirty="0" smtClean="0">
                <a:solidFill>
                  <a:srgbClr val="212121"/>
                </a:solidFill>
                <a:latin typeface="Times New Roman" panose="02020603050405020304" pitchFamily="18" charset="0"/>
              </a:rPr>
              <a:t>. */</a:t>
            </a: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if(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els.size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( ) == 0) throw new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EmptyException</a:t>
            </a:r>
            <a:r>
              <a:rPr lang="en-US" altLang="zh-CN" dirty="0">
                <a:solidFill>
                  <a:srgbClr val="070707"/>
                </a:solidFill>
                <a:latin typeface="Arial" panose="020B0604020202020204" pitchFamily="34" charset="0"/>
              </a:rPr>
              <a:t>(”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IntSet.choose</a:t>
            </a:r>
            <a:r>
              <a:rPr lang="en-US" altLang="zh-CN" dirty="0">
                <a:solidFill>
                  <a:srgbClr val="070707"/>
                </a:solidFill>
                <a:latin typeface="Arial" panose="020B0604020202020204" pitchFamily="34" charset="0"/>
              </a:rPr>
              <a:t>”);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return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els.lastElement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).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intValue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 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方法实现的正确性论证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调用了无源代码的方法怎么办？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引用的库</a:t>
            </a:r>
            <a:endParaRPr lang="en-US" altLang="zh-CN" dirty="0" smtClean="0"/>
          </a:p>
          <a:p>
            <a:r>
              <a:rPr lang="zh-CN" altLang="en-US" dirty="0" smtClean="0"/>
              <a:t>调用了有源代码的方法怎么办？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参数输入的调用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参数输入的调用</a:t>
            </a:r>
            <a:endParaRPr lang="en-US" altLang="zh-CN" dirty="0" smtClean="0"/>
          </a:p>
          <a:p>
            <a:r>
              <a:rPr lang="zh-CN" altLang="en-US" dirty="0" smtClean="0"/>
              <a:t>出现递归调用怎么办？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单个方法的递归调用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多个方法间的递归调用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非递归调用的方法实现正确性论证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三种情形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 = </a:t>
            </a:r>
            <a:r>
              <a:rPr lang="en-US" altLang="zh-CN" dirty="0" err="1" smtClean="0"/>
              <a:t>a.f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 smtClean="0"/>
              <a:t>a.f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try{…</a:t>
            </a:r>
            <a:r>
              <a:rPr lang="en-US" altLang="zh-CN" dirty="0" err="1" smtClean="0"/>
              <a:t>a.f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);…}catch(Exception e){…}</a:t>
            </a:r>
          </a:p>
          <a:p>
            <a:r>
              <a:rPr lang="zh-CN" altLang="en-US" dirty="0" smtClean="0"/>
              <a:t>如果被调用方法实现不正确（或无法确认是否正确）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一般的，无法证明当前方法的实现正确性</a:t>
            </a:r>
            <a:endParaRPr lang="en-US" altLang="zh-CN" dirty="0" smtClean="0"/>
          </a:p>
          <a:p>
            <a:r>
              <a:rPr lang="zh-CN" altLang="en-US" dirty="0" smtClean="0"/>
              <a:t>如果已经证明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的实现正确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排除运行时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不可能处于的</a:t>
            </a:r>
            <a:r>
              <a:rPr lang="en-US" altLang="zh-CN" dirty="0" smtClean="0"/>
              <a:t>input partitions</a:t>
            </a:r>
          </a:p>
          <a:p>
            <a:pPr lvl="1"/>
            <a:r>
              <a:rPr lang="zh-CN" altLang="en-US" dirty="0" smtClean="0"/>
              <a:t>针对运行时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可能处于的每个</a:t>
            </a:r>
            <a:r>
              <a:rPr lang="en-US" altLang="zh-CN" dirty="0" smtClean="0"/>
              <a:t>&lt;partition X&gt;</a:t>
            </a:r>
            <a:r>
              <a:rPr lang="zh-CN" altLang="en-US" dirty="0" smtClean="0"/>
              <a:t>，获得相应的</a:t>
            </a:r>
            <a:r>
              <a:rPr lang="en-US" altLang="zh-CN" dirty="0" smtClean="0"/>
              <a:t>&lt;effect Y&gt;</a:t>
            </a:r>
          </a:p>
          <a:p>
            <a:pPr lvl="2"/>
            <a:r>
              <a:rPr lang="zh-CN" altLang="en-US" dirty="0" smtClean="0"/>
              <a:t>在被论证方法逻辑空间中使用</a:t>
            </a:r>
            <a:r>
              <a:rPr lang="en-US" altLang="zh-CN" dirty="0"/>
              <a:t>&lt;effect 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进行推理分析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非递归调用的方法实现正确性论证</a:t>
            </a:r>
          </a:p>
        </p:txBody>
      </p:sp>
      <p:sp>
        <p:nvSpPr>
          <p:cNvPr id="4" name="矩形 3"/>
          <p:cNvSpPr/>
          <p:nvPr/>
        </p:nvSpPr>
        <p:spPr>
          <a:xfrm>
            <a:off x="401971" y="1600678"/>
            <a:ext cx="9483970" cy="36933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countPlainTextFiles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(String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dir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@Requires: </a:t>
            </a:r>
            <a:r>
              <a:rPr lang="en-US" altLang="zh-CN" dirty="0" err="1" smtClean="0"/>
              <a:t>Files.isDirectory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 </a:t>
            </a:r>
            <a:r>
              <a:rPr lang="en-US" altLang="zh-CN" dirty="0"/>
              <a:t>== true</a:t>
            </a:r>
            <a:endParaRPr lang="en-US" altLang="zh-CN" dirty="0" smtClean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@Effects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\exist String[]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plainFiles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;\all String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i="1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scan4subs(</a:t>
            </a:r>
            <a:r>
              <a:rPr lang="en-US" altLang="zh-CN" i="1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dir</a:t>
            </a:r>
            <a:r>
              <a:rPr lang="en-US" altLang="zh-CN" i="1" dirty="0">
                <a:solidFill>
                  <a:srgbClr val="070707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.contains(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) &amp;&amp; </a:t>
            </a:r>
            <a:r>
              <a:rPr lang="en-US" altLang="zh-CN" i="1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getType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)==</a:t>
            </a:r>
            <a:r>
              <a:rPr lang="en-US" altLang="zh-CN" i="1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FileType.plain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&amp;&amp; </a:t>
            </a:r>
            <a:r>
              <a:rPr lang="en-US" altLang="zh-CN" dirty="0" err="1">
                <a:solidFill>
                  <a:srgbClr val="070707"/>
                </a:solidFill>
                <a:latin typeface="Times New Roman" panose="02020603050405020304" pitchFamily="18" charset="0"/>
              </a:rPr>
              <a:t>plainFiles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.contains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 ==&gt;\result =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filelist.size</a:t>
            </a:r>
            <a:r>
              <a:rPr lang="zh-CN" altLang="en-US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</a:t>
            </a:r>
            <a:endParaRPr lang="en-US" altLang="zh-CN" dirty="0" smtClean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Vector&lt;String&gt; files = null;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String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count = 0;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try{ files = scan4subs(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dir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);}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catch 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InvalidDIRException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e) {…}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for(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0;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files.size;i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++){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files.get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 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    if(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getType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 ==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FileType.</a:t>
            </a:r>
            <a:r>
              <a:rPr lang="en-US" altLang="zh-CN" i="1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plain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)count++;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}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u="sng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return count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81849" y="1431302"/>
            <a:ext cx="2245295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FileType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i="1" dirty="0" smtClean="0"/>
              <a:t>plain,</a:t>
            </a:r>
          </a:p>
          <a:p>
            <a:r>
              <a:rPr lang="en-US" altLang="zh-CN" i="1" dirty="0"/>
              <a:t> </a:t>
            </a:r>
            <a:r>
              <a:rPr lang="en-US" altLang="zh-CN" i="1" dirty="0" smtClean="0"/>
              <a:t>    multimedia,</a:t>
            </a:r>
          </a:p>
          <a:p>
            <a:r>
              <a:rPr lang="en-US" altLang="zh-CN" i="1" dirty="0"/>
              <a:t> </a:t>
            </a:r>
            <a:r>
              <a:rPr lang="en-US" altLang="zh-CN" i="1" dirty="0" smtClean="0"/>
              <a:t>    office,</a:t>
            </a:r>
          </a:p>
          <a:p>
            <a:r>
              <a:rPr lang="en-US" altLang="zh-CN" i="1" dirty="0"/>
              <a:t> </a:t>
            </a:r>
            <a:r>
              <a:rPr lang="en-US" altLang="zh-CN" i="1" dirty="0" smtClean="0"/>
              <a:t>    binary,</a:t>
            </a:r>
          </a:p>
          <a:p>
            <a:r>
              <a:rPr lang="en-US" altLang="zh-CN" i="1" dirty="0"/>
              <a:t> </a:t>
            </a:r>
            <a:r>
              <a:rPr lang="en-US" altLang="zh-CN" i="1" dirty="0" smtClean="0"/>
              <a:t>    unknown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52503" y="3667228"/>
            <a:ext cx="4130811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FileType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getType</a:t>
            </a:r>
            <a:r>
              <a:rPr lang="en-US" altLang="zh-CN" dirty="0" smtClean="0"/>
              <a:t>(String file)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\</a:t>
            </a:r>
            <a:r>
              <a:rPr lang="en-US" altLang="zh-CN" dirty="0" smtClean="0"/>
              <a:t>result==</a:t>
            </a:r>
            <a:r>
              <a:rPr lang="en-US" altLang="zh-CN" i="1" dirty="0" err="1" smtClean="0"/>
              <a:t>unknow</a:t>
            </a:r>
            <a:r>
              <a:rPr lang="en-US" altLang="zh-CN" dirty="0" smtClean="0"/>
              <a:t>&gt; with &lt;invalid file&gt;</a:t>
            </a:r>
          </a:p>
          <a:p>
            <a:r>
              <a:rPr lang="en-US" altLang="zh-CN" dirty="0"/>
              <a:t>&lt;\result</a:t>
            </a:r>
            <a:r>
              <a:rPr lang="en-US" altLang="zh-CN" dirty="0" smtClean="0"/>
              <a:t>==</a:t>
            </a:r>
            <a:r>
              <a:rPr lang="en-US" altLang="zh-CN" i="1" dirty="0" smtClean="0"/>
              <a:t>plain</a:t>
            </a:r>
            <a:r>
              <a:rPr lang="en-US" altLang="zh-CN" dirty="0" smtClean="0"/>
              <a:t>&gt; with &lt;plain text file&gt;</a:t>
            </a:r>
          </a:p>
          <a:p>
            <a:r>
              <a:rPr lang="en-US" altLang="zh-CN" dirty="0"/>
              <a:t>&lt;\result</a:t>
            </a:r>
            <a:r>
              <a:rPr lang="en-US" altLang="zh-CN" dirty="0" smtClean="0"/>
              <a:t>==</a:t>
            </a:r>
            <a:r>
              <a:rPr lang="en-US" altLang="zh-CN" i="1" dirty="0" smtClean="0"/>
              <a:t>office</a:t>
            </a:r>
            <a:r>
              <a:rPr lang="en-US" altLang="zh-CN" dirty="0" smtClean="0"/>
              <a:t>&gt; with &lt;office file&gt;</a:t>
            </a:r>
          </a:p>
          <a:p>
            <a:r>
              <a:rPr lang="en-US" altLang="zh-CN" dirty="0"/>
              <a:t>&lt;\result</a:t>
            </a:r>
            <a:r>
              <a:rPr lang="en-US" altLang="zh-CN" dirty="0" smtClean="0"/>
              <a:t>==</a:t>
            </a:r>
            <a:r>
              <a:rPr lang="en-US" altLang="zh-CN" i="1" dirty="0" smtClean="0"/>
              <a:t>multimedia</a:t>
            </a:r>
            <a:r>
              <a:rPr lang="en-US" altLang="zh-CN" dirty="0" smtClean="0"/>
              <a:t>&gt; </a:t>
            </a:r>
            <a:r>
              <a:rPr lang="en-US" altLang="zh-CN" dirty="0"/>
              <a:t>with </a:t>
            </a:r>
            <a:r>
              <a:rPr lang="en-US" altLang="zh-CN" dirty="0" smtClean="0"/>
              <a:t>&lt;image file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&lt;\result</a:t>
            </a:r>
            <a:r>
              <a:rPr lang="en-US" altLang="zh-CN" dirty="0" smtClean="0"/>
              <a:t>==</a:t>
            </a:r>
            <a:r>
              <a:rPr lang="en-US" altLang="zh-CN" i="1" dirty="0" smtClean="0"/>
              <a:t>multimedia</a:t>
            </a:r>
            <a:r>
              <a:rPr lang="en-US" altLang="zh-CN" dirty="0"/>
              <a:t>&gt; with </a:t>
            </a:r>
            <a:r>
              <a:rPr lang="en-US" altLang="zh-CN" dirty="0" smtClean="0"/>
              <a:t>&lt;audio file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&lt;\result</a:t>
            </a:r>
            <a:r>
              <a:rPr lang="en-US" altLang="zh-CN" dirty="0" smtClean="0"/>
              <a:t>==</a:t>
            </a:r>
            <a:r>
              <a:rPr lang="en-US" altLang="zh-CN" i="1" dirty="0" smtClean="0"/>
              <a:t>multimedia</a:t>
            </a:r>
            <a:r>
              <a:rPr lang="en-US" altLang="zh-CN" dirty="0"/>
              <a:t>&gt; with </a:t>
            </a:r>
            <a:r>
              <a:rPr lang="en-US" altLang="zh-CN" dirty="0" smtClean="0"/>
              <a:t>&lt;video file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&lt;\result</a:t>
            </a:r>
            <a:r>
              <a:rPr lang="en-US" altLang="zh-CN" dirty="0" smtClean="0"/>
              <a:t>==</a:t>
            </a:r>
            <a:r>
              <a:rPr lang="en-US" altLang="zh-CN" i="1" dirty="0" smtClean="0"/>
              <a:t>binary</a:t>
            </a:r>
            <a:r>
              <a:rPr lang="en-US" altLang="zh-CN" dirty="0" smtClean="0"/>
              <a:t>&gt; </a:t>
            </a:r>
            <a:r>
              <a:rPr lang="en-US" altLang="zh-CN" dirty="0"/>
              <a:t>with </a:t>
            </a:r>
            <a:r>
              <a:rPr lang="en-US" altLang="zh-CN" dirty="0" smtClean="0"/>
              <a:t>&lt;executable </a:t>
            </a:r>
            <a:r>
              <a:rPr lang="en-US" altLang="zh-CN" dirty="0"/>
              <a:t>file&gt;</a:t>
            </a:r>
          </a:p>
          <a:p>
            <a:r>
              <a:rPr lang="en-US" altLang="zh-CN" dirty="0"/>
              <a:t>&lt;\result</a:t>
            </a:r>
            <a:r>
              <a:rPr lang="en-US" altLang="zh-CN" dirty="0" smtClean="0"/>
              <a:t>==</a:t>
            </a:r>
            <a:r>
              <a:rPr lang="en-US" altLang="zh-CN" i="1" dirty="0" smtClean="0"/>
              <a:t>binary</a:t>
            </a:r>
            <a:r>
              <a:rPr lang="en-US" altLang="zh-CN" dirty="0"/>
              <a:t>&gt; with </a:t>
            </a:r>
            <a:r>
              <a:rPr lang="en-US" altLang="zh-CN" dirty="0" smtClean="0"/>
              <a:t>&lt;zipped </a:t>
            </a:r>
            <a:r>
              <a:rPr lang="en-US" altLang="zh-CN" dirty="0"/>
              <a:t>file&gt;</a:t>
            </a:r>
          </a:p>
          <a:p>
            <a:r>
              <a:rPr lang="en-US" altLang="zh-CN" dirty="0"/>
              <a:t>&lt;\</a:t>
            </a:r>
            <a:r>
              <a:rPr lang="en-US" altLang="zh-CN" dirty="0" smtClean="0"/>
              <a:t>result==</a:t>
            </a:r>
            <a:r>
              <a:rPr lang="en-US" altLang="zh-CN" i="1" dirty="0" smtClean="0"/>
              <a:t>unknown</a:t>
            </a:r>
            <a:r>
              <a:rPr lang="en-US" altLang="zh-CN" dirty="0" smtClean="0"/>
              <a:t>&gt; </a:t>
            </a:r>
            <a:r>
              <a:rPr lang="en-US" altLang="zh-CN" dirty="0"/>
              <a:t>with </a:t>
            </a:r>
            <a:r>
              <a:rPr lang="en-US" altLang="zh-CN" dirty="0" smtClean="0"/>
              <a:t>&lt;any other </a:t>
            </a:r>
            <a:r>
              <a:rPr lang="en-US" altLang="zh-CN" dirty="0"/>
              <a:t>file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47446" y="5411283"/>
            <a:ext cx="5777279" cy="92333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&lt;\result </a:t>
            </a:r>
            <a:r>
              <a:rPr lang="en-US" altLang="zh-CN" dirty="0" smtClean="0"/>
              <a:t>== </a:t>
            </a:r>
            <a:r>
              <a:rPr lang="en-US" altLang="zh-CN" dirty="0"/>
              <a:t>0&gt; with &lt;empty </a:t>
            </a:r>
            <a:r>
              <a:rPr lang="en-US" altLang="zh-CN" dirty="0" err="1"/>
              <a:t>dir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&lt;\result </a:t>
            </a:r>
            <a:r>
              <a:rPr lang="en-US" altLang="zh-CN" dirty="0" smtClean="0"/>
              <a:t>== </a:t>
            </a:r>
            <a:r>
              <a:rPr lang="en-US" altLang="zh-CN" dirty="0"/>
              <a:t>0&gt; with &lt;no plain text file in </a:t>
            </a:r>
            <a:r>
              <a:rPr lang="en-US" altLang="zh-CN" dirty="0" err="1"/>
              <a:t>dir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&lt;\result </a:t>
            </a:r>
            <a:r>
              <a:rPr lang="en-US" altLang="zh-CN" dirty="0" smtClean="0"/>
              <a:t>== </a:t>
            </a:r>
            <a:r>
              <a:rPr lang="en-US" altLang="zh-CN" dirty="0" err="1"/>
              <a:t>plainFiles</a:t>
            </a:r>
            <a:r>
              <a:rPr lang="en-US" altLang="zh-CN" dirty="0"/>
              <a:t>(</a:t>
            </a:r>
            <a:r>
              <a:rPr lang="en-US" altLang="zh-CN" dirty="0" err="1"/>
              <a:t>dir</a:t>
            </a:r>
            <a:r>
              <a:rPr lang="en-US" altLang="zh-CN" dirty="0"/>
              <a:t>).size&gt; with &lt;</a:t>
            </a:r>
            <a:r>
              <a:rPr lang="en-US" altLang="zh-CN" dirty="0" smtClean="0"/>
              <a:t>plain text files in </a:t>
            </a:r>
            <a:r>
              <a:rPr lang="en-US" altLang="zh-CN" dirty="0" err="1" smtClean="0"/>
              <a:t>dir</a:t>
            </a:r>
            <a:r>
              <a:rPr lang="en-US" altLang="zh-CN" dirty="0"/>
              <a:t>)&gt;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递归调用的方法实现正确性论证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5138" y="1690688"/>
            <a:ext cx="11406553" cy="5078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Vector&lt;String&gt; scan4subs(String </a:t>
            </a:r>
            <a:r>
              <a:rPr lang="en-US" altLang="zh-CN" dirty="0" err="1"/>
              <a:t>dir</a:t>
            </a:r>
            <a:r>
              <a:rPr lang="en-US" altLang="zh-CN" dirty="0"/>
              <a:t>) throws </a:t>
            </a:r>
            <a:r>
              <a:rPr lang="en-US" altLang="zh-CN" dirty="0" err="1"/>
              <a:t>InvalidDIRException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/*@effects: \all String p; </a:t>
            </a:r>
            <a:r>
              <a:rPr lang="en-US" altLang="zh-CN" dirty="0" err="1"/>
              <a:t>p.substring</a:t>
            </a:r>
            <a:r>
              <a:rPr lang="en-US" altLang="zh-CN" dirty="0"/>
              <a:t>(</a:t>
            </a:r>
            <a:r>
              <a:rPr lang="en-US" altLang="zh-CN" dirty="0" err="1"/>
              <a:t>dir</a:t>
            </a:r>
            <a:r>
              <a:rPr lang="en-US" altLang="zh-CN" dirty="0"/>
              <a:t>).equals(</a:t>
            </a:r>
            <a:r>
              <a:rPr lang="en-US" altLang="zh-CN" dirty="0" err="1"/>
              <a:t>dir</a:t>
            </a:r>
            <a:r>
              <a:rPr lang="en-US" altLang="zh-CN" dirty="0"/>
              <a:t>); new File(</a:t>
            </a:r>
            <a:r>
              <a:rPr lang="en-US" altLang="zh-CN" dirty="0" err="1"/>
              <a:t>dir</a:t>
            </a:r>
            <a:r>
              <a:rPr lang="en-US" altLang="zh-CN" dirty="0"/>
              <a:t>).</a:t>
            </a:r>
            <a:r>
              <a:rPr lang="en-US" altLang="zh-CN" dirty="0" err="1"/>
              <a:t>listFiles</a:t>
            </a:r>
            <a:r>
              <a:rPr lang="en-US" altLang="zh-CN" dirty="0"/>
              <a:t>().contains(p) </a:t>
            </a:r>
            <a:r>
              <a:rPr lang="en-US" altLang="zh-CN" dirty="0" smtClean="0"/>
              <a:t> </a:t>
            </a:r>
            <a:r>
              <a:rPr lang="en-US" altLang="zh-CN" dirty="0"/>
              <a:t>==&gt;  \</a:t>
            </a:r>
            <a:r>
              <a:rPr lang="en-US" altLang="zh-CN" dirty="0" err="1"/>
              <a:t>result.contains</a:t>
            </a:r>
            <a:r>
              <a:rPr lang="en-US" altLang="zh-CN" dirty="0"/>
              <a:t>(p); </a:t>
            </a:r>
          </a:p>
          <a:p>
            <a:r>
              <a:rPr lang="en-US" altLang="zh-CN" dirty="0"/>
              <a:t>      \</a:t>
            </a:r>
            <a:r>
              <a:rPr lang="en-US" altLang="zh-CN" dirty="0" err="1"/>
              <a:t>result.size</a:t>
            </a:r>
            <a:r>
              <a:rPr lang="en-US" altLang="zh-CN" dirty="0"/>
              <a:t> == (new File(</a:t>
            </a:r>
            <a:r>
              <a:rPr lang="en-US" altLang="zh-CN" dirty="0" err="1"/>
              <a:t>dir</a:t>
            </a:r>
            <a:r>
              <a:rPr lang="en-US" altLang="zh-CN" dirty="0"/>
              <a:t>)).</a:t>
            </a:r>
            <a:r>
              <a:rPr lang="en-US" altLang="zh-CN" dirty="0" err="1"/>
              <a:t>listFiles</a:t>
            </a:r>
            <a:r>
              <a:rPr lang="en-US" altLang="zh-CN" dirty="0"/>
              <a:t>().</a:t>
            </a:r>
            <a:r>
              <a:rPr lang="en-US" altLang="zh-CN" dirty="0" smtClean="0"/>
              <a:t>length; </a:t>
            </a:r>
            <a:r>
              <a:rPr lang="en-US" altLang="zh-CN" dirty="0"/>
              <a:t>(</a:t>
            </a:r>
            <a:r>
              <a:rPr lang="en-US" altLang="zh-CN" dirty="0" err="1"/>
              <a:t>Files.isDirectory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== false)</a:t>
            </a:r>
            <a:r>
              <a:rPr lang="en-US" altLang="zh-CN" i="1" dirty="0"/>
              <a:t> ==&gt; </a:t>
            </a:r>
            <a:r>
              <a:rPr lang="en-US" altLang="zh-CN" i="1" dirty="0" err="1"/>
              <a:t>exceptional_behavior</a:t>
            </a:r>
            <a:r>
              <a:rPr lang="en-US" altLang="zh-CN" dirty="0"/>
              <a:t>(</a:t>
            </a:r>
            <a:r>
              <a:rPr lang="en-US" altLang="zh-CN" dirty="0" err="1"/>
              <a:t>InvalidDIRException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*/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Vector&lt;String&gt; files, subs,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subfiles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      String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if(!valid(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dir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)) 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throw new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InvalidDIRException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files = new Vector&lt;String&gt;(); subs = new Vector&lt;String&gt;();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subfiles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new Vector&lt;String&gt;();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getFile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dir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while(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!=null){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   if(!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isDir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files.add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 else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subs.add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getFile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dir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}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for(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=0;i&lt;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subs.size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();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++){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subs.get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      try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{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subfiles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= scan4subs(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);}catch 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InvalidDIRException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e) {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subfiles.clear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();}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files.addAll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subfiles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}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subs.clear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();   </a:t>
            </a:r>
            <a:r>
              <a:rPr lang="en-US" altLang="zh-CN" u="sng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return files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4162" y="3208451"/>
            <a:ext cx="1176850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InvalidDIRException</a:t>
            </a:r>
            <a:r>
              <a:rPr lang="en-US" altLang="zh-CN" dirty="0"/>
              <a:t> thrown&gt; with &lt;invalid </a:t>
            </a:r>
            <a:r>
              <a:rPr lang="en-US" altLang="zh-CN" dirty="0" err="1"/>
              <a:t>dir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&lt;\</a:t>
            </a:r>
            <a:r>
              <a:rPr lang="en-US" altLang="zh-CN" dirty="0" err="1" smtClean="0"/>
              <a:t>result.size</a:t>
            </a:r>
            <a:r>
              <a:rPr lang="en-US" altLang="zh-CN" dirty="0" smtClean="0"/>
              <a:t>=0</a:t>
            </a:r>
            <a:r>
              <a:rPr lang="en-US" altLang="zh-CN" dirty="0"/>
              <a:t>&gt; with &lt;empty </a:t>
            </a:r>
            <a:r>
              <a:rPr lang="en-US" altLang="zh-CN" dirty="0" err="1"/>
              <a:t>dir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&lt;\</a:t>
            </a:r>
            <a:r>
              <a:rPr lang="en-US" altLang="zh-CN" dirty="0" err="1"/>
              <a:t>result.size</a:t>
            </a:r>
            <a:r>
              <a:rPr lang="en-US" altLang="zh-CN" dirty="0"/>
              <a:t>=F(</a:t>
            </a:r>
            <a:r>
              <a:rPr lang="en-US" altLang="zh-CN" dirty="0" err="1"/>
              <a:t>dir</a:t>
            </a:r>
            <a:r>
              <a:rPr lang="en-US" altLang="zh-CN" dirty="0"/>
              <a:t>).</a:t>
            </a:r>
            <a:r>
              <a:rPr lang="en-US" altLang="zh-CN" dirty="0" err="1"/>
              <a:t>num</a:t>
            </a:r>
            <a:r>
              <a:rPr lang="en-US" altLang="zh-CN" dirty="0"/>
              <a:t> &amp;&amp; \</a:t>
            </a:r>
            <a:r>
              <a:rPr lang="en-US" altLang="zh-CN" dirty="0" err="1"/>
              <a:t>result.contains</a:t>
            </a:r>
            <a:r>
              <a:rPr lang="en-US" altLang="zh-CN" dirty="0"/>
              <a:t>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.name</a:t>
            </a:r>
            <a:r>
              <a:rPr lang="en-US" altLang="zh-CN" dirty="0"/>
              <a:t>) for any </a:t>
            </a:r>
            <a:r>
              <a:rPr lang="en-US" altLang="zh-CN" i="1" dirty="0"/>
              <a:t>f</a:t>
            </a:r>
            <a:r>
              <a:rPr lang="en-US" altLang="zh-CN" dirty="0"/>
              <a:t> in F(</a:t>
            </a:r>
            <a:r>
              <a:rPr lang="en-US" altLang="zh-CN" dirty="0" err="1"/>
              <a:t>dir</a:t>
            </a:r>
            <a:r>
              <a:rPr lang="en-US" altLang="zh-CN" dirty="0"/>
              <a:t>)&gt; with &lt;no hidden file in F(</a:t>
            </a:r>
            <a:r>
              <a:rPr lang="en-US" altLang="zh-CN" dirty="0" err="1"/>
              <a:t>dir</a:t>
            </a:r>
            <a:r>
              <a:rPr lang="en-US" altLang="zh-CN" dirty="0" smtClean="0"/>
              <a:t>) and no sub-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&lt;\</a:t>
            </a:r>
            <a:r>
              <a:rPr lang="en-US" altLang="zh-CN" dirty="0" err="1"/>
              <a:t>result.size</a:t>
            </a:r>
            <a:r>
              <a:rPr lang="en-US" altLang="zh-CN" dirty="0"/>
              <a:t>=F(</a:t>
            </a:r>
            <a:r>
              <a:rPr lang="en-US" altLang="zh-CN" dirty="0" err="1"/>
              <a:t>dir</a:t>
            </a:r>
            <a:r>
              <a:rPr lang="en-US" altLang="zh-CN" dirty="0"/>
              <a:t>).</a:t>
            </a:r>
            <a:r>
              <a:rPr lang="en-US" altLang="zh-CN" dirty="0" err="1"/>
              <a:t>num</a:t>
            </a:r>
            <a:r>
              <a:rPr lang="en-US" altLang="zh-CN" dirty="0"/>
              <a:t> &amp;&amp; 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result.contains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.name</a:t>
            </a:r>
            <a:r>
              <a:rPr lang="en-US" altLang="zh-CN" dirty="0"/>
              <a:t>) for any </a:t>
            </a:r>
            <a:r>
              <a:rPr lang="en-US" altLang="zh-CN" i="1" dirty="0"/>
              <a:t>f</a:t>
            </a:r>
            <a:r>
              <a:rPr lang="en-US" altLang="zh-CN" dirty="0"/>
              <a:t> in F(</a:t>
            </a:r>
            <a:r>
              <a:rPr lang="en-US" altLang="zh-CN" dirty="0" err="1"/>
              <a:t>dir</a:t>
            </a:r>
            <a:r>
              <a:rPr lang="en-US" altLang="zh-CN" dirty="0"/>
              <a:t>)&gt; with &lt;with hidden file in F(</a:t>
            </a:r>
            <a:r>
              <a:rPr lang="en-US" altLang="zh-CN" dirty="0" err="1"/>
              <a:t>dir</a:t>
            </a:r>
            <a:r>
              <a:rPr lang="en-US" altLang="zh-CN" dirty="0" smtClean="0"/>
              <a:t>) and </a:t>
            </a:r>
            <a:r>
              <a:rPr lang="en-US" altLang="zh-CN" dirty="0"/>
              <a:t>no sub-</a:t>
            </a:r>
            <a:r>
              <a:rPr lang="en-US" altLang="zh-CN" dirty="0" err="1"/>
              <a:t>dir</a:t>
            </a:r>
            <a:r>
              <a:rPr lang="en-US" altLang="zh-CN" dirty="0"/>
              <a:t> in </a:t>
            </a:r>
            <a:r>
              <a:rPr lang="en-US" altLang="zh-CN" dirty="0" err="1"/>
              <a:t>dir</a:t>
            </a:r>
            <a:r>
              <a:rPr lang="en-US" altLang="zh-CN" dirty="0"/>
              <a:t> &gt;</a:t>
            </a:r>
            <a:endParaRPr lang="en-US" altLang="zh-CN" dirty="0" smtClean="0"/>
          </a:p>
          <a:p>
            <a:r>
              <a:rPr lang="en-US" altLang="zh-CN" dirty="0"/>
              <a:t>&lt;\</a:t>
            </a:r>
            <a:r>
              <a:rPr lang="en-US" altLang="zh-CN" dirty="0" err="1"/>
              <a:t>result.size</a:t>
            </a:r>
            <a:r>
              <a:rPr lang="en-US" altLang="zh-CN" dirty="0"/>
              <a:t>=F(</a:t>
            </a:r>
            <a:r>
              <a:rPr lang="en-US" altLang="zh-CN" dirty="0" err="1"/>
              <a:t>dir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+∑scan4subs(S(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)).size &amp;&amp; \</a:t>
            </a:r>
            <a:r>
              <a:rPr lang="en-US" altLang="zh-CN" dirty="0" err="1" smtClean="0"/>
              <a:t>result.contains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.name</a:t>
            </a:r>
            <a:r>
              <a:rPr lang="en-US" altLang="zh-CN" dirty="0"/>
              <a:t>) for any </a:t>
            </a:r>
            <a:r>
              <a:rPr lang="en-US" altLang="zh-CN" i="1" dirty="0"/>
              <a:t>f</a:t>
            </a:r>
            <a:r>
              <a:rPr lang="en-US" altLang="zh-CN" dirty="0"/>
              <a:t> in F(</a:t>
            </a:r>
            <a:r>
              <a:rPr lang="en-US" altLang="zh-CN" dirty="0" err="1"/>
              <a:t>dir</a:t>
            </a:r>
            <a:r>
              <a:rPr lang="en-US" altLang="zh-CN" dirty="0" smtClean="0"/>
              <a:t>) and U(scan4subs(S(</a:t>
            </a:r>
            <a:r>
              <a:rPr lang="en-US" altLang="zh-CN" dirty="0" err="1" smtClean="0"/>
              <a:t>dir</a:t>
            </a:r>
            <a:r>
              <a:rPr lang="en-US" altLang="zh-CN" dirty="0"/>
              <a:t>))</a:t>
            </a:r>
            <a:r>
              <a:rPr lang="en-US" altLang="zh-CN" dirty="0" smtClean="0"/>
              <a:t>&gt;  with &lt;with sub-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S(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 in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全部过程与部分过程对正确性论证的影响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全部过程规定了对处理所有可能输入的处理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对全部过程的调用不存在违背前置条件的可能性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对部分过程的调用需要检查输入参数是否满足前置条件，否则可能产生未被后置条件规约的状态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导致无法论证正确性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</a:t>
            </a:r>
            <a:r>
              <a:rPr lang="zh-CN" altLang="en-US" dirty="0"/>
              <a:t>办法：通过引入异常处理，把部分过程变成全部过程</a:t>
            </a:r>
            <a:endParaRPr lang="en-US" altLang="zh-CN" dirty="0"/>
          </a:p>
          <a:p>
            <a:pPr lvl="2"/>
            <a:r>
              <a:rPr lang="zh-CN" altLang="en-US" dirty="0"/>
              <a:t>一方面让前置条件和后置条件的逻辑闭合</a:t>
            </a:r>
            <a:endParaRPr lang="en-US" altLang="zh-CN" dirty="0"/>
          </a:p>
          <a:p>
            <a:pPr lvl="2"/>
            <a:r>
              <a:rPr lang="zh-CN" altLang="en-US" dirty="0"/>
              <a:t>另一方面迫使调用者必须要明确使用一个控制流程来捕捉相应的</a:t>
            </a:r>
            <a:r>
              <a:rPr lang="zh-CN" altLang="en-US" dirty="0" smtClean="0"/>
              <a:t>异常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</a:t>
            </a:r>
            <a:r>
              <a:rPr lang="zh-CN" altLang="en-US" dirty="0" smtClean="0"/>
              <a:t>的正确性论证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抽象对象得到了有效实现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所有方法不会导致不变式为假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类方法实现满足其规格要求</a:t>
            </a:r>
            <a:endParaRPr lang="en-US" altLang="zh-CN" dirty="0" smtClean="0"/>
          </a:p>
          <a:p>
            <a:r>
              <a:rPr lang="zh-CN" altLang="en-US" dirty="0" smtClean="0"/>
              <a:t>子类的正确性论证思路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前提：父类的正确性已经得到了论证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：论证子类抽象对象得到了有效实现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：论证子类新增方法的正确性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step3</a:t>
            </a:r>
            <a:r>
              <a:rPr lang="zh-CN" altLang="en-US" dirty="0" smtClean="0"/>
              <a:t>：论证子类重写方法的正确性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step4</a:t>
            </a:r>
            <a:r>
              <a:rPr lang="zh-CN" altLang="en-US" dirty="0" smtClean="0"/>
              <a:t>：论证子类所有方法不会导致其不变式为假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类型层次下的正确性论证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6437"/>
          </a:xfrm>
        </p:spPr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：子类抽象对象得到了有效实现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如果子类抽象函数结果和父类抽象函数一致，自动获证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如果不一致，则需论证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新增表示对象类型能够有效表示新增抽象对象的所有可能取值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新增表示对象能够有效存储新增抽象对象的所有可能数据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2064" y="4026999"/>
            <a:ext cx="6893169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class Elevator{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/*@overview: Elevator is a carrier to take passengers between different floors that can be visited. The door must be closed when it is moving. It must stop exactly at a floor to serve passengers (i.e. go in or out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).</a:t>
            </a:r>
            <a:r>
              <a:rPr lang="zh-CN" altLang="en-US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//rep: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status;  //0: serving; 1: up moving; 2: down moving; 3:idle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infloor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doorStatus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     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21419" y="4303997"/>
            <a:ext cx="486507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BothSideElevator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extends Elevator{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/*@overview: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BothSideElevator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is a special Elevator. It has doors on both sides, but only one side can be opened when serving at any floor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//rep: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side;  //0/1: left/right side door used 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正确性</a:t>
            </a:r>
            <a:r>
              <a:rPr lang="zh-CN" altLang="en-US" dirty="0"/>
              <a:t>内涵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正确性是软件最重要的一个特性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软件正确实现</a:t>
            </a:r>
            <a:r>
              <a:rPr lang="zh-CN" altLang="en-US" u="sng" dirty="0" smtClean="0"/>
              <a:t>用户需求</a:t>
            </a:r>
            <a:endParaRPr lang="en-US" altLang="zh-CN" u="sng" dirty="0" smtClean="0"/>
          </a:p>
          <a:p>
            <a:r>
              <a:rPr lang="zh-CN" altLang="en-US" dirty="0" smtClean="0"/>
              <a:t>用户需求描述了用户对软件的期望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功能期望</a:t>
            </a:r>
            <a:endParaRPr lang="en-US" altLang="zh-CN" dirty="0"/>
          </a:p>
          <a:p>
            <a:pPr lvl="1"/>
            <a:r>
              <a:rPr lang="zh-CN" altLang="en-US" dirty="0" smtClean="0"/>
              <a:t>数据期望</a:t>
            </a:r>
            <a:endParaRPr lang="en-US" altLang="zh-CN" dirty="0" smtClean="0"/>
          </a:p>
          <a:p>
            <a:pPr lvl="1"/>
            <a:r>
              <a:rPr lang="zh-CN" altLang="en-US" i="1" dirty="0" smtClean="0"/>
              <a:t>性能期望</a:t>
            </a:r>
            <a:endParaRPr lang="en-US" altLang="zh-CN" i="1" dirty="0" smtClean="0"/>
          </a:p>
          <a:p>
            <a:r>
              <a:rPr lang="zh-CN" altLang="en-US" dirty="0" smtClean="0"/>
              <a:t>开发人员根据用户需求进行分析，得到需求规格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软件输入、输出数据定义（用户所关心的）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输入输出约束定义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值域约束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时域约束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输入输出机制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软件对用户输入的处理流程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类型层次下的正确性论证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step2:</a:t>
            </a:r>
            <a:r>
              <a:rPr lang="zh-CN" altLang="en-US" dirty="0"/>
              <a:t>论证子类新增方法的</a:t>
            </a:r>
            <a:r>
              <a:rPr lang="zh-CN" altLang="en-US" dirty="0" smtClean="0"/>
              <a:t>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前提：父类所有的</a:t>
            </a:r>
            <a:r>
              <a:rPr lang="en-US" altLang="zh-CN" dirty="0" smtClean="0"/>
              <a:t>rep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保护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由于不能直接修改父类</a:t>
            </a:r>
            <a:r>
              <a:rPr lang="en-US" altLang="zh-CN" dirty="0" smtClean="0"/>
              <a:t>rep</a:t>
            </a:r>
            <a:r>
              <a:rPr lang="zh-CN" altLang="en-US" dirty="0" smtClean="0"/>
              <a:t>，可按照一般的方法正确性进行论证</a:t>
            </a:r>
            <a:endParaRPr lang="en-US" altLang="zh-CN" dirty="0" smtClean="0"/>
          </a:p>
          <a:p>
            <a:r>
              <a:rPr lang="en-US" altLang="zh-CN" dirty="0" smtClean="0"/>
              <a:t>step3: </a:t>
            </a:r>
            <a:r>
              <a:rPr lang="zh-CN" altLang="en-US" dirty="0" smtClean="0"/>
              <a:t>论证子类重写方法的正确性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类方法的前置条件不能强于父类方法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父类前置条件分类树中真分支  </a:t>
            </a:r>
            <a:r>
              <a:rPr lang="zh-CN" altLang="en-US" b="1" u="sng" dirty="0" smtClean="0"/>
              <a:t>蕴含</a:t>
            </a:r>
            <a:r>
              <a:rPr lang="zh-CN" altLang="en-US" dirty="0" smtClean="0"/>
              <a:t>  子类前置条件分类树中真分支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类方法的后置条件不能弱于父类方法</a:t>
            </a:r>
            <a:endParaRPr lang="en-US" altLang="zh-CN" dirty="0" smtClean="0"/>
          </a:p>
          <a:p>
            <a:pPr lvl="2"/>
            <a:r>
              <a:rPr lang="zh-CN" altLang="en-US" dirty="0"/>
              <a:t>子</a:t>
            </a:r>
            <a:r>
              <a:rPr lang="zh-CN" altLang="en-US" dirty="0" smtClean="0"/>
              <a:t>类方法执行效果 </a:t>
            </a:r>
            <a:r>
              <a:rPr lang="zh-CN" altLang="en-US" b="1" u="sng" dirty="0" smtClean="0"/>
              <a:t>蕴含</a:t>
            </a:r>
            <a:r>
              <a:rPr lang="zh-CN" altLang="en-US" dirty="0" smtClean="0"/>
              <a:t> 父类方法执行效果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类实现满足其规格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</a:t>
            </a:r>
            <a:r>
              <a:rPr lang="zh-CN" altLang="en-US" dirty="0" smtClean="0"/>
              <a:t>类的正确性论证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1016" y="1454046"/>
            <a:ext cx="11770849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MaxIntSet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IntSet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/*@OVERVIEW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MaxlntSet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is a </a:t>
            </a:r>
            <a:r>
              <a:rPr lang="en-US" altLang="zh-CN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subtype of </a:t>
            </a:r>
            <a:r>
              <a:rPr lang="en-US" altLang="zh-CN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IntSet</a:t>
            </a:r>
            <a:r>
              <a:rPr lang="en-US" altLang="zh-CN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 with an additional method, max, </a:t>
            </a:r>
            <a:r>
              <a:rPr lang="en-US" altLang="zh-CN" sz="14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to </a:t>
            </a:r>
            <a:r>
              <a:rPr lang="en-US" altLang="zh-CN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determine the maximum element of the set</a:t>
            </a:r>
            <a:r>
              <a:rPr lang="en-US" altLang="zh-CN" sz="14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.*/</a:t>
            </a:r>
          </a:p>
          <a:p>
            <a:pPr lvl="1"/>
            <a:r>
              <a:rPr lang="en-US" altLang="zh-CN" sz="14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en-US" altLang="zh-CN" sz="1400" u="sng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 biggest;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//holds the maximal integer in the set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MaxlntSet</a:t>
            </a:r>
            <a:r>
              <a:rPr lang="en-US" altLang="zh-CN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14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4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/*@EFFECTS: 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this.size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==0.*/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…}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max ( 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EmptyException</a:t>
            </a:r>
            <a:r>
              <a:rPr lang="en-US" altLang="zh-CN" sz="14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/*@EFFECTS: 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this.size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&gt; 0 ==&gt; \result == \max(this); 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this.size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==0 ==&gt; 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exceptional_behavior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EmptyException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).*/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…}</a:t>
            </a:r>
          </a:p>
          <a:p>
            <a:pPr lvl="1"/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 void insert(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x){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/*@Effects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this.contains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(x) &amp;&amp; \all 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0&lt;=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&lt;\old(this).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size;this.contains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(\old(this)[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]); (x&gt;max(\old(this)))==&gt;max(this) ==x */</a:t>
            </a:r>
            <a:endParaRPr lang="en-US" altLang="zh-CN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super.insert</a:t>
            </a:r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(x);</a:t>
            </a:r>
          </a:p>
          <a:p>
            <a:pPr lvl="1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 (x &gt; biggest) biggest = x;</a:t>
            </a:r>
          </a:p>
          <a:p>
            <a:pPr lvl="1"/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 void remove(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x){ 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/*@Effects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: \all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; 0&lt;=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&lt;\old(this).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size; (\old(this)[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]!=x)==&gt; </a:t>
            </a:r>
            <a:r>
              <a:rPr lang="en-US" altLang="zh-CN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this.contains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(x)*/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super.remove</a:t>
            </a:r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(x);</a:t>
            </a:r>
          </a:p>
          <a:p>
            <a:pPr lvl="1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biggest 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Integer.MIN_VALUE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 smtClean="0">
              <a:solidFill>
                <a:schemeClr val="tx1"/>
              </a:solidFill>
              <a:effectLst>
                <a:outerShdw blurRad="50800" dist="50800" dir="5400000" algn="ctr" rotWithShape="0">
                  <a:srgbClr val="FFFF00"/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for(</a:t>
            </a:r>
            <a:r>
              <a:rPr lang="en-US" altLang="zh-CN" sz="1400" b="1" dirty="0" err="1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&lt;size();</a:t>
            </a:r>
            <a:r>
              <a:rPr lang="en-US" altLang="zh-CN" sz="1400" b="1" dirty="0" err="1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++){</a:t>
            </a:r>
          </a:p>
          <a:p>
            <a:pPr lvl="1"/>
            <a:r>
              <a:rPr lang="en-US" altLang="zh-CN" sz="1400" b="1" dirty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        j 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altLang="zh-CN" sz="1400" b="1" dirty="0" err="1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getAt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400" b="1" dirty="0" err="1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b="1" dirty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	 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   if (j &gt; biggest) biggest = j;</a:t>
            </a:r>
          </a:p>
          <a:p>
            <a:pPr lvl="1"/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altLang="zh-CN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1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step4</a:t>
            </a:r>
            <a:r>
              <a:rPr lang="zh-CN" altLang="en-US" dirty="0" smtClean="0"/>
              <a:t>：论证子类所有方法不会导致不变式为假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子类所有方法通过调用父类方法来更新父类</a:t>
            </a:r>
            <a:r>
              <a:rPr lang="en-US" altLang="zh-CN" dirty="0" smtClean="0"/>
              <a:t>rep</a:t>
            </a:r>
          </a:p>
          <a:p>
            <a:pPr lvl="2"/>
            <a:r>
              <a:rPr lang="zh-CN" altLang="en-US" dirty="0" smtClean="0"/>
              <a:t>包括构造方法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子类所有方法对</a:t>
            </a:r>
            <a:r>
              <a:rPr lang="en-US" altLang="zh-CN" dirty="0" smtClean="0"/>
              <a:t>rep</a:t>
            </a:r>
            <a:r>
              <a:rPr lang="zh-CN" altLang="en-US" dirty="0" smtClean="0"/>
              <a:t>的更新不会导致相应的不变式为假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I_Sub</a:t>
            </a:r>
            <a:r>
              <a:rPr lang="en-US" altLang="zh-CN" dirty="0" smtClean="0"/>
              <a:t>(c) = </a:t>
            </a:r>
            <a:r>
              <a:rPr lang="en-US" altLang="zh-CN" dirty="0" err="1" smtClean="0"/>
              <a:t>I_Super</a:t>
            </a:r>
            <a:r>
              <a:rPr lang="en-US" altLang="zh-CN" dirty="0" smtClean="0"/>
              <a:t>(c) &amp;&amp; </a:t>
            </a:r>
            <a:r>
              <a:rPr lang="en-US" altLang="zh-CN" dirty="0" err="1" smtClean="0"/>
              <a:t>I_Sub_Local</a:t>
            </a:r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实现正确性论证模板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类实现正确性推理模板</a:t>
            </a:r>
            <a:r>
              <a:rPr lang="en-US" altLang="zh-CN" dirty="0" smtClean="0">
                <a:hlinkClick r:id="rId2" action="ppaction://hlinkfile"/>
              </a:rPr>
              <a:t>.</a:t>
            </a:r>
            <a:r>
              <a:rPr lang="en-US" altLang="zh-CN" dirty="0" err="1" smtClean="0">
                <a:hlinkClick r:id="rId2" action="ppaction://hlinkfile"/>
              </a:rPr>
              <a:t>docx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针对第十三次作业所测试的电梯类、调度类和请求队列类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修复测试发现的</a:t>
            </a:r>
            <a:r>
              <a:rPr lang="en-US" altLang="zh-CN" dirty="0"/>
              <a:t>bug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补充或完善规格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进行正确性论证，按照提供模板来撰写论证</a:t>
            </a:r>
            <a:r>
              <a:rPr lang="zh-CN" altLang="en-US" dirty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论证要求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按照要求的步骤进行正确性论证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论证文档务必与代码实现保持一致</a:t>
            </a:r>
            <a:endParaRPr lang="en-US" altLang="zh-CN" dirty="0" smtClean="0"/>
          </a:p>
          <a:p>
            <a:r>
              <a:rPr lang="zh-CN" altLang="en-US" dirty="0" smtClean="0"/>
              <a:t>测试要求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对论证进行结果检查，发现一个论证逻辑错误，报告一个</a:t>
            </a:r>
            <a:r>
              <a:rPr lang="en-US" altLang="zh-CN" dirty="0" smtClean="0"/>
              <a:t>incomplete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正确性</a:t>
            </a:r>
            <a:r>
              <a:rPr lang="zh-CN" altLang="en-US" dirty="0"/>
              <a:t>内涵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用户需求没有正确性问题</a:t>
            </a:r>
            <a:endParaRPr lang="en-US" altLang="zh-CN" dirty="0"/>
          </a:p>
          <a:p>
            <a:pPr lvl="1"/>
            <a:r>
              <a:rPr lang="zh-CN" altLang="en-US" dirty="0" smtClean="0"/>
              <a:t>可理解性问题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实现成本问题</a:t>
            </a:r>
            <a:endParaRPr lang="en-US" altLang="zh-CN" dirty="0" smtClean="0"/>
          </a:p>
          <a:p>
            <a:r>
              <a:rPr lang="zh-CN" altLang="en-US" dirty="0" smtClean="0"/>
              <a:t>需求规格的主要问题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是否准确捕捉了用户需求中的功能和数据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是否准确识别了用户需求中隐含的环境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数据约束与限制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是否准确整理了软件与用户的交互处理流程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是否准确定义了软件运行环境及其约束</a:t>
            </a:r>
            <a:endParaRPr lang="en-US" altLang="zh-CN" dirty="0" smtClean="0"/>
          </a:p>
          <a:p>
            <a:r>
              <a:rPr lang="zh-CN" altLang="en-US" dirty="0" smtClean="0"/>
              <a:t>如果需求规格上述问题都能解决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软件正确性可以定义为软件实现满足需求规格的特性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正确性</a:t>
            </a:r>
            <a:r>
              <a:rPr lang="zh-CN" altLang="en-US" dirty="0"/>
              <a:t>内涵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软件设计的依据是需求规格</a:t>
            </a:r>
            <a:endParaRPr lang="en-US" altLang="zh-CN" dirty="0"/>
          </a:p>
          <a:p>
            <a:pPr lvl="1"/>
            <a:r>
              <a:rPr lang="zh-CN" altLang="en-US" dirty="0" smtClean="0"/>
              <a:t>用户需求：使用用户语言撰写的需求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需求规格：使用技术语言撰写的需求</a:t>
            </a:r>
            <a:endParaRPr lang="en-US" altLang="zh-CN" dirty="0" smtClean="0"/>
          </a:p>
          <a:p>
            <a:r>
              <a:rPr lang="zh-CN" altLang="en-US" dirty="0" smtClean="0"/>
              <a:t>软件设计任务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规划软件的模块（接口）及其依赖关系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子系统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针对模块及其接口设计其规格</a:t>
            </a:r>
            <a:endParaRPr lang="en-US" altLang="zh-CN" dirty="0" smtClean="0"/>
          </a:p>
          <a:p>
            <a:r>
              <a:rPr lang="zh-CN" altLang="en-US" dirty="0" smtClean="0"/>
              <a:t>如果设计能够满足需求规格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软件正确性可以定义为软件实现满足设计规格的特性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132235" y="4027481"/>
            <a:ext cx="5322276" cy="1627085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软件正确性内涵分析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564027" y="2315405"/>
            <a:ext cx="1877438" cy="778212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用户需求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39132" y="2315405"/>
            <a:ext cx="1935804" cy="7782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需求规格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05661" y="4347404"/>
            <a:ext cx="1935804" cy="7782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</a:t>
            </a:r>
            <a:r>
              <a:rPr lang="zh-CN" altLang="en-US" dirty="0" smtClean="0"/>
              <a:t>规格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239132" y="4347404"/>
            <a:ext cx="1935804" cy="7782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代码实现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5" idx="0"/>
            <a:endCxn id="4" idx="0"/>
          </p:cNvCxnSpPr>
          <p:nvPr/>
        </p:nvCxnSpPr>
        <p:spPr>
          <a:xfrm rot="16200000" flipV="1">
            <a:off x="3854890" y="963261"/>
            <a:ext cx="12700" cy="27042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" idx="0"/>
            <a:endCxn id="5" idx="2"/>
          </p:cNvCxnSpPr>
          <p:nvPr/>
        </p:nvCxnSpPr>
        <p:spPr>
          <a:xfrm rot="5400000" flipH="1" flipV="1">
            <a:off x="3213405" y="2353776"/>
            <a:ext cx="1253787" cy="2733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2"/>
            <a:endCxn id="6" idx="2"/>
          </p:cNvCxnSpPr>
          <p:nvPr/>
        </p:nvCxnSpPr>
        <p:spPr>
          <a:xfrm rot="5400000">
            <a:off x="3840299" y="3758881"/>
            <a:ext cx="12700" cy="27334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http://www.threaded.com/images/SoftwareSpecCarto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467" y="1690688"/>
            <a:ext cx="3009217" cy="438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1254087" y="6057095"/>
            <a:ext cx="532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逻辑追踪链</a:t>
            </a:r>
            <a:r>
              <a:rPr lang="en-US" altLang="zh-CN" dirty="0" smtClean="0"/>
              <a:t>(traceability link)</a:t>
            </a:r>
            <a:r>
              <a:rPr lang="zh-CN" altLang="en-US" dirty="0" smtClean="0"/>
              <a:t>是确保软件质量的关键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23335" y="4667250"/>
            <a:ext cx="1641350" cy="141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类的实现组成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表示对象</a:t>
            </a:r>
            <a:endParaRPr lang="en-US" altLang="zh-CN" dirty="0" smtClean="0"/>
          </a:p>
          <a:p>
            <a:r>
              <a:rPr lang="zh-CN" altLang="en-US" dirty="0" smtClean="0"/>
              <a:t>类的规格组成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抽象对象说明</a:t>
            </a:r>
            <a:r>
              <a:rPr lang="en-US" altLang="zh-CN" dirty="0" smtClean="0"/>
              <a:t>(overview)</a:t>
            </a:r>
          </a:p>
          <a:p>
            <a:pPr lvl="1"/>
            <a:r>
              <a:rPr lang="zh-CN" altLang="en-US" dirty="0" smtClean="0"/>
              <a:t>方法规格</a:t>
            </a:r>
            <a:endParaRPr lang="en-US" altLang="zh-CN" dirty="0" smtClean="0"/>
          </a:p>
          <a:p>
            <a:pPr lvl="1"/>
            <a:r>
              <a:rPr lang="zh-CN" altLang="en-US" i="1" dirty="0" smtClean="0"/>
              <a:t>不变式</a:t>
            </a:r>
            <a:endParaRPr lang="en-US" altLang="zh-CN" i="1" dirty="0" smtClean="0"/>
          </a:p>
          <a:p>
            <a:r>
              <a:rPr lang="zh-CN" altLang="en-US" dirty="0" smtClean="0"/>
              <a:t>正确性论证思路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抽象对象都得到了有效实现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方法实现都满足各自规格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所有方法都不会导致不变式为假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类实现的正确性论证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抽象对象得到了有效实现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为什么强调有效？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使用抽象函数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是不是抽象函数结果覆盖了</a:t>
            </a:r>
            <a:r>
              <a:rPr lang="en-US" altLang="zh-CN" dirty="0" smtClean="0"/>
              <a:t>overview</a:t>
            </a:r>
            <a:r>
              <a:rPr lang="zh-CN" altLang="en-US" dirty="0" smtClean="0"/>
              <a:t>中描述的抽象对象？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有效性论证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表示对象类型是否能够表示抽象对象的所有可能取值？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数据存储规模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表示对象是否能够存储抽象对象所有可能的数据量？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类实现的正确性论证</a:t>
            </a:r>
          </a:p>
        </p:txBody>
      </p:sp>
      <p:sp>
        <p:nvSpPr>
          <p:cNvPr id="5" name="矩形 4"/>
          <p:cNvSpPr/>
          <p:nvPr/>
        </p:nvSpPr>
        <p:spPr>
          <a:xfrm>
            <a:off x="984739" y="1479674"/>
            <a:ext cx="10222522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BinaryTree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/*@overview: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BinaryTree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is a abstract tree to manage any type of elements. Each of its node can have at most one left node, and at most right node. It would be called a leaf node if it has neither left node nor right node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//rep: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BinaryTree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left;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BinaryTree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right;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numNodes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84739" y="4117366"/>
            <a:ext cx="10222522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DarkRoom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/*@overview: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DarkRoom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manages all the communication tools defined in the configuration file. There are three types of communication tool: Sender, Receiver and Transmitter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//rep: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Sender[] senders 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private Receive[] receivers</a:t>
            </a:r>
          </a:p>
          <a:p>
            <a:r>
              <a:rPr lang="en-US" altLang="zh-CN" dirty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private Transmitter[] transmitters;</a:t>
            </a: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70707"/>
                </a:solidFill>
                <a:latin typeface="Times New Roman" panose="02020603050405020304" pitchFamily="18" charset="0"/>
              </a:rPr>
              <a:t>numTools</a:t>
            </a:r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94738" y="5298829"/>
            <a:ext cx="203292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Sender{</a:t>
            </a:r>
          </a:p>
          <a:p>
            <a:r>
              <a:rPr lang="en-US" altLang="zh-CN" dirty="0" smtClean="0"/>
              <a:t>/</a:t>
            </a:r>
            <a:r>
              <a:rPr lang="zh-CN" altLang="en-US" dirty="0" smtClean="0"/>
              <a:t>*</a:t>
            </a:r>
            <a:r>
              <a:rPr lang="en-US" altLang="zh-CN" dirty="0" smtClean="0"/>
              <a:t>@overview:…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40061" y="5298829"/>
            <a:ext cx="2172518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Receiver{</a:t>
            </a:r>
          </a:p>
          <a:p>
            <a:r>
              <a:rPr lang="en-US" altLang="zh-CN" dirty="0"/>
              <a:t>/</a:t>
            </a:r>
            <a:r>
              <a:rPr lang="zh-CN" altLang="en-US" dirty="0"/>
              <a:t>*</a:t>
            </a:r>
            <a:r>
              <a:rPr lang="en-US" altLang="zh-CN" dirty="0"/>
              <a:t>@overview:…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224973" y="5298829"/>
            <a:ext cx="244894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Transmitter{</a:t>
            </a:r>
          </a:p>
          <a:p>
            <a:r>
              <a:rPr lang="en-US" altLang="zh-CN" dirty="0"/>
              <a:t>/</a:t>
            </a:r>
            <a:r>
              <a:rPr lang="zh-CN" altLang="en-US" dirty="0"/>
              <a:t>*</a:t>
            </a:r>
            <a:r>
              <a:rPr lang="en-US" altLang="zh-CN" dirty="0"/>
              <a:t>@overview:…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3244-3606-41CE-A48D-47F57B9C67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3909</Words>
  <Application>Microsoft Office PowerPoint</Application>
  <PresentationFormat>宽屏</PresentationFormat>
  <Paragraphs>515</Paragraphs>
  <Slides>34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主题</vt:lpstr>
      <vt:lpstr>第十四讲： 基于规格的实现正确性论证</vt:lpstr>
      <vt:lpstr>本讲提纲</vt:lpstr>
      <vt:lpstr>软件正确性内涵分析</vt:lpstr>
      <vt:lpstr>软件正确性内涵分析</vt:lpstr>
      <vt:lpstr>软件正确性内涵分析</vt:lpstr>
      <vt:lpstr>软件正确性内涵分析</vt:lpstr>
      <vt:lpstr>类实现的正确性论证</vt:lpstr>
      <vt:lpstr>类实现的正确性论证</vt:lpstr>
      <vt:lpstr>类实现的正确性论证</vt:lpstr>
      <vt:lpstr>类实现的正确性论证</vt:lpstr>
      <vt:lpstr>类实现的正确性论证</vt:lpstr>
      <vt:lpstr>方法实现正确性推理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方法实现的正确性论证</vt:lpstr>
      <vt:lpstr>非递归调用的方法实现正确性论证</vt:lpstr>
      <vt:lpstr>非递归调用的方法实现正确性论证</vt:lpstr>
      <vt:lpstr>递归调用的方法实现正确性论证</vt:lpstr>
      <vt:lpstr>补充说明</vt:lpstr>
      <vt:lpstr>子类的正确性论证</vt:lpstr>
      <vt:lpstr>类型层次下的正确性论证</vt:lpstr>
      <vt:lpstr>类型层次下的正确性论证</vt:lpstr>
      <vt:lpstr>子类的正确性论证</vt:lpstr>
      <vt:lpstr>子类的正确性论证</vt:lpstr>
      <vt:lpstr>实现正确性论证模板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第七讲：类型层次规格与迭代器规格</dc:title>
  <dc:creator>Ji Wu</dc:creator>
  <cp:lastModifiedBy>Ji Wu</cp:lastModifiedBy>
  <cp:revision>2005</cp:revision>
  <dcterms:created xsi:type="dcterms:W3CDTF">2014-03-01T04:18:45Z</dcterms:created>
  <dcterms:modified xsi:type="dcterms:W3CDTF">2017-06-02T00:53:18Z</dcterms:modified>
</cp:coreProperties>
</file>