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9" r:id="rId3"/>
    <p:sldId id="270" r:id="rId4"/>
    <p:sldId id="271" r:id="rId5"/>
    <p:sldId id="258" r:id="rId6"/>
    <p:sldId id="259" r:id="rId7"/>
    <p:sldId id="260" r:id="rId8"/>
    <p:sldId id="261" r:id="rId9"/>
    <p:sldId id="263" r:id="rId10"/>
    <p:sldId id="272" r:id="rId11"/>
    <p:sldId id="273" r:id="rId12"/>
    <p:sldId id="274" r:id="rId13"/>
    <p:sldId id="276" r:id="rId14"/>
    <p:sldId id="277" r:id="rId15"/>
    <p:sldId id="275" r:id="rId16"/>
    <p:sldId id="278" r:id="rId17"/>
    <p:sldId id="279" r:id="rId18"/>
    <p:sldId id="280" r:id="rId19"/>
    <p:sldId id="281" r:id="rId20"/>
    <p:sldId id="282" r:id="rId21"/>
    <p:sldId id="283" r:id="rId22"/>
    <p:sldId id="284" r:id="rId23"/>
    <p:sldId id="265"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30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34" autoAdjust="0"/>
  </p:normalViewPr>
  <p:slideViewPr>
    <p:cSldViewPr snapToGrid="0">
      <p:cViewPr varScale="1">
        <p:scale>
          <a:sx n="101" d="100"/>
          <a:sy n="101" d="100"/>
        </p:scale>
        <p:origin x="2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F6521-CDA8-4647-8FAA-6222137F18AD}" type="datetimeFigureOut">
              <a:rPr lang="zh-CN" altLang="en-US" smtClean="0"/>
              <a:t>2017/5/5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AE3CB-5354-4117-9265-FE4D456DF728}" type="slidenum">
              <a:rPr lang="zh-CN" altLang="en-US" smtClean="0"/>
              <a:t>‹#›</a:t>
            </a:fld>
            <a:endParaRPr lang="zh-CN" altLang="en-US"/>
          </a:p>
        </p:txBody>
      </p:sp>
    </p:spTree>
    <p:extLst>
      <p:ext uri="{BB962C8B-B14F-4D97-AF65-F5344CB8AC3E}">
        <p14:creationId xmlns:p14="http://schemas.microsoft.com/office/powerpoint/2010/main" val="57776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a:t>
            </a:fld>
            <a:endParaRPr lang="zh-CN" altLang="en-US"/>
          </a:p>
        </p:txBody>
      </p:sp>
    </p:spTree>
    <p:extLst>
      <p:ext uri="{BB962C8B-B14F-4D97-AF65-F5344CB8AC3E}">
        <p14:creationId xmlns:p14="http://schemas.microsoft.com/office/powerpoint/2010/main" val="2779532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其中的代码是非稀疏存储方式的构造方法</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20</a:t>
            </a:fld>
            <a:endParaRPr lang="zh-CN" altLang="en-US"/>
          </a:p>
        </p:txBody>
      </p:sp>
    </p:spTree>
    <p:extLst>
      <p:ext uri="{BB962C8B-B14F-4D97-AF65-F5344CB8AC3E}">
        <p14:creationId xmlns:p14="http://schemas.microsoft.com/office/powerpoint/2010/main" val="3087736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22</a:t>
            </a:fld>
            <a:endParaRPr lang="zh-CN" altLang="en-US"/>
          </a:p>
        </p:txBody>
      </p:sp>
    </p:spTree>
    <p:extLst>
      <p:ext uri="{BB962C8B-B14F-4D97-AF65-F5344CB8AC3E}">
        <p14:creationId xmlns:p14="http://schemas.microsoft.com/office/powerpoint/2010/main" val="3560534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23</a:t>
            </a:fld>
            <a:endParaRPr lang="zh-CN" altLang="en-US"/>
          </a:p>
        </p:txBody>
      </p:sp>
    </p:spTree>
    <p:extLst>
      <p:ext uri="{BB962C8B-B14F-4D97-AF65-F5344CB8AC3E}">
        <p14:creationId xmlns:p14="http://schemas.microsoft.com/office/powerpoint/2010/main" val="899264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AF(c) = c1x(e1) + …+</a:t>
            </a:r>
            <a:r>
              <a:rPr lang="en-US" altLang="zh-CN" dirty="0" err="1" smtClean="0"/>
              <a:t>CnX</a:t>
            </a:r>
            <a:r>
              <a:rPr lang="en-US" altLang="zh-CN" dirty="0" smtClean="0"/>
              <a:t>(</a:t>
            </a:r>
            <a:r>
              <a:rPr lang="en-US" altLang="zh-CN" dirty="0" err="1" smtClean="0"/>
              <a:t>en</a:t>
            </a:r>
            <a:r>
              <a:rPr lang="en-US" altLang="zh-CN" dirty="0" smtClean="0"/>
              <a:t>)+…</a:t>
            </a:r>
          </a:p>
          <a:p>
            <a:r>
              <a:rPr lang="en-US" altLang="zh-CN" dirty="0" smtClean="0"/>
              <a:t>Where</a:t>
            </a:r>
            <a:r>
              <a:rPr lang="en-US" altLang="zh-CN" baseline="0" dirty="0" smtClean="0"/>
              <a:t> ci=</a:t>
            </a:r>
            <a:r>
              <a:rPr lang="en-US" altLang="zh-CN" baseline="0" dirty="0" err="1" smtClean="0"/>
              <a:t>c.terms</a:t>
            </a:r>
            <a:r>
              <a:rPr lang="en-US" altLang="zh-CN" baseline="0" dirty="0" smtClean="0"/>
              <a:t>[</a:t>
            </a:r>
            <a:r>
              <a:rPr lang="en-US" altLang="zh-CN" baseline="0" dirty="0" err="1" smtClean="0"/>
              <a:t>i</a:t>
            </a:r>
            <a:r>
              <a:rPr lang="en-US" altLang="zh-CN" baseline="0" dirty="0" smtClean="0"/>
              <a:t>].</a:t>
            </a:r>
            <a:r>
              <a:rPr lang="en-US" altLang="zh-CN" baseline="0" dirty="0" err="1" smtClean="0"/>
              <a:t>coeff,ei</a:t>
            </a:r>
            <a:r>
              <a:rPr lang="en-US" altLang="zh-CN" baseline="0" dirty="0" smtClean="0"/>
              <a:t> == </a:t>
            </a:r>
            <a:r>
              <a:rPr lang="en-US" altLang="zh-CN" baseline="0" dirty="0" err="1" smtClean="0"/>
              <a:t>c.terms</a:t>
            </a:r>
            <a:r>
              <a:rPr lang="en-US" altLang="zh-CN" baseline="0" dirty="0" smtClean="0"/>
              <a:t>[</a:t>
            </a:r>
            <a:r>
              <a:rPr lang="en-US" altLang="zh-CN" baseline="0" dirty="0" err="1" smtClean="0"/>
              <a:t>i</a:t>
            </a:r>
            <a:r>
              <a:rPr lang="en-US" altLang="zh-CN" baseline="0" dirty="0" smtClean="0"/>
              <a:t>].</a:t>
            </a:r>
            <a:r>
              <a:rPr lang="en-US" altLang="zh-CN" baseline="0" dirty="0" err="1" smtClean="0"/>
              <a:t>deg</a:t>
            </a:r>
            <a:r>
              <a:rPr lang="en-US" altLang="zh-CN" baseline="0" dirty="0" smtClean="0"/>
              <a:t> if 0&lt;=</a:t>
            </a:r>
            <a:r>
              <a:rPr lang="en-US" altLang="zh-CN" baseline="0" dirty="0" err="1" smtClean="0"/>
              <a:t>i</a:t>
            </a:r>
            <a:r>
              <a:rPr lang="en-US" altLang="zh-CN" baseline="0" dirty="0" smtClean="0"/>
              <a:t>&lt;</a:t>
            </a:r>
            <a:r>
              <a:rPr lang="en-US" altLang="zh-CN" baseline="0" dirty="0" err="1" smtClean="0"/>
              <a:t>c.terms.size</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26</a:t>
            </a:fld>
            <a:endParaRPr lang="zh-CN" altLang="en-US"/>
          </a:p>
        </p:txBody>
      </p:sp>
    </p:spTree>
    <p:extLst>
      <p:ext uri="{BB962C8B-B14F-4D97-AF65-F5344CB8AC3E}">
        <p14:creationId xmlns:p14="http://schemas.microsoft.com/office/powerpoint/2010/main" val="375091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DOCK: </a:t>
            </a:r>
            <a:r>
              <a:rPr lang="zh-CN" altLang="en-US" dirty="0" smtClean="0"/>
              <a:t>电梯在楼层停靠接送人</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27</a:t>
            </a:fld>
            <a:endParaRPr lang="zh-CN" altLang="en-US"/>
          </a:p>
        </p:txBody>
      </p:sp>
    </p:spTree>
    <p:extLst>
      <p:ext uri="{BB962C8B-B14F-4D97-AF65-F5344CB8AC3E}">
        <p14:creationId xmlns:p14="http://schemas.microsoft.com/office/powerpoint/2010/main" val="1182442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29</a:t>
            </a:fld>
            <a:endParaRPr lang="zh-CN" altLang="en-US"/>
          </a:p>
        </p:txBody>
      </p:sp>
    </p:spTree>
    <p:extLst>
      <p:ext uri="{BB962C8B-B14F-4D97-AF65-F5344CB8AC3E}">
        <p14:creationId xmlns:p14="http://schemas.microsoft.com/office/powerpoint/2010/main" val="1809512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c.terms</a:t>
            </a:r>
            <a:r>
              <a:rPr lang="en-US" altLang="zh-CN" dirty="0" smtClean="0"/>
              <a:t> &lt;&gt; null &amp;&amp; </a:t>
            </a:r>
            <a:r>
              <a:rPr lang="en-US" altLang="zh-CN" dirty="0" err="1" smtClean="0"/>
              <a:t>c.terms.length</a:t>
            </a:r>
            <a:r>
              <a:rPr lang="en-US" altLang="zh-CN" baseline="0" dirty="0" smtClean="0"/>
              <a:t> &gt;= 1 &amp;&amp; </a:t>
            </a:r>
            <a:r>
              <a:rPr lang="en-US" altLang="zh-CN" baseline="0" dirty="0" err="1" smtClean="0"/>
              <a:t>c.terms</a:t>
            </a:r>
            <a:r>
              <a:rPr lang="en-US" altLang="zh-CN" baseline="0" dirty="0" smtClean="0"/>
              <a:t>[</a:t>
            </a:r>
            <a:r>
              <a:rPr lang="en-US" altLang="zh-CN" baseline="0" dirty="0" err="1" smtClean="0"/>
              <a:t>i</a:t>
            </a:r>
            <a:r>
              <a:rPr lang="en-US" altLang="zh-CN" baseline="0" dirty="0" smtClean="0"/>
              <a:t>] is a Term for all </a:t>
            </a:r>
            <a:r>
              <a:rPr lang="en-US" altLang="zh-CN" baseline="0" dirty="0" err="1" smtClean="0"/>
              <a:t>i</a:t>
            </a:r>
            <a:r>
              <a:rPr lang="en-US" altLang="zh-CN" baseline="0" dirty="0" smtClean="0"/>
              <a:t> &amp;&amp; (</a:t>
            </a:r>
            <a:r>
              <a:rPr lang="en-US" altLang="zh-CN" baseline="0" dirty="0" err="1" smtClean="0"/>
              <a:t>c.terms</a:t>
            </a:r>
            <a:r>
              <a:rPr lang="en-US" altLang="zh-CN" baseline="0" dirty="0" smtClean="0"/>
              <a:t>[</a:t>
            </a:r>
            <a:r>
              <a:rPr lang="en-US" altLang="zh-CN" baseline="0" dirty="0" err="1" smtClean="0"/>
              <a:t>i</a:t>
            </a:r>
            <a:r>
              <a:rPr lang="en-US" altLang="zh-CN" baseline="0" dirty="0" smtClean="0"/>
              <a:t>].</a:t>
            </a:r>
            <a:r>
              <a:rPr lang="en-US" altLang="zh-CN" baseline="0" dirty="0" err="1" smtClean="0"/>
              <a:t>coeff</a:t>
            </a:r>
            <a:r>
              <a:rPr lang="en-US" altLang="zh-CN" baseline="0" dirty="0" smtClean="0"/>
              <a:t> &lt;&gt;0 and </a:t>
            </a:r>
            <a:r>
              <a:rPr lang="en-US" altLang="zh-CN" baseline="0" dirty="0" err="1" smtClean="0"/>
              <a:t>c.terms</a:t>
            </a:r>
            <a:r>
              <a:rPr lang="en-US" altLang="zh-CN" baseline="0" dirty="0" smtClean="0"/>
              <a:t>[</a:t>
            </a:r>
            <a:r>
              <a:rPr lang="en-US" altLang="zh-CN" baseline="0" dirty="0" err="1" smtClean="0"/>
              <a:t>i</a:t>
            </a:r>
            <a:r>
              <a:rPr lang="en-US" altLang="zh-CN" baseline="0" dirty="0" smtClean="0"/>
              <a:t>].</a:t>
            </a:r>
            <a:r>
              <a:rPr lang="en-US" altLang="zh-CN" baseline="0" dirty="0" err="1" smtClean="0"/>
              <a:t>deg</a:t>
            </a:r>
            <a:r>
              <a:rPr lang="en-US" altLang="zh-CN" baseline="0" dirty="0" smtClean="0"/>
              <a:t> &gt;0 for all </a:t>
            </a:r>
            <a:r>
              <a:rPr lang="en-US" altLang="zh-CN" baseline="0" dirty="0" err="1" smtClean="0"/>
              <a:t>i</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30</a:t>
            </a:fld>
            <a:endParaRPr lang="zh-CN" altLang="en-US"/>
          </a:p>
        </p:txBody>
      </p:sp>
    </p:spTree>
    <p:extLst>
      <p:ext uri="{BB962C8B-B14F-4D97-AF65-F5344CB8AC3E}">
        <p14:creationId xmlns:p14="http://schemas.microsoft.com/office/powerpoint/2010/main" val="111568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altLang="zh-CN" dirty="0" err="1" smtClean="0"/>
              <a:t>els.add</a:t>
            </a:r>
            <a:r>
              <a:rPr lang="en-US" altLang="zh-CN" dirty="0" smtClean="0"/>
              <a:t>(new Integer(x));</a:t>
            </a:r>
            <a:r>
              <a:rPr lang="zh-CN" altLang="en-US" dirty="0" smtClean="0"/>
              <a:t>可能会导致</a:t>
            </a:r>
            <a:r>
              <a:rPr lang="en-US" altLang="zh-CN" dirty="0" err="1" smtClean="0"/>
              <a:t>els</a:t>
            </a:r>
            <a:r>
              <a:rPr lang="zh-CN" altLang="en-US" dirty="0" smtClean="0"/>
              <a:t>中重复存储</a:t>
            </a:r>
            <a:r>
              <a:rPr lang="en-US" altLang="zh-CN" dirty="0" smtClean="0"/>
              <a:t>x</a:t>
            </a:r>
            <a:r>
              <a:rPr lang="zh-CN" altLang="en-US" dirty="0" smtClean="0"/>
              <a:t>，破坏不变式。因此首先应该检查</a:t>
            </a:r>
            <a:r>
              <a:rPr lang="en-US" altLang="zh-CN" dirty="0" err="1" smtClean="0"/>
              <a:t>els</a:t>
            </a:r>
            <a:r>
              <a:rPr lang="zh-CN" altLang="en-US" dirty="0" smtClean="0"/>
              <a:t>是否有</a:t>
            </a:r>
            <a:r>
              <a:rPr lang="en-US" altLang="zh-CN" dirty="0" smtClean="0"/>
              <a:t>x</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35</a:t>
            </a:fld>
            <a:endParaRPr lang="zh-CN" altLang="en-US"/>
          </a:p>
        </p:txBody>
      </p:sp>
    </p:spTree>
    <p:extLst>
      <p:ext uri="{BB962C8B-B14F-4D97-AF65-F5344CB8AC3E}">
        <p14:creationId xmlns:p14="http://schemas.microsoft.com/office/powerpoint/2010/main" val="1980329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36</a:t>
            </a:fld>
            <a:endParaRPr lang="zh-CN" altLang="en-US"/>
          </a:p>
        </p:txBody>
      </p:sp>
    </p:spTree>
    <p:extLst>
      <p:ext uri="{BB962C8B-B14F-4D97-AF65-F5344CB8AC3E}">
        <p14:creationId xmlns:p14="http://schemas.microsoft.com/office/powerpoint/2010/main" val="1146480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2B2CB3-D157-41ED-93CF-85B81C238CC5}" type="slidenum">
              <a:rPr lang="zh-CN" altLang="en-US" smtClean="0"/>
              <a:t>37</a:t>
            </a:fld>
            <a:endParaRPr lang="zh-CN" altLang="en-US"/>
          </a:p>
        </p:txBody>
      </p:sp>
    </p:spTree>
    <p:extLst>
      <p:ext uri="{BB962C8B-B14F-4D97-AF65-F5344CB8AC3E}">
        <p14:creationId xmlns:p14="http://schemas.microsoft.com/office/powerpoint/2010/main" val="170965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a:t>
            </a:fld>
            <a:endParaRPr lang="zh-CN" altLang="en-US"/>
          </a:p>
        </p:txBody>
      </p:sp>
    </p:spTree>
    <p:extLst>
      <p:ext uri="{BB962C8B-B14F-4D97-AF65-F5344CB8AC3E}">
        <p14:creationId xmlns:p14="http://schemas.microsoft.com/office/powerpoint/2010/main" val="1500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模板化访问：即按照一定的规格</a:t>
            </a:r>
            <a:r>
              <a:rPr lang="en-US" altLang="zh-CN" dirty="0" smtClean="0"/>
              <a:t>(</a:t>
            </a:r>
            <a:r>
              <a:rPr lang="zh-CN" altLang="en-US" dirty="0" smtClean="0"/>
              <a:t>即模板</a:t>
            </a:r>
            <a:r>
              <a:rPr lang="en-US" altLang="zh-CN" dirty="0" smtClean="0"/>
              <a:t>)</a:t>
            </a:r>
            <a:r>
              <a:rPr lang="zh-CN" altLang="en-US" dirty="0" smtClean="0"/>
              <a:t>来解析和访问内存中的数据区段</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3</a:t>
            </a:fld>
            <a:endParaRPr lang="zh-CN" altLang="en-US"/>
          </a:p>
        </p:txBody>
      </p:sp>
    </p:spTree>
    <p:extLst>
      <p:ext uri="{BB962C8B-B14F-4D97-AF65-F5344CB8AC3E}">
        <p14:creationId xmlns:p14="http://schemas.microsoft.com/office/powerpoint/2010/main" val="356639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课堂上要求同学们按照</a:t>
            </a:r>
            <a:r>
              <a:rPr lang="en-US" altLang="zh-CN" dirty="0" smtClean="0"/>
              <a:t>JSF</a:t>
            </a:r>
            <a:r>
              <a:rPr lang="zh-CN" altLang="en-US" dirty="0" smtClean="0"/>
              <a:t>规范写出</a:t>
            </a:r>
            <a:r>
              <a:rPr lang="en-US" altLang="zh-CN" dirty="0" smtClean="0"/>
              <a:t>intersection</a:t>
            </a:r>
            <a:r>
              <a:rPr lang="zh-CN" altLang="en-US" dirty="0" smtClean="0"/>
              <a:t>的规格：</a:t>
            </a:r>
            <a:endParaRPr lang="en-US" altLang="zh-CN" dirty="0" smtClean="0"/>
          </a:p>
          <a:p>
            <a:r>
              <a:rPr lang="en-US" altLang="zh-CN" dirty="0" smtClean="0"/>
              <a:t>/*@effects:</a:t>
            </a:r>
            <a:r>
              <a:rPr lang="en-US" altLang="zh-CN" baseline="0" dirty="0" smtClean="0"/>
              <a:t> (\all </a:t>
            </a:r>
            <a:r>
              <a:rPr lang="en-US" altLang="zh-CN" baseline="0" dirty="0" err="1" smtClean="0"/>
              <a:t>int</a:t>
            </a:r>
            <a:r>
              <a:rPr lang="en-US" altLang="zh-CN" baseline="0" dirty="0" smtClean="0"/>
              <a:t> </a:t>
            </a:r>
            <a:r>
              <a:rPr lang="en-US" altLang="zh-CN" baseline="0" dirty="0" err="1" smtClean="0"/>
              <a:t>i</a:t>
            </a:r>
            <a:r>
              <a:rPr lang="en-US" altLang="zh-CN" baseline="0" dirty="0" smtClean="0"/>
              <a:t>; 0&lt;=</a:t>
            </a:r>
            <a:r>
              <a:rPr lang="en-US" altLang="zh-CN" baseline="0" dirty="0" err="1" smtClean="0"/>
              <a:t>i</a:t>
            </a:r>
            <a:r>
              <a:rPr lang="en-US" altLang="zh-CN" baseline="0" dirty="0" smtClean="0"/>
              <a:t>&lt;\</a:t>
            </a:r>
            <a:r>
              <a:rPr lang="en-US" altLang="zh-CN" baseline="0" dirty="0" err="1" smtClean="0"/>
              <a:t>result.size</a:t>
            </a:r>
            <a:r>
              <a:rPr lang="en-US" altLang="zh-CN" baseline="0" dirty="0" smtClean="0"/>
              <a:t>; </a:t>
            </a:r>
            <a:r>
              <a:rPr lang="en-US" altLang="zh-CN" baseline="0" dirty="0" err="1" smtClean="0"/>
              <a:t>this.isIn</a:t>
            </a:r>
            <a:r>
              <a:rPr lang="en-US" altLang="zh-CN" baseline="0" dirty="0" smtClean="0"/>
              <a:t>(\result[</a:t>
            </a:r>
            <a:r>
              <a:rPr lang="en-US" altLang="zh-CN" baseline="0" dirty="0" err="1" smtClean="0"/>
              <a:t>i</a:t>
            </a:r>
            <a:r>
              <a:rPr lang="en-US" altLang="zh-CN" baseline="0" dirty="0" smtClean="0"/>
              <a:t>]) &amp;&amp; </a:t>
            </a:r>
            <a:r>
              <a:rPr lang="en-US" altLang="zh-CN" baseline="0" dirty="0" err="1" smtClean="0"/>
              <a:t>a.isIn</a:t>
            </a:r>
            <a:r>
              <a:rPr lang="en-US" altLang="zh-CN" baseline="0" dirty="0" smtClean="0"/>
              <a:t>(\result[</a:t>
            </a:r>
            <a:r>
              <a:rPr lang="en-US" altLang="zh-CN" baseline="0" dirty="0" err="1" smtClean="0"/>
              <a:t>i</a:t>
            </a:r>
            <a:r>
              <a:rPr lang="en-US" altLang="zh-CN" baseline="0" dirty="0" smtClean="0"/>
              <a:t>]))</a:t>
            </a:r>
          </a:p>
          <a:p>
            <a:r>
              <a:rPr lang="en-US" altLang="zh-CN" baseline="0" dirty="0" smtClean="0"/>
              <a:t>                   (a==null) ==&gt; </a:t>
            </a:r>
            <a:r>
              <a:rPr lang="en-US" altLang="zh-CN" baseline="0" dirty="0" err="1" smtClean="0"/>
              <a:t>exceptional_behavior</a:t>
            </a:r>
            <a:r>
              <a:rPr lang="en-US" altLang="zh-CN" baseline="0" dirty="0" smtClean="0"/>
              <a:t>(</a:t>
            </a:r>
            <a:r>
              <a:rPr lang="en-US" altLang="zh-CN" sz="1200" b="1" dirty="0" err="1" smtClean="0">
                <a:latin typeface="Courier New" panose="02070309020205020404" pitchFamily="49" charset="0"/>
                <a:ea typeface="+mn-ea"/>
              </a:rPr>
              <a:t>NullPointerException</a:t>
            </a:r>
            <a:r>
              <a:rPr lang="en-US" altLang="zh-CN" baseline="0" dirty="0" smtClean="0"/>
              <a:t>)</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9</a:t>
            </a:fld>
            <a:endParaRPr lang="zh-CN" altLang="en-US"/>
          </a:p>
        </p:txBody>
      </p:sp>
    </p:spTree>
    <p:extLst>
      <p:ext uri="{BB962C8B-B14F-4D97-AF65-F5344CB8AC3E}">
        <p14:creationId xmlns:p14="http://schemas.microsoft.com/office/powerpoint/2010/main" val="425732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en-US" altLang="zh-CN" dirty="0" err="1" smtClean="0"/>
              <a:t>coeff</a:t>
            </a:r>
            <a:r>
              <a:rPr lang="zh-CN" altLang="en-US" dirty="0" smtClean="0"/>
              <a:t>方法的规格而言，通过</a:t>
            </a:r>
            <a:r>
              <a:rPr lang="en-US" altLang="zh-CN" dirty="0" smtClean="0"/>
              <a:t>JSF</a:t>
            </a:r>
            <a:r>
              <a:rPr lang="zh-CN" altLang="en-US" dirty="0" smtClean="0"/>
              <a:t>规格发现了存在的问题，如果其中没有幂为</a:t>
            </a:r>
            <a:r>
              <a:rPr lang="en-US" altLang="zh-CN" dirty="0" smtClean="0"/>
              <a:t>d</a:t>
            </a:r>
            <a:r>
              <a:rPr lang="zh-CN" altLang="en-US" dirty="0" smtClean="0"/>
              <a:t>的项怎么办？</a:t>
            </a:r>
            <a:endParaRPr lang="en-US" altLang="zh-CN" dirty="0" smtClean="0"/>
          </a:p>
          <a:p>
            <a:endParaRPr lang="en-US" altLang="zh-CN" dirty="0" smtClean="0"/>
          </a:p>
          <a:p>
            <a:r>
              <a:rPr lang="en-US" altLang="zh-CN" sz="1200" b="1" dirty="0" smtClean="0">
                <a:solidFill>
                  <a:srgbClr val="003399"/>
                </a:solidFill>
                <a:latin typeface="Courier New" panose="02070309020205020404" pitchFamily="49" charset="0"/>
              </a:rPr>
              <a:t>(\all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 </a:t>
            </a:r>
            <a:r>
              <a:rPr lang="en-US" altLang="zh-CN" sz="1200" b="1" dirty="0" smtClean="0">
                <a:solidFill>
                  <a:srgbClr val="003399"/>
                </a:solidFill>
                <a:latin typeface="Courier New" panose="02070309020205020404" pitchFamily="49" charset="0"/>
              </a:rPr>
              <a:t>0&lt;=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&lt;=\</a:t>
            </a:r>
            <a:r>
              <a:rPr lang="en-US" altLang="zh-CN" sz="1200" b="1" dirty="0" err="1" smtClean="0">
                <a:solidFill>
                  <a:srgbClr val="003399"/>
                </a:solidFill>
                <a:latin typeface="Courier New" panose="02070309020205020404" pitchFamily="49" charset="0"/>
              </a:rPr>
              <a:t>result.size</a:t>
            </a:r>
            <a:r>
              <a:rPr lang="en-US" altLang="zh-CN" sz="1200" b="1" dirty="0" smtClean="0">
                <a:solidFill>
                  <a:srgbClr val="003399"/>
                </a:solidFill>
                <a:latin typeface="Courier New" panose="02070309020205020404" pitchFamily="49" charset="0"/>
              </a:rPr>
              <a:t>;\all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j; 0</a:t>
            </a:r>
            <a:r>
              <a:rPr lang="en-US" altLang="zh-CN" sz="1200" b="1" dirty="0" smtClean="0">
                <a:solidFill>
                  <a:srgbClr val="003399"/>
                </a:solidFill>
                <a:latin typeface="Courier New" panose="02070309020205020404" pitchFamily="49" charset="0"/>
              </a:rPr>
              <a:t>&lt;=j&lt;</a:t>
            </a:r>
            <a:r>
              <a:rPr lang="en-US" altLang="zh-CN" sz="1200" b="1" dirty="0" err="1" smtClean="0">
                <a:solidFill>
                  <a:srgbClr val="003399"/>
                </a:solidFill>
                <a:latin typeface="Courier New" panose="02070309020205020404" pitchFamily="49" charset="0"/>
              </a:rPr>
              <a:t>this.size</a:t>
            </a:r>
            <a:r>
              <a:rPr lang="en-US" altLang="zh-CN" sz="1200" b="1" dirty="0" smtClean="0">
                <a:solidFill>
                  <a:srgbClr val="003399"/>
                </a:solidFill>
                <a:latin typeface="Courier New" panose="02070309020205020404" pitchFamily="49" charset="0"/>
              </a:rPr>
              <a:t>; (\result[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].degree !=this[j].degree)==&gt; (\exist </a:t>
            </a:r>
            <a:r>
              <a:rPr lang="en-US" altLang="zh-CN" sz="1200" b="1" dirty="0" err="1" smtClean="0">
                <a:solidFill>
                  <a:srgbClr val="003399"/>
                </a:solidFill>
                <a:latin typeface="Courier New" panose="02070309020205020404" pitchFamily="49" charset="0"/>
              </a:rPr>
              <a:t>int</a:t>
            </a:r>
            <a:r>
              <a:rPr lang="en-US" altLang="zh-CN" sz="1200" b="1" baseline="0" dirty="0" smtClean="0">
                <a:solidFill>
                  <a:srgbClr val="003399"/>
                </a:solidFill>
                <a:latin typeface="Courier New" panose="02070309020205020404" pitchFamily="49" charset="0"/>
              </a:rPr>
              <a:t> k; 0&lt;=k&lt;=</a:t>
            </a:r>
            <a:r>
              <a:rPr lang="en-US" altLang="zh-CN" sz="1200" b="1" baseline="0" dirty="0" err="1" smtClean="0">
                <a:solidFill>
                  <a:srgbClr val="003399"/>
                </a:solidFill>
                <a:latin typeface="Courier New" panose="02070309020205020404" pitchFamily="49" charset="0"/>
              </a:rPr>
              <a:t>a.size</a:t>
            </a:r>
            <a:r>
              <a:rPr lang="en-US" altLang="zh-CN" sz="1200" b="1" baseline="0" dirty="0" smtClean="0">
                <a:solidFill>
                  <a:srgbClr val="003399"/>
                </a:solidFill>
                <a:latin typeface="Courier New" panose="02070309020205020404" pitchFamily="49" charset="0"/>
              </a:rPr>
              <a:t>; \result[</a:t>
            </a:r>
            <a:r>
              <a:rPr lang="en-US" altLang="zh-CN" sz="1200" b="1" baseline="0" dirty="0" err="1" smtClean="0">
                <a:solidFill>
                  <a:srgbClr val="003399"/>
                </a:solidFill>
                <a:latin typeface="Courier New" panose="02070309020205020404" pitchFamily="49" charset="0"/>
              </a:rPr>
              <a:t>i</a:t>
            </a:r>
            <a:r>
              <a:rPr lang="en-US" altLang="zh-CN" sz="1200" b="1" baseline="0" dirty="0" smtClean="0">
                <a:solidFill>
                  <a:srgbClr val="003399"/>
                </a:solidFill>
                <a:latin typeface="Courier New" panose="02070309020205020404" pitchFamily="49" charset="0"/>
              </a:rPr>
              <a:t>].degree==a[k].degree &amp;&amp; \result[</a:t>
            </a:r>
            <a:r>
              <a:rPr lang="en-US" altLang="zh-CN" sz="1200" b="1" baseline="0" dirty="0" err="1" smtClean="0">
                <a:solidFill>
                  <a:srgbClr val="003399"/>
                </a:solidFill>
                <a:latin typeface="Courier New" panose="02070309020205020404" pitchFamily="49" charset="0"/>
              </a:rPr>
              <a:t>i</a:t>
            </a:r>
            <a:r>
              <a:rPr lang="en-US" altLang="zh-CN" sz="1200" b="1" baseline="0" dirty="0" smtClean="0">
                <a:solidFill>
                  <a:srgbClr val="003399"/>
                </a:solidFill>
                <a:latin typeface="Courier New" panose="02070309020205020404" pitchFamily="49" charset="0"/>
              </a:rPr>
              <a:t>].c == a[k].c</a:t>
            </a:r>
            <a:r>
              <a:rPr lang="en-US" altLang="zh-CN" sz="1200" b="1" dirty="0" smtClean="0">
                <a:solidFill>
                  <a:srgbClr val="003399"/>
                </a:solidFill>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3399"/>
                </a:solidFill>
                <a:latin typeface="Courier New" panose="02070309020205020404" pitchFamily="49" charset="0"/>
              </a:rPr>
              <a:t>(\all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 </a:t>
            </a:r>
            <a:r>
              <a:rPr lang="en-US" altLang="zh-CN" sz="1200" b="1" dirty="0" smtClean="0">
                <a:solidFill>
                  <a:srgbClr val="003399"/>
                </a:solidFill>
                <a:latin typeface="Courier New" panose="02070309020205020404" pitchFamily="49" charset="0"/>
              </a:rPr>
              <a:t>0&lt;=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&lt;=\</a:t>
            </a:r>
            <a:r>
              <a:rPr lang="en-US" altLang="zh-CN" sz="1200" b="1" dirty="0" err="1" smtClean="0">
                <a:solidFill>
                  <a:srgbClr val="003399"/>
                </a:solidFill>
                <a:latin typeface="Courier New" panose="02070309020205020404" pitchFamily="49" charset="0"/>
              </a:rPr>
              <a:t>result.size</a:t>
            </a:r>
            <a:r>
              <a:rPr lang="en-US" altLang="zh-CN" sz="1200" b="1" dirty="0" smtClean="0">
                <a:solidFill>
                  <a:srgbClr val="003399"/>
                </a:solidFill>
                <a:latin typeface="Courier New" panose="02070309020205020404" pitchFamily="49" charset="0"/>
              </a:rPr>
              <a:t>;\all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k; 0</a:t>
            </a:r>
            <a:r>
              <a:rPr lang="en-US" altLang="zh-CN" sz="1200" b="1" dirty="0" smtClean="0">
                <a:solidFill>
                  <a:srgbClr val="003399"/>
                </a:solidFill>
                <a:latin typeface="Courier New" panose="02070309020205020404" pitchFamily="49" charset="0"/>
              </a:rPr>
              <a:t>&lt;=k&lt;</a:t>
            </a:r>
            <a:r>
              <a:rPr lang="en-US" altLang="zh-CN" sz="1200" b="1" dirty="0" err="1" smtClean="0">
                <a:solidFill>
                  <a:srgbClr val="003399"/>
                </a:solidFill>
                <a:latin typeface="Courier New" panose="02070309020205020404" pitchFamily="49" charset="0"/>
              </a:rPr>
              <a:t>a.size</a:t>
            </a:r>
            <a:r>
              <a:rPr lang="en-US" altLang="zh-CN" sz="1200" b="1" dirty="0" smtClean="0">
                <a:solidFill>
                  <a:srgbClr val="003399"/>
                </a:solidFill>
                <a:latin typeface="Courier New" panose="02070309020205020404" pitchFamily="49" charset="0"/>
              </a:rPr>
              <a:t>; (\result[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].degree !=a[k].degree)==&gt; (\exist </a:t>
            </a:r>
            <a:r>
              <a:rPr lang="en-US" altLang="zh-CN" sz="1200" b="1" dirty="0" err="1" smtClean="0">
                <a:solidFill>
                  <a:srgbClr val="003399"/>
                </a:solidFill>
                <a:latin typeface="Courier New" panose="02070309020205020404" pitchFamily="49" charset="0"/>
              </a:rPr>
              <a:t>int</a:t>
            </a:r>
            <a:r>
              <a:rPr lang="en-US" altLang="zh-CN" sz="1200" b="1" baseline="0" dirty="0" smtClean="0">
                <a:solidFill>
                  <a:srgbClr val="003399"/>
                </a:solidFill>
                <a:latin typeface="Courier New" panose="02070309020205020404" pitchFamily="49" charset="0"/>
              </a:rPr>
              <a:t> j; 0&lt;=j&lt;=</a:t>
            </a:r>
            <a:r>
              <a:rPr lang="en-US" altLang="zh-CN" sz="1200" b="1" baseline="0" dirty="0" err="1" smtClean="0">
                <a:solidFill>
                  <a:srgbClr val="003399"/>
                </a:solidFill>
                <a:latin typeface="Courier New" panose="02070309020205020404" pitchFamily="49" charset="0"/>
              </a:rPr>
              <a:t>this.size</a:t>
            </a:r>
            <a:r>
              <a:rPr lang="en-US" altLang="zh-CN" sz="1200" b="1" baseline="0" dirty="0" smtClean="0">
                <a:solidFill>
                  <a:srgbClr val="003399"/>
                </a:solidFill>
                <a:latin typeface="Courier New" panose="02070309020205020404" pitchFamily="49" charset="0"/>
              </a:rPr>
              <a:t>; \result[</a:t>
            </a:r>
            <a:r>
              <a:rPr lang="en-US" altLang="zh-CN" sz="1200" b="1" baseline="0" dirty="0" err="1" smtClean="0">
                <a:solidFill>
                  <a:srgbClr val="003399"/>
                </a:solidFill>
                <a:latin typeface="Courier New" panose="02070309020205020404" pitchFamily="49" charset="0"/>
              </a:rPr>
              <a:t>i</a:t>
            </a:r>
            <a:r>
              <a:rPr lang="en-US" altLang="zh-CN" sz="1200" b="1" baseline="0" dirty="0" smtClean="0">
                <a:solidFill>
                  <a:srgbClr val="003399"/>
                </a:solidFill>
                <a:latin typeface="Courier New" panose="02070309020205020404" pitchFamily="49" charset="0"/>
              </a:rPr>
              <a:t>].degree==this[j].degree &amp;&amp; \result[</a:t>
            </a:r>
            <a:r>
              <a:rPr lang="en-US" altLang="zh-CN" sz="1200" b="1" baseline="0" dirty="0" err="1" smtClean="0">
                <a:solidFill>
                  <a:srgbClr val="003399"/>
                </a:solidFill>
                <a:latin typeface="Courier New" panose="02070309020205020404" pitchFamily="49" charset="0"/>
              </a:rPr>
              <a:t>i</a:t>
            </a:r>
            <a:r>
              <a:rPr lang="en-US" altLang="zh-CN" sz="1200" b="1" baseline="0" dirty="0" smtClean="0">
                <a:solidFill>
                  <a:srgbClr val="003399"/>
                </a:solidFill>
                <a:latin typeface="Courier New" panose="02070309020205020404" pitchFamily="49" charset="0"/>
              </a:rPr>
              <a:t>].c == this[j].c</a:t>
            </a:r>
            <a:r>
              <a:rPr lang="en-US" altLang="zh-CN" sz="1200" b="1" dirty="0" smtClean="0">
                <a:solidFill>
                  <a:srgbClr val="003399"/>
                </a:solidFill>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3399"/>
                </a:solidFill>
                <a:latin typeface="Courier New" panose="02070309020205020404" pitchFamily="49" charset="0"/>
              </a:rPr>
              <a:t>(\all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 0&lt;=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&lt;=\</a:t>
            </a:r>
            <a:r>
              <a:rPr lang="en-US" altLang="zh-CN" sz="1200" b="1" dirty="0" err="1" smtClean="0">
                <a:solidFill>
                  <a:srgbClr val="003399"/>
                </a:solidFill>
                <a:latin typeface="Courier New" panose="02070309020205020404" pitchFamily="49" charset="0"/>
              </a:rPr>
              <a:t>result.size</a:t>
            </a:r>
            <a:r>
              <a:rPr lang="en-US" altLang="zh-CN" sz="1200" b="1" dirty="0" smtClean="0">
                <a:solidFill>
                  <a:srgbClr val="003399"/>
                </a:solidFill>
                <a:latin typeface="Courier New" panose="02070309020205020404" pitchFamily="49" charset="0"/>
              </a:rPr>
              <a:t>;\exist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j,k</a:t>
            </a:r>
            <a:r>
              <a:rPr lang="en-US" altLang="zh-CN" sz="1200" b="1" dirty="0" smtClean="0">
                <a:solidFill>
                  <a:srgbClr val="003399"/>
                </a:solidFill>
                <a:latin typeface="Courier New" panose="02070309020205020404" pitchFamily="49" charset="0"/>
              </a:rPr>
              <a:t>; 0&lt;=j&lt;this.size;0&lt;=k&lt;=</a:t>
            </a:r>
            <a:r>
              <a:rPr lang="en-US" altLang="zh-CN" sz="1200" b="1" dirty="0" err="1" smtClean="0">
                <a:solidFill>
                  <a:srgbClr val="003399"/>
                </a:solidFill>
                <a:latin typeface="Courier New" panose="02070309020205020404" pitchFamily="49" charset="0"/>
              </a:rPr>
              <a:t>a.size</a:t>
            </a:r>
            <a:r>
              <a:rPr lang="en-US" altLang="zh-CN" sz="1200" b="1" dirty="0" smtClean="0">
                <a:solidFill>
                  <a:srgbClr val="003399"/>
                </a:solidFill>
                <a:latin typeface="Courier New" panose="02070309020205020404" pitchFamily="49" charset="0"/>
              </a:rPr>
              <a:t>;(\result[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].degree==this[j].degree==a[k].degree)==&gt;\result[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].c == this[j].</a:t>
            </a:r>
            <a:r>
              <a:rPr lang="en-US" altLang="zh-CN" sz="1200" b="1" dirty="0" err="1" smtClean="0">
                <a:solidFill>
                  <a:srgbClr val="003399"/>
                </a:solidFill>
                <a:latin typeface="Courier New" panose="02070309020205020404" pitchFamily="49" charset="0"/>
              </a:rPr>
              <a:t>c+a</a:t>
            </a:r>
            <a:r>
              <a:rPr lang="en-US" altLang="zh-CN" sz="1200" b="1" dirty="0" smtClean="0">
                <a:solidFill>
                  <a:srgbClr val="003399"/>
                </a:solidFill>
                <a:latin typeface="Courier New" panose="02070309020205020404" pitchFamily="49" charset="0"/>
              </a:rPr>
              <a:t>[k].c);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3399"/>
                </a:solidFill>
                <a:latin typeface="Courier New" panose="02070309020205020404" pitchFamily="49" charset="0"/>
              </a:rPr>
              <a:t>(a==null) </a:t>
            </a:r>
            <a:r>
              <a:rPr lang="en-US" altLang="zh-CN" sz="1200" b="1" dirty="0" err="1" smtClean="0">
                <a:solidFill>
                  <a:srgbClr val="003399"/>
                </a:solidFill>
                <a:latin typeface="Courier New" panose="02070309020205020404" pitchFamily="49" charset="0"/>
              </a:rPr>
              <a:t>exceptional_behavior</a:t>
            </a:r>
            <a:r>
              <a:rPr lang="en-US" altLang="zh-CN" sz="1200" b="1" dirty="0" smtClean="0">
                <a:solidFill>
                  <a:srgbClr val="003399"/>
                </a:solidFill>
                <a:latin typeface="Courier New" panose="02070309020205020404" pitchFamily="49" charset="0"/>
              </a:rPr>
              <a:t>(</a:t>
            </a:r>
            <a:r>
              <a:rPr lang="en-US" altLang="zh-CN" sz="1200" b="1" dirty="0" err="1" smtClean="0">
                <a:latin typeface="Courier New" panose="02070309020205020404" pitchFamily="49" charset="0"/>
                <a:ea typeface="+mn-ea"/>
              </a:rPr>
              <a:t>NullPointerException</a:t>
            </a:r>
            <a:r>
              <a:rPr lang="en-US" altLang="zh-CN" sz="1200" b="1" dirty="0" smtClean="0">
                <a:solidFill>
                  <a:srgbClr val="003399"/>
                </a:solidFill>
                <a:latin typeface="Courier New" panose="02070309020205020404" pitchFamily="49" charset="0"/>
              </a:rPr>
              <a:t>) </a:t>
            </a:r>
          </a:p>
          <a:p>
            <a:endParaRPr lang="en-US" altLang="zh-CN" sz="1200" b="1" dirty="0" smtClean="0">
              <a:solidFill>
                <a:srgbClr val="003399"/>
              </a:solidFill>
              <a:latin typeface="Courier New" panose="02070309020205020404" pitchFamily="49" charset="0"/>
            </a:endParaRPr>
          </a:p>
        </p:txBody>
      </p:sp>
      <p:sp>
        <p:nvSpPr>
          <p:cNvPr id="4" name="灯片编号占位符 3"/>
          <p:cNvSpPr>
            <a:spLocks noGrp="1"/>
          </p:cNvSpPr>
          <p:nvPr>
            <p:ph type="sldNum" sz="quarter" idx="10"/>
          </p:nvPr>
        </p:nvSpPr>
        <p:spPr/>
        <p:txBody>
          <a:bodyPr/>
          <a:lstStyle/>
          <a:p>
            <a:fld id="{F94AE3CB-5354-4117-9265-FE4D456DF728}" type="slidenum">
              <a:rPr lang="zh-CN" altLang="en-US" smtClean="0"/>
              <a:t>12</a:t>
            </a:fld>
            <a:endParaRPr lang="zh-CN" altLang="en-US"/>
          </a:p>
        </p:txBody>
      </p:sp>
    </p:spTree>
    <p:extLst>
      <p:ext uri="{BB962C8B-B14F-4D97-AF65-F5344CB8AC3E}">
        <p14:creationId xmlns:p14="http://schemas.microsoft.com/office/powerpoint/2010/main" val="238661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可以在一个规格中引用另一个规格，但不是算法描述，而是重用其规格</a:t>
            </a:r>
            <a:r>
              <a:rPr lang="en-US" altLang="zh-CN" dirty="0" smtClean="0"/>
              <a:t>effects</a:t>
            </a:r>
            <a:r>
              <a:rPr lang="zh-CN" altLang="en-US" dirty="0" smtClean="0"/>
              <a:t>，避免重写一些内容。</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Effects: creates and returns a new polynomial p, such that p has the terms of {(</a:t>
            </a:r>
            <a:r>
              <a:rPr lang="en-US" altLang="zh-CN" sz="1200" dirty="0" err="1" smtClean="0"/>
              <a:t>this.</a:t>
            </a:r>
            <a:r>
              <a:rPr lang="en-US" altLang="zh-CN" sz="1200" i="1" dirty="0" err="1" smtClean="0"/>
              <a:t>coeff</a:t>
            </a:r>
            <a:r>
              <a:rPr lang="en-US" altLang="zh-CN" sz="1200" dirty="0" smtClean="0"/>
              <a:t>(d)*d, d-1)| 1&lt;= d &lt;=</a:t>
            </a:r>
            <a:r>
              <a:rPr lang="en-US" altLang="zh-CN" sz="1200" dirty="0" err="1" smtClean="0"/>
              <a:t>this.degree</a:t>
            </a:r>
            <a:r>
              <a:rPr lang="en-US" altLang="zh-CN" sz="1200" dirty="0" smtClean="0"/>
              <a:t>()}.</a:t>
            </a:r>
            <a:endParaRPr lang="zh-CN" altLang="en-US" sz="1200" dirty="0" smtClean="0"/>
          </a:p>
          <a:p>
            <a:r>
              <a:rPr lang="en-US" altLang="zh-CN" dirty="0" smtClean="0"/>
              <a:t>\all</a:t>
            </a:r>
            <a:r>
              <a:rPr lang="en-US" altLang="zh-CN" baseline="0" dirty="0" smtClean="0"/>
              <a:t> </a:t>
            </a:r>
            <a:r>
              <a:rPr lang="en-US" altLang="zh-CN" baseline="0" dirty="0" err="1" smtClean="0"/>
              <a:t>int</a:t>
            </a:r>
            <a:r>
              <a:rPr lang="en-US" altLang="zh-CN" baseline="0" dirty="0" smtClean="0"/>
              <a:t> </a:t>
            </a:r>
            <a:r>
              <a:rPr lang="en-US" altLang="zh-CN" baseline="0" dirty="0" err="1" smtClean="0"/>
              <a:t>i</a:t>
            </a:r>
            <a:r>
              <a:rPr lang="en-US" altLang="zh-CN" baseline="0" dirty="0" smtClean="0"/>
              <a:t>; 0&lt;=</a:t>
            </a:r>
            <a:r>
              <a:rPr lang="en-US" altLang="zh-CN" baseline="0" dirty="0" err="1" smtClean="0"/>
              <a:t>i</a:t>
            </a:r>
            <a:r>
              <a:rPr lang="en-US" altLang="zh-CN" baseline="0" dirty="0" smtClean="0"/>
              <a:t>&lt;=\</a:t>
            </a:r>
            <a:r>
              <a:rPr lang="en-US" altLang="zh-CN" baseline="0" dirty="0" err="1" smtClean="0"/>
              <a:t>result.size</a:t>
            </a:r>
            <a:r>
              <a:rPr lang="en-US" altLang="zh-CN" baseline="0" dirty="0" smtClean="0"/>
              <a:t>;\result[</a:t>
            </a:r>
            <a:r>
              <a:rPr lang="en-US" altLang="zh-CN" baseline="0" dirty="0" err="1" smtClean="0"/>
              <a:t>i</a:t>
            </a:r>
            <a:r>
              <a:rPr lang="en-US" altLang="zh-CN" baseline="0" dirty="0" smtClean="0"/>
              <a:t>].</a:t>
            </a:r>
            <a:r>
              <a:rPr lang="en-US" altLang="zh-CN" baseline="0" dirty="0" smtClean="0"/>
              <a:t>d </a:t>
            </a:r>
            <a:r>
              <a:rPr lang="en-US" altLang="zh-CN" baseline="0" dirty="0" smtClean="0"/>
              <a:t>== this[</a:t>
            </a:r>
            <a:r>
              <a:rPr lang="en-US" altLang="zh-CN" baseline="0" dirty="0" err="1" smtClean="0"/>
              <a:t>i</a:t>
            </a:r>
            <a:r>
              <a:rPr lang="en-US" altLang="zh-CN" baseline="0" dirty="0" smtClean="0"/>
              <a:t>].</a:t>
            </a:r>
            <a:r>
              <a:rPr lang="en-US" altLang="zh-CN" baseline="0" dirty="0" smtClean="0"/>
              <a:t>d-1 </a:t>
            </a:r>
            <a:r>
              <a:rPr lang="en-US" altLang="zh-CN" baseline="0" dirty="0" smtClean="0"/>
              <a:t>&amp;&amp; \result[</a:t>
            </a:r>
            <a:r>
              <a:rPr lang="en-US" altLang="zh-CN" baseline="0" dirty="0" err="1" smtClean="0"/>
              <a:t>i</a:t>
            </a:r>
            <a:r>
              <a:rPr lang="en-US" altLang="zh-CN" baseline="0" dirty="0" smtClean="0"/>
              <a:t>].c == this[</a:t>
            </a:r>
            <a:r>
              <a:rPr lang="en-US" altLang="zh-CN" baseline="0" dirty="0" err="1" smtClean="0"/>
              <a:t>i</a:t>
            </a:r>
            <a:r>
              <a:rPr lang="en-US" altLang="zh-CN" baseline="0" dirty="0" smtClean="0"/>
              <a:t>].c*this[</a:t>
            </a:r>
            <a:r>
              <a:rPr lang="en-US" altLang="zh-CN" baseline="0" dirty="0" err="1" smtClean="0"/>
              <a:t>i</a:t>
            </a:r>
            <a:r>
              <a:rPr lang="en-US" altLang="zh-CN" baseline="0" dirty="0" smtClean="0"/>
              <a:t>].</a:t>
            </a:r>
            <a:r>
              <a:rPr lang="en-US" altLang="zh-CN" baseline="0" dirty="0" smtClean="0"/>
              <a:t>d</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Effects: creates a new polynomial </a:t>
            </a:r>
            <a:r>
              <a:rPr lang="en-US" altLang="zh-CN" sz="1200" dirty="0" err="1" smtClean="0"/>
              <a:t>p</a:t>
            </a:r>
            <a:r>
              <a:rPr lang="en-US" altLang="zh-CN" sz="1200" baseline="-25000" dirty="0" err="1" smtClean="0"/>
              <a:t>d</a:t>
            </a:r>
            <a:r>
              <a:rPr lang="en-US" altLang="zh-CN" sz="1200" dirty="0" smtClean="0"/>
              <a:t> and initializes to (</a:t>
            </a:r>
            <a:r>
              <a:rPr lang="en-US" altLang="zh-CN" sz="1200" dirty="0" err="1" smtClean="0"/>
              <a:t>this.</a:t>
            </a:r>
            <a:r>
              <a:rPr lang="en-US" altLang="zh-CN" sz="1200" i="1" dirty="0" err="1" smtClean="0"/>
              <a:t>coeff</a:t>
            </a:r>
            <a:r>
              <a:rPr lang="en-US" altLang="zh-CN" sz="1200" dirty="0" smtClean="0"/>
              <a:t>(d)*d, d-1) for each component 1&lt;=d &lt;=</a:t>
            </a:r>
            <a:r>
              <a:rPr lang="en-US" altLang="zh-CN" sz="1200" dirty="0" err="1" smtClean="0"/>
              <a:t>q.degree</a:t>
            </a:r>
            <a:r>
              <a:rPr lang="en-US" altLang="zh-CN" sz="1200" dirty="0" smtClean="0"/>
              <a:t>(), and returns the sum of all {</a:t>
            </a:r>
            <a:r>
              <a:rPr lang="en-US" altLang="zh-CN" sz="1200" dirty="0" err="1" smtClean="0"/>
              <a:t>p</a:t>
            </a:r>
            <a:r>
              <a:rPr lang="en-US" altLang="zh-CN" sz="1200" baseline="-25000" dirty="0" err="1" smtClean="0"/>
              <a:t>d</a:t>
            </a:r>
            <a:r>
              <a:rPr lang="en-US" altLang="zh-CN" sz="1200" dirty="0" smtClean="0"/>
              <a:t>} by using the </a:t>
            </a:r>
            <a:r>
              <a:rPr lang="en-US" altLang="zh-CN" sz="1200" i="1" dirty="0" smtClean="0"/>
              <a:t>add</a:t>
            </a:r>
            <a:r>
              <a:rPr lang="en-US" altLang="zh-CN" sz="1200" dirty="0" smtClean="0"/>
              <a:t> method.</a:t>
            </a:r>
            <a:endParaRPr lang="zh-CN" altLang="en-US" sz="1200" dirty="0" smtClean="0"/>
          </a:p>
          <a:p>
            <a:r>
              <a:rPr lang="zh-CN" altLang="en-US" dirty="0" smtClean="0"/>
              <a:t>这就涉及到算法描述了，指出了中间过程，不建议。</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Effects: if a is null throws </a:t>
            </a:r>
            <a:r>
              <a:rPr lang="en-US" altLang="zh-CN" sz="1200" i="1" dirty="0" err="1" smtClean="0"/>
              <a:t>NullPointerException</a:t>
            </a:r>
            <a:r>
              <a:rPr lang="en-US" altLang="zh-CN" sz="1200" dirty="0" smtClean="0"/>
              <a:t>, else creates and returns a new </a:t>
            </a:r>
            <a:r>
              <a:rPr lang="en-US" altLang="zh-CN" sz="1200" dirty="0" err="1" smtClean="0"/>
              <a:t>IntSet</a:t>
            </a:r>
            <a:r>
              <a:rPr lang="en-US" altLang="zh-CN" sz="1200" dirty="0" smtClean="0"/>
              <a:t> such that every unique element in </a:t>
            </a:r>
            <a:r>
              <a:rPr lang="en-US" altLang="zh-CN" sz="1200" dirty="0" err="1" smtClean="0"/>
              <a:t>arr</a:t>
            </a:r>
            <a:r>
              <a:rPr lang="en-US" altLang="zh-CN" sz="1200" dirty="0" smtClean="0"/>
              <a:t> will be one of its member.</a:t>
            </a:r>
            <a:endParaRPr lang="zh-CN" altLang="en-US" sz="1200" dirty="0" smtClean="0"/>
          </a:p>
          <a:p>
            <a:r>
              <a:rPr lang="zh-CN" altLang="en-US" dirty="0" smtClean="0"/>
              <a:t>不使用</a:t>
            </a:r>
            <a:r>
              <a:rPr lang="en-US" altLang="zh-CN" dirty="0" err="1" smtClean="0"/>
              <a:t>isIn</a:t>
            </a:r>
            <a:r>
              <a:rPr lang="zh-CN" altLang="en-US" dirty="0" smtClean="0"/>
              <a:t>：</a:t>
            </a:r>
            <a:r>
              <a:rPr lang="en-US" altLang="zh-CN" dirty="0" smtClean="0"/>
              <a:t>\all </a:t>
            </a:r>
            <a:r>
              <a:rPr lang="en-US" altLang="zh-CN" dirty="0" err="1" smtClean="0"/>
              <a:t>int</a:t>
            </a:r>
            <a:r>
              <a:rPr lang="en-US" altLang="zh-CN" dirty="0" smtClean="0"/>
              <a:t> </a:t>
            </a:r>
            <a:r>
              <a:rPr lang="en-US" altLang="zh-CN" dirty="0" err="1" smtClean="0"/>
              <a:t>i</a:t>
            </a:r>
            <a:r>
              <a:rPr lang="en-US" altLang="zh-CN" dirty="0" smtClean="0"/>
              <a:t>; 0&lt;=</a:t>
            </a:r>
            <a:r>
              <a:rPr lang="en-US" altLang="zh-CN" dirty="0" err="1" smtClean="0"/>
              <a:t>i</a:t>
            </a:r>
            <a:r>
              <a:rPr lang="en-US" altLang="zh-CN" dirty="0" smtClean="0"/>
              <a:t>&lt;=</a:t>
            </a:r>
            <a:r>
              <a:rPr lang="en-US" altLang="zh-CN" dirty="0" err="1" smtClean="0"/>
              <a:t>arr.size</a:t>
            </a:r>
            <a:r>
              <a:rPr lang="en-US" altLang="zh-CN" dirty="0" smtClean="0"/>
              <a:t>; \exist </a:t>
            </a:r>
            <a:r>
              <a:rPr lang="en-US" altLang="zh-CN" dirty="0" err="1" smtClean="0"/>
              <a:t>int</a:t>
            </a:r>
            <a:r>
              <a:rPr lang="en-US" altLang="zh-CN" dirty="0" smtClean="0"/>
              <a:t> j; 0&lt;=j&lt;=\</a:t>
            </a:r>
            <a:r>
              <a:rPr lang="en-US" altLang="zh-CN" dirty="0" err="1" smtClean="0"/>
              <a:t>result.size</a:t>
            </a:r>
            <a:r>
              <a:rPr lang="en-US" altLang="zh-CN" dirty="0" smtClean="0"/>
              <a:t>;</a:t>
            </a:r>
            <a:r>
              <a:rPr lang="en-US" altLang="zh-CN" baseline="0" dirty="0" smtClean="0"/>
              <a:t> \result[j] == </a:t>
            </a:r>
            <a:r>
              <a:rPr lang="en-US" altLang="zh-CN" baseline="0" dirty="0" err="1" smtClean="0"/>
              <a:t>arr</a:t>
            </a:r>
            <a:r>
              <a:rPr lang="en-US" altLang="zh-CN" baseline="0" dirty="0" smtClean="0"/>
              <a:t>[</a:t>
            </a:r>
            <a:r>
              <a:rPr lang="en-US" altLang="zh-CN" baseline="0" dirty="0" err="1" smtClean="0"/>
              <a:t>i</a:t>
            </a:r>
            <a:r>
              <a:rPr lang="en-US" altLang="zh-CN"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a:t>
            </a:r>
            <a:r>
              <a:rPr lang="en-US" altLang="zh-CN" dirty="0" err="1" smtClean="0"/>
              <a:t>isIn</a:t>
            </a:r>
            <a:r>
              <a:rPr lang="zh-CN" altLang="en-US" dirty="0" smtClean="0"/>
              <a:t>：</a:t>
            </a:r>
            <a:r>
              <a:rPr lang="en-US" altLang="zh-CN" dirty="0" smtClean="0"/>
              <a:t>\all </a:t>
            </a:r>
            <a:r>
              <a:rPr lang="en-US" altLang="zh-CN" dirty="0" err="1" smtClean="0"/>
              <a:t>int</a:t>
            </a:r>
            <a:r>
              <a:rPr lang="en-US" altLang="zh-CN" dirty="0" smtClean="0"/>
              <a:t> </a:t>
            </a:r>
            <a:r>
              <a:rPr lang="en-US" altLang="zh-CN" dirty="0" err="1" smtClean="0"/>
              <a:t>i</a:t>
            </a:r>
            <a:r>
              <a:rPr lang="en-US" altLang="zh-CN" dirty="0" smtClean="0"/>
              <a:t>; 0&lt;=</a:t>
            </a:r>
            <a:r>
              <a:rPr lang="en-US" altLang="zh-CN" dirty="0" err="1" smtClean="0"/>
              <a:t>i</a:t>
            </a:r>
            <a:r>
              <a:rPr lang="en-US" altLang="zh-CN" dirty="0" smtClean="0"/>
              <a:t>&lt;=</a:t>
            </a:r>
            <a:r>
              <a:rPr lang="en-US" altLang="zh-CN" dirty="0" err="1" smtClean="0"/>
              <a:t>arr.size</a:t>
            </a:r>
            <a:r>
              <a:rPr lang="en-US" altLang="zh-CN" dirty="0" smtClean="0"/>
              <a:t>; </a:t>
            </a:r>
            <a:r>
              <a:rPr lang="en-US" altLang="zh-CN" baseline="0" dirty="0" smtClean="0"/>
              <a:t>\</a:t>
            </a:r>
            <a:r>
              <a:rPr lang="en-US" altLang="zh-CN" baseline="0" dirty="0" err="1" smtClean="0"/>
              <a:t>result.isIn</a:t>
            </a:r>
            <a:r>
              <a:rPr lang="en-US" altLang="zh-CN" baseline="0" dirty="0" smtClean="0"/>
              <a:t>(</a:t>
            </a:r>
            <a:r>
              <a:rPr lang="en-US" altLang="zh-CN" baseline="0" dirty="0" err="1" smtClean="0"/>
              <a:t>arr</a:t>
            </a:r>
            <a:r>
              <a:rPr lang="en-US" altLang="zh-CN" baseline="0" dirty="0" smtClean="0"/>
              <a:t>[</a:t>
            </a:r>
            <a:r>
              <a:rPr lang="en-US" altLang="zh-CN" baseline="0" dirty="0" err="1" smtClean="0"/>
              <a:t>i</a:t>
            </a:r>
            <a:r>
              <a:rPr lang="en-US" altLang="zh-CN" baseline="0" dirty="0" smtClean="0"/>
              <a:t>])==true;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14</a:t>
            </a:fld>
            <a:endParaRPr lang="zh-CN" altLang="en-US"/>
          </a:p>
        </p:txBody>
      </p:sp>
    </p:spTree>
    <p:extLst>
      <p:ext uri="{BB962C8B-B14F-4D97-AF65-F5344CB8AC3E}">
        <p14:creationId xmlns:p14="http://schemas.microsoft.com/office/powerpoint/2010/main" val="26037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增加一个冗余的表示，记录多项式的</a:t>
            </a:r>
            <a:r>
              <a:rPr lang="en-US" altLang="zh-CN" dirty="0" smtClean="0"/>
              <a:t>degree</a:t>
            </a:r>
            <a:r>
              <a:rPr lang="zh-CN" altLang="en-US" dirty="0" smtClean="0"/>
              <a:t>。为了解决访问效率</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17</a:t>
            </a:fld>
            <a:endParaRPr lang="zh-CN" altLang="en-US"/>
          </a:p>
        </p:txBody>
      </p:sp>
    </p:spTree>
    <p:extLst>
      <p:ext uri="{BB962C8B-B14F-4D97-AF65-F5344CB8AC3E}">
        <p14:creationId xmlns:p14="http://schemas.microsoft.com/office/powerpoint/2010/main" val="113691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public void</a:t>
            </a:r>
            <a:r>
              <a:rPr lang="en-US" altLang="zh-CN" baseline="0" dirty="0" smtClean="0"/>
              <a:t> delete(</a:t>
            </a:r>
            <a:r>
              <a:rPr lang="en-US" altLang="zh-CN" baseline="0" dirty="0" err="1" smtClean="0"/>
              <a:t>int</a:t>
            </a:r>
            <a:r>
              <a:rPr lang="en-US" altLang="zh-CN" baseline="0" dirty="0" smtClean="0"/>
              <a:t> x)</a:t>
            </a:r>
          </a:p>
          <a:p>
            <a:r>
              <a:rPr lang="en-US" altLang="zh-CN" sz="1200" b="1" dirty="0" smtClean="0">
                <a:solidFill>
                  <a:srgbClr val="003399"/>
                </a:solidFill>
                <a:latin typeface="Courier New" panose="02070309020205020404" pitchFamily="49" charset="0"/>
                <a:ea typeface="+mn-ea"/>
              </a:rPr>
              <a:t>/*@modifies: </a:t>
            </a:r>
            <a:r>
              <a:rPr lang="en-US" altLang="zh-CN" sz="1200" b="1" dirty="0" smtClean="0">
                <a:solidFill>
                  <a:srgbClr val="990000"/>
                </a:solidFill>
                <a:latin typeface="Courier New" panose="02070309020205020404" pitchFamily="49" charset="0"/>
                <a:ea typeface="+mn-ea"/>
              </a:rPr>
              <a:t>this</a:t>
            </a:r>
          </a:p>
          <a:p>
            <a:r>
              <a:rPr lang="en-US" altLang="zh-CN" sz="1200" b="1" dirty="0" smtClean="0">
                <a:solidFill>
                  <a:srgbClr val="003399"/>
                </a:solidFill>
                <a:latin typeface="Courier New" panose="02070309020205020404" pitchFamily="49" charset="0"/>
              </a:rPr>
              <a:t>@effects: \all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 0&lt;=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&lt;=\old(this).size;(\old(this)[</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]!=x)==&gt;</a:t>
            </a:r>
            <a:r>
              <a:rPr lang="en-US" altLang="zh-CN" sz="1200" b="1" dirty="0" err="1" smtClean="0">
                <a:solidFill>
                  <a:srgbClr val="003399"/>
                </a:solidFill>
                <a:latin typeface="Courier New" panose="02070309020205020404" pitchFamily="49" charset="0"/>
              </a:rPr>
              <a:t>this.isIn</a:t>
            </a:r>
            <a:r>
              <a:rPr lang="en-US" altLang="zh-CN" sz="1200" b="1" dirty="0" smtClean="0">
                <a:solidFill>
                  <a:srgbClr val="003399"/>
                </a:solidFill>
                <a:latin typeface="Courier New" panose="02070309020205020404" pitchFamily="49" charset="0"/>
              </a:rPr>
              <a:t>(\old(this)[</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a:t>
            </a:r>
            <a:r>
              <a:rPr lang="zh-CN" altLang="en-US" sz="1200" b="1" dirty="0" smtClean="0">
                <a:solidFill>
                  <a:srgbClr val="003399"/>
                </a:solidFill>
                <a:latin typeface="Courier New" panose="02070309020205020404" pitchFamily="49" charset="0"/>
              </a:rPr>
              <a:t>*</a:t>
            </a:r>
            <a:r>
              <a:rPr lang="en-US" altLang="zh-CN" sz="1200" b="1" dirty="0" smtClean="0">
                <a:solidFill>
                  <a:srgbClr val="003399"/>
                </a:solidFill>
                <a:latin typeface="Courier New" panose="02070309020205020404" pitchFamily="49" charset="0"/>
              </a:rPr>
              <a:t>/</a:t>
            </a:r>
            <a:endParaRPr lang="zh-CN" altLang="en-US" sz="1200" dirty="0" smtClean="0"/>
          </a:p>
          <a:p>
            <a:r>
              <a:rPr lang="en-US" altLang="zh-CN" baseline="0" dirty="0" smtClean="0"/>
              <a:t>{</a:t>
            </a:r>
            <a:endParaRPr lang="en-US" altLang="zh-CN" baseline="0" dirty="0" smtClean="0"/>
          </a:p>
          <a:p>
            <a:r>
              <a:rPr lang="en-US" altLang="zh-CN" baseline="0" dirty="0" smtClean="0"/>
              <a:t>      //</a:t>
            </a:r>
            <a:r>
              <a:rPr lang="zh-CN" altLang="en-US" baseline="0" dirty="0" smtClean="0"/>
              <a:t>需要查找</a:t>
            </a:r>
            <a:r>
              <a:rPr lang="en-US" altLang="zh-CN" baseline="0" dirty="0" err="1" smtClean="0"/>
              <a:t>els</a:t>
            </a:r>
            <a:r>
              <a:rPr lang="zh-CN" altLang="en-US" baseline="0" dirty="0" smtClean="0"/>
              <a:t>看是否存在</a:t>
            </a:r>
            <a:r>
              <a:rPr lang="en-US" altLang="zh-CN" baseline="0" dirty="0" smtClean="0"/>
              <a:t>x</a:t>
            </a:r>
          </a:p>
          <a:p>
            <a:r>
              <a:rPr lang="en-US" altLang="zh-CN" baseline="0" dirty="0" smtClean="0"/>
              <a:t>      Integer e = new Integer(x);</a:t>
            </a:r>
          </a:p>
          <a:p>
            <a:r>
              <a:rPr lang="en-US" altLang="zh-CN" baseline="0" dirty="0" smtClean="0"/>
              <a:t>      </a:t>
            </a:r>
            <a:r>
              <a:rPr lang="en-US" altLang="zh-CN" baseline="0" dirty="0" err="1" smtClean="0"/>
              <a:t>int</a:t>
            </a:r>
            <a:r>
              <a:rPr lang="en-US" altLang="zh-CN" baseline="0" dirty="0" smtClean="0"/>
              <a:t> </a:t>
            </a:r>
            <a:r>
              <a:rPr lang="en-US" altLang="zh-CN" baseline="0" dirty="0" err="1" smtClean="0"/>
              <a:t>i</a:t>
            </a:r>
            <a:r>
              <a:rPr lang="en-US" altLang="zh-CN" baseline="0" dirty="0" smtClean="0"/>
              <a:t>;</a:t>
            </a:r>
          </a:p>
          <a:p>
            <a:r>
              <a:rPr lang="en-US" altLang="zh-CN" baseline="0" dirty="0" smtClean="0"/>
              <a:t>      for(</a:t>
            </a:r>
            <a:r>
              <a:rPr lang="en-US" altLang="zh-CN" baseline="0" dirty="0" err="1" smtClean="0"/>
              <a:t>i</a:t>
            </a:r>
            <a:r>
              <a:rPr lang="en-US" altLang="zh-CN" baseline="0" dirty="0" smtClean="0"/>
              <a:t>=0; </a:t>
            </a:r>
            <a:r>
              <a:rPr lang="en-US" altLang="zh-CN" baseline="0" dirty="0" err="1" smtClean="0"/>
              <a:t>i</a:t>
            </a:r>
            <a:r>
              <a:rPr lang="en-US" altLang="zh-CN" baseline="0" dirty="0" smtClean="0"/>
              <a:t>&lt;</a:t>
            </a:r>
            <a:r>
              <a:rPr lang="en-US" altLang="zh-CN" baseline="0" dirty="0" err="1" smtClean="0"/>
              <a:t>els.size</a:t>
            </a:r>
            <a:r>
              <a:rPr lang="en-US" altLang="zh-CN" baseline="0" dirty="0" smtClean="0"/>
              <a:t>();</a:t>
            </a:r>
            <a:r>
              <a:rPr lang="en-US" altLang="zh-CN" baseline="0" dirty="0" err="1" smtClean="0"/>
              <a:t>i</a:t>
            </a:r>
            <a:r>
              <a:rPr lang="en-US" altLang="zh-CN" baseline="0" dirty="0" smtClean="0"/>
              <a:t>++)if(</a:t>
            </a:r>
            <a:r>
              <a:rPr lang="en-US" altLang="zh-CN" baseline="0" dirty="0" err="1" smtClean="0"/>
              <a:t>els.get</a:t>
            </a:r>
            <a:r>
              <a:rPr lang="en-US" altLang="zh-CN" baseline="0" dirty="0" smtClean="0"/>
              <a:t>(</a:t>
            </a:r>
            <a:r>
              <a:rPr lang="en-US" altLang="zh-CN" baseline="0" dirty="0" err="1" smtClean="0"/>
              <a:t>i</a:t>
            </a:r>
            <a:r>
              <a:rPr lang="en-US" altLang="zh-CN" baseline="0" dirty="0" smtClean="0"/>
              <a:t>).equals(e)){</a:t>
            </a:r>
            <a:r>
              <a:rPr lang="en-US" altLang="zh-CN" baseline="0" dirty="0" err="1" smtClean="0"/>
              <a:t>els.set</a:t>
            </a:r>
            <a:r>
              <a:rPr lang="en-US" altLang="zh-CN" baseline="0" dirty="0" smtClean="0"/>
              <a:t>(</a:t>
            </a:r>
            <a:r>
              <a:rPr lang="en-US" altLang="zh-CN" baseline="0" dirty="0" err="1" smtClean="0"/>
              <a:t>i</a:t>
            </a:r>
            <a:r>
              <a:rPr lang="en-US" altLang="zh-CN" baseline="0" dirty="0" smtClean="0"/>
              <a:t>, </a:t>
            </a:r>
            <a:r>
              <a:rPr lang="en-US" altLang="zh-CN" baseline="0" dirty="0" err="1" smtClean="0"/>
              <a:t>els.lastElement</a:t>
            </a:r>
            <a:r>
              <a:rPr lang="en-US" altLang="zh-CN" baseline="0" dirty="0" smtClean="0"/>
              <a:t>()); </a:t>
            </a:r>
            <a:r>
              <a:rPr lang="en-US" altLang="zh-CN" baseline="0" dirty="0" err="1" smtClean="0"/>
              <a:t>els.remove</a:t>
            </a:r>
            <a:r>
              <a:rPr lang="en-US" altLang="zh-CN" baseline="0" dirty="0" smtClean="0"/>
              <a:t>(</a:t>
            </a:r>
            <a:r>
              <a:rPr lang="en-US" altLang="zh-CN" baseline="0" dirty="0" err="1" smtClean="0"/>
              <a:t>els.size</a:t>
            </a:r>
            <a:r>
              <a:rPr lang="en-US" altLang="zh-CN" baseline="0" dirty="0" smtClean="0"/>
              <a:t>()-1);return;}</a:t>
            </a:r>
          </a:p>
          <a:p>
            <a:r>
              <a:rPr lang="en-US" altLang="zh-CN" baseline="0" dirty="0" smtClean="0"/>
              <a:t>}</a:t>
            </a:r>
          </a:p>
          <a:p>
            <a:r>
              <a:rPr lang="zh-CN" altLang="en-US" dirty="0" smtClean="0"/>
              <a:t>寻找到</a:t>
            </a:r>
            <a:r>
              <a:rPr lang="en-US" altLang="zh-CN" dirty="0" smtClean="0"/>
              <a:t>x</a:t>
            </a:r>
            <a:r>
              <a:rPr lang="zh-CN" altLang="en-US" dirty="0" smtClean="0"/>
              <a:t>可能其他地方也需要使用，如</a:t>
            </a:r>
            <a:r>
              <a:rPr lang="en-US" altLang="zh-CN" dirty="0" err="1" smtClean="0"/>
              <a:t>isIn</a:t>
            </a:r>
            <a:r>
              <a:rPr lang="en-US" altLang="zh-CN" dirty="0" smtClean="0"/>
              <a:t>(.)</a:t>
            </a:r>
            <a:r>
              <a:rPr lang="zh-CN" altLang="en-US" dirty="0" smtClean="0"/>
              <a:t>，</a:t>
            </a:r>
            <a:r>
              <a:rPr lang="en-US" altLang="zh-CN" dirty="0" smtClean="0"/>
              <a:t>intersection(.)</a:t>
            </a:r>
            <a:r>
              <a:rPr lang="zh-CN" altLang="en-US" dirty="0" smtClean="0"/>
              <a:t>。</a:t>
            </a:r>
            <a:endParaRPr lang="en-US" altLang="zh-CN" dirty="0" smtClean="0"/>
          </a:p>
          <a:p>
            <a:r>
              <a:rPr lang="zh-CN" altLang="en-US" dirty="0" smtClean="0"/>
              <a:t>增加一个内部过程：</a:t>
            </a:r>
            <a:r>
              <a:rPr lang="en-US" altLang="zh-CN" dirty="0" smtClean="0"/>
              <a:t>private</a:t>
            </a:r>
            <a:r>
              <a:rPr lang="en-US" altLang="zh-CN" baseline="0" dirty="0" smtClean="0"/>
              <a:t> </a:t>
            </a:r>
            <a:r>
              <a:rPr lang="en-US" altLang="zh-CN" baseline="0" dirty="0" err="1" smtClean="0"/>
              <a:t>int</a:t>
            </a:r>
            <a:r>
              <a:rPr lang="en-US" altLang="zh-CN" baseline="0" dirty="0" smtClean="0"/>
              <a:t> </a:t>
            </a:r>
            <a:r>
              <a:rPr lang="en-US" altLang="zh-CN" baseline="0" dirty="0" err="1" smtClean="0"/>
              <a:t>getIndex</a:t>
            </a:r>
            <a:r>
              <a:rPr lang="en-US" altLang="zh-CN" baseline="0" dirty="0" smtClean="0"/>
              <a:t>(Integer x)</a:t>
            </a:r>
            <a:r>
              <a:rPr lang="zh-CN" altLang="en-US" baseline="0" dirty="0" smtClean="0"/>
              <a:t>，如果找到返回相应的下标，否则返回</a:t>
            </a:r>
            <a:r>
              <a:rPr lang="en-US" altLang="zh-CN" baseline="0" dirty="0" smtClean="0"/>
              <a:t>-1.</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18</a:t>
            </a:fld>
            <a:endParaRPr lang="zh-CN" altLang="en-US"/>
          </a:p>
        </p:txBody>
      </p:sp>
    </p:spTree>
    <p:extLst>
      <p:ext uri="{BB962C8B-B14F-4D97-AF65-F5344CB8AC3E}">
        <p14:creationId xmlns:p14="http://schemas.microsoft.com/office/powerpoint/2010/main" val="265061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实现与规格有很大差异。说明什么？算法有不同的考虑。规格不管实现采取的具体数据结构和算法流程。</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19</a:t>
            </a:fld>
            <a:endParaRPr lang="zh-CN" altLang="en-US"/>
          </a:p>
        </p:txBody>
      </p:sp>
    </p:spTree>
    <p:extLst>
      <p:ext uri="{BB962C8B-B14F-4D97-AF65-F5344CB8AC3E}">
        <p14:creationId xmlns:p14="http://schemas.microsoft.com/office/powerpoint/2010/main" val="100140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2BC0F9-93E1-46CC-89B0-A080A12FE952}" type="datetime1">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53841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BF6D09-606B-49C6-BE17-D2653A83B7C2}" type="datetime1">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11777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74F6D4-6304-4764-AE1F-7525AC3A5756}" type="datetime1">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93746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0EB4B7-6E37-46D5-8546-975521329471}" type="datetime1">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53960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ECE3E53-EA16-4495-9118-E9E36407C523}" type="datetime1">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91248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08C0C2-5AA9-4174-BC62-38CE3CE6EF2F}" type="datetime1">
              <a:rPr lang="zh-CN" altLang="en-US" smtClean="0"/>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91179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97084E-EA7F-406C-A3BA-ACEC8FFE6DF3}" type="datetime1">
              <a:rPr lang="zh-CN" altLang="en-US" smtClean="0"/>
              <a:t>2017/5/5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75774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AFDA6-5ED0-467E-9113-1CCB4AD96D32}" type="datetime1">
              <a:rPr lang="zh-CN" altLang="en-US" smtClean="0"/>
              <a:t>2017/5/5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832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20B07D-4FCB-4715-BB51-2DF081B535DF}" type="datetime1">
              <a:rPr lang="zh-CN" altLang="en-US" smtClean="0"/>
              <a:t>2017/5/5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62263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4F03AB-72BA-46D9-A364-7F800B91B808}" type="datetime1">
              <a:rPr lang="zh-CN" altLang="en-US" smtClean="0"/>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7448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4629BA-BAF4-4EEA-A809-8C3341A8D497}" type="datetime1">
              <a:rPr lang="zh-CN" altLang="en-US" smtClean="0"/>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47417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C31B8-F724-4D19-8EEB-535A1AB98E6F}" type="datetime1">
              <a:rPr lang="zh-CN" altLang="en-US" smtClean="0"/>
              <a:t>2017/5/5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405808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zh-CN" altLang="en-US" dirty="0"/>
              <a:t>十</a:t>
            </a:r>
            <a:r>
              <a:rPr lang="zh-CN" altLang="en-US" dirty="0" smtClean="0"/>
              <a:t>讲：数据抽象</a:t>
            </a:r>
            <a:endParaRPr lang="zh-CN" altLang="en-US" dirty="0"/>
          </a:p>
        </p:txBody>
      </p:sp>
      <p:sp>
        <p:nvSpPr>
          <p:cNvPr id="3" name="副标题 2"/>
          <p:cNvSpPr>
            <a:spLocks noGrp="1"/>
          </p:cNvSpPr>
          <p:nvPr>
            <p:ph type="subTitle" idx="1"/>
          </p:nvPr>
        </p:nvSpPr>
        <p:spPr/>
        <p:txBody>
          <a:bodyPr/>
          <a:lstStyle/>
          <a:p>
            <a:r>
              <a:rPr lang="zh-CN" altLang="en-US" dirty="0" smtClean="0"/>
              <a:t>吴际</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434" y="3602038"/>
            <a:ext cx="2825252" cy="2518346"/>
          </a:xfrm>
          <a:prstGeom prst="rect">
            <a:avLst/>
          </a:prstGeom>
        </p:spPr>
      </p:pic>
      <p:sp>
        <p:nvSpPr>
          <p:cNvPr id="5" name="灯片编号占位符 4"/>
          <p:cNvSpPr>
            <a:spLocks noGrp="1"/>
          </p:cNvSpPr>
          <p:nvPr>
            <p:ph type="sldNum" sz="quarter" idx="12"/>
          </p:nvPr>
        </p:nvSpPr>
        <p:spPr/>
        <p:txBody>
          <a:bodyPr/>
          <a:lstStyle/>
          <a:p>
            <a:fld id="{6E49848B-62CB-4016-9E49-F992BEA93B78}" type="slidenum">
              <a:rPr lang="zh-CN" altLang="en-US" smtClean="0"/>
              <a:t>1</a:t>
            </a:fld>
            <a:endParaRPr lang="zh-CN" altLang="en-US"/>
          </a:p>
        </p:txBody>
      </p:sp>
    </p:spTree>
    <p:extLst>
      <p:ext uri="{BB962C8B-B14F-4D97-AF65-F5344CB8AC3E}">
        <p14:creationId xmlns:p14="http://schemas.microsoft.com/office/powerpoint/2010/main" val="2720000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整数集合规格</a:t>
            </a:r>
            <a:endParaRPr lang="zh-CN" altLang="en-US" dirty="0"/>
          </a:p>
        </p:txBody>
      </p:sp>
      <p:sp>
        <p:nvSpPr>
          <p:cNvPr id="3" name="内容占位符 2"/>
          <p:cNvSpPr>
            <a:spLocks noGrp="1"/>
          </p:cNvSpPr>
          <p:nvPr>
            <p:ph idx="1"/>
          </p:nvPr>
        </p:nvSpPr>
        <p:spPr/>
        <p:txBody>
          <a:bodyPr/>
          <a:lstStyle/>
          <a:p>
            <a:r>
              <a:rPr lang="zh-CN" altLang="en-US" dirty="0" smtClean="0"/>
              <a:t>关于集合的数学知识支撑了我们设计出这样的规格</a:t>
            </a:r>
            <a:endParaRPr lang="en-US" altLang="zh-CN" dirty="0" smtClean="0"/>
          </a:p>
          <a:p>
            <a:pPr lvl="1"/>
            <a:r>
              <a:rPr lang="zh-CN" altLang="en-US" dirty="0" smtClean="0"/>
              <a:t>集合的插入、删除</a:t>
            </a:r>
            <a:endParaRPr lang="en-US" altLang="zh-CN" dirty="0" smtClean="0"/>
          </a:p>
          <a:p>
            <a:pPr lvl="1"/>
            <a:r>
              <a:rPr lang="zh-CN" altLang="en-US" dirty="0" smtClean="0"/>
              <a:t>集合的交集和并集</a:t>
            </a:r>
            <a:endParaRPr lang="en-US" altLang="zh-CN" dirty="0" smtClean="0"/>
          </a:p>
          <a:p>
            <a:r>
              <a:rPr lang="zh-CN" altLang="en-US" dirty="0" smtClean="0"/>
              <a:t>集合的基本要求</a:t>
            </a:r>
            <a:endParaRPr lang="en-US" altLang="zh-CN" dirty="0" smtClean="0"/>
          </a:p>
          <a:p>
            <a:pPr lvl="1"/>
            <a:r>
              <a:rPr lang="zh-CN" altLang="en-US" dirty="0"/>
              <a:t>不能</a:t>
            </a:r>
            <a:r>
              <a:rPr lang="zh-CN" altLang="en-US" dirty="0" smtClean="0"/>
              <a:t>有重复元素</a:t>
            </a:r>
            <a:endParaRPr lang="en-US" altLang="zh-CN" dirty="0" smtClean="0"/>
          </a:p>
          <a:p>
            <a:pPr lvl="1"/>
            <a:r>
              <a:rPr lang="zh-CN" altLang="en-US" dirty="0"/>
              <a:t>这</a:t>
            </a:r>
            <a:r>
              <a:rPr lang="zh-CN" altLang="en-US" dirty="0" smtClean="0"/>
              <a:t>对</a:t>
            </a:r>
            <a:r>
              <a:rPr lang="en-US" altLang="zh-CN" dirty="0" smtClean="0"/>
              <a:t>insert</a:t>
            </a:r>
            <a:r>
              <a:rPr lang="zh-CN" altLang="en-US" dirty="0" smtClean="0"/>
              <a:t>和</a:t>
            </a:r>
            <a:r>
              <a:rPr lang="en-US" altLang="zh-CN" dirty="0" smtClean="0"/>
              <a:t>delete</a:t>
            </a:r>
            <a:r>
              <a:rPr lang="zh-CN" altLang="en-US" dirty="0" smtClean="0"/>
              <a:t>操作的规格有什么影响？</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10</a:t>
            </a:fld>
            <a:endParaRPr lang="zh-CN" altLang="en-US"/>
          </a:p>
        </p:txBody>
      </p:sp>
    </p:spTree>
    <p:extLst>
      <p:ext uri="{BB962C8B-B14F-4D97-AF65-F5344CB8AC3E}">
        <p14:creationId xmlns:p14="http://schemas.microsoft.com/office/powerpoint/2010/main" val="1847955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多项式规格</a:t>
            </a:r>
            <a:endParaRPr lang="zh-CN" altLang="en-US" dirty="0"/>
          </a:p>
        </p:txBody>
      </p:sp>
      <p:sp>
        <p:nvSpPr>
          <p:cNvPr id="3" name="内容占位符 2"/>
          <p:cNvSpPr>
            <a:spLocks noGrp="1"/>
          </p:cNvSpPr>
          <p:nvPr>
            <p:ph idx="1"/>
          </p:nvPr>
        </p:nvSpPr>
        <p:spPr/>
        <p:txBody>
          <a:bodyPr/>
          <a:lstStyle/>
          <a:p>
            <a:r>
              <a:rPr lang="zh-CN" altLang="en-US" dirty="0" smtClean="0"/>
              <a:t>请把</a:t>
            </a:r>
            <a:r>
              <a:rPr lang="en-US" altLang="zh-CN" dirty="0" smtClean="0"/>
              <a:t>Poly</a:t>
            </a:r>
            <a:r>
              <a:rPr lang="zh-CN" altLang="en-US" dirty="0" smtClean="0"/>
              <a:t>类的规格写出来</a:t>
            </a:r>
            <a:endParaRPr lang="en-US" altLang="zh-CN" dirty="0" smtClean="0"/>
          </a:p>
          <a:p>
            <a:pPr lvl="1"/>
            <a:r>
              <a:rPr lang="zh-CN" altLang="en-US" dirty="0" smtClean="0"/>
              <a:t>注意：</a:t>
            </a:r>
            <a:r>
              <a:rPr lang="en-US" altLang="zh-CN" dirty="0" smtClean="0"/>
              <a:t>Poly</a:t>
            </a:r>
            <a:r>
              <a:rPr lang="zh-CN" altLang="en-US" dirty="0" smtClean="0"/>
              <a:t>类是不可变对象</a:t>
            </a:r>
            <a:endParaRPr lang="en-US" altLang="zh-CN" dirty="0" smtClean="0"/>
          </a:p>
          <a:p>
            <a:pPr lvl="1"/>
            <a:r>
              <a:rPr lang="zh-CN" altLang="en-US" dirty="0" smtClean="0"/>
              <a:t>注意相关操作是否需要抛出异常</a:t>
            </a:r>
            <a:endParaRPr lang="zh-CN" altLang="en-US" dirty="0"/>
          </a:p>
        </p:txBody>
      </p:sp>
      <p:sp>
        <p:nvSpPr>
          <p:cNvPr id="4" name="文本框 3"/>
          <p:cNvSpPr txBox="1"/>
          <p:nvPr/>
        </p:nvSpPr>
        <p:spPr>
          <a:xfrm>
            <a:off x="6989454" y="2154634"/>
            <a:ext cx="3356329" cy="3416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dirty="0" smtClean="0"/>
              <a:t>public class Poly{</a:t>
            </a:r>
          </a:p>
          <a:p>
            <a:endParaRPr lang="en-US" altLang="zh-CN" dirty="0" smtClean="0">
              <a:solidFill>
                <a:schemeClr val="bg2">
                  <a:lumMod val="75000"/>
                </a:schemeClr>
              </a:solidFill>
            </a:endParaRPr>
          </a:p>
          <a:p>
            <a:r>
              <a:rPr lang="en-US" altLang="zh-CN" dirty="0"/>
              <a:t> </a:t>
            </a:r>
            <a:r>
              <a:rPr lang="en-US" altLang="zh-CN" dirty="0" smtClean="0"/>
              <a:t>    public Poly()</a:t>
            </a:r>
          </a:p>
          <a:p>
            <a:r>
              <a:rPr lang="en-US" altLang="zh-CN" dirty="0"/>
              <a:t> </a:t>
            </a:r>
            <a:r>
              <a:rPr lang="en-US" altLang="zh-CN" dirty="0" smtClean="0"/>
              <a:t>    public Poly(</a:t>
            </a:r>
            <a:r>
              <a:rPr lang="en-US" altLang="zh-CN" dirty="0" err="1" smtClean="0"/>
              <a:t>int</a:t>
            </a:r>
            <a:r>
              <a:rPr lang="en-US" altLang="zh-CN" dirty="0" smtClean="0"/>
              <a:t> c, </a:t>
            </a:r>
            <a:r>
              <a:rPr lang="en-US" altLang="zh-CN" dirty="0" err="1" smtClean="0"/>
              <a:t>int</a:t>
            </a:r>
            <a:r>
              <a:rPr lang="en-US" altLang="zh-CN" dirty="0" smtClean="0"/>
              <a:t> n)</a:t>
            </a:r>
          </a:p>
          <a:p>
            <a:endParaRPr lang="en-US" altLang="zh-CN" dirty="0" smtClean="0"/>
          </a:p>
          <a:p>
            <a:r>
              <a:rPr lang="en-US" altLang="zh-CN" dirty="0" smtClean="0"/>
              <a:t>     public </a:t>
            </a:r>
            <a:r>
              <a:rPr lang="en-US" altLang="zh-CN" dirty="0" err="1" smtClean="0"/>
              <a:t>int</a:t>
            </a:r>
            <a:r>
              <a:rPr lang="en-US" altLang="zh-CN" dirty="0" smtClean="0"/>
              <a:t> degree()</a:t>
            </a:r>
          </a:p>
          <a:p>
            <a:r>
              <a:rPr lang="en-US" altLang="zh-CN" dirty="0"/>
              <a:t> </a:t>
            </a:r>
            <a:r>
              <a:rPr lang="en-US" altLang="zh-CN" dirty="0" smtClean="0"/>
              <a:t>    public </a:t>
            </a:r>
            <a:r>
              <a:rPr lang="en-US" altLang="zh-CN" dirty="0" err="1" smtClean="0"/>
              <a:t>int</a:t>
            </a:r>
            <a:r>
              <a:rPr lang="en-US" altLang="zh-CN" dirty="0" smtClean="0"/>
              <a:t> </a:t>
            </a:r>
            <a:r>
              <a:rPr lang="en-US" altLang="zh-CN" dirty="0" err="1" smtClean="0"/>
              <a:t>coeff</a:t>
            </a:r>
            <a:r>
              <a:rPr lang="en-US" altLang="zh-CN" dirty="0" smtClean="0"/>
              <a:t>(</a:t>
            </a:r>
            <a:r>
              <a:rPr lang="en-US" altLang="zh-CN" dirty="0" err="1" smtClean="0"/>
              <a:t>int</a:t>
            </a:r>
            <a:r>
              <a:rPr lang="en-US" altLang="zh-CN" dirty="0" smtClean="0"/>
              <a:t> d)</a:t>
            </a:r>
          </a:p>
          <a:p>
            <a:endParaRPr lang="en-US" altLang="zh-CN" dirty="0" smtClean="0"/>
          </a:p>
          <a:p>
            <a:r>
              <a:rPr lang="en-US" altLang="zh-CN" dirty="0"/>
              <a:t> </a:t>
            </a:r>
            <a:r>
              <a:rPr lang="en-US" altLang="zh-CN" dirty="0" smtClean="0"/>
              <a:t>    public Poly add(Poly q)</a:t>
            </a:r>
          </a:p>
          <a:p>
            <a:r>
              <a:rPr lang="en-US" altLang="zh-CN" dirty="0"/>
              <a:t> </a:t>
            </a:r>
            <a:r>
              <a:rPr lang="en-US" altLang="zh-CN" dirty="0" smtClean="0"/>
              <a:t>    public Poly sub(Poly q)</a:t>
            </a:r>
          </a:p>
          <a:p>
            <a:r>
              <a:rPr lang="en-US" altLang="zh-CN" dirty="0"/>
              <a:t> </a:t>
            </a:r>
            <a:r>
              <a:rPr lang="en-US" altLang="zh-CN" dirty="0" smtClean="0"/>
              <a:t>    public Poly </a:t>
            </a:r>
            <a:r>
              <a:rPr lang="en-US" altLang="zh-CN" dirty="0" err="1" smtClean="0"/>
              <a:t>mul</a:t>
            </a:r>
            <a:r>
              <a:rPr lang="en-US" altLang="zh-CN" dirty="0" smtClean="0"/>
              <a:t>(Poly q)</a:t>
            </a:r>
          </a:p>
          <a:p>
            <a:r>
              <a:rPr lang="en-US" altLang="zh-CN" dirty="0"/>
              <a:t>}</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11</a:t>
            </a:fld>
            <a:endParaRPr lang="zh-CN" altLang="en-US"/>
          </a:p>
        </p:txBody>
      </p:sp>
    </p:spTree>
    <p:extLst>
      <p:ext uri="{BB962C8B-B14F-4D97-AF65-F5344CB8AC3E}">
        <p14:creationId xmlns:p14="http://schemas.microsoft.com/office/powerpoint/2010/main" val="3121953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多项式规格</a:t>
            </a:r>
            <a:endParaRPr lang="zh-CN" altLang="en-US" dirty="0"/>
          </a:p>
        </p:txBody>
      </p:sp>
      <p:sp>
        <p:nvSpPr>
          <p:cNvPr id="4" name="Text Box 4"/>
          <p:cNvSpPr txBox="1">
            <a:spLocks noChangeArrowheads="1"/>
          </p:cNvSpPr>
          <p:nvPr/>
        </p:nvSpPr>
        <p:spPr bwMode="auto">
          <a:xfrm>
            <a:off x="223025" y="1501315"/>
            <a:ext cx="11719931" cy="5155257"/>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400" b="1" dirty="0">
                <a:solidFill>
                  <a:srgbClr val="003399"/>
                </a:solidFill>
                <a:latin typeface="Courier New" panose="02070309020205020404" pitchFamily="49" charset="0"/>
                <a:ea typeface="宋体" panose="02010600030101010101" pitchFamily="2" charset="-122"/>
              </a:rPr>
              <a:t>public class</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Poly </a:t>
            </a:r>
            <a:r>
              <a:rPr lang="en-US" altLang="zh-CN" sz="1400" b="1" dirty="0">
                <a:solidFill>
                  <a:srgbClr val="003399"/>
                </a:solidFill>
                <a:latin typeface="Courier New" panose="02070309020205020404" pitchFamily="49" charset="0"/>
                <a:ea typeface="宋体" panose="02010600030101010101" pitchFamily="2" charset="-122"/>
              </a:rPr>
              <a:t>{</a:t>
            </a:r>
          </a:p>
          <a:p>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/*@Overview</a:t>
            </a:r>
            <a:r>
              <a:rPr lang="en-US" altLang="zh-CN"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rPr>
              <a:t>Polys are immutable polynomials with integer </a:t>
            </a:r>
            <a:r>
              <a:rPr lang="en-US" altLang="zh-CN" sz="1400" b="1" dirty="0" smtClean="0">
                <a:solidFill>
                  <a:srgbClr val="990000"/>
                </a:solidFill>
                <a:latin typeface="Courier New" panose="02070309020205020404" pitchFamily="49" charset="0"/>
              </a:rPr>
              <a:t>coefficients. </a:t>
            </a:r>
            <a:r>
              <a:rPr lang="en-US" altLang="zh-CN" sz="1400" b="1" dirty="0" smtClean="0">
                <a:solidFill>
                  <a:srgbClr val="990000"/>
                </a:solidFill>
                <a:latin typeface="Courier New" panose="02070309020205020404" pitchFamily="49" charset="0"/>
                <a:ea typeface="宋体" panose="02010600030101010101" pitchFamily="2" charset="-122"/>
              </a:rPr>
              <a:t>A typical </a:t>
            </a:r>
            <a:r>
              <a:rPr lang="en-US" altLang="zh-CN" sz="1400" b="1" dirty="0">
                <a:solidFill>
                  <a:srgbClr val="990000"/>
                </a:solidFill>
                <a:latin typeface="Courier New" panose="02070309020205020404" pitchFamily="49" charset="0"/>
              </a:rPr>
              <a:t>Poly </a:t>
            </a:r>
            <a:r>
              <a:rPr lang="en-US" altLang="zh-CN" sz="1400" b="1" dirty="0" smtClean="0">
                <a:solidFill>
                  <a:srgbClr val="990000"/>
                </a:solidFill>
                <a:latin typeface="Courier New" panose="02070309020205020404" pitchFamily="49" charset="0"/>
              </a:rPr>
              <a:t>is c</a:t>
            </a:r>
            <a:r>
              <a:rPr lang="en-US" altLang="zh-CN" sz="1400" b="1" baseline="-25000" dirty="0" smtClean="0">
                <a:solidFill>
                  <a:srgbClr val="990000"/>
                </a:solidFill>
                <a:latin typeface="Courier New" panose="02070309020205020404" pitchFamily="49" charset="0"/>
              </a:rPr>
              <a:t>0 </a:t>
            </a:r>
            <a:r>
              <a:rPr lang="en-US" altLang="zh-CN" sz="1400" b="1" dirty="0" smtClean="0">
                <a:solidFill>
                  <a:srgbClr val="990000"/>
                </a:solidFill>
                <a:latin typeface="Courier New" panose="02070309020205020404" pitchFamily="49" charset="0"/>
              </a:rPr>
              <a:t>+ c</a:t>
            </a:r>
            <a:r>
              <a:rPr lang="en-US" altLang="zh-CN" sz="1400" b="1" baseline="-25000" dirty="0" smtClean="0">
                <a:solidFill>
                  <a:srgbClr val="990000"/>
                </a:solidFill>
                <a:latin typeface="Courier New" panose="02070309020205020404" pitchFamily="49" charset="0"/>
              </a:rPr>
              <a:t>1</a:t>
            </a:r>
            <a:r>
              <a:rPr lang="en-US" altLang="zh-CN" sz="1400" b="1" dirty="0" smtClean="0">
                <a:solidFill>
                  <a:srgbClr val="990000"/>
                </a:solidFill>
                <a:latin typeface="Courier New" panose="02070309020205020404" pitchFamily="49" charset="0"/>
              </a:rPr>
              <a:t>x + c</a:t>
            </a:r>
            <a:r>
              <a:rPr lang="en-US" altLang="zh-CN" sz="1400" b="1" baseline="-25000" dirty="0" smtClean="0">
                <a:solidFill>
                  <a:srgbClr val="990000"/>
                </a:solidFill>
                <a:latin typeface="Courier New" panose="02070309020205020404" pitchFamily="49" charset="0"/>
              </a:rPr>
              <a:t>2</a:t>
            </a:r>
            <a:r>
              <a:rPr lang="en-US" altLang="zh-CN" sz="1400" b="1" dirty="0">
                <a:solidFill>
                  <a:srgbClr val="990000"/>
                </a:solidFill>
                <a:latin typeface="Courier New" panose="02070309020205020404" pitchFamily="49" charset="0"/>
              </a:rPr>
              <a:t>x</a:t>
            </a:r>
            <a:r>
              <a:rPr lang="en-US" altLang="zh-CN" sz="1400" b="1" baseline="30000" dirty="0" smtClean="0">
                <a:solidFill>
                  <a:srgbClr val="990000"/>
                </a:solidFill>
                <a:latin typeface="Courier New" panose="02070309020205020404" pitchFamily="49" charset="0"/>
              </a:rPr>
              <a:t>2</a:t>
            </a:r>
            <a:r>
              <a:rPr lang="en-US" altLang="zh-CN" sz="1400" b="1" dirty="0" smtClean="0">
                <a:solidFill>
                  <a:srgbClr val="990000"/>
                </a:solidFill>
                <a:latin typeface="Courier New" panose="02070309020205020404" pitchFamily="49" charset="0"/>
              </a:rPr>
              <a:t> </a:t>
            </a:r>
            <a:r>
              <a:rPr lang="zh-CN" altLang="en-US" sz="1400" b="1" dirty="0" smtClean="0">
                <a:solidFill>
                  <a:srgbClr val="990000"/>
                </a:solidFill>
                <a:latin typeface="Courier New" panose="02070309020205020404" pitchFamily="49" charset="0"/>
              </a:rPr>
              <a:t>．</a:t>
            </a:r>
            <a:r>
              <a:rPr lang="zh-CN" altLang="en-US" sz="1400" b="1" dirty="0">
                <a:solidFill>
                  <a:srgbClr val="990000"/>
                </a:solidFill>
                <a:latin typeface="Courier New" panose="02070309020205020404" pitchFamily="49" charset="0"/>
              </a:rPr>
              <a:t>．</a:t>
            </a:r>
            <a:r>
              <a:rPr lang="zh-CN" altLang="en-US" sz="1400" b="1" dirty="0" smtClean="0">
                <a:solidFill>
                  <a:srgbClr val="990000"/>
                </a:solidFill>
                <a:latin typeface="Courier New" panose="02070309020205020404" pitchFamily="49" charset="0"/>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构造操作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smtClean="0">
                <a:latin typeface="Courier New" panose="02070309020205020404" pitchFamily="49" charset="0"/>
                <a:ea typeface="宋体" panose="02010600030101010101" pitchFamily="2" charset="-122"/>
              </a:rPr>
              <a:t>Poly </a:t>
            </a:r>
            <a:r>
              <a:rPr lang="en-US" altLang="zh-CN" sz="1400" b="1" dirty="0">
                <a:latin typeface="Courier New" panose="02070309020205020404" pitchFamily="49" charset="0"/>
                <a:ea typeface="宋体" panose="02010600030101010101" pitchFamily="2" charset="-122"/>
              </a:rPr>
              <a:t>()</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err="1" smtClean="0">
                <a:solidFill>
                  <a:srgbClr val="990000"/>
                </a:solidFill>
                <a:latin typeface="Courier New" panose="02070309020205020404" pitchFamily="49" charset="0"/>
                <a:ea typeface="宋体" panose="02010600030101010101" pitchFamily="2" charset="-122"/>
              </a:rPr>
              <a:t>this.size</a:t>
            </a:r>
            <a:r>
              <a:rPr lang="en-US" altLang="zh-CN" sz="1400" b="1" dirty="0" smtClean="0">
                <a:solidFill>
                  <a:srgbClr val="990000"/>
                </a:solidFill>
                <a:latin typeface="Courier New" panose="02070309020205020404" pitchFamily="49" charset="0"/>
                <a:ea typeface="宋体" panose="02010600030101010101" pitchFamily="2" charset="-122"/>
              </a:rPr>
              <a:t> ==0</a:t>
            </a:r>
            <a:r>
              <a:rPr lang="en-US" altLang="zh-CN" sz="1400" b="1" dirty="0" smtClean="0">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rPr>
              <a:t>*/</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rPr>
              <a:t>	public </a:t>
            </a:r>
            <a:r>
              <a:rPr lang="en-US" altLang="zh-CN" sz="1400" b="1" dirty="0">
                <a:latin typeface="Courier New" panose="02070309020205020404" pitchFamily="49" charset="0"/>
              </a:rPr>
              <a:t>Poly </a:t>
            </a:r>
            <a:r>
              <a:rPr lang="en-US" altLang="zh-CN" sz="1400" b="1" dirty="0" smtClean="0">
                <a:latin typeface="Courier New" panose="02070309020205020404" pitchFamily="49" charset="0"/>
              </a:rPr>
              <a:t>(</a:t>
            </a:r>
            <a:r>
              <a:rPr lang="en-US" altLang="zh-CN" sz="1400" b="1" dirty="0" err="1" smtClean="0">
                <a:latin typeface="Courier New" panose="02070309020205020404" pitchFamily="49" charset="0"/>
              </a:rPr>
              <a:t>int</a:t>
            </a:r>
            <a:r>
              <a:rPr lang="en-US" altLang="zh-CN" sz="1400" b="1" dirty="0" smtClean="0">
                <a:latin typeface="Courier New" panose="02070309020205020404" pitchFamily="49" charset="0"/>
              </a:rPr>
              <a:t> c, </a:t>
            </a:r>
            <a:r>
              <a:rPr lang="en-US" altLang="zh-CN" sz="1400" b="1" dirty="0" err="1" smtClean="0">
                <a:latin typeface="Courier New" panose="02070309020205020404" pitchFamily="49" charset="0"/>
              </a:rPr>
              <a:t>int</a:t>
            </a:r>
            <a:r>
              <a:rPr lang="en-US" altLang="zh-CN" sz="1400" b="1" dirty="0" smtClean="0">
                <a:latin typeface="Courier New" panose="02070309020205020404" pitchFamily="49" charset="0"/>
              </a:rPr>
              <a:t> n) throws </a:t>
            </a:r>
            <a:r>
              <a:rPr lang="en-US" altLang="zh-CN" sz="1400" b="1" dirty="0" err="1" smtClean="0">
                <a:latin typeface="Courier New" panose="02070309020205020404" pitchFamily="49" charset="0"/>
              </a:rPr>
              <a:t>NegativeExponentException</a:t>
            </a:r>
            <a:endParaRPr lang="en-US" altLang="zh-CN" sz="1400" b="1" dirty="0">
              <a:solidFill>
                <a:srgbClr val="003399"/>
              </a:solidFill>
              <a:latin typeface="Courier New" panose="02070309020205020404" pitchFamily="49" charset="0"/>
            </a:endParaRPr>
          </a:p>
          <a:p>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/*@effects</a:t>
            </a:r>
            <a:r>
              <a:rPr lang="en-US" altLang="zh-CN" sz="1400" b="1" dirty="0">
                <a:solidFill>
                  <a:srgbClr val="003399"/>
                </a:solidFill>
                <a:latin typeface="Courier New" panose="02070309020205020404" pitchFamily="49" charset="0"/>
              </a:rPr>
              <a:t>: </a:t>
            </a:r>
            <a:r>
              <a:rPr lang="en-US" altLang="zh-CN" sz="1400" b="1" dirty="0" err="1" smtClean="0">
                <a:solidFill>
                  <a:srgbClr val="003399"/>
                </a:solidFill>
                <a:latin typeface="Courier New" panose="02070309020205020404" pitchFamily="49" charset="0"/>
              </a:rPr>
              <a:t>this.degree</a:t>
            </a:r>
            <a:r>
              <a:rPr lang="en-US" altLang="zh-CN" sz="1400" b="1" dirty="0" smtClean="0">
                <a:solidFill>
                  <a:srgbClr val="003399"/>
                </a:solidFill>
                <a:latin typeface="Courier New" panose="02070309020205020404" pitchFamily="49" charset="0"/>
              </a:rPr>
              <a:t> ==n &amp;&amp; </a:t>
            </a:r>
            <a:r>
              <a:rPr lang="en-US" altLang="zh-CN" sz="1400" b="1" dirty="0" err="1" smtClean="0">
                <a:solidFill>
                  <a:srgbClr val="003399"/>
                </a:solidFill>
                <a:latin typeface="Courier New" panose="02070309020205020404" pitchFamily="49" charset="0"/>
              </a:rPr>
              <a:t>this.coeff</a:t>
            </a:r>
            <a:r>
              <a:rPr lang="en-US" altLang="zh-CN" sz="1400" b="1" dirty="0" smtClean="0">
                <a:solidFill>
                  <a:srgbClr val="003399"/>
                </a:solidFill>
                <a:latin typeface="Courier New" panose="02070309020205020404" pitchFamily="49" charset="0"/>
              </a:rPr>
              <a:t>(</a:t>
            </a:r>
            <a:r>
              <a:rPr lang="en-US" altLang="zh-CN" sz="1400" b="1" dirty="0" err="1" smtClean="0">
                <a:solidFill>
                  <a:srgbClr val="003399"/>
                </a:solidFill>
                <a:latin typeface="Courier New" panose="02070309020205020404" pitchFamily="49" charset="0"/>
              </a:rPr>
              <a:t>this.degree</a:t>
            </a:r>
            <a:r>
              <a:rPr lang="en-US" altLang="zh-CN" sz="1400" b="1" dirty="0" smtClean="0">
                <a:solidFill>
                  <a:srgbClr val="003399"/>
                </a:solidFill>
                <a:latin typeface="Courier New" panose="02070309020205020404" pitchFamily="49" charset="0"/>
              </a:rPr>
              <a:t>)==c &amp;&amp; </a:t>
            </a:r>
            <a:r>
              <a:rPr lang="en-US" altLang="zh-CN" sz="1400" b="1" dirty="0" err="1" smtClean="0">
                <a:solidFill>
                  <a:srgbClr val="003399"/>
                </a:solidFill>
                <a:latin typeface="Courier New" panose="02070309020205020404" pitchFamily="49" charset="0"/>
              </a:rPr>
              <a:t>this.size</a:t>
            </a:r>
            <a:r>
              <a:rPr lang="en-US" altLang="zh-CN" sz="1400" b="1" dirty="0" smtClean="0">
                <a:solidFill>
                  <a:srgbClr val="003399"/>
                </a:solidFill>
                <a:latin typeface="Courier New" panose="02070309020205020404" pitchFamily="49" charset="0"/>
              </a:rPr>
              <a:t> ==1;</a:t>
            </a:r>
          </a:p>
          <a:p>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               (n&lt;0)==&gt;</a:t>
            </a:r>
            <a:r>
              <a:rPr lang="en-US" altLang="zh-CN" sz="1400" b="1" dirty="0" err="1" smtClean="0">
                <a:solidFill>
                  <a:srgbClr val="003399"/>
                </a:solidFill>
                <a:latin typeface="Courier New" panose="02070309020205020404" pitchFamily="49" charset="0"/>
              </a:rPr>
              <a:t>exceptional_behavior</a:t>
            </a:r>
            <a:r>
              <a:rPr lang="en-US" altLang="zh-CN" sz="1400" b="1" dirty="0" smtClean="0">
                <a:solidFill>
                  <a:srgbClr val="003399"/>
                </a:solidFill>
                <a:latin typeface="Courier New" panose="02070309020205020404" pitchFamily="49" charset="0"/>
              </a:rPr>
              <a:t>(</a:t>
            </a:r>
            <a:r>
              <a:rPr lang="en-US" altLang="zh-CN" sz="1400" b="1" dirty="0" err="1">
                <a:latin typeface="Courier New" panose="02070309020205020404" pitchFamily="49" charset="0"/>
              </a:rPr>
              <a:t>NegativeExponentException</a:t>
            </a:r>
            <a:r>
              <a:rPr lang="en-US" altLang="zh-CN" sz="1400" b="1" dirty="0" smtClean="0">
                <a:solidFill>
                  <a:srgbClr val="003399"/>
                </a:solidFill>
                <a:latin typeface="Courier New" panose="02070309020205020404" pitchFamily="49" charset="0"/>
              </a:rPr>
              <a:t>)</a:t>
            </a:r>
            <a:r>
              <a:rPr lang="en-US" altLang="zh-CN" sz="1400" b="1" dirty="0" smtClean="0">
                <a:latin typeface="Courier New" panose="02070309020205020404" pitchFamily="49" charset="0"/>
              </a:rPr>
              <a:t> </a:t>
            </a:r>
            <a:r>
              <a:rPr lang="en-US" altLang="zh-CN" sz="1400" b="1" dirty="0" smtClean="0">
                <a:solidFill>
                  <a:srgbClr val="003399"/>
                </a:solidFill>
                <a:latin typeface="Courier New" panose="02070309020205020404" pitchFamily="49" charset="0"/>
              </a:rPr>
              <a:t>*/</a:t>
            </a:r>
            <a:endParaRPr lang="en-US" altLang="zh-CN" sz="1400" b="1" dirty="0">
              <a:solidFill>
                <a:srgbClr val="003399"/>
              </a:solidFill>
              <a:latin typeface="Courier New" panose="02070309020205020404" pitchFamily="49" charset="0"/>
            </a:endParaRPr>
          </a:p>
          <a:p>
            <a:pPr>
              <a:spcBef>
                <a:spcPct val="50000"/>
              </a:spcBef>
            </a:pPr>
            <a:r>
              <a:rPr lang="en-US" altLang="zh-CN" sz="1400" b="1" dirty="0" smtClean="0">
                <a:solidFill>
                  <a:srgbClr val="990000"/>
                </a:solidFill>
                <a:latin typeface="Courier New" panose="02070309020205020404" pitchFamily="49" charset="0"/>
                <a:ea typeface="宋体" panose="02010600030101010101" pitchFamily="2" charset="-122"/>
              </a:rPr>
              <a:t>  //</a:t>
            </a:r>
            <a:r>
              <a:rPr lang="zh-CN" altLang="en-US" sz="1400" b="1" dirty="0" smtClean="0">
                <a:solidFill>
                  <a:srgbClr val="990000"/>
                </a:solidFill>
                <a:latin typeface="Courier New" panose="02070309020205020404" pitchFamily="49" charset="0"/>
                <a:ea typeface="宋体" panose="02010600030101010101" pitchFamily="2" charset="-122"/>
              </a:rPr>
              <a:t>观察操作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smtClean="0">
                <a:solidFill>
                  <a:srgbClr val="003399"/>
                </a:solidFill>
                <a:latin typeface="Courier New" panose="02070309020205020404" pitchFamily="49" charset="0"/>
                <a:ea typeface="宋体" panose="02010600030101010101" pitchFamily="2" charset="-122"/>
              </a:rPr>
              <a:t>int</a:t>
            </a:r>
            <a:r>
              <a:rPr lang="en-US" altLang="zh-CN" sz="1400" b="1" dirty="0" smtClean="0">
                <a:solidFill>
                  <a:srgbClr val="003399"/>
                </a:solidFill>
                <a:latin typeface="Courier New" panose="02070309020205020404" pitchFamily="49" charset="0"/>
                <a:ea typeface="宋体" panose="02010600030101010101" pitchFamily="2" charset="-122"/>
              </a:rPr>
              <a:t> </a:t>
            </a:r>
            <a:r>
              <a:rPr lang="en-US" altLang="zh-CN" sz="1400" b="1" dirty="0" smtClean="0">
                <a:latin typeface="Courier New" panose="02070309020205020404" pitchFamily="49" charset="0"/>
                <a:ea typeface="宋体" panose="02010600030101010101" pitchFamily="2" charset="-122"/>
              </a:rPr>
              <a:t>degree ( )</a:t>
            </a:r>
            <a:endParaRPr lang="en-US" altLang="zh-CN" sz="1400" b="1" dirty="0">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(\all </a:t>
            </a:r>
            <a:r>
              <a:rPr lang="en-US" altLang="zh-CN" sz="1400" b="1" dirty="0" err="1" smtClean="0">
                <a:solidFill>
                  <a:srgbClr val="003399"/>
                </a:solidFill>
                <a:latin typeface="Courier New" panose="02070309020205020404" pitchFamily="49" charset="0"/>
                <a:ea typeface="宋体" panose="02010600030101010101" pitchFamily="2" charset="-122"/>
              </a:rPr>
              <a:t>int</a:t>
            </a:r>
            <a:r>
              <a:rPr lang="en-US" altLang="zh-CN" sz="1400" b="1" dirty="0" smtClean="0">
                <a:solidFill>
                  <a:srgbClr val="003399"/>
                </a:solidFill>
                <a:latin typeface="Courier New" panose="02070309020205020404" pitchFamily="49" charset="0"/>
                <a:ea typeface="宋体" panose="02010600030101010101" pitchFamily="2" charset="-122"/>
              </a:rPr>
              <a:t> i;0&lt;=</a:t>
            </a:r>
            <a:r>
              <a:rPr lang="en-US" altLang="zh-CN" sz="1400" b="1" dirty="0" err="1" smtClean="0">
                <a:solidFill>
                  <a:srgbClr val="003399"/>
                </a:solidFill>
                <a:latin typeface="Courier New" panose="02070309020205020404" pitchFamily="49" charset="0"/>
                <a:ea typeface="宋体" panose="02010600030101010101" pitchFamily="2" charset="-122"/>
              </a:rPr>
              <a:t>i</a:t>
            </a:r>
            <a:r>
              <a:rPr lang="en-US" altLang="zh-CN" sz="1400" b="1" dirty="0" smtClean="0">
                <a:solidFill>
                  <a:srgbClr val="003399"/>
                </a:solidFill>
                <a:latin typeface="Courier New" panose="02070309020205020404" pitchFamily="49" charset="0"/>
                <a:ea typeface="宋体" panose="02010600030101010101" pitchFamily="2" charset="-122"/>
              </a:rPr>
              <a:t>&lt;</a:t>
            </a:r>
            <a:r>
              <a:rPr lang="en-US" altLang="zh-CN" sz="1400" b="1" dirty="0" err="1" smtClean="0">
                <a:solidFill>
                  <a:srgbClr val="003399"/>
                </a:solidFill>
                <a:latin typeface="Courier New" panose="02070309020205020404" pitchFamily="49" charset="0"/>
                <a:ea typeface="宋体" panose="02010600030101010101" pitchFamily="2" charset="-122"/>
              </a:rPr>
              <a:t>this.size</a:t>
            </a:r>
            <a:r>
              <a:rPr lang="en-US" altLang="zh-CN" sz="1400" b="1" dirty="0" smtClean="0">
                <a:solidFill>
                  <a:srgbClr val="003399"/>
                </a:solidFill>
                <a:latin typeface="Courier New" panose="02070309020205020404" pitchFamily="49" charset="0"/>
                <a:ea typeface="宋体" panose="02010600030101010101" pitchFamily="2" charset="-122"/>
              </a:rPr>
              <a:t>;\result </a:t>
            </a:r>
            <a:r>
              <a:rPr lang="en-US" altLang="zh-CN" sz="1400" b="1" dirty="0">
                <a:solidFill>
                  <a:srgbClr val="003399"/>
                </a:solidFill>
                <a:latin typeface="Courier New" panose="02070309020205020404" pitchFamily="49" charset="0"/>
                <a:ea typeface="宋体" panose="02010600030101010101" pitchFamily="2" charset="-122"/>
              </a:rPr>
              <a:t>&gt;</a:t>
            </a:r>
            <a:r>
              <a:rPr lang="en-US" altLang="zh-CN" sz="1400" b="1" dirty="0" smtClean="0">
                <a:solidFill>
                  <a:srgbClr val="003399"/>
                </a:solidFill>
                <a:latin typeface="Courier New" panose="02070309020205020404" pitchFamily="49" charset="0"/>
                <a:ea typeface="宋体" panose="02010600030101010101" pitchFamily="2" charset="-122"/>
              </a:rPr>
              <a:t>= this[</a:t>
            </a:r>
            <a:r>
              <a:rPr lang="en-US" altLang="zh-CN" sz="1400" b="1" dirty="0" err="1" smtClean="0">
                <a:solidFill>
                  <a:srgbClr val="003399"/>
                </a:solidFill>
                <a:latin typeface="Courier New" panose="02070309020205020404" pitchFamily="49" charset="0"/>
                <a:ea typeface="宋体" panose="02010600030101010101" pitchFamily="2" charset="-122"/>
              </a:rPr>
              <a:t>i</a:t>
            </a:r>
            <a:r>
              <a:rPr lang="en-US" altLang="zh-CN" sz="1400" b="1" dirty="0" smtClean="0">
                <a:solidFill>
                  <a:srgbClr val="003399"/>
                </a:solidFill>
                <a:latin typeface="Courier New" panose="02070309020205020404" pitchFamily="49" charset="0"/>
                <a:ea typeface="宋体" panose="02010600030101010101" pitchFamily="2" charset="-122"/>
              </a:rPr>
              <a:t>].d)&amp;&amp;(\exist j;0&lt;=j&lt;</a:t>
            </a:r>
            <a:r>
              <a:rPr lang="en-US" altLang="zh-CN" sz="1400" b="1" dirty="0" err="1" smtClean="0">
                <a:solidFill>
                  <a:srgbClr val="003399"/>
                </a:solidFill>
                <a:latin typeface="Courier New" panose="02070309020205020404" pitchFamily="49" charset="0"/>
                <a:ea typeface="宋体" panose="02010600030101010101" pitchFamily="2" charset="-122"/>
              </a:rPr>
              <a:t>this.size</a:t>
            </a:r>
            <a:r>
              <a:rPr lang="en-US" altLang="zh-CN" sz="1400" b="1" dirty="0" smtClean="0">
                <a:solidFill>
                  <a:srgbClr val="003399"/>
                </a:solidFill>
                <a:latin typeface="Courier New" panose="02070309020205020404" pitchFamily="49" charset="0"/>
                <a:ea typeface="宋体" panose="02010600030101010101" pitchFamily="2" charset="-122"/>
              </a:rPr>
              <a:t>;\result == this[j]).d)</a:t>
            </a:r>
            <a:r>
              <a:rPr lang="en-US" altLang="zh-CN" sz="1400" b="1" dirty="0" smtClean="0">
                <a:latin typeface="Courier New" panose="02070309020205020404" pitchFamily="49" charset="0"/>
                <a:ea typeface="宋体" panose="02010600030101010101" pitchFamily="2" charset="-122"/>
              </a:rPr>
              <a:t>*/</a:t>
            </a:r>
            <a:endParaRPr lang="en-US" altLang="zh-CN" sz="1400" b="1" dirty="0">
              <a:latin typeface="Courier New" panose="02070309020205020404" pitchFamily="49" charset="0"/>
              <a:ea typeface="宋体" panose="02010600030101010101" pitchFamily="2" charset="-122"/>
            </a:endParaRPr>
          </a:p>
          <a:p>
            <a:r>
              <a:rPr lang="en-US" altLang="zh-CN" sz="1400" b="1" dirty="0" smtClean="0">
                <a:solidFill>
                  <a:srgbClr val="003399"/>
                </a:solidFill>
                <a:latin typeface="Courier New" panose="02070309020205020404" pitchFamily="49" charset="0"/>
              </a:rPr>
              <a:t>  public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smtClean="0">
                <a:latin typeface="Courier New" panose="02070309020205020404" pitchFamily="49" charset="0"/>
              </a:rPr>
              <a:t>coeff</a:t>
            </a:r>
            <a:r>
              <a:rPr lang="en-US" altLang="zh-CN" sz="1400" b="1" dirty="0" smtClean="0">
                <a:latin typeface="Courier New" panose="02070309020205020404" pitchFamily="49" charset="0"/>
              </a:rPr>
              <a:t> (</a:t>
            </a:r>
            <a:r>
              <a:rPr lang="en-US" altLang="zh-CN" sz="1400" b="1" dirty="0" err="1" smtClean="0">
                <a:latin typeface="Courier New" panose="02070309020205020404" pitchFamily="49" charset="0"/>
              </a:rPr>
              <a:t>int</a:t>
            </a:r>
            <a:r>
              <a:rPr lang="en-US" altLang="zh-CN" sz="1400" b="1" dirty="0" smtClean="0">
                <a:latin typeface="Courier New" panose="02070309020205020404" pitchFamily="49" charset="0"/>
              </a:rPr>
              <a:t> d) </a:t>
            </a:r>
            <a:r>
              <a:rPr lang="en-US" altLang="zh-CN" sz="1400" b="1" dirty="0" smtClean="0">
                <a:solidFill>
                  <a:srgbClr val="FF0000"/>
                </a:solidFill>
                <a:latin typeface="Courier New" panose="02070309020205020404" pitchFamily="49" charset="0"/>
              </a:rPr>
              <a:t>//effects: returns the coefficient of the item with the degree of d</a:t>
            </a:r>
            <a:endParaRPr lang="en-US" altLang="zh-CN" sz="1400" b="1" dirty="0">
              <a:solidFill>
                <a:srgbClr val="FF0000"/>
              </a:solidFill>
              <a:latin typeface="Courier New" panose="02070309020205020404" pitchFamily="49" charset="0"/>
            </a:endParaRPr>
          </a:p>
          <a:p>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/*@effects</a:t>
            </a:r>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(\exist </a:t>
            </a:r>
            <a:r>
              <a:rPr lang="en-US" altLang="zh-CN" sz="1400" b="1" dirty="0" err="1" smtClean="0">
                <a:solidFill>
                  <a:srgbClr val="003399"/>
                </a:solidFill>
                <a:latin typeface="Courier New" panose="02070309020205020404" pitchFamily="49" charset="0"/>
              </a:rPr>
              <a:t>int</a:t>
            </a:r>
            <a:r>
              <a:rPr lang="en-US" altLang="zh-CN" sz="1400" b="1" dirty="0" smtClean="0">
                <a:solidFill>
                  <a:srgbClr val="003399"/>
                </a:solidFill>
                <a:latin typeface="Courier New" panose="02070309020205020404" pitchFamily="49" charset="0"/>
              </a:rPr>
              <a:t> i;0&lt;=</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err="1" smtClean="0">
                <a:solidFill>
                  <a:srgbClr val="003399"/>
                </a:solidFill>
                <a:latin typeface="Courier New" panose="02070309020205020404" pitchFamily="49" charset="0"/>
              </a:rPr>
              <a:t>this.size;this</a:t>
            </a:r>
            <a:r>
              <a:rPr lang="en-US" altLang="zh-CN" sz="1400" b="1" dirty="0" smtClean="0">
                <a:solidFill>
                  <a:srgbClr val="003399"/>
                </a:solidFill>
                <a:latin typeface="Courier New" panose="02070309020205020404" pitchFamily="49" charset="0"/>
              </a:rPr>
              <a:t>[</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d </a:t>
            </a:r>
            <a:r>
              <a:rPr lang="en-US" altLang="zh-CN" sz="1400" b="1" dirty="0" smtClean="0">
                <a:solidFill>
                  <a:srgbClr val="003399"/>
                </a:solidFill>
                <a:latin typeface="Courier New" panose="02070309020205020404" pitchFamily="49" charset="0"/>
              </a:rPr>
              <a:t>==d)==&gt;\result==this[</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c)*/</a:t>
            </a:r>
            <a:endParaRPr lang="en-US" altLang="zh-CN" sz="1400" b="1" dirty="0">
              <a:latin typeface="Courier New" panose="02070309020205020404" pitchFamily="49" charset="0"/>
            </a:endParaRPr>
          </a:p>
          <a:p>
            <a:pPr>
              <a:spcBef>
                <a:spcPct val="50000"/>
              </a:spcBef>
            </a:pPr>
            <a:r>
              <a:rPr lang="en-US" altLang="zh-CN" sz="1400" b="1" dirty="0" smtClean="0">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生成操作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public </a:t>
            </a:r>
            <a:r>
              <a:rPr lang="en-US" altLang="zh-CN" sz="1400" b="1" dirty="0" smtClean="0">
                <a:solidFill>
                  <a:srgbClr val="003399"/>
                </a:solidFill>
                <a:latin typeface="Courier New" panose="02070309020205020404" pitchFamily="49" charset="0"/>
                <a:ea typeface="宋体" panose="02010600030101010101" pitchFamily="2" charset="-122"/>
              </a:rPr>
              <a:t>Poly</a:t>
            </a:r>
            <a:r>
              <a:rPr lang="en-US" altLang="zh-CN" sz="1400" b="1" dirty="0" smtClean="0">
                <a:latin typeface="Courier New" panose="02070309020205020404" pitchFamily="49" charset="0"/>
                <a:ea typeface="宋体" panose="02010600030101010101" pitchFamily="2" charset="-122"/>
              </a:rPr>
              <a:t> add (Poly a) throws </a:t>
            </a:r>
            <a:r>
              <a:rPr lang="en-US" altLang="zh-CN" sz="1400" b="1" dirty="0" err="1" smtClean="0">
                <a:latin typeface="Courier New" panose="02070309020205020404" pitchFamily="49" charset="0"/>
                <a:ea typeface="宋体" panose="02010600030101010101" pitchFamily="2" charset="-122"/>
              </a:rPr>
              <a:t>NullPointerException</a:t>
            </a:r>
            <a:r>
              <a:rPr lang="en-US" altLang="zh-CN" sz="1400" b="1" dirty="0" smtClean="0">
                <a:latin typeface="Courier New" panose="02070309020205020404" pitchFamily="49" charset="0"/>
                <a:ea typeface="宋体" panose="02010600030101010101" pitchFamily="2" charset="-122"/>
              </a:rPr>
              <a:t> </a:t>
            </a:r>
            <a:r>
              <a:rPr lang="en-US" altLang="zh-CN" sz="1400" b="1" dirty="0">
                <a:solidFill>
                  <a:srgbClr val="FF0000"/>
                </a:solidFill>
                <a:latin typeface="Courier New" panose="02070309020205020404" pitchFamily="49" charset="0"/>
              </a:rPr>
              <a:t>//effects: If a is null throws </a:t>
            </a:r>
            <a:r>
              <a:rPr lang="en-US" altLang="zh-CN" sz="1400" b="1" dirty="0" err="1">
                <a:solidFill>
                  <a:srgbClr val="FF0000"/>
                </a:solidFill>
                <a:latin typeface="Courier New" panose="02070309020205020404" pitchFamily="49" charset="0"/>
              </a:rPr>
              <a:t>NullPointerException</a:t>
            </a:r>
            <a:r>
              <a:rPr lang="en-US" altLang="zh-CN" sz="1400" b="1" dirty="0">
                <a:solidFill>
                  <a:srgbClr val="FF0000"/>
                </a:solidFill>
                <a:latin typeface="Courier New" panose="02070309020205020404" pitchFamily="49" charset="0"/>
              </a:rPr>
              <a:t>, else returns </a:t>
            </a:r>
            <a:r>
              <a:rPr lang="en-US" altLang="zh-CN" sz="1400" b="1" dirty="0" err="1">
                <a:solidFill>
                  <a:srgbClr val="FF0000"/>
                </a:solidFill>
                <a:latin typeface="Courier New" panose="02070309020205020404" pitchFamily="49" charset="0"/>
              </a:rPr>
              <a:t>this+a</a:t>
            </a:r>
            <a:endParaRPr lang="en-US" altLang="zh-CN" sz="1400" b="1" dirty="0">
              <a:solidFill>
                <a:srgbClr val="FF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rPr>
              <a:t>/*@effects: </a:t>
            </a:r>
            <a:r>
              <a:rPr lang="en-US" altLang="zh-CN" sz="1400" b="1" dirty="0" smtClean="0">
                <a:solidFill>
                  <a:srgbClr val="003399"/>
                </a:solidFill>
                <a:latin typeface="Courier New" panose="02070309020205020404" pitchFamily="49" charset="0"/>
              </a:rPr>
              <a:t>(\all </a:t>
            </a:r>
            <a:r>
              <a:rPr lang="en-US" altLang="zh-CN" sz="1400" b="1" dirty="0" err="1" smtClean="0">
                <a:solidFill>
                  <a:srgbClr val="003399"/>
                </a:solidFill>
                <a:latin typeface="Courier New" panose="02070309020205020404" pitchFamily="49" charset="0"/>
              </a:rPr>
              <a:t>int</a:t>
            </a:r>
            <a:r>
              <a:rPr lang="en-US" altLang="zh-CN" sz="1400" b="1" dirty="0" smtClean="0">
                <a:solidFill>
                  <a:srgbClr val="003399"/>
                </a:solidFill>
                <a:latin typeface="Courier New" panose="02070309020205020404" pitchFamily="49" charset="0"/>
              </a:rPr>
              <a:t> </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 0&lt;=</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err="1" smtClean="0">
                <a:solidFill>
                  <a:srgbClr val="003399"/>
                </a:solidFill>
                <a:latin typeface="Courier New" panose="02070309020205020404" pitchFamily="49" charset="0"/>
              </a:rPr>
              <a:t>result.size</a:t>
            </a:r>
            <a:r>
              <a:rPr lang="en-US" altLang="zh-CN" sz="1400" b="1" dirty="0" smtClean="0">
                <a:solidFill>
                  <a:srgbClr val="003399"/>
                </a:solidFill>
                <a:latin typeface="Courier New" panose="02070309020205020404" pitchFamily="49" charset="0"/>
              </a:rPr>
              <a:t>;\exist </a:t>
            </a:r>
            <a:r>
              <a:rPr lang="en-US" altLang="zh-CN" sz="1400" b="1" dirty="0" err="1" smtClean="0">
                <a:solidFill>
                  <a:srgbClr val="003399"/>
                </a:solidFill>
                <a:latin typeface="Courier New" panose="02070309020205020404" pitchFamily="49" charset="0"/>
              </a:rPr>
              <a:t>int</a:t>
            </a:r>
            <a:r>
              <a:rPr lang="en-US" altLang="zh-CN" sz="1400" b="1" dirty="0" smtClean="0">
                <a:solidFill>
                  <a:srgbClr val="003399"/>
                </a:solidFill>
                <a:latin typeface="Courier New" panose="02070309020205020404" pitchFamily="49" charset="0"/>
              </a:rPr>
              <a:t> </a:t>
            </a:r>
            <a:r>
              <a:rPr lang="en-US" altLang="zh-CN" sz="1400" b="1" dirty="0" err="1" smtClean="0">
                <a:solidFill>
                  <a:srgbClr val="003399"/>
                </a:solidFill>
                <a:latin typeface="Courier New" panose="02070309020205020404" pitchFamily="49" charset="0"/>
              </a:rPr>
              <a:t>j,k</a:t>
            </a:r>
            <a:r>
              <a:rPr lang="en-US" altLang="zh-CN" sz="1400" b="1" dirty="0" smtClean="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0&lt;j&lt;this.size;0</a:t>
            </a:r>
            <a:r>
              <a:rPr lang="en-US" altLang="zh-CN" sz="1400" b="1" dirty="0" smtClean="0">
                <a:solidFill>
                  <a:srgbClr val="003399"/>
                </a:solidFill>
                <a:latin typeface="Courier New" panose="02070309020205020404" pitchFamily="49" charset="0"/>
              </a:rPr>
              <a:t>&lt;=</a:t>
            </a:r>
            <a:r>
              <a:rPr lang="en-US" altLang="zh-CN" sz="1400" b="1" dirty="0" smtClean="0">
                <a:solidFill>
                  <a:srgbClr val="003399"/>
                </a:solidFill>
                <a:latin typeface="Courier New" panose="02070309020205020404" pitchFamily="49" charset="0"/>
              </a:rPr>
              <a:t>k&lt;</a:t>
            </a:r>
            <a:r>
              <a:rPr lang="en-US" altLang="zh-CN" sz="1400" b="1" dirty="0" err="1" smtClean="0">
                <a:solidFill>
                  <a:srgbClr val="003399"/>
                </a:solidFill>
                <a:latin typeface="Courier New" panose="02070309020205020404" pitchFamily="49" charset="0"/>
              </a:rPr>
              <a:t>a.size</a:t>
            </a:r>
            <a:r>
              <a:rPr lang="en-US" altLang="zh-CN" sz="1400" b="1" dirty="0" smtClean="0">
                <a:solidFill>
                  <a:srgbClr val="003399"/>
                </a:solidFill>
                <a:latin typeface="Courier New" panose="02070309020205020404" pitchFamily="49" charset="0"/>
              </a:rPr>
              <a:t>;(\result[</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d==</a:t>
            </a:r>
            <a:r>
              <a:rPr lang="en-US" altLang="zh-CN" sz="1400" b="1" dirty="0" smtClean="0">
                <a:solidFill>
                  <a:srgbClr val="003399"/>
                </a:solidFill>
                <a:latin typeface="Courier New" panose="02070309020205020404" pitchFamily="49" charset="0"/>
              </a:rPr>
              <a:t>this[j].</a:t>
            </a:r>
            <a:r>
              <a:rPr lang="en-US" altLang="zh-CN" sz="1400" b="1" dirty="0" smtClean="0">
                <a:solidFill>
                  <a:srgbClr val="003399"/>
                </a:solidFill>
                <a:latin typeface="Courier New" panose="02070309020205020404" pitchFamily="49" charset="0"/>
              </a:rPr>
              <a:t>d==</a:t>
            </a:r>
            <a:r>
              <a:rPr lang="en-US" altLang="zh-CN" sz="1400" b="1" dirty="0" smtClean="0">
                <a:solidFill>
                  <a:srgbClr val="003399"/>
                </a:solidFill>
                <a:latin typeface="Courier New" panose="02070309020205020404" pitchFamily="49" charset="0"/>
              </a:rPr>
              <a:t>a[k].</a:t>
            </a:r>
            <a:r>
              <a:rPr lang="en-US" altLang="zh-CN" sz="1400" b="1" dirty="0" smtClean="0">
                <a:solidFill>
                  <a:srgbClr val="003399"/>
                </a:solidFill>
                <a:latin typeface="Courier New" panose="02070309020205020404" pitchFamily="49" charset="0"/>
              </a:rPr>
              <a:t>d)==&gt;\</a:t>
            </a:r>
            <a:r>
              <a:rPr lang="en-US" altLang="zh-CN" sz="1400" b="1" dirty="0" smtClean="0">
                <a:solidFill>
                  <a:srgbClr val="003399"/>
                </a:solidFill>
                <a:latin typeface="Courier New" panose="02070309020205020404" pitchFamily="49" charset="0"/>
              </a:rPr>
              <a:t>result[</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].c == this[j].</a:t>
            </a:r>
            <a:r>
              <a:rPr lang="en-US" altLang="zh-CN" sz="1400" b="1" dirty="0" err="1" smtClean="0">
                <a:solidFill>
                  <a:srgbClr val="003399"/>
                </a:solidFill>
                <a:latin typeface="Courier New" panose="02070309020205020404" pitchFamily="49" charset="0"/>
              </a:rPr>
              <a:t>c+a</a:t>
            </a:r>
            <a:r>
              <a:rPr lang="en-US" altLang="zh-CN" sz="1400" b="1" dirty="0" smtClean="0">
                <a:solidFill>
                  <a:srgbClr val="003399"/>
                </a:solidFill>
                <a:latin typeface="Courier New" panose="02070309020205020404" pitchFamily="49" charset="0"/>
              </a:rPr>
              <a:t>[k].c);</a:t>
            </a:r>
            <a:r>
              <a:rPr lang="en-US" altLang="zh-CN" sz="1400" b="1" dirty="0" smtClean="0">
                <a:solidFill>
                  <a:srgbClr val="FF0000"/>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a:t>
            </a:r>
            <a:r>
              <a:rPr lang="en-US" altLang="zh-CN" sz="1400" b="1" dirty="0" smtClean="0">
                <a:latin typeface="Courier New" panose="02070309020205020404" pitchFamily="49" charset="0"/>
                <a:ea typeface="宋体" panose="02010600030101010101" pitchFamily="2" charset="-122"/>
              </a:rPr>
              <a:t>   </a:t>
            </a:r>
            <a:endParaRPr lang="en-US" altLang="zh-CN" sz="1400" b="1" dirty="0" smtClean="0">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smtClean="0">
                <a:latin typeface="Courier New" panose="02070309020205020404" pitchFamily="49" charset="0"/>
                <a:ea typeface="宋体" panose="02010600030101010101" pitchFamily="2" charset="-122"/>
              </a:rPr>
              <a:t> </a:t>
            </a:r>
            <a:r>
              <a:rPr lang="en-US" altLang="zh-CN" sz="1400" b="1" dirty="0" smtClean="0">
                <a:latin typeface="Courier New" panose="02070309020205020404" pitchFamily="49" charset="0"/>
                <a:ea typeface="宋体" panose="02010600030101010101" pitchFamily="2" charset="-122"/>
              </a:rPr>
              <a:t>//</a:t>
            </a:r>
            <a:r>
              <a:rPr lang="zh-CN" altLang="en-US" sz="1400" b="1" dirty="0" smtClean="0">
                <a:latin typeface="Courier New" panose="02070309020205020404" pitchFamily="49" charset="0"/>
                <a:ea typeface="宋体" panose="02010600030101010101" pitchFamily="2" charset="-122"/>
              </a:rPr>
              <a:t>请尝试补全该后置条件！</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a:t>
            </a:r>
          </a:p>
        </p:txBody>
      </p:sp>
      <p:sp>
        <p:nvSpPr>
          <p:cNvPr id="3" name="灯片编号占位符 2"/>
          <p:cNvSpPr>
            <a:spLocks noGrp="1"/>
          </p:cNvSpPr>
          <p:nvPr>
            <p:ph type="sldNum" sz="quarter" idx="12"/>
          </p:nvPr>
        </p:nvSpPr>
        <p:spPr/>
        <p:txBody>
          <a:bodyPr/>
          <a:lstStyle/>
          <a:p>
            <a:fld id="{6E49848B-62CB-4016-9E49-F992BEA93B78}" type="slidenum">
              <a:rPr lang="zh-CN" altLang="en-US" smtClean="0"/>
              <a:t>12</a:t>
            </a:fld>
            <a:endParaRPr lang="zh-CN" altLang="en-US"/>
          </a:p>
        </p:txBody>
      </p:sp>
    </p:spTree>
    <p:extLst>
      <p:ext uri="{BB962C8B-B14F-4D97-AF65-F5344CB8AC3E}">
        <p14:creationId xmlns:p14="http://schemas.microsoft.com/office/powerpoint/2010/main" val="3762917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如何使用数据抽象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我们没有定义数据抽象中有哪些数据</a:t>
            </a:r>
            <a:endParaRPr lang="en-US" altLang="zh-CN" dirty="0" smtClean="0"/>
          </a:p>
          <a:p>
            <a:r>
              <a:rPr lang="zh-CN" altLang="en-US" dirty="0" smtClean="0"/>
              <a:t>数据抽象规格的目标是为使用者提供一个</a:t>
            </a:r>
            <a:r>
              <a:rPr lang="zh-CN" altLang="en-US" b="1" dirty="0" smtClean="0">
                <a:solidFill>
                  <a:srgbClr val="C00000"/>
                </a:solidFill>
              </a:rPr>
              <a:t>契约</a:t>
            </a:r>
            <a:r>
              <a:rPr lang="zh-CN" altLang="en-US" dirty="0" smtClean="0"/>
              <a:t>，为实现者提供一个</a:t>
            </a:r>
            <a:r>
              <a:rPr lang="zh-CN" altLang="en-US" b="1" dirty="0" smtClean="0">
                <a:solidFill>
                  <a:srgbClr val="C00000"/>
                </a:solidFill>
              </a:rPr>
              <a:t>规约</a:t>
            </a:r>
            <a:endParaRPr lang="en-US" altLang="zh-CN" b="1" dirty="0" smtClean="0">
              <a:solidFill>
                <a:srgbClr val="C00000"/>
              </a:solidFill>
            </a:endParaRPr>
          </a:p>
          <a:p>
            <a:pPr lvl="1"/>
            <a:r>
              <a:rPr lang="zh-CN" altLang="en-US" dirty="0"/>
              <a:t>使用</a:t>
            </a:r>
            <a:r>
              <a:rPr lang="zh-CN" altLang="en-US" dirty="0" smtClean="0"/>
              <a:t>者无需关心一个类保存了哪些数据，只需要了解这个类能做什么</a:t>
            </a:r>
            <a:endParaRPr lang="en-US" altLang="zh-CN" dirty="0" smtClean="0"/>
          </a:p>
          <a:p>
            <a:pPr lvl="1"/>
            <a:r>
              <a:rPr lang="zh-CN" altLang="en-US" dirty="0"/>
              <a:t>实现</a:t>
            </a:r>
            <a:r>
              <a:rPr lang="zh-CN" altLang="en-US" dirty="0" smtClean="0"/>
              <a:t>者关心一个</a:t>
            </a:r>
            <a:r>
              <a:rPr lang="zh-CN" altLang="en-US" dirty="0"/>
              <a:t>类</a:t>
            </a:r>
            <a:r>
              <a:rPr lang="zh-CN" altLang="en-US" dirty="0" smtClean="0"/>
              <a:t>应该保存哪些数据，需要在实现时来确定相应数据的类型和存储结构</a:t>
            </a:r>
            <a:r>
              <a:rPr lang="en-US" altLang="zh-CN" dirty="0" smtClean="0"/>
              <a:t>(</a:t>
            </a:r>
            <a:r>
              <a:rPr lang="zh-CN" altLang="en-US" dirty="0" smtClean="0"/>
              <a:t>即数据结构</a:t>
            </a:r>
            <a:r>
              <a:rPr lang="en-US" altLang="zh-CN" dirty="0" smtClean="0"/>
              <a:t>) ----&gt;</a:t>
            </a:r>
            <a:r>
              <a:rPr lang="zh-CN" altLang="en-US" dirty="0" smtClean="0"/>
              <a:t>从而能够有效、高效率和健壮的实现所承诺的契约！</a:t>
            </a:r>
            <a:endParaRPr lang="en-US" altLang="zh-CN" dirty="0" smtClean="0"/>
          </a:p>
          <a:p>
            <a:r>
              <a:rPr lang="zh-CN" altLang="en-US" dirty="0"/>
              <a:t>只要使用</a:t>
            </a:r>
            <a:r>
              <a:rPr lang="zh-CN" altLang="en-US" dirty="0" smtClean="0"/>
              <a:t>者获得了数据抽象</a:t>
            </a:r>
            <a:endParaRPr lang="en-US" altLang="zh-CN" dirty="0" smtClean="0"/>
          </a:p>
          <a:p>
            <a:pPr lvl="1"/>
            <a:r>
              <a:rPr lang="zh-CN" altLang="en-US" dirty="0" smtClean="0"/>
              <a:t>相当于获得了契约</a:t>
            </a:r>
            <a:endParaRPr lang="en-US" altLang="zh-CN" dirty="0" smtClean="0"/>
          </a:p>
          <a:p>
            <a:pPr lvl="1"/>
            <a:r>
              <a:rPr lang="zh-CN" altLang="en-US" dirty="0"/>
              <a:t>就</a:t>
            </a:r>
            <a:r>
              <a:rPr lang="zh-CN" altLang="en-US" dirty="0" smtClean="0"/>
              <a:t>可以在其代码实现中来使用相应的数据抽象</a:t>
            </a:r>
            <a:endParaRPr lang="en-US" altLang="zh-CN" dirty="0" smtClean="0"/>
          </a:p>
          <a:p>
            <a:pPr lvl="1"/>
            <a:r>
              <a:rPr lang="zh-CN" altLang="en-US" dirty="0" smtClean="0"/>
              <a:t>只能使用契约中规定的操作</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13</a:t>
            </a:fld>
            <a:endParaRPr lang="zh-CN" altLang="en-US"/>
          </a:p>
        </p:txBody>
      </p:sp>
    </p:spTree>
    <p:extLst>
      <p:ext uri="{BB962C8B-B14F-4D97-AF65-F5344CB8AC3E}">
        <p14:creationId xmlns:p14="http://schemas.microsoft.com/office/powerpoint/2010/main" val="77885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如何使用数据抽象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比如对</a:t>
            </a:r>
            <a:r>
              <a:rPr lang="en-US" altLang="zh-CN" dirty="0" smtClean="0"/>
              <a:t>Poly</a:t>
            </a:r>
            <a:r>
              <a:rPr lang="zh-CN" altLang="en-US" dirty="0" smtClean="0"/>
              <a:t>对象进行求导计算</a:t>
            </a:r>
            <a:endParaRPr lang="en-US" altLang="zh-CN" dirty="0" smtClean="0"/>
          </a:p>
          <a:p>
            <a:pPr lvl="1"/>
            <a:r>
              <a:rPr lang="en-US" altLang="zh-CN" dirty="0" smtClean="0"/>
              <a:t>public Poly diff()</a:t>
            </a:r>
          </a:p>
          <a:p>
            <a:pPr lvl="1"/>
            <a:r>
              <a:rPr lang="en-US" altLang="zh-CN" dirty="0" smtClean="0"/>
              <a:t>/*@Effects:…*/</a:t>
            </a:r>
          </a:p>
          <a:p>
            <a:pPr lvl="1"/>
            <a:r>
              <a:rPr lang="en-US" altLang="zh-CN" dirty="0" smtClean="0"/>
              <a:t>{</a:t>
            </a:r>
          </a:p>
          <a:p>
            <a:pPr lvl="1"/>
            <a:r>
              <a:rPr lang="en-US" altLang="zh-CN" dirty="0"/>
              <a:t> </a:t>
            </a:r>
            <a:r>
              <a:rPr lang="en-US" altLang="zh-CN" dirty="0" smtClean="0"/>
              <a:t>      …</a:t>
            </a:r>
          </a:p>
          <a:p>
            <a:pPr lvl="1"/>
            <a:r>
              <a:rPr lang="en-US" altLang="zh-CN" dirty="0"/>
              <a:t>}</a:t>
            </a:r>
          </a:p>
          <a:p>
            <a:r>
              <a:rPr lang="zh-CN" altLang="en-US" dirty="0" smtClean="0"/>
              <a:t>比如为一个整数数组构造一个整数集合</a:t>
            </a:r>
            <a:endParaRPr lang="en-US" altLang="zh-CN" dirty="0" smtClean="0"/>
          </a:p>
          <a:p>
            <a:pPr lvl="1"/>
            <a:r>
              <a:rPr lang="en-US" altLang="zh-CN" dirty="0" smtClean="0"/>
              <a:t>public </a:t>
            </a:r>
            <a:r>
              <a:rPr lang="en-US" altLang="zh-CN" dirty="0" err="1" smtClean="0"/>
              <a:t>IntSet</a:t>
            </a:r>
            <a:r>
              <a:rPr lang="en-US" altLang="zh-CN" dirty="0" smtClean="0"/>
              <a:t> </a:t>
            </a:r>
            <a:r>
              <a:rPr lang="en-US" altLang="zh-CN" dirty="0" err="1" smtClean="0"/>
              <a:t>produceFromArray</a:t>
            </a:r>
            <a:r>
              <a:rPr lang="en-US" altLang="zh-CN" dirty="0" smtClean="0"/>
              <a:t>(</a:t>
            </a:r>
            <a:r>
              <a:rPr lang="en-US" altLang="zh-CN" dirty="0" err="1" smtClean="0"/>
              <a:t>int</a:t>
            </a:r>
            <a:r>
              <a:rPr lang="en-US" altLang="zh-CN" dirty="0" smtClean="0"/>
              <a:t> [] </a:t>
            </a:r>
            <a:r>
              <a:rPr lang="en-US" altLang="zh-CN" dirty="0" err="1" smtClean="0"/>
              <a:t>arr</a:t>
            </a:r>
            <a:r>
              <a:rPr lang="en-US" altLang="zh-CN" dirty="0" smtClean="0"/>
              <a:t>) throws </a:t>
            </a:r>
            <a:r>
              <a:rPr lang="en-US" altLang="zh-CN" dirty="0" err="1" smtClean="0"/>
              <a:t>NullPointerException</a:t>
            </a:r>
            <a:endParaRPr lang="en-US" altLang="zh-CN" dirty="0" smtClean="0"/>
          </a:p>
          <a:p>
            <a:pPr lvl="1"/>
            <a:r>
              <a:rPr lang="en-US" altLang="zh-CN" dirty="0" smtClean="0"/>
              <a:t>//Effects: …</a:t>
            </a:r>
          </a:p>
          <a:p>
            <a:pPr lvl="1"/>
            <a:r>
              <a:rPr lang="en-US" altLang="zh-CN" dirty="0" smtClean="0"/>
              <a:t>{</a:t>
            </a:r>
          </a:p>
          <a:p>
            <a:pPr lvl="1"/>
            <a:r>
              <a:rPr lang="en-US" altLang="zh-CN" dirty="0"/>
              <a:t> </a:t>
            </a:r>
            <a:r>
              <a:rPr lang="en-US" altLang="zh-CN" dirty="0" smtClean="0"/>
              <a:t>    …</a:t>
            </a:r>
          </a:p>
          <a:p>
            <a:pPr lvl="1"/>
            <a:r>
              <a:rPr lang="en-US" altLang="zh-CN" dirty="0"/>
              <a:t>}</a:t>
            </a:r>
            <a:endParaRPr lang="zh-CN" altLang="en-US" dirty="0"/>
          </a:p>
        </p:txBody>
      </p:sp>
      <p:sp>
        <p:nvSpPr>
          <p:cNvPr id="4" name="文本框 3"/>
          <p:cNvSpPr txBox="1"/>
          <p:nvPr/>
        </p:nvSpPr>
        <p:spPr>
          <a:xfrm>
            <a:off x="3685493" y="1915602"/>
            <a:ext cx="8305879"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2000" dirty="0" smtClean="0"/>
              <a:t>Effects: creates a new polynomial </a:t>
            </a:r>
            <a:r>
              <a:rPr lang="en-US" altLang="zh-CN" sz="2000" dirty="0" err="1" smtClean="0"/>
              <a:t>p</a:t>
            </a:r>
            <a:r>
              <a:rPr lang="en-US" altLang="zh-CN" sz="2000" baseline="-25000" dirty="0" err="1"/>
              <a:t>d</a:t>
            </a:r>
            <a:r>
              <a:rPr lang="en-US" altLang="zh-CN" sz="2000" dirty="0" smtClean="0"/>
              <a:t> and initializes to (</a:t>
            </a:r>
            <a:r>
              <a:rPr lang="en-US" altLang="zh-CN" sz="2000" dirty="0" err="1" smtClean="0"/>
              <a:t>this.</a:t>
            </a:r>
            <a:r>
              <a:rPr lang="en-US" altLang="zh-CN" sz="2000" i="1" dirty="0" err="1" smtClean="0"/>
              <a:t>coeff</a:t>
            </a:r>
            <a:r>
              <a:rPr lang="en-US" altLang="zh-CN" sz="2000" dirty="0" smtClean="0"/>
              <a:t>(d)*d, d-1) for each component 1&lt;=d &lt;=</a:t>
            </a:r>
            <a:r>
              <a:rPr lang="en-US" altLang="zh-CN" sz="2000" dirty="0" err="1" smtClean="0"/>
              <a:t>q.degree</a:t>
            </a:r>
            <a:r>
              <a:rPr lang="en-US" altLang="zh-CN" sz="2000" dirty="0" smtClean="0"/>
              <a:t>(), and returns the sum of all {</a:t>
            </a:r>
            <a:r>
              <a:rPr lang="en-US" altLang="zh-CN" sz="2000" dirty="0" err="1" smtClean="0"/>
              <a:t>p</a:t>
            </a:r>
            <a:r>
              <a:rPr lang="en-US" altLang="zh-CN" sz="2000" baseline="-25000" dirty="0" err="1" smtClean="0"/>
              <a:t>d</a:t>
            </a:r>
            <a:r>
              <a:rPr lang="en-US" altLang="zh-CN" sz="2000" dirty="0" smtClean="0"/>
              <a:t>} by using the </a:t>
            </a:r>
            <a:r>
              <a:rPr lang="en-US" altLang="zh-CN" sz="2000" i="1" dirty="0" smtClean="0"/>
              <a:t>add</a:t>
            </a:r>
            <a:r>
              <a:rPr lang="en-US" altLang="zh-CN" sz="2000" dirty="0" smtClean="0"/>
              <a:t> method.</a:t>
            </a:r>
            <a:endParaRPr lang="zh-CN" altLang="en-US" sz="2000" dirty="0"/>
          </a:p>
        </p:txBody>
      </p:sp>
      <p:sp>
        <p:nvSpPr>
          <p:cNvPr id="5" name="文本框 4"/>
          <p:cNvSpPr txBox="1"/>
          <p:nvPr/>
        </p:nvSpPr>
        <p:spPr>
          <a:xfrm>
            <a:off x="2327178" y="5052568"/>
            <a:ext cx="8798022" cy="707886"/>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sz="2000" dirty="0" smtClean="0"/>
              <a:t>Effects: if </a:t>
            </a:r>
            <a:r>
              <a:rPr lang="en-US" altLang="zh-CN" sz="2000" dirty="0" err="1" smtClean="0"/>
              <a:t>arr</a:t>
            </a:r>
            <a:r>
              <a:rPr lang="en-US" altLang="zh-CN" sz="2000" dirty="0" smtClean="0"/>
              <a:t> is null throws </a:t>
            </a:r>
            <a:r>
              <a:rPr lang="en-US" altLang="zh-CN" sz="2000" i="1" dirty="0" err="1" smtClean="0"/>
              <a:t>NullPointerException</a:t>
            </a:r>
            <a:r>
              <a:rPr lang="en-US" altLang="zh-CN" sz="2000" dirty="0" smtClean="0"/>
              <a:t>, else creates and returns a new </a:t>
            </a:r>
            <a:r>
              <a:rPr lang="en-US" altLang="zh-CN" sz="2000" dirty="0" err="1" smtClean="0"/>
              <a:t>IntSet</a:t>
            </a:r>
            <a:r>
              <a:rPr lang="en-US" altLang="zh-CN" sz="2000" dirty="0" smtClean="0"/>
              <a:t> such that every unique element in </a:t>
            </a:r>
            <a:r>
              <a:rPr lang="en-US" altLang="zh-CN" sz="2000" dirty="0" err="1" smtClean="0"/>
              <a:t>arr</a:t>
            </a:r>
            <a:r>
              <a:rPr lang="en-US" altLang="zh-CN" sz="2000" dirty="0" smtClean="0"/>
              <a:t> will be one of its member.</a:t>
            </a:r>
            <a:endParaRPr lang="zh-CN" altLang="en-US" sz="2000" dirty="0"/>
          </a:p>
        </p:txBody>
      </p:sp>
      <p:sp>
        <p:nvSpPr>
          <p:cNvPr id="6" name="文本框 5"/>
          <p:cNvSpPr txBox="1"/>
          <p:nvPr/>
        </p:nvSpPr>
        <p:spPr>
          <a:xfrm>
            <a:off x="2862242" y="3126563"/>
            <a:ext cx="7160989" cy="707886"/>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altLang="zh-CN" sz="2000" dirty="0" smtClean="0"/>
              <a:t>Effects: creates and returns a new polynomial p, such that p has the terms of {(</a:t>
            </a:r>
            <a:r>
              <a:rPr lang="en-US" altLang="zh-CN" sz="2000" dirty="0" err="1" smtClean="0"/>
              <a:t>this.</a:t>
            </a:r>
            <a:r>
              <a:rPr lang="en-US" altLang="zh-CN" sz="2000" i="1" dirty="0" err="1" smtClean="0"/>
              <a:t>coeff</a:t>
            </a:r>
            <a:r>
              <a:rPr lang="en-US" altLang="zh-CN" sz="2000" dirty="0" smtClean="0"/>
              <a:t>(d)*d, d-1)| 1&lt;= d &lt;=</a:t>
            </a:r>
            <a:r>
              <a:rPr lang="en-US" altLang="zh-CN" sz="2000" dirty="0" err="1" smtClean="0"/>
              <a:t>this.degree</a:t>
            </a:r>
            <a:r>
              <a:rPr lang="en-US" altLang="zh-CN" sz="2000" dirty="0" smtClean="0"/>
              <a:t>()}.</a:t>
            </a:r>
            <a:endParaRPr lang="zh-CN" altLang="en-US" sz="2000" dirty="0"/>
          </a:p>
        </p:txBody>
      </p:sp>
      <p:sp>
        <p:nvSpPr>
          <p:cNvPr id="7" name="灯片编号占位符 6"/>
          <p:cNvSpPr>
            <a:spLocks noGrp="1"/>
          </p:cNvSpPr>
          <p:nvPr>
            <p:ph type="sldNum" sz="quarter" idx="12"/>
          </p:nvPr>
        </p:nvSpPr>
        <p:spPr/>
        <p:txBody>
          <a:bodyPr/>
          <a:lstStyle/>
          <a:p>
            <a:fld id="{6E49848B-62CB-4016-9E49-F992BEA93B78}" type="slidenum">
              <a:rPr lang="zh-CN" altLang="en-US" smtClean="0"/>
              <a:t>14</a:t>
            </a:fld>
            <a:endParaRPr lang="zh-CN" altLang="en-US"/>
          </a:p>
        </p:txBody>
      </p:sp>
      <p:sp>
        <p:nvSpPr>
          <p:cNvPr id="8" name="文本框 7"/>
          <p:cNvSpPr txBox="1"/>
          <p:nvPr/>
        </p:nvSpPr>
        <p:spPr>
          <a:xfrm>
            <a:off x="2327178" y="5957957"/>
            <a:ext cx="8294934" cy="70788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z="2000" dirty="0" smtClean="0"/>
              <a:t>可以使用</a:t>
            </a:r>
            <a:r>
              <a:rPr lang="en-US" altLang="zh-CN" sz="2000" dirty="0" err="1" smtClean="0"/>
              <a:t>isIn</a:t>
            </a:r>
            <a:r>
              <a:rPr lang="zh-CN" altLang="en-US" sz="2000" dirty="0" smtClean="0"/>
              <a:t>来进行判断“</a:t>
            </a:r>
            <a:r>
              <a:rPr lang="en-US" altLang="zh-CN" sz="2000" dirty="0" smtClean="0"/>
              <a:t>of its member</a:t>
            </a:r>
            <a:r>
              <a:rPr lang="zh-CN" altLang="en-US" sz="2000" dirty="0" smtClean="0"/>
              <a:t>”，其实不是调用</a:t>
            </a:r>
            <a:r>
              <a:rPr lang="en-US" altLang="zh-CN" sz="2000" dirty="0" err="1" smtClean="0"/>
              <a:t>isIn</a:t>
            </a:r>
            <a:r>
              <a:rPr lang="zh-CN" altLang="en-US" sz="2000" dirty="0" smtClean="0"/>
              <a:t>，而是使用它的规格，避免重复写一些内容</a:t>
            </a:r>
            <a:endParaRPr lang="zh-CN" altLang="en-US" sz="2000" dirty="0"/>
          </a:p>
        </p:txBody>
      </p:sp>
    </p:spTree>
    <p:extLst>
      <p:ext uri="{BB962C8B-B14F-4D97-AF65-F5344CB8AC3E}">
        <p14:creationId xmlns:p14="http://schemas.microsoft.com/office/powerpoint/2010/main" val="92348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smtClean="0"/>
              <a:t>Java</a:t>
            </a:r>
            <a:r>
              <a:rPr lang="zh-CN" altLang="en-US" sz="2400" dirty="0" smtClean="0"/>
              <a:t>语言</a:t>
            </a:r>
            <a:r>
              <a:rPr lang="zh-CN" altLang="en-US" sz="2400" dirty="0"/>
              <a:t>使用</a:t>
            </a:r>
            <a:r>
              <a:rPr lang="en-US" altLang="zh-CN" sz="2400" dirty="0" smtClean="0"/>
              <a:t>class</a:t>
            </a:r>
            <a:r>
              <a:rPr lang="zh-CN" altLang="en-US" sz="2400" dirty="0" smtClean="0"/>
              <a:t>定义新类型，同时也为这个类型定义实现</a:t>
            </a:r>
            <a:endParaRPr lang="en-US" altLang="zh-CN" sz="2400" dirty="0" smtClean="0"/>
          </a:p>
          <a:p>
            <a:r>
              <a:rPr lang="zh-CN" altLang="en-US" sz="2400" dirty="0"/>
              <a:t>相对</a:t>
            </a:r>
            <a:r>
              <a:rPr lang="zh-CN" altLang="en-US" sz="2400" dirty="0" smtClean="0"/>
              <a:t>于规格，类包括</a:t>
            </a:r>
            <a:endParaRPr lang="en-US" altLang="zh-CN" sz="2400" dirty="0" smtClean="0"/>
          </a:p>
          <a:p>
            <a:pPr lvl="1"/>
            <a:r>
              <a:rPr lang="zh-CN" altLang="en-US" sz="2000" dirty="0" smtClean="0"/>
              <a:t>数据表示</a:t>
            </a:r>
            <a:r>
              <a:rPr lang="en-US" altLang="zh-CN" sz="2000" dirty="0" smtClean="0"/>
              <a:t>(</a:t>
            </a:r>
            <a:r>
              <a:rPr lang="zh-CN" altLang="en-US" sz="2000" dirty="0" smtClean="0"/>
              <a:t>即一系列属性和所使用的数据结构</a:t>
            </a:r>
            <a:r>
              <a:rPr lang="en-US" altLang="zh-CN" sz="2000" dirty="0" smtClean="0"/>
              <a:t>), </a:t>
            </a:r>
            <a:r>
              <a:rPr lang="zh-CN" altLang="en-US" sz="2000" dirty="0" smtClean="0"/>
              <a:t>即</a:t>
            </a:r>
            <a:r>
              <a:rPr lang="en-US" altLang="zh-CN" sz="2000" dirty="0" smtClean="0"/>
              <a:t>representation(</a:t>
            </a:r>
            <a:r>
              <a:rPr lang="zh-CN" altLang="en-US" sz="2000" dirty="0" smtClean="0"/>
              <a:t>简称</a:t>
            </a:r>
            <a:r>
              <a:rPr lang="en-US" altLang="zh-CN" sz="2000" dirty="0" smtClean="0"/>
              <a:t>rep)</a:t>
            </a:r>
          </a:p>
          <a:p>
            <a:pPr lvl="1"/>
            <a:r>
              <a:rPr lang="zh-CN" altLang="en-US" sz="2000" dirty="0" smtClean="0"/>
              <a:t>方法实现</a:t>
            </a:r>
            <a:endParaRPr lang="en-US" altLang="zh-CN" sz="2000" dirty="0" smtClean="0"/>
          </a:p>
          <a:p>
            <a:r>
              <a:rPr lang="zh-CN" altLang="en-US" sz="2400" dirty="0" smtClean="0"/>
              <a:t>数据表示</a:t>
            </a:r>
            <a:endParaRPr lang="en-US" altLang="zh-CN" sz="2400" dirty="0" smtClean="0"/>
          </a:p>
          <a:p>
            <a:pPr lvl="1"/>
            <a:r>
              <a:rPr lang="zh-CN" altLang="en-US" sz="2000" dirty="0" smtClean="0"/>
              <a:t>需要存储哪些数据？</a:t>
            </a:r>
            <a:endParaRPr lang="en-US" altLang="zh-CN" sz="2000" dirty="0" smtClean="0"/>
          </a:p>
          <a:p>
            <a:pPr lvl="1"/>
            <a:r>
              <a:rPr lang="zh-CN" altLang="en-US" sz="2000" dirty="0" smtClean="0"/>
              <a:t>使用何种方式存储？</a:t>
            </a:r>
            <a:endParaRPr lang="en-US" altLang="zh-CN" sz="2000" dirty="0" smtClean="0"/>
          </a:p>
          <a:p>
            <a:pPr lvl="1"/>
            <a:r>
              <a:rPr lang="zh-CN" altLang="en-US" sz="2000" dirty="0" smtClean="0"/>
              <a:t>方法如何高效率的访问</a:t>
            </a:r>
            <a:r>
              <a:rPr lang="zh-CN" altLang="en-US" sz="2000" dirty="0"/>
              <a:t>数据</a:t>
            </a:r>
            <a:r>
              <a:rPr lang="zh-CN" altLang="en-US" sz="2000" dirty="0" smtClean="0"/>
              <a:t>？</a:t>
            </a:r>
            <a:endParaRPr lang="en-US" altLang="zh-CN" sz="2000" dirty="0" smtClean="0"/>
          </a:p>
          <a:p>
            <a:pPr lvl="1"/>
            <a:r>
              <a:rPr lang="zh-CN" altLang="en-US" sz="2000" dirty="0" smtClean="0"/>
              <a:t>数据状态需要满足哪些要求？</a:t>
            </a:r>
            <a:endParaRPr lang="en-US" altLang="zh-CN" sz="2000" dirty="0" smtClean="0"/>
          </a:p>
          <a:p>
            <a:r>
              <a:rPr lang="zh-CN" altLang="en-US" sz="2400" dirty="0" smtClean="0"/>
              <a:t>方法实现</a:t>
            </a:r>
            <a:endParaRPr lang="en-US" altLang="zh-CN" sz="2400" dirty="0" smtClean="0"/>
          </a:p>
          <a:p>
            <a:pPr lvl="1"/>
            <a:r>
              <a:rPr lang="zh-CN" altLang="en-US" sz="2000" dirty="0" smtClean="0"/>
              <a:t>如何按照给定输入提供相应输出？</a:t>
            </a:r>
            <a:r>
              <a:rPr lang="en-US" altLang="zh-CN" sz="2000" dirty="0" smtClean="0"/>
              <a:t>---</a:t>
            </a:r>
            <a:r>
              <a:rPr lang="zh-CN" altLang="en-US" sz="2000" dirty="0" smtClean="0"/>
              <a:t>功能流程</a:t>
            </a:r>
            <a:endParaRPr lang="en-US" altLang="zh-CN" sz="2000" dirty="0" smtClean="0"/>
          </a:p>
          <a:p>
            <a:pPr lvl="1"/>
            <a:r>
              <a:rPr lang="zh-CN" altLang="en-US" sz="2000" dirty="0" smtClean="0"/>
              <a:t>如何确保不会违背</a:t>
            </a:r>
            <a:r>
              <a:rPr lang="zh-CN" altLang="en-US" sz="2000" dirty="0"/>
              <a:t>数据要求</a:t>
            </a:r>
            <a:r>
              <a:rPr lang="zh-CN" altLang="en-US" sz="2000" dirty="0" smtClean="0"/>
              <a:t>？</a:t>
            </a:r>
            <a:r>
              <a:rPr lang="en-US" altLang="zh-CN" sz="2000" dirty="0" smtClean="0"/>
              <a:t>---</a:t>
            </a:r>
            <a:r>
              <a:rPr lang="zh-CN" altLang="en-US" sz="2000" dirty="0" smtClean="0"/>
              <a:t>契约保证</a:t>
            </a:r>
            <a:endParaRPr lang="zh-CN" altLang="en-US" sz="2000"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15</a:t>
            </a:fld>
            <a:endParaRPr lang="zh-CN" altLang="en-US"/>
          </a:p>
        </p:txBody>
      </p:sp>
    </p:spTree>
    <p:extLst>
      <p:ext uri="{BB962C8B-B14F-4D97-AF65-F5344CB8AC3E}">
        <p14:creationId xmlns:p14="http://schemas.microsoft.com/office/powerpoint/2010/main" val="3288798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内容占位符 2"/>
          <p:cNvSpPr>
            <a:spLocks noGrp="1"/>
          </p:cNvSpPr>
          <p:nvPr>
            <p:ph idx="1"/>
          </p:nvPr>
        </p:nvSpPr>
        <p:spPr/>
        <p:txBody>
          <a:bodyPr/>
          <a:lstStyle/>
          <a:p>
            <a:r>
              <a:rPr lang="zh-CN" altLang="en-US" dirty="0" smtClean="0"/>
              <a:t>数据表示</a:t>
            </a:r>
            <a:endParaRPr lang="en-US" altLang="zh-CN" dirty="0" smtClean="0"/>
          </a:p>
          <a:p>
            <a:pPr lvl="1"/>
            <a:r>
              <a:rPr lang="zh-CN" altLang="en-US" dirty="0" smtClean="0"/>
              <a:t>需要存储哪些数据？</a:t>
            </a:r>
            <a:endParaRPr lang="en-US" altLang="zh-CN" dirty="0" smtClean="0"/>
          </a:p>
          <a:p>
            <a:pPr lvl="2"/>
            <a:r>
              <a:rPr lang="en-US" altLang="zh-CN" dirty="0" err="1" smtClean="0"/>
              <a:t>IntSet</a:t>
            </a:r>
            <a:r>
              <a:rPr lang="zh-CN" altLang="en-US" dirty="0" smtClean="0"/>
              <a:t>：规模未知的一组</a:t>
            </a:r>
            <a:r>
              <a:rPr lang="zh-CN" altLang="en-US" dirty="0"/>
              <a:t>无重复</a:t>
            </a:r>
            <a:r>
              <a:rPr lang="zh-CN" altLang="en-US" dirty="0" smtClean="0"/>
              <a:t>整数</a:t>
            </a:r>
            <a:endParaRPr lang="en-US" altLang="zh-CN" dirty="0" smtClean="0"/>
          </a:p>
          <a:p>
            <a:pPr lvl="2"/>
            <a:r>
              <a:rPr lang="en-US" altLang="zh-CN" dirty="0" smtClean="0"/>
              <a:t>Poly</a:t>
            </a:r>
            <a:r>
              <a:rPr lang="zh-CN" altLang="en-US" dirty="0" smtClean="0"/>
              <a:t>：多项式的所有项</a:t>
            </a:r>
            <a:r>
              <a:rPr lang="en-US" altLang="zh-CN" dirty="0" smtClean="0"/>
              <a:t>(</a:t>
            </a:r>
            <a:r>
              <a:rPr lang="zh-CN" altLang="en-US" dirty="0" smtClean="0"/>
              <a:t>项数未知</a:t>
            </a:r>
            <a:r>
              <a:rPr lang="en-US" altLang="zh-CN" dirty="0" smtClean="0"/>
              <a:t>)</a:t>
            </a:r>
          </a:p>
          <a:p>
            <a:pPr lvl="1"/>
            <a:r>
              <a:rPr lang="zh-CN" altLang="en-US" dirty="0" smtClean="0"/>
              <a:t>如何存储这些数据？</a:t>
            </a:r>
            <a:endParaRPr lang="en-US" altLang="zh-CN" dirty="0" smtClean="0"/>
          </a:p>
          <a:p>
            <a:pPr lvl="2"/>
            <a:r>
              <a:rPr lang="en-US" altLang="zh-CN" dirty="0" err="1" smtClean="0"/>
              <a:t>IntSet</a:t>
            </a:r>
            <a:r>
              <a:rPr lang="zh-CN" altLang="en-US" dirty="0" smtClean="0"/>
              <a:t>：使用</a:t>
            </a:r>
            <a:r>
              <a:rPr lang="en-US" altLang="zh-CN" dirty="0" smtClean="0"/>
              <a:t>[</a:t>
            </a:r>
            <a:r>
              <a:rPr lang="zh-CN" altLang="en-US" dirty="0" smtClean="0"/>
              <a:t>静态</a:t>
            </a:r>
            <a:r>
              <a:rPr lang="en-US" altLang="zh-CN" dirty="0" smtClean="0"/>
              <a:t>/</a:t>
            </a:r>
            <a:r>
              <a:rPr lang="zh-CN" altLang="en-US" dirty="0" smtClean="0"/>
              <a:t>动态</a:t>
            </a:r>
            <a:r>
              <a:rPr lang="en-US" altLang="zh-CN" dirty="0" smtClean="0"/>
              <a:t>]</a:t>
            </a:r>
            <a:r>
              <a:rPr lang="zh-CN" altLang="en-US" dirty="0" smtClean="0"/>
              <a:t>数组</a:t>
            </a:r>
            <a:r>
              <a:rPr lang="en-US" altLang="zh-CN" dirty="0" smtClean="0"/>
              <a:t>/</a:t>
            </a:r>
            <a:r>
              <a:rPr lang="zh-CN" altLang="en-US" dirty="0" smtClean="0"/>
              <a:t>链表</a:t>
            </a:r>
            <a:r>
              <a:rPr lang="en-US" altLang="zh-CN" dirty="0" smtClean="0"/>
              <a:t>/</a:t>
            </a:r>
            <a:r>
              <a:rPr lang="zh-CN" altLang="en-US" dirty="0" smtClean="0"/>
              <a:t>向量</a:t>
            </a:r>
            <a:endParaRPr lang="en-US" altLang="zh-CN" dirty="0" smtClean="0"/>
          </a:p>
          <a:p>
            <a:pPr lvl="2"/>
            <a:r>
              <a:rPr lang="en-US" altLang="zh-CN" dirty="0" smtClean="0"/>
              <a:t>Poly</a:t>
            </a:r>
            <a:r>
              <a:rPr lang="zh-CN" altLang="en-US" dirty="0" smtClean="0"/>
              <a:t>：使用</a:t>
            </a:r>
            <a:r>
              <a:rPr lang="en-US" altLang="zh-CN" dirty="0"/>
              <a:t>[</a:t>
            </a:r>
            <a:r>
              <a:rPr lang="zh-CN" altLang="en-US" dirty="0"/>
              <a:t>静态</a:t>
            </a:r>
            <a:r>
              <a:rPr lang="en-US" altLang="zh-CN" dirty="0"/>
              <a:t>/</a:t>
            </a:r>
            <a:r>
              <a:rPr lang="zh-CN" altLang="en-US" dirty="0"/>
              <a:t>动态</a:t>
            </a:r>
            <a:r>
              <a:rPr lang="en-US" altLang="zh-CN" dirty="0"/>
              <a:t>]</a:t>
            </a:r>
            <a:r>
              <a:rPr lang="zh-CN" altLang="en-US" dirty="0" smtClean="0"/>
              <a:t>数组</a:t>
            </a:r>
            <a:r>
              <a:rPr lang="en-US" altLang="zh-CN" dirty="0" smtClean="0"/>
              <a:t>/</a:t>
            </a:r>
            <a:r>
              <a:rPr lang="zh-CN" altLang="en-US" dirty="0" smtClean="0"/>
              <a:t>链表</a:t>
            </a:r>
            <a:r>
              <a:rPr lang="en-US" altLang="zh-CN" dirty="0" smtClean="0"/>
              <a:t>/</a:t>
            </a:r>
            <a:r>
              <a:rPr lang="zh-CN" altLang="en-US" dirty="0" smtClean="0"/>
              <a:t>向量</a:t>
            </a:r>
            <a:endParaRPr lang="en-US" altLang="zh-CN" dirty="0" smtClean="0"/>
          </a:p>
          <a:p>
            <a:pPr lvl="1"/>
            <a:r>
              <a:rPr lang="zh-CN" altLang="en-US" dirty="0" smtClean="0"/>
              <a:t>使用什么类型来表示？</a:t>
            </a:r>
            <a:endParaRPr lang="en-US" altLang="zh-CN" dirty="0" smtClean="0"/>
          </a:p>
          <a:p>
            <a:pPr lvl="2"/>
            <a:r>
              <a:rPr lang="en-US" altLang="zh-CN" dirty="0" err="1" smtClean="0"/>
              <a:t>IntSet</a:t>
            </a:r>
            <a:r>
              <a:rPr lang="zh-CN" altLang="en-US" dirty="0" smtClean="0"/>
              <a:t>：向量不能存储</a:t>
            </a:r>
            <a:r>
              <a:rPr lang="en-US" altLang="zh-CN" dirty="0" err="1" smtClean="0"/>
              <a:t>int</a:t>
            </a:r>
            <a:r>
              <a:rPr lang="en-US" altLang="zh-CN" dirty="0" smtClean="0"/>
              <a:t>(</a:t>
            </a:r>
            <a:r>
              <a:rPr lang="zh-CN" altLang="en-US" dirty="0" smtClean="0"/>
              <a:t>存储</a:t>
            </a:r>
            <a:r>
              <a:rPr lang="en-US" altLang="zh-CN" dirty="0" smtClean="0"/>
              <a:t>Object</a:t>
            </a:r>
            <a:r>
              <a:rPr lang="zh-CN" altLang="en-US" dirty="0" smtClean="0"/>
              <a:t>或者任何以</a:t>
            </a:r>
            <a:r>
              <a:rPr lang="en-US" altLang="zh-CN" dirty="0" smtClean="0"/>
              <a:t>Object</a:t>
            </a:r>
            <a:r>
              <a:rPr lang="zh-CN" altLang="en-US" dirty="0" smtClean="0"/>
              <a:t>为父类的子类型</a:t>
            </a:r>
            <a:r>
              <a:rPr lang="en-US" altLang="zh-CN" dirty="0" smtClean="0"/>
              <a:t>)</a:t>
            </a:r>
            <a:r>
              <a:rPr lang="zh-CN" altLang="en-US" dirty="0" smtClean="0"/>
              <a:t>，采用</a:t>
            </a:r>
            <a:r>
              <a:rPr lang="en-US" altLang="zh-CN" dirty="0" smtClean="0"/>
              <a:t>Integer</a:t>
            </a:r>
          </a:p>
          <a:p>
            <a:pPr lvl="2"/>
            <a:r>
              <a:rPr lang="en-US" altLang="zh-CN" dirty="0" smtClean="0"/>
              <a:t>Poly</a:t>
            </a:r>
            <a:r>
              <a:rPr lang="zh-CN" altLang="en-US" dirty="0" smtClean="0"/>
              <a:t>：两个</a:t>
            </a:r>
            <a:r>
              <a:rPr lang="en-US" altLang="zh-CN" dirty="0" err="1" smtClean="0"/>
              <a:t>int</a:t>
            </a:r>
            <a:r>
              <a:rPr lang="zh-CN" altLang="en-US" dirty="0" smtClean="0"/>
              <a:t>数组</a:t>
            </a:r>
            <a:r>
              <a:rPr lang="en-US" altLang="zh-CN" dirty="0" smtClean="0"/>
              <a:t>(</a:t>
            </a:r>
            <a:r>
              <a:rPr lang="zh-CN" altLang="en-US" dirty="0" smtClean="0"/>
              <a:t>系数、幂</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16</a:t>
            </a:fld>
            <a:endParaRPr lang="zh-CN" altLang="en-US"/>
          </a:p>
        </p:txBody>
      </p:sp>
    </p:spTree>
    <p:extLst>
      <p:ext uri="{BB962C8B-B14F-4D97-AF65-F5344CB8AC3E}">
        <p14:creationId xmlns:p14="http://schemas.microsoft.com/office/powerpoint/2010/main" val="485862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内容占位符 2"/>
          <p:cNvSpPr>
            <a:spLocks noGrp="1"/>
          </p:cNvSpPr>
          <p:nvPr>
            <p:ph idx="1"/>
          </p:nvPr>
        </p:nvSpPr>
        <p:spPr>
          <a:xfrm>
            <a:off x="838200" y="1825625"/>
            <a:ext cx="7595795" cy="4351338"/>
          </a:xfrm>
        </p:spPr>
        <p:txBody>
          <a:bodyPr/>
          <a:lstStyle/>
          <a:p>
            <a:r>
              <a:rPr lang="zh-CN" altLang="en-US" dirty="0" smtClean="0"/>
              <a:t>数据表示</a:t>
            </a:r>
            <a:endParaRPr lang="en-US" altLang="zh-CN" dirty="0" smtClean="0"/>
          </a:p>
          <a:p>
            <a:pPr lvl="1"/>
            <a:r>
              <a:rPr lang="zh-CN" altLang="en-US" dirty="0" smtClean="0"/>
              <a:t>对数据的访问效率</a:t>
            </a:r>
            <a:endParaRPr lang="en-US" altLang="zh-CN" dirty="0" smtClean="0"/>
          </a:p>
          <a:p>
            <a:pPr lvl="2"/>
            <a:r>
              <a:rPr lang="en-US" altLang="zh-CN" dirty="0" err="1" smtClean="0"/>
              <a:t>IntSet</a:t>
            </a:r>
            <a:endParaRPr lang="en-US" altLang="zh-CN" dirty="0"/>
          </a:p>
          <a:p>
            <a:pPr lvl="3"/>
            <a:r>
              <a:rPr lang="en-US" altLang="zh-CN" dirty="0" smtClean="0"/>
              <a:t>Java</a:t>
            </a:r>
            <a:r>
              <a:rPr lang="zh-CN" altLang="en-US" smtClean="0"/>
              <a:t>的</a:t>
            </a:r>
            <a:r>
              <a:rPr lang="zh-CN" altLang="en-US" dirty="0" smtClean="0"/>
              <a:t>向量提供了丰富的访问方式。增加：</a:t>
            </a:r>
            <a:r>
              <a:rPr lang="en-US" altLang="zh-CN" dirty="0" smtClean="0"/>
              <a:t>add(.);</a:t>
            </a:r>
            <a:r>
              <a:rPr lang="zh-CN" altLang="en-US" dirty="0" smtClean="0"/>
              <a:t>获取指定索引的数据</a:t>
            </a:r>
            <a:r>
              <a:rPr lang="en-US" altLang="zh-CN" dirty="0" smtClean="0"/>
              <a:t>get(.);</a:t>
            </a:r>
            <a:r>
              <a:rPr lang="zh-CN" altLang="en-US" dirty="0" smtClean="0"/>
              <a:t>获取向量规模</a:t>
            </a:r>
            <a:r>
              <a:rPr lang="en-US" altLang="zh-CN" dirty="0" smtClean="0"/>
              <a:t>size(); </a:t>
            </a:r>
            <a:r>
              <a:rPr lang="zh-CN" altLang="en-US" dirty="0" smtClean="0"/>
              <a:t>获取最后一个元素</a:t>
            </a:r>
            <a:r>
              <a:rPr lang="en-US" altLang="zh-CN" dirty="0" err="1"/>
              <a:t>l</a:t>
            </a:r>
            <a:r>
              <a:rPr lang="en-US" altLang="zh-CN" dirty="0" err="1" smtClean="0"/>
              <a:t>astElement</a:t>
            </a:r>
            <a:r>
              <a:rPr lang="en-US" altLang="zh-CN" dirty="0" smtClean="0"/>
              <a:t>()</a:t>
            </a:r>
          </a:p>
          <a:p>
            <a:pPr lvl="2"/>
            <a:r>
              <a:rPr lang="en-US" altLang="zh-CN" dirty="0" smtClean="0"/>
              <a:t>Poly</a:t>
            </a:r>
          </a:p>
          <a:p>
            <a:pPr lvl="3"/>
            <a:r>
              <a:rPr lang="zh-CN" altLang="en-US" dirty="0" smtClean="0"/>
              <a:t>如果采用两个向量，同上可以使用丰富的访问方式</a:t>
            </a:r>
            <a:endParaRPr lang="en-US" altLang="zh-CN" dirty="0" smtClean="0"/>
          </a:p>
          <a:p>
            <a:pPr lvl="3"/>
            <a:r>
              <a:rPr lang="zh-CN" altLang="en-US" dirty="0" smtClean="0"/>
              <a:t>注意：确保对两个向量的访问是对齐的</a:t>
            </a:r>
            <a:endParaRPr lang="en-US" altLang="zh-CN" dirty="0" smtClean="0"/>
          </a:p>
          <a:p>
            <a:pPr lvl="3"/>
            <a:r>
              <a:rPr lang="zh-CN" altLang="en-US" dirty="0" smtClean="0"/>
              <a:t>多项式的</a:t>
            </a:r>
            <a:r>
              <a:rPr lang="en-US" altLang="zh-CN" dirty="0" smtClean="0"/>
              <a:t>degree</a:t>
            </a:r>
            <a:r>
              <a:rPr lang="zh-CN" altLang="en-US" dirty="0" smtClean="0"/>
              <a:t>如何获得？</a:t>
            </a:r>
            <a:endParaRPr lang="zh-CN" altLang="en-US" dirty="0"/>
          </a:p>
        </p:txBody>
      </p:sp>
      <p:sp>
        <p:nvSpPr>
          <p:cNvPr id="4" name="文本框 3"/>
          <p:cNvSpPr txBox="1"/>
          <p:nvPr/>
        </p:nvSpPr>
        <p:spPr>
          <a:xfrm>
            <a:off x="8563110" y="2293134"/>
            <a:ext cx="2862272" cy="3416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dirty="0" smtClean="0"/>
              <a:t>public class Poly{</a:t>
            </a:r>
          </a:p>
          <a:p>
            <a:endParaRPr lang="en-US" altLang="zh-CN" dirty="0" smtClean="0">
              <a:solidFill>
                <a:schemeClr val="bg2">
                  <a:lumMod val="75000"/>
                </a:schemeClr>
              </a:solidFill>
            </a:endParaRPr>
          </a:p>
          <a:p>
            <a:r>
              <a:rPr lang="en-US" altLang="zh-CN" dirty="0"/>
              <a:t> </a:t>
            </a:r>
            <a:r>
              <a:rPr lang="en-US" altLang="zh-CN" dirty="0" smtClean="0"/>
              <a:t>    public Poly()</a:t>
            </a:r>
          </a:p>
          <a:p>
            <a:r>
              <a:rPr lang="en-US" altLang="zh-CN" dirty="0"/>
              <a:t> </a:t>
            </a:r>
            <a:r>
              <a:rPr lang="en-US" altLang="zh-CN" dirty="0" smtClean="0"/>
              <a:t>    public Poly(</a:t>
            </a:r>
            <a:r>
              <a:rPr lang="en-US" altLang="zh-CN" dirty="0" err="1" smtClean="0"/>
              <a:t>int</a:t>
            </a:r>
            <a:r>
              <a:rPr lang="en-US" altLang="zh-CN" dirty="0" smtClean="0"/>
              <a:t> c, </a:t>
            </a:r>
            <a:r>
              <a:rPr lang="en-US" altLang="zh-CN" dirty="0" err="1" smtClean="0"/>
              <a:t>int</a:t>
            </a:r>
            <a:r>
              <a:rPr lang="en-US" altLang="zh-CN" dirty="0" smtClean="0"/>
              <a:t> n)</a:t>
            </a:r>
          </a:p>
          <a:p>
            <a:endParaRPr lang="en-US" altLang="zh-CN" dirty="0" smtClean="0"/>
          </a:p>
          <a:p>
            <a:r>
              <a:rPr lang="en-US" altLang="zh-CN" dirty="0" smtClean="0"/>
              <a:t>     public </a:t>
            </a:r>
            <a:r>
              <a:rPr lang="en-US" altLang="zh-CN" dirty="0" err="1" smtClean="0"/>
              <a:t>int</a:t>
            </a:r>
            <a:r>
              <a:rPr lang="en-US" altLang="zh-CN" dirty="0" smtClean="0"/>
              <a:t> degree()</a:t>
            </a:r>
          </a:p>
          <a:p>
            <a:r>
              <a:rPr lang="en-US" altLang="zh-CN" dirty="0"/>
              <a:t> </a:t>
            </a:r>
            <a:r>
              <a:rPr lang="en-US" altLang="zh-CN" dirty="0" smtClean="0"/>
              <a:t>    public </a:t>
            </a:r>
            <a:r>
              <a:rPr lang="en-US" altLang="zh-CN" dirty="0" err="1" smtClean="0"/>
              <a:t>int</a:t>
            </a:r>
            <a:r>
              <a:rPr lang="en-US" altLang="zh-CN" dirty="0" smtClean="0"/>
              <a:t> </a:t>
            </a:r>
            <a:r>
              <a:rPr lang="en-US" altLang="zh-CN" dirty="0" err="1" smtClean="0"/>
              <a:t>coeff</a:t>
            </a:r>
            <a:r>
              <a:rPr lang="en-US" altLang="zh-CN" dirty="0" smtClean="0"/>
              <a:t>(</a:t>
            </a:r>
            <a:r>
              <a:rPr lang="en-US" altLang="zh-CN" dirty="0" err="1" smtClean="0"/>
              <a:t>int</a:t>
            </a:r>
            <a:r>
              <a:rPr lang="en-US" altLang="zh-CN" dirty="0" smtClean="0"/>
              <a:t> d)</a:t>
            </a:r>
          </a:p>
          <a:p>
            <a:endParaRPr lang="en-US" altLang="zh-CN" dirty="0" smtClean="0"/>
          </a:p>
          <a:p>
            <a:r>
              <a:rPr lang="en-US" altLang="zh-CN" dirty="0"/>
              <a:t> </a:t>
            </a:r>
            <a:r>
              <a:rPr lang="en-US" altLang="zh-CN" dirty="0" smtClean="0"/>
              <a:t>    public Poly add(Poly q)</a:t>
            </a:r>
          </a:p>
          <a:p>
            <a:r>
              <a:rPr lang="en-US" altLang="zh-CN" dirty="0"/>
              <a:t> </a:t>
            </a:r>
            <a:r>
              <a:rPr lang="en-US" altLang="zh-CN" dirty="0" smtClean="0"/>
              <a:t>    public Poly sub(Poly q)</a:t>
            </a:r>
          </a:p>
          <a:p>
            <a:r>
              <a:rPr lang="en-US" altLang="zh-CN" dirty="0"/>
              <a:t> </a:t>
            </a:r>
            <a:r>
              <a:rPr lang="en-US" altLang="zh-CN" dirty="0" smtClean="0"/>
              <a:t>    public Poly </a:t>
            </a:r>
            <a:r>
              <a:rPr lang="en-US" altLang="zh-CN" dirty="0" err="1" smtClean="0"/>
              <a:t>mul</a:t>
            </a:r>
            <a:r>
              <a:rPr lang="en-US" altLang="zh-CN" dirty="0" smtClean="0"/>
              <a:t>(Poly q)</a:t>
            </a:r>
          </a:p>
          <a:p>
            <a:r>
              <a:rPr lang="en-US" altLang="zh-CN" dirty="0"/>
              <a:t>}</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17</a:t>
            </a:fld>
            <a:endParaRPr lang="zh-CN" altLang="en-US"/>
          </a:p>
        </p:txBody>
      </p:sp>
    </p:spTree>
    <p:extLst>
      <p:ext uri="{BB962C8B-B14F-4D97-AF65-F5344CB8AC3E}">
        <p14:creationId xmlns:p14="http://schemas.microsoft.com/office/powerpoint/2010/main" val="3864889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449642" y="1350774"/>
            <a:ext cx="11461004" cy="5370701"/>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400" b="1" dirty="0">
                <a:solidFill>
                  <a:srgbClr val="003399"/>
                </a:solidFill>
                <a:latin typeface="Courier New" panose="02070309020205020404" pitchFamily="49" charset="0"/>
                <a:ea typeface="宋体" panose="02010600030101010101" pitchFamily="2" charset="-122"/>
              </a:rPr>
              <a:t>public class</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a:t>
            </a:r>
          </a:p>
          <a:p>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a:t>
            </a:r>
            <a:r>
              <a:rPr lang="zh-CN" altLang="en-US" sz="1400" b="1" dirty="0" smtClean="0">
                <a:solidFill>
                  <a:srgbClr val="003399"/>
                </a:solidFill>
                <a:latin typeface="Courier New" panose="02070309020205020404" pitchFamily="49" charset="0"/>
                <a:ea typeface="宋体" panose="02010600030101010101" pitchFamily="2" charset="-122"/>
              </a:rPr>
              <a:t>*</a:t>
            </a:r>
            <a:r>
              <a:rPr lang="en-US" altLang="zh-CN" sz="1400" b="1" dirty="0" smtClean="0">
                <a:solidFill>
                  <a:srgbClr val="003399"/>
                </a:solidFill>
                <a:latin typeface="Courier New" panose="02070309020205020404" pitchFamily="49" charset="0"/>
                <a:ea typeface="宋体" panose="02010600030101010101" pitchFamily="2" charset="-122"/>
              </a:rPr>
              <a:t>@Overview</a:t>
            </a:r>
            <a:r>
              <a:rPr lang="en-US" altLang="zh-CN"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solidFill>
                  <a:srgbClr val="990000"/>
                </a:solidFill>
                <a:latin typeface="Courier New" panose="02070309020205020404" pitchFamily="49" charset="0"/>
                <a:ea typeface="宋体" panose="02010600030101010101" pitchFamily="2" charset="-122"/>
              </a:rPr>
              <a:t>IntSets</a:t>
            </a:r>
            <a:r>
              <a:rPr lang="en-US" altLang="zh-CN" sz="1400" b="1" dirty="0">
                <a:solidFill>
                  <a:srgbClr val="990000"/>
                </a:solidFill>
                <a:latin typeface="Courier New" panose="02070309020205020404" pitchFamily="49" charset="0"/>
                <a:ea typeface="宋体" panose="02010600030101010101" pitchFamily="2" charset="-122"/>
              </a:rPr>
              <a:t> are mutable, unbounded sets of integers. A </a:t>
            </a:r>
            <a:r>
              <a:rPr lang="en-US" altLang="zh-CN" sz="1400" b="1" dirty="0" smtClean="0">
                <a:solidFill>
                  <a:srgbClr val="990000"/>
                </a:solidFill>
                <a:latin typeface="Courier New" panose="02070309020205020404" pitchFamily="49" charset="0"/>
                <a:ea typeface="宋体" panose="02010600030101010101" pitchFamily="2" charset="-122"/>
              </a:rPr>
              <a:t>typical </a:t>
            </a:r>
            <a:r>
              <a:rPr lang="en-US" altLang="zh-CN" sz="1400" b="1" dirty="0" err="1">
                <a:solidFill>
                  <a:srgbClr val="990000"/>
                </a:solidFill>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is {x</a:t>
            </a:r>
            <a:r>
              <a:rPr lang="en-US" altLang="zh-CN" sz="1400" b="1" baseline="-25000" dirty="0">
                <a:solidFill>
                  <a:srgbClr val="990000"/>
                </a:solidFill>
                <a:latin typeface="Courier New" panose="02070309020205020404" pitchFamily="49" charset="0"/>
                <a:ea typeface="宋体" panose="02010600030101010101" pitchFamily="2" charset="-122"/>
              </a:rPr>
              <a:t>1</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 </a:t>
            </a:r>
            <a:r>
              <a:rPr lang="en-US" altLang="zh-CN" sz="1400" b="1" dirty="0" err="1" smtClean="0">
                <a:solidFill>
                  <a:srgbClr val="990000"/>
                </a:solidFill>
                <a:latin typeface="Courier New" panose="02070309020205020404" pitchFamily="49" charset="0"/>
                <a:ea typeface="宋体" panose="02010600030101010101" pitchFamily="2" charset="-122"/>
              </a:rPr>
              <a:t>x</a:t>
            </a:r>
            <a:r>
              <a:rPr lang="en-US" altLang="zh-CN" sz="1400" b="1" baseline="-25000" dirty="0" err="1" smtClean="0">
                <a:solidFill>
                  <a:srgbClr val="990000"/>
                </a:solidFill>
                <a:latin typeface="Courier New" panose="02070309020205020404" pitchFamily="49" charset="0"/>
                <a:ea typeface="宋体" panose="02010600030101010101" pitchFamily="2" charset="-122"/>
              </a:rPr>
              <a:t>n</a:t>
            </a:r>
            <a:r>
              <a:rPr lang="en-US" altLang="zh-CN" sz="1400" b="1" dirty="0" smtClean="0">
                <a:solidFill>
                  <a:srgbClr val="990000"/>
                </a:solidFill>
                <a:latin typeface="Courier New" panose="02070309020205020404" pitchFamily="49" charset="0"/>
                <a:ea typeface="宋体" panose="02010600030101010101" pitchFamily="2" charset="-122"/>
              </a:rPr>
              <a:t>}, no duplicate elements in this.</a:t>
            </a:r>
            <a:r>
              <a:rPr lang="en-US" altLang="zh-CN" sz="1400" b="1" dirty="0" smtClean="0">
                <a:solidFill>
                  <a:srgbClr val="003399"/>
                </a:solidFill>
                <a:latin typeface="Courier New" panose="02070309020205020404" pitchFamily="49" charset="0"/>
                <a:ea typeface="宋体" panose="02010600030101010101" pitchFamily="2" charset="-122"/>
              </a:rPr>
              <a:t> </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smtClean="0">
                <a:solidFill>
                  <a:srgbClr val="003399"/>
                </a:solidFill>
                <a:latin typeface="Courier New" panose="02070309020205020404" pitchFamily="49" charset="0"/>
                <a:ea typeface="宋体" panose="02010600030101010101" pitchFamily="2" charset="-122"/>
              </a:rPr>
              <a:t>/</a:t>
            </a:r>
          </a:p>
          <a:p>
            <a:r>
              <a:rPr lang="en-US" altLang="zh-CN" sz="1400" b="1" dirty="0" smtClean="0">
                <a:solidFill>
                  <a:srgbClr val="990000"/>
                </a:solidFill>
                <a:latin typeface="Courier New" panose="02070309020205020404" pitchFamily="49" charset="0"/>
              </a:rPr>
              <a:t>  </a:t>
            </a:r>
            <a:r>
              <a:rPr lang="en-US" altLang="zh-CN" sz="1400" b="1" dirty="0">
                <a:solidFill>
                  <a:srgbClr val="003399"/>
                </a:solidFill>
                <a:latin typeface="Courier New" panose="02070309020205020404" pitchFamily="49" charset="0"/>
              </a:rPr>
              <a:t>private Vector&lt;Integer&gt;</a:t>
            </a:r>
            <a:r>
              <a:rPr lang="en-US" altLang="zh-CN" sz="1400" b="1" dirty="0">
                <a:solidFill>
                  <a:srgbClr val="990000"/>
                </a:solidFill>
                <a:latin typeface="Courier New" panose="02070309020205020404" pitchFamily="49" charset="0"/>
              </a:rPr>
              <a:t> </a:t>
            </a:r>
            <a:r>
              <a:rPr lang="en-US" altLang="zh-CN" sz="1400" b="1" dirty="0" err="1">
                <a:latin typeface="Courier New" panose="02070309020205020404" pitchFamily="49" charset="0"/>
              </a:rPr>
              <a:t>els</a:t>
            </a:r>
            <a:r>
              <a:rPr lang="en-US" altLang="zh-CN" sz="1400" b="1" dirty="0">
                <a:latin typeface="Courier New" panose="02070309020205020404" pitchFamily="49" charset="0"/>
              </a:rPr>
              <a:t>;</a:t>
            </a:r>
            <a:r>
              <a:rPr lang="en-US" altLang="zh-CN" sz="1400" b="1" dirty="0">
                <a:solidFill>
                  <a:srgbClr val="990000"/>
                </a:solidFill>
                <a:latin typeface="Courier New" panose="02070309020205020404" pitchFamily="49" charset="0"/>
              </a:rPr>
              <a:t> //data representation</a:t>
            </a:r>
            <a:endParaRPr lang="en-US" altLang="zh-CN" sz="1400" b="1" dirty="0">
              <a:solidFill>
                <a:srgbClr val="003399"/>
              </a:solidFill>
              <a:latin typeface="Courier New" panose="02070309020205020404" pitchFamily="49" charset="0"/>
              <a:ea typeface="宋体" panose="02010600030101010101" pitchFamily="2" charset="-122"/>
            </a:endParaRP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构造操作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a:t>
            </a:r>
            <a:r>
              <a:rPr lang="zh-CN" altLang="en-US" sz="1400" b="1" dirty="0" smtClean="0">
                <a:solidFill>
                  <a:srgbClr val="003399"/>
                </a:solidFill>
                <a:latin typeface="Courier New" panose="02070309020205020404" pitchFamily="49" charset="0"/>
                <a:ea typeface="宋体" panose="02010600030101010101" pitchFamily="2" charset="-122"/>
              </a:rPr>
              <a:t>*</a:t>
            </a:r>
            <a:r>
              <a:rPr lang="en-US" altLang="zh-CN" sz="1400" b="1" dirty="0" smtClean="0">
                <a:solidFill>
                  <a:srgbClr val="003399"/>
                </a:solidFill>
                <a:latin typeface="Courier New" panose="02070309020205020404" pitchFamily="49" charset="0"/>
                <a:ea typeface="宋体" panose="02010600030101010101" pitchFamily="2" charset="-122"/>
              </a:rPr>
              <a:t>@effects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err="1" smtClean="0">
                <a:solidFill>
                  <a:srgbClr val="990000"/>
                </a:solidFill>
                <a:latin typeface="Courier New" panose="02070309020205020404" pitchFamily="49" charset="0"/>
                <a:ea typeface="宋体" panose="02010600030101010101" pitchFamily="2" charset="-122"/>
              </a:rPr>
              <a:t>this.size</a:t>
            </a:r>
            <a:r>
              <a:rPr lang="en-US" altLang="zh-CN" sz="1400" b="1" dirty="0" smtClean="0">
                <a:solidFill>
                  <a:srgbClr val="990000"/>
                </a:solidFill>
                <a:latin typeface="Courier New" panose="02070309020205020404" pitchFamily="49" charset="0"/>
                <a:ea typeface="宋体" panose="02010600030101010101" pitchFamily="2" charset="-122"/>
              </a:rPr>
              <a:t>==0</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更新操作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void </a:t>
            </a:r>
            <a:r>
              <a:rPr lang="en-US" altLang="zh-CN" sz="1400" b="1" dirty="0">
                <a:latin typeface="Courier New" panose="02070309020205020404" pitchFamily="49" charset="0"/>
                <a:ea typeface="宋体" panose="02010600030101010101" pitchFamily="2" charset="-122"/>
              </a:rPr>
              <a:t>insert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/*@modifies: </a:t>
            </a:r>
            <a:r>
              <a:rPr lang="en-US" altLang="zh-CN" sz="1400" b="1" dirty="0">
                <a:solidFill>
                  <a:srgbClr val="990000"/>
                </a:solidFill>
                <a:latin typeface="Courier New" panose="02070309020205020404" pitchFamily="49" charset="0"/>
              </a:rPr>
              <a:t>this</a:t>
            </a:r>
            <a:endParaRPr lang="en-US" altLang="zh-CN" sz="1400" b="1" dirty="0" smtClean="0">
              <a:solidFill>
                <a:srgbClr val="003399"/>
              </a:solidFill>
              <a:latin typeface="Courier New" panose="02070309020205020404" pitchFamily="49" charset="0"/>
              <a:ea typeface="宋体" panose="02010600030101010101" pitchFamily="2" charset="-122"/>
            </a:endParaRPr>
          </a:p>
          <a:p>
            <a:r>
              <a:rPr lang="en-US" altLang="zh-CN" sz="1400" b="1" dirty="0" smtClean="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effects: </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(x)==true</a:t>
            </a:r>
            <a:r>
              <a:rPr lang="zh-CN" altLang="en-US" sz="1400"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&amp;&amp;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size;this.isIn</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a:t>
            </a:r>
            <a:r>
              <a:rPr lang="zh-CN" altLang="en-US" sz="1400" b="1" dirty="0" smtClean="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a:t>
            </a:r>
            <a:endParaRPr lang="zh-CN" altLang="en-US" sz="1400" dirty="0"/>
          </a:p>
          <a:p>
            <a:pPr>
              <a:spcBef>
                <a:spcPct val="50000"/>
              </a:spcBef>
            </a:pPr>
            <a:r>
              <a:rPr lang="en-US" altLang="zh-CN" sz="1400" b="1" dirty="0" smtClean="0">
                <a:solidFill>
                  <a:srgbClr val="003399"/>
                </a:solidFill>
                <a:latin typeface="Courier New" panose="02070309020205020404" pitchFamily="49" charset="0"/>
                <a:ea typeface="宋体" panose="02010600030101010101" pitchFamily="2" charset="-122"/>
              </a:rPr>
              <a:t>	public void </a:t>
            </a:r>
            <a:r>
              <a:rPr lang="en-US" altLang="zh-CN" sz="1400" b="1" dirty="0" smtClean="0">
                <a:latin typeface="Courier New" panose="02070309020205020404" pitchFamily="49" charset="0"/>
                <a:ea typeface="宋体" panose="02010600030101010101" pitchFamily="2" charset="-122"/>
              </a:rPr>
              <a:t>delete (</a:t>
            </a:r>
            <a:r>
              <a:rPr lang="en-US" altLang="zh-CN" sz="1400" b="1" dirty="0" err="1" smtClean="0">
                <a:latin typeface="Courier New" panose="02070309020205020404" pitchFamily="49" charset="0"/>
                <a:ea typeface="宋体" panose="02010600030101010101" pitchFamily="2" charset="-122"/>
              </a:rPr>
              <a:t>int</a:t>
            </a:r>
            <a:r>
              <a:rPr lang="en-US" altLang="zh-CN" sz="1400" b="1" dirty="0" smtClean="0">
                <a:latin typeface="Courier New" panose="02070309020205020404" pitchFamily="49" charset="0"/>
                <a:ea typeface="宋体" panose="02010600030101010101" pitchFamily="2" charset="-122"/>
              </a:rPr>
              <a:t> x) </a:t>
            </a:r>
            <a:endParaRPr lang="en-US" altLang="zh-CN" sz="1400" b="1" dirty="0" smtClean="0">
              <a:solidFill>
                <a:srgbClr val="003399"/>
              </a:solidFill>
              <a:latin typeface="Courier New" panose="02070309020205020404" pitchFamily="49" charset="0"/>
              <a:ea typeface="宋体" panose="02010600030101010101" pitchFamily="2" charset="-122"/>
            </a:endParaRPr>
          </a:p>
          <a:p>
            <a:r>
              <a:rPr lang="en-US" altLang="zh-CN" sz="1400" b="1" dirty="0" smtClean="0">
                <a:solidFill>
                  <a:srgbClr val="003399"/>
                </a:solidFill>
                <a:latin typeface="Courier New" panose="02070309020205020404" pitchFamily="49" charset="0"/>
                <a:ea typeface="宋体" panose="02010600030101010101" pitchFamily="2" charset="-122"/>
              </a:rPr>
              <a:t>    /*@modifies: </a:t>
            </a:r>
            <a:r>
              <a:rPr lang="en-US" altLang="zh-CN" sz="1400" b="1" dirty="0" smtClean="0">
                <a:solidFill>
                  <a:srgbClr val="990000"/>
                </a:solidFill>
                <a:latin typeface="Courier New" panose="02070309020205020404" pitchFamily="49" charset="0"/>
                <a:ea typeface="宋体" panose="02010600030101010101" pitchFamily="2" charset="-122"/>
              </a:rPr>
              <a:t>this</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smtClean="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effects: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a:solidFill>
                  <a:srgbClr val="003399"/>
                </a:solidFill>
                <a:latin typeface="Courier New" panose="02070309020205020404" pitchFamily="49" charset="0"/>
              </a:rPr>
              <a:t>old(this).size;(\old(this)[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]!=x)==&gt;</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zh-CN" altLang="en-US" sz="1400" b="1" dirty="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a:t>
            </a:r>
            <a:endParaRPr lang="zh-CN" altLang="en-US" sz="1400" dirty="0"/>
          </a:p>
          <a:p>
            <a:pPr>
              <a:spcBef>
                <a:spcPct val="50000"/>
              </a:spcBef>
            </a:pPr>
            <a:r>
              <a:rPr lang="en-US" altLang="zh-CN" sz="1400" b="1" dirty="0" smtClean="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观察操作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smtClean="0">
                <a:solidFill>
                  <a:srgbClr val="003399"/>
                </a:solidFill>
                <a:latin typeface="Courier New" panose="02070309020205020404" pitchFamily="49" charset="0"/>
                <a:ea typeface="宋体" panose="02010600030101010101" pitchFamily="2" charset="-122"/>
              </a:rPr>
              <a:t>boolean</a:t>
            </a:r>
            <a:r>
              <a:rPr lang="en-US" altLang="zh-CN" sz="1400" b="1" dirty="0" smtClean="0">
                <a:solidFill>
                  <a:srgbClr val="003399"/>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isIn</a:t>
            </a:r>
            <a:r>
              <a:rPr lang="en-US" altLang="zh-CN" sz="1400" b="1" dirty="0" smtClean="0">
                <a:latin typeface="Courier New" panose="02070309020205020404" pitchFamily="49" charset="0"/>
                <a:ea typeface="宋体" panose="02010600030101010101" pitchFamily="2" charset="-122"/>
              </a:rPr>
              <a:t> </a:t>
            </a:r>
            <a:r>
              <a:rPr lang="en-US" altLang="zh-CN" sz="1400" b="1" dirty="0">
                <a:latin typeface="Courier New" panose="02070309020205020404" pitchFamily="49" charset="0"/>
                <a:ea typeface="宋体" panose="02010600030101010101" pitchFamily="2" charset="-122"/>
              </a:rPr>
              <a:t>(</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latin typeface="Courier New" panose="02070309020205020404" pitchFamily="49" charset="0"/>
                <a:ea typeface="宋体" panose="02010600030101010101" pitchFamily="2" charset="-122"/>
              </a:rPr>
              <a:t>\result==(\exist </a:t>
            </a:r>
            <a:r>
              <a:rPr lang="en-US" altLang="zh-CN" sz="1400" b="1" dirty="0" err="1" smtClean="0">
                <a:latin typeface="Courier New" panose="02070309020205020404" pitchFamily="49" charset="0"/>
                <a:ea typeface="宋体" panose="02010600030101010101" pitchFamily="2" charset="-122"/>
              </a:rPr>
              <a:t>int</a:t>
            </a:r>
            <a:r>
              <a:rPr lang="en-US" altLang="zh-CN" sz="1400" b="1" dirty="0" smtClean="0">
                <a:latin typeface="Courier New" panose="02070309020205020404" pitchFamily="49" charset="0"/>
                <a:ea typeface="宋体" panose="02010600030101010101" pitchFamily="2" charset="-122"/>
              </a:rPr>
              <a:t> </a:t>
            </a:r>
            <a:r>
              <a:rPr lang="en-US" altLang="zh-CN" sz="1400" b="1" dirty="0" err="1" smtClean="0">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a:t>
            </a:r>
            <a:r>
              <a:rPr lang="en-US" altLang="zh-CN" sz="1400" b="1" dirty="0" smtClean="0">
                <a:latin typeface="Courier New" panose="02070309020205020404" pitchFamily="49" charset="0"/>
                <a:ea typeface="宋体" panose="02010600030101010101" pitchFamily="2" charset="-122"/>
              </a:rPr>
              <a:t> 0&lt;=</a:t>
            </a:r>
            <a:r>
              <a:rPr lang="en-US" altLang="zh-CN" sz="1400" b="1" dirty="0" err="1" smtClean="0">
                <a:latin typeface="Courier New" panose="02070309020205020404" pitchFamily="49" charset="0"/>
                <a:ea typeface="宋体" panose="02010600030101010101" pitchFamily="2" charset="-122"/>
              </a:rPr>
              <a:t>i</a:t>
            </a:r>
            <a:r>
              <a:rPr lang="en-US" altLang="zh-CN" sz="1400" b="1" dirty="0" smtClean="0">
                <a:latin typeface="Courier New" panose="02070309020205020404" pitchFamily="49" charset="0"/>
                <a:ea typeface="宋体" panose="02010600030101010101" pitchFamily="2" charset="-122"/>
              </a:rPr>
              <a:t>&lt;</a:t>
            </a:r>
            <a:r>
              <a:rPr lang="en-US" altLang="zh-CN" sz="1400" b="1" dirty="0" err="1" smtClean="0">
                <a:latin typeface="Courier New" panose="02070309020205020404" pitchFamily="49" charset="0"/>
                <a:ea typeface="宋体" panose="02010600030101010101" pitchFamily="2" charset="-122"/>
              </a:rPr>
              <a:t>this.size</a:t>
            </a:r>
            <a:r>
              <a:rPr lang="en-US" altLang="zh-CN" sz="1400" b="1" dirty="0">
                <a:latin typeface="Courier New" panose="02070309020205020404" pitchFamily="49" charset="0"/>
                <a:ea typeface="宋体" panose="02010600030101010101" pitchFamily="2" charset="-122"/>
              </a:rPr>
              <a:t>;</a:t>
            </a:r>
            <a:r>
              <a:rPr lang="en-US" altLang="zh-CN" sz="1400" b="1" dirty="0" smtClean="0">
                <a:latin typeface="Courier New" panose="02070309020205020404" pitchFamily="49" charset="0"/>
                <a:ea typeface="宋体" panose="02010600030101010101" pitchFamily="2" charset="-122"/>
              </a:rPr>
              <a:t> this[</a:t>
            </a:r>
            <a:r>
              <a:rPr lang="en-US" altLang="zh-CN" sz="1400" b="1" dirty="0" err="1" smtClean="0">
                <a:latin typeface="Courier New" panose="02070309020205020404" pitchFamily="49" charset="0"/>
                <a:ea typeface="宋体" panose="02010600030101010101" pitchFamily="2" charset="-122"/>
              </a:rPr>
              <a:t>i</a:t>
            </a:r>
            <a:r>
              <a:rPr lang="en-US" altLang="zh-CN" sz="1400" b="1" dirty="0" smtClean="0">
                <a:latin typeface="Courier New" panose="02070309020205020404" pitchFamily="49" charset="0"/>
                <a:ea typeface="宋体" panose="02010600030101010101" pitchFamily="2" charset="-122"/>
              </a:rPr>
              <a:t>]==x) </a:t>
            </a:r>
            <a:r>
              <a:rPr lang="zh-CN" altLang="en-US" sz="1400" b="1" dirty="0" smtClean="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a:t>
            </a:r>
            <a:endParaRPr lang="en-US" altLang="zh-CN" sz="1400" b="1" dirty="0">
              <a:latin typeface="Courier New" panose="02070309020205020404" pitchFamily="49" charset="0"/>
              <a:ea typeface="宋体" panose="02010600030101010101" pitchFamily="2" charset="-122"/>
            </a:endParaRP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生成操作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public </a:t>
            </a:r>
            <a:r>
              <a:rPr lang="en-US" altLang="zh-CN" sz="1400" b="1" dirty="0" err="1">
                <a:solidFill>
                  <a:srgbClr val="003399"/>
                </a:solidFill>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intersection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a:t>
            </a:r>
            <a:r>
              <a:rPr lang="en-US" altLang="zh-CN" sz="1400" b="1" dirty="0" smtClean="0">
                <a:latin typeface="Courier New" panose="02070309020205020404" pitchFamily="49" charset="0"/>
                <a:ea typeface="宋体" panose="02010600030101010101" pitchFamily="2" charset="-122"/>
              </a:rPr>
              <a:t>) throws </a:t>
            </a:r>
            <a:r>
              <a:rPr lang="en-US" altLang="zh-CN" sz="1400" b="1" dirty="0" err="1" smtClean="0">
                <a:latin typeface="Courier New" panose="02070309020205020404" pitchFamily="49" charset="0"/>
                <a:ea typeface="宋体" panose="02010600030101010101" pitchFamily="2" charset="-122"/>
              </a:rPr>
              <a:t>NullPointerException</a:t>
            </a:r>
            <a:endParaRPr lang="en-US" altLang="zh-CN" sz="1400" b="1" dirty="0">
              <a:latin typeface="Courier New" panose="02070309020205020404" pitchFamily="49" charset="0"/>
              <a:ea typeface="宋体" panose="02010600030101010101" pitchFamily="2" charset="-122"/>
            </a:endParaRPr>
          </a:p>
          <a:p>
            <a:r>
              <a:rPr lang="en-US" altLang="zh-CN" sz="1400" b="1" dirty="0" smtClean="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effects: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&amp;&amp; </a:t>
            </a:r>
            <a:r>
              <a:rPr lang="en-US" altLang="zh-CN" sz="1400" b="1" dirty="0" err="1">
                <a:solidFill>
                  <a:srgbClr val="003399"/>
                </a:solidFill>
                <a:latin typeface="Courier New" panose="02070309020205020404" pitchFamily="49" charset="0"/>
              </a:rPr>
              <a:t>a.isIn</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p>
          <a:p>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(a==null) ==&gt; </a:t>
            </a:r>
            <a:r>
              <a:rPr lang="en-US" altLang="zh-CN" sz="1400" b="1" dirty="0" err="1">
                <a:solidFill>
                  <a:srgbClr val="003399"/>
                </a:solidFill>
                <a:latin typeface="Courier New" panose="02070309020205020404" pitchFamily="49" charset="0"/>
              </a:rPr>
              <a:t>exceptional_behavior</a:t>
            </a:r>
            <a:r>
              <a:rPr lang="en-US" altLang="zh-CN" sz="1400" b="1" dirty="0">
                <a:solidFill>
                  <a:srgbClr val="003399"/>
                </a:solidFill>
                <a:latin typeface="Courier New" panose="02070309020205020404" pitchFamily="49" charset="0"/>
              </a:rPr>
              <a:t>(</a:t>
            </a:r>
            <a:r>
              <a:rPr lang="en-US" altLang="zh-CN" sz="1400" b="1" dirty="0" err="1">
                <a:solidFill>
                  <a:srgbClr val="003399"/>
                </a:solidFill>
                <a:latin typeface="Courier New" panose="02070309020205020404" pitchFamily="49" charset="0"/>
              </a:rPr>
              <a:t>NullPointerException</a:t>
            </a:r>
            <a:r>
              <a:rPr lang="en-US" altLang="zh-CN" sz="1400" b="1" dirty="0" smtClean="0">
                <a:solidFill>
                  <a:srgbClr val="003399"/>
                </a:solidFill>
                <a:latin typeface="Courier New" panose="02070309020205020404" pitchFamily="49" charset="0"/>
              </a:rPr>
              <a:t>)*/</a:t>
            </a:r>
            <a:endParaRPr lang="en-US" altLang="zh-CN" sz="1400" b="1" dirty="0">
              <a:solidFill>
                <a:srgbClr val="003399"/>
              </a:solidFill>
              <a:latin typeface="Courier New" panose="02070309020205020404" pitchFamily="49" charset="0"/>
            </a:endParaRPr>
          </a:p>
          <a:p>
            <a:r>
              <a:rPr lang="en-US" altLang="zh-CN" sz="1400" b="1" dirty="0" smtClean="0">
                <a:solidFill>
                  <a:srgbClr val="003399"/>
                </a:solidFill>
                <a:latin typeface="Courier New" panose="02070309020205020404" pitchFamily="49" charset="0"/>
                <a:ea typeface="宋体" panose="02010600030101010101" pitchFamily="2" charset="-122"/>
              </a:rPr>
              <a:t>}</a:t>
            </a:r>
          </a:p>
        </p:txBody>
      </p:sp>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矩形 2"/>
          <p:cNvSpPr/>
          <p:nvPr/>
        </p:nvSpPr>
        <p:spPr>
          <a:xfrm>
            <a:off x="6256344" y="2355972"/>
            <a:ext cx="547384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t> Integer e = new Integer(x);</a:t>
            </a:r>
          </a:p>
          <a:p>
            <a:r>
              <a:rPr lang="en-US" altLang="zh-CN" dirty="0"/>
              <a:t>      </a:t>
            </a:r>
            <a:r>
              <a:rPr lang="en-US" altLang="zh-CN" dirty="0" err="1"/>
              <a:t>int</a:t>
            </a:r>
            <a:r>
              <a:rPr lang="en-US" altLang="zh-CN" dirty="0"/>
              <a:t> </a:t>
            </a:r>
            <a:r>
              <a:rPr lang="en-US" altLang="zh-CN" dirty="0" err="1"/>
              <a:t>i</a:t>
            </a:r>
            <a:r>
              <a:rPr lang="en-US" altLang="zh-CN" dirty="0"/>
              <a:t>;</a:t>
            </a:r>
          </a:p>
          <a:p>
            <a:r>
              <a:rPr lang="en-US" altLang="zh-CN" dirty="0"/>
              <a:t>      for(</a:t>
            </a:r>
            <a:r>
              <a:rPr lang="en-US" altLang="zh-CN" dirty="0" err="1"/>
              <a:t>i</a:t>
            </a:r>
            <a:r>
              <a:rPr lang="en-US" altLang="zh-CN" dirty="0"/>
              <a:t>=0; </a:t>
            </a:r>
            <a:r>
              <a:rPr lang="en-US" altLang="zh-CN" dirty="0" err="1"/>
              <a:t>i</a:t>
            </a:r>
            <a:r>
              <a:rPr lang="en-US" altLang="zh-CN" dirty="0"/>
              <a:t>&lt;</a:t>
            </a:r>
            <a:r>
              <a:rPr lang="en-US" altLang="zh-CN" dirty="0" err="1"/>
              <a:t>els.size</a:t>
            </a:r>
            <a:r>
              <a:rPr lang="en-US" altLang="zh-CN" dirty="0"/>
              <a:t>();</a:t>
            </a:r>
            <a:r>
              <a:rPr lang="en-US" altLang="zh-CN" dirty="0" err="1"/>
              <a:t>i</a:t>
            </a:r>
            <a:r>
              <a:rPr lang="en-US" altLang="zh-CN" dirty="0"/>
              <a:t>++)if(</a:t>
            </a:r>
            <a:r>
              <a:rPr lang="en-US" altLang="zh-CN" dirty="0" err="1"/>
              <a:t>els.get</a:t>
            </a:r>
            <a:r>
              <a:rPr lang="en-US" altLang="zh-CN" dirty="0"/>
              <a:t>(</a:t>
            </a:r>
            <a:r>
              <a:rPr lang="en-US" altLang="zh-CN" dirty="0" err="1"/>
              <a:t>i</a:t>
            </a:r>
            <a:r>
              <a:rPr lang="en-US" altLang="zh-CN" dirty="0"/>
              <a:t>).equals(e)){</a:t>
            </a:r>
            <a:r>
              <a:rPr lang="en-US" altLang="zh-CN" dirty="0" err="1"/>
              <a:t>els.set</a:t>
            </a:r>
            <a:r>
              <a:rPr lang="en-US" altLang="zh-CN" dirty="0"/>
              <a:t>(</a:t>
            </a:r>
            <a:r>
              <a:rPr lang="en-US" altLang="zh-CN" dirty="0" err="1"/>
              <a:t>i</a:t>
            </a:r>
            <a:r>
              <a:rPr lang="en-US" altLang="zh-CN" dirty="0"/>
              <a:t>, </a:t>
            </a:r>
            <a:r>
              <a:rPr lang="en-US" altLang="zh-CN" dirty="0" err="1"/>
              <a:t>els.lastElement</a:t>
            </a:r>
            <a:r>
              <a:rPr lang="en-US" altLang="zh-CN" dirty="0"/>
              <a:t>()); </a:t>
            </a:r>
            <a:r>
              <a:rPr lang="en-US" altLang="zh-CN" dirty="0" err="1"/>
              <a:t>els.remove</a:t>
            </a:r>
            <a:r>
              <a:rPr lang="en-US" altLang="zh-CN" dirty="0"/>
              <a:t>(</a:t>
            </a:r>
            <a:r>
              <a:rPr lang="en-US" altLang="zh-CN" dirty="0" err="1"/>
              <a:t>els.size</a:t>
            </a:r>
            <a:r>
              <a:rPr lang="en-US" altLang="zh-CN" dirty="0"/>
              <a:t>()-1);return;}</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18</a:t>
            </a:fld>
            <a:endParaRPr lang="zh-CN" altLang="en-US"/>
          </a:p>
        </p:txBody>
      </p:sp>
    </p:spTree>
    <p:extLst>
      <p:ext uri="{BB962C8B-B14F-4D97-AF65-F5344CB8AC3E}">
        <p14:creationId xmlns:p14="http://schemas.microsoft.com/office/powerpoint/2010/main" val="319831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33800" y="1987550"/>
            <a:ext cx="8271163" cy="2031325"/>
          </a:xfrm>
          <a:prstGeom prst="rect">
            <a:avLst/>
          </a:prstGeom>
          <a:solidFill>
            <a:schemeClr val="bg1"/>
          </a:solidFill>
        </p:spPr>
        <p:txBody>
          <a:bodyPr wrap="square">
            <a:spAutoFit/>
          </a:bodyPr>
          <a:lstStyle/>
          <a:p>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0&lt;=</a:t>
            </a:r>
            <a:r>
              <a:rPr lang="en-US" altLang="zh-CN" sz="1400" b="1" dirty="0" err="1">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smtClean="0">
                <a:solidFill>
                  <a:srgbClr val="003399"/>
                </a:solidFill>
                <a:latin typeface="Courier New" panose="02070309020205020404" pitchFamily="49" charset="0"/>
              </a:rPr>
              <a:t>;\all </a:t>
            </a:r>
            <a:r>
              <a:rPr lang="en-US" altLang="zh-CN" sz="1400" b="1" dirty="0" err="1" smtClean="0">
                <a:solidFill>
                  <a:srgbClr val="003399"/>
                </a:solidFill>
                <a:latin typeface="Courier New" panose="02070309020205020404" pitchFamily="49" charset="0"/>
              </a:rPr>
              <a:t>int</a:t>
            </a:r>
            <a:r>
              <a:rPr lang="en-US" altLang="zh-CN" sz="1400" b="1" dirty="0" smtClean="0">
                <a:solidFill>
                  <a:srgbClr val="003399"/>
                </a:solidFill>
                <a:latin typeface="Courier New" panose="02070309020205020404" pitchFamily="49" charset="0"/>
              </a:rPr>
              <a:t> j; 0</a:t>
            </a:r>
            <a:r>
              <a:rPr lang="en-US" altLang="zh-CN" sz="1400" b="1" dirty="0">
                <a:solidFill>
                  <a:srgbClr val="003399"/>
                </a:solidFill>
                <a:latin typeface="Courier New" panose="02070309020205020404" pitchFamily="49" charset="0"/>
              </a:rPr>
              <a:t>&lt;=j&lt;</a:t>
            </a:r>
            <a:r>
              <a:rPr lang="en-US" altLang="zh-CN" sz="1400" b="1" dirty="0" err="1">
                <a:solidFill>
                  <a:srgbClr val="003399"/>
                </a:solidFill>
                <a:latin typeface="Courier New" panose="02070309020205020404" pitchFamily="49" charset="0"/>
              </a:rPr>
              <a:t>this.size</a:t>
            </a:r>
            <a:r>
              <a:rPr lang="en-US" altLang="zh-CN" sz="1400" b="1" dirty="0">
                <a:solidFill>
                  <a:srgbClr val="003399"/>
                </a:solidFill>
                <a:latin typeface="Courier New" panose="02070309020205020404" pitchFamily="49" charset="0"/>
              </a:rPr>
              <a:t>;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d </a:t>
            </a:r>
            <a:r>
              <a:rPr lang="en-US" altLang="zh-CN" sz="1400" b="1" dirty="0">
                <a:solidFill>
                  <a:srgbClr val="003399"/>
                </a:solidFill>
                <a:latin typeface="Courier New" panose="02070309020205020404" pitchFamily="49" charset="0"/>
              </a:rPr>
              <a:t>!=this[j].</a:t>
            </a:r>
            <a:r>
              <a:rPr lang="en-US" altLang="zh-CN" sz="1400" b="1" dirty="0" smtClean="0">
                <a:solidFill>
                  <a:srgbClr val="003399"/>
                </a:solidFill>
                <a:latin typeface="Courier New" panose="02070309020205020404" pitchFamily="49" charset="0"/>
              </a:rPr>
              <a:t>d)==&gt; </a:t>
            </a:r>
            <a:r>
              <a:rPr lang="en-US" altLang="zh-CN" sz="1400" b="1" dirty="0">
                <a:solidFill>
                  <a:srgbClr val="003399"/>
                </a:solidFill>
                <a:latin typeface="Courier New" panose="02070309020205020404" pitchFamily="49" charset="0"/>
              </a:rPr>
              <a:t>(\exist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k; 0&lt;=</a:t>
            </a:r>
            <a:r>
              <a:rPr lang="en-US" altLang="zh-CN" sz="1400" b="1" dirty="0" smtClean="0">
                <a:solidFill>
                  <a:srgbClr val="003399"/>
                </a:solidFill>
                <a:latin typeface="Courier New" panose="02070309020205020404" pitchFamily="49" charset="0"/>
              </a:rPr>
              <a:t>k&lt;</a:t>
            </a:r>
            <a:r>
              <a:rPr lang="en-US" altLang="zh-CN" sz="1400" b="1" dirty="0" err="1" smtClean="0">
                <a:solidFill>
                  <a:srgbClr val="003399"/>
                </a:solidFill>
                <a:latin typeface="Courier New" panose="02070309020205020404" pitchFamily="49" charset="0"/>
              </a:rPr>
              <a:t>a.size</a:t>
            </a:r>
            <a:r>
              <a:rPr lang="en-US" altLang="zh-CN" sz="1400" b="1" dirty="0" smtClean="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d==</a:t>
            </a:r>
            <a:r>
              <a:rPr lang="en-US" altLang="zh-CN" sz="1400" b="1" dirty="0">
                <a:solidFill>
                  <a:srgbClr val="003399"/>
                </a:solidFill>
                <a:latin typeface="Courier New" panose="02070309020205020404" pitchFamily="49" charset="0"/>
              </a:rPr>
              <a:t>a[k].</a:t>
            </a:r>
            <a:r>
              <a:rPr lang="en-US" altLang="zh-CN" sz="1400" b="1" dirty="0" smtClean="0">
                <a:solidFill>
                  <a:srgbClr val="003399"/>
                </a:solidFill>
                <a:latin typeface="Courier New" panose="02070309020205020404" pitchFamily="49" charset="0"/>
              </a:rPr>
              <a:t>d </a:t>
            </a:r>
            <a:r>
              <a:rPr lang="en-US" altLang="zh-CN" sz="1400" b="1" dirty="0">
                <a:solidFill>
                  <a:srgbClr val="003399"/>
                </a:solidFill>
                <a:latin typeface="Courier New" panose="02070309020205020404" pitchFamily="49" charset="0"/>
              </a:rPr>
              <a:t>&amp;&amp;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 == a[k].c</a:t>
            </a:r>
            <a:r>
              <a:rPr lang="en-US" altLang="zh-CN" sz="1400" b="1" dirty="0" smtClean="0">
                <a:solidFill>
                  <a:srgbClr val="003399"/>
                </a:solidFill>
                <a:latin typeface="Courier New" panose="02070309020205020404" pitchFamily="49" charset="0"/>
              </a:rPr>
              <a:t>));</a:t>
            </a:r>
            <a:endParaRPr lang="en-US" altLang="zh-CN" sz="1400" b="1" dirty="0">
              <a:solidFill>
                <a:srgbClr val="003399"/>
              </a:solidFill>
              <a:latin typeface="Courier New" panose="02070309020205020404" pitchFamily="49" charset="0"/>
            </a:endParaRPr>
          </a:p>
          <a:p>
            <a:pPr lvl="0">
              <a:defRPr/>
            </a:pPr>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smtClean="0">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0&lt;=</a:t>
            </a:r>
            <a:r>
              <a:rPr lang="en-US" altLang="zh-CN" sz="1400" b="1" dirty="0" err="1">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smtClean="0">
                <a:solidFill>
                  <a:srgbClr val="003399"/>
                </a:solidFill>
                <a:latin typeface="Courier New" panose="02070309020205020404" pitchFamily="49" charset="0"/>
              </a:rPr>
              <a:t>;\all </a:t>
            </a:r>
            <a:r>
              <a:rPr lang="en-US" altLang="zh-CN" sz="1400" b="1" dirty="0" err="1" smtClean="0">
                <a:solidFill>
                  <a:srgbClr val="003399"/>
                </a:solidFill>
                <a:latin typeface="Courier New" panose="02070309020205020404" pitchFamily="49" charset="0"/>
              </a:rPr>
              <a:t>int</a:t>
            </a:r>
            <a:r>
              <a:rPr lang="en-US" altLang="zh-CN" sz="1400" b="1" dirty="0" smtClean="0">
                <a:solidFill>
                  <a:srgbClr val="003399"/>
                </a:solidFill>
                <a:latin typeface="Courier New" panose="02070309020205020404" pitchFamily="49" charset="0"/>
              </a:rPr>
              <a:t> k; 0</a:t>
            </a:r>
            <a:r>
              <a:rPr lang="en-US" altLang="zh-CN" sz="1400" b="1" dirty="0">
                <a:solidFill>
                  <a:srgbClr val="003399"/>
                </a:solidFill>
                <a:latin typeface="Courier New" panose="02070309020205020404" pitchFamily="49" charset="0"/>
              </a:rPr>
              <a:t>&lt;=k&lt;</a:t>
            </a:r>
            <a:r>
              <a:rPr lang="en-US" altLang="zh-CN" sz="1400" b="1" dirty="0" err="1">
                <a:solidFill>
                  <a:srgbClr val="003399"/>
                </a:solidFill>
                <a:latin typeface="Courier New" panose="02070309020205020404" pitchFamily="49" charset="0"/>
              </a:rPr>
              <a:t>a.size</a:t>
            </a:r>
            <a:r>
              <a:rPr lang="en-US" altLang="zh-CN" sz="1400" b="1" dirty="0">
                <a:solidFill>
                  <a:srgbClr val="003399"/>
                </a:solidFill>
                <a:latin typeface="Courier New" panose="02070309020205020404" pitchFamily="49" charset="0"/>
              </a:rPr>
              <a:t>;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d </a:t>
            </a:r>
            <a:r>
              <a:rPr lang="en-US" altLang="zh-CN" sz="1400" b="1" dirty="0">
                <a:solidFill>
                  <a:srgbClr val="003399"/>
                </a:solidFill>
                <a:latin typeface="Courier New" panose="02070309020205020404" pitchFamily="49" charset="0"/>
              </a:rPr>
              <a:t>!=a[k].</a:t>
            </a:r>
            <a:r>
              <a:rPr lang="en-US" altLang="zh-CN" sz="1400" b="1" dirty="0" smtClean="0">
                <a:solidFill>
                  <a:srgbClr val="003399"/>
                </a:solidFill>
                <a:latin typeface="Courier New" panose="02070309020205020404" pitchFamily="49" charset="0"/>
              </a:rPr>
              <a:t>d)==&gt; </a:t>
            </a:r>
            <a:r>
              <a:rPr lang="en-US" altLang="zh-CN" sz="1400" b="1" dirty="0">
                <a:solidFill>
                  <a:srgbClr val="003399"/>
                </a:solidFill>
                <a:latin typeface="Courier New" panose="02070309020205020404" pitchFamily="49" charset="0"/>
              </a:rPr>
              <a:t>(\exist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j; 0&lt;=</a:t>
            </a:r>
            <a:r>
              <a:rPr lang="en-US" altLang="zh-CN" sz="1400" b="1" dirty="0" smtClean="0">
                <a:solidFill>
                  <a:srgbClr val="003399"/>
                </a:solidFill>
                <a:latin typeface="Courier New" panose="02070309020205020404" pitchFamily="49" charset="0"/>
              </a:rPr>
              <a:t>j&lt;</a:t>
            </a:r>
            <a:r>
              <a:rPr lang="en-US" altLang="zh-CN" sz="1400" b="1" dirty="0" err="1" smtClean="0">
                <a:solidFill>
                  <a:srgbClr val="003399"/>
                </a:solidFill>
                <a:latin typeface="Courier New" panose="02070309020205020404" pitchFamily="49" charset="0"/>
              </a:rPr>
              <a:t>this.size</a:t>
            </a:r>
            <a:r>
              <a:rPr lang="en-US" altLang="zh-CN" sz="1400" b="1" dirty="0">
                <a:solidFill>
                  <a:srgbClr val="003399"/>
                </a:solidFill>
                <a:latin typeface="Courier New" panose="02070309020205020404" pitchFamily="49" charset="0"/>
              </a:rPr>
              <a:t>;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d==</a:t>
            </a:r>
            <a:r>
              <a:rPr lang="en-US" altLang="zh-CN" sz="1400" b="1" dirty="0">
                <a:solidFill>
                  <a:srgbClr val="003399"/>
                </a:solidFill>
                <a:latin typeface="Courier New" panose="02070309020205020404" pitchFamily="49" charset="0"/>
              </a:rPr>
              <a:t>this[j].</a:t>
            </a:r>
            <a:r>
              <a:rPr lang="en-US" altLang="zh-CN" sz="1400" b="1" dirty="0" smtClean="0">
                <a:solidFill>
                  <a:srgbClr val="003399"/>
                </a:solidFill>
                <a:latin typeface="Courier New" panose="02070309020205020404" pitchFamily="49" charset="0"/>
              </a:rPr>
              <a:t>d </a:t>
            </a:r>
            <a:r>
              <a:rPr lang="en-US" altLang="zh-CN" sz="1400" b="1" dirty="0">
                <a:solidFill>
                  <a:srgbClr val="003399"/>
                </a:solidFill>
                <a:latin typeface="Courier New" panose="02070309020205020404" pitchFamily="49" charset="0"/>
              </a:rPr>
              <a:t>&amp;&amp;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 == this[j].c</a:t>
            </a:r>
            <a:r>
              <a:rPr lang="en-US" altLang="zh-CN" sz="1400" b="1" dirty="0" smtClean="0">
                <a:solidFill>
                  <a:srgbClr val="003399"/>
                </a:solidFill>
                <a:latin typeface="Courier New" panose="02070309020205020404" pitchFamily="49" charset="0"/>
              </a:rPr>
              <a:t>));</a:t>
            </a:r>
            <a:endParaRPr lang="en-US" altLang="zh-CN" sz="1400" b="1" dirty="0">
              <a:solidFill>
                <a:srgbClr val="003399"/>
              </a:solidFill>
              <a:latin typeface="Courier New" panose="02070309020205020404" pitchFamily="49" charset="0"/>
            </a:endParaRPr>
          </a:p>
          <a:p>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a:solidFill>
                  <a:srgbClr val="003399"/>
                </a:solidFill>
                <a:latin typeface="Courier New" panose="02070309020205020404" pitchFamily="49" charset="0"/>
              </a:rPr>
              <a:t>;\exist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j,k</a:t>
            </a:r>
            <a:r>
              <a:rPr lang="en-US" altLang="zh-CN" sz="1400" b="1" dirty="0">
                <a:solidFill>
                  <a:srgbClr val="003399"/>
                </a:solidFill>
                <a:latin typeface="Courier New" panose="02070309020205020404" pitchFamily="49" charset="0"/>
              </a:rPr>
              <a:t>; 0&lt;=j&lt;this.size;0&lt;=</a:t>
            </a:r>
            <a:r>
              <a:rPr lang="en-US" altLang="zh-CN" sz="1400" b="1" dirty="0" smtClean="0">
                <a:solidFill>
                  <a:srgbClr val="003399"/>
                </a:solidFill>
                <a:latin typeface="Courier New" panose="02070309020205020404" pitchFamily="49" charset="0"/>
              </a:rPr>
              <a:t>k&lt;</a:t>
            </a:r>
            <a:r>
              <a:rPr lang="en-US" altLang="zh-CN" sz="1400" b="1" dirty="0" err="1" smtClean="0">
                <a:solidFill>
                  <a:srgbClr val="003399"/>
                </a:solidFill>
                <a:latin typeface="Courier New" panose="02070309020205020404" pitchFamily="49" charset="0"/>
              </a:rPr>
              <a:t>a.size</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d==</a:t>
            </a:r>
            <a:r>
              <a:rPr lang="en-US" altLang="zh-CN" sz="1400" b="1" dirty="0">
                <a:solidFill>
                  <a:srgbClr val="003399"/>
                </a:solidFill>
                <a:latin typeface="Courier New" panose="02070309020205020404" pitchFamily="49" charset="0"/>
              </a:rPr>
              <a:t>this[j].</a:t>
            </a:r>
            <a:r>
              <a:rPr lang="en-US" altLang="zh-CN" sz="1400" b="1" dirty="0" smtClean="0">
                <a:solidFill>
                  <a:srgbClr val="003399"/>
                </a:solidFill>
                <a:latin typeface="Courier New" panose="02070309020205020404" pitchFamily="49" charset="0"/>
              </a:rPr>
              <a:t>d==</a:t>
            </a:r>
            <a:r>
              <a:rPr lang="en-US" altLang="zh-CN" sz="1400" b="1" dirty="0">
                <a:solidFill>
                  <a:srgbClr val="003399"/>
                </a:solidFill>
                <a:latin typeface="Courier New" panose="02070309020205020404" pitchFamily="49" charset="0"/>
              </a:rPr>
              <a:t>a[k].</a:t>
            </a:r>
            <a:r>
              <a:rPr lang="en-US" altLang="zh-CN" sz="1400" b="1" dirty="0" smtClean="0">
                <a:solidFill>
                  <a:srgbClr val="003399"/>
                </a:solidFill>
                <a:latin typeface="Courier New" panose="02070309020205020404" pitchFamily="49" charset="0"/>
              </a:rPr>
              <a:t>d)==&gt;(\</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 == this[j].</a:t>
            </a:r>
            <a:r>
              <a:rPr lang="en-US" altLang="zh-CN" sz="1400" b="1" dirty="0" err="1">
                <a:solidFill>
                  <a:srgbClr val="003399"/>
                </a:solidFill>
                <a:latin typeface="Courier New" panose="02070309020205020404" pitchFamily="49" charset="0"/>
              </a:rPr>
              <a:t>c+a</a:t>
            </a:r>
            <a:r>
              <a:rPr lang="en-US" altLang="zh-CN" sz="1400" b="1" dirty="0">
                <a:solidFill>
                  <a:srgbClr val="003399"/>
                </a:solidFill>
                <a:latin typeface="Courier New" panose="02070309020205020404" pitchFamily="49" charset="0"/>
              </a:rPr>
              <a:t>[k].c</a:t>
            </a:r>
            <a:r>
              <a:rPr lang="en-US" altLang="zh-CN" sz="1400" b="1" dirty="0" smtClean="0">
                <a:solidFill>
                  <a:srgbClr val="003399"/>
                </a:solidFill>
                <a:latin typeface="Courier New" panose="02070309020205020404" pitchFamily="49" charset="0"/>
              </a:rPr>
              <a:t>));</a:t>
            </a:r>
            <a:endParaRPr lang="zh-CN" altLang="en-US" sz="1400" dirty="0"/>
          </a:p>
        </p:txBody>
      </p:sp>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内容占位符 2"/>
          <p:cNvSpPr>
            <a:spLocks noGrp="1"/>
          </p:cNvSpPr>
          <p:nvPr>
            <p:ph idx="1"/>
          </p:nvPr>
        </p:nvSpPr>
        <p:spPr>
          <a:xfrm>
            <a:off x="436415" y="1825625"/>
            <a:ext cx="3248891" cy="4422775"/>
          </a:xfrm>
        </p:spPr>
        <p:txBody>
          <a:bodyPr>
            <a:normAutofit/>
          </a:bodyPr>
          <a:lstStyle/>
          <a:p>
            <a:r>
              <a:rPr lang="en-US" altLang="zh-CN" dirty="0" smtClean="0"/>
              <a:t>Poly</a:t>
            </a:r>
          </a:p>
          <a:p>
            <a:pPr lvl="1"/>
            <a:r>
              <a:rPr lang="zh-CN" altLang="en-US" dirty="0" smtClean="0"/>
              <a:t>数据存储：</a:t>
            </a:r>
            <a:r>
              <a:rPr lang="en-US" altLang="zh-CN" dirty="0" err="1" smtClean="0"/>
              <a:t>int</a:t>
            </a:r>
            <a:r>
              <a:rPr lang="en-US" altLang="zh-CN" dirty="0" smtClean="0"/>
              <a:t> [] terms; </a:t>
            </a:r>
            <a:r>
              <a:rPr lang="en-US" altLang="zh-CN" dirty="0" err="1" smtClean="0"/>
              <a:t>int</a:t>
            </a:r>
            <a:r>
              <a:rPr lang="en-US" altLang="zh-CN" dirty="0" smtClean="0"/>
              <a:t> </a:t>
            </a:r>
            <a:r>
              <a:rPr lang="en-US" altLang="zh-CN" dirty="0" err="1" smtClean="0"/>
              <a:t>deg</a:t>
            </a:r>
            <a:r>
              <a:rPr lang="en-US" altLang="zh-CN" dirty="0" smtClean="0"/>
              <a:t>;</a:t>
            </a:r>
          </a:p>
          <a:p>
            <a:pPr lvl="2"/>
            <a:r>
              <a:rPr lang="zh-CN" altLang="en-US" dirty="0" smtClean="0"/>
              <a:t>使用下标</a:t>
            </a:r>
            <a:r>
              <a:rPr lang="en-US" altLang="zh-CN" dirty="0" err="1" smtClean="0"/>
              <a:t>i</a:t>
            </a:r>
            <a:r>
              <a:rPr lang="zh-CN" altLang="en-US" dirty="0" smtClean="0"/>
              <a:t>表示多项式的幂</a:t>
            </a:r>
            <a:r>
              <a:rPr lang="en-US" altLang="zh-CN" dirty="0" smtClean="0"/>
              <a:t>(</a:t>
            </a:r>
            <a:r>
              <a:rPr lang="zh-CN" altLang="en-US" dirty="0" smtClean="0"/>
              <a:t>隐含存储</a:t>
            </a:r>
            <a:r>
              <a:rPr lang="en-US" altLang="zh-CN" dirty="0" smtClean="0"/>
              <a:t>)</a:t>
            </a:r>
            <a:r>
              <a:rPr lang="zh-CN" altLang="en-US" dirty="0" smtClean="0"/>
              <a:t>，</a:t>
            </a:r>
            <a:r>
              <a:rPr lang="en-US" altLang="zh-CN" dirty="0" smtClean="0"/>
              <a:t>terms[</a:t>
            </a:r>
            <a:r>
              <a:rPr lang="en-US" altLang="zh-CN" dirty="0" err="1" smtClean="0"/>
              <a:t>i</a:t>
            </a:r>
            <a:r>
              <a:rPr lang="en-US" altLang="zh-CN" dirty="0" smtClean="0"/>
              <a:t>]</a:t>
            </a:r>
            <a:r>
              <a:rPr lang="zh-CN" altLang="en-US" dirty="0" smtClean="0"/>
              <a:t>表示对应的系数</a:t>
            </a:r>
            <a:endParaRPr lang="en-US" altLang="zh-CN" dirty="0" smtClean="0"/>
          </a:p>
          <a:p>
            <a:pPr lvl="2"/>
            <a:r>
              <a:rPr lang="en-US" altLang="zh-CN" dirty="0" err="1" smtClean="0"/>
              <a:t>deg</a:t>
            </a:r>
            <a:r>
              <a:rPr lang="zh-CN" altLang="en-US" dirty="0" smtClean="0"/>
              <a:t>为各个项中最大的幂</a:t>
            </a:r>
            <a:endParaRPr lang="en-US" altLang="zh-CN" dirty="0" smtClean="0"/>
          </a:p>
          <a:p>
            <a:pPr lvl="1"/>
            <a:r>
              <a:rPr lang="zh-CN" altLang="en-US" dirty="0" smtClean="0"/>
              <a:t>可能会带来大量的存储冗余</a:t>
            </a:r>
            <a:endParaRPr lang="en-US" altLang="zh-CN" dirty="0" smtClean="0"/>
          </a:p>
          <a:p>
            <a:pPr lvl="2"/>
            <a:r>
              <a:rPr lang="en-US" altLang="zh-CN" dirty="0" smtClean="0"/>
              <a:t>x+2x</a:t>
            </a:r>
            <a:r>
              <a:rPr lang="en-US" altLang="zh-CN" baseline="30000" dirty="0" smtClean="0"/>
              <a:t>100</a:t>
            </a:r>
            <a:endParaRPr lang="zh-CN" altLang="en-US" baseline="30000" dirty="0"/>
          </a:p>
        </p:txBody>
      </p:sp>
      <p:sp>
        <p:nvSpPr>
          <p:cNvPr id="4" name="矩形 3"/>
          <p:cNvSpPr/>
          <p:nvPr/>
        </p:nvSpPr>
        <p:spPr>
          <a:xfrm>
            <a:off x="3782294" y="1517208"/>
            <a:ext cx="8271163" cy="584775"/>
          </a:xfrm>
          <a:prstGeom prst="rect">
            <a:avLst/>
          </a:prstGeom>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Poly add (Poly a) </a:t>
            </a:r>
            <a:r>
              <a:rPr lang="en-US" altLang="zh-CN" sz="1600" b="1" dirty="0">
                <a:solidFill>
                  <a:srgbClr val="7F0055"/>
                </a:solidFill>
                <a:latin typeface="Consolas" panose="020B0609020204030204" pitchFamily="49" charset="0"/>
              </a:rPr>
              <a:t>throws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NullPointerException</a:t>
            </a:r>
            <a:endParaRPr lang="en-US" altLang="zh-CN" sz="1600" b="1" dirty="0">
              <a:solidFill>
                <a:srgbClr val="000000"/>
              </a:solidFill>
              <a:latin typeface="Consolas" panose="020B0609020204030204" pitchFamily="49" charset="0"/>
            </a:endParaRPr>
          </a:p>
          <a:p>
            <a:r>
              <a:rPr lang="en-US" altLang="zh-CN" sz="1600" dirty="0" smtClean="0">
                <a:solidFill>
                  <a:srgbClr val="3F7F5F"/>
                </a:solidFill>
                <a:latin typeface="Consolas" panose="020B0609020204030204" pitchFamily="49" charset="0"/>
              </a:rPr>
              <a:t>//</a:t>
            </a:r>
            <a:r>
              <a:rPr lang="en-US" altLang="zh-CN" sz="1600" dirty="0">
                <a:solidFill>
                  <a:srgbClr val="3F7F5F"/>
                </a:solidFill>
                <a:latin typeface="Consolas" panose="020B0609020204030204" pitchFamily="49" charset="0"/>
              </a:rPr>
              <a:t>effects: If a is null throws </a:t>
            </a:r>
            <a:r>
              <a:rPr lang="en-US" altLang="zh-CN" sz="1600" dirty="0" err="1">
                <a:solidFill>
                  <a:srgbClr val="3F7F5F"/>
                </a:solidFill>
                <a:latin typeface="Consolas" panose="020B0609020204030204" pitchFamily="49" charset="0"/>
              </a:rPr>
              <a:t>NullPointerException</a:t>
            </a:r>
            <a:r>
              <a:rPr lang="en-US" altLang="zh-CN" sz="1600" dirty="0">
                <a:solidFill>
                  <a:srgbClr val="3F7F5F"/>
                </a:solidFill>
                <a:latin typeface="Consolas" panose="020B0609020204030204" pitchFamily="49" charset="0"/>
              </a:rPr>
              <a:t>, else returns </a:t>
            </a:r>
            <a:r>
              <a:rPr lang="en-US" altLang="zh-CN" sz="1600" dirty="0" err="1" smtClean="0">
                <a:solidFill>
                  <a:srgbClr val="3F7F5F"/>
                </a:solidFill>
                <a:latin typeface="Consolas" panose="020B0609020204030204" pitchFamily="49" charset="0"/>
              </a:rPr>
              <a:t>this+a</a:t>
            </a:r>
            <a:endParaRPr lang="zh-CN" altLang="en-US" sz="1600"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19</a:t>
            </a:fld>
            <a:endParaRPr lang="zh-CN" altLang="en-US"/>
          </a:p>
        </p:txBody>
      </p:sp>
      <p:sp>
        <p:nvSpPr>
          <p:cNvPr id="7" name="矩形 6"/>
          <p:cNvSpPr/>
          <p:nvPr/>
        </p:nvSpPr>
        <p:spPr>
          <a:xfrm>
            <a:off x="3733799" y="2056686"/>
            <a:ext cx="8319657" cy="4647426"/>
          </a:xfrm>
          <a:prstGeom prst="rect">
            <a:avLst/>
          </a:prstGeom>
          <a:solidFill>
            <a:schemeClr val="bg1"/>
          </a:solidFill>
        </p:spPr>
        <p:txBody>
          <a:bodyPr wrap="square">
            <a:spAutoFit/>
          </a:bodyPr>
          <a:lstStyle/>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(a==</a:t>
            </a:r>
            <a:r>
              <a:rPr lang="en-US" altLang="zh-CN" sz="1600" b="1" dirty="0">
                <a:solidFill>
                  <a:srgbClr val="7F0055"/>
                </a:solidFill>
                <a:latin typeface="Consolas" panose="020B0609020204030204" pitchFamily="49" charset="0"/>
              </a:rPr>
              <a:t>null</a:t>
            </a:r>
            <a:r>
              <a:rPr lang="en-US" altLang="zh-CN" sz="1600" b="1" dirty="0">
                <a:solidFill>
                  <a:srgbClr val="000000"/>
                </a:solidFill>
                <a:latin typeface="Consolas" panose="020B0609020204030204" pitchFamily="49" charset="0"/>
              </a:rPr>
              <a:t>)</a:t>
            </a:r>
            <a:r>
              <a:rPr lang="en-US" altLang="zh-CN" sz="1600" b="1" dirty="0">
                <a:solidFill>
                  <a:srgbClr val="7F0055"/>
                </a:solidFill>
                <a:latin typeface="Consolas" panose="020B0609020204030204" pitchFamily="49" charset="0"/>
              </a:rPr>
              <a:t>throw</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NullPointerException</a:t>
            </a:r>
            <a:r>
              <a:rPr lang="en-US" altLang="zh-CN" sz="1600" b="1" dirty="0">
                <a:solidFill>
                  <a:srgbClr val="000000"/>
                </a:solidFill>
                <a:latin typeface="Consolas" panose="020B0609020204030204" pitchFamily="49" charset="0"/>
              </a:rPr>
              <a:t>(</a:t>
            </a:r>
            <a:r>
              <a:rPr lang="en-US" altLang="zh-CN" sz="1600" b="1" dirty="0">
                <a:solidFill>
                  <a:srgbClr val="2A00FF"/>
                </a:solidFill>
                <a:latin typeface="Consolas" panose="020B0609020204030204" pitchFamily="49" charset="0"/>
              </a:rPr>
              <a:t>"Poly add(Poly)"</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newdeg</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Poly </a:t>
            </a:r>
            <a:r>
              <a:rPr lang="en-US" altLang="zh-CN" sz="1600" dirty="0" err="1">
                <a:solidFill>
                  <a:srgbClr val="000000"/>
                </a:solidFill>
                <a:latin typeface="Consolas" panose="020B0609020204030204" pitchFamily="49" charset="0"/>
              </a:rPr>
              <a:t>lg,sm</a:t>
            </a:r>
            <a:r>
              <a:rPr lang="en-US" altLang="zh-CN" sz="1600" dirty="0">
                <a:solidFill>
                  <a:srgbClr val="000000"/>
                </a:solidFill>
                <a:latin typeface="Consolas" panose="020B0609020204030204" pitchFamily="49" charset="0"/>
              </a:rPr>
              <a:t>;</a:t>
            </a:r>
          </a:p>
          <a:p>
            <a:r>
              <a:rPr lang="en-US" altLang="zh-CN" sz="1600" b="1" dirty="0">
                <a:solidFill>
                  <a:srgbClr val="7F0055"/>
                </a:solidFill>
                <a:latin typeface="Consolas" panose="020B0609020204030204" pitchFamily="49" charset="0"/>
              </a:rPr>
              <a:t>    if</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&gt; </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lg</a:t>
            </a:r>
            <a:r>
              <a:rPr lang="en-US" altLang="zh-CN" sz="1600" b="1" dirty="0">
                <a:solidFill>
                  <a:srgbClr val="000000"/>
                </a:solidFill>
                <a:latin typeface="Consolas" panose="020B0609020204030204" pitchFamily="49" charset="0"/>
              </a:rPr>
              <a:t> = </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;sm</a:t>
            </a:r>
            <a:r>
              <a:rPr lang="en-US" altLang="zh-CN" sz="1600" b="1" dirty="0">
                <a:solidFill>
                  <a:srgbClr val="000000"/>
                </a:solidFill>
                <a:latin typeface="Consolas" panose="020B0609020204030204" pitchFamily="49" charset="0"/>
              </a:rPr>
              <a:t>=a;} </a:t>
            </a:r>
            <a:r>
              <a:rPr lang="en-US" altLang="zh-CN" sz="1600" b="1" dirty="0">
                <a:solidFill>
                  <a:srgbClr val="7F0055"/>
                </a:solidFill>
                <a:latin typeface="Consolas" panose="020B0609020204030204" pitchFamily="49" charset="0"/>
              </a:rPr>
              <a:t>else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lg</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a;sm</a:t>
            </a:r>
            <a:r>
              <a:rPr lang="en-US" altLang="zh-CN" sz="1600" b="1" dirty="0">
                <a:solidFill>
                  <a:srgbClr val="000000"/>
                </a:solidFill>
                <a:latin typeface="Consolas" panose="020B0609020204030204" pitchFamily="49" charset="0"/>
              </a:rPr>
              <a:t>=</a:t>
            </a:r>
            <a:r>
              <a:rPr lang="en-US" altLang="zh-CN" sz="1600" b="1" dirty="0">
                <a:solidFill>
                  <a:srgbClr val="7F0055"/>
                </a:solidFill>
                <a:latin typeface="Consolas" panose="020B0609020204030204" pitchFamily="49" charset="0"/>
              </a:rPr>
              <a:t>this</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newdeg</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lg.</a:t>
            </a:r>
            <a:r>
              <a:rPr lang="en-US" altLang="zh-CN" sz="1600" dirty="0" err="1">
                <a:solidFill>
                  <a:srgbClr val="0000C0"/>
                </a:solidFill>
                <a:latin typeface="Consolas" panose="020B0609020204030204" pitchFamily="49" charset="0"/>
              </a:rPr>
              <a:t>deg</a:t>
            </a:r>
            <a:r>
              <a:rPr lang="en-US" altLang="zh-CN" sz="1600" dirty="0">
                <a:solidFill>
                  <a:srgbClr val="000000"/>
                </a:solidFill>
                <a:latin typeface="Consolas" panose="020B0609020204030204" pitchFamily="49" charset="0"/>
              </a:rPr>
              <a:t>;</a:t>
            </a:r>
          </a:p>
          <a:p>
            <a:r>
              <a:rPr lang="en-US" altLang="zh-CN" sz="1600" b="1" dirty="0">
                <a:solidFill>
                  <a:srgbClr val="7F0055"/>
                </a:solidFill>
                <a:latin typeface="Consolas" panose="020B0609020204030204" pitchFamily="49" charset="0"/>
              </a:rPr>
              <a:t>    if</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deg</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&gt;0;i--)</a:t>
            </a:r>
          </a:p>
          <a:p>
            <a:r>
              <a:rPr lang="en-US" altLang="zh-CN" sz="1600" dirty="0" smtClean="0">
                <a:solidFill>
                  <a:srgbClr val="000000"/>
                </a:solidFill>
                <a:latin typeface="Consolas" panose="020B0609020204030204" pitchFamily="49" charset="0"/>
              </a:rPr>
              <a:t>     </a:t>
            </a:r>
            <a:r>
              <a:rPr lang="en-US" altLang="zh-CN" sz="1600" dirty="0" smtClean="0">
                <a:solidFill>
                  <a:srgbClr val="000000"/>
                </a:solidFill>
                <a:latin typeface="Consolas" panose="020B0609020204030204" pitchFamily="49" charset="0"/>
              </a:rPr>
              <a:t>    </a:t>
            </a:r>
            <a:r>
              <a:rPr lang="en-US" altLang="zh-CN" sz="1600" b="1" dirty="0" smtClean="0">
                <a:solidFill>
                  <a:srgbClr val="7F0055"/>
                </a:solidFill>
                <a:latin typeface="Consolas" panose="020B0609020204030204" pitchFamily="49" charset="0"/>
              </a:rPr>
              <a:t>if</a:t>
            </a:r>
            <a:r>
              <a:rPr lang="en-US" altLang="zh-CN" sz="1600" b="1" dirty="0" smtClean="0">
                <a:solidFill>
                  <a:srgbClr val="000000"/>
                </a:solidFill>
                <a:latin typeface="Consolas" panose="020B0609020204030204" pitchFamily="49" charset="0"/>
              </a:rPr>
              <a:t>(</a:t>
            </a:r>
            <a:r>
              <a:rPr lang="en-US" altLang="zh-CN" sz="1600" b="1" dirty="0" err="1" smtClean="0">
                <a:solidFill>
                  <a:srgbClr val="7F0055"/>
                </a:solidFill>
                <a:latin typeface="Consolas" panose="020B0609020204030204" pitchFamily="49" charset="0"/>
              </a:rPr>
              <a:t>this</a:t>
            </a:r>
            <a:r>
              <a:rPr lang="en-US" altLang="zh-CN" sz="1600" b="1" dirty="0" err="1" smtClean="0">
                <a:solidFill>
                  <a:srgbClr val="000000"/>
                </a:solidFill>
                <a:latin typeface="Consolas" panose="020B0609020204030204" pitchFamily="49" charset="0"/>
              </a:rPr>
              <a:t>.</a:t>
            </a:r>
            <a:r>
              <a:rPr lang="en-US" altLang="zh-CN" sz="1600" b="1" dirty="0" err="1" smtClean="0">
                <a:solidFill>
                  <a:srgbClr val="0000C0"/>
                </a:solidFill>
                <a:latin typeface="Consolas" panose="020B0609020204030204" pitchFamily="49" charset="0"/>
              </a:rPr>
              <a:t>terms</a:t>
            </a:r>
            <a:r>
              <a:rPr lang="en-US" altLang="zh-CN" sz="1600" b="1" dirty="0" smtClean="0">
                <a:solidFill>
                  <a:srgbClr val="000000"/>
                </a:solidFill>
                <a:latin typeface="Consolas" panose="020B0609020204030204" pitchFamily="49" charset="0"/>
              </a:rPr>
              <a:t>[</a:t>
            </a:r>
            <a:r>
              <a:rPr lang="en-US" altLang="zh-CN" sz="1600" b="1" dirty="0" err="1" smtClean="0">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terms</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]!=0)</a:t>
            </a:r>
            <a:r>
              <a:rPr lang="en-US" altLang="zh-CN" sz="1600" b="1" dirty="0" err="1">
                <a:solidFill>
                  <a:srgbClr val="7F0055"/>
                </a:solidFill>
                <a:latin typeface="Consolas" panose="020B0609020204030204" pitchFamily="49" charset="0"/>
              </a:rPr>
              <a:t>break</a:t>
            </a:r>
            <a:r>
              <a:rPr lang="en-US" altLang="zh-CN" sz="1600" b="1" dirty="0" err="1">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else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newdeg</a:t>
            </a:r>
            <a:r>
              <a:rPr lang="en-US" altLang="zh-CN" sz="1600" b="1" dirty="0">
                <a:solidFill>
                  <a:srgbClr val="000000"/>
                </a:solidFill>
                <a:latin typeface="Consolas" panose="020B0609020204030204" pitchFamily="49" charset="0"/>
              </a:rPr>
              <a:t> = newdeg-1;</a:t>
            </a:r>
          </a:p>
          <a:p>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Poly p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Poly(</a:t>
            </a:r>
            <a:r>
              <a:rPr lang="en-US" altLang="zh-CN" sz="1600" b="1" dirty="0" err="1">
                <a:solidFill>
                  <a:srgbClr val="000000"/>
                </a:solidFill>
                <a:latin typeface="Consolas" panose="020B0609020204030204" pitchFamily="49" charset="0"/>
              </a:rPr>
              <a:t>newdeg</a:t>
            </a:r>
            <a:r>
              <a:rPr lang="en-US" altLang="zh-CN" sz="1600" b="1" dirty="0">
                <a:solidFill>
                  <a:srgbClr val="000000"/>
                </a:solidFill>
                <a:latin typeface="Consolas" panose="020B0609020204030204" pitchFamily="49" charset="0"/>
              </a:rPr>
              <a:t>);</a:t>
            </a:r>
          </a:p>
          <a:p>
            <a:r>
              <a:rPr lang="zh-CN" altLang="en-US" sz="1600"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=0;i&lt;</a:t>
            </a:r>
            <a:r>
              <a:rPr lang="en-US" altLang="zh-CN" sz="1600" b="1" dirty="0" err="1">
                <a:solidFill>
                  <a:srgbClr val="000000"/>
                </a:solidFill>
                <a:latin typeface="Consolas" panose="020B0609020204030204" pitchFamily="49" charset="0"/>
              </a:rPr>
              <a:t>sm.</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&amp;&amp;</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&lt;=</a:t>
            </a:r>
            <a:r>
              <a:rPr lang="en-US" altLang="zh-CN" sz="1600" b="1" dirty="0" err="1">
                <a:solidFill>
                  <a:srgbClr val="000000"/>
                </a:solidFill>
                <a:latin typeface="Consolas" panose="020B0609020204030204" pitchFamily="49" charset="0"/>
              </a:rPr>
              <a:t>newdeg;i</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a:t>
            </a:r>
            <a:r>
              <a:rPr lang="en-US" altLang="zh-CN" sz="1600" dirty="0" err="1">
                <a:solidFill>
                  <a:srgbClr val="0000C0"/>
                </a:solidFill>
                <a:latin typeface="Consolas" panose="020B0609020204030204" pitchFamily="49" charset="0"/>
              </a:rPr>
              <a:t>terms</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terms</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terms</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j=</a:t>
            </a:r>
            <a:r>
              <a:rPr lang="en-US" altLang="zh-CN" sz="1600" b="1" dirty="0" err="1">
                <a:solidFill>
                  <a:srgbClr val="000000"/>
                </a:solidFill>
                <a:latin typeface="Consolas" panose="020B0609020204030204" pitchFamily="49" charset="0"/>
              </a:rPr>
              <a:t>i;j</a:t>
            </a:r>
            <a:r>
              <a:rPr lang="en-US" altLang="zh-CN" sz="1600" b="1" dirty="0">
                <a:solidFill>
                  <a:srgbClr val="000000"/>
                </a:solidFill>
                <a:latin typeface="Consolas" panose="020B0609020204030204" pitchFamily="49" charset="0"/>
              </a:rPr>
              <a:t>&lt;=</a:t>
            </a:r>
            <a:r>
              <a:rPr lang="en-US" altLang="zh-CN" sz="1600" b="1" dirty="0" err="1">
                <a:solidFill>
                  <a:srgbClr val="000000"/>
                </a:solidFill>
                <a:latin typeface="Consolas" panose="020B0609020204030204" pitchFamily="49" charset="0"/>
              </a:rPr>
              <a:t>newdeg;j</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a:t>
            </a:r>
            <a:r>
              <a:rPr lang="en-US" altLang="zh-CN" sz="1600" dirty="0" err="1">
                <a:solidFill>
                  <a:srgbClr val="0000C0"/>
                </a:solidFill>
                <a:latin typeface="Consolas" panose="020B0609020204030204" pitchFamily="49" charset="0"/>
              </a:rPr>
              <a:t>terms</a:t>
            </a:r>
            <a:r>
              <a:rPr lang="en-US" altLang="zh-CN" sz="1600" dirty="0">
                <a:solidFill>
                  <a:srgbClr val="000000"/>
                </a:solidFill>
                <a:latin typeface="Consolas" panose="020B0609020204030204" pitchFamily="49" charset="0"/>
              </a:rPr>
              <a:t>[j] = </a:t>
            </a:r>
            <a:r>
              <a:rPr lang="en-US" altLang="zh-CN" sz="1600" dirty="0" err="1">
                <a:solidFill>
                  <a:srgbClr val="000000"/>
                </a:solidFill>
                <a:latin typeface="Consolas" panose="020B0609020204030204" pitchFamily="49" charset="0"/>
              </a:rPr>
              <a:t>lg.</a:t>
            </a:r>
            <a:r>
              <a:rPr lang="en-US" altLang="zh-CN" sz="1600" dirty="0" err="1">
                <a:solidFill>
                  <a:srgbClr val="0000C0"/>
                </a:solidFill>
                <a:latin typeface="Consolas" panose="020B0609020204030204" pitchFamily="49" charset="0"/>
              </a:rPr>
              <a:t>terms</a:t>
            </a:r>
            <a:r>
              <a:rPr lang="en-US" altLang="zh-CN" sz="1600" dirty="0">
                <a:solidFill>
                  <a:srgbClr val="000000"/>
                </a:solidFill>
                <a:latin typeface="Consolas" panose="020B0609020204030204" pitchFamily="49" charset="0"/>
              </a:rPr>
              <a:t>[j];</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return</a:t>
            </a:r>
            <a:r>
              <a:rPr lang="en-US" altLang="zh-CN" sz="1600" b="1" dirty="0">
                <a:solidFill>
                  <a:srgbClr val="000000"/>
                </a:solidFill>
                <a:latin typeface="Consolas" panose="020B0609020204030204" pitchFamily="49" charset="0"/>
              </a:rPr>
              <a:t> p</a:t>
            </a:r>
            <a:r>
              <a:rPr lang="en-US" altLang="zh-CN" sz="1600" b="1" dirty="0" smtClean="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771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数据抽象规格</a:t>
            </a:r>
            <a:endParaRPr lang="en-US" altLang="zh-CN" dirty="0" smtClean="0"/>
          </a:p>
          <a:p>
            <a:r>
              <a:rPr lang="zh-CN" altLang="en-US" dirty="0" smtClean="0"/>
              <a:t>如何使用数据抽象</a:t>
            </a:r>
            <a:endParaRPr lang="en-US" altLang="zh-CN" dirty="0" smtClean="0"/>
          </a:p>
          <a:p>
            <a:r>
              <a:rPr lang="zh-CN" altLang="en-US" dirty="0" smtClean="0"/>
              <a:t>数据抽象的实现</a:t>
            </a:r>
            <a:endParaRPr lang="en-US" altLang="zh-CN" dirty="0" smtClean="0"/>
          </a:p>
          <a:p>
            <a:r>
              <a:rPr lang="zh-CN" altLang="en-US" dirty="0" smtClean="0"/>
              <a:t>抽象函数与表达不变式</a:t>
            </a:r>
            <a:endParaRPr lang="en-US" altLang="zh-CN" dirty="0" smtClean="0"/>
          </a:p>
          <a:p>
            <a:r>
              <a:rPr lang="zh-CN" altLang="en-US" dirty="0" smtClean="0"/>
              <a:t>表达不变式的实现</a:t>
            </a:r>
            <a:endParaRPr lang="en-US" altLang="zh-CN" dirty="0" smtClean="0"/>
          </a:p>
          <a:p>
            <a:r>
              <a:rPr lang="zh-CN" altLang="en-US" dirty="0"/>
              <a:t>作业</a:t>
            </a:r>
            <a:endParaRPr lang="en-US" altLang="zh-CN" dirty="0" smtClean="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a:t>
            </a:fld>
            <a:endParaRPr lang="zh-CN" altLang="en-US"/>
          </a:p>
        </p:txBody>
      </p:sp>
    </p:spTree>
    <p:extLst>
      <p:ext uri="{BB962C8B-B14F-4D97-AF65-F5344CB8AC3E}">
        <p14:creationId xmlns:p14="http://schemas.microsoft.com/office/powerpoint/2010/main" val="3461865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内容占位符 2"/>
          <p:cNvSpPr>
            <a:spLocks noGrp="1"/>
          </p:cNvSpPr>
          <p:nvPr>
            <p:ph idx="1"/>
          </p:nvPr>
        </p:nvSpPr>
        <p:spPr>
          <a:xfrm>
            <a:off x="838200" y="1825625"/>
            <a:ext cx="4689764" cy="4351338"/>
          </a:xfrm>
        </p:spPr>
        <p:txBody>
          <a:bodyPr/>
          <a:lstStyle/>
          <a:p>
            <a:r>
              <a:rPr lang="zh-CN" altLang="en-US" dirty="0" smtClean="0"/>
              <a:t>引入稀疏存储方式</a:t>
            </a:r>
            <a:endParaRPr lang="en-US" altLang="zh-CN" dirty="0" smtClean="0"/>
          </a:p>
          <a:p>
            <a:pPr lvl="1"/>
            <a:r>
              <a:rPr lang="zh-CN" altLang="en-US" dirty="0" smtClean="0"/>
              <a:t>只存储多项式中存在的项</a:t>
            </a:r>
            <a:endParaRPr lang="en-US" altLang="zh-CN" dirty="0" smtClean="0"/>
          </a:p>
          <a:p>
            <a:pPr lvl="1"/>
            <a:r>
              <a:rPr lang="en-US" altLang="zh-CN" dirty="0" smtClean="0"/>
              <a:t>terms[</a:t>
            </a:r>
            <a:r>
              <a:rPr lang="en-US" altLang="zh-CN" dirty="0" err="1" smtClean="0"/>
              <a:t>i</a:t>
            </a:r>
            <a:r>
              <a:rPr lang="en-US" altLang="zh-CN" dirty="0" smtClean="0"/>
              <a:t>]</a:t>
            </a:r>
            <a:r>
              <a:rPr lang="zh-CN" altLang="en-US" dirty="0" smtClean="0"/>
              <a:t>与</a:t>
            </a:r>
            <a:r>
              <a:rPr lang="en-US" altLang="zh-CN" dirty="0" err="1" smtClean="0"/>
              <a:t>i</a:t>
            </a:r>
            <a:r>
              <a:rPr lang="zh-CN" altLang="en-US" dirty="0" smtClean="0"/>
              <a:t>之间的隐含关系不成立了！</a:t>
            </a:r>
            <a:endParaRPr lang="en-US" altLang="zh-CN" dirty="0" smtClean="0"/>
          </a:p>
          <a:p>
            <a:pPr lvl="1"/>
            <a:r>
              <a:rPr lang="zh-CN" altLang="en-US" dirty="0" smtClean="0"/>
              <a:t>采用两个数组：</a:t>
            </a:r>
            <a:r>
              <a:rPr lang="en-US" altLang="zh-CN" dirty="0" err="1" smtClean="0"/>
              <a:t>int</a:t>
            </a:r>
            <a:r>
              <a:rPr lang="en-US" altLang="zh-CN" dirty="0" smtClean="0"/>
              <a:t>[] terms; </a:t>
            </a:r>
            <a:r>
              <a:rPr lang="en-US" altLang="zh-CN" dirty="0" err="1" smtClean="0"/>
              <a:t>int</a:t>
            </a:r>
            <a:r>
              <a:rPr lang="en-US" altLang="zh-CN" dirty="0" smtClean="0"/>
              <a:t>[] </a:t>
            </a:r>
            <a:r>
              <a:rPr lang="en-US" altLang="zh-CN" dirty="0" err="1" smtClean="0"/>
              <a:t>coeff</a:t>
            </a:r>
            <a:r>
              <a:rPr lang="en-US" altLang="zh-CN" dirty="0" smtClean="0"/>
              <a:t>;</a:t>
            </a:r>
          </a:p>
          <a:p>
            <a:pPr lvl="1"/>
            <a:r>
              <a:rPr lang="en-US" altLang="zh-CN" dirty="0" err="1"/>
              <a:t>c</a:t>
            </a:r>
            <a:r>
              <a:rPr lang="en-US" altLang="zh-CN" dirty="0" err="1" smtClean="0"/>
              <a:t>x</a:t>
            </a:r>
            <a:r>
              <a:rPr lang="en-US" altLang="zh-CN" baseline="30000" dirty="0" err="1" smtClean="0"/>
              <a:t>n</a:t>
            </a:r>
            <a:r>
              <a:rPr lang="en-US" altLang="zh-CN" dirty="0" smtClean="0"/>
              <a:t>: terms[</a:t>
            </a:r>
            <a:r>
              <a:rPr lang="en-US" altLang="zh-CN" dirty="0" err="1" smtClean="0"/>
              <a:t>i</a:t>
            </a:r>
            <a:r>
              <a:rPr lang="en-US" altLang="zh-CN" dirty="0" smtClean="0"/>
              <a:t>] = n; </a:t>
            </a:r>
            <a:r>
              <a:rPr lang="en-US" altLang="zh-CN" dirty="0" err="1" smtClean="0"/>
              <a:t>coeff</a:t>
            </a:r>
            <a:r>
              <a:rPr lang="en-US" altLang="zh-CN" dirty="0" smtClean="0"/>
              <a:t>[</a:t>
            </a:r>
            <a:r>
              <a:rPr lang="en-US" altLang="zh-CN" dirty="0" err="1" smtClean="0"/>
              <a:t>i</a:t>
            </a:r>
            <a:r>
              <a:rPr lang="en-US" altLang="zh-CN" dirty="0" smtClean="0"/>
              <a:t>] = c;</a:t>
            </a:r>
          </a:p>
          <a:p>
            <a:pPr lvl="1"/>
            <a:r>
              <a:rPr lang="zh-CN" altLang="en-US" dirty="0" smtClean="0"/>
              <a:t>问题</a:t>
            </a:r>
            <a:r>
              <a:rPr lang="en-US" altLang="zh-CN" dirty="0" smtClean="0"/>
              <a:t>1</a:t>
            </a:r>
            <a:r>
              <a:rPr lang="zh-CN" altLang="en-US" dirty="0" smtClean="0"/>
              <a:t>：构造器如何编写？</a:t>
            </a:r>
            <a:endParaRPr lang="en-US" altLang="zh-CN" dirty="0" smtClean="0"/>
          </a:p>
          <a:p>
            <a:pPr lvl="1"/>
            <a:r>
              <a:rPr lang="zh-CN" altLang="en-US" dirty="0" smtClean="0"/>
              <a:t>问题</a:t>
            </a:r>
            <a:r>
              <a:rPr lang="en-US" altLang="zh-CN" dirty="0" smtClean="0"/>
              <a:t>2</a:t>
            </a:r>
            <a:r>
              <a:rPr lang="zh-CN" altLang="en-US" dirty="0" smtClean="0"/>
              <a:t>：在做运算开始时，不知道新的多项式会有多少项！</a:t>
            </a:r>
            <a:endParaRPr lang="zh-CN" altLang="en-US" dirty="0"/>
          </a:p>
        </p:txBody>
      </p:sp>
      <p:sp>
        <p:nvSpPr>
          <p:cNvPr id="4" name="矩形 3"/>
          <p:cNvSpPr/>
          <p:nvPr/>
        </p:nvSpPr>
        <p:spPr>
          <a:xfrm>
            <a:off x="5527964" y="1235724"/>
            <a:ext cx="6539345" cy="4678204"/>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Poly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c,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n) </a:t>
            </a:r>
            <a:r>
              <a:rPr lang="en-US" altLang="zh-CN" b="1" dirty="0">
                <a:solidFill>
                  <a:srgbClr val="7F0055"/>
                </a:solidFill>
                <a:latin typeface="Consolas" panose="020B0609020204030204" pitchFamily="49" charset="0"/>
              </a:rPr>
              <a:t>throws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NegativeExponentException</a:t>
            </a:r>
            <a:endParaRPr lang="en-US" altLang="zh-CN" b="1" dirty="0">
              <a:solidFill>
                <a:srgbClr val="000000"/>
              </a:solidFill>
              <a:latin typeface="Consolas" panose="020B0609020204030204" pitchFamily="49" charset="0"/>
            </a:endParaRPr>
          </a:p>
          <a:p>
            <a:r>
              <a:rPr lang="en-US" altLang="zh-CN"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/*@effects: </a:t>
            </a:r>
            <a:r>
              <a:rPr lang="en-US" altLang="zh-CN" sz="1400" b="1" dirty="0" err="1">
                <a:solidFill>
                  <a:srgbClr val="003399"/>
                </a:solidFill>
                <a:latin typeface="Courier New" panose="02070309020205020404" pitchFamily="49" charset="0"/>
              </a:rPr>
              <a:t>this.degree</a:t>
            </a:r>
            <a:r>
              <a:rPr lang="en-US" altLang="zh-CN" sz="1400" b="1" dirty="0">
                <a:solidFill>
                  <a:srgbClr val="003399"/>
                </a:solidFill>
                <a:latin typeface="Courier New" panose="02070309020205020404" pitchFamily="49" charset="0"/>
              </a:rPr>
              <a:t> ==n &amp;&amp; </a:t>
            </a:r>
            <a:r>
              <a:rPr lang="en-US" altLang="zh-CN" sz="1400" b="1" dirty="0" err="1">
                <a:solidFill>
                  <a:srgbClr val="003399"/>
                </a:solidFill>
                <a:latin typeface="Courier New" panose="02070309020205020404" pitchFamily="49" charset="0"/>
              </a:rPr>
              <a:t>this.coeff</a:t>
            </a:r>
            <a:r>
              <a:rPr lang="en-US" altLang="zh-CN" sz="1400" b="1" dirty="0">
                <a:solidFill>
                  <a:srgbClr val="003399"/>
                </a:solidFill>
                <a:latin typeface="Courier New" panose="02070309020205020404" pitchFamily="49" charset="0"/>
              </a:rPr>
              <a:t>(</a:t>
            </a:r>
            <a:r>
              <a:rPr lang="en-US" altLang="zh-CN" sz="1400" b="1" dirty="0" err="1">
                <a:solidFill>
                  <a:srgbClr val="003399"/>
                </a:solidFill>
                <a:latin typeface="Courier New" panose="02070309020205020404" pitchFamily="49" charset="0"/>
              </a:rPr>
              <a:t>this.degree</a:t>
            </a:r>
            <a:r>
              <a:rPr lang="en-US" altLang="zh-CN" sz="1400" b="1" dirty="0">
                <a:solidFill>
                  <a:srgbClr val="003399"/>
                </a:solidFill>
                <a:latin typeface="Courier New" panose="02070309020205020404" pitchFamily="49" charset="0"/>
              </a:rPr>
              <a:t>)==c &amp;&amp; </a:t>
            </a:r>
            <a:r>
              <a:rPr lang="en-US" altLang="zh-CN" sz="1400" b="1" dirty="0" err="1">
                <a:solidFill>
                  <a:srgbClr val="003399"/>
                </a:solidFill>
                <a:latin typeface="Courier New" panose="02070309020205020404" pitchFamily="49" charset="0"/>
              </a:rPr>
              <a:t>this.size</a:t>
            </a:r>
            <a:r>
              <a:rPr lang="en-US" altLang="zh-CN" sz="1400" b="1" dirty="0">
                <a:solidFill>
                  <a:srgbClr val="003399"/>
                </a:solidFill>
                <a:latin typeface="Courier New" panose="02070309020205020404" pitchFamily="49" charset="0"/>
              </a:rPr>
              <a:t> ==1;</a:t>
            </a:r>
          </a:p>
          <a:p>
            <a:r>
              <a:rPr lang="en-US" altLang="zh-CN" sz="1400" b="1" dirty="0" smtClean="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n&lt;0)==&gt;</a:t>
            </a:r>
            <a:r>
              <a:rPr lang="en-US" altLang="zh-CN" sz="1400" b="1" dirty="0" err="1">
                <a:solidFill>
                  <a:srgbClr val="003399"/>
                </a:solidFill>
                <a:latin typeface="Courier New" panose="02070309020205020404" pitchFamily="49" charset="0"/>
              </a:rPr>
              <a:t>exceptional_behavior</a:t>
            </a:r>
            <a:r>
              <a:rPr lang="en-US" altLang="zh-CN" sz="1400" b="1" dirty="0">
                <a:solidFill>
                  <a:srgbClr val="003399"/>
                </a:solidFill>
                <a:latin typeface="Courier New" panose="02070309020205020404" pitchFamily="49" charset="0"/>
              </a:rPr>
              <a:t>(</a:t>
            </a:r>
            <a:r>
              <a:rPr lang="en-US" altLang="zh-CN" sz="1400" b="1" dirty="0" err="1">
                <a:latin typeface="Courier New" panose="02070309020205020404" pitchFamily="49" charset="0"/>
              </a:rPr>
              <a:t>NegativeExponentException</a:t>
            </a:r>
            <a:r>
              <a:rPr lang="en-US" altLang="zh-CN" sz="1400" b="1" dirty="0">
                <a:solidFill>
                  <a:srgbClr val="003399"/>
                </a:solidFill>
                <a:latin typeface="Courier New" panose="02070309020205020404" pitchFamily="49" charset="0"/>
              </a:rPr>
              <a:t>)</a:t>
            </a:r>
            <a:r>
              <a:rPr lang="en-US" altLang="zh-CN" sz="1400" b="1" dirty="0">
                <a:latin typeface="Courier New" panose="02070309020205020404" pitchFamily="49" charset="0"/>
              </a:rPr>
              <a:t> </a:t>
            </a:r>
            <a:r>
              <a:rPr lang="en-US" altLang="zh-CN" sz="1400" b="1" dirty="0" smtClean="0">
                <a:solidFill>
                  <a:srgbClr val="003399"/>
                </a:solidFill>
                <a:latin typeface="Courier New" panose="02070309020205020404" pitchFamily="49" charset="0"/>
              </a:rPr>
              <a:t>*/</a:t>
            </a:r>
          </a:p>
          <a:p>
            <a:r>
              <a:rPr lang="en-US" altLang="zh-CN" dirty="0" smtClean="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b="1" dirty="0" smtClean="0">
                <a:solidFill>
                  <a:srgbClr val="7F0055"/>
                </a:solidFill>
                <a:latin typeface="Consolas" panose="020B0609020204030204" pitchFamily="49" charset="0"/>
              </a:rPr>
              <a:t>   if</a:t>
            </a:r>
            <a:r>
              <a:rPr lang="en-US" altLang="zh-CN" b="1" dirty="0" smtClean="0">
                <a:solidFill>
                  <a:srgbClr val="000000"/>
                </a:solidFill>
                <a:latin typeface="Consolas" panose="020B0609020204030204" pitchFamily="49" charset="0"/>
              </a:rPr>
              <a:t>(n&lt;0</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throw</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smtClean="0">
                <a:solidFill>
                  <a:srgbClr val="000000"/>
                </a:solidFill>
                <a:latin typeface="Consolas" panose="020B0609020204030204" pitchFamily="49" charset="0"/>
              </a:rPr>
              <a:t> </a:t>
            </a:r>
            <a:r>
              <a:rPr lang="en-US" altLang="zh-CN" b="1" dirty="0" err="1" smtClean="0">
                <a:solidFill>
                  <a:srgbClr val="000000"/>
                </a:solidFill>
                <a:latin typeface="Consolas" panose="020B0609020204030204" pitchFamily="49" charset="0"/>
              </a:rPr>
              <a:t>NegativeExponentException</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"Poly(</a:t>
            </a:r>
            <a:r>
              <a:rPr lang="en-US" altLang="zh-CN" b="1" dirty="0" err="1">
                <a:solidFill>
                  <a:srgbClr val="2A00FF"/>
                </a:solidFill>
                <a:latin typeface="Consolas" panose="020B0609020204030204" pitchFamily="49" charset="0"/>
              </a:rPr>
              <a:t>int</a:t>
            </a:r>
            <a:r>
              <a:rPr lang="en-US" altLang="zh-CN" b="1" dirty="0" smtClean="0">
                <a:solidFill>
                  <a:srgbClr val="2A00FF"/>
                </a:solidFill>
                <a:latin typeface="Consolas" panose="020B0609020204030204" pitchFamily="49" charset="0"/>
              </a:rPr>
              <a:t>, </a:t>
            </a:r>
            <a:r>
              <a:rPr lang="en-US" altLang="zh-CN" b="1" dirty="0" err="1" smtClean="0">
                <a:solidFill>
                  <a:srgbClr val="2A00FF"/>
                </a:solidFill>
                <a:latin typeface="Consolas" panose="020B0609020204030204" pitchFamily="49" charset="0"/>
              </a:rPr>
              <a:t>int</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   if</a:t>
            </a:r>
            <a:r>
              <a:rPr lang="en-US" altLang="zh-CN" b="1" dirty="0" smtClean="0">
                <a:solidFill>
                  <a:srgbClr val="000000"/>
                </a:solidFill>
                <a:latin typeface="Consolas" panose="020B0609020204030204" pitchFamily="49" charset="0"/>
              </a:rPr>
              <a:t>(c </a:t>
            </a:r>
            <a:r>
              <a:rPr lang="en-US" altLang="zh-CN" b="1" dirty="0">
                <a:solidFill>
                  <a:srgbClr val="000000"/>
                </a:solidFill>
                <a:latin typeface="Consolas" panose="020B0609020204030204" pitchFamily="49" charset="0"/>
              </a:rPr>
              <a:t>== 0){</a:t>
            </a:r>
          </a:p>
          <a:p>
            <a:r>
              <a:rPr lang="en-US" altLang="zh-CN" dirty="0" smtClean="0">
                <a:solidFill>
                  <a:srgbClr val="0000C0"/>
                </a:solidFill>
                <a:latin typeface="Consolas" panose="020B0609020204030204" pitchFamily="49" charset="0"/>
              </a:rPr>
              <a:t>      terms</a:t>
            </a:r>
            <a:r>
              <a:rPr lang="en-US" altLang="zh-CN" dirty="0" smtClean="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[1];</a:t>
            </a:r>
          </a:p>
          <a:p>
            <a:r>
              <a:rPr lang="en-US" altLang="zh-CN" dirty="0" smtClean="0">
                <a:solidFill>
                  <a:srgbClr val="0000C0"/>
                </a:solidFill>
                <a:latin typeface="Consolas" panose="020B0609020204030204" pitchFamily="49" charset="0"/>
              </a:rPr>
              <a:t>      </a:t>
            </a:r>
            <a:r>
              <a:rPr lang="en-US" altLang="zh-CN" dirty="0" err="1" smtClean="0">
                <a:solidFill>
                  <a:srgbClr val="0000C0"/>
                </a:solidFill>
                <a:latin typeface="Consolas" panose="020B0609020204030204" pitchFamily="49" charset="0"/>
              </a:rPr>
              <a:t>deg</a:t>
            </a:r>
            <a:r>
              <a:rPr lang="en-US" altLang="zh-CN" dirty="0" smtClean="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0;</a:t>
            </a:r>
          </a:p>
          <a:p>
            <a:r>
              <a:rPr lang="en-US" altLang="zh-CN" b="1" dirty="0" smtClean="0">
                <a:solidFill>
                  <a:srgbClr val="7F0055"/>
                </a:solidFill>
                <a:latin typeface="Consolas" panose="020B0609020204030204" pitchFamily="49" charset="0"/>
              </a:rPr>
              <a:t>      return</a:t>
            </a:r>
            <a:r>
              <a:rPr lang="en-US" altLang="zh-CN" b="1" dirty="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smtClean="0">
                <a:solidFill>
                  <a:srgbClr val="0000C0"/>
                </a:solidFill>
                <a:latin typeface="Consolas" panose="020B0609020204030204" pitchFamily="49" charset="0"/>
              </a:rPr>
              <a:t>   terms</a:t>
            </a:r>
            <a:r>
              <a:rPr lang="en-US" altLang="zh-CN" dirty="0" smtClean="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[n+1];</a:t>
            </a:r>
          </a:p>
          <a:p>
            <a:r>
              <a:rPr lang="en-US" altLang="zh-CN" dirty="0" smtClean="0">
                <a:solidFill>
                  <a:srgbClr val="0000C0"/>
                </a:solidFill>
                <a:latin typeface="Consolas" panose="020B0609020204030204" pitchFamily="49" charset="0"/>
              </a:rPr>
              <a:t>   terms</a:t>
            </a:r>
            <a:r>
              <a:rPr lang="en-US" altLang="zh-CN" dirty="0" smtClean="0">
                <a:solidFill>
                  <a:srgbClr val="000000"/>
                </a:solidFill>
                <a:latin typeface="Consolas" panose="020B0609020204030204" pitchFamily="49" charset="0"/>
              </a:rPr>
              <a:t>[n</a:t>
            </a:r>
            <a:r>
              <a:rPr lang="en-US" altLang="zh-CN" dirty="0">
                <a:solidFill>
                  <a:srgbClr val="000000"/>
                </a:solidFill>
                <a:latin typeface="Consolas" panose="020B0609020204030204" pitchFamily="49" charset="0"/>
              </a:rPr>
              <a:t>] = c;</a:t>
            </a:r>
          </a:p>
          <a:p>
            <a:r>
              <a:rPr lang="en-US" altLang="zh-CN" dirty="0" smtClean="0">
                <a:solidFill>
                  <a:srgbClr val="0000C0"/>
                </a:solidFill>
                <a:latin typeface="Consolas" panose="020B0609020204030204" pitchFamily="49" charset="0"/>
              </a:rPr>
              <a:t>   </a:t>
            </a:r>
            <a:r>
              <a:rPr lang="en-US" altLang="zh-CN" dirty="0" err="1" smtClean="0">
                <a:solidFill>
                  <a:srgbClr val="0000C0"/>
                </a:solidFill>
                <a:latin typeface="Consolas" panose="020B0609020204030204" pitchFamily="49" charset="0"/>
              </a:rPr>
              <a:t>deg</a:t>
            </a:r>
            <a:r>
              <a:rPr lang="en-US" altLang="zh-CN" dirty="0" smtClean="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n;</a:t>
            </a:r>
          </a:p>
          <a:p>
            <a:r>
              <a:rPr lang="en-US" altLang="zh-CN" dirty="0">
                <a:solidFill>
                  <a:srgbClr val="000000"/>
                </a:solidFill>
                <a:latin typeface="Consolas" panose="020B0609020204030204" pitchFamily="49" charset="0"/>
              </a:rPr>
              <a:t>}</a:t>
            </a:r>
          </a:p>
        </p:txBody>
      </p:sp>
      <p:sp>
        <p:nvSpPr>
          <p:cNvPr id="5" name="灯片编号占位符 4"/>
          <p:cNvSpPr>
            <a:spLocks noGrp="1"/>
          </p:cNvSpPr>
          <p:nvPr>
            <p:ph type="sldNum" sz="quarter" idx="12"/>
          </p:nvPr>
        </p:nvSpPr>
        <p:spPr/>
        <p:txBody>
          <a:bodyPr/>
          <a:lstStyle/>
          <a:p>
            <a:fld id="{6E49848B-62CB-4016-9E49-F992BEA93B78}" type="slidenum">
              <a:rPr lang="zh-CN" altLang="en-US" smtClean="0"/>
              <a:t>20</a:t>
            </a:fld>
            <a:endParaRPr lang="zh-CN" altLang="en-US"/>
          </a:p>
        </p:txBody>
      </p:sp>
    </p:spTree>
    <p:extLst>
      <p:ext uri="{BB962C8B-B14F-4D97-AF65-F5344CB8AC3E}">
        <p14:creationId xmlns:p14="http://schemas.microsoft.com/office/powerpoint/2010/main" val="3346705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内容占位符 2"/>
          <p:cNvSpPr>
            <a:spLocks noGrp="1"/>
          </p:cNvSpPr>
          <p:nvPr>
            <p:ph idx="1"/>
          </p:nvPr>
        </p:nvSpPr>
        <p:spPr/>
        <p:txBody>
          <a:bodyPr>
            <a:normAutofit/>
          </a:bodyPr>
          <a:lstStyle/>
          <a:p>
            <a:r>
              <a:rPr lang="zh-CN" altLang="en-US" dirty="0" smtClean="0"/>
              <a:t>引入稀疏存储方式</a:t>
            </a:r>
            <a:endParaRPr lang="en-US" altLang="zh-CN" dirty="0" smtClean="0"/>
          </a:p>
          <a:p>
            <a:pPr lvl="1"/>
            <a:r>
              <a:rPr lang="zh-CN" altLang="en-US" dirty="0" smtClean="0"/>
              <a:t>让</a:t>
            </a:r>
            <a:r>
              <a:rPr lang="en-US" altLang="zh-CN" dirty="0" smtClean="0"/>
              <a:t>terms</a:t>
            </a:r>
            <a:r>
              <a:rPr lang="zh-CN" altLang="en-US" dirty="0" smtClean="0"/>
              <a:t>和</a:t>
            </a:r>
            <a:r>
              <a:rPr lang="en-US" altLang="zh-CN" dirty="0" err="1" smtClean="0"/>
              <a:t>coeff</a:t>
            </a:r>
            <a:r>
              <a:rPr lang="zh-CN" altLang="en-US" dirty="0" smtClean="0"/>
              <a:t>能够根据需要自动增长</a:t>
            </a:r>
            <a:endParaRPr lang="en-US" altLang="zh-CN" dirty="0" smtClean="0"/>
          </a:p>
          <a:p>
            <a:pPr lvl="1"/>
            <a:r>
              <a:rPr lang="zh-CN" altLang="en-US" dirty="0" smtClean="0"/>
              <a:t>无需通过</a:t>
            </a:r>
            <a:r>
              <a:rPr lang="en-US" altLang="zh-CN" dirty="0" smtClean="0"/>
              <a:t>new</a:t>
            </a:r>
            <a:r>
              <a:rPr lang="zh-CN" altLang="en-US" dirty="0" smtClean="0"/>
              <a:t>来提前申请所需的空间</a:t>
            </a:r>
            <a:endParaRPr lang="en-US" altLang="zh-CN" dirty="0"/>
          </a:p>
          <a:p>
            <a:pPr lvl="1"/>
            <a:r>
              <a:rPr lang="en-US" altLang="zh-CN" dirty="0" smtClean="0"/>
              <a:t>Poly(</a:t>
            </a:r>
            <a:r>
              <a:rPr lang="en-US" altLang="zh-CN" dirty="0" err="1" smtClean="0"/>
              <a:t>int</a:t>
            </a:r>
            <a:r>
              <a:rPr lang="en-US" altLang="zh-CN" dirty="0" smtClean="0"/>
              <a:t> c, </a:t>
            </a:r>
            <a:r>
              <a:rPr lang="en-US" altLang="zh-CN" dirty="0" err="1" smtClean="0"/>
              <a:t>int</a:t>
            </a:r>
            <a:r>
              <a:rPr lang="en-US" altLang="zh-CN" dirty="0" smtClean="0"/>
              <a:t> n)</a:t>
            </a:r>
            <a:r>
              <a:rPr lang="zh-CN" altLang="en-US" dirty="0" smtClean="0"/>
              <a:t>的存在必要性就不大</a:t>
            </a:r>
            <a:endParaRPr lang="en-US" altLang="zh-CN" dirty="0" smtClean="0"/>
          </a:p>
          <a:p>
            <a:pPr lvl="1"/>
            <a:r>
              <a:rPr lang="zh-CN" altLang="en-US" dirty="0" smtClean="0"/>
              <a:t>取代为</a:t>
            </a:r>
            <a:r>
              <a:rPr lang="en-US" altLang="zh-CN" dirty="0" smtClean="0"/>
              <a:t>Poly(</a:t>
            </a:r>
            <a:r>
              <a:rPr lang="en-US" altLang="zh-CN" dirty="0" err="1" smtClean="0"/>
              <a:t>int</a:t>
            </a:r>
            <a:r>
              <a:rPr lang="en-US" altLang="zh-CN" dirty="0" smtClean="0"/>
              <a:t> [] c, </a:t>
            </a:r>
            <a:r>
              <a:rPr lang="en-US" altLang="zh-CN" dirty="0" err="1" smtClean="0"/>
              <a:t>int</a:t>
            </a:r>
            <a:r>
              <a:rPr lang="en-US" altLang="zh-CN" dirty="0" smtClean="0"/>
              <a:t>[] n)</a:t>
            </a:r>
            <a:r>
              <a:rPr lang="zh-CN" altLang="en-US" dirty="0" smtClean="0"/>
              <a:t>，便于用户一次性构造所需的多项式</a:t>
            </a:r>
            <a:endParaRPr lang="en-US" altLang="zh-CN" dirty="0" smtClean="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21</a:t>
            </a:fld>
            <a:endParaRPr lang="zh-CN" altLang="en-US"/>
          </a:p>
        </p:txBody>
      </p:sp>
      <p:sp>
        <p:nvSpPr>
          <p:cNvPr id="5" name="矩形 4"/>
          <p:cNvSpPr/>
          <p:nvPr/>
        </p:nvSpPr>
        <p:spPr>
          <a:xfrm>
            <a:off x="457200" y="4454440"/>
            <a:ext cx="11277599" cy="1938992"/>
          </a:xfrm>
          <a:prstGeom prst="rect">
            <a:avLst/>
          </a:prstGeom>
        </p:spPr>
        <p:txBody>
          <a:bodyPr wrap="square">
            <a:spAutoFit/>
          </a:bodyPr>
          <a:lstStyle/>
          <a:p>
            <a:r>
              <a:rPr lang="en-US" altLang="zh-CN" sz="2400" dirty="0"/>
              <a:t>public Poly(</a:t>
            </a:r>
            <a:r>
              <a:rPr lang="en-US" altLang="zh-CN" sz="2400" dirty="0" err="1"/>
              <a:t>int</a:t>
            </a:r>
            <a:r>
              <a:rPr lang="en-US" altLang="zh-CN" sz="2400" dirty="0"/>
              <a:t> [] c, </a:t>
            </a:r>
            <a:r>
              <a:rPr lang="en-US" altLang="zh-CN" sz="2400" dirty="0" err="1"/>
              <a:t>int</a:t>
            </a:r>
            <a:r>
              <a:rPr lang="en-US" altLang="zh-CN" sz="2400" dirty="0"/>
              <a:t>[] n) throws </a:t>
            </a:r>
            <a:r>
              <a:rPr lang="en-US" altLang="zh-CN" sz="2400" dirty="0" err="1"/>
              <a:t>NegativeExponentException</a:t>
            </a:r>
            <a:r>
              <a:rPr lang="en-US" altLang="zh-CN" sz="2400" dirty="0"/>
              <a:t>, </a:t>
            </a:r>
            <a:r>
              <a:rPr lang="en-US" altLang="zh-CN" sz="2400" dirty="0" err="1"/>
              <a:t>UnPairedPolyException</a:t>
            </a:r>
            <a:endParaRPr lang="en-US" altLang="zh-CN" sz="2400" dirty="0"/>
          </a:p>
          <a:p>
            <a:r>
              <a:rPr lang="en-US" altLang="zh-CN" sz="2400" dirty="0"/>
              <a:t>/*@Effects: (</a:t>
            </a:r>
            <a:r>
              <a:rPr lang="en-US" altLang="zh-CN" sz="2400" dirty="0" err="1" smtClean="0"/>
              <a:t>c.size</a:t>
            </a:r>
            <a:r>
              <a:rPr lang="en-US" altLang="zh-CN" sz="2400" dirty="0" smtClean="0"/>
              <a:t> != </a:t>
            </a:r>
            <a:r>
              <a:rPr lang="en-US" altLang="zh-CN" sz="2400" dirty="0" err="1" smtClean="0"/>
              <a:t>n.size</a:t>
            </a:r>
            <a:r>
              <a:rPr lang="en-US" altLang="zh-CN" sz="2400" dirty="0" smtClean="0"/>
              <a:t>) </a:t>
            </a:r>
            <a:r>
              <a:rPr lang="en-US" altLang="zh-CN" sz="2400" dirty="0"/>
              <a:t>==&gt; </a:t>
            </a:r>
            <a:r>
              <a:rPr lang="en-US" altLang="zh-CN" sz="2400" dirty="0" err="1"/>
              <a:t>exceptional_behavior</a:t>
            </a:r>
            <a:r>
              <a:rPr lang="en-US" altLang="zh-CN" sz="2400" dirty="0"/>
              <a:t>(</a:t>
            </a:r>
            <a:r>
              <a:rPr lang="en-US" altLang="zh-CN" sz="2400" dirty="0" err="1"/>
              <a:t>UnPairedPolyException</a:t>
            </a:r>
            <a:r>
              <a:rPr lang="en-US" altLang="zh-CN" sz="2400" dirty="0"/>
              <a:t>);</a:t>
            </a:r>
          </a:p>
          <a:p>
            <a:r>
              <a:rPr lang="en-US" altLang="zh-CN" sz="2400" dirty="0"/>
              <a:t>(\exist </a:t>
            </a:r>
            <a:r>
              <a:rPr lang="en-US" altLang="zh-CN" sz="2400" dirty="0" err="1"/>
              <a:t>int</a:t>
            </a:r>
            <a:r>
              <a:rPr lang="en-US" altLang="zh-CN" sz="2400" dirty="0"/>
              <a:t> j; 0&lt;=</a:t>
            </a:r>
            <a:r>
              <a:rPr lang="en-US" altLang="zh-CN" sz="2400" dirty="0" smtClean="0"/>
              <a:t>j&lt;</a:t>
            </a:r>
            <a:r>
              <a:rPr lang="en-US" altLang="zh-CN" sz="2400" dirty="0" err="1" smtClean="0"/>
              <a:t>n.size;n</a:t>
            </a:r>
            <a:r>
              <a:rPr lang="en-US" altLang="zh-CN" sz="2400" dirty="0" smtClean="0"/>
              <a:t>[j</a:t>
            </a:r>
            <a:r>
              <a:rPr lang="en-US" altLang="zh-CN" sz="2400" dirty="0"/>
              <a:t>]&lt;0)==&gt;</a:t>
            </a:r>
            <a:r>
              <a:rPr lang="en-US" altLang="zh-CN" sz="2400" dirty="0" err="1"/>
              <a:t>exceptional_behavior</a:t>
            </a:r>
            <a:r>
              <a:rPr lang="en-US" altLang="zh-CN" sz="2400" dirty="0"/>
              <a:t>(</a:t>
            </a:r>
            <a:r>
              <a:rPr lang="en-US" altLang="zh-CN" sz="2400" dirty="0" err="1"/>
              <a:t>NegativeExponentException</a:t>
            </a:r>
            <a:r>
              <a:rPr lang="en-US" altLang="zh-CN" sz="2400" dirty="0"/>
              <a:t>);</a:t>
            </a:r>
          </a:p>
          <a:p>
            <a:r>
              <a:rPr lang="en-US" altLang="zh-CN" sz="2400" dirty="0"/>
              <a:t>(\all </a:t>
            </a:r>
            <a:r>
              <a:rPr lang="en-US" altLang="zh-CN" sz="2400" dirty="0" err="1"/>
              <a:t>int</a:t>
            </a:r>
            <a:r>
              <a:rPr lang="en-US" altLang="zh-CN" sz="2400" dirty="0"/>
              <a:t> i;0&lt;=</a:t>
            </a:r>
            <a:r>
              <a:rPr lang="en-US" altLang="zh-CN" sz="2400" dirty="0" err="1" smtClean="0"/>
              <a:t>i</a:t>
            </a:r>
            <a:r>
              <a:rPr lang="en-US" altLang="zh-CN" sz="2400" dirty="0" smtClean="0"/>
              <a:t>&lt;</a:t>
            </a:r>
            <a:r>
              <a:rPr lang="en-US" altLang="zh-CN" sz="2400" dirty="0" err="1" smtClean="0"/>
              <a:t>n.size</a:t>
            </a:r>
            <a:r>
              <a:rPr lang="en-US" altLang="zh-CN" sz="2400" dirty="0"/>
              <a:t>;(</a:t>
            </a:r>
            <a:r>
              <a:rPr lang="en-US" altLang="zh-CN" sz="2400" dirty="0" err="1"/>
              <a:t>this.coeff</a:t>
            </a:r>
            <a:r>
              <a:rPr lang="en-US" altLang="zh-CN" sz="2400" dirty="0"/>
              <a:t>(n[</a:t>
            </a:r>
            <a:r>
              <a:rPr lang="en-US" altLang="zh-CN" sz="2400" dirty="0" err="1"/>
              <a:t>i</a:t>
            </a:r>
            <a:r>
              <a:rPr lang="en-US" altLang="zh-CN" sz="2400" dirty="0"/>
              <a:t>]) ==c[</a:t>
            </a:r>
            <a:r>
              <a:rPr lang="en-US" altLang="zh-CN" sz="2400" dirty="0" err="1"/>
              <a:t>i</a:t>
            </a:r>
            <a:r>
              <a:rPr lang="en-US" altLang="zh-CN" sz="2400" dirty="0" smtClean="0"/>
              <a:t>]);</a:t>
            </a:r>
          </a:p>
          <a:p>
            <a:r>
              <a:rPr lang="en-US" altLang="zh-CN" sz="2400" dirty="0" smtClean="0"/>
              <a:t>*/</a:t>
            </a:r>
            <a:endParaRPr lang="zh-CN" altLang="en-US" sz="2400" dirty="0"/>
          </a:p>
        </p:txBody>
      </p:sp>
    </p:spTree>
    <p:extLst>
      <p:ext uri="{BB962C8B-B14F-4D97-AF65-F5344CB8AC3E}">
        <p14:creationId xmlns:p14="http://schemas.microsoft.com/office/powerpoint/2010/main" val="4035803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内容占位符 2"/>
          <p:cNvSpPr>
            <a:spLocks noGrp="1"/>
          </p:cNvSpPr>
          <p:nvPr>
            <p:ph idx="1"/>
          </p:nvPr>
        </p:nvSpPr>
        <p:spPr>
          <a:xfrm>
            <a:off x="838200" y="1825624"/>
            <a:ext cx="10515600" cy="2978024"/>
          </a:xfrm>
        </p:spPr>
        <p:txBody>
          <a:bodyPr>
            <a:normAutofit/>
          </a:bodyPr>
          <a:lstStyle/>
          <a:p>
            <a:r>
              <a:rPr lang="zh-CN" altLang="en-US" dirty="0" smtClean="0"/>
              <a:t>引入稀疏存储方式</a:t>
            </a:r>
            <a:endParaRPr lang="en-US" altLang="zh-CN" dirty="0" smtClean="0"/>
          </a:p>
          <a:p>
            <a:pPr marL="914400" lvl="2" indent="0">
              <a:buNone/>
            </a:pPr>
            <a:r>
              <a:rPr lang="en-US" altLang="zh-CN" dirty="0" smtClean="0"/>
              <a:t>public Poly add(Poly a) throws </a:t>
            </a:r>
            <a:r>
              <a:rPr lang="en-US" altLang="zh-CN" dirty="0" err="1" smtClean="0"/>
              <a:t>NullPointerException</a:t>
            </a:r>
            <a:endParaRPr lang="en-US" altLang="zh-CN" dirty="0" smtClean="0"/>
          </a:p>
          <a:p>
            <a:pPr marL="914400" lvl="2" indent="0">
              <a:buNone/>
            </a:pPr>
            <a:r>
              <a:rPr lang="en-US" altLang="zh-CN" dirty="0" smtClean="0"/>
              <a:t>/*@Effects:…</a:t>
            </a:r>
          </a:p>
          <a:p>
            <a:pPr marL="914400" lvl="2" indent="0">
              <a:buNone/>
            </a:pPr>
            <a:r>
              <a:rPr lang="en-US" altLang="zh-CN" dirty="0" err="1">
                <a:solidFill>
                  <a:srgbClr val="000000"/>
                </a:solidFill>
                <a:latin typeface="Consolas" panose="020B0609020204030204" pitchFamily="49" charset="0"/>
              </a:rPr>
              <a:t>p.</a:t>
            </a:r>
            <a:r>
              <a:rPr lang="en-US" altLang="zh-CN" dirty="0" err="1">
                <a:solidFill>
                  <a:srgbClr val="0000C0"/>
                </a:solidFill>
                <a:latin typeface="Consolas" panose="020B0609020204030204" pitchFamily="49" charset="0"/>
              </a:rPr>
              <a:t>terms</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b="1" dirty="0" err="1">
                <a:solidFill>
                  <a:srgbClr val="7F0055"/>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terms</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a.</a:t>
            </a:r>
            <a:r>
              <a:rPr lang="en-US" altLang="zh-CN" b="1" dirty="0" err="1">
                <a:solidFill>
                  <a:srgbClr val="0000C0"/>
                </a:solidFill>
                <a:latin typeface="Consolas" panose="020B0609020204030204" pitchFamily="49" charset="0"/>
              </a:rPr>
              <a:t>terms</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smtClean="0">
                <a:solidFill>
                  <a:srgbClr val="000000"/>
                </a:solidFill>
                <a:latin typeface="Consolas" panose="020B0609020204030204" pitchFamily="49" charset="0"/>
              </a:rPr>
              <a:t>]; --&gt;</a:t>
            </a:r>
          </a:p>
          <a:p>
            <a:pPr marL="914400" lvl="2" indent="0">
              <a:buNone/>
            </a:pP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p.coeff.add</a:t>
            </a: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this.coeff.get</a:t>
            </a: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i</a:t>
            </a: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a.coeff.get</a:t>
            </a: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i</a:t>
            </a:r>
            <a:r>
              <a:rPr lang="en-US" altLang="zh-CN" b="1" dirty="0" smtClean="0">
                <a:solidFill>
                  <a:srgbClr val="000000"/>
                </a:solidFill>
                <a:latin typeface="Consolas" panose="020B0609020204030204" pitchFamily="49" charset="0"/>
              </a:rPr>
              <a:t>));</a:t>
            </a:r>
          </a:p>
          <a:p>
            <a:pPr marL="914400" lvl="2" indent="0">
              <a:buNone/>
            </a:pPr>
            <a:r>
              <a:rPr lang="en-US" altLang="zh-CN" b="1" dirty="0" err="1" smtClean="0">
                <a:solidFill>
                  <a:srgbClr val="000000"/>
                </a:solidFill>
                <a:latin typeface="Consolas" panose="020B0609020204030204" pitchFamily="49" charset="0"/>
              </a:rPr>
              <a:t>p.terms.add</a:t>
            </a: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this.terms.get</a:t>
            </a: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i</a:t>
            </a:r>
            <a:r>
              <a:rPr lang="en-US" altLang="zh-CN" b="1" dirty="0" smtClean="0">
                <a:solidFill>
                  <a:srgbClr val="000000"/>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lvl="1"/>
            <a:r>
              <a:rPr lang="zh-CN" altLang="en-US" dirty="0" smtClean="0"/>
              <a:t>对齐对</a:t>
            </a:r>
            <a:r>
              <a:rPr lang="en-US" altLang="zh-CN" dirty="0" smtClean="0"/>
              <a:t>terms</a:t>
            </a:r>
            <a:r>
              <a:rPr lang="zh-CN" altLang="en-US" dirty="0" smtClean="0"/>
              <a:t>和</a:t>
            </a:r>
            <a:r>
              <a:rPr lang="en-US" altLang="zh-CN" dirty="0" err="1" smtClean="0"/>
              <a:t>coeff</a:t>
            </a:r>
            <a:r>
              <a:rPr lang="zh-CN" altLang="en-US" dirty="0" smtClean="0"/>
              <a:t>这两个向量的访问不方便，甚至可能会出现潜在的问题，我们希望把这两个数据整合在一起</a:t>
            </a:r>
            <a:endParaRPr lang="en-US" altLang="zh-CN" dirty="0" smtClean="0"/>
          </a:p>
        </p:txBody>
      </p:sp>
      <p:sp>
        <p:nvSpPr>
          <p:cNvPr id="4" name="文本框 3"/>
          <p:cNvSpPr txBox="1"/>
          <p:nvPr/>
        </p:nvSpPr>
        <p:spPr>
          <a:xfrm>
            <a:off x="7305017" y="5085804"/>
            <a:ext cx="2878130"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smtClean="0"/>
              <a:t>这时如何修改</a:t>
            </a:r>
            <a:r>
              <a:rPr lang="en-US" altLang="zh-CN" sz="2400" dirty="0" smtClean="0"/>
              <a:t>Poly</a:t>
            </a:r>
            <a:r>
              <a:rPr lang="zh-CN" altLang="en-US" sz="2400" dirty="0" smtClean="0"/>
              <a:t>类的表示和</a:t>
            </a:r>
            <a:r>
              <a:rPr lang="en-US" altLang="zh-CN" sz="2400" dirty="0" smtClean="0"/>
              <a:t>add</a:t>
            </a:r>
            <a:r>
              <a:rPr lang="zh-CN" altLang="en-US" sz="2400" dirty="0" smtClean="0"/>
              <a:t>方法？</a:t>
            </a:r>
            <a:endParaRPr lang="zh-CN" altLang="en-US" sz="2400" dirty="0"/>
          </a:p>
        </p:txBody>
      </p:sp>
      <p:sp>
        <p:nvSpPr>
          <p:cNvPr id="5" name="矩形 4"/>
          <p:cNvSpPr/>
          <p:nvPr/>
        </p:nvSpPr>
        <p:spPr>
          <a:xfrm>
            <a:off x="1394892" y="4739071"/>
            <a:ext cx="5709293" cy="1938992"/>
          </a:xfrm>
          <a:prstGeom prst="rect">
            <a:avLst/>
          </a:prstGeom>
        </p:spPr>
        <p:txBody>
          <a:bodyPr wrap="square">
            <a:spAutoFit/>
          </a:bodyPr>
          <a:lstStyle/>
          <a:p>
            <a:pPr lvl="1"/>
            <a:r>
              <a:rPr lang="en-US" altLang="zh-CN" sz="2000" dirty="0"/>
              <a:t>class Term{</a:t>
            </a:r>
          </a:p>
          <a:p>
            <a:pPr lvl="1"/>
            <a:r>
              <a:rPr lang="en-US" altLang="zh-CN" sz="2000" dirty="0"/>
              <a:t>       private </a:t>
            </a:r>
            <a:r>
              <a:rPr lang="en-US" altLang="zh-CN" sz="2000" dirty="0" err="1"/>
              <a:t>int</a:t>
            </a:r>
            <a:r>
              <a:rPr lang="en-US" altLang="zh-CN" sz="2000" dirty="0"/>
              <a:t> </a:t>
            </a:r>
            <a:r>
              <a:rPr lang="en-US" altLang="zh-CN" sz="2000" dirty="0" err="1" smtClean="0"/>
              <a:t>coe</a:t>
            </a:r>
            <a:r>
              <a:rPr lang="en-US" altLang="zh-CN" sz="2000" dirty="0" smtClean="0"/>
              <a:t>; </a:t>
            </a:r>
            <a:r>
              <a:rPr lang="en-US" altLang="zh-CN" sz="2000" dirty="0"/>
              <a:t>private </a:t>
            </a:r>
            <a:r>
              <a:rPr lang="en-US" altLang="zh-CN" sz="2000" dirty="0" err="1"/>
              <a:t>int</a:t>
            </a:r>
            <a:r>
              <a:rPr lang="en-US" altLang="zh-CN" sz="2000" dirty="0"/>
              <a:t> </a:t>
            </a:r>
            <a:r>
              <a:rPr lang="en-US" altLang="zh-CN" sz="2000" dirty="0" err="1" smtClean="0"/>
              <a:t>deg</a:t>
            </a:r>
            <a:r>
              <a:rPr lang="en-US" altLang="zh-CN" sz="2000" dirty="0" smtClean="0"/>
              <a:t>;</a:t>
            </a:r>
          </a:p>
          <a:p>
            <a:pPr lvl="1"/>
            <a:r>
              <a:rPr lang="en-US" altLang="zh-CN" sz="2000" dirty="0"/>
              <a:t> </a:t>
            </a:r>
            <a:r>
              <a:rPr lang="en-US" altLang="zh-CN" sz="2000" dirty="0" smtClean="0"/>
              <a:t>      public </a:t>
            </a:r>
            <a:r>
              <a:rPr lang="en-US" altLang="zh-CN" sz="2000" dirty="0"/>
              <a:t>Term(</a:t>
            </a:r>
            <a:r>
              <a:rPr lang="en-US" altLang="zh-CN" sz="2000" dirty="0" err="1"/>
              <a:t>int</a:t>
            </a:r>
            <a:r>
              <a:rPr lang="en-US" altLang="zh-CN" sz="2000" dirty="0"/>
              <a:t> c, </a:t>
            </a:r>
            <a:r>
              <a:rPr lang="en-US" altLang="zh-CN" sz="2000" dirty="0" err="1"/>
              <a:t>int</a:t>
            </a:r>
            <a:r>
              <a:rPr lang="en-US" altLang="zh-CN" sz="2000" dirty="0"/>
              <a:t> n){</a:t>
            </a:r>
            <a:r>
              <a:rPr lang="en-US" altLang="zh-CN" sz="2000" dirty="0" err="1" smtClean="0"/>
              <a:t>coe</a:t>
            </a:r>
            <a:r>
              <a:rPr lang="en-US" altLang="zh-CN" sz="2000" dirty="0" smtClean="0"/>
              <a:t> </a:t>
            </a:r>
            <a:r>
              <a:rPr lang="en-US" altLang="zh-CN" sz="2000" dirty="0"/>
              <a:t>= c; </a:t>
            </a:r>
            <a:r>
              <a:rPr lang="en-US" altLang="zh-CN" sz="2000" dirty="0" err="1" smtClean="0"/>
              <a:t>deg</a:t>
            </a:r>
            <a:r>
              <a:rPr lang="en-US" altLang="zh-CN" sz="2000" dirty="0" smtClean="0"/>
              <a:t> </a:t>
            </a:r>
            <a:r>
              <a:rPr lang="en-US" altLang="zh-CN" sz="2000" dirty="0"/>
              <a:t>= n</a:t>
            </a:r>
            <a:r>
              <a:rPr lang="en-US" altLang="zh-CN" sz="2000" dirty="0" smtClean="0"/>
              <a:t>;}</a:t>
            </a:r>
          </a:p>
          <a:p>
            <a:pPr lvl="1"/>
            <a:r>
              <a:rPr lang="en-US" altLang="zh-CN" sz="2000" dirty="0"/>
              <a:t> </a:t>
            </a:r>
            <a:r>
              <a:rPr lang="en-US" altLang="zh-CN" sz="2000" dirty="0" smtClean="0"/>
              <a:t>      public </a:t>
            </a:r>
            <a:r>
              <a:rPr lang="en-US" altLang="zh-CN" sz="2000" dirty="0" err="1" smtClean="0"/>
              <a:t>int</a:t>
            </a:r>
            <a:r>
              <a:rPr lang="en-US" altLang="zh-CN" sz="2000" dirty="0" smtClean="0"/>
              <a:t> </a:t>
            </a:r>
            <a:r>
              <a:rPr lang="en-US" altLang="zh-CN" sz="2000" dirty="0" err="1" smtClean="0"/>
              <a:t>coeff</a:t>
            </a:r>
            <a:r>
              <a:rPr lang="en-US" altLang="zh-CN" sz="2000" dirty="0" smtClean="0"/>
              <a:t>(){return </a:t>
            </a:r>
            <a:r>
              <a:rPr lang="en-US" altLang="zh-CN" sz="2000" dirty="0" err="1" smtClean="0"/>
              <a:t>coe</a:t>
            </a:r>
            <a:r>
              <a:rPr lang="en-US" altLang="zh-CN" sz="2000" dirty="0" smtClean="0"/>
              <a:t>;}</a:t>
            </a:r>
          </a:p>
          <a:p>
            <a:pPr lvl="1"/>
            <a:r>
              <a:rPr lang="en-US" altLang="zh-CN" sz="2000" dirty="0"/>
              <a:t> </a:t>
            </a:r>
            <a:r>
              <a:rPr lang="en-US" altLang="zh-CN" sz="2000" dirty="0" smtClean="0"/>
              <a:t>      public </a:t>
            </a:r>
            <a:r>
              <a:rPr lang="en-US" altLang="zh-CN" sz="2000" dirty="0" err="1" smtClean="0"/>
              <a:t>int</a:t>
            </a:r>
            <a:r>
              <a:rPr lang="en-US" altLang="zh-CN" sz="2000" dirty="0" smtClean="0"/>
              <a:t> degree(){return </a:t>
            </a:r>
            <a:r>
              <a:rPr lang="en-US" altLang="zh-CN" sz="2000" dirty="0" err="1" smtClean="0"/>
              <a:t>deg</a:t>
            </a:r>
            <a:r>
              <a:rPr lang="en-US" altLang="zh-CN" sz="2000" dirty="0" smtClean="0"/>
              <a:t>;}</a:t>
            </a:r>
            <a:endParaRPr lang="en-US" altLang="zh-CN" sz="2000" dirty="0"/>
          </a:p>
          <a:p>
            <a:pPr lvl="1"/>
            <a:r>
              <a:rPr lang="en-US" altLang="zh-CN" sz="2000" dirty="0"/>
              <a:t>}</a:t>
            </a:r>
            <a:endParaRPr lang="zh-CN" altLang="en-US" sz="2000" dirty="0"/>
          </a:p>
        </p:txBody>
      </p:sp>
      <p:sp>
        <p:nvSpPr>
          <p:cNvPr id="6" name="灯片编号占位符 5"/>
          <p:cNvSpPr>
            <a:spLocks noGrp="1"/>
          </p:cNvSpPr>
          <p:nvPr>
            <p:ph type="sldNum" sz="quarter" idx="12"/>
          </p:nvPr>
        </p:nvSpPr>
        <p:spPr/>
        <p:txBody>
          <a:bodyPr/>
          <a:lstStyle/>
          <a:p>
            <a:fld id="{6E49848B-62CB-4016-9E49-F992BEA93B78}" type="slidenum">
              <a:rPr lang="zh-CN" altLang="en-US" smtClean="0"/>
              <a:t>22</a:t>
            </a:fld>
            <a:endParaRPr lang="zh-CN" altLang="en-US"/>
          </a:p>
        </p:txBody>
      </p:sp>
    </p:spTree>
    <p:extLst>
      <p:ext uri="{BB962C8B-B14F-4D97-AF65-F5344CB8AC3E}">
        <p14:creationId xmlns:p14="http://schemas.microsoft.com/office/powerpoint/2010/main" val="150881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838200" y="1825625"/>
            <a:ext cx="10515600" cy="1279882"/>
          </a:xfrm>
        </p:spPr>
        <p:txBody>
          <a:bodyPr/>
          <a:lstStyle/>
          <a:p>
            <a:r>
              <a:rPr lang="zh-CN" altLang="en-US" dirty="0" smtClean="0">
                <a:ea typeface="宋体" panose="02010600030101010101" pitchFamily="2" charset="-122"/>
              </a:rPr>
              <a:t>一个数据抽象可以有多种实现，对用户透明</a:t>
            </a:r>
            <a:endParaRPr lang="en-US" altLang="zh-CN" dirty="0">
              <a:ea typeface="宋体" panose="02010600030101010101" pitchFamily="2" charset="-122"/>
            </a:endParaRPr>
          </a:p>
          <a:p>
            <a:pPr lvl="1"/>
            <a:r>
              <a:rPr lang="zh-CN" altLang="en-US" dirty="0" smtClean="0">
                <a:ea typeface="宋体" panose="02010600030101010101" pitchFamily="2" charset="-122"/>
              </a:rPr>
              <a:t>任何一种实现都必须满足规格要求（兑现承诺）</a:t>
            </a:r>
            <a:endParaRPr lang="en-US" altLang="zh-CN" dirty="0">
              <a:ea typeface="宋体" panose="02010600030101010101" pitchFamily="2" charset="-122"/>
            </a:endParaRPr>
          </a:p>
          <a:p>
            <a:pPr lvl="1"/>
            <a:r>
              <a:rPr lang="zh-CN" altLang="en-US" dirty="0" smtClean="0">
                <a:ea typeface="宋体" panose="02010600030101010101" pitchFamily="2" charset="-122"/>
              </a:rPr>
              <a:t>表示对象可以映射到抽象对象</a:t>
            </a:r>
            <a:r>
              <a:rPr lang="en-US" altLang="zh-CN" dirty="0" smtClean="0">
                <a:ea typeface="宋体" panose="02010600030101010101" pitchFamily="2" charset="-122"/>
              </a:rPr>
              <a:t>(</a:t>
            </a:r>
            <a:r>
              <a:rPr lang="zh-CN" altLang="en-US" dirty="0" smtClean="0">
                <a:ea typeface="宋体" panose="02010600030101010101" pitchFamily="2" charset="-122"/>
              </a:rPr>
              <a:t>多个表示可以映射到同一个抽象对象</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121860" name="Oval 4"/>
          <p:cNvSpPr>
            <a:spLocks noChangeArrowheads="1"/>
          </p:cNvSpPr>
          <p:nvPr/>
        </p:nvSpPr>
        <p:spPr bwMode="auto">
          <a:xfrm>
            <a:off x="3659189" y="3473450"/>
            <a:ext cx="4873625" cy="520700"/>
          </a:xfrm>
          <a:prstGeom prst="ellipse">
            <a:avLst/>
          </a:prstGeom>
          <a:solidFill>
            <a:srgbClr val="FBFAC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zh-CN" altLang="zh-CN"/>
          </a:p>
        </p:txBody>
      </p:sp>
      <p:sp>
        <p:nvSpPr>
          <p:cNvPr id="121861" name="Oval 5"/>
          <p:cNvSpPr>
            <a:spLocks noChangeArrowheads="1"/>
          </p:cNvSpPr>
          <p:nvPr/>
        </p:nvSpPr>
        <p:spPr bwMode="auto">
          <a:xfrm>
            <a:off x="2667000" y="5188625"/>
            <a:ext cx="6858000" cy="519351"/>
          </a:xfrm>
          <a:prstGeom prst="ellipse">
            <a:avLst/>
          </a:prstGeom>
          <a:solidFill>
            <a:srgbClr val="FBFAC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3" name="Text Box 7"/>
          <p:cNvSpPr txBox="1">
            <a:spLocks noChangeArrowheads="1"/>
          </p:cNvSpPr>
          <p:nvPr/>
        </p:nvSpPr>
        <p:spPr bwMode="auto">
          <a:xfrm>
            <a:off x="4191000" y="3581400"/>
            <a:ext cx="3978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anose="02010600030101010101" pitchFamily="2" charset="-122"/>
              </a:rPr>
              <a:t>{ }</a:t>
            </a:r>
          </a:p>
        </p:txBody>
      </p:sp>
      <p:sp>
        <p:nvSpPr>
          <p:cNvPr id="121864" name="Text Box 8"/>
          <p:cNvSpPr txBox="1">
            <a:spLocks noChangeArrowheads="1"/>
          </p:cNvSpPr>
          <p:nvPr/>
        </p:nvSpPr>
        <p:spPr bwMode="auto">
          <a:xfrm>
            <a:off x="5105401" y="3574476"/>
            <a:ext cx="10262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ea typeface="宋体" panose="02010600030101010101" pitchFamily="2" charset="-122"/>
              </a:rPr>
              <a:t>{ 1, 2, 3 }</a:t>
            </a:r>
          </a:p>
        </p:txBody>
      </p:sp>
      <p:sp>
        <p:nvSpPr>
          <p:cNvPr id="121865" name="Text Box 9"/>
          <p:cNvSpPr txBox="1">
            <a:spLocks noChangeArrowheads="1"/>
          </p:cNvSpPr>
          <p:nvPr/>
        </p:nvSpPr>
        <p:spPr bwMode="auto">
          <a:xfrm>
            <a:off x="7211290" y="3588325"/>
            <a:ext cx="5677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ea typeface="宋体" panose="02010600030101010101" pitchFamily="2" charset="-122"/>
              </a:rPr>
              <a:t>{ 7 }</a:t>
            </a:r>
          </a:p>
        </p:txBody>
      </p:sp>
      <p:cxnSp>
        <p:nvCxnSpPr>
          <p:cNvPr id="121872" name="AutoShape 16"/>
          <p:cNvCxnSpPr>
            <a:cxnSpLocks noChangeShapeType="1"/>
            <a:stCxn id="121875" idx="5"/>
            <a:endCxn id="121866" idx="1"/>
          </p:cNvCxnSpPr>
          <p:nvPr/>
        </p:nvCxnSpPr>
        <p:spPr bwMode="auto">
          <a:xfrm rot="16200000" flipH="1">
            <a:off x="4722014" y="4941091"/>
            <a:ext cx="96660" cy="181162"/>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1917" name="Group 61"/>
          <p:cNvGrpSpPr>
            <a:grpSpLocks/>
          </p:cNvGrpSpPr>
          <p:nvPr/>
        </p:nvGrpSpPr>
        <p:grpSpPr bwMode="auto">
          <a:xfrm>
            <a:off x="4419600" y="4540252"/>
            <a:ext cx="1219200" cy="1928813"/>
            <a:chOff x="1824" y="2860"/>
            <a:chExt cx="768" cy="1215"/>
          </a:xfrm>
        </p:grpSpPr>
        <p:sp>
          <p:nvSpPr>
            <p:cNvPr id="121866" name="Text Box 10"/>
            <p:cNvSpPr txBox="1">
              <a:spLocks noChangeArrowheads="1"/>
            </p:cNvSpPr>
            <p:nvPr/>
          </p:nvSpPr>
          <p:spPr bwMode="auto">
            <a:xfrm>
              <a:off x="2102" y="3113"/>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1</a:t>
              </a:r>
            </a:p>
          </p:txBody>
        </p:sp>
        <p:sp>
          <p:nvSpPr>
            <p:cNvPr id="121867" name="Text Box 11"/>
            <p:cNvSpPr txBox="1">
              <a:spLocks noChangeArrowheads="1"/>
            </p:cNvSpPr>
            <p:nvPr/>
          </p:nvSpPr>
          <p:spPr bwMode="auto">
            <a:xfrm>
              <a:off x="2208" y="3360"/>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2</a:t>
              </a:r>
            </a:p>
          </p:txBody>
        </p:sp>
        <p:sp>
          <p:nvSpPr>
            <p:cNvPr id="121868" name="Text Box 12"/>
            <p:cNvSpPr txBox="1">
              <a:spLocks noChangeArrowheads="1"/>
            </p:cNvSpPr>
            <p:nvPr/>
          </p:nvSpPr>
          <p:spPr bwMode="auto">
            <a:xfrm>
              <a:off x="2352" y="3600"/>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3</a:t>
              </a:r>
            </a:p>
          </p:txBody>
        </p:sp>
        <p:cxnSp>
          <p:nvCxnSpPr>
            <p:cNvPr id="121869" name="AutoShape 13"/>
            <p:cNvCxnSpPr>
              <a:cxnSpLocks noChangeShapeType="1"/>
              <a:stCxn id="121866" idx="3"/>
              <a:endCxn id="121867" idx="1"/>
            </p:cNvCxnSpPr>
            <p:nvPr/>
          </p:nvCxnSpPr>
          <p:spPr bwMode="auto">
            <a:xfrm flipH="1">
              <a:off x="2208" y="3200"/>
              <a:ext cx="48" cy="247"/>
            </a:xfrm>
            <a:prstGeom prst="curvedConnector5">
              <a:avLst>
                <a:gd name="adj1" fmla="val -300000"/>
                <a:gd name="adj2" fmla="val 50000"/>
                <a:gd name="adj3" fmla="val 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70" name="AutoShape 14"/>
            <p:cNvCxnSpPr>
              <a:cxnSpLocks noChangeShapeType="1"/>
              <a:stCxn id="121867" idx="3"/>
              <a:endCxn id="121868" idx="1"/>
            </p:cNvCxnSpPr>
            <p:nvPr/>
          </p:nvCxnSpPr>
          <p:spPr bwMode="auto">
            <a:xfrm flipH="1">
              <a:off x="2352" y="3447"/>
              <a:ext cx="10" cy="240"/>
            </a:xfrm>
            <a:prstGeom prst="curvedConnector5">
              <a:avLst>
                <a:gd name="adj1" fmla="val -1440000"/>
                <a:gd name="adj2" fmla="val 50000"/>
                <a:gd name="adj3" fmla="val 154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73" name="Oval 17"/>
            <p:cNvSpPr>
              <a:spLocks noChangeArrowheads="1"/>
            </p:cNvSpPr>
            <p:nvPr/>
          </p:nvSpPr>
          <p:spPr bwMode="auto">
            <a:xfrm>
              <a:off x="2448" y="3748"/>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75" name="Oval 19"/>
            <p:cNvSpPr>
              <a:spLocks noChangeArrowheads="1"/>
            </p:cNvSpPr>
            <p:nvPr/>
          </p:nvSpPr>
          <p:spPr bwMode="auto">
            <a:xfrm>
              <a:off x="1824" y="2860"/>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877" name="AutoShape 21"/>
            <p:cNvCxnSpPr>
              <a:cxnSpLocks noChangeShapeType="1"/>
              <a:stCxn id="121868" idx="3"/>
              <a:endCxn id="121873" idx="2"/>
            </p:cNvCxnSpPr>
            <p:nvPr/>
          </p:nvCxnSpPr>
          <p:spPr bwMode="auto">
            <a:xfrm flipH="1">
              <a:off x="2448" y="3687"/>
              <a:ext cx="58" cy="225"/>
            </a:xfrm>
            <a:prstGeom prst="curvedConnector5">
              <a:avLst>
                <a:gd name="adj1" fmla="val -248276"/>
                <a:gd name="adj2" fmla="val 236971"/>
                <a:gd name="adj3" fmla="val 348276"/>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18" name="Group 62"/>
          <p:cNvGrpSpPr>
            <a:grpSpLocks/>
          </p:cNvGrpSpPr>
          <p:nvPr/>
        </p:nvGrpSpPr>
        <p:grpSpPr bwMode="auto">
          <a:xfrm>
            <a:off x="5426075" y="4551365"/>
            <a:ext cx="1219200" cy="1928813"/>
            <a:chOff x="2458" y="2867"/>
            <a:chExt cx="768" cy="1215"/>
          </a:xfrm>
        </p:grpSpPr>
        <p:sp>
          <p:nvSpPr>
            <p:cNvPr id="121878" name="Text Box 22"/>
            <p:cNvSpPr txBox="1">
              <a:spLocks noChangeArrowheads="1"/>
            </p:cNvSpPr>
            <p:nvPr/>
          </p:nvSpPr>
          <p:spPr bwMode="auto">
            <a:xfrm>
              <a:off x="2736" y="3120"/>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1</a:t>
              </a:r>
            </a:p>
          </p:txBody>
        </p:sp>
        <p:sp>
          <p:nvSpPr>
            <p:cNvPr id="121879" name="Text Box 23"/>
            <p:cNvSpPr txBox="1">
              <a:spLocks noChangeArrowheads="1"/>
            </p:cNvSpPr>
            <p:nvPr/>
          </p:nvSpPr>
          <p:spPr bwMode="auto">
            <a:xfrm>
              <a:off x="2842" y="3367"/>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3</a:t>
              </a:r>
            </a:p>
          </p:txBody>
        </p:sp>
        <p:sp>
          <p:nvSpPr>
            <p:cNvPr id="121880" name="Text Box 24"/>
            <p:cNvSpPr txBox="1">
              <a:spLocks noChangeArrowheads="1"/>
            </p:cNvSpPr>
            <p:nvPr/>
          </p:nvSpPr>
          <p:spPr bwMode="auto">
            <a:xfrm>
              <a:off x="2986" y="3607"/>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2</a:t>
              </a:r>
            </a:p>
          </p:txBody>
        </p:sp>
        <p:cxnSp>
          <p:nvCxnSpPr>
            <p:cNvPr id="121881" name="AutoShape 25"/>
            <p:cNvCxnSpPr>
              <a:cxnSpLocks noChangeShapeType="1"/>
              <a:stCxn id="121878" idx="3"/>
              <a:endCxn id="121879" idx="1"/>
            </p:cNvCxnSpPr>
            <p:nvPr/>
          </p:nvCxnSpPr>
          <p:spPr bwMode="auto">
            <a:xfrm flipH="1">
              <a:off x="2842" y="3207"/>
              <a:ext cx="48" cy="247"/>
            </a:xfrm>
            <a:prstGeom prst="curvedConnector5">
              <a:avLst>
                <a:gd name="adj1" fmla="val -300000"/>
                <a:gd name="adj2" fmla="val 50000"/>
                <a:gd name="adj3" fmla="val 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82" name="AutoShape 26"/>
            <p:cNvCxnSpPr>
              <a:cxnSpLocks noChangeShapeType="1"/>
              <a:stCxn id="121879" idx="3"/>
              <a:endCxn id="121880" idx="1"/>
            </p:cNvCxnSpPr>
            <p:nvPr/>
          </p:nvCxnSpPr>
          <p:spPr bwMode="auto">
            <a:xfrm flipH="1">
              <a:off x="2986" y="3454"/>
              <a:ext cx="10" cy="240"/>
            </a:xfrm>
            <a:prstGeom prst="curvedConnector5">
              <a:avLst>
                <a:gd name="adj1" fmla="val -1440000"/>
                <a:gd name="adj2" fmla="val 50000"/>
                <a:gd name="adj3" fmla="val 154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83" name="AutoShape 27"/>
            <p:cNvCxnSpPr>
              <a:cxnSpLocks noChangeShapeType="1"/>
              <a:stCxn id="121885" idx="5"/>
              <a:endCxn id="121878" idx="1"/>
            </p:cNvCxnSpPr>
            <p:nvPr/>
          </p:nvCxnSpPr>
          <p:spPr bwMode="auto">
            <a:xfrm rot="16200000" flipH="1">
              <a:off x="2648" y="3119"/>
              <a:ext cx="61" cy="114"/>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84" name="Oval 28"/>
            <p:cNvSpPr>
              <a:spLocks noChangeArrowheads="1"/>
            </p:cNvSpPr>
            <p:nvPr/>
          </p:nvSpPr>
          <p:spPr bwMode="auto">
            <a:xfrm>
              <a:off x="3082" y="3755"/>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85" name="Oval 29"/>
            <p:cNvSpPr>
              <a:spLocks noChangeArrowheads="1"/>
            </p:cNvSpPr>
            <p:nvPr/>
          </p:nvSpPr>
          <p:spPr bwMode="auto">
            <a:xfrm>
              <a:off x="2458" y="2867"/>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886" name="AutoShape 30"/>
            <p:cNvCxnSpPr>
              <a:cxnSpLocks noChangeShapeType="1"/>
              <a:stCxn id="121880" idx="3"/>
              <a:endCxn id="121884" idx="2"/>
            </p:cNvCxnSpPr>
            <p:nvPr/>
          </p:nvCxnSpPr>
          <p:spPr bwMode="auto">
            <a:xfrm flipH="1">
              <a:off x="3082" y="3694"/>
              <a:ext cx="58" cy="225"/>
            </a:xfrm>
            <a:prstGeom prst="curvedConnector5">
              <a:avLst>
                <a:gd name="adj1" fmla="val -248276"/>
                <a:gd name="adj2" fmla="val 236971"/>
                <a:gd name="adj3" fmla="val 348276"/>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19" name="Group 63"/>
          <p:cNvGrpSpPr>
            <a:grpSpLocks/>
          </p:cNvGrpSpPr>
          <p:nvPr/>
        </p:nvGrpSpPr>
        <p:grpSpPr bwMode="auto">
          <a:xfrm>
            <a:off x="6645276" y="4779963"/>
            <a:ext cx="822325" cy="1155699"/>
            <a:chOff x="3226" y="3011"/>
            <a:chExt cx="518" cy="728"/>
          </a:xfrm>
        </p:grpSpPr>
        <p:sp>
          <p:nvSpPr>
            <p:cNvPr id="121896" name="Text Box 40"/>
            <p:cNvSpPr txBox="1">
              <a:spLocks noChangeArrowheads="1"/>
            </p:cNvSpPr>
            <p:nvPr/>
          </p:nvSpPr>
          <p:spPr bwMode="auto">
            <a:xfrm>
              <a:off x="3504" y="3264"/>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7</a:t>
              </a:r>
            </a:p>
          </p:txBody>
        </p:sp>
        <p:cxnSp>
          <p:nvCxnSpPr>
            <p:cNvPr id="121901" name="AutoShape 45"/>
            <p:cNvCxnSpPr>
              <a:cxnSpLocks noChangeShapeType="1"/>
              <a:stCxn id="121903" idx="5"/>
              <a:endCxn id="121896" idx="1"/>
            </p:cNvCxnSpPr>
            <p:nvPr/>
          </p:nvCxnSpPr>
          <p:spPr bwMode="auto">
            <a:xfrm rot="16200000" flipH="1">
              <a:off x="3416" y="3263"/>
              <a:ext cx="61" cy="114"/>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902" name="Oval 46"/>
            <p:cNvSpPr>
              <a:spLocks noChangeArrowheads="1"/>
            </p:cNvSpPr>
            <p:nvPr/>
          </p:nvSpPr>
          <p:spPr bwMode="auto">
            <a:xfrm>
              <a:off x="3600" y="3412"/>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03" name="Oval 47"/>
            <p:cNvSpPr>
              <a:spLocks noChangeArrowheads="1"/>
            </p:cNvSpPr>
            <p:nvPr/>
          </p:nvSpPr>
          <p:spPr bwMode="auto">
            <a:xfrm>
              <a:off x="3226" y="3011"/>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904" name="AutoShape 48"/>
            <p:cNvCxnSpPr>
              <a:cxnSpLocks noChangeShapeType="1"/>
              <a:stCxn id="121896" idx="3"/>
              <a:endCxn id="121902" idx="2"/>
            </p:cNvCxnSpPr>
            <p:nvPr/>
          </p:nvCxnSpPr>
          <p:spPr bwMode="auto">
            <a:xfrm flipH="1">
              <a:off x="3600" y="3351"/>
              <a:ext cx="58" cy="224"/>
            </a:xfrm>
            <a:prstGeom prst="curvedConnector5">
              <a:avLst>
                <a:gd name="adj1" fmla="val -248276"/>
                <a:gd name="adj2" fmla="val 236971"/>
                <a:gd name="adj3" fmla="val 348276"/>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20" name="Group 64"/>
          <p:cNvGrpSpPr>
            <a:grpSpLocks/>
          </p:cNvGrpSpPr>
          <p:nvPr/>
        </p:nvGrpSpPr>
        <p:grpSpPr bwMode="auto">
          <a:xfrm>
            <a:off x="7712076" y="4703763"/>
            <a:ext cx="974725" cy="1536699"/>
            <a:chOff x="3898" y="2963"/>
            <a:chExt cx="614" cy="968"/>
          </a:xfrm>
        </p:grpSpPr>
        <p:sp>
          <p:nvSpPr>
            <p:cNvPr id="121905" name="Text Box 49"/>
            <p:cNvSpPr txBox="1">
              <a:spLocks noChangeArrowheads="1"/>
            </p:cNvSpPr>
            <p:nvPr/>
          </p:nvSpPr>
          <p:spPr bwMode="auto">
            <a:xfrm>
              <a:off x="4176" y="3216"/>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7</a:t>
              </a:r>
            </a:p>
          </p:txBody>
        </p:sp>
        <p:sp>
          <p:nvSpPr>
            <p:cNvPr id="121906" name="Text Box 50"/>
            <p:cNvSpPr txBox="1">
              <a:spLocks noChangeArrowheads="1"/>
            </p:cNvSpPr>
            <p:nvPr/>
          </p:nvSpPr>
          <p:spPr bwMode="auto">
            <a:xfrm>
              <a:off x="4282" y="3463"/>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7</a:t>
              </a:r>
            </a:p>
          </p:txBody>
        </p:sp>
        <p:cxnSp>
          <p:nvCxnSpPr>
            <p:cNvPr id="121908" name="AutoShape 52"/>
            <p:cNvCxnSpPr>
              <a:cxnSpLocks noChangeShapeType="1"/>
              <a:stCxn id="121905" idx="3"/>
              <a:endCxn id="121906" idx="1"/>
            </p:cNvCxnSpPr>
            <p:nvPr/>
          </p:nvCxnSpPr>
          <p:spPr bwMode="auto">
            <a:xfrm flipH="1">
              <a:off x="4282" y="3303"/>
              <a:ext cx="48" cy="247"/>
            </a:xfrm>
            <a:prstGeom prst="curvedConnector5">
              <a:avLst>
                <a:gd name="adj1" fmla="val -300000"/>
                <a:gd name="adj2" fmla="val 50000"/>
                <a:gd name="adj3" fmla="val 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10" name="AutoShape 54"/>
            <p:cNvCxnSpPr>
              <a:cxnSpLocks noChangeShapeType="1"/>
              <a:stCxn id="121912" idx="5"/>
              <a:endCxn id="121905" idx="1"/>
            </p:cNvCxnSpPr>
            <p:nvPr/>
          </p:nvCxnSpPr>
          <p:spPr bwMode="auto">
            <a:xfrm rot="16200000" flipH="1">
              <a:off x="4088" y="3215"/>
              <a:ext cx="61" cy="114"/>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911" name="Oval 55"/>
            <p:cNvSpPr>
              <a:spLocks noChangeArrowheads="1"/>
            </p:cNvSpPr>
            <p:nvPr/>
          </p:nvSpPr>
          <p:spPr bwMode="auto">
            <a:xfrm>
              <a:off x="4368" y="3604"/>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12" name="Oval 56"/>
            <p:cNvSpPr>
              <a:spLocks noChangeArrowheads="1"/>
            </p:cNvSpPr>
            <p:nvPr/>
          </p:nvSpPr>
          <p:spPr bwMode="auto">
            <a:xfrm>
              <a:off x="3898" y="2963"/>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913" name="AutoShape 57"/>
            <p:cNvCxnSpPr>
              <a:cxnSpLocks noChangeShapeType="1"/>
              <a:stCxn id="121906" idx="3"/>
              <a:endCxn id="121911" idx="2"/>
            </p:cNvCxnSpPr>
            <p:nvPr/>
          </p:nvCxnSpPr>
          <p:spPr bwMode="auto">
            <a:xfrm flipH="1">
              <a:off x="4368" y="3550"/>
              <a:ext cx="68" cy="217"/>
            </a:xfrm>
            <a:prstGeom prst="curvedConnector5">
              <a:avLst>
                <a:gd name="adj1" fmla="val -211765"/>
                <a:gd name="adj2" fmla="val 241380"/>
                <a:gd name="adj3" fmla="val 311765"/>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16" name="Group 60"/>
          <p:cNvGrpSpPr>
            <a:grpSpLocks/>
          </p:cNvGrpSpPr>
          <p:nvPr/>
        </p:nvGrpSpPr>
        <p:grpSpPr bwMode="auto">
          <a:xfrm>
            <a:off x="3657600" y="5180021"/>
            <a:ext cx="228600" cy="623889"/>
            <a:chOff x="1344" y="3263"/>
            <a:chExt cx="144" cy="393"/>
          </a:xfrm>
        </p:grpSpPr>
        <p:sp>
          <p:nvSpPr>
            <p:cNvPr id="121914" name="Oval 58"/>
            <p:cNvSpPr>
              <a:spLocks noChangeArrowheads="1"/>
            </p:cNvSpPr>
            <p:nvPr/>
          </p:nvSpPr>
          <p:spPr bwMode="auto">
            <a:xfrm>
              <a:off x="1344" y="3329"/>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915" name="AutoShape 59"/>
            <p:cNvCxnSpPr>
              <a:cxnSpLocks noChangeShapeType="1"/>
              <a:endCxn id="121914" idx="2"/>
            </p:cNvCxnSpPr>
            <p:nvPr/>
          </p:nvCxnSpPr>
          <p:spPr bwMode="auto">
            <a:xfrm rot="5400000">
              <a:off x="1262" y="3346"/>
              <a:ext cx="229" cy="64"/>
            </a:xfrm>
            <a:prstGeom prst="curvedConnector4">
              <a:avLst>
                <a:gd name="adj1" fmla="val 14223"/>
                <a:gd name="adj2" fmla="val 325000"/>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1921" name="AutoShape 65"/>
          <p:cNvSpPr>
            <a:spLocks noChangeArrowheads="1"/>
          </p:cNvSpPr>
          <p:nvPr/>
        </p:nvSpPr>
        <p:spPr bwMode="auto">
          <a:xfrm rot="-4249308">
            <a:off x="3503613" y="4140083"/>
            <a:ext cx="1219200" cy="733663"/>
          </a:xfrm>
          <a:prstGeom prst="rightArrow">
            <a:avLst>
              <a:gd name="adj1" fmla="val 50000"/>
              <a:gd name="adj2" fmla="val 2000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22" name="AutoShape 66"/>
          <p:cNvSpPr>
            <a:spLocks noChangeArrowheads="1"/>
          </p:cNvSpPr>
          <p:nvPr/>
        </p:nvSpPr>
        <p:spPr bwMode="auto">
          <a:xfrm rot="-4334523">
            <a:off x="4639164" y="4111193"/>
            <a:ext cx="1135775" cy="585443"/>
          </a:xfrm>
          <a:prstGeom prst="rightArrow">
            <a:avLst>
              <a:gd name="adj1" fmla="val 50000"/>
              <a:gd name="adj2" fmla="val 2125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1923" name="AutoShape 67"/>
          <p:cNvSpPr>
            <a:spLocks noChangeArrowheads="1"/>
          </p:cNvSpPr>
          <p:nvPr/>
        </p:nvSpPr>
        <p:spPr bwMode="auto">
          <a:xfrm rot="-5857996">
            <a:off x="5356621" y="4016955"/>
            <a:ext cx="1041628" cy="733663"/>
          </a:xfrm>
          <a:prstGeom prst="rightArrow">
            <a:avLst>
              <a:gd name="adj1" fmla="val 50000"/>
              <a:gd name="adj2" fmla="val 2000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1924" name="AutoShape 68"/>
          <p:cNvSpPr>
            <a:spLocks noChangeArrowheads="1"/>
          </p:cNvSpPr>
          <p:nvPr/>
        </p:nvSpPr>
        <p:spPr bwMode="auto">
          <a:xfrm rot="-2516091">
            <a:off x="8269288" y="4312326"/>
            <a:ext cx="1281112" cy="733663"/>
          </a:xfrm>
          <a:prstGeom prst="rightArrow">
            <a:avLst>
              <a:gd name="adj1" fmla="val 50000"/>
              <a:gd name="adj2" fmla="val 226686"/>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25" name="AutoShape 69"/>
          <p:cNvSpPr>
            <a:spLocks noChangeArrowheads="1"/>
          </p:cNvSpPr>
          <p:nvPr/>
        </p:nvSpPr>
        <p:spPr bwMode="auto">
          <a:xfrm rot="-4578283">
            <a:off x="6789450" y="4139793"/>
            <a:ext cx="1143000" cy="733663"/>
          </a:xfrm>
          <a:prstGeom prst="rightArrow">
            <a:avLst>
              <a:gd name="adj1" fmla="val 50000"/>
              <a:gd name="adj2" fmla="val 1875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26" name="Text Box 70"/>
          <p:cNvSpPr txBox="1">
            <a:spLocks noChangeArrowheads="1"/>
          </p:cNvSpPr>
          <p:nvPr/>
        </p:nvSpPr>
        <p:spPr bwMode="auto">
          <a:xfrm>
            <a:off x="9144001" y="3962400"/>
            <a:ext cx="815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ea typeface="宋体" panose="02010600030101010101" pitchFamily="2" charset="-122"/>
              </a:rPr>
              <a:t>invalid</a:t>
            </a:r>
          </a:p>
        </p:txBody>
      </p:sp>
      <p:sp>
        <p:nvSpPr>
          <p:cNvPr id="121927" name="Text Box 71"/>
          <p:cNvSpPr txBox="1">
            <a:spLocks noChangeArrowheads="1"/>
          </p:cNvSpPr>
          <p:nvPr/>
        </p:nvSpPr>
        <p:spPr bwMode="auto">
          <a:xfrm>
            <a:off x="1400192" y="528479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ea typeface="宋体" panose="02010600030101010101" pitchFamily="2" charset="-122"/>
              </a:rPr>
              <a:t>表示对象</a:t>
            </a:r>
            <a:endParaRPr lang="en-US" altLang="zh-CN" b="1" dirty="0">
              <a:ea typeface="宋体" panose="02010600030101010101" pitchFamily="2" charset="-122"/>
            </a:endParaRPr>
          </a:p>
        </p:txBody>
      </p:sp>
      <p:sp>
        <p:nvSpPr>
          <p:cNvPr id="121928" name="Text Box 72"/>
          <p:cNvSpPr txBox="1">
            <a:spLocks noChangeArrowheads="1"/>
          </p:cNvSpPr>
          <p:nvPr/>
        </p:nvSpPr>
        <p:spPr bwMode="auto">
          <a:xfrm>
            <a:off x="1552592" y="354913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ea typeface="宋体" panose="02010600030101010101" pitchFamily="2" charset="-122"/>
              </a:rPr>
              <a:t>抽象对象</a:t>
            </a:r>
            <a:endParaRPr lang="en-US" altLang="zh-CN" b="1" dirty="0">
              <a:ea typeface="宋体" panose="02010600030101010101" pitchFamily="2" charset="-122"/>
            </a:endParaRPr>
          </a:p>
        </p:txBody>
      </p:sp>
      <p:sp>
        <p:nvSpPr>
          <p:cNvPr id="2" name="标题 1"/>
          <p:cNvSpPr>
            <a:spLocks noGrp="1"/>
          </p:cNvSpPr>
          <p:nvPr>
            <p:ph type="title"/>
          </p:nvPr>
        </p:nvSpPr>
        <p:spPr/>
        <p:txBody>
          <a:bodyPr/>
          <a:lstStyle/>
          <a:p>
            <a:r>
              <a:rPr lang="zh-CN" altLang="en-US" dirty="0" smtClean="0"/>
              <a:t>数据抽象的实现</a:t>
            </a:r>
            <a:endParaRPr lang="zh-CN" altLang="en-US" dirty="0"/>
          </a:p>
        </p:txBody>
      </p:sp>
      <p:sp>
        <p:nvSpPr>
          <p:cNvPr id="3" name="灯片编号占位符 2"/>
          <p:cNvSpPr>
            <a:spLocks noGrp="1"/>
          </p:cNvSpPr>
          <p:nvPr>
            <p:ph type="sldNum" sz="quarter" idx="12"/>
          </p:nvPr>
        </p:nvSpPr>
        <p:spPr/>
        <p:txBody>
          <a:bodyPr/>
          <a:lstStyle/>
          <a:p>
            <a:fld id="{6E49848B-62CB-4016-9E49-F992BEA93B78}" type="slidenum">
              <a:rPr lang="zh-CN" altLang="en-US" smtClean="0"/>
              <a:t>23</a:t>
            </a:fld>
            <a:endParaRPr lang="zh-CN" altLang="en-US"/>
          </a:p>
        </p:txBody>
      </p:sp>
    </p:spTree>
    <p:extLst>
      <p:ext uri="{BB962C8B-B14F-4D97-AF65-F5344CB8AC3E}">
        <p14:creationId xmlns:p14="http://schemas.microsoft.com/office/powerpoint/2010/main" val="374240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抽象函数</a:t>
            </a:r>
            <a:endParaRPr lang="zh-CN" altLang="en-US" dirty="0"/>
          </a:p>
        </p:txBody>
      </p:sp>
      <p:sp>
        <p:nvSpPr>
          <p:cNvPr id="3" name="内容占位符 2"/>
          <p:cNvSpPr>
            <a:spLocks noGrp="1"/>
          </p:cNvSpPr>
          <p:nvPr>
            <p:ph idx="1"/>
          </p:nvPr>
        </p:nvSpPr>
        <p:spPr/>
        <p:txBody>
          <a:bodyPr/>
          <a:lstStyle/>
          <a:p>
            <a:r>
              <a:rPr lang="zh-CN" altLang="en-US" dirty="0" smtClean="0"/>
              <a:t>针对数据抽象要存储和管理的数据，实现者在选择具体的数据表示方式时，需描述所选择的表示如何满足抽象对象的要求</a:t>
            </a:r>
            <a:endParaRPr lang="en-US" altLang="zh-CN" dirty="0" smtClean="0"/>
          </a:p>
          <a:p>
            <a:r>
              <a:rPr lang="zh-CN" altLang="en-US" dirty="0" smtClean="0"/>
              <a:t>抽象函数</a:t>
            </a:r>
            <a:r>
              <a:rPr lang="en-US" altLang="zh-CN" dirty="0" smtClean="0"/>
              <a:t>(Abstraction Function)</a:t>
            </a:r>
            <a:r>
              <a:rPr lang="zh-CN" altLang="en-US" dirty="0" smtClean="0"/>
              <a:t>：表示对象到抽象对象的映射</a:t>
            </a:r>
            <a:endParaRPr lang="en-US" altLang="zh-CN" dirty="0" smtClean="0"/>
          </a:p>
          <a:p>
            <a:pPr lvl="1"/>
            <a:r>
              <a:rPr lang="en-US" altLang="zh-CN" dirty="0" smtClean="0"/>
              <a:t>AF: C</a:t>
            </a:r>
            <a:r>
              <a:rPr lang="en-US" altLang="zh-CN" dirty="0" smtClean="0">
                <a:sym typeface="Wingdings" panose="05000000000000000000" pitchFamily="2" charset="2"/>
              </a:rPr>
              <a:t>A, AF(c) = …, C</a:t>
            </a:r>
            <a:r>
              <a:rPr lang="zh-CN" altLang="en-US" dirty="0" smtClean="0">
                <a:sym typeface="Wingdings" panose="05000000000000000000" pitchFamily="2" charset="2"/>
              </a:rPr>
              <a:t>为‘表示对象’空间</a:t>
            </a:r>
            <a:r>
              <a:rPr lang="en-US" altLang="zh-CN" dirty="0" smtClean="0">
                <a:sym typeface="Wingdings" panose="05000000000000000000" pitchFamily="2" charset="2"/>
              </a:rPr>
              <a:t>(</a:t>
            </a:r>
            <a:r>
              <a:rPr lang="zh-CN" altLang="en-US" dirty="0">
                <a:sym typeface="Wingdings" panose="05000000000000000000" pitchFamily="2" charset="2"/>
              </a:rPr>
              <a:t>即</a:t>
            </a:r>
            <a:r>
              <a:rPr lang="zh-CN" altLang="en-US" dirty="0" smtClean="0">
                <a:sym typeface="Wingdings" panose="05000000000000000000" pitchFamily="2" charset="2"/>
              </a:rPr>
              <a:t>类型实现</a:t>
            </a:r>
            <a:r>
              <a:rPr lang="en-US" altLang="zh-CN" dirty="0" smtClean="0">
                <a:sym typeface="Wingdings" panose="05000000000000000000" pitchFamily="2" charset="2"/>
              </a:rPr>
              <a:t>)</a:t>
            </a:r>
            <a:r>
              <a:rPr lang="zh-CN" altLang="en-US" dirty="0" smtClean="0">
                <a:sym typeface="Wingdings" panose="05000000000000000000" pitchFamily="2" charset="2"/>
              </a:rPr>
              <a:t>，</a:t>
            </a:r>
            <a:r>
              <a:rPr lang="en-US" altLang="zh-CN" dirty="0" smtClean="0">
                <a:sym typeface="Wingdings" panose="05000000000000000000" pitchFamily="2" charset="2"/>
              </a:rPr>
              <a:t>A</a:t>
            </a:r>
            <a:r>
              <a:rPr lang="zh-CN" altLang="en-US" dirty="0" smtClean="0">
                <a:sym typeface="Wingdings" panose="05000000000000000000" pitchFamily="2" charset="2"/>
              </a:rPr>
              <a:t>为‘抽象对象’空间</a:t>
            </a:r>
            <a:endParaRPr lang="en-US" altLang="zh-CN" dirty="0" smtClean="0"/>
          </a:p>
          <a:p>
            <a:r>
              <a:rPr lang="zh-CN" altLang="en-US" dirty="0" smtClean="0"/>
              <a:t>为什么需要定义抽象函数？</a:t>
            </a:r>
            <a:endParaRPr lang="en-US" altLang="zh-CN" dirty="0" smtClean="0"/>
          </a:p>
          <a:p>
            <a:pPr lvl="1"/>
            <a:r>
              <a:rPr lang="zh-CN" altLang="en-US" dirty="0" smtClean="0"/>
              <a:t>分析和检查相应的表示能否满足类型规格的要求</a:t>
            </a:r>
            <a:r>
              <a:rPr lang="en-US" altLang="zh-CN" dirty="0" smtClean="0"/>
              <a:t>(</a:t>
            </a:r>
            <a:r>
              <a:rPr lang="zh-CN" altLang="en-US" dirty="0" smtClean="0"/>
              <a:t>即抽象对象规格</a:t>
            </a:r>
            <a:r>
              <a:rPr lang="en-US" altLang="zh-CN" dirty="0" smtClean="0"/>
              <a:t>)</a:t>
            </a:r>
          </a:p>
          <a:p>
            <a:pPr lvl="1"/>
            <a:r>
              <a:rPr lang="zh-CN" altLang="en-US" dirty="0" smtClean="0"/>
              <a:t>明确表示对象</a:t>
            </a:r>
            <a:r>
              <a:rPr lang="en-US" altLang="zh-CN" dirty="0" smtClean="0"/>
              <a:t>(</a:t>
            </a:r>
            <a:r>
              <a:rPr lang="zh-CN" altLang="en-US" dirty="0" smtClean="0"/>
              <a:t>即类中属性定义</a:t>
            </a:r>
            <a:r>
              <a:rPr lang="en-US" altLang="zh-CN" dirty="0" smtClean="0"/>
              <a:t>)</a:t>
            </a:r>
            <a:r>
              <a:rPr lang="zh-CN" altLang="en-US" dirty="0" smtClean="0"/>
              <a:t>的语义</a:t>
            </a:r>
            <a:r>
              <a:rPr lang="en-US" altLang="zh-CN" dirty="0" smtClean="0"/>
              <a:t>(</a:t>
            </a:r>
            <a:r>
              <a:rPr lang="zh-CN" altLang="en-US" dirty="0" smtClean="0"/>
              <a:t>即含义</a:t>
            </a:r>
            <a:r>
              <a:rPr lang="en-US" altLang="zh-CN" dirty="0" smtClean="0"/>
              <a:t>)</a:t>
            </a:r>
          </a:p>
          <a:p>
            <a:pPr lvl="1"/>
            <a:r>
              <a:rPr lang="zh-CN" altLang="en-US" dirty="0" smtClean="0"/>
              <a:t>使得类的方法在对表示对象进行访问时能够准确检查对象当前的状态</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24</a:t>
            </a:fld>
            <a:endParaRPr lang="zh-CN" altLang="en-US"/>
          </a:p>
        </p:txBody>
      </p:sp>
    </p:spTree>
    <p:extLst>
      <p:ext uri="{BB962C8B-B14F-4D97-AF65-F5344CB8AC3E}">
        <p14:creationId xmlns:p14="http://schemas.microsoft.com/office/powerpoint/2010/main" val="4157984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抽象函数</a:t>
            </a:r>
            <a:endParaRPr lang="zh-CN" altLang="en-US" dirty="0"/>
          </a:p>
        </p:txBody>
      </p:sp>
      <p:sp>
        <p:nvSpPr>
          <p:cNvPr id="3" name="内容占位符 2"/>
          <p:cNvSpPr>
            <a:spLocks noGrp="1"/>
          </p:cNvSpPr>
          <p:nvPr>
            <p:ph idx="1"/>
          </p:nvPr>
        </p:nvSpPr>
        <p:spPr/>
        <p:txBody>
          <a:bodyPr/>
          <a:lstStyle/>
          <a:p>
            <a:r>
              <a:rPr lang="en-US" altLang="zh-CN" dirty="0" err="1" smtClean="0"/>
              <a:t>IntSet</a:t>
            </a:r>
            <a:r>
              <a:rPr lang="zh-CN" altLang="en-US" dirty="0" smtClean="0"/>
              <a:t>的抽象函数</a:t>
            </a:r>
            <a:endParaRPr lang="en-US" altLang="zh-CN" dirty="0" smtClean="0"/>
          </a:p>
          <a:p>
            <a:pPr lvl="1"/>
            <a:r>
              <a:rPr lang="zh-CN" altLang="en-US" dirty="0" smtClean="0"/>
              <a:t>表示对象：</a:t>
            </a:r>
            <a:r>
              <a:rPr lang="en-US" altLang="zh-CN" dirty="0" smtClean="0"/>
              <a:t>Vector&lt;Integer&gt; </a:t>
            </a:r>
            <a:r>
              <a:rPr lang="en-US" altLang="zh-CN" dirty="0" err="1" smtClean="0"/>
              <a:t>els</a:t>
            </a:r>
            <a:endParaRPr lang="en-US" altLang="zh-CN" dirty="0" smtClean="0"/>
          </a:p>
          <a:p>
            <a:pPr lvl="1"/>
            <a:r>
              <a:rPr lang="zh-CN" altLang="en-US" dirty="0" smtClean="0"/>
              <a:t>抽象函数：</a:t>
            </a:r>
            <a:r>
              <a:rPr lang="en-US" altLang="zh-CN" dirty="0" smtClean="0"/>
              <a:t>AF(c) = {</a:t>
            </a:r>
            <a:r>
              <a:rPr lang="en-US" altLang="zh-CN" dirty="0" err="1" smtClean="0"/>
              <a:t>c.els</a:t>
            </a:r>
            <a:r>
              <a:rPr lang="en-US" altLang="zh-CN" dirty="0" smtClean="0"/>
              <a:t>[</a:t>
            </a:r>
            <a:r>
              <a:rPr lang="en-US" altLang="zh-CN" dirty="0" err="1" smtClean="0"/>
              <a:t>i</a:t>
            </a:r>
            <a:r>
              <a:rPr lang="en-US" altLang="zh-CN" dirty="0" smtClean="0"/>
              <a:t>].intValue|0&lt;=</a:t>
            </a:r>
            <a:r>
              <a:rPr lang="en-US" altLang="zh-CN" dirty="0" err="1" smtClean="0"/>
              <a:t>i</a:t>
            </a:r>
            <a:r>
              <a:rPr lang="en-US" altLang="zh-CN" dirty="0" smtClean="0"/>
              <a:t>&lt;</a:t>
            </a:r>
            <a:r>
              <a:rPr lang="en-US" altLang="zh-CN" dirty="0" err="1" smtClean="0"/>
              <a:t>c.els.size</a:t>
            </a:r>
            <a:r>
              <a:rPr lang="en-US" altLang="zh-CN" dirty="0" smtClean="0"/>
              <a:t>}</a:t>
            </a:r>
          </a:p>
          <a:p>
            <a:pPr lvl="1"/>
            <a:r>
              <a:rPr lang="zh-CN" altLang="en-US" dirty="0" smtClean="0"/>
              <a:t>显然，</a:t>
            </a:r>
            <a:r>
              <a:rPr lang="en-US" altLang="zh-CN" dirty="0" err="1" smtClean="0"/>
              <a:t>els</a:t>
            </a:r>
            <a:r>
              <a:rPr lang="zh-CN" altLang="en-US" dirty="0" smtClean="0"/>
              <a:t>中的存储顺序被“过滤”了</a:t>
            </a:r>
            <a:endParaRPr lang="en-US" altLang="zh-CN" dirty="0" smtClean="0"/>
          </a:p>
          <a:p>
            <a:r>
              <a:rPr lang="zh-CN" altLang="en-US" dirty="0" smtClean="0"/>
              <a:t>在描述抽象函数时</a:t>
            </a:r>
            <a:r>
              <a:rPr lang="zh-CN" altLang="en-US" dirty="0"/>
              <a:t>可以</a:t>
            </a:r>
            <a:r>
              <a:rPr lang="zh-CN" altLang="en-US" dirty="0" smtClean="0"/>
              <a:t>使用简写方式</a:t>
            </a:r>
            <a:r>
              <a:rPr lang="en-US" altLang="zh-CN" dirty="0" smtClean="0"/>
              <a:t>(</a:t>
            </a:r>
            <a:r>
              <a:rPr lang="zh-CN" altLang="en-US" dirty="0" smtClean="0"/>
              <a:t>抽象函数是写给设计人员和实现人员看的</a:t>
            </a:r>
            <a:r>
              <a:rPr lang="en-US" altLang="zh-CN" dirty="0" smtClean="0"/>
              <a:t>)</a:t>
            </a:r>
          </a:p>
          <a:p>
            <a:pPr lvl="1"/>
            <a:r>
              <a:rPr lang="en-US" altLang="zh-CN" dirty="0" err="1" smtClean="0"/>
              <a:t>els.get</a:t>
            </a:r>
            <a:r>
              <a:rPr lang="en-US" altLang="zh-CN" dirty="0" smtClean="0"/>
              <a:t>(</a:t>
            </a:r>
            <a:r>
              <a:rPr lang="en-US" altLang="zh-CN" dirty="0" err="1" smtClean="0"/>
              <a:t>i</a:t>
            </a:r>
            <a:r>
              <a:rPr lang="en-US" altLang="zh-CN" dirty="0" smtClean="0"/>
              <a:t>) ==&gt;</a:t>
            </a:r>
            <a:r>
              <a:rPr lang="en-US" altLang="zh-CN" dirty="0" err="1" smtClean="0"/>
              <a:t>els</a:t>
            </a:r>
            <a:r>
              <a:rPr lang="en-US" altLang="zh-CN" dirty="0" smtClean="0"/>
              <a:t>[</a:t>
            </a:r>
            <a:r>
              <a:rPr lang="en-US" altLang="zh-CN" dirty="0" err="1" smtClean="0"/>
              <a:t>i</a:t>
            </a:r>
            <a:r>
              <a:rPr lang="en-US" altLang="zh-CN" dirty="0" smtClean="0"/>
              <a:t>]</a:t>
            </a:r>
          </a:p>
          <a:p>
            <a:pPr lvl="1"/>
            <a:r>
              <a:rPr lang="zh-CN" altLang="en-US" dirty="0" smtClean="0"/>
              <a:t>当使用不带参数的方法时，省略</a:t>
            </a:r>
            <a:r>
              <a:rPr lang="en-US" altLang="zh-CN" dirty="0" smtClean="0"/>
              <a:t>”()”,</a:t>
            </a:r>
            <a:r>
              <a:rPr lang="zh-CN" altLang="en-US" dirty="0" smtClean="0"/>
              <a:t>如</a:t>
            </a:r>
            <a:r>
              <a:rPr lang="en-US" altLang="zh-CN" dirty="0" err="1" smtClean="0"/>
              <a:t>els.size</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25</a:t>
            </a:fld>
            <a:endParaRPr lang="zh-CN" altLang="en-US"/>
          </a:p>
        </p:txBody>
      </p:sp>
    </p:spTree>
    <p:extLst>
      <p:ext uri="{BB962C8B-B14F-4D97-AF65-F5344CB8AC3E}">
        <p14:creationId xmlns:p14="http://schemas.microsoft.com/office/powerpoint/2010/main" val="571250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抽象函数</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Poly</a:t>
            </a:r>
            <a:r>
              <a:rPr lang="zh-CN" altLang="en-US" dirty="0" smtClean="0"/>
              <a:t>的抽象函数</a:t>
            </a:r>
            <a:endParaRPr lang="en-US" altLang="zh-CN" dirty="0" smtClean="0"/>
          </a:p>
          <a:p>
            <a:pPr lvl="1"/>
            <a:r>
              <a:rPr lang="zh-CN" altLang="en-US" dirty="0" smtClean="0"/>
              <a:t>表示对象：</a:t>
            </a:r>
            <a:r>
              <a:rPr lang="en-US" altLang="zh-CN" dirty="0" err="1" smtClean="0"/>
              <a:t>int</a:t>
            </a:r>
            <a:r>
              <a:rPr lang="en-US" altLang="zh-CN" dirty="0" smtClean="0"/>
              <a:t>[] terms, </a:t>
            </a:r>
            <a:r>
              <a:rPr lang="en-US" altLang="zh-CN" dirty="0" err="1" smtClean="0"/>
              <a:t>int</a:t>
            </a:r>
            <a:r>
              <a:rPr lang="en-US" altLang="zh-CN" dirty="0" smtClean="0"/>
              <a:t> </a:t>
            </a:r>
            <a:r>
              <a:rPr lang="en-US" altLang="zh-CN" dirty="0" err="1" smtClean="0"/>
              <a:t>deg</a:t>
            </a:r>
            <a:endParaRPr lang="en-US" altLang="zh-CN" dirty="0" smtClean="0"/>
          </a:p>
          <a:p>
            <a:pPr lvl="1"/>
            <a:r>
              <a:rPr lang="zh-CN" altLang="en-US" dirty="0" smtClean="0"/>
              <a:t>抽象函数：</a:t>
            </a:r>
            <a:r>
              <a:rPr lang="en-US" altLang="zh-CN" dirty="0" smtClean="0"/>
              <a:t>AF(c) = c</a:t>
            </a:r>
            <a:r>
              <a:rPr lang="en-US" altLang="zh-CN" baseline="-25000" dirty="0" smtClean="0"/>
              <a:t>0</a:t>
            </a:r>
            <a:r>
              <a:rPr lang="en-US" altLang="zh-CN" dirty="0" smtClean="0"/>
              <a:t>+c</a:t>
            </a:r>
            <a:r>
              <a:rPr lang="en-US" altLang="zh-CN" baseline="-25000" dirty="0" smtClean="0"/>
              <a:t>1</a:t>
            </a:r>
            <a:r>
              <a:rPr lang="en-US" altLang="zh-CN" dirty="0" smtClean="0"/>
              <a:t>x+c</a:t>
            </a:r>
            <a:r>
              <a:rPr lang="en-US" altLang="zh-CN" baseline="-25000" dirty="0" smtClean="0"/>
              <a:t>2</a:t>
            </a:r>
            <a:r>
              <a:rPr lang="en-US" altLang="zh-CN" dirty="0" smtClean="0"/>
              <a:t>x</a:t>
            </a:r>
            <a:r>
              <a:rPr lang="en-US" altLang="zh-CN" baseline="30000" dirty="0" smtClean="0"/>
              <a:t>2</a:t>
            </a:r>
            <a:r>
              <a:rPr lang="en-US" altLang="zh-CN" dirty="0" smtClean="0"/>
              <a:t>+… </a:t>
            </a:r>
          </a:p>
          <a:p>
            <a:pPr marL="457200" lvl="1" indent="0">
              <a:buNone/>
            </a:pPr>
            <a:r>
              <a:rPr lang="en-US" altLang="zh-CN" dirty="0"/>
              <a:t> </a:t>
            </a:r>
            <a:r>
              <a:rPr lang="en-US" altLang="zh-CN" dirty="0" smtClean="0"/>
              <a:t>                         where c</a:t>
            </a:r>
            <a:r>
              <a:rPr lang="en-US" altLang="zh-CN" baseline="-25000" dirty="0" smtClean="0"/>
              <a:t>i</a:t>
            </a:r>
            <a:r>
              <a:rPr lang="en-US" altLang="zh-CN" dirty="0" smtClean="0"/>
              <a:t> = </a:t>
            </a:r>
            <a:r>
              <a:rPr lang="en-US" altLang="zh-CN" dirty="0" err="1" smtClean="0"/>
              <a:t>c.terms</a:t>
            </a:r>
            <a:r>
              <a:rPr lang="en-US" altLang="zh-CN" dirty="0" smtClean="0"/>
              <a:t>[</a:t>
            </a:r>
            <a:r>
              <a:rPr lang="en-US" altLang="zh-CN" dirty="0" err="1" smtClean="0"/>
              <a:t>i</a:t>
            </a:r>
            <a:r>
              <a:rPr lang="en-US" altLang="zh-CN" dirty="0" smtClean="0"/>
              <a:t>] if 0&lt;= </a:t>
            </a:r>
            <a:r>
              <a:rPr lang="en-US" altLang="zh-CN" dirty="0" err="1" smtClean="0"/>
              <a:t>i</a:t>
            </a:r>
            <a:r>
              <a:rPr lang="en-US" altLang="zh-CN" dirty="0" smtClean="0"/>
              <a:t> &lt;</a:t>
            </a:r>
            <a:r>
              <a:rPr lang="en-US" altLang="zh-CN" dirty="0" err="1" smtClean="0"/>
              <a:t>c.terms.size</a:t>
            </a:r>
            <a:r>
              <a:rPr lang="en-US" altLang="zh-CN" dirty="0" smtClean="0"/>
              <a:t>; </a:t>
            </a:r>
          </a:p>
          <a:p>
            <a:pPr marL="457200" lvl="1" indent="0">
              <a:buNone/>
            </a:pPr>
            <a:r>
              <a:rPr lang="en-US" altLang="zh-CN" dirty="0"/>
              <a:t> </a:t>
            </a:r>
            <a:r>
              <a:rPr lang="en-US" altLang="zh-CN" dirty="0" smtClean="0"/>
              <a:t>                                         = 0 otherwise</a:t>
            </a:r>
          </a:p>
          <a:p>
            <a:r>
              <a:rPr lang="zh-CN" altLang="en-US" dirty="0" smtClean="0"/>
              <a:t>抽象函数并不总能表示成严格的数学方式</a:t>
            </a:r>
            <a:r>
              <a:rPr lang="en-US" altLang="zh-CN" dirty="0" smtClean="0"/>
              <a:t>(</a:t>
            </a:r>
            <a:r>
              <a:rPr lang="zh-CN" altLang="en-US" dirty="0" smtClean="0"/>
              <a:t>取决于抽象对象如何定义</a:t>
            </a:r>
            <a:r>
              <a:rPr lang="en-US" altLang="zh-CN" dirty="0" smtClean="0"/>
              <a:t>)</a:t>
            </a:r>
            <a:r>
              <a:rPr lang="zh-CN" altLang="en-US" dirty="0" smtClean="0"/>
              <a:t>，可以采用</a:t>
            </a:r>
            <a:r>
              <a:rPr lang="en-US" altLang="zh-CN" dirty="0" smtClean="0"/>
              <a:t>Poly</a:t>
            </a:r>
            <a:r>
              <a:rPr lang="zh-CN" altLang="en-US" dirty="0" smtClean="0"/>
              <a:t>抽象函数的枚举方式</a:t>
            </a:r>
            <a:endParaRPr lang="en-US" altLang="zh-CN" dirty="0" smtClean="0"/>
          </a:p>
          <a:p>
            <a:r>
              <a:rPr lang="en-US" altLang="zh-CN" dirty="0" smtClean="0"/>
              <a:t>Poly</a:t>
            </a:r>
            <a:r>
              <a:rPr lang="zh-CN" altLang="en-US" dirty="0" smtClean="0"/>
              <a:t>抽象函数</a:t>
            </a:r>
            <a:endParaRPr lang="en-US" altLang="zh-CN" dirty="0" smtClean="0"/>
          </a:p>
          <a:p>
            <a:pPr lvl="1"/>
            <a:r>
              <a:rPr lang="zh-CN" altLang="en-US" dirty="0" smtClean="0"/>
              <a:t>表示对象：</a:t>
            </a:r>
            <a:r>
              <a:rPr lang="en-US" altLang="zh-CN" dirty="0" smtClean="0"/>
              <a:t>Vector&lt;Term&gt; terms //vector of Term</a:t>
            </a:r>
          </a:p>
          <a:p>
            <a:pPr lvl="2"/>
            <a:r>
              <a:rPr lang="zh-CN" altLang="en-US" dirty="0" smtClean="0"/>
              <a:t>是否还有存储</a:t>
            </a:r>
            <a:r>
              <a:rPr lang="en-US" altLang="zh-CN" dirty="0" err="1" smtClean="0"/>
              <a:t>deg</a:t>
            </a:r>
            <a:r>
              <a:rPr lang="zh-CN" altLang="en-US" dirty="0" smtClean="0"/>
              <a:t>的必要？</a:t>
            </a:r>
            <a:endParaRPr lang="en-US" altLang="zh-CN" dirty="0" smtClean="0"/>
          </a:p>
          <a:p>
            <a:pPr lvl="1"/>
            <a:r>
              <a:rPr lang="zh-CN" altLang="en-US" dirty="0" smtClean="0"/>
              <a:t>抽象函数：？</a:t>
            </a:r>
            <a:endParaRPr lang="zh-CN" altLang="en-US" dirty="0"/>
          </a:p>
        </p:txBody>
      </p:sp>
      <p:sp>
        <p:nvSpPr>
          <p:cNvPr id="4" name="矩形 3"/>
          <p:cNvSpPr/>
          <p:nvPr/>
        </p:nvSpPr>
        <p:spPr>
          <a:xfrm>
            <a:off x="4595446" y="5853797"/>
            <a:ext cx="6568273"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altLang="zh-CN" dirty="0"/>
              <a:t>AF(c) = c0+c1x+c2x2+…cix(</a:t>
            </a:r>
            <a:r>
              <a:rPr lang="en-US" altLang="zh-CN" dirty="0" err="1"/>
              <a:t>ei</a:t>
            </a:r>
            <a:r>
              <a:rPr lang="en-US" altLang="zh-CN" dirty="0"/>
              <a:t>),</a:t>
            </a:r>
          </a:p>
          <a:p>
            <a:r>
              <a:rPr lang="en-US" altLang="zh-CN" dirty="0"/>
              <a:t>Where  ci = </a:t>
            </a:r>
            <a:r>
              <a:rPr lang="en-US" altLang="zh-CN" dirty="0" err="1"/>
              <a:t>c.terms</a:t>
            </a:r>
            <a:r>
              <a:rPr lang="en-US" altLang="zh-CN" dirty="0"/>
              <a:t>[</a:t>
            </a:r>
            <a:r>
              <a:rPr lang="en-US" altLang="zh-CN" dirty="0" err="1"/>
              <a:t>i</a:t>
            </a:r>
            <a:r>
              <a:rPr lang="en-US" altLang="zh-CN" dirty="0"/>
              <a:t>].</a:t>
            </a:r>
            <a:r>
              <a:rPr lang="en-US" altLang="zh-CN" dirty="0" err="1"/>
              <a:t>coeff</a:t>
            </a:r>
            <a:r>
              <a:rPr lang="en-US" altLang="zh-CN" dirty="0"/>
              <a:t>, </a:t>
            </a:r>
            <a:r>
              <a:rPr lang="en-US" altLang="zh-CN" dirty="0" err="1"/>
              <a:t>ei</a:t>
            </a:r>
            <a:r>
              <a:rPr lang="en-US" altLang="zh-CN" dirty="0"/>
              <a:t> = </a:t>
            </a:r>
            <a:r>
              <a:rPr lang="en-US" altLang="zh-CN" dirty="0" err="1"/>
              <a:t>c.terms</a:t>
            </a:r>
            <a:r>
              <a:rPr lang="en-US" altLang="zh-CN" dirty="0"/>
              <a:t>[</a:t>
            </a:r>
            <a:r>
              <a:rPr lang="en-US" altLang="zh-CN" dirty="0" err="1"/>
              <a:t>i</a:t>
            </a:r>
            <a:r>
              <a:rPr lang="en-US" altLang="zh-CN" dirty="0"/>
              <a:t>].</a:t>
            </a:r>
            <a:r>
              <a:rPr lang="en-US" altLang="zh-CN" dirty="0" err="1"/>
              <a:t>deg</a:t>
            </a:r>
            <a:r>
              <a:rPr lang="en-US" altLang="zh-CN" dirty="0"/>
              <a:t> if 0&lt;=</a:t>
            </a:r>
            <a:r>
              <a:rPr lang="en-US" altLang="zh-CN" dirty="0" err="1"/>
              <a:t>i</a:t>
            </a:r>
            <a:r>
              <a:rPr lang="en-US" altLang="zh-CN" dirty="0"/>
              <a:t> &lt; </a:t>
            </a:r>
            <a:r>
              <a:rPr lang="en-US" altLang="zh-CN" dirty="0" err="1"/>
              <a:t>c.terms.size</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26</a:t>
            </a:fld>
            <a:endParaRPr lang="zh-CN" altLang="en-US"/>
          </a:p>
        </p:txBody>
      </p:sp>
    </p:spTree>
    <p:extLst>
      <p:ext uri="{BB962C8B-B14F-4D97-AF65-F5344CB8AC3E}">
        <p14:creationId xmlns:p14="http://schemas.microsoft.com/office/powerpoint/2010/main" val="29119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抽象函数</a:t>
            </a:r>
            <a:endParaRPr lang="zh-CN" altLang="en-US" dirty="0"/>
          </a:p>
        </p:txBody>
      </p:sp>
      <p:sp>
        <p:nvSpPr>
          <p:cNvPr id="3" name="内容占位符 2"/>
          <p:cNvSpPr>
            <a:spLocks noGrp="1"/>
          </p:cNvSpPr>
          <p:nvPr>
            <p:ph idx="1"/>
          </p:nvPr>
        </p:nvSpPr>
        <p:spPr>
          <a:xfrm>
            <a:off x="838200" y="1825625"/>
            <a:ext cx="7528560" cy="4351338"/>
          </a:xfrm>
        </p:spPr>
        <p:txBody>
          <a:bodyPr>
            <a:normAutofit/>
          </a:bodyPr>
          <a:lstStyle/>
          <a:p>
            <a:r>
              <a:rPr lang="zh-CN" altLang="en-US" dirty="0" smtClean="0"/>
              <a:t>以电梯系统中的电梯类为例</a:t>
            </a:r>
            <a:endParaRPr lang="en-US" altLang="zh-CN" dirty="0" smtClean="0"/>
          </a:p>
          <a:p>
            <a:pPr lvl="1"/>
            <a:r>
              <a:rPr lang="zh-CN" altLang="en-US" dirty="0" smtClean="0"/>
              <a:t>表示对象：</a:t>
            </a:r>
            <a:r>
              <a:rPr lang="en-US" altLang="zh-CN" dirty="0" err="1" smtClean="0"/>
              <a:t>int</a:t>
            </a:r>
            <a:r>
              <a:rPr lang="en-US" altLang="zh-CN" dirty="0" smtClean="0"/>
              <a:t> </a:t>
            </a:r>
            <a:r>
              <a:rPr lang="en-US" altLang="zh-CN" dirty="0" err="1" smtClean="0"/>
              <a:t>infloor</a:t>
            </a:r>
            <a:r>
              <a:rPr lang="en-US" altLang="zh-CN" dirty="0" smtClean="0"/>
              <a:t>, STA status, </a:t>
            </a:r>
            <a:r>
              <a:rPr lang="en-US" altLang="zh-CN" dirty="0" err="1" smtClean="0"/>
              <a:t>boolean</a:t>
            </a:r>
            <a:r>
              <a:rPr lang="en-US" altLang="zh-CN" dirty="0" smtClean="0"/>
              <a:t> closed, </a:t>
            </a:r>
            <a:r>
              <a:rPr lang="en-US" altLang="zh-CN" dirty="0" err="1" smtClean="0"/>
              <a:t>int</a:t>
            </a:r>
            <a:r>
              <a:rPr lang="en-US" altLang="zh-CN" dirty="0" smtClean="0"/>
              <a:t> </a:t>
            </a:r>
            <a:r>
              <a:rPr lang="en-US" altLang="zh-CN" dirty="0" err="1" smtClean="0"/>
              <a:t>target_floor</a:t>
            </a:r>
            <a:r>
              <a:rPr lang="en-US" altLang="zh-CN" dirty="0" smtClean="0"/>
              <a:t>, </a:t>
            </a:r>
            <a:r>
              <a:rPr lang="en-US" altLang="zh-CN" dirty="0" err="1" smtClean="0"/>
              <a:t>int</a:t>
            </a:r>
            <a:r>
              <a:rPr lang="en-US" altLang="zh-CN" dirty="0" smtClean="0"/>
              <a:t> </a:t>
            </a:r>
            <a:r>
              <a:rPr lang="en-US" altLang="zh-CN" dirty="0" err="1" smtClean="0"/>
              <a:t>top_floor</a:t>
            </a:r>
            <a:endParaRPr lang="en-US" altLang="zh-CN" dirty="0" smtClean="0"/>
          </a:p>
          <a:p>
            <a:pPr lvl="1"/>
            <a:r>
              <a:rPr lang="zh-CN" altLang="en-US" dirty="0" smtClean="0"/>
              <a:t>抽象函数：</a:t>
            </a:r>
            <a:r>
              <a:rPr lang="en-US" altLang="zh-CN" dirty="0" smtClean="0"/>
              <a:t>AF(c) = (floor, status, closed), where</a:t>
            </a:r>
          </a:p>
          <a:p>
            <a:pPr lvl="1"/>
            <a:r>
              <a:rPr lang="en-US" altLang="zh-CN" dirty="0" smtClean="0"/>
              <a:t>floor </a:t>
            </a:r>
            <a:r>
              <a:rPr lang="en-US" altLang="zh-CN" dirty="0" smtClean="0"/>
              <a:t>==</a:t>
            </a:r>
            <a:r>
              <a:rPr lang="en-US" altLang="zh-CN" dirty="0" err="1" smtClean="0"/>
              <a:t>c.infloor</a:t>
            </a:r>
            <a:r>
              <a:rPr lang="en-US" altLang="zh-CN" dirty="0" smtClean="0"/>
              <a:t>, status </a:t>
            </a:r>
            <a:r>
              <a:rPr lang="en-US" altLang="zh-CN" dirty="0" smtClean="0"/>
              <a:t>== </a:t>
            </a:r>
            <a:r>
              <a:rPr lang="en-US" altLang="zh-CN" dirty="0" err="1" smtClean="0"/>
              <a:t>c.status</a:t>
            </a:r>
            <a:r>
              <a:rPr lang="en-US" altLang="zh-CN" dirty="0" smtClean="0"/>
              <a:t>, closed </a:t>
            </a:r>
            <a:r>
              <a:rPr lang="en-US" altLang="zh-CN" dirty="0" smtClean="0"/>
              <a:t>== </a:t>
            </a:r>
            <a:r>
              <a:rPr lang="en-US" altLang="zh-CN" dirty="0" err="1" smtClean="0"/>
              <a:t>c.status</a:t>
            </a:r>
            <a:endParaRPr lang="en-US" altLang="zh-CN" dirty="0" smtClean="0"/>
          </a:p>
        </p:txBody>
      </p:sp>
      <p:sp>
        <p:nvSpPr>
          <p:cNvPr id="4" name="文本框 3"/>
          <p:cNvSpPr txBox="1"/>
          <p:nvPr/>
        </p:nvSpPr>
        <p:spPr>
          <a:xfrm>
            <a:off x="8296275" y="2727474"/>
            <a:ext cx="3692940" cy="36933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dirty="0" smtClean="0"/>
              <a:t>public class Elevator{</a:t>
            </a:r>
          </a:p>
          <a:p>
            <a:endParaRPr lang="en-US" altLang="zh-CN" dirty="0" smtClean="0">
              <a:solidFill>
                <a:schemeClr val="bg2">
                  <a:lumMod val="75000"/>
                </a:schemeClr>
              </a:solidFill>
            </a:endParaRPr>
          </a:p>
          <a:p>
            <a:r>
              <a:rPr lang="en-US" altLang="zh-CN" dirty="0"/>
              <a:t> </a:t>
            </a:r>
            <a:r>
              <a:rPr lang="en-US" altLang="zh-CN" dirty="0" smtClean="0"/>
              <a:t>    </a:t>
            </a:r>
            <a:r>
              <a:rPr lang="en-US" altLang="zh-CN" dirty="0" err="1" smtClean="0"/>
              <a:t>enum</a:t>
            </a:r>
            <a:r>
              <a:rPr lang="en-US" altLang="zh-CN" dirty="0" smtClean="0"/>
              <a:t> STA {UP, DOWN, IDLE, DOCK}</a:t>
            </a:r>
          </a:p>
          <a:p>
            <a:r>
              <a:rPr lang="en-US" altLang="zh-CN" dirty="0"/>
              <a:t> </a:t>
            </a:r>
            <a:r>
              <a:rPr lang="en-US" altLang="zh-CN" dirty="0" smtClean="0"/>
              <a:t>    public </a:t>
            </a:r>
            <a:r>
              <a:rPr lang="en-US" altLang="zh-CN" dirty="0"/>
              <a:t>Elevator</a:t>
            </a:r>
            <a:r>
              <a:rPr lang="en-US" altLang="zh-CN" dirty="0" smtClean="0"/>
              <a:t>()</a:t>
            </a:r>
          </a:p>
          <a:p>
            <a:r>
              <a:rPr lang="en-US" altLang="zh-CN" dirty="0"/>
              <a:t> </a:t>
            </a:r>
            <a:r>
              <a:rPr lang="en-US" altLang="zh-CN" dirty="0" smtClean="0"/>
              <a:t>    public Elevator(</a:t>
            </a:r>
            <a:r>
              <a:rPr lang="en-US" altLang="zh-CN" dirty="0" err="1" smtClean="0"/>
              <a:t>int</a:t>
            </a:r>
            <a:r>
              <a:rPr lang="en-US" altLang="zh-CN" dirty="0" smtClean="0"/>
              <a:t> floor)</a:t>
            </a:r>
          </a:p>
          <a:p>
            <a:endParaRPr lang="en-US" altLang="zh-CN" dirty="0" smtClean="0"/>
          </a:p>
          <a:p>
            <a:r>
              <a:rPr lang="en-US" altLang="zh-CN" dirty="0" smtClean="0"/>
              <a:t>     public </a:t>
            </a:r>
            <a:r>
              <a:rPr lang="en-US" altLang="zh-CN" dirty="0" err="1" smtClean="0"/>
              <a:t>int</a:t>
            </a:r>
            <a:r>
              <a:rPr lang="en-US" altLang="zh-CN" dirty="0" smtClean="0"/>
              <a:t> floor ()</a:t>
            </a:r>
          </a:p>
          <a:p>
            <a:r>
              <a:rPr lang="en-US" altLang="zh-CN" dirty="0"/>
              <a:t> </a:t>
            </a:r>
            <a:r>
              <a:rPr lang="en-US" altLang="zh-CN" dirty="0" smtClean="0"/>
              <a:t>    public  STA status()</a:t>
            </a:r>
          </a:p>
          <a:p>
            <a:endParaRPr lang="en-US" altLang="zh-CN" dirty="0" smtClean="0"/>
          </a:p>
          <a:p>
            <a:r>
              <a:rPr lang="en-US" altLang="zh-CN" dirty="0"/>
              <a:t> </a:t>
            </a:r>
            <a:r>
              <a:rPr lang="en-US" altLang="zh-CN" dirty="0" smtClean="0"/>
              <a:t>    public void move(</a:t>
            </a:r>
            <a:r>
              <a:rPr lang="en-US" altLang="zh-CN" dirty="0" err="1" smtClean="0"/>
              <a:t>int</a:t>
            </a:r>
            <a:r>
              <a:rPr lang="en-US" altLang="zh-CN" dirty="0" smtClean="0"/>
              <a:t> floor)</a:t>
            </a:r>
          </a:p>
          <a:p>
            <a:r>
              <a:rPr lang="en-US" altLang="zh-CN" dirty="0"/>
              <a:t> </a:t>
            </a:r>
            <a:r>
              <a:rPr lang="en-US" altLang="zh-CN" dirty="0" smtClean="0"/>
              <a:t>    private </a:t>
            </a:r>
            <a:r>
              <a:rPr lang="en-US" altLang="zh-CN" dirty="0" err="1" smtClean="0"/>
              <a:t>boolean</a:t>
            </a:r>
            <a:r>
              <a:rPr lang="en-US" altLang="zh-CN" dirty="0" smtClean="0"/>
              <a:t> open( )</a:t>
            </a:r>
          </a:p>
          <a:p>
            <a:r>
              <a:rPr lang="en-US" altLang="zh-CN" dirty="0"/>
              <a:t> </a:t>
            </a:r>
            <a:r>
              <a:rPr lang="en-US" altLang="zh-CN" dirty="0" smtClean="0"/>
              <a:t>    private </a:t>
            </a:r>
            <a:r>
              <a:rPr lang="en-US" altLang="zh-CN" dirty="0" err="1" smtClean="0"/>
              <a:t>boolean</a:t>
            </a:r>
            <a:r>
              <a:rPr lang="en-US" altLang="zh-CN" dirty="0" smtClean="0"/>
              <a:t> close( )</a:t>
            </a:r>
          </a:p>
          <a:p>
            <a:r>
              <a:rPr lang="en-US" altLang="zh-CN" dirty="0"/>
              <a:t>}</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27</a:t>
            </a:fld>
            <a:endParaRPr lang="zh-CN" altLang="en-US"/>
          </a:p>
        </p:txBody>
      </p:sp>
    </p:spTree>
    <p:extLst>
      <p:ext uri="{BB962C8B-B14F-4D97-AF65-F5344CB8AC3E}">
        <p14:creationId xmlns:p14="http://schemas.microsoft.com/office/powerpoint/2010/main" val="289532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35695" y="4331970"/>
            <a:ext cx="3239477" cy="20621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1600" dirty="0" smtClean="0"/>
              <a:t>public class </a:t>
            </a:r>
            <a:r>
              <a:rPr lang="en-US" altLang="zh-CN" sz="1600" dirty="0" err="1" smtClean="0"/>
              <a:t>CourseSelection</a:t>
            </a:r>
            <a:r>
              <a:rPr lang="en-US" altLang="zh-CN" sz="1600" dirty="0" smtClean="0"/>
              <a:t>{</a:t>
            </a:r>
          </a:p>
          <a:p>
            <a:r>
              <a:rPr lang="en-US" altLang="zh-CN" sz="1600" dirty="0" smtClean="0"/>
              <a:t>     private Student </a:t>
            </a:r>
            <a:r>
              <a:rPr lang="en-US" altLang="zh-CN" sz="1600" dirty="0" err="1" smtClean="0"/>
              <a:t>student</a:t>
            </a:r>
            <a:r>
              <a:rPr lang="en-US" altLang="zh-CN" sz="1600" dirty="0" smtClean="0"/>
              <a:t>;</a:t>
            </a:r>
          </a:p>
          <a:p>
            <a:r>
              <a:rPr lang="en-US" altLang="zh-CN" sz="1600" dirty="0"/>
              <a:t> </a:t>
            </a:r>
            <a:r>
              <a:rPr lang="en-US" altLang="zh-CN" sz="1600" dirty="0" smtClean="0"/>
              <a:t>    private Course </a:t>
            </a:r>
            <a:r>
              <a:rPr lang="en-US" altLang="zh-CN" sz="1600" dirty="0" err="1" smtClean="0"/>
              <a:t>course</a:t>
            </a:r>
            <a:r>
              <a:rPr lang="en-US" altLang="zh-CN" sz="1600" dirty="0" smtClean="0"/>
              <a:t>;</a:t>
            </a:r>
          </a:p>
          <a:p>
            <a:r>
              <a:rPr lang="en-US" altLang="zh-CN" sz="1600" dirty="0"/>
              <a:t> </a:t>
            </a:r>
            <a:r>
              <a:rPr lang="en-US" altLang="zh-CN" sz="1600" dirty="0" smtClean="0"/>
              <a:t>    private Semester </a:t>
            </a:r>
            <a:r>
              <a:rPr lang="en-US" altLang="zh-CN" sz="1600" dirty="0" err="1" smtClean="0"/>
              <a:t>sem</a:t>
            </a:r>
            <a:r>
              <a:rPr lang="en-US" altLang="zh-CN" sz="1600" dirty="0" smtClean="0"/>
              <a:t>;</a:t>
            </a:r>
          </a:p>
          <a:p>
            <a:r>
              <a:rPr lang="en-US" altLang="zh-CN" sz="1600" dirty="0"/>
              <a:t> </a:t>
            </a:r>
            <a:r>
              <a:rPr lang="en-US" altLang="zh-CN" sz="1600" dirty="0" smtClean="0"/>
              <a:t>    private </a:t>
            </a:r>
            <a:r>
              <a:rPr lang="en-US" altLang="zh-CN" sz="1600" dirty="0" err="1" smtClean="0"/>
              <a:t>boolean</a:t>
            </a:r>
            <a:r>
              <a:rPr lang="en-US" altLang="zh-CN" sz="1600" dirty="0" smtClean="0"/>
              <a:t> reselection;</a:t>
            </a:r>
          </a:p>
          <a:p>
            <a:r>
              <a:rPr lang="en-US" altLang="zh-CN" sz="1600" dirty="0"/>
              <a:t> </a:t>
            </a:r>
            <a:r>
              <a:rPr lang="en-US" altLang="zh-CN" sz="1600" dirty="0" smtClean="0"/>
              <a:t>    private float mark; //</a:t>
            </a:r>
            <a:r>
              <a:rPr lang="zh-CN" altLang="en-US" sz="1600" dirty="0" smtClean="0"/>
              <a:t>成绩</a:t>
            </a:r>
            <a:endParaRPr lang="en-US" altLang="zh-CN" sz="1600" dirty="0" smtClean="0"/>
          </a:p>
          <a:p>
            <a:r>
              <a:rPr lang="en-US" altLang="zh-CN" sz="1600" dirty="0"/>
              <a:t> </a:t>
            </a:r>
            <a:r>
              <a:rPr lang="en-US" altLang="zh-CN" sz="1600" dirty="0" smtClean="0"/>
              <a:t>    private float credit; //</a:t>
            </a:r>
            <a:r>
              <a:rPr lang="zh-CN" altLang="en-US" sz="1600" dirty="0" smtClean="0"/>
              <a:t>获得的学分</a:t>
            </a:r>
            <a:endParaRPr lang="en-US" altLang="zh-CN" sz="1600" dirty="0" smtClean="0"/>
          </a:p>
          <a:p>
            <a:r>
              <a:rPr lang="en-US" altLang="zh-CN" sz="1600" dirty="0" smtClean="0"/>
              <a:t>}</a:t>
            </a:r>
            <a:endParaRPr lang="zh-CN" altLang="en-US" sz="1600" dirty="0"/>
          </a:p>
        </p:txBody>
      </p:sp>
      <p:sp>
        <p:nvSpPr>
          <p:cNvPr id="2" name="标题 1"/>
          <p:cNvSpPr>
            <a:spLocks noGrp="1"/>
          </p:cNvSpPr>
          <p:nvPr>
            <p:ph type="title"/>
          </p:nvPr>
        </p:nvSpPr>
        <p:spPr/>
        <p:txBody>
          <a:bodyPr/>
          <a:lstStyle/>
          <a:p>
            <a:r>
              <a:rPr lang="zh-CN" altLang="en-US" dirty="0" smtClean="0"/>
              <a:t>抽象函数</a:t>
            </a:r>
            <a:endParaRPr lang="zh-CN" altLang="en-US" dirty="0"/>
          </a:p>
        </p:txBody>
      </p:sp>
      <p:sp>
        <p:nvSpPr>
          <p:cNvPr id="3" name="内容占位符 2"/>
          <p:cNvSpPr>
            <a:spLocks noGrp="1"/>
          </p:cNvSpPr>
          <p:nvPr>
            <p:ph idx="1"/>
          </p:nvPr>
        </p:nvSpPr>
        <p:spPr>
          <a:xfrm>
            <a:off x="838200" y="1690688"/>
            <a:ext cx="10306050" cy="2641282"/>
          </a:xfrm>
        </p:spPr>
        <p:txBody>
          <a:bodyPr>
            <a:normAutofit lnSpcReduction="10000"/>
          </a:bodyPr>
          <a:lstStyle/>
          <a:p>
            <a:r>
              <a:rPr lang="zh-CN" altLang="en-US" sz="2400" dirty="0" smtClean="0"/>
              <a:t>学生成绩管理中的</a:t>
            </a:r>
            <a:r>
              <a:rPr lang="en-US" altLang="zh-CN" sz="2400" dirty="0" smtClean="0"/>
              <a:t>Student</a:t>
            </a:r>
            <a:r>
              <a:rPr lang="zh-CN" altLang="en-US" sz="2400" dirty="0" smtClean="0"/>
              <a:t>类</a:t>
            </a:r>
            <a:endParaRPr lang="en-US" altLang="zh-CN" sz="2400" dirty="0" smtClean="0"/>
          </a:p>
          <a:p>
            <a:pPr lvl="1"/>
            <a:r>
              <a:rPr lang="zh-CN" altLang="en-US" sz="2000" dirty="0" smtClean="0"/>
              <a:t>表示对象</a:t>
            </a:r>
            <a:r>
              <a:rPr lang="en-US" altLang="zh-CN" sz="2000" dirty="0" smtClean="0"/>
              <a:t>: String </a:t>
            </a:r>
            <a:r>
              <a:rPr lang="en-US" altLang="zh-CN" sz="2000" dirty="0" err="1" smtClean="0"/>
              <a:t>stuID</a:t>
            </a:r>
            <a:r>
              <a:rPr lang="en-US" altLang="zh-CN" sz="2000" dirty="0" smtClean="0"/>
              <a:t>, String </a:t>
            </a:r>
            <a:r>
              <a:rPr lang="en-US" altLang="zh-CN" sz="2000" dirty="0" err="1" smtClean="0"/>
              <a:t>stuName</a:t>
            </a:r>
            <a:r>
              <a:rPr lang="en-US" altLang="zh-CN" sz="2000" dirty="0" smtClean="0"/>
              <a:t>, </a:t>
            </a:r>
            <a:r>
              <a:rPr lang="en-US" altLang="zh-CN" sz="2000" dirty="0" err="1" smtClean="0"/>
              <a:t>StuKind</a:t>
            </a:r>
            <a:r>
              <a:rPr lang="en-US" altLang="zh-CN" sz="2000" dirty="0" smtClean="0"/>
              <a:t> kind, float </a:t>
            </a:r>
            <a:r>
              <a:rPr lang="en-US" altLang="zh-CN" sz="2000" dirty="0" err="1" smtClean="0"/>
              <a:t>totalcredits</a:t>
            </a:r>
            <a:r>
              <a:rPr lang="en-US" altLang="zh-CN" sz="2000" dirty="0" smtClean="0"/>
              <a:t>, Vector </a:t>
            </a:r>
            <a:r>
              <a:rPr lang="en-US" altLang="zh-CN" sz="2000" dirty="0" err="1" smtClean="0"/>
              <a:t>courseList</a:t>
            </a:r>
            <a:r>
              <a:rPr lang="en-US" altLang="zh-CN" sz="2000" dirty="0" smtClean="0"/>
              <a:t> //vector of </a:t>
            </a:r>
            <a:r>
              <a:rPr lang="en-US" altLang="zh-CN" sz="2000" dirty="0" err="1" smtClean="0"/>
              <a:t>CourseSelection</a:t>
            </a:r>
            <a:endParaRPr lang="en-US" altLang="zh-CN" sz="2000" dirty="0" smtClean="0"/>
          </a:p>
          <a:p>
            <a:pPr lvl="1"/>
            <a:r>
              <a:rPr lang="zh-CN" altLang="en-US" sz="2000" dirty="0" smtClean="0"/>
              <a:t>抽象函数</a:t>
            </a:r>
            <a:r>
              <a:rPr lang="en-US" altLang="zh-CN" sz="2000" dirty="0" smtClean="0"/>
              <a:t>AF(c) = (ID, Name, kind, credits, </a:t>
            </a:r>
            <a:r>
              <a:rPr lang="en-US" altLang="zh-CN" sz="2000" dirty="0" err="1" smtClean="0"/>
              <a:t>selectedCourse</a:t>
            </a:r>
            <a:r>
              <a:rPr lang="en-US" altLang="zh-CN" sz="2000" dirty="0" smtClean="0"/>
              <a:t>) where</a:t>
            </a:r>
          </a:p>
          <a:p>
            <a:pPr marL="457200" lvl="1" indent="0">
              <a:buNone/>
            </a:pPr>
            <a:r>
              <a:rPr lang="en-US" altLang="zh-CN" sz="2000" dirty="0"/>
              <a:t>ID </a:t>
            </a:r>
            <a:r>
              <a:rPr lang="en-US" altLang="zh-CN" sz="2000" dirty="0" smtClean="0"/>
              <a:t>== </a:t>
            </a:r>
            <a:r>
              <a:rPr lang="en-US" altLang="zh-CN" sz="2000" dirty="0" err="1"/>
              <a:t>c.stuID</a:t>
            </a:r>
            <a:r>
              <a:rPr lang="en-US" altLang="zh-CN" sz="2000" dirty="0"/>
              <a:t>, </a:t>
            </a:r>
            <a:r>
              <a:rPr lang="en-US" altLang="zh-CN" sz="2000" dirty="0" smtClean="0"/>
              <a:t>Name==</a:t>
            </a:r>
            <a:r>
              <a:rPr lang="en-US" altLang="zh-CN" sz="2000" dirty="0" err="1"/>
              <a:t>c.Name</a:t>
            </a:r>
            <a:r>
              <a:rPr lang="en-US" altLang="zh-CN" sz="2000" dirty="0"/>
              <a:t>, kind </a:t>
            </a:r>
            <a:r>
              <a:rPr lang="en-US" altLang="zh-CN" sz="2000" dirty="0" smtClean="0"/>
              <a:t>== </a:t>
            </a:r>
            <a:r>
              <a:rPr lang="en-US" altLang="zh-CN" sz="2000" dirty="0" err="1"/>
              <a:t>c.kind</a:t>
            </a:r>
            <a:r>
              <a:rPr lang="en-US" altLang="zh-CN" sz="2000" dirty="0"/>
              <a:t>, </a:t>
            </a:r>
            <a:endParaRPr lang="en-US" altLang="zh-CN" sz="2000" dirty="0" smtClean="0"/>
          </a:p>
          <a:p>
            <a:pPr marL="457200" lvl="1" indent="0">
              <a:buNone/>
            </a:pPr>
            <a:r>
              <a:rPr lang="en-US" altLang="zh-CN" sz="2000" dirty="0" err="1" smtClean="0"/>
              <a:t>selectedCourse</a:t>
            </a:r>
            <a:r>
              <a:rPr lang="en-US" altLang="zh-CN" sz="2000" dirty="0" smtClean="0"/>
              <a:t> </a:t>
            </a:r>
            <a:r>
              <a:rPr lang="en-US" altLang="zh-CN" sz="2000" dirty="0" smtClean="0"/>
              <a:t>== </a:t>
            </a:r>
            <a:r>
              <a:rPr lang="en-US" altLang="zh-CN" sz="2000" dirty="0"/>
              <a:t>{</a:t>
            </a:r>
            <a:r>
              <a:rPr lang="en-US" altLang="zh-CN" sz="2000" dirty="0" err="1"/>
              <a:t>c.courseList</a:t>
            </a:r>
            <a:r>
              <a:rPr lang="en-US" altLang="zh-CN" sz="2000" dirty="0"/>
              <a:t>[</a:t>
            </a:r>
            <a:r>
              <a:rPr lang="en-US" altLang="zh-CN" sz="2000" dirty="0" err="1"/>
              <a:t>i</a:t>
            </a:r>
            <a:r>
              <a:rPr lang="en-US" altLang="zh-CN" sz="2000" dirty="0" smtClean="0"/>
              <a:t>].course|0</a:t>
            </a:r>
            <a:r>
              <a:rPr lang="en-US" altLang="zh-CN" sz="2000" dirty="0"/>
              <a:t>&lt;=</a:t>
            </a:r>
            <a:r>
              <a:rPr lang="en-US" altLang="zh-CN" sz="2000" dirty="0" err="1"/>
              <a:t>i</a:t>
            </a:r>
            <a:r>
              <a:rPr lang="en-US" altLang="zh-CN" sz="2000" dirty="0"/>
              <a:t>&lt;</a:t>
            </a:r>
            <a:r>
              <a:rPr lang="en-US" altLang="zh-CN" sz="2000" dirty="0" err="1"/>
              <a:t>c.courseList.size</a:t>
            </a:r>
            <a:r>
              <a:rPr lang="en-US" altLang="zh-CN" sz="2000" dirty="0"/>
              <a:t>}, </a:t>
            </a:r>
            <a:endParaRPr lang="en-US" altLang="zh-CN" sz="2000" dirty="0" smtClean="0"/>
          </a:p>
          <a:p>
            <a:pPr marL="457200" lvl="1" indent="0">
              <a:buNone/>
            </a:pPr>
            <a:r>
              <a:rPr lang="en-US" altLang="zh-CN" sz="2000" dirty="0" smtClean="0"/>
              <a:t>credits </a:t>
            </a:r>
            <a:r>
              <a:rPr lang="en-US" altLang="zh-CN" sz="2000" dirty="0" smtClean="0"/>
              <a:t>== (</a:t>
            </a:r>
            <a:r>
              <a:rPr lang="en-US" altLang="zh-CN" sz="2000" dirty="0" err="1" smtClean="0"/>
              <a:t>c.courseList</a:t>
            </a:r>
            <a:r>
              <a:rPr lang="en-US" altLang="zh-CN" sz="2000" dirty="0" smtClean="0"/>
              <a:t>[0</a:t>
            </a:r>
            <a:r>
              <a:rPr lang="en-US" altLang="zh-CN" sz="2000" dirty="0" smtClean="0"/>
              <a:t>].credit</a:t>
            </a:r>
            <a:r>
              <a:rPr lang="en-US" altLang="zh-CN" sz="2000" dirty="0"/>
              <a:t>+ </a:t>
            </a:r>
            <a:r>
              <a:rPr lang="en-US" altLang="zh-CN" sz="2000" dirty="0" err="1"/>
              <a:t>c.courseList</a:t>
            </a:r>
            <a:r>
              <a:rPr lang="en-US" altLang="zh-CN" sz="2000" dirty="0"/>
              <a:t>[1</a:t>
            </a:r>
            <a:r>
              <a:rPr lang="en-US" altLang="zh-CN" sz="2000" dirty="0" smtClean="0"/>
              <a:t>].credit </a:t>
            </a:r>
            <a:r>
              <a:rPr lang="en-US" altLang="zh-CN" sz="2000" dirty="0"/>
              <a:t>+ …+ </a:t>
            </a:r>
            <a:r>
              <a:rPr lang="en-US" altLang="zh-CN" sz="2000" dirty="0" err="1"/>
              <a:t>c.courseList</a:t>
            </a:r>
            <a:r>
              <a:rPr lang="en-US" altLang="zh-CN" sz="2000" dirty="0"/>
              <a:t>[</a:t>
            </a:r>
            <a:r>
              <a:rPr lang="en-US" altLang="zh-CN" sz="2000" dirty="0" err="1"/>
              <a:t>c.courseList.size</a:t>
            </a:r>
            <a:r>
              <a:rPr lang="en-US" altLang="zh-CN" sz="2000" dirty="0"/>
              <a:t> - 1</a:t>
            </a:r>
            <a:r>
              <a:rPr lang="en-US" altLang="zh-CN" sz="2000" dirty="0" smtClean="0"/>
              <a:t>].</a:t>
            </a:r>
            <a:r>
              <a:rPr lang="en-US" altLang="zh-CN" sz="2000" dirty="0" smtClean="0"/>
              <a:t>credit)</a:t>
            </a:r>
            <a:endParaRPr lang="zh-CN" altLang="en-US" sz="2000" dirty="0"/>
          </a:p>
        </p:txBody>
      </p:sp>
      <p:sp>
        <p:nvSpPr>
          <p:cNvPr id="5" name="文本框 4"/>
          <p:cNvSpPr txBox="1"/>
          <p:nvPr/>
        </p:nvSpPr>
        <p:spPr>
          <a:xfrm>
            <a:off x="5965690" y="4101227"/>
            <a:ext cx="4243598" cy="25853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1600" dirty="0" smtClean="0"/>
              <a:t>public class Student {</a:t>
            </a:r>
          </a:p>
          <a:p>
            <a:r>
              <a:rPr lang="en-US" altLang="zh-CN" sz="1600" dirty="0"/>
              <a:t> </a:t>
            </a:r>
            <a:r>
              <a:rPr lang="en-US" altLang="zh-CN" sz="1600" dirty="0" smtClean="0"/>
              <a:t>     public </a:t>
            </a:r>
            <a:r>
              <a:rPr lang="en-US" altLang="zh-CN" sz="1600" dirty="0" err="1" smtClean="0"/>
              <a:t>boolean</a:t>
            </a:r>
            <a:r>
              <a:rPr lang="en-US" altLang="zh-CN" sz="1600" dirty="0" smtClean="0"/>
              <a:t> </a:t>
            </a:r>
            <a:r>
              <a:rPr lang="en-US" altLang="zh-CN" sz="1600" dirty="0" err="1"/>
              <a:t>c</a:t>
            </a:r>
            <a:r>
              <a:rPr lang="en-US" altLang="zh-CN" sz="1600" dirty="0" err="1" smtClean="0"/>
              <a:t>ourseSelected</a:t>
            </a:r>
            <a:r>
              <a:rPr lang="en-US" altLang="zh-CN" sz="1600" dirty="0" smtClean="0"/>
              <a:t>(Course c)</a:t>
            </a:r>
          </a:p>
          <a:p>
            <a:r>
              <a:rPr lang="en-US" altLang="zh-CN" sz="1600" dirty="0"/>
              <a:t> </a:t>
            </a:r>
            <a:r>
              <a:rPr lang="en-US" altLang="zh-CN" sz="1600" dirty="0" smtClean="0"/>
              <a:t>     public </a:t>
            </a:r>
            <a:r>
              <a:rPr lang="en-US" altLang="zh-CN" sz="1600" dirty="0" err="1" smtClean="0"/>
              <a:t>StuKind</a:t>
            </a:r>
            <a:r>
              <a:rPr lang="en-US" altLang="zh-CN" sz="1600" dirty="0" smtClean="0"/>
              <a:t> </a:t>
            </a:r>
            <a:r>
              <a:rPr lang="en-US" altLang="zh-CN" sz="1600" dirty="0" err="1" smtClean="0"/>
              <a:t>getStuKind</a:t>
            </a:r>
            <a:r>
              <a:rPr lang="en-US" altLang="zh-CN" sz="1600" dirty="0" smtClean="0"/>
              <a:t>()</a:t>
            </a:r>
          </a:p>
          <a:p>
            <a:r>
              <a:rPr lang="en-US" altLang="zh-CN" sz="1600" dirty="0"/>
              <a:t> </a:t>
            </a:r>
            <a:r>
              <a:rPr lang="en-US" altLang="zh-CN" sz="1600" dirty="0" smtClean="0"/>
              <a:t>     public String </a:t>
            </a:r>
            <a:r>
              <a:rPr lang="en-US" altLang="zh-CN" sz="1600" dirty="0" err="1" smtClean="0"/>
              <a:t>getName</a:t>
            </a:r>
            <a:r>
              <a:rPr lang="en-US" altLang="zh-CN" sz="1600" dirty="0" smtClean="0"/>
              <a:t>()</a:t>
            </a:r>
          </a:p>
          <a:p>
            <a:r>
              <a:rPr lang="en-US" altLang="zh-CN" sz="1600" dirty="0"/>
              <a:t> </a:t>
            </a:r>
            <a:r>
              <a:rPr lang="en-US" altLang="zh-CN" sz="1600" dirty="0" smtClean="0"/>
              <a:t>     public float </a:t>
            </a:r>
            <a:r>
              <a:rPr lang="en-US" altLang="zh-CN" sz="1600" dirty="0" err="1" smtClean="0"/>
              <a:t>getTotalCredit</a:t>
            </a:r>
            <a:r>
              <a:rPr lang="en-US" altLang="zh-CN" sz="1600" dirty="0" smtClean="0"/>
              <a:t>()</a:t>
            </a:r>
          </a:p>
          <a:p>
            <a:r>
              <a:rPr lang="en-US" altLang="zh-CN" sz="1600" dirty="0" smtClean="0"/>
              <a:t>      </a:t>
            </a:r>
            <a:r>
              <a:rPr lang="en-US" altLang="zh-CN" sz="1600" dirty="0" smtClean="0">
                <a:solidFill>
                  <a:srgbClr val="FFFF00"/>
                </a:solidFill>
              </a:rPr>
              <a:t>public float </a:t>
            </a:r>
            <a:r>
              <a:rPr lang="en-US" altLang="zh-CN" sz="1600" dirty="0" err="1" smtClean="0">
                <a:solidFill>
                  <a:srgbClr val="FFFF00"/>
                </a:solidFill>
              </a:rPr>
              <a:t>getCourseMark</a:t>
            </a:r>
            <a:r>
              <a:rPr lang="en-US" altLang="zh-CN" sz="1600" dirty="0" smtClean="0">
                <a:solidFill>
                  <a:srgbClr val="FFFF00"/>
                </a:solidFill>
              </a:rPr>
              <a:t>(Course c)</a:t>
            </a:r>
          </a:p>
          <a:p>
            <a:r>
              <a:rPr lang="en-US" altLang="zh-CN" sz="1600" dirty="0" smtClean="0">
                <a:solidFill>
                  <a:schemeClr val="bg1"/>
                </a:solidFill>
              </a:rPr>
              <a:t>      public </a:t>
            </a:r>
            <a:r>
              <a:rPr lang="en-US" altLang="zh-CN" sz="1600" dirty="0" err="1" smtClean="0">
                <a:solidFill>
                  <a:schemeClr val="bg1"/>
                </a:solidFill>
              </a:rPr>
              <a:t>boolean</a:t>
            </a:r>
            <a:r>
              <a:rPr lang="en-US" altLang="zh-CN" sz="1600" dirty="0" smtClean="0">
                <a:solidFill>
                  <a:schemeClr val="bg1"/>
                </a:solidFill>
              </a:rPr>
              <a:t> </a:t>
            </a:r>
            <a:r>
              <a:rPr lang="en-US" altLang="zh-CN" sz="1600" dirty="0" err="1">
                <a:solidFill>
                  <a:schemeClr val="bg1"/>
                </a:solidFill>
              </a:rPr>
              <a:t>s</a:t>
            </a:r>
            <a:r>
              <a:rPr lang="en-US" altLang="zh-CN" sz="1600" dirty="0" err="1" smtClean="0">
                <a:solidFill>
                  <a:schemeClr val="bg1"/>
                </a:solidFill>
              </a:rPr>
              <a:t>electCourse</a:t>
            </a:r>
            <a:r>
              <a:rPr lang="en-US" altLang="zh-CN" sz="1600" dirty="0" smtClean="0">
                <a:solidFill>
                  <a:schemeClr val="bg1"/>
                </a:solidFill>
              </a:rPr>
              <a:t>(Course c)</a:t>
            </a:r>
          </a:p>
          <a:p>
            <a:r>
              <a:rPr lang="en-US" altLang="zh-CN" sz="1600" dirty="0">
                <a:solidFill>
                  <a:schemeClr val="bg1"/>
                </a:solidFill>
              </a:rPr>
              <a:t> </a:t>
            </a:r>
            <a:r>
              <a:rPr lang="en-US" altLang="zh-CN" sz="1600" dirty="0" smtClean="0">
                <a:solidFill>
                  <a:schemeClr val="bg1"/>
                </a:solidFill>
              </a:rPr>
              <a:t>     public </a:t>
            </a:r>
            <a:r>
              <a:rPr lang="en-US" altLang="zh-CN" sz="1600" dirty="0" err="1" smtClean="0">
                <a:solidFill>
                  <a:schemeClr val="bg1"/>
                </a:solidFill>
              </a:rPr>
              <a:t>boolean</a:t>
            </a:r>
            <a:r>
              <a:rPr lang="en-US" altLang="zh-CN" sz="1600" dirty="0" smtClean="0">
                <a:solidFill>
                  <a:schemeClr val="bg1"/>
                </a:solidFill>
              </a:rPr>
              <a:t> </a:t>
            </a:r>
            <a:r>
              <a:rPr lang="en-US" altLang="zh-CN" sz="1600" dirty="0" err="1" smtClean="0">
                <a:solidFill>
                  <a:schemeClr val="bg1"/>
                </a:solidFill>
              </a:rPr>
              <a:t>unselectCourse</a:t>
            </a:r>
            <a:r>
              <a:rPr lang="en-US" altLang="zh-CN" sz="1600" dirty="0" smtClean="0">
                <a:solidFill>
                  <a:schemeClr val="bg1"/>
                </a:solidFill>
              </a:rPr>
              <a:t>(Course c)</a:t>
            </a:r>
          </a:p>
          <a:p>
            <a:r>
              <a:rPr lang="en-US" altLang="zh-CN" sz="1600" dirty="0" smtClean="0">
                <a:solidFill>
                  <a:schemeClr val="bg1"/>
                </a:solidFill>
              </a:rPr>
              <a:t>      public </a:t>
            </a:r>
            <a:r>
              <a:rPr lang="en-US" altLang="zh-CN" sz="1600" dirty="0" err="1" smtClean="0">
                <a:solidFill>
                  <a:schemeClr val="bg1"/>
                </a:solidFill>
              </a:rPr>
              <a:t>boolean</a:t>
            </a:r>
            <a:r>
              <a:rPr lang="en-US" altLang="zh-CN" sz="1600" dirty="0" smtClean="0">
                <a:solidFill>
                  <a:schemeClr val="bg1"/>
                </a:solidFill>
              </a:rPr>
              <a:t> </a:t>
            </a:r>
            <a:r>
              <a:rPr lang="en-US" altLang="zh-CN" sz="1600" dirty="0" err="1" smtClean="0">
                <a:solidFill>
                  <a:schemeClr val="bg1"/>
                </a:solidFill>
              </a:rPr>
              <a:t>recordMark</a:t>
            </a:r>
            <a:r>
              <a:rPr lang="en-US" altLang="zh-CN" sz="1600" dirty="0" smtClean="0">
                <a:solidFill>
                  <a:schemeClr val="bg1"/>
                </a:solidFill>
              </a:rPr>
              <a:t>(Course c, float m)</a:t>
            </a:r>
          </a:p>
          <a:p>
            <a:r>
              <a:rPr lang="en-US" altLang="zh-CN" sz="1600" dirty="0" smtClean="0"/>
              <a:t>}</a:t>
            </a:r>
            <a:endParaRPr lang="zh-CN" altLang="en-US" sz="1600" dirty="0"/>
          </a:p>
        </p:txBody>
      </p:sp>
      <mc:AlternateContent xmlns:mc="http://schemas.openxmlformats.org/markup-compatibility/2006" xmlns:a14="http://schemas.microsoft.com/office/drawing/2010/main">
        <mc:Choice Requires="a14">
          <p:sp>
            <p:nvSpPr>
              <p:cNvPr id="6" name="矩形 5"/>
              <p:cNvSpPr/>
              <p:nvPr/>
            </p:nvSpPr>
            <p:spPr>
              <a:xfrm>
                <a:off x="4758630" y="4878626"/>
                <a:ext cx="6999755" cy="96879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𝑐𝑟𝑒𝑑𝑖𝑡𝑠</m:t>
                      </m:r>
                      <m:r>
                        <a:rPr lang="pt-BR" altLang="zh-CN" sz="2000" i="1" smtClean="0">
                          <a:latin typeface="Cambria Math" panose="02040503050406030204" pitchFamily="18" charset="0"/>
                        </a:rPr>
                        <m:t>=</m:t>
                      </m:r>
                      <m:nary>
                        <m:naryPr>
                          <m:chr m:val="∑"/>
                          <m:ctrlPr>
                            <a:rPr lang="pt-BR" altLang="zh-CN" sz="2000" i="1" smtClean="0">
                              <a:latin typeface="Cambria Math" panose="02040503050406030204" pitchFamily="18" charset="0"/>
                            </a:rPr>
                          </m:ctrlPr>
                        </m:naryPr>
                        <m:sub>
                          <m:r>
                            <a:rPr lang="pt-BR" altLang="zh-CN" sz="2000" i="1" smtClean="0">
                              <a:latin typeface="Cambria Math" panose="02040503050406030204" pitchFamily="18" charset="0"/>
                            </a:rPr>
                            <m:t>𝑘</m:t>
                          </m:r>
                          <m:r>
                            <a:rPr lang="pt-BR" altLang="zh-CN" sz="2000" i="1" smtClean="0">
                              <a:latin typeface="Cambria Math" panose="02040503050406030204" pitchFamily="18" charset="0"/>
                            </a:rPr>
                            <m:t>=0</m:t>
                          </m:r>
                        </m:sub>
                        <m:sup>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𝑐𝑜𝑢𝑟𝑠𝑒𝐿𝑖𝑠𝑡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𝑠𝑖𝑧𝑒</m:t>
                          </m:r>
                          <m:r>
                            <a:rPr lang="en-US" altLang="zh-CN" sz="2000" b="0" i="1" smtClean="0">
                              <a:latin typeface="Cambria Math" panose="02040503050406030204" pitchFamily="18" charset="0"/>
                            </a:rPr>
                            <m:t>−1</m:t>
                          </m:r>
                        </m:sup>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𝑐𝑜𝑢𝑟𝑠𝑒𝐿𝑖𝑠𝑡</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𝑐𝑜𝑢𝑟𝑠𝑒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𝑐𝑟𝑒𝑑𝑖𝑡</m:t>
                          </m:r>
                        </m:e>
                      </m:nary>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4758630" y="4878626"/>
                <a:ext cx="6999755" cy="968791"/>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6E49848B-62CB-4016-9E49-F992BEA93B78}" type="slidenum">
              <a:rPr lang="zh-CN" altLang="en-US" smtClean="0"/>
              <a:t>28</a:t>
            </a:fld>
            <a:endParaRPr lang="zh-CN" altLang="en-US"/>
          </a:p>
        </p:txBody>
      </p:sp>
    </p:spTree>
    <p:extLst>
      <p:ext uri="{BB962C8B-B14F-4D97-AF65-F5344CB8AC3E}">
        <p14:creationId xmlns:p14="http://schemas.microsoft.com/office/powerpoint/2010/main" val="30394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表示不变式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抽象函数定义了如何由一个对象的表示状态映射到对象的抽象状态</a:t>
            </a:r>
            <a:r>
              <a:rPr lang="en-US" altLang="zh-CN" sz="2400" dirty="0" smtClean="0"/>
              <a:t>----</a:t>
            </a:r>
            <a:r>
              <a:rPr lang="zh-CN" altLang="en-US" sz="2400" dirty="0" smtClean="0"/>
              <a:t>外部所关心和能看到的状态</a:t>
            </a:r>
            <a:endParaRPr lang="en-US" altLang="zh-CN" sz="2400" dirty="0" smtClean="0"/>
          </a:p>
          <a:p>
            <a:pPr lvl="1"/>
            <a:r>
              <a:rPr lang="zh-CN" altLang="en-US" sz="2000" dirty="0" smtClean="0"/>
              <a:t>并不是所有的表示状态都能够映射到抽象状态，存在无效的表示状态</a:t>
            </a:r>
            <a:endParaRPr lang="en-US" altLang="zh-CN" sz="2000" dirty="0" smtClean="0"/>
          </a:p>
          <a:p>
            <a:pPr lvl="1"/>
            <a:r>
              <a:rPr lang="zh-CN" altLang="en-US" sz="2000" dirty="0" smtClean="0"/>
              <a:t>如</a:t>
            </a:r>
            <a:r>
              <a:rPr lang="en-US" altLang="zh-CN" sz="2000" dirty="0" err="1" smtClean="0"/>
              <a:t>IntSet</a:t>
            </a:r>
            <a:r>
              <a:rPr lang="zh-CN" altLang="en-US" sz="2000" dirty="0" smtClean="0"/>
              <a:t>中如果保存了重复的整数，则无法映射到抽象状态</a:t>
            </a:r>
            <a:endParaRPr lang="en-US" altLang="zh-CN" sz="2000" dirty="0" smtClean="0"/>
          </a:p>
          <a:p>
            <a:r>
              <a:rPr lang="zh-CN" altLang="en-US" sz="2400" dirty="0" smtClean="0"/>
              <a:t>如果存在无效表示状态，可能会导致方法实现无法满足规格要求</a:t>
            </a:r>
            <a:r>
              <a:rPr lang="en-US" altLang="zh-CN" sz="2400" dirty="0" smtClean="0"/>
              <a:t>(</a:t>
            </a:r>
            <a:r>
              <a:rPr lang="zh-CN" altLang="en-US" sz="2400" dirty="0" smtClean="0"/>
              <a:t>且用户无法知道</a:t>
            </a:r>
            <a:r>
              <a:rPr lang="en-US" altLang="zh-CN" sz="2400" dirty="0" smtClean="0"/>
              <a:t>)</a:t>
            </a:r>
          </a:p>
          <a:p>
            <a:pPr lvl="1"/>
            <a:r>
              <a:rPr lang="zh-CN" altLang="en-US" sz="2000" dirty="0" smtClean="0"/>
              <a:t>如</a:t>
            </a:r>
            <a:r>
              <a:rPr lang="en-US" altLang="zh-CN" sz="2000" dirty="0" err="1" smtClean="0"/>
              <a:t>IntSet</a:t>
            </a:r>
            <a:r>
              <a:rPr lang="zh-CN" altLang="en-US" sz="2000" dirty="0" smtClean="0"/>
              <a:t>中有重复的整数，执行</a:t>
            </a:r>
            <a:r>
              <a:rPr lang="en-US" altLang="zh-CN" sz="2000" dirty="0" smtClean="0"/>
              <a:t>delete(x)</a:t>
            </a:r>
            <a:r>
              <a:rPr lang="zh-CN" altLang="en-US" sz="2000" dirty="0" smtClean="0"/>
              <a:t>操作时，返回结果为</a:t>
            </a:r>
            <a:r>
              <a:rPr lang="en-US" altLang="zh-CN" sz="2000" dirty="0" smtClean="0"/>
              <a:t>true</a:t>
            </a:r>
            <a:r>
              <a:rPr lang="zh-CN" altLang="en-US" sz="2000" dirty="0" smtClean="0"/>
              <a:t>，用户会认为集合中不再包含</a:t>
            </a:r>
            <a:r>
              <a:rPr lang="en-US" altLang="zh-CN" sz="2000" dirty="0" smtClean="0"/>
              <a:t>x</a:t>
            </a:r>
            <a:r>
              <a:rPr lang="zh-CN" altLang="en-US" sz="2000" dirty="0" smtClean="0"/>
              <a:t>，但事实上集合中还有</a:t>
            </a:r>
            <a:r>
              <a:rPr lang="en-US" altLang="zh-CN" sz="2000" dirty="0" smtClean="0"/>
              <a:t>x</a:t>
            </a:r>
          </a:p>
          <a:p>
            <a:r>
              <a:rPr lang="zh-CN" altLang="en-US" sz="2400" dirty="0" smtClean="0"/>
              <a:t>从规格设计与实现的角度，需要定义表示状态的有效性条件，称之为不变式</a:t>
            </a:r>
            <a:r>
              <a:rPr lang="en-US" altLang="zh-CN" sz="2400" dirty="0" smtClean="0"/>
              <a:t>(invariant)</a:t>
            </a:r>
          </a:p>
          <a:p>
            <a:pPr lvl="1"/>
            <a:r>
              <a:rPr lang="zh-CN" altLang="en-US" sz="2000" dirty="0" smtClean="0"/>
              <a:t>即对象的表示状态始终需要满足的条件</a:t>
            </a:r>
            <a:endParaRPr lang="en-US" altLang="zh-CN" sz="2000" dirty="0" smtClean="0"/>
          </a:p>
          <a:p>
            <a:pPr lvl="1"/>
            <a:r>
              <a:rPr lang="zh-CN" altLang="en-US" sz="2000" dirty="0" smtClean="0"/>
              <a:t>不变式事实上是对象所有方法的</a:t>
            </a:r>
            <a:r>
              <a:rPr lang="en-US" altLang="zh-CN" sz="2000" dirty="0" smtClean="0"/>
              <a:t>Requires</a:t>
            </a:r>
            <a:r>
              <a:rPr lang="zh-CN" altLang="en-US" sz="2000" dirty="0" smtClean="0"/>
              <a:t>和</a:t>
            </a:r>
            <a:r>
              <a:rPr lang="en-US" altLang="zh-CN" sz="2000" dirty="0" smtClean="0"/>
              <a:t>Effects</a:t>
            </a:r>
            <a:r>
              <a:rPr lang="zh-CN" altLang="en-US" sz="2000" dirty="0" smtClean="0"/>
              <a:t>的默认组成部分</a:t>
            </a:r>
            <a:endParaRPr lang="zh-CN" altLang="en-US" sz="2000"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29</a:t>
            </a:fld>
            <a:endParaRPr lang="zh-CN" altLang="en-US"/>
          </a:p>
        </p:txBody>
      </p:sp>
    </p:spTree>
    <p:extLst>
      <p:ext uri="{BB962C8B-B14F-4D97-AF65-F5344CB8AC3E}">
        <p14:creationId xmlns:p14="http://schemas.microsoft.com/office/powerpoint/2010/main" val="371538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数据抽象规格</a:t>
            </a:r>
            <a:endParaRPr lang="zh-CN" altLang="en-US" dirty="0"/>
          </a:p>
        </p:txBody>
      </p:sp>
      <p:sp>
        <p:nvSpPr>
          <p:cNvPr id="3" name="内容占位符 2"/>
          <p:cNvSpPr>
            <a:spLocks noGrp="1"/>
          </p:cNvSpPr>
          <p:nvPr>
            <p:ph idx="1"/>
          </p:nvPr>
        </p:nvSpPr>
        <p:spPr/>
        <p:txBody>
          <a:bodyPr/>
          <a:lstStyle/>
          <a:p>
            <a:r>
              <a:rPr lang="zh-CN" altLang="en-US" dirty="0" smtClean="0"/>
              <a:t>数据抽象是关于类型的一种抽象</a:t>
            </a:r>
            <a:endParaRPr lang="en-US" altLang="zh-CN" dirty="0" smtClean="0"/>
          </a:p>
          <a:p>
            <a:pPr lvl="1"/>
            <a:r>
              <a:rPr lang="zh-CN" altLang="en-US" dirty="0" smtClean="0"/>
              <a:t>对象属性空间，从而可以确定性的定义数据抽象的状态</a:t>
            </a:r>
            <a:endParaRPr lang="en-US" altLang="zh-CN" dirty="0" smtClean="0"/>
          </a:p>
          <a:p>
            <a:pPr lvl="1"/>
            <a:r>
              <a:rPr lang="zh-CN" altLang="en-US" dirty="0" smtClean="0"/>
              <a:t>作用于对象的操作，定义对象的规范化行为</a:t>
            </a:r>
            <a:endParaRPr lang="en-US" altLang="zh-CN" dirty="0" smtClean="0"/>
          </a:p>
          <a:p>
            <a:r>
              <a:rPr lang="zh-CN" altLang="en-US" dirty="0" smtClean="0"/>
              <a:t>类型</a:t>
            </a:r>
            <a:endParaRPr lang="en-US" altLang="zh-CN" dirty="0" smtClean="0"/>
          </a:p>
          <a:p>
            <a:pPr lvl="1"/>
            <a:r>
              <a:rPr lang="zh-CN" altLang="en-US" dirty="0"/>
              <a:t>从</a:t>
            </a:r>
            <a:r>
              <a:rPr lang="zh-CN" altLang="en-US" dirty="0" smtClean="0"/>
              <a:t>规格角度：由对象化的组成成分及其约定的操作方式组成</a:t>
            </a:r>
            <a:endParaRPr lang="en-US" altLang="zh-CN" dirty="0" smtClean="0"/>
          </a:p>
          <a:p>
            <a:pPr lvl="1"/>
            <a:r>
              <a:rPr lang="zh-CN" altLang="en-US" dirty="0" smtClean="0"/>
              <a:t>从运行时角度：是对一块内存区域的模板化访问</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a:t>
            </a:fld>
            <a:endParaRPr lang="zh-CN" altLang="en-US"/>
          </a:p>
        </p:txBody>
      </p:sp>
    </p:spTree>
    <p:extLst>
      <p:ext uri="{BB962C8B-B14F-4D97-AF65-F5344CB8AC3E}">
        <p14:creationId xmlns:p14="http://schemas.microsoft.com/office/powerpoint/2010/main" val="1285145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表示不变式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IntSet</a:t>
            </a:r>
            <a:endParaRPr lang="en-US" altLang="zh-CN" dirty="0" smtClean="0"/>
          </a:p>
          <a:p>
            <a:pPr lvl="1"/>
            <a:r>
              <a:rPr lang="zh-CN" altLang="en-US" dirty="0"/>
              <a:t>表示对象：</a:t>
            </a:r>
            <a:r>
              <a:rPr lang="en-US" altLang="zh-CN" dirty="0" smtClean="0"/>
              <a:t>Vector&lt;Integer&gt; </a:t>
            </a:r>
            <a:r>
              <a:rPr lang="en-US" altLang="zh-CN" dirty="0" err="1"/>
              <a:t>els</a:t>
            </a:r>
            <a:endParaRPr lang="en-US" altLang="zh-CN" dirty="0"/>
          </a:p>
          <a:p>
            <a:pPr lvl="1"/>
            <a:r>
              <a:rPr lang="zh-CN" altLang="en-US" dirty="0"/>
              <a:t>抽象函数：</a:t>
            </a:r>
            <a:r>
              <a:rPr lang="en-US" altLang="zh-CN" dirty="0"/>
              <a:t>AF(c) = {</a:t>
            </a:r>
            <a:r>
              <a:rPr lang="en-US" altLang="zh-CN" dirty="0" err="1"/>
              <a:t>c.els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c.els.size</a:t>
            </a:r>
            <a:r>
              <a:rPr lang="en-US" altLang="zh-CN" dirty="0"/>
              <a:t>}</a:t>
            </a:r>
          </a:p>
          <a:p>
            <a:pPr lvl="1"/>
            <a:r>
              <a:rPr lang="zh-CN" altLang="en-US" dirty="0" smtClean="0"/>
              <a:t>不变式：</a:t>
            </a:r>
            <a:r>
              <a:rPr lang="en-US" altLang="zh-CN" dirty="0" err="1" smtClean="0"/>
              <a:t>c.els</a:t>
            </a:r>
            <a:r>
              <a:rPr lang="en-US" altLang="zh-CN" dirty="0" smtClean="0"/>
              <a:t> != null &amp;&amp; </a:t>
            </a:r>
            <a:r>
              <a:rPr lang="en-US" altLang="zh-CN" dirty="0" err="1" smtClean="0"/>
              <a:t>c.els</a:t>
            </a:r>
            <a:r>
              <a:rPr lang="en-US" altLang="zh-CN" dirty="0" smtClean="0"/>
              <a:t>[</a:t>
            </a:r>
            <a:r>
              <a:rPr lang="en-US" altLang="zh-CN" dirty="0" err="1" smtClean="0"/>
              <a:t>i</a:t>
            </a:r>
            <a:r>
              <a:rPr lang="en-US" altLang="zh-CN" dirty="0" smtClean="0"/>
              <a:t>] is an Integer for all </a:t>
            </a:r>
            <a:r>
              <a:rPr lang="en-US" altLang="zh-CN" dirty="0"/>
              <a:t>0&lt;=</a:t>
            </a:r>
            <a:r>
              <a:rPr lang="en-US" altLang="zh-CN" dirty="0" err="1" smtClean="0"/>
              <a:t>i</a:t>
            </a:r>
            <a:r>
              <a:rPr lang="en-US" altLang="zh-CN" dirty="0" smtClean="0"/>
              <a:t>&lt;</a:t>
            </a:r>
            <a:r>
              <a:rPr lang="en-US" altLang="zh-CN" dirty="0" err="1" smtClean="0"/>
              <a:t>c.els.size</a:t>
            </a:r>
            <a:r>
              <a:rPr lang="en-US" altLang="zh-CN" dirty="0" smtClean="0"/>
              <a:t> &amp;&amp; </a:t>
            </a:r>
            <a:r>
              <a:rPr lang="en-US" altLang="zh-CN" dirty="0" err="1" smtClean="0"/>
              <a:t>c.els</a:t>
            </a:r>
            <a:r>
              <a:rPr lang="en-US" altLang="zh-CN" dirty="0" smtClean="0"/>
              <a:t>[</a:t>
            </a:r>
            <a:r>
              <a:rPr lang="en-US" altLang="zh-CN" dirty="0" err="1" smtClean="0"/>
              <a:t>i</a:t>
            </a:r>
            <a:r>
              <a:rPr lang="en-US" altLang="zh-CN" dirty="0" smtClean="0"/>
              <a:t>].</a:t>
            </a:r>
            <a:r>
              <a:rPr lang="en-US" altLang="zh-CN" dirty="0" err="1" smtClean="0"/>
              <a:t>intValue</a:t>
            </a:r>
            <a:r>
              <a:rPr lang="en-US" altLang="zh-CN" dirty="0" smtClean="0"/>
              <a:t> != </a:t>
            </a:r>
            <a:r>
              <a:rPr lang="en-US" altLang="zh-CN" dirty="0" err="1" smtClean="0"/>
              <a:t>c.els</a:t>
            </a:r>
            <a:r>
              <a:rPr lang="en-US" altLang="zh-CN" dirty="0" smtClean="0"/>
              <a:t>[j].</a:t>
            </a:r>
            <a:r>
              <a:rPr lang="en-US" altLang="zh-CN" dirty="0" err="1" smtClean="0"/>
              <a:t>intValue</a:t>
            </a:r>
            <a:r>
              <a:rPr lang="en-US" altLang="zh-CN" dirty="0" smtClean="0"/>
              <a:t> for all 0&lt;=</a:t>
            </a:r>
            <a:r>
              <a:rPr lang="en-US" altLang="zh-CN" dirty="0" err="1" smtClean="0"/>
              <a:t>i</a:t>
            </a:r>
            <a:r>
              <a:rPr lang="en-US" altLang="zh-CN" dirty="0" smtClean="0"/>
              <a:t> &lt;j&lt;=</a:t>
            </a:r>
            <a:r>
              <a:rPr lang="en-US" altLang="zh-CN" dirty="0" err="1" smtClean="0"/>
              <a:t>c.els.size</a:t>
            </a:r>
            <a:endParaRPr lang="en-US" altLang="zh-CN" dirty="0" smtClean="0"/>
          </a:p>
          <a:p>
            <a:r>
              <a:rPr lang="en-US" altLang="zh-CN" dirty="0" smtClean="0"/>
              <a:t>Poly</a:t>
            </a:r>
          </a:p>
          <a:p>
            <a:pPr lvl="1"/>
            <a:r>
              <a:rPr lang="zh-CN" altLang="en-US" dirty="0"/>
              <a:t>表示对象：</a:t>
            </a:r>
            <a:r>
              <a:rPr lang="en-US" altLang="zh-CN" dirty="0" err="1"/>
              <a:t>int</a:t>
            </a:r>
            <a:r>
              <a:rPr lang="en-US" altLang="zh-CN" dirty="0"/>
              <a:t>[] </a:t>
            </a:r>
            <a:r>
              <a:rPr lang="en-US" altLang="zh-CN" dirty="0" smtClean="0"/>
              <a:t>terms, </a:t>
            </a:r>
            <a:r>
              <a:rPr lang="en-US" altLang="zh-CN" dirty="0" err="1" smtClean="0"/>
              <a:t>int</a:t>
            </a:r>
            <a:r>
              <a:rPr lang="en-US" altLang="zh-CN" dirty="0" smtClean="0"/>
              <a:t> </a:t>
            </a:r>
            <a:r>
              <a:rPr lang="en-US" altLang="zh-CN" dirty="0" err="1" smtClean="0"/>
              <a:t>deg</a:t>
            </a:r>
            <a:endParaRPr lang="en-US" altLang="zh-CN" dirty="0"/>
          </a:p>
          <a:p>
            <a:pPr lvl="1"/>
            <a:r>
              <a:rPr lang="zh-CN" altLang="en-US" dirty="0"/>
              <a:t>抽象函数：</a:t>
            </a:r>
            <a:r>
              <a:rPr lang="en-US" altLang="zh-CN" dirty="0"/>
              <a:t>AF(c) = c</a:t>
            </a:r>
            <a:r>
              <a:rPr lang="en-US" altLang="zh-CN" baseline="-25000" dirty="0"/>
              <a:t>0</a:t>
            </a:r>
            <a:r>
              <a:rPr lang="en-US" altLang="zh-CN" dirty="0"/>
              <a:t>+c</a:t>
            </a:r>
            <a:r>
              <a:rPr lang="en-US" altLang="zh-CN" baseline="-25000" dirty="0"/>
              <a:t>1</a:t>
            </a:r>
            <a:r>
              <a:rPr lang="en-US" altLang="zh-CN" dirty="0"/>
              <a:t>x+c</a:t>
            </a:r>
            <a:r>
              <a:rPr lang="en-US" altLang="zh-CN" baseline="-25000" dirty="0"/>
              <a:t>2</a:t>
            </a:r>
            <a:r>
              <a:rPr lang="en-US" altLang="zh-CN" dirty="0"/>
              <a:t>x</a:t>
            </a:r>
            <a:r>
              <a:rPr lang="en-US" altLang="zh-CN" baseline="30000" dirty="0"/>
              <a:t>2</a:t>
            </a:r>
            <a:r>
              <a:rPr lang="en-US" altLang="zh-CN" dirty="0"/>
              <a:t>+… </a:t>
            </a:r>
          </a:p>
          <a:p>
            <a:pPr marL="457200" lvl="1" indent="0">
              <a:buNone/>
            </a:pPr>
            <a:r>
              <a:rPr lang="en-US" altLang="zh-CN" dirty="0"/>
              <a:t>                          where c</a:t>
            </a:r>
            <a:r>
              <a:rPr lang="en-US" altLang="zh-CN" baseline="-25000" dirty="0"/>
              <a:t>i</a:t>
            </a:r>
            <a:r>
              <a:rPr lang="en-US" altLang="zh-CN" dirty="0"/>
              <a:t> </a:t>
            </a:r>
            <a:r>
              <a:rPr lang="en-US" altLang="zh-CN" dirty="0" smtClean="0"/>
              <a:t>== </a:t>
            </a:r>
            <a:r>
              <a:rPr lang="en-US" altLang="zh-CN" dirty="0" err="1"/>
              <a:t>c.terms</a:t>
            </a:r>
            <a:r>
              <a:rPr lang="en-US" altLang="zh-CN" dirty="0"/>
              <a:t>[</a:t>
            </a:r>
            <a:r>
              <a:rPr lang="en-US" altLang="zh-CN" dirty="0" err="1"/>
              <a:t>i</a:t>
            </a:r>
            <a:r>
              <a:rPr lang="en-US" altLang="zh-CN" dirty="0"/>
              <a:t>] if 0&lt;= </a:t>
            </a:r>
            <a:r>
              <a:rPr lang="en-US" altLang="zh-CN" dirty="0" err="1"/>
              <a:t>i</a:t>
            </a:r>
            <a:r>
              <a:rPr lang="en-US" altLang="zh-CN" dirty="0"/>
              <a:t> &lt;</a:t>
            </a:r>
            <a:r>
              <a:rPr lang="en-US" altLang="zh-CN" dirty="0" err="1" smtClean="0"/>
              <a:t>c.terms.length</a:t>
            </a:r>
            <a:r>
              <a:rPr lang="en-US" altLang="zh-CN" dirty="0" smtClean="0"/>
              <a:t>; </a:t>
            </a:r>
            <a:endParaRPr lang="en-US" altLang="zh-CN" dirty="0"/>
          </a:p>
          <a:p>
            <a:pPr marL="457200" lvl="1" indent="0">
              <a:buNone/>
            </a:pPr>
            <a:r>
              <a:rPr lang="en-US" altLang="zh-CN" dirty="0"/>
              <a:t>                                          </a:t>
            </a:r>
            <a:r>
              <a:rPr lang="en-US" altLang="zh-CN" dirty="0" smtClean="0"/>
              <a:t>== </a:t>
            </a:r>
            <a:r>
              <a:rPr lang="en-US" altLang="zh-CN" dirty="0"/>
              <a:t>0 otherwise</a:t>
            </a:r>
          </a:p>
          <a:p>
            <a:pPr lvl="1"/>
            <a:r>
              <a:rPr lang="zh-CN" altLang="en-US" dirty="0" smtClean="0"/>
              <a:t>不变式：</a:t>
            </a:r>
            <a:r>
              <a:rPr lang="en-US" altLang="zh-CN" dirty="0" err="1" smtClean="0"/>
              <a:t>c.terms</a:t>
            </a:r>
            <a:r>
              <a:rPr lang="en-US" altLang="zh-CN" dirty="0" smtClean="0"/>
              <a:t> != null &amp;&amp; </a:t>
            </a:r>
            <a:r>
              <a:rPr lang="en-US" altLang="zh-CN" dirty="0" err="1" smtClean="0"/>
              <a:t>c.terms.length</a:t>
            </a:r>
            <a:r>
              <a:rPr lang="en-US" altLang="zh-CN" dirty="0" smtClean="0"/>
              <a:t> &gt;=1 &amp;&amp; </a:t>
            </a:r>
            <a:r>
              <a:rPr lang="en-US" altLang="zh-CN" dirty="0" err="1" smtClean="0"/>
              <a:t>c.deg</a:t>
            </a:r>
            <a:r>
              <a:rPr lang="en-US" altLang="zh-CN" dirty="0" smtClean="0"/>
              <a:t> == c.terms.length-1 &amp;&amp; </a:t>
            </a:r>
            <a:r>
              <a:rPr lang="en-US" altLang="zh-CN" dirty="0" err="1" smtClean="0"/>
              <a:t>c.terms</a:t>
            </a:r>
            <a:r>
              <a:rPr lang="en-US" altLang="zh-CN" dirty="0" smtClean="0"/>
              <a:t>[</a:t>
            </a:r>
            <a:r>
              <a:rPr lang="en-US" altLang="zh-CN" dirty="0" err="1" smtClean="0"/>
              <a:t>c.deg</a:t>
            </a:r>
            <a:r>
              <a:rPr lang="en-US" altLang="zh-CN" dirty="0" smtClean="0"/>
              <a:t>] != 0 if </a:t>
            </a:r>
            <a:r>
              <a:rPr lang="en-US" altLang="zh-CN" dirty="0" err="1" smtClean="0"/>
              <a:t>c.deg</a:t>
            </a:r>
            <a:r>
              <a:rPr lang="en-US" altLang="zh-CN" dirty="0" smtClean="0"/>
              <a:t> &gt; 0 </a:t>
            </a:r>
            <a:endParaRPr lang="zh-CN" altLang="en-US" dirty="0"/>
          </a:p>
        </p:txBody>
      </p:sp>
      <p:sp>
        <p:nvSpPr>
          <p:cNvPr id="4" name="文本框 3"/>
          <p:cNvSpPr txBox="1"/>
          <p:nvPr/>
        </p:nvSpPr>
        <p:spPr>
          <a:xfrm>
            <a:off x="8141970" y="3886200"/>
            <a:ext cx="321183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smtClean="0"/>
              <a:t>如果采用稀疏存储方式</a:t>
            </a:r>
            <a:r>
              <a:rPr lang="en-US" altLang="zh-CN" dirty="0" smtClean="0"/>
              <a:t>(Vector terms)</a:t>
            </a:r>
            <a:r>
              <a:rPr lang="zh-CN" altLang="en-US" dirty="0" smtClean="0"/>
              <a:t>，其不变式该如何写？</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30</a:t>
            </a:fld>
            <a:endParaRPr lang="zh-CN" altLang="en-US"/>
          </a:p>
        </p:txBody>
      </p:sp>
    </p:spTree>
    <p:extLst>
      <p:ext uri="{BB962C8B-B14F-4D97-AF65-F5344CB8AC3E}">
        <p14:creationId xmlns:p14="http://schemas.microsoft.com/office/powerpoint/2010/main" val="2809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表示不变式</a:t>
            </a:r>
            <a:endParaRPr lang="zh-CN" altLang="en-US" dirty="0"/>
          </a:p>
        </p:txBody>
      </p:sp>
      <p:sp>
        <p:nvSpPr>
          <p:cNvPr id="3" name="内容占位符 2"/>
          <p:cNvSpPr>
            <a:spLocks noGrp="1"/>
          </p:cNvSpPr>
          <p:nvPr>
            <p:ph idx="1"/>
          </p:nvPr>
        </p:nvSpPr>
        <p:spPr/>
        <p:txBody>
          <a:bodyPr/>
          <a:lstStyle/>
          <a:p>
            <a:r>
              <a:rPr lang="zh-CN" altLang="en-US" dirty="0" smtClean="0"/>
              <a:t>电梯类</a:t>
            </a:r>
            <a:endParaRPr lang="en-US" altLang="zh-CN" dirty="0"/>
          </a:p>
          <a:p>
            <a:pPr lvl="1"/>
            <a:r>
              <a:rPr lang="zh-CN" altLang="en-US" dirty="0"/>
              <a:t>表示对象：</a:t>
            </a:r>
            <a:r>
              <a:rPr lang="en-US" altLang="zh-CN" dirty="0" err="1"/>
              <a:t>int</a:t>
            </a:r>
            <a:r>
              <a:rPr lang="en-US" altLang="zh-CN" dirty="0"/>
              <a:t> </a:t>
            </a:r>
            <a:r>
              <a:rPr lang="en-US" altLang="zh-CN" dirty="0" err="1"/>
              <a:t>infloor</a:t>
            </a:r>
            <a:r>
              <a:rPr lang="en-US" altLang="zh-CN" dirty="0"/>
              <a:t>, STA status, </a:t>
            </a:r>
            <a:r>
              <a:rPr lang="en-US" altLang="zh-CN" dirty="0" err="1"/>
              <a:t>boolean</a:t>
            </a:r>
            <a:r>
              <a:rPr lang="en-US" altLang="zh-CN" dirty="0"/>
              <a:t> closed, </a:t>
            </a:r>
            <a:r>
              <a:rPr lang="en-US" altLang="zh-CN" dirty="0" err="1"/>
              <a:t>int</a:t>
            </a:r>
            <a:r>
              <a:rPr lang="en-US" altLang="zh-CN" dirty="0"/>
              <a:t> </a:t>
            </a:r>
            <a:r>
              <a:rPr lang="en-US" altLang="zh-CN" dirty="0" err="1" smtClean="0"/>
              <a:t>target_floor</a:t>
            </a:r>
            <a:r>
              <a:rPr lang="en-US" altLang="zh-CN" dirty="0" smtClean="0"/>
              <a:t>, </a:t>
            </a:r>
            <a:r>
              <a:rPr lang="en-US" altLang="zh-CN" dirty="0" err="1" smtClean="0"/>
              <a:t>int</a:t>
            </a:r>
            <a:r>
              <a:rPr lang="en-US" altLang="zh-CN" dirty="0" smtClean="0"/>
              <a:t> </a:t>
            </a:r>
            <a:r>
              <a:rPr lang="en-US" altLang="zh-CN" dirty="0" err="1" smtClean="0"/>
              <a:t>top_floor</a:t>
            </a:r>
            <a:endParaRPr lang="en-US" altLang="zh-CN" dirty="0"/>
          </a:p>
          <a:p>
            <a:pPr lvl="1"/>
            <a:r>
              <a:rPr lang="zh-CN" altLang="en-US" dirty="0"/>
              <a:t>抽象函数：</a:t>
            </a:r>
            <a:r>
              <a:rPr lang="en-US" altLang="zh-CN" dirty="0"/>
              <a:t>AF(c) = </a:t>
            </a:r>
            <a:r>
              <a:rPr lang="en-US" altLang="zh-CN" dirty="0" smtClean="0"/>
              <a:t>(floor</a:t>
            </a:r>
            <a:r>
              <a:rPr lang="en-US" altLang="zh-CN" dirty="0"/>
              <a:t>, status, closed), where</a:t>
            </a:r>
          </a:p>
          <a:p>
            <a:pPr marL="914400" lvl="2" indent="0">
              <a:buNone/>
            </a:pPr>
            <a:r>
              <a:rPr lang="en-US" altLang="zh-CN" dirty="0" smtClean="0"/>
              <a:t>floor == </a:t>
            </a:r>
            <a:r>
              <a:rPr lang="en-US" altLang="zh-CN" dirty="0" err="1" smtClean="0"/>
              <a:t>c.infloor</a:t>
            </a:r>
            <a:r>
              <a:rPr lang="en-US" altLang="zh-CN" dirty="0" smtClean="0"/>
              <a:t>, status == </a:t>
            </a:r>
            <a:r>
              <a:rPr lang="en-US" altLang="zh-CN" dirty="0" err="1" smtClean="0"/>
              <a:t>c.status</a:t>
            </a:r>
            <a:r>
              <a:rPr lang="en-US" altLang="zh-CN" dirty="0" smtClean="0"/>
              <a:t>, closed == </a:t>
            </a:r>
            <a:r>
              <a:rPr lang="en-US" altLang="zh-CN" dirty="0" err="1" smtClean="0"/>
              <a:t>c.closed</a:t>
            </a:r>
            <a:endParaRPr lang="zh-CN" altLang="en-US" dirty="0"/>
          </a:p>
          <a:p>
            <a:pPr lvl="1"/>
            <a:r>
              <a:rPr lang="zh-CN" altLang="en-US" dirty="0" smtClean="0"/>
              <a:t>不变式：</a:t>
            </a:r>
            <a:endParaRPr lang="en-US" altLang="zh-CN" dirty="0" smtClean="0"/>
          </a:p>
          <a:p>
            <a:pPr marL="914400" lvl="2" indent="0">
              <a:buNone/>
            </a:pPr>
            <a:r>
              <a:rPr lang="en-US" altLang="zh-CN" dirty="0" err="1"/>
              <a:t>c.closed</a:t>
            </a:r>
            <a:r>
              <a:rPr lang="en-US" altLang="zh-CN" dirty="0"/>
              <a:t> </a:t>
            </a:r>
            <a:r>
              <a:rPr lang="en-US" altLang="zh-CN" dirty="0" smtClean="0"/>
              <a:t>== </a:t>
            </a:r>
            <a:r>
              <a:rPr lang="en-US" altLang="zh-CN" dirty="0"/>
              <a:t>true if </a:t>
            </a:r>
            <a:r>
              <a:rPr lang="en-US" altLang="zh-CN" dirty="0" err="1"/>
              <a:t>c.status</a:t>
            </a:r>
            <a:r>
              <a:rPr lang="en-US" altLang="zh-CN" dirty="0"/>
              <a:t> </a:t>
            </a:r>
            <a:r>
              <a:rPr lang="en-US" altLang="zh-CN" dirty="0" smtClean="0"/>
              <a:t>!= DOCK; &amp;&amp; 1</a:t>
            </a:r>
            <a:r>
              <a:rPr lang="en-US" altLang="zh-CN" dirty="0"/>
              <a:t>&lt;= </a:t>
            </a:r>
            <a:r>
              <a:rPr lang="en-US" altLang="zh-CN" dirty="0" err="1" smtClean="0"/>
              <a:t>c.infloor</a:t>
            </a:r>
            <a:r>
              <a:rPr lang="en-US" altLang="zh-CN" dirty="0" smtClean="0"/>
              <a:t> </a:t>
            </a:r>
            <a:r>
              <a:rPr lang="en-US" altLang="zh-CN" dirty="0"/>
              <a:t>&lt;= </a:t>
            </a:r>
            <a:r>
              <a:rPr lang="en-US" altLang="zh-CN" dirty="0" err="1" smtClean="0"/>
              <a:t>c.top_floor</a:t>
            </a:r>
            <a:r>
              <a:rPr lang="en-US" altLang="zh-CN" dirty="0" smtClean="0"/>
              <a:t>; &amp;&amp;</a:t>
            </a:r>
          </a:p>
          <a:p>
            <a:pPr marL="914400" lvl="2" indent="0">
              <a:buNone/>
            </a:pPr>
            <a:r>
              <a:rPr lang="en-US" altLang="zh-CN" dirty="0" smtClean="0"/>
              <a:t>0&lt;=</a:t>
            </a:r>
            <a:r>
              <a:rPr lang="en-US" altLang="zh-CN" dirty="0" err="1" smtClean="0"/>
              <a:t>c.target_floor</a:t>
            </a:r>
            <a:r>
              <a:rPr lang="en-US" altLang="zh-CN" dirty="0" smtClean="0"/>
              <a:t> &lt;=</a:t>
            </a:r>
            <a:r>
              <a:rPr lang="en-US" altLang="zh-CN" dirty="0" err="1" smtClean="0"/>
              <a:t>c.top_floor</a:t>
            </a:r>
            <a:r>
              <a:rPr lang="en-US" altLang="zh-CN" dirty="0" smtClean="0"/>
              <a:t>; &amp;&amp; </a:t>
            </a:r>
            <a:r>
              <a:rPr lang="en-US" altLang="zh-CN" dirty="0" err="1" smtClean="0"/>
              <a:t>c.status</a:t>
            </a:r>
            <a:r>
              <a:rPr lang="en-US" altLang="zh-CN" dirty="0" smtClean="0"/>
              <a:t> == DOCK </a:t>
            </a:r>
            <a:r>
              <a:rPr lang="en-US" altLang="zh-CN" dirty="0"/>
              <a:t>if </a:t>
            </a:r>
            <a:r>
              <a:rPr lang="en-US" altLang="zh-CN" dirty="0" err="1" smtClean="0"/>
              <a:t>c.target_floor</a:t>
            </a:r>
            <a:r>
              <a:rPr lang="en-US" altLang="zh-CN" dirty="0" smtClean="0"/>
              <a:t> == </a:t>
            </a:r>
            <a:r>
              <a:rPr lang="en-US" altLang="zh-CN" dirty="0" err="1" smtClean="0"/>
              <a:t>c.infloor</a:t>
            </a:r>
            <a:r>
              <a:rPr lang="en-US" altLang="zh-CN" dirty="0" smtClean="0"/>
              <a:t>; &amp;&amp;</a:t>
            </a:r>
          </a:p>
          <a:p>
            <a:pPr marL="914400" lvl="2" indent="0">
              <a:buNone/>
            </a:pPr>
            <a:r>
              <a:rPr lang="en-US" altLang="zh-CN" dirty="0" err="1" smtClean="0"/>
              <a:t>c.status</a:t>
            </a:r>
            <a:r>
              <a:rPr lang="en-US" altLang="zh-CN" dirty="0" smtClean="0"/>
              <a:t> == IDLE if </a:t>
            </a:r>
            <a:r>
              <a:rPr lang="en-US" altLang="zh-CN" dirty="0" err="1" smtClean="0"/>
              <a:t>c.target_floor</a:t>
            </a:r>
            <a:r>
              <a:rPr lang="en-US" altLang="zh-CN" dirty="0" smtClean="0"/>
              <a:t> == 0.</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31</a:t>
            </a:fld>
            <a:endParaRPr lang="zh-CN" altLang="en-US"/>
          </a:p>
        </p:txBody>
      </p:sp>
    </p:spTree>
    <p:extLst>
      <p:ext uri="{BB962C8B-B14F-4D97-AF65-F5344CB8AC3E}">
        <p14:creationId xmlns:p14="http://schemas.microsoft.com/office/powerpoint/2010/main" val="104819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表示不变式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学生成绩管理中的</a:t>
            </a:r>
            <a:r>
              <a:rPr lang="en-US" altLang="zh-CN" dirty="0"/>
              <a:t>Student</a:t>
            </a:r>
            <a:r>
              <a:rPr lang="zh-CN" altLang="en-US" dirty="0"/>
              <a:t>类</a:t>
            </a:r>
            <a:endParaRPr lang="en-US" altLang="zh-CN" dirty="0"/>
          </a:p>
          <a:p>
            <a:pPr lvl="1"/>
            <a:r>
              <a:rPr lang="zh-CN" altLang="en-US" dirty="0"/>
              <a:t>表示对象</a:t>
            </a:r>
            <a:r>
              <a:rPr lang="en-US" altLang="zh-CN" dirty="0"/>
              <a:t>: String </a:t>
            </a:r>
            <a:r>
              <a:rPr lang="en-US" altLang="zh-CN" dirty="0" err="1"/>
              <a:t>stuID</a:t>
            </a:r>
            <a:r>
              <a:rPr lang="en-US" altLang="zh-CN" dirty="0"/>
              <a:t>, String </a:t>
            </a:r>
            <a:r>
              <a:rPr lang="en-US" altLang="zh-CN" dirty="0" err="1"/>
              <a:t>stuName</a:t>
            </a:r>
            <a:r>
              <a:rPr lang="en-US" altLang="zh-CN" dirty="0"/>
              <a:t>, </a:t>
            </a:r>
            <a:r>
              <a:rPr lang="en-US" altLang="zh-CN" dirty="0" err="1"/>
              <a:t>StuKind</a:t>
            </a:r>
            <a:r>
              <a:rPr lang="en-US" altLang="zh-CN" dirty="0"/>
              <a:t> kind, float </a:t>
            </a:r>
            <a:r>
              <a:rPr lang="en-US" altLang="zh-CN" dirty="0" err="1"/>
              <a:t>totalcredits</a:t>
            </a:r>
            <a:r>
              <a:rPr lang="en-US" altLang="zh-CN" dirty="0"/>
              <a:t>, </a:t>
            </a:r>
            <a:r>
              <a:rPr lang="en-US" altLang="zh-CN" dirty="0" smtClean="0"/>
              <a:t>Vector </a:t>
            </a:r>
            <a:r>
              <a:rPr lang="en-US" altLang="zh-CN" dirty="0" err="1" smtClean="0"/>
              <a:t>courseList</a:t>
            </a:r>
            <a:r>
              <a:rPr lang="en-US" altLang="zh-CN" dirty="0" smtClean="0"/>
              <a:t> //vector of </a:t>
            </a:r>
            <a:r>
              <a:rPr lang="en-US" altLang="zh-CN" dirty="0" err="1" smtClean="0"/>
              <a:t>CourseSelection</a:t>
            </a:r>
            <a:endParaRPr lang="en-US" altLang="zh-CN" dirty="0"/>
          </a:p>
          <a:p>
            <a:pPr lvl="1"/>
            <a:r>
              <a:rPr lang="zh-CN" altLang="en-US" dirty="0"/>
              <a:t>抽象函数</a:t>
            </a:r>
            <a:r>
              <a:rPr lang="en-US" altLang="zh-CN" dirty="0"/>
              <a:t>AF(c) = (ID, Name, kind, credits, </a:t>
            </a:r>
            <a:r>
              <a:rPr lang="en-US" altLang="zh-CN" dirty="0" err="1"/>
              <a:t>selectedCourse</a:t>
            </a:r>
            <a:r>
              <a:rPr lang="en-US" altLang="zh-CN" dirty="0"/>
              <a:t>) where</a:t>
            </a:r>
          </a:p>
          <a:p>
            <a:pPr marL="457200" lvl="1" indent="0">
              <a:buNone/>
            </a:pPr>
            <a:r>
              <a:rPr lang="en-US" altLang="zh-CN" dirty="0"/>
              <a:t>ID </a:t>
            </a:r>
            <a:r>
              <a:rPr lang="en-US" altLang="zh-CN" dirty="0" smtClean="0"/>
              <a:t>== </a:t>
            </a:r>
            <a:r>
              <a:rPr lang="en-US" altLang="zh-CN" dirty="0" err="1"/>
              <a:t>c.stuID</a:t>
            </a:r>
            <a:r>
              <a:rPr lang="en-US" altLang="zh-CN" dirty="0"/>
              <a:t>, Name</a:t>
            </a:r>
            <a:r>
              <a:rPr lang="en-US" altLang="zh-CN" dirty="0" smtClean="0"/>
              <a:t>==</a:t>
            </a:r>
            <a:r>
              <a:rPr lang="en-US" altLang="zh-CN" dirty="0" err="1" smtClean="0"/>
              <a:t>c.Name</a:t>
            </a:r>
            <a:r>
              <a:rPr lang="en-US" altLang="zh-CN" dirty="0"/>
              <a:t>, kind </a:t>
            </a:r>
            <a:r>
              <a:rPr lang="en-US" altLang="zh-CN" dirty="0" smtClean="0"/>
              <a:t>== </a:t>
            </a:r>
            <a:r>
              <a:rPr lang="en-US" altLang="zh-CN" dirty="0" err="1"/>
              <a:t>c.kind</a:t>
            </a:r>
            <a:r>
              <a:rPr lang="en-US" altLang="zh-CN" dirty="0"/>
              <a:t>, </a:t>
            </a:r>
            <a:endParaRPr lang="en-US" altLang="zh-CN" dirty="0" smtClean="0"/>
          </a:p>
          <a:p>
            <a:pPr marL="457200" lvl="1" indent="0">
              <a:buNone/>
            </a:pPr>
            <a:r>
              <a:rPr lang="en-US" altLang="zh-CN" dirty="0" err="1" smtClean="0"/>
              <a:t>selectedCourse</a:t>
            </a:r>
            <a:r>
              <a:rPr lang="en-US" altLang="zh-CN" dirty="0" smtClean="0"/>
              <a:t> </a:t>
            </a:r>
            <a:r>
              <a:rPr lang="en-US" altLang="zh-CN" dirty="0" smtClean="0"/>
              <a:t>== </a:t>
            </a:r>
            <a:r>
              <a:rPr lang="en-US" altLang="zh-CN" dirty="0" smtClean="0"/>
              <a:t>{</a:t>
            </a:r>
            <a:r>
              <a:rPr lang="en-US" altLang="zh-CN" dirty="0" err="1" smtClean="0"/>
              <a:t>c.courseList</a:t>
            </a:r>
            <a:r>
              <a:rPr lang="en-US" altLang="zh-CN" dirty="0" smtClean="0"/>
              <a:t>[</a:t>
            </a:r>
            <a:r>
              <a:rPr lang="en-US" altLang="zh-CN" dirty="0" err="1" smtClean="0"/>
              <a:t>i</a:t>
            </a:r>
            <a:r>
              <a:rPr lang="en-US" altLang="zh-CN" dirty="0" smtClean="0"/>
              <a:t>]|0&lt;=</a:t>
            </a:r>
            <a:r>
              <a:rPr lang="en-US" altLang="zh-CN" dirty="0" err="1" smtClean="0"/>
              <a:t>i</a:t>
            </a:r>
            <a:r>
              <a:rPr lang="en-US" altLang="zh-CN" dirty="0" smtClean="0"/>
              <a:t>&lt;</a:t>
            </a:r>
            <a:r>
              <a:rPr lang="en-US" altLang="zh-CN" dirty="0" err="1" smtClean="0"/>
              <a:t>c.courseList.size</a:t>
            </a:r>
            <a:r>
              <a:rPr lang="en-US" altLang="zh-CN" dirty="0" smtClean="0"/>
              <a:t>}, </a:t>
            </a:r>
          </a:p>
          <a:p>
            <a:pPr marL="457200" lvl="1" indent="0">
              <a:buNone/>
            </a:pPr>
            <a:r>
              <a:rPr lang="en-US" altLang="zh-CN" dirty="0" smtClean="0"/>
              <a:t>credits </a:t>
            </a:r>
            <a:r>
              <a:rPr lang="en-US" altLang="zh-CN" dirty="0" smtClean="0"/>
              <a:t>== </a:t>
            </a:r>
            <a:r>
              <a:rPr lang="en-US" altLang="zh-CN" dirty="0" err="1" smtClean="0"/>
              <a:t>c.courseList</a:t>
            </a:r>
            <a:r>
              <a:rPr lang="en-US" altLang="zh-CN" dirty="0" smtClean="0"/>
              <a:t>[</a:t>
            </a:r>
            <a:r>
              <a:rPr lang="en-US" altLang="zh-CN" dirty="0"/>
              <a:t>0</a:t>
            </a:r>
            <a:r>
              <a:rPr lang="en-US" altLang="zh-CN" dirty="0" smtClean="0"/>
              <a:t>].credit+ …+</a:t>
            </a:r>
            <a:r>
              <a:rPr lang="en-US" altLang="zh-CN" dirty="0"/>
              <a:t> </a:t>
            </a:r>
            <a:r>
              <a:rPr lang="en-US" altLang="zh-CN" dirty="0" err="1" smtClean="0"/>
              <a:t>c.courseList</a:t>
            </a:r>
            <a:r>
              <a:rPr lang="en-US" altLang="zh-CN" dirty="0" smtClean="0"/>
              <a:t>[</a:t>
            </a:r>
            <a:r>
              <a:rPr lang="en-US" altLang="zh-CN" dirty="0" err="1" smtClean="0"/>
              <a:t>c.courseList.size</a:t>
            </a:r>
            <a:r>
              <a:rPr lang="en-US" altLang="zh-CN" dirty="0" smtClean="0"/>
              <a:t> - 1].credit</a:t>
            </a:r>
            <a:endParaRPr lang="zh-CN" altLang="en-US" dirty="0"/>
          </a:p>
          <a:p>
            <a:pPr lvl="1"/>
            <a:r>
              <a:rPr lang="zh-CN" altLang="en-US" dirty="0" smtClean="0"/>
              <a:t>不变式：</a:t>
            </a:r>
            <a:r>
              <a:rPr lang="en-US" altLang="zh-CN" dirty="0" err="1" smtClean="0"/>
              <a:t>c.sutID</a:t>
            </a:r>
            <a:r>
              <a:rPr lang="en-US" altLang="zh-CN" dirty="0" smtClean="0"/>
              <a:t> != null &amp;&amp; </a:t>
            </a:r>
            <a:r>
              <a:rPr lang="en-US" altLang="zh-CN" dirty="0" err="1" smtClean="0"/>
              <a:t>c.Name</a:t>
            </a:r>
            <a:r>
              <a:rPr lang="en-US" altLang="zh-CN" dirty="0" smtClean="0"/>
              <a:t> &lt;&gt; null &amp;&amp; </a:t>
            </a:r>
            <a:r>
              <a:rPr lang="en-US" altLang="zh-CN" dirty="0" err="1" smtClean="0"/>
              <a:t>c.kind</a:t>
            </a:r>
            <a:r>
              <a:rPr lang="en-US" altLang="zh-CN" dirty="0" smtClean="0"/>
              <a:t> is </a:t>
            </a:r>
            <a:r>
              <a:rPr lang="en-US" altLang="zh-CN" dirty="0" err="1" smtClean="0"/>
              <a:t>bachelor|master</a:t>
            </a:r>
            <a:r>
              <a:rPr lang="en-US" altLang="zh-CN" dirty="0" smtClean="0"/>
              <a:t>| </a:t>
            </a:r>
            <a:r>
              <a:rPr lang="en-US" altLang="zh-CN" dirty="0" err="1" smtClean="0"/>
              <a:t>phd</a:t>
            </a:r>
            <a:r>
              <a:rPr lang="en-US" altLang="zh-CN" dirty="0" smtClean="0"/>
              <a:t> &amp;&amp;</a:t>
            </a:r>
          </a:p>
          <a:p>
            <a:pPr marL="457200" lvl="1" indent="0">
              <a:buNone/>
            </a:pPr>
            <a:r>
              <a:rPr lang="en-US" altLang="zh-CN" dirty="0" smtClean="0"/>
              <a:t>for all </a:t>
            </a:r>
            <a:r>
              <a:rPr lang="en-US" altLang="zh-CN" dirty="0"/>
              <a:t>0&lt;=</a:t>
            </a:r>
            <a:r>
              <a:rPr lang="en-US" altLang="zh-CN" dirty="0" err="1" smtClean="0"/>
              <a:t>i</a:t>
            </a:r>
            <a:r>
              <a:rPr lang="en-US" altLang="zh-CN" dirty="0" smtClean="0"/>
              <a:t>&lt;</a:t>
            </a:r>
            <a:r>
              <a:rPr lang="en-US" altLang="zh-CN" dirty="0" err="1" smtClean="0"/>
              <a:t>c.courseList.size</a:t>
            </a:r>
            <a:r>
              <a:rPr lang="en-US" altLang="zh-CN" dirty="0" smtClean="0"/>
              <a:t>, </a:t>
            </a:r>
            <a:r>
              <a:rPr lang="en-US" altLang="zh-CN" dirty="0" err="1"/>
              <a:t>c.courseList</a:t>
            </a:r>
            <a:r>
              <a:rPr lang="en-US" altLang="zh-CN" dirty="0"/>
              <a:t>[</a:t>
            </a:r>
            <a:r>
              <a:rPr lang="en-US" altLang="zh-CN" dirty="0" err="1"/>
              <a:t>i</a:t>
            </a:r>
            <a:r>
              <a:rPr lang="en-US" altLang="zh-CN" dirty="0" smtClean="0"/>
              <a:t>] is a </a:t>
            </a:r>
            <a:r>
              <a:rPr lang="en-US" altLang="zh-CN" dirty="0" err="1" smtClean="0"/>
              <a:t>CourseSelection</a:t>
            </a:r>
            <a:r>
              <a:rPr lang="en-US" altLang="zh-CN" dirty="0" smtClean="0"/>
              <a:t> &amp;&amp;</a:t>
            </a:r>
          </a:p>
          <a:p>
            <a:pPr marL="457200" lvl="1" indent="0">
              <a:buNone/>
            </a:pPr>
            <a:r>
              <a:rPr lang="en-US" altLang="zh-CN" dirty="0"/>
              <a:t>f</a:t>
            </a:r>
            <a:r>
              <a:rPr lang="en-US" altLang="zh-CN" dirty="0" smtClean="0"/>
              <a:t>or all </a:t>
            </a:r>
            <a:r>
              <a:rPr lang="en-US" altLang="zh-CN" dirty="0"/>
              <a:t>0&lt;=</a:t>
            </a:r>
            <a:r>
              <a:rPr lang="en-US" altLang="zh-CN" dirty="0" err="1" smtClean="0"/>
              <a:t>i</a:t>
            </a:r>
            <a:r>
              <a:rPr lang="en-US" altLang="zh-CN" dirty="0" smtClean="0"/>
              <a:t>&lt;j&lt;</a:t>
            </a:r>
            <a:r>
              <a:rPr lang="en-US" altLang="zh-CN" dirty="0" err="1" smtClean="0"/>
              <a:t>c.courseList.size</a:t>
            </a:r>
            <a:r>
              <a:rPr lang="en-US" altLang="zh-CN" dirty="0" smtClean="0"/>
              <a:t>, (</a:t>
            </a:r>
            <a:r>
              <a:rPr lang="en-US" altLang="zh-CN" dirty="0" err="1" smtClean="0"/>
              <a:t>c.courseList</a:t>
            </a:r>
            <a:r>
              <a:rPr lang="en-US" altLang="zh-CN" dirty="0" smtClean="0"/>
              <a:t>[</a:t>
            </a:r>
            <a:r>
              <a:rPr lang="en-US" altLang="zh-CN" dirty="0" err="1" smtClean="0"/>
              <a:t>i</a:t>
            </a:r>
            <a:r>
              <a:rPr lang="en-US" altLang="zh-CN" dirty="0" smtClean="0"/>
              <a:t>] &lt;&gt; </a:t>
            </a:r>
            <a:r>
              <a:rPr lang="en-US" altLang="zh-CN" dirty="0" err="1" smtClean="0"/>
              <a:t>c.courseList</a:t>
            </a:r>
            <a:r>
              <a:rPr lang="en-US" altLang="zh-CN" dirty="0" smtClean="0"/>
              <a:t>[j] &amp;&amp; </a:t>
            </a:r>
            <a:r>
              <a:rPr lang="en-US" altLang="zh-CN" dirty="0" err="1" smtClean="0"/>
              <a:t>c.courseList</a:t>
            </a:r>
            <a:r>
              <a:rPr lang="en-US" altLang="zh-CN" dirty="0" smtClean="0"/>
              <a:t>[</a:t>
            </a:r>
            <a:r>
              <a:rPr lang="en-US" altLang="zh-CN" dirty="0" err="1" smtClean="0"/>
              <a:t>i</a:t>
            </a:r>
            <a:r>
              <a:rPr lang="en-US" altLang="zh-CN" dirty="0" smtClean="0"/>
              <a:t>].course != </a:t>
            </a:r>
            <a:r>
              <a:rPr lang="en-US" altLang="zh-CN" dirty="0" err="1" smtClean="0"/>
              <a:t>c.courseList</a:t>
            </a:r>
            <a:r>
              <a:rPr lang="en-US" altLang="zh-CN" dirty="0" smtClean="0"/>
              <a:t>[j].course) &amp;&amp;</a:t>
            </a:r>
          </a:p>
          <a:p>
            <a:pPr marL="457200" lvl="1" indent="0">
              <a:buNone/>
            </a:pPr>
            <a:r>
              <a:rPr lang="en-US" altLang="zh-CN" dirty="0"/>
              <a:t>for all 0&lt;=</a:t>
            </a:r>
            <a:r>
              <a:rPr lang="en-US" altLang="zh-CN" dirty="0" err="1"/>
              <a:t>i</a:t>
            </a:r>
            <a:r>
              <a:rPr lang="en-US" altLang="zh-CN" dirty="0"/>
              <a:t>&lt;</a:t>
            </a:r>
            <a:r>
              <a:rPr lang="en-US" altLang="zh-CN" dirty="0" err="1"/>
              <a:t>c.courseList.size</a:t>
            </a:r>
            <a:r>
              <a:rPr lang="en-US" altLang="zh-CN" dirty="0"/>
              <a:t>, </a:t>
            </a:r>
            <a:r>
              <a:rPr lang="en-US" altLang="zh-CN" dirty="0" err="1"/>
              <a:t>c.courseList</a:t>
            </a:r>
            <a:r>
              <a:rPr lang="en-US" altLang="zh-CN" dirty="0"/>
              <a:t>[</a:t>
            </a:r>
            <a:r>
              <a:rPr lang="en-US" altLang="zh-CN" dirty="0" err="1"/>
              <a:t>i</a:t>
            </a:r>
            <a:r>
              <a:rPr lang="en-US" altLang="zh-CN" dirty="0" smtClean="0"/>
              <a:t>].credit == </a:t>
            </a:r>
            <a:r>
              <a:rPr lang="en-US" altLang="zh-CN" dirty="0" err="1"/>
              <a:t>c.courseList</a:t>
            </a:r>
            <a:r>
              <a:rPr lang="en-US" altLang="zh-CN" dirty="0"/>
              <a:t>[</a:t>
            </a:r>
            <a:r>
              <a:rPr lang="en-US" altLang="zh-CN" dirty="0" err="1"/>
              <a:t>i</a:t>
            </a:r>
            <a:r>
              <a:rPr lang="en-US" altLang="zh-CN" dirty="0" smtClean="0"/>
              <a:t>].</a:t>
            </a:r>
            <a:r>
              <a:rPr lang="en-US" altLang="zh-CN" dirty="0" err="1" smtClean="0"/>
              <a:t>course.credit</a:t>
            </a:r>
            <a:r>
              <a:rPr lang="en-US" altLang="zh-CN" dirty="0" smtClean="0"/>
              <a:t> if </a:t>
            </a:r>
            <a:r>
              <a:rPr lang="en-US" altLang="zh-CN" dirty="0" err="1"/>
              <a:t>c.courseList</a:t>
            </a:r>
            <a:r>
              <a:rPr lang="en-US" altLang="zh-CN" dirty="0"/>
              <a:t>[</a:t>
            </a:r>
            <a:r>
              <a:rPr lang="en-US" altLang="zh-CN" dirty="0" err="1"/>
              <a:t>i</a:t>
            </a:r>
            <a:r>
              <a:rPr lang="en-US" altLang="zh-CN" dirty="0" smtClean="0"/>
              <a:t>].mark &gt;=60; </a:t>
            </a:r>
          </a:p>
          <a:p>
            <a:pPr marL="457200" lvl="1" indent="0">
              <a:buNone/>
            </a:pPr>
            <a:r>
              <a:rPr lang="en-US" altLang="zh-CN" dirty="0"/>
              <a:t> </a:t>
            </a:r>
            <a:r>
              <a:rPr lang="en-US" altLang="zh-CN" dirty="0" smtClean="0"/>
              <a:t>                                                                                        == 0 otherwise.</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32</a:t>
            </a:fld>
            <a:endParaRPr lang="zh-CN" altLang="en-US"/>
          </a:p>
        </p:txBody>
      </p:sp>
    </p:spTree>
    <p:extLst>
      <p:ext uri="{BB962C8B-B14F-4D97-AF65-F5344CB8AC3E}">
        <p14:creationId xmlns:p14="http://schemas.microsoft.com/office/powerpoint/2010/main" val="2297446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表示不变式的实现</a:t>
            </a:r>
            <a:endParaRPr lang="zh-CN" altLang="en-US" dirty="0"/>
          </a:p>
        </p:txBody>
      </p:sp>
      <p:sp>
        <p:nvSpPr>
          <p:cNvPr id="3" name="内容占位符 2"/>
          <p:cNvSpPr>
            <a:spLocks noGrp="1"/>
          </p:cNvSpPr>
          <p:nvPr>
            <p:ph idx="1"/>
          </p:nvPr>
        </p:nvSpPr>
        <p:spPr>
          <a:xfrm>
            <a:off x="838200" y="1825625"/>
            <a:ext cx="10515600" cy="1923415"/>
          </a:xfrm>
        </p:spPr>
        <p:txBody>
          <a:bodyPr>
            <a:normAutofit lnSpcReduction="10000"/>
          </a:bodyPr>
          <a:lstStyle/>
          <a:p>
            <a:r>
              <a:rPr lang="zh-CN" altLang="en-US" dirty="0" smtClean="0"/>
              <a:t>不变式本质上是对表示对象是否有效的判定</a:t>
            </a:r>
            <a:endParaRPr lang="en-US" altLang="zh-CN" dirty="0" smtClean="0"/>
          </a:p>
          <a:p>
            <a:pPr lvl="1"/>
            <a:r>
              <a:rPr lang="zh-CN" altLang="en-US" dirty="0" smtClean="0"/>
              <a:t>不变式成立</a:t>
            </a:r>
            <a:r>
              <a:rPr lang="en-US" altLang="zh-CN" dirty="0" smtClean="0"/>
              <a:t>==》</a:t>
            </a:r>
            <a:r>
              <a:rPr lang="zh-CN" altLang="en-US" dirty="0" smtClean="0"/>
              <a:t>对象有效</a:t>
            </a:r>
            <a:r>
              <a:rPr lang="en-US" altLang="zh-CN" dirty="0" smtClean="0"/>
              <a:t>==》</a:t>
            </a:r>
            <a:r>
              <a:rPr lang="zh-CN" altLang="en-US" dirty="0" smtClean="0"/>
              <a:t>对象方法能够满足规格要求</a:t>
            </a:r>
            <a:endParaRPr lang="en-US" altLang="zh-CN" dirty="0" smtClean="0"/>
          </a:p>
          <a:p>
            <a:pPr lvl="1"/>
            <a:r>
              <a:rPr lang="zh-CN" altLang="en-US" dirty="0" smtClean="0"/>
              <a:t>我们希望把不变式实现为一个判定方法</a:t>
            </a:r>
            <a:endParaRPr lang="en-US" altLang="zh-CN" dirty="0" smtClean="0"/>
          </a:p>
          <a:p>
            <a:pPr lvl="1"/>
            <a:r>
              <a:rPr lang="en-US" altLang="zh-CN" dirty="0" smtClean="0"/>
              <a:t>public </a:t>
            </a:r>
            <a:r>
              <a:rPr lang="en-US" altLang="zh-CN" dirty="0" err="1" smtClean="0"/>
              <a:t>boolean</a:t>
            </a:r>
            <a:r>
              <a:rPr lang="en-US" altLang="zh-CN" dirty="0" smtClean="0"/>
              <a:t> </a:t>
            </a:r>
            <a:r>
              <a:rPr lang="en-US" altLang="zh-CN" dirty="0" err="1" smtClean="0"/>
              <a:t>repOK</a:t>
            </a:r>
            <a:r>
              <a:rPr lang="en-US" altLang="zh-CN" dirty="0" smtClean="0"/>
              <a:t>()</a:t>
            </a:r>
          </a:p>
          <a:p>
            <a:pPr lvl="1"/>
            <a:r>
              <a:rPr lang="en-US" altLang="zh-CN" dirty="0" smtClean="0"/>
              <a:t>/*@Effects: \result==invariant(this).</a:t>
            </a:r>
          </a:p>
          <a:p>
            <a:endParaRPr lang="zh-CN" altLang="en-US" dirty="0"/>
          </a:p>
        </p:txBody>
      </p:sp>
      <p:sp>
        <p:nvSpPr>
          <p:cNvPr id="4" name="矩形 3"/>
          <p:cNvSpPr/>
          <p:nvPr/>
        </p:nvSpPr>
        <p:spPr>
          <a:xfrm>
            <a:off x="1565910" y="3717697"/>
            <a:ext cx="905256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err="1" smtClean="0"/>
              <a:t>IntSet</a:t>
            </a:r>
            <a:r>
              <a:rPr lang="en-US" altLang="zh-CN" dirty="0" smtClean="0"/>
              <a:t>:</a:t>
            </a:r>
          </a:p>
          <a:p>
            <a:r>
              <a:rPr lang="en-US" altLang="zh-CN" dirty="0" smtClean="0"/>
              <a:t>public </a:t>
            </a:r>
            <a:r>
              <a:rPr lang="en-US" altLang="zh-CN" dirty="0" err="1" smtClean="0"/>
              <a:t>boolean</a:t>
            </a:r>
            <a:r>
              <a:rPr lang="en-US" altLang="zh-CN" dirty="0" smtClean="0"/>
              <a:t> </a:t>
            </a:r>
            <a:r>
              <a:rPr lang="en-US" altLang="zh-CN" dirty="0" err="1" smtClean="0"/>
              <a:t>repOK</a:t>
            </a:r>
            <a:r>
              <a:rPr lang="en-US" altLang="zh-CN" dirty="0" smtClean="0"/>
              <a:t>(){</a:t>
            </a:r>
          </a:p>
          <a:p>
            <a:r>
              <a:rPr lang="en-US" altLang="zh-CN" dirty="0" smtClean="0"/>
              <a:t>          if(</a:t>
            </a:r>
            <a:r>
              <a:rPr lang="en-US" altLang="zh-CN" dirty="0" err="1" smtClean="0"/>
              <a:t>els</a:t>
            </a:r>
            <a:r>
              <a:rPr lang="en-US" altLang="zh-CN" dirty="0" smtClean="0"/>
              <a:t> == null) return false;    //</a:t>
            </a:r>
            <a:r>
              <a:rPr lang="en-US" altLang="zh-CN" dirty="0" err="1" smtClean="0"/>
              <a:t>els</a:t>
            </a:r>
            <a:r>
              <a:rPr lang="en-US" altLang="zh-CN" dirty="0" smtClean="0"/>
              <a:t> &lt;&gt; null</a:t>
            </a:r>
          </a:p>
          <a:p>
            <a:r>
              <a:rPr lang="en-US" altLang="zh-CN" dirty="0"/>
              <a:t> </a:t>
            </a: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a:t>
            </a:r>
            <a:r>
              <a:rPr lang="en-US" altLang="zh-CN" dirty="0" err="1" smtClean="0"/>
              <a:t>els.size</a:t>
            </a:r>
            <a:r>
              <a:rPr lang="en-US" altLang="zh-CN" dirty="0" smtClean="0"/>
              <a:t>();</a:t>
            </a:r>
            <a:r>
              <a:rPr lang="en-US" altLang="zh-CN" dirty="0" err="1" smtClean="0"/>
              <a:t>i</a:t>
            </a:r>
            <a:r>
              <a:rPr lang="en-US" altLang="zh-CN" dirty="0" smtClean="0"/>
              <a:t>++){</a:t>
            </a:r>
          </a:p>
          <a:p>
            <a:r>
              <a:rPr lang="en-US" altLang="zh-CN" dirty="0"/>
              <a:t> </a:t>
            </a:r>
            <a:r>
              <a:rPr lang="en-US" altLang="zh-CN" dirty="0" smtClean="0"/>
              <a:t>                Object x = </a:t>
            </a:r>
            <a:r>
              <a:rPr lang="en-US" altLang="zh-CN" dirty="0" err="1" smtClean="0"/>
              <a:t>els.get</a:t>
            </a:r>
            <a:r>
              <a:rPr lang="en-US" altLang="zh-CN" dirty="0" smtClean="0"/>
              <a:t>(</a:t>
            </a:r>
            <a:r>
              <a:rPr lang="en-US" altLang="zh-CN" dirty="0" err="1" smtClean="0"/>
              <a:t>i</a:t>
            </a:r>
            <a:r>
              <a:rPr lang="en-US" altLang="zh-CN" dirty="0" smtClean="0"/>
              <a:t>);</a:t>
            </a:r>
          </a:p>
          <a:p>
            <a:r>
              <a:rPr lang="en-US" altLang="zh-CN" dirty="0"/>
              <a:t> </a:t>
            </a:r>
            <a:r>
              <a:rPr lang="en-US" altLang="zh-CN" dirty="0" smtClean="0"/>
              <a:t>                if(!(x </a:t>
            </a:r>
            <a:r>
              <a:rPr lang="en-US" altLang="zh-CN" dirty="0" err="1" smtClean="0">
                <a:solidFill>
                  <a:srgbClr val="A50021"/>
                </a:solidFill>
              </a:rPr>
              <a:t>instanceof</a:t>
            </a:r>
            <a:r>
              <a:rPr lang="en-US" altLang="zh-CN" dirty="0" smtClean="0">
                <a:solidFill>
                  <a:srgbClr val="A50021"/>
                </a:solidFill>
              </a:rPr>
              <a:t> </a:t>
            </a:r>
            <a:r>
              <a:rPr lang="en-US" altLang="zh-CN" dirty="0" smtClean="0"/>
              <a:t>Integer)) return false;   //</a:t>
            </a:r>
            <a:r>
              <a:rPr lang="en-US" altLang="zh-CN" dirty="0" err="1" smtClean="0"/>
              <a:t>els</a:t>
            </a:r>
            <a:r>
              <a:rPr lang="en-US" altLang="zh-CN" dirty="0" smtClean="0"/>
              <a:t>[</a:t>
            </a:r>
            <a:r>
              <a:rPr lang="en-US" altLang="zh-CN" dirty="0" err="1" smtClean="0"/>
              <a:t>i</a:t>
            </a:r>
            <a:r>
              <a:rPr lang="en-US" altLang="zh-CN" dirty="0" smtClean="0"/>
              <a:t>] is an Integer</a:t>
            </a:r>
          </a:p>
          <a:p>
            <a:r>
              <a:rPr lang="en-US" altLang="zh-CN" dirty="0"/>
              <a:t> </a:t>
            </a:r>
            <a:r>
              <a:rPr lang="en-US" altLang="zh-CN" dirty="0" smtClean="0"/>
              <a:t>                for(</a:t>
            </a:r>
            <a:r>
              <a:rPr lang="en-US" altLang="zh-CN" dirty="0" err="1" smtClean="0"/>
              <a:t>int</a:t>
            </a:r>
            <a:r>
              <a:rPr lang="en-US" altLang="zh-CN" dirty="0" smtClean="0"/>
              <a:t> j = i+1; j&lt;</a:t>
            </a:r>
            <a:r>
              <a:rPr lang="en-US" altLang="zh-CN" dirty="0" err="1" smtClean="0"/>
              <a:t>els.size</a:t>
            </a:r>
            <a:r>
              <a:rPr lang="en-US" altLang="zh-CN" dirty="0" smtClean="0"/>
              <a:t>();j++) if(</a:t>
            </a:r>
            <a:r>
              <a:rPr lang="en-US" altLang="zh-CN" dirty="0" err="1" smtClean="0"/>
              <a:t>x.equals</a:t>
            </a:r>
            <a:r>
              <a:rPr lang="en-US" altLang="zh-CN" dirty="0" smtClean="0"/>
              <a:t>(</a:t>
            </a:r>
            <a:r>
              <a:rPr lang="en-US" altLang="zh-CN" dirty="0" err="1" smtClean="0"/>
              <a:t>els.get</a:t>
            </a:r>
            <a:r>
              <a:rPr lang="en-US" altLang="zh-CN" dirty="0" smtClean="0"/>
              <a:t>(j)))return false;  //</a:t>
            </a:r>
            <a:r>
              <a:rPr lang="en-US" altLang="zh-CN" dirty="0" err="1" smtClean="0"/>
              <a:t>els</a:t>
            </a:r>
            <a:r>
              <a:rPr lang="en-US" altLang="zh-CN" dirty="0" smtClean="0"/>
              <a:t>[</a:t>
            </a:r>
            <a:r>
              <a:rPr lang="en-US" altLang="zh-CN" dirty="0" err="1" smtClean="0"/>
              <a:t>i</a:t>
            </a:r>
            <a:r>
              <a:rPr lang="en-US" altLang="zh-CN" dirty="0" smtClean="0"/>
              <a:t>] &lt;&gt;</a:t>
            </a:r>
            <a:r>
              <a:rPr lang="en-US" altLang="zh-CN" dirty="0" err="1" smtClean="0"/>
              <a:t>els</a:t>
            </a:r>
            <a:r>
              <a:rPr lang="en-US" altLang="zh-CN" dirty="0" smtClean="0"/>
              <a:t>[j] for </a:t>
            </a:r>
            <a:r>
              <a:rPr lang="en-US" altLang="zh-CN" dirty="0" err="1" smtClean="0"/>
              <a:t>i</a:t>
            </a:r>
            <a:r>
              <a:rPr lang="en-US" altLang="zh-CN" dirty="0" smtClean="0"/>
              <a:t>&lt;j</a:t>
            </a:r>
          </a:p>
          <a:p>
            <a:r>
              <a:rPr lang="en-US" altLang="zh-CN" dirty="0"/>
              <a:t> </a:t>
            </a:r>
            <a:r>
              <a:rPr lang="en-US" altLang="zh-CN" dirty="0" smtClean="0"/>
              <a:t>         }</a:t>
            </a:r>
          </a:p>
          <a:p>
            <a:r>
              <a:rPr lang="en-US" altLang="zh-CN" dirty="0"/>
              <a:t> </a:t>
            </a:r>
            <a:r>
              <a:rPr lang="en-US" altLang="zh-CN" dirty="0" smtClean="0"/>
              <a:t>         return true;</a:t>
            </a:r>
          </a:p>
          <a:p>
            <a:r>
              <a:rPr lang="en-US" altLang="zh-CN" dirty="0" smtClean="0"/>
              <a:t>}</a:t>
            </a:r>
            <a:endParaRPr lang="en-US" altLang="zh-CN"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33</a:t>
            </a:fld>
            <a:endParaRPr lang="zh-CN" altLang="en-US"/>
          </a:p>
        </p:txBody>
      </p:sp>
    </p:spTree>
    <p:extLst>
      <p:ext uri="{BB962C8B-B14F-4D97-AF65-F5344CB8AC3E}">
        <p14:creationId xmlns:p14="http://schemas.microsoft.com/office/powerpoint/2010/main" val="3127223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表示不变式的实现</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如果一个对象</a:t>
            </a:r>
            <a:r>
              <a:rPr lang="en-US" altLang="zh-CN" dirty="0" smtClean="0"/>
              <a:t>c</a:t>
            </a:r>
            <a:r>
              <a:rPr lang="zh-CN" altLang="en-US" dirty="0" smtClean="0"/>
              <a:t>的</a:t>
            </a:r>
            <a:r>
              <a:rPr lang="en-US" altLang="zh-CN" dirty="0" smtClean="0"/>
              <a:t>AF(c)</a:t>
            </a:r>
            <a:r>
              <a:rPr lang="zh-CN" altLang="en-US" dirty="0" smtClean="0"/>
              <a:t>结果为</a:t>
            </a:r>
            <a:r>
              <a:rPr lang="en-US" altLang="zh-CN" dirty="0" smtClean="0"/>
              <a:t>false</a:t>
            </a:r>
            <a:r>
              <a:rPr lang="zh-CN" altLang="en-US" dirty="0" smtClean="0"/>
              <a:t>，则表明</a:t>
            </a:r>
            <a:r>
              <a:rPr lang="en-US" altLang="zh-CN" dirty="0" smtClean="0"/>
              <a:t>c</a:t>
            </a:r>
            <a:r>
              <a:rPr lang="zh-CN" altLang="en-US" dirty="0" smtClean="0"/>
              <a:t>是一个无效对象</a:t>
            </a:r>
            <a:endParaRPr lang="en-US" altLang="zh-CN" dirty="0" smtClean="0"/>
          </a:p>
          <a:p>
            <a:r>
              <a:rPr lang="zh-CN" altLang="en-US" dirty="0" smtClean="0"/>
              <a:t>如果</a:t>
            </a:r>
            <a:r>
              <a:rPr lang="zh-CN" altLang="en-US" dirty="0" smtClean="0"/>
              <a:t>一个</a:t>
            </a:r>
            <a:r>
              <a:rPr lang="zh-CN" altLang="en-US" dirty="0" smtClean="0"/>
              <a:t>对象</a:t>
            </a:r>
            <a:r>
              <a:rPr lang="en-US" altLang="zh-CN" dirty="0" smtClean="0"/>
              <a:t>c</a:t>
            </a:r>
            <a:r>
              <a:rPr lang="zh-CN" altLang="en-US" dirty="0" smtClean="0"/>
              <a:t>的</a:t>
            </a:r>
            <a:r>
              <a:rPr lang="zh-CN" altLang="en-US" dirty="0" smtClean="0"/>
              <a:t>表示不变式成立，意味着一定可以映射到抽象状态，表明对象</a:t>
            </a:r>
            <a:r>
              <a:rPr lang="zh-CN" altLang="en-US" dirty="0" smtClean="0"/>
              <a:t>有效</a:t>
            </a:r>
            <a:r>
              <a:rPr lang="en-US" altLang="zh-CN" dirty="0" smtClean="0"/>
              <a:t>Invariant(c) ==&gt;AF(c)</a:t>
            </a:r>
            <a:endParaRPr lang="en-US" altLang="zh-CN" dirty="0" smtClean="0"/>
          </a:p>
          <a:p>
            <a:r>
              <a:rPr lang="zh-CN" altLang="en-US" dirty="0" smtClean="0"/>
              <a:t>用户可以随时调用一个对象的</a:t>
            </a:r>
            <a:r>
              <a:rPr lang="en-US" altLang="zh-CN" dirty="0" err="1" smtClean="0"/>
              <a:t>repOK</a:t>
            </a:r>
            <a:r>
              <a:rPr lang="zh-CN" altLang="en-US" dirty="0" smtClean="0"/>
              <a:t>，检查一个对象的表示状态是否</a:t>
            </a:r>
            <a:r>
              <a:rPr lang="zh-CN" altLang="en-US" dirty="0" smtClean="0"/>
              <a:t>有效</a:t>
            </a:r>
            <a:r>
              <a:rPr lang="en-US" altLang="zh-CN" dirty="0" err="1" smtClean="0"/>
              <a:t>c.repOK</a:t>
            </a:r>
            <a:r>
              <a:rPr lang="en-US" altLang="zh-CN" dirty="0" smtClean="0"/>
              <a:t>()&lt;==&gt;invariant(c)</a:t>
            </a:r>
            <a:endParaRPr lang="en-US" altLang="zh-CN" dirty="0" smtClean="0"/>
          </a:p>
          <a:p>
            <a:r>
              <a:rPr lang="zh-CN" altLang="en-US" dirty="0" smtClean="0"/>
              <a:t>对象的状态更新方法可以在更新状态之前调用</a:t>
            </a:r>
            <a:r>
              <a:rPr lang="en-US" altLang="zh-CN" dirty="0" err="1" smtClean="0"/>
              <a:t>repOK</a:t>
            </a:r>
            <a:r>
              <a:rPr lang="zh-CN" altLang="en-US" dirty="0" smtClean="0"/>
              <a:t>来检查对象是否有效，如果无效可以通过</a:t>
            </a:r>
            <a:r>
              <a:rPr lang="en-US" altLang="zh-CN" dirty="0" smtClean="0"/>
              <a:t>throw </a:t>
            </a:r>
            <a:r>
              <a:rPr lang="en-US" altLang="zh-CN" dirty="0" err="1" smtClean="0"/>
              <a:t>InvalidStateException</a:t>
            </a:r>
            <a:r>
              <a:rPr lang="zh-CN" altLang="en-US" dirty="0" smtClean="0"/>
              <a:t>来提醒用户当前对象的状态无效</a:t>
            </a:r>
            <a:endParaRPr lang="en-US" altLang="zh-CN" dirty="0" smtClean="0"/>
          </a:p>
          <a:p>
            <a:r>
              <a:rPr lang="zh-CN" altLang="en-US" dirty="0"/>
              <a:t>测试</a:t>
            </a:r>
            <a:r>
              <a:rPr lang="zh-CN" altLang="en-US" dirty="0" smtClean="0"/>
              <a:t>程序可以通过调用</a:t>
            </a:r>
            <a:r>
              <a:rPr lang="en-US" altLang="zh-CN" dirty="0" err="1" smtClean="0"/>
              <a:t>repOK</a:t>
            </a:r>
            <a:r>
              <a:rPr lang="zh-CN" altLang="en-US" dirty="0" smtClean="0"/>
              <a:t>来判断程序是否出现了问题</a:t>
            </a:r>
            <a:endParaRPr lang="en-US" altLang="zh-CN" dirty="0" smtClean="0"/>
          </a:p>
          <a:p>
            <a:r>
              <a:rPr lang="zh-CN" altLang="en-US" dirty="0" smtClean="0"/>
              <a:t>在实现一个类时</a:t>
            </a:r>
            <a:r>
              <a:rPr lang="zh-CN" altLang="en-US" dirty="0"/>
              <a:t>，</a:t>
            </a:r>
            <a:r>
              <a:rPr lang="en-US" altLang="zh-CN" dirty="0" err="1" smtClean="0"/>
              <a:t>repOK</a:t>
            </a:r>
            <a:r>
              <a:rPr lang="zh-CN" altLang="en-US" dirty="0" smtClean="0"/>
              <a:t>应该与不变式在早于任何其他方法之前实现</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34</a:t>
            </a:fld>
            <a:endParaRPr lang="zh-CN" altLang="en-US"/>
          </a:p>
        </p:txBody>
      </p:sp>
    </p:spTree>
    <p:extLst>
      <p:ext uri="{BB962C8B-B14F-4D97-AF65-F5344CB8AC3E}">
        <p14:creationId xmlns:p14="http://schemas.microsoft.com/office/powerpoint/2010/main" val="2277452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类的设计与实现策略</a:t>
            </a:r>
            <a:endParaRPr lang="zh-CN" altLang="en-US" dirty="0"/>
          </a:p>
        </p:txBody>
      </p:sp>
      <p:sp>
        <p:nvSpPr>
          <p:cNvPr id="3" name="内容占位符 2"/>
          <p:cNvSpPr>
            <a:spLocks noGrp="1"/>
          </p:cNvSpPr>
          <p:nvPr>
            <p:ph idx="1"/>
          </p:nvPr>
        </p:nvSpPr>
        <p:spPr>
          <a:xfrm>
            <a:off x="838200" y="1825624"/>
            <a:ext cx="10515600" cy="4859169"/>
          </a:xfrm>
        </p:spPr>
        <p:txBody>
          <a:bodyPr>
            <a:normAutofit fontScale="92500" lnSpcReduction="10000"/>
          </a:bodyPr>
          <a:lstStyle/>
          <a:p>
            <a:r>
              <a:rPr lang="zh-CN" altLang="en-US" dirty="0" smtClean="0"/>
              <a:t>定义类的规格</a:t>
            </a:r>
            <a:endParaRPr lang="en-US" altLang="zh-CN" dirty="0" smtClean="0"/>
          </a:p>
          <a:p>
            <a:pPr lvl="1"/>
            <a:r>
              <a:rPr lang="zh-CN" altLang="en-US" dirty="0" smtClean="0"/>
              <a:t>类的目标</a:t>
            </a:r>
            <a:endParaRPr lang="en-US" altLang="zh-CN" dirty="0" smtClean="0"/>
          </a:p>
          <a:p>
            <a:pPr lvl="1"/>
            <a:r>
              <a:rPr lang="zh-CN" altLang="en-US" dirty="0" smtClean="0"/>
              <a:t>类的方法及其规格</a:t>
            </a:r>
            <a:endParaRPr lang="en-US" altLang="zh-CN" dirty="0" smtClean="0"/>
          </a:p>
          <a:p>
            <a:r>
              <a:rPr lang="zh-CN" altLang="en-US" dirty="0" smtClean="0"/>
              <a:t>类的设计实现</a:t>
            </a:r>
            <a:endParaRPr lang="en-US" altLang="zh-CN" dirty="0" smtClean="0"/>
          </a:p>
          <a:p>
            <a:pPr lvl="1"/>
            <a:r>
              <a:rPr lang="zh-CN" altLang="en-US" dirty="0"/>
              <a:t>定义</a:t>
            </a:r>
            <a:r>
              <a:rPr lang="zh-CN" altLang="en-US" dirty="0" smtClean="0"/>
              <a:t>抽象函数</a:t>
            </a:r>
            <a:endParaRPr lang="en-US" altLang="zh-CN" dirty="0" smtClean="0"/>
          </a:p>
          <a:p>
            <a:pPr lvl="1"/>
            <a:r>
              <a:rPr lang="zh-CN" altLang="en-US" dirty="0" smtClean="0"/>
              <a:t>定义表示不变式</a:t>
            </a:r>
            <a:endParaRPr lang="en-US" altLang="zh-CN" dirty="0" smtClean="0"/>
          </a:p>
          <a:p>
            <a:pPr lvl="1"/>
            <a:r>
              <a:rPr lang="zh-CN" altLang="en-US" dirty="0" smtClean="0"/>
              <a:t>实现类的属性</a:t>
            </a:r>
            <a:endParaRPr lang="en-US" altLang="zh-CN" dirty="0" smtClean="0"/>
          </a:p>
          <a:p>
            <a:pPr lvl="1"/>
            <a:r>
              <a:rPr lang="zh-CN" altLang="en-US" dirty="0" smtClean="0"/>
              <a:t>实现</a:t>
            </a:r>
            <a:r>
              <a:rPr lang="en-US" altLang="zh-CN" dirty="0" err="1" smtClean="0"/>
              <a:t>repOK</a:t>
            </a:r>
            <a:endParaRPr lang="en-US" altLang="zh-CN" dirty="0" smtClean="0"/>
          </a:p>
          <a:p>
            <a:pPr lvl="1"/>
            <a:endParaRPr lang="en-US" altLang="zh-CN" dirty="0" smtClean="0"/>
          </a:p>
          <a:p>
            <a:pPr lvl="1"/>
            <a:r>
              <a:rPr lang="zh-CN" altLang="en-US" dirty="0" smtClean="0"/>
              <a:t>实现类的构造器</a:t>
            </a:r>
            <a:endParaRPr lang="en-US" altLang="zh-CN" dirty="0" smtClean="0"/>
          </a:p>
          <a:p>
            <a:pPr lvl="1"/>
            <a:r>
              <a:rPr lang="zh-CN" altLang="en-US" dirty="0" smtClean="0"/>
              <a:t>实现类的观察方法</a:t>
            </a:r>
            <a:endParaRPr lang="en-US" altLang="zh-CN" dirty="0" smtClean="0"/>
          </a:p>
          <a:p>
            <a:pPr lvl="1"/>
            <a:r>
              <a:rPr lang="zh-CN" altLang="en-US" dirty="0"/>
              <a:t>实现</a:t>
            </a:r>
            <a:r>
              <a:rPr lang="zh-CN" altLang="en-US" dirty="0" smtClean="0"/>
              <a:t>类的生成方法</a:t>
            </a:r>
            <a:endParaRPr lang="en-US" altLang="zh-CN" dirty="0" smtClean="0"/>
          </a:p>
          <a:p>
            <a:pPr lvl="1"/>
            <a:r>
              <a:rPr lang="zh-CN" altLang="en-US" dirty="0" smtClean="0"/>
              <a:t>实现类的更新方法</a:t>
            </a:r>
            <a:endParaRPr lang="zh-CN" altLang="en-US" dirty="0"/>
          </a:p>
        </p:txBody>
      </p:sp>
      <p:sp>
        <p:nvSpPr>
          <p:cNvPr id="4" name="文本框 3"/>
          <p:cNvSpPr txBox="1"/>
          <p:nvPr/>
        </p:nvSpPr>
        <p:spPr>
          <a:xfrm>
            <a:off x="6746558" y="1421814"/>
            <a:ext cx="3211830"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2000" dirty="0" smtClean="0"/>
              <a:t>在实现构造器和更新方法时，一定要确保不变式方法执行后仍然为真。</a:t>
            </a:r>
            <a:endParaRPr lang="zh-CN" altLang="en-US" sz="2000" dirty="0"/>
          </a:p>
        </p:txBody>
      </p:sp>
      <p:sp>
        <p:nvSpPr>
          <p:cNvPr id="5" name="矩形 4"/>
          <p:cNvSpPr/>
          <p:nvPr/>
        </p:nvSpPr>
        <p:spPr>
          <a:xfrm>
            <a:off x="4816793" y="2437477"/>
            <a:ext cx="7071360" cy="4339650"/>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err="1" smtClean="0"/>
              <a:t>IntSet</a:t>
            </a:r>
            <a:r>
              <a:rPr lang="en-US" altLang="zh-CN" dirty="0" smtClean="0"/>
              <a:t>:</a:t>
            </a:r>
          </a:p>
          <a:p>
            <a:r>
              <a:rPr lang="en-US" altLang="zh-CN" dirty="0" smtClean="0"/>
              <a:t>public </a:t>
            </a:r>
            <a:r>
              <a:rPr lang="en-US" altLang="zh-CN" dirty="0" err="1" smtClean="0"/>
              <a:t>boolean</a:t>
            </a:r>
            <a:r>
              <a:rPr lang="en-US" altLang="zh-CN" dirty="0" smtClean="0"/>
              <a:t> </a:t>
            </a:r>
            <a:r>
              <a:rPr lang="en-US" altLang="zh-CN" dirty="0" err="1" smtClean="0"/>
              <a:t>repOK</a:t>
            </a:r>
            <a:r>
              <a:rPr lang="en-US" altLang="zh-CN" dirty="0" smtClean="0"/>
              <a:t>(){</a:t>
            </a:r>
          </a:p>
          <a:p>
            <a:r>
              <a:rPr lang="en-US" altLang="zh-CN" dirty="0" smtClean="0"/>
              <a:t>          if(</a:t>
            </a:r>
            <a:r>
              <a:rPr lang="en-US" altLang="zh-CN" dirty="0" err="1" smtClean="0"/>
              <a:t>els</a:t>
            </a:r>
            <a:r>
              <a:rPr lang="en-US" altLang="zh-CN" dirty="0" smtClean="0"/>
              <a:t> == null) return false;</a:t>
            </a:r>
          </a:p>
          <a:p>
            <a:r>
              <a:rPr lang="en-US" altLang="zh-CN" dirty="0"/>
              <a:t> </a:t>
            </a: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a:t>
            </a:r>
            <a:r>
              <a:rPr lang="en-US" altLang="zh-CN" dirty="0" err="1" smtClean="0"/>
              <a:t>els.size</a:t>
            </a:r>
            <a:r>
              <a:rPr lang="en-US" altLang="zh-CN" dirty="0" smtClean="0"/>
              <a:t>();</a:t>
            </a:r>
            <a:r>
              <a:rPr lang="en-US" altLang="zh-CN" dirty="0" err="1" smtClean="0"/>
              <a:t>i</a:t>
            </a:r>
            <a:r>
              <a:rPr lang="en-US" altLang="zh-CN" dirty="0" smtClean="0"/>
              <a:t>++){</a:t>
            </a:r>
          </a:p>
          <a:p>
            <a:r>
              <a:rPr lang="en-US" altLang="zh-CN" dirty="0"/>
              <a:t> </a:t>
            </a:r>
            <a:r>
              <a:rPr lang="en-US" altLang="zh-CN" dirty="0" smtClean="0"/>
              <a:t>                Object x = </a:t>
            </a:r>
            <a:r>
              <a:rPr lang="en-US" altLang="zh-CN" dirty="0" err="1" smtClean="0"/>
              <a:t>els.get</a:t>
            </a:r>
            <a:r>
              <a:rPr lang="en-US" altLang="zh-CN" dirty="0" smtClean="0"/>
              <a:t>(</a:t>
            </a:r>
            <a:r>
              <a:rPr lang="en-US" altLang="zh-CN" dirty="0" err="1" smtClean="0"/>
              <a:t>i</a:t>
            </a:r>
            <a:r>
              <a:rPr lang="en-US" altLang="zh-CN" dirty="0" smtClean="0"/>
              <a:t>);</a:t>
            </a:r>
          </a:p>
          <a:p>
            <a:r>
              <a:rPr lang="en-US" altLang="zh-CN" dirty="0"/>
              <a:t> </a:t>
            </a:r>
            <a:r>
              <a:rPr lang="en-US" altLang="zh-CN" dirty="0" smtClean="0"/>
              <a:t>                if(!(x </a:t>
            </a:r>
            <a:r>
              <a:rPr lang="en-US" altLang="zh-CN" dirty="0" err="1" smtClean="0">
                <a:solidFill>
                  <a:srgbClr val="A50021"/>
                </a:solidFill>
              </a:rPr>
              <a:t>instanceof</a:t>
            </a:r>
            <a:r>
              <a:rPr lang="en-US" altLang="zh-CN" dirty="0" smtClean="0">
                <a:solidFill>
                  <a:srgbClr val="A50021"/>
                </a:solidFill>
              </a:rPr>
              <a:t> </a:t>
            </a:r>
            <a:r>
              <a:rPr lang="en-US" altLang="zh-CN" dirty="0" smtClean="0"/>
              <a:t>Integer)) return false;  </a:t>
            </a:r>
          </a:p>
          <a:p>
            <a:r>
              <a:rPr lang="en-US" altLang="zh-CN" dirty="0"/>
              <a:t> </a:t>
            </a:r>
            <a:r>
              <a:rPr lang="en-US" altLang="zh-CN" dirty="0" smtClean="0"/>
              <a:t>                for(</a:t>
            </a:r>
            <a:r>
              <a:rPr lang="en-US" altLang="zh-CN" dirty="0" err="1" smtClean="0"/>
              <a:t>int</a:t>
            </a:r>
            <a:r>
              <a:rPr lang="en-US" altLang="zh-CN" dirty="0" smtClean="0"/>
              <a:t> j = i+1; j&lt;</a:t>
            </a:r>
            <a:r>
              <a:rPr lang="en-US" altLang="zh-CN" dirty="0" err="1" smtClean="0"/>
              <a:t>els.size</a:t>
            </a:r>
            <a:r>
              <a:rPr lang="en-US" altLang="zh-CN" dirty="0" smtClean="0"/>
              <a:t>();j++) if(</a:t>
            </a:r>
            <a:r>
              <a:rPr lang="en-US" altLang="zh-CN" dirty="0" err="1" smtClean="0"/>
              <a:t>x.equals</a:t>
            </a:r>
            <a:r>
              <a:rPr lang="en-US" altLang="zh-CN" dirty="0" smtClean="0"/>
              <a:t>(</a:t>
            </a:r>
            <a:r>
              <a:rPr lang="en-US" altLang="zh-CN" dirty="0" err="1" smtClean="0"/>
              <a:t>els.get</a:t>
            </a:r>
            <a:r>
              <a:rPr lang="en-US" altLang="zh-CN" dirty="0" smtClean="0"/>
              <a:t>(j)))return false; </a:t>
            </a:r>
          </a:p>
          <a:p>
            <a:r>
              <a:rPr lang="en-US" altLang="zh-CN" dirty="0"/>
              <a:t> </a:t>
            </a:r>
            <a:r>
              <a:rPr lang="en-US" altLang="zh-CN" dirty="0" smtClean="0"/>
              <a:t>         }</a:t>
            </a:r>
          </a:p>
          <a:p>
            <a:r>
              <a:rPr lang="en-US" altLang="zh-CN" dirty="0"/>
              <a:t> </a:t>
            </a:r>
            <a:r>
              <a:rPr lang="en-US" altLang="zh-CN" dirty="0" smtClean="0"/>
              <a:t>         return true;</a:t>
            </a:r>
          </a:p>
          <a:p>
            <a:r>
              <a:rPr lang="en-US" altLang="zh-CN" dirty="0" smtClean="0"/>
              <a:t>}</a:t>
            </a:r>
          </a:p>
          <a:p>
            <a:r>
              <a:rPr lang="en-US" altLang="zh-CN" dirty="0" smtClean="0"/>
              <a:t>public void insert(</a:t>
            </a:r>
            <a:r>
              <a:rPr lang="en-US" altLang="zh-CN" dirty="0" err="1" smtClean="0"/>
              <a:t>int</a:t>
            </a:r>
            <a:r>
              <a:rPr lang="en-US" altLang="zh-CN" dirty="0" smtClean="0"/>
              <a:t> x){</a:t>
            </a:r>
          </a:p>
          <a:p>
            <a:r>
              <a:rPr lang="en-US" altLang="zh-CN" sz="1400" b="1" dirty="0">
                <a:solidFill>
                  <a:srgbClr val="003399"/>
                </a:solidFill>
                <a:latin typeface="Courier New" panose="02070309020205020404" pitchFamily="49" charset="0"/>
              </a:rPr>
              <a:t>/*@modifies: </a:t>
            </a:r>
            <a:r>
              <a:rPr lang="en-US" altLang="zh-CN" sz="1400" b="1" dirty="0" smtClean="0">
                <a:solidFill>
                  <a:srgbClr val="990000"/>
                </a:solidFill>
                <a:latin typeface="Courier New" panose="02070309020205020404" pitchFamily="49" charset="0"/>
              </a:rPr>
              <a:t>this</a:t>
            </a:r>
            <a:endParaRPr lang="en-US" altLang="zh-CN" sz="1400" b="1" dirty="0" smtClean="0">
              <a:solidFill>
                <a:srgbClr val="003399"/>
              </a:solidFill>
              <a:latin typeface="Courier New" panose="02070309020205020404" pitchFamily="49" charset="0"/>
            </a:endParaRPr>
          </a:p>
          <a:p>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 @effects</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(x)==</a:t>
            </a:r>
            <a:r>
              <a:rPr lang="en-US" altLang="zh-CN" sz="1400" b="1" dirty="0" smtClean="0">
                <a:solidFill>
                  <a:srgbClr val="003399"/>
                </a:solidFill>
                <a:latin typeface="Courier New" panose="02070309020205020404" pitchFamily="49" charset="0"/>
              </a:rPr>
              <a:t>true</a:t>
            </a:r>
            <a:r>
              <a:rPr lang="en-US" altLang="zh-CN" sz="1400" b="1" dirty="0">
                <a:solidFill>
                  <a:srgbClr val="003399"/>
                </a:solidFill>
                <a:latin typeface="Courier New" panose="02070309020205020404" pitchFamily="49" charset="0"/>
              </a:rPr>
              <a:t> &amp;&amp;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0&lt;=</a:t>
            </a:r>
            <a:r>
              <a:rPr lang="en-US" altLang="zh-CN" sz="1400" b="1" dirty="0" err="1">
                <a:solidFill>
                  <a:srgbClr val="003399"/>
                </a:solidFill>
                <a:latin typeface="Courier New" panose="02070309020205020404" pitchFamily="49" charset="0"/>
              </a:rPr>
              <a:t>i</a:t>
            </a:r>
            <a:r>
              <a:rPr lang="en-US" altLang="zh-CN" sz="1400" b="1" dirty="0" smtClean="0">
                <a:solidFill>
                  <a:srgbClr val="003399"/>
                </a:solidFill>
                <a:latin typeface="Courier New" panose="02070309020205020404" pitchFamily="49" charset="0"/>
              </a:rPr>
              <a:t>&lt;\</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size;this.isIn</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zh-CN" altLang="en-US" sz="1400" b="1" dirty="0" smtClean="0">
                <a:solidFill>
                  <a:srgbClr val="003399"/>
                </a:solidFill>
                <a:latin typeface="Courier New" panose="02070309020205020404" pitchFamily="49" charset="0"/>
              </a:rPr>
              <a:t> </a:t>
            </a:r>
            <a:r>
              <a:rPr lang="zh-CN" altLang="en-US" sz="1400" b="1" dirty="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a:t>
            </a:r>
            <a:endParaRPr lang="zh-CN" altLang="en-US" sz="1400" dirty="0"/>
          </a:p>
          <a:p>
            <a:r>
              <a:rPr lang="en-US" altLang="zh-CN" dirty="0" smtClean="0"/>
              <a:t>         </a:t>
            </a:r>
            <a:r>
              <a:rPr lang="en-US" altLang="zh-CN" dirty="0" err="1" smtClean="0"/>
              <a:t>els.add</a:t>
            </a:r>
            <a:r>
              <a:rPr lang="en-US" altLang="zh-CN" dirty="0" smtClean="0"/>
              <a:t>(new Integer(x));</a:t>
            </a:r>
          </a:p>
          <a:p>
            <a:r>
              <a:rPr lang="en-US" altLang="zh-CN" dirty="0"/>
              <a:t>}</a:t>
            </a:r>
          </a:p>
        </p:txBody>
      </p:sp>
      <p:sp>
        <p:nvSpPr>
          <p:cNvPr id="6" name="灯片编号占位符 5"/>
          <p:cNvSpPr>
            <a:spLocks noGrp="1"/>
          </p:cNvSpPr>
          <p:nvPr>
            <p:ph type="sldNum" sz="quarter" idx="12"/>
          </p:nvPr>
        </p:nvSpPr>
        <p:spPr/>
        <p:txBody>
          <a:bodyPr/>
          <a:lstStyle/>
          <a:p>
            <a:fld id="{6E49848B-62CB-4016-9E49-F992BEA93B78}" type="slidenum">
              <a:rPr lang="zh-CN" altLang="en-US" smtClean="0"/>
              <a:t>35</a:t>
            </a:fld>
            <a:endParaRPr lang="zh-CN" altLang="en-US"/>
          </a:p>
        </p:txBody>
      </p:sp>
    </p:spTree>
    <p:extLst>
      <p:ext uri="{BB962C8B-B14F-4D97-AF65-F5344CB8AC3E}">
        <p14:creationId xmlns:p14="http://schemas.microsoft.com/office/powerpoint/2010/main" val="29343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类的设计与实现策略</a:t>
            </a:r>
            <a:endParaRPr lang="zh-CN" altLang="en-US" dirty="0"/>
          </a:p>
        </p:txBody>
      </p:sp>
      <p:sp>
        <p:nvSpPr>
          <p:cNvPr id="3" name="内容占位符 2"/>
          <p:cNvSpPr>
            <a:spLocks noGrp="1"/>
          </p:cNvSpPr>
          <p:nvPr>
            <p:ph idx="1"/>
          </p:nvPr>
        </p:nvSpPr>
        <p:spPr/>
        <p:txBody>
          <a:bodyPr/>
          <a:lstStyle/>
          <a:p>
            <a:r>
              <a:rPr lang="zh-CN" altLang="en-US" dirty="0" smtClean="0"/>
              <a:t>避免暴露对象表示</a:t>
            </a:r>
            <a:endParaRPr lang="en-US" altLang="zh-CN" dirty="0" smtClean="0"/>
          </a:p>
          <a:p>
            <a:pPr lvl="1"/>
            <a:r>
              <a:rPr lang="en-US" altLang="zh-CN" dirty="0" smtClean="0"/>
              <a:t>public Vector </a:t>
            </a:r>
            <a:r>
              <a:rPr lang="en-US" altLang="zh-CN" dirty="0" err="1"/>
              <a:t>a</a:t>
            </a:r>
            <a:r>
              <a:rPr lang="en-US" altLang="zh-CN" dirty="0" err="1" smtClean="0"/>
              <a:t>llEls</a:t>
            </a:r>
            <a:r>
              <a:rPr lang="en-US" altLang="zh-CN" dirty="0" smtClean="0"/>
              <a:t>(){ return </a:t>
            </a:r>
            <a:r>
              <a:rPr lang="en-US" altLang="zh-CN" dirty="0" err="1" smtClean="0"/>
              <a:t>els</a:t>
            </a:r>
            <a:r>
              <a:rPr lang="en-US" altLang="zh-CN" dirty="0" smtClean="0"/>
              <a:t>;//</a:t>
            </a:r>
            <a:r>
              <a:rPr lang="en-US" altLang="zh-CN" dirty="0" err="1" smtClean="0"/>
              <a:t>els</a:t>
            </a:r>
            <a:r>
              <a:rPr lang="en-US" altLang="zh-CN" dirty="0" smtClean="0"/>
              <a:t> is a Vector)</a:t>
            </a:r>
          </a:p>
          <a:p>
            <a:r>
              <a:rPr lang="zh-CN" altLang="en-US" dirty="0" smtClean="0"/>
              <a:t>避免外部直接对对象表示进行操作</a:t>
            </a:r>
            <a:endParaRPr lang="en-US" altLang="zh-CN" dirty="0" smtClean="0"/>
          </a:p>
          <a:p>
            <a:pPr lvl="1"/>
            <a:r>
              <a:rPr lang="en-US" altLang="zh-CN" dirty="0" smtClean="0"/>
              <a:t>public </a:t>
            </a:r>
            <a:r>
              <a:rPr lang="en-US" altLang="zh-CN" dirty="0" err="1" smtClean="0"/>
              <a:t>IntSet</a:t>
            </a:r>
            <a:r>
              <a:rPr lang="en-US" altLang="zh-CN" dirty="0" smtClean="0"/>
              <a:t>(Vector v){</a:t>
            </a:r>
            <a:r>
              <a:rPr lang="en-US" altLang="zh-CN" dirty="0" err="1" smtClean="0"/>
              <a:t>els</a:t>
            </a:r>
            <a:r>
              <a:rPr lang="en-US" altLang="zh-CN" dirty="0" smtClean="0"/>
              <a:t> = v;}</a:t>
            </a:r>
          </a:p>
          <a:p>
            <a:r>
              <a:rPr lang="zh-CN" altLang="en-US" dirty="0" smtClean="0"/>
              <a:t>如果某种情况下用户一定要</a:t>
            </a:r>
            <a:r>
              <a:rPr lang="zh-CN" altLang="en-US" dirty="0"/>
              <a:t>获得</a:t>
            </a:r>
            <a:r>
              <a:rPr lang="zh-CN" altLang="en-US" dirty="0" smtClean="0"/>
              <a:t>对象中所保存的所有对象数据</a:t>
            </a:r>
            <a:endParaRPr lang="en-US" altLang="zh-CN" dirty="0" smtClean="0"/>
          </a:p>
          <a:p>
            <a:pPr lvl="1"/>
            <a:r>
              <a:rPr lang="zh-CN" altLang="en-US" dirty="0"/>
              <a:t>返回</a:t>
            </a:r>
            <a:r>
              <a:rPr lang="zh-CN" altLang="en-US" dirty="0" smtClean="0"/>
              <a:t>其拷贝，而不是原始数据</a:t>
            </a:r>
            <a:endParaRPr lang="en-US" altLang="zh-CN" dirty="0" smtClean="0"/>
          </a:p>
          <a:p>
            <a:pPr lvl="1"/>
            <a:r>
              <a:rPr lang="en-US" altLang="zh-CN" dirty="0"/>
              <a:t>public Vector </a:t>
            </a:r>
            <a:r>
              <a:rPr lang="en-US" altLang="zh-CN" dirty="0" err="1"/>
              <a:t>a</a:t>
            </a:r>
            <a:r>
              <a:rPr lang="en-US" altLang="zh-CN" dirty="0" err="1" smtClean="0"/>
              <a:t>llEls</a:t>
            </a:r>
            <a:r>
              <a:rPr lang="en-US" altLang="zh-CN" dirty="0"/>
              <a:t>(){ return </a:t>
            </a:r>
            <a:r>
              <a:rPr lang="en-US" altLang="zh-CN" dirty="0" smtClean="0"/>
              <a:t>(Vector)(</a:t>
            </a:r>
            <a:r>
              <a:rPr lang="en-US" altLang="zh-CN" dirty="0" err="1" smtClean="0"/>
              <a:t>els.clone</a:t>
            </a:r>
            <a:r>
              <a:rPr lang="en-US" altLang="zh-CN" dirty="0" smtClean="0"/>
              <a:t>());//</a:t>
            </a:r>
            <a:r>
              <a:rPr lang="en-US" altLang="zh-CN" dirty="0" err="1"/>
              <a:t>els</a:t>
            </a:r>
            <a:r>
              <a:rPr lang="en-US" altLang="zh-CN" dirty="0"/>
              <a:t> is a Vector</a:t>
            </a:r>
            <a:r>
              <a:rPr lang="en-US" altLang="zh-CN" dirty="0" smtClean="0"/>
              <a:t>)</a:t>
            </a:r>
          </a:p>
          <a:p>
            <a:pPr lvl="1"/>
            <a:r>
              <a:rPr lang="zh-CN" altLang="en-US" dirty="0" smtClean="0"/>
              <a:t>如果</a:t>
            </a:r>
            <a:r>
              <a:rPr lang="en-US" altLang="zh-CN" dirty="0" smtClean="0"/>
              <a:t>Vector</a:t>
            </a:r>
            <a:r>
              <a:rPr lang="zh-CN" altLang="en-US" dirty="0" smtClean="0"/>
              <a:t>中存储的对象是自定义的类型</a:t>
            </a:r>
            <a:endParaRPr lang="en-US" altLang="zh-CN" dirty="0" smtClean="0"/>
          </a:p>
          <a:p>
            <a:pPr lvl="2"/>
            <a:r>
              <a:rPr lang="zh-CN" altLang="en-US" dirty="0" smtClean="0"/>
              <a:t>需要实现</a:t>
            </a:r>
            <a:r>
              <a:rPr lang="en-US" altLang="zh-CN" dirty="0" err="1" smtClean="0"/>
              <a:t>Cloneable</a:t>
            </a:r>
            <a:r>
              <a:rPr lang="zh-CN" altLang="en-US" dirty="0" smtClean="0"/>
              <a:t>接口，否则</a:t>
            </a:r>
            <a:r>
              <a:rPr lang="en-US" altLang="zh-CN" dirty="0" err="1" smtClean="0"/>
              <a:t>els.clone</a:t>
            </a:r>
            <a:r>
              <a:rPr lang="en-US" altLang="zh-CN" dirty="0" smtClean="0"/>
              <a:t>()</a:t>
            </a:r>
            <a:r>
              <a:rPr lang="zh-CN" altLang="en-US" dirty="0" smtClean="0"/>
              <a:t>会触发抛出</a:t>
            </a:r>
            <a:r>
              <a:rPr lang="en-US" altLang="zh-CN" dirty="0" err="1" smtClean="0"/>
              <a:t>CloneNotSupportedException</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36</a:t>
            </a:fld>
            <a:endParaRPr lang="zh-CN" altLang="en-US"/>
          </a:p>
        </p:txBody>
      </p:sp>
    </p:spTree>
    <p:extLst>
      <p:ext uri="{BB962C8B-B14F-4D97-AF65-F5344CB8AC3E}">
        <p14:creationId xmlns:p14="http://schemas.microsoft.com/office/powerpoint/2010/main" val="457772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468923" y="1395046"/>
            <a:ext cx="11230707" cy="5251939"/>
          </a:xfrm>
        </p:spPr>
        <p:txBody>
          <a:bodyPr>
            <a:normAutofit/>
          </a:bodyPr>
          <a:lstStyle/>
          <a:p>
            <a:r>
              <a:rPr lang="zh-CN" altLang="en-US" dirty="0" smtClean="0"/>
              <a:t>新增功能</a:t>
            </a:r>
            <a:endParaRPr lang="en-US" altLang="zh-CN" dirty="0" smtClean="0"/>
          </a:p>
          <a:p>
            <a:pPr lvl="1"/>
            <a:r>
              <a:rPr lang="zh-CN" altLang="en-US" dirty="0" smtClean="0"/>
              <a:t>增加交叉路口的红绿灯控制功能</a:t>
            </a:r>
            <a:endParaRPr lang="en-US" altLang="zh-CN" dirty="0"/>
          </a:p>
          <a:p>
            <a:r>
              <a:rPr lang="zh-CN" altLang="en-US" dirty="0" smtClean="0"/>
              <a:t>训练重点</a:t>
            </a:r>
            <a:endParaRPr lang="en-US" altLang="zh-CN" dirty="0" smtClean="0"/>
          </a:p>
          <a:p>
            <a:pPr lvl="1"/>
            <a:r>
              <a:rPr lang="zh-CN" altLang="en-US" dirty="0" smtClean="0"/>
              <a:t>继续完善过程规格</a:t>
            </a:r>
            <a:endParaRPr lang="en-US" altLang="zh-CN" dirty="0" smtClean="0"/>
          </a:p>
          <a:p>
            <a:pPr lvl="1"/>
            <a:r>
              <a:rPr lang="zh-CN" altLang="en-US" dirty="0"/>
              <a:t>类</a:t>
            </a:r>
            <a:r>
              <a:rPr lang="zh-CN" altLang="en-US" dirty="0" smtClean="0"/>
              <a:t>规格：</a:t>
            </a:r>
            <a:r>
              <a:rPr lang="en-US" altLang="zh-CN" dirty="0" smtClean="0"/>
              <a:t>overview</a:t>
            </a:r>
            <a:r>
              <a:rPr lang="zh-CN" altLang="en-US" dirty="0" smtClean="0"/>
              <a:t>（自然语言阐述）</a:t>
            </a:r>
            <a:r>
              <a:rPr lang="zh-CN" altLang="en-US" dirty="0" smtClean="0"/>
              <a:t>、过程规格</a:t>
            </a:r>
            <a:endParaRPr lang="en-US" altLang="zh-CN" dirty="0" smtClean="0"/>
          </a:p>
          <a:p>
            <a:pPr lvl="1"/>
            <a:r>
              <a:rPr lang="zh-CN" altLang="en-US" dirty="0"/>
              <a:t>从</a:t>
            </a:r>
            <a:r>
              <a:rPr lang="zh-CN" altLang="en-US" dirty="0"/>
              <a:t>设计实现角度完成抽象函数、</a:t>
            </a:r>
            <a:r>
              <a:rPr lang="zh-CN" altLang="en-US" dirty="0" smtClean="0"/>
              <a:t>不变式的定义</a:t>
            </a:r>
            <a:endParaRPr lang="en-US" altLang="zh-CN" dirty="0" smtClean="0"/>
          </a:p>
          <a:p>
            <a:pPr lvl="1"/>
            <a:r>
              <a:rPr lang="zh-CN" altLang="en-US" dirty="0" smtClean="0"/>
              <a:t>检查规格的规范性以及与代码的一致性</a:t>
            </a:r>
            <a:endParaRPr lang="en-US" altLang="zh-CN" dirty="0" smtClean="0"/>
          </a:p>
          <a:p>
            <a:r>
              <a:rPr lang="zh-CN" altLang="en-US" dirty="0" smtClean="0"/>
              <a:t>具体参见指导书</a:t>
            </a:r>
            <a:endParaRPr lang="en-US" altLang="zh-CN" dirty="0" smtClean="0"/>
          </a:p>
        </p:txBody>
      </p:sp>
      <p:sp>
        <p:nvSpPr>
          <p:cNvPr id="4" name="灯片编号占位符 3"/>
          <p:cNvSpPr>
            <a:spLocks noGrp="1"/>
          </p:cNvSpPr>
          <p:nvPr>
            <p:ph type="sldNum" sz="quarter" idx="12"/>
          </p:nvPr>
        </p:nvSpPr>
        <p:spPr/>
        <p:txBody>
          <a:bodyPr/>
          <a:lstStyle/>
          <a:p>
            <a:fld id="{CC77C4E5-C30C-44B5-9076-AA78E110B3F8}" type="slidenum">
              <a:rPr lang="zh-CN" altLang="en-US" smtClean="0"/>
              <a:t>37</a:t>
            </a:fld>
            <a:endParaRPr lang="zh-CN" altLang="en-US"/>
          </a:p>
        </p:txBody>
      </p:sp>
    </p:spTree>
    <p:extLst>
      <p:ext uri="{BB962C8B-B14F-4D97-AF65-F5344CB8AC3E}">
        <p14:creationId xmlns:p14="http://schemas.microsoft.com/office/powerpoint/2010/main" val="1207964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数据抽象规格</a:t>
            </a:r>
            <a:endParaRPr lang="zh-CN" altLang="en-US" dirty="0"/>
          </a:p>
        </p:txBody>
      </p:sp>
      <p:sp>
        <p:nvSpPr>
          <p:cNvPr id="3" name="内容占位符 2"/>
          <p:cNvSpPr>
            <a:spLocks noGrp="1"/>
          </p:cNvSpPr>
          <p:nvPr>
            <p:ph idx="1"/>
          </p:nvPr>
        </p:nvSpPr>
        <p:spPr/>
        <p:txBody>
          <a:bodyPr/>
          <a:lstStyle/>
          <a:p>
            <a:r>
              <a:rPr lang="zh-CN" altLang="en-US" dirty="0" smtClean="0"/>
              <a:t>过程抽象规格定义数据抽象中操作的规格</a:t>
            </a:r>
            <a:endParaRPr lang="en-US" altLang="zh-CN" dirty="0" smtClean="0"/>
          </a:p>
          <a:p>
            <a:r>
              <a:rPr lang="zh-CN" altLang="en-US" dirty="0"/>
              <a:t>用户</a:t>
            </a:r>
            <a:r>
              <a:rPr lang="zh-CN" altLang="en-US" dirty="0" smtClean="0"/>
              <a:t>看到的</a:t>
            </a:r>
            <a:r>
              <a:rPr lang="zh-CN" altLang="en-US" dirty="0" smtClean="0"/>
              <a:t>数据抽象</a:t>
            </a:r>
            <a:r>
              <a:rPr lang="zh-CN" altLang="en-US" dirty="0" smtClean="0"/>
              <a:t>规格整体包括三个部分</a:t>
            </a:r>
            <a:endParaRPr lang="en-US" altLang="zh-CN" dirty="0" smtClean="0"/>
          </a:p>
          <a:p>
            <a:pPr lvl="1"/>
            <a:r>
              <a:rPr lang="zh-CN" altLang="en-US" dirty="0" smtClean="0"/>
              <a:t>数据抽象的目标描述</a:t>
            </a:r>
            <a:endParaRPr lang="en-US" altLang="zh-CN" dirty="0" smtClean="0"/>
          </a:p>
          <a:p>
            <a:pPr lvl="1"/>
            <a:r>
              <a:rPr lang="zh-CN" altLang="en-US" dirty="0" smtClean="0"/>
              <a:t>数据抽象表示</a:t>
            </a:r>
            <a:r>
              <a:rPr lang="en-US" altLang="zh-CN" dirty="0" smtClean="0"/>
              <a:t>(representation)</a:t>
            </a:r>
            <a:r>
              <a:rPr lang="zh-CN" altLang="en-US" dirty="0" smtClean="0"/>
              <a:t>的描述</a:t>
            </a:r>
            <a:endParaRPr lang="en-US" altLang="zh-CN" dirty="0" smtClean="0"/>
          </a:p>
          <a:p>
            <a:pPr lvl="1"/>
            <a:r>
              <a:rPr lang="zh-CN" altLang="en-US" dirty="0" smtClean="0"/>
              <a:t>数据抽象操作的描述</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4</a:t>
            </a:fld>
            <a:endParaRPr lang="zh-CN" altLang="en-US"/>
          </a:p>
        </p:txBody>
      </p:sp>
    </p:spTree>
    <p:extLst>
      <p:ext uri="{BB962C8B-B14F-4D97-AF65-F5344CB8AC3E}">
        <p14:creationId xmlns:p14="http://schemas.microsoft.com/office/powerpoint/2010/main" val="46676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数据抽象规格</a:t>
            </a:r>
            <a:endParaRPr lang="zh-CN" altLang="en-US" dirty="0"/>
          </a:p>
        </p:txBody>
      </p:sp>
      <p:sp>
        <p:nvSpPr>
          <p:cNvPr id="3" name="内容占位符 2"/>
          <p:cNvSpPr>
            <a:spLocks noGrp="1"/>
          </p:cNvSpPr>
          <p:nvPr>
            <p:ph idx="1"/>
          </p:nvPr>
        </p:nvSpPr>
        <p:spPr>
          <a:xfrm>
            <a:off x="838200" y="1825624"/>
            <a:ext cx="10515600" cy="4676775"/>
          </a:xfrm>
        </p:spPr>
        <p:txBody>
          <a:bodyPr>
            <a:noAutofit/>
          </a:bodyPr>
          <a:lstStyle/>
          <a:p>
            <a:r>
              <a:rPr lang="zh-CN" altLang="en-US" sz="2400" dirty="0" smtClean="0"/>
              <a:t>需要存储哪些信息，如何有效操作相应的信息是设计数据抽象时首先需要回答的问题</a:t>
            </a:r>
          </a:p>
          <a:p>
            <a:pPr lvl="1"/>
            <a:r>
              <a:rPr lang="zh-CN" altLang="en-US" sz="2000" dirty="0" smtClean="0"/>
              <a:t>设想需要存储日期信息，</a:t>
            </a:r>
            <a:r>
              <a:rPr lang="en-US" altLang="zh-CN" sz="2000" dirty="0" smtClean="0"/>
              <a:t>year, month, day, hours, minutes, seconds, day of week</a:t>
            </a:r>
          </a:p>
          <a:p>
            <a:pPr lvl="1"/>
            <a:r>
              <a:rPr lang="zh-CN" altLang="en-US" sz="2000" dirty="0" smtClean="0"/>
              <a:t>需要使用某种数据结构来表示存储</a:t>
            </a:r>
            <a:endParaRPr lang="en-US" altLang="zh-CN" sz="2000" dirty="0" smtClean="0"/>
          </a:p>
          <a:p>
            <a:pPr lvl="1"/>
            <a:r>
              <a:rPr lang="zh-CN" altLang="en-US" sz="2000" dirty="0" smtClean="0"/>
              <a:t>并提供相关的操作，如计算星期日期，比较日期先后顺序等</a:t>
            </a:r>
            <a:endParaRPr lang="en-US" altLang="zh-CN" sz="2000" dirty="0" smtClean="0"/>
          </a:p>
          <a:p>
            <a:r>
              <a:rPr lang="zh-CN" altLang="en-US" sz="2400" dirty="0" smtClean="0"/>
              <a:t>如果把数据的存储实现方式</a:t>
            </a:r>
            <a:r>
              <a:rPr lang="en-US" altLang="zh-CN" sz="2400" dirty="0" smtClean="0"/>
              <a:t>(</a:t>
            </a:r>
            <a:r>
              <a:rPr lang="zh-CN" altLang="en-US" sz="2400" dirty="0" smtClean="0"/>
              <a:t>即具体的数据结构</a:t>
            </a:r>
            <a:r>
              <a:rPr lang="en-US" altLang="zh-CN" sz="2400" dirty="0" smtClean="0"/>
              <a:t>)</a:t>
            </a:r>
            <a:r>
              <a:rPr lang="zh-CN" altLang="en-US" sz="2400" dirty="0" smtClean="0"/>
              <a:t>敞开给外部，则一旦存储结构的变化会导致使用者程序的变化</a:t>
            </a:r>
            <a:endParaRPr lang="en-US" altLang="zh-CN" sz="2400" dirty="0" smtClean="0"/>
          </a:p>
          <a:p>
            <a:pPr lvl="1"/>
            <a:r>
              <a:rPr lang="zh-CN" altLang="en-US" sz="2000" dirty="0" smtClean="0"/>
              <a:t>如在</a:t>
            </a:r>
            <a:r>
              <a:rPr lang="en-US" altLang="zh-CN" sz="2000" dirty="0" smtClean="0"/>
              <a:t>80s~90s</a:t>
            </a:r>
            <a:r>
              <a:rPr lang="zh-CN" altLang="en-US" sz="2000" dirty="0" smtClean="0"/>
              <a:t>，</a:t>
            </a:r>
            <a:r>
              <a:rPr lang="en-US" altLang="zh-CN" sz="2000" dirty="0" smtClean="0"/>
              <a:t>year</a:t>
            </a:r>
            <a:r>
              <a:rPr lang="zh-CN" altLang="en-US" sz="2000" dirty="0" smtClean="0"/>
              <a:t>的存储普遍采用</a:t>
            </a:r>
            <a:r>
              <a:rPr lang="en-US" altLang="zh-CN" sz="2000" dirty="0" smtClean="0"/>
              <a:t>2</a:t>
            </a:r>
            <a:r>
              <a:rPr lang="zh-CN" altLang="en-US" sz="2000" dirty="0" smtClean="0"/>
              <a:t>位十进制数字，引发了千年虫</a:t>
            </a:r>
            <a:r>
              <a:rPr lang="en-US" altLang="zh-CN" sz="2000" dirty="0" smtClean="0"/>
              <a:t>(Y2K)</a:t>
            </a:r>
            <a:r>
              <a:rPr lang="zh-CN" altLang="en-US" sz="2000" dirty="0" smtClean="0"/>
              <a:t>问题，很多软件的源代码都要进行修改</a:t>
            </a:r>
            <a:endParaRPr lang="en-US" altLang="zh-CN" sz="2000" dirty="0" smtClean="0"/>
          </a:p>
          <a:p>
            <a:r>
              <a:rPr lang="zh-CN" altLang="en-US" sz="2400" dirty="0" smtClean="0"/>
              <a:t>因此，我们强调封装机制</a:t>
            </a:r>
            <a:endParaRPr lang="en-US" altLang="zh-CN" sz="2400" dirty="0" smtClean="0"/>
          </a:p>
          <a:p>
            <a:pPr lvl="1"/>
            <a:r>
              <a:rPr lang="zh-CN" altLang="en-US" sz="2000" dirty="0" smtClean="0"/>
              <a:t>把信息内容与信息的内部表示结构区分开</a:t>
            </a:r>
            <a:endParaRPr lang="en-US" altLang="zh-CN" sz="2000" dirty="0" smtClean="0"/>
          </a:p>
          <a:p>
            <a:pPr lvl="1"/>
            <a:r>
              <a:rPr lang="zh-CN" altLang="en-US" sz="2000" dirty="0" smtClean="0"/>
              <a:t>对外公开的是信息内容（通过方法访问获得）</a:t>
            </a:r>
            <a:endParaRPr lang="en-US" altLang="zh-CN" sz="2000" dirty="0" smtClean="0"/>
          </a:p>
          <a:p>
            <a:pPr lvl="1"/>
            <a:r>
              <a:rPr lang="zh-CN" altLang="en-US" sz="2000" dirty="0" smtClean="0"/>
              <a:t>内部表示结构不对外公开</a:t>
            </a:r>
            <a:endParaRPr lang="zh-CN" altLang="en-US" sz="2000"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5</a:t>
            </a:fld>
            <a:endParaRPr lang="zh-CN" altLang="en-US"/>
          </a:p>
        </p:txBody>
      </p:sp>
    </p:spTree>
    <p:extLst>
      <p:ext uri="{BB962C8B-B14F-4D97-AF65-F5344CB8AC3E}">
        <p14:creationId xmlns:p14="http://schemas.microsoft.com/office/powerpoint/2010/main" val="180324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normAutofit lnSpcReduction="10000"/>
          </a:bodyPr>
          <a:lstStyle/>
          <a:p>
            <a:r>
              <a:rPr lang="zh-CN" altLang="en-US" dirty="0" smtClean="0">
                <a:ea typeface="宋体" panose="02010600030101010101" pitchFamily="2" charset="-122"/>
              </a:rPr>
              <a:t>高级编程语言提供了基本数据类型和构造抽象数据类型的手段</a:t>
            </a:r>
            <a:endParaRPr lang="en-US" altLang="zh-CN" dirty="0">
              <a:ea typeface="宋体" panose="02010600030101010101" pitchFamily="2" charset="-122"/>
            </a:endParaRPr>
          </a:p>
          <a:p>
            <a:pPr lvl="1"/>
            <a:r>
              <a:rPr lang="zh-CN" altLang="en-US" dirty="0" smtClean="0">
                <a:ea typeface="宋体" panose="02010600030101010101" pitchFamily="2" charset="-122"/>
              </a:rPr>
              <a:t>基本数据类型</a:t>
            </a:r>
            <a:endParaRPr lang="en-US" altLang="zh-CN" dirty="0">
              <a:ea typeface="宋体" panose="02010600030101010101" pitchFamily="2" charset="-122"/>
            </a:endParaRPr>
          </a:p>
          <a:p>
            <a:pPr lvl="2"/>
            <a:r>
              <a:rPr lang="en-US" altLang="zh-CN" dirty="0" smtClean="0">
                <a:ea typeface="宋体" panose="02010600030101010101" pitchFamily="2" charset="-122"/>
              </a:rPr>
              <a:t>integer, </a:t>
            </a:r>
            <a:r>
              <a:rPr lang="en-US" altLang="zh-CN" dirty="0" err="1" smtClean="0">
                <a:ea typeface="宋体" panose="02010600030101010101" pitchFamily="2" charset="-122"/>
              </a:rPr>
              <a:t>boolean</a:t>
            </a:r>
            <a:r>
              <a:rPr lang="en-US" altLang="zh-CN" dirty="0" smtClean="0">
                <a:ea typeface="宋体" panose="02010600030101010101" pitchFamily="2" charset="-122"/>
              </a:rPr>
              <a:t>, characters</a:t>
            </a:r>
            <a:r>
              <a:rPr lang="en-US" altLang="zh-CN" dirty="0">
                <a:ea typeface="宋体" panose="02010600030101010101" pitchFamily="2" charset="-122"/>
              </a:rPr>
              <a:t>, </a:t>
            </a:r>
            <a:r>
              <a:rPr lang="en-US" altLang="zh-CN" dirty="0" smtClean="0">
                <a:ea typeface="宋体" panose="02010600030101010101" pitchFamily="2" charset="-122"/>
              </a:rPr>
              <a:t>… </a:t>
            </a:r>
            <a:endParaRPr lang="en-US" altLang="zh-CN" dirty="0">
              <a:ea typeface="宋体" panose="02010600030101010101" pitchFamily="2" charset="-122"/>
            </a:endParaRPr>
          </a:p>
          <a:p>
            <a:pPr lvl="1"/>
            <a:r>
              <a:rPr lang="zh-CN" altLang="en-US" dirty="0" smtClean="0">
                <a:ea typeface="宋体" panose="02010600030101010101" pitchFamily="2" charset="-122"/>
              </a:rPr>
              <a:t>抽象数据类型</a:t>
            </a:r>
            <a:endParaRPr lang="en-US" altLang="zh-CN" dirty="0" smtClean="0">
              <a:ea typeface="宋体" panose="02010600030101010101" pitchFamily="2" charset="-122"/>
            </a:endParaRPr>
          </a:p>
          <a:p>
            <a:pPr lvl="2"/>
            <a:r>
              <a:rPr lang="en-US" altLang="zh-CN" dirty="0" smtClean="0">
                <a:ea typeface="宋体" panose="02010600030101010101" pitchFamily="2" charset="-122"/>
              </a:rPr>
              <a:t>float, list, table, array, </a:t>
            </a:r>
            <a:r>
              <a:rPr lang="zh-CN" altLang="en-US" dirty="0" smtClean="0">
                <a:ea typeface="宋体" panose="02010600030101010101" pitchFamily="2" charset="-122"/>
              </a:rPr>
              <a:t>结构体</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为每一类数据类型提供了相应的操作</a:t>
            </a:r>
            <a:endParaRPr lang="en-US" altLang="zh-CN" dirty="0">
              <a:ea typeface="宋体" panose="02010600030101010101" pitchFamily="2" charset="-122"/>
            </a:endParaRPr>
          </a:p>
          <a:p>
            <a:pPr lvl="1"/>
            <a:r>
              <a:rPr lang="zh-CN" altLang="en-US" dirty="0" smtClean="0">
                <a:ea typeface="宋体" panose="02010600030101010101" pitchFamily="2" charset="-122"/>
              </a:rPr>
              <a:t>如赋值、读取、比较等</a:t>
            </a:r>
            <a:endParaRPr lang="en-US" altLang="zh-CN" dirty="0">
              <a:ea typeface="宋体" panose="02010600030101010101" pitchFamily="2" charset="-122"/>
            </a:endParaRPr>
          </a:p>
          <a:p>
            <a:pPr lvl="1"/>
            <a:r>
              <a:rPr lang="zh-CN" altLang="en-US" dirty="0" smtClean="0">
                <a:ea typeface="宋体" panose="02010600030101010101" pitchFamily="2" charset="-122"/>
              </a:rPr>
              <a:t>有些抽象数据类型的内部表示不允许直接访问</a:t>
            </a:r>
            <a:endParaRPr lang="en-US" altLang="zh-CN" dirty="0">
              <a:ea typeface="宋体" panose="02010600030101010101" pitchFamily="2" charset="-122"/>
            </a:endParaRPr>
          </a:p>
          <a:p>
            <a:pPr lvl="2"/>
            <a:r>
              <a:rPr lang="zh-CN" altLang="en-US" dirty="0" smtClean="0">
                <a:ea typeface="宋体" panose="02010600030101010101" pitchFamily="2" charset="-122"/>
              </a:rPr>
              <a:t>如浮点数内部表示包括两部分</a:t>
            </a:r>
            <a:endParaRPr lang="en-US" altLang="zh-CN" dirty="0">
              <a:ea typeface="宋体" panose="02010600030101010101" pitchFamily="2" charset="-122"/>
            </a:endParaRPr>
          </a:p>
          <a:p>
            <a:pPr lvl="1"/>
            <a:r>
              <a:rPr lang="zh-CN" altLang="en-US" dirty="0" smtClean="0">
                <a:ea typeface="宋体" panose="02010600030101010101" pitchFamily="2" charset="-122"/>
              </a:rPr>
              <a:t>有些语言允许访问某些抽象数据类型的内部表示</a:t>
            </a:r>
            <a:endParaRPr lang="en-US" altLang="zh-CN" dirty="0">
              <a:ea typeface="宋体" panose="02010600030101010101" pitchFamily="2" charset="-122"/>
            </a:endParaRPr>
          </a:p>
          <a:p>
            <a:pPr lvl="2"/>
            <a:r>
              <a:rPr lang="en-US" altLang="zh-CN" dirty="0" smtClean="0">
                <a:ea typeface="宋体" panose="02010600030101010101" pitchFamily="2" charset="-122"/>
              </a:rPr>
              <a:t>C</a:t>
            </a:r>
            <a:r>
              <a:rPr lang="zh-CN" altLang="en-US" dirty="0" smtClean="0">
                <a:ea typeface="宋体" panose="02010600030101010101" pitchFamily="2" charset="-122"/>
              </a:rPr>
              <a:t>语言允许使用指针访问数组的内部表示</a:t>
            </a:r>
            <a:endParaRPr lang="en-US" altLang="zh-CN" dirty="0" smtClean="0">
              <a:ea typeface="宋体" panose="02010600030101010101" pitchFamily="2" charset="-122"/>
            </a:endParaRPr>
          </a:p>
          <a:p>
            <a:pPr lvl="2"/>
            <a:r>
              <a:rPr lang="zh-CN" altLang="en-US" dirty="0" smtClean="0">
                <a:ea typeface="宋体" panose="02010600030101010101" pitchFamily="2" charset="-122"/>
              </a:rPr>
              <a:t>破坏信息封装</a:t>
            </a:r>
            <a:endParaRPr lang="en-US" altLang="zh-CN" dirty="0">
              <a:ea typeface="宋体" panose="02010600030101010101" pitchFamily="2" charset="-122"/>
            </a:endParaRPr>
          </a:p>
        </p:txBody>
      </p:sp>
      <p:sp>
        <p:nvSpPr>
          <p:cNvPr id="2" name="标题 1"/>
          <p:cNvSpPr>
            <a:spLocks noGrp="1"/>
          </p:cNvSpPr>
          <p:nvPr>
            <p:ph type="title"/>
          </p:nvPr>
        </p:nvSpPr>
        <p:spPr/>
        <p:txBody>
          <a:bodyPr/>
          <a:lstStyle/>
          <a:p>
            <a:r>
              <a:rPr lang="zh-CN" altLang="en-US" dirty="0" smtClean="0"/>
              <a:t>数据抽象规格</a:t>
            </a:r>
            <a:endParaRPr lang="zh-CN" altLang="en-US" dirty="0"/>
          </a:p>
        </p:txBody>
      </p:sp>
      <p:sp>
        <p:nvSpPr>
          <p:cNvPr id="3" name="灯片编号占位符 2"/>
          <p:cNvSpPr>
            <a:spLocks noGrp="1"/>
          </p:cNvSpPr>
          <p:nvPr>
            <p:ph type="sldNum" sz="quarter" idx="12"/>
          </p:nvPr>
        </p:nvSpPr>
        <p:spPr/>
        <p:txBody>
          <a:bodyPr/>
          <a:lstStyle/>
          <a:p>
            <a:fld id="{6E49848B-62CB-4016-9E49-F992BEA93B78}" type="slidenum">
              <a:rPr lang="zh-CN" altLang="en-US" smtClean="0"/>
              <a:t>6</a:t>
            </a:fld>
            <a:endParaRPr lang="zh-CN" altLang="en-US"/>
          </a:p>
        </p:txBody>
      </p:sp>
    </p:spTree>
    <p:extLst>
      <p:ext uri="{BB962C8B-B14F-4D97-AF65-F5344CB8AC3E}">
        <p14:creationId xmlns:p14="http://schemas.microsoft.com/office/powerpoint/2010/main" val="82807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normAutofit fontScale="92500" lnSpcReduction="10000"/>
          </a:bodyPr>
          <a:lstStyle/>
          <a:p>
            <a:r>
              <a:rPr lang="zh-CN" altLang="en-US" dirty="0" smtClean="0">
                <a:ea typeface="宋体" panose="02010600030101010101" pitchFamily="2" charset="-122"/>
              </a:rPr>
              <a:t>自定义数据类型可以提高信息封装程度，否则相关信息就散落在一堆变量中</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smtClean="0">
              <a:ea typeface="宋体" panose="02010600030101010101" pitchFamily="2" charset="-122"/>
            </a:endParaRPr>
          </a:p>
          <a:p>
            <a:r>
              <a:rPr lang="zh-CN" altLang="en-US" dirty="0">
                <a:ea typeface="宋体" panose="02010600030101010101" pitchFamily="2" charset="-122"/>
              </a:rPr>
              <a:t>数据</a:t>
            </a:r>
            <a:r>
              <a:rPr lang="zh-CN" altLang="en-US" dirty="0" smtClean="0">
                <a:ea typeface="宋体" panose="02010600030101010101" pitchFamily="2" charset="-122"/>
              </a:rPr>
              <a:t>操作的设计取决于</a:t>
            </a:r>
            <a:r>
              <a:rPr lang="zh-CN" altLang="en-US" dirty="0">
                <a:ea typeface="宋体" panose="02010600030101010101" pitchFamily="2" charset="-122"/>
              </a:rPr>
              <a:t>软件</a:t>
            </a:r>
            <a:r>
              <a:rPr lang="zh-CN" altLang="en-US" dirty="0" smtClean="0">
                <a:ea typeface="宋体" panose="02010600030101010101" pitchFamily="2" charset="-122"/>
              </a:rPr>
              <a:t>需求</a:t>
            </a:r>
            <a:endParaRPr lang="en-US" altLang="zh-CN" dirty="0">
              <a:ea typeface="宋体" panose="02010600030101010101" pitchFamily="2" charset="-122"/>
            </a:endParaRPr>
          </a:p>
          <a:p>
            <a:pPr lvl="1"/>
            <a:r>
              <a:rPr lang="zh-CN" altLang="en-US" dirty="0" smtClean="0">
                <a:ea typeface="宋体" panose="02010600030101010101" pitchFamily="2" charset="-122"/>
              </a:rPr>
              <a:t>银行账号</a:t>
            </a:r>
            <a:r>
              <a:rPr lang="en-US" altLang="zh-CN" dirty="0" smtClean="0">
                <a:ea typeface="宋体" panose="02010600030101010101" pitchFamily="2" charset="-122"/>
              </a:rPr>
              <a:t>: </a:t>
            </a:r>
            <a:r>
              <a:rPr lang="zh-CN" altLang="en-US" dirty="0" smtClean="0">
                <a:ea typeface="宋体" panose="02010600030101010101" pitchFamily="2" charset="-122"/>
              </a:rPr>
              <a:t>打开、关闭、取款、存款、查询余额等</a:t>
            </a:r>
            <a:endParaRPr lang="en-US" altLang="zh-CN" dirty="0">
              <a:ea typeface="宋体" panose="02010600030101010101" pitchFamily="2" charset="-122"/>
            </a:endParaRPr>
          </a:p>
          <a:p>
            <a:pPr lvl="1"/>
            <a:r>
              <a:rPr lang="zh-CN" altLang="en-US" dirty="0" smtClean="0">
                <a:ea typeface="宋体" panose="02010600030101010101" pitchFamily="2" charset="-122"/>
              </a:rPr>
              <a:t>图</a:t>
            </a:r>
            <a:r>
              <a:rPr lang="en-US" altLang="zh-CN" dirty="0" smtClean="0">
                <a:ea typeface="宋体" panose="02010600030101010101" pitchFamily="2" charset="-122"/>
              </a:rPr>
              <a:t>(graph): </a:t>
            </a:r>
            <a:r>
              <a:rPr lang="zh-CN" altLang="en-US" dirty="0" smtClean="0">
                <a:ea typeface="宋体" panose="02010600030101010101" pitchFamily="2" charset="-122"/>
              </a:rPr>
              <a:t>初始化、增加节点、删除节点、检查节点间的连通性等</a:t>
            </a:r>
            <a:endParaRPr lang="en-US" altLang="zh-CN" dirty="0">
              <a:ea typeface="宋体" panose="02010600030101010101" pitchFamily="2" charset="-122"/>
            </a:endParaRPr>
          </a:p>
          <a:p>
            <a:r>
              <a:rPr lang="zh-CN" altLang="en-US" dirty="0" smtClean="0">
                <a:ea typeface="宋体" panose="02010600030101010101" pitchFamily="2" charset="-122"/>
              </a:rPr>
              <a:t>几乎所有高级语言都允许构造数据类型</a:t>
            </a:r>
            <a:endParaRPr lang="en-US" altLang="zh-CN" dirty="0">
              <a:ea typeface="宋体" panose="02010600030101010101" pitchFamily="2" charset="-122"/>
            </a:endParaRPr>
          </a:p>
          <a:p>
            <a:pPr lvl="1"/>
            <a:r>
              <a:rPr lang="zh-CN" altLang="en-US" dirty="0" smtClean="0">
                <a:ea typeface="宋体" panose="02010600030101010101" pitchFamily="2" charset="-122"/>
              </a:rPr>
              <a:t>但是并不要求描述数据抽象</a:t>
            </a:r>
            <a:endParaRPr lang="en-US" altLang="zh-CN" dirty="0" smtClean="0">
              <a:ea typeface="宋体" panose="02010600030101010101" pitchFamily="2" charset="-122"/>
            </a:endParaRPr>
          </a:p>
          <a:p>
            <a:pPr lvl="1"/>
            <a:r>
              <a:rPr lang="zh-CN" altLang="en-US" dirty="0">
                <a:ea typeface="宋体" panose="02010600030101010101" pitchFamily="2" charset="-122"/>
              </a:rPr>
              <a:t>也</a:t>
            </a:r>
            <a:r>
              <a:rPr lang="zh-CN" altLang="en-US" dirty="0" smtClean="0">
                <a:ea typeface="宋体" panose="02010600030101010101" pitchFamily="2" charset="-122"/>
              </a:rPr>
              <a:t>不对信息隐藏进行检查</a:t>
            </a:r>
            <a:endParaRPr lang="en-US" altLang="zh-CN" dirty="0">
              <a:ea typeface="宋体" panose="02010600030101010101" pitchFamily="2" charset="-122"/>
            </a:endParaRPr>
          </a:p>
        </p:txBody>
      </p:sp>
      <p:graphicFrame>
        <p:nvGraphicFramePr>
          <p:cNvPr id="122884" name="Object 4"/>
          <p:cNvGraphicFramePr>
            <a:graphicFrameLocks/>
          </p:cNvGraphicFramePr>
          <p:nvPr>
            <p:extLst>
              <p:ext uri="{D42A27DB-BD31-4B8C-83A1-F6EECF244321}">
                <p14:modId xmlns:p14="http://schemas.microsoft.com/office/powerpoint/2010/main" val="1045646739"/>
              </p:ext>
            </p:extLst>
          </p:nvPr>
        </p:nvGraphicFramePr>
        <p:xfrm>
          <a:off x="3134768" y="2292350"/>
          <a:ext cx="6469063" cy="1681163"/>
        </p:xfrm>
        <a:graphic>
          <a:graphicData uri="http://schemas.openxmlformats.org/presentationml/2006/ole">
            <mc:AlternateContent xmlns:mc="http://schemas.openxmlformats.org/markup-compatibility/2006">
              <mc:Choice xmlns:v="urn:schemas-microsoft-com:vml" Requires="v">
                <p:oleObj spid="_x0000_s3620" name="Document" r:id="rId3" imgW="6518650" imgH="1695641" progId="Word.Document.8">
                  <p:embed/>
                </p:oleObj>
              </mc:Choice>
              <mc:Fallback>
                <p:oleObj name="Document" r:id="rId3" imgW="6518650" imgH="1695641" progId="Word.Document.8">
                  <p:embed/>
                  <p:pic>
                    <p:nvPicPr>
                      <p:cNvPr id="0" name=""/>
                      <p:cNvPicPr>
                        <a:picLocks noChangeArrowheads="1"/>
                      </p:cNvPicPr>
                      <p:nvPr/>
                    </p:nvPicPr>
                    <p:blipFill>
                      <a:blip r:embed="rId4"/>
                      <a:srcRect/>
                      <a:stretch>
                        <a:fillRect/>
                      </a:stretch>
                    </p:blipFill>
                    <p:spPr bwMode="auto">
                      <a:xfrm>
                        <a:off x="3134768" y="2292350"/>
                        <a:ext cx="6469063" cy="168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数据抽象规格</a:t>
            </a:r>
            <a:endParaRPr lang="zh-CN" altLang="en-US" dirty="0"/>
          </a:p>
        </p:txBody>
      </p:sp>
      <p:sp>
        <p:nvSpPr>
          <p:cNvPr id="3" name="灯片编号占位符 2"/>
          <p:cNvSpPr>
            <a:spLocks noGrp="1"/>
          </p:cNvSpPr>
          <p:nvPr>
            <p:ph type="sldNum" sz="quarter" idx="12"/>
          </p:nvPr>
        </p:nvSpPr>
        <p:spPr/>
        <p:txBody>
          <a:bodyPr/>
          <a:lstStyle/>
          <a:p>
            <a:fld id="{6E49848B-62CB-4016-9E49-F992BEA93B78}" type="slidenum">
              <a:rPr lang="zh-CN" altLang="en-US" smtClean="0"/>
              <a:t>7</a:t>
            </a:fld>
            <a:endParaRPr lang="zh-CN" altLang="en-US"/>
          </a:p>
        </p:txBody>
      </p:sp>
    </p:spTree>
    <p:extLst>
      <p:ext uri="{BB962C8B-B14F-4D97-AF65-F5344CB8AC3E}">
        <p14:creationId xmlns:p14="http://schemas.microsoft.com/office/powerpoint/2010/main" val="3905475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数据抽象规格</a:t>
            </a:r>
            <a:endParaRPr lang="zh-CN" altLang="en-US" dirty="0"/>
          </a:p>
        </p:txBody>
      </p:sp>
      <p:sp>
        <p:nvSpPr>
          <p:cNvPr id="118787" name="Rectangle 3"/>
          <p:cNvSpPr>
            <a:spLocks noGrp="1" noChangeArrowheads="1"/>
          </p:cNvSpPr>
          <p:nvPr>
            <p:ph idx="1"/>
          </p:nvPr>
        </p:nvSpPr>
        <p:spPr/>
        <p:txBody>
          <a:bodyPr>
            <a:normAutofit/>
          </a:bodyPr>
          <a:lstStyle/>
          <a:p>
            <a:pPr>
              <a:buFont typeface="ZapfDingbats" pitchFamily="82" charset="0"/>
              <a:buNone/>
            </a:pPr>
            <a:r>
              <a:rPr lang="zh-CN" altLang="en-US" dirty="0" smtClean="0">
                <a:ea typeface="宋体" panose="02010600030101010101" pitchFamily="2" charset="-122"/>
              </a:rPr>
              <a:t>作用于数据抽象的</a:t>
            </a:r>
            <a:r>
              <a:rPr lang="zh-CN" altLang="en-US" dirty="0">
                <a:ea typeface="宋体" panose="02010600030101010101" pitchFamily="2" charset="-122"/>
              </a:rPr>
              <a:t>四</a:t>
            </a:r>
            <a:r>
              <a:rPr lang="zh-CN" altLang="en-US" dirty="0" smtClean="0">
                <a:ea typeface="宋体" panose="02010600030101010101" pitchFamily="2" charset="-122"/>
              </a:rPr>
              <a:t>类操作</a:t>
            </a:r>
            <a:endParaRPr lang="en-US" altLang="zh-CN" dirty="0">
              <a:ea typeface="宋体" panose="02010600030101010101" pitchFamily="2" charset="-122"/>
            </a:endParaRPr>
          </a:p>
          <a:p>
            <a:pPr lvl="1">
              <a:buFont typeface="Wingdings" panose="05000000000000000000" pitchFamily="2" charset="2"/>
              <a:buNone/>
            </a:pPr>
            <a:r>
              <a:rPr lang="zh-CN" altLang="en-US" dirty="0" smtClean="0">
                <a:ea typeface="宋体" panose="02010600030101010101" pitchFamily="2" charset="-122"/>
              </a:rPr>
              <a:t>构造操作</a:t>
            </a:r>
            <a:r>
              <a:rPr lang="en-US" altLang="zh-CN" dirty="0" smtClean="0">
                <a:ea typeface="宋体" panose="02010600030101010101" pitchFamily="2" charset="-122"/>
              </a:rPr>
              <a:t>(constructor)</a:t>
            </a:r>
            <a:endParaRPr lang="en-US" altLang="zh-CN" dirty="0">
              <a:ea typeface="宋体" panose="02010600030101010101" pitchFamily="2" charset="-122"/>
            </a:endParaRPr>
          </a:p>
          <a:p>
            <a:pPr lvl="2">
              <a:buFont typeface="Wingdings" panose="05000000000000000000" pitchFamily="2" charset="2"/>
              <a:buNone/>
            </a:pPr>
            <a:r>
              <a:rPr lang="zh-CN" altLang="en-US" dirty="0" smtClean="0">
                <a:ea typeface="宋体" panose="02010600030101010101" pitchFamily="2" charset="-122"/>
              </a:rPr>
              <a:t>创建相应类型的新对象</a:t>
            </a:r>
            <a:endParaRPr lang="en-US" altLang="zh-CN" dirty="0">
              <a:ea typeface="宋体" panose="02010600030101010101" pitchFamily="2" charset="-122"/>
            </a:endParaRPr>
          </a:p>
          <a:p>
            <a:pPr lvl="1">
              <a:buFont typeface="Wingdings" panose="05000000000000000000" pitchFamily="2" charset="2"/>
              <a:buNone/>
            </a:pPr>
            <a:r>
              <a:rPr lang="zh-CN" altLang="en-US" dirty="0" smtClean="0">
                <a:ea typeface="宋体" panose="02010600030101010101" pitchFamily="2" charset="-122"/>
              </a:rPr>
              <a:t>更新操作</a:t>
            </a:r>
            <a:r>
              <a:rPr lang="en-US" altLang="zh-CN" dirty="0" smtClean="0">
                <a:ea typeface="宋体" panose="02010600030101010101" pitchFamily="2" charset="-122"/>
              </a:rPr>
              <a:t>(</a:t>
            </a:r>
            <a:r>
              <a:rPr lang="en-US" altLang="zh-CN" dirty="0" err="1" smtClean="0">
                <a:ea typeface="宋体" panose="02010600030101010101" pitchFamily="2" charset="-122"/>
              </a:rPr>
              <a:t>mutator</a:t>
            </a:r>
            <a:r>
              <a:rPr lang="en-US" altLang="zh-CN" dirty="0" smtClean="0">
                <a:ea typeface="宋体" panose="02010600030101010101" pitchFamily="2" charset="-122"/>
              </a:rPr>
              <a:t>)</a:t>
            </a:r>
            <a:endParaRPr lang="en-US" altLang="zh-CN" dirty="0">
              <a:ea typeface="宋体" panose="02010600030101010101" pitchFamily="2" charset="-122"/>
            </a:endParaRPr>
          </a:p>
          <a:p>
            <a:pPr lvl="2">
              <a:buFont typeface="Wingdings" panose="05000000000000000000" pitchFamily="2" charset="2"/>
              <a:buNone/>
            </a:pPr>
            <a:r>
              <a:rPr lang="zh-CN" altLang="en-US" dirty="0" smtClean="0">
                <a:ea typeface="宋体" panose="02010600030101010101" pitchFamily="2" charset="-122"/>
              </a:rPr>
              <a:t>更新对象的状态</a:t>
            </a:r>
            <a:endParaRPr lang="en-US" altLang="zh-CN" dirty="0">
              <a:ea typeface="宋体" panose="02010600030101010101" pitchFamily="2" charset="-122"/>
            </a:endParaRPr>
          </a:p>
          <a:p>
            <a:pPr lvl="1">
              <a:buFont typeface="Wingdings" panose="05000000000000000000" pitchFamily="2" charset="2"/>
              <a:buNone/>
            </a:pPr>
            <a:r>
              <a:rPr lang="zh-CN" altLang="en-US" dirty="0" smtClean="0">
                <a:ea typeface="宋体" panose="02010600030101010101" pitchFamily="2" charset="-122"/>
              </a:rPr>
              <a:t>观察操作</a:t>
            </a:r>
            <a:r>
              <a:rPr lang="en-US" altLang="zh-CN" dirty="0" smtClean="0">
                <a:ea typeface="宋体" panose="02010600030101010101" pitchFamily="2" charset="-122"/>
              </a:rPr>
              <a:t>(observer)</a:t>
            </a:r>
            <a:endParaRPr lang="en-US" altLang="zh-CN" dirty="0">
              <a:ea typeface="宋体" panose="02010600030101010101" pitchFamily="2" charset="-122"/>
            </a:endParaRPr>
          </a:p>
          <a:p>
            <a:pPr lvl="2">
              <a:buFont typeface="Wingdings" panose="05000000000000000000" pitchFamily="2" charset="2"/>
              <a:buNone/>
            </a:pPr>
            <a:r>
              <a:rPr lang="zh-CN" altLang="en-US" dirty="0" smtClean="0">
                <a:ea typeface="宋体" panose="02010600030101010101" pitchFamily="2" charset="-122"/>
              </a:rPr>
              <a:t>观察对象的状态属性</a:t>
            </a:r>
            <a:endParaRPr lang="en-US" altLang="zh-CN" dirty="0" smtClean="0">
              <a:ea typeface="宋体" panose="02010600030101010101" pitchFamily="2" charset="-122"/>
            </a:endParaRPr>
          </a:p>
          <a:p>
            <a:pPr lvl="1">
              <a:buFont typeface="Wingdings" panose="05000000000000000000" pitchFamily="2" charset="2"/>
              <a:buNone/>
            </a:pPr>
            <a:r>
              <a:rPr lang="zh-CN" altLang="en-US" dirty="0" smtClean="0">
                <a:ea typeface="宋体" panose="02010600030101010101" pitchFamily="2" charset="-122"/>
              </a:rPr>
              <a:t>生成操作</a:t>
            </a:r>
            <a:r>
              <a:rPr lang="en-US" altLang="zh-CN" dirty="0" smtClean="0">
                <a:ea typeface="宋体" panose="02010600030101010101" pitchFamily="2" charset="-122"/>
              </a:rPr>
              <a:t>(producer)</a:t>
            </a:r>
            <a:endParaRPr lang="en-US" altLang="zh-CN" dirty="0">
              <a:ea typeface="宋体" panose="02010600030101010101" pitchFamily="2" charset="-122"/>
            </a:endParaRPr>
          </a:p>
          <a:p>
            <a:pPr lvl="2">
              <a:buFont typeface="Wingdings" panose="05000000000000000000" pitchFamily="2" charset="2"/>
              <a:buNone/>
            </a:pPr>
            <a:r>
              <a:rPr lang="zh-CN" altLang="en-US" dirty="0" smtClean="0">
                <a:ea typeface="宋体" panose="02010600030101010101" pitchFamily="2" charset="-122"/>
              </a:rPr>
              <a:t>根据当前对象生成新的对象，但不改变当前对象</a:t>
            </a:r>
            <a:endParaRPr lang="en-US" altLang="zh-CN" dirty="0" smtClean="0">
              <a:ea typeface="宋体" panose="02010600030101010101" pitchFamily="2" charset="-122"/>
            </a:endParaRPr>
          </a:p>
          <a:p>
            <a:pPr>
              <a:buFont typeface="ZapfDingbats" pitchFamily="82" charset="0"/>
              <a:buNone/>
            </a:pPr>
            <a:r>
              <a:rPr lang="zh-CN" altLang="en-US" dirty="0" smtClean="0">
                <a:ea typeface="宋体" panose="02010600030101010101" pitchFamily="2" charset="-122"/>
              </a:rPr>
              <a:t>不可变对象</a:t>
            </a:r>
            <a:endParaRPr lang="en-US" altLang="zh-CN" dirty="0">
              <a:ea typeface="宋体" panose="02010600030101010101" pitchFamily="2" charset="-122"/>
            </a:endParaRPr>
          </a:p>
          <a:p>
            <a:pPr lvl="1">
              <a:buFont typeface="Wingdings" panose="05000000000000000000" pitchFamily="2" charset="2"/>
              <a:buNone/>
            </a:pPr>
            <a:r>
              <a:rPr lang="zh-CN" altLang="en-US" dirty="0" smtClean="0">
                <a:ea typeface="宋体" panose="02010600030101010101" pitchFamily="2" charset="-122"/>
              </a:rPr>
              <a:t>不提供更新操作</a:t>
            </a:r>
            <a:endParaRPr lang="en-US" altLang="zh-CN" dirty="0">
              <a:ea typeface="宋体" panose="02010600030101010101" pitchFamily="2" charset="-122"/>
            </a:endParaRPr>
          </a:p>
        </p:txBody>
      </p:sp>
      <p:sp>
        <p:nvSpPr>
          <p:cNvPr id="118788" name="Text Box 4"/>
          <p:cNvSpPr txBox="1">
            <a:spLocks noChangeArrowheads="1"/>
          </p:cNvSpPr>
          <p:nvPr/>
        </p:nvSpPr>
        <p:spPr bwMode="auto">
          <a:xfrm>
            <a:off x="7992999" y="2071535"/>
            <a:ext cx="3568065" cy="4130361"/>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pPr>
              <a:spcBef>
                <a:spcPct val="10000"/>
              </a:spcBef>
            </a:pPr>
            <a:r>
              <a:rPr lang="en-US" altLang="zh-CN" sz="1600" b="1" dirty="0">
                <a:solidFill>
                  <a:srgbClr val="990000"/>
                </a:solidFill>
                <a:latin typeface="Comic Sans MS" panose="030F0702030302020204" pitchFamily="66" charset="0"/>
                <a:ea typeface="宋体" panose="02010600030101010101" pitchFamily="2" charset="-122"/>
              </a:rPr>
              <a:t>Example</a:t>
            </a: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集合</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zh-CN" altLang="en-US" sz="1600" b="1" dirty="0">
                <a:solidFill>
                  <a:srgbClr val="990000"/>
                </a:solidFill>
                <a:latin typeface="Comic Sans MS" panose="030F0702030302020204" pitchFamily="66" charset="0"/>
                <a:ea typeface="宋体" panose="02010600030101010101" pitchFamily="2" charset="-122"/>
              </a:rPr>
              <a:t>构造操作</a:t>
            </a:r>
            <a:r>
              <a:rPr lang="en-US" altLang="zh-CN" sz="1600" b="1" dirty="0" smtClean="0">
                <a:solidFill>
                  <a:srgbClr val="003399"/>
                </a:solidFill>
                <a:latin typeface="Comic Sans MS" panose="030F0702030302020204" pitchFamily="66" charset="0"/>
                <a:ea typeface="宋体" panose="02010600030101010101" pitchFamily="2" charset="-122"/>
              </a:rPr>
              <a:t>:</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创建空集</a:t>
            </a:r>
            <a:endParaRPr lang="en-US" altLang="zh-CN" sz="1600" b="1" dirty="0" smtClean="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rPr>
              <a:t>	</a:t>
            </a:r>
            <a:r>
              <a:rPr lang="zh-CN" altLang="en-US" sz="1600" b="1" dirty="0" smtClean="0">
                <a:solidFill>
                  <a:srgbClr val="003399"/>
                </a:solidFill>
                <a:latin typeface="Comic Sans MS" panose="030F0702030302020204" pitchFamily="66" charset="0"/>
                <a:ea typeface="宋体" panose="02010600030101010101" pitchFamily="2" charset="-122"/>
              </a:rPr>
              <a:t>创建包含指定</a:t>
            </a:r>
            <a:r>
              <a:rPr lang="zh-CN" altLang="en-US" sz="1600" b="1" dirty="0">
                <a:solidFill>
                  <a:srgbClr val="003399"/>
                </a:solidFill>
                <a:latin typeface="Comic Sans MS" panose="030F0702030302020204" pitchFamily="66" charset="0"/>
                <a:ea typeface="宋体" panose="02010600030101010101" pitchFamily="2" charset="-122"/>
              </a:rPr>
              <a:t>元素</a:t>
            </a:r>
            <a:r>
              <a:rPr lang="zh-CN" altLang="en-US" sz="1600" b="1" dirty="0" smtClean="0">
                <a:solidFill>
                  <a:srgbClr val="003399"/>
                </a:solidFill>
                <a:latin typeface="Comic Sans MS" panose="030F0702030302020204" pitchFamily="66" charset="0"/>
                <a:ea typeface="宋体" panose="02010600030101010101" pitchFamily="2" charset="-122"/>
              </a:rPr>
              <a:t>的集合</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zh-CN" altLang="en-US" sz="1600" b="1" dirty="0" smtClean="0">
                <a:solidFill>
                  <a:srgbClr val="990000"/>
                </a:solidFill>
                <a:latin typeface="Comic Sans MS" panose="030F0702030302020204" pitchFamily="66" charset="0"/>
                <a:ea typeface="宋体" panose="02010600030101010101" pitchFamily="2" charset="-122"/>
              </a:rPr>
              <a:t>更新</a:t>
            </a:r>
            <a:r>
              <a:rPr lang="zh-CN" altLang="en-US" sz="1600" b="1" dirty="0">
                <a:solidFill>
                  <a:srgbClr val="990000"/>
                </a:solidFill>
                <a:latin typeface="Comic Sans MS" panose="030F0702030302020204" pitchFamily="66" charset="0"/>
                <a:ea typeface="宋体" panose="02010600030101010101" pitchFamily="2" charset="-122"/>
              </a:rPr>
              <a:t>操作</a:t>
            </a:r>
            <a:r>
              <a:rPr lang="en-US" altLang="zh-CN" sz="1600" b="1" dirty="0" smtClean="0">
                <a:solidFill>
                  <a:srgbClr val="003399"/>
                </a:solidFill>
                <a:latin typeface="Comic Sans MS" panose="030F0702030302020204" pitchFamily="66" charset="0"/>
                <a:ea typeface="宋体" panose="02010600030101010101" pitchFamily="2" charset="-122"/>
              </a:rPr>
              <a:t>:</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往集合中插入元素</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从集合中删除元素</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zh-CN" altLang="en-US" sz="1600" b="1" dirty="0" smtClean="0">
                <a:solidFill>
                  <a:srgbClr val="990000"/>
                </a:solidFill>
                <a:latin typeface="Comic Sans MS" panose="030F0702030302020204" pitchFamily="66" charset="0"/>
                <a:ea typeface="宋体" panose="02010600030101010101" pitchFamily="2" charset="-122"/>
              </a:rPr>
              <a:t>观察</a:t>
            </a:r>
            <a:r>
              <a:rPr lang="zh-CN" altLang="en-US" sz="1600" b="1" dirty="0">
                <a:solidFill>
                  <a:srgbClr val="990000"/>
                </a:solidFill>
                <a:latin typeface="Comic Sans MS" panose="030F0702030302020204" pitchFamily="66" charset="0"/>
                <a:ea typeface="宋体" panose="02010600030101010101" pitchFamily="2" charset="-122"/>
              </a:rPr>
              <a:t>操作</a:t>
            </a:r>
            <a:r>
              <a:rPr lang="en-US" altLang="zh-CN" sz="1600" b="1" dirty="0" smtClean="0">
                <a:solidFill>
                  <a:srgbClr val="003399"/>
                </a:solidFill>
                <a:latin typeface="Comic Sans MS" panose="030F0702030302020204" pitchFamily="66" charset="0"/>
                <a:ea typeface="宋体" panose="02010600030101010101" pitchFamily="2" charset="-122"/>
              </a:rPr>
              <a:t>:</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集合规模</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判断集合是否相等</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检查集合是否为空集</a:t>
            </a:r>
          </a:p>
          <a:p>
            <a:pPr>
              <a:spcBef>
                <a:spcPct val="10000"/>
              </a:spcBef>
            </a:pPr>
            <a:r>
              <a:rPr lang="zh-CN" altLang="en-US" sz="1600" b="1" dirty="0">
                <a:solidFill>
                  <a:srgbClr val="990000"/>
                </a:solidFill>
                <a:latin typeface="Comic Sans MS" panose="030F0702030302020204" pitchFamily="66" charset="0"/>
              </a:rPr>
              <a:t>生成</a:t>
            </a:r>
            <a:r>
              <a:rPr lang="zh-CN" altLang="en-US" sz="1600" b="1" dirty="0" smtClean="0">
                <a:solidFill>
                  <a:srgbClr val="990000"/>
                </a:solidFill>
                <a:latin typeface="Comic Sans MS" panose="030F0702030302020204" pitchFamily="66" charset="0"/>
              </a:rPr>
              <a:t>操作</a:t>
            </a:r>
            <a:r>
              <a:rPr lang="en-US" altLang="zh-CN" sz="1600" b="1" dirty="0">
                <a:solidFill>
                  <a:srgbClr val="003399"/>
                </a:solidFill>
                <a:latin typeface="Comic Sans MS" panose="030F0702030302020204" pitchFamily="66" charset="0"/>
              </a:rPr>
              <a:t>:</a:t>
            </a:r>
          </a:p>
          <a:p>
            <a:pPr>
              <a:spcBef>
                <a:spcPct val="10000"/>
              </a:spcBef>
            </a:pPr>
            <a:r>
              <a:rPr lang="en-US" altLang="zh-CN" sz="1600" b="1" dirty="0" smtClean="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生成子集</a:t>
            </a:r>
            <a:endParaRPr lang="en-US" altLang="zh-CN" sz="1600" b="1" dirty="0" smtClean="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smtClean="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生成与给定集合的并集</a:t>
            </a:r>
            <a:endParaRPr lang="en-US" altLang="zh-CN" sz="1600" b="1" dirty="0" smtClean="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smtClean="0">
                <a:solidFill>
                  <a:srgbClr val="003399"/>
                </a:solidFill>
                <a:latin typeface="Comic Sans MS" panose="030F0702030302020204" pitchFamily="66" charset="0"/>
                <a:ea typeface="宋体" panose="02010600030101010101" pitchFamily="2" charset="-122"/>
              </a:rPr>
              <a:t>	</a:t>
            </a:r>
            <a:r>
              <a:rPr lang="zh-CN" altLang="en-US" sz="1600" b="1" dirty="0" smtClean="0">
                <a:solidFill>
                  <a:srgbClr val="003399"/>
                </a:solidFill>
                <a:latin typeface="Comic Sans MS" panose="030F0702030302020204" pitchFamily="66" charset="0"/>
                <a:ea typeface="宋体" panose="02010600030101010101" pitchFamily="2" charset="-122"/>
              </a:rPr>
              <a:t>生成与给定集合的交集</a:t>
            </a:r>
            <a:endParaRPr lang="en-US" altLang="zh-CN" sz="1600" b="1" dirty="0" smtClean="0">
              <a:solidFill>
                <a:srgbClr val="003399"/>
              </a:solidFill>
              <a:latin typeface="Comic Sans MS" panose="030F0702030302020204" pitchFamily="66" charset="0"/>
              <a:ea typeface="宋体" panose="02010600030101010101" pitchFamily="2" charset="-122"/>
            </a:endParaRPr>
          </a:p>
        </p:txBody>
      </p:sp>
      <p:sp>
        <p:nvSpPr>
          <p:cNvPr id="3" name="灯片编号占位符 2"/>
          <p:cNvSpPr>
            <a:spLocks noGrp="1"/>
          </p:cNvSpPr>
          <p:nvPr>
            <p:ph type="sldNum" sz="quarter" idx="12"/>
          </p:nvPr>
        </p:nvSpPr>
        <p:spPr/>
        <p:txBody>
          <a:bodyPr/>
          <a:lstStyle/>
          <a:p>
            <a:fld id="{6E49848B-62CB-4016-9E49-F992BEA93B78}" type="slidenum">
              <a:rPr lang="zh-CN" altLang="en-US" smtClean="0"/>
              <a:t>8</a:t>
            </a:fld>
            <a:endParaRPr lang="zh-CN" altLang="en-US"/>
          </a:p>
        </p:txBody>
      </p:sp>
    </p:spTree>
    <p:extLst>
      <p:ext uri="{BB962C8B-B14F-4D97-AF65-F5344CB8AC3E}">
        <p14:creationId xmlns:p14="http://schemas.microsoft.com/office/powerpoint/2010/main" val="237655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dirty="0" smtClean="0">
                <a:ea typeface="宋体" panose="02010600030101010101" pitchFamily="2" charset="-122"/>
              </a:rPr>
              <a:t>整数集合规格</a:t>
            </a:r>
            <a:endParaRPr lang="en-US" altLang="zh-CN" dirty="0">
              <a:ea typeface="宋体" panose="02010600030101010101" pitchFamily="2" charset="-122"/>
            </a:endParaRPr>
          </a:p>
        </p:txBody>
      </p:sp>
      <p:sp>
        <p:nvSpPr>
          <p:cNvPr id="137220" name="Text Box 4"/>
          <p:cNvSpPr txBox="1">
            <a:spLocks noChangeArrowheads="1"/>
          </p:cNvSpPr>
          <p:nvPr/>
        </p:nvSpPr>
        <p:spPr bwMode="auto">
          <a:xfrm>
            <a:off x="758862" y="1464501"/>
            <a:ext cx="8880438" cy="5155257"/>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400" b="1" dirty="0">
                <a:solidFill>
                  <a:srgbClr val="003399"/>
                </a:solidFill>
                <a:latin typeface="Courier New" panose="02070309020205020404" pitchFamily="49" charset="0"/>
                <a:ea typeface="宋体" panose="02010600030101010101" pitchFamily="2" charset="-122"/>
              </a:rPr>
              <a:t>public class</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a:t>
            </a:r>
          </a:p>
          <a:p>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a:t>
            </a:r>
            <a:r>
              <a:rPr lang="zh-CN" altLang="en-US" sz="1400" b="1" dirty="0" smtClean="0">
                <a:solidFill>
                  <a:srgbClr val="003399"/>
                </a:solidFill>
                <a:latin typeface="Courier New" panose="02070309020205020404" pitchFamily="49" charset="0"/>
                <a:ea typeface="宋体" panose="02010600030101010101" pitchFamily="2" charset="-122"/>
              </a:rPr>
              <a:t>*</a:t>
            </a:r>
            <a:r>
              <a:rPr lang="en-US" altLang="zh-CN" sz="1400" b="1" dirty="0" smtClean="0">
                <a:solidFill>
                  <a:srgbClr val="003399"/>
                </a:solidFill>
                <a:latin typeface="Courier New" panose="02070309020205020404" pitchFamily="49" charset="0"/>
                <a:ea typeface="宋体" panose="02010600030101010101" pitchFamily="2" charset="-122"/>
              </a:rPr>
              <a:t>@Overview</a:t>
            </a:r>
            <a:r>
              <a:rPr lang="en-US" altLang="zh-CN"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solidFill>
                  <a:srgbClr val="990000"/>
                </a:solidFill>
                <a:latin typeface="Courier New" panose="02070309020205020404" pitchFamily="49" charset="0"/>
                <a:ea typeface="宋体" panose="02010600030101010101" pitchFamily="2" charset="-122"/>
              </a:rPr>
              <a:t>IntSets</a:t>
            </a:r>
            <a:r>
              <a:rPr lang="en-US" altLang="zh-CN" sz="1400" b="1" dirty="0">
                <a:solidFill>
                  <a:srgbClr val="990000"/>
                </a:solidFill>
                <a:latin typeface="Courier New" panose="02070309020205020404" pitchFamily="49" charset="0"/>
                <a:ea typeface="宋体" panose="02010600030101010101" pitchFamily="2" charset="-122"/>
              </a:rPr>
              <a:t> are mutable, unbounded sets of integers. A </a:t>
            </a:r>
            <a:endParaRPr lang="en-US" altLang="zh-CN" sz="1400" b="1" dirty="0" smtClean="0">
              <a:solidFill>
                <a:srgbClr val="990000"/>
              </a:solidFill>
              <a:latin typeface="Courier New" panose="02070309020205020404" pitchFamily="49" charset="0"/>
              <a:ea typeface="宋体" panose="02010600030101010101" pitchFamily="2" charset="-122"/>
            </a:endParaRPr>
          </a:p>
          <a:p>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 typical </a:t>
            </a:r>
            <a:r>
              <a:rPr lang="en-US" altLang="zh-CN" sz="1400" b="1" dirty="0" err="1">
                <a:solidFill>
                  <a:srgbClr val="990000"/>
                </a:solidFill>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is {x</a:t>
            </a:r>
            <a:r>
              <a:rPr lang="en-US" altLang="zh-CN" sz="1400" b="1" baseline="-25000" dirty="0">
                <a:solidFill>
                  <a:srgbClr val="990000"/>
                </a:solidFill>
                <a:latin typeface="Courier New" panose="02070309020205020404" pitchFamily="49" charset="0"/>
                <a:ea typeface="宋体" panose="02010600030101010101" pitchFamily="2" charset="-122"/>
              </a:rPr>
              <a:t>1</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 </a:t>
            </a:r>
            <a:r>
              <a:rPr lang="en-US" altLang="zh-CN" sz="1400" b="1" dirty="0" err="1" smtClean="0">
                <a:solidFill>
                  <a:srgbClr val="990000"/>
                </a:solidFill>
                <a:latin typeface="Courier New" panose="02070309020205020404" pitchFamily="49" charset="0"/>
                <a:ea typeface="宋体" panose="02010600030101010101" pitchFamily="2" charset="-122"/>
              </a:rPr>
              <a:t>x</a:t>
            </a:r>
            <a:r>
              <a:rPr lang="en-US" altLang="zh-CN" sz="1400" b="1" baseline="-25000" dirty="0" err="1" smtClean="0">
                <a:solidFill>
                  <a:srgbClr val="990000"/>
                </a:solidFill>
                <a:latin typeface="Courier New" panose="02070309020205020404" pitchFamily="49" charset="0"/>
                <a:ea typeface="宋体" panose="02010600030101010101" pitchFamily="2" charset="-122"/>
              </a:rPr>
              <a:t>n</a:t>
            </a:r>
            <a:r>
              <a:rPr lang="en-US" altLang="zh-CN" sz="1400" b="1" dirty="0" smtClean="0">
                <a:solidFill>
                  <a:srgbClr val="990000"/>
                </a:solidFill>
                <a:latin typeface="Courier New" panose="02070309020205020404" pitchFamily="49" charset="0"/>
                <a:ea typeface="宋体" panose="02010600030101010101" pitchFamily="2" charset="-122"/>
              </a:rPr>
              <a:t>}, no duplicate elements in this.</a:t>
            </a:r>
            <a:r>
              <a:rPr lang="en-US" altLang="zh-CN" sz="1400" b="1" dirty="0" smtClean="0">
                <a:solidFill>
                  <a:srgbClr val="003399"/>
                </a:solidFill>
                <a:latin typeface="Courier New" panose="02070309020205020404" pitchFamily="49" charset="0"/>
                <a:ea typeface="宋体" panose="02010600030101010101" pitchFamily="2" charset="-122"/>
              </a:rPr>
              <a:t> </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构造操作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a:t>
            </a:r>
            <a:r>
              <a:rPr lang="zh-CN" altLang="en-US" sz="1400" b="1" dirty="0" smtClean="0">
                <a:solidFill>
                  <a:srgbClr val="003399"/>
                </a:solidFill>
                <a:latin typeface="Courier New" panose="02070309020205020404" pitchFamily="49" charset="0"/>
                <a:ea typeface="宋体" panose="02010600030101010101" pitchFamily="2" charset="-122"/>
              </a:rPr>
              <a:t>*</a:t>
            </a:r>
            <a:r>
              <a:rPr lang="en-US" altLang="zh-CN" sz="1400" b="1" dirty="0" smtClean="0">
                <a:solidFill>
                  <a:srgbClr val="003399"/>
                </a:solidFill>
                <a:latin typeface="Courier New" panose="02070309020205020404" pitchFamily="49" charset="0"/>
                <a:ea typeface="宋体" panose="02010600030101010101" pitchFamily="2" charset="-122"/>
              </a:rPr>
              <a:t>@effects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err="1" smtClean="0">
                <a:solidFill>
                  <a:srgbClr val="990000"/>
                </a:solidFill>
                <a:latin typeface="Courier New" panose="02070309020205020404" pitchFamily="49" charset="0"/>
                <a:ea typeface="宋体" panose="02010600030101010101" pitchFamily="2" charset="-122"/>
              </a:rPr>
              <a:t>this.size</a:t>
            </a:r>
            <a:r>
              <a:rPr lang="en-US" altLang="zh-CN" sz="1400" b="1" dirty="0" smtClean="0">
                <a:solidFill>
                  <a:srgbClr val="990000"/>
                </a:solidFill>
                <a:latin typeface="Courier New" panose="02070309020205020404" pitchFamily="49" charset="0"/>
                <a:ea typeface="宋体" panose="02010600030101010101" pitchFamily="2" charset="-122"/>
              </a:rPr>
              <a:t>==0</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更新操作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void </a:t>
            </a:r>
            <a:r>
              <a:rPr lang="en-US" altLang="zh-CN" sz="1400" b="1" dirty="0">
                <a:latin typeface="Courier New" panose="02070309020205020404" pitchFamily="49" charset="0"/>
                <a:ea typeface="宋体" panose="02010600030101010101" pitchFamily="2" charset="-122"/>
              </a:rPr>
              <a:t>insert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/*@modifies: </a:t>
            </a:r>
            <a:r>
              <a:rPr lang="en-US" altLang="zh-CN" sz="1400" b="1" dirty="0">
                <a:solidFill>
                  <a:srgbClr val="990000"/>
                </a:solidFill>
                <a:latin typeface="Courier New" panose="02070309020205020404" pitchFamily="49" charset="0"/>
              </a:rPr>
              <a:t>this</a:t>
            </a:r>
            <a:endParaRPr lang="en-US" altLang="zh-CN" sz="1400" b="1" dirty="0" smtClean="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 @effects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this</a:t>
            </a:r>
            <a:r>
              <a:rPr lang="en-US" altLang="zh-CN" sz="1400" b="1" dirty="0" smtClean="0">
                <a:latin typeface="Courier New" panose="02070309020205020404" pitchFamily="49" charset="0"/>
                <a:ea typeface="宋体" panose="02010600030101010101" pitchFamily="2" charset="-122"/>
              </a:rPr>
              <a:t> == \old(</a:t>
            </a:r>
            <a:r>
              <a:rPr lang="en-US" altLang="zh-CN" sz="1400" b="1" dirty="0" smtClean="0">
                <a:solidFill>
                  <a:srgbClr val="990000"/>
                </a:solidFill>
                <a:latin typeface="Courier New" panose="02070309020205020404" pitchFamily="49" charset="0"/>
                <a:ea typeface="宋体" panose="02010600030101010101" pitchFamily="2" charset="-122"/>
              </a:rPr>
              <a:t>this)</a:t>
            </a:r>
            <a:r>
              <a:rPr lang="en-US" altLang="zh-CN" sz="1400" b="1" dirty="0" smtClean="0">
                <a:latin typeface="Courier New" panose="02070309020205020404" pitchFamily="49" charset="0"/>
                <a:ea typeface="宋体" panose="02010600030101010101" pitchFamily="2" charset="-122"/>
              </a:rPr>
              <a:t> </a:t>
            </a:r>
            <a:r>
              <a:rPr lang="en-US" altLang="zh-CN" sz="1400" b="1" dirty="0">
                <a:latin typeface="Courier New" panose="02070309020205020404" pitchFamily="49" charset="0"/>
                <a:ea typeface="宋体" panose="02010600030101010101" pitchFamily="2" charset="-122"/>
                <a:sym typeface="Symbol" panose="05050102010706020507" pitchFamily="18" charset="2"/>
              </a:rPr>
              <a:t>+</a:t>
            </a:r>
            <a:r>
              <a:rPr lang="en-US" altLang="zh-CN" sz="1400" b="1" dirty="0" smtClean="0">
                <a:latin typeface="Courier New" panose="02070309020205020404" pitchFamily="49" charset="0"/>
                <a:ea typeface="宋体" panose="02010600030101010101" pitchFamily="2" charset="-122"/>
              </a:rPr>
              <a:t> </a:t>
            </a:r>
            <a:r>
              <a:rPr lang="en-US" altLang="zh-CN" sz="1400" b="1" dirty="0">
                <a:latin typeface="Courier New" panose="02070309020205020404" pitchFamily="49" charset="0"/>
                <a:ea typeface="宋体" panose="02010600030101010101" pitchFamily="2" charset="-122"/>
              </a:rPr>
              <a:t>{x</a:t>
            </a:r>
            <a:r>
              <a:rPr lang="en-US" altLang="zh-CN" sz="1400" b="1" dirty="0" smtClean="0">
                <a:latin typeface="Courier New" panose="02070309020205020404" pitchFamily="49" charset="0"/>
                <a:ea typeface="宋体" panose="02010600030101010101" pitchFamily="2" charset="-122"/>
              </a:rPr>
              <a:t>}</a:t>
            </a:r>
            <a:r>
              <a:rPr lang="zh-CN" altLang="en-US" sz="1400"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a:t>
            </a:r>
            <a:endParaRPr lang="en-US" altLang="zh-CN" sz="1400" b="1" dirty="0" smtClean="0">
              <a:solidFill>
                <a:srgbClr val="003399"/>
              </a:solidFill>
              <a:latin typeface="Courier New" panose="02070309020205020404" pitchFamily="49" charset="0"/>
              <a:ea typeface="宋体" panose="02010600030101010101" pitchFamily="2" charset="-122"/>
            </a:endParaRPr>
          </a:p>
          <a:p>
            <a:pPr>
              <a:spcBef>
                <a:spcPct val="50000"/>
              </a:spcBef>
            </a:pPr>
            <a:r>
              <a:rPr lang="en-US" altLang="zh-CN" sz="1400" b="1" dirty="0" smtClean="0">
                <a:solidFill>
                  <a:srgbClr val="003399"/>
                </a:solidFill>
                <a:latin typeface="Courier New" panose="02070309020205020404" pitchFamily="49" charset="0"/>
                <a:ea typeface="宋体" panose="02010600030101010101" pitchFamily="2" charset="-122"/>
              </a:rPr>
              <a:t>	public void </a:t>
            </a:r>
            <a:r>
              <a:rPr lang="en-US" altLang="zh-CN" sz="1400" b="1" dirty="0" smtClean="0">
                <a:latin typeface="Courier New" panose="02070309020205020404" pitchFamily="49" charset="0"/>
                <a:ea typeface="宋体" panose="02010600030101010101" pitchFamily="2" charset="-122"/>
              </a:rPr>
              <a:t>delete (</a:t>
            </a:r>
            <a:r>
              <a:rPr lang="en-US" altLang="zh-CN" sz="1400" b="1" dirty="0" err="1" smtClean="0">
                <a:latin typeface="Courier New" panose="02070309020205020404" pitchFamily="49" charset="0"/>
                <a:ea typeface="宋体" panose="02010600030101010101" pitchFamily="2" charset="-122"/>
              </a:rPr>
              <a:t>int</a:t>
            </a:r>
            <a:r>
              <a:rPr lang="en-US" altLang="zh-CN" sz="1400" b="1" dirty="0" smtClean="0">
                <a:latin typeface="Courier New" panose="02070309020205020404" pitchFamily="49" charset="0"/>
                <a:ea typeface="宋体" panose="02010600030101010101" pitchFamily="2" charset="-122"/>
              </a:rPr>
              <a:t> x) </a:t>
            </a:r>
            <a:endParaRPr lang="en-US" altLang="zh-CN" sz="1400" b="1" dirty="0" smtClean="0">
              <a:solidFill>
                <a:srgbClr val="003399"/>
              </a:solidFill>
              <a:latin typeface="Courier New" panose="02070309020205020404" pitchFamily="49" charset="0"/>
              <a:ea typeface="宋体" panose="02010600030101010101" pitchFamily="2" charset="-122"/>
            </a:endParaRPr>
          </a:p>
          <a:p>
            <a:r>
              <a:rPr lang="en-US" altLang="zh-CN" sz="1400" b="1" dirty="0" smtClean="0">
                <a:solidFill>
                  <a:srgbClr val="003399"/>
                </a:solidFill>
                <a:latin typeface="Courier New" panose="02070309020205020404" pitchFamily="49" charset="0"/>
                <a:ea typeface="宋体" panose="02010600030101010101" pitchFamily="2" charset="-122"/>
              </a:rPr>
              <a:t>    /*@modifies: </a:t>
            </a:r>
            <a:r>
              <a:rPr lang="en-US" altLang="zh-CN" sz="1400" b="1" dirty="0" smtClean="0">
                <a:solidFill>
                  <a:srgbClr val="990000"/>
                </a:solidFill>
                <a:latin typeface="Courier New" panose="02070309020205020404" pitchFamily="49" charset="0"/>
                <a:ea typeface="宋体" panose="02010600030101010101" pitchFamily="2" charset="-122"/>
              </a:rPr>
              <a:t>this</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 @effects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this</a:t>
            </a:r>
            <a:r>
              <a:rPr lang="en-US" altLang="zh-CN" sz="1400" b="1" dirty="0" smtClean="0">
                <a:latin typeface="Courier New" panose="02070309020205020404" pitchFamily="49" charset="0"/>
                <a:ea typeface="宋体" panose="02010600030101010101" pitchFamily="2" charset="-122"/>
              </a:rPr>
              <a:t> == \old(</a:t>
            </a:r>
            <a:r>
              <a:rPr lang="en-US" altLang="zh-CN" sz="1400" b="1" dirty="0" smtClean="0">
                <a:solidFill>
                  <a:srgbClr val="990000"/>
                </a:solidFill>
                <a:latin typeface="Courier New" panose="02070309020205020404" pitchFamily="49" charset="0"/>
                <a:ea typeface="宋体" panose="02010600030101010101" pitchFamily="2" charset="-122"/>
              </a:rPr>
              <a:t>this)</a:t>
            </a:r>
            <a:r>
              <a:rPr lang="en-US" altLang="zh-CN" sz="1400" b="1" dirty="0" smtClean="0">
                <a:latin typeface="Courier New" panose="02070309020205020404" pitchFamily="49" charset="0"/>
                <a:ea typeface="宋体" panose="02010600030101010101" pitchFamily="2" charset="-122"/>
              </a:rPr>
              <a:t> </a:t>
            </a:r>
            <a:r>
              <a:rPr lang="en-US" altLang="zh-CN" sz="1400" b="1" dirty="0">
                <a:latin typeface="Courier New" panose="02070309020205020404" pitchFamily="49" charset="0"/>
                <a:ea typeface="宋体" panose="02010600030101010101" pitchFamily="2" charset="-122"/>
              </a:rPr>
              <a:t>- {x</a:t>
            </a:r>
            <a:r>
              <a:rPr lang="en-US" altLang="zh-CN" sz="1400" b="1" dirty="0" smtClean="0">
                <a:latin typeface="Courier New" panose="02070309020205020404" pitchFamily="49" charset="0"/>
                <a:ea typeface="宋体" panose="02010600030101010101" pitchFamily="2" charset="-122"/>
              </a:rPr>
              <a:t>}</a:t>
            </a:r>
            <a:r>
              <a:rPr lang="zh-CN" altLang="en-US" sz="1400" b="1" dirty="0">
                <a:solidFill>
                  <a:srgbClr val="003399"/>
                </a:solidFill>
                <a:latin typeface="Courier New" panose="02070309020205020404" pitchFamily="49" charset="0"/>
              </a:rPr>
              <a:t> *</a:t>
            </a:r>
            <a:r>
              <a:rPr lang="en-US" altLang="zh-CN" sz="1400" b="1" dirty="0" smtClean="0">
                <a:solidFill>
                  <a:srgbClr val="003399"/>
                </a:solidFill>
                <a:latin typeface="Courier New" panose="02070309020205020404" pitchFamily="49" charset="0"/>
              </a:rPr>
              <a:t>/ </a:t>
            </a:r>
            <a:endParaRPr lang="en-US" altLang="zh-CN" sz="1400" b="1" dirty="0">
              <a:solidFill>
                <a:srgbClr val="003399"/>
              </a:solidFill>
              <a:latin typeface="Courier New" panose="02070309020205020404" pitchFamily="49" charset="0"/>
              <a:ea typeface="宋体" panose="02010600030101010101" pitchFamily="2" charset="-122"/>
            </a:endParaRPr>
          </a:p>
          <a:p>
            <a:pPr>
              <a:spcBef>
                <a:spcPct val="50000"/>
              </a:spcBef>
            </a:pP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观察操作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smtClean="0">
                <a:solidFill>
                  <a:srgbClr val="003399"/>
                </a:solidFill>
                <a:latin typeface="Courier New" panose="02070309020205020404" pitchFamily="49" charset="0"/>
                <a:ea typeface="宋体" panose="02010600030101010101" pitchFamily="2" charset="-122"/>
              </a:rPr>
              <a:t>boolean</a:t>
            </a:r>
            <a:r>
              <a:rPr lang="en-US" altLang="zh-CN" sz="1400" b="1" dirty="0" smtClean="0">
                <a:solidFill>
                  <a:srgbClr val="003399"/>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isIn</a:t>
            </a:r>
            <a:r>
              <a:rPr lang="en-US" altLang="zh-CN" sz="1400" b="1" dirty="0" smtClean="0">
                <a:latin typeface="Courier New" panose="02070309020205020404" pitchFamily="49" charset="0"/>
                <a:ea typeface="宋体" panose="02010600030101010101" pitchFamily="2" charset="-122"/>
              </a:rPr>
              <a:t> </a:t>
            </a:r>
            <a:r>
              <a:rPr lang="en-US" altLang="zh-CN" sz="1400" b="1" dirty="0">
                <a:latin typeface="Courier New" panose="02070309020205020404" pitchFamily="49" charset="0"/>
                <a:ea typeface="宋体" panose="02010600030101010101" pitchFamily="2" charset="-122"/>
              </a:rPr>
              <a:t>(</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solidFill>
                  <a:srgbClr val="003399"/>
                </a:solidFill>
                <a:latin typeface="Courier New" panose="02070309020205020404" pitchFamily="49" charset="0"/>
                <a:ea typeface="宋体" panose="02010600030101010101" pitchFamily="2" charset="-122"/>
              </a:rPr>
              <a:t>/*@effects</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smtClean="0">
                <a:latin typeface="Courier New" panose="02070309020205020404" pitchFamily="49" charset="0"/>
                <a:ea typeface="宋体" panose="02010600030101010101" pitchFamily="2" charset="-122"/>
              </a:rPr>
              <a:t>\result==(\exist </a:t>
            </a:r>
            <a:r>
              <a:rPr lang="en-US" altLang="zh-CN" sz="1400" b="1" dirty="0" err="1" smtClean="0">
                <a:latin typeface="Courier New" panose="02070309020205020404" pitchFamily="49" charset="0"/>
                <a:ea typeface="宋体" panose="02010600030101010101" pitchFamily="2" charset="-122"/>
              </a:rPr>
              <a:t>int</a:t>
            </a:r>
            <a:r>
              <a:rPr lang="en-US" altLang="zh-CN" sz="1400" b="1" dirty="0" smtClean="0">
                <a:latin typeface="Courier New" panose="02070309020205020404" pitchFamily="49" charset="0"/>
                <a:ea typeface="宋体" panose="02010600030101010101" pitchFamily="2" charset="-122"/>
              </a:rPr>
              <a:t> </a:t>
            </a:r>
            <a:r>
              <a:rPr lang="en-US" altLang="zh-CN" sz="1400" b="1" dirty="0" err="1" smtClean="0">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a:t>
            </a:r>
            <a:r>
              <a:rPr lang="en-US" altLang="zh-CN" sz="1400" b="1" dirty="0" smtClean="0">
                <a:latin typeface="Courier New" panose="02070309020205020404" pitchFamily="49" charset="0"/>
                <a:ea typeface="宋体" panose="02010600030101010101" pitchFamily="2" charset="-122"/>
              </a:rPr>
              <a:t> 0&lt;=</a:t>
            </a:r>
            <a:r>
              <a:rPr lang="en-US" altLang="zh-CN" sz="1400" b="1" dirty="0" err="1" smtClean="0">
                <a:latin typeface="Courier New" panose="02070309020205020404" pitchFamily="49" charset="0"/>
                <a:ea typeface="宋体" panose="02010600030101010101" pitchFamily="2" charset="-122"/>
              </a:rPr>
              <a:t>i</a:t>
            </a:r>
            <a:r>
              <a:rPr lang="en-US" altLang="zh-CN" sz="1400" b="1" dirty="0" smtClean="0">
                <a:latin typeface="Courier New" panose="02070309020205020404" pitchFamily="49" charset="0"/>
                <a:ea typeface="宋体" panose="02010600030101010101" pitchFamily="2" charset="-122"/>
              </a:rPr>
              <a:t>&lt;</a:t>
            </a:r>
            <a:r>
              <a:rPr lang="en-US" altLang="zh-CN" sz="1400" b="1" dirty="0" err="1" smtClean="0">
                <a:latin typeface="Courier New" panose="02070309020205020404" pitchFamily="49" charset="0"/>
                <a:ea typeface="宋体" panose="02010600030101010101" pitchFamily="2" charset="-122"/>
              </a:rPr>
              <a:t>this.size</a:t>
            </a:r>
            <a:r>
              <a:rPr lang="en-US" altLang="zh-CN" sz="1400" b="1" dirty="0">
                <a:latin typeface="Courier New" panose="02070309020205020404" pitchFamily="49" charset="0"/>
                <a:ea typeface="宋体" panose="02010600030101010101" pitchFamily="2" charset="-122"/>
              </a:rPr>
              <a:t>;</a:t>
            </a:r>
            <a:r>
              <a:rPr lang="en-US" altLang="zh-CN" sz="1400" b="1" dirty="0" smtClean="0">
                <a:latin typeface="Courier New" panose="02070309020205020404" pitchFamily="49" charset="0"/>
                <a:ea typeface="宋体" panose="02010600030101010101" pitchFamily="2" charset="-122"/>
              </a:rPr>
              <a:t> this[</a:t>
            </a:r>
            <a:r>
              <a:rPr lang="en-US" altLang="zh-CN" sz="1400" b="1" dirty="0" err="1" smtClean="0">
                <a:latin typeface="Courier New" panose="02070309020205020404" pitchFamily="49" charset="0"/>
                <a:ea typeface="宋体" panose="02010600030101010101" pitchFamily="2" charset="-122"/>
              </a:rPr>
              <a:t>i</a:t>
            </a:r>
            <a:r>
              <a:rPr lang="en-US" altLang="zh-CN" sz="1400" b="1" dirty="0" smtClean="0">
                <a:latin typeface="Courier New" panose="02070309020205020404" pitchFamily="49" charset="0"/>
                <a:ea typeface="宋体" panose="02010600030101010101" pitchFamily="2" charset="-122"/>
              </a:rPr>
              <a:t>]==x) </a:t>
            </a:r>
            <a:r>
              <a:rPr lang="zh-CN" altLang="en-US" sz="1400" b="1" dirty="0" smtClean="0">
                <a:solidFill>
                  <a:srgbClr val="003399"/>
                </a:solidFill>
                <a:latin typeface="Courier New" panose="02070309020205020404" pitchFamily="49" charset="0"/>
              </a:rPr>
              <a:t>*</a:t>
            </a:r>
            <a:r>
              <a:rPr lang="en-US" altLang="zh-CN" sz="1400" b="1" dirty="0" smtClean="0">
                <a:solidFill>
                  <a:srgbClr val="003399"/>
                </a:solidFill>
                <a:latin typeface="Courier New" panose="02070309020205020404" pitchFamily="49" charset="0"/>
              </a:rPr>
              <a:t>/</a:t>
            </a:r>
            <a:endParaRPr lang="en-US" altLang="zh-CN" sz="1400" b="1" dirty="0">
              <a:latin typeface="Courier New" panose="02070309020205020404" pitchFamily="49" charset="0"/>
              <a:ea typeface="宋体" panose="02010600030101010101" pitchFamily="2" charset="-122"/>
            </a:endParaRP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smtClean="0">
                <a:solidFill>
                  <a:srgbClr val="990000"/>
                </a:solidFill>
                <a:latin typeface="Courier New" panose="02070309020205020404" pitchFamily="49" charset="0"/>
                <a:ea typeface="宋体" panose="02010600030101010101" pitchFamily="2" charset="-122"/>
              </a:rPr>
              <a:t>//</a:t>
            </a:r>
            <a:r>
              <a:rPr lang="zh-CN" altLang="en-US" sz="1400" b="1" dirty="0" smtClean="0">
                <a:solidFill>
                  <a:srgbClr val="990000"/>
                </a:solidFill>
                <a:latin typeface="Courier New" panose="02070309020205020404" pitchFamily="49" charset="0"/>
                <a:ea typeface="宋体" panose="02010600030101010101" pitchFamily="2" charset="-122"/>
              </a:rPr>
              <a:t>生成操作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public </a:t>
            </a:r>
            <a:r>
              <a:rPr lang="en-US" altLang="zh-CN" sz="1400" b="1" dirty="0" err="1">
                <a:solidFill>
                  <a:srgbClr val="003399"/>
                </a:solidFill>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intersection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a:t>
            </a:r>
            <a:r>
              <a:rPr lang="en-US" altLang="zh-CN" sz="1400" b="1" dirty="0" smtClean="0">
                <a:latin typeface="Courier New" panose="02070309020205020404" pitchFamily="49" charset="0"/>
                <a:ea typeface="宋体" panose="02010600030101010101" pitchFamily="2" charset="-122"/>
              </a:rPr>
              <a:t>) throws </a:t>
            </a:r>
            <a:r>
              <a:rPr lang="en-US" altLang="zh-CN" sz="1400" b="1" dirty="0" err="1" smtClean="0">
                <a:latin typeface="Courier New" panose="02070309020205020404" pitchFamily="49" charset="0"/>
                <a:ea typeface="宋体" panose="02010600030101010101" pitchFamily="2" charset="-122"/>
              </a:rPr>
              <a:t>NullPointerException</a:t>
            </a:r>
            <a:endParaRPr lang="en-US" altLang="zh-CN" sz="1400" b="1" dirty="0">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smtClean="0">
                <a:solidFill>
                  <a:srgbClr val="FF0000"/>
                </a:solidFill>
                <a:latin typeface="Courier New" panose="02070309020205020404" pitchFamily="49" charset="0"/>
                <a:ea typeface="宋体" panose="02010600030101010101" pitchFamily="2" charset="-122"/>
              </a:rPr>
              <a:t>//effects</a:t>
            </a:r>
            <a:r>
              <a:rPr lang="en-US" altLang="zh-CN" sz="1400" b="1" dirty="0">
                <a:solidFill>
                  <a:srgbClr val="FF0000"/>
                </a:solidFill>
                <a:latin typeface="Courier New" panose="02070309020205020404" pitchFamily="49" charset="0"/>
                <a:ea typeface="宋体" panose="02010600030101010101" pitchFamily="2" charset="-122"/>
              </a:rPr>
              <a:t>: </a:t>
            </a:r>
            <a:r>
              <a:rPr lang="en-US" altLang="zh-CN" sz="1400" b="1" dirty="0" smtClean="0">
                <a:solidFill>
                  <a:srgbClr val="FF0000"/>
                </a:solidFill>
                <a:latin typeface="Courier New" panose="02070309020205020404" pitchFamily="49" charset="0"/>
                <a:ea typeface="宋体" panose="02010600030101010101" pitchFamily="2" charset="-122"/>
              </a:rPr>
              <a:t>if a is not null, returns </a:t>
            </a:r>
            <a:r>
              <a:rPr lang="en-US" altLang="zh-CN" sz="1400" b="1" dirty="0">
                <a:solidFill>
                  <a:srgbClr val="FF0000"/>
                </a:solidFill>
                <a:latin typeface="Courier New" panose="02070309020205020404" pitchFamily="49" charset="0"/>
                <a:ea typeface="宋体" panose="02010600030101010101" pitchFamily="2" charset="-122"/>
              </a:rPr>
              <a:t>a new set representing a </a:t>
            </a:r>
            <a:r>
              <a:rPr lang="en-US" altLang="zh-CN" sz="1400" b="1" dirty="0" smtClean="0">
                <a:solidFill>
                  <a:srgbClr val="FF0000"/>
                </a:solidFill>
                <a:latin typeface="Courier New" panose="02070309020205020404" pitchFamily="49" charset="0"/>
                <a:ea typeface="宋体" panose="02010600030101010101" pitchFamily="2" charset="-122"/>
                <a:sym typeface="Symbol" panose="05050102010706020507" pitchFamily="18" charset="2"/>
              </a:rPr>
              <a:t>intersected by</a:t>
            </a:r>
            <a:r>
              <a:rPr lang="en-US" altLang="zh-CN" sz="1400" b="1" dirty="0" smtClean="0">
                <a:solidFill>
                  <a:srgbClr val="FF0000"/>
                </a:solidFill>
                <a:latin typeface="Courier New" panose="02070309020205020404" pitchFamily="49" charset="0"/>
                <a:ea typeface="宋体" panose="02010600030101010101" pitchFamily="2" charset="-122"/>
              </a:rPr>
              <a:t> this; </a:t>
            </a:r>
            <a:r>
              <a:rPr lang="en-US" altLang="zh-CN" sz="1400" b="1" dirty="0">
                <a:solidFill>
                  <a:srgbClr val="FF0000"/>
                </a:solidFill>
                <a:latin typeface="Courier New" panose="02070309020205020404" pitchFamily="49" charset="0"/>
              </a:rPr>
              <a:t>otherwise throws </a:t>
            </a:r>
            <a:r>
              <a:rPr lang="en-US" altLang="zh-CN" sz="1400" b="1" dirty="0" err="1" smtClean="0">
                <a:solidFill>
                  <a:srgbClr val="FF0000"/>
                </a:solidFill>
                <a:latin typeface="Courier New" panose="02070309020205020404" pitchFamily="49" charset="0"/>
              </a:rPr>
              <a:t>NullPointerException</a:t>
            </a:r>
            <a:endParaRPr lang="en-US" altLang="zh-CN" sz="1400" b="1" dirty="0">
              <a:solidFill>
                <a:srgbClr val="FF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a:t>
            </a:r>
          </a:p>
        </p:txBody>
      </p:sp>
      <p:sp>
        <p:nvSpPr>
          <p:cNvPr id="2" name="文本框 1"/>
          <p:cNvSpPr txBox="1"/>
          <p:nvPr/>
        </p:nvSpPr>
        <p:spPr>
          <a:xfrm>
            <a:off x="9243691" y="4907071"/>
            <a:ext cx="2094804"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public </a:t>
            </a:r>
            <a:r>
              <a:rPr lang="en-US" altLang="zh-CN" dirty="0" err="1" smtClean="0"/>
              <a:t>IntSet</a:t>
            </a:r>
            <a:r>
              <a:rPr lang="en-US" altLang="zh-CN" dirty="0" smtClean="0"/>
              <a:t> (</a:t>
            </a:r>
            <a:r>
              <a:rPr lang="en-US" altLang="zh-CN" dirty="0" err="1" smtClean="0"/>
              <a:t>int</a:t>
            </a:r>
            <a:r>
              <a:rPr lang="en-US" altLang="zh-CN" dirty="0" smtClean="0"/>
              <a:t>[] x)</a:t>
            </a:r>
            <a:endParaRPr lang="zh-CN" altLang="en-US" dirty="0"/>
          </a:p>
        </p:txBody>
      </p:sp>
      <p:sp>
        <p:nvSpPr>
          <p:cNvPr id="9" name="文本框 8"/>
          <p:cNvSpPr txBox="1"/>
          <p:nvPr/>
        </p:nvSpPr>
        <p:spPr>
          <a:xfrm>
            <a:off x="9243691" y="5383688"/>
            <a:ext cx="2859822"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public </a:t>
            </a:r>
            <a:r>
              <a:rPr lang="en-US" altLang="zh-CN" dirty="0" err="1" smtClean="0"/>
              <a:t>IntSet</a:t>
            </a:r>
            <a:r>
              <a:rPr lang="en-US" altLang="zh-CN" dirty="0" smtClean="0"/>
              <a:t> union (</a:t>
            </a:r>
            <a:r>
              <a:rPr lang="en-US" altLang="zh-CN" dirty="0" err="1" smtClean="0"/>
              <a:t>IntSet</a:t>
            </a:r>
            <a:r>
              <a:rPr lang="en-US" altLang="zh-CN" dirty="0" smtClean="0"/>
              <a:t> a)</a:t>
            </a:r>
            <a:endParaRPr lang="zh-CN" altLang="en-US" dirty="0"/>
          </a:p>
        </p:txBody>
      </p:sp>
      <p:sp>
        <p:nvSpPr>
          <p:cNvPr id="11" name="文本框 10"/>
          <p:cNvSpPr txBox="1"/>
          <p:nvPr/>
        </p:nvSpPr>
        <p:spPr>
          <a:xfrm>
            <a:off x="9047172" y="1581979"/>
            <a:ext cx="2355931" cy="193899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dirty="0" smtClean="0"/>
              <a:t>把下面</a:t>
            </a:r>
            <a:r>
              <a:rPr lang="zh-CN" altLang="en-US" sz="2400" dirty="0"/>
              <a:t>两</a:t>
            </a:r>
            <a:r>
              <a:rPr lang="zh-CN" altLang="en-US" sz="2400" dirty="0" smtClean="0"/>
              <a:t>个操作加入到</a:t>
            </a:r>
            <a:r>
              <a:rPr lang="en-US" altLang="zh-CN" sz="2400" dirty="0" err="1" smtClean="0"/>
              <a:t>IntSet</a:t>
            </a:r>
            <a:r>
              <a:rPr lang="zh-CN" altLang="en-US" sz="2400" dirty="0" smtClean="0"/>
              <a:t>中，请分析它们的所属类别，并写出它们的规格</a:t>
            </a:r>
            <a:endParaRPr lang="zh-CN" altLang="en-US" sz="2400" dirty="0"/>
          </a:p>
        </p:txBody>
      </p:sp>
      <p:sp>
        <p:nvSpPr>
          <p:cNvPr id="3" name="矩形 2"/>
          <p:cNvSpPr/>
          <p:nvPr/>
        </p:nvSpPr>
        <p:spPr>
          <a:xfrm>
            <a:off x="3829910" y="3173942"/>
            <a:ext cx="5209316" cy="461665"/>
          </a:xfrm>
          <a:prstGeom prst="rect">
            <a:avLst/>
          </a:prstGeom>
        </p:spPr>
        <p:txBody>
          <a:bodyPr wrap="square">
            <a:spAutoFit/>
          </a:bodyPr>
          <a:lstStyle/>
          <a:p>
            <a:r>
              <a:rPr lang="en-US" altLang="zh-CN" sz="1200" b="1" dirty="0" smtClean="0">
                <a:solidFill>
                  <a:srgbClr val="003399"/>
                </a:solidFill>
                <a:latin typeface="Courier New" panose="02070309020205020404" pitchFamily="49" charset="0"/>
              </a:rPr>
              <a:t>/*@effects</a:t>
            </a:r>
            <a:r>
              <a:rPr lang="en-US" altLang="zh-CN" sz="1200" b="1" dirty="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this.isIn</a:t>
            </a:r>
            <a:r>
              <a:rPr lang="en-US" altLang="zh-CN" sz="1200" b="1" dirty="0" smtClean="0">
                <a:solidFill>
                  <a:srgbClr val="003399"/>
                </a:solidFill>
                <a:latin typeface="Courier New" panose="02070309020205020404" pitchFamily="49" charset="0"/>
              </a:rPr>
              <a:t>(x)==true</a:t>
            </a:r>
            <a:r>
              <a:rPr lang="zh-CN" altLang="en-US" sz="1200" b="1" dirty="0" smtClean="0">
                <a:solidFill>
                  <a:srgbClr val="003399"/>
                </a:solidFill>
                <a:latin typeface="Courier New" panose="02070309020205020404" pitchFamily="49" charset="0"/>
              </a:rPr>
              <a:t> </a:t>
            </a:r>
            <a:r>
              <a:rPr lang="en-US" altLang="zh-CN" sz="1200" b="1" dirty="0" smtClean="0">
                <a:solidFill>
                  <a:srgbClr val="003399"/>
                </a:solidFill>
                <a:latin typeface="Courier New" panose="02070309020205020404" pitchFamily="49" charset="0"/>
              </a:rPr>
              <a:t>&amp;&amp; </a:t>
            </a:r>
            <a:r>
              <a:rPr lang="en-US" altLang="zh-CN" sz="1200" b="1" dirty="0" smtClean="0">
                <a:solidFill>
                  <a:srgbClr val="003399"/>
                </a:solidFill>
                <a:latin typeface="Courier New" panose="02070309020205020404" pitchFamily="49" charset="0"/>
              </a:rPr>
              <a:t>\all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 0&lt;=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&lt;</a:t>
            </a:r>
          </a:p>
          <a:p>
            <a:r>
              <a:rPr lang="en-US" altLang="zh-CN" sz="1200" b="1" dirty="0" smtClean="0">
                <a:solidFill>
                  <a:srgbClr val="003399"/>
                </a:solidFill>
                <a:latin typeface="Courier New" panose="02070309020205020404" pitchFamily="49" charset="0"/>
              </a:rPr>
              <a:t>\old(this).</a:t>
            </a:r>
            <a:r>
              <a:rPr lang="en-US" altLang="zh-CN" sz="1200" b="1" dirty="0" err="1" smtClean="0">
                <a:solidFill>
                  <a:srgbClr val="003399"/>
                </a:solidFill>
                <a:latin typeface="Courier New" panose="02070309020205020404" pitchFamily="49" charset="0"/>
              </a:rPr>
              <a:t>size;this.isIn</a:t>
            </a:r>
            <a:r>
              <a:rPr lang="en-US" altLang="zh-CN" sz="1200" b="1" dirty="0" smtClean="0">
                <a:solidFill>
                  <a:srgbClr val="003399"/>
                </a:solidFill>
                <a:latin typeface="Courier New" panose="02070309020205020404" pitchFamily="49" charset="0"/>
              </a:rPr>
              <a:t>(\old(this)[</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a:t>
            </a:r>
            <a:r>
              <a:rPr lang="zh-CN" altLang="en-US" sz="1200" b="1" dirty="0" smtClean="0">
                <a:solidFill>
                  <a:srgbClr val="003399"/>
                </a:solidFill>
                <a:latin typeface="Courier New" panose="02070309020205020404" pitchFamily="49" charset="0"/>
              </a:rPr>
              <a:t>*</a:t>
            </a:r>
            <a:r>
              <a:rPr lang="en-US" altLang="zh-CN" sz="1200" b="1" dirty="0" smtClean="0">
                <a:solidFill>
                  <a:srgbClr val="003399"/>
                </a:solidFill>
                <a:latin typeface="Courier New" panose="02070309020205020404" pitchFamily="49" charset="0"/>
              </a:rPr>
              <a:t>/</a:t>
            </a:r>
            <a:endParaRPr lang="zh-CN" altLang="en-US" sz="1200" dirty="0"/>
          </a:p>
        </p:txBody>
      </p:sp>
      <p:sp>
        <p:nvSpPr>
          <p:cNvPr id="10" name="矩形 9"/>
          <p:cNvSpPr/>
          <p:nvPr/>
        </p:nvSpPr>
        <p:spPr>
          <a:xfrm>
            <a:off x="3940161" y="3893468"/>
            <a:ext cx="4554452" cy="461665"/>
          </a:xfrm>
          <a:prstGeom prst="rect">
            <a:avLst/>
          </a:prstGeom>
        </p:spPr>
        <p:txBody>
          <a:bodyPr wrap="none">
            <a:spAutoFit/>
          </a:bodyPr>
          <a:lstStyle/>
          <a:p>
            <a:r>
              <a:rPr lang="en-US" altLang="zh-CN" sz="1200" b="1" dirty="0">
                <a:solidFill>
                  <a:srgbClr val="003399"/>
                </a:solidFill>
                <a:latin typeface="Courier New" panose="02070309020205020404" pitchFamily="49" charset="0"/>
              </a:rPr>
              <a:t>/*@effects: </a:t>
            </a:r>
            <a:r>
              <a:rPr lang="en-US" altLang="zh-CN" sz="1200" b="1" dirty="0" smtClean="0">
                <a:solidFill>
                  <a:srgbClr val="003399"/>
                </a:solidFill>
                <a:latin typeface="Courier New" panose="02070309020205020404" pitchFamily="49" charset="0"/>
              </a:rPr>
              <a:t>\all </a:t>
            </a:r>
            <a:r>
              <a:rPr lang="en-US" altLang="zh-CN" sz="1200" b="1" dirty="0" err="1" smtClean="0">
                <a:solidFill>
                  <a:srgbClr val="003399"/>
                </a:solidFill>
                <a:latin typeface="Courier New" panose="02070309020205020404" pitchFamily="49" charset="0"/>
              </a:rPr>
              <a:t>int</a:t>
            </a:r>
            <a:r>
              <a:rPr lang="en-US" altLang="zh-CN" sz="1200" b="1" dirty="0" smtClean="0">
                <a:solidFill>
                  <a:srgbClr val="003399"/>
                </a:solidFill>
                <a:latin typeface="Courier New" panose="02070309020205020404" pitchFamily="49" charset="0"/>
              </a:rPr>
              <a:t> </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 0&lt;=</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&lt;</a:t>
            </a:r>
            <a:r>
              <a:rPr lang="en-US" altLang="zh-CN" sz="1200" b="1" dirty="0" smtClean="0">
                <a:solidFill>
                  <a:srgbClr val="003399"/>
                </a:solidFill>
                <a:latin typeface="Courier New" panose="02070309020205020404" pitchFamily="49" charset="0"/>
              </a:rPr>
              <a:t>\old(this).size;</a:t>
            </a:r>
          </a:p>
          <a:p>
            <a:r>
              <a:rPr lang="en-US" altLang="zh-CN" sz="1200" b="1" dirty="0" smtClean="0">
                <a:solidFill>
                  <a:srgbClr val="003399"/>
                </a:solidFill>
                <a:latin typeface="Courier New" panose="02070309020205020404" pitchFamily="49" charset="0"/>
              </a:rPr>
              <a:t>(\old(this)[</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]!=x)==&gt;</a:t>
            </a:r>
            <a:r>
              <a:rPr lang="en-US" altLang="zh-CN" sz="1200" b="1" dirty="0" err="1" smtClean="0">
                <a:solidFill>
                  <a:srgbClr val="003399"/>
                </a:solidFill>
                <a:latin typeface="Courier New" panose="02070309020205020404" pitchFamily="49" charset="0"/>
              </a:rPr>
              <a:t>this.isIn</a:t>
            </a:r>
            <a:r>
              <a:rPr lang="en-US" altLang="zh-CN" sz="1200" b="1" dirty="0" smtClean="0">
                <a:solidFill>
                  <a:srgbClr val="003399"/>
                </a:solidFill>
                <a:latin typeface="Courier New" panose="02070309020205020404" pitchFamily="49" charset="0"/>
              </a:rPr>
              <a:t>(\old(this)[</a:t>
            </a:r>
            <a:r>
              <a:rPr lang="en-US" altLang="zh-CN" sz="1200" b="1" dirty="0" err="1" smtClean="0">
                <a:solidFill>
                  <a:srgbClr val="003399"/>
                </a:solidFill>
                <a:latin typeface="Courier New" panose="02070309020205020404" pitchFamily="49" charset="0"/>
              </a:rPr>
              <a:t>i</a:t>
            </a:r>
            <a:r>
              <a:rPr lang="en-US" altLang="zh-CN" sz="1200" b="1" dirty="0" smtClean="0">
                <a:solidFill>
                  <a:srgbClr val="003399"/>
                </a:solidFill>
                <a:latin typeface="Courier New" panose="02070309020205020404" pitchFamily="49" charset="0"/>
              </a:rPr>
              <a:t>])</a:t>
            </a:r>
            <a:r>
              <a:rPr lang="zh-CN" altLang="en-US" sz="1200" b="1" dirty="0" smtClean="0">
                <a:solidFill>
                  <a:srgbClr val="003399"/>
                </a:solidFill>
                <a:latin typeface="Courier New" panose="02070309020205020404" pitchFamily="49" charset="0"/>
              </a:rPr>
              <a:t>*</a:t>
            </a:r>
            <a:r>
              <a:rPr lang="en-US" altLang="zh-CN" sz="1200" b="1" dirty="0" smtClean="0">
                <a:solidFill>
                  <a:srgbClr val="003399"/>
                </a:solidFill>
                <a:latin typeface="Courier New" panose="02070309020205020404" pitchFamily="49" charset="0"/>
              </a:rPr>
              <a:t>/</a:t>
            </a:r>
            <a:endParaRPr lang="zh-CN" altLang="en-US" sz="1200"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9</a:t>
            </a:fld>
            <a:endParaRPr lang="zh-CN" altLang="en-US" dirty="0"/>
          </a:p>
        </p:txBody>
      </p:sp>
    </p:spTree>
    <p:extLst>
      <p:ext uri="{BB962C8B-B14F-4D97-AF65-F5344CB8AC3E}">
        <p14:creationId xmlns:p14="http://schemas.microsoft.com/office/powerpoint/2010/main" val="362364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3"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5314</TotalTime>
  <Words>4811</Words>
  <Application>Microsoft Office PowerPoint</Application>
  <PresentationFormat>宽屏</PresentationFormat>
  <Paragraphs>631</Paragraphs>
  <Slides>37</Slides>
  <Notes>19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1" baseType="lpstr">
      <vt:lpstr>ZapfDingbats</vt:lpstr>
      <vt:lpstr>宋体</vt:lpstr>
      <vt:lpstr>Arial</vt:lpstr>
      <vt:lpstr>Calibri</vt:lpstr>
      <vt:lpstr>Calibri Light</vt:lpstr>
      <vt:lpstr>Cambria Math</vt:lpstr>
      <vt:lpstr>Comic Sans MS</vt:lpstr>
      <vt:lpstr>Consolas</vt:lpstr>
      <vt:lpstr>Courier New</vt:lpstr>
      <vt:lpstr>Symbol</vt:lpstr>
      <vt:lpstr>Times New Roman</vt:lpstr>
      <vt:lpstr>Wingdings</vt:lpstr>
      <vt:lpstr>Office 主题</vt:lpstr>
      <vt:lpstr>Document</vt:lpstr>
      <vt:lpstr>第十讲：数据抽象</vt:lpstr>
      <vt:lpstr>内容提要</vt:lpstr>
      <vt:lpstr>数据抽象规格</vt:lpstr>
      <vt:lpstr>数据抽象规格</vt:lpstr>
      <vt:lpstr>数据抽象规格</vt:lpstr>
      <vt:lpstr>数据抽象规格</vt:lpstr>
      <vt:lpstr>数据抽象规格</vt:lpstr>
      <vt:lpstr>数据抽象规格</vt:lpstr>
      <vt:lpstr>整数集合规格</vt:lpstr>
      <vt:lpstr>整数集合规格</vt:lpstr>
      <vt:lpstr>多项式规格</vt:lpstr>
      <vt:lpstr>多项式规格</vt:lpstr>
      <vt:lpstr>如何使用数据抽象</vt:lpstr>
      <vt:lpstr>如何使用数据抽象</vt:lpstr>
      <vt:lpstr>数据抽象的实现</vt:lpstr>
      <vt:lpstr>数据抽象的实现</vt:lpstr>
      <vt:lpstr>数据抽象的实现</vt:lpstr>
      <vt:lpstr>数据抽象的实现</vt:lpstr>
      <vt:lpstr>数据抽象的实现</vt:lpstr>
      <vt:lpstr>数据抽象的实现</vt:lpstr>
      <vt:lpstr>数据抽象的实现</vt:lpstr>
      <vt:lpstr>数据抽象的实现</vt:lpstr>
      <vt:lpstr>数据抽象的实现</vt:lpstr>
      <vt:lpstr>抽象函数</vt:lpstr>
      <vt:lpstr>抽象函数</vt:lpstr>
      <vt:lpstr>抽象函数</vt:lpstr>
      <vt:lpstr>抽象函数</vt:lpstr>
      <vt:lpstr>抽象函数</vt:lpstr>
      <vt:lpstr>表示不变式</vt:lpstr>
      <vt:lpstr>表示不变式</vt:lpstr>
      <vt:lpstr>表示不变式</vt:lpstr>
      <vt:lpstr>表示不变式</vt:lpstr>
      <vt:lpstr>表示不变式的实现</vt:lpstr>
      <vt:lpstr>表示不变式的实现</vt:lpstr>
      <vt:lpstr>类的设计与实现策略</vt:lpstr>
      <vt:lpstr>类的设计与实现策略</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数据抽象</dc:title>
  <dc:creator>Ji Wu</dc:creator>
  <cp:lastModifiedBy>Ji Wu</cp:lastModifiedBy>
  <cp:revision>1378</cp:revision>
  <dcterms:created xsi:type="dcterms:W3CDTF">2014-02-15T03:22:07Z</dcterms:created>
  <dcterms:modified xsi:type="dcterms:W3CDTF">2017-05-05T00:55:05Z</dcterms:modified>
</cp:coreProperties>
</file>