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1" r:id="rId5"/>
    <p:sldId id="262" r:id="rId6"/>
    <p:sldId id="263" r:id="rId7"/>
    <p:sldId id="264" r:id="rId8"/>
    <p:sldId id="265" r:id="rId9"/>
    <p:sldId id="298" r:id="rId10"/>
    <p:sldId id="266" r:id="rId11"/>
    <p:sldId id="267" r:id="rId12"/>
    <p:sldId id="268" r:id="rId13"/>
    <p:sldId id="269" r:id="rId14"/>
    <p:sldId id="259" r:id="rId15"/>
    <p:sldId id="260" r:id="rId16"/>
    <p:sldId id="297" r:id="rId17"/>
    <p:sldId id="273" r:id="rId18"/>
    <p:sldId id="274" r:id="rId19"/>
    <p:sldId id="276" r:id="rId20"/>
    <p:sldId id="277" r:id="rId21"/>
    <p:sldId id="275" r:id="rId22"/>
    <p:sldId id="278" r:id="rId23"/>
    <p:sldId id="279" r:id="rId24"/>
    <p:sldId id="280" r:id="rId25"/>
    <p:sldId id="284" r:id="rId26"/>
    <p:sldId id="281" r:id="rId27"/>
    <p:sldId id="282" r:id="rId28"/>
    <p:sldId id="286" r:id="rId29"/>
    <p:sldId id="296" r:id="rId30"/>
    <p:sldId id="283" r:id="rId31"/>
    <p:sldId id="288" r:id="rId32"/>
    <p:sldId id="289" r:id="rId33"/>
    <p:sldId id="290" r:id="rId34"/>
    <p:sldId id="292" r:id="rId35"/>
    <p:sldId id="293" r:id="rId36"/>
    <p:sldId id="294" r:id="rId37"/>
    <p:sldId id="29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68" autoAdjust="0"/>
  </p:normalViewPr>
  <p:slideViewPr>
    <p:cSldViewPr snapToGrid="0">
      <p:cViewPr varScale="1">
        <p:scale>
          <a:sx n="104" d="100"/>
          <a:sy n="104" d="100"/>
        </p:scale>
        <p:origin x="15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EF39A-0511-404F-9998-503F4A3D67E5}" type="datetimeFigureOut">
              <a:rPr lang="zh-CN" altLang="en-US" smtClean="0"/>
              <a:pPr/>
              <a:t>2017/3/24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7E503-5F8A-482F-A113-96DDBC0E25A1}" type="slidenum">
              <a:rPr lang="zh-CN" altLang="en-US" smtClean="0"/>
              <a:pPr/>
              <a:t>‹#›</a:t>
            </a:fld>
            <a:endParaRPr lang="zh-CN" altLang="en-US"/>
          </a:p>
        </p:txBody>
      </p:sp>
    </p:spTree>
    <p:extLst>
      <p:ext uri="{BB962C8B-B14F-4D97-AF65-F5344CB8AC3E}">
        <p14:creationId xmlns:p14="http://schemas.microsoft.com/office/powerpoint/2010/main" val="2510080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t>16</a:t>
            </a:fld>
            <a:endParaRPr lang="zh-CN" altLang="en-US"/>
          </a:p>
        </p:txBody>
      </p:sp>
    </p:spTree>
    <p:extLst>
      <p:ext uri="{BB962C8B-B14F-4D97-AF65-F5344CB8AC3E}">
        <p14:creationId xmlns:p14="http://schemas.microsoft.com/office/powerpoint/2010/main" val="1931124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Sit-together to work</a:t>
            </a:r>
            <a:r>
              <a:rPr lang="zh-CN" altLang="en-US" dirty="0" smtClean="0"/>
              <a:t>： </a:t>
            </a:r>
            <a:r>
              <a:rPr lang="en-US" altLang="zh-CN" dirty="0" smtClean="0"/>
              <a:t>mediator</a:t>
            </a:r>
            <a:r>
              <a:rPr lang="en-US" altLang="zh-CN" baseline="0" dirty="0" smtClean="0"/>
              <a:t> + N participators</a:t>
            </a:r>
          </a:p>
          <a:p>
            <a:r>
              <a:rPr lang="en-US" altLang="zh-CN" baseline="0" dirty="0" smtClean="0"/>
              <a:t>Exchange data: partners</a:t>
            </a:r>
          </a:p>
          <a:p>
            <a:r>
              <a:rPr lang="en-US" altLang="zh-CN" baseline="0" dirty="0" smtClean="0"/>
              <a:t>Request for help: server + client</a:t>
            </a:r>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pPr/>
              <a:t>20</a:t>
            </a:fld>
            <a:endParaRPr lang="zh-CN" altLang="en-US"/>
          </a:p>
        </p:txBody>
      </p:sp>
    </p:spTree>
    <p:extLst>
      <p:ext uri="{BB962C8B-B14F-4D97-AF65-F5344CB8AC3E}">
        <p14:creationId xmlns:p14="http://schemas.microsoft.com/office/powerpoint/2010/main" val="3216693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如图所示，软件测试就是检查给定输入（蓝色圆），软件所产生的输出结果（橙色菱形）是否正确。然而这个判断经常不是那么直接，必须要关注软件的运行状态。软件需求说明（图中</a:t>
            </a:r>
            <a:r>
              <a:rPr lang="en-US" altLang="zh-CN" dirty="0" smtClean="0"/>
              <a:t>R</a:t>
            </a:r>
            <a:r>
              <a:rPr lang="zh-CN" altLang="en-US" dirty="0" smtClean="0"/>
              <a:t>框）实际定义了软件针对输入产生输出的规则，依据这个规则测试者需要推理出软件的预期输出结果。从而，根据实际输入、实际输出和预期输出进行判断。</a:t>
            </a:r>
            <a:endParaRPr lang="en-US" altLang="zh-CN" dirty="0" smtClean="0"/>
          </a:p>
          <a:p>
            <a:endParaRPr lang="en-US" altLang="zh-CN" dirty="0" smtClean="0"/>
          </a:p>
          <a:p>
            <a:r>
              <a:rPr lang="zh-CN" altLang="en-US" dirty="0" smtClean="0"/>
              <a:t>预期输出的推理难度取决于需求中规则逻辑复杂度。也可以通过软件机制得到分析。如果软件内部运行状态（黑色的圆）的变化只依赖于当前输入和当前状态，则推理难度相对简单；如果状态变化依赖于当前输入、后续多个输入，则复杂性增长很快。</a:t>
            </a:r>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pPr/>
              <a:t>24</a:t>
            </a:fld>
            <a:endParaRPr lang="zh-CN" altLang="en-US"/>
          </a:p>
        </p:txBody>
      </p:sp>
    </p:spTree>
    <p:extLst>
      <p:ext uri="{BB962C8B-B14F-4D97-AF65-F5344CB8AC3E}">
        <p14:creationId xmlns:p14="http://schemas.microsoft.com/office/powerpoint/2010/main" val="352708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4E3B8F-3A14-4B36-B832-E9BBEF6E5B57}" type="slidenum">
              <a:rPr lang="zh-CN" altLang="en-US" smtClean="0"/>
              <a:pPr/>
              <a:t>28</a:t>
            </a:fld>
            <a:endParaRPr lang="zh-CN" altLang="en-US"/>
          </a:p>
        </p:txBody>
      </p:sp>
    </p:spTree>
    <p:extLst>
      <p:ext uri="{BB962C8B-B14F-4D97-AF65-F5344CB8AC3E}">
        <p14:creationId xmlns:p14="http://schemas.microsoft.com/office/powerpoint/2010/main" val="2053862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一个任务占据着</a:t>
            </a:r>
            <a:r>
              <a:rPr lang="en-US" altLang="zh-CN" dirty="0" smtClean="0"/>
              <a:t>CPU</a:t>
            </a:r>
            <a:r>
              <a:rPr lang="zh-CN" altLang="en-US" dirty="0" smtClean="0"/>
              <a:t>，但却空闲，如等待着用户响应或者网络请求等，这时就可以切出小的片段与其他任务共享</a:t>
            </a:r>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pPr/>
              <a:t>31</a:t>
            </a:fld>
            <a:endParaRPr lang="zh-CN" altLang="en-US"/>
          </a:p>
        </p:txBody>
      </p:sp>
    </p:spTree>
    <p:extLst>
      <p:ext uri="{BB962C8B-B14F-4D97-AF65-F5344CB8AC3E}">
        <p14:creationId xmlns:p14="http://schemas.microsoft.com/office/powerpoint/2010/main" val="322942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层次化的状态规约</a:t>
            </a:r>
            <a:endParaRPr lang="zh-CN" altLang="en-US"/>
          </a:p>
        </p:txBody>
      </p:sp>
      <p:sp>
        <p:nvSpPr>
          <p:cNvPr id="4" name="灯片编号占位符 3"/>
          <p:cNvSpPr>
            <a:spLocks noGrp="1"/>
          </p:cNvSpPr>
          <p:nvPr>
            <p:ph type="sldNum" sz="quarter" idx="10"/>
          </p:nvPr>
        </p:nvSpPr>
        <p:spPr/>
        <p:txBody>
          <a:bodyPr/>
          <a:lstStyle/>
          <a:p>
            <a:fld id="{6937E503-5F8A-482F-A113-96DDBC0E25A1}" type="slidenum">
              <a:rPr lang="zh-CN" altLang="en-US" smtClean="0"/>
              <a:pPr/>
              <a:t>34</a:t>
            </a:fld>
            <a:endParaRPr lang="zh-CN" altLang="en-US"/>
          </a:p>
        </p:txBody>
      </p:sp>
    </p:spTree>
    <p:extLst>
      <p:ext uri="{BB962C8B-B14F-4D97-AF65-F5344CB8AC3E}">
        <p14:creationId xmlns:p14="http://schemas.microsoft.com/office/powerpoint/2010/main" val="2985094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可以讲一下如何选择主类（提供</a:t>
            </a:r>
            <a:r>
              <a:rPr lang="en-US" altLang="zh-CN" dirty="0" smtClean="0"/>
              <a:t>main</a:t>
            </a:r>
            <a:r>
              <a:rPr lang="zh-CN" altLang="en-US" dirty="0" smtClean="0"/>
              <a:t>方法的类）</a:t>
            </a:r>
            <a:endParaRPr lang="en-US" altLang="zh-CN" dirty="0" smtClean="0"/>
          </a:p>
          <a:p>
            <a:endParaRPr lang="en-US" altLang="zh-CN" dirty="0" smtClean="0"/>
          </a:p>
          <a:p>
            <a:r>
              <a:rPr lang="en-US" altLang="zh-CN" dirty="0" err="1" smtClean="0"/>
              <a:t>ElevatorSys</a:t>
            </a:r>
            <a:r>
              <a:rPr lang="zh-CN" altLang="en-US" dirty="0" smtClean="0"/>
              <a:t>应该引用到</a:t>
            </a:r>
            <a:r>
              <a:rPr lang="en-US" altLang="zh-CN" dirty="0" err="1" smtClean="0"/>
              <a:t>SchedulableCarrier</a:t>
            </a:r>
            <a:r>
              <a:rPr lang="zh-CN" altLang="en-US" dirty="0" smtClean="0"/>
              <a:t>类，而不是</a:t>
            </a:r>
            <a:r>
              <a:rPr lang="en-US" altLang="zh-CN" dirty="0" smtClean="0"/>
              <a:t>Elevator</a:t>
            </a:r>
            <a:r>
              <a:rPr lang="zh-CN" altLang="en-US" dirty="0" smtClean="0"/>
              <a:t>类。</a:t>
            </a:r>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pPr/>
              <a:t>35</a:t>
            </a:fld>
            <a:endParaRPr lang="zh-CN" altLang="en-US"/>
          </a:p>
        </p:txBody>
      </p:sp>
    </p:spTree>
    <p:extLst>
      <p:ext uri="{BB962C8B-B14F-4D97-AF65-F5344CB8AC3E}">
        <p14:creationId xmlns:p14="http://schemas.microsoft.com/office/powerpoint/2010/main" val="90794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pPr/>
              <a:t>36</a:t>
            </a:fld>
            <a:endParaRPr lang="zh-CN" altLang="en-US"/>
          </a:p>
        </p:txBody>
      </p:sp>
    </p:spTree>
    <p:extLst>
      <p:ext uri="{BB962C8B-B14F-4D97-AF65-F5344CB8AC3E}">
        <p14:creationId xmlns:p14="http://schemas.microsoft.com/office/powerpoint/2010/main" val="213955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37E503-5F8A-482F-A113-96DDBC0E25A1}" type="slidenum">
              <a:rPr lang="zh-CN" altLang="en-US" smtClean="0"/>
              <a:pPr/>
              <a:t>37</a:t>
            </a:fld>
            <a:endParaRPr lang="zh-CN" altLang="en-US"/>
          </a:p>
        </p:txBody>
      </p:sp>
    </p:spTree>
    <p:extLst>
      <p:ext uri="{BB962C8B-B14F-4D97-AF65-F5344CB8AC3E}">
        <p14:creationId xmlns:p14="http://schemas.microsoft.com/office/powerpoint/2010/main" val="164054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1DE2E00-B7A5-4141-9333-B7243C0E34EB}"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pPr/>
              <a:t>‹#›</a:t>
            </a:fld>
            <a:endParaRPr lang="zh-CN" altLang="en-US"/>
          </a:p>
        </p:txBody>
      </p:sp>
    </p:spTree>
    <p:extLst>
      <p:ext uri="{BB962C8B-B14F-4D97-AF65-F5344CB8AC3E}">
        <p14:creationId xmlns:p14="http://schemas.microsoft.com/office/powerpoint/2010/main" val="228122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DE2E00-B7A5-4141-9333-B7243C0E34EB}"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pPr/>
              <a:t>‹#›</a:t>
            </a:fld>
            <a:endParaRPr lang="zh-CN" altLang="en-US"/>
          </a:p>
        </p:txBody>
      </p:sp>
    </p:spTree>
    <p:extLst>
      <p:ext uri="{BB962C8B-B14F-4D97-AF65-F5344CB8AC3E}">
        <p14:creationId xmlns:p14="http://schemas.microsoft.com/office/powerpoint/2010/main" val="58514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DE2E00-B7A5-4141-9333-B7243C0E34EB}"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pPr/>
              <a:t>‹#›</a:t>
            </a:fld>
            <a:endParaRPr lang="zh-CN" altLang="en-US"/>
          </a:p>
        </p:txBody>
      </p:sp>
    </p:spTree>
    <p:extLst>
      <p:ext uri="{BB962C8B-B14F-4D97-AF65-F5344CB8AC3E}">
        <p14:creationId xmlns:p14="http://schemas.microsoft.com/office/powerpoint/2010/main" val="121616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DE2E00-B7A5-4141-9333-B7243C0E34EB}"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pPr/>
              <a:t>‹#›</a:t>
            </a:fld>
            <a:endParaRPr lang="zh-CN" altLang="en-US"/>
          </a:p>
        </p:txBody>
      </p:sp>
    </p:spTree>
    <p:extLst>
      <p:ext uri="{BB962C8B-B14F-4D97-AF65-F5344CB8AC3E}">
        <p14:creationId xmlns:p14="http://schemas.microsoft.com/office/powerpoint/2010/main" val="383925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1DE2E00-B7A5-4141-9333-B7243C0E34EB}" type="datetimeFigureOut">
              <a:rPr lang="zh-CN" altLang="en-US" smtClean="0"/>
              <a:pPr/>
              <a:t>2017/3/24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8F4DED-B990-4E70-A530-90CE689BDA51}" type="slidenum">
              <a:rPr lang="zh-CN" altLang="en-US" smtClean="0"/>
              <a:pPr/>
              <a:t>‹#›</a:t>
            </a:fld>
            <a:endParaRPr lang="zh-CN" altLang="en-US"/>
          </a:p>
        </p:txBody>
      </p:sp>
    </p:spTree>
    <p:extLst>
      <p:ext uri="{BB962C8B-B14F-4D97-AF65-F5344CB8AC3E}">
        <p14:creationId xmlns:p14="http://schemas.microsoft.com/office/powerpoint/2010/main" val="187640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1DE2E00-B7A5-4141-9333-B7243C0E34EB}" type="datetimeFigureOut">
              <a:rPr lang="zh-CN" altLang="en-US" smtClean="0"/>
              <a:pPr/>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F4DED-B990-4E70-A530-90CE689BDA51}" type="slidenum">
              <a:rPr lang="zh-CN" altLang="en-US" smtClean="0"/>
              <a:pPr/>
              <a:t>‹#›</a:t>
            </a:fld>
            <a:endParaRPr lang="zh-CN" altLang="en-US"/>
          </a:p>
        </p:txBody>
      </p:sp>
    </p:spTree>
    <p:extLst>
      <p:ext uri="{BB962C8B-B14F-4D97-AF65-F5344CB8AC3E}">
        <p14:creationId xmlns:p14="http://schemas.microsoft.com/office/powerpoint/2010/main" val="34872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1DE2E00-B7A5-4141-9333-B7243C0E34EB}" type="datetimeFigureOut">
              <a:rPr lang="zh-CN" altLang="en-US" smtClean="0"/>
              <a:pPr/>
              <a:t>2017/3/24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8F4DED-B990-4E70-A530-90CE689BDA51}" type="slidenum">
              <a:rPr lang="zh-CN" altLang="en-US" smtClean="0"/>
              <a:pPr/>
              <a:t>‹#›</a:t>
            </a:fld>
            <a:endParaRPr lang="zh-CN" altLang="en-US"/>
          </a:p>
        </p:txBody>
      </p:sp>
    </p:spTree>
    <p:extLst>
      <p:ext uri="{BB962C8B-B14F-4D97-AF65-F5344CB8AC3E}">
        <p14:creationId xmlns:p14="http://schemas.microsoft.com/office/powerpoint/2010/main" val="427672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1DE2E00-B7A5-4141-9333-B7243C0E34EB}" type="datetimeFigureOut">
              <a:rPr lang="zh-CN" altLang="en-US" smtClean="0"/>
              <a:pPr/>
              <a:t>2017/3/24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8F4DED-B990-4E70-A530-90CE689BDA51}" type="slidenum">
              <a:rPr lang="zh-CN" altLang="en-US" smtClean="0"/>
              <a:pPr/>
              <a:t>‹#›</a:t>
            </a:fld>
            <a:endParaRPr lang="zh-CN" altLang="en-US"/>
          </a:p>
        </p:txBody>
      </p:sp>
    </p:spTree>
    <p:extLst>
      <p:ext uri="{BB962C8B-B14F-4D97-AF65-F5344CB8AC3E}">
        <p14:creationId xmlns:p14="http://schemas.microsoft.com/office/powerpoint/2010/main" val="609089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DE2E00-B7A5-4141-9333-B7243C0E34EB}" type="datetimeFigureOut">
              <a:rPr lang="zh-CN" altLang="en-US" smtClean="0"/>
              <a:pPr/>
              <a:t>2017/3/24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8F4DED-B990-4E70-A530-90CE689BDA51}" type="slidenum">
              <a:rPr lang="zh-CN" altLang="en-US" smtClean="0"/>
              <a:pPr/>
              <a:t>‹#›</a:t>
            </a:fld>
            <a:endParaRPr lang="zh-CN" altLang="en-US"/>
          </a:p>
        </p:txBody>
      </p:sp>
    </p:spTree>
    <p:extLst>
      <p:ext uri="{BB962C8B-B14F-4D97-AF65-F5344CB8AC3E}">
        <p14:creationId xmlns:p14="http://schemas.microsoft.com/office/powerpoint/2010/main" val="180432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1DE2E00-B7A5-4141-9333-B7243C0E34EB}" type="datetimeFigureOut">
              <a:rPr lang="zh-CN" altLang="en-US" smtClean="0"/>
              <a:pPr/>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F4DED-B990-4E70-A530-90CE689BDA51}" type="slidenum">
              <a:rPr lang="zh-CN" altLang="en-US" smtClean="0"/>
              <a:pPr/>
              <a:t>‹#›</a:t>
            </a:fld>
            <a:endParaRPr lang="zh-CN" altLang="en-US"/>
          </a:p>
        </p:txBody>
      </p:sp>
    </p:spTree>
    <p:extLst>
      <p:ext uri="{BB962C8B-B14F-4D97-AF65-F5344CB8AC3E}">
        <p14:creationId xmlns:p14="http://schemas.microsoft.com/office/powerpoint/2010/main" val="311862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1DE2E00-B7A5-4141-9333-B7243C0E34EB}" type="datetimeFigureOut">
              <a:rPr lang="zh-CN" altLang="en-US" smtClean="0"/>
              <a:pPr/>
              <a:t>2017/3/24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8F4DED-B990-4E70-A530-90CE689BDA51}" type="slidenum">
              <a:rPr lang="zh-CN" altLang="en-US" smtClean="0"/>
              <a:pPr/>
              <a:t>‹#›</a:t>
            </a:fld>
            <a:endParaRPr lang="zh-CN" altLang="en-US"/>
          </a:p>
        </p:txBody>
      </p:sp>
    </p:spTree>
    <p:extLst>
      <p:ext uri="{BB962C8B-B14F-4D97-AF65-F5344CB8AC3E}">
        <p14:creationId xmlns:p14="http://schemas.microsoft.com/office/powerpoint/2010/main" val="1396676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E2E00-B7A5-4141-9333-B7243C0E34EB}" type="datetimeFigureOut">
              <a:rPr lang="zh-CN" altLang="en-US" smtClean="0"/>
              <a:pPr/>
              <a:t>2017/3/24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F4DED-B990-4E70-A530-90CE689BDA51}" type="slidenum">
              <a:rPr lang="zh-CN" altLang="en-US" smtClean="0"/>
              <a:pPr/>
              <a:t>‹#›</a:t>
            </a:fld>
            <a:endParaRPr lang="zh-CN" altLang="en-US"/>
          </a:p>
        </p:txBody>
      </p:sp>
    </p:spTree>
    <p:extLst>
      <p:ext uri="{BB962C8B-B14F-4D97-AF65-F5344CB8AC3E}">
        <p14:creationId xmlns:p14="http://schemas.microsoft.com/office/powerpoint/2010/main" val="3438858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第四讲</a:t>
            </a:r>
            <a:r>
              <a:rPr lang="en-US" altLang="zh-CN" dirty="0" smtClean="0"/>
              <a:t>--</a:t>
            </a:r>
            <a:r>
              <a:rPr lang="zh-CN" altLang="en-US" dirty="0" smtClean="0"/>
              <a:t>课程作业分析</a:t>
            </a:r>
            <a:endParaRPr lang="zh-CN" altLang="en-US" dirty="0"/>
          </a:p>
        </p:txBody>
      </p:sp>
      <p:sp>
        <p:nvSpPr>
          <p:cNvPr id="3" name="副标题 2"/>
          <p:cNvSpPr>
            <a:spLocks noGrp="1"/>
          </p:cNvSpPr>
          <p:nvPr>
            <p:ph type="subTitle" idx="1"/>
          </p:nvPr>
        </p:nvSpPr>
        <p:spPr/>
        <p:txBody>
          <a:bodyPr/>
          <a:lstStyle/>
          <a:p>
            <a:endParaRPr lang="en-US" altLang="zh-CN" dirty="0" smtClean="0"/>
          </a:p>
        </p:txBody>
      </p:sp>
    </p:spTree>
    <p:extLst>
      <p:ext uri="{BB962C8B-B14F-4D97-AF65-F5344CB8AC3E}">
        <p14:creationId xmlns:p14="http://schemas.microsoft.com/office/powerpoint/2010/main" val="2125510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r>
              <a:rPr lang="zh-CN" altLang="en-US" dirty="0"/>
              <a:t>训练要点分析</a:t>
            </a:r>
          </a:p>
        </p:txBody>
      </p:sp>
      <p:sp>
        <p:nvSpPr>
          <p:cNvPr id="3" name="内容占位符 2"/>
          <p:cNvSpPr>
            <a:spLocks noGrp="1"/>
          </p:cNvSpPr>
          <p:nvPr>
            <p:ph idx="1"/>
          </p:nvPr>
        </p:nvSpPr>
        <p:spPr/>
        <p:txBody>
          <a:bodyPr/>
          <a:lstStyle/>
          <a:p>
            <a:r>
              <a:rPr lang="zh-CN" altLang="en-US" dirty="0"/>
              <a:t>初步认识面向对象程序的运行行为和</a:t>
            </a:r>
            <a:r>
              <a:rPr lang="zh-CN" altLang="en-US" dirty="0" smtClean="0"/>
              <a:t>调试</a:t>
            </a:r>
            <a:endParaRPr lang="en-US" altLang="zh-CN" dirty="0" smtClean="0"/>
          </a:p>
          <a:p>
            <a:pPr lvl="1"/>
            <a:r>
              <a:rPr lang="zh-CN" altLang="en-US" dirty="0" smtClean="0"/>
              <a:t>对象是运行时的行为单位</a:t>
            </a:r>
            <a:endParaRPr lang="en-US" altLang="zh-CN" dirty="0" smtClean="0"/>
          </a:p>
          <a:p>
            <a:pPr lvl="2"/>
            <a:r>
              <a:rPr lang="zh-CN" altLang="en-US" dirty="0" smtClean="0"/>
              <a:t>线程是运行时的并发控制单位</a:t>
            </a:r>
          </a:p>
          <a:p>
            <a:pPr lvl="1"/>
            <a:r>
              <a:rPr lang="zh-CN" altLang="en-US" dirty="0" smtClean="0"/>
              <a:t>运行栈中看到的信息：方法</a:t>
            </a:r>
            <a:r>
              <a:rPr lang="en-US" altLang="zh-CN" dirty="0" smtClean="0"/>
              <a:t>+</a:t>
            </a:r>
            <a:r>
              <a:rPr lang="zh-CN" altLang="en-US" dirty="0" smtClean="0"/>
              <a:t>对象</a:t>
            </a:r>
            <a:r>
              <a:rPr lang="en-US" altLang="zh-CN" dirty="0" smtClean="0"/>
              <a:t>==》</a:t>
            </a:r>
            <a:r>
              <a:rPr lang="zh-CN" altLang="en-US" dirty="0" smtClean="0"/>
              <a:t>对象的状态</a:t>
            </a:r>
            <a:endParaRPr lang="en-US" altLang="zh-CN" dirty="0" smtClean="0"/>
          </a:p>
          <a:p>
            <a:pPr lvl="1"/>
            <a:r>
              <a:rPr lang="zh-CN" altLang="en-US" dirty="0" smtClean="0"/>
              <a:t>不存在纯粹的方法调用，而是请求一个对象的服务</a:t>
            </a:r>
            <a:endParaRPr lang="en-US" altLang="zh-CN" dirty="0" smtClean="0"/>
          </a:p>
          <a:p>
            <a:pPr lvl="2"/>
            <a:r>
              <a:rPr lang="en-US" altLang="zh-CN" dirty="0" smtClean="0"/>
              <a:t>static</a:t>
            </a:r>
            <a:r>
              <a:rPr lang="zh-CN" altLang="en-US" dirty="0" smtClean="0"/>
              <a:t>方法 </a:t>
            </a:r>
            <a:r>
              <a:rPr lang="en-US" altLang="zh-CN" dirty="0" smtClean="0"/>
              <a:t>vs non-static</a:t>
            </a:r>
            <a:r>
              <a:rPr lang="zh-CN" altLang="en-US" dirty="0" smtClean="0"/>
              <a:t>方法</a:t>
            </a:r>
            <a:endParaRPr lang="en-US" altLang="zh-CN" dirty="0" smtClean="0"/>
          </a:p>
          <a:p>
            <a:pPr lvl="1"/>
            <a:r>
              <a:rPr lang="zh-CN" altLang="en-US" dirty="0" smtClean="0"/>
              <a:t>方法断点在调试时会出现多种上下文场景</a:t>
            </a:r>
            <a:endParaRPr lang="en-US" altLang="zh-CN" dirty="0" smtClean="0"/>
          </a:p>
          <a:p>
            <a:pPr lvl="2"/>
            <a:r>
              <a:rPr lang="zh-CN" altLang="en-US" dirty="0" smtClean="0"/>
              <a:t>在执行不同对象的方法</a:t>
            </a:r>
            <a:endParaRPr lang="en-US" altLang="zh-CN" dirty="0" smtClean="0"/>
          </a:p>
          <a:p>
            <a:pPr lvl="2"/>
            <a:r>
              <a:rPr lang="zh-CN" altLang="en-US" dirty="0" smtClean="0"/>
              <a:t>查看</a:t>
            </a:r>
            <a:r>
              <a:rPr lang="en-US" altLang="zh-CN" dirty="0" smtClean="0"/>
              <a:t>this</a:t>
            </a:r>
            <a:r>
              <a:rPr lang="zh-CN" altLang="en-US" dirty="0" smtClean="0"/>
              <a:t>变量</a:t>
            </a:r>
            <a:endParaRPr lang="en-US" altLang="zh-CN" dirty="0" smtClean="0"/>
          </a:p>
        </p:txBody>
      </p:sp>
    </p:spTree>
    <p:extLst>
      <p:ext uri="{BB962C8B-B14F-4D97-AF65-F5344CB8AC3E}">
        <p14:creationId xmlns:p14="http://schemas.microsoft.com/office/powerpoint/2010/main" val="1240062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r>
              <a:rPr lang="zh-CN" altLang="en-US" dirty="0"/>
              <a:t>训练要点分析</a:t>
            </a:r>
          </a:p>
        </p:txBody>
      </p:sp>
      <p:sp>
        <p:nvSpPr>
          <p:cNvPr id="3" name="内容占位符 2"/>
          <p:cNvSpPr>
            <a:spLocks noGrp="1"/>
          </p:cNvSpPr>
          <p:nvPr>
            <p:ph idx="1"/>
          </p:nvPr>
        </p:nvSpPr>
        <p:spPr/>
        <p:txBody>
          <a:bodyPr/>
          <a:lstStyle/>
          <a:p>
            <a:r>
              <a:rPr lang="zh-CN" altLang="en-US" dirty="0"/>
              <a:t>初步认识输入处理与程序鲁棒性的</a:t>
            </a:r>
            <a:r>
              <a:rPr lang="zh-CN" altLang="en-US" dirty="0" smtClean="0"/>
              <a:t>关系</a:t>
            </a:r>
            <a:endParaRPr lang="en-US" altLang="zh-CN" dirty="0" smtClean="0"/>
          </a:p>
          <a:p>
            <a:pPr lvl="1"/>
            <a:r>
              <a:rPr lang="zh-CN" altLang="en-US" dirty="0" smtClean="0"/>
              <a:t>用户输入处理是软件的重要组成部分</a:t>
            </a:r>
            <a:endParaRPr lang="en-US" altLang="zh-CN" dirty="0" smtClean="0"/>
          </a:p>
          <a:p>
            <a:pPr lvl="2"/>
            <a:r>
              <a:rPr lang="zh-CN" altLang="en-US" dirty="0" smtClean="0"/>
              <a:t>鲁棒性、性能、用户体验</a:t>
            </a:r>
            <a:endParaRPr lang="en-US" altLang="zh-CN" dirty="0" smtClean="0"/>
          </a:p>
          <a:p>
            <a:pPr lvl="1"/>
            <a:r>
              <a:rPr lang="zh-CN" altLang="en-US" dirty="0" smtClean="0"/>
              <a:t>用户输入的主要形态</a:t>
            </a:r>
            <a:endParaRPr lang="en-US" altLang="zh-CN" dirty="0" smtClean="0"/>
          </a:p>
          <a:p>
            <a:pPr lvl="2"/>
            <a:r>
              <a:rPr lang="zh-CN" altLang="en-US" dirty="0" smtClean="0"/>
              <a:t>流输入：语音流、视频流等</a:t>
            </a:r>
            <a:endParaRPr lang="en-US" altLang="zh-CN" dirty="0" smtClean="0"/>
          </a:p>
          <a:p>
            <a:pPr lvl="2"/>
            <a:r>
              <a:rPr lang="zh-CN" altLang="en-US" dirty="0" smtClean="0"/>
              <a:t>被动的非结构化输入：图片</a:t>
            </a:r>
            <a:endParaRPr lang="en-US" altLang="zh-CN" dirty="0" smtClean="0"/>
          </a:p>
          <a:p>
            <a:pPr lvl="2"/>
            <a:r>
              <a:rPr lang="zh-CN" altLang="en-US" dirty="0"/>
              <a:t>被动</a:t>
            </a:r>
            <a:r>
              <a:rPr lang="zh-CN" altLang="en-US" dirty="0" smtClean="0"/>
              <a:t>的结构化输入：结构化文本</a:t>
            </a:r>
            <a:endParaRPr lang="en-US" altLang="zh-CN" dirty="0" smtClean="0"/>
          </a:p>
          <a:p>
            <a:pPr lvl="2"/>
            <a:r>
              <a:rPr lang="zh-CN" altLang="en-US" dirty="0" smtClean="0"/>
              <a:t>被动的控制输入：中断</a:t>
            </a:r>
            <a:endParaRPr lang="en-US" altLang="zh-CN" dirty="0" smtClean="0"/>
          </a:p>
          <a:p>
            <a:pPr lvl="2"/>
            <a:r>
              <a:rPr lang="zh-CN" altLang="en-US" dirty="0" smtClean="0"/>
              <a:t>主动的非结构化输入：利用设备捕捉图片</a:t>
            </a:r>
            <a:endParaRPr lang="en-US" altLang="zh-CN" dirty="0" smtClean="0"/>
          </a:p>
          <a:p>
            <a:pPr lvl="2"/>
            <a:r>
              <a:rPr lang="zh-CN" altLang="en-US" dirty="0" smtClean="0"/>
              <a:t>主动的结构化输入：利用</a:t>
            </a:r>
            <a:r>
              <a:rPr lang="en-US" altLang="zh-CN" dirty="0" smtClean="0"/>
              <a:t>GUI</a:t>
            </a:r>
            <a:r>
              <a:rPr lang="zh-CN" altLang="en-US" dirty="0" smtClean="0"/>
              <a:t>等获取用户输入</a:t>
            </a:r>
            <a:endParaRPr lang="en-US" altLang="zh-CN" dirty="0" smtClean="0"/>
          </a:p>
          <a:p>
            <a:pPr lvl="2"/>
            <a:r>
              <a:rPr lang="zh-CN" altLang="en-US" dirty="0" smtClean="0"/>
              <a:t>主动的控制输入：端口监听</a:t>
            </a:r>
            <a:endParaRPr lang="zh-CN" altLang="en-US" dirty="0"/>
          </a:p>
        </p:txBody>
      </p:sp>
    </p:spTree>
    <p:extLst>
      <p:ext uri="{BB962C8B-B14F-4D97-AF65-F5344CB8AC3E}">
        <p14:creationId xmlns:p14="http://schemas.microsoft.com/office/powerpoint/2010/main" val="1704137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r>
              <a:rPr lang="zh-CN" altLang="en-US" dirty="0"/>
              <a:t>训练要点分析</a:t>
            </a:r>
          </a:p>
        </p:txBody>
      </p:sp>
      <p:sp>
        <p:nvSpPr>
          <p:cNvPr id="3" name="内容占位符 2"/>
          <p:cNvSpPr>
            <a:spLocks noGrp="1"/>
          </p:cNvSpPr>
          <p:nvPr>
            <p:ph idx="1"/>
          </p:nvPr>
        </p:nvSpPr>
        <p:spPr/>
        <p:txBody>
          <a:bodyPr/>
          <a:lstStyle/>
          <a:p>
            <a:r>
              <a:rPr lang="zh-CN" altLang="en-US" dirty="0"/>
              <a:t>初步认识输入处理与程序鲁棒性的</a:t>
            </a:r>
            <a:r>
              <a:rPr lang="zh-CN" altLang="en-US" dirty="0" smtClean="0"/>
              <a:t>关系</a:t>
            </a:r>
            <a:endParaRPr lang="en-US" altLang="zh-CN" dirty="0" smtClean="0"/>
          </a:p>
          <a:p>
            <a:pPr lvl="1"/>
            <a:r>
              <a:rPr lang="zh-CN" altLang="en-US" dirty="0" smtClean="0"/>
              <a:t>鲁棒性的内涵</a:t>
            </a:r>
            <a:endParaRPr lang="en-US" altLang="zh-CN" dirty="0" smtClean="0"/>
          </a:p>
          <a:p>
            <a:pPr lvl="2"/>
            <a:r>
              <a:rPr lang="zh-CN" altLang="en-US" dirty="0" smtClean="0"/>
              <a:t>程序在任何情况下都能保持自身不崩溃的特性</a:t>
            </a:r>
            <a:endParaRPr lang="en-US" altLang="zh-CN" dirty="0" smtClean="0"/>
          </a:p>
          <a:p>
            <a:pPr lvl="2"/>
            <a:r>
              <a:rPr lang="zh-CN" altLang="en-US" dirty="0" smtClean="0"/>
              <a:t>程序能够主动识别输入异常的特性</a:t>
            </a:r>
            <a:endParaRPr lang="en-US" altLang="zh-CN" dirty="0" smtClean="0"/>
          </a:p>
          <a:p>
            <a:pPr lvl="2"/>
            <a:r>
              <a:rPr lang="zh-CN" altLang="en-US" dirty="0" smtClean="0"/>
              <a:t>程序能够正确处理有效输入的特性</a:t>
            </a:r>
            <a:endParaRPr lang="en-US" altLang="zh-CN" dirty="0" smtClean="0"/>
          </a:p>
          <a:p>
            <a:pPr lvl="1"/>
            <a:r>
              <a:rPr lang="zh-CN" altLang="en-US" dirty="0" smtClean="0"/>
              <a:t>如何识别输入中的无效内容？</a:t>
            </a:r>
            <a:endParaRPr lang="en-US" altLang="zh-CN" dirty="0" smtClean="0"/>
          </a:p>
          <a:p>
            <a:pPr lvl="1"/>
            <a:r>
              <a:rPr lang="zh-CN" altLang="en-US" dirty="0"/>
              <a:t>识别</a:t>
            </a:r>
            <a:r>
              <a:rPr lang="zh-CN" altLang="en-US" dirty="0" smtClean="0"/>
              <a:t>到输入异常</a:t>
            </a:r>
            <a:r>
              <a:rPr lang="en-US" altLang="zh-CN" dirty="0" smtClean="0"/>
              <a:t>/</a:t>
            </a:r>
            <a:r>
              <a:rPr lang="zh-CN" altLang="en-US" dirty="0" smtClean="0"/>
              <a:t>程序运行中的状态异常该怎么办？</a:t>
            </a:r>
            <a:endParaRPr lang="zh-CN" altLang="en-US" dirty="0"/>
          </a:p>
        </p:txBody>
      </p:sp>
    </p:spTree>
    <p:extLst>
      <p:ext uri="{BB962C8B-B14F-4D97-AF65-F5344CB8AC3E}">
        <p14:creationId xmlns:p14="http://schemas.microsoft.com/office/powerpoint/2010/main" val="2724092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r>
              <a:rPr lang="zh-CN" altLang="en-US" dirty="0"/>
              <a:t>训练要点分析</a:t>
            </a:r>
          </a:p>
        </p:txBody>
      </p:sp>
      <p:sp>
        <p:nvSpPr>
          <p:cNvPr id="3" name="内容占位符 2"/>
          <p:cNvSpPr>
            <a:spLocks noGrp="1"/>
          </p:cNvSpPr>
          <p:nvPr>
            <p:ph idx="1"/>
          </p:nvPr>
        </p:nvSpPr>
        <p:spPr/>
        <p:txBody>
          <a:bodyPr>
            <a:normAutofit/>
          </a:bodyPr>
          <a:lstStyle/>
          <a:p>
            <a:r>
              <a:rPr lang="zh-CN" altLang="en-US" dirty="0" smtClean="0"/>
              <a:t>初步掌握结构化输入的处理技巧</a:t>
            </a:r>
            <a:endParaRPr lang="en-US" altLang="zh-CN" dirty="0" smtClean="0"/>
          </a:p>
          <a:p>
            <a:pPr lvl="1"/>
            <a:r>
              <a:rPr lang="zh-CN" altLang="en-US" dirty="0" smtClean="0"/>
              <a:t>“结构化”指什么？</a:t>
            </a:r>
            <a:endParaRPr lang="en-US" altLang="zh-CN" dirty="0" smtClean="0"/>
          </a:p>
          <a:p>
            <a:pPr lvl="2"/>
            <a:r>
              <a:rPr lang="zh-CN" altLang="en-US" dirty="0" smtClean="0"/>
              <a:t>任何输入都具有结构</a:t>
            </a:r>
            <a:endParaRPr lang="en-US" altLang="zh-CN" dirty="0" smtClean="0"/>
          </a:p>
          <a:p>
            <a:pPr lvl="3"/>
            <a:r>
              <a:rPr lang="zh-CN" altLang="en-US" dirty="0" smtClean="0"/>
              <a:t>图片：矩阵</a:t>
            </a:r>
            <a:endParaRPr lang="en-US" altLang="zh-CN" dirty="0" smtClean="0"/>
          </a:p>
          <a:p>
            <a:pPr lvl="3"/>
            <a:r>
              <a:rPr lang="zh-CN" altLang="en-US" dirty="0" smtClean="0"/>
              <a:t>自然语言文本：字符串</a:t>
            </a:r>
            <a:endParaRPr lang="en-US" altLang="zh-CN" dirty="0" smtClean="0"/>
          </a:p>
          <a:p>
            <a:pPr lvl="3"/>
            <a:r>
              <a:rPr lang="zh-CN" altLang="en-US" dirty="0" smtClean="0"/>
              <a:t>音频：字节流</a:t>
            </a:r>
            <a:endParaRPr lang="en-US" altLang="zh-CN" dirty="0" smtClean="0"/>
          </a:p>
          <a:p>
            <a:pPr lvl="2"/>
            <a:r>
              <a:rPr lang="zh-CN" altLang="en-US" dirty="0" smtClean="0"/>
              <a:t>能够从结构中清晰提取出一定模式的输入</a:t>
            </a:r>
            <a:endParaRPr lang="en-US" altLang="zh-CN" dirty="0"/>
          </a:p>
          <a:p>
            <a:pPr lvl="1"/>
            <a:r>
              <a:rPr lang="zh-CN" altLang="en-US" dirty="0" smtClean="0"/>
              <a:t>结构模式</a:t>
            </a:r>
            <a:endParaRPr lang="en-US" altLang="zh-CN" dirty="0" smtClean="0"/>
          </a:p>
          <a:p>
            <a:pPr lvl="2"/>
            <a:r>
              <a:rPr lang="zh-CN" altLang="en-US" dirty="0" smtClean="0"/>
              <a:t>不论输入长度如何变化，普遍适用于输入的每个片段</a:t>
            </a:r>
            <a:endParaRPr lang="en-US" altLang="zh-CN" dirty="0" smtClean="0"/>
          </a:p>
          <a:p>
            <a:pPr lvl="2"/>
            <a:r>
              <a:rPr lang="zh-CN" altLang="en-US" dirty="0" smtClean="0"/>
              <a:t>结构模式不依赖于输入的内容变化</a:t>
            </a:r>
            <a:endParaRPr lang="en-US" altLang="zh-CN" dirty="0" smtClean="0"/>
          </a:p>
          <a:p>
            <a:pPr lvl="1"/>
            <a:r>
              <a:rPr lang="zh-CN" altLang="en-US" dirty="0" smtClean="0"/>
              <a:t>使用正则表达式来显示表达相应的结构模式</a:t>
            </a:r>
            <a:endParaRPr lang="en-US" altLang="zh-CN" dirty="0" smtClean="0"/>
          </a:p>
          <a:p>
            <a:pPr lvl="2"/>
            <a:r>
              <a:rPr lang="zh-CN" altLang="en-US" dirty="0" smtClean="0"/>
              <a:t>正则表达式也有相应的处理极限：注意它会抛出的异常</a:t>
            </a:r>
            <a:endParaRPr lang="zh-CN" altLang="en-US" dirty="0"/>
          </a:p>
        </p:txBody>
      </p:sp>
    </p:spTree>
    <p:extLst>
      <p:ext uri="{BB962C8B-B14F-4D97-AF65-F5344CB8AC3E}">
        <p14:creationId xmlns:p14="http://schemas.microsoft.com/office/powerpoint/2010/main" val="1941267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a:t>
            </a:r>
            <a:r>
              <a:rPr lang="zh-CN" altLang="en-US" dirty="0" smtClean="0"/>
              <a:t>共性问题分析</a:t>
            </a:r>
            <a:endParaRPr lang="zh-CN" altLang="en-US" dirty="0"/>
          </a:p>
        </p:txBody>
      </p:sp>
      <p:sp>
        <p:nvSpPr>
          <p:cNvPr id="3" name="内容占位符 2"/>
          <p:cNvSpPr>
            <a:spLocks noGrp="1"/>
          </p:cNvSpPr>
          <p:nvPr>
            <p:ph idx="1"/>
          </p:nvPr>
        </p:nvSpPr>
        <p:spPr/>
        <p:txBody>
          <a:bodyPr>
            <a:noAutofit/>
          </a:bodyPr>
          <a:lstStyle/>
          <a:p>
            <a:r>
              <a:rPr lang="zh-CN" altLang="en-US" sz="2000" dirty="0" smtClean="0"/>
              <a:t>“单个方法规模过大</a:t>
            </a:r>
            <a:endParaRPr lang="en-US" altLang="zh-CN" sz="2000" dirty="0" smtClean="0"/>
          </a:p>
          <a:p>
            <a:pPr lvl="1"/>
            <a:r>
              <a:rPr lang="zh-CN" altLang="en-US" sz="1600" dirty="0" smtClean="0"/>
              <a:t>达到</a:t>
            </a:r>
            <a:r>
              <a:rPr lang="en-US" altLang="zh-CN" sz="1600" dirty="0" smtClean="0"/>
              <a:t>400</a:t>
            </a:r>
            <a:r>
              <a:rPr lang="zh-CN" altLang="en-US" sz="1600" dirty="0" smtClean="0"/>
              <a:t>行的</a:t>
            </a:r>
            <a:r>
              <a:rPr lang="en-US" altLang="zh-CN" sz="1600" dirty="0" smtClean="0"/>
              <a:t>main</a:t>
            </a:r>
            <a:r>
              <a:rPr lang="zh-CN" altLang="en-US" sz="1600" dirty="0" smtClean="0"/>
              <a:t>方法，几乎实现全部功能</a:t>
            </a:r>
            <a:endParaRPr lang="en-US" altLang="zh-CN" sz="1600" dirty="0" smtClean="0"/>
          </a:p>
          <a:p>
            <a:r>
              <a:rPr lang="zh-CN" altLang="en-US" sz="2000" dirty="0"/>
              <a:t>多项式</a:t>
            </a:r>
            <a:r>
              <a:rPr lang="zh-CN" altLang="en-US" sz="2000" dirty="0" smtClean="0"/>
              <a:t>类同时处理输入内容的有效性和多项式运算</a:t>
            </a:r>
            <a:r>
              <a:rPr lang="en-US" altLang="zh-CN" sz="2000" dirty="0" smtClean="0"/>
              <a:t>---</a:t>
            </a:r>
            <a:r>
              <a:rPr lang="zh-CN" altLang="en-US" sz="2000" dirty="0" smtClean="0"/>
              <a:t>输入处理与业务不分离</a:t>
            </a:r>
            <a:endParaRPr lang="zh-CN" altLang="en-US" sz="1800" dirty="0" smtClean="0"/>
          </a:p>
          <a:p>
            <a:r>
              <a:rPr lang="zh-CN" altLang="en-US" sz="2000" dirty="0" smtClean="0"/>
              <a:t>“数豆子”式、枚举式输入有效性检查处理</a:t>
            </a:r>
            <a:endParaRPr lang="en-US" altLang="zh-CN" sz="2000" dirty="0" smtClean="0"/>
          </a:p>
          <a:p>
            <a:pPr lvl="1"/>
            <a:r>
              <a:rPr lang="zh-CN" altLang="en-US" sz="1800" dirty="0" smtClean="0"/>
              <a:t>逐个字符进行处理，大量的</a:t>
            </a:r>
            <a:r>
              <a:rPr lang="en-US" altLang="zh-CN" sz="1800" dirty="0" smtClean="0"/>
              <a:t>if</a:t>
            </a:r>
            <a:r>
              <a:rPr lang="zh-CN" altLang="en-US" sz="1800" dirty="0" smtClean="0"/>
              <a:t>、</a:t>
            </a:r>
            <a:r>
              <a:rPr lang="en-US" altLang="zh-CN" sz="1800" dirty="0" smtClean="0"/>
              <a:t>for</a:t>
            </a:r>
            <a:r>
              <a:rPr lang="zh-CN" altLang="en-US" sz="1800" dirty="0" smtClean="0"/>
              <a:t>、</a:t>
            </a:r>
            <a:r>
              <a:rPr lang="en-US" altLang="zh-CN" sz="1800" dirty="0" smtClean="0"/>
              <a:t>while</a:t>
            </a:r>
            <a:r>
              <a:rPr lang="zh-CN" altLang="en-US" sz="1800" dirty="0" smtClean="0"/>
              <a:t>嵌套</a:t>
            </a:r>
            <a:endParaRPr lang="en-US" altLang="zh-CN" sz="1800" dirty="0" smtClean="0"/>
          </a:p>
          <a:p>
            <a:pPr lvl="1"/>
            <a:r>
              <a:rPr lang="zh-CN" altLang="en-US" sz="1800" dirty="0" smtClean="0"/>
              <a:t>达到近</a:t>
            </a:r>
            <a:r>
              <a:rPr lang="en-US" altLang="zh-CN" sz="1800" dirty="0" smtClean="0"/>
              <a:t>10</a:t>
            </a:r>
            <a:r>
              <a:rPr lang="zh-CN" altLang="en-US" sz="1800" dirty="0" smtClean="0"/>
              <a:t>层</a:t>
            </a:r>
            <a:endParaRPr lang="en-US" altLang="zh-CN" sz="1800" dirty="0" smtClean="0"/>
          </a:p>
          <a:p>
            <a:r>
              <a:rPr lang="zh-CN" altLang="en-US" sz="2200" smtClean="0"/>
              <a:t>有些类从输入处理到输出，有些类只是简单保存一个数据</a:t>
            </a:r>
            <a:endParaRPr lang="en-US" altLang="zh-CN" sz="2200" dirty="0" smtClean="0"/>
          </a:p>
          <a:p>
            <a:r>
              <a:rPr lang="zh-CN" altLang="en-US" sz="2000" dirty="0" smtClean="0"/>
              <a:t>分类的返回值，但是调用时未做分类处理</a:t>
            </a:r>
            <a:endParaRPr lang="en-US" altLang="zh-CN" sz="2000" dirty="0" smtClean="0"/>
          </a:p>
          <a:p>
            <a:pPr lvl="1"/>
            <a:r>
              <a:rPr lang="zh-CN" altLang="en-US" sz="1800" dirty="0" smtClean="0"/>
              <a:t>隐含的鲁棒性风险</a:t>
            </a:r>
            <a:endParaRPr lang="en-US" altLang="zh-CN" sz="1800" dirty="0" smtClean="0"/>
          </a:p>
          <a:p>
            <a:r>
              <a:rPr lang="zh-CN" altLang="en-US" sz="2000" dirty="0"/>
              <a:t>变量命名未能体现其语义</a:t>
            </a:r>
            <a:endParaRPr lang="en-US" altLang="zh-CN" sz="2000" dirty="0"/>
          </a:p>
          <a:p>
            <a:pPr lvl="1"/>
            <a:r>
              <a:rPr lang="zh-CN" altLang="en-US" sz="1800" dirty="0"/>
              <a:t>如</a:t>
            </a:r>
            <a:r>
              <a:rPr lang="en-US" altLang="zh-CN" sz="1800" dirty="0" err="1"/>
              <a:t>str</a:t>
            </a:r>
            <a:r>
              <a:rPr lang="en-US" altLang="zh-CN" sz="1800" dirty="0"/>
              <a:t>, m</a:t>
            </a:r>
            <a:r>
              <a:rPr lang="zh-CN" altLang="en-US" sz="1800" dirty="0" smtClean="0"/>
              <a:t>等</a:t>
            </a:r>
            <a:endParaRPr lang="en-US" altLang="zh-CN" sz="2200" dirty="0" smtClean="0"/>
          </a:p>
        </p:txBody>
      </p:sp>
    </p:spTree>
    <p:extLst>
      <p:ext uri="{BB962C8B-B14F-4D97-AF65-F5344CB8AC3E}">
        <p14:creationId xmlns:p14="http://schemas.microsoft.com/office/powerpoint/2010/main" val="3975626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a:t>
            </a:r>
            <a:r>
              <a:rPr lang="zh-CN" altLang="en-US" dirty="0" smtClean="0"/>
              <a:t>建议设计</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1653901" y="1747838"/>
            <a:ext cx="9115425" cy="4429125"/>
          </a:xfrm>
          <a:prstGeom prst="rect">
            <a:avLst/>
          </a:prstGeom>
        </p:spPr>
      </p:pic>
    </p:spTree>
    <p:extLst>
      <p:ext uri="{BB962C8B-B14F-4D97-AF65-F5344CB8AC3E}">
        <p14:creationId xmlns:p14="http://schemas.microsoft.com/office/powerpoint/2010/main" val="3673504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2</a:t>
            </a:r>
            <a:r>
              <a:rPr lang="zh-CN" altLang="en-US" dirty="0" smtClean="0"/>
              <a:t>设计建议</a:t>
            </a:r>
            <a:endParaRPr lang="zh-CN" altLang="en-US" dirty="0"/>
          </a:p>
        </p:txBody>
      </p:sp>
      <p:sp>
        <p:nvSpPr>
          <p:cNvPr id="4" name="矩形 3"/>
          <p:cNvSpPr/>
          <p:nvPr/>
        </p:nvSpPr>
        <p:spPr>
          <a:xfrm>
            <a:off x="4991099" y="1902207"/>
            <a:ext cx="2151530" cy="8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调度器类</a:t>
            </a:r>
            <a:endParaRPr lang="zh-CN" altLang="en-US" sz="3200" dirty="0"/>
          </a:p>
        </p:txBody>
      </p:sp>
      <p:sp>
        <p:nvSpPr>
          <p:cNvPr id="5" name="矩形 4"/>
          <p:cNvSpPr/>
          <p:nvPr/>
        </p:nvSpPr>
        <p:spPr>
          <a:xfrm>
            <a:off x="784415" y="1902207"/>
            <a:ext cx="2151530" cy="8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电梯类</a:t>
            </a:r>
            <a:endParaRPr lang="zh-CN" altLang="en-US" sz="3200" dirty="0"/>
          </a:p>
        </p:txBody>
      </p:sp>
      <p:sp>
        <p:nvSpPr>
          <p:cNvPr id="6" name="矩形 5"/>
          <p:cNvSpPr/>
          <p:nvPr/>
        </p:nvSpPr>
        <p:spPr>
          <a:xfrm>
            <a:off x="4764741" y="3506889"/>
            <a:ext cx="2604247" cy="8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请求</a:t>
            </a:r>
            <a:r>
              <a:rPr lang="zh-CN" altLang="en-US" sz="3200" dirty="0" smtClean="0"/>
              <a:t>队列类</a:t>
            </a:r>
            <a:endParaRPr lang="zh-CN" altLang="en-US" sz="3200" dirty="0"/>
          </a:p>
        </p:txBody>
      </p:sp>
      <p:sp>
        <p:nvSpPr>
          <p:cNvPr id="7" name="矩形 6"/>
          <p:cNvSpPr/>
          <p:nvPr/>
        </p:nvSpPr>
        <p:spPr>
          <a:xfrm>
            <a:off x="9323289" y="3506889"/>
            <a:ext cx="2151530" cy="8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请求</a:t>
            </a:r>
            <a:r>
              <a:rPr lang="zh-CN" altLang="en-US" sz="3200" dirty="0" smtClean="0"/>
              <a:t>类</a:t>
            </a:r>
            <a:endParaRPr lang="zh-CN" altLang="en-US" sz="3200" dirty="0"/>
          </a:p>
        </p:txBody>
      </p:sp>
      <p:cxnSp>
        <p:nvCxnSpPr>
          <p:cNvPr id="9" name="直接箭头连接符 8"/>
          <p:cNvCxnSpPr>
            <a:stCxn id="4" idx="1"/>
            <a:endCxn id="5" idx="3"/>
          </p:cNvCxnSpPr>
          <p:nvPr/>
        </p:nvCxnSpPr>
        <p:spPr>
          <a:xfrm flipH="1">
            <a:off x="2935945" y="2312342"/>
            <a:ext cx="20551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p:cNvCxnSpPr>
            <a:stCxn id="4" idx="2"/>
            <a:endCxn id="6" idx="0"/>
          </p:cNvCxnSpPr>
          <p:nvPr/>
        </p:nvCxnSpPr>
        <p:spPr>
          <a:xfrm>
            <a:off x="6066864" y="2722477"/>
            <a:ext cx="1" cy="784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p:cNvCxnSpPr>
            <a:stCxn id="6" idx="3"/>
            <a:endCxn id="7" idx="1"/>
          </p:cNvCxnSpPr>
          <p:nvPr/>
        </p:nvCxnSpPr>
        <p:spPr>
          <a:xfrm>
            <a:off x="7368988" y="3917024"/>
            <a:ext cx="19543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3254188" y="1781184"/>
            <a:ext cx="1385047" cy="369332"/>
          </a:xfrm>
          <a:prstGeom prst="rect">
            <a:avLst/>
          </a:prstGeom>
          <a:noFill/>
        </p:spPr>
        <p:txBody>
          <a:bodyPr wrap="square" rtlCol="0">
            <a:spAutoFit/>
          </a:bodyPr>
          <a:lstStyle/>
          <a:p>
            <a:r>
              <a:rPr lang="zh-CN" altLang="en-US" dirty="0" smtClean="0"/>
              <a:t>发出指令</a:t>
            </a:r>
            <a:endParaRPr lang="zh-CN" altLang="en-US" dirty="0"/>
          </a:p>
        </p:txBody>
      </p:sp>
      <p:sp>
        <p:nvSpPr>
          <p:cNvPr id="16" name="文本框 15"/>
          <p:cNvSpPr txBox="1"/>
          <p:nvPr/>
        </p:nvSpPr>
        <p:spPr>
          <a:xfrm>
            <a:off x="6095989" y="2901768"/>
            <a:ext cx="1385047" cy="369332"/>
          </a:xfrm>
          <a:prstGeom prst="rect">
            <a:avLst/>
          </a:prstGeom>
          <a:noFill/>
        </p:spPr>
        <p:txBody>
          <a:bodyPr wrap="square" rtlCol="0">
            <a:spAutoFit/>
          </a:bodyPr>
          <a:lstStyle/>
          <a:p>
            <a:r>
              <a:rPr lang="zh-CN" altLang="en-US" dirty="0" smtClean="0"/>
              <a:t>访问请求</a:t>
            </a:r>
            <a:endParaRPr lang="zh-CN" altLang="en-US" dirty="0"/>
          </a:p>
        </p:txBody>
      </p:sp>
      <p:sp>
        <p:nvSpPr>
          <p:cNvPr id="17" name="文本框 16"/>
          <p:cNvSpPr txBox="1"/>
          <p:nvPr/>
        </p:nvSpPr>
        <p:spPr>
          <a:xfrm>
            <a:off x="7752229" y="3547692"/>
            <a:ext cx="1385047" cy="369332"/>
          </a:xfrm>
          <a:prstGeom prst="rect">
            <a:avLst/>
          </a:prstGeom>
          <a:noFill/>
        </p:spPr>
        <p:txBody>
          <a:bodyPr wrap="square" rtlCol="0">
            <a:spAutoFit/>
          </a:bodyPr>
          <a:lstStyle/>
          <a:p>
            <a:r>
              <a:rPr lang="zh-CN" altLang="en-US" dirty="0" smtClean="0"/>
              <a:t>管理请求</a:t>
            </a:r>
            <a:endParaRPr lang="zh-CN" altLang="en-US" dirty="0"/>
          </a:p>
        </p:txBody>
      </p:sp>
      <p:sp>
        <p:nvSpPr>
          <p:cNvPr id="26" name="文本框 25"/>
          <p:cNvSpPr txBox="1"/>
          <p:nvPr/>
        </p:nvSpPr>
        <p:spPr>
          <a:xfrm>
            <a:off x="4268297" y="4784057"/>
            <a:ext cx="3212739" cy="1754326"/>
          </a:xfrm>
          <a:prstGeom prst="rect">
            <a:avLst/>
          </a:prstGeom>
          <a:noFill/>
        </p:spPr>
        <p:txBody>
          <a:bodyPr wrap="none" rtlCol="0">
            <a:spAutoFit/>
          </a:bodyPr>
          <a:lstStyle/>
          <a:p>
            <a:r>
              <a:rPr lang="zh-CN" altLang="en-US" dirty="0" smtClean="0"/>
              <a:t>建议：</a:t>
            </a:r>
            <a:endParaRPr lang="en-US" altLang="zh-CN" dirty="0" smtClean="0"/>
          </a:p>
          <a:p>
            <a:r>
              <a:rPr lang="en-US" altLang="zh-CN" dirty="0" smtClean="0"/>
              <a:t>(1)</a:t>
            </a:r>
            <a:r>
              <a:rPr lang="zh-CN" altLang="en-US" dirty="0" smtClean="0"/>
              <a:t>从输入读取请求</a:t>
            </a:r>
            <a:endParaRPr lang="en-US" altLang="zh-CN" dirty="0" smtClean="0"/>
          </a:p>
          <a:p>
            <a:r>
              <a:rPr lang="en-US" altLang="zh-CN" dirty="0" smtClean="0"/>
              <a:t>(2)</a:t>
            </a:r>
            <a:r>
              <a:rPr lang="zh-CN" altLang="en-US" dirty="0" smtClean="0"/>
              <a:t>构造请求对象</a:t>
            </a:r>
            <a:endParaRPr lang="en-US" altLang="zh-CN" dirty="0" smtClean="0"/>
          </a:p>
          <a:p>
            <a:r>
              <a:rPr lang="en-US" altLang="zh-CN" dirty="0" smtClean="0"/>
              <a:t>(3)</a:t>
            </a:r>
            <a:r>
              <a:rPr lang="zh-CN" altLang="en-US" dirty="0" smtClean="0"/>
              <a:t>加入到队列中</a:t>
            </a:r>
            <a:endParaRPr lang="en-US" altLang="zh-CN" dirty="0" smtClean="0"/>
          </a:p>
          <a:p>
            <a:r>
              <a:rPr lang="en-US" altLang="zh-CN" dirty="0" smtClean="0"/>
              <a:t>(4)</a:t>
            </a:r>
            <a:r>
              <a:rPr lang="zh-CN" altLang="en-US" dirty="0" smtClean="0"/>
              <a:t>启动调度</a:t>
            </a:r>
            <a:endParaRPr lang="en-US" altLang="zh-CN" dirty="0" smtClean="0"/>
          </a:p>
          <a:p>
            <a:r>
              <a:rPr lang="en-US" altLang="zh-CN" dirty="0" smtClean="0"/>
              <a:t>(5)</a:t>
            </a:r>
            <a:r>
              <a:rPr lang="zh-CN" altLang="en-US" dirty="0" smtClean="0"/>
              <a:t>记录电梯对象对请求的响应</a:t>
            </a:r>
            <a:endParaRPr lang="zh-CN" altLang="en-US" dirty="0"/>
          </a:p>
        </p:txBody>
      </p:sp>
      <p:sp>
        <p:nvSpPr>
          <p:cNvPr id="27" name="文本框 26"/>
          <p:cNvSpPr txBox="1"/>
          <p:nvPr/>
        </p:nvSpPr>
        <p:spPr>
          <a:xfrm>
            <a:off x="7752229" y="4880738"/>
            <a:ext cx="3982571" cy="1754326"/>
          </a:xfrm>
          <a:prstGeom prst="rect">
            <a:avLst/>
          </a:prstGeom>
          <a:noFill/>
        </p:spPr>
        <p:txBody>
          <a:bodyPr wrap="square" rtlCol="0">
            <a:spAutoFit/>
          </a:bodyPr>
          <a:lstStyle/>
          <a:p>
            <a:r>
              <a:rPr lang="en-US" altLang="zh-CN" b="1" dirty="0" smtClean="0"/>
              <a:t>Scheduler</a:t>
            </a:r>
            <a:r>
              <a:rPr lang="zh-CN" altLang="en-US" b="1" dirty="0" smtClean="0"/>
              <a:t>类有一个</a:t>
            </a:r>
            <a:r>
              <a:rPr lang="en-US" altLang="zh-CN" b="1" dirty="0" smtClean="0"/>
              <a:t>command</a:t>
            </a:r>
            <a:r>
              <a:rPr lang="zh-CN" altLang="en-US" b="1" dirty="0" smtClean="0"/>
              <a:t>方法，其结果是调用</a:t>
            </a:r>
            <a:r>
              <a:rPr lang="en-US" altLang="zh-CN" b="1" dirty="0" smtClean="0"/>
              <a:t>schedule</a:t>
            </a:r>
            <a:r>
              <a:rPr lang="zh-CN" altLang="en-US" b="1" dirty="0" smtClean="0"/>
              <a:t>方法获得当次调度请求，并交给电梯类响应。</a:t>
            </a:r>
            <a:endParaRPr lang="en-US" altLang="zh-CN" b="1" dirty="0" smtClean="0"/>
          </a:p>
          <a:p>
            <a:r>
              <a:rPr lang="en-US" altLang="zh-CN" b="1" dirty="0" smtClean="0"/>
              <a:t>Scheduler</a:t>
            </a:r>
            <a:r>
              <a:rPr lang="zh-CN" altLang="en-US" b="1" dirty="0" smtClean="0"/>
              <a:t>类的</a:t>
            </a:r>
            <a:r>
              <a:rPr lang="en-US" altLang="zh-CN" b="1" dirty="0"/>
              <a:t>schedule</a:t>
            </a:r>
            <a:r>
              <a:rPr lang="zh-CN" altLang="en-US" b="1" dirty="0" smtClean="0"/>
              <a:t>方法根据请求队列情况和电梯运行状态选择可调度的请求（本次作业采用傻瓜策略）。</a:t>
            </a:r>
            <a:endParaRPr lang="en-US" altLang="zh-CN" b="1" dirty="0" smtClean="0"/>
          </a:p>
        </p:txBody>
      </p:sp>
      <p:sp>
        <p:nvSpPr>
          <p:cNvPr id="3" name="矩形 2"/>
          <p:cNvSpPr/>
          <p:nvPr/>
        </p:nvSpPr>
        <p:spPr>
          <a:xfrm>
            <a:off x="6621163" y="104659"/>
            <a:ext cx="3361037" cy="133377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Testing tips:</a:t>
            </a:r>
          </a:p>
          <a:p>
            <a:pPr algn="ctr"/>
            <a:r>
              <a:rPr lang="en-US" altLang="zh-CN" dirty="0" smtClean="0"/>
              <a:t>(1)</a:t>
            </a:r>
            <a:r>
              <a:rPr lang="zh-CN" altLang="en-US" dirty="0" smtClean="0"/>
              <a:t>从请求队列状态和请求时间间隔角度来设计测试用例；</a:t>
            </a:r>
            <a:endParaRPr lang="en-US" altLang="zh-CN" dirty="0" smtClean="0"/>
          </a:p>
          <a:p>
            <a:pPr algn="ctr"/>
            <a:r>
              <a:rPr lang="en-US" altLang="zh-CN" dirty="0" smtClean="0"/>
              <a:t>(2)</a:t>
            </a:r>
            <a:r>
              <a:rPr lang="zh-CN" altLang="en-US" dirty="0" smtClean="0"/>
              <a:t>从输入有效性设计测试用例</a:t>
            </a:r>
            <a:r>
              <a:rPr lang="zh-CN" altLang="en-US" dirty="0"/>
              <a:t>。</a:t>
            </a:r>
            <a:endParaRPr lang="en-US" altLang="zh-CN" dirty="0" smtClean="0"/>
          </a:p>
        </p:txBody>
      </p:sp>
      <p:sp>
        <p:nvSpPr>
          <p:cNvPr id="8" name="文本框 7"/>
          <p:cNvSpPr txBox="1"/>
          <p:nvPr/>
        </p:nvSpPr>
        <p:spPr>
          <a:xfrm>
            <a:off x="784415" y="3547692"/>
            <a:ext cx="2469773"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dirty="0" smtClean="0"/>
              <a:t>不允许出现</a:t>
            </a:r>
            <a:r>
              <a:rPr lang="en-US" altLang="zh-CN" dirty="0" smtClean="0"/>
              <a:t>public</a:t>
            </a:r>
            <a:r>
              <a:rPr lang="zh-CN" altLang="en-US" dirty="0" smtClean="0"/>
              <a:t>属性！</a:t>
            </a:r>
            <a:endParaRPr lang="zh-CN" altLang="en-US" dirty="0"/>
          </a:p>
        </p:txBody>
      </p:sp>
      <p:sp>
        <p:nvSpPr>
          <p:cNvPr id="10" name="文本框 9"/>
          <p:cNvSpPr txBox="1"/>
          <p:nvPr/>
        </p:nvSpPr>
        <p:spPr>
          <a:xfrm>
            <a:off x="387493" y="4880738"/>
            <a:ext cx="3591383" cy="923330"/>
          </a:xfrm>
          <a:prstGeom prst="rect">
            <a:avLst/>
          </a:prstGeom>
          <a:noFill/>
        </p:spPr>
        <p:txBody>
          <a:bodyPr wrap="square" rtlCol="0">
            <a:spAutoFit/>
          </a:bodyPr>
          <a:lstStyle/>
          <a:p>
            <a:r>
              <a:rPr lang="zh-CN" altLang="en-US" dirty="0" smtClean="0"/>
              <a:t>电梯类与调度器类都需要了解电梯的运动状态和运动方向，采取什么措施来解决相同数据问题？</a:t>
            </a:r>
            <a:endParaRPr lang="zh-CN" altLang="en-US" dirty="0"/>
          </a:p>
        </p:txBody>
      </p:sp>
      <p:sp>
        <p:nvSpPr>
          <p:cNvPr id="12" name="灯片编号占位符 11"/>
          <p:cNvSpPr>
            <a:spLocks noGrp="1"/>
          </p:cNvSpPr>
          <p:nvPr>
            <p:ph type="sldNum" sz="quarter" idx="12"/>
          </p:nvPr>
        </p:nvSpPr>
        <p:spPr/>
        <p:txBody>
          <a:bodyPr/>
          <a:lstStyle/>
          <a:p>
            <a:fld id="{1BF7A81E-8226-4F9B-AE0B-F580D8772FF9}" type="slidenum">
              <a:rPr lang="zh-CN" altLang="en-US" smtClean="0"/>
              <a:t>16</a:t>
            </a:fld>
            <a:endParaRPr lang="zh-CN" altLang="en-US"/>
          </a:p>
        </p:txBody>
      </p:sp>
      <p:sp>
        <p:nvSpPr>
          <p:cNvPr id="20" name="矩形 19"/>
          <p:cNvSpPr/>
          <p:nvPr/>
        </p:nvSpPr>
        <p:spPr>
          <a:xfrm>
            <a:off x="9323289" y="1902207"/>
            <a:ext cx="2151530" cy="820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楼层类</a:t>
            </a:r>
            <a:endParaRPr lang="zh-CN" altLang="en-US" sz="3200" dirty="0"/>
          </a:p>
        </p:txBody>
      </p:sp>
      <p:cxnSp>
        <p:nvCxnSpPr>
          <p:cNvPr id="21" name="直接箭头连接符 20"/>
          <p:cNvCxnSpPr>
            <a:stCxn id="20" idx="2"/>
            <a:endCxn id="7" idx="0"/>
          </p:cNvCxnSpPr>
          <p:nvPr/>
        </p:nvCxnSpPr>
        <p:spPr>
          <a:xfrm>
            <a:off x="10399054" y="2722477"/>
            <a:ext cx="0" cy="7844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椭圆 21"/>
          <p:cNvSpPr/>
          <p:nvPr/>
        </p:nvSpPr>
        <p:spPr>
          <a:xfrm>
            <a:off x="7789431" y="1700563"/>
            <a:ext cx="383824" cy="396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789431" y="2556851"/>
            <a:ext cx="383824" cy="396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121669" y="1711089"/>
            <a:ext cx="1138902" cy="369332"/>
          </a:xfrm>
          <a:prstGeom prst="rect">
            <a:avLst/>
          </a:prstGeom>
        </p:spPr>
        <p:txBody>
          <a:bodyPr wrap="none">
            <a:spAutoFit/>
          </a:bodyPr>
          <a:lstStyle/>
          <a:p>
            <a:r>
              <a:rPr lang="en-US" altLang="zh-CN" b="1" dirty="0"/>
              <a:t>command</a:t>
            </a:r>
            <a:endParaRPr lang="zh-CN" altLang="en-US" dirty="0"/>
          </a:p>
        </p:txBody>
      </p:sp>
      <p:sp>
        <p:nvSpPr>
          <p:cNvPr id="24" name="矩形 23"/>
          <p:cNvSpPr/>
          <p:nvPr/>
        </p:nvSpPr>
        <p:spPr>
          <a:xfrm>
            <a:off x="8121669" y="2556850"/>
            <a:ext cx="1029449" cy="369332"/>
          </a:xfrm>
          <a:prstGeom prst="rect">
            <a:avLst/>
          </a:prstGeom>
        </p:spPr>
        <p:txBody>
          <a:bodyPr wrap="none">
            <a:spAutoFit/>
          </a:bodyPr>
          <a:lstStyle/>
          <a:p>
            <a:r>
              <a:rPr lang="en-US" altLang="zh-CN" b="1" dirty="0"/>
              <a:t>schedule</a:t>
            </a:r>
            <a:endParaRPr lang="zh-CN" altLang="en-US" dirty="0"/>
          </a:p>
        </p:txBody>
      </p:sp>
      <p:cxnSp>
        <p:nvCxnSpPr>
          <p:cNvPr id="28" name="直接箭头连接符 27"/>
          <p:cNvCxnSpPr>
            <a:stCxn id="4" idx="3"/>
            <a:endCxn id="22" idx="2"/>
          </p:cNvCxnSpPr>
          <p:nvPr/>
        </p:nvCxnSpPr>
        <p:spPr>
          <a:xfrm flipV="1">
            <a:off x="7142629" y="1898793"/>
            <a:ext cx="646802" cy="4135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p:cNvCxnSpPr>
            <a:stCxn id="4" idx="3"/>
            <a:endCxn id="25" idx="2"/>
          </p:cNvCxnSpPr>
          <p:nvPr/>
        </p:nvCxnSpPr>
        <p:spPr>
          <a:xfrm>
            <a:off x="7142629" y="2312342"/>
            <a:ext cx="646802" cy="4427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9053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2</a:t>
            </a:r>
            <a:r>
              <a:rPr lang="zh-CN" altLang="en-US" dirty="0"/>
              <a:t>训练要点分析</a:t>
            </a:r>
          </a:p>
        </p:txBody>
      </p:sp>
      <p:sp>
        <p:nvSpPr>
          <p:cNvPr id="3" name="内容占位符 2"/>
          <p:cNvSpPr>
            <a:spLocks noGrp="1"/>
          </p:cNvSpPr>
          <p:nvPr>
            <p:ph idx="1"/>
          </p:nvPr>
        </p:nvSpPr>
        <p:spPr/>
        <p:txBody>
          <a:bodyPr/>
          <a:lstStyle/>
          <a:p>
            <a:r>
              <a:rPr lang="zh-CN" altLang="en-US" dirty="0" smtClean="0"/>
              <a:t>如何把程序功能“均衡”分配给多个类</a:t>
            </a:r>
            <a:endParaRPr lang="en-US" altLang="zh-CN" dirty="0" smtClean="0"/>
          </a:p>
          <a:p>
            <a:r>
              <a:rPr lang="zh-CN" altLang="en-US" dirty="0" smtClean="0"/>
              <a:t>如何让多个类之间进行协同</a:t>
            </a:r>
            <a:endParaRPr lang="en-US" altLang="zh-CN" dirty="0" smtClean="0"/>
          </a:p>
          <a:p>
            <a:r>
              <a:rPr lang="zh-CN" altLang="en-US" dirty="0" smtClean="0"/>
              <a:t>初步熟悉基于队列的调度</a:t>
            </a:r>
            <a:endParaRPr lang="en-US" altLang="zh-CN" dirty="0" smtClean="0"/>
          </a:p>
          <a:p>
            <a:r>
              <a:rPr lang="zh-CN" altLang="en-US" dirty="0" smtClean="0"/>
              <a:t>初步了解另一种测试形态</a:t>
            </a:r>
            <a:endParaRPr lang="en-US" altLang="zh-CN" dirty="0" smtClean="0"/>
          </a:p>
          <a:p>
            <a:endParaRPr lang="zh-CN" altLang="en-US" dirty="0"/>
          </a:p>
        </p:txBody>
      </p:sp>
    </p:spTree>
    <p:extLst>
      <p:ext uri="{BB962C8B-B14F-4D97-AF65-F5344CB8AC3E}">
        <p14:creationId xmlns:p14="http://schemas.microsoft.com/office/powerpoint/2010/main" val="3990509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2</a:t>
            </a:r>
            <a:r>
              <a:rPr lang="zh-CN" altLang="en-US" dirty="0"/>
              <a:t>训练要点分析</a:t>
            </a:r>
          </a:p>
        </p:txBody>
      </p:sp>
      <p:sp>
        <p:nvSpPr>
          <p:cNvPr id="3" name="内容占位符 2"/>
          <p:cNvSpPr>
            <a:spLocks noGrp="1"/>
          </p:cNvSpPr>
          <p:nvPr>
            <p:ph idx="1"/>
          </p:nvPr>
        </p:nvSpPr>
        <p:spPr/>
        <p:txBody>
          <a:bodyPr/>
          <a:lstStyle/>
          <a:p>
            <a:r>
              <a:rPr lang="zh-CN" altLang="en-US" dirty="0"/>
              <a:t>如何把程序功能“均衡”分配给多个</a:t>
            </a:r>
            <a:r>
              <a:rPr lang="zh-CN" altLang="en-US" dirty="0" smtClean="0"/>
              <a:t>类</a:t>
            </a:r>
            <a:endParaRPr lang="en-US" altLang="zh-CN" dirty="0" smtClean="0"/>
          </a:p>
          <a:p>
            <a:pPr lvl="1"/>
            <a:r>
              <a:rPr lang="zh-CN" altLang="en-US" dirty="0" smtClean="0"/>
              <a:t>程序需求涉及多个实体或控制</a:t>
            </a:r>
            <a:endParaRPr lang="en-US" altLang="zh-CN" dirty="0" smtClean="0"/>
          </a:p>
          <a:p>
            <a:pPr lvl="1"/>
            <a:r>
              <a:rPr lang="zh-CN" altLang="en-US" dirty="0" smtClean="0"/>
              <a:t>程序功能开始增多，无法让一两个类来实现</a:t>
            </a:r>
            <a:endParaRPr lang="en-US" altLang="zh-CN" dirty="0" smtClean="0"/>
          </a:p>
          <a:p>
            <a:pPr lvl="1"/>
            <a:r>
              <a:rPr lang="zh-CN" altLang="en-US" dirty="0" smtClean="0"/>
              <a:t>避免出现两种类</a:t>
            </a:r>
            <a:endParaRPr lang="en-US" altLang="zh-CN" dirty="0" smtClean="0"/>
          </a:p>
          <a:p>
            <a:pPr lvl="2"/>
            <a:r>
              <a:rPr lang="en-US" altLang="zh-CN" dirty="0" smtClean="0"/>
              <a:t>God knowing everything</a:t>
            </a:r>
          </a:p>
          <a:p>
            <a:pPr lvl="2"/>
            <a:r>
              <a:rPr lang="en-US" altLang="zh-CN" dirty="0" smtClean="0"/>
              <a:t>Idiot knowing nothing</a:t>
            </a:r>
          </a:p>
          <a:p>
            <a:pPr lvl="1"/>
            <a:r>
              <a:rPr lang="zh-CN" altLang="en-US" dirty="0" smtClean="0"/>
              <a:t>均衡的含义</a:t>
            </a:r>
            <a:endParaRPr lang="en-US" altLang="zh-CN" dirty="0" smtClean="0"/>
          </a:p>
          <a:p>
            <a:pPr lvl="2"/>
            <a:r>
              <a:rPr lang="zh-CN" altLang="en-US" dirty="0" smtClean="0"/>
              <a:t>类之间的均衡</a:t>
            </a:r>
            <a:endParaRPr lang="en-US" altLang="zh-CN" dirty="0" smtClean="0"/>
          </a:p>
          <a:p>
            <a:pPr lvl="3"/>
            <a:r>
              <a:rPr lang="zh-CN" altLang="en-US" dirty="0" smtClean="0"/>
              <a:t>每个类做其“份内”之事</a:t>
            </a:r>
            <a:r>
              <a:rPr lang="en-US" altLang="zh-CN" dirty="0" smtClean="0">
                <a:sym typeface="Wingdings" panose="05000000000000000000" pitchFamily="2" charset="2"/>
              </a:rPr>
              <a:t></a:t>
            </a:r>
            <a:r>
              <a:rPr lang="zh-CN" altLang="en-US" dirty="0" smtClean="0">
                <a:sym typeface="Wingdings" panose="05000000000000000000" pitchFamily="2" charset="2"/>
              </a:rPr>
              <a:t>从需求和问题域进行分析</a:t>
            </a:r>
            <a:endParaRPr lang="en-US" altLang="zh-CN" dirty="0" smtClean="0"/>
          </a:p>
          <a:p>
            <a:pPr lvl="3"/>
            <a:r>
              <a:rPr lang="zh-CN" altLang="en-US" dirty="0" smtClean="0"/>
              <a:t>所有类承担的职责相当</a:t>
            </a:r>
            <a:r>
              <a:rPr lang="en-US" altLang="zh-CN" dirty="0" smtClean="0">
                <a:sym typeface="Wingdings" panose="05000000000000000000" pitchFamily="2" charset="2"/>
              </a:rPr>
              <a:t></a:t>
            </a:r>
            <a:r>
              <a:rPr lang="zh-CN" altLang="en-US" dirty="0" smtClean="0">
                <a:sym typeface="Wingdings" panose="05000000000000000000" pitchFamily="2" charset="2"/>
              </a:rPr>
              <a:t>从设计结果进行分析</a:t>
            </a:r>
            <a:endParaRPr lang="en-US" altLang="zh-CN" dirty="0" smtClean="0">
              <a:sym typeface="Wingdings" panose="05000000000000000000" pitchFamily="2" charset="2"/>
            </a:endParaRPr>
          </a:p>
          <a:p>
            <a:pPr lvl="2"/>
            <a:r>
              <a:rPr lang="zh-CN" altLang="en-US" dirty="0" smtClean="0">
                <a:sym typeface="Wingdings" panose="05000000000000000000" pitchFamily="2" charset="2"/>
              </a:rPr>
              <a:t>类方法间的均衡</a:t>
            </a:r>
            <a:endParaRPr lang="en-US" altLang="zh-CN" dirty="0" smtClean="0">
              <a:sym typeface="Wingdings" panose="05000000000000000000" pitchFamily="2" charset="2"/>
            </a:endParaRPr>
          </a:p>
          <a:p>
            <a:pPr lvl="3"/>
            <a:r>
              <a:rPr lang="zh-CN" altLang="en-US" dirty="0" smtClean="0"/>
              <a:t>方法职责相当</a:t>
            </a:r>
            <a:endParaRPr lang="zh-CN" altLang="en-US" dirty="0"/>
          </a:p>
        </p:txBody>
      </p:sp>
    </p:spTree>
    <p:extLst>
      <p:ext uri="{BB962C8B-B14F-4D97-AF65-F5344CB8AC3E}">
        <p14:creationId xmlns:p14="http://schemas.microsoft.com/office/powerpoint/2010/main" val="3680606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2</a:t>
            </a:r>
            <a:r>
              <a:rPr lang="zh-CN" altLang="en-US" dirty="0"/>
              <a:t>训练要点分析</a:t>
            </a:r>
          </a:p>
        </p:txBody>
      </p:sp>
      <p:sp>
        <p:nvSpPr>
          <p:cNvPr id="3" name="内容占位符 2"/>
          <p:cNvSpPr>
            <a:spLocks noGrp="1"/>
          </p:cNvSpPr>
          <p:nvPr>
            <p:ph idx="1"/>
          </p:nvPr>
        </p:nvSpPr>
        <p:spPr>
          <a:xfrm>
            <a:off x="838200" y="1825624"/>
            <a:ext cx="10515600" cy="4686011"/>
          </a:xfrm>
        </p:spPr>
        <p:txBody>
          <a:bodyPr>
            <a:normAutofit fontScale="92500" lnSpcReduction="20000"/>
          </a:bodyPr>
          <a:lstStyle/>
          <a:p>
            <a:r>
              <a:rPr lang="zh-CN" altLang="en-US" dirty="0" smtClean="0"/>
              <a:t>如何发现不均衡的设计？</a:t>
            </a:r>
            <a:endParaRPr lang="en-US" altLang="zh-CN" dirty="0" smtClean="0"/>
          </a:p>
          <a:p>
            <a:pPr lvl="1"/>
            <a:r>
              <a:rPr lang="zh-CN" altLang="en-US" dirty="0" smtClean="0"/>
              <a:t>统计每个类的属性数目</a:t>
            </a:r>
            <a:endParaRPr lang="en-US" altLang="zh-CN" dirty="0" smtClean="0"/>
          </a:p>
          <a:p>
            <a:pPr lvl="1"/>
            <a:r>
              <a:rPr lang="zh-CN" altLang="en-US" dirty="0" smtClean="0"/>
              <a:t>统计每个类的方法数目</a:t>
            </a:r>
            <a:endParaRPr lang="en-US" altLang="zh-CN" dirty="0" smtClean="0"/>
          </a:p>
          <a:p>
            <a:pPr lvl="1"/>
            <a:r>
              <a:rPr lang="zh-CN" altLang="en-US" dirty="0" smtClean="0"/>
              <a:t>统计每个类的代码行数</a:t>
            </a:r>
            <a:endParaRPr lang="en-US" altLang="zh-CN" dirty="0" smtClean="0"/>
          </a:p>
          <a:p>
            <a:pPr lvl="1"/>
            <a:r>
              <a:rPr lang="zh-CN" altLang="en-US" dirty="0" smtClean="0"/>
              <a:t>统计每个方法的代码行数</a:t>
            </a:r>
            <a:endParaRPr lang="en-US" altLang="zh-CN" dirty="0" smtClean="0"/>
          </a:p>
          <a:p>
            <a:pPr lvl="1"/>
            <a:r>
              <a:rPr lang="zh-CN" altLang="en-US" dirty="0"/>
              <a:t>做一</a:t>
            </a:r>
            <a:r>
              <a:rPr lang="zh-CN" altLang="en-US" dirty="0" smtClean="0"/>
              <a:t>个基本的均值和方差分析</a:t>
            </a:r>
            <a:endParaRPr lang="en-US" altLang="zh-CN" dirty="0" smtClean="0"/>
          </a:p>
          <a:p>
            <a:r>
              <a:rPr lang="zh-CN" altLang="en-US" dirty="0" smtClean="0"/>
              <a:t>为什么强调均衡设计？</a:t>
            </a:r>
            <a:endParaRPr lang="en-US" altLang="zh-CN" dirty="0" smtClean="0"/>
          </a:p>
          <a:p>
            <a:pPr lvl="1"/>
            <a:r>
              <a:rPr lang="zh-CN" altLang="en-US" dirty="0" smtClean="0"/>
              <a:t>保持结构的简洁</a:t>
            </a:r>
            <a:endParaRPr lang="en-US" altLang="zh-CN" dirty="0" smtClean="0"/>
          </a:p>
          <a:p>
            <a:pPr lvl="1"/>
            <a:r>
              <a:rPr lang="zh-CN" altLang="en-US" dirty="0" smtClean="0"/>
              <a:t>确保局部逻辑不至于太复杂</a:t>
            </a:r>
            <a:endParaRPr lang="en-US" altLang="zh-CN" dirty="0" smtClean="0"/>
          </a:p>
          <a:p>
            <a:r>
              <a:rPr lang="zh-CN" altLang="en-US" dirty="0" smtClean="0"/>
              <a:t>如何做到均衡设计？</a:t>
            </a:r>
            <a:endParaRPr lang="en-US" altLang="zh-CN" dirty="0" smtClean="0"/>
          </a:p>
          <a:p>
            <a:pPr lvl="1"/>
            <a:r>
              <a:rPr lang="zh-CN" altLang="en-US" dirty="0" smtClean="0"/>
              <a:t>每个类的职责要明确，尽量单一化</a:t>
            </a:r>
            <a:endParaRPr lang="en-US" altLang="zh-CN" dirty="0" smtClean="0"/>
          </a:p>
          <a:p>
            <a:pPr lvl="1"/>
            <a:r>
              <a:rPr lang="zh-CN" altLang="en-US" dirty="0" smtClean="0"/>
              <a:t>把功能流程切开分配到相关类，避免面条式程序</a:t>
            </a:r>
            <a:endParaRPr lang="en-US" altLang="zh-CN" dirty="0" smtClean="0"/>
          </a:p>
          <a:p>
            <a:pPr lvl="2"/>
            <a:r>
              <a:rPr lang="zh-CN" altLang="en-US" dirty="0" smtClean="0"/>
              <a:t>确保只存储和管理必要的数据</a:t>
            </a:r>
            <a:endParaRPr lang="en-US" altLang="zh-CN" dirty="0" smtClean="0"/>
          </a:p>
          <a:p>
            <a:pPr lvl="2"/>
            <a:r>
              <a:rPr lang="zh-CN" altLang="en-US" dirty="0" smtClean="0"/>
              <a:t>确保每个类只处理自己管理的数据</a:t>
            </a:r>
            <a:endParaRPr lang="en-US" altLang="zh-CN" dirty="0" smtClean="0"/>
          </a:p>
        </p:txBody>
      </p:sp>
    </p:spTree>
    <p:extLst>
      <p:ext uri="{BB962C8B-B14F-4D97-AF65-F5344CB8AC3E}">
        <p14:creationId xmlns:p14="http://schemas.microsoft.com/office/powerpoint/2010/main" val="3334685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内容提纲</a:t>
            </a:r>
            <a:endParaRPr lang="zh-CN" altLang="en-US" dirty="0"/>
          </a:p>
        </p:txBody>
      </p:sp>
      <p:sp>
        <p:nvSpPr>
          <p:cNvPr id="3" name="内容占位符 2"/>
          <p:cNvSpPr>
            <a:spLocks noGrp="1"/>
          </p:cNvSpPr>
          <p:nvPr>
            <p:ph idx="1"/>
          </p:nvPr>
        </p:nvSpPr>
        <p:spPr/>
        <p:txBody>
          <a:bodyPr/>
          <a:lstStyle/>
          <a:p>
            <a:r>
              <a:rPr lang="zh-CN" altLang="en-US" dirty="0" smtClean="0"/>
              <a:t>作业训练要点分析</a:t>
            </a:r>
            <a:endParaRPr lang="en-US" altLang="zh-CN" dirty="0" smtClean="0"/>
          </a:p>
          <a:p>
            <a:r>
              <a:rPr lang="zh-CN" altLang="en-US" dirty="0" smtClean="0"/>
              <a:t>作业中共性问题的分析</a:t>
            </a:r>
            <a:endParaRPr lang="en-US" altLang="zh-CN" dirty="0" smtClean="0"/>
          </a:p>
          <a:p>
            <a:r>
              <a:rPr lang="zh-CN" altLang="en-US" dirty="0" smtClean="0"/>
              <a:t>作业程序的推荐设计</a:t>
            </a:r>
            <a:endParaRPr lang="en-US" altLang="zh-CN" dirty="0" smtClean="0"/>
          </a:p>
          <a:p>
            <a:r>
              <a:rPr lang="zh-CN" altLang="en-US" dirty="0" smtClean="0"/>
              <a:t>本次作业</a:t>
            </a:r>
            <a:endParaRPr lang="zh-CN" altLang="en-US" dirty="0"/>
          </a:p>
        </p:txBody>
      </p:sp>
    </p:spTree>
    <p:extLst>
      <p:ext uri="{BB962C8B-B14F-4D97-AF65-F5344CB8AC3E}">
        <p14:creationId xmlns:p14="http://schemas.microsoft.com/office/powerpoint/2010/main" val="2889897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2</a:t>
            </a:r>
            <a:r>
              <a:rPr lang="zh-CN" altLang="en-US" dirty="0"/>
              <a:t>训练要点分析</a:t>
            </a:r>
          </a:p>
        </p:txBody>
      </p:sp>
      <p:sp>
        <p:nvSpPr>
          <p:cNvPr id="3" name="内容占位符 2"/>
          <p:cNvSpPr>
            <a:spLocks noGrp="1"/>
          </p:cNvSpPr>
          <p:nvPr>
            <p:ph idx="1"/>
          </p:nvPr>
        </p:nvSpPr>
        <p:spPr/>
        <p:txBody>
          <a:bodyPr/>
          <a:lstStyle/>
          <a:p>
            <a:r>
              <a:rPr lang="zh-CN" altLang="en-US" dirty="0" smtClean="0"/>
              <a:t>如何让多个类之间进行协同</a:t>
            </a:r>
            <a:endParaRPr lang="en-US" altLang="zh-CN" dirty="0" smtClean="0"/>
          </a:p>
          <a:p>
            <a:pPr lvl="1"/>
            <a:r>
              <a:rPr lang="zh-CN" altLang="en-US" dirty="0" smtClean="0"/>
              <a:t>类要保持逻辑上的独立性</a:t>
            </a:r>
            <a:endParaRPr lang="en-US" altLang="zh-CN" dirty="0" smtClean="0"/>
          </a:p>
          <a:p>
            <a:pPr lvl="1"/>
            <a:r>
              <a:rPr lang="zh-CN" altLang="en-US" dirty="0" smtClean="0"/>
              <a:t>通过协同进行交互（协同模式）</a:t>
            </a:r>
            <a:endParaRPr lang="en-US" altLang="zh-CN" dirty="0" smtClean="0"/>
          </a:p>
          <a:p>
            <a:pPr lvl="2"/>
            <a:r>
              <a:rPr lang="en-US" altLang="zh-CN" dirty="0" smtClean="0"/>
              <a:t>Sit-together to work: </a:t>
            </a:r>
            <a:r>
              <a:rPr lang="zh-CN" altLang="en-US" dirty="0" smtClean="0"/>
              <a:t>一个类需要联合其他类的多个对象来完成某个工作</a:t>
            </a:r>
            <a:endParaRPr lang="en-US" altLang="zh-CN" dirty="0" smtClean="0"/>
          </a:p>
          <a:p>
            <a:pPr lvl="2"/>
            <a:r>
              <a:rPr lang="en-US" altLang="zh-CN" dirty="0" smtClean="0"/>
              <a:t>Exchange data: </a:t>
            </a:r>
            <a:r>
              <a:rPr lang="zh-CN" altLang="en-US" dirty="0" smtClean="0"/>
              <a:t>两个对象之间需要交换数据以完成相应的计算和处理</a:t>
            </a:r>
            <a:endParaRPr lang="en-US" altLang="zh-CN" dirty="0" smtClean="0"/>
          </a:p>
          <a:p>
            <a:pPr lvl="2"/>
            <a:r>
              <a:rPr lang="en-US" altLang="zh-CN" dirty="0" smtClean="0"/>
              <a:t>Request for help:</a:t>
            </a:r>
            <a:r>
              <a:rPr lang="zh-CN" altLang="en-US" dirty="0"/>
              <a:t> 一</a:t>
            </a:r>
            <a:r>
              <a:rPr lang="zh-CN" altLang="en-US" dirty="0" smtClean="0"/>
              <a:t>个对象请求另一个对象的服务</a:t>
            </a:r>
            <a:endParaRPr lang="en-US" altLang="zh-CN" dirty="0" smtClean="0"/>
          </a:p>
          <a:p>
            <a:pPr lvl="1"/>
            <a:r>
              <a:rPr lang="zh-CN" altLang="en-US" dirty="0" smtClean="0"/>
              <a:t>电梯、调度器、请求队列、请求之间有哪些具体协同？</a:t>
            </a:r>
            <a:endParaRPr lang="en-US" altLang="zh-CN" dirty="0" smtClean="0"/>
          </a:p>
          <a:p>
            <a:pPr lvl="2"/>
            <a:r>
              <a:rPr lang="zh-CN" altLang="en-US" dirty="0" smtClean="0"/>
              <a:t>电梯</a:t>
            </a:r>
            <a:r>
              <a:rPr lang="en-US" altLang="zh-CN" dirty="0" smtClean="0"/>
              <a:t>----</a:t>
            </a:r>
            <a:r>
              <a:rPr lang="zh-CN" altLang="en-US" dirty="0" smtClean="0"/>
              <a:t>调度器</a:t>
            </a:r>
            <a:endParaRPr lang="en-US" altLang="zh-CN" dirty="0" smtClean="0"/>
          </a:p>
          <a:p>
            <a:pPr lvl="2"/>
            <a:r>
              <a:rPr lang="zh-CN" altLang="en-US" dirty="0"/>
              <a:t>调度</a:t>
            </a:r>
            <a:r>
              <a:rPr lang="zh-CN" altLang="en-US" dirty="0" smtClean="0"/>
              <a:t>器</a:t>
            </a:r>
            <a:r>
              <a:rPr lang="en-US" altLang="zh-CN" dirty="0" smtClean="0"/>
              <a:t>----</a:t>
            </a:r>
            <a:r>
              <a:rPr lang="zh-CN" altLang="en-US" dirty="0" smtClean="0"/>
              <a:t>请求队列</a:t>
            </a:r>
            <a:endParaRPr lang="en-US" altLang="zh-CN" dirty="0" smtClean="0"/>
          </a:p>
          <a:p>
            <a:pPr lvl="2"/>
            <a:r>
              <a:rPr lang="zh-CN" altLang="en-US" dirty="0" smtClean="0"/>
              <a:t>请求队列</a:t>
            </a:r>
            <a:r>
              <a:rPr lang="en-US" altLang="zh-CN" dirty="0" smtClean="0"/>
              <a:t>----</a:t>
            </a:r>
            <a:r>
              <a:rPr lang="zh-CN" altLang="en-US" dirty="0" smtClean="0"/>
              <a:t>请求</a:t>
            </a:r>
            <a:endParaRPr lang="en-US" altLang="zh-CN" dirty="0" smtClean="0"/>
          </a:p>
          <a:p>
            <a:pPr lvl="2"/>
            <a:r>
              <a:rPr lang="zh-CN" altLang="en-US" dirty="0" smtClean="0"/>
              <a:t>电梯</a:t>
            </a:r>
            <a:r>
              <a:rPr lang="en-US" altLang="zh-CN" dirty="0" smtClean="0"/>
              <a:t>----</a:t>
            </a:r>
            <a:r>
              <a:rPr lang="zh-CN" altLang="en-US" dirty="0" smtClean="0"/>
              <a:t>请求</a:t>
            </a:r>
            <a:endParaRPr lang="zh-CN" altLang="en-US" dirty="0"/>
          </a:p>
        </p:txBody>
      </p:sp>
    </p:spTree>
    <p:extLst>
      <p:ext uri="{BB962C8B-B14F-4D97-AF65-F5344CB8AC3E}">
        <p14:creationId xmlns:p14="http://schemas.microsoft.com/office/powerpoint/2010/main" val="3952307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2</a:t>
            </a:r>
            <a:r>
              <a:rPr lang="zh-CN" altLang="en-US" dirty="0"/>
              <a:t>训练要点分析</a:t>
            </a:r>
          </a:p>
        </p:txBody>
      </p:sp>
      <p:sp>
        <p:nvSpPr>
          <p:cNvPr id="3" name="内容占位符 2"/>
          <p:cNvSpPr>
            <a:spLocks noGrp="1"/>
          </p:cNvSpPr>
          <p:nvPr>
            <p:ph idx="1"/>
          </p:nvPr>
        </p:nvSpPr>
        <p:spPr/>
        <p:txBody>
          <a:bodyPr>
            <a:normAutofit lnSpcReduction="10000"/>
          </a:bodyPr>
          <a:lstStyle/>
          <a:p>
            <a:r>
              <a:rPr lang="zh-CN" altLang="en-US" dirty="0"/>
              <a:t>初步熟悉基于队列的</a:t>
            </a:r>
            <a:r>
              <a:rPr lang="zh-CN" altLang="en-US" dirty="0" smtClean="0"/>
              <a:t>调度</a:t>
            </a:r>
            <a:endParaRPr lang="en-US" altLang="zh-CN" dirty="0" smtClean="0"/>
          </a:p>
          <a:p>
            <a:pPr lvl="1"/>
            <a:r>
              <a:rPr lang="zh-CN" altLang="en-US" dirty="0" smtClean="0"/>
              <a:t>调度是计算机科学中的一个核心概念：操作系统层次的任务调度、线程调度；运筹管理中的任务调度；实时系统中的请求调度等</a:t>
            </a:r>
            <a:endParaRPr lang="en-US" altLang="zh-CN" dirty="0" smtClean="0"/>
          </a:p>
          <a:p>
            <a:pPr lvl="1"/>
            <a:r>
              <a:rPr lang="zh-CN" altLang="en-US" dirty="0" smtClean="0"/>
              <a:t>调度在本质上是把紧缺的处理资源分配给任务，从而最大化任务综合性能的过程</a:t>
            </a:r>
            <a:endParaRPr lang="en-US" altLang="zh-CN" dirty="0" smtClean="0"/>
          </a:p>
          <a:p>
            <a:pPr lvl="2"/>
            <a:r>
              <a:rPr lang="zh-CN" altLang="en-US" dirty="0" smtClean="0"/>
              <a:t>排他性处理资源：</a:t>
            </a:r>
            <a:r>
              <a:rPr lang="en-US" altLang="zh-CN" dirty="0" smtClean="0"/>
              <a:t>CPU/CPU</a:t>
            </a:r>
            <a:r>
              <a:rPr lang="zh-CN" altLang="en-US" dirty="0" smtClean="0"/>
              <a:t>核</a:t>
            </a:r>
            <a:endParaRPr lang="en-US" altLang="zh-CN" dirty="0" smtClean="0"/>
          </a:p>
          <a:p>
            <a:pPr lvl="2"/>
            <a:r>
              <a:rPr lang="zh-CN" altLang="en-US" dirty="0" smtClean="0"/>
              <a:t>共享性处理资源：电梯</a:t>
            </a:r>
            <a:endParaRPr lang="en-US" altLang="zh-CN" dirty="0" smtClean="0"/>
          </a:p>
          <a:p>
            <a:pPr lvl="2"/>
            <a:r>
              <a:rPr lang="zh-CN" altLang="en-US" dirty="0" smtClean="0"/>
              <a:t>要考虑任务的性能要求</a:t>
            </a:r>
            <a:endParaRPr lang="en-US" altLang="zh-CN" dirty="0" smtClean="0"/>
          </a:p>
          <a:p>
            <a:pPr lvl="3"/>
            <a:r>
              <a:rPr lang="zh-CN" altLang="en-US" dirty="0" smtClean="0"/>
              <a:t>计算机任务：优先级、执行时间</a:t>
            </a:r>
            <a:endParaRPr lang="en-US" altLang="zh-CN" dirty="0" smtClean="0"/>
          </a:p>
          <a:p>
            <a:pPr lvl="3"/>
            <a:r>
              <a:rPr lang="zh-CN" altLang="en-US" dirty="0" smtClean="0"/>
              <a:t>电梯请求任务：发出时间</a:t>
            </a:r>
            <a:r>
              <a:rPr lang="en-US" altLang="zh-CN" dirty="0" smtClean="0"/>
              <a:t>(</a:t>
            </a:r>
            <a:r>
              <a:rPr lang="zh-CN" altLang="en-US" dirty="0" smtClean="0"/>
              <a:t>优先级</a:t>
            </a:r>
            <a:r>
              <a:rPr lang="en-US" altLang="zh-CN" dirty="0" smtClean="0"/>
              <a:t>)</a:t>
            </a:r>
            <a:r>
              <a:rPr lang="zh-CN" altLang="en-US" dirty="0" smtClean="0"/>
              <a:t>、距离</a:t>
            </a:r>
            <a:endParaRPr lang="en-US" altLang="zh-CN" dirty="0" smtClean="0"/>
          </a:p>
          <a:p>
            <a:pPr lvl="2"/>
            <a:r>
              <a:rPr lang="zh-CN" altLang="en-US" dirty="0" smtClean="0"/>
              <a:t>两类调度</a:t>
            </a:r>
            <a:endParaRPr lang="en-US" altLang="zh-CN" dirty="0" smtClean="0"/>
          </a:p>
          <a:p>
            <a:pPr lvl="3"/>
            <a:r>
              <a:rPr lang="en-US" altLang="zh-CN" dirty="0" smtClean="0"/>
              <a:t>All-or-nothing</a:t>
            </a:r>
            <a:r>
              <a:rPr lang="zh-CN" altLang="en-US" dirty="0" smtClean="0"/>
              <a:t>：电梯请求</a:t>
            </a:r>
            <a:endParaRPr lang="en-US" altLang="zh-CN" dirty="0" smtClean="0"/>
          </a:p>
          <a:p>
            <a:pPr lvl="3"/>
            <a:r>
              <a:rPr lang="en-US" altLang="zh-CN" dirty="0" smtClean="0"/>
              <a:t>Replaceable/preemptive: </a:t>
            </a:r>
            <a:r>
              <a:rPr lang="zh-CN" altLang="en-US" dirty="0" smtClean="0"/>
              <a:t>操作系统任务</a:t>
            </a:r>
            <a:endParaRPr lang="en-US" altLang="zh-CN" dirty="0" smtClean="0"/>
          </a:p>
        </p:txBody>
      </p:sp>
    </p:spTree>
    <p:extLst>
      <p:ext uri="{BB962C8B-B14F-4D97-AF65-F5344CB8AC3E}">
        <p14:creationId xmlns:p14="http://schemas.microsoft.com/office/powerpoint/2010/main" val="931934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2</a:t>
            </a:r>
            <a:r>
              <a:rPr lang="zh-CN" altLang="en-US" dirty="0"/>
              <a:t>训练要点分析</a:t>
            </a:r>
          </a:p>
        </p:txBody>
      </p:sp>
      <p:sp>
        <p:nvSpPr>
          <p:cNvPr id="3" name="内容占位符 2"/>
          <p:cNvSpPr>
            <a:spLocks noGrp="1"/>
          </p:cNvSpPr>
          <p:nvPr>
            <p:ph idx="1"/>
          </p:nvPr>
        </p:nvSpPr>
        <p:spPr/>
        <p:txBody>
          <a:bodyPr>
            <a:normAutofit/>
          </a:bodyPr>
          <a:lstStyle/>
          <a:p>
            <a:r>
              <a:rPr lang="zh-CN" altLang="en-US" dirty="0"/>
              <a:t>初步熟悉基于队列的</a:t>
            </a:r>
            <a:r>
              <a:rPr lang="zh-CN" altLang="en-US" dirty="0" smtClean="0"/>
              <a:t>调度</a:t>
            </a:r>
            <a:endParaRPr lang="en-US" altLang="zh-CN" dirty="0" smtClean="0"/>
          </a:p>
          <a:p>
            <a:pPr lvl="1"/>
            <a:r>
              <a:rPr lang="zh-CN" altLang="en-US" dirty="0" smtClean="0"/>
              <a:t>使用队列是一种经典的方法</a:t>
            </a:r>
            <a:endParaRPr lang="en-US" altLang="zh-CN" dirty="0" smtClean="0"/>
          </a:p>
          <a:p>
            <a:pPr lvl="2"/>
            <a:r>
              <a:rPr lang="zh-CN" altLang="en-US" dirty="0" smtClean="0"/>
              <a:t>队列的序蕴含着任务或请求的优先级 </a:t>
            </a:r>
            <a:r>
              <a:rPr lang="en-US" altLang="zh-CN" dirty="0" smtClean="0"/>
              <a:t>==》</a:t>
            </a:r>
            <a:r>
              <a:rPr lang="zh-CN" altLang="en-US" dirty="0" smtClean="0"/>
              <a:t>极大影响调度性能</a:t>
            </a:r>
            <a:endParaRPr lang="en-US" altLang="zh-CN" dirty="0" smtClean="0"/>
          </a:p>
          <a:p>
            <a:pPr lvl="2"/>
            <a:r>
              <a:rPr lang="en-US" altLang="zh-CN" dirty="0" smtClean="0"/>
              <a:t>All-or-nothing</a:t>
            </a:r>
            <a:r>
              <a:rPr lang="zh-CN" altLang="en-US" dirty="0" smtClean="0"/>
              <a:t>使用什么队列？</a:t>
            </a:r>
            <a:endParaRPr lang="en-US" altLang="zh-CN" dirty="0" smtClean="0"/>
          </a:p>
          <a:p>
            <a:pPr lvl="2"/>
            <a:r>
              <a:rPr lang="en-US" altLang="zh-CN" dirty="0"/>
              <a:t>Replaceable/preemptive</a:t>
            </a:r>
            <a:r>
              <a:rPr lang="zh-CN" altLang="en-US" dirty="0" smtClean="0"/>
              <a:t>使用什么队列？</a:t>
            </a:r>
            <a:endParaRPr lang="en-US" altLang="zh-CN" dirty="0" smtClean="0"/>
          </a:p>
          <a:p>
            <a:pPr lvl="1"/>
            <a:r>
              <a:rPr lang="zh-CN" altLang="en-US" dirty="0" smtClean="0"/>
              <a:t>队列的操作</a:t>
            </a:r>
            <a:endParaRPr lang="en-US" altLang="zh-CN" dirty="0" smtClean="0"/>
          </a:p>
          <a:p>
            <a:pPr lvl="2"/>
            <a:r>
              <a:rPr lang="zh-CN" altLang="en-US" dirty="0" smtClean="0"/>
              <a:t>入队、出队</a:t>
            </a:r>
            <a:endParaRPr lang="en-US" altLang="zh-CN" dirty="0" smtClean="0"/>
          </a:p>
          <a:p>
            <a:pPr lvl="2"/>
            <a:r>
              <a:rPr lang="zh-CN" altLang="en-US" dirty="0" smtClean="0"/>
              <a:t>查询</a:t>
            </a:r>
            <a:endParaRPr lang="en-US" altLang="zh-CN" dirty="0" smtClean="0"/>
          </a:p>
          <a:p>
            <a:pPr lvl="2"/>
            <a:r>
              <a:rPr lang="zh-CN" altLang="en-US" dirty="0" smtClean="0"/>
              <a:t>队列的操作性能是关键</a:t>
            </a:r>
            <a:endParaRPr lang="en-US" altLang="zh-CN" dirty="0" smtClean="0"/>
          </a:p>
          <a:p>
            <a:pPr lvl="1"/>
            <a:r>
              <a:rPr lang="zh-CN" altLang="en-US" dirty="0" smtClean="0"/>
              <a:t>如果任务量很大，该设计什么样的队列？</a:t>
            </a:r>
            <a:endParaRPr lang="en-US" altLang="zh-CN" dirty="0" smtClean="0"/>
          </a:p>
          <a:p>
            <a:pPr lvl="2"/>
            <a:r>
              <a:rPr lang="zh-CN" altLang="en-US" dirty="0" smtClean="0"/>
              <a:t>银行高峰期如何排队？</a:t>
            </a:r>
            <a:endParaRPr lang="en-US" altLang="zh-CN" dirty="0" smtClean="0"/>
          </a:p>
        </p:txBody>
      </p:sp>
    </p:spTree>
    <p:extLst>
      <p:ext uri="{BB962C8B-B14F-4D97-AF65-F5344CB8AC3E}">
        <p14:creationId xmlns:p14="http://schemas.microsoft.com/office/powerpoint/2010/main" val="3808626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2</a:t>
            </a:r>
            <a:r>
              <a:rPr lang="zh-CN" altLang="en-US" dirty="0"/>
              <a:t>训练要点分析</a:t>
            </a:r>
          </a:p>
        </p:txBody>
      </p:sp>
      <p:sp>
        <p:nvSpPr>
          <p:cNvPr id="3" name="内容占位符 2"/>
          <p:cNvSpPr>
            <a:spLocks noGrp="1"/>
          </p:cNvSpPr>
          <p:nvPr>
            <p:ph idx="1"/>
          </p:nvPr>
        </p:nvSpPr>
        <p:spPr/>
        <p:txBody>
          <a:bodyPr/>
          <a:lstStyle/>
          <a:p>
            <a:r>
              <a:rPr lang="zh-CN" altLang="en-US" dirty="0"/>
              <a:t>初步了解另一种测试</a:t>
            </a:r>
            <a:r>
              <a:rPr lang="zh-CN" altLang="en-US" dirty="0" smtClean="0"/>
              <a:t>形态</a:t>
            </a:r>
            <a:endParaRPr lang="en-US" altLang="zh-CN" dirty="0" smtClean="0"/>
          </a:p>
          <a:p>
            <a:pPr lvl="1"/>
            <a:r>
              <a:rPr lang="zh-CN" altLang="en-US" dirty="0" smtClean="0"/>
              <a:t>对比第一次作业的测试和第二</a:t>
            </a:r>
            <a:r>
              <a:rPr lang="en-US" altLang="zh-CN" dirty="0" smtClean="0"/>
              <a:t>/</a:t>
            </a:r>
            <a:r>
              <a:rPr lang="zh-CN" altLang="en-US" dirty="0" smtClean="0"/>
              <a:t>三次测试，有什么差异？</a:t>
            </a:r>
            <a:endParaRPr lang="en-US" altLang="zh-CN" dirty="0" smtClean="0"/>
          </a:p>
          <a:p>
            <a:pPr lvl="1"/>
            <a:r>
              <a:rPr lang="zh-CN" altLang="en-US" dirty="0"/>
              <a:t>你</a:t>
            </a:r>
            <a:r>
              <a:rPr lang="zh-CN" altLang="en-US" dirty="0" smtClean="0"/>
              <a:t>是怎么做测试的？</a:t>
            </a:r>
            <a:endParaRPr lang="en-US" altLang="zh-CN" dirty="0" smtClean="0"/>
          </a:p>
          <a:p>
            <a:pPr lvl="2"/>
            <a:r>
              <a:rPr lang="zh-CN" altLang="en-US" dirty="0" smtClean="0"/>
              <a:t>如何设计输入？</a:t>
            </a:r>
            <a:endParaRPr lang="en-US" altLang="zh-CN" dirty="0" smtClean="0"/>
          </a:p>
          <a:p>
            <a:pPr lvl="2"/>
            <a:r>
              <a:rPr lang="zh-CN" altLang="en-US" dirty="0" smtClean="0"/>
              <a:t>如何判断执行结果是否正确？</a:t>
            </a:r>
            <a:endParaRPr lang="zh-CN" altLang="en-US" dirty="0"/>
          </a:p>
        </p:txBody>
      </p:sp>
      <p:sp>
        <p:nvSpPr>
          <p:cNvPr id="4" name="矩形 3"/>
          <p:cNvSpPr/>
          <p:nvPr/>
        </p:nvSpPr>
        <p:spPr>
          <a:xfrm>
            <a:off x="8492359" y="4025460"/>
            <a:ext cx="2753710" cy="1765738"/>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 name="文本框 4"/>
          <p:cNvSpPr txBox="1"/>
          <p:nvPr/>
        </p:nvSpPr>
        <p:spPr>
          <a:xfrm>
            <a:off x="9364717" y="4025459"/>
            <a:ext cx="1103588" cy="369332"/>
          </a:xfrm>
          <a:prstGeom prst="rect">
            <a:avLst/>
          </a:prstGeom>
          <a:noFill/>
        </p:spPr>
        <p:txBody>
          <a:bodyPr wrap="square" rtlCol="0">
            <a:spAutoFit/>
          </a:bodyPr>
          <a:lstStyle/>
          <a:p>
            <a:r>
              <a:rPr lang="zh-CN" altLang="en-US" dirty="0" smtClean="0"/>
              <a:t>被测软件</a:t>
            </a:r>
            <a:endParaRPr lang="zh-CN" altLang="en-US" dirty="0"/>
          </a:p>
        </p:txBody>
      </p:sp>
      <p:pic>
        <p:nvPicPr>
          <p:cNvPr id="1028" name="Picture 4" descr="http://pic23.nipic.com/20120816/10698203_195013928000_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11" t="4201" r="6767" b="17005"/>
          <a:stretch/>
        </p:blipFill>
        <p:spPr bwMode="auto">
          <a:xfrm>
            <a:off x="8781290" y="4459808"/>
            <a:ext cx="2186362" cy="126637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a:endCxn id="4" idx="1"/>
          </p:cNvCxnSpPr>
          <p:nvPr/>
        </p:nvCxnSpPr>
        <p:spPr>
          <a:xfrm>
            <a:off x="7232359" y="4908329"/>
            <a:ext cx="126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514203" y="4538997"/>
            <a:ext cx="696312" cy="369332"/>
          </a:xfrm>
          <a:prstGeom prst="rect">
            <a:avLst/>
          </a:prstGeom>
          <a:noFill/>
        </p:spPr>
        <p:txBody>
          <a:bodyPr wrap="square" rtlCol="0">
            <a:spAutoFit/>
          </a:bodyPr>
          <a:lstStyle/>
          <a:p>
            <a:r>
              <a:rPr lang="zh-CN" altLang="en-US" dirty="0"/>
              <a:t>输入</a:t>
            </a:r>
          </a:p>
        </p:txBody>
      </p:sp>
      <p:cxnSp>
        <p:nvCxnSpPr>
          <p:cNvPr id="12" name="直接箭头连接符 11"/>
          <p:cNvCxnSpPr>
            <a:stCxn id="4" idx="2"/>
          </p:cNvCxnSpPr>
          <p:nvPr/>
        </p:nvCxnSpPr>
        <p:spPr>
          <a:xfrm>
            <a:off x="9869214" y="5791198"/>
            <a:ext cx="0" cy="772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9863259" y="5847531"/>
            <a:ext cx="696312" cy="369332"/>
          </a:xfrm>
          <a:prstGeom prst="rect">
            <a:avLst/>
          </a:prstGeom>
          <a:noFill/>
        </p:spPr>
        <p:txBody>
          <a:bodyPr wrap="square" rtlCol="0">
            <a:spAutoFit/>
          </a:bodyPr>
          <a:lstStyle/>
          <a:p>
            <a:r>
              <a:rPr lang="zh-CN" altLang="en-US" dirty="0" smtClean="0"/>
              <a:t>输出</a:t>
            </a:r>
            <a:endParaRPr lang="zh-CN" altLang="en-US" dirty="0"/>
          </a:p>
        </p:txBody>
      </p:sp>
      <p:sp>
        <p:nvSpPr>
          <p:cNvPr id="16" name="文本框 15"/>
          <p:cNvSpPr txBox="1"/>
          <p:nvPr/>
        </p:nvSpPr>
        <p:spPr>
          <a:xfrm>
            <a:off x="2187535" y="4657550"/>
            <a:ext cx="696312" cy="369332"/>
          </a:xfrm>
          <a:prstGeom prst="rect">
            <a:avLst/>
          </a:prstGeom>
          <a:noFill/>
        </p:spPr>
        <p:txBody>
          <a:bodyPr wrap="square" rtlCol="0">
            <a:spAutoFit/>
          </a:bodyPr>
          <a:lstStyle/>
          <a:p>
            <a:r>
              <a:rPr lang="zh-CN" altLang="en-US" dirty="0"/>
              <a:t>输入</a:t>
            </a:r>
          </a:p>
        </p:txBody>
      </p:sp>
      <p:cxnSp>
        <p:nvCxnSpPr>
          <p:cNvPr id="17" name="直接箭头连接符 16"/>
          <p:cNvCxnSpPr/>
          <p:nvPr/>
        </p:nvCxnSpPr>
        <p:spPr>
          <a:xfrm>
            <a:off x="1918137" y="5026882"/>
            <a:ext cx="126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4173355" y="5988579"/>
            <a:ext cx="2846" cy="564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182418" y="6073020"/>
            <a:ext cx="1167348" cy="369332"/>
          </a:xfrm>
          <a:prstGeom prst="rect">
            <a:avLst/>
          </a:prstGeom>
          <a:noFill/>
        </p:spPr>
        <p:txBody>
          <a:bodyPr wrap="square" rtlCol="0">
            <a:spAutoFit/>
          </a:bodyPr>
          <a:lstStyle/>
          <a:p>
            <a:r>
              <a:rPr lang="zh-CN" altLang="en-US" dirty="0" smtClean="0"/>
              <a:t>预期结果</a:t>
            </a:r>
            <a:endParaRPr lang="zh-CN" altLang="en-US" dirty="0"/>
          </a:p>
        </p:txBody>
      </p:sp>
      <p:pic>
        <p:nvPicPr>
          <p:cNvPr id="1030" name="Picture 6" descr="http://pic23.nipic.com/20120914/2457331_075833054344_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7544"/>
          <a:stretch/>
        </p:blipFill>
        <p:spPr bwMode="auto">
          <a:xfrm>
            <a:off x="3186565" y="4024989"/>
            <a:ext cx="2073660" cy="1979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314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2</a:t>
            </a:r>
            <a:r>
              <a:rPr lang="zh-CN" altLang="en-US" dirty="0"/>
              <a:t>训练要点分析</a:t>
            </a:r>
          </a:p>
        </p:txBody>
      </p:sp>
      <p:sp>
        <p:nvSpPr>
          <p:cNvPr id="3" name="内容占位符 2"/>
          <p:cNvSpPr>
            <a:spLocks noGrp="1"/>
          </p:cNvSpPr>
          <p:nvPr>
            <p:ph idx="1"/>
          </p:nvPr>
        </p:nvSpPr>
        <p:spPr/>
        <p:txBody>
          <a:bodyPr/>
          <a:lstStyle/>
          <a:p>
            <a:r>
              <a:rPr lang="zh-CN" altLang="en-US" dirty="0"/>
              <a:t>初步了解另一种测试</a:t>
            </a:r>
            <a:r>
              <a:rPr lang="zh-CN" altLang="en-US" dirty="0" smtClean="0"/>
              <a:t>形态</a:t>
            </a:r>
            <a:endParaRPr lang="en-US" altLang="zh-CN" dirty="0" smtClean="0"/>
          </a:p>
          <a:p>
            <a:pPr lvl="1"/>
            <a:r>
              <a:rPr lang="zh-CN" altLang="en-US" dirty="0" smtClean="0"/>
              <a:t>预期结果的推理是难点</a:t>
            </a:r>
            <a:endParaRPr lang="en-US" altLang="zh-CN" dirty="0" smtClean="0"/>
          </a:p>
          <a:p>
            <a:pPr lvl="2"/>
            <a:r>
              <a:rPr lang="zh-CN" altLang="en-US" dirty="0" smtClean="0"/>
              <a:t>第一次作业：线性推理</a:t>
            </a:r>
            <a:endParaRPr lang="en-US" altLang="zh-CN" dirty="0" smtClean="0"/>
          </a:p>
          <a:p>
            <a:pPr lvl="2"/>
            <a:r>
              <a:rPr lang="zh-CN" altLang="en-US" dirty="0"/>
              <a:t>第二</a:t>
            </a:r>
            <a:r>
              <a:rPr lang="zh-CN" altLang="en-US" dirty="0" smtClean="0"/>
              <a:t>次作业：单调调度推理</a:t>
            </a:r>
            <a:endParaRPr lang="en-US" altLang="zh-CN" dirty="0" smtClean="0"/>
          </a:p>
          <a:p>
            <a:pPr lvl="2"/>
            <a:r>
              <a:rPr lang="zh-CN" altLang="en-US" dirty="0"/>
              <a:t>第三</a:t>
            </a:r>
            <a:r>
              <a:rPr lang="zh-CN" altLang="en-US" dirty="0" smtClean="0"/>
              <a:t>次作业：优先级调度推理</a:t>
            </a:r>
            <a:endParaRPr lang="en-US" altLang="zh-CN" dirty="0" smtClean="0"/>
          </a:p>
        </p:txBody>
      </p:sp>
      <p:sp>
        <p:nvSpPr>
          <p:cNvPr id="4" name="矩形 3"/>
          <p:cNvSpPr/>
          <p:nvPr/>
        </p:nvSpPr>
        <p:spPr>
          <a:xfrm>
            <a:off x="8492359" y="4025460"/>
            <a:ext cx="2753710" cy="1765738"/>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 name="文本框 4"/>
          <p:cNvSpPr txBox="1"/>
          <p:nvPr/>
        </p:nvSpPr>
        <p:spPr>
          <a:xfrm>
            <a:off x="9364717" y="4025459"/>
            <a:ext cx="1103588" cy="369332"/>
          </a:xfrm>
          <a:prstGeom prst="rect">
            <a:avLst/>
          </a:prstGeom>
          <a:noFill/>
        </p:spPr>
        <p:txBody>
          <a:bodyPr wrap="square" rtlCol="0">
            <a:spAutoFit/>
          </a:bodyPr>
          <a:lstStyle/>
          <a:p>
            <a:r>
              <a:rPr lang="zh-CN" altLang="en-US" dirty="0" smtClean="0"/>
              <a:t>被测软件</a:t>
            </a:r>
            <a:endParaRPr lang="zh-CN" altLang="en-US" dirty="0"/>
          </a:p>
        </p:txBody>
      </p:sp>
      <p:pic>
        <p:nvPicPr>
          <p:cNvPr id="1028" name="Picture 4" descr="http://pic23.nipic.com/20120816/10698203_195013928000_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211" t="4201" r="6767" b="17005"/>
          <a:stretch/>
        </p:blipFill>
        <p:spPr bwMode="auto">
          <a:xfrm>
            <a:off x="8781290" y="4459808"/>
            <a:ext cx="2186362" cy="126637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a:endCxn id="4" idx="1"/>
          </p:cNvCxnSpPr>
          <p:nvPr/>
        </p:nvCxnSpPr>
        <p:spPr>
          <a:xfrm>
            <a:off x="7232359" y="4908329"/>
            <a:ext cx="126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514203" y="4538997"/>
            <a:ext cx="696312" cy="369332"/>
          </a:xfrm>
          <a:prstGeom prst="rect">
            <a:avLst/>
          </a:prstGeom>
          <a:noFill/>
        </p:spPr>
        <p:txBody>
          <a:bodyPr wrap="square" rtlCol="0">
            <a:spAutoFit/>
          </a:bodyPr>
          <a:lstStyle/>
          <a:p>
            <a:r>
              <a:rPr lang="zh-CN" altLang="en-US" dirty="0"/>
              <a:t>输入</a:t>
            </a:r>
          </a:p>
        </p:txBody>
      </p:sp>
      <p:cxnSp>
        <p:nvCxnSpPr>
          <p:cNvPr id="12" name="直接箭头连接符 11"/>
          <p:cNvCxnSpPr>
            <a:stCxn id="4" idx="2"/>
          </p:cNvCxnSpPr>
          <p:nvPr/>
        </p:nvCxnSpPr>
        <p:spPr>
          <a:xfrm>
            <a:off x="9869214" y="5791198"/>
            <a:ext cx="0" cy="772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9863259" y="5847531"/>
            <a:ext cx="696312" cy="369332"/>
          </a:xfrm>
          <a:prstGeom prst="rect">
            <a:avLst/>
          </a:prstGeom>
          <a:noFill/>
        </p:spPr>
        <p:txBody>
          <a:bodyPr wrap="square" rtlCol="0">
            <a:spAutoFit/>
          </a:bodyPr>
          <a:lstStyle/>
          <a:p>
            <a:r>
              <a:rPr lang="zh-CN" altLang="en-US" dirty="0" smtClean="0"/>
              <a:t>输出</a:t>
            </a:r>
            <a:endParaRPr lang="zh-CN" altLang="en-US" dirty="0"/>
          </a:p>
        </p:txBody>
      </p:sp>
      <p:sp>
        <p:nvSpPr>
          <p:cNvPr id="16" name="文本框 15"/>
          <p:cNvSpPr txBox="1"/>
          <p:nvPr/>
        </p:nvSpPr>
        <p:spPr>
          <a:xfrm>
            <a:off x="2187535" y="4657550"/>
            <a:ext cx="696312" cy="369332"/>
          </a:xfrm>
          <a:prstGeom prst="rect">
            <a:avLst/>
          </a:prstGeom>
          <a:noFill/>
        </p:spPr>
        <p:txBody>
          <a:bodyPr wrap="square" rtlCol="0">
            <a:spAutoFit/>
          </a:bodyPr>
          <a:lstStyle/>
          <a:p>
            <a:r>
              <a:rPr lang="zh-CN" altLang="en-US" dirty="0"/>
              <a:t>输入</a:t>
            </a:r>
          </a:p>
        </p:txBody>
      </p:sp>
      <p:cxnSp>
        <p:nvCxnSpPr>
          <p:cNvPr id="17" name="直接箭头连接符 16"/>
          <p:cNvCxnSpPr/>
          <p:nvPr/>
        </p:nvCxnSpPr>
        <p:spPr>
          <a:xfrm>
            <a:off x="1918137" y="5026882"/>
            <a:ext cx="126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4173355" y="5988579"/>
            <a:ext cx="2846" cy="564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182418" y="6073020"/>
            <a:ext cx="1167348" cy="369332"/>
          </a:xfrm>
          <a:prstGeom prst="rect">
            <a:avLst/>
          </a:prstGeom>
          <a:noFill/>
        </p:spPr>
        <p:txBody>
          <a:bodyPr wrap="square" rtlCol="0">
            <a:spAutoFit/>
          </a:bodyPr>
          <a:lstStyle/>
          <a:p>
            <a:r>
              <a:rPr lang="zh-CN" altLang="en-US" dirty="0" smtClean="0"/>
              <a:t>预期结果</a:t>
            </a:r>
            <a:endParaRPr lang="zh-CN" altLang="en-US" dirty="0"/>
          </a:p>
        </p:txBody>
      </p:sp>
      <p:pic>
        <p:nvPicPr>
          <p:cNvPr id="1030" name="Picture 6" descr="http://pic23.nipic.com/20120914/2457331_075833054344_2.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7544"/>
          <a:stretch/>
        </p:blipFill>
        <p:spPr bwMode="auto">
          <a:xfrm>
            <a:off x="3186565" y="4024989"/>
            <a:ext cx="2073660" cy="1979821"/>
          </a:xfrm>
          <a:prstGeom prst="rect">
            <a:avLst/>
          </a:prstGeom>
          <a:noFill/>
          <a:extLst>
            <a:ext uri="{909E8E84-426E-40DD-AFC4-6F175D3DCCD1}">
              <a14:hiddenFill xmlns:a14="http://schemas.microsoft.com/office/drawing/2010/main">
                <a:solidFill>
                  <a:srgbClr val="FFFFFF"/>
                </a:solidFill>
              </a14:hiddenFill>
            </a:ext>
          </a:extLst>
        </p:spPr>
      </p:pic>
      <p:sp>
        <p:nvSpPr>
          <p:cNvPr id="8" name="椭圆 7"/>
          <p:cNvSpPr/>
          <p:nvPr/>
        </p:nvSpPr>
        <p:spPr>
          <a:xfrm>
            <a:off x="8017749" y="1208426"/>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590689" y="1208426"/>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163624" y="1208426"/>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9727901" y="1208271"/>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0263892" y="1208271"/>
            <a:ext cx="267855" cy="25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869560" y="1734556"/>
            <a:ext cx="2753710" cy="1095206"/>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6" name="文本框 25"/>
          <p:cNvSpPr txBox="1"/>
          <p:nvPr/>
        </p:nvSpPr>
        <p:spPr>
          <a:xfrm>
            <a:off x="8741918" y="1745062"/>
            <a:ext cx="1103588" cy="369332"/>
          </a:xfrm>
          <a:prstGeom prst="rect">
            <a:avLst/>
          </a:prstGeom>
          <a:noFill/>
        </p:spPr>
        <p:txBody>
          <a:bodyPr wrap="square" rtlCol="0">
            <a:spAutoFit/>
          </a:bodyPr>
          <a:lstStyle/>
          <a:p>
            <a:r>
              <a:rPr lang="zh-CN" altLang="en-US" dirty="0" smtClean="0"/>
              <a:t>被测软件</a:t>
            </a:r>
            <a:endParaRPr lang="zh-CN" altLang="en-US" dirty="0"/>
          </a:p>
        </p:txBody>
      </p:sp>
      <p:sp>
        <p:nvSpPr>
          <p:cNvPr id="27" name="椭圆 26"/>
          <p:cNvSpPr/>
          <p:nvPr/>
        </p:nvSpPr>
        <p:spPr>
          <a:xfrm>
            <a:off x="8022216"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8" name="椭圆 27"/>
          <p:cNvSpPr/>
          <p:nvPr/>
        </p:nvSpPr>
        <p:spPr>
          <a:xfrm>
            <a:off x="8577278"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9" name="椭圆 28"/>
          <p:cNvSpPr/>
          <p:nvPr/>
        </p:nvSpPr>
        <p:spPr>
          <a:xfrm>
            <a:off x="9132351"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0" name="椭圆 29"/>
          <p:cNvSpPr/>
          <p:nvPr/>
        </p:nvSpPr>
        <p:spPr>
          <a:xfrm>
            <a:off x="9688662"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1" name="椭圆 30"/>
          <p:cNvSpPr/>
          <p:nvPr/>
        </p:nvSpPr>
        <p:spPr>
          <a:xfrm>
            <a:off x="10244971" y="2288721"/>
            <a:ext cx="267855" cy="2581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矩形 8"/>
          <p:cNvSpPr/>
          <p:nvPr/>
        </p:nvSpPr>
        <p:spPr>
          <a:xfrm>
            <a:off x="7952401" y="1029457"/>
            <a:ext cx="415636" cy="6003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曲线连接符 12"/>
          <p:cNvCxnSpPr>
            <a:stCxn id="9" idx="1"/>
            <a:endCxn id="25" idx="1"/>
          </p:cNvCxnSpPr>
          <p:nvPr/>
        </p:nvCxnSpPr>
        <p:spPr>
          <a:xfrm rot="10800000" flipV="1">
            <a:off x="7869561" y="1329639"/>
            <a:ext cx="82841" cy="952520"/>
          </a:xfrm>
          <a:prstGeom prst="curvedConnector3">
            <a:avLst>
              <a:gd name="adj1" fmla="val 375950"/>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a:stCxn id="27" idx="6"/>
            <a:endCxn id="28" idx="2"/>
          </p:cNvCxnSpPr>
          <p:nvPr/>
        </p:nvCxnSpPr>
        <p:spPr>
          <a:xfrm>
            <a:off x="8290071" y="2417814"/>
            <a:ext cx="2872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8" idx="6"/>
            <a:endCxn id="29" idx="2"/>
          </p:cNvCxnSpPr>
          <p:nvPr/>
        </p:nvCxnSpPr>
        <p:spPr>
          <a:xfrm>
            <a:off x="8845133" y="2417814"/>
            <a:ext cx="287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29" idx="6"/>
            <a:endCxn id="30" idx="2"/>
          </p:cNvCxnSpPr>
          <p:nvPr/>
        </p:nvCxnSpPr>
        <p:spPr>
          <a:xfrm>
            <a:off x="9400206" y="2417814"/>
            <a:ext cx="28845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接箭头连接符 42"/>
          <p:cNvCxnSpPr>
            <a:stCxn id="30" idx="6"/>
            <a:endCxn id="31" idx="2"/>
          </p:cNvCxnSpPr>
          <p:nvPr/>
        </p:nvCxnSpPr>
        <p:spPr>
          <a:xfrm>
            <a:off x="9956517" y="2417814"/>
            <a:ext cx="2884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菱形 45"/>
          <p:cNvSpPr/>
          <p:nvPr/>
        </p:nvSpPr>
        <p:spPr>
          <a:xfrm>
            <a:off x="8026985"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49" name="菱形 48"/>
          <p:cNvSpPr/>
          <p:nvPr/>
        </p:nvSpPr>
        <p:spPr>
          <a:xfrm>
            <a:off x="8582148"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50" name="菱形 49"/>
          <p:cNvSpPr/>
          <p:nvPr/>
        </p:nvSpPr>
        <p:spPr>
          <a:xfrm>
            <a:off x="9137221"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51" name="菱形 50"/>
          <p:cNvSpPr/>
          <p:nvPr/>
        </p:nvSpPr>
        <p:spPr>
          <a:xfrm>
            <a:off x="9693532"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52" name="菱形 51"/>
          <p:cNvSpPr/>
          <p:nvPr/>
        </p:nvSpPr>
        <p:spPr>
          <a:xfrm>
            <a:off x="10249841" y="3143860"/>
            <a:ext cx="258114" cy="314037"/>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cxnSp>
        <p:nvCxnSpPr>
          <p:cNvPr id="53" name="直接箭头连接符 52"/>
          <p:cNvCxnSpPr>
            <a:stCxn id="27" idx="4"/>
            <a:endCxn id="46" idx="0"/>
          </p:cNvCxnSpPr>
          <p:nvPr/>
        </p:nvCxnSpPr>
        <p:spPr>
          <a:xfrm flipH="1">
            <a:off x="8156042" y="2546906"/>
            <a:ext cx="102"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56" name="直接箭头连接符 55"/>
          <p:cNvCxnSpPr>
            <a:stCxn id="28" idx="4"/>
            <a:endCxn id="49" idx="0"/>
          </p:cNvCxnSpPr>
          <p:nvPr/>
        </p:nvCxnSpPr>
        <p:spPr>
          <a:xfrm flipH="1">
            <a:off x="8711205" y="2546906"/>
            <a:ext cx="1"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59" name="直接箭头连接符 58"/>
          <p:cNvCxnSpPr>
            <a:stCxn id="29" idx="4"/>
            <a:endCxn id="50" idx="0"/>
          </p:cNvCxnSpPr>
          <p:nvPr/>
        </p:nvCxnSpPr>
        <p:spPr>
          <a:xfrm flipH="1">
            <a:off x="9266278" y="2546906"/>
            <a:ext cx="1"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62" name="直接箭头连接符 61"/>
          <p:cNvCxnSpPr>
            <a:stCxn id="30" idx="4"/>
            <a:endCxn id="51" idx="0"/>
          </p:cNvCxnSpPr>
          <p:nvPr/>
        </p:nvCxnSpPr>
        <p:spPr>
          <a:xfrm flipH="1">
            <a:off x="9822589" y="2546906"/>
            <a:ext cx="1"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65" name="直接箭头连接符 64"/>
          <p:cNvCxnSpPr>
            <a:stCxn id="31" idx="4"/>
            <a:endCxn id="52" idx="0"/>
          </p:cNvCxnSpPr>
          <p:nvPr/>
        </p:nvCxnSpPr>
        <p:spPr>
          <a:xfrm flipH="1">
            <a:off x="10378898" y="2546906"/>
            <a:ext cx="1" cy="596954"/>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sp>
        <p:nvSpPr>
          <p:cNvPr id="66" name="流程图: 对照 65"/>
          <p:cNvSpPr/>
          <p:nvPr/>
        </p:nvSpPr>
        <p:spPr>
          <a:xfrm>
            <a:off x="6769575" y="2215134"/>
            <a:ext cx="332509" cy="411949"/>
          </a:xfrm>
          <a:prstGeom prst="flowChartCollat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9" name="曲线连接符 68"/>
          <p:cNvCxnSpPr>
            <a:stCxn id="9" idx="1"/>
            <a:endCxn id="66" idx="0"/>
          </p:cNvCxnSpPr>
          <p:nvPr/>
        </p:nvCxnSpPr>
        <p:spPr>
          <a:xfrm rot="10800000" flipV="1">
            <a:off x="6935831" y="1329638"/>
            <a:ext cx="1016571" cy="885495"/>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72" name="曲线连接符 71"/>
          <p:cNvCxnSpPr>
            <a:stCxn id="46" idx="1"/>
            <a:endCxn id="66" idx="2"/>
          </p:cNvCxnSpPr>
          <p:nvPr/>
        </p:nvCxnSpPr>
        <p:spPr>
          <a:xfrm rot="10800000">
            <a:off x="6935831" y="2627083"/>
            <a:ext cx="1091155" cy="67379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73" name="折角形 72"/>
          <p:cNvSpPr/>
          <p:nvPr/>
        </p:nvSpPr>
        <p:spPr>
          <a:xfrm>
            <a:off x="5730678" y="2220019"/>
            <a:ext cx="304800" cy="402179"/>
          </a:xfrm>
          <a:prstGeom prst="foldedCorner">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t>R</a:t>
            </a:r>
            <a:endParaRPr lang="zh-CN" altLang="en-US" dirty="0"/>
          </a:p>
        </p:txBody>
      </p:sp>
      <p:cxnSp>
        <p:nvCxnSpPr>
          <p:cNvPr id="76" name="曲线连接符 75"/>
          <p:cNvCxnSpPr>
            <a:stCxn id="9" idx="1"/>
            <a:endCxn id="73" idx="0"/>
          </p:cNvCxnSpPr>
          <p:nvPr/>
        </p:nvCxnSpPr>
        <p:spPr>
          <a:xfrm rot="10800000" flipV="1">
            <a:off x="5883079" y="1329639"/>
            <a:ext cx="2069323" cy="890380"/>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80" name="曲线连接符 79"/>
          <p:cNvCxnSpPr>
            <a:stCxn id="73" idx="3"/>
            <a:endCxn id="66" idx="1"/>
          </p:cNvCxnSpPr>
          <p:nvPr/>
        </p:nvCxnSpPr>
        <p:spPr>
          <a:xfrm>
            <a:off x="6035478" y="2421109"/>
            <a:ext cx="900352" cy="0"/>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79949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2</a:t>
            </a:r>
            <a:r>
              <a:rPr lang="zh-CN" altLang="en-US" dirty="0" smtClean="0"/>
              <a:t>共性问题总结</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请求的物理表达和逻辑表达未能分开</a:t>
            </a:r>
            <a:endParaRPr lang="en-US" altLang="zh-CN" dirty="0" smtClean="0"/>
          </a:p>
          <a:p>
            <a:pPr lvl="1"/>
            <a:r>
              <a:rPr lang="zh-CN" altLang="en-US" dirty="0" smtClean="0"/>
              <a:t>在</a:t>
            </a:r>
            <a:r>
              <a:rPr lang="en-US" altLang="zh-CN" dirty="0" smtClean="0"/>
              <a:t>Request(</a:t>
            </a:r>
            <a:r>
              <a:rPr lang="zh-CN" altLang="en-US" dirty="0" smtClean="0"/>
              <a:t>电梯请求</a:t>
            </a:r>
            <a:r>
              <a:rPr lang="en-US" altLang="zh-CN" dirty="0" smtClean="0"/>
              <a:t>)</a:t>
            </a:r>
            <a:r>
              <a:rPr lang="zh-CN" altLang="en-US" dirty="0" smtClean="0"/>
              <a:t>类中进行输入处理，导致其易变</a:t>
            </a:r>
            <a:endParaRPr lang="en-US" altLang="zh-CN" dirty="0" smtClean="0"/>
          </a:p>
          <a:p>
            <a:pPr lvl="1"/>
            <a:r>
              <a:rPr lang="zh-CN" altLang="en-US" dirty="0" smtClean="0"/>
              <a:t>在电梯运动方法中进行输入处理</a:t>
            </a:r>
            <a:endParaRPr lang="en-US" altLang="zh-CN" dirty="0" smtClean="0"/>
          </a:p>
          <a:p>
            <a:r>
              <a:rPr lang="zh-CN" altLang="en-US" dirty="0" smtClean="0"/>
              <a:t>电梯类不能提供维护电梯状态的方法</a:t>
            </a:r>
            <a:endParaRPr lang="en-US" altLang="zh-CN" dirty="0" smtClean="0"/>
          </a:p>
          <a:p>
            <a:pPr lvl="1"/>
            <a:r>
              <a:rPr lang="zh-CN" altLang="en-US" dirty="0"/>
              <a:t>在</a:t>
            </a:r>
            <a:r>
              <a:rPr lang="zh-CN" altLang="en-US" dirty="0" smtClean="0"/>
              <a:t>其外部直接修改其属性状态</a:t>
            </a:r>
            <a:endParaRPr lang="en-US" altLang="zh-CN" dirty="0" smtClean="0"/>
          </a:p>
          <a:p>
            <a:r>
              <a:rPr lang="zh-CN" altLang="en-US" dirty="0" smtClean="0"/>
              <a:t>有方法</a:t>
            </a:r>
            <a:r>
              <a:rPr lang="en-US" altLang="zh-CN" dirty="0" smtClean="0"/>
              <a:t>hold</a:t>
            </a:r>
            <a:r>
              <a:rPr lang="zh-CN" altLang="en-US" dirty="0" smtClean="0"/>
              <a:t>住所有层次</a:t>
            </a:r>
            <a:endParaRPr lang="en-US" altLang="zh-CN" dirty="0" smtClean="0"/>
          </a:p>
          <a:p>
            <a:pPr lvl="1"/>
            <a:r>
              <a:rPr lang="zh-CN" altLang="en-US" dirty="0" smtClean="0"/>
              <a:t>输入处理</a:t>
            </a:r>
            <a:endParaRPr lang="en-US" altLang="zh-CN" dirty="0" smtClean="0"/>
          </a:p>
          <a:p>
            <a:pPr lvl="1"/>
            <a:r>
              <a:rPr lang="zh-CN" altLang="en-US" dirty="0" smtClean="0"/>
              <a:t>构造请求</a:t>
            </a:r>
            <a:endParaRPr lang="en-US" altLang="zh-CN" dirty="0" smtClean="0"/>
          </a:p>
          <a:p>
            <a:pPr lvl="1"/>
            <a:r>
              <a:rPr lang="zh-CN" altLang="en-US" dirty="0" smtClean="0"/>
              <a:t>调度电梯</a:t>
            </a:r>
            <a:endParaRPr lang="en-US" altLang="zh-CN" dirty="0" smtClean="0"/>
          </a:p>
          <a:p>
            <a:pPr lvl="1"/>
            <a:r>
              <a:rPr lang="zh-CN" altLang="en-US" dirty="0" smtClean="0"/>
              <a:t>修改电梯状态</a:t>
            </a:r>
            <a:endParaRPr lang="en-US" altLang="zh-CN" dirty="0" smtClean="0"/>
          </a:p>
          <a:p>
            <a:r>
              <a:rPr lang="zh-CN" altLang="en-US" dirty="0" smtClean="0"/>
              <a:t>直接在</a:t>
            </a:r>
            <a:r>
              <a:rPr lang="en-US" altLang="zh-CN" dirty="0" smtClean="0"/>
              <a:t>main</a:t>
            </a:r>
            <a:r>
              <a:rPr lang="zh-CN" altLang="en-US" dirty="0" smtClean="0"/>
              <a:t>方法中铺开进行输入的处理</a:t>
            </a:r>
            <a:endParaRPr lang="en-US" altLang="zh-CN" dirty="0" smtClean="0"/>
          </a:p>
          <a:p>
            <a:r>
              <a:rPr lang="zh-CN" altLang="en-US" dirty="0" smtClean="0"/>
              <a:t>逐个字符去做输入检查和处理</a:t>
            </a:r>
            <a:endParaRPr lang="en-US" altLang="zh-CN" dirty="0" smtClean="0"/>
          </a:p>
        </p:txBody>
      </p:sp>
    </p:spTree>
    <p:extLst>
      <p:ext uri="{BB962C8B-B14F-4D97-AF65-F5344CB8AC3E}">
        <p14:creationId xmlns:p14="http://schemas.microsoft.com/office/powerpoint/2010/main" val="4048609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2</a:t>
            </a:r>
            <a:r>
              <a:rPr lang="zh-CN" altLang="en-US" dirty="0" smtClean="0"/>
              <a:t>共性问题总结</a:t>
            </a:r>
            <a:endParaRPr lang="zh-CN" altLang="en-US" dirty="0"/>
          </a:p>
        </p:txBody>
      </p:sp>
      <p:sp>
        <p:nvSpPr>
          <p:cNvPr id="3" name="内容占位符 2"/>
          <p:cNvSpPr>
            <a:spLocks noGrp="1"/>
          </p:cNvSpPr>
          <p:nvPr>
            <p:ph idx="1"/>
          </p:nvPr>
        </p:nvSpPr>
        <p:spPr>
          <a:xfrm>
            <a:off x="838200" y="2195079"/>
            <a:ext cx="10393218" cy="4351338"/>
          </a:xfrm>
        </p:spPr>
        <p:txBody>
          <a:bodyPr>
            <a:normAutofit/>
          </a:bodyPr>
          <a:lstStyle/>
          <a:p>
            <a:r>
              <a:rPr lang="zh-CN" altLang="en-US" dirty="0"/>
              <a:t>超</a:t>
            </a:r>
            <a:r>
              <a:rPr lang="zh-CN" altLang="en-US" dirty="0" smtClean="0"/>
              <a:t>长方法，多层逻辑嵌套</a:t>
            </a:r>
            <a:endParaRPr lang="en-US" altLang="zh-CN" dirty="0" smtClean="0"/>
          </a:p>
          <a:p>
            <a:pPr lvl="1"/>
            <a:r>
              <a:rPr lang="zh-CN" altLang="en-US" dirty="0" smtClean="0"/>
              <a:t>职责分配的均衡性问题</a:t>
            </a:r>
            <a:endParaRPr lang="en-US" altLang="zh-CN" dirty="0" smtClean="0"/>
          </a:p>
          <a:p>
            <a:r>
              <a:rPr lang="zh-CN" altLang="en-US" dirty="0" smtClean="0"/>
              <a:t>类对属性的保护不够，直接通过</a:t>
            </a:r>
            <a:r>
              <a:rPr lang="en-US" altLang="zh-CN" dirty="0" smtClean="0"/>
              <a:t>reference</a:t>
            </a:r>
            <a:r>
              <a:rPr lang="zh-CN" altLang="en-US" dirty="0" smtClean="0"/>
              <a:t>就传递出外部</a:t>
            </a:r>
            <a:endParaRPr lang="en-US" altLang="zh-CN" dirty="0" smtClean="0"/>
          </a:p>
          <a:p>
            <a:pPr lvl="1"/>
            <a:r>
              <a:rPr lang="zh-CN" altLang="en-US" dirty="0" smtClean="0"/>
              <a:t>居然还有直接声明为</a:t>
            </a:r>
            <a:r>
              <a:rPr lang="en-US" altLang="zh-CN" dirty="0" smtClean="0"/>
              <a:t>public</a:t>
            </a:r>
            <a:r>
              <a:rPr lang="zh-CN" altLang="en-US" dirty="0" smtClean="0"/>
              <a:t>访问！</a:t>
            </a:r>
            <a:endParaRPr lang="en-US" altLang="zh-CN" dirty="0" smtClean="0"/>
          </a:p>
          <a:p>
            <a:r>
              <a:rPr lang="zh-CN" altLang="en-US" dirty="0" smtClean="0"/>
              <a:t>土豪式的数组声明</a:t>
            </a:r>
            <a:endParaRPr lang="en-US" altLang="zh-CN" dirty="0" smtClean="0"/>
          </a:p>
          <a:p>
            <a:r>
              <a:rPr lang="zh-CN" altLang="en-US" dirty="0" smtClean="0"/>
              <a:t>频繁出现相似的代码块</a:t>
            </a:r>
            <a:endParaRPr lang="en-US" altLang="zh-CN" dirty="0" smtClean="0"/>
          </a:p>
          <a:p>
            <a:r>
              <a:rPr lang="zh-CN" altLang="en-US" dirty="0" smtClean="0"/>
              <a:t>方法职责不明</a:t>
            </a:r>
            <a:endParaRPr lang="en-US" altLang="zh-CN" dirty="0" smtClean="0"/>
          </a:p>
          <a:p>
            <a:pPr lvl="1"/>
            <a:r>
              <a:rPr lang="zh-CN" altLang="en-US" dirty="0" smtClean="0"/>
              <a:t>如队列的获取请求方法进行</a:t>
            </a:r>
            <a:r>
              <a:rPr lang="zh-CN" altLang="en-US" sz="2400" dirty="0" smtClean="0"/>
              <a:t>调度电梯运行，并维护系统时间</a:t>
            </a:r>
            <a:endParaRPr lang="en-US" altLang="zh-CN" sz="2400" dirty="0" smtClean="0"/>
          </a:p>
          <a:p>
            <a:pPr lvl="1"/>
            <a:r>
              <a:rPr lang="zh-CN" altLang="en-US" dirty="0" smtClean="0"/>
              <a:t>把输入处理、请求识别、调度等都封装在电梯类中</a:t>
            </a:r>
            <a:endParaRPr lang="en-US" altLang="zh-CN" dirty="0"/>
          </a:p>
        </p:txBody>
      </p:sp>
      <p:pic>
        <p:nvPicPr>
          <p:cNvPr id="4" name="图片 3"/>
          <p:cNvPicPr>
            <a:picLocks noChangeAspect="1"/>
          </p:cNvPicPr>
          <p:nvPr/>
        </p:nvPicPr>
        <p:blipFill>
          <a:blip r:embed="rId2"/>
          <a:stretch>
            <a:fillRect/>
          </a:stretch>
        </p:blipFill>
        <p:spPr>
          <a:xfrm>
            <a:off x="8367712" y="3565885"/>
            <a:ext cx="3381375" cy="1609725"/>
          </a:xfrm>
          <a:prstGeom prst="rect">
            <a:avLst/>
          </a:prstGeom>
        </p:spPr>
      </p:pic>
    </p:spTree>
    <p:extLst>
      <p:ext uri="{BB962C8B-B14F-4D97-AF65-F5344CB8AC3E}">
        <p14:creationId xmlns:p14="http://schemas.microsoft.com/office/powerpoint/2010/main" val="1149925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2</a:t>
            </a:r>
            <a:r>
              <a:rPr lang="zh-CN" altLang="en-US" dirty="0" smtClean="0"/>
              <a:t>推荐设计</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3076575" y="1367631"/>
            <a:ext cx="8277225" cy="5267325"/>
          </a:xfrm>
          <a:prstGeom prst="rect">
            <a:avLst/>
          </a:prstGeom>
        </p:spPr>
      </p:pic>
    </p:spTree>
    <p:extLst>
      <p:ext uri="{BB962C8B-B14F-4D97-AF65-F5344CB8AC3E}">
        <p14:creationId xmlns:p14="http://schemas.microsoft.com/office/powerpoint/2010/main" val="261332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r>
              <a:rPr lang="zh-CN" altLang="en-US" dirty="0" smtClean="0"/>
              <a:t>提示</a:t>
            </a:r>
            <a:endParaRPr lang="zh-CN" altLang="en-US" dirty="0"/>
          </a:p>
        </p:txBody>
      </p:sp>
      <p:sp>
        <p:nvSpPr>
          <p:cNvPr id="27" name="文本框 26"/>
          <p:cNvSpPr txBox="1"/>
          <p:nvPr/>
        </p:nvSpPr>
        <p:spPr>
          <a:xfrm>
            <a:off x="246750" y="4408963"/>
            <a:ext cx="5270810" cy="203132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altLang="zh-CN" dirty="0" err="1" smtClean="0"/>
              <a:t>ALS_Schedule</a:t>
            </a:r>
            <a:r>
              <a:rPr lang="en-US" altLang="zh-CN" dirty="0" smtClean="0"/>
              <a:t> (A Little Smart Schedule)</a:t>
            </a:r>
          </a:p>
          <a:p>
            <a:r>
              <a:rPr lang="en-US" altLang="zh-CN" dirty="0" smtClean="0"/>
              <a:t>(1)</a:t>
            </a:r>
            <a:r>
              <a:rPr lang="zh-CN" altLang="en-US" dirty="0" smtClean="0"/>
              <a:t>只要队列不为空，每次都取出队列头请求来调度</a:t>
            </a:r>
          </a:p>
          <a:p>
            <a:r>
              <a:rPr lang="en-US" altLang="zh-CN" dirty="0" smtClean="0"/>
              <a:t>(2)</a:t>
            </a:r>
            <a:r>
              <a:rPr lang="zh-CN" altLang="en-US" dirty="0" smtClean="0"/>
              <a:t>电梯在运动过程中不能突然</a:t>
            </a:r>
            <a:r>
              <a:rPr lang="zh-CN" altLang="en-US" dirty="0"/>
              <a:t>改变</a:t>
            </a:r>
            <a:r>
              <a:rPr lang="zh-CN" altLang="en-US" dirty="0" smtClean="0"/>
              <a:t>运动方向</a:t>
            </a:r>
            <a:endParaRPr lang="en-US" altLang="zh-CN" dirty="0" smtClean="0"/>
          </a:p>
          <a:p>
            <a:r>
              <a:rPr lang="en-US" altLang="zh-CN" dirty="0" smtClean="0"/>
              <a:t>(3)</a:t>
            </a:r>
            <a:r>
              <a:rPr lang="zh-CN" altLang="en-US" dirty="0" smtClean="0"/>
              <a:t>在调度电梯完成一个请求的过程中，可以让电梯完成“顺路”的楼层请求</a:t>
            </a:r>
            <a:endParaRPr lang="en-US" altLang="zh-CN" dirty="0" smtClean="0"/>
          </a:p>
          <a:p>
            <a:r>
              <a:rPr lang="en-US" altLang="zh-CN" dirty="0" smtClean="0"/>
              <a:t>(4)</a:t>
            </a:r>
            <a:r>
              <a:rPr lang="zh-CN" altLang="en-US" dirty="0" smtClean="0"/>
              <a:t>调度算法要确保电梯在当前运动方向上完成所有能完成的电梯内请求</a:t>
            </a:r>
            <a:endParaRPr lang="en-US" altLang="zh-CN" dirty="0" smtClean="0"/>
          </a:p>
        </p:txBody>
      </p:sp>
      <p:sp>
        <p:nvSpPr>
          <p:cNvPr id="19" name="文本框 18"/>
          <p:cNvSpPr txBox="1"/>
          <p:nvPr/>
        </p:nvSpPr>
        <p:spPr>
          <a:xfrm>
            <a:off x="5602746" y="3914351"/>
            <a:ext cx="6466457" cy="286232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dirty="0" smtClean="0"/>
              <a:t>关于“顺路”的楼层请求</a:t>
            </a:r>
            <a:endParaRPr lang="en-US" altLang="zh-CN" dirty="0" smtClean="0"/>
          </a:p>
          <a:p>
            <a:r>
              <a:rPr lang="zh-CN" altLang="en-US" dirty="0" smtClean="0"/>
              <a:t>设电梯当前状态为</a:t>
            </a:r>
            <a:r>
              <a:rPr lang="en-US" altLang="zh-CN" dirty="0" smtClean="0"/>
              <a:t>e=(</a:t>
            </a:r>
            <a:r>
              <a:rPr lang="en-US" altLang="zh-CN" dirty="0" err="1" smtClean="0"/>
              <a:t>e_n,sta,n</a:t>
            </a:r>
            <a:r>
              <a:rPr lang="en-US" altLang="zh-CN" dirty="0" smtClean="0"/>
              <a:t>)</a:t>
            </a:r>
            <a:r>
              <a:rPr lang="zh-CN" altLang="en-US" dirty="0" smtClean="0"/>
              <a:t>，即当前所处楼层为</a:t>
            </a:r>
            <a:r>
              <a:rPr lang="en-US" altLang="zh-CN" dirty="0" err="1" smtClean="0"/>
              <a:t>e_n</a:t>
            </a:r>
            <a:r>
              <a:rPr lang="zh-CN" altLang="en-US" dirty="0" smtClean="0"/>
              <a:t>，运动</a:t>
            </a:r>
            <a:r>
              <a:rPr lang="zh-CN" altLang="en-US" dirty="0"/>
              <a:t>状态</a:t>
            </a:r>
            <a:r>
              <a:rPr lang="zh-CN" altLang="en-US" dirty="0" smtClean="0"/>
              <a:t>为</a:t>
            </a:r>
            <a:r>
              <a:rPr lang="en-US" altLang="zh-CN" dirty="0" err="1" smtClean="0"/>
              <a:t>sta</a:t>
            </a:r>
            <a:r>
              <a:rPr lang="zh-CN" altLang="en-US" dirty="0" smtClean="0"/>
              <a:t>，当前运动的目标为</a:t>
            </a:r>
            <a:r>
              <a:rPr lang="zh-CN" altLang="en-US" dirty="0"/>
              <a:t>楼层</a:t>
            </a:r>
            <a:r>
              <a:rPr lang="en-US" altLang="zh-CN" dirty="0" smtClean="0"/>
              <a:t>n</a:t>
            </a:r>
            <a:r>
              <a:rPr lang="zh-CN" altLang="en-US" dirty="0" smtClean="0"/>
              <a:t>，则</a:t>
            </a:r>
            <a:endParaRPr lang="en-US" altLang="zh-CN" dirty="0" smtClean="0"/>
          </a:p>
          <a:p>
            <a:r>
              <a:rPr lang="en-US" altLang="zh-CN" dirty="0" smtClean="0"/>
              <a:t>(1) (</a:t>
            </a:r>
            <a:r>
              <a:rPr lang="en-US" altLang="zh-CN" dirty="0" err="1" smtClean="0"/>
              <a:t>e.sta</a:t>
            </a:r>
            <a:r>
              <a:rPr lang="en-US" altLang="zh-CN" dirty="0" smtClean="0"/>
              <a:t> = UP </a:t>
            </a:r>
            <a:r>
              <a:rPr lang="en-US" altLang="zh-CN" dirty="0" smtClean="0">
                <a:sym typeface="Wingdings" panose="05000000000000000000" pitchFamily="2" charset="2"/>
              </a:rPr>
              <a:t> 10&gt;=</a:t>
            </a:r>
            <a:r>
              <a:rPr lang="en-US" altLang="zh-CN" dirty="0" err="1" smtClean="0">
                <a:sym typeface="Wingdings" panose="05000000000000000000" pitchFamily="2" charset="2"/>
              </a:rPr>
              <a:t>e.n</a:t>
            </a:r>
            <a:r>
              <a:rPr lang="en-US" altLang="zh-CN" dirty="0" smtClean="0">
                <a:sym typeface="Wingdings" panose="05000000000000000000" pitchFamily="2" charset="2"/>
              </a:rPr>
              <a:t>&gt;</a:t>
            </a:r>
            <a:r>
              <a:rPr lang="en-US" altLang="zh-CN" dirty="0" err="1" smtClean="0">
                <a:sym typeface="Wingdings" panose="05000000000000000000" pitchFamily="2" charset="2"/>
              </a:rPr>
              <a:t>e.e_n</a:t>
            </a:r>
            <a:r>
              <a:rPr lang="en-US" altLang="zh-CN" dirty="0" smtClean="0">
                <a:sym typeface="Wingdings" panose="05000000000000000000" pitchFamily="2" charset="2"/>
              </a:rPr>
              <a:t>) || (</a:t>
            </a:r>
            <a:r>
              <a:rPr lang="en-US" altLang="zh-CN" dirty="0" err="1" smtClean="0">
                <a:sym typeface="Wingdings" panose="05000000000000000000" pitchFamily="2" charset="2"/>
              </a:rPr>
              <a:t>e.sta</a:t>
            </a:r>
            <a:r>
              <a:rPr lang="en-US" altLang="zh-CN" dirty="0" smtClean="0">
                <a:sym typeface="Wingdings" panose="05000000000000000000" pitchFamily="2" charset="2"/>
              </a:rPr>
              <a:t> = DOWN1&lt;=</a:t>
            </a:r>
            <a:r>
              <a:rPr lang="en-US" altLang="zh-CN" dirty="0" err="1" smtClean="0">
                <a:sym typeface="Wingdings" panose="05000000000000000000" pitchFamily="2" charset="2"/>
              </a:rPr>
              <a:t>e.n</a:t>
            </a:r>
            <a:r>
              <a:rPr lang="en-US" altLang="zh-CN" dirty="0" smtClean="0">
                <a:sym typeface="Wingdings" panose="05000000000000000000" pitchFamily="2" charset="2"/>
              </a:rPr>
              <a:t>&lt;</a:t>
            </a:r>
            <a:r>
              <a:rPr lang="en-US" altLang="zh-CN" dirty="0" err="1" smtClean="0">
                <a:sym typeface="Wingdings" panose="05000000000000000000" pitchFamily="2" charset="2"/>
              </a:rPr>
              <a:t>e.e_n</a:t>
            </a:r>
            <a:r>
              <a:rPr lang="en-US" altLang="zh-CN" dirty="0" smtClean="0">
                <a:sym typeface="Wingdings" panose="05000000000000000000" pitchFamily="2" charset="2"/>
              </a:rPr>
              <a:t>)</a:t>
            </a:r>
            <a:endParaRPr lang="en-US" altLang="zh-CN" dirty="0" smtClean="0"/>
          </a:p>
          <a:p>
            <a:r>
              <a:rPr lang="en-US" altLang="zh-CN" dirty="0" smtClean="0"/>
              <a:t>(2)</a:t>
            </a:r>
            <a:r>
              <a:rPr lang="zh-CN" altLang="en-US" dirty="0" smtClean="0"/>
              <a:t>对于任意一个楼层</a:t>
            </a:r>
            <a:r>
              <a:rPr lang="zh-CN" altLang="en-US" dirty="0"/>
              <a:t>请求</a:t>
            </a:r>
            <a:r>
              <a:rPr lang="en-US" altLang="zh-CN" dirty="0" smtClean="0"/>
              <a:t>r=(</a:t>
            </a:r>
            <a:r>
              <a:rPr lang="en-US" altLang="zh-CN" dirty="0" err="1" smtClean="0"/>
              <a:t>F_R,n,dir,t</a:t>
            </a:r>
            <a:r>
              <a:rPr lang="en-US" altLang="zh-CN" dirty="0" smtClean="0"/>
              <a:t>)</a:t>
            </a:r>
            <a:r>
              <a:rPr lang="zh-CN" altLang="en-US" dirty="0" smtClean="0"/>
              <a:t>，如果是电梯当前运动状态下的顺路请求，则一定有</a:t>
            </a:r>
            <a:r>
              <a:rPr lang="en-US" altLang="zh-CN" dirty="0" smtClean="0"/>
              <a:t>: (</a:t>
            </a:r>
            <a:r>
              <a:rPr lang="en-US" altLang="zh-CN" dirty="0" err="1" smtClean="0"/>
              <a:t>r.dir</a:t>
            </a:r>
            <a:r>
              <a:rPr lang="en-US" altLang="zh-CN" dirty="0" smtClean="0"/>
              <a:t>=</a:t>
            </a:r>
            <a:r>
              <a:rPr lang="en-US" altLang="zh-CN" dirty="0" err="1" smtClean="0"/>
              <a:t>e.sta</a:t>
            </a:r>
            <a:r>
              <a:rPr lang="en-US" altLang="zh-CN" dirty="0" smtClean="0"/>
              <a:t>) &amp;&amp; ((</a:t>
            </a:r>
            <a:r>
              <a:rPr lang="en-US" altLang="zh-CN" dirty="0" err="1" smtClean="0"/>
              <a:t>r.dir</a:t>
            </a:r>
            <a:r>
              <a:rPr lang="en-US" altLang="zh-CN" dirty="0" smtClean="0"/>
              <a:t>=UP</a:t>
            </a:r>
            <a:r>
              <a:rPr lang="en-US" altLang="zh-CN" dirty="0" smtClean="0">
                <a:sym typeface="Wingdings" panose="05000000000000000000" pitchFamily="2" charset="2"/>
              </a:rPr>
              <a:t>(</a:t>
            </a:r>
            <a:r>
              <a:rPr lang="en-US" altLang="zh-CN" dirty="0" err="1" smtClean="0"/>
              <a:t>r.n</a:t>
            </a:r>
            <a:r>
              <a:rPr lang="en-US" altLang="zh-CN" dirty="0" smtClean="0"/>
              <a:t> &lt;= </a:t>
            </a:r>
            <a:r>
              <a:rPr lang="en-US" altLang="zh-CN" dirty="0" err="1" smtClean="0"/>
              <a:t>e.n</a:t>
            </a:r>
            <a:r>
              <a:rPr lang="en-US" altLang="zh-CN" dirty="0" smtClean="0"/>
              <a:t>)&amp;&amp;(</a:t>
            </a:r>
            <a:r>
              <a:rPr lang="en-US" altLang="zh-CN" dirty="0" err="1" smtClean="0"/>
              <a:t>r.n</a:t>
            </a:r>
            <a:r>
              <a:rPr lang="en-US" altLang="zh-CN" dirty="0" smtClean="0"/>
              <a:t>&gt;</a:t>
            </a:r>
            <a:r>
              <a:rPr lang="en-US" altLang="zh-CN" dirty="0" err="1" smtClean="0"/>
              <a:t>e.e_n</a:t>
            </a:r>
            <a:r>
              <a:rPr lang="en-US" altLang="zh-CN" dirty="0" smtClean="0"/>
              <a:t>)) || (</a:t>
            </a:r>
            <a:r>
              <a:rPr lang="en-US" altLang="zh-CN" dirty="0" err="1" smtClean="0"/>
              <a:t>r.dir</a:t>
            </a:r>
            <a:r>
              <a:rPr lang="en-US" altLang="zh-CN" dirty="0" smtClean="0"/>
              <a:t>=DOWN</a:t>
            </a:r>
            <a:r>
              <a:rPr lang="en-US" altLang="zh-CN" dirty="0" smtClean="0">
                <a:sym typeface="Wingdings" panose="05000000000000000000" pitchFamily="2" charset="2"/>
              </a:rPr>
              <a:t>(</a:t>
            </a:r>
            <a:r>
              <a:rPr lang="en-US" altLang="zh-CN" dirty="0" err="1" smtClean="0">
                <a:sym typeface="Wingdings" panose="05000000000000000000" pitchFamily="2" charset="2"/>
              </a:rPr>
              <a:t>r.n</a:t>
            </a:r>
            <a:r>
              <a:rPr lang="en-US" altLang="zh-CN" dirty="0" smtClean="0">
                <a:sym typeface="Wingdings" panose="05000000000000000000" pitchFamily="2" charset="2"/>
              </a:rPr>
              <a:t>&gt;=</a:t>
            </a:r>
            <a:r>
              <a:rPr lang="en-US" altLang="zh-CN" dirty="0" err="1" smtClean="0">
                <a:sym typeface="Wingdings" panose="05000000000000000000" pitchFamily="2" charset="2"/>
              </a:rPr>
              <a:t>e.n</a:t>
            </a:r>
            <a:r>
              <a:rPr lang="en-US" altLang="zh-CN" dirty="0" smtClean="0">
                <a:sym typeface="Wingdings" panose="05000000000000000000" pitchFamily="2" charset="2"/>
              </a:rPr>
              <a:t>)&amp;&amp;(</a:t>
            </a:r>
            <a:r>
              <a:rPr lang="en-US" altLang="zh-CN" dirty="0" err="1" smtClean="0">
                <a:sym typeface="Wingdings" panose="05000000000000000000" pitchFamily="2" charset="2"/>
              </a:rPr>
              <a:t>r.n</a:t>
            </a:r>
            <a:r>
              <a:rPr lang="en-US" altLang="zh-CN" dirty="0" smtClean="0">
                <a:sym typeface="Wingdings" panose="05000000000000000000" pitchFamily="2" charset="2"/>
              </a:rPr>
              <a:t>&lt;</a:t>
            </a:r>
            <a:r>
              <a:rPr lang="en-US" altLang="zh-CN" dirty="0" err="1" smtClean="0">
                <a:sym typeface="Wingdings" panose="05000000000000000000" pitchFamily="2" charset="2"/>
              </a:rPr>
              <a:t>e.e_n</a:t>
            </a:r>
            <a:r>
              <a:rPr lang="en-US" altLang="zh-CN" dirty="0" smtClean="0">
                <a:sym typeface="Wingdings" panose="05000000000000000000" pitchFamily="2" charset="2"/>
              </a:rPr>
              <a:t>)</a:t>
            </a:r>
            <a:r>
              <a:rPr lang="en-US" altLang="zh-CN" dirty="0" smtClean="0"/>
              <a:t>))</a:t>
            </a:r>
          </a:p>
          <a:p>
            <a:r>
              <a:rPr lang="en-US" altLang="zh-CN" dirty="0" smtClean="0"/>
              <a:t>(3)</a:t>
            </a:r>
            <a:r>
              <a:rPr lang="zh-CN" altLang="en-US" dirty="0"/>
              <a:t>对于任意一</a:t>
            </a:r>
            <a:r>
              <a:rPr lang="zh-CN" altLang="en-US" dirty="0" smtClean="0"/>
              <a:t>个电梯运载请求</a:t>
            </a:r>
            <a:r>
              <a:rPr lang="en-US" altLang="zh-CN" dirty="0"/>
              <a:t>r</a:t>
            </a:r>
            <a:r>
              <a:rPr lang="en-US" altLang="zh-CN" dirty="0" smtClean="0"/>
              <a:t>=(</a:t>
            </a:r>
            <a:r>
              <a:rPr lang="en-US" altLang="zh-CN" dirty="0" err="1" smtClean="0"/>
              <a:t>E_R,n,t</a:t>
            </a:r>
            <a:r>
              <a:rPr lang="en-US" altLang="zh-CN" dirty="0"/>
              <a:t>)</a:t>
            </a:r>
            <a:r>
              <a:rPr lang="zh-CN" altLang="en-US" dirty="0"/>
              <a:t>，如果是电梯当前运动状态下的顺路请求，则一定有</a:t>
            </a:r>
            <a:r>
              <a:rPr lang="en-US" altLang="zh-CN" dirty="0"/>
              <a:t>: </a:t>
            </a:r>
            <a:r>
              <a:rPr lang="en-US" altLang="zh-CN" dirty="0" smtClean="0"/>
              <a:t>(</a:t>
            </a:r>
            <a:r>
              <a:rPr lang="en-US" altLang="zh-CN" dirty="0" err="1" smtClean="0"/>
              <a:t>e.sta</a:t>
            </a:r>
            <a:r>
              <a:rPr lang="en-US" altLang="zh-CN" dirty="0" smtClean="0"/>
              <a:t>=UP</a:t>
            </a:r>
            <a:r>
              <a:rPr lang="en-US" altLang="zh-CN" dirty="0">
                <a:sym typeface="Wingdings" panose="05000000000000000000" pitchFamily="2" charset="2"/>
              </a:rPr>
              <a:t>(</a:t>
            </a:r>
            <a:r>
              <a:rPr lang="en-US" altLang="zh-CN" dirty="0" err="1"/>
              <a:t>r.n</a:t>
            </a:r>
            <a:r>
              <a:rPr lang="en-US" altLang="zh-CN" dirty="0"/>
              <a:t> </a:t>
            </a:r>
            <a:r>
              <a:rPr lang="en-US" altLang="zh-CN" dirty="0" smtClean="0"/>
              <a:t>&gt; </a:t>
            </a:r>
            <a:r>
              <a:rPr lang="en-US" altLang="zh-CN" dirty="0" err="1" smtClean="0"/>
              <a:t>e.e_n</a:t>
            </a:r>
            <a:r>
              <a:rPr lang="en-US" altLang="zh-CN" dirty="0" smtClean="0"/>
              <a:t>)) || (</a:t>
            </a:r>
            <a:r>
              <a:rPr lang="en-US" altLang="zh-CN" dirty="0" err="1" smtClean="0"/>
              <a:t>e.sta</a:t>
            </a:r>
            <a:r>
              <a:rPr lang="en-US" altLang="zh-CN" dirty="0" smtClean="0"/>
              <a:t>=DOWN</a:t>
            </a:r>
            <a:r>
              <a:rPr lang="en-US" altLang="zh-CN" dirty="0" smtClean="0">
                <a:sym typeface="Wingdings" panose="05000000000000000000" pitchFamily="2" charset="2"/>
              </a:rPr>
              <a:t> (</a:t>
            </a:r>
            <a:r>
              <a:rPr lang="en-US" altLang="zh-CN" dirty="0" err="1">
                <a:sym typeface="Wingdings" panose="05000000000000000000" pitchFamily="2" charset="2"/>
              </a:rPr>
              <a:t>r.n</a:t>
            </a:r>
            <a:r>
              <a:rPr lang="en-US" altLang="zh-CN" dirty="0">
                <a:sym typeface="Wingdings" panose="05000000000000000000" pitchFamily="2" charset="2"/>
              </a:rPr>
              <a:t>&lt;</a:t>
            </a:r>
            <a:r>
              <a:rPr lang="en-US" altLang="zh-CN" dirty="0" err="1">
                <a:sym typeface="Wingdings" panose="05000000000000000000" pitchFamily="2" charset="2"/>
              </a:rPr>
              <a:t>e.e_n</a:t>
            </a:r>
            <a:r>
              <a:rPr lang="en-US" altLang="zh-CN" dirty="0" smtClean="0">
                <a:sym typeface="Wingdings" panose="05000000000000000000" pitchFamily="2" charset="2"/>
              </a:rPr>
              <a:t>)</a:t>
            </a:r>
            <a:r>
              <a:rPr lang="en-US" altLang="zh-CN" dirty="0" smtClean="0"/>
              <a:t>)</a:t>
            </a:r>
          </a:p>
        </p:txBody>
      </p:sp>
      <p:sp>
        <p:nvSpPr>
          <p:cNvPr id="8" name="日期占位符 7"/>
          <p:cNvSpPr>
            <a:spLocks noGrp="1"/>
          </p:cNvSpPr>
          <p:nvPr>
            <p:ph type="dt" sz="half" idx="10"/>
          </p:nvPr>
        </p:nvSpPr>
        <p:spPr/>
        <p:txBody>
          <a:bodyPr/>
          <a:lstStyle/>
          <a:p>
            <a:fld id="{5521B1D7-FB8C-48CE-BC21-E055E7BEFBDE}" type="datetime1">
              <a:rPr lang="zh-CN" altLang="en-US" smtClean="0"/>
              <a:pPr/>
              <a:t>2017/3/24</a:t>
            </a:fld>
            <a:endParaRPr lang="zh-CN" altLang="en-US" dirty="0"/>
          </a:p>
        </p:txBody>
      </p:sp>
      <p:sp>
        <p:nvSpPr>
          <p:cNvPr id="12" name="灯片编号占位符 11"/>
          <p:cNvSpPr>
            <a:spLocks noGrp="1"/>
          </p:cNvSpPr>
          <p:nvPr>
            <p:ph type="sldNum" sz="quarter" idx="12"/>
          </p:nvPr>
        </p:nvSpPr>
        <p:spPr/>
        <p:txBody>
          <a:bodyPr/>
          <a:lstStyle/>
          <a:p>
            <a:fld id="{28BC83B9-764D-4D9E-9517-E65F62E3E5B3}" type="slidenum">
              <a:rPr lang="zh-CN" altLang="en-US" smtClean="0"/>
              <a:pPr/>
              <a:t>28</a:t>
            </a:fld>
            <a:endParaRPr lang="zh-CN" altLang="en-US" dirty="0"/>
          </a:p>
        </p:txBody>
      </p:sp>
      <p:sp>
        <p:nvSpPr>
          <p:cNvPr id="25" name="文本框 24"/>
          <p:cNvSpPr txBox="1"/>
          <p:nvPr/>
        </p:nvSpPr>
        <p:spPr>
          <a:xfrm>
            <a:off x="900939" y="2692039"/>
            <a:ext cx="3212739" cy="1477328"/>
          </a:xfrm>
          <a:prstGeom prst="rect">
            <a:avLst/>
          </a:prstGeom>
          <a:noFill/>
        </p:spPr>
        <p:txBody>
          <a:bodyPr wrap="none" rtlCol="0">
            <a:spAutoFit/>
          </a:bodyPr>
          <a:lstStyle/>
          <a:p>
            <a:r>
              <a:rPr lang="en-US" altLang="zh-CN" dirty="0" smtClean="0"/>
              <a:t>(1)</a:t>
            </a:r>
            <a:r>
              <a:rPr lang="zh-CN" altLang="en-US" dirty="0" smtClean="0"/>
              <a:t>从输入读取请求</a:t>
            </a:r>
            <a:endParaRPr lang="en-US" altLang="zh-CN" dirty="0" smtClean="0"/>
          </a:p>
          <a:p>
            <a:r>
              <a:rPr lang="en-US" altLang="zh-CN" dirty="0" smtClean="0"/>
              <a:t>(2)</a:t>
            </a:r>
            <a:r>
              <a:rPr lang="zh-CN" altLang="en-US" dirty="0" smtClean="0"/>
              <a:t>构造请求对象</a:t>
            </a:r>
            <a:endParaRPr lang="en-US" altLang="zh-CN" dirty="0" smtClean="0"/>
          </a:p>
          <a:p>
            <a:r>
              <a:rPr lang="en-US" altLang="zh-CN" dirty="0" smtClean="0"/>
              <a:t>(3)</a:t>
            </a:r>
            <a:r>
              <a:rPr lang="zh-CN" altLang="en-US" dirty="0" smtClean="0"/>
              <a:t>加入到队列中</a:t>
            </a:r>
            <a:endParaRPr lang="en-US" altLang="zh-CN" dirty="0" smtClean="0"/>
          </a:p>
          <a:p>
            <a:r>
              <a:rPr lang="en-US" altLang="zh-CN" dirty="0" smtClean="0"/>
              <a:t>(4)</a:t>
            </a:r>
            <a:r>
              <a:rPr lang="zh-CN" altLang="en-US" dirty="0" smtClean="0"/>
              <a:t>启动调度</a:t>
            </a:r>
            <a:endParaRPr lang="en-US" altLang="zh-CN" dirty="0" smtClean="0"/>
          </a:p>
          <a:p>
            <a:r>
              <a:rPr lang="en-US" altLang="zh-CN" dirty="0" smtClean="0"/>
              <a:t>(5)</a:t>
            </a:r>
            <a:r>
              <a:rPr lang="zh-CN" altLang="en-US" dirty="0" smtClean="0"/>
              <a:t>记录电梯对象对请求的响应</a:t>
            </a:r>
            <a:endParaRPr lang="zh-CN" altLang="en-US" dirty="0"/>
          </a:p>
        </p:txBody>
      </p:sp>
      <p:sp>
        <p:nvSpPr>
          <p:cNvPr id="20" name="矩形 19"/>
          <p:cNvSpPr/>
          <p:nvPr/>
        </p:nvSpPr>
        <p:spPr>
          <a:xfrm>
            <a:off x="4991099" y="1384976"/>
            <a:ext cx="2151530" cy="677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调度器类</a:t>
            </a:r>
            <a:endParaRPr lang="zh-CN" altLang="en-US" sz="3200" dirty="0"/>
          </a:p>
        </p:txBody>
      </p:sp>
      <p:sp>
        <p:nvSpPr>
          <p:cNvPr id="21" name="矩形 20"/>
          <p:cNvSpPr/>
          <p:nvPr/>
        </p:nvSpPr>
        <p:spPr>
          <a:xfrm>
            <a:off x="784415" y="1384976"/>
            <a:ext cx="2151530" cy="677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电梯类</a:t>
            </a:r>
            <a:endParaRPr lang="zh-CN" altLang="en-US" sz="3200" dirty="0"/>
          </a:p>
        </p:txBody>
      </p:sp>
      <p:sp>
        <p:nvSpPr>
          <p:cNvPr id="22" name="矩形 21"/>
          <p:cNvSpPr/>
          <p:nvPr/>
        </p:nvSpPr>
        <p:spPr>
          <a:xfrm>
            <a:off x="4764741" y="2786458"/>
            <a:ext cx="2604247" cy="643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请求</a:t>
            </a:r>
            <a:r>
              <a:rPr lang="zh-CN" altLang="en-US" sz="3200" dirty="0" smtClean="0"/>
              <a:t>队列类</a:t>
            </a:r>
            <a:endParaRPr lang="zh-CN" altLang="en-US" sz="3200" dirty="0"/>
          </a:p>
        </p:txBody>
      </p:sp>
      <p:sp>
        <p:nvSpPr>
          <p:cNvPr id="23" name="矩形 22"/>
          <p:cNvSpPr/>
          <p:nvPr/>
        </p:nvSpPr>
        <p:spPr>
          <a:xfrm>
            <a:off x="9323289" y="2786458"/>
            <a:ext cx="2151530" cy="643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请求</a:t>
            </a:r>
            <a:r>
              <a:rPr lang="zh-CN" altLang="en-US" sz="3200" dirty="0" smtClean="0"/>
              <a:t>类</a:t>
            </a:r>
            <a:endParaRPr lang="zh-CN" altLang="en-US" sz="3200" dirty="0"/>
          </a:p>
        </p:txBody>
      </p:sp>
      <p:cxnSp>
        <p:nvCxnSpPr>
          <p:cNvPr id="26" name="直接箭头连接符 25"/>
          <p:cNvCxnSpPr>
            <a:stCxn id="20" idx="1"/>
            <a:endCxn id="21" idx="3"/>
          </p:cNvCxnSpPr>
          <p:nvPr/>
        </p:nvCxnSpPr>
        <p:spPr>
          <a:xfrm flipH="1">
            <a:off x="2935945" y="1723666"/>
            <a:ext cx="20551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接箭头连接符 27"/>
          <p:cNvCxnSpPr>
            <a:stCxn id="20" idx="2"/>
            <a:endCxn id="22" idx="0"/>
          </p:cNvCxnSpPr>
          <p:nvPr/>
        </p:nvCxnSpPr>
        <p:spPr>
          <a:xfrm>
            <a:off x="6066864" y="2062356"/>
            <a:ext cx="1" cy="7241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接箭头连接符 28"/>
          <p:cNvCxnSpPr>
            <a:stCxn id="22" idx="3"/>
            <a:endCxn id="23" idx="1"/>
          </p:cNvCxnSpPr>
          <p:nvPr/>
        </p:nvCxnSpPr>
        <p:spPr>
          <a:xfrm>
            <a:off x="7368988" y="3108211"/>
            <a:ext cx="19543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文本框 29"/>
          <p:cNvSpPr txBox="1"/>
          <p:nvPr/>
        </p:nvSpPr>
        <p:spPr>
          <a:xfrm>
            <a:off x="3254188" y="1263953"/>
            <a:ext cx="1385047" cy="369332"/>
          </a:xfrm>
          <a:prstGeom prst="rect">
            <a:avLst/>
          </a:prstGeom>
          <a:noFill/>
        </p:spPr>
        <p:txBody>
          <a:bodyPr wrap="square" rtlCol="0">
            <a:spAutoFit/>
          </a:bodyPr>
          <a:lstStyle/>
          <a:p>
            <a:r>
              <a:rPr lang="zh-CN" altLang="en-US" dirty="0" smtClean="0"/>
              <a:t>发出指令</a:t>
            </a:r>
            <a:endParaRPr lang="zh-CN" altLang="en-US" dirty="0"/>
          </a:p>
        </p:txBody>
      </p:sp>
      <p:sp>
        <p:nvSpPr>
          <p:cNvPr id="31" name="文本框 30"/>
          <p:cNvSpPr txBox="1"/>
          <p:nvPr/>
        </p:nvSpPr>
        <p:spPr>
          <a:xfrm>
            <a:off x="6095990" y="2347593"/>
            <a:ext cx="1148608" cy="369332"/>
          </a:xfrm>
          <a:prstGeom prst="rect">
            <a:avLst/>
          </a:prstGeom>
          <a:noFill/>
        </p:spPr>
        <p:txBody>
          <a:bodyPr wrap="square" rtlCol="0">
            <a:spAutoFit/>
          </a:bodyPr>
          <a:lstStyle/>
          <a:p>
            <a:r>
              <a:rPr lang="zh-CN" altLang="en-US" dirty="0" smtClean="0"/>
              <a:t>访问请求</a:t>
            </a:r>
            <a:endParaRPr lang="zh-CN" altLang="en-US" dirty="0"/>
          </a:p>
        </p:txBody>
      </p:sp>
      <p:sp>
        <p:nvSpPr>
          <p:cNvPr id="32" name="文本框 31"/>
          <p:cNvSpPr txBox="1"/>
          <p:nvPr/>
        </p:nvSpPr>
        <p:spPr>
          <a:xfrm>
            <a:off x="7752229" y="2744137"/>
            <a:ext cx="1385047" cy="369332"/>
          </a:xfrm>
          <a:prstGeom prst="rect">
            <a:avLst/>
          </a:prstGeom>
          <a:noFill/>
        </p:spPr>
        <p:txBody>
          <a:bodyPr wrap="square" rtlCol="0">
            <a:spAutoFit/>
          </a:bodyPr>
          <a:lstStyle/>
          <a:p>
            <a:r>
              <a:rPr lang="zh-CN" altLang="en-US" dirty="0" smtClean="0"/>
              <a:t>管理请求</a:t>
            </a:r>
            <a:endParaRPr lang="zh-CN" altLang="en-US" dirty="0"/>
          </a:p>
        </p:txBody>
      </p:sp>
      <p:sp>
        <p:nvSpPr>
          <p:cNvPr id="33" name="矩形 32"/>
          <p:cNvSpPr/>
          <p:nvPr/>
        </p:nvSpPr>
        <p:spPr>
          <a:xfrm>
            <a:off x="9323289" y="1384976"/>
            <a:ext cx="2151530" cy="677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楼层类</a:t>
            </a:r>
            <a:endParaRPr lang="zh-CN" altLang="en-US" sz="3200" dirty="0"/>
          </a:p>
        </p:txBody>
      </p:sp>
      <p:cxnSp>
        <p:nvCxnSpPr>
          <p:cNvPr id="34" name="直接箭头连接符 33"/>
          <p:cNvCxnSpPr>
            <a:stCxn id="33" idx="2"/>
            <a:endCxn id="23" idx="0"/>
          </p:cNvCxnSpPr>
          <p:nvPr/>
        </p:nvCxnSpPr>
        <p:spPr>
          <a:xfrm>
            <a:off x="10399054" y="2062356"/>
            <a:ext cx="0" cy="7241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椭圆 34"/>
          <p:cNvSpPr/>
          <p:nvPr/>
        </p:nvSpPr>
        <p:spPr>
          <a:xfrm>
            <a:off x="7789431" y="1183332"/>
            <a:ext cx="383824" cy="396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7789431" y="1882608"/>
            <a:ext cx="383824" cy="3964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121669" y="1193858"/>
            <a:ext cx="1138902" cy="369332"/>
          </a:xfrm>
          <a:prstGeom prst="rect">
            <a:avLst/>
          </a:prstGeom>
        </p:spPr>
        <p:txBody>
          <a:bodyPr wrap="none">
            <a:spAutoFit/>
          </a:bodyPr>
          <a:lstStyle/>
          <a:p>
            <a:r>
              <a:rPr lang="en-US" altLang="zh-CN" b="1" dirty="0"/>
              <a:t>command</a:t>
            </a:r>
            <a:endParaRPr lang="zh-CN" altLang="en-US" dirty="0"/>
          </a:p>
        </p:txBody>
      </p:sp>
      <p:sp>
        <p:nvSpPr>
          <p:cNvPr id="38" name="矩形 37"/>
          <p:cNvSpPr/>
          <p:nvPr/>
        </p:nvSpPr>
        <p:spPr>
          <a:xfrm>
            <a:off x="8121669" y="1882607"/>
            <a:ext cx="1029449" cy="369332"/>
          </a:xfrm>
          <a:prstGeom prst="rect">
            <a:avLst/>
          </a:prstGeom>
        </p:spPr>
        <p:txBody>
          <a:bodyPr wrap="none">
            <a:spAutoFit/>
          </a:bodyPr>
          <a:lstStyle/>
          <a:p>
            <a:r>
              <a:rPr lang="en-US" altLang="zh-CN" b="1" dirty="0"/>
              <a:t>schedule</a:t>
            </a:r>
            <a:endParaRPr lang="zh-CN" altLang="en-US" dirty="0"/>
          </a:p>
        </p:txBody>
      </p:sp>
      <p:cxnSp>
        <p:nvCxnSpPr>
          <p:cNvPr id="39" name="直接箭头连接符 38"/>
          <p:cNvCxnSpPr>
            <a:stCxn id="20" idx="3"/>
            <a:endCxn id="35" idx="2"/>
          </p:cNvCxnSpPr>
          <p:nvPr/>
        </p:nvCxnSpPr>
        <p:spPr>
          <a:xfrm flipV="1">
            <a:off x="7142629" y="1381562"/>
            <a:ext cx="646802" cy="3421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p:cNvCxnSpPr>
            <a:stCxn id="20" idx="3"/>
            <a:endCxn id="36" idx="2"/>
          </p:cNvCxnSpPr>
          <p:nvPr/>
        </p:nvCxnSpPr>
        <p:spPr>
          <a:xfrm>
            <a:off x="7142629" y="1723666"/>
            <a:ext cx="646802" cy="3571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矩形 40"/>
          <p:cNvSpPr/>
          <p:nvPr/>
        </p:nvSpPr>
        <p:spPr>
          <a:xfrm>
            <a:off x="5034786" y="288136"/>
            <a:ext cx="2122405" cy="47774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dirty="0" err="1" smtClean="0"/>
              <a:t>ALS_Scheduler</a:t>
            </a:r>
            <a:endParaRPr lang="zh-CN" altLang="en-US" sz="2400" dirty="0"/>
          </a:p>
        </p:txBody>
      </p:sp>
      <p:sp>
        <p:nvSpPr>
          <p:cNvPr id="3" name="等腰三角形 2"/>
          <p:cNvSpPr/>
          <p:nvPr/>
        </p:nvSpPr>
        <p:spPr>
          <a:xfrm rot="10800000">
            <a:off x="6007529" y="1222154"/>
            <a:ext cx="176918" cy="14635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41" idx="2"/>
            <a:endCxn id="3" idx="3"/>
          </p:cNvCxnSpPr>
          <p:nvPr/>
        </p:nvCxnSpPr>
        <p:spPr>
          <a:xfrm flipH="1">
            <a:off x="6095988" y="765883"/>
            <a:ext cx="1" cy="45627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55129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838200" y="1825624"/>
            <a:ext cx="10515600" cy="4463209"/>
          </a:xfrm>
        </p:spPr>
        <p:txBody>
          <a:bodyPr>
            <a:normAutofit fontScale="92500"/>
          </a:bodyPr>
          <a:lstStyle/>
          <a:p>
            <a:r>
              <a:rPr lang="zh-CN" altLang="en-US" dirty="0" smtClean="0"/>
              <a:t>继续第二次作业的单电梯系统，基本功能要求保持不变</a:t>
            </a:r>
            <a:endParaRPr lang="en-US" altLang="zh-CN" dirty="0" smtClean="0"/>
          </a:p>
          <a:p>
            <a:r>
              <a:rPr lang="zh-CN" altLang="en-US" dirty="0" smtClean="0"/>
              <a:t>新增功能</a:t>
            </a:r>
            <a:endParaRPr lang="en-US" altLang="zh-CN" dirty="0" smtClean="0"/>
          </a:p>
          <a:p>
            <a:pPr lvl="1"/>
            <a:r>
              <a:rPr lang="zh-CN" altLang="en-US" dirty="0" smtClean="0"/>
              <a:t>要求同时满足如下两个原则，一旦违反视为</a:t>
            </a:r>
            <a:r>
              <a:rPr lang="en-US" altLang="zh-CN" dirty="0" smtClean="0"/>
              <a:t>wrong</a:t>
            </a:r>
          </a:p>
          <a:p>
            <a:pPr lvl="2"/>
            <a:r>
              <a:rPr lang="zh-CN" altLang="en-US" dirty="0" smtClean="0"/>
              <a:t>电梯在完成对一个请求的响应之前，不能改变运动方向</a:t>
            </a:r>
            <a:endParaRPr lang="en-US" altLang="zh-CN" dirty="0" smtClean="0"/>
          </a:p>
          <a:p>
            <a:pPr lvl="2"/>
            <a:r>
              <a:rPr lang="zh-CN" altLang="en-US" dirty="0" smtClean="0"/>
              <a:t>电梯在响应一个请求的过程中，如果有在当前运动方向上能够响应的请求，则必须进行响应，这样的请求称为“捎带响应请求”</a:t>
            </a:r>
            <a:endParaRPr lang="en-US" altLang="zh-CN" dirty="0" smtClean="0"/>
          </a:p>
          <a:p>
            <a:pPr lvl="1"/>
            <a:r>
              <a:rPr lang="zh-CN" altLang="en-US" dirty="0" smtClean="0"/>
              <a:t>要求按照电梯实际响应情况，输出请求与响应序偶</a:t>
            </a:r>
            <a:r>
              <a:rPr lang="en-US" altLang="zh-CN" dirty="0" smtClean="0"/>
              <a:t>[request, response]</a:t>
            </a:r>
          </a:p>
          <a:p>
            <a:r>
              <a:rPr lang="zh-CN" altLang="en-US" dirty="0" smtClean="0"/>
              <a:t>新增设计要求</a:t>
            </a:r>
            <a:r>
              <a:rPr lang="en-US" altLang="zh-CN" dirty="0" smtClean="0"/>
              <a:t>(</a:t>
            </a:r>
            <a:r>
              <a:rPr lang="zh-CN" altLang="en-US" dirty="0" smtClean="0"/>
              <a:t>设计要求也要进行检查，如果违背报</a:t>
            </a:r>
            <a:r>
              <a:rPr lang="en-US" altLang="zh-CN" dirty="0" smtClean="0"/>
              <a:t>incomplete</a:t>
            </a:r>
            <a:r>
              <a:rPr lang="zh-CN" altLang="en-US" dirty="0" smtClean="0"/>
              <a:t>型</a:t>
            </a:r>
            <a:r>
              <a:rPr lang="en-US" altLang="zh-CN" dirty="0" smtClean="0"/>
              <a:t>bug)</a:t>
            </a:r>
          </a:p>
          <a:p>
            <a:pPr lvl="1"/>
            <a:r>
              <a:rPr lang="zh-CN" altLang="en-US" dirty="0" smtClean="0"/>
              <a:t>使用</a:t>
            </a:r>
            <a:r>
              <a:rPr lang="zh-CN" altLang="en-US" dirty="0"/>
              <a:t>继承机制，</a:t>
            </a:r>
            <a:r>
              <a:rPr lang="zh-CN" altLang="en-US" dirty="0" smtClean="0"/>
              <a:t>不要覆盖或删除第二次作业的傻瓜调度</a:t>
            </a:r>
            <a:r>
              <a:rPr lang="en-US" altLang="zh-CN" dirty="0" smtClean="0"/>
              <a:t>schedule</a:t>
            </a:r>
            <a:r>
              <a:rPr lang="zh-CN" altLang="en-US" dirty="0" smtClean="0"/>
              <a:t>代码</a:t>
            </a:r>
            <a:r>
              <a:rPr lang="zh-CN" altLang="en-US" dirty="0"/>
              <a:t>，</a:t>
            </a:r>
            <a:r>
              <a:rPr lang="zh-CN" altLang="en-US" dirty="0" smtClean="0"/>
              <a:t>增加一个子类来重写</a:t>
            </a:r>
            <a:r>
              <a:rPr lang="en-US" altLang="zh-CN" dirty="0" smtClean="0"/>
              <a:t>schedule</a:t>
            </a:r>
            <a:r>
              <a:rPr lang="zh-CN" altLang="en-US" dirty="0" smtClean="0"/>
              <a:t>方法，</a:t>
            </a:r>
            <a:r>
              <a:rPr lang="zh-CN" altLang="en-US" u="sng" dirty="0" smtClean="0">
                <a:solidFill>
                  <a:srgbClr val="FF0000"/>
                </a:solidFill>
              </a:rPr>
              <a:t>注意子类方法要与父类方法有交互</a:t>
            </a:r>
            <a:endParaRPr lang="en-US" altLang="zh-CN" u="sng" dirty="0">
              <a:solidFill>
                <a:srgbClr val="FF0000"/>
              </a:solidFill>
            </a:endParaRPr>
          </a:p>
          <a:p>
            <a:pPr lvl="1"/>
            <a:r>
              <a:rPr lang="zh-CN" altLang="en-US" dirty="0" smtClean="0"/>
              <a:t>使用</a:t>
            </a:r>
            <a:r>
              <a:rPr lang="en-US" altLang="zh-CN" dirty="0"/>
              <a:t>interface</a:t>
            </a:r>
            <a:r>
              <a:rPr lang="zh-CN" altLang="en-US" dirty="0"/>
              <a:t>来归纳电梯的运动方法</a:t>
            </a:r>
            <a:endParaRPr lang="en-US" altLang="zh-CN" dirty="0"/>
          </a:p>
          <a:p>
            <a:pPr lvl="1"/>
            <a:r>
              <a:rPr lang="zh-CN" altLang="en-US" dirty="0" smtClean="0"/>
              <a:t>重写</a:t>
            </a:r>
            <a:r>
              <a:rPr lang="en-US" altLang="zh-CN" dirty="0" err="1" smtClean="0"/>
              <a:t>toString</a:t>
            </a:r>
            <a:r>
              <a:rPr lang="zh-CN" altLang="en-US" dirty="0" smtClean="0"/>
              <a:t>方法来</a:t>
            </a:r>
            <a:r>
              <a:rPr lang="zh-CN" altLang="en-US" dirty="0"/>
              <a:t>获得电梯运行状态和时刻的观察</a:t>
            </a:r>
            <a:endParaRPr lang="en-US" altLang="zh-CN" dirty="0"/>
          </a:p>
        </p:txBody>
      </p:sp>
      <p:sp>
        <p:nvSpPr>
          <p:cNvPr id="4" name="日期占位符 3"/>
          <p:cNvSpPr>
            <a:spLocks noGrp="1"/>
          </p:cNvSpPr>
          <p:nvPr>
            <p:ph type="dt" sz="half" idx="10"/>
          </p:nvPr>
        </p:nvSpPr>
        <p:spPr/>
        <p:txBody>
          <a:bodyPr/>
          <a:lstStyle/>
          <a:p>
            <a:fld id="{77BD3AF3-C396-46AE-846C-7BC0F99A7F6A}" type="datetime1">
              <a:rPr lang="zh-CN" altLang="en-US" smtClean="0"/>
              <a:t>2017/3/24</a:t>
            </a:fld>
            <a:endParaRPr lang="zh-CN" altLang="en-US"/>
          </a:p>
        </p:txBody>
      </p:sp>
      <p:sp>
        <p:nvSpPr>
          <p:cNvPr id="6" name="灯片编号占位符 5"/>
          <p:cNvSpPr>
            <a:spLocks noGrp="1"/>
          </p:cNvSpPr>
          <p:nvPr>
            <p:ph type="sldNum" sz="quarter" idx="12"/>
          </p:nvPr>
        </p:nvSpPr>
        <p:spPr/>
        <p:txBody>
          <a:bodyPr/>
          <a:lstStyle/>
          <a:p>
            <a:fld id="{28BC83B9-764D-4D9E-9517-E65F62E3E5B3}" type="slidenum">
              <a:rPr lang="zh-CN" altLang="en-US" smtClean="0"/>
              <a:t>29</a:t>
            </a:fld>
            <a:endParaRPr lang="zh-CN" altLang="en-US"/>
          </a:p>
        </p:txBody>
      </p:sp>
    </p:spTree>
    <p:extLst>
      <p:ext uri="{BB962C8B-B14F-4D97-AF65-F5344CB8AC3E}">
        <p14:creationId xmlns:p14="http://schemas.microsoft.com/office/powerpoint/2010/main" val="4121919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作业训练要点分析</a:t>
            </a:r>
            <a:endParaRPr lang="zh-CN" altLang="en-US" dirty="0"/>
          </a:p>
        </p:txBody>
      </p:sp>
      <p:sp>
        <p:nvSpPr>
          <p:cNvPr id="3" name="内容占位符 2"/>
          <p:cNvSpPr>
            <a:spLocks noGrp="1"/>
          </p:cNvSpPr>
          <p:nvPr>
            <p:ph idx="1"/>
          </p:nvPr>
        </p:nvSpPr>
        <p:spPr/>
        <p:txBody>
          <a:bodyPr/>
          <a:lstStyle/>
          <a:p>
            <a:r>
              <a:rPr lang="zh-CN" altLang="en-US" dirty="0" smtClean="0"/>
              <a:t>作业</a:t>
            </a:r>
            <a:r>
              <a:rPr lang="en-US" altLang="zh-CN" dirty="0" smtClean="0"/>
              <a:t>1</a:t>
            </a:r>
            <a:r>
              <a:rPr lang="zh-CN" altLang="en-US" dirty="0" smtClean="0"/>
              <a:t>训练要点分析</a:t>
            </a:r>
            <a:endParaRPr lang="en-US" altLang="zh-CN" dirty="0" smtClean="0"/>
          </a:p>
          <a:p>
            <a:r>
              <a:rPr lang="zh-CN" altLang="en-US" dirty="0" smtClean="0"/>
              <a:t>作业</a:t>
            </a:r>
            <a:r>
              <a:rPr lang="en-US" altLang="zh-CN" dirty="0" smtClean="0"/>
              <a:t>2</a:t>
            </a:r>
            <a:r>
              <a:rPr lang="zh-CN" altLang="en-US" dirty="0" smtClean="0"/>
              <a:t>训练要点分析</a:t>
            </a:r>
            <a:endParaRPr lang="en-US" altLang="zh-CN" dirty="0" smtClean="0"/>
          </a:p>
          <a:p>
            <a:r>
              <a:rPr lang="zh-CN" altLang="en-US" dirty="0" smtClean="0"/>
              <a:t>作业</a:t>
            </a:r>
            <a:r>
              <a:rPr lang="en-US" altLang="zh-CN" dirty="0" smtClean="0"/>
              <a:t>3</a:t>
            </a:r>
            <a:r>
              <a:rPr lang="zh-CN" altLang="en-US" dirty="0" smtClean="0"/>
              <a:t>训练要点分析</a:t>
            </a:r>
            <a:endParaRPr lang="zh-CN" altLang="en-US" dirty="0"/>
          </a:p>
        </p:txBody>
      </p:sp>
    </p:spTree>
    <p:extLst>
      <p:ext uri="{BB962C8B-B14F-4D97-AF65-F5344CB8AC3E}">
        <p14:creationId xmlns:p14="http://schemas.microsoft.com/office/powerpoint/2010/main" val="679091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r>
              <a:rPr lang="zh-CN" altLang="en-US" dirty="0" smtClean="0"/>
              <a:t>训练要点分析</a:t>
            </a:r>
            <a:endParaRPr lang="zh-CN" altLang="en-US" dirty="0"/>
          </a:p>
        </p:txBody>
      </p:sp>
      <p:sp>
        <p:nvSpPr>
          <p:cNvPr id="3" name="内容占位符 2"/>
          <p:cNvSpPr>
            <a:spLocks noGrp="1"/>
          </p:cNvSpPr>
          <p:nvPr>
            <p:ph idx="1"/>
          </p:nvPr>
        </p:nvSpPr>
        <p:spPr/>
        <p:txBody>
          <a:bodyPr/>
          <a:lstStyle/>
          <a:p>
            <a:r>
              <a:rPr lang="zh-CN" altLang="en-US" dirty="0" smtClean="0"/>
              <a:t>进一步理解调度逻辑及其设计</a:t>
            </a:r>
            <a:endParaRPr lang="en-US" altLang="zh-CN" dirty="0" smtClean="0"/>
          </a:p>
          <a:p>
            <a:r>
              <a:rPr lang="zh-CN" altLang="en-US" dirty="0" smtClean="0"/>
              <a:t>开始掌握如何使用继承构造逻辑处理层次</a:t>
            </a:r>
            <a:endParaRPr lang="en-US" altLang="zh-CN" dirty="0" smtClean="0"/>
          </a:p>
          <a:p>
            <a:r>
              <a:rPr lang="zh-CN" altLang="en-US" dirty="0" smtClean="0"/>
              <a:t>进一步训练类的均衡设计</a:t>
            </a:r>
          </a:p>
          <a:p>
            <a:r>
              <a:rPr lang="zh-CN" altLang="en-US" dirty="0" smtClean="0"/>
              <a:t>开始了解针对状态的测试设计</a:t>
            </a:r>
            <a:endParaRPr lang="en-US" altLang="zh-CN" dirty="0" smtClean="0"/>
          </a:p>
        </p:txBody>
      </p:sp>
    </p:spTree>
    <p:extLst>
      <p:ext uri="{BB962C8B-B14F-4D97-AF65-F5344CB8AC3E}">
        <p14:creationId xmlns:p14="http://schemas.microsoft.com/office/powerpoint/2010/main" val="3796010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r>
              <a:rPr lang="zh-CN" altLang="en-US" dirty="0" smtClean="0"/>
              <a:t>训练要点分析</a:t>
            </a:r>
            <a:endParaRPr lang="zh-CN" altLang="en-US" dirty="0"/>
          </a:p>
        </p:txBody>
      </p:sp>
      <p:sp>
        <p:nvSpPr>
          <p:cNvPr id="3" name="内容占位符 2"/>
          <p:cNvSpPr>
            <a:spLocks noGrp="1"/>
          </p:cNvSpPr>
          <p:nvPr>
            <p:ph idx="1"/>
          </p:nvPr>
        </p:nvSpPr>
        <p:spPr/>
        <p:txBody>
          <a:bodyPr/>
          <a:lstStyle/>
          <a:p>
            <a:r>
              <a:rPr lang="zh-CN" altLang="en-US" dirty="0" smtClean="0"/>
              <a:t>进一步理解调度逻辑及其设计</a:t>
            </a:r>
            <a:endParaRPr lang="en-US" altLang="zh-CN" dirty="0" smtClean="0"/>
          </a:p>
          <a:p>
            <a:pPr lvl="1"/>
            <a:r>
              <a:rPr lang="en-US" altLang="zh-CN" dirty="0" err="1" smtClean="0"/>
              <a:t>FoolSchedule</a:t>
            </a:r>
            <a:r>
              <a:rPr lang="zh-CN" altLang="en-US" dirty="0" smtClean="0"/>
              <a:t>显然对电梯这个紧缺资源的利用率不高</a:t>
            </a:r>
            <a:endParaRPr lang="en-US" altLang="zh-CN" dirty="0" smtClean="0"/>
          </a:p>
          <a:p>
            <a:pPr lvl="1"/>
            <a:r>
              <a:rPr lang="zh-CN" altLang="en-US" dirty="0" smtClean="0"/>
              <a:t>提高资源利用率是调度算法设计的核心目标</a:t>
            </a:r>
            <a:endParaRPr lang="en-US" altLang="zh-CN" dirty="0" smtClean="0"/>
          </a:p>
          <a:p>
            <a:pPr lvl="2"/>
            <a:r>
              <a:rPr lang="zh-CN" altLang="en-US" dirty="0" smtClean="0"/>
              <a:t>“顺路捎带”：在去响应一个请求的路途中可以把资源共享给顺路可完成的请求</a:t>
            </a:r>
            <a:endParaRPr lang="en-US" altLang="zh-CN" dirty="0" smtClean="0"/>
          </a:p>
          <a:p>
            <a:pPr lvl="2"/>
            <a:r>
              <a:rPr lang="zh-CN" altLang="en-US" dirty="0" smtClean="0"/>
              <a:t>操作系统调度中哪个情况和这个类似？</a:t>
            </a:r>
            <a:endParaRPr lang="en-US" altLang="zh-CN" dirty="0" smtClean="0"/>
          </a:p>
          <a:p>
            <a:pPr lvl="1"/>
            <a:r>
              <a:rPr lang="zh-CN" altLang="en-US" dirty="0"/>
              <a:t>谁</a:t>
            </a:r>
            <a:r>
              <a:rPr lang="zh-CN" altLang="en-US" dirty="0" smtClean="0"/>
              <a:t>来负责找可以捎带的请求？</a:t>
            </a:r>
            <a:endParaRPr lang="en-US" altLang="zh-CN" dirty="0" smtClean="0"/>
          </a:p>
          <a:p>
            <a:pPr lvl="1"/>
            <a:r>
              <a:rPr lang="zh-CN" altLang="en-US" dirty="0" smtClean="0"/>
              <a:t>如何找可以捎带的请求？</a:t>
            </a:r>
            <a:endParaRPr lang="en-US" altLang="zh-CN" dirty="0" smtClean="0"/>
          </a:p>
          <a:p>
            <a:pPr lvl="1"/>
            <a:r>
              <a:rPr lang="en-US" altLang="zh-CN" dirty="0" smtClean="0">
                <a:sym typeface="Wingdings" panose="05000000000000000000" pitchFamily="2" charset="2"/>
              </a:rPr>
              <a:t></a:t>
            </a:r>
            <a:r>
              <a:rPr lang="zh-CN" altLang="en-US" dirty="0" smtClean="0">
                <a:sym typeface="Wingdings" panose="05000000000000000000" pitchFamily="2" charset="2"/>
              </a:rPr>
              <a:t>需要几个类的协同才能完成</a:t>
            </a:r>
            <a:endParaRPr lang="en-US" altLang="zh-CN" dirty="0" smtClean="0"/>
          </a:p>
        </p:txBody>
      </p:sp>
    </p:spTree>
    <p:extLst>
      <p:ext uri="{BB962C8B-B14F-4D97-AF65-F5344CB8AC3E}">
        <p14:creationId xmlns:p14="http://schemas.microsoft.com/office/powerpoint/2010/main" val="1320590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r>
              <a:rPr lang="zh-CN" altLang="en-US" dirty="0" smtClean="0"/>
              <a:t>训练要点分析</a:t>
            </a:r>
            <a:endParaRPr lang="zh-CN" altLang="en-US" dirty="0"/>
          </a:p>
        </p:txBody>
      </p:sp>
      <p:sp>
        <p:nvSpPr>
          <p:cNvPr id="3" name="内容占位符 2"/>
          <p:cNvSpPr>
            <a:spLocks noGrp="1"/>
          </p:cNvSpPr>
          <p:nvPr>
            <p:ph idx="1"/>
          </p:nvPr>
        </p:nvSpPr>
        <p:spPr/>
        <p:txBody>
          <a:bodyPr/>
          <a:lstStyle/>
          <a:p>
            <a:r>
              <a:rPr lang="zh-CN" altLang="en-US" dirty="0" smtClean="0"/>
              <a:t>开始掌握如何使用继承构造逻辑处理层次</a:t>
            </a:r>
            <a:endParaRPr lang="en-US" altLang="zh-CN" dirty="0" smtClean="0"/>
          </a:p>
          <a:p>
            <a:pPr lvl="1"/>
            <a:r>
              <a:rPr lang="zh-CN" altLang="en-US" dirty="0" smtClean="0"/>
              <a:t>继承不只是重用，构造类型层次更重要</a:t>
            </a:r>
            <a:endParaRPr lang="en-US" altLang="zh-CN" dirty="0" smtClean="0"/>
          </a:p>
          <a:p>
            <a:pPr lvl="1"/>
            <a:r>
              <a:rPr lang="en-US" altLang="zh-CN" smtClean="0"/>
              <a:t>Scheduler</a:t>
            </a:r>
            <a:endParaRPr lang="en-US" altLang="zh-CN" dirty="0" smtClean="0"/>
          </a:p>
          <a:p>
            <a:pPr lvl="1"/>
            <a:r>
              <a:rPr lang="zh-CN" altLang="en-US" dirty="0" smtClean="0"/>
              <a:t>两种方法相结合</a:t>
            </a:r>
            <a:endParaRPr lang="en-US" altLang="zh-CN" dirty="0" smtClean="0"/>
          </a:p>
          <a:p>
            <a:pPr lvl="2"/>
            <a:r>
              <a:rPr lang="zh-CN" altLang="en-US" dirty="0" smtClean="0"/>
              <a:t>自顶而下：从需求分析出发</a:t>
            </a:r>
            <a:endParaRPr lang="en-US" altLang="zh-CN" dirty="0" smtClean="0"/>
          </a:p>
          <a:p>
            <a:pPr lvl="2"/>
            <a:r>
              <a:rPr lang="zh-CN" altLang="en-US" dirty="0" smtClean="0"/>
              <a:t>自底向上：针对已有设计进行提炼</a:t>
            </a:r>
            <a:endParaRPr lang="en-US" altLang="zh-CN" dirty="0" smtClean="0"/>
          </a:p>
        </p:txBody>
      </p:sp>
    </p:spTree>
    <p:extLst>
      <p:ext uri="{BB962C8B-B14F-4D97-AF65-F5344CB8AC3E}">
        <p14:creationId xmlns:p14="http://schemas.microsoft.com/office/powerpoint/2010/main" val="2143526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r>
              <a:rPr lang="zh-CN" altLang="en-US" dirty="0" smtClean="0"/>
              <a:t>训练要点分析</a:t>
            </a:r>
            <a:endParaRPr lang="zh-CN" altLang="en-US" dirty="0"/>
          </a:p>
        </p:txBody>
      </p:sp>
      <p:sp>
        <p:nvSpPr>
          <p:cNvPr id="3" name="内容占位符 2"/>
          <p:cNvSpPr>
            <a:spLocks noGrp="1"/>
          </p:cNvSpPr>
          <p:nvPr>
            <p:ph idx="1"/>
          </p:nvPr>
        </p:nvSpPr>
        <p:spPr/>
        <p:txBody>
          <a:bodyPr/>
          <a:lstStyle/>
          <a:p>
            <a:r>
              <a:rPr lang="zh-CN" altLang="en-US" dirty="0" smtClean="0"/>
              <a:t>进一步训练类的均衡设计</a:t>
            </a:r>
          </a:p>
          <a:p>
            <a:pPr lvl="1"/>
            <a:r>
              <a:rPr lang="zh-CN" altLang="en-US" dirty="0" smtClean="0"/>
              <a:t>每个类只做自己该做的事情</a:t>
            </a:r>
            <a:endParaRPr lang="en-US" altLang="zh-CN" dirty="0" smtClean="0"/>
          </a:p>
          <a:p>
            <a:pPr lvl="1"/>
            <a:r>
              <a:rPr lang="zh-CN" altLang="en-US" dirty="0" smtClean="0"/>
              <a:t>电梯做什么？</a:t>
            </a:r>
            <a:endParaRPr lang="en-US" altLang="zh-CN" dirty="0" smtClean="0"/>
          </a:p>
          <a:p>
            <a:pPr lvl="1"/>
            <a:r>
              <a:rPr lang="zh-CN" altLang="en-US" dirty="0"/>
              <a:t>调度</a:t>
            </a:r>
            <a:r>
              <a:rPr lang="zh-CN" altLang="en-US" dirty="0" smtClean="0"/>
              <a:t>器做什么？</a:t>
            </a:r>
            <a:endParaRPr lang="en-US" altLang="zh-CN" dirty="0" smtClean="0"/>
          </a:p>
          <a:p>
            <a:pPr lvl="1"/>
            <a:r>
              <a:rPr lang="zh-CN" altLang="en-US" dirty="0" smtClean="0"/>
              <a:t>请求队列做什么？</a:t>
            </a:r>
            <a:endParaRPr lang="en-US" altLang="zh-CN" dirty="0" smtClean="0"/>
          </a:p>
          <a:p>
            <a:pPr lvl="1"/>
            <a:r>
              <a:rPr lang="zh-CN" altLang="en-US" dirty="0" smtClean="0"/>
              <a:t>请求做什么？</a:t>
            </a:r>
            <a:endParaRPr lang="en-US" altLang="zh-CN" dirty="0" smtClean="0"/>
          </a:p>
        </p:txBody>
      </p:sp>
    </p:spTree>
    <p:extLst>
      <p:ext uri="{BB962C8B-B14F-4D97-AF65-F5344CB8AC3E}">
        <p14:creationId xmlns:p14="http://schemas.microsoft.com/office/powerpoint/2010/main" val="3442230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r>
              <a:rPr lang="zh-CN" altLang="en-US" dirty="0" smtClean="0"/>
              <a:t>训练要点分析</a:t>
            </a:r>
            <a:endParaRPr lang="zh-CN" altLang="en-US" dirty="0"/>
          </a:p>
        </p:txBody>
      </p:sp>
      <p:sp>
        <p:nvSpPr>
          <p:cNvPr id="3" name="内容占位符 2"/>
          <p:cNvSpPr>
            <a:spLocks noGrp="1"/>
          </p:cNvSpPr>
          <p:nvPr>
            <p:ph idx="1"/>
          </p:nvPr>
        </p:nvSpPr>
        <p:spPr/>
        <p:txBody>
          <a:bodyPr/>
          <a:lstStyle/>
          <a:p>
            <a:r>
              <a:rPr lang="zh-CN" altLang="en-US" dirty="0" smtClean="0"/>
              <a:t>开始了解</a:t>
            </a:r>
            <a:r>
              <a:rPr lang="zh-CN" altLang="en-US" dirty="0"/>
              <a:t>基于</a:t>
            </a:r>
            <a:r>
              <a:rPr lang="zh-CN" altLang="en-US" dirty="0" smtClean="0"/>
              <a:t>状态的测试设计</a:t>
            </a:r>
            <a:endParaRPr lang="en-US" altLang="zh-CN" dirty="0" smtClean="0"/>
          </a:p>
          <a:p>
            <a:pPr lvl="1"/>
            <a:r>
              <a:rPr lang="zh-CN" altLang="en-US" dirty="0" smtClean="0"/>
              <a:t>电梯的运行受调度器控制</a:t>
            </a:r>
            <a:endParaRPr lang="en-US" altLang="zh-CN" dirty="0" smtClean="0"/>
          </a:p>
          <a:p>
            <a:pPr lvl="1"/>
            <a:r>
              <a:rPr lang="zh-CN" altLang="en-US" dirty="0"/>
              <a:t>调度</a:t>
            </a:r>
            <a:r>
              <a:rPr lang="zh-CN" altLang="en-US" dirty="0" smtClean="0"/>
              <a:t>器根据队列中的请求来进行调度</a:t>
            </a:r>
            <a:endParaRPr lang="en-US" altLang="zh-CN" dirty="0" smtClean="0"/>
          </a:p>
          <a:p>
            <a:pPr lvl="2"/>
            <a:r>
              <a:rPr lang="zh-CN" altLang="en-US" dirty="0" smtClean="0"/>
              <a:t>请求的楼层、方向及时间顺序</a:t>
            </a:r>
            <a:endParaRPr lang="en-US" altLang="zh-CN" dirty="0" smtClean="0"/>
          </a:p>
          <a:p>
            <a:pPr lvl="2"/>
            <a:r>
              <a:rPr lang="zh-CN" altLang="en-US" dirty="0" smtClean="0"/>
              <a:t>是否可以捎带</a:t>
            </a:r>
            <a:endParaRPr lang="en-US" altLang="zh-CN" dirty="0" smtClean="0"/>
          </a:p>
          <a:p>
            <a:pPr lvl="1"/>
            <a:r>
              <a:rPr lang="zh-CN" altLang="en-US" dirty="0" smtClean="0"/>
              <a:t>请求队列的状态</a:t>
            </a:r>
            <a:endParaRPr lang="en-US" altLang="zh-CN" dirty="0" smtClean="0"/>
          </a:p>
        </p:txBody>
      </p:sp>
      <p:sp>
        <p:nvSpPr>
          <p:cNvPr id="4" name="圆角矩形 3"/>
          <p:cNvSpPr/>
          <p:nvPr/>
        </p:nvSpPr>
        <p:spPr>
          <a:xfrm>
            <a:off x="9190892" y="2133600"/>
            <a:ext cx="1242646" cy="58615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捎带请求的数量</a:t>
            </a:r>
            <a:endParaRPr lang="zh-CN" altLang="en-US" dirty="0"/>
          </a:p>
        </p:txBody>
      </p:sp>
      <p:sp>
        <p:nvSpPr>
          <p:cNvPr id="5" name="圆角矩形 4"/>
          <p:cNvSpPr/>
          <p:nvPr/>
        </p:nvSpPr>
        <p:spPr>
          <a:xfrm>
            <a:off x="8935912" y="4222628"/>
            <a:ext cx="1752601" cy="58615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捎带请求所需的电梯状态</a:t>
            </a:r>
            <a:endParaRPr lang="zh-CN" altLang="en-US" dirty="0"/>
          </a:p>
        </p:txBody>
      </p:sp>
      <p:sp>
        <p:nvSpPr>
          <p:cNvPr id="6" name="圆角矩形 5"/>
          <p:cNvSpPr/>
          <p:nvPr/>
        </p:nvSpPr>
        <p:spPr>
          <a:xfrm>
            <a:off x="9091242" y="3193562"/>
            <a:ext cx="1441939" cy="58615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捎带请求的方向</a:t>
            </a:r>
            <a:endParaRPr lang="zh-CN" altLang="en-US" dirty="0"/>
          </a:p>
        </p:txBody>
      </p:sp>
      <p:sp>
        <p:nvSpPr>
          <p:cNvPr id="7" name="圆角矩形 6"/>
          <p:cNvSpPr/>
          <p:nvPr/>
        </p:nvSpPr>
        <p:spPr>
          <a:xfrm>
            <a:off x="8752735" y="5251694"/>
            <a:ext cx="2118952" cy="58615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dirty="0" smtClean="0"/>
              <a:t>针对目标电梯状态的请求构造</a:t>
            </a:r>
            <a:endParaRPr lang="zh-CN" altLang="en-US" dirty="0"/>
          </a:p>
        </p:txBody>
      </p:sp>
      <p:cxnSp>
        <p:nvCxnSpPr>
          <p:cNvPr id="9" name="直接箭头连接符 8"/>
          <p:cNvCxnSpPr>
            <a:stCxn id="4" idx="2"/>
            <a:endCxn id="6" idx="0"/>
          </p:cNvCxnSpPr>
          <p:nvPr/>
        </p:nvCxnSpPr>
        <p:spPr>
          <a:xfrm flipH="1">
            <a:off x="9812212" y="2719754"/>
            <a:ext cx="3" cy="4738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接箭头连接符 9"/>
          <p:cNvCxnSpPr>
            <a:stCxn id="6" idx="2"/>
            <a:endCxn id="5" idx="0"/>
          </p:cNvCxnSpPr>
          <p:nvPr/>
        </p:nvCxnSpPr>
        <p:spPr>
          <a:xfrm>
            <a:off x="9812212" y="3779716"/>
            <a:ext cx="1" cy="4429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5" idx="2"/>
            <a:endCxn id="7" idx="0"/>
          </p:cNvCxnSpPr>
          <p:nvPr/>
        </p:nvCxnSpPr>
        <p:spPr>
          <a:xfrm flipH="1">
            <a:off x="9812211" y="4808782"/>
            <a:ext cx="2" cy="4429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65142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3</a:t>
            </a:r>
            <a:r>
              <a:rPr lang="zh-CN" altLang="en-US" dirty="0" smtClean="0"/>
              <a:t>推荐设计</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487840" y="1358106"/>
            <a:ext cx="10277475" cy="5286375"/>
          </a:xfrm>
          <a:prstGeom prst="rect">
            <a:avLst/>
          </a:prstGeom>
        </p:spPr>
      </p:pic>
    </p:spTree>
    <p:extLst>
      <p:ext uri="{BB962C8B-B14F-4D97-AF65-F5344CB8AC3E}">
        <p14:creationId xmlns:p14="http://schemas.microsoft.com/office/powerpoint/2010/main" val="2291894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normAutofit/>
          </a:bodyPr>
          <a:lstStyle/>
          <a:p>
            <a:r>
              <a:rPr lang="zh-CN" altLang="en-US" dirty="0" smtClean="0"/>
              <a:t>总结性博客作业</a:t>
            </a:r>
            <a:endParaRPr lang="en-US" altLang="zh-CN" dirty="0" smtClean="0"/>
          </a:p>
          <a:p>
            <a:pPr lvl="1"/>
            <a:r>
              <a:rPr lang="zh-CN" altLang="en-US" dirty="0" smtClean="0"/>
              <a:t>针对所讲授内容、自己发现别人的问题、</a:t>
            </a:r>
            <a:r>
              <a:rPr lang="en-US" altLang="zh-CN" dirty="0" smtClean="0"/>
              <a:t>3</a:t>
            </a:r>
            <a:r>
              <a:rPr lang="zh-CN" altLang="en-US" dirty="0" smtClean="0"/>
              <a:t>次作业被发现的</a:t>
            </a:r>
            <a:r>
              <a:rPr lang="en-US" altLang="zh-CN" dirty="0" smtClean="0"/>
              <a:t>bug</a:t>
            </a:r>
            <a:r>
              <a:rPr lang="zh-CN" altLang="en-US" dirty="0" smtClean="0"/>
              <a:t>、分析课所介绍的共性问题</a:t>
            </a:r>
            <a:endParaRPr lang="en-US" altLang="zh-CN" dirty="0" smtClean="0"/>
          </a:p>
          <a:p>
            <a:pPr lvl="1"/>
            <a:r>
              <a:rPr lang="en-US" altLang="zh-CN" dirty="0" smtClean="0"/>
              <a:t>(1)</a:t>
            </a:r>
            <a:r>
              <a:rPr lang="zh-CN" altLang="en-US" dirty="0" smtClean="0"/>
              <a:t>基于度量来分析自己的程序结构</a:t>
            </a:r>
            <a:endParaRPr lang="en-US" altLang="zh-CN" dirty="0" smtClean="0"/>
          </a:p>
          <a:p>
            <a:pPr lvl="2"/>
            <a:r>
              <a:rPr lang="zh-CN" altLang="en-US" dirty="0" smtClean="0"/>
              <a:t>度量类的属性个数、方法个数、每个方法规模、每个方法的控制分支数目、类总代码规模</a:t>
            </a:r>
            <a:endParaRPr lang="en-US" altLang="zh-CN" dirty="0" smtClean="0"/>
          </a:p>
          <a:p>
            <a:pPr lvl="2"/>
            <a:r>
              <a:rPr lang="zh-CN" altLang="en-US" dirty="0" smtClean="0"/>
              <a:t>分析方法之间的调用关系、类之间的关系</a:t>
            </a:r>
            <a:endParaRPr lang="en-US" altLang="zh-CN" dirty="0" smtClean="0"/>
          </a:p>
          <a:p>
            <a:pPr lvl="2"/>
            <a:r>
              <a:rPr lang="zh-CN" altLang="en-US" dirty="0" smtClean="0"/>
              <a:t>画出自己作业的类图，并自我点评优点和缺点</a:t>
            </a:r>
            <a:endParaRPr lang="en-US" altLang="zh-CN" dirty="0" smtClean="0"/>
          </a:p>
        </p:txBody>
      </p:sp>
      <p:pic>
        <p:nvPicPr>
          <p:cNvPr id="1026" name="Picture 2" descr="http://ts4.mm.bing.net/th?id=HN.608030682296553088&amp;pi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1855" y="4076146"/>
            <a:ext cx="2553386" cy="2553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152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(2)</a:t>
            </a:r>
            <a:r>
              <a:rPr lang="zh-CN" altLang="en-US" dirty="0"/>
              <a:t>分析自己程序的</a:t>
            </a:r>
            <a:r>
              <a:rPr lang="en-US" altLang="zh-CN" dirty="0"/>
              <a:t>bug</a:t>
            </a:r>
          </a:p>
          <a:p>
            <a:pPr lvl="1"/>
            <a:r>
              <a:rPr lang="zh-CN" altLang="en-US" dirty="0" smtClean="0"/>
              <a:t>分析未通过的公测用例和被互测发现的</a:t>
            </a:r>
            <a:r>
              <a:rPr lang="en-US" altLang="zh-CN" dirty="0" smtClean="0"/>
              <a:t>bug</a:t>
            </a:r>
            <a:r>
              <a:rPr lang="zh-CN" altLang="en-US" dirty="0" smtClean="0"/>
              <a:t>：特征、问题所在的类和方法</a:t>
            </a:r>
            <a:endParaRPr lang="en-US" altLang="zh-CN" dirty="0" smtClean="0"/>
          </a:p>
          <a:p>
            <a:pPr lvl="1"/>
            <a:r>
              <a:rPr lang="zh-CN" altLang="en-US" dirty="0" smtClean="0"/>
              <a:t>关联分析</a:t>
            </a:r>
            <a:r>
              <a:rPr lang="en-US" altLang="zh-CN" dirty="0" smtClean="0"/>
              <a:t>bug</a:t>
            </a:r>
            <a:r>
              <a:rPr lang="zh-CN" altLang="en-US" dirty="0" smtClean="0"/>
              <a:t>位置与设计结构之间的相关性</a:t>
            </a:r>
            <a:endParaRPr lang="en-US" altLang="zh-CN" dirty="0" smtClean="0"/>
          </a:p>
          <a:p>
            <a:r>
              <a:rPr lang="en-US" altLang="zh-CN" dirty="0" smtClean="0"/>
              <a:t>(</a:t>
            </a:r>
            <a:r>
              <a:rPr lang="en-US" altLang="zh-CN" dirty="0"/>
              <a:t>3)</a:t>
            </a:r>
            <a:r>
              <a:rPr lang="zh-CN" altLang="en-US" dirty="0"/>
              <a:t>分析自己发现别人程序</a:t>
            </a:r>
            <a:r>
              <a:rPr lang="en-US" altLang="zh-CN" dirty="0"/>
              <a:t>bug</a:t>
            </a:r>
            <a:r>
              <a:rPr lang="zh-CN" altLang="en-US" dirty="0"/>
              <a:t>所采用的</a:t>
            </a:r>
            <a:r>
              <a:rPr lang="zh-CN" altLang="en-US" dirty="0" smtClean="0"/>
              <a:t>策略</a:t>
            </a:r>
            <a:endParaRPr lang="en-US" altLang="zh-CN" dirty="0" smtClean="0"/>
          </a:p>
          <a:p>
            <a:pPr lvl="1"/>
            <a:r>
              <a:rPr lang="zh-CN" altLang="en-US" dirty="0" smtClean="0"/>
              <a:t>列出自己所采取的测试策略及有效性，并特别指出是否结合被测程序的代码设计结构来设计测试用例</a:t>
            </a:r>
            <a:endParaRPr lang="en-US" altLang="zh-CN" dirty="0"/>
          </a:p>
          <a:p>
            <a:r>
              <a:rPr lang="en-US" altLang="zh-CN" dirty="0"/>
              <a:t>(4</a:t>
            </a:r>
            <a:r>
              <a:rPr lang="en-US" altLang="zh-CN" dirty="0" smtClean="0"/>
              <a:t>)</a:t>
            </a:r>
            <a:r>
              <a:rPr lang="zh-CN" altLang="en-US" dirty="0" smtClean="0"/>
              <a:t> 心得</a:t>
            </a:r>
            <a:r>
              <a:rPr lang="zh-CN" altLang="en-US" dirty="0"/>
              <a:t>体会</a:t>
            </a:r>
          </a:p>
          <a:p>
            <a:pPr lvl="1"/>
            <a:r>
              <a:rPr lang="zh-CN" altLang="en-US" dirty="0" smtClean="0"/>
              <a:t>关于设计问题、</a:t>
            </a:r>
            <a:r>
              <a:rPr lang="en-US" altLang="zh-CN" dirty="0" smtClean="0"/>
              <a:t>bug</a:t>
            </a:r>
            <a:r>
              <a:rPr lang="zh-CN" altLang="en-US" dirty="0" smtClean="0"/>
              <a:t>等方面的心得体会</a:t>
            </a:r>
            <a:endParaRPr lang="en-US" altLang="zh-CN" dirty="0" smtClean="0"/>
          </a:p>
          <a:p>
            <a:r>
              <a:rPr lang="zh-CN" altLang="en-US" dirty="0" smtClean="0"/>
              <a:t>如何评价</a:t>
            </a:r>
            <a:endParaRPr lang="en-US" altLang="zh-CN" dirty="0" smtClean="0"/>
          </a:p>
          <a:p>
            <a:pPr lvl="1"/>
            <a:r>
              <a:rPr lang="zh-CN" altLang="en-US" dirty="0" smtClean="0"/>
              <a:t>鼓励同学们互相阅读和学习，并积极点评</a:t>
            </a:r>
            <a:endParaRPr lang="en-US" altLang="zh-CN" dirty="0" smtClean="0"/>
          </a:p>
          <a:p>
            <a:pPr lvl="1"/>
            <a:r>
              <a:rPr lang="zh-CN" altLang="en-US" dirty="0"/>
              <a:t>博客</a:t>
            </a:r>
            <a:r>
              <a:rPr lang="zh-CN" altLang="en-US" dirty="0" smtClean="0"/>
              <a:t>作业的成绩直到下一次博客作业时才会统计出来，主要关注博客撰写内容的详细程度、质量，以及大家对其他同学博客的点评情况</a:t>
            </a:r>
            <a:endParaRPr lang="en-US" altLang="zh-CN" dirty="0" smtClean="0"/>
          </a:p>
        </p:txBody>
      </p:sp>
    </p:spTree>
    <p:extLst>
      <p:ext uri="{BB962C8B-B14F-4D97-AF65-F5344CB8AC3E}">
        <p14:creationId xmlns:p14="http://schemas.microsoft.com/office/powerpoint/2010/main" val="368355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1</a:t>
            </a:r>
            <a:r>
              <a:rPr lang="zh-CN" altLang="en-US" dirty="0" smtClean="0"/>
              <a:t>训练要点分析</a:t>
            </a:r>
            <a:endParaRPr lang="zh-CN" altLang="en-US" dirty="0"/>
          </a:p>
        </p:txBody>
      </p:sp>
      <p:sp>
        <p:nvSpPr>
          <p:cNvPr id="3" name="内容占位符 2"/>
          <p:cNvSpPr>
            <a:spLocks noGrp="1"/>
          </p:cNvSpPr>
          <p:nvPr>
            <p:ph idx="1"/>
          </p:nvPr>
        </p:nvSpPr>
        <p:spPr/>
        <p:txBody>
          <a:bodyPr/>
          <a:lstStyle/>
          <a:p>
            <a:r>
              <a:rPr lang="zh-CN" altLang="en-US" dirty="0" smtClean="0"/>
              <a:t>多项式加减运算</a:t>
            </a:r>
            <a:endParaRPr lang="en-US" altLang="zh-CN" dirty="0" smtClean="0"/>
          </a:p>
          <a:p>
            <a:pPr lvl="1"/>
            <a:r>
              <a:rPr lang="zh-CN" altLang="en-US" dirty="0" smtClean="0"/>
              <a:t>使用数组来表示多项式的幂和系数</a:t>
            </a:r>
            <a:endParaRPr lang="en-US" altLang="zh-CN" dirty="0" smtClean="0"/>
          </a:p>
          <a:p>
            <a:pPr lvl="1"/>
            <a:r>
              <a:rPr lang="zh-CN" altLang="en-US" dirty="0" smtClean="0"/>
              <a:t>支持加减运算</a:t>
            </a:r>
            <a:endParaRPr lang="en-US" altLang="zh-CN" dirty="0" smtClean="0"/>
          </a:p>
          <a:p>
            <a:r>
              <a:rPr lang="zh-CN" altLang="en-US" dirty="0" smtClean="0"/>
              <a:t>要求</a:t>
            </a:r>
            <a:endParaRPr lang="en-US" altLang="zh-CN" dirty="0" smtClean="0"/>
          </a:p>
          <a:p>
            <a:pPr lvl="1"/>
            <a:r>
              <a:rPr lang="zh-CN" altLang="en-US" dirty="0" smtClean="0"/>
              <a:t>使用</a:t>
            </a:r>
            <a:r>
              <a:rPr lang="en-US" altLang="zh-CN" dirty="0" smtClean="0"/>
              <a:t>C</a:t>
            </a:r>
            <a:r>
              <a:rPr lang="zh-CN" altLang="en-US" dirty="0" smtClean="0"/>
              <a:t>语言实现一个过程式程序</a:t>
            </a:r>
            <a:endParaRPr lang="en-US" altLang="zh-CN" dirty="0" smtClean="0"/>
          </a:p>
          <a:p>
            <a:pPr lvl="1"/>
            <a:r>
              <a:rPr lang="zh-CN" altLang="en-US" dirty="0" smtClean="0"/>
              <a:t>使用</a:t>
            </a:r>
            <a:r>
              <a:rPr lang="en-US" altLang="zh-CN" dirty="0" smtClean="0"/>
              <a:t>Java</a:t>
            </a:r>
            <a:r>
              <a:rPr lang="zh-CN" altLang="en-US" dirty="0" smtClean="0"/>
              <a:t>实现一个对象式程序</a:t>
            </a:r>
            <a:endParaRPr lang="en-US" altLang="zh-CN" dirty="0" smtClean="0"/>
          </a:p>
          <a:p>
            <a:pPr lvl="1"/>
            <a:r>
              <a:rPr lang="zh-CN" altLang="en-US" b="1" i="1" dirty="0" smtClean="0"/>
              <a:t>使用控制流程图展示两个程序的控制结构</a:t>
            </a:r>
            <a:endParaRPr lang="en-US" altLang="zh-CN" b="1" i="1" dirty="0" smtClean="0"/>
          </a:p>
          <a:p>
            <a:pPr lvl="1"/>
            <a:r>
              <a:rPr lang="zh-CN" altLang="en-US" dirty="0" smtClean="0"/>
              <a:t>自学</a:t>
            </a:r>
            <a:r>
              <a:rPr lang="en-US" altLang="zh-CN" dirty="0" smtClean="0"/>
              <a:t>Java</a:t>
            </a:r>
            <a:r>
              <a:rPr lang="zh-CN" altLang="en-US" dirty="0" smtClean="0"/>
              <a:t>中如何从命令行读取命令和解析命令</a:t>
            </a:r>
            <a:endParaRPr lang="en-US" altLang="zh-CN" dirty="0" smtClean="0"/>
          </a:p>
          <a:p>
            <a:pPr lvl="1"/>
            <a:r>
              <a:rPr lang="zh-CN" altLang="en-US" dirty="0" smtClean="0"/>
              <a:t>两个程序的命令行输入格式相同</a:t>
            </a:r>
            <a:endParaRPr lang="en-US" altLang="zh-CN" dirty="0" smtClean="0"/>
          </a:p>
          <a:p>
            <a:pPr lvl="2"/>
            <a:r>
              <a:rPr lang="en-US" altLang="zh-CN" dirty="0" smtClean="0"/>
              <a:t>{(c1,n1),(c2,n2),…,()}+{…}-{…}: </a:t>
            </a:r>
            <a:r>
              <a:rPr lang="zh-CN" altLang="en-US" dirty="0" smtClean="0"/>
              <a:t>每个多项式以</a:t>
            </a:r>
            <a:r>
              <a:rPr lang="en-US" altLang="zh-CN" dirty="0" smtClean="0"/>
              <a:t>’{’</a:t>
            </a:r>
            <a:r>
              <a:rPr lang="zh-CN" altLang="en-US" dirty="0" smtClean="0"/>
              <a:t>和</a:t>
            </a:r>
            <a:r>
              <a:rPr lang="en-US" altLang="zh-CN" dirty="0" smtClean="0"/>
              <a:t>’}’</a:t>
            </a:r>
            <a:r>
              <a:rPr lang="zh-CN" altLang="en-US" dirty="0" smtClean="0"/>
              <a:t>来分割；多项式中的每个项以</a:t>
            </a:r>
            <a:r>
              <a:rPr lang="en-US" altLang="zh-CN" dirty="0" smtClean="0"/>
              <a:t>’(‘</a:t>
            </a:r>
            <a:r>
              <a:rPr lang="zh-CN" altLang="en-US" dirty="0" smtClean="0"/>
              <a:t>和</a:t>
            </a:r>
            <a:r>
              <a:rPr lang="en-US" altLang="zh-CN" dirty="0" smtClean="0"/>
              <a:t>’)’</a:t>
            </a:r>
            <a:r>
              <a:rPr lang="zh-CN" altLang="en-US" dirty="0" smtClean="0"/>
              <a:t>分割，多项式之间可以出现</a:t>
            </a:r>
            <a:r>
              <a:rPr lang="en-US" altLang="zh-CN" dirty="0" smtClean="0"/>
              <a:t>’+’</a:t>
            </a:r>
            <a:r>
              <a:rPr lang="zh-CN" altLang="en-US" dirty="0" smtClean="0"/>
              <a:t>（表示相加）和</a:t>
            </a:r>
            <a:r>
              <a:rPr lang="en-US" altLang="zh-CN" dirty="0" smtClean="0"/>
              <a:t>’-’</a:t>
            </a:r>
            <a:r>
              <a:rPr lang="zh-CN" altLang="en-US" dirty="0" smtClean="0"/>
              <a:t>（表示相减）</a:t>
            </a:r>
            <a:endParaRPr lang="zh-CN" altLang="en-US" dirty="0"/>
          </a:p>
        </p:txBody>
      </p:sp>
      <p:sp>
        <p:nvSpPr>
          <p:cNvPr id="4" name="矩形 3"/>
          <p:cNvSpPr/>
          <p:nvPr/>
        </p:nvSpPr>
        <p:spPr>
          <a:xfrm>
            <a:off x="7852532" y="1263865"/>
            <a:ext cx="3611301" cy="2048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Tips for testing</a:t>
            </a:r>
          </a:p>
          <a:p>
            <a:pPr algn="ctr"/>
            <a:endParaRPr lang="en-US" altLang="zh-CN" dirty="0" smtClean="0"/>
          </a:p>
          <a:p>
            <a:pPr algn="ctr"/>
            <a:r>
              <a:rPr lang="zh-CN" altLang="en-US" dirty="0" smtClean="0"/>
              <a:t>是否能够处理空多项式？</a:t>
            </a:r>
            <a:endParaRPr lang="en-US" altLang="zh-CN" dirty="0" smtClean="0"/>
          </a:p>
          <a:p>
            <a:pPr algn="ctr"/>
            <a:r>
              <a:rPr lang="zh-CN" altLang="en-US" dirty="0"/>
              <a:t>阶</a:t>
            </a:r>
            <a:r>
              <a:rPr lang="zh-CN" altLang="en-US" dirty="0" smtClean="0"/>
              <a:t>数超大多项式能否处理？</a:t>
            </a:r>
            <a:endParaRPr lang="en-US" altLang="zh-CN" dirty="0"/>
          </a:p>
          <a:p>
            <a:pPr algn="ctr"/>
            <a:r>
              <a:rPr lang="zh-CN" altLang="en-US" dirty="0" smtClean="0"/>
              <a:t>负数阶能否识别？</a:t>
            </a:r>
            <a:endParaRPr lang="en-US" altLang="zh-CN" dirty="0" smtClean="0"/>
          </a:p>
          <a:p>
            <a:pPr algn="ctr"/>
            <a:r>
              <a:rPr lang="zh-CN" altLang="en-US" dirty="0" smtClean="0"/>
              <a:t>系数为负？</a:t>
            </a:r>
            <a:endParaRPr lang="en-US" altLang="zh-CN" dirty="0" smtClean="0"/>
          </a:p>
          <a:p>
            <a:pPr algn="ctr"/>
            <a:r>
              <a:rPr lang="zh-CN" altLang="en-US" dirty="0" smtClean="0"/>
              <a:t>输入格式错误能否识别？</a:t>
            </a:r>
            <a:endParaRPr lang="zh-CN" altLang="en-US" dirty="0"/>
          </a:p>
        </p:txBody>
      </p:sp>
    </p:spTree>
    <p:extLst>
      <p:ext uri="{BB962C8B-B14F-4D97-AF65-F5344CB8AC3E}">
        <p14:creationId xmlns:p14="http://schemas.microsoft.com/office/powerpoint/2010/main" val="986560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r>
              <a:rPr lang="zh-CN" altLang="en-US" dirty="0"/>
              <a:t>训练要点分析</a:t>
            </a:r>
          </a:p>
        </p:txBody>
      </p:sp>
      <p:sp>
        <p:nvSpPr>
          <p:cNvPr id="3" name="内容占位符 2"/>
          <p:cNvSpPr>
            <a:spLocks noGrp="1"/>
          </p:cNvSpPr>
          <p:nvPr>
            <p:ph idx="1"/>
          </p:nvPr>
        </p:nvSpPr>
        <p:spPr/>
        <p:txBody>
          <a:bodyPr/>
          <a:lstStyle/>
          <a:p>
            <a:r>
              <a:rPr lang="zh-CN" altLang="en-US" dirty="0" smtClean="0"/>
              <a:t>初步</a:t>
            </a:r>
            <a:r>
              <a:rPr lang="zh-CN" altLang="en-US" dirty="0"/>
              <a:t>认识</a:t>
            </a:r>
            <a:r>
              <a:rPr lang="zh-CN" altLang="en-US" dirty="0" smtClean="0"/>
              <a:t>面向对象程序的结构特点</a:t>
            </a:r>
            <a:endParaRPr lang="en-US" altLang="zh-CN" dirty="0" smtClean="0"/>
          </a:p>
          <a:p>
            <a:r>
              <a:rPr lang="zh-CN" altLang="en-US" dirty="0" smtClean="0"/>
              <a:t>区分过程式程序与面向对象程序在结构上的主要差异</a:t>
            </a:r>
            <a:endParaRPr lang="en-US" altLang="zh-CN" dirty="0" smtClean="0"/>
          </a:p>
          <a:p>
            <a:r>
              <a:rPr lang="zh-CN" altLang="en-US" dirty="0" smtClean="0"/>
              <a:t>初步认识面向对象程序的运行行为和调试</a:t>
            </a:r>
            <a:endParaRPr lang="en-US" altLang="zh-CN" dirty="0" smtClean="0"/>
          </a:p>
          <a:p>
            <a:r>
              <a:rPr lang="zh-CN" altLang="en-US" dirty="0" smtClean="0"/>
              <a:t>初步认识输入处理与程序鲁棒性的关系</a:t>
            </a:r>
            <a:endParaRPr lang="en-US" altLang="zh-CN" dirty="0" smtClean="0"/>
          </a:p>
          <a:p>
            <a:r>
              <a:rPr lang="zh-CN" altLang="en-US" dirty="0" smtClean="0"/>
              <a:t>初步掌握结构化输入的处理技巧</a:t>
            </a:r>
            <a:endParaRPr lang="zh-CN" altLang="en-US" dirty="0"/>
          </a:p>
        </p:txBody>
      </p:sp>
    </p:spTree>
    <p:extLst>
      <p:ext uri="{BB962C8B-B14F-4D97-AF65-F5344CB8AC3E}">
        <p14:creationId xmlns:p14="http://schemas.microsoft.com/office/powerpoint/2010/main" val="1795485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r>
              <a:rPr lang="zh-CN" altLang="en-US" dirty="0"/>
              <a:t>训练要点分析</a:t>
            </a:r>
          </a:p>
        </p:txBody>
      </p:sp>
      <p:sp>
        <p:nvSpPr>
          <p:cNvPr id="3" name="内容占位符 2"/>
          <p:cNvSpPr>
            <a:spLocks noGrp="1"/>
          </p:cNvSpPr>
          <p:nvPr>
            <p:ph idx="1"/>
          </p:nvPr>
        </p:nvSpPr>
        <p:spPr/>
        <p:txBody>
          <a:bodyPr/>
          <a:lstStyle/>
          <a:p>
            <a:r>
              <a:rPr lang="zh-CN" altLang="en-US" dirty="0" smtClean="0"/>
              <a:t>初步认识面向对象程序的结构特点</a:t>
            </a:r>
            <a:endParaRPr lang="en-US" altLang="zh-CN" dirty="0" smtClean="0"/>
          </a:p>
          <a:p>
            <a:pPr lvl="1"/>
            <a:r>
              <a:rPr lang="zh-CN" altLang="en-US" dirty="0" smtClean="0"/>
              <a:t>类作为编程单位</a:t>
            </a:r>
            <a:endParaRPr lang="en-US" altLang="zh-CN" dirty="0" smtClean="0"/>
          </a:p>
          <a:p>
            <a:pPr lvl="1"/>
            <a:r>
              <a:rPr lang="zh-CN" altLang="en-US" dirty="0" smtClean="0"/>
              <a:t>提供</a:t>
            </a:r>
            <a:r>
              <a:rPr lang="en-US" altLang="zh-CN" dirty="0" smtClean="0"/>
              <a:t>public static void main(…)</a:t>
            </a:r>
            <a:r>
              <a:rPr lang="zh-CN" altLang="en-US" dirty="0" smtClean="0"/>
              <a:t>方法的称为主类，程序的执行入口点</a:t>
            </a:r>
            <a:endParaRPr lang="en-US" altLang="zh-CN" dirty="0" smtClean="0"/>
          </a:p>
          <a:p>
            <a:pPr lvl="2"/>
            <a:r>
              <a:rPr lang="zh-CN" altLang="en-US" dirty="0"/>
              <a:t>谁</a:t>
            </a:r>
            <a:r>
              <a:rPr lang="zh-CN" altLang="en-US" dirty="0" smtClean="0"/>
              <a:t>来调用这个</a:t>
            </a:r>
            <a:r>
              <a:rPr lang="en-US" altLang="zh-CN" dirty="0" smtClean="0"/>
              <a:t>main</a:t>
            </a:r>
            <a:r>
              <a:rPr lang="zh-CN" altLang="en-US" dirty="0" smtClean="0"/>
              <a:t>方法？</a:t>
            </a:r>
            <a:endParaRPr lang="en-US" altLang="zh-CN" dirty="0" smtClean="0"/>
          </a:p>
          <a:p>
            <a:pPr lvl="1"/>
            <a:r>
              <a:rPr lang="zh-CN" altLang="en-US" dirty="0" smtClean="0"/>
              <a:t>类具有相对的独立性：任意两个类之间不应该维护</a:t>
            </a:r>
            <a:r>
              <a:rPr lang="zh-CN" altLang="en-US" b="1" i="1" dirty="0" smtClean="0"/>
              <a:t>相同的可变数据</a:t>
            </a:r>
            <a:endParaRPr lang="en-US" altLang="zh-CN" b="1" i="1" dirty="0" smtClean="0"/>
          </a:p>
          <a:p>
            <a:pPr lvl="2"/>
            <a:r>
              <a:rPr lang="zh-CN" altLang="en-US" dirty="0" smtClean="0"/>
              <a:t>为什么？</a:t>
            </a:r>
            <a:endParaRPr lang="en-US" altLang="zh-CN" dirty="0" smtClean="0"/>
          </a:p>
          <a:p>
            <a:pPr lvl="1"/>
            <a:r>
              <a:rPr lang="zh-CN" altLang="en-US" dirty="0" smtClean="0"/>
              <a:t>类在方法上自包含，即一个类能够完成处理自己所管理的数据</a:t>
            </a:r>
            <a:endParaRPr lang="en-US" altLang="zh-CN" dirty="0" smtClean="0"/>
          </a:p>
          <a:p>
            <a:pPr lvl="2"/>
            <a:r>
              <a:rPr lang="zh-CN" altLang="en-US" dirty="0" smtClean="0"/>
              <a:t>为什么？</a:t>
            </a:r>
            <a:endParaRPr lang="en-US" altLang="zh-CN" dirty="0" smtClean="0"/>
          </a:p>
          <a:p>
            <a:pPr lvl="1"/>
            <a:r>
              <a:rPr lang="zh-CN" altLang="en-US" dirty="0" smtClean="0"/>
              <a:t>每个类方法都有明确的职责</a:t>
            </a:r>
            <a:endParaRPr lang="zh-CN" altLang="en-US" dirty="0"/>
          </a:p>
        </p:txBody>
      </p:sp>
    </p:spTree>
    <p:extLst>
      <p:ext uri="{BB962C8B-B14F-4D97-AF65-F5344CB8AC3E}">
        <p14:creationId xmlns:p14="http://schemas.microsoft.com/office/powerpoint/2010/main" val="3973496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r>
              <a:rPr lang="zh-CN" altLang="en-US" dirty="0"/>
              <a:t>训练要点分析</a:t>
            </a:r>
          </a:p>
        </p:txBody>
      </p:sp>
      <p:sp>
        <p:nvSpPr>
          <p:cNvPr id="3" name="内容占位符 2"/>
          <p:cNvSpPr>
            <a:spLocks noGrp="1"/>
          </p:cNvSpPr>
          <p:nvPr>
            <p:ph idx="1"/>
          </p:nvPr>
        </p:nvSpPr>
        <p:spPr>
          <a:xfrm>
            <a:off x="838200" y="1825625"/>
            <a:ext cx="10515600" cy="2289175"/>
          </a:xfrm>
        </p:spPr>
        <p:txBody>
          <a:bodyPr/>
          <a:lstStyle/>
          <a:p>
            <a:r>
              <a:rPr lang="zh-CN" altLang="en-US" dirty="0"/>
              <a:t>区分过程式程序与面向对象程序在结构上的</a:t>
            </a:r>
            <a:r>
              <a:rPr lang="zh-CN" altLang="en-US" dirty="0" smtClean="0"/>
              <a:t>差异</a:t>
            </a:r>
            <a:endParaRPr lang="en-US" altLang="zh-CN" dirty="0" smtClean="0"/>
          </a:p>
          <a:p>
            <a:pPr lvl="1"/>
            <a:r>
              <a:rPr lang="zh-CN" altLang="en-US" dirty="0" smtClean="0"/>
              <a:t>函数是编程单位</a:t>
            </a:r>
          </a:p>
          <a:p>
            <a:pPr lvl="1"/>
            <a:r>
              <a:rPr lang="zh-CN" altLang="en-US" dirty="0" smtClean="0"/>
              <a:t>数据结构和函数相对独立</a:t>
            </a:r>
            <a:endParaRPr lang="en-US" altLang="zh-CN" dirty="0" smtClean="0"/>
          </a:p>
          <a:p>
            <a:pPr lvl="1"/>
            <a:r>
              <a:rPr lang="zh-CN" altLang="en-US" dirty="0" smtClean="0"/>
              <a:t>数据的维护职责不清晰</a:t>
            </a:r>
            <a:endParaRPr lang="en-US" altLang="zh-CN" dirty="0" smtClean="0"/>
          </a:p>
          <a:p>
            <a:r>
              <a:rPr lang="zh-CN" altLang="en-US" dirty="0" smtClean="0"/>
              <a:t>“真”面向对象程序与“伪”面向对象程序的差异</a:t>
            </a:r>
            <a:endParaRPr lang="en-US" altLang="zh-CN" dirty="0" smtClean="0"/>
          </a:p>
        </p:txBody>
      </p:sp>
      <p:sp>
        <p:nvSpPr>
          <p:cNvPr id="4" name="矩形 3"/>
          <p:cNvSpPr/>
          <p:nvPr/>
        </p:nvSpPr>
        <p:spPr>
          <a:xfrm>
            <a:off x="1500554" y="4618892"/>
            <a:ext cx="2051538" cy="155807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5" name="椭圆 4"/>
          <p:cNvSpPr/>
          <p:nvPr/>
        </p:nvSpPr>
        <p:spPr>
          <a:xfrm>
            <a:off x="3387969" y="4841630"/>
            <a:ext cx="328246" cy="31652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6" name="椭圆 5"/>
          <p:cNvSpPr/>
          <p:nvPr/>
        </p:nvSpPr>
        <p:spPr>
          <a:xfrm>
            <a:off x="3387969" y="5609492"/>
            <a:ext cx="328246" cy="31652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7" name="椭圆 6"/>
          <p:cNvSpPr/>
          <p:nvPr/>
        </p:nvSpPr>
        <p:spPr>
          <a:xfrm>
            <a:off x="2362200" y="4460630"/>
            <a:ext cx="328246" cy="31652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8" name="椭圆 7"/>
          <p:cNvSpPr/>
          <p:nvPr/>
        </p:nvSpPr>
        <p:spPr>
          <a:xfrm>
            <a:off x="2362200" y="6018701"/>
            <a:ext cx="328246" cy="31652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9" name="椭圆 8"/>
          <p:cNvSpPr/>
          <p:nvPr/>
        </p:nvSpPr>
        <p:spPr>
          <a:xfrm>
            <a:off x="1336431" y="4844011"/>
            <a:ext cx="328246" cy="31652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0" name="椭圆 9"/>
          <p:cNvSpPr/>
          <p:nvPr/>
        </p:nvSpPr>
        <p:spPr>
          <a:xfrm>
            <a:off x="1336431" y="5573222"/>
            <a:ext cx="328246" cy="31652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12" name="直接箭头连接符 11"/>
          <p:cNvCxnSpPr>
            <a:stCxn id="7" idx="2"/>
            <a:endCxn id="9" idx="6"/>
          </p:cNvCxnSpPr>
          <p:nvPr/>
        </p:nvCxnSpPr>
        <p:spPr>
          <a:xfrm flipH="1">
            <a:off x="1664677" y="4618892"/>
            <a:ext cx="697523" cy="383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8" idx="2"/>
            <a:endCxn id="10" idx="6"/>
          </p:cNvCxnSpPr>
          <p:nvPr/>
        </p:nvCxnSpPr>
        <p:spPr>
          <a:xfrm flipH="1" flipV="1">
            <a:off x="1664677" y="5731484"/>
            <a:ext cx="697523" cy="445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圆角矩形 23"/>
          <p:cNvSpPr/>
          <p:nvPr/>
        </p:nvSpPr>
        <p:spPr>
          <a:xfrm>
            <a:off x="2048607" y="5084334"/>
            <a:ext cx="949569" cy="26377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圆角矩形 24"/>
          <p:cNvSpPr/>
          <p:nvPr/>
        </p:nvSpPr>
        <p:spPr>
          <a:xfrm>
            <a:off x="2060330" y="5427235"/>
            <a:ext cx="949569" cy="26377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14" name="直接箭头连接符 13"/>
          <p:cNvCxnSpPr>
            <a:stCxn id="5" idx="2"/>
            <a:endCxn id="10" idx="6"/>
          </p:cNvCxnSpPr>
          <p:nvPr/>
        </p:nvCxnSpPr>
        <p:spPr>
          <a:xfrm flipH="1">
            <a:off x="1664677" y="4999892"/>
            <a:ext cx="1723292" cy="731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6" idx="2"/>
            <a:endCxn id="9" idx="6"/>
          </p:cNvCxnSpPr>
          <p:nvPr/>
        </p:nvCxnSpPr>
        <p:spPr>
          <a:xfrm flipH="1" flipV="1">
            <a:off x="1664677" y="5002273"/>
            <a:ext cx="1723292" cy="765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5" idx="2"/>
            <a:endCxn id="24" idx="3"/>
          </p:cNvCxnSpPr>
          <p:nvPr/>
        </p:nvCxnSpPr>
        <p:spPr>
          <a:xfrm flipH="1">
            <a:off x="2998176" y="4999892"/>
            <a:ext cx="389793" cy="216327"/>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6" idx="2"/>
            <a:endCxn id="25" idx="3"/>
          </p:cNvCxnSpPr>
          <p:nvPr/>
        </p:nvCxnSpPr>
        <p:spPr>
          <a:xfrm flipH="1" flipV="1">
            <a:off x="3009899" y="5559120"/>
            <a:ext cx="378070" cy="208634"/>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6" idx="2"/>
            <a:endCxn id="24" idx="3"/>
          </p:cNvCxnSpPr>
          <p:nvPr/>
        </p:nvCxnSpPr>
        <p:spPr>
          <a:xfrm flipH="1" flipV="1">
            <a:off x="2998176" y="5216219"/>
            <a:ext cx="389793" cy="551535"/>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5" idx="2"/>
            <a:endCxn id="25" idx="3"/>
          </p:cNvCxnSpPr>
          <p:nvPr/>
        </p:nvCxnSpPr>
        <p:spPr>
          <a:xfrm flipH="1">
            <a:off x="3009899" y="4999892"/>
            <a:ext cx="378070" cy="559228"/>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7" idx="4"/>
            <a:endCxn id="24" idx="0"/>
          </p:cNvCxnSpPr>
          <p:nvPr/>
        </p:nvCxnSpPr>
        <p:spPr>
          <a:xfrm flipH="1">
            <a:off x="2523392" y="4777154"/>
            <a:ext cx="2931" cy="307180"/>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8" idx="0"/>
            <a:endCxn id="25" idx="2"/>
          </p:cNvCxnSpPr>
          <p:nvPr/>
        </p:nvCxnSpPr>
        <p:spPr>
          <a:xfrm flipV="1">
            <a:off x="2526323" y="5691005"/>
            <a:ext cx="8792" cy="327696"/>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9" idx="4"/>
            <a:endCxn id="25" idx="1"/>
          </p:cNvCxnSpPr>
          <p:nvPr/>
        </p:nvCxnSpPr>
        <p:spPr>
          <a:xfrm>
            <a:off x="1500554" y="5160535"/>
            <a:ext cx="559776" cy="398585"/>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10" idx="0"/>
            <a:endCxn id="24" idx="1"/>
          </p:cNvCxnSpPr>
          <p:nvPr/>
        </p:nvCxnSpPr>
        <p:spPr>
          <a:xfrm flipV="1">
            <a:off x="1500554" y="5216219"/>
            <a:ext cx="548053" cy="357003"/>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sp>
        <p:nvSpPr>
          <p:cNvPr id="52" name="矩形 51"/>
          <p:cNvSpPr/>
          <p:nvPr/>
        </p:nvSpPr>
        <p:spPr>
          <a:xfrm>
            <a:off x="7631723" y="4618892"/>
            <a:ext cx="2051538" cy="155807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53" name="椭圆 52"/>
          <p:cNvSpPr/>
          <p:nvPr/>
        </p:nvSpPr>
        <p:spPr>
          <a:xfrm>
            <a:off x="9519138" y="4841630"/>
            <a:ext cx="328246" cy="31652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4" name="椭圆 53"/>
          <p:cNvSpPr/>
          <p:nvPr/>
        </p:nvSpPr>
        <p:spPr>
          <a:xfrm>
            <a:off x="9519138" y="5609492"/>
            <a:ext cx="328246" cy="316524"/>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55" name="椭圆 54"/>
          <p:cNvSpPr/>
          <p:nvPr/>
        </p:nvSpPr>
        <p:spPr>
          <a:xfrm>
            <a:off x="8493369" y="4460630"/>
            <a:ext cx="328246" cy="31652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6" name="椭圆 55"/>
          <p:cNvSpPr/>
          <p:nvPr/>
        </p:nvSpPr>
        <p:spPr>
          <a:xfrm>
            <a:off x="8493369" y="6018701"/>
            <a:ext cx="328246" cy="31652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7" name="椭圆 56"/>
          <p:cNvSpPr/>
          <p:nvPr/>
        </p:nvSpPr>
        <p:spPr>
          <a:xfrm>
            <a:off x="7467600" y="4844011"/>
            <a:ext cx="328246" cy="31652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8" name="椭圆 57"/>
          <p:cNvSpPr/>
          <p:nvPr/>
        </p:nvSpPr>
        <p:spPr>
          <a:xfrm>
            <a:off x="7467600" y="5573222"/>
            <a:ext cx="328246" cy="31652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59" name="直接箭头连接符 58"/>
          <p:cNvCxnSpPr>
            <a:stCxn id="55" idx="2"/>
            <a:endCxn id="57" idx="6"/>
          </p:cNvCxnSpPr>
          <p:nvPr/>
        </p:nvCxnSpPr>
        <p:spPr>
          <a:xfrm flipH="1">
            <a:off x="7795846" y="4618892"/>
            <a:ext cx="697523" cy="383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54" idx="4"/>
            <a:endCxn id="56" idx="6"/>
          </p:cNvCxnSpPr>
          <p:nvPr/>
        </p:nvCxnSpPr>
        <p:spPr>
          <a:xfrm flipH="1">
            <a:off x="8821615" y="5926016"/>
            <a:ext cx="861646" cy="250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圆角矩形 60"/>
          <p:cNvSpPr/>
          <p:nvPr/>
        </p:nvSpPr>
        <p:spPr>
          <a:xfrm>
            <a:off x="8179776" y="5084334"/>
            <a:ext cx="949569" cy="26377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2" name="圆角矩形 61"/>
          <p:cNvSpPr/>
          <p:nvPr/>
        </p:nvSpPr>
        <p:spPr>
          <a:xfrm>
            <a:off x="8191499" y="5427235"/>
            <a:ext cx="949569" cy="26377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63" name="直接箭头连接符 62"/>
          <p:cNvCxnSpPr>
            <a:stCxn id="53" idx="2"/>
            <a:endCxn id="55" idx="6"/>
          </p:cNvCxnSpPr>
          <p:nvPr/>
        </p:nvCxnSpPr>
        <p:spPr>
          <a:xfrm flipH="1" flipV="1">
            <a:off x="8821615" y="4618892"/>
            <a:ext cx="697523"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54" idx="0"/>
            <a:endCxn id="53" idx="4"/>
          </p:cNvCxnSpPr>
          <p:nvPr/>
        </p:nvCxnSpPr>
        <p:spPr>
          <a:xfrm flipV="1">
            <a:off x="9683261" y="5158154"/>
            <a:ext cx="0" cy="451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直接箭头连接符 64"/>
          <p:cNvCxnSpPr>
            <a:stCxn id="53" idx="2"/>
            <a:endCxn id="61" idx="3"/>
          </p:cNvCxnSpPr>
          <p:nvPr/>
        </p:nvCxnSpPr>
        <p:spPr>
          <a:xfrm flipH="1">
            <a:off x="9129345" y="4999892"/>
            <a:ext cx="389793" cy="216327"/>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p:cNvCxnSpPr>
            <a:stCxn id="54" idx="2"/>
            <a:endCxn id="62" idx="3"/>
          </p:cNvCxnSpPr>
          <p:nvPr/>
        </p:nvCxnSpPr>
        <p:spPr>
          <a:xfrm flipH="1" flipV="1">
            <a:off x="9141068" y="5559120"/>
            <a:ext cx="378070" cy="208634"/>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67" name="直接箭头连接符 66"/>
          <p:cNvCxnSpPr>
            <a:stCxn id="54" idx="2"/>
            <a:endCxn id="61" idx="3"/>
          </p:cNvCxnSpPr>
          <p:nvPr/>
        </p:nvCxnSpPr>
        <p:spPr>
          <a:xfrm flipH="1" flipV="1">
            <a:off x="9129345" y="5216219"/>
            <a:ext cx="389793" cy="551535"/>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p:cNvCxnSpPr>
            <a:stCxn id="53" idx="2"/>
            <a:endCxn id="62" idx="3"/>
          </p:cNvCxnSpPr>
          <p:nvPr/>
        </p:nvCxnSpPr>
        <p:spPr>
          <a:xfrm flipH="1">
            <a:off x="9141068" y="4999892"/>
            <a:ext cx="378070" cy="559228"/>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p:cNvCxnSpPr>
            <a:stCxn id="55" idx="4"/>
            <a:endCxn id="61" idx="0"/>
          </p:cNvCxnSpPr>
          <p:nvPr/>
        </p:nvCxnSpPr>
        <p:spPr>
          <a:xfrm flipH="1">
            <a:off x="8654561" y="4777154"/>
            <a:ext cx="2931" cy="307180"/>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56" idx="0"/>
            <a:endCxn id="62" idx="2"/>
          </p:cNvCxnSpPr>
          <p:nvPr/>
        </p:nvCxnSpPr>
        <p:spPr>
          <a:xfrm flipV="1">
            <a:off x="8657492" y="5691005"/>
            <a:ext cx="8792" cy="327696"/>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71" name="直接箭头连接符 70"/>
          <p:cNvCxnSpPr>
            <a:stCxn id="57" idx="4"/>
            <a:endCxn id="62" idx="1"/>
          </p:cNvCxnSpPr>
          <p:nvPr/>
        </p:nvCxnSpPr>
        <p:spPr>
          <a:xfrm>
            <a:off x="7631723" y="5160535"/>
            <a:ext cx="559776" cy="398585"/>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72" name="直接箭头连接符 71"/>
          <p:cNvCxnSpPr>
            <a:stCxn id="58" idx="0"/>
            <a:endCxn id="61" idx="1"/>
          </p:cNvCxnSpPr>
          <p:nvPr/>
        </p:nvCxnSpPr>
        <p:spPr>
          <a:xfrm flipV="1">
            <a:off x="7631723" y="5216219"/>
            <a:ext cx="548053" cy="357003"/>
          </a:xfrm>
          <a:prstGeom prst="straightConnector1">
            <a:avLst/>
          </a:prstGeom>
          <a:ln>
            <a:solidFill>
              <a:srgbClr val="C000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56" idx="2"/>
            <a:endCxn id="58" idx="4"/>
          </p:cNvCxnSpPr>
          <p:nvPr/>
        </p:nvCxnSpPr>
        <p:spPr>
          <a:xfrm flipH="1" flipV="1">
            <a:off x="7631723" y="5889746"/>
            <a:ext cx="861646" cy="2872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6458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r>
              <a:rPr lang="zh-CN" altLang="en-US" dirty="0"/>
              <a:t>训练要点分析</a:t>
            </a:r>
          </a:p>
        </p:txBody>
      </p:sp>
      <p:sp>
        <p:nvSpPr>
          <p:cNvPr id="3" name="内容占位符 2"/>
          <p:cNvSpPr>
            <a:spLocks noGrp="1"/>
          </p:cNvSpPr>
          <p:nvPr>
            <p:ph idx="1"/>
          </p:nvPr>
        </p:nvSpPr>
        <p:spPr/>
        <p:txBody>
          <a:bodyPr/>
          <a:lstStyle/>
          <a:p>
            <a:r>
              <a:rPr lang="zh-CN" altLang="en-US" dirty="0" smtClean="0"/>
              <a:t>自我诊断手段</a:t>
            </a:r>
            <a:endParaRPr lang="en-US" altLang="zh-CN" dirty="0" smtClean="0"/>
          </a:p>
          <a:p>
            <a:pPr lvl="1"/>
            <a:r>
              <a:rPr lang="zh-CN" altLang="en-US" dirty="0" smtClean="0"/>
              <a:t>是否能用一句话概括类方法的功能</a:t>
            </a:r>
            <a:endParaRPr lang="en-US" altLang="zh-CN" dirty="0" smtClean="0"/>
          </a:p>
          <a:p>
            <a:pPr lvl="1"/>
            <a:r>
              <a:rPr lang="zh-CN" altLang="en-US" dirty="0" smtClean="0"/>
              <a:t>分析不同方法之间的代码逻辑相似性</a:t>
            </a:r>
            <a:endParaRPr lang="en-US" altLang="zh-CN" dirty="0" smtClean="0"/>
          </a:p>
          <a:p>
            <a:pPr lvl="1"/>
            <a:r>
              <a:rPr lang="zh-CN" altLang="en-US" dirty="0" smtClean="0"/>
              <a:t>检查</a:t>
            </a:r>
            <a:r>
              <a:rPr lang="en-US" altLang="zh-CN" dirty="0" smtClean="0"/>
              <a:t>public</a:t>
            </a:r>
            <a:r>
              <a:rPr lang="zh-CN" altLang="en-US" dirty="0" smtClean="0"/>
              <a:t>方法被外部调用的比例</a:t>
            </a:r>
            <a:endParaRPr lang="en-US" altLang="zh-CN" dirty="0" smtClean="0"/>
          </a:p>
          <a:p>
            <a:pPr lvl="1"/>
            <a:r>
              <a:rPr lang="zh-CN" altLang="en-US" dirty="0" smtClean="0"/>
              <a:t>检查类方法的调用深度</a:t>
            </a:r>
            <a:endParaRPr lang="en-US" altLang="zh-CN" dirty="0" smtClean="0"/>
          </a:p>
          <a:p>
            <a:pPr lvl="1"/>
            <a:endParaRPr lang="zh-CN" altLang="en-US" dirty="0"/>
          </a:p>
        </p:txBody>
      </p:sp>
    </p:spTree>
    <p:extLst>
      <p:ext uri="{BB962C8B-B14F-4D97-AF65-F5344CB8AC3E}">
        <p14:creationId xmlns:p14="http://schemas.microsoft.com/office/powerpoint/2010/main" val="1283280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r>
              <a:rPr lang="zh-CN" altLang="en-US" dirty="0"/>
              <a:t>训练要点分析</a:t>
            </a:r>
          </a:p>
        </p:txBody>
      </p:sp>
      <p:sp>
        <p:nvSpPr>
          <p:cNvPr id="3" name="内容占位符 2"/>
          <p:cNvSpPr>
            <a:spLocks noGrp="1"/>
          </p:cNvSpPr>
          <p:nvPr>
            <p:ph idx="1"/>
          </p:nvPr>
        </p:nvSpPr>
        <p:spPr>
          <a:xfrm>
            <a:off x="838200" y="1825625"/>
            <a:ext cx="3107076" cy="4796070"/>
          </a:xfrm>
        </p:spPr>
        <p:txBody>
          <a:bodyPr>
            <a:normAutofit fontScale="92500" lnSpcReduction="10000"/>
          </a:bodyPr>
          <a:lstStyle/>
          <a:p>
            <a:r>
              <a:rPr lang="zh-CN" altLang="en-US" dirty="0" smtClean="0"/>
              <a:t>用好</a:t>
            </a:r>
            <a:r>
              <a:rPr lang="en-US" altLang="zh-CN" dirty="0" smtClean="0"/>
              <a:t>IDE</a:t>
            </a:r>
            <a:r>
              <a:rPr lang="zh-CN" altLang="en-US" dirty="0" smtClean="0"/>
              <a:t>工具</a:t>
            </a:r>
            <a:endParaRPr lang="en-US" altLang="zh-CN" dirty="0" smtClean="0"/>
          </a:p>
          <a:p>
            <a:pPr lvl="1"/>
            <a:r>
              <a:rPr lang="zh-CN" altLang="en-US" dirty="0"/>
              <a:t>巧</a:t>
            </a:r>
            <a:r>
              <a:rPr lang="zh-CN" altLang="en-US" dirty="0" smtClean="0"/>
              <a:t>用快捷键</a:t>
            </a:r>
            <a:endParaRPr lang="en-US" altLang="zh-CN" dirty="0" smtClean="0"/>
          </a:p>
          <a:p>
            <a:pPr lvl="1"/>
            <a:r>
              <a:rPr lang="zh-CN" altLang="en-US" dirty="0" smtClean="0"/>
              <a:t>查看变量变化</a:t>
            </a:r>
            <a:endParaRPr lang="en-US" altLang="zh-CN" dirty="0" smtClean="0"/>
          </a:p>
          <a:p>
            <a:pPr lvl="1"/>
            <a:r>
              <a:rPr lang="zh-CN" altLang="en-US" dirty="0"/>
              <a:t>观察</a:t>
            </a:r>
            <a:r>
              <a:rPr lang="zh-CN" altLang="en-US" dirty="0" smtClean="0"/>
              <a:t>系统输出</a:t>
            </a:r>
            <a:endParaRPr lang="en-US" altLang="zh-CN" dirty="0" smtClean="0"/>
          </a:p>
          <a:p>
            <a:pPr lvl="1"/>
            <a:r>
              <a:rPr lang="zh-CN" altLang="en-US" dirty="0" smtClean="0"/>
              <a:t>设置调试断点</a:t>
            </a:r>
            <a:endParaRPr lang="en-US" altLang="zh-CN" dirty="0" smtClean="0"/>
          </a:p>
          <a:p>
            <a:pPr lvl="2"/>
            <a:r>
              <a:rPr lang="en-US" altLang="zh-CN" dirty="0" smtClean="0"/>
              <a:t>Line</a:t>
            </a:r>
          </a:p>
          <a:p>
            <a:pPr lvl="2"/>
            <a:r>
              <a:rPr lang="en-US" altLang="zh-CN" dirty="0" smtClean="0"/>
              <a:t>Method</a:t>
            </a:r>
          </a:p>
          <a:p>
            <a:pPr lvl="2"/>
            <a:r>
              <a:rPr lang="en-US" altLang="zh-CN" dirty="0" err="1" smtClean="0"/>
              <a:t>Watchpoint</a:t>
            </a:r>
            <a:endParaRPr lang="en-US" altLang="zh-CN" dirty="0" smtClean="0"/>
          </a:p>
          <a:p>
            <a:pPr lvl="2"/>
            <a:r>
              <a:rPr lang="en-US" altLang="zh-CN" dirty="0" smtClean="0"/>
              <a:t>Class</a:t>
            </a:r>
          </a:p>
          <a:p>
            <a:pPr lvl="2"/>
            <a:r>
              <a:rPr lang="en-US" altLang="zh-CN" dirty="0" smtClean="0"/>
              <a:t>Exception</a:t>
            </a:r>
          </a:p>
          <a:p>
            <a:pPr lvl="1"/>
            <a:r>
              <a:rPr lang="zh-CN" altLang="en-US" dirty="0"/>
              <a:t>跟踪代码执行</a:t>
            </a:r>
            <a:endParaRPr lang="en-US" altLang="zh-CN" dirty="0"/>
          </a:p>
          <a:p>
            <a:pPr lvl="2"/>
            <a:r>
              <a:rPr lang="en-US" altLang="zh-CN" dirty="0" smtClean="0"/>
              <a:t>Step Over</a:t>
            </a:r>
          </a:p>
          <a:p>
            <a:pPr lvl="2"/>
            <a:r>
              <a:rPr lang="en-US" altLang="zh-CN" dirty="0" smtClean="0"/>
              <a:t>Step Into</a:t>
            </a:r>
          </a:p>
          <a:p>
            <a:pPr lvl="2"/>
            <a:r>
              <a:rPr lang="en-US" altLang="zh-CN" dirty="0" smtClean="0"/>
              <a:t>Step Return</a:t>
            </a:r>
          </a:p>
          <a:p>
            <a:pPr lvl="2"/>
            <a:r>
              <a:rPr lang="en-US" altLang="zh-CN" dirty="0" smtClean="0"/>
              <a:t>Run to Line</a:t>
            </a:r>
          </a:p>
          <a:p>
            <a:pPr lvl="1"/>
            <a:endParaRPr lang="en-US" altLang="zh-CN" dirty="0" smtClean="0"/>
          </a:p>
          <a:p>
            <a:pPr lvl="1"/>
            <a:endParaRPr lang="en-US" altLang="zh-CN" dirty="0" smtClean="0"/>
          </a:p>
          <a:p>
            <a:pPr lvl="1"/>
            <a:endParaRPr lang="en-US" altLang="zh-CN" dirty="0" smtClean="0"/>
          </a:p>
          <a:p>
            <a:pPr lvl="1"/>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407" y="1900720"/>
            <a:ext cx="8468737" cy="4417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圆角矩形标注 3"/>
          <p:cNvSpPr/>
          <p:nvPr/>
        </p:nvSpPr>
        <p:spPr>
          <a:xfrm>
            <a:off x="5419616" y="4664465"/>
            <a:ext cx="1340779" cy="606176"/>
          </a:xfrm>
          <a:prstGeom prst="wedgeRoundRectCallout">
            <a:avLst>
              <a:gd name="adj1" fmla="val -80832"/>
              <a:gd name="adj2" fmla="val -784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当前</a:t>
            </a:r>
            <a:r>
              <a:rPr lang="zh-CN" altLang="en-US" dirty="0" smtClean="0"/>
              <a:t>执行语句</a:t>
            </a:r>
            <a:endParaRPr lang="zh-CN" altLang="en-US" dirty="0"/>
          </a:p>
        </p:txBody>
      </p:sp>
      <p:sp>
        <p:nvSpPr>
          <p:cNvPr id="8" name="圆角矩形标注 7"/>
          <p:cNvSpPr/>
          <p:nvPr/>
        </p:nvSpPr>
        <p:spPr>
          <a:xfrm>
            <a:off x="5604550" y="2553125"/>
            <a:ext cx="1340779" cy="606176"/>
          </a:xfrm>
          <a:prstGeom prst="wedgeRoundRectCallout">
            <a:avLst>
              <a:gd name="adj1" fmla="val -122211"/>
              <a:gd name="adj2" fmla="val 214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跟踪</a:t>
            </a:r>
            <a:r>
              <a:rPr lang="zh-CN" altLang="en-US" dirty="0" smtClean="0"/>
              <a:t>变量变化</a:t>
            </a:r>
            <a:endParaRPr lang="zh-CN" altLang="en-US" dirty="0"/>
          </a:p>
        </p:txBody>
      </p:sp>
      <p:sp>
        <p:nvSpPr>
          <p:cNvPr id="9" name="圆角矩形标注 8"/>
          <p:cNvSpPr/>
          <p:nvPr/>
        </p:nvSpPr>
        <p:spPr>
          <a:xfrm>
            <a:off x="5604550" y="2553125"/>
            <a:ext cx="1340779" cy="606176"/>
          </a:xfrm>
          <a:prstGeom prst="wedgeRoundRectCallout">
            <a:avLst>
              <a:gd name="adj1" fmla="val 125298"/>
              <a:gd name="adj2" fmla="val -224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跟踪</a:t>
            </a:r>
            <a:r>
              <a:rPr lang="zh-CN" altLang="en-US" dirty="0" smtClean="0"/>
              <a:t>变量变化</a:t>
            </a:r>
            <a:endParaRPr lang="zh-CN" altLang="en-US" dirty="0"/>
          </a:p>
        </p:txBody>
      </p:sp>
      <p:sp>
        <p:nvSpPr>
          <p:cNvPr id="10" name="圆角矩形标注 9"/>
          <p:cNvSpPr/>
          <p:nvPr/>
        </p:nvSpPr>
        <p:spPr>
          <a:xfrm>
            <a:off x="4638780" y="6015519"/>
            <a:ext cx="1451225" cy="606176"/>
          </a:xfrm>
          <a:prstGeom prst="wedgeRoundRectCallout">
            <a:avLst>
              <a:gd name="adj1" fmla="val -80832"/>
              <a:gd name="adj2" fmla="val -784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控制台输出</a:t>
            </a:r>
            <a:endParaRPr lang="zh-CN" altLang="en-US" dirty="0"/>
          </a:p>
        </p:txBody>
      </p:sp>
      <p:sp>
        <p:nvSpPr>
          <p:cNvPr id="11" name="圆角矩形标注 10"/>
          <p:cNvSpPr/>
          <p:nvPr/>
        </p:nvSpPr>
        <p:spPr>
          <a:xfrm>
            <a:off x="4023613" y="2311680"/>
            <a:ext cx="1340779" cy="606176"/>
          </a:xfrm>
          <a:prstGeom prst="wedgeRoundRectCallout">
            <a:avLst>
              <a:gd name="adj1" fmla="val -79299"/>
              <a:gd name="adj2" fmla="val 3012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设置断点</a:t>
            </a:r>
            <a:endParaRPr lang="zh-CN" altLang="en-US" dirty="0"/>
          </a:p>
        </p:txBody>
      </p:sp>
    </p:spTree>
    <p:extLst>
      <p:ext uri="{BB962C8B-B14F-4D97-AF65-F5344CB8AC3E}">
        <p14:creationId xmlns:p14="http://schemas.microsoft.com/office/powerpoint/2010/main" val="3606944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2920</TotalTime>
  <Words>3085</Words>
  <Application>Microsoft Office PowerPoint</Application>
  <PresentationFormat>宽屏</PresentationFormat>
  <Paragraphs>397</Paragraphs>
  <Slides>37</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宋体</vt:lpstr>
      <vt:lpstr>Arial</vt:lpstr>
      <vt:lpstr>Calibri</vt:lpstr>
      <vt:lpstr>Calibri Light</vt:lpstr>
      <vt:lpstr>Wingdings</vt:lpstr>
      <vt:lpstr>Office 主题</vt:lpstr>
      <vt:lpstr>第四讲--课程作业分析</vt:lpstr>
      <vt:lpstr>内容提纲</vt:lpstr>
      <vt:lpstr>作业训练要点分析</vt:lpstr>
      <vt:lpstr>作业1训练要点分析</vt:lpstr>
      <vt:lpstr>作业1训练要点分析</vt:lpstr>
      <vt:lpstr>作业1训练要点分析</vt:lpstr>
      <vt:lpstr>作业1训练要点分析</vt:lpstr>
      <vt:lpstr>作业1训练要点分析</vt:lpstr>
      <vt:lpstr>作业1训练要点分析</vt:lpstr>
      <vt:lpstr>作业1训练要点分析</vt:lpstr>
      <vt:lpstr>作业1训练要点分析</vt:lpstr>
      <vt:lpstr>作业1训练要点分析</vt:lpstr>
      <vt:lpstr>作业1训练要点分析</vt:lpstr>
      <vt:lpstr>作业1共性问题分析</vt:lpstr>
      <vt:lpstr>作业1建议设计</vt:lpstr>
      <vt:lpstr>作业2设计建议</vt:lpstr>
      <vt:lpstr>作业2训练要点分析</vt:lpstr>
      <vt:lpstr>作业2训练要点分析</vt:lpstr>
      <vt:lpstr>作业2训练要点分析</vt:lpstr>
      <vt:lpstr>作业2训练要点分析</vt:lpstr>
      <vt:lpstr>作业2训练要点分析</vt:lpstr>
      <vt:lpstr>作业2训练要点分析</vt:lpstr>
      <vt:lpstr>作业2训练要点分析</vt:lpstr>
      <vt:lpstr>作业2训练要点分析</vt:lpstr>
      <vt:lpstr>作业2共性问题总结</vt:lpstr>
      <vt:lpstr>作业2共性问题总结</vt:lpstr>
      <vt:lpstr>作业2推荐设计</vt:lpstr>
      <vt:lpstr>作业3提示</vt:lpstr>
      <vt:lpstr>作业</vt:lpstr>
      <vt:lpstr>作业3训练要点分析</vt:lpstr>
      <vt:lpstr>作业3训练要点分析</vt:lpstr>
      <vt:lpstr>作业3训练要点分析</vt:lpstr>
      <vt:lpstr>作业3训练要点分析</vt:lpstr>
      <vt:lpstr>作业3训练要点分析</vt:lpstr>
      <vt:lpstr>作业3推荐设计</vt:lpstr>
      <vt:lpstr>作业</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课程作业分析1</dc:title>
  <dc:creator>Ji Wu</dc:creator>
  <cp:lastModifiedBy>Ji Wu</cp:lastModifiedBy>
  <cp:revision>624</cp:revision>
  <dcterms:created xsi:type="dcterms:W3CDTF">2015-03-23T03:27:16Z</dcterms:created>
  <dcterms:modified xsi:type="dcterms:W3CDTF">2017-03-24T00:26:40Z</dcterms:modified>
</cp:coreProperties>
</file>