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26" r:id="rId3"/>
    <p:sldId id="427" r:id="rId4"/>
    <p:sldId id="429" r:id="rId5"/>
    <p:sldId id="430" r:id="rId6"/>
    <p:sldId id="431" r:id="rId7"/>
    <p:sldId id="432" r:id="rId8"/>
    <p:sldId id="433" r:id="rId9"/>
    <p:sldId id="434" r:id="rId10"/>
    <p:sldId id="438" r:id="rId11"/>
    <p:sldId id="435" r:id="rId12"/>
    <p:sldId id="43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31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4A93-F2B7-4183-83F6-23F49A8FE5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7650-015E-4C3B-B2AD-21639CA063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4A93-F2B7-4183-83F6-23F49A8FE5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7650-015E-4C3B-B2AD-21639CA063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4A93-F2B7-4183-83F6-23F49A8FE5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7650-015E-4C3B-B2AD-21639CA063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4A93-F2B7-4183-83F6-23F49A8FE5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7650-015E-4C3B-B2AD-21639CA063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4A93-F2B7-4183-83F6-23F49A8FE5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7650-015E-4C3B-B2AD-21639CA063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4A93-F2B7-4183-83F6-23F49A8FE5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7650-015E-4C3B-B2AD-21639CA063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4A93-F2B7-4183-83F6-23F49A8FE5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7650-015E-4C3B-B2AD-21639CA063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4A93-F2B7-4183-83F6-23F49A8FE5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7650-015E-4C3B-B2AD-21639CA063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4A93-F2B7-4183-83F6-23F49A8FE5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7650-015E-4C3B-B2AD-21639CA063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4A93-F2B7-4183-83F6-23F49A8FE5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7650-015E-4C3B-B2AD-21639CA063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4A93-F2B7-4183-83F6-23F49A8FE5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7650-015E-4C3B-B2AD-21639CA063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64A93-F2B7-4183-83F6-23F49A8FE5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A7650-015E-4C3B-B2AD-21639CA063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Virtual Reality Rehabilitation for Individuals Post Stroke </a:t>
            </a: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Journal of Rehabilitation Therapy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Impact Factor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2.396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Results</a:t>
            </a:r>
            <a:r>
              <a:rPr lang="en-US" altLang="zh-CN" sz="4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and Discussion</a:t>
            </a:r>
            <a:endParaRPr lang="en-US" altLang="zh-CN" sz="4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3.	A positive and direct correlation between the scores of the game 1 - Tightrope and the BBS, MiniBESTest and PASS was found.</a:t>
            </a:r>
            <a:endParaRPr 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algn="l">
              <a:spcBef>
                <a:spcPts val="1000"/>
              </a:spcBef>
              <a:buClrTx/>
              <a:buSzTx/>
            </a:pPr>
            <a:endParaRPr 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图片 4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2860" y="3110865"/>
            <a:ext cx="5819140" cy="3746500"/>
          </a:xfrm>
          <a:prstGeom prst="rect">
            <a:avLst/>
          </a:prstGeom>
        </p:spPr>
      </p:pic>
      <p:pic>
        <p:nvPicPr>
          <p:cNvPr id="7" name="图片 6" descr="捕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85" y="4046220"/>
            <a:ext cx="5781675" cy="18764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Conclusion</a:t>
            </a:r>
            <a:endParaRPr lang="en-US" altLang="zh-CN" sz="4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1.	Training using video games showed significantly greater improvement in their balance than those who only received traditional rehabilitation therapy.</a:t>
            </a:r>
            <a:endParaRPr 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algn="l">
              <a:buClrTx/>
              <a:buSzTx/>
            </a:pPr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	Video game exercise training combined with conventional training is a valuable tool for physiotherapy practice.</a:t>
            </a:r>
            <a:endParaRPr 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algn="l">
              <a:spcBef>
                <a:spcPts val="1000"/>
              </a:spcBef>
              <a:buClrTx/>
              <a:buSzTx/>
            </a:pPr>
            <a:endParaRPr 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Introduction</a:t>
            </a:r>
            <a:endParaRPr lang="en-US" altLang="zh-CN" sz="4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	Hemiparesis is a common consequence of a stroke which limits the functional performance and might persist for years.</a:t>
            </a:r>
            <a:endParaRPr 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	After a stroke, the improvement of the balance is an important objective for physiotherapy and there is a growing need for more motivating treatments able to promote neurofunctional recovery and to improve treatment adherence.</a:t>
            </a:r>
            <a:endParaRPr 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	This study aimed to verify the effects of a commercial video game (VG) with </a:t>
            </a:r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conventional physiotherapy</a:t>
            </a:r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 improving balance among individuals with chronic stroke.</a:t>
            </a:r>
            <a:endParaRPr 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Methods</a:t>
            </a:r>
            <a:endParaRPr lang="en-US" altLang="zh-CN" sz="4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	Participants</a:t>
            </a:r>
            <a:endParaRPr 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28 individuals with chronic stroke from Ana Carolina Moura Xavier Rehabilitation Hospital and stroke outpatient department of the PUCPR University Physiotherapy Clinic.</a:t>
            </a:r>
            <a:endParaRPr 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Inclusion criteria:</a:t>
            </a:r>
            <a:endParaRPr 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en-US" sz="166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 Age above 18 years old.</a:t>
            </a:r>
            <a:endParaRPr lang="en-US" sz="1665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en-US" sz="166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(b) Unilateral stroke at least 6 months prior to recruitment.</a:t>
            </a:r>
            <a:endParaRPr lang="en-US" sz="1665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en-US" sz="166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(c) Residual hemiparetic deficits.</a:t>
            </a:r>
            <a:endParaRPr lang="en-US" sz="1665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en-US" sz="166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(d) Enrolled in a physiotherapeutic treatment.</a:t>
            </a:r>
            <a:endParaRPr lang="en-US" sz="1665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en-US" sz="166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(e) Able to walk with or without assistive devices.</a:t>
            </a:r>
            <a:endParaRPr lang="en-US" sz="1665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 Exclusion criteria:</a:t>
            </a:r>
            <a:endParaRPr 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en-US" sz="166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 Global or major receptive aphasia (</a:t>
            </a:r>
            <a:r>
              <a:rPr lang="zh-CN" sz="166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失语症</a:t>
            </a:r>
            <a:r>
              <a:rPr lang="en-US" sz="166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).</a:t>
            </a:r>
            <a:endParaRPr lang="en-US" sz="1665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en-US" sz="166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(b) Cognitive deficits.</a:t>
            </a:r>
            <a:endParaRPr lang="en-US" sz="1665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en-US" sz="166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(c) Neurological or orthopedic (骨科) disorders.</a:t>
            </a:r>
            <a:endParaRPr lang="en-US" sz="1665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en-US" sz="166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(d) Brunnstrom recovery stages 1, 2 or 3 and uncorrectable visual impairment.</a:t>
            </a:r>
            <a:endParaRPr lang="en-US" sz="1665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捕获"/>
          <p:cNvPicPr>
            <a:picLocks noChangeAspect="1"/>
          </p:cNvPicPr>
          <p:nvPr/>
        </p:nvPicPr>
        <p:blipFill>
          <a:blip r:embed="rId1"/>
          <a:srcRect t="2031" b="2622"/>
          <a:stretch>
            <a:fillRect/>
          </a:stretch>
        </p:blipFill>
        <p:spPr>
          <a:xfrm>
            <a:off x="2099310" y="1265555"/>
            <a:ext cx="7993380" cy="43262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Methods</a:t>
            </a:r>
            <a:endParaRPr lang="en-US" altLang="zh-CN" sz="4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	Intervention with the video game (VG)</a:t>
            </a:r>
            <a:endParaRPr 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l">
              <a:spcBef>
                <a:spcPts val="1000"/>
              </a:spcBef>
              <a:buClrTx/>
              <a:buSzTx/>
            </a:pPr>
            <a:r>
              <a:rPr 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(1) Nintendo® Wii Fit Plus.</a:t>
            </a:r>
            <a:endParaRPr 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l">
              <a:spcBef>
                <a:spcPts val="1000"/>
              </a:spcBef>
              <a:buClrTx/>
              <a:buSzTx/>
            </a:pPr>
            <a:r>
              <a:rPr 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(2) Three games with different difficulties</a:t>
            </a:r>
            <a:endParaRPr 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2" algn="l">
              <a:spcBef>
                <a:spcPts val="1000"/>
              </a:spcBef>
              <a:buClrTx/>
              <a:buSzTx/>
            </a:pPr>
            <a:r>
              <a:rPr lang="en-US" sz="167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(a) Tightrope: walking on a tightrope.</a:t>
            </a:r>
            <a:endParaRPr lang="en-US" sz="167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algn="l">
              <a:spcBef>
                <a:spcPts val="1000"/>
              </a:spcBef>
              <a:buClrTx/>
              <a:buSzTx/>
            </a:pPr>
            <a:r>
              <a:rPr lang="en-US" sz="167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(b) Balance Bubble: navigation in a bubble through a river.</a:t>
            </a:r>
            <a:endParaRPr lang="en-US" sz="167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algn="l">
              <a:spcBef>
                <a:spcPts val="1000"/>
              </a:spcBef>
              <a:buClrTx/>
              <a:buSzTx/>
            </a:pPr>
            <a:r>
              <a:rPr lang="en-US" sz="167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(c) Penguin Slide: catching fish while balancing on a floating ice cube.</a:t>
            </a:r>
            <a:endParaRPr lang="en-US" sz="167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	Procedure</a:t>
            </a:r>
            <a:endParaRPr 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CG: conventional physiotherapy program (30 minutes a session of physical therapy twice </a:t>
            </a:r>
            <a:endParaRPr 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week, 5 weeks in total).</a:t>
            </a:r>
            <a:endParaRPr 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EG: </a:t>
            </a:r>
            <a:r>
              <a:rPr 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conventional physiotherapy program +  video games (both 30 minutes a session).</a:t>
            </a:r>
            <a:endParaRPr 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1099820"/>
            <a:ext cx="6858000" cy="4657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Methods</a:t>
            </a:r>
            <a:endParaRPr lang="en-US" altLang="zh-CN" sz="4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4.	Five scales for balance meansurement</a:t>
            </a:r>
            <a:endParaRPr 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algn="l">
              <a:spcBef>
                <a:spcPts val="1000"/>
              </a:spcBef>
              <a:buClrTx/>
              <a:buSzTx/>
            </a:pPr>
            <a:r>
              <a:rPr 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(1) The Berg Balance Scale (BBS).</a:t>
            </a:r>
            <a:endParaRPr 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algn="l">
              <a:spcBef>
                <a:spcPts val="1000"/>
              </a:spcBef>
              <a:buClrTx/>
              <a:buSzTx/>
            </a:pPr>
            <a:r>
              <a:rPr 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(2) MiniBESTest.</a:t>
            </a:r>
            <a:endParaRPr 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algn="l">
              <a:spcBef>
                <a:spcPts val="1000"/>
              </a:spcBef>
              <a:buClrTx/>
              <a:buSzTx/>
            </a:pPr>
            <a:r>
              <a:rPr 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(3) The Postural Assessment Scale for Stroke (PASS).</a:t>
            </a:r>
            <a:endParaRPr 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algn="l">
              <a:spcBef>
                <a:spcPts val="1000"/>
              </a:spcBef>
              <a:buClrTx/>
              <a:buSzTx/>
            </a:pPr>
            <a:r>
              <a:rPr 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(4) The Functional Reach Test (FRT).</a:t>
            </a:r>
            <a:endParaRPr 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algn="l">
              <a:spcBef>
                <a:spcPts val="1000"/>
              </a:spcBef>
              <a:buClrTx/>
              <a:buSzTx/>
            </a:pPr>
            <a:r>
              <a:rPr 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(5) The 1 Minute Stand-Sit Test (1-MSTST).</a:t>
            </a:r>
            <a:endParaRPr 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Results and Discussion</a:t>
            </a:r>
            <a:endParaRPr lang="en-US" altLang="zh-CN" sz="4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1.	Statistically significant improvements were found in the experimental group for all measures except in the 1-MSTST.</a:t>
            </a:r>
            <a:endParaRPr 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algn="l">
              <a:buClrTx/>
              <a:buSzTx/>
            </a:pPr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	VG assisted training was superior for increasing balance control according to the BBS, MiniBESTest.</a:t>
            </a:r>
            <a:endParaRPr 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algn="l">
              <a:spcBef>
                <a:spcPts val="1000"/>
              </a:spcBef>
              <a:buClrTx/>
              <a:buSzTx/>
            </a:pPr>
            <a:endParaRPr 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6" name="图片 5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660" y="3681730"/>
            <a:ext cx="4438015" cy="2495550"/>
          </a:xfrm>
          <a:prstGeom prst="rect">
            <a:avLst/>
          </a:prstGeom>
        </p:spPr>
      </p:pic>
      <p:pic>
        <p:nvPicPr>
          <p:cNvPr id="7" name="图片 6" descr="捕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110" y="3634105"/>
            <a:ext cx="4168775" cy="25431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333500"/>
            <a:ext cx="10058400" cy="4191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2695</Words>
  <Application>WPS 演示</Application>
  <PresentationFormat>宽屏</PresentationFormat>
  <Paragraphs>66</Paragraphs>
  <Slides>11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Times New Roman</vt:lpstr>
      <vt:lpstr>微软雅黑</vt:lpstr>
      <vt:lpstr>Arial Unicode MS</vt:lpstr>
      <vt:lpstr>等线 Light</vt:lpstr>
      <vt:lpstr>等线</vt:lpstr>
      <vt:lpstr>Calibri</vt:lpstr>
      <vt:lpstr>Office 主题​​</vt:lpstr>
      <vt:lpstr>The Use of Virtual Reality Rehabilitation for Individuals Post Stroke </vt:lpstr>
      <vt:lpstr>Introduction</vt:lpstr>
      <vt:lpstr>Methods</vt:lpstr>
      <vt:lpstr>PowerPoint 演示文稿</vt:lpstr>
      <vt:lpstr>Methods</vt:lpstr>
      <vt:lpstr>PowerPoint 演示文稿</vt:lpstr>
      <vt:lpstr>Methods</vt:lpstr>
      <vt:lpstr>Results and Discussion</vt:lpstr>
      <vt:lpstr>PowerPoint 演示文稿</vt:lpstr>
      <vt:lpstr>Results and Discussion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981090121@qq.com</dc:creator>
  <cp:lastModifiedBy>81567</cp:lastModifiedBy>
  <cp:revision>754</cp:revision>
  <dcterms:created xsi:type="dcterms:W3CDTF">2020-09-26T01:25:00Z</dcterms:created>
  <dcterms:modified xsi:type="dcterms:W3CDTF">2020-10-26T02:34:04Z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