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8" r:id="rId2"/>
    <p:sldId id="259" r:id="rId3"/>
    <p:sldId id="414" r:id="rId4"/>
    <p:sldId id="434" r:id="rId5"/>
    <p:sldId id="327" r:id="rId6"/>
    <p:sldId id="435" r:id="rId7"/>
    <p:sldId id="436" r:id="rId8"/>
    <p:sldId id="437" r:id="rId9"/>
    <p:sldId id="438" r:id="rId10"/>
    <p:sldId id="439" r:id="rId11"/>
    <p:sldId id="440" r:id="rId12"/>
    <p:sldId id="441" r:id="rId13"/>
    <p:sldId id="442" r:id="rId14"/>
    <p:sldId id="445" r:id="rId15"/>
    <p:sldId id="446" r:id="rId16"/>
    <p:sldId id="447" r:id="rId17"/>
    <p:sldId id="443" r:id="rId18"/>
    <p:sldId id="330" r:id="rId19"/>
    <p:sldId id="448" r:id="rId20"/>
    <p:sldId id="449" r:id="rId21"/>
    <p:sldId id="450" r:id="rId22"/>
    <p:sldId id="451" r:id="rId23"/>
    <p:sldId id="420" r:id="rId24"/>
    <p:sldId id="452" r:id="rId25"/>
    <p:sldId id="453" r:id="rId26"/>
    <p:sldId id="454" r:id="rId27"/>
    <p:sldId id="455" r:id="rId28"/>
    <p:sldId id="456" r:id="rId29"/>
    <p:sldId id="304" r:id="rId30"/>
    <p:sldId id="457" r:id="rId31"/>
    <p:sldId id="458" r:id="rId32"/>
    <p:sldId id="459" r:id="rId33"/>
    <p:sldId id="460" r:id="rId34"/>
    <p:sldId id="461" r:id="rId35"/>
    <p:sldId id="466" r:id="rId36"/>
    <p:sldId id="462" r:id="rId37"/>
    <p:sldId id="463" r:id="rId38"/>
    <p:sldId id="464" r:id="rId39"/>
    <p:sldId id="465" r:id="rId40"/>
    <p:sldId id="467" r:id="rId41"/>
    <p:sldId id="468" r:id="rId42"/>
    <p:sldId id="469" r:id="rId43"/>
    <p:sldId id="47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5256" autoAdjust="0"/>
  </p:normalViewPr>
  <p:slideViewPr>
    <p:cSldViewPr snapToGrid="0">
      <p:cViewPr>
        <p:scale>
          <a:sx n="80" d="100"/>
          <a:sy n="80" d="100"/>
        </p:scale>
        <p:origin x="1070"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1816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031672-C01D-4C40-A6ED-7C0430329B94}" type="datetimeFigureOut">
              <a:rPr lang="zh-CN" altLang="en-US" smtClean="0"/>
              <a:t>2020/9/20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31672-C01D-4C40-A6ED-7C0430329B94}" type="datetimeFigureOut">
              <a:rPr lang="zh-CN" altLang="en-US" smtClean="0"/>
              <a:t>2020/9/20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A484B-C719-4CE4-924F-1157142FC6B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63901"/>
            <a:ext cx="9144000" cy="2387600"/>
          </a:xfrm>
        </p:spPr>
        <p:txBody>
          <a:bodyPr>
            <a:noAutofit/>
          </a:bodyPr>
          <a:lstStyle/>
          <a:p>
            <a:r>
              <a:rPr lang="en-US" altLang="zh-CN" sz="4000" dirty="0">
                <a:latin typeface="Times New Roman" panose="02020603050405020304" pitchFamily="18" charset="0"/>
                <a:cs typeface="Times New Roman" panose="02020603050405020304" pitchFamily="18" charset="0"/>
              </a:rPr>
              <a:t>Multimodal Adaptive Social Interaction in Virtual Environment (MASIVR) for children with Autism Spectrum Disorders (ASD) </a:t>
            </a:r>
            <a:br>
              <a:rPr lang="en-US" altLang="zh-CN" sz="4000" dirty="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 </a:t>
            </a:r>
          </a:p>
        </p:txBody>
      </p:sp>
      <p:sp>
        <p:nvSpPr>
          <p:cNvPr id="3" name="副标题 2"/>
          <p:cNvSpPr>
            <a:spLocks noGrp="1"/>
          </p:cNvSpPr>
          <p:nvPr>
            <p:ph type="subTitle" idx="1"/>
          </p:nvPr>
        </p:nvSpPr>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IEEE VR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System Design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	EEG Monitoring Module</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Six EEG features</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(d) Alpha2 band (10-12Hz) power at right parietal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右顶骨</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area.</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(e) Averaged beta1 band (12-18Hz) power at anterior areas.</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(f) Gamma band (30-45Hz) power at right parietal area.</a:t>
            </a:r>
          </a:p>
        </p:txBody>
      </p:sp>
    </p:spTree>
    <p:extLst>
      <p:ext uri="{BB962C8B-B14F-4D97-AF65-F5344CB8AC3E}">
        <p14:creationId xmlns:p14="http://schemas.microsoft.com/office/powerpoint/2010/main" val="3981765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325" y="371475"/>
            <a:ext cx="7753350" cy="6115050"/>
          </a:xfrm>
          <a:prstGeom prst="rect">
            <a:avLst/>
          </a:prstGeom>
        </p:spPr>
      </p:pic>
      <p:sp>
        <p:nvSpPr>
          <p:cNvPr id="2" name="矩形 1"/>
          <p:cNvSpPr/>
          <p:nvPr/>
        </p:nvSpPr>
        <p:spPr>
          <a:xfrm>
            <a:off x="4118537" y="6301859"/>
            <a:ext cx="3954929" cy="369332"/>
          </a:xfrm>
          <a:prstGeom prst="rect">
            <a:avLst/>
          </a:prstGeom>
        </p:spPr>
        <p:txBody>
          <a:bodyPr wrap="none">
            <a:spAutoFit/>
          </a:bodyPr>
          <a:lstStyle/>
          <a:p>
            <a:pPr algn="ctr"/>
            <a:r>
              <a:rPr lang="zh-CN" altLang="en-US" dirty="0">
                <a:latin typeface="宋体" panose="02010600030101010101" pitchFamily="2" charset="-122"/>
                <a:ea typeface="宋体" panose="02010600030101010101" pitchFamily="2" charset="-122"/>
                <a:cs typeface="Times New Roman" panose="02020603050405020304" pitchFamily="18" charset="0"/>
              </a:rPr>
              <a:t>国际脑电图学会的</a:t>
            </a:r>
            <a:r>
              <a:rPr lang="en-US" altLang="zh-CN" dirty="0">
                <a:latin typeface="宋体" panose="02010600030101010101" pitchFamily="2" charset="-122"/>
                <a:ea typeface="宋体" panose="02010600030101010101" pitchFamily="2" charset="-122"/>
                <a:cs typeface="Times New Roman" panose="02020603050405020304" pitchFamily="18" charset="0"/>
              </a:rPr>
              <a:t>10-20</a:t>
            </a:r>
            <a:r>
              <a:rPr lang="zh-CN" altLang="en-US" dirty="0">
                <a:latin typeface="宋体" panose="02010600030101010101" pitchFamily="2" charset="-122"/>
                <a:ea typeface="宋体" panose="02010600030101010101" pitchFamily="2" charset="-122"/>
                <a:cs typeface="Times New Roman" panose="02020603050405020304" pitchFamily="18" charset="0"/>
              </a:rPr>
              <a:t>标准电极位置</a:t>
            </a:r>
          </a:p>
        </p:txBody>
      </p:sp>
    </p:spTree>
    <p:extLst>
      <p:ext uri="{BB962C8B-B14F-4D97-AF65-F5344CB8AC3E}">
        <p14:creationId xmlns:p14="http://schemas.microsoft.com/office/powerpoint/2010/main" val="280002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System Design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	Eye Gaze Monitoring and Online Adaptation </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The defined ROIs represented the following regions: forehead, eyes (left and right), nose, and mouth.</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Raw data:</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(a) Average fixation duration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FDave</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(b) Sum of fixation counts (SFC)</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(c) Blink rate (BR)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(d) Pupil diameter (PD)</a:t>
            </a:r>
          </a:p>
        </p:txBody>
      </p:sp>
    </p:spTree>
    <p:extLst>
      <p:ext uri="{BB962C8B-B14F-4D97-AF65-F5344CB8AC3E}">
        <p14:creationId xmlns:p14="http://schemas.microsoft.com/office/powerpoint/2010/main" val="207915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711199"/>
            <a:ext cx="5810250" cy="4903073"/>
          </a:xfrm>
          <a:prstGeom prst="rect">
            <a:avLst/>
          </a:prstGeom>
        </p:spPr>
      </p:pic>
    </p:spTree>
    <p:extLst>
      <p:ext uri="{BB962C8B-B14F-4D97-AF65-F5344CB8AC3E}">
        <p14:creationId xmlns:p14="http://schemas.microsoft.com/office/powerpoint/2010/main" val="255478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Methods and Procedure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Procedure</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Pre-test.</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(a) For the first 25-40 s, the character narrated a lip-synced context story.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(b) Subjects were expected to rate the emotions based on the last 5 seconds of interaction.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(c) A total of 28 trials corresponding to the 7 emotional expressions with each expression having 4 levels.</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NEuroPSYchological</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(NEPSY) Assessment.</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 3 conversation paradigms with emotions at high, medium and low valence.</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(a) At the start of the social task, the subject will go through a sequence of instructions on how to perform the task.</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(b) Subject gets to move around the virtual cafeteria and approach a character to interact with. </a:t>
            </a:r>
          </a:p>
        </p:txBody>
      </p:sp>
    </p:spTree>
    <p:extLst>
      <p:ext uri="{BB962C8B-B14F-4D97-AF65-F5344CB8AC3E}">
        <p14:creationId xmlns:p14="http://schemas.microsoft.com/office/powerpoint/2010/main" val="376586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Methods and Procedure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Procedure</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 3 conversation paradigms with emotions at high, medium and low valence.</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(c) The subject can choose missions (12 conversational dialog missions in total) and conversational topic.</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(d) At the end of each dialog mission facial expressions were presented with the face occluded with oval occlusion and subject gets to choose what the emotion was.</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 Post-test (same as Pre-test).</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NEuroPSYchological</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(NEPSY) Assessment.</a:t>
            </a:r>
          </a:p>
          <a:p>
            <a:pPr lvl="1"/>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651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074" y="682624"/>
            <a:ext cx="7536393" cy="4974411"/>
          </a:xfrm>
          <a:prstGeom prst="rect">
            <a:avLst/>
          </a:prstGeom>
        </p:spPr>
      </p:pic>
    </p:spTree>
    <p:extLst>
      <p:ext uri="{BB962C8B-B14F-4D97-AF65-F5344CB8AC3E}">
        <p14:creationId xmlns:p14="http://schemas.microsoft.com/office/powerpoint/2010/main" val="1898157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Methods and Procedure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Subjects</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6 in gaze group and 6 in control group.</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All subjects were recruited through existing clinical research programs and were diagnosed with Autism Diagnostic Observation Schedule (ADOS).</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 The control group were trained using the system without any online gaze feedback and without the occlusion paradigm.</a:t>
            </a:r>
          </a:p>
        </p:txBody>
      </p:sp>
    </p:spTree>
    <p:extLst>
      <p:ext uri="{BB962C8B-B14F-4D97-AF65-F5344CB8AC3E}">
        <p14:creationId xmlns:p14="http://schemas.microsoft.com/office/powerpoint/2010/main" val="2188067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2400" dirty="0">
                <a:latin typeface="Times New Roman" panose="02020603050405020304" pitchFamily="18" charset="0"/>
                <a:cs typeface="Times New Roman" panose="02020603050405020304" pitchFamily="18" charset="0"/>
              </a:rPr>
              <a:t>Both the gaze and the control group were able to improve their performance from pre to post while the gaze group improves by 3% more than the control group’s improvement. </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175" y="3214688"/>
            <a:ext cx="6191250" cy="2962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Subjects were more biased for some emotions such as fear over the others. </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287" y="3148013"/>
            <a:ext cx="6067425" cy="3028950"/>
          </a:xfrm>
          <a:prstGeom prst="rect">
            <a:avLst/>
          </a:prstGeom>
        </p:spPr>
      </p:pic>
    </p:spTree>
    <p:extLst>
      <p:ext uri="{BB962C8B-B14F-4D97-AF65-F5344CB8AC3E}">
        <p14:creationId xmlns:p14="http://schemas.microsoft.com/office/powerpoint/2010/main" val="389395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Atypical patterns of behavior, communication and social interaction impairments are characteristics of autism spectrum disorders (ASD).</a:t>
            </a:r>
          </a:p>
          <a:p>
            <a:r>
              <a:rPr lang="en-US" altLang="zh-CN" sz="2400" dirty="0">
                <a:latin typeface="Times New Roman" panose="02020603050405020304" pitchFamily="18" charset="0"/>
                <a:cs typeface="Times New Roman" panose="02020603050405020304" pitchFamily="18" charset="0"/>
              </a:rPr>
              <a:t>2.	However, the manifestation of these deficits is quite different from one individual to another, which calls for approaches to individualize the therapy as opposed to one-therapy-fits-all strategies.</a:t>
            </a:r>
          </a:p>
          <a:p>
            <a:r>
              <a:rPr lang="en-US" altLang="zh-CN" sz="2400" dirty="0">
                <a:latin typeface="Times New Roman" panose="02020603050405020304" pitchFamily="18" charset="0"/>
                <a:cs typeface="Times New Roman" panose="02020603050405020304" pitchFamily="18" charset="0"/>
              </a:rPr>
              <a:t>3.	</a:t>
            </a:r>
            <a:r>
              <a:rPr lang="en-US" altLang="zh-CN" sz="2400" dirty="0" err="1">
                <a:latin typeface="Times New Roman" panose="02020603050405020304" pitchFamily="18" charset="0"/>
                <a:cs typeface="Times New Roman" panose="02020603050405020304" pitchFamily="18" charset="0"/>
              </a:rPr>
              <a:t>Bauminger</a:t>
            </a:r>
            <a:r>
              <a:rPr lang="en-US" altLang="zh-CN" sz="2400" dirty="0">
                <a:latin typeface="Times New Roman" panose="02020603050405020304" pitchFamily="18" charset="0"/>
                <a:cs typeface="Times New Roman" panose="02020603050405020304" pitchFamily="18" charset="0"/>
              </a:rPr>
              <a:t> showed that children with ASD showed improved social functioning and understanding, when they recognized and displayed complex emotional expressions. </a:t>
            </a:r>
          </a:p>
          <a:p>
            <a:r>
              <a:rPr lang="en-US" altLang="zh-CN" sz="2400" dirty="0">
                <a:latin typeface="Times New Roman" panose="02020603050405020304" pitchFamily="18" charset="0"/>
                <a:cs typeface="Times New Roman" panose="02020603050405020304" pitchFamily="18" charset="0"/>
              </a:rPr>
              <a:t>4.	Virtual reality environments offer benefits to children with ASD mainly due to their ability to simulate real world scenarios in a carefully controlled and safe environment.</a:t>
            </a:r>
          </a:p>
          <a:p>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	</a:t>
            </a:r>
            <a:r>
              <a:rPr lang="en-US" altLang="zh-CN" sz="2400" dirty="0">
                <a:latin typeface="Times New Roman" panose="02020603050405020304" pitchFamily="18" charset="0"/>
                <a:cs typeface="Times New Roman" panose="02020603050405020304" pitchFamily="18" charset="0"/>
              </a:rPr>
              <a:t>There was no significant difference in confidence between gaze group and the control group. </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25" y="3262313"/>
            <a:ext cx="6076950" cy="2914650"/>
          </a:xfrm>
          <a:prstGeom prst="rect">
            <a:avLst/>
          </a:prstGeom>
        </p:spPr>
      </p:pic>
    </p:spTree>
    <p:extLst>
      <p:ext uri="{BB962C8B-B14F-4D97-AF65-F5344CB8AC3E}">
        <p14:creationId xmlns:p14="http://schemas.microsoft.com/office/powerpoint/2010/main" val="200983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	</a:t>
            </a:r>
            <a:r>
              <a:rPr lang="en-US" altLang="zh-CN" sz="2400" dirty="0">
                <a:latin typeface="Times New Roman" panose="02020603050405020304" pitchFamily="18" charset="0"/>
                <a:cs typeface="Times New Roman" panose="02020603050405020304" pitchFamily="18" charset="0"/>
              </a:rPr>
              <a:t>Both groups increased in the eyes, forehead and nose ROIs. </a:t>
            </a:r>
          </a:p>
          <a:p>
            <a:r>
              <a:rPr lang="en-US" altLang="zh-CN" sz="2400" dirty="0">
                <a:latin typeface="Times New Roman" panose="02020603050405020304" pitchFamily="18" charset="0"/>
                <a:cs typeface="Times New Roman" panose="02020603050405020304" pitchFamily="18" charset="0"/>
              </a:rPr>
              <a:t>5.	The gaze group increase in the </a:t>
            </a:r>
            <a:r>
              <a:rPr lang="en-US" altLang="zh-CN" sz="2400" dirty="0" err="1">
                <a:latin typeface="Times New Roman" panose="02020603050405020304" pitchFamily="18" charset="0"/>
                <a:cs typeface="Times New Roman" panose="02020603050405020304" pitchFamily="18" charset="0"/>
              </a:rPr>
              <a:t>comboFace</a:t>
            </a:r>
            <a:r>
              <a:rPr lang="en-US" altLang="zh-CN" sz="2400" dirty="0">
                <a:latin typeface="Times New Roman" panose="02020603050405020304" pitchFamily="18" charset="0"/>
                <a:cs typeface="Times New Roman" panose="02020603050405020304" pitchFamily="18" charset="0"/>
              </a:rPr>
              <a:t> (nose + forehead + eyes) was specifically larger than the control group.</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3119438"/>
            <a:ext cx="5562600" cy="3057525"/>
          </a:xfrm>
          <a:prstGeom prst="rect">
            <a:avLst/>
          </a:prstGeom>
        </p:spPr>
      </p:pic>
    </p:spTree>
    <p:extLst>
      <p:ext uri="{BB962C8B-B14F-4D97-AF65-F5344CB8AC3E}">
        <p14:creationId xmlns:p14="http://schemas.microsoft.com/office/powerpoint/2010/main" val="3045565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	</a:t>
            </a:r>
            <a:r>
              <a:rPr lang="en-US" altLang="zh-CN" sz="2400" dirty="0">
                <a:latin typeface="Times New Roman" panose="02020603050405020304" pitchFamily="18" charset="0"/>
                <a:cs typeface="Times New Roman" panose="02020603050405020304" pitchFamily="18" charset="0"/>
              </a:rPr>
              <a:t>The gaze group increased their gaze towards the eyes with a more symmetric gaze in the post test (bottom) than the pre-test. </a:t>
            </a:r>
          </a:p>
          <a:p>
            <a:r>
              <a:rPr lang="en-US" altLang="zh-CN" sz="2400" dirty="0">
                <a:latin typeface="Times New Roman" panose="02020603050405020304" pitchFamily="18" charset="0"/>
                <a:cs typeface="Times New Roman" panose="02020603050405020304" pitchFamily="18" charset="0"/>
              </a:rPr>
              <a:t>7.	The control group also had a more symmetric and slightly increased gaze towards the eyes in the pre-test than the gaze group.</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7474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b="8260"/>
          <a:stretch/>
        </p:blipFill>
        <p:spPr>
          <a:xfrm>
            <a:off x="725487" y="1144059"/>
            <a:ext cx="5305425" cy="4596342"/>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4419" r="2313" b="7858"/>
          <a:stretch/>
        </p:blipFill>
        <p:spPr>
          <a:xfrm>
            <a:off x="6200245" y="1144059"/>
            <a:ext cx="5424489" cy="4537074"/>
          </a:xfrm>
          <a:prstGeom prst="rect">
            <a:avLst/>
          </a:prstGeom>
        </p:spPr>
      </p:pic>
      <p:sp>
        <p:nvSpPr>
          <p:cNvPr id="4" name="矩形 3"/>
          <p:cNvSpPr/>
          <p:nvPr/>
        </p:nvSpPr>
        <p:spPr>
          <a:xfrm>
            <a:off x="8281547" y="5681133"/>
            <a:ext cx="1313180"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Gaze group </a:t>
            </a:r>
            <a:endParaRPr lang="zh-CN" altLang="en-US" dirty="0"/>
          </a:p>
        </p:txBody>
      </p:sp>
      <p:sp>
        <p:nvSpPr>
          <p:cNvPr id="5" name="矩形 4"/>
          <p:cNvSpPr/>
          <p:nvPr/>
        </p:nvSpPr>
        <p:spPr>
          <a:xfrm>
            <a:off x="2606194" y="5681133"/>
            <a:ext cx="1544013" cy="369332"/>
          </a:xfrm>
          <a:prstGeom prst="rect">
            <a:avLst/>
          </a:prstGeom>
        </p:spPr>
        <p:txBody>
          <a:bodyPr wrap="none">
            <a:spAutoFit/>
          </a:bodyPr>
          <a:lstStyle/>
          <a:p>
            <a:pPr algn="ctr"/>
            <a:r>
              <a:rPr lang="en-US" altLang="zh-CN" dirty="0">
                <a:latin typeface="Times New Roman" panose="02020603050405020304" pitchFamily="18" charset="0"/>
                <a:cs typeface="Times New Roman" panose="02020603050405020304" pitchFamily="18" charset="0"/>
              </a:rPr>
              <a:t>Control group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8.	</a:t>
            </a:r>
            <a:r>
              <a:rPr lang="en-US" altLang="zh-CN" sz="2400" dirty="0">
                <a:latin typeface="Times New Roman" panose="02020603050405020304" pitchFamily="18" charset="0"/>
                <a:cs typeface="Times New Roman" panose="02020603050405020304" pitchFamily="18" charset="0"/>
              </a:rPr>
              <a:t>Features 3, 4, and 5 are highly correlated and the three features are inversely correlated with FD.</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8666"/>
          <a:stretch/>
        </p:blipFill>
        <p:spPr>
          <a:xfrm>
            <a:off x="838200" y="3310231"/>
            <a:ext cx="4248150" cy="2601175"/>
          </a:xfrm>
          <a:prstGeom prst="rect">
            <a:avLst/>
          </a:prstGeom>
        </p:spPr>
      </p:pic>
      <p:sp>
        <p:nvSpPr>
          <p:cNvPr id="5" name="矩形 4"/>
          <p:cNvSpPr/>
          <p:nvPr/>
        </p:nvSpPr>
        <p:spPr>
          <a:xfrm>
            <a:off x="5086350" y="4149154"/>
            <a:ext cx="6096000" cy="923330"/>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The pupil diameter (PD), the fixation duration (FD), sum of fixation counts (SFC), blink rate (BR), and saccade path length (SPL). </a:t>
            </a:r>
          </a:p>
        </p:txBody>
      </p:sp>
    </p:spTree>
    <p:extLst>
      <p:ext uri="{BB962C8B-B14F-4D97-AF65-F5344CB8AC3E}">
        <p14:creationId xmlns:p14="http://schemas.microsoft.com/office/powerpoint/2010/main" val="2617912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9.	</a:t>
            </a:r>
            <a:r>
              <a:rPr lang="en-US" altLang="zh-CN" sz="2400" dirty="0">
                <a:latin typeface="Times New Roman" panose="02020603050405020304" pitchFamily="18" charset="0"/>
                <a:cs typeface="Times New Roman" panose="02020603050405020304" pitchFamily="18" charset="0"/>
              </a:rPr>
              <a:t> None of these changes of physiological data were statistically significant.</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838200" y="3094787"/>
            <a:ext cx="5295900" cy="3286125"/>
          </a:xfrm>
          <a:prstGeom prst="rect">
            <a:avLst/>
          </a:prstGeom>
        </p:spPr>
      </p:pic>
      <p:sp>
        <p:nvSpPr>
          <p:cNvPr id="7" name="矩形 6"/>
          <p:cNvSpPr/>
          <p:nvPr/>
        </p:nvSpPr>
        <p:spPr>
          <a:xfrm>
            <a:off x="5695950" y="4276184"/>
            <a:ext cx="6096000" cy="923330"/>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he heart rate (HR), the skin temperature (SKT), the respiration rate (RSPR), the galvanic skin conductance rate (SCR), and the skin conductance level (SCL). </a:t>
            </a:r>
          </a:p>
        </p:txBody>
      </p:sp>
    </p:spTree>
    <p:extLst>
      <p:ext uri="{BB962C8B-B14F-4D97-AF65-F5344CB8AC3E}">
        <p14:creationId xmlns:p14="http://schemas.microsoft.com/office/powerpoint/2010/main" val="3792005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	</a:t>
            </a:r>
            <a:r>
              <a:rPr lang="en-US" altLang="zh-CN" sz="2400" dirty="0">
                <a:latin typeface="Times New Roman" panose="02020603050405020304" pitchFamily="18" charset="0"/>
                <a:cs typeface="Times New Roman" panose="02020603050405020304" pitchFamily="18" charset="0"/>
              </a:rPr>
              <a:t> For gaze group, the values of all the features decreased. For control group, all but right parietal gamma (RPG) increased.</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719512" y="2921000"/>
            <a:ext cx="4752975" cy="3390900"/>
          </a:xfrm>
          <a:prstGeom prst="rect">
            <a:avLst/>
          </a:prstGeom>
        </p:spPr>
      </p:pic>
    </p:spTree>
    <p:extLst>
      <p:ext uri="{BB962C8B-B14F-4D97-AF65-F5344CB8AC3E}">
        <p14:creationId xmlns:p14="http://schemas.microsoft.com/office/powerpoint/2010/main" val="3421634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11.	</a:t>
            </a:r>
            <a:r>
              <a:rPr lang="en-US" altLang="zh-CN" sz="2400" dirty="0">
                <a:latin typeface="Times New Roman" panose="02020603050405020304" pitchFamily="18" charset="0"/>
                <a:cs typeface="Times New Roman" panose="02020603050405020304" pitchFamily="18" charset="0"/>
              </a:rPr>
              <a:t> The gaze group decreased engagement from pre to post-test although the change was not as significant.</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452813"/>
            <a:ext cx="5029200" cy="2724150"/>
          </a:xfrm>
          <a:prstGeom prst="rect">
            <a:avLst/>
          </a:prstGeom>
        </p:spPr>
      </p:pic>
    </p:spTree>
    <p:extLst>
      <p:ext uri="{BB962C8B-B14F-4D97-AF65-F5344CB8AC3E}">
        <p14:creationId xmlns:p14="http://schemas.microsoft.com/office/powerpoint/2010/main" val="3214594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Discussion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2400" dirty="0">
                <a:latin typeface="Times New Roman" panose="02020603050405020304" pitchFamily="18" charset="0"/>
                <a:cs typeface="Times New Roman" panose="02020603050405020304" pitchFamily="18" charset="0"/>
              </a:rPr>
              <a:t>The gaze group subjects had difficulty in understanding the occlusion paradigm at first as explicit guidance was not given. </a:t>
            </a:r>
          </a:p>
          <a:p>
            <a:r>
              <a:rPr lang="en-US" altLang="zh-CN" sz="2400" dirty="0">
                <a:latin typeface="Times New Roman" panose="02020603050405020304" pitchFamily="18" charset="0"/>
                <a:cs typeface="Times New Roman" panose="02020603050405020304" pitchFamily="18" charset="0"/>
              </a:rPr>
              <a:t>2.	The gaze-sensitive system enabled the gaze group to close the performance gap that existed in the pre-test with the control group by more than 3% points.</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9090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Conclusion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16747"/>
            <a:ext cx="10515600" cy="4351338"/>
          </a:xfrm>
        </p:spPr>
        <p:txBody>
          <a:bodyPr>
            <a:normAutofit/>
          </a:bodyPr>
          <a:lstStyle/>
          <a:p>
            <a:r>
              <a:rPr lang="en-US" altLang="zh-CN" sz="2400" dirty="0">
                <a:latin typeface="Times New Roman" panose="02020603050405020304" pitchFamily="18" charset="0"/>
                <a:cs typeface="Times New Roman" panose="02020603050405020304" pitchFamily="18" charset="0"/>
              </a:rPr>
              <a:t>1.	The system proved that the controllability, ease of interaction without information overload and the game nature of the interaction were useful in training core deficit areas of children with ASD for eventual better social functioning.</a:t>
            </a:r>
          </a:p>
          <a:p>
            <a:r>
              <a:rPr lang="en-US" altLang="zh-CN" sz="2400" dirty="0">
                <a:latin typeface="Times New Roman" panose="02020603050405020304" pitchFamily="18" charset="0"/>
                <a:cs typeface="Times New Roman" panose="02020603050405020304" pitchFamily="18" charset="0"/>
              </a:rPr>
              <a:t>2.	These preliminary findings will be used to build a more robust adaptive VR-based social interactive environment for children with ASD to improve their emotion recognition abilities and eventual social functioning.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5.	Existing VR-based systems do not incorporate implicit cues from sensors such as electrophysiological signals including peripheral physiological signals and electroencephalography (EEG), and eye tracking within the VR environment.</a:t>
            </a:r>
          </a:p>
          <a:p>
            <a:r>
              <a:rPr lang="en-US" altLang="zh-CN" sz="2400" dirty="0">
                <a:latin typeface="Times New Roman" panose="02020603050405020304" pitchFamily="18" charset="0"/>
                <a:cs typeface="Times New Roman" panose="02020603050405020304" pitchFamily="18" charset="0"/>
              </a:rPr>
              <a:t>6.	In this paper, we present the design, development and a usability study based evaluation of the novel Multimodal Adaptive Social Interaction in VR (MASI-VR).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63901"/>
            <a:ext cx="9144000" cy="2387600"/>
          </a:xfrm>
        </p:spPr>
        <p:txBody>
          <a:bodyPr>
            <a:noAutofit/>
          </a:bodyPr>
          <a:lstStyle/>
          <a:p>
            <a:r>
              <a:rPr lang="en-US" altLang="zh-CN" sz="4000" dirty="0">
                <a:latin typeface="Times New Roman" panose="02020603050405020304" pitchFamily="18" charset="0"/>
                <a:cs typeface="Times New Roman" panose="02020603050405020304" pitchFamily="18" charset="0"/>
              </a:rPr>
              <a:t>Project Butterﬂy: Synergizing Immersive Virtual Reality with Actuated Soft </a:t>
            </a:r>
            <a:r>
              <a:rPr lang="en-US" altLang="zh-CN" sz="4000" dirty="0" err="1">
                <a:latin typeface="Times New Roman" panose="02020603050405020304" pitchFamily="18" charset="0"/>
                <a:cs typeface="Times New Roman" panose="02020603050405020304" pitchFamily="18" charset="0"/>
              </a:rPr>
              <a:t>Exosuit</a:t>
            </a:r>
            <a:r>
              <a:rPr lang="en-US" altLang="zh-CN" sz="4000" dirty="0">
                <a:latin typeface="Times New Roman" panose="02020603050405020304" pitchFamily="18" charset="0"/>
                <a:cs typeface="Times New Roman" panose="02020603050405020304" pitchFamily="18" charset="0"/>
              </a:rPr>
              <a:t> for Upper-Extremity Rehabilitation </a:t>
            </a:r>
            <a:br>
              <a:rPr lang="en-US" altLang="zh-CN" sz="4000" dirty="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 </a:t>
            </a:r>
          </a:p>
        </p:txBody>
      </p:sp>
      <p:sp>
        <p:nvSpPr>
          <p:cNvPr id="3" name="副标题 2"/>
          <p:cNvSpPr>
            <a:spLocks noGrp="1"/>
          </p:cNvSpPr>
          <p:nvPr>
            <p:ph type="subTitle" idx="1"/>
          </p:nvPr>
        </p:nvSpPr>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IEEE VR 2019</a:t>
            </a:r>
          </a:p>
        </p:txBody>
      </p:sp>
    </p:spTree>
    <p:extLst>
      <p:ext uri="{BB962C8B-B14F-4D97-AF65-F5344CB8AC3E}">
        <p14:creationId xmlns:p14="http://schemas.microsoft.com/office/powerpoint/2010/main" val="294508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Older adults (deﬁned as people aged 65 years old or older) living in the US comprise 13 percent of the US population.</a:t>
            </a:r>
          </a:p>
          <a:p>
            <a:r>
              <a:rPr lang="en-US" altLang="zh-CN" sz="2400" dirty="0">
                <a:latin typeface="Times New Roman" panose="02020603050405020304" pitchFamily="18" charset="0"/>
                <a:cs typeface="Times New Roman" panose="02020603050405020304" pitchFamily="18" charset="0"/>
              </a:rPr>
              <a:t>2.	In addition to the decline in motor function, aging correlates to the progressive loss of skeletal muscle mass and strength.</a:t>
            </a:r>
          </a:p>
          <a:p>
            <a:r>
              <a:rPr lang="en-US" altLang="zh-CN" sz="2400" dirty="0">
                <a:latin typeface="Times New Roman" panose="02020603050405020304" pitchFamily="18" charset="0"/>
                <a:cs typeface="Times New Roman" panose="02020603050405020304" pitchFamily="18" charset="0"/>
              </a:rPr>
              <a:t>3.	Drawbacks of traditional method derived from therapists’ observation and judgment are that they are often inaccurate, expensive, and timely. </a:t>
            </a:r>
          </a:p>
          <a:p>
            <a:r>
              <a:rPr lang="en-US" altLang="zh-CN" sz="2400" dirty="0">
                <a:latin typeface="Times New Roman" panose="02020603050405020304" pitchFamily="18" charset="0"/>
                <a:cs typeface="Times New Roman" panose="02020603050405020304" pitchFamily="18" charset="0"/>
              </a:rPr>
              <a:t>4.	Virtual reality is a useful tool for improving outcomes compared to conventional therapy by enabling accurate motion capture, </a:t>
            </a:r>
            <a:r>
              <a:rPr lang="en-US" altLang="zh-CN" sz="2400" dirty="0" err="1">
                <a:latin typeface="Times New Roman" panose="02020603050405020304" pitchFamily="18" charset="0"/>
                <a:cs typeface="Times New Roman" panose="02020603050405020304" pitchFamily="18" charset="0"/>
              </a:rPr>
              <a:t>telepresence</a:t>
            </a:r>
            <a:r>
              <a:rPr lang="en-US" altLang="zh-CN" sz="2400" dirty="0">
                <a:latin typeface="Times New Roman" panose="02020603050405020304" pitchFamily="18" charset="0"/>
                <a:cs typeface="Times New Roman" panose="02020603050405020304" pitchFamily="18" charset="0"/>
              </a:rPr>
              <a:t> based sessions, and low cost motivating experiences.</a:t>
            </a:r>
          </a:p>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670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5.	Through combining VR with exoskeletons that provide arm gravity support, clinical testing showed a range in improvement of mobility, strength, and satisfaction.</a:t>
            </a:r>
          </a:p>
          <a:p>
            <a:r>
              <a:rPr lang="en-US" altLang="zh-CN" sz="2400" dirty="0">
                <a:latin typeface="Times New Roman" panose="02020603050405020304" pitchFamily="18" charset="0"/>
                <a:cs typeface="Times New Roman" panose="02020603050405020304" pitchFamily="18" charset="0"/>
              </a:rPr>
              <a:t>6.	This study aims to leverage such soft </a:t>
            </a:r>
            <a:r>
              <a:rPr lang="en-US" altLang="zh-CN" sz="2400" dirty="0" err="1">
                <a:latin typeface="Times New Roman" panose="02020603050405020304" pitchFamily="18" charset="0"/>
                <a:cs typeface="Times New Roman" panose="02020603050405020304" pitchFamily="18" charset="0"/>
              </a:rPr>
              <a:t>exosuits</a:t>
            </a:r>
            <a:r>
              <a:rPr lang="en-US" altLang="zh-CN" sz="2400" dirty="0">
                <a:latin typeface="Times New Roman" panose="02020603050405020304" pitchFamily="18" charset="0"/>
                <a:cs typeface="Times New Roman" panose="02020603050405020304" pitchFamily="18" charset="0"/>
              </a:rPr>
              <a:t> during VR therapy through the use of Compliant Robotic Upper-Extremity </a:t>
            </a:r>
            <a:r>
              <a:rPr lang="en-US" altLang="zh-CN" sz="2400" dirty="0" err="1">
                <a:latin typeface="Times New Roman" panose="02020603050405020304" pitchFamily="18" charset="0"/>
                <a:cs typeface="Times New Roman" panose="02020603050405020304" pitchFamily="18" charset="0"/>
              </a:rPr>
              <a:t>Exosuit</a:t>
            </a:r>
            <a:r>
              <a:rPr lang="en-US" altLang="zh-CN" sz="2400" dirty="0">
                <a:latin typeface="Times New Roman" panose="02020603050405020304" pitchFamily="18" charset="0"/>
                <a:cs typeface="Times New Roman" panose="02020603050405020304" pitchFamily="18" charset="0"/>
              </a:rPr>
              <a:t>(CRUX) to explore feasibility, ease-of-use, and comfort.</a:t>
            </a:r>
          </a:p>
        </p:txBody>
      </p:sp>
    </p:spTree>
    <p:extLst>
      <p:ext uri="{BB962C8B-B14F-4D97-AF65-F5344CB8AC3E}">
        <p14:creationId xmlns:p14="http://schemas.microsoft.com/office/powerpoint/2010/main" val="1869822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87" y="644435"/>
            <a:ext cx="5137680" cy="522997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550" y="627591"/>
            <a:ext cx="4015316" cy="5246818"/>
          </a:xfrm>
          <a:prstGeom prst="rect">
            <a:avLst/>
          </a:prstGeom>
        </p:spPr>
      </p:pic>
    </p:spTree>
    <p:extLst>
      <p:ext uri="{BB962C8B-B14F-4D97-AF65-F5344CB8AC3E}">
        <p14:creationId xmlns:p14="http://schemas.microsoft.com/office/powerpoint/2010/main" val="2773952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System Design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Project Butterfly (PBF), is a game that motivates users to perform upper body motion primitives by having them protect a virtual butterfly in a meadow while the system collects real-time data using the HTC </a:t>
            </a:r>
            <a:r>
              <a:rPr lang="en-US" altLang="zh-CN" sz="2400" dirty="0" err="1">
                <a:latin typeface="Times New Roman" panose="02020603050405020304" pitchFamily="18" charset="0"/>
                <a:cs typeface="Times New Roman" panose="02020603050405020304" pitchFamily="18" charset="0"/>
              </a:rPr>
              <a:t>Vive</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2.	These mechanics required the users to smoothly follow the flight of the butterfly within +/- 0.1m of the required motion path.</a:t>
            </a:r>
          </a:p>
          <a:p>
            <a:r>
              <a:rPr lang="en-US" altLang="zh-CN" sz="2400" dirty="0">
                <a:latin typeface="Times New Roman" panose="02020603050405020304" pitchFamily="18" charset="0"/>
                <a:cs typeface="Times New Roman" panose="02020603050405020304" pitchFamily="18" charset="0"/>
              </a:rPr>
              <a:t>3.	To generate the environment and the mechanics of PBF, the Unity v2017.1.0b4 Game Engine along with the </a:t>
            </a:r>
            <a:r>
              <a:rPr lang="en-US" altLang="zh-CN" sz="2400" dirty="0" err="1">
                <a:latin typeface="Times New Roman" panose="02020603050405020304" pitchFamily="18" charset="0"/>
                <a:cs typeface="Times New Roman" panose="02020603050405020304" pitchFamily="18" charset="0"/>
              </a:rPr>
              <a:t>SteamVR</a:t>
            </a:r>
            <a:r>
              <a:rPr lang="en-US" altLang="zh-CN" sz="2400" dirty="0">
                <a:latin typeface="Times New Roman" panose="02020603050405020304" pitchFamily="18" charset="0"/>
                <a:cs typeface="Times New Roman" panose="02020603050405020304" pitchFamily="18" charset="0"/>
              </a:rPr>
              <a:t> Unity plugin v1.2.0 became the chosen development tools.</a:t>
            </a:r>
          </a:p>
          <a:p>
            <a:r>
              <a:rPr lang="en-US" altLang="zh-CN" sz="2400" dirty="0">
                <a:latin typeface="Times New Roman" panose="02020603050405020304" pitchFamily="18" charset="0"/>
                <a:cs typeface="Times New Roman" panose="02020603050405020304" pitchFamily="18" charset="0"/>
              </a:rPr>
              <a:t>4.	To enable the mimetic control of the healthy arm onto the weak limb, wireless connectivity capability was added to connect with the Inertial Measurement Unit (IMU) networks.</a:t>
            </a:r>
          </a:p>
        </p:txBody>
      </p:sp>
    </p:spTree>
    <p:extLst>
      <p:ext uri="{BB962C8B-B14F-4D97-AF65-F5344CB8AC3E}">
        <p14:creationId xmlns:p14="http://schemas.microsoft.com/office/powerpoint/2010/main" val="3285000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408B0C5-7B74-451C-AB66-D343FF398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099" y="88998"/>
            <a:ext cx="5713801" cy="6769002"/>
          </a:xfrm>
          <a:prstGeom prst="rect">
            <a:avLst/>
          </a:prstGeom>
        </p:spPr>
      </p:pic>
    </p:spTree>
    <p:extLst>
      <p:ext uri="{BB962C8B-B14F-4D97-AF65-F5344CB8AC3E}">
        <p14:creationId xmlns:p14="http://schemas.microsoft.com/office/powerpoint/2010/main" val="473594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Usability Study</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Participants</a:t>
            </a:r>
          </a:p>
          <a:p>
            <a:pPr lvl="1"/>
            <a:r>
              <a:rPr lang="en-US" altLang="zh-CN" sz="2000" dirty="0">
                <a:latin typeface="Times New Roman" panose="02020603050405020304" pitchFamily="18" charset="0"/>
                <a:cs typeface="Times New Roman" panose="02020603050405020304" pitchFamily="18" charset="0"/>
              </a:rPr>
              <a:t>(1) Three retirees from </a:t>
            </a:r>
            <a:r>
              <a:rPr lang="en-US" altLang="zh-CN" sz="2000" dirty="0" err="1">
                <a:latin typeface="Times New Roman" panose="02020603050405020304" pitchFamily="18" charset="0"/>
                <a:cs typeface="Times New Roman" panose="02020603050405020304" pitchFamily="18" charset="0"/>
              </a:rPr>
              <a:t>Elderday</a:t>
            </a:r>
            <a:r>
              <a:rPr lang="en-US" altLang="zh-CN" sz="2000" dirty="0">
                <a:latin typeface="Times New Roman" panose="02020603050405020304" pitchFamily="18" charset="0"/>
                <a:cs typeface="Times New Roman" panose="02020603050405020304" pitchFamily="18" charset="0"/>
              </a:rPr>
              <a:t> Adult Day Health Care Center, Santa Cruz, CA, represented a mental disability.</a:t>
            </a:r>
          </a:p>
          <a:p>
            <a:pPr lvl="1"/>
            <a:r>
              <a:rPr lang="en-US" altLang="zh-CN" sz="2000" dirty="0">
                <a:latin typeface="Times New Roman" panose="02020603050405020304" pitchFamily="18" charset="0"/>
                <a:cs typeface="Times New Roman" panose="02020603050405020304" pitchFamily="18" charset="0"/>
              </a:rPr>
              <a:t>(2) Three stroke survivors recruited from Cabrillo College’s Stroke and Disability Learning Center (SDLC), Capitola, CA, represented a physical disability.</a:t>
            </a:r>
          </a:p>
          <a:p>
            <a:pPr lvl="1"/>
            <a:r>
              <a:rPr lang="en-US" altLang="zh-CN" sz="2000" dirty="0">
                <a:latin typeface="Times New Roman" panose="02020603050405020304" pitchFamily="18" charset="0"/>
                <a:cs typeface="Times New Roman" panose="02020603050405020304" pitchFamily="18" charset="0"/>
              </a:rPr>
              <a:t>(3) Three retirees living independently within their community, outside of daycare or hospice, which do not have a significant physical or mental disability.</a:t>
            </a:r>
          </a:p>
          <a:p>
            <a:pPr lvl="1"/>
            <a:r>
              <a:rPr lang="en-US" altLang="zh-CN" sz="2000" dirty="0">
                <a:latin typeface="Times New Roman" panose="02020603050405020304" pitchFamily="18" charset="0"/>
                <a:cs typeface="Times New Roman" panose="02020603050405020304" pitchFamily="18" charset="0"/>
              </a:rPr>
              <a:t>(4) All participants ranged between the ages of 60 to 80 years old and were previously unfamiliar with both virtual reality and wearable robotics.</a:t>
            </a:r>
          </a:p>
        </p:txBody>
      </p:sp>
    </p:spTree>
    <p:extLst>
      <p:ext uri="{BB962C8B-B14F-4D97-AF65-F5344CB8AC3E}">
        <p14:creationId xmlns:p14="http://schemas.microsoft.com/office/powerpoint/2010/main" val="1095298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Usability Study</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Procedure</a:t>
            </a:r>
          </a:p>
          <a:p>
            <a:pPr lvl="1"/>
            <a:r>
              <a:rPr lang="en-US" altLang="zh-CN" sz="2000" dirty="0">
                <a:latin typeface="Times New Roman" panose="02020603050405020304" pitchFamily="18" charset="0"/>
                <a:cs typeface="Times New Roman" panose="02020603050405020304" pitchFamily="18" charset="0"/>
              </a:rPr>
              <a:t>(1) For each user, the evaluation began by an proctor giving a detailed explanation of what PBF and CRUX are, answering questions as needed.</a:t>
            </a:r>
          </a:p>
          <a:p>
            <a:pPr lvl="1"/>
            <a:r>
              <a:rPr lang="en-US" altLang="zh-CN" sz="2000" dirty="0">
                <a:latin typeface="Times New Roman" panose="02020603050405020304" pitchFamily="18" charset="0"/>
                <a:cs typeface="Times New Roman" panose="02020603050405020304" pitchFamily="18" charset="0"/>
              </a:rPr>
              <a:t>(2) Then the user was given a tutorial consisted of playing two rounds of the biceps (</a:t>
            </a:r>
            <a:r>
              <a:rPr lang="zh-CN" altLang="en-US" sz="2000" dirty="0">
                <a:latin typeface="宋体" panose="02010600030101010101" pitchFamily="2" charset="-122"/>
                <a:ea typeface="宋体" panose="02010600030101010101" pitchFamily="2" charset="-122"/>
                <a:cs typeface="Times New Roman" panose="02020603050405020304" pitchFamily="18" charset="0"/>
              </a:rPr>
              <a:t>二头肌</a:t>
            </a:r>
            <a:r>
              <a:rPr lang="en-US" altLang="zh-CN" sz="2000" dirty="0">
                <a:latin typeface="Times New Roman" panose="02020603050405020304" pitchFamily="18" charset="0"/>
                <a:cs typeface="Times New Roman" panose="02020603050405020304" pitchFamily="18" charset="0"/>
              </a:rPr>
              <a:t>) minigame and the lateral arm (</a:t>
            </a:r>
            <a:r>
              <a:rPr lang="zh-CN" altLang="en-US" sz="2000" dirty="0">
                <a:latin typeface="宋体" panose="02010600030101010101" pitchFamily="2" charset="-122"/>
                <a:ea typeface="宋体" panose="02010600030101010101" pitchFamily="2" charset="-122"/>
                <a:cs typeface="Times New Roman" panose="02020603050405020304" pitchFamily="18" charset="0"/>
              </a:rPr>
              <a:t>侧腕</a:t>
            </a:r>
            <a:r>
              <a:rPr lang="en-US" altLang="zh-CN" sz="2000" dirty="0">
                <a:latin typeface="Times New Roman" panose="02020603050405020304" pitchFamily="18" charset="0"/>
                <a:cs typeface="Times New Roman" panose="02020603050405020304" pitchFamily="18" charset="0"/>
              </a:rPr>
              <a:t>) minigame for one minute each.</a:t>
            </a:r>
          </a:p>
          <a:p>
            <a:pPr lvl="1"/>
            <a:r>
              <a:rPr lang="en-US" altLang="zh-CN" sz="2000" dirty="0">
                <a:latin typeface="Times New Roman" panose="02020603050405020304" pitchFamily="18" charset="0"/>
                <a:cs typeface="Times New Roman" panose="02020603050405020304" pitchFamily="18" charset="0"/>
              </a:rPr>
              <a:t>(3) After the tutorial period, the test commenced with the user playing game while wearing the CRUX </a:t>
            </a:r>
            <a:r>
              <a:rPr lang="en-US" altLang="zh-CN" sz="2000" dirty="0" err="1">
                <a:latin typeface="Times New Roman" panose="02020603050405020304" pitchFamily="18" charset="0"/>
                <a:cs typeface="Times New Roman" panose="02020603050405020304" pitchFamily="18" charset="0"/>
              </a:rPr>
              <a:t>exosuit</a:t>
            </a:r>
            <a:r>
              <a:rPr lang="en-US" altLang="zh-CN" sz="2000" dirty="0">
                <a:latin typeface="Times New Roman" panose="02020603050405020304" pitchFamily="18" charset="0"/>
                <a:cs typeface="Times New Roman" panose="02020603050405020304" pitchFamily="18" charset="0"/>
              </a:rPr>
              <a:t>.</a:t>
            </a:r>
          </a:p>
          <a:p>
            <a:pPr lvl="1"/>
            <a:r>
              <a:rPr lang="en-US" altLang="zh-CN" sz="2000" dirty="0">
                <a:latin typeface="Times New Roman" panose="02020603050405020304" pitchFamily="18" charset="0"/>
                <a:cs typeface="Times New Roman" panose="02020603050405020304" pitchFamily="18" charset="0"/>
              </a:rPr>
              <a:t>(4) User evaluation interviews were executed by asking users questions pertained to their experience from a prepared form with questions.</a:t>
            </a:r>
          </a:p>
        </p:txBody>
      </p:sp>
    </p:spTree>
    <p:extLst>
      <p:ext uri="{BB962C8B-B14F-4D97-AF65-F5344CB8AC3E}">
        <p14:creationId xmlns:p14="http://schemas.microsoft.com/office/powerpoint/2010/main" val="1656064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EE99FFE-C9B3-4FC5-857B-8CA0C1BA1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664" y="1026640"/>
            <a:ext cx="5444672" cy="4804720"/>
          </a:xfrm>
          <a:prstGeom prst="rect">
            <a:avLst/>
          </a:prstGeom>
        </p:spPr>
      </p:pic>
    </p:spTree>
    <p:extLst>
      <p:ext uri="{BB962C8B-B14F-4D97-AF65-F5344CB8AC3E}">
        <p14:creationId xmlns:p14="http://schemas.microsoft.com/office/powerpoint/2010/main" val="1473774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 and Discussion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Most participants felt that CRUX augmented their upper limb movements to some degree.	</a:t>
            </a:r>
          </a:p>
        </p:txBody>
      </p:sp>
      <p:pic>
        <p:nvPicPr>
          <p:cNvPr id="7" name="图片 6">
            <a:extLst>
              <a:ext uri="{FF2B5EF4-FFF2-40B4-BE49-F238E27FC236}">
                <a16:creationId xmlns:a16="http://schemas.microsoft.com/office/drawing/2014/main" id="{120D1A22-411C-4B28-816E-88DB588B1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263" y="2671574"/>
            <a:ext cx="5709473" cy="3640326"/>
          </a:xfrm>
          <a:prstGeom prst="rect">
            <a:avLst/>
          </a:prstGeom>
        </p:spPr>
      </p:pic>
    </p:spTree>
    <p:extLst>
      <p:ext uri="{BB962C8B-B14F-4D97-AF65-F5344CB8AC3E}">
        <p14:creationId xmlns:p14="http://schemas.microsoft.com/office/powerpoint/2010/main" val="66135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285875"/>
            <a:ext cx="4267200" cy="4286250"/>
          </a:xfrm>
          <a:prstGeom prst="rect">
            <a:avLst/>
          </a:prstGeom>
        </p:spPr>
      </p:pic>
    </p:spTree>
    <p:extLst>
      <p:ext uri="{BB962C8B-B14F-4D97-AF65-F5344CB8AC3E}">
        <p14:creationId xmlns:p14="http://schemas.microsoft.com/office/powerpoint/2010/main" val="3844787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 and Discussion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User 1 had sharp changes, User 2 had shaky movements, User 3 had smooth moves, and User 4 had smooth and shaky movements.	</a:t>
            </a:r>
          </a:p>
        </p:txBody>
      </p:sp>
      <p:pic>
        <p:nvPicPr>
          <p:cNvPr id="5" name="图片 4">
            <a:extLst>
              <a:ext uri="{FF2B5EF4-FFF2-40B4-BE49-F238E27FC236}">
                <a16:creationId xmlns:a16="http://schemas.microsoft.com/office/drawing/2014/main" id="{3BADB1C8-52A0-4529-B07B-A987FE6AE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109" y="2685289"/>
            <a:ext cx="4917782" cy="4026434"/>
          </a:xfrm>
          <a:prstGeom prst="rect">
            <a:avLst/>
          </a:prstGeom>
        </p:spPr>
      </p:pic>
    </p:spTree>
    <p:extLst>
      <p:ext uri="{BB962C8B-B14F-4D97-AF65-F5344CB8AC3E}">
        <p14:creationId xmlns:p14="http://schemas.microsoft.com/office/powerpoint/2010/main" val="710075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 and Discussion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3.	User 1 maintains the most control nearing almost no acceleration, followed by User 2 who spikes but nears zero, and Users 3 and 4 experienced occasional large shaking.	</a:t>
            </a:r>
          </a:p>
        </p:txBody>
      </p:sp>
      <p:pic>
        <p:nvPicPr>
          <p:cNvPr id="6" name="图片 5">
            <a:extLst>
              <a:ext uri="{FF2B5EF4-FFF2-40B4-BE49-F238E27FC236}">
                <a16:creationId xmlns:a16="http://schemas.microsoft.com/office/drawing/2014/main" id="{93B73F08-25CA-4BB0-B90F-5CF3BC78E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951" y="2847012"/>
            <a:ext cx="5009740" cy="4010988"/>
          </a:xfrm>
          <a:prstGeom prst="rect">
            <a:avLst/>
          </a:prstGeom>
        </p:spPr>
      </p:pic>
      <p:pic>
        <p:nvPicPr>
          <p:cNvPr id="7" name="图片 6">
            <a:extLst>
              <a:ext uri="{FF2B5EF4-FFF2-40B4-BE49-F238E27FC236}">
                <a16:creationId xmlns:a16="http://schemas.microsoft.com/office/drawing/2014/main" id="{AE2FCFCB-9C16-4341-9AD9-8B6C2C45B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311" y="2878174"/>
            <a:ext cx="4814084" cy="3979825"/>
          </a:xfrm>
          <a:prstGeom prst="rect">
            <a:avLst/>
          </a:prstGeom>
        </p:spPr>
      </p:pic>
    </p:spTree>
    <p:extLst>
      <p:ext uri="{BB962C8B-B14F-4D97-AF65-F5344CB8AC3E}">
        <p14:creationId xmlns:p14="http://schemas.microsoft.com/office/powerpoint/2010/main" val="3122459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Limitation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One user thought that continuously protecting a butterfly would become boring for regular therapy.</a:t>
            </a:r>
          </a:p>
          <a:p>
            <a:r>
              <a:rPr lang="en-US" altLang="zh-CN" sz="2400" dirty="0">
                <a:latin typeface="Times New Roman" panose="02020603050405020304" pitchFamily="18" charset="0"/>
                <a:cs typeface="Times New Roman" panose="02020603050405020304" pitchFamily="18" charset="0"/>
              </a:rPr>
              <a:t>2.	Neoprene (</a:t>
            </a:r>
            <a:r>
              <a:rPr lang="zh-CN" altLang="en-US" sz="2400" dirty="0">
                <a:latin typeface="宋体" panose="02010600030101010101" pitchFamily="2" charset="-122"/>
                <a:ea typeface="宋体" panose="02010600030101010101" pitchFamily="2" charset="-122"/>
                <a:cs typeface="Times New Roman" panose="02020603050405020304" pitchFamily="18" charset="0"/>
              </a:rPr>
              <a:t>氯丁橡胶</a:t>
            </a:r>
            <a:r>
              <a:rPr lang="en-US" altLang="zh-CN" sz="2400" dirty="0">
                <a:latin typeface="Times New Roman" panose="02020603050405020304" pitchFamily="18" charset="0"/>
                <a:cs typeface="Times New Roman" panose="02020603050405020304" pitchFamily="18" charset="0"/>
              </a:rPr>
              <a:t>) made CRUX hot when worn over an extended period.</a:t>
            </a:r>
          </a:p>
          <a:p>
            <a:r>
              <a:rPr lang="en-US" altLang="zh-CN" sz="2400" dirty="0">
                <a:latin typeface="Times New Roman" panose="02020603050405020304" pitchFamily="18" charset="0"/>
                <a:cs typeface="Times New Roman" panose="02020603050405020304" pitchFamily="18" charset="0"/>
              </a:rPr>
              <a:t>3.	Only three motion primitives were explored and converted into VR through PBF (lateral shoulder raise, forward arm raise, and horizontal shoulder rotation).</a:t>
            </a:r>
          </a:p>
          <a:p>
            <a:r>
              <a:rPr lang="en-US" altLang="zh-CN" sz="2400" dirty="0">
                <a:latin typeface="Times New Roman" panose="02020603050405020304" pitchFamily="18" charset="0"/>
                <a:cs typeface="Times New Roman" panose="02020603050405020304" pitchFamily="18" charset="0"/>
              </a:rPr>
              <a:t>4.	Furthermore, this study would benefit from a larger sample size of the users.</a:t>
            </a:r>
          </a:p>
        </p:txBody>
      </p:sp>
    </p:spTree>
    <p:extLst>
      <p:ext uri="{BB962C8B-B14F-4D97-AF65-F5344CB8AC3E}">
        <p14:creationId xmlns:p14="http://schemas.microsoft.com/office/powerpoint/2010/main" val="2815823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Conclusion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The system’s ease-of-use and comfort were analyzed, and most users felt that they were confident capitalizing on the therapy system.</a:t>
            </a:r>
          </a:p>
          <a:p>
            <a:r>
              <a:rPr lang="en-US" altLang="zh-CN" sz="2400" dirty="0">
                <a:latin typeface="Times New Roman" panose="02020603050405020304" pitchFamily="18" charset="0"/>
                <a:cs typeface="Times New Roman" panose="02020603050405020304" pitchFamily="18" charset="0"/>
              </a:rPr>
              <a:t>2.	An immersive physio-therapy VR game with an actuated soft robotic </a:t>
            </a:r>
            <a:r>
              <a:rPr lang="en-US" altLang="zh-CN" sz="2400" dirty="0" err="1">
                <a:latin typeface="Times New Roman" panose="02020603050405020304" pitchFamily="18" charset="0"/>
                <a:cs typeface="Times New Roman" panose="02020603050405020304" pitchFamily="18" charset="0"/>
              </a:rPr>
              <a:t>exosuit</a:t>
            </a:r>
            <a:r>
              <a:rPr lang="en-US" altLang="zh-CN" sz="2400" dirty="0">
                <a:latin typeface="Times New Roman" panose="02020603050405020304" pitchFamily="18" charset="0"/>
                <a:cs typeface="Times New Roman" panose="02020603050405020304" pitchFamily="18" charset="0"/>
              </a:rPr>
              <a:t> had promising results in the potential future of a more accessible, affordable, and personalized rehabilitation.</a:t>
            </a:r>
          </a:p>
        </p:txBody>
      </p:sp>
    </p:spTree>
    <p:extLst>
      <p:ext uri="{BB962C8B-B14F-4D97-AF65-F5344CB8AC3E}">
        <p14:creationId xmlns:p14="http://schemas.microsoft.com/office/powerpoint/2010/main" val="30361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System Design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The MASI-VR task presentation engine</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Characters</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(a) Characters were customized and rigged in online animation and rigging service,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mixamo</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(www.mixamo.com), and Autodesk Maya (www.autodesk.com).</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(b) A total of 7 characters including 4 boys and 3 girls were selected and customized for the embedded facial expression display and another set of 12 characters for primary social interaction.</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(c) Facial emotional expressions (enjoyment, surprise, contempt, sadness, fear, disgust, and anger) had 4 arousal levels (low, medium, high, and extreme).</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(d) Seven phonetic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viseme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poses (</a:t>
            </a:r>
            <a:r>
              <a:rPr lang="pt-BR" altLang="zh-CN" dirty="0">
                <a:latin typeface="Times New Roman" panose="02020603050405020304" pitchFamily="18" charset="0"/>
                <a:ea typeface="宋体" panose="02010600030101010101" pitchFamily="2" charset="-122"/>
                <a:cs typeface="Times New Roman" panose="02020603050405020304" pitchFamily="18" charset="0"/>
              </a:rPr>
              <a:t>L, E, M, A, U, O, and 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were created for speech animation.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4350"/>
          <a:stretch/>
        </p:blipFill>
        <p:spPr>
          <a:xfrm>
            <a:off x="3438525" y="47625"/>
            <a:ext cx="5314950" cy="6468585"/>
          </a:xfrm>
          <a:prstGeom prst="rect">
            <a:avLst/>
          </a:prstGeom>
        </p:spPr>
      </p:pic>
    </p:spTree>
    <p:extLst>
      <p:ext uri="{BB962C8B-B14F-4D97-AF65-F5344CB8AC3E}">
        <p14:creationId xmlns:p14="http://schemas.microsoft.com/office/powerpoint/2010/main" val="21321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System Design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The MASI-VR task presentation engine</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The VR Environment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(a) Unity for VR task presentation engine.</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(b)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BioNomadix</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physiological signals acquisition device for peripheral psychophysiological monitoring.</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(c)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Tobii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X120 remote desktop eye tracker by for eye tracker.</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(d) The venue for the social interaction task is a virtual school cafeteria.</a:t>
            </a:r>
          </a:p>
        </p:txBody>
      </p:sp>
    </p:spTree>
    <p:extLst>
      <p:ext uri="{BB962C8B-B14F-4D97-AF65-F5344CB8AC3E}">
        <p14:creationId xmlns:p14="http://schemas.microsoft.com/office/powerpoint/2010/main" val="350169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4755"/>
          <a:stretch/>
        </p:blipFill>
        <p:spPr>
          <a:xfrm>
            <a:off x="3900487" y="1057275"/>
            <a:ext cx="4391025" cy="4517902"/>
          </a:xfrm>
          <a:prstGeom prst="rect">
            <a:avLst/>
          </a:prstGeom>
        </p:spPr>
      </p:pic>
    </p:spTree>
    <p:extLst>
      <p:ext uri="{BB962C8B-B14F-4D97-AF65-F5344CB8AC3E}">
        <p14:creationId xmlns:p14="http://schemas.microsoft.com/office/powerpoint/2010/main" val="279738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System Design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The Dialog Management System</a:t>
            </a:r>
          </a:p>
          <a:p>
            <a:pPr marL="685800" lvl="2">
              <a:spcBef>
                <a:spcPts val="1000"/>
              </a:spcBef>
            </a:pPr>
            <a:r>
              <a:rPr lang="en-US" altLang="zh-CN" dirty="0">
                <a:latin typeface="Times New Roman" panose="02020603050405020304" pitchFamily="18" charset="0"/>
                <a:ea typeface="宋体" panose="02010600030101010101" pitchFamily="2" charset="-122"/>
                <a:cs typeface="Times New Roman" panose="02020603050405020304" pitchFamily="18" charset="0"/>
              </a:rPr>
              <a:t>(1) The speech interface module was developed using the Microsoft Speech API (MS SAPI) SDK for domain dependent conversation.</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	EEG Monitoring Module</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Emotive EPOC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neuroheadset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collected 14 channels of signals (</a:t>
            </a:r>
            <a:r>
              <a:rPr lang="da-DK" altLang="zh-CN" sz="2000" dirty="0">
                <a:latin typeface="Times New Roman" panose="02020603050405020304" pitchFamily="18" charset="0"/>
                <a:ea typeface="宋体" panose="02010600030101010101" pitchFamily="2" charset="-122"/>
                <a:cs typeface="Times New Roman" panose="02020603050405020304" pitchFamily="18" charset="0"/>
              </a:rPr>
              <a:t>AF3, F7, F3, FC5, T7, P7, O1, O2, P8, T8, FC6, F4, F8, and AF4</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Six EEG features</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(a) Theta band (4-8Hz) power at right parietal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右顶骨</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area (P8).</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(b) Averaged theta2 band (6-8Hz) power at left anterior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左前侧</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areas (AF3, F7, F3, and FC5)</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(c) Averaged alpha2 band (10-12Hz) power at anterior areas (AF3, F7, F3, FC5, FC6, F4, F8, and AF4)</a:t>
            </a:r>
          </a:p>
        </p:txBody>
      </p:sp>
    </p:spTree>
    <p:extLst>
      <p:ext uri="{BB962C8B-B14F-4D97-AF65-F5344CB8AC3E}">
        <p14:creationId xmlns:p14="http://schemas.microsoft.com/office/powerpoint/2010/main" val="12958060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TotalTime>
  <Words>2292</Words>
  <Application>Microsoft Office PowerPoint</Application>
  <PresentationFormat>宽屏</PresentationFormat>
  <Paragraphs>143</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宋体</vt:lpstr>
      <vt:lpstr>Arial</vt:lpstr>
      <vt:lpstr>Calibri</vt:lpstr>
      <vt:lpstr>Times New Roman</vt:lpstr>
      <vt:lpstr>Office 主题​​</vt:lpstr>
      <vt:lpstr>Multimodal Adaptive Social Interaction in Virtual Environment (MASIVR) for children with Autism Spectrum Disorders (ASD)   </vt:lpstr>
      <vt:lpstr>Introduction</vt:lpstr>
      <vt:lpstr>Introduction</vt:lpstr>
      <vt:lpstr>PowerPoint 演示文稿</vt:lpstr>
      <vt:lpstr> System Design </vt:lpstr>
      <vt:lpstr>PowerPoint 演示文稿</vt:lpstr>
      <vt:lpstr> System Design </vt:lpstr>
      <vt:lpstr>PowerPoint 演示文稿</vt:lpstr>
      <vt:lpstr> System Design </vt:lpstr>
      <vt:lpstr> System Design </vt:lpstr>
      <vt:lpstr>PowerPoint 演示文稿</vt:lpstr>
      <vt:lpstr> System Design </vt:lpstr>
      <vt:lpstr>PowerPoint 演示文稿</vt:lpstr>
      <vt:lpstr> Methods and Procedure </vt:lpstr>
      <vt:lpstr> Methods and Procedure </vt:lpstr>
      <vt:lpstr>PowerPoint 演示文稿</vt:lpstr>
      <vt:lpstr> Methods and Procedure </vt:lpstr>
      <vt:lpstr> Results</vt:lpstr>
      <vt:lpstr> Results</vt:lpstr>
      <vt:lpstr> Results</vt:lpstr>
      <vt:lpstr> Results</vt:lpstr>
      <vt:lpstr> Results</vt:lpstr>
      <vt:lpstr>PowerPoint 演示文稿</vt:lpstr>
      <vt:lpstr> Results</vt:lpstr>
      <vt:lpstr> Results</vt:lpstr>
      <vt:lpstr> Results</vt:lpstr>
      <vt:lpstr> Results</vt:lpstr>
      <vt:lpstr> Discussion</vt:lpstr>
      <vt:lpstr>Conclusion</vt:lpstr>
      <vt:lpstr>Project Butterﬂy: Synergizing Immersive Virtual Reality with Actuated Soft Exosuit for Upper-Extremity Rehabilitation   </vt:lpstr>
      <vt:lpstr>Introduction</vt:lpstr>
      <vt:lpstr>Introduction</vt:lpstr>
      <vt:lpstr>PowerPoint 演示文稿</vt:lpstr>
      <vt:lpstr>System Design</vt:lpstr>
      <vt:lpstr>PowerPoint 演示文稿</vt:lpstr>
      <vt:lpstr>Usability Study</vt:lpstr>
      <vt:lpstr>Usability Study</vt:lpstr>
      <vt:lpstr>PowerPoint 演示文稿</vt:lpstr>
      <vt:lpstr>Results and Discussion</vt:lpstr>
      <vt:lpstr>Results and Discussion</vt:lpstr>
      <vt:lpstr>Results and Discussion</vt:lpstr>
      <vt:lpstr>Limitation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REINVENT: A Low-Cost, Virtual Reality Brain-Computer Interface for Severe Stroke Upper Limb Motor Recovery</dc:title>
  <dc:creator>981090121@qq.com</dc:creator>
  <cp:lastModifiedBy>981090121@qq.com</cp:lastModifiedBy>
  <cp:revision>2714</cp:revision>
  <dcterms:created xsi:type="dcterms:W3CDTF">2020-02-14T13:51:00Z</dcterms:created>
  <dcterms:modified xsi:type="dcterms:W3CDTF">2020-09-20T09:27:26Z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