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8" r:id="rId2"/>
    <p:sldId id="259" r:id="rId3"/>
    <p:sldId id="315" r:id="rId4"/>
    <p:sldId id="316" r:id="rId5"/>
    <p:sldId id="322" r:id="rId6"/>
    <p:sldId id="317" r:id="rId7"/>
    <p:sldId id="318" r:id="rId8"/>
    <p:sldId id="319" r:id="rId9"/>
    <p:sldId id="321" r:id="rId10"/>
    <p:sldId id="323" r:id="rId11"/>
    <p:sldId id="324" r:id="rId12"/>
    <p:sldId id="326" r:id="rId13"/>
    <p:sldId id="327" r:id="rId14"/>
    <p:sldId id="328" r:id="rId15"/>
    <p:sldId id="329" r:id="rId16"/>
    <p:sldId id="331" r:id="rId17"/>
    <p:sldId id="330" r:id="rId18"/>
    <p:sldId id="33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66" autoAdjust="0"/>
    <p:restoredTop sz="95256" autoAdjust="0"/>
  </p:normalViewPr>
  <p:slideViewPr>
    <p:cSldViewPr snapToGrid="0">
      <p:cViewPr varScale="1">
        <p:scale>
          <a:sx n="87" d="100"/>
          <a:sy n="87" d="100"/>
        </p:scale>
        <p:origin x="813"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C031672-C01D-4C40-A6ED-7C0430329B94}" type="datetimeFigureOut">
              <a:rPr lang="zh-CN" altLang="en-US" smtClean="0"/>
              <a:t>2020/9/27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7A484B-C719-4CE4-924F-1157142FC6B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C031672-C01D-4C40-A6ED-7C0430329B94}" type="datetimeFigureOut">
              <a:rPr lang="zh-CN" altLang="en-US" smtClean="0"/>
              <a:t>2020/9/27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7A484B-C719-4CE4-924F-1157142FC6B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C031672-C01D-4C40-A6ED-7C0430329B94}" type="datetimeFigureOut">
              <a:rPr lang="zh-CN" altLang="en-US" smtClean="0"/>
              <a:t>2020/9/27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7A484B-C719-4CE4-924F-1157142FC6B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C031672-C01D-4C40-A6ED-7C0430329B94}" type="datetimeFigureOut">
              <a:rPr lang="zh-CN" altLang="en-US" smtClean="0"/>
              <a:t>2020/9/27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7A484B-C719-4CE4-924F-1157142FC6B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C031672-C01D-4C40-A6ED-7C0430329B94}" type="datetimeFigureOut">
              <a:rPr lang="zh-CN" altLang="en-US" smtClean="0"/>
              <a:t>2020/9/27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7A484B-C719-4CE4-924F-1157142FC6B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C031672-C01D-4C40-A6ED-7C0430329B94}" type="datetimeFigureOut">
              <a:rPr lang="zh-CN" altLang="en-US" smtClean="0"/>
              <a:t>2020/9/27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7A484B-C719-4CE4-924F-1157142FC6B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C031672-C01D-4C40-A6ED-7C0430329B94}" type="datetimeFigureOut">
              <a:rPr lang="zh-CN" altLang="en-US" smtClean="0"/>
              <a:t>2020/9/27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37A484B-C719-4CE4-924F-1157142FC6B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C031672-C01D-4C40-A6ED-7C0430329B94}" type="datetimeFigureOut">
              <a:rPr lang="zh-CN" altLang="en-US" smtClean="0"/>
              <a:t>2020/9/27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37A484B-C719-4CE4-924F-1157142FC6B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C031672-C01D-4C40-A6ED-7C0430329B94}" type="datetimeFigureOut">
              <a:rPr lang="zh-CN" altLang="en-US" smtClean="0"/>
              <a:t>2020/9/27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37A484B-C719-4CE4-924F-1157142FC6B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C031672-C01D-4C40-A6ED-7C0430329B94}" type="datetimeFigureOut">
              <a:rPr lang="zh-CN" altLang="en-US" smtClean="0"/>
              <a:t>2020/9/27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7A484B-C719-4CE4-924F-1157142FC6B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C031672-C01D-4C40-A6ED-7C0430329B94}" type="datetimeFigureOut">
              <a:rPr lang="zh-CN" altLang="en-US" smtClean="0"/>
              <a:t>2020/9/27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7A484B-C719-4CE4-924F-1157142FC6B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031672-C01D-4C40-A6ED-7C0430329B94}" type="datetimeFigureOut">
              <a:rPr lang="zh-CN" altLang="en-US" smtClean="0"/>
              <a:t>2020/9/27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A484B-C719-4CE4-924F-1157142FC6B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663901"/>
            <a:ext cx="9144000" cy="2387600"/>
          </a:xfrm>
        </p:spPr>
        <p:txBody>
          <a:bodyPr>
            <a:noAutofit/>
          </a:bodyPr>
          <a:lstStyle/>
          <a:p>
            <a:r>
              <a:rPr lang="en-US" altLang="zh-CN" sz="4000" dirty="0">
                <a:latin typeface="Times New Roman" panose="02020603050405020304" pitchFamily="18" charset="0"/>
                <a:cs typeface="Times New Roman" panose="02020603050405020304" pitchFamily="18" charset="0"/>
              </a:rPr>
              <a:t>Powered wheelchair simulator development: implementing combined navigation-reaching tasks with a 3D hand motion controller</a:t>
            </a:r>
            <a:br>
              <a:rPr lang="en-US" altLang="zh-CN" sz="4000" dirty="0">
                <a:latin typeface="Times New Roman" panose="02020603050405020304" pitchFamily="18" charset="0"/>
                <a:cs typeface="Times New Roman" panose="02020603050405020304" pitchFamily="18" charset="0"/>
              </a:rPr>
            </a:br>
            <a:r>
              <a:rPr lang="en-US" altLang="zh-CN" sz="4000" dirty="0">
                <a:latin typeface="Times New Roman" panose="02020603050405020304" pitchFamily="18" charset="0"/>
                <a:cs typeface="Times New Roman" panose="02020603050405020304" pitchFamily="18" charset="0"/>
              </a:rPr>
              <a:t> </a:t>
            </a:r>
          </a:p>
        </p:txBody>
      </p:sp>
      <p:sp>
        <p:nvSpPr>
          <p:cNvPr id="3" name="副标题 2"/>
          <p:cNvSpPr>
            <a:spLocks noGrp="1"/>
          </p:cNvSpPr>
          <p:nvPr>
            <p:ph type="subTitle" idx="1"/>
          </p:nvPr>
        </p:nvSpPr>
        <p:spPr/>
        <p:txBody>
          <a:bodyPr>
            <a:normAutofit/>
          </a:bodyPr>
          <a:lstStyle/>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Journal of </a:t>
            </a:r>
            <a:r>
              <a:rPr lang="en-US" altLang="zh-CN" dirty="0" err="1">
                <a:latin typeface="Times New Roman" panose="02020603050405020304" pitchFamily="18" charset="0"/>
                <a:cs typeface="Times New Roman" panose="02020603050405020304" pitchFamily="18" charset="0"/>
              </a:rPr>
              <a:t>NeuroEngineering</a:t>
            </a:r>
            <a:r>
              <a:rPr lang="en-US" altLang="zh-CN" dirty="0">
                <a:latin typeface="Times New Roman" panose="02020603050405020304" pitchFamily="18" charset="0"/>
                <a:cs typeface="Times New Roman" panose="02020603050405020304" pitchFamily="18" charset="0"/>
              </a:rPr>
              <a:t> and Rehabilitation 2016</a:t>
            </a:r>
          </a:p>
          <a:p>
            <a:r>
              <a:rPr lang="en-US" altLang="zh-CN" dirty="0">
                <a:latin typeface="Times New Roman" panose="02020603050405020304" pitchFamily="18" charset="0"/>
                <a:cs typeface="Times New Roman" panose="02020603050405020304" pitchFamily="18" charset="0"/>
              </a:rPr>
              <a:t>IF:3.519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3CFED724-F881-4CCF-A595-CC0993FEC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1344" y="85252"/>
            <a:ext cx="7069311" cy="3012141"/>
          </a:xfrm>
          <a:prstGeom prst="rect">
            <a:avLst/>
          </a:prstGeom>
        </p:spPr>
      </p:pic>
      <p:pic>
        <p:nvPicPr>
          <p:cNvPr id="12" name="图片 11">
            <a:extLst>
              <a:ext uri="{FF2B5EF4-FFF2-40B4-BE49-F238E27FC236}">
                <a16:creationId xmlns:a16="http://schemas.microsoft.com/office/drawing/2014/main" id="{3EB7E4A8-81B7-4DBE-A161-1D0FC90FD7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2708" y="3223060"/>
            <a:ext cx="6746582" cy="3234978"/>
          </a:xfrm>
          <a:prstGeom prst="rect">
            <a:avLst/>
          </a:prstGeom>
        </p:spPr>
      </p:pic>
    </p:spTree>
    <p:extLst>
      <p:ext uri="{BB962C8B-B14F-4D97-AF65-F5344CB8AC3E}">
        <p14:creationId xmlns:p14="http://schemas.microsoft.com/office/powerpoint/2010/main" val="559634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Result</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Only the </a:t>
            </a:r>
            <a:r>
              <a:rPr lang="en-US" altLang="zh-CN" sz="2400" i="1" dirty="0">
                <a:latin typeface="Times New Roman" panose="02020603050405020304" pitchFamily="18" charset="0"/>
                <a:cs typeface="Times New Roman" panose="02020603050405020304" pitchFamily="18" charset="0"/>
              </a:rPr>
              <a:t>Door</a:t>
            </a:r>
            <a:r>
              <a:rPr lang="en-US" altLang="zh-CN" sz="2400" dirty="0">
                <a:latin typeface="Times New Roman" panose="02020603050405020304" pitchFamily="18" charset="0"/>
                <a:cs typeface="Times New Roman" panose="02020603050405020304" pitchFamily="18" charset="0"/>
              </a:rPr>
              <a:t> task demonstrated similar task completion times with no significant difference between VR/ RW.</a:t>
            </a:r>
          </a:p>
        </p:txBody>
      </p:sp>
      <p:pic>
        <p:nvPicPr>
          <p:cNvPr id="6" name="图片 5">
            <a:extLst>
              <a:ext uri="{FF2B5EF4-FFF2-40B4-BE49-F238E27FC236}">
                <a16:creationId xmlns:a16="http://schemas.microsoft.com/office/drawing/2014/main" id="{2AC753CB-8FED-4954-B9C7-90BCF9280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355816"/>
            <a:ext cx="5439488" cy="3137059"/>
          </a:xfrm>
          <a:prstGeom prst="rect">
            <a:avLst/>
          </a:prstGeom>
        </p:spPr>
      </p:pic>
      <p:pic>
        <p:nvPicPr>
          <p:cNvPr id="8" name="图片 7">
            <a:extLst>
              <a:ext uri="{FF2B5EF4-FFF2-40B4-BE49-F238E27FC236}">
                <a16:creationId xmlns:a16="http://schemas.microsoft.com/office/drawing/2014/main" id="{FB76E9DF-9D6E-4005-8784-04CC62DE9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7688" y="3355816"/>
            <a:ext cx="5383829" cy="3018351"/>
          </a:xfrm>
          <a:prstGeom prst="rect">
            <a:avLst/>
          </a:prstGeom>
        </p:spPr>
      </p:pic>
    </p:spTree>
    <p:extLst>
      <p:ext uri="{BB962C8B-B14F-4D97-AF65-F5344CB8AC3E}">
        <p14:creationId xmlns:p14="http://schemas.microsoft.com/office/powerpoint/2010/main" val="3217245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Result</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2.	The VR task shows noticeably more joystick movements than in the RW counterpart. </a:t>
            </a:r>
          </a:p>
          <a:p>
            <a:r>
              <a:rPr lang="en-US" altLang="zh-CN" sz="2400" dirty="0">
                <a:latin typeface="Times New Roman" panose="02020603050405020304" pitchFamily="18" charset="0"/>
                <a:cs typeface="Times New Roman" panose="02020603050405020304" pitchFamily="18" charset="0"/>
              </a:rPr>
              <a:t>3.	Similarly, the number of reaching movements utilized was concordant between RW and VR only for the </a:t>
            </a:r>
            <a:r>
              <a:rPr lang="en-US" altLang="zh-CN" sz="2400" i="1" dirty="0">
                <a:latin typeface="Times New Roman" panose="02020603050405020304" pitchFamily="18" charset="0"/>
                <a:cs typeface="Times New Roman" panose="02020603050405020304" pitchFamily="18" charset="0"/>
              </a:rPr>
              <a:t>Door</a:t>
            </a:r>
            <a:r>
              <a:rPr lang="en-US" altLang="zh-CN" sz="2400" dirty="0">
                <a:latin typeface="Times New Roman" panose="02020603050405020304" pitchFamily="18" charset="0"/>
                <a:cs typeface="Times New Roman" panose="02020603050405020304" pitchFamily="18" charset="0"/>
              </a:rPr>
              <a:t> task.</a:t>
            </a:r>
          </a:p>
        </p:txBody>
      </p:sp>
      <p:pic>
        <p:nvPicPr>
          <p:cNvPr id="8" name="图片 7">
            <a:extLst>
              <a:ext uri="{FF2B5EF4-FFF2-40B4-BE49-F238E27FC236}">
                <a16:creationId xmlns:a16="http://schemas.microsoft.com/office/drawing/2014/main" id="{97293337-9550-4DF3-85B3-E76D3AA00C59}"/>
              </a:ext>
            </a:extLst>
          </p:cNvPr>
          <p:cNvPicPr>
            <a:picLocks noChangeAspect="1"/>
          </p:cNvPicPr>
          <p:nvPr/>
        </p:nvPicPr>
        <p:blipFill rotWithShape="1">
          <a:blip r:embed="rId2">
            <a:extLst>
              <a:ext uri="{28A0092B-C50C-407E-A947-70E740481C1C}">
                <a14:useLocalDpi xmlns:a14="http://schemas.microsoft.com/office/drawing/2010/main" val="0"/>
              </a:ext>
            </a:extLst>
          </a:blip>
          <a:srcRect b="49708"/>
          <a:stretch/>
        </p:blipFill>
        <p:spPr>
          <a:xfrm>
            <a:off x="1097760" y="3656518"/>
            <a:ext cx="4832524" cy="2754059"/>
          </a:xfrm>
          <a:prstGeom prst="rect">
            <a:avLst/>
          </a:prstGeom>
        </p:spPr>
      </p:pic>
      <p:pic>
        <p:nvPicPr>
          <p:cNvPr id="10" name="图片 9">
            <a:extLst>
              <a:ext uri="{FF2B5EF4-FFF2-40B4-BE49-F238E27FC236}">
                <a16:creationId xmlns:a16="http://schemas.microsoft.com/office/drawing/2014/main" id="{BB47BA40-1142-4DC6-9BE2-69F6C34D1DC9}"/>
              </a:ext>
            </a:extLst>
          </p:cNvPr>
          <p:cNvPicPr>
            <a:picLocks noChangeAspect="1"/>
          </p:cNvPicPr>
          <p:nvPr/>
        </p:nvPicPr>
        <p:blipFill rotWithShape="1">
          <a:blip r:embed="rId2">
            <a:extLst>
              <a:ext uri="{28A0092B-C50C-407E-A947-70E740481C1C}">
                <a14:useLocalDpi xmlns:a14="http://schemas.microsoft.com/office/drawing/2010/main" val="0"/>
              </a:ext>
            </a:extLst>
          </a:blip>
          <a:srcRect t="50502"/>
          <a:stretch/>
        </p:blipFill>
        <p:spPr>
          <a:xfrm>
            <a:off x="6261718" y="3557841"/>
            <a:ext cx="4910095" cy="2754059"/>
          </a:xfrm>
          <a:prstGeom prst="rect">
            <a:avLst/>
          </a:prstGeom>
        </p:spPr>
      </p:pic>
    </p:spTree>
    <p:extLst>
      <p:ext uri="{BB962C8B-B14F-4D97-AF65-F5344CB8AC3E}">
        <p14:creationId xmlns:p14="http://schemas.microsoft.com/office/powerpoint/2010/main" val="1944089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03A794E-7D59-48AF-A019-298CC9578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8723" y="535486"/>
            <a:ext cx="6654553" cy="5787027"/>
          </a:xfrm>
          <a:prstGeom prst="rect">
            <a:avLst/>
          </a:prstGeom>
        </p:spPr>
      </p:pic>
    </p:spTree>
    <p:extLst>
      <p:ext uri="{BB962C8B-B14F-4D97-AF65-F5344CB8AC3E}">
        <p14:creationId xmlns:p14="http://schemas.microsoft.com/office/powerpoint/2010/main" val="4144586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Result</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4.	Performance in the </a:t>
            </a:r>
            <a:r>
              <a:rPr lang="en-US" altLang="zh-CN" sz="2400" i="1" dirty="0">
                <a:latin typeface="Times New Roman" panose="02020603050405020304" pitchFamily="18" charset="0"/>
                <a:cs typeface="Times New Roman" panose="02020603050405020304" pitchFamily="18" charset="0"/>
              </a:rPr>
              <a:t>Desk</a:t>
            </a:r>
            <a:r>
              <a:rPr lang="en-US" altLang="zh-CN" sz="2400" dirty="0">
                <a:latin typeface="Times New Roman" panose="02020603050405020304" pitchFamily="18" charset="0"/>
                <a:cs typeface="Times New Roman" panose="02020603050405020304" pitchFamily="18" charset="0"/>
              </a:rPr>
              <a:t> task showed fair (0.4&lt;K&lt; 0.75) to excellent (K&gt;0.75) agreement for most reaching </a:t>
            </a:r>
            <a:r>
              <a:rPr lang="en-US" altLang="zh-CN" sz="2400" dirty="0" err="1">
                <a:latin typeface="Times New Roman" panose="02020603050405020304" pitchFamily="18" charset="0"/>
                <a:cs typeface="Times New Roman" panose="02020603050405020304" pitchFamily="18" charset="0"/>
              </a:rPr>
              <a:t>behaviours</a:t>
            </a:r>
            <a:r>
              <a:rPr lang="en-US" altLang="zh-CN" sz="2400" dirty="0">
                <a:latin typeface="Times New Roman" panose="02020603050405020304" pitchFamily="18" charset="0"/>
                <a:cs typeface="Times New Roman" panose="02020603050405020304" pitchFamily="18" charset="0"/>
              </a:rPr>
              <a:t> except for the ‘close drawer hand’. </a:t>
            </a:r>
          </a:p>
          <a:p>
            <a:r>
              <a:rPr lang="en-US" altLang="zh-CN" sz="2400" dirty="0">
                <a:latin typeface="Times New Roman" panose="02020603050405020304" pitchFamily="18" charset="0"/>
                <a:cs typeface="Times New Roman" panose="02020603050405020304" pitchFamily="18" charset="0"/>
              </a:rPr>
              <a:t>5.	Performance in the </a:t>
            </a:r>
            <a:r>
              <a:rPr lang="en-US" altLang="zh-CN" sz="2400" i="1" dirty="0">
                <a:latin typeface="Times New Roman" panose="02020603050405020304" pitchFamily="18" charset="0"/>
                <a:cs typeface="Times New Roman" panose="02020603050405020304" pitchFamily="18" charset="0"/>
              </a:rPr>
              <a:t>Elevator</a:t>
            </a:r>
            <a:r>
              <a:rPr lang="en-US" altLang="zh-CN" sz="2400" dirty="0">
                <a:latin typeface="Times New Roman" panose="02020603050405020304" pitchFamily="18" charset="0"/>
                <a:cs typeface="Times New Roman" panose="02020603050405020304" pitchFamily="18" charset="0"/>
              </a:rPr>
              <a:t> task showed generally fair agreement RW and VR for driving and reaching </a:t>
            </a:r>
            <a:r>
              <a:rPr lang="en-US" altLang="zh-CN" sz="2400" dirty="0" err="1">
                <a:latin typeface="Times New Roman" panose="02020603050405020304" pitchFamily="18" charset="0"/>
                <a:cs typeface="Times New Roman" panose="02020603050405020304" pitchFamily="18" charset="0"/>
              </a:rPr>
              <a:t>behaviours</a:t>
            </a:r>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6.	Performance in the </a:t>
            </a:r>
            <a:r>
              <a:rPr lang="en-US" altLang="zh-CN" sz="2400" i="1" dirty="0">
                <a:latin typeface="Times New Roman" panose="02020603050405020304" pitchFamily="18" charset="0"/>
                <a:cs typeface="Times New Roman" panose="02020603050405020304" pitchFamily="18" charset="0"/>
              </a:rPr>
              <a:t>Door</a:t>
            </a:r>
            <a:r>
              <a:rPr lang="en-US" altLang="zh-CN" sz="2400" dirty="0">
                <a:latin typeface="Times New Roman" panose="02020603050405020304" pitchFamily="18" charset="0"/>
                <a:cs typeface="Times New Roman" panose="02020603050405020304" pitchFamily="18" charset="0"/>
              </a:rPr>
              <a:t> task showed generally fair agreement for driving and reaching </a:t>
            </a:r>
            <a:r>
              <a:rPr lang="en-US" altLang="zh-CN" sz="2400" dirty="0" err="1">
                <a:latin typeface="Times New Roman" panose="02020603050405020304" pitchFamily="18" charset="0"/>
                <a:cs typeface="Times New Roman" panose="02020603050405020304" pitchFamily="18" charset="0"/>
              </a:rPr>
              <a:t>behaviours</a:t>
            </a:r>
            <a:r>
              <a:rPr lang="en-US" altLang="zh-C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42732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6CD067F-9F99-4097-94A1-3E7D0B1474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9508" y="207644"/>
            <a:ext cx="4232983" cy="6442712"/>
          </a:xfrm>
          <a:prstGeom prst="rect">
            <a:avLst/>
          </a:prstGeom>
        </p:spPr>
      </p:pic>
    </p:spTree>
    <p:extLst>
      <p:ext uri="{BB962C8B-B14F-4D97-AF65-F5344CB8AC3E}">
        <p14:creationId xmlns:p14="http://schemas.microsoft.com/office/powerpoint/2010/main" val="3179166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Result</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7.	In comparison with previous data collected on the </a:t>
            </a:r>
            <a:r>
              <a:rPr lang="en-US" altLang="zh-CN" sz="2400" dirty="0" err="1">
                <a:latin typeface="Times New Roman" panose="02020603050405020304" pitchFamily="18" charset="0"/>
                <a:cs typeface="Times New Roman" panose="02020603050405020304" pitchFamily="18" charset="0"/>
              </a:rPr>
              <a:t>miWe</a:t>
            </a:r>
            <a:r>
              <a:rPr lang="en-US" altLang="zh-CN" sz="2400" dirty="0">
                <a:latin typeface="Times New Roman" panose="02020603050405020304" pitchFamily="18" charset="0"/>
                <a:cs typeface="Times New Roman" panose="02020603050405020304" pitchFamily="18" charset="0"/>
              </a:rPr>
              <a:t>, without a reaching component, our results showed a significantly greater sense of ‘involvement’.</a:t>
            </a:r>
          </a:p>
        </p:txBody>
      </p:sp>
      <p:pic>
        <p:nvPicPr>
          <p:cNvPr id="5" name="图片 4">
            <a:extLst>
              <a:ext uri="{FF2B5EF4-FFF2-40B4-BE49-F238E27FC236}">
                <a16:creationId xmlns:a16="http://schemas.microsoft.com/office/drawing/2014/main" id="{64F77D44-6589-4DF5-ABD2-9F4DEA99F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570" y="2934475"/>
            <a:ext cx="6192859" cy="3242488"/>
          </a:xfrm>
          <a:prstGeom prst="rect">
            <a:avLst/>
          </a:prstGeom>
        </p:spPr>
      </p:pic>
    </p:spTree>
    <p:extLst>
      <p:ext uri="{BB962C8B-B14F-4D97-AF65-F5344CB8AC3E}">
        <p14:creationId xmlns:p14="http://schemas.microsoft.com/office/powerpoint/2010/main" val="1581015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Discussion</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The inclusion of the Razer Hydra 3D hand motion controller interface would increase the SOP in the </a:t>
            </a:r>
            <a:r>
              <a:rPr lang="en-US" altLang="zh-CN" sz="2400" dirty="0" err="1">
                <a:latin typeface="Times New Roman" panose="02020603050405020304" pitchFamily="18" charset="0"/>
                <a:cs typeface="Times New Roman" panose="02020603050405020304" pitchFamily="18" charset="0"/>
              </a:rPr>
              <a:t>miWe</a:t>
            </a:r>
            <a:r>
              <a:rPr lang="en-US" altLang="zh-CN" sz="2400" dirty="0">
                <a:latin typeface="Times New Roman" panose="02020603050405020304" pitchFamily="18" charset="0"/>
                <a:cs typeface="Times New Roman" panose="02020603050405020304" pitchFamily="18" charset="0"/>
              </a:rPr>
              <a:t> simulator. In the previous </a:t>
            </a:r>
            <a:r>
              <a:rPr lang="en-US" altLang="zh-CN" sz="2400" dirty="0" err="1">
                <a:latin typeface="Times New Roman" panose="02020603050405020304" pitchFamily="18" charset="0"/>
                <a:cs typeface="Times New Roman" panose="02020603050405020304" pitchFamily="18" charset="0"/>
              </a:rPr>
              <a:t>miWe</a:t>
            </a:r>
            <a:r>
              <a:rPr lang="en-US" altLang="zh-CN" sz="2400" dirty="0">
                <a:latin typeface="Times New Roman" panose="02020603050405020304" pitchFamily="18" charset="0"/>
                <a:cs typeface="Times New Roman" panose="02020603050405020304" pitchFamily="18" charset="0"/>
              </a:rPr>
              <a:t> study. </a:t>
            </a:r>
          </a:p>
          <a:p>
            <a:r>
              <a:rPr lang="en-US" altLang="zh-CN" sz="2400" dirty="0">
                <a:latin typeface="Times New Roman" panose="02020603050405020304" pitchFamily="18" charset="0"/>
                <a:cs typeface="Times New Roman" panose="02020603050405020304" pitchFamily="18" charset="0"/>
              </a:rPr>
              <a:t>2.	We found that, in two of three tasks (</a:t>
            </a:r>
            <a:r>
              <a:rPr lang="en-US" altLang="zh-CN" sz="2400" i="1" dirty="0">
                <a:latin typeface="Times New Roman" panose="02020603050405020304" pitchFamily="18" charset="0"/>
                <a:cs typeface="Times New Roman" panose="02020603050405020304" pitchFamily="18" charset="0"/>
              </a:rPr>
              <a:t>Desk</a:t>
            </a:r>
            <a:r>
              <a:rPr lang="en-US" altLang="zh-CN" sz="2400" dirty="0">
                <a:latin typeface="Times New Roman" panose="02020603050405020304" pitchFamily="18" charset="0"/>
                <a:cs typeface="Times New Roman" panose="02020603050405020304" pitchFamily="18" charset="0"/>
              </a:rPr>
              <a:t> and </a:t>
            </a:r>
            <a:r>
              <a:rPr lang="en-US" altLang="zh-CN" sz="2400" i="1" dirty="0">
                <a:latin typeface="Times New Roman" panose="02020603050405020304" pitchFamily="18" charset="0"/>
                <a:cs typeface="Times New Roman" panose="02020603050405020304" pitchFamily="18" charset="0"/>
              </a:rPr>
              <a:t>Elevator</a:t>
            </a:r>
            <a:r>
              <a:rPr lang="en-US" altLang="zh-CN" sz="2400" dirty="0">
                <a:latin typeface="Times New Roman" panose="02020603050405020304" pitchFamily="18" charset="0"/>
                <a:cs typeface="Times New Roman" panose="02020603050405020304" pitchFamily="18" charset="0"/>
              </a:rPr>
              <a:t>), task completion time, time spent reaching, number of joystick movements, and number of reaching movements were all significantly greater when the task was performed in VR compared to RW. Only the </a:t>
            </a:r>
            <a:r>
              <a:rPr lang="en-US" altLang="zh-CN" sz="2400" i="1" dirty="0">
                <a:latin typeface="Times New Roman" panose="02020603050405020304" pitchFamily="18" charset="0"/>
                <a:cs typeface="Times New Roman" panose="02020603050405020304" pitchFamily="18" charset="0"/>
              </a:rPr>
              <a:t>Door</a:t>
            </a:r>
            <a:r>
              <a:rPr lang="en-US" altLang="zh-CN" sz="2400" dirty="0">
                <a:latin typeface="Times New Roman" panose="02020603050405020304" pitchFamily="18" charset="0"/>
                <a:cs typeface="Times New Roman" panose="02020603050405020304" pitchFamily="18" charset="0"/>
              </a:rPr>
              <a:t> task showed any concordant performance measures.</a:t>
            </a:r>
          </a:p>
          <a:p>
            <a:r>
              <a:rPr lang="en-US" altLang="zh-CN" sz="2400" dirty="0">
                <a:latin typeface="Times New Roman" panose="02020603050405020304" pitchFamily="18" charset="0"/>
                <a:cs typeface="Times New Roman" panose="02020603050405020304" pitchFamily="18" charset="0"/>
              </a:rPr>
              <a:t>3.	The poorer navigation performance may be explained by a number of simulator limitations. A potential solution </a:t>
            </a:r>
            <a:r>
              <a:rPr lang="en-US" altLang="zh-CN" sz="2400">
                <a:latin typeface="Times New Roman" panose="02020603050405020304" pitchFamily="18" charset="0"/>
                <a:cs typeface="Times New Roman" panose="02020603050405020304" pitchFamily="18" charset="0"/>
              </a:rPr>
              <a:t>for these </a:t>
            </a:r>
            <a:r>
              <a:rPr lang="en-US" altLang="zh-CN" sz="2400" dirty="0">
                <a:latin typeface="Times New Roman" panose="02020603050405020304" pitchFamily="18" charset="0"/>
                <a:cs typeface="Times New Roman" panose="02020603050405020304" pitchFamily="18" charset="0"/>
              </a:rPr>
              <a:t>issues may be the utilization of low cost consumer-level HMDs.</a:t>
            </a:r>
          </a:p>
        </p:txBody>
      </p:sp>
    </p:spTree>
    <p:extLst>
      <p:ext uri="{BB962C8B-B14F-4D97-AF65-F5344CB8AC3E}">
        <p14:creationId xmlns:p14="http://schemas.microsoft.com/office/powerpoint/2010/main" val="3570764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Conclusion</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This device is a valid interface for training and familiarizing combined manual-navigation tasks from a task planning/strategy standpoint and may be utilized in future versions of the simulator. </a:t>
            </a:r>
          </a:p>
          <a:p>
            <a:r>
              <a:rPr lang="en-US" altLang="zh-CN" sz="2400" dirty="0">
                <a:latin typeface="Times New Roman" panose="02020603050405020304" pitchFamily="18" charset="0"/>
                <a:cs typeface="Times New Roman" panose="02020603050405020304" pitchFamily="18" charset="0"/>
              </a:rPr>
              <a:t>2.	Future development will need focus on minimizing the experiential differences, with an emphasis on difficulty optimization.</a:t>
            </a:r>
          </a:p>
        </p:txBody>
      </p:sp>
    </p:spTree>
    <p:extLst>
      <p:ext uri="{BB962C8B-B14F-4D97-AF65-F5344CB8AC3E}">
        <p14:creationId xmlns:p14="http://schemas.microsoft.com/office/powerpoint/2010/main" val="2877099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Introduction</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Learning how to best navigate their powered wheelchair (PW) in order to reach for objects is crucial to PW users’ independence and quality of life.</a:t>
            </a:r>
          </a:p>
          <a:p>
            <a:r>
              <a:rPr lang="en-US" altLang="zh-CN" sz="2400" dirty="0">
                <a:latin typeface="Times New Roman" panose="02020603050405020304" pitchFamily="18" charset="0"/>
                <a:cs typeface="Times New Roman" panose="02020603050405020304" pitchFamily="18" charset="0"/>
              </a:rPr>
              <a:t>2.	This advanced task-related training is often not possible in rehabilitation centers as access to training for PWs is already limited.</a:t>
            </a:r>
          </a:p>
          <a:p>
            <a:r>
              <a:rPr lang="en-US" altLang="zh-CN" sz="2400" dirty="0">
                <a:latin typeface="Times New Roman" panose="02020603050405020304" pitchFamily="18" charset="0"/>
                <a:cs typeface="Times New Roman" panose="02020603050405020304" pitchFamily="18" charset="0"/>
              </a:rPr>
              <a:t>3.	Virtual reality (VR) simulators offer a highly feasible supplement for rehabilitation training either at home or in a clinical setting. </a:t>
            </a:r>
          </a:p>
          <a:p>
            <a:r>
              <a:rPr lang="en-US" altLang="zh-CN" sz="2400" dirty="0">
                <a:latin typeface="Times New Roman" panose="02020603050405020304" pitchFamily="18" charset="0"/>
                <a:cs typeface="Times New Roman" panose="02020603050405020304" pitchFamily="18" charset="0"/>
              </a:rPr>
              <a:t>4.	We integrated Hydra motion controller into the McGill Immersive Wheelchair (</a:t>
            </a:r>
            <a:r>
              <a:rPr lang="en-US" altLang="zh-CN" sz="2400" dirty="0" err="1">
                <a:latin typeface="Times New Roman" panose="02020603050405020304" pitchFamily="18" charset="0"/>
                <a:cs typeface="Times New Roman" panose="02020603050405020304" pitchFamily="18" charset="0"/>
              </a:rPr>
              <a:t>miWe</a:t>
            </a:r>
            <a:r>
              <a:rPr lang="en-US" altLang="zh-CN" sz="2400" dirty="0">
                <a:latin typeface="Times New Roman" panose="02020603050405020304" pitchFamily="18" charset="0"/>
                <a:cs typeface="Times New Roman" panose="02020603050405020304" pitchFamily="18" charset="0"/>
              </a:rPr>
              <a:t>) simulator, which enabled users to physically perform such manual tasks in combination with </a:t>
            </a:r>
            <a:r>
              <a:rPr lang="en-US" altLang="zh-CN" sz="2400" dirty="0" err="1">
                <a:latin typeface="Times New Roman" panose="02020603050405020304" pitchFamily="18" charset="0"/>
                <a:cs typeface="Times New Roman" panose="02020603050405020304" pitchFamily="18" charset="0"/>
              </a:rPr>
              <a:t>manoeuvring</a:t>
            </a:r>
            <a:r>
              <a:rPr lang="en-US" altLang="zh-CN" sz="2400" dirty="0">
                <a:latin typeface="Times New Roman" panose="02020603050405020304" pitchFamily="18" charset="0"/>
                <a:cs typeface="Times New Roman" panose="02020603050405020304" pitchFamily="18" charset="0"/>
              </a:rPr>
              <a:t> their wheelchair in the simulator.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Methods </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1.	Hardware and software</a:t>
            </a:r>
          </a:p>
          <a:p>
            <a:pPr lvl="1"/>
            <a:r>
              <a:rPr lang="en-US" altLang="zh-CN" sz="2000" dirty="0">
                <a:latin typeface="Times New Roman" panose="02020603050405020304" pitchFamily="18" charset="0"/>
                <a:cs typeface="Times New Roman" panose="02020603050405020304" pitchFamily="18" charset="0"/>
              </a:rPr>
              <a:t>(1) Razer Hydra motion controller (magnetic sensor).</a:t>
            </a:r>
          </a:p>
          <a:p>
            <a:pPr lvl="1"/>
            <a:r>
              <a:rPr lang="en-US" altLang="zh-CN" sz="2000" dirty="0">
                <a:latin typeface="Times New Roman" panose="02020603050405020304" pitchFamily="18" charset="0"/>
                <a:cs typeface="Times New Roman" panose="02020603050405020304" pitchFamily="18" charset="0"/>
              </a:rPr>
              <a:t>(2) McGill Immersive Wheelchair (</a:t>
            </a:r>
            <a:r>
              <a:rPr lang="en-US" altLang="zh-CN" sz="2000" dirty="0" err="1">
                <a:latin typeface="Times New Roman" panose="02020603050405020304" pitchFamily="18" charset="0"/>
                <a:cs typeface="Times New Roman" panose="02020603050405020304" pitchFamily="18" charset="0"/>
              </a:rPr>
              <a:t>miWe</a:t>
            </a:r>
            <a:r>
              <a:rPr lang="en-US" altLang="zh-CN" sz="2000" dirty="0">
                <a:latin typeface="Times New Roman" panose="02020603050405020304" pitchFamily="18" charset="0"/>
                <a:cs typeface="Times New Roman" panose="02020603050405020304" pitchFamily="18" charset="0"/>
              </a:rPr>
              <a:t>) simulator with joystick.</a:t>
            </a:r>
          </a:p>
          <a:p>
            <a:pPr lvl="1"/>
            <a:r>
              <a:rPr lang="en-US" altLang="zh-CN" sz="2000" dirty="0">
                <a:latin typeface="Times New Roman" panose="02020603050405020304" pitchFamily="18" charset="0"/>
                <a:cs typeface="Times New Roman" panose="02020603050405020304" pitchFamily="18" charset="0"/>
              </a:rPr>
              <a:t>(3) Laptop and mounting arm.</a:t>
            </a:r>
          </a:p>
        </p:txBody>
      </p:sp>
      <p:pic>
        <p:nvPicPr>
          <p:cNvPr id="5" name="图片 4">
            <a:extLst>
              <a:ext uri="{FF2B5EF4-FFF2-40B4-BE49-F238E27FC236}">
                <a16:creationId xmlns:a16="http://schemas.microsoft.com/office/drawing/2014/main" id="{FB39F069-1F29-44FF-BFFC-2B670B7B8DE4}"/>
              </a:ext>
            </a:extLst>
          </p:cNvPr>
          <p:cNvPicPr>
            <a:picLocks noChangeAspect="1"/>
          </p:cNvPicPr>
          <p:nvPr/>
        </p:nvPicPr>
        <p:blipFill rotWithShape="1">
          <a:blip r:embed="rId2">
            <a:extLst>
              <a:ext uri="{28A0092B-C50C-407E-A947-70E740481C1C}">
                <a14:useLocalDpi xmlns:a14="http://schemas.microsoft.com/office/drawing/2010/main" val="0"/>
              </a:ext>
            </a:extLst>
          </a:blip>
          <a:srcRect t="1814"/>
          <a:stretch/>
        </p:blipFill>
        <p:spPr>
          <a:xfrm>
            <a:off x="3718276" y="3429000"/>
            <a:ext cx="5962810" cy="3025390"/>
          </a:xfrm>
          <a:prstGeom prst="rect">
            <a:avLst/>
          </a:prstGeom>
        </p:spPr>
      </p:pic>
    </p:spTree>
    <p:extLst>
      <p:ext uri="{BB962C8B-B14F-4D97-AF65-F5344CB8AC3E}">
        <p14:creationId xmlns:p14="http://schemas.microsoft.com/office/powerpoint/2010/main" val="2728692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Methods </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2.	Population and sample </a:t>
            </a:r>
          </a:p>
          <a:p>
            <a:pPr lvl="1"/>
            <a:r>
              <a:rPr lang="en-US" altLang="zh-CN" sz="2000" dirty="0">
                <a:latin typeface="Times New Roman" panose="02020603050405020304" pitchFamily="18" charset="0"/>
                <a:cs typeface="Times New Roman" panose="02020603050405020304" pitchFamily="18" charset="0"/>
              </a:rPr>
              <a:t>(1) This study focused on the participation of experienced PW users, with a minimum of 2 years’ experience.</a:t>
            </a:r>
          </a:p>
          <a:p>
            <a:pPr lvl="1"/>
            <a:r>
              <a:rPr lang="en-US" altLang="zh-CN" sz="2000" dirty="0">
                <a:latin typeface="Times New Roman" panose="02020603050405020304" pitchFamily="18" charset="0"/>
                <a:cs typeface="Times New Roman" panose="02020603050405020304" pitchFamily="18" charset="0"/>
              </a:rPr>
              <a:t>(2) Inclusion criteria:</a:t>
            </a:r>
          </a:p>
          <a:p>
            <a:pPr lvl="2"/>
            <a:r>
              <a:rPr lang="en-US" altLang="zh-CN" dirty="0">
                <a:latin typeface="Times New Roman" panose="02020603050405020304" pitchFamily="18" charset="0"/>
                <a:cs typeface="Times New Roman" panose="02020603050405020304" pitchFamily="18" charset="0"/>
              </a:rPr>
              <a:t>(a) 13 or more on the Montreal Cognitive Assessment.</a:t>
            </a:r>
          </a:p>
          <a:p>
            <a:pPr lvl="2"/>
            <a:r>
              <a:rPr lang="en-US" altLang="zh-CN" dirty="0">
                <a:latin typeface="Times New Roman" panose="02020603050405020304" pitchFamily="18" charset="0"/>
                <a:cs typeface="Times New Roman" panose="02020603050405020304" pitchFamily="18" charset="0"/>
              </a:rPr>
              <a:t>(b) Having one able arm and hand for controlling the wheelchair.</a:t>
            </a:r>
          </a:p>
          <a:p>
            <a:pPr lvl="2"/>
            <a:r>
              <a:rPr lang="en-US" altLang="zh-CN" dirty="0">
                <a:latin typeface="Times New Roman" panose="02020603050405020304" pitchFamily="18" charset="0"/>
                <a:cs typeface="Times New Roman" panose="02020603050405020304" pitchFamily="18" charset="0"/>
              </a:rPr>
              <a:t>(c) Able to grasp at 40 cm forward and laterally.</a:t>
            </a:r>
          </a:p>
          <a:p>
            <a:pPr lvl="2"/>
            <a:r>
              <a:rPr lang="en-US" altLang="zh-CN" dirty="0">
                <a:latin typeface="Times New Roman" panose="02020603050405020304" pitchFamily="18" charset="0"/>
                <a:cs typeface="Times New Roman" panose="02020603050405020304" pitchFamily="18" charset="0"/>
              </a:rPr>
              <a:t>(d) Normal or corrected vision.</a:t>
            </a:r>
          </a:p>
        </p:txBody>
      </p:sp>
    </p:spTree>
    <p:extLst>
      <p:ext uri="{BB962C8B-B14F-4D97-AF65-F5344CB8AC3E}">
        <p14:creationId xmlns:p14="http://schemas.microsoft.com/office/powerpoint/2010/main" val="2117293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2086587-227D-4771-9C00-FFACEE579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9664" y="378857"/>
            <a:ext cx="6892671" cy="6100285"/>
          </a:xfrm>
          <a:prstGeom prst="rect">
            <a:avLst/>
          </a:prstGeom>
        </p:spPr>
      </p:pic>
    </p:spTree>
    <p:extLst>
      <p:ext uri="{BB962C8B-B14F-4D97-AF65-F5344CB8AC3E}">
        <p14:creationId xmlns:p14="http://schemas.microsoft.com/office/powerpoint/2010/main" val="328392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Methods </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3.	Procedures</a:t>
            </a:r>
          </a:p>
          <a:p>
            <a:pPr lvl="1"/>
            <a:r>
              <a:rPr lang="en-US" altLang="zh-CN" sz="2000" dirty="0">
                <a:latin typeface="Times New Roman" panose="02020603050405020304" pitchFamily="18" charset="0"/>
                <a:cs typeface="Times New Roman" panose="02020603050405020304" pitchFamily="18" charset="0"/>
              </a:rPr>
              <a:t>(1) Participants performed 3 tasks in the RW and in the </a:t>
            </a:r>
            <a:r>
              <a:rPr lang="en-US" altLang="zh-CN" sz="2000" dirty="0" err="1">
                <a:latin typeface="Times New Roman" panose="02020603050405020304" pitchFamily="18" charset="0"/>
                <a:cs typeface="Times New Roman" panose="02020603050405020304" pitchFamily="18" charset="0"/>
              </a:rPr>
              <a:t>miWe</a:t>
            </a:r>
            <a:r>
              <a:rPr lang="en-US" altLang="zh-CN" sz="2000" dirty="0">
                <a:latin typeface="Times New Roman" panose="02020603050405020304" pitchFamily="18" charset="0"/>
                <a:cs typeface="Times New Roman" panose="02020603050405020304" pitchFamily="18" charset="0"/>
              </a:rPr>
              <a:t> simulator (VR).</a:t>
            </a:r>
          </a:p>
          <a:p>
            <a:pPr lvl="1"/>
            <a:r>
              <a:rPr lang="en-US" altLang="zh-CN" sz="2000" dirty="0">
                <a:latin typeface="Times New Roman" panose="02020603050405020304" pitchFamily="18" charset="0"/>
                <a:cs typeface="Times New Roman" panose="02020603050405020304" pitchFamily="18" charset="0"/>
              </a:rPr>
              <a:t>(2) The starting environment was randomized, with 50 % of participants performing tasks in VR first.</a:t>
            </a:r>
          </a:p>
          <a:p>
            <a:pPr lvl="1"/>
            <a:r>
              <a:rPr lang="en-US" altLang="zh-CN" sz="2000" dirty="0">
                <a:latin typeface="Times New Roman" panose="02020603050405020304" pitchFamily="18" charset="0"/>
                <a:cs typeface="Times New Roman" panose="02020603050405020304" pitchFamily="18" charset="0"/>
              </a:rPr>
              <a:t>(3) Participants performed each task 5 times.</a:t>
            </a:r>
          </a:p>
          <a:p>
            <a:pPr lvl="1"/>
            <a:r>
              <a:rPr lang="en-US" altLang="zh-CN" sz="2000" dirty="0">
                <a:latin typeface="Times New Roman" panose="02020603050405020304" pitchFamily="18" charset="0"/>
                <a:cs typeface="Times New Roman" panose="02020603050405020304" pitchFamily="18" charset="0"/>
              </a:rPr>
              <a:t>(4) 3 tasks:</a:t>
            </a:r>
          </a:p>
          <a:p>
            <a:pPr lvl="2"/>
            <a:r>
              <a:rPr lang="en-US" altLang="zh-CN" dirty="0">
                <a:latin typeface="Times New Roman" panose="02020603050405020304" pitchFamily="18" charset="0"/>
                <a:cs typeface="Times New Roman" panose="02020603050405020304" pitchFamily="18" charset="0"/>
              </a:rPr>
              <a:t>(a) </a:t>
            </a:r>
            <a:r>
              <a:rPr lang="en-US" altLang="zh-CN" i="1" dirty="0">
                <a:latin typeface="Times New Roman" panose="02020603050405020304" pitchFamily="18" charset="0"/>
                <a:cs typeface="Times New Roman" panose="02020603050405020304" pitchFamily="18" charset="0"/>
              </a:rPr>
              <a:t>Desk</a:t>
            </a:r>
            <a:r>
              <a:rPr lang="en-US" altLang="zh-CN" dirty="0">
                <a:latin typeface="Times New Roman" panose="02020603050405020304" pitchFamily="18" charset="0"/>
                <a:cs typeface="Times New Roman" panose="02020603050405020304" pitchFamily="18" charset="0"/>
              </a:rPr>
              <a:t>. Navigation -&gt; Parking -&gt; Take and placing the object in the drawer </a:t>
            </a:r>
          </a:p>
          <a:p>
            <a:pPr lvl="2"/>
            <a:r>
              <a:rPr lang="en-US" altLang="zh-CN" dirty="0">
                <a:latin typeface="Times New Roman" panose="02020603050405020304" pitchFamily="18" charset="0"/>
                <a:cs typeface="Times New Roman" panose="02020603050405020304" pitchFamily="18" charset="0"/>
              </a:rPr>
              <a:t>(b) </a:t>
            </a:r>
            <a:r>
              <a:rPr lang="en-US" altLang="zh-CN" i="1" dirty="0">
                <a:latin typeface="Times New Roman" panose="02020603050405020304" pitchFamily="18" charset="0"/>
                <a:cs typeface="Times New Roman" panose="02020603050405020304" pitchFamily="18" charset="0"/>
              </a:rPr>
              <a:t>Elevator</a:t>
            </a:r>
            <a:r>
              <a:rPr lang="en-US" altLang="zh-CN" dirty="0">
                <a:latin typeface="Times New Roman" panose="02020603050405020304" pitchFamily="18" charset="0"/>
                <a:cs typeface="Times New Roman" panose="02020603050405020304" pitchFamily="18" charset="0"/>
              </a:rPr>
              <a:t>. Navigation -&gt; Parking -&gt; Pressing the elevator’s call button </a:t>
            </a:r>
          </a:p>
          <a:p>
            <a:pPr lvl="2"/>
            <a:r>
              <a:rPr lang="en-US" altLang="zh-CN" dirty="0">
                <a:latin typeface="Times New Roman" panose="02020603050405020304" pitchFamily="18" charset="0"/>
                <a:cs typeface="Times New Roman" panose="02020603050405020304" pitchFamily="18" charset="0"/>
              </a:rPr>
              <a:t>(c) </a:t>
            </a:r>
            <a:r>
              <a:rPr lang="en-US" altLang="zh-CN" i="1" dirty="0">
                <a:latin typeface="Times New Roman" panose="02020603050405020304" pitchFamily="18" charset="0"/>
                <a:cs typeface="Times New Roman" panose="02020603050405020304" pitchFamily="18" charset="0"/>
              </a:rPr>
              <a:t>Door</a:t>
            </a:r>
            <a:r>
              <a:rPr lang="en-US" altLang="zh-CN" dirty="0">
                <a:latin typeface="Times New Roman" panose="02020603050405020304" pitchFamily="18" charset="0"/>
                <a:cs typeface="Times New Roman" panose="02020603050405020304" pitchFamily="18" charset="0"/>
              </a:rPr>
              <a:t>. Navigation -&gt; Opening door -&gt; Parking</a:t>
            </a:r>
          </a:p>
        </p:txBody>
      </p:sp>
    </p:spTree>
    <p:extLst>
      <p:ext uri="{BB962C8B-B14F-4D97-AF65-F5344CB8AC3E}">
        <p14:creationId xmlns:p14="http://schemas.microsoft.com/office/powerpoint/2010/main" val="2004761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20D3110-682F-48FF-9377-BE9B7A094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0780" y="191873"/>
            <a:ext cx="5950439" cy="6666127"/>
          </a:xfrm>
          <a:prstGeom prst="rect">
            <a:avLst/>
          </a:prstGeom>
        </p:spPr>
      </p:pic>
    </p:spTree>
    <p:extLst>
      <p:ext uri="{BB962C8B-B14F-4D97-AF65-F5344CB8AC3E}">
        <p14:creationId xmlns:p14="http://schemas.microsoft.com/office/powerpoint/2010/main" val="4217503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A4D5AE9-FB6B-4159-9DAB-8EE2A2BAC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329" y="885516"/>
            <a:ext cx="4337612" cy="5086967"/>
          </a:xfrm>
          <a:prstGeom prst="rect">
            <a:avLst/>
          </a:prstGeom>
        </p:spPr>
      </p:pic>
      <p:pic>
        <p:nvPicPr>
          <p:cNvPr id="7" name="图片 6">
            <a:extLst>
              <a:ext uri="{FF2B5EF4-FFF2-40B4-BE49-F238E27FC236}">
                <a16:creationId xmlns:a16="http://schemas.microsoft.com/office/drawing/2014/main" id="{9B4C3560-C2B2-4694-A570-F736ADE0C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8061" y="885516"/>
            <a:ext cx="4269205" cy="5086967"/>
          </a:xfrm>
          <a:prstGeom prst="rect">
            <a:avLst/>
          </a:prstGeom>
        </p:spPr>
      </p:pic>
    </p:spTree>
    <p:extLst>
      <p:ext uri="{BB962C8B-B14F-4D97-AF65-F5344CB8AC3E}">
        <p14:creationId xmlns:p14="http://schemas.microsoft.com/office/powerpoint/2010/main" val="2823433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Times New Roman" panose="02020603050405020304" pitchFamily="18" charset="0"/>
                <a:cs typeface="Times New Roman" panose="02020603050405020304" pitchFamily="18" charset="0"/>
              </a:rPr>
              <a:t>Methods </a:t>
            </a:r>
            <a:endParaRPr lang="zh-CN" altLang="en-US" sz="48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4.	Data collection</a:t>
            </a:r>
          </a:p>
          <a:p>
            <a:pPr lvl="1"/>
            <a:r>
              <a:rPr lang="en-US" altLang="zh-CN" sz="2000" dirty="0">
                <a:latin typeface="Times New Roman" panose="02020603050405020304" pitchFamily="18" charset="0"/>
                <a:cs typeface="Times New Roman" panose="02020603050405020304" pitchFamily="18" charset="0"/>
              </a:rPr>
              <a:t>(1) The </a:t>
            </a:r>
            <a:r>
              <a:rPr lang="en-US" altLang="zh-CN" sz="2000" dirty="0" err="1">
                <a:latin typeface="Times New Roman" panose="02020603050405020304" pitchFamily="18" charset="0"/>
                <a:cs typeface="Times New Roman" panose="02020603050405020304" pitchFamily="18" charset="0"/>
              </a:rPr>
              <a:t>iGroup</a:t>
            </a:r>
            <a:r>
              <a:rPr lang="en-US" altLang="zh-CN" sz="2000" dirty="0">
                <a:latin typeface="Times New Roman" panose="02020603050405020304" pitchFamily="18" charset="0"/>
                <a:cs typeface="Times New Roman" panose="02020603050405020304" pitchFamily="18" charset="0"/>
              </a:rPr>
              <a:t> Presence Questionnaire (IPQ) for sense of presence (SOP).</a:t>
            </a:r>
          </a:p>
          <a:p>
            <a:pPr lvl="1"/>
            <a:r>
              <a:rPr lang="en-US" altLang="zh-CN" sz="2000" dirty="0">
                <a:latin typeface="Times New Roman" panose="02020603050405020304" pitchFamily="18" charset="0"/>
                <a:cs typeface="Times New Roman" panose="02020603050405020304" pitchFamily="18" charset="0"/>
              </a:rPr>
              <a:t>(2) Joystick movements: an excursion away from the neutral position (threshold of 10 %).</a:t>
            </a:r>
          </a:p>
          <a:p>
            <a:pPr lvl="1"/>
            <a:r>
              <a:rPr lang="en-US" altLang="zh-CN" sz="2000" dirty="0">
                <a:latin typeface="Times New Roman" panose="02020603050405020304" pitchFamily="18" charset="0"/>
                <a:cs typeface="Times New Roman" panose="02020603050405020304" pitchFamily="18" charset="0"/>
              </a:rPr>
              <a:t>(3) Reaching movements: an effortful movement towards an object.</a:t>
            </a:r>
          </a:p>
          <a:p>
            <a:pPr lvl="1"/>
            <a:r>
              <a:rPr lang="en-US" altLang="zh-CN" sz="2000" dirty="0">
                <a:latin typeface="Times New Roman" panose="02020603050405020304" pitchFamily="18" charset="0"/>
                <a:cs typeface="Times New Roman" panose="02020603050405020304" pitchFamily="18" charset="0"/>
              </a:rPr>
              <a:t>(4) Concordance between RW and VR tasks (</a:t>
            </a:r>
            <a:r>
              <a:rPr lang="en-US" altLang="zh-CN" sz="2000" i="1" dirty="0">
                <a:latin typeface="Times New Roman" panose="02020603050405020304" pitchFamily="18" charset="0"/>
                <a:cs typeface="Times New Roman" panose="02020603050405020304" pitchFamily="18" charset="0"/>
              </a:rPr>
              <a:t>Cohen’s Kappa coefficient)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Pr</a:t>
            </a:r>
            <a:r>
              <a:rPr lang="en-US" altLang="zh-CN" sz="2000" dirty="0">
                <a:latin typeface="Times New Roman" panose="02020603050405020304" pitchFamily="18" charset="0"/>
                <a:cs typeface="Times New Roman" panose="02020603050405020304" pitchFamily="18" charset="0"/>
              </a:rPr>
              <a:t>(a) is the proportion of counted concordant cases and </a:t>
            </a:r>
            <a:r>
              <a:rPr lang="en-US" altLang="zh-CN" sz="2000" dirty="0" err="1">
                <a:latin typeface="Times New Roman" panose="02020603050405020304" pitchFamily="18" charset="0"/>
                <a:cs typeface="Times New Roman" panose="02020603050405020304" pitchFamily="18" charset="0"/>
              </a:rPr>
              <a:t>Pr</a:t>
            </a:r>
            <a:r>
              <a:rPr lang="en-US" altLang="zh-CN" sz="2000" dirty="0">
                <a:latin typeface="Times New Roman" panose="02020603050405020304" pitchFamily="18" charset="0"/>
                <a:cs typeface="Times New Roman" panose="02020603050405020304" pitchFamily="18" charset="0"/>
              </a:rPr>
              <a:t>(e) is the proportion of concordant cases due to ‘random chance’ </a:t>
            </a:r>
            <a:r>
              <a:rPr lang="en-US" altLang="zh-CN" sz="2000" dirty="0" err="1">
                <a:latin typeface="Times New Roman" panose="02020603050405020304" pitchFamily="18" charset="0"/>
                <a:cs typeface="Times New Roman" panose="02020603050405020304" pitchFamily="18" charset="0"/>
              </a:rPr>
              <a:t>behaviour</a:t>
            </a:r>
            <a:r>
              <a:rPr lang="en-US" altLang="zh-CN" sz="2000" dirty="0">
                <a:latin typeface="Times New Roman" panose="02020603050405020304" pitchFamily="18" charset="0"/>
                <a:cs typeface="Times New Roman" panose="02020603050405020304" pitchFamily="18" charset="0"/>
              </a:rPr>
              <a:t>.</a:t>
            </a:r>
          </a:p>
          <a:p>
            <a:pPr lvl="1"/>
            <a:endParaRPr lang="en-US" altLang="zh-CN" sz="2000" dirty="0">
              <a:latin typeface="Times New Roman" panose="02020603050405020304" pitchFamily="18" charset="0"/>
              <a:cs typeface="Times New Roman" panose="02020603050405020304" pitchFamily="18" charset="0"/>
            </a:endParaRPr>
          </a:p>
          <a:p>
            <a:pPr lvl="1"/>
            <a:endParaRPr lang="en-US" altLang="zh-CN" sz="2000" dirty="0">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(5) Completion time.</a:t>
            </a:r>
          </a:p>
        </p:txBody>
      </p:sp>
      <p:pic>
        <p:nvPicPr>
          <p:cNvPr id="5" name="图片 4">
            <a:extLst>
              <a:ext uri="{FF2B5EF4-FFF2-40B4-BE49-F238E27FC236}">
                <a16:creationId xmlns:a16="http://schemas.microsoft.com/office/drawing/2014/main" id="{6D0D695A-3E45-499D-BF85-AB44024414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7075" y="3881686"/>
            <a:ext cx="1997849" cy="799139"/>
          </a:xfrm>
          <a:prstGeom prst="rect">
            <a:avLst/>
          </a:prstGeom>
        </p:spPr>
      </p:pic>
    </p:spTree>
    <p:extLst>
      <p:ext uri="{BB962C8B-B14F-4D97-AF65-F5344CB8AC3E}">
        <p14:creationId xmlns:p14="http://schemas.microsoft.com/office/powerpoint/2010/main" val="26777200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TotalTime>
  <Words>823</Words>
  <Application>Microsoft Office PowerPoint</Application>
  <PresentationFormat>宽屏</PresentationFormat>
  <Paragraphs>58</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等线</vt:lpstr>
      <vt:lpstr>等线 Light</vt:lpstr>
      <vt:lpstr>Arial</vt:lpstr>
      <vt:lpstr>Calibri</vt:lpstr>
      <vt:lpstr>Times New Roman</vt:lpstr>
      <vt:lpstr>Office 主题​​</vt:lpstr>
      <vt:lpstr>Powered wheelchair simulator development: implementing combined navigation-reaching tasks with a 3D hand motion controller  </vt:lpstr>
      <vt:lpstr>Introduction</vt:lpstr>
      <vt:lpstr>Methods </vt:lpstr>
      <vt:lpstr>Methods </vt:lpstr>
      <vt:lpstr>PowerPoint 演示文稿</vt:lpstr>
      <vt:lpstr>Methods </vt:lpstr>
      <vt:lpstr>PowerPoint 演示文稿</vt:lpstr>
      <vt:lpstr>PowerPoint 演示文稿</vt:lpstr>
      <vt:lpstr>Methods </vt:lpstr>
      <vt:lpstr>PowerPoint 演示文稿</vt:lpstr>
      <vt:lpstr>Result</vt:lpstr>
      <vt:lpstr>Result</vt:lpstr>
      <vt:lpstr>PowerPoint 演示文稿</vt:lpstr>
      <vt:lpstr>Result</vt:lpstr>
      <vt:lpstr>PowerPoint 演示文稿</vt:lpstr>
      <vt:lpstr>Result</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REINVENT: A Low-Cost, Virtual Reality Brain-Computer Interface for Severe Stroke Upper Limb Motor Recovery</dc:title>
  <dc:creator>981090121@qq.com</dc:creator>
  <cp:lastModifiedBy>981090121@qq.com</cp:lastModifiedBy>
  <cp:revision>2384</cp:revision>
  <dcterms:created xsi:type="dcterms:W3CDTF">2020-02-14T13:51:00Z</dcterms:created>
  <dcterms:modified xsi:type="dcterms:W3CDTF">2020-09-27T04:45:12Z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