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57" r:id="rId2"/>
    <p:sldId id="358" r:id="rId3"/>
    <p:sldId id="411" r:id="rId4"/>
    <p:sldId id="360" r:id="rId5"/>
    <p:sldId id="399" r:id="rId6"/>
    <p:sldId id="412" r:id="rId7"/>
    <p:sldId id="413" r:id="rId8"/>
    <p:sldId id="414" r:id="rId9"/>
    <p:sldId id="385" r:id="rId10"/>
    <p:sldId id="402" r:id="rId11"/>
    <p:sldId id="415" r:id="rId12"/>
    <p:sldId id="416" r:id="rId13"/>
    <p:sldId id="39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4" autoAdjust="0"/>
  </p:normalViewPr>
  <p:slideViewPr>
    <p:cSldViewPr snapToGrid="0">
      <p:cViewPr varScale="1">
        <p:scale>
          <a:sx n="67" d="100"/>
          <a:sy n="67" d="100"/>
        </p:scale>
        <p:origin x="557"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B4F2-33EA-4871-9B9D-4FEB22A2D4CA}"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362CC-148B-445C-B291-3A65E9937E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8D04BE-01F3-4B18-BA1B-26AD115C3BC4}"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347780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362CC-148B-445C-B291-3A65E9937E66}" type="slidenum">
              <a:rPr lang="zh-CN" altLang="en-US" smtClean="0"/>
              <a:t>6</a:t>
            </a:fld>
            <a:endParaRPr lang="zh-CN" altLang="en-US"/>
          </a:p>
        </p:txBody>
      </p:sp>
    </p:spTree>
    <p:extLst>
      <p:ext uri="{BB962C8B-B14F-4D97-AF65-F5344CB8AC3E}">
        <p14:creationId xmlns:p14="http://schemas.microsoft.com/office/powerpoint/2010/main" val="359983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362CC-148B-445C-B291-3A65E9937E66}" type="slidenum">
              <a:rPr lang="zh-CN" altLang="en-US" smtClean="0"/>
              <a:t>7</a:t>
            </a:fld>
            <a:endParaRPr lang="zh-CN" altLang="en-US"/>
          </a:p>
        </p:txBody>
      </p:sp>
    </p:spTree>
    <p:extLst>
      <p:ext uri="{BB962C8B-B14F-4D97-AF65-F5344CB8AC3E}">
        <p14:creationId xmlns:p14="http://schemas.microsoft.com/office/powerpoint/2010/main" val="92782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362CC-148B-445C-B291-3A65E9937E66}" type="slidenum">
              <a:rPr lang="zh-CN" altLang="en-US" smtClean="0"/>
              <a:t>8</a:t>
            </a:fld>
            <a:endParaRPr lang="zh-CN" altLang="en-US"/>
          </a:p>
        </p:txBody>
      </p:sp>
    </p:spTree>
    <p:extLst>
      <p:ext uri="{BB962C8B-B14F-4D97-AF65-F5344CB8AC3E}">
        <p14:creationId xmlns:p14="http://schemas.microsoft.com/office/powerpoint/2010/main" val="352757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CFA10-CBB1-43E2-B9D5-30392500232E}"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3BCF0-E7DE-4EEE-8488-86D40A0B5F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856" y="1041400"/>
            <a:ext cx="9890288" cy="2387600"/>
          </a:xfrm>
        </p:spPr>
        <p:txBody>
          <a:bodyPr>
            <a:norm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Investigating Motor Skill Training and User Arousal Levels in VR :</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Pilot Study and Observations</a:t>
            </a:r>
          </a:p>
        </p:txBody>
      </p:sp>
      <p:sp>
        <p:nvSpPr>
          <p:cNvPr id="3" name="副标题 2"/>
          <p:cNvSpPr>
            <a:spLocks noGrp="1"/>
          </p:cNvSpPr>
          <p:nvPr>
            <p:ph type="subTitle" idx="1"/>
          </p:nvPr>
        </p:nvSpPr>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IEEE VR 2021</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11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Perspective: The analysis of variance for the COV resulted in main significant effects for task (down, straight, environment) for all gait parameters.</a:t>
            </a:r>
          </a:p>
        </p:txBody>
      </p:sp>
      <p:pic>
        <p:nvPicPr>
          <p:cNvPr id="6" name="图片 5" descr="图片包含 图表&#10;&#10;描述已自动生成">
            <a:extLst>
              <a:ext uri="{FF2B5EF4-FFF2-40B4-BE49-F238E27FC236}">
                <a16:creationId xmlns:a16="http://schemas.microsoft.com/office/drawing/2014/main" id="{C4442908-5D52-4DA0-9854-838BBA7FA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55" y="3429000"/>
            <a:ext cx="10442689" cy="2351334"/>
          </a:xfrm>
          <a:prstGeom prst="rect">
            <a:avLst/>
          </a:prstGeom>
        </p:spPr>
      </p:pic>
    </p:spTree>
    <p:extLst>
      <p:ext uri="{BB962C8B-B14F-4D97-AF65-F5344CB8AC3E}">
        <p14:creationId xmlns:p14="http://schemas.microsoft.com/office/powerpoint/2010/main" val="342618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Context: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Results of the COV analysis revealed a significant main effect for condition (HUM, HUM + ENV) for stride time of down task.</a:t>
            </a:r>
          </a:p>
        </p:txBody>
      </p:sp>
      <p:pic>
        <p:nvPicPr>
          <p:cNvPr id="5" name="图片 4" descr="图表&#10;&#10;低可信度描述已自动生成">
            <a:extLst>
              <a:ext uri="{FF2B5EF4-FFF2-40B4-BE49-F238E27FC236}">
                <a16:creationId xmlns:a16="http://schemas.microsoft.com/office/drawing/2014/main" id="{1D0EA4F3-1C4E-4AC2-A80A-752FBDBE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60" y="3551633"/>
            <a:ext cx="10350480" cy="2282177"/>
          </a:xfrm>
          <a:prstGeom prst="rect">
            <a:avLst/>
          </a:prstGeom>
        </p:spPr>
      </p:pic>
    </p:spTree>
    <p:extLst>
      <p:ext uri="{BB962C8B-B14F-4D97-AF65-F5344CB8AC3E}">
        <p14:creationId xmlns:p14="http://schemas.microsoft.com/office/powerpoint/2010/main" val="109573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Avatar appearance: The conducted analysis of variance showed a main effect for task in terms of stride time, length as well as step width.</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 User Experience: </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There was significant differences between the two perspectives (HUM, EXO).</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For all subcategories HUM was rated highest and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NoVis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lowest.</a:t>
            </a:r>
          </a:p>
        </p:txBody>
      </p:sp>
    </p:spTree>
    <p:extLst>
      <p:ext uri="{BB962C8B-B14F-4D97-AF65-F5344CB8AC3E}">
        <p14:creationId xmlns:p14="http://schemas.microsoft.com/office/powerpoint/2010/main" val="411094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Results show that natural gait of participants was significantly different to the respective gait characteristics in VR.</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Our results further suggest that particular care has to be taken when comparing gait data or results from subjects immersed in VR and that equivalence of characteristics with in vivo may not be blindly assumed.</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524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211613"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Gait analysis is a well-established tool in the clinical environment to quantify and objectively describe patient walking movement.</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VR has become increasingly popular in terms of gait analysis and treatment in</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research, as it allows to display immersive controllable environments.</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However, training methods in VR are often transferred from the real world without considering effects of immersion on the user.</a:t>
            </a:r>
          </a:p>
        </p:txBody>
      </p:sp>
    </p:spTree>
    <p:extLst>
      <p:ext uri="{BB962C8B-B14F-4D97-AF65-F5344CB8AC3E}">
        <p14:creationId xmlns:p14="http://schemas.microsoft.com/office/powerpoint/2010/main" val="43938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211613"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In this paper, we assess differences between gait variability in VR compared to an in vivo situation in relation to different walking tasks.</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Avatar appearance.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Virtual camera perspective.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Environmental cues.</a:t>
            </a:r>
          </a:p>
        </p:txBody>
      </p:sp>
    </p:spTree>
    <p:extLst>
      <p:ext uri="{BB962C8B-B14F-4D97-AF65-F5344CB8AC3E}">
        <p14:creationId xmlns:p14="http://schemas.microsoft.com/office/powerpoint/2010/main" val="81583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18 Participants (7 female, 11 male).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Apparatus: Treadmill, marker-based optical motion capture system, and HMD.</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descr="图片包含 室内, 项目, 桌子, 男人&#10;&#10;描述已自动生成">
            <a:extLst>
              <a:ext uri="{FF2B5EF4-FFF2-40B4-BE49-F238E27FC236}">
                <a16:creationId xmlns:a16="http://schemas.microsoft.com/office/drawing/2014/main" id="{7CA1582D-8D59-48F4-8F1A-44A762CFD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51" y="4168435"/>
            <a:ext cx="8506297" cy="2489648"/>
          </a:xfrm>
          <a:prstGeom prst="rect">
            <a:avLst/>
          </a:prstGeom>
        </p:spPr>
      </p:pic>
    </p:spTree>
    <p:extLst>
      <p:ext uri="{BB962C8B-B14F-4D97-AF65-F5344CB8AC3E}">
        <p14:creationId xmlns:p14="http://schemas.microsoft.com/office/powerpoint/2010/main" val="218057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Virtual environment: Unity3D, jetty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防波堤</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surrounded by water.</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descr="海上的风景&#10;&#10;描述已自动生成">
            <a:extLst>
              <a:ext uri="{FF2B5EF4-FFF2-40B4-BE49-F238E27FC236}">
                <a16:creationId xmlns:a16="http://schemas.microsoft.com/office/drawing/2014/main" id="{34EC8C19-1258-4FE6-A8FB-476F773EE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463" y="2672301"/>
            <a:ext cx="5763074" cy="2620277"/>
          </a:xfrm>
          <a:prstGeom prst="rect">
            <a:avLst/>
          </a:prstGeom>
        </p:spPr>
      </p:pic>
    </p:spTree>
    <p:extLst>
      <p:ext uri="{BB962C8B-B14F-4D97-AF65-F5344CB8AC3E}">
        <p14:creationId xmlns:p14="http://schemas.microsoft.com/office/powerpoint/2010/main" val="304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fontScale="92500" lnSpcReduction="10000"/>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Condition</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a:t>
            </a:r>
            <a:r>
              <a:rPr lang="it-IT" altLang="zh-CN" dirty="0">
                <a:latin typeface="Times New Roman" panose="02020603050405020304" pitchFamily="18" charset="0"/>
                <a:ea typeface="宋体" panose="02010600030101010101" pitchFamily="2" charset="-122"/>
                <a:cs typeface="Times New Roman" panose="02020603050405020304" pitchFamily="18" charset="0"/>
                <a:sym typeface="+mn-ea"/>
              </a:rPr>
              <a:t>In Vivo Baseline (in vivo)</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真实场景</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No Avatar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NoVis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无人物模型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Pointcloud</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(PTC)-</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点云人物模型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(4) Silhouette (SIL)-</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人物轮廓模型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(5) Humanoid (HUM)-</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正常人物模型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(6) Exocentric (EXO)-</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正常人物模型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越肩视角</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(7) Environment (HUM + ENV)-</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正常人物模型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越肩视角</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棕榈、栏杆</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6" name="图片 5" descr="一群人正在游泳&#10;&#10;描述已自动生成">
            <a:extLst>
              <a:ext uri="{FF2B5EF4-FFF2-40B4-BE49-F238E27FC236}">
                <a16:creationId xmlns:a16="http://schemas.microsoft.com/office/drawing/2014/main" id="{7B0472F0-FE98-4CF0-8AF3-B8B32279E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335" y="2420396"/>
            <a:ext cx="6190374" cy="2428175"/>
          </a:xfrm>
          <a:prstGeom prst="rect">
            <a:avLst/>
          </a:prstGeom>
        </p:spPr>
      </p:pic>
      <p:pic>
        <p:nvPicPr>
          <p:cNvPr id="8" name="图片 7" descr="水上有蓝色的卡通人物&#10;&#10;中度可信度描述已自动生成">
            <a:extLst>
              <a:ext uri="{FF2B5EF4-FFF2-40B4-BE49-F238E27FC236}">
                <a16:creationId xmlns:a16="http://schemas.microsoft.com/office/drawing/2014/main" id="{22119F80-E48C-48E6-B276-3E5B3F50C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5530" y="4875503"/>
            <a:ext cx="2136179" cy="1982497"/>
          </a:xfrm>
          <a:prstGeom prst="rect">
            <a:avLst/>
          </a:prstGeom>
        </p:spPr>
      </p:pic>
    </p:spTree>
    <p:extLst>
      <p:ext uri="{BB962C8B-B14F-4D97-AF65-F5344CB8AC3E}">
        <p14:creationId xmlns:p14="http://schemas.microsoft.com/office/powerpoint/2010/main" val="413227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fontScale="92500" lnSpcReduction="10000"/>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 View directions</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Down.</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Straight.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Looking around in the environment.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6. Measures</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Gait parameters: stride length, step width, stride time, coefficient of variation.</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AttrakDiff</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questionnaire.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Witmer and Singer presence questionnaire.</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424989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示&#10;&#10;描述已自动生成">
            <a:extLst>
              <a:ext uri="{FF2B5EF4-FFF2-40B4-BE49-F238E27FC236}">
                <a16:creationId xmlns:a16="http://schemas.microsoft.com/office/drawing/2014/main" id="{FD6C03A0-955B-49F0-9FAA-7804475BB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707" y="169645"/>
            <a:ext cx="5994586" cy="6688355"/>
          </a:xfrm>
          <a:prstGeom prst="rect">
            <a:avLst/>
          </a:prstGeom>
        </p:spPr>
      </p:pic>
    </p:spTree>
    <p:extLst>
      <p:ext uri="{BB962C8B-B14F-4D97-AF65-F5344CB8AC3E}">
        <p14:creationId xmlns:p14="http://schemas.microsoft.com/office/powerpoint/2010/main" val="42911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VR and Vivo.</a:t>
            </a:r>
          </a:p>
        </p:txBody>
      </p:sp>
      <p:pic>
        <p:nvPicPr>
          <p:cNvPr id="6" name="图片 5" descr="图表&#10;&#10;描述已自动生成">
            <a:extLst>
              <a:ext uri="{FF2B5EF4-FFF2-40B4-BE49-F238E27FC236}">
                <a16:creationId xmlns:a16="http://schemas.microsoft.com/office/drawing/2014/main" id="{029644A8-1D8C-4BC1-9FCF-0645AF1CE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46" y="3223517"/>
            <a:ext cx="10627108" cy="2558805"/>
          </a:xfrm>
          <a:prstGeom prst="rect">
            <a:avLst/>
          </a:prstGeom>
        </p:spPr>
      </p:pic>
    </p:spTree>
    <p:extLst>
      <p:ext uri="{BB962C8B-B14F-4D97-AF65-F5344CB8AC3E}">
        <p14:creationId xmlns:p14="http://schemas.microsoft.com/office/powerpoint/2010/main" val="2416834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TotalTime>
  <Words>557</Words>
  <Application>Microsoft Office PowerPoint</Application>
  <PresentationFormat>宽屏</PresentationFormat>
  <Paragraphs>54</Paragraphs>
  <Slides>13</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Investigating Motor Skill Training and User Arousal Levels in VR : Pilot Study and Observations</vt:lpstr>
      <vt:lpstr>Introduction</vt:lpstr>
      <vt:lpstr>Introduction</vt:lpstr>
      <vt:lpstr>Method</vt:lpstr>
      <vt:lpstr>Method</vt:lpstr>
      <vt:lpstr>Method</vt:lpstr>
      <vt:lpstr>Method</vt:lpstr>
      <vt:lpstr>PowerPoint 演示文稿</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进展汇报</dc:title>
  <dc:creator>981090121@qq.com</dc:creator>
  <cp:lastModifiedBy>陈 舒玮</cp:lastModifiedBy>
  <cp:revision>2412</cp:revision>
  <dcterms:created xsi:type="dcterms:W3CDTF">2020-02-06T08:30:00Z</dcterms:created>
  <dcterms:modified xsi:type="dcterms:W3CDTF">2021-11-19T02:46:50Z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2052-11.1.0.10359</vt:lpwstr>
  </property>
  <property fmtid="{D5CDD505-2E9C-101B-9397-08002B2CF9AE}" pid="3" name="ICV">
    <vt:lpwstr>82A2712292434675A58FB29D46A74B40</vt:lpwstr>
  </property>
</Properties>
</file>