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398" r:id="rId3"/>
    <p:sldId id="397" r:id="rId5"/>
    <p:sldId id="399" r:id="rId6"/>
    <p:sldId id="400" r:id="rId7"/>
    <p:sldId id="414" r:id="rId8"/>
    <p:sldId id="401" r:id="rId9"/>
    <p:sldId id="415" r:id="rId10"/>
    <p:sldId id="406" r:id="rId11"/>
    <p:sldId id="407" r:id="rId12"/>
    <p:sldId id="408" r:id="rId13"/>
    <p:sldId id="416" r:id="rId14"/>
    <p:sldId id="409" r:id="rId15"/>
    <p:sldId id="340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731" y="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BAB4F2-33EA-4871-9B9D-4FEB22A2D4C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B362CC-148B-445C-B291-3A65E9937E6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8D04BE-01F3-4B18-BA1B-26AD115C3BC4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CFA10-CBB1-43E2-B9D5-3039250023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3BCF0-E7DE-4EEE-8488-86D40A0B5F9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CFA10-CBB1-43E2-B9D5-3039250023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3BCF0-E7DE-4EEE-8488-86D40A0B5F9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CFA10-CBB1-43E2-B9D5-3039250023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3BCF0-E7DE-4EEE-8488-86D40A0B5F9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CFA10-CBB1-43E2-B9D5-3039250023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3BCF0-E7DE-4EEE-8488-86D40A0B5F9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CFA10-CBB1-43E2-B9D5-3039250023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3BCF0-E7DE-4EEE-8488-86D40A0B5F9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CFA10-CBB1-43E2-B9D5-3039250023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3BCF0-E7DE-4EEE-8488-86D40A0B5F9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CFA10-CBB1-43E2-B9D5-3039250023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3BCF0-E7DE-4EEE-8488-86D40A0B5F9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CFA10-CBB1-43E2-B9D5-3039250023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3BCF0-E7DE-4EEE-8488-86D40A0B5F9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CFA10-CBB1-43E2-B9D5-3039250023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3BCF0-E7DE-4EEE-8488-86D40A0B5F9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CFA10-CBB1-43E2-B9D5-3039250023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3BCF0-E7DE-4EEE-8488-86D40A0B5F9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CFA10-CBB1-43E2-B9D5-3039250023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3BCF0-E7DE-4EEE-8488-86D40A0B5F9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BCFA10-CBB1-43E2-B9D5-3039250023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E3BCF0-E7DE-4EEE-8488-86D40A0B5F9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sz="3555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The Use of a Virtual Reality Platform for the</a:t>
            </a:r>
            <a:br>
              <a:rPr lang="zh-CN" sz="3555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zh-CN" sz="3555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Assessment of the Memory Decline and the</a:t>
            </a:r>
            <a:br>
              <a:rPr lang="zh-CN" sz="3555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zh-CN" sz="3555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Hippocampal Neural Injury in Subjects with Mild</a:t>
            </a:r>
            <a:br>
              <a:rPr lang="zh-CN" sz="3555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zh-CN" sz="3555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Cognitive Impairment: The Validity of Smart Aging</a:t>
            </a:r>
            <a:br>
              <a:rPr lang="zh-CN" sz="3555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zh-CN" sz="3555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Serious Game (SASG)</a:t>
            </a:r>
            <a:endParaRPr lang="zh-CN" sz="3555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Journal of Clinical Medicine 2020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捕获"/>
          <p:cNvPicPr>
            <a:picLocks noChangeAspect="1"/>
          </p:cNvPicPr>
          <p:nvPr/>
        </p:nvPicPr>
        <p:blipFill>
          <a:blip r:embed="rId1"/>
          <a:srcRect b="11527"/>
          <a:stretch>
            <a:fillRect/>
          </a:stretch>
        </p:blipFill>
        <p:spPr>
          <a:xfrm>
            <a:off x="220980" y="0"/>
            <a:ext cx="7800975" cy="463486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6536690" y="1425575"/>
            <a:ext cx="5069840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zh-CN" sz="24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衡量疾病诊断标准好坏的两个指标</a:t>
            </a:r>
            <a:endParaRPr lang="zh-CN" altLang="zh-CN" sz="2400" b="1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ctr"/>
            <a:endParaRPr lang="en-US" altLang="zh-CN" sz="2400" b="1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Sensitivity: </a:t>
            </a:r>
            <a:r>
              <a:rPr lang="zh-CN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敏感性，将病人诊断为病人的概率</a:t>
            </a:r>
            <a:endParaRPr lang="zh-CN" altLang="zh-CN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Specificity: </a:t>
            </a:r>
            <a:r>
              <a:rPr lang="zh-CN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特异性，将健康人诊断为</a:t>
            </a:r>
            <a:r>
              <a:rPr lang="zh-CN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健康人</a:t>
            </a:r>
            <a:r>
              <a:rPr lang="zh-CN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的概率</a:t>
            </a:r>
            <a:endParaRPr lang="zh-CN" altLang="zh-CN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zh-CN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0" name="图片 9" descr="捕获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2075" y="4834890"/>
            <a:ext cx="9467850" cy="19431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Results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lvl="1" indent="0" fontAlgn="auto"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3. SASG, MoCA and Hippocampal Volume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0" lvl="1" indent="0" fontAlgn="auto"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0" lvl="1" indent="0" fontAlgn="auto">
              <a:buNone/>
            </a:pP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  <p:pic>
        <p:nvPicPr>
          <p:cNvPr id="5" name="图片 4" descr="捕获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77010" y="2483485"/>
            <a:ext cx="9563100" cy="39624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Discussion and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c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onclusion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lvl="1" indent="0" fontAlgn="auto"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1. SASG has a very good performance (AUC: 0.879) in discriminating between groups, and these are statistically comparable to immediate and delayed recall of the FCSRT and to MoCA test.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0" lvl="1" indent="0" fontAlgn="auto"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2. SASG results in a significantly higher sensitivity and specificity when compared to the TMT.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0" lvl="1" indent="0" fontAlgn="auto"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3. SGSA is comparable to FCSRT and outperforms MoCA in the ability to detect the reduction in the hippocampal volume.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0" lvl="1" indent="0" fontAlgn="auto"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4. SASG represents an ecological tool for the timely detection of the functional impairment of this clinical condition.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下周计划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1" indent="0" fontAlgn="auto">
              <a:lnSpc>
                <a:spcPct val="15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1. </a:t>
            </a:r>
            <a:r>
              <a:rPr 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改进系统，前往医院测试患者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。</a:t>
            </a:r>
            <a:endParaRPr lang="en-US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0" lvl="1" indent="0" fontAlgn="auto">
              <a:lnSpc>
                <a:spcPct val="15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2.</a:t>
            </a:r>
            <a:r>
              <a:rPr 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阅读一篇论文。</a:t>
            </a:r>
            <a:endParaRPr 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Introduction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lvl="1" indent="0" fontAlgn="auto"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1. </a:t>
            </a:r>
            <a:r>
              <a:rPr 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S</a:t>
            </a:r>
            <a:r>
              <a:rPr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erious games (SGs), defined as “digital applications specialized for purposes other than entertaining</a:t>
            </a:r>
            <a:r>
              <a:rPr 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”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.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0" lvl="1" indent="0" fontAlgn="auto"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2. MCI is a “mild neurocognitive disorder”, affecting approximately 10% to 20% of adults over 65 years of age.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0" lvl="1" indent="0" fontAlgn="auto"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3. The amnestic form (aMCI) is associated with specific brain changes, such as reduction of hippocampal</a:t>
            </a:r>
            <a:r>
              <a:rPr lang="zh-CN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（海马体）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volume and cortical thinning in medial temporal</a:t>
            </a:r>
            <a:r>
              <a:rPr lang="zh-CN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（颞叶）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and parietal cortices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（顶叶）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.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0" lvl="1" indent="0" fontAlgn="auto"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4. The aMCI subjects have a higher risk of developing Alzheimer’s disease (AD), when compared to non-amnestic MCI.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0" lvl="1" indent="0" fontAlgn="auto"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5. Smart aging serious game (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SASG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)</a:t>
            </a:r>
            <a:r>
              <a:rPr lang="zh-CN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was developed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to evaluata multiple cognitive domains and 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Introduction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lvl="1" indent="0" fontAlgn="auto"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6. The present study had a three-fold aim: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0" lvl="1" indent="0" fontAlgn="auto"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(1) Usability of SASG.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0" lvl="1" indent="0" fontAlgn="auto"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(2) Validity of SASG in  discriminating between aMCI and healthy control subjects.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0" lvl="1" indent="0" fontAlgn="auto"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(3) Validity of SASG in detecting hippocampal degeneration.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Materials and methods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lvl="1" indent="0" fontAlgn="auto"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1. Participants: a total sample of 139 subjects.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0" lvl="1" indent="0" fontAlgn="auto"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(1) Inclusion criteria of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aMCI sample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: 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0" lvl="1" indent="0" fontAlgn="auto"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 (a) The aMCI diagnosis.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0" lvl="1" indent="0" fontAlgn="auto"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 (b)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MMSE score &gt;= 24.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0" lvl="1" indent="0" fontAlgn="auto"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 (c)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ge ≥ 65 years and school attendance ≥3 years.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0" lvl="1" indent="0" fontAlgn="auto"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 (d)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bnormal memory function.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0" lvl="1" indent="0" fontAlgn="auto"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 (e)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o impairment in ADL.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0" lvl="1" indent="0" fontAlgn="auto"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 (f)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bsence of psychiatric illnesses.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0" lvl="1" indent="0" fontAlgn="auto"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 (g)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bsence of severe auditory/visual loss.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0" lvl="1" indent="0" fontAlgn="auto"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 (h)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bsence of major brain abnormalities at MRI scan.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捕获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47775" y="1895475"/>
            <a:ext cx="9696450" cy="30670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Materials and methods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1" indent="0" fontAlgn="auto">
              <a:buNone/>
            </a:pPr>
            <a:r>
              <a:rPr lang="en-US" altLang="zh-CN" sz="2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2. Measure assessment</a:t>
            </a:r>
            <a:endParaRPr lang="en-US" altLang="zh-CN" sz="2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0" lvl="1" indent="0" fontAlgn="auto">
              <a:buNone/>
            </a:pPr>
            <a:r>
              <a:rPr lang="en-US" altLang="zh-CN" sz="2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(1) Montreal cognitive assessment test (MoCA).</a:t>
            </a:r>
            <a:endParaRPr lang="en-US" altLang="zh-CN" sz="2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0" lvl="1" indent="0" fontAlgn="auto">
              <a:buNone/>
            </a:pPr>
            <a:r>
              <a:rPr lang="en-US" altLang="zh-CN" sz="2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(2) Free and cued selective reminding test (FCSRT)</a:t>
            </a:r>
            <a:endParaRPr lang="en-US" altLang="zh-CN" sz="2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0" lvl="1" indent="0" fontAlgn="auto">
              <a:buNone/>
            </a:pPr>
            <a:r>
              <a:rPr lang="en-US" altLang="zh-CN" sz="2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(3) The trail making test (TMT)</a:t>
            </a:r>
            <a:endParaRPr lang="en-US" altLang="zh-CN" sz="2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0" lvl="1" indent="0" fontAlgn="auto">
              <a:buNone/>
            </a:pPr>
            <a:r>
              <a:rPr lang="en-US" altLang="zh-CN" sz="2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3. Serious Game Task: The Smart Aging Serious Game (SASG)</a:t>
            </a:r>
            <a:endParaRPr lang="en-US" altLang="zh-CN" sz="2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0" lvl="1" indent="0" fontAlgn="auto">
              <a:buNone/>
            </a:pPr>
            <a:r>
              <a:rPr lang="en-US" altLang="zh-CN" sz="2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(1) </a:t>
            </a:r>
            <a:r>
              <a:rPr lang="en-US" altLang="zh-CN" sz="2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SASG </a:t>
            </a:r>
            <a:r>
              <a:rPr lang="en-US" altLang="zh-CN" sz="2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was performed using a touch-screen monitor and </a:t>
            </a:r>
            <a:r>
              <a:rPr lang="en-US" altLang="zh-CN" sz="2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based on a virtual house</a:t>
            </a:r>
            <a:r>
              <a:rPr lang="en-US" altLang="zh-CN" sz="2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, in which subjects interact with the different parts of the scenario and to perform specific tasks.</a:t>
            </a:r>
            <a:endParaRPr lang="en-US" altLang="zh-CN" sz="2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0" lvl="1" indent="0" fontAlgn="auto">
              <a:buNone/>
            </a:pPr>
            <a:r>
              <a:rPr lang="en-US" altLang="zh-CN" sz="2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(2) Task 1 (T1), named “Object search”.</a:t>
            </a:r>
            <a:endParaRPr lang="en-US" altLang="zh-CN" sz="2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0" lvl="1" indent="0" fontAlgn="auto">
              <a:buNone/>
            </a:pPr>
            <a:r>
              <a:rPr lang="en-US" altLang="zh-CN" sz="2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(3) Task 2 (T2), called “Water the flowers while listening to the radio”.</a:t>
            </a:r>
            <a:endParaRPr lang="en-US" altLang="zh-CN" sz="2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0" lvl="1" indent="0" fontAlgn="auto">
              <a:buNone/>
            </a:pPr>
            <a:r>
              <a:rPr lang="en-US" altLang="zh-CN" sz="2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(4) Task 3 (T3), “Make a phone call”.</a:t>
            </a:r>
            <a:endParaRPr lang="en-US" altLang="zh-CN" sz="2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0" lvl="1" indent="0" fontAlgn="auto">
              <a:buNone/>
            </a:pPr>
            <a:r>
              <a:rPr lang="en-US" altLang="zh-CN" sz="2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(5) Task 4 (T4), “Choose the right object”.</a:t>
            </a:r>
            <a:endParaRPr lang="en-US" altLang="zh-CN" sz="2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0" lvl="1" indent="0" fontAlgn="auto">
              <a:buNone/>
            </a:pPr>
            <a:r>
              <a:rPr lang="en-US" altLang="zh-CN" sz="2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(6) Task 5 (T5), “Find the objects”.</a:t>
            </a:r>
            <a:endParaRPr lang="en-US" altLang="zh-CN" sz="2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Materials and methods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1" indent="0" fontAlgn="auto">
              <a:buNone/>
            </a:pPr>
            <a:r>
              <a:rPr lang="en-US" altLang="zh-CN" sz="2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3. Serious Game Task: The Smart Aging Serious Game (SASG)</a:t>
            </a:r>
            <a:endParaRPr lang="en-US" altLang="zh-CN" sz="2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0" lvl="1" indent="0" fontAlgn="auto">
              <a:buNone/>
            </a:pPr>
            <a:r>
              <a:rPr lang="en-US" altLang="zh-CN" sz="2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(7) We collected accuracy (accuracy index, AI) and time (time index, TI) measurements for each SAGS task.</a:t>
            </a:r>
            <a:endParaRPr lang="en-US" altLang="zh-CN" sz="2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0" lvl="1" indent="0" fontAlgn="auto">
              <a:buNone/>
            </a:pPr>
            <a:r>
              <a:rPr lang="en-US" altLang="zh-CN" sz="2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(8) The sum of the total scores of all tasks was computed to calculate the Smart Aging Total Score (SASG-Total).</a:t>
            </a:r>
            <a:endParaRPr lang="en-US" altLang="zh-CN" sz="2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Results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lvl="1" indent="0" fontAlgn="auto"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1.  Neuropsychological Assessment Results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0" lvl="1" indent="0" fontAlgn="auto">
              <a:buNone/>
            </a:pP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0" lvl="1" indent="0" fontAlgn="auto">
              <a:buNone/>
            </a:pP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  <p:pic>
        <p:nvPicPr>
          <p:cNvPr id="5" name="图片 4" descr="捕获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6485" y="2544445"/>
            <a:ext cx="10019030" cy="363283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Results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lvl="1" indent="0" fontAlgn="auto"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2. SASG Results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0" lvl="1" indent="0" fontAlgn="auto"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0" lvl="1" indent="0" fontAlgn="auto">
              <a:buNone/>
            </a:pP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  <p:pic>
        <p:nvPicPr>
          <p:cNvPr id="4" name="图片 3" descr="捕获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59230" y="2306955"/>
            <a:ext cx="10058400" cy="411035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3182</Words>
  <Application>WPS 演示</Application>
  <PresentationFormat>宽屏</PresentationFormat>
  <Paragraphs>88</Paragraphs>
  <Slides>13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2" baseType="lpstr">
      <vt:lpstr>Arial</vt:lpstr>
      <vt:lpstr>宋体</vt:lpstr>
      <vt:lpstr>Wingdings</vt:lpstr>
      <vt:lpstr>Times New Roman</vt:lpstr>
      <vt:lpstr>微软雅黑</vt:lpstr>
      <vt:lpstr>Arial Unicode MS</vt:lpstr>
      <vt:lpstr>等线 Light</vt:lpstr>
      <vt:lpstr>等线</vt:lpstr>
      <vt:lpstr>Office 主题​​</vt:lpstr>
      <vt:lpstr>The Use of a Virtual Reality Platform for the Assessment of the Memory Decline and the Hippocampal Neural Injury in Subjects with Mild Cognitive Impairment: The Validity of Smart Aging Serious Game (SASG)</vt:lpstr>
      <vt:lpstr>Introduction</vt:lpstr>
      <vt:lpstr>Introduction</vt:lpstr>
      <vt:lpstr>Materials and methods</vt:lpstr>
      <vt:lpstr>PowerPoint 演示文稿</vt:lpstr>
      <vt:lpstr>Materials and methods</vt:lpstr>
      <vt:lpstr>Materials and methods</vt:lpstr>
      <vt:lpstr>Results</vt:lpstr>
      <vt:lpstr>Results</vt:lpstr>
      <vt:lpstr>PowerPoint 演示文稿</vt:lpstr>
      <vt:lpstr>Results</vt:lpstr>
      <vt:lpstr>Discussion and conclusion</vt:lpstr>
      <vt:lpstr>下周计划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981090121@qq.com</dc:creator>
  <cp:lastModifiedBy>81567</cp:lastModifiedBy>
  <cp:revision>1457</cp:revision>
  <dcterms:created xsi:type="dcterms:W3CDTF">2020-02-06T08:30:00Z</dcterms:created>
  <dcterms:modified xsi:type="dcterms:W3CDTF">2021-06-18T05:01:57Z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2052-11.1.0.9740</vt:lpwstr>
  </property>
</Properties>
</file>