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2"/>
    <p:sldId id="356" r:id="rId3"/>
    <p:sldId id="357" r:id="rId4"/>
    <p:sldId id="358" r:id="rId5"/>
    <p:sldId id="387" r:id="rId6"/>
    <p:sldId id="360" r:id="rId7"/>
    <p:sldId id="388" r:id="rId8"/>
    <p:sldId id="390" r:id="rId9"/>
    <p:sldId id="391" r:id="rId10"/>
    <p:sldId id="392" r:id="rId11"/>
    <p:sldId id="393" r:id="rId12"/>
    <p:sldId id="394" r:id="rId13"/>
    <p:sldId id="385" r:id="rId14"/>
    <p:sldId id="395" r:id="rId15"/>
    <p:sldId id="396" r:id="rId16"/>
    <p:sldId id="397" r:id="rId17"/>
    <p:sldId id="34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4" autoAdjust="0"/>
  </p:normalViewPr>
  <p:slideViewPr>
    <p:cSldViewPr snapToGrid="0">
      <p:cViewPr varScale="1">
        <p:scale>
          <a:sx n="82" d="100"/>
          <a:sy n="82" d="100"/>
        </p:scale>
        <p:origin x="73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B4F2-33EA-4871-9B9D-4FEB22A2D4CA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362CC-148B-445C-B291-3A65E9937E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04BE-01F3-4B18-BA1B-26AD115C3BC4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04BE-01F3-4B18-BA1B-26AD115C3BC4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0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FA10-CBB1-43E2-B9D5-30392500232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进展汇报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2021.10.22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Measures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(8) Simulator Sickness Questionnaire (SSQ).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(9) Functional Ambulation Categories Scale(FAC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，功能性步行能力量表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).</a:t>
            </a: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100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Procedure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16 participants with gait impairment, an average age of 49.69 years.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Each session 30 minutes, 784.5 meters.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Auditory and visual feedback: “Good”, “Nice big steps”, “Keep it going”.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(4) Each participant took part in the study for six sessions and each session was implemented on a different day.</a:t>
            </a:r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1A65DEE2-B8B5-4E77-9123-28E3E62DC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49" y="5616888"/>
            <a:ext cx="4541302" cy="8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7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中度可信度描述已自动生成">
            <a:extLst>
              <a:ext uri="{FF2B5EF4-FFF2-40B4-BE49-F238E27FC236}">
                <a16:creationId xmlns:a16="http://schemas.microsoft.com/office/drawing/2014/main" id="{D0A2E3BB-0E9B-422F-AFC8-F60419E11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05" y="1361939"/>
            <a:ext cx="8122989" cy="413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3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Guidance Force: 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The results revealed a significant main effect for FEEDBACK and TIME.</a:t>
            </a: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C07173D9-91D8-4922-A92D-FAC7A0AC0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828" y="3637209"/>
            <a:ext cx="5294344" cy="295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3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User Satisfaction: 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VR resulted in significantly higher user satisfaction when compared to the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NonVR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conditions.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Task Load: 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The VR conditions with synchronous walking resulted in significantly higher in mental demand.</a:t>
            </a: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 descr="图表, 箱线图&#10;&#10;描述已自动生成">
            <a:extLst>
              <a:ext uri="{FF2B5EF4-FFF2-40B4-BE49-F238E27FC236}">
                <a16:creationId xmlns:a16="http://schemas.microsoft.com/office/drawing/2014/main" id="{9A36B0B2-7880-4E46-926E-1CC9674B5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098" y="4885147"/>
            <a:ext cx="3591803" cy="19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3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Discussion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 lnSpcReduction="10000"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The applied support force reduced considerably when explicit feedback was presented to the patients.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The explicit feedback in the VR condition may not have had a significant impact on the experience.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The patients required more mental activities when they attempted to match their walking movements with the virtual trainer.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 The patients were more satisfied with the VR rehabilitation approach and perceived more enjoyment in comparison to a traditional approach.</a:t>
            </a:r>
          </a:p>
        </p:txBody>
      </p:sp>
    </p:spTree>
    <p:extLst>
      <p:ext uri="{BB962C8B-B14F-4D97-AF65-F5344CB8AC3E}">
        <p14:creationId xmlns:p14="http://schemas.microsoft.com/office/powerpoint/2010/main" val="5249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Explicit feedback, in general, improves patients’ performance.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Synchronization of movement between a patient and the virtual trainer provided higher mental demand and effort.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Limitations: the experimenter presented the explicit feedback manually to the participants,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guidance force was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controlled by the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experimenter subjectively.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6937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下周计划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 fontAlgn="auto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写毕业论文。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lvl="1" indent="-457200" fontAlgn="auto">
              <a:lnSpc>
                <a:spcPct val="150000"/>
              </a:lnSpc>
              <a:buAutoNum type="arabicPeriod"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阅读一篇论文。</a:t>
            </a:r>
            <a:endParaRPr 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本周进展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撰写毕业论文。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lvl="1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阅读一篇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康复相关的论文。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2470" y="1041400"/>
            <a:ext cx="9587059" cy="23876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Impact of Implicit and Explicit Feedback on Performance and</a:t>
            </a:r>
            <a:b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Experience during VR-Supported Motor Rehabilitation</a:t>
            </a:r>
            <a:endParaRPr 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IEEE VR 2021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1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211613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Virtual Reality Therapy (VRT) is known to provide effective alternatives to various traditional therapy approaches.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It is crucial to investigate essential mechanisms and gain a deeper understanding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for application designs that maximize the experience.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Previous work primarily focused on presenting a plausible and compelling virtual exercise environment in addition to motivational aspects to engage patients.</a:t>
            </a:r>
          </a:p>
        </p:txBody>
      </p:sp>
    </p:spTree>
    <p:extLst>
      <p:ext uri="{BB962C8B-B14F-4D97-AF65-F5344CB8AC3E}">
        <p14:creationId xmlns:p14="http://schemas.microsoft.com/office/powerpoint/2010/main" val="43938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211613" cy="4351338"/>
          </a:xfrm>
        </p:spPr>
        <p:txBody>
          <a:bodyPr>
            <a:normAutofit lnSpcReduction="10000"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 VR provides a myriad of potential feedback mechanisms. However, which of these are most effective in improving the performance for a specific goal tackled by both the general and the individual therapy session?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5. The present work aims to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(1) develop a VR-based gait rehabilitation system including implicit and explicit feedback. (2) investigate the influence of feedback (implicit and explicit) on the performance and experience of patients.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(3) explore the applicability of the system for therapeutic treatment.</a:t>
            </a:r>
          </a:p>
        </p:txBody>
      </p:sp>
    </p:spTree>
    <p:extLst>
      <p:ext uri="{BB962C8B-B14F-4D97-AF65-F5344CB8AC3E}">
        <p14:creationId xmlns:p14="http://schemas.microsoft.com/office/powerpoint/2010/main" val="127848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VR training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Treadmill 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Lokomat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Nanos), HTC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Vive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tracker attached to robot.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The hands were bound to virtual bars.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Six nature sceneries (grassland, forest, stream land, beach, farm, and desert).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(4) A virtual trainer driven by walk-animation cycles, walked either synchronously or asynchronously in front of the patients.</a:t>
            </a: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057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跳起来的玩滑板的人们&#10;&#10;描述已自动生成">
            <a:extLst>
              <a:ext uri="{FF2B5EF4-FFF2-40B4-BE49-F238E27FC236}">
                <a16:creationId xmlns:a16="http://schemas.microsoft.com/office/drawing/2014/main" id="{D35ADB2F-0F26-4465-A5F8-303C62086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0" y="1632818"/>
            <a:ext cx="5989163" cy="2307346"/>
          </a:xfrm>
          <a:prstGeom prst="rect">
            <a:avLst/>
          </a:prstGeom>
        </p:spPr>
      </p:pic>
      <p:pic>
        <p:nvPicPr>
          <p:cNvPr id="9" name="图片 8" descr="图片包含 室内, 人, 女人, 年轻&#10;&#10;描述已自动生成">
            <a:extLst>
              <a:ext uri="{FF2B5EF4-FFF2-40B4-BE49-F238E27FC236}">
                <a16:creationId xmlns:a16="http://schemas.microsoft.com/office/drawing/2014/main" id="{C8A3E35B-1050-45AF-9EDA-6DA8C041E5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39"/>
          <a:stretch/>
        </p:blipFill>
        <p:spPr>
          <a:xfrm>
            <a:off x="6981051" y="1510268"/>
            <a:ext cx="5033084" cy="5385549"/>
          </a:xfrm>
          <a:prstGeom prst="rect">
            <a:avLst/>
          </a:prstGeom>
        </p:spPr>
      </p:pic>
      <p:pic>
        <p:nvPicPr>
          <p:cNvPr id="8" name="图片 7" descr="卡通人物&#10;&#10;低可信度描述已自动生成">
            <a:extLst>
              <a:ext uri="{FF2B5EF4-FFF2-40B4-BE49-F238E27FC236}">
                <a16:creationId xmlns:a16="http://schemas.microsoft.com/office/drawing/2014/main" id="{0F95CB4B-56AB-4A1F-8CAE-D3A3A33F9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49" y="4007200"/>
            <a:ext cx="5033084" cy="28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5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一群人在房间内玩体感游戏&#10;&#10;低可信度描述已自动生成">
            <a:extLst>
              <a:ext uri="{FF2B5EF4-FFF2-40B4-BE49-F238E27FC236}">
                <a16:creationId xmlns:a16="http://schemas.microsoft.com/office/drawing/2014/main" id="{DD7705C3-572E-47A7-AF9E-AC796CC20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0" y="1690688"/>
            <a:ext cx="6792743" cy="4449093"/>
          </a:xfrm>
          <a:prstGeom prst="rect">
            <a:avLst/>
          </a:prstGeom>
        </p:spPr>
      </p:pic>
      <p:pic>
        <p:nvPicPr>
          <p:cNvPr id="6" name="图片 5" descr="图片包含 人, 室内, 桌子, 电脑&#10;&#10;描述已自动生成">
            <a:extLst>
              <a:ext uri="{FF2B5EF4-FFF2-40B4-BE49-F238E27FC236}">
                <a16:creationId xmlns:a16="http://schemas.microsoft.com/office/drawing/2014/main" id="{6BCFE0BC-DF3F-4A36-B6BE-502DF4DE8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756" y="1690688"/>
            <a:ext cx="3315834" cy="431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0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 fontScale="92500" lnSpcReduction="10000"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Measures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Guidance force.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Average speed.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Walking distance.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(4) Number of pause.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(5) Intrinsic Motivation Inventory Scale (IMI).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(6) Task Load Index (TLX).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(7) User Satisfaction Evaluation Questionnaire (USEQ).</a:t>
            </a: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47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674</Words>
  <Application>Microsoft Office PowerPoint</Application>
  <PresentationFormat>宽屏</PresentationFormat>
  <Paragraphs>67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宋体</vt:lpstr>
      <vt:lpstr>Arial</vt:lpstr>
      <vt:lpstr>Times New Roman</vt:lpstr>
      <vt:lpstr>Office 主题​​</vt:lpstr>
      <vt:lpstr>进展汇报</vt:lpstr>
      <vt:lpstr>本周进展</vt:lpstr>
      <vt:lpstr>The Impact of Implicit and Explicit Feedback on Performance and Experience during VR-Supported Motor Rehabilitation</vt:lpstr>
      <vt:lpstr>Introduction</vt:lpstr>
      <vt:lpstr>Introduction</vt:lpstr>
      <vt:lpstr>Method</vt:lpstr>
      <vt:lpstr>Method</vt:lpstr>
      <vt:lpstr>Method</vt:lpstr>
      <vt:lpstr>Method</vt:lpstr>
      <vt:lpstr>Method</vt:lpstr>
      <vt:lpstr>Method</vt:lpstr>
      <vt:lpstr>PowerPoint 演示文稿</vt:lpstr>
      <vt:lpstr>Results</vt:lpstr>
      <vt:lpstr>Results</vt:lpstr>
      <vt:lpstr>Discussion</vt:lpstr>
      <vt:lpstr>Conclusion</vt:lpstr>
      <vt:lpstr>下周计划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进展汇报</dc:title>
  <dc:creator>981090121@qq.com</dc:creator>
  <cp:lastModifiedBy>陈 舒玮</cp:lastModifiedBy>
  <cp:revision>2074</cp:revision>
  <dcterms:created xsi:type="dcterms:W3CDTF">2020-02-06T08:30:00Z</dcterms:created>
  <dcterms:modified xsi:type="dcterms:W3CDTF">2021-10-22T09:40:39Z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2052-11.1.0.10359</vt:lpwstr>
  </property>
  <property fmtid="{D5CDD505-2E9C-101B-9397-08002B2CF9AE}" pid="3" name="ICV">
    <vt:lpwstr>82A2712292434675A58FB29D46A74B40</vt:lpwstr>
  </property>
</Properties>
</file>