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3" r:id="rId7"/>
    <p:sldId id="262" r:id="rId8"/>
    <p:sldId id="270" r:id="rId9"/>
    <p:sldId id="264" r:id="rId10"/>
    <p:sldId id="265" r:id="rId11"/>
    <p:sldId id="274" r:id="rId12"/>
    <p:sldId id="266" r:id="rId13"/>
    <p:sldId id="267" r:id="rId14"/>
    <p:sldId id="268" r:id="rId15"/>
    <p:sldId id="272" r:id="rId16"/>
    <p:sldId id="271" r:id="rId17"/>
    <p:sldId id="275" r:id="rId18"/>
    <p:sldId id="269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710C-AE44-4BA9-95EC-C5EA5D4CB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453EFF-BF62-4FA1-B14B-73A4D0C74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06837-BB14-41A2-A26F-2BC32783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0B2B6-B22F-48C1-BCCC-01E9FE71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EF947-F813-4028-AE02-1327856E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521F0-ED2A-42FC-835F-B4C78B73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DDFFB-505B-494A-AAB3-C7FE8B68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6B41D-315A-4406-8652-0F4F4C0F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5FD5E-8EB0-4D94-BF12-777C72D4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782ED-F689-4716-8A1E-C3AE0A20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BF6019-25E9-4F4F-8FB6-57477981C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FEDDF-09E5-417C-8AE7-C25BFA364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EC52B5-00CD-44C5-9E65-324EA467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BFCA5-B788-41D5-B417-EB7ACFD5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FC270-C75E-4485-8266-0B979C93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8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1BEB-E136-4AF0-84BD-D211B08D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9AF04-D5BC-4FB7-8251-D13DA0AB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262EA-B260-4DC5-B244-8CA04215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15C4A-496B-4723-A779-4286B78C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04546-3A5A-4C02-A0B4-DEB6712C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2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CDE5-24B2-43F1-B8DF-CA5EB91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5DD6C-4035-408B-85F5-A5754512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36DB2-DC4F-4231-AB1B-1581F231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075B0-FE68-4653-B524-0CC44BD0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34ACF-E528-4123-AA99-3F3A2005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6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15A26-D4C9-4D41-856A-AAB13DB6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71A44-11B9-46D6-8EBF-203013820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CC553-92D8-4527-8919-0412EF83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FE9CA-9C47-4485-9B8E-F55BACD1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BA765-560C-40BE-A5E1-756DC7A9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EF0BA-5196-4915-8AD9-75DB5420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8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6CFB5-AB88-4C35-9613-FD12A290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4429B-E3A4-41C1-B2A0-2DCAC1313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A520FE-139B-4E1E-8F7D-D22821DE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F545FC-4EBD-4123-9616-9AC3DF6C2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DAFAB-2766-4F68-A312-80063E600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DE2D3E-D43D-4E95-B3E9-E6985960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BD76A8-20ED-429E-928C-FF68E35E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1B632-3FD3-4B19-B6E2-1A0336B1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3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73538-43DF-4BB0-AF61-C8256BA0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DA3AF3-4736-470D-B45F-B5BE468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475215-6CB4-4693-8EB0-2FE96E70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818D1-DC65-4016-96A7-C9A6E3E9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E71B2-1B50-4B5C-BFBC-FCC2EC3A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FAE13D-94FC-457B-BF8F-ABE5787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CF5A2-A27D-4B3C-B58C-11CA3B18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05F60-4EDD-42F0-9B3E-273F5358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F33C-B2EB-4783-A4C4-EE2B5331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A4E63-F5EB-4234-9AB7-6C35D0D9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7AB7B-60AF-41D2-AA47-2BB112D7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C6D0E-8861-454C-9E64-7DEAF4AE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DFA7BB-06CC-4199-9576-8549CFC6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8740-280A-4872-9D25-25BEAF9E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5BEA3-6827-452A-BA58-354797CAE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26644-EF50-469E-9284-332D7191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4EAC0B-7C68-478B-8D51-1B9A1BFA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44007-1DFA-4F34-A6A1-24230D40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E7DE2-0313-4804-AA6A-0229C53E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9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5684EE-60FC-4729-BAD4-09FEF7A1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6B4E0-3A6E-42BA-B378-A0E14FF5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441E1-1121-4F73-8ABA-DEDD66D1E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3D37-5009-4793-87CF-000B2D809241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892BD-F1C2-43F5-9A63-42ADCAC8B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D9418-F407-44E5-8AD4-933D79243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679B-4642-4EA6-9C8D-4037ADA43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9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虚拟现实康复论文结构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2020.2.23</a:t>
            </a:r>
          </a:p>
        </p:txBody>
      </p:sp>
    </p:spTree>
    <p:extLst>
      <p:ext uri="{BB962C8B-B14F-4D97-AF65-F5344CB8AC3E}">
        <p14:creationId xmlns:p14="http://schemas.microsoft.com/office/powerpoint/2010/main" val="141281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参与者分组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如果本文提出“诊断、评估疾病的新方法”，一般将患者、正常人分成两组，对所有参与者先后用新方法、金标准诊断，之后比较结果。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如果本文提出“康复的新方法”，实验组一般采用本文“新方法”；对照组应设置为使用“旧方法”或“无处理”。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不同组的患者应为随机分配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一般为直接随机，也有分组随机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6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实验周期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实验前可进行一段时间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一小时左右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预训练使患者熟悉设备、场景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设置实验周数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一般在实验结束后随访几周以证明康复效果持久性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设置每周次数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设置每次时长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可固定，也可根据不同患者在某范围内浮动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设置采样间隔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一般每隔一周或两周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364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评估指标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多为问卷形式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疾病相关问卷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医学公认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Acrophobia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Questionnaire 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恐高症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National Adult Reading Test(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阿尔兹海默症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Psychotic Symptoms Rating Scale(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精神病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Paranoid Thoughts Scale(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Disability of the Arm, Shoulder and Hand Questionnaire(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上肢障碍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虚拟现实系统相关问卷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Simulator Sickness Questionnaire(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对虚拟现实环境的不适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NASA-TLX Questionnaire(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虚拟现实任务的负担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0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评估指标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多为问卷形式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本文提出的“新方法” 包含的指标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线性距离误差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任务成功次数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任务得分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关节角度、坐标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71889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统计学分析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排除性别、年龄、职业等无关因素影响结果的可能性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对无关因素和结果之间进行相关性检验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一般一句带过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各评估指标之间是否存在相关性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对各评估指标进行相关性检验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证明本文提出的“诊断、评估疾病的新方法”的有效性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将实际患者正确地判断为阳性的百分率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特异性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将实际无病者正确地判断为阴性的百分率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610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43FA08-AFF2-4648-B2F5-87626C5E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89" y="904795"/>
            <a:ext cx="9566622" cy="504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统计学分析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证明本文提出的“康复的新方法”的有效性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比较不同时间的实验组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纵向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比较实验组和对照组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Mann-Whitney U tests</a:t>
            </a:r>
          </a:p>
          <a:p>
            <a:pPr lvl="3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Wilcoxon Signed-Rank test </a:t>
            </a:r>
          </a:p>
          <a:p>
            <a:pPr lvl="3"/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Cohen’d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效应量，医学期刊常用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tests</a:t>
            </a:r>
          </a:p>
          <a:p>
            <a:pPr lvl="3"/>
            <a:r>
              <a:rPr lang="el-GR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χ²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90919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统计学分析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效果是否持久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实验结束后病情是否反复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分析新方法为何有效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通过影响哪些指标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相关性检验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Pearson(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线性相关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Spearman Rank(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单调性相关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3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ANOVA(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方差分析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分析新方法是否有缺陷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比较实验组和对照组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哪些指标未达标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7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Discussion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效果如何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VRT produced significant improvements in AVH severity, depressive symptoms and quality of life that remained stable at the 3-month follow-up period.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缺陷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分析产生缺陷的原因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设备缺陷、样本缺陷、方法缺陷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size of both MCI+(n=12) and MCI(n=26) groups is small.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relied on established acrophobia questionnaires and did not test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real heights.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7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Discussion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未来改进、展望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针对缺陷进行改进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8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大致介绍本文相关疾病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表现状况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People with psychotic disorders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（精神障碍）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often avoid public and social activities.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发病比率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80% of patients with schizophrenia(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精神分裂症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will suffer from auditory verbal hallucinations (AVH,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言语幻听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Stroke is one of the leading causes of adult disability worldwide, and up to 2/3 of stroke survivors never fully recover.</a:t>
            </a:r>
          </a:p>
          <a:p>
            <a:pPr lvl="2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5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临床常用的诊断、治疗、康复方案（可包括其他论文提出的方案）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方案介绍：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therapy (CBT) is the most effective psychological treatment for people with psychotic disorders.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anxiety disorders, evidence-based psychological treatments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（循证心理治疗）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both the best treatment option and the preference of patients.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缺陷或目前的问题：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40% to 60% of Treatment-resistant schizophrenia (TRS,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难治性精神分裂症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patients still do not respond to Clozapine(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氯氮平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Rehabilitation with these tasks has shown to have a limited transfer to performance in activities of daily living.</a:t>
            </a:r>
          </a:p>
        </p:txBody>
      </p:sp>
    </p:spTree>
    <p:extLst>
      <p:ext uri="{BB962C8B-B14F-4D97-AF65-F5344CB8AC3E}">
        <p14:creationId xmlns:p14="http://schemas.microsoft.com/office/powerpoint/2010/main" val="354186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799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目前常用的诊断、治疗、康复方案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如何解决以上问题（引出本文方案，创新点）：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Treatments can be automated and provided in VR, so a therapist does not need to be present.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Detection of Alzheimer’s disease-related changes in entorhinal cortex (EC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，内嗅皮质层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function.</a:t>
            </a:r>
          </a:p>
        </p:txBody>
      </p:sp>
    </p:spTree>
    <p:extLst>
      <p:ext uri="{BB962C8B-B14F-4D97-AF65-F5344CB8AC3E}">
        <p14:creationId xmlns:p14="http://schemas.microsoft.com/office/powerpoint/2010/main" val="327975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本文提出的方案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方案简介：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Automate the provision of a psychological intervention for fear of heights by programming a virtual coach to act as the therapist in VR.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REINVENT pairs an individual’s own neural and muscular commands with augmented, but believable, embodied feedback of one’s own movements in virtual space.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是否首次提出、应用（创新点）：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Research to date has not focused on the use of virtual environments for objective assessment of the type and severity of arm and hand dysfunction.</a:t>
            </a:r>
          </a:p>
        </p:txBody>
      </p:sp>
    </p:spTree>
    <p:extLst>
      <p:ext uri="{BB962C8B-B14F-4D97-AF65-F5344CB8AC3E}">
        <p14:creationId xmlns:p14="http://schemas.microsoft.com/office/powerpoint/2010/main" val="25358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详细介绍本文方案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HTC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Vive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iVR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kit, MSI VR One, Kinect……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Unity3D, Vizard……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场景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详细介绍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Four virtual social environments (a street, bus, café, and supermarket) were created with Vizard software……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详细介绍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game puts a player in the position of a post office worker……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4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参与者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来源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广播志愿者：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……advertisements on local radio.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医院患者：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……at seven Dutch mental health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centres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筛选规则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病史：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 since infarct or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haemorrhage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ranged from 1 to 8 years.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疾病等级：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Paranoid Thoughts Scale&gt;40.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18&lt;= age &lt;=65.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特殊疾病：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istory of epilepsy(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癫痫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经历：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previous experience with virtual reality.</a:t>
            </a:r>
          </a:p>
        </p:txBody>
      </p:sp>
    </p:spTree>
    <p:extLst>
      <p:ext uri="{BB962C8B-B14F-4D97-AF65-F5344CB8AC3E}">
        <p14:creationId xmlns:p14="http://schemas.microsoft.com/office/powerpoint/2010/main" val="346316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参与者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人口统计学及临床医学信息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性别、年龄、种族、职业、患病史、目前治疗方式等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751A2F16-6617-42AB-9944-930F75E3A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70" y="2838968"/>
            <a:ext cx="3237259" cy="33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9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参与者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参与者流程图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初始人数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排除人数及排除原因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进行实验人数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中止实验人数及中止原因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如何处理中止实验的数据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完成实验人数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A01CB-0780-47D3-B2F2-A0FE2AF6F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"/>
          <a:stretch/>
        </p:blipFill>
        <p:spPr>
          <a:xfrm>
            <a:off x="5785549" y="222927"/>
            <a:ext cx="4951581" cy="64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1144</Words>
  <Application>Microsoft Office PowerPoint</Application>
  <PresentationFormat>宽屏</PresentationFormat>
  <Paragraphs>140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Times New Roman</vt:lpstr>
      <vt:lpstr>Office 主题​​</vt:lpstr>
      <vt:lpstr>虚拟现实康复论文结构</vt:lpstr>
      <vt:lpstr>Introduction部分</vt:lpstr>
      <vt:lpstr>Introduction部分</vt:lpstr>
      <vt:lpstr>Introduction部分</vt:lpstr>
      <vt:lpstr>Introduction部分</vt:lpstr>
      <vt:lpstr>Methods部分</vt:lpstr>
      <vt:lpstr>Methods部分</vt:lpstr>
      <vt:lpstr>Methods部分</vt:lpstr>
      <vt:lpstr>Methods部分</vt:lpstr>
      <vt:lpstr>Methods部分</vt:lpstr>
      <vt:lpstr>Methods部分</vt:lpstr>
      <vt:lpstr>Methods部分</vt:lpstr>
      <vt:lpstr>Methods部分</vt:lpstr>
      <vt:lpstr>Results部分</vt:lpstr>
      <vt:lpstr>PowerPoint 演示文稿</vt:lpstr>
      <vt:lpstr>Results部分</vt:lpstr>
      <vt:lpstr>Results部分</vt:lpstr>
      <vt:lpstr>Discussion部分</vt:lpstr>
      <vt:lpstr>Discussion部分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Adventurous Dreaming Highflying Dragon:  A Full Body Game for Children with Attention Deficit Hyperactivity Disorder (ADHD) </dc:title>
  <dc:creator>981090121@qq.com</dc:creator>
  <cp:lastModifiedBy>981090121@qq.com</cp:lastModifiedBy>
  <cp:revision>324</cp:revision>
  <dcterms:created xsi:type="dcterms:W3CDTF">2020-02-18T02:40:37Z</dcterms:created>
  <dcterms:modified xsi:type="dcterms:W3CDTF">2020-02-23T07:14:58Z</dcterms:modified>
</cp:coreProperties>
</file>