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 id="266" r:id="rId9"/>
    <p:sldId id="267" r:id="rId10"/>
    <p:sldId id="268" r:id="rId11"/>
    <p:sldId id="269" r:id="rId12"/>
    <p:sldId id="270" r:id="rId13"/>
    <p:sldId id="276" r:id="rId14"/>
    <p:sldId id="271" r:id="rId15"/>
    <p:sldId id="274" r:id="rId16"/>
    <p:sldId id="275" r:id="rId17"/>
    <p:sldId id="272" r:id="rId18"/>
    <p:sldId id="277" r:id="rId19"/>
    <p:sldId id="278" r:id="rId20"/>
    <p:sldId id="279" r:id="rId21"/>
    <p:sldId id="280" r:id="rId22"/>
    <p:sldId id="284" r:id="rId23"/>
    <p:sldId id="281" r:id="rId24"/>
    <p:sldId id="282" r:id="rId25"/>
    <p:sldId id="286" r:id="rId26"/>
    <p:sldId id="28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5256" autoAdjust="0"/>
  </p:normalViewPr>
  <p:slideViewPr>
    <p:cSldViewPr snapToGrid="0">
      <p:cViewPr varScale="1">
        <p:scale>
          <a:sx n="87" d="100"/>
          <a:sy n="87" d="100"/>
        </p:scale>
        <p:origin x="813"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6B2F2-2653-438A-B2C7-76073E02E1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79B4B4-246A-45EA-AD24-24E08A138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F086BE-CEDB-4390-979B-54D8517E1D57}"/>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88534BE4-F322-43F0-ABD3-75A919E062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3CF612-9DED-45BE-95E9-AE130F7B62FE}"/>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16931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159A6-D962-49DB-9EA6-AB5316AA50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55DDF7-BECF-4084-9CDF-C769563D53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8CD222-B4B3-4347-A640-E08911A0CB3F}"/>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212345F6-327D-4BE7-A9DB-3697CEE255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08560E-0F58-4541-9927-56EAFB98A383}"/>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59156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366A72-7186-4367-B5DA-3978E63792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805429-D669-4AB5-9FA5-2B4C486E7A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69C8D1-C5A9-466E-8085-D3BA83309332}"/>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6373B1A0-EAA7-4FBC-8BC4-00488F85F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94C9CC-746D-4165-9EAD-B688F1938F02}"/>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71865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129FD-FCA9-4483-B1FE-49499D9B95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96F7D3-35A6-4EC7-BDDB-506594819AB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245C1F-B9E9-4766-9813-A3D1E09ABC86}"/>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FECEF3D7-D66E-4A2C-967F-CA3D4C7062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054209-455F-4D41-855A-C5E48A33835B}"/>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97246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11FD4-1E8B-43C9-9AD8-43DE123A81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21EABA-429E-483F-8179-045CCC7DD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7719D17-F4FB-4AF6-89EF-AB6B27514D92}"/>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EDD3DD16-208D-4BEC-9611-4D67B4B3FE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63763-62CB-42B2-B8BD-8EFC6A9694E4}"/>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47060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5F97B-8557-4596-8300-BAD46480D6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31A238-D111-4C49-B207-D386B4BFF9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CCE562-BC2D-49D2-A85F-779259EBA1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3EA61F-1D1B-4327-BDB9-39C8430885E2}"/>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300FD7AF-22FE-45F3-9783-BAA57B7BE2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49DFDB-C6BA-4931-9EE4-51676C672BE2}"/>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98531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16075-538C-4220-9FAF-E836121C2A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D297AB-60F8-4E5D-B55A-2B850485E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6898BA-6A31-433C-A83B-E9E0A60323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9AA691F-4087-4D88-B934-F6101133C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AC152B-C44B-462B-B6B5-AAB5D71F47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43D651-53A2-4A2E-8B34-109BB997F1F7}"/>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8" name="页脚占位符 7">
            <a:extLst>
              <a:ext uri="{FF2B5EF4-FFF2-40B4-BE49-F238E27FC236}">
                <a16:creationId xmlns:a16="http://schemas.microsoft.com/office/drawing/2014/main" id="{BFACFCA1-FE74-4403-A777-C8AA9B07A3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41BFF3-88A5-46FE-B6F7-F99634BF71CE}"/>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34012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D4A71-3561-4A67-80E2-BC8E783B73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14C706-3306-4901-8A37-B54D8E67ED88}"/>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4" name="页脚占位符 3">
            <a:extLst>
              <a:ext uri="{FF2B5EF4-FFF2-40B4-BE49-F238E27FC236}">
                <a16:creationId xmlns:a16="http://schemas.microsoft.com/office/drawing/2014/main" id="{9895EE7A-8896-4AF3-8B86-119C29C232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055647-1009-48BA-93F3-F54B5E3C39ED}"/>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9416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F01F86-454F-4938-9B8F-1E4F0090051E}"/>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3" name="页脚占位符 2">
            <a:extLst>
              <a:ext uri="{FF2B5EF4-FFF2-40B4-BE49-F238E27FC236}">
                <a16:creationId xmlns:a16="http://schemas.microsoft.com/office/drawing/2014/main" id="{B3B2B6D8-82A7-4034-8126-3718059DAA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A49352-B6B3-4D54-BBB2-DB32C01022F8}"/>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14360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16ACD-A21C-4A87-9FE2-9165BF3FF0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D0D860-96E4-49A9-BB65-531892E9A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78B4759-0A90-40DA-AA6D-251FA0DBC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20B7B4-9FF2-4265-A7B4-22982F01630B}"/>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78CC01FE-5F68-4BC2-A0D4-0749BEF2CF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5D7D1-B3F5-4012-ABDD-572424A8515D}"/>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3214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0D62B-F710-4A2A-8EAC-B51A87BC6C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439F5D-82A4-4273-A5B6-31127F4B0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193443-EF51-4281-BE28-B5833F9E3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A718E-2B15-414A-94E8-61E440793692}"/>
              </a:ext>
            </a:extLst>
          </p:cNvPr>
          <p:cNvSpPr>
            <a:spLocks noGrp="1"/>
          </p:cNvSpPr>
          <p:nvPr>
            <p:ph type="dt" sz="half" idx="10"/>
          </p:nvPr>
        </p:nvSpPr>
        <p:spPr/>
        <p:txBody>
          <a:bodyPr/>
          <a:lstStyle/>
          <a:p>
            <a:fld id="{8C031672-C01D-4C40-A6ED-7C0430329B94}" type="datetimeFigureOut">
              <a:rPr lang="zh-CN" altLang="en-US" smtClean="0"/>
              <a:t>2020/2/16</a:t>
            </a:fld>
            <a:endParaRPr lang="zh-CN" altLang="en-US"/>
          </a:p>
        </p:txBody>
      </p:sp>
      <p:sp>
        <p:nvSpPr>
          <p:cNvPr id="6" name="页脚占位符 5">
            <a:extLst>
              <a:ext uri="{FF2B5EF4-FFF2-40B4-BE49-F238E27FC236}">
                <a16:creationId xmlns:a16="http://schemas.microsoft.com/office/drawing/2014/main" id="{B9102F45-087E-4D50-BBCF-C38934E68B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C23185-EE51-4707-A21E-0743AB39E7A0}"/>
              </a:ext>
            </a:extLst>
          </p:cNvPr>
          <p:cNvSpPr>
            <a:spLocks noGrp="1"/>
          </p:cNvSpPr>
          <p:nvPr>
            <p:ph type="sldNum" sz="quarter" idx="12"/>
          </p:nvPr>
        </p:nvSpPr>
        <p:spPr/>
        <p:txBody>
          <a:body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125390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62D65D-AB2D-4ADE-B4DF-2A4168967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02F9EA-5366-4270-B6C3-FB0DB2433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983BC1-C720-49DD-A08C-E3F725926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31672-C01D-4C40-A6ED-7C0430329B94}" type="datetimeFigureOut">
              <a:rPr lang="zh-CN" altLang="en-US" smtClean="0"/>
              <a:t>2020/2/16</a:t>
            </a:fld>
            <a:endParaRPr lang="zh-CN" altLang="en-US"/>
          </a:p>
        </p:txBody>
      </p:sp>
      <p:sp>
        <p:nvSpPr>
          <p:cNvPr id="5" name="页脚占位符 4">
            <a:extLst>
              <a:ext uri="{FF2B5EF4-FFF2-40B4-BE49-F238E27FC236}">
                <a16:creationId xmlns:a16="http://schemas.microsoft.com/office/drawing/2014/main" id="{4B709EDF-184A-4554-82D6-5AE78A0F54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FF571F-1494-4DF6-8780-3D5F55D41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A484B-C719-4CE4-924F-1157142FC6BD}" type="slidenum">
              <a:rPr lang="zh-CN" altLang="en-US" smtClean="0"/>
              <a:t>‹#›</a:t>
            </a:fld>
            <a:endParaRPr lang="zh-CN" altLang="en-US"/>
          </a:p>
        </p:txBody>
      </p:sp>
    </p:spTree>
    <p:extLst>
      <p:ext uri="{BB962C8B-B14F-4D97-AF65-F5344CB8AC3E}">
        <p14:creationId xmlns:p14="http://schemas.microsoft.com/office/powerpoint/2010/main" val="1261625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000" i="1" dirty="0">
                <a:latin typeface="Times New Roman" panose="02020603050405020304" pitchFamily="18" charset="0"/>
                <a:cs typeface="Times New Roman" panose="02020603050405020304" pitchFamily="18" charset="0"/>
              </a:rPr>
              <a:t>Adventurous Dreaming Highflying Dragon</a:t>
            </a:r>
            <a:r>
              <a:rPr lang="en-US" altLang="zh-CN" sz="4000" dirty="0">
                <a:latin typeface="Times New Roman" panose="02020603050405020304" pitchFamily="18" charset="0"/>
                <a:cs typeface="Times New Roman" panose="02020603050405020304" pitchFamily="18" charset="0"/>
              </a:rPr>
              <a:t>:  A Full Body Game for Children with Attention Deficit Hyperactivity Disorder (ADHD) </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ISMAR 2014</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81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4.	This issue can be circumvented by using AR, which allows the user to see the real world, with virtual objects superimposed upon or composited with the real world.</a:t>
            </a:r>
          </a:p>
          <a:p>
            <a:r>
              <a:rPr lang="en-US" altLang="zh-CN" sz="2400" dirty="0">
                <a:latin typeface="Times New Roman" panose="02020603050405020304" pitchFamily="18" charset="0"/>
                <a:cs typeface="Times New Roman" panose="02020603050405020304" pitchFamily="18" charset="0"/>
              </a:rPr>
              <a:t>5.	 Interactive AR systems have already been successfully developed for rehabilitation of motor function of the arm and </a:t>
            </a:r>
            <a:r>
              <a:rPr lang="en-US" altLang="zh-CN" sz="2400">
                <a:latin typeface="Times New Roman" panose="02020603050405020304" pitchFamily="18" charset="0"/>
                <a:cs typeface="Times New Roman" panose="02020603050405020304" pitchFamily="18" charset="0"/>
              </a:rPr>
              <a:t>hand.</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6.	Research to date has not focused on the use of virtual environments for objective assessment of the type and severity of arm and hand dysfunction.</a:t>
            </a:r>
          </a:p>
        </p:txBody>
      </p:sp>
    </p:spTree>
    <p:extLst>
      <p:ext uri="{BB962C8B-B14F-4D97-AF65-F5344CB8AC3E}">
        <p14:creationId xmlns:p14="http://schemas.microsoft.com/office/powerpoint/2010/main" val="94040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Study Design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“Post Office Trouble” </a:t>
            </a:r>
            <a:r>
              <a:rPr lang="en-US" altLang="zh-CN" sz="2400" dirty="0">
                <a:latin typeface="Times New Roman" panose="02020603050405020304" pitchFamily="18" charset="0"/>
                <a:cs typeface="Times New Roman" panose="02020603050405020304" pitchFamily="18" charset="0"/>
              </a:rPr>
              <a:t>Game design</a:t>
            </a:r>
          </a:p>
          <a:p>
            <a:pPr lvl="1"/>
            <a:r>
              <a:rPr lang="en-US" altLang="zh-CN" sz="2200" dirty="0">
                <a:latin typeface="Times New Roman" panose="02020603050405020304" pitchFamily="18" charset="0"/>
                <a:cs typeface="Times New Roman" panose="02020603050405020304" pitchFamily="18" charset="0"/>
              </a:rPr>
              <a:t>(1) Hardware: AIRO II HMD, Kinect, Intel RealSense F200.</a:t>
            </a:r>
          </a:p>
          <a:p>
            <a:pPr lvl="1"/>
            <a:r>
              <a:rPr lang="en-US" altLang="zh-CN" sz="2200" dirty="0">
                <a:latin typeface="Times New Roman" panose="02020603050405020304" pitchFamily="18" charset="0"/>
                <a:cs typeface="Times New Roman" panose="02020603050405020304" pitchFamily="18" charset="0"/>
              </a:rPr>
              <a:t>(2) Software: Unity3D</a:t>
            </a:r>
          </a:p>
          <a:p>
            <a:pPr lvl="1"/>
            <a:r>
              <a:rPr lang="en-US" altLang="zh-CN" sz="2200" dirty="0">
                <a:latin typeface="Times New Roman" panose="02020603050405020304" pitchFamily="18" charset="0"/>
                <a:cs typeface="Times New Roman" panose="02020603050405020304" pitchFamily="18" charset="0"/>
              </a:rPr>
              <a:t>(3) The game puts a player in the position of a post office worker who has to sort packages and put them into the target boxes.</a:t>
            </a:r>
          </a:p>
          <a:p>
            <a:pPr lvl="1"/>
            <a:r>
              <a:rPr lang="en-US" altLang="zh-CN" sz="2200" dirty="0">
                <a:latin typeface="Times New Roman" panose="02020603050405020304" pitchFamily="18" charset="0"/>
                <a:cs typeface="Times New Roman" panose="02020603050405020304" pitchFamily="18" charset="0"/>
              </a:rPr>
              <a:t>(4) In each round (three rounds in total) the patient should to grasp the package that appears in the </a:t>
            </a:r>
            <a:r>
              <a:rPr lang="en-US" altLang="zh-CN" sz="2200" dirty="0" err="1">
                <a:latin typeface="Times New Roman" panose="02020603050405020304" pitchFamily="18" charset="0"/>
                <a:cs typeface="Times New Roman" panose="02020603050405020304" pitchFamily="18" charset="0"/>
              </a:rPr>
              <a:t>centre</a:t>
            </a:r>
            <a:r>
              <a:rPr lang="en-US" altLang="zh-CN" sz="2200" dirty="0">
                <a:latin typeface="Times New Roman" panose="02020603050405020304" pitchFamily="18" charset="0"/>
                <a:cs typeface="Times New Roman" panose="02020603050405020304" pitchFamily="18" charset="0"/>
              </a:rPr>
              <a:t> of the marker (using the thumb and index finger) and move it towards its correct destination box.</a:t>
            </a:r>
          </a:p>
          <a:p>
            <a:pPr lvl="1"/>
            <a:r>
              <a:rPr lang="en-US" altLang="zh-CN" sz="2200" dirty="0">
                <a:latin typeface="Times New Roman" panose="02020603050405020304" pitchFamily="18" charset="0"/>
                <a:cs typeface="Times New Roman" panose="02020603050405020304" pitchFamily="18" charset="0"/>
              </a:rPr>
              <a:t>(5) The “correct” destination box is determined by the image displayed on the side of the package that initially faced the user or the color of the package.</a:t>
            </a:r>
          </a:p>
        </p:txBody>
      </p:sp>
    </p:spTree>
    <p:extLst>
      <p:ext uri="{BB962C8B-B14F-4D97-AF65-F5344CB8AC3E}">
        <p14:creationId xmlns:p14="http://schemas.microsoft.com/office/powerpoint/2010/main" val="8866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D3F092-0F74-40B6-A76B-77CAD0A68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11" y="1726986"/>
            <a:ext cx="10550178" cy="3404027"/>
          </a:xfrm>
          <a:prstGeom prst="rect">
            <a:avLst/>
          </a:prstGeom>
        </p:spPr>
      </p:pic>
    </p:spTree>
    <p:extLst>
      <p:ext uri="{BB962C8B-B14F-4D97-AF65-F5344CB8AC3E}">
        <p14:creationId xmlns:p14="http://schemas.microsoft.com/office/powerpoint/2010/main" val="97783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16B4597-3EA6-40E0-94BC-9FC5AC3CD918}"/>
              </a:ext>
            </a:extLst>
          </p:cNvPr>
          <p:cNvPicPr>
            <a:picLocks noChangeAspect="1"/>
          </p:cNvPicPr>
          <p:nvPr/>
        </p:nvPicPr>
        <p:blipFill rotWithShape="1">
          <a:blip r:embed="rId2">
            <a:extLst>
              <a:ext uri="{28A0092B-C50C-407E-A947-70E740481C1C}">
                <a14:useLocalDpi xmlns:a14="http://schemas.microsoft.com/office/drawing/2010/main" val="0"/>
              </a:ext>
            </a:extLst>
          </a:blip>
          <a:srcRect l="12993" b="10238"/>
          <a:stretch/>
        </p:blipFill>
        <p:spPr>
          <a:xfrm>
            <a:off x="3104303" y="1457461"/>
            <a:ext cx="5983394" cy="3943078"/>
          </a:xfrm>
          <a:prstGeom prst="rect">
            <a:avLst/>
          </a:prstGeom>
        </p:spPr>
      </p:pic>
    </p:spTree>
    <p:extLst>
      <p:ext uri="{BB962C8B-B14F-4D97-AF65-F5344CB8AC3E}">
        <p14:creationId xmlns:p14="http://schemas.microsoft.com/office/powerpoint/2010/main" val="69481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Study Design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Participants </a:t>
            </a:r>
          </a:p>
          <a:p>
            <a:pPr lvl="1"/>
            <a:r>
              <a:rPr lang="en-US" altLang="zh-CN" sz="2200" dirty="0">
                <a:latin typeface="Times New Roman" panose="02020603050405020304" pitchFamily="18" charset="0"/>
                <a:cs typeface="Times New Roman" panose="02020603050405020304" pitchFamily="18" charset="0"/>
              </a:rPr>
              <a:t>(1) 10 PD patients(scoring 1 to 3 on the item “block 5 cm” of the Action Research Arm Test)</a:t>
            </a:r>
          </a:p>
          <a:p>
            <a:pPr lvl="1"/>
            <a:r>
              <a:rPr lang="en-US" altLang="zh-CN" sz="2200" dirty="0">
                <a:latin typeface="Times New Roman" panose="02020603050405020304" pitchFamily="18" charset="0"/>
                <a:cs typeface="Times New Roman" panose="02020603050405020304" pitchFamily="18" charset="0"/>
              </a:rPr>
              <a:t>(2) 10 stroke patients(Time since infarct or </a:t>
            </a:r>
            <a:r>
              <a:rPr lang="en-US" altLang="zh-CN" sz="2200" dirty="0" err="1">
                <a:latin typeface="Times New Roman" panose="02020603050405020304" pitchFamily="18" charset="0"/>
                <a:cs typeface="Times New Roman" panose="02020603050405020304" pitchFamily="18" charset="0"/>
              </a:rPr>
              <a:t>haemorrhage</a:t>
            </a:r>
            <a:r>
              <a:rPr lang="en-US" altLang="zh-CN" sz="2200" dirty="0">
                <a:latin typeface="Times New Roman" panose="02020603050405020304" pitchFamily="18" charset="0"/>
                <a:cs typeface="Times New Roman" panose="02020603050405020304" pitchFamily="18" charset="0"/>
              </a:rPr>
              <a:t> ranged from 1 to 8 years)</a:t>
            </a:r>
          </a:p>
          <a:p>
            <a:pPr lvl="1"/>
            <a:r>
              <a:rPr lang="en-US" altLang="zh-CN" sz="2200" dirty="0">
                <a:latin typeface="Times New Roman" panose="02020603050405020304" pitchFamily="18" charset="0"/>
                <a:cs typeface="Times New Roman" panose="02020603050405020304" pitchFamily="18" charset="0"/>
              </a:rPr>
              <a:t>(3) None of the participants had used a HMD before and they had no experience with a natural user interface(NUI).</a:t>
            </a:r>
          </a:p>
        </p:txBody>
      </p:sp>
    </p:spTree>
    <p:extLst>
      <p:ext uri="{BB962C8B-B14F-4D97-AF65-F5344CB8AC3E}">
        <p14:creationId xmlns:p14="http://schemas.microsoft.com/office/powerpoint/2010/main" val="79179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Study Design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3.	Outcome measure </a:t>
            </a:r>
          </a:p>
          <a:p>
            <a:pPr lvl="1"/>
            <a:r>
              <a:rPr lang="en-US" altLang="zh-CN" sz="2200" dirty="0">
                <a:latin typeface="Times New Roman" panose="02020603050405020304" pitchFamily="18" charset="0"/>
                <a:cs typeface="Times New Roman" panose="02020603050405020304" pitchFamily="18" charset="0"/>
              </a:rPr>
              <a:t>(1) NASA-TLX Questionnaire (task load)</a:t>
            </a:r>
          </a:p>
          <a:p>
            <a:pPr lvl="1"/>
            <a:r>
              <a:rPr lang="en-US" altLang="zh-CN" sz="2200" dirty="0">
                <a:latin typeface="Times New Roman" panose="02020603050405020304" pitchFamily="18" charset="0"/>
                <a:cs typeface="Times New Roman" panose="02020603050405020304" pitchFamily="18" charset="0"/>
              </a:rPr>
              <a:t>(2) System Usability Scale (the usability of our AR system)</a:t>
            </a:r>
          </a:p>
          <a:p>
            <a:pPr lvl="1"/>
            <a:r>
              <a:rPr lang="en-US" altLang="zh-CN" sz="2200" dirty="0">
                <a:latin typeface="Times New Roman" panose="02020603050405020304" pitchFamily="18" charset="0"/>
                <a:cs typeface="Times New Roman" panose="02020603050405020304" pitchFamily="18" charset="0"/>
              </a:rPr>
              <a:t>(3) Game Experience Questionnaire (engagement of the participants)</a:t>
            </a:r>
          </a:p>
          <a:p>
            <a:pPr lvl="1"/>
            <a:r>
              <a:rPr lang="en-US" altLang="zh-CN" sz="2200" dirty="0">
                <a:latin typeface="Times New Roman" panose="02020603050405020304" pitchFamily="18" charset="0"/>
                <a:cs typeface="Times New Roman" panose="02020603050405020304" pitchFamily="18" charset="0"/>
              </a:rPr>
              <a:t>(4) </a:t>
            </a:r>
            <a:r>
              <a:rPr lang="en-US" altLang="zh-CN" sz="2200" dirty="0" err="1">
                <a:latin typeface="Times New Roman" panose="02020603050405020304" pitchFamily="18" charset="0"/>
                <a:cs typeface="Times New Roman" panose="02020603050405020304" pitchFamily="18" charset="0"/>
              </a:rPr>
              <a:t>timeInteraction</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timeNoInteraction</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timeHandLost</a:t>
            </a:r>
            <a:r>
              <a:rPr lang="en-US" altLang="zh-CN" sz="2200" dirty="0">
                <a:latin typeface="Times New Roman" panose="02020603050405020304" pitchFamily="18" charset="0"/>
                <a:cs typeface="Times New Roman" panose="02020603050405020304" pitchFamily="18" charset="0"/>
              </a:rPr>
              <a:t> (task performance and execution in AR)</a:t>
            </a:r>
          </a:p>
          <a:p>
            <a:pPr lvl="1"/>
            <a:r>
              <a:rPr lang="en-US" altLang="zh-CN" sz="2200" dirty="0">
                <a:latin typeface="Times New Roman" panose="02020603050405020304" pitchFamily="18" charset="0"/>
                <a:cs typeface="Times New Roman" panose="02020603050405020304" pitchFamily="18" charset="0"/>
              </a:rPr>
              <a:t>(5) 3D positional of “body points” and “hand joints” (movement characteristics)</a:t>
            </a:r>
          </a:p>
          <a:p>
            <a:pPr lvl="1"/>
            <a:r>
              <a:rPr lang="en-US" altLang="zh-CN" sz="2200" dirty="0">
                <a:latin typeface="Times New Roman" panose="02020603050405020304" pitchFamily="18" charset="0"/>
                <a:cs typeface="Times New Roman" panose="02020603050405020304" pitchFamily="18" charset="0"/>
              </a:rPr>
              <a:t>(6) Total duration (the reaching movement in AR and the real world)</a:t>
            </a:r>
          </a:p>
          <a:p>
            <a:pPr lvl="1"/>
            <a:r>
              <a:rPr lang="en-US" altLang="zh-CN" sz="2200" dirty="0">
                <a:latin typeface="Times New Roman" panose="02020603050405020304" pitchFamily="18" charset="0"/>
                <a:cs typeface="Times New Roman" panose="02020603050405020304" pitchFamily="18" charset="0"/>
              </a:rPr>
              <a:t>(7) The elbow angle(the angle between the upper arm and the lower arm) and the upper arm angle(the angle of the upper arm relative to the horizontal plane)</a:t>
            </a:r>
          </a:p>
          <a:p>
            <a:pPr lvl="1"/>
            <a:r>
              <a:rPr lang="en-US" altLang="zh-CN" sz="2200" dirty="0">
                <a:latin typeface="Times New Roman" panose="02020603050405020304" pitchFamily="18" charset="0"/>
                <a:cs typeface="Times New Roman" panose="02020603050405020304" pitchFamily="18" charset="0"/>
              </a:rPr>
              <a:t>(8) The maximum absolute angular velocity of the elbow and upper arm</a:t>
            </a:r>
          </a:p>
          <a:p>
            <a:pPr lvl="1"/>
            <a:r>
              <a:rPr lang="en-US" altLang="zh-CN" sz="2200" dirty="0">
                <a:latin typeface="Times New Roman" panose="02020603050405020304" pitchFamily="18" charset="0"/>
                <a:cs typeface="Times New Roman" panose="02020603050405020304" pitchFamily="18" charset="0"/>
              </a:rPr>
              <a:t>(9) The maximum absolute velocity of the wrist and trunk</a:t>
            </a:r>
          </a:p>
        </p:txBody>
      </p:sp>
    </p:spTree>
    <p:extLst>
      <p:ext uri="{BB962C8B-B14F-4D97-AF65-F5344CB8AC3E}">
        <p14:creationId xmlns:p14="http://schemas.microsoft.com/office/powerpoint/2010/main" val="19485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Study Design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3.	Outcome measure </a:t>
            </a:r>
          </a:p>
          <a:p>
            <a:pPr lvl="1"/>
            <a:r>
              <a:rPr lang="en-US" altLang="zh-CN" sz="2200" dirty="0">
                <a:latin typeface="Times New Roman" panose="02020603050405020304" pitchFamily="18" charset="0"/>
                <a:cs typeface="Times New Roman" panose="02020603050405020304" pitchFamily="18" charset="0"/>
              </a:rPr>
              <a:t>(10) The total length of the trajectory </a:t>
            </a:r>
            <a:r>
              <a:rPr lang="en-US" altLang="zh-CN" sz="2200" dirty="0" err="1">
                <a:latin typeface="Times New Roman" panose="02020603050405020304" pitchFamily="18" charset="0"/>
                <a:cs typeface="Times New Roman" panose="02020603050405020304" pitchFamily="18" charset="0"/>
              </a:rPr>
              <a:t>transversed</a:t>
            </a:r>
            <a:r>
              <a:rPr lang="en-US" altLang="zh-CN" sz="2200" dirty="0">
                <a:latin typeface="Times New Roman" panose="02020603050405020304" pitchFamily="18" charset="0"/>
                <a:cs typeface="Times New Roman" panose="02020603050405020304" pitchFamily="18" charset="0"/>
              </a:rPr>
              <a:t> by the wrist(the “directness” of the movement from start to target position)</a:t>
            </a:r>
          </a:p>
          <a:p>
            <a:pPr lvl="1"/>
            <a:r>
              <a:rPr lang="en-US" altLang="zh-CN" sz="2200" dirty="0">
                <a:latin typeface="Times New Roman" panose="02020603050405020304" pitchFamily="18" charset="0"/>
                <a:cs typeface="Times New Roman" panose="02020603050405020304" pitchFamily="18" charset="0"/>
              </a:rPr>
              <a:t>(11) The linear distance between the tip of the thumb and the index finger</a:t>
            </a:r>
          </a:p>
          <a:p>
            <a:pPr lvl="1"/>
            <a:r>
              <a:rPr lang="en-US" altLang="zh-CN" sz="2200" dirty="0">
                <a:latin typeface="Times New Roman" panose="02020603050405020304" pitchFamily="18" charset="0"/>
                <a:cs typeface="Times New Roman" panose="02020603050405020304" pitchFamily="18" charset="0"/>
              </a:rPr>
              <a:t>(12) Trunk displacement</a:t>
            </a:r>
          </a:p>
          <a:p>
            <a:pPr lvl="1"/>
            <a:r>
              <a:rPr lang="en-US" altLang="zh-CN" sz="2200" dirty="0">
                <a:latin typeface="Times New Roman" panose="02020603050405020304" pitchFamily="18" charset="0"/>
                <a:cs typeface="Times New Roman" panose="02020603050405020304" pitchFamily="18" charset="0"/>
              </a:rPr>
              <a:t>(13) The number of packages moved into the correct destination box(performance)</a:t>
            </a:r>
          </a:p>
        </p:txBody>
      </p:sp>
    </p:spTree>
    <p:extLst>
      <p:ext uri="{BB962C8B-B14F-4D97-AF65-F5344CB8AC3E}">
        <p14:creationId xmlns:p14="http://schemas.microsoft.com/office/powerpoint/2010/main" val="14334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Study Design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4.	Conditions</a:t>
            </a:r>
          </a:p>
          <a:p>
            <a:pPr lvl="1"/>
            <a:r>
              <a:rPr lang="en-US" altLang="zh-CN" sz="2000" dirty="0">
                <a:latin typeface="Times New Roman" panose="02020603050405020304" pitchFamily="18" charset="0"/>
                <a:cs typeface="Times New Roman" panose="02020603050405020304" pitchFamily="18" charset="0"/>
              </a:rPr>
              <a:t>(1) Study was conducted in 4 conditions and real world.</a:t>
            </a:r>
          </a:p>
        </p:txBody>
      </p:sp>
      <p:pic>
        <p:nvPicPr>
          <p:cNvPr id="5" name="图片 4">
            <a:extLst>
              <a:ext uri="{FF2B5EF4-FFF2-40B4-BE49-F238E27FC236}">
                <a16:creationId xmlns:a16="http://schemas.microsoft.com/office/drawing/2014/main" id="{EB73B350-8454-45C7-AF8F-31D187DFD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791" y="3187847"/>
            <a:ext cx="8009023" cy="2857845"/>
          </a:xfrm>
          <a:prstGeom prst="rect">
            <a:avLst/>
          </a:prstGeom>
        </p:spPr>
      </p:pic>
    </p:spTree>
    <p:extLst>
      <p:ext uri="{BB962C8B-B14F-4D97-AF65-F5344CB8AC3E}">
        <p14:creationId xmlns:p14="http://schemas.microsoft.com/office/powerpoint/2010/main" val="215156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AE02A6D-1A7A-4425-B9FE-19C3781F9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322" y="1162210"/>
            <a:ext cx="5171355" cy="4533580"/>
          </a:xfrm>
          <a:prstGeom prst="rect">
            <a:avLst/>
          </a:prstGeom>
        </p:spPr>
      </p:pic>
    </p:spTree>
    <p:extLst>
      <p:ext uri="{BB962C8B-B14F-4D97-AF65-F5344CB8AC3E}">
        <p14:creationId xmlns:p14="http://schemas.microsoft.com/office/powerpoint/2010/main" val="124421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For all AR conditions, usability scores of individual patients and </a:t>
            </a:r>
            <a:r>
              <a:rPr lang="en-US" altLang="zh-CN" sz="2400" b="1" dirty="0">
                <a:latin typeface="Times New Roman" panose="02020603050405020304" pitchFamily="18" charset="0"/>
                <a:cs typeface="Times New Roman" panose="02020603050405020304" pitchFamily="18" charset="0"/>
              </a:rPr>
              <a:t>significant correlations</a:t>
            </a:r>
            <a:r>
              <a:rPr lang="en-US" altLang="zh-CN" sz="2400" dirty="0">
                <a:latin typeface="Times New Roman" panose="02020603050405020304" pitchFamily="18" charset="0"/>
                <a:cs typeface="Times New Roman" panose="02020603050405020304" pitchFamily="18" charset="0"/>
              </a:rPr>
              <a:t> between usability and GEQ.</a:t>
            </a:r>
          </a:p>
          <a:p>
            <a:r>
              <a:rPr lang="en-US" altLang="zh-CN" sz="2400" dirty="0">
                <a:latin typeface="Times New Roman" panose="02020603050405020304" pitchFamily="18" charset="0"/>
                <a:cs typeface="Times New Roman" panose="02020603050405020304" pitchFamily="18" charset="0"/>
              </a:rPr>
              <a:t>2.	As 76% of the SUS scores in Table 3 are below the threshold value 68, usability still </a:t>
            </a:r>
            <a:r>
              <a:rPr lang="en-US" altLang="zh-CN" sz="2400" b="1" dirty="0">
                <a:latin typeface="Times New Roman" panose="02020603050405020304" pitchFamily="18" charset="0"/>
                <a:cs typeface="Times New Roman" panose="02020603050405020304" pitchFamily="18" charset="0"/>
              </a:rPr>
              <a:t>needs to be improved</a:t>
            </a: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231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The Diagnostic and Statistical Manual of Mental Disorders (DSM-IV-TR) reports that 3-7% of school-aged children have ADHD.</a:t>
            </a:r>
          </a:p>
          <a:p>
            <a:r>
              <a:rPr lang="en-US" altLang="zh-CN" sz="2400" dirty="0">
                <a:latin typeface="Times New Roman" panose="02020603050405020304" pitchFamily="18" charset="0"/>
                <a:cs typeface="Times New Roman" panose="02020603050405020304" pitchFamily="18" charset="0"/>
              </a:rPr>
              <a:t>2.	It is generally accepted that problems with directing and managing attention can impair brain development, task performance in daily living, affect regulation and social functioning.</a:t>
            </a:r>
          </a:p>
          <a:p>
            <a:r>
              <a:rPr lang="en-US" altLang="zh-CN" sz="2400" dirty="0">
                <a:latin typeface="Times New Roman" panose="02020603050405020304" pitchFamily="18" charset="0"/>
                <a:cs typeface="Times New Roman" panose="02020603050405020304" pitchFamily="18" charset="0"/>
              </a:rPr>
              <a:t>3.	Exercise and play-oriented interventions could improve functioning and decrease symptoms.</a:t>
            </a:r>
          </a:p>
          <a:p>
            <a:r>
              <a:rPr lang="en-US" altLang="zh-CN" sz="2400" dirty="0">
                <a:latin typeface="Times New Roman" panose="02020603050405020304" pitchFamily="18" charset="0"/>
                <a:cs typeface="Times New Roman" panose="02020603050405020304" pitchFamily="18" charset="0"/>
              </a:rPr>
              <a:t>4.	The design objective for all game-related tasks in this project is to maintain attention while players use different body gestures to control the main character in the game.</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35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802EB03-218E-4618-A803-5D8F10A6F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426" y="570875"/>
            <a:ext cx="4795148" cy="5716249"/>
          </a:xfrm>
          <a:prstGeom prst="rect">
            <a:avLst/>
          </a:prstGeom>
        </p:spPr>
      </p:pic>
    </p:spTree>
    <p:extLst>
      <p:ext uri="{BB962C8B-B14F-4D97-AF65-F5344CB8AC3E}">
        <p14:creationId xmlns:p14="http://schemas.microsoft.com/office/powerpoint/2010/main" val="197873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9FDB792-D10E-4E3F-8C85-C327D302B2AE}"/>
              </a:ext>
            </a:extLst>
          </p:cNvPr>
          <p:cNvPicPr>
            <a:picLocks noChangeAspect="1"/>
          </p:cNvPicPr>
          <p:nvPr/>
        </p:nvPicPr>
        <p:blipFill rotWithShape="1">
          <a:blip r:embed="rId2">
            <a:extLst>
              <a:ext uri="{28A0092B-C50C-407E-A947-70E740481C1C}">
                <a14:useLocalDpi xmlns:a14="http://schemas.microsoft.com/office/drawing/2010/main" val="0"/>
              </a:ext>
            </a:extLst>
          </a:blip>
          <a:srcRect b="13722"/>
          <a:stretch/>
        </p:blipFill>
        <p:spPr>
          <a:xfrm>
            <a:off x="2224975" y="1161974"/>
            <a:ext cx="7742049" cy="4534051"/>
          </a:xfrm>
          <a:prstGeom prst="rect">
            <a:avLst/>
          </a:prstGeom>
        </p:spPr>
      </p:pic>
    </p:spTree>
    <p:extLst>
      <p:ext uri="{BB962C8B-B14F-4D97-AF65-F5344CB8AC3E}">
        <p14:creationId xmlns:p14="http://schemas.microsoft.com/office/powerpoint/2010/main" val="2495102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3.	The use of an image-based puzzle (instead of colors) thus had </a:t>
            </a:r>
            <a:r>
              <a:rPr lang="en-US" altLang="zh-CN" sz="2400" b="1" dirty="0">
                <a:latin typeface="Times New Roman" panose="02020603050405020304" pitchFamily="18" charset="0"/>
                <a:cs typeface="Times New Roman" panose="02020603050405020304" pitchFamily="18" charset="0"/>
              </a:rPr>
              <a:t>no significant </a:t>
            </a:r>
            <a:r>
              <a:rPr lang="en-US" altLang="zh-CN" sz="2400" dirty="0">
                <a:latin typeface="Times New Roman" panose="02020603050405020304" pitchFamily="18" charset="0"/>
                <a:cs typeface="Times New Roman" panose="02020603050405020304" pitchFamily="18" charset="0"/>
              </a:rPr>
              <a:t>effect on movement characteristics.</a:t>
            </a:r>
          </a:p>
          <a:p>
            <a:r>
              <a:rPr lang="en-US" altLang="zh-CN" sz="2400" dirty="0">
                <a:latin typeface="Times New Roman" panose="02020603050405020304" pitchFamily="18" charset="0"/>
                <a:cs typeface="Times New Roman" panose="02020603050405020304" pitchFamily="18" charset="0"/>
              </a:rPr>
              <a:t>4.	Movements in AR took </a:t>
            </a:r>
            <a:r>
              <a:rPr lang="en-US" altLang="zh-CN" sz="2400" b="1" dirty="0">
                <a:latin typeface="Times New Roman" panose="02020603050405020304" pitchFamily="18" charset="0"/>
                <a:cs typeface="Times New Roman" panose="02020603050405020304" pitchFamily="18" charset="0"/>
              </a:rPr>
              <a:t>much longer </a:t>
            </a:r>
            <a:r>
              <a:rPr lang="en-US" altLang="zh-CN" sz="2400" dirty="0">
                <a:latin typeface="Times New Roman" panose="02020603050405020304" pitchFamily="18" charset="0"/>
                <a:cs typeface="Times New Roman" panose="02020603050405020304" pitchFamily="18" charset="0"/>
              </a:rPr>
              <a:t>than in the real world and were associated with </a:t>
            </a:r>
            <a:r>
              <a:rPr lang="en-US" altLang="zh-CN" sz="2400" b="1" dirty="0">
                <a:latin typeface="Times New Roman" panose="02020603050405020304" pitchFamily="18" charset="0"/>
                <a:cs typeface="Times New Roman" panose="02020603050405020304" pitchFamily="18" charset="0"/>
              </a:rPr>
              <a:t>lower</a:t>
            </a:r>
            <a:r>
              <a:rPr lang="en-US" altLang="zh-CN" sz="2400" dirty="0">
                <a:latin typeface="Times New Roman" panose="02020603050405020304" pitchFamily="18" charset="0"/>
                <a:cs typeface="Times New Roman" panose="02020603050405020304" pitchFamily="18" charset="0"/>
              </a:rPr>
              <a:t> maximum velocity of the upper arm, wrist and trunk.</a:t>
            </a:r>
          </a:p>
          <a:p>
            <a:r>
              <a:rPr lang="en-US" altLang="zh-CN" sz="2400" dirty="0">
                <a:latin typeface="Times New Roman" panose="02020603050405020304" pitchFamily="18" charset="0"/>
                <a:cs typeface="Times New Roman" panose="02020603050405020304" pitchFamily="18" charset="0"/>
              </a:rPr>
              <a:t>5.	</a:t>
            </a:r>
            <a:r>
              <a:rPr lang="en-US" altLang="zh-CN" sz="2400" b="1" dirty="0">
                <a:latin typeface="Times New Roman" panose="02020603050405020304" pitchFamily="18" charset="0"/>
                <a:cs typeface="Times New Roman" panose="02020603050405020304" pitchFamily="18" charset="0"/>
              </a:rPr>
              <a:t>No significant</a:t>
            </a:r>
            <a:r>
              <a:rPr lang="en-US" altLang="zh-CN" sz="2400" dirty="0">
                <a:latin typeface="Times New Roman" panose="02020603050405020304" pitchFamily="18" charset="0"/>
                <a:cs typeface="Times New Roman" panose="02020603050405020304" pitchFamily="18" charset="0"/>
              </a:rPr>
              <a:t> correlations were observed between characteristics of movements in AR C1 and movements in the real world. </a:t>
            </a:r>
          </a:p>
          <a:p>
            <a:r>
              <a:rPr lang="en-US" altLang="zh-CN" sz="2400" dirty="0">
                <a:latin typeface="Times New Roman" panose="02020603050405020304" pitchFamily="18" charset="0"/>
                <a:cs typeface="Times New Roman" panose="02020603050405020304" pitchFamily="18" charset="0"/>
              </a:rPr>
              <a:t>6.	For the both patients, providing visual feedback for the hand helped them to have </a:t>
            </a:r>
            <a:r>
              <a:rPr lang="en-US" altLang="zh-CN" sz="2400" b="1" dirty="0">
                <a:latin typeface="Times New Roman" panose="02020603050405020304" pitchFamily="18" charset="0"/>
                <a:cs typeface="Times New Roman" panose="02020603050405020304" pitchFamily="18" charset="0"/>
              </a:rPr>
              <a:t>better</a:t>
            </a:r>
            <a:r>
              <a:rPr lang="en-US" altLang="zh-CN" sz="2400" dirty="0">
                <a:latin typeface="Times New Roman" panose="02020603050405020304" pitchFamily="18" charset="0"/>
                <a:cs typeface="Times New Roman" panose="02020603050405020304" pitchFamily="18" charset="0"/>
              </a:rPr>
              <a:t> hand recognition.</a:t>
            </a:r>
          </a:p>
        </p:txBody>
      </p:sp>
    </p:spTree>
    <p:extLst>
      <p:ext uri="{BB962C8B-B14F-4D97-AF65-F5344CB8AC3E}">
        <p14:creationId xmlns:p14="http://schemas.microsoft.com/office/powerpoint/2010/main" val="16396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D27052-D6C8-409A-8145-D0C4EF281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033" y="1170556"/>
            <a:ext cx="8807933" cy="4516888"/>
          </a:xfrm>
          <a:prstGeom prst="rect">
            <a:avLst/>
          </a:prstGeom>
        </p:spPr>
      </p:pic>
    </p:spTree>
    <p:extLst>
      <p:ext uri="{BB962C8B-B14F-4D97-AF65-F5344CB8AC3E}">
        <p14:creationId xmlns:p14="http://schemas.microsoft.com/office/powerpoint/2010/main" val="1402865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DC95EF-4AEE-4CD0-971D-C8C7C57FE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072" y="837944"/>
            <a:ext cx="8849856" cy="5182112"/>
          </a:xfrm>
          <a:prstGeom prst="rect">
            <a:avLst/>
          </a:prstGeom>
        </p:spPr>
      </p:pic>
    </p:spTree>
    <p:extLst>
      <p:ext uri="{BB962C8B-B14F-4D97-AF65-F5344CB8AC3E}">
        <p14:creationId xmlns:p14="http://schemas.microsoft.com/office/powerpoint/2010/main" val="4851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A comparison of movement characteristics revealed that moving a real object was more targeted and took </a:t>
            </a:r>
            <a:r>
              <a:rPr lang="en-US" altLang="zh-CN" sz="2400" b="1" dirty="0">
                <a:latin typeface="Times New Roman" panose="02020603050405020304" pitchFamily="18" charset="0"/>
                <a:cs typeface="Times New Roman" panose="02020603050405020304" pitchFamily="18" charset="0"/>
              </a:rPr>
              <a:t>less</a:t>
            </a:r>
            <a:r>
              <a:rPr lang="en-US" altLang="zh-CN" sz="2400" dirty="0">
                <a:latin typeface="Times New Roman" panose="02020603050405020304" pitchFamily="18" charset="0"/>
                <a:cs typeface="Times New Roman" panose="02020603050405020304" pitchFamily="18" charset="0"/>
              </a:rPr>
              <a:t> time than moving a virtual object.</a:t>
            </a:r>
          </a:p>
          <a:p>
            <a:r>
              <a:rPr lang="en-US" altLang="zh-CN" sz="2400" dirty="0">
                <a:latin typeface="Times New Roman" panose="02020603050405020304" pitchFamily="18" charset="0"/>
                <a:cs typeface="Times New Roman" panose="02020603050405020304" pitchFamily="18" charset="0"/>
              </a:rPr>
              <a:t>2.	</a:t>
            </a:r>
            <a:r>
              <a:rPr lang="en-US" altLang="zh-CN" sz="2400" b="1" dirty="0">
                <a:latin typeface="Times New Roman" panose="02020603050405020304" pitchFamily="18" charset="0"/>
                <a:cs typeface="Times New Roman" panose="02020603050405020304" pitchFamily="18" charset="0"/>
              </a:rPr>
              <a:t>No significant </a:t>
            </a:r>
            <a:r>
              <a:rPr lang="en-US" altLang="zh-CN" sz="2400" dirty="0">
                <a:latin typeface="Times New Roman" panose="02020603050405020304" pitchFamily="18" charset="0"/>
                <a:cs typeface="Times New Roman" panose="02020603050405020304" pitchFamily="18" charset="0"/>
              </a:rPr>
              <a:t>correlations were observed between characteristics of movements in AR and movements in the real world. </a:t>
            </a:r>
          </a:p>
          <a:p>
            <a:r>
              <a:rPr lang="en-US" altLang="zh-CN" sz="2400" dirty="0">
                <a:latin typeface="Times New Roman" panose="02020603050405020304" pitchFamily="18" charset="0"/>
                <a:cs typeface="Times New Roman" panose="02020603050405020304" pitchFamily="18" charset="0"/>
              </a:rPr>
              <a:t>3.	Despite usability issues mainly due to non-robust hand tracking, the patients were </a:t>
            </a:r>
            <a:r>
              <a:rPr lang="en-US" altLang="zh-CN" sz="2400" b="1" dirty="0">
                <a:latin typeface="Times New Roman" panose="02020603050405020304" pitchFamily="18" charset="0"/>
                <a:cs typeface="Times New Roman" panose="02020603050405020304" pitchFamily="18" charset="0"/>
              </a:rPr>
              <a:t>moderately engaged </a:t>
            </a:r>
            <a:r>
              <a:rPr lang="en-US" altLang="zh-CN" sz="2400" dirty="0">
                <a:latin typeface="Times New Roman" panose="02020603050405020304" pitchFamily="18" charset="0"/>
                <a:cs typeface="Times New Roman" panose="02020603050405020304" pitchFamily="18" charset="0"/>
              </a:rPr>
              <a:t>while playing the AR game.</a:t>
            </a:r>
          </a:p>
          <a:p>
            <a:r>
              <a:rPr lang="en-US" altLang="zh-CN" sz="2400" dirty="0">
                <a:latin typeface="Times New Roman" panose="02020603050405020304" pitchFamily="18" charset="0"/>
                <a:cs typeface="Times New Roman" panose="02020603050405020304" pitchFamily="18" charset="0"/>
              </a:rPr>
              <a:t>4.	AR game may be </a:t>
            </a:r>
            <a:r>
              <a:rPr lang="en-US" altLang="zh-CN" sz="2400" b="1" dirty="0">
                <a:latin typeface="Times New Roman" panose="02020603050405020304" pitchFamily="18" charset="0"/>
                <a:cs typeface="Times New Roman" panose="02020603050405020304" pitchFamily="18" charset="0"/>
              </a:rPr>
              <a:t>suitable</a:t>
            </a:r>
            <a:r>
              <a:rPr lang="en-US" altLang="zh-CN" sz="2400" dirty="0">
                <a:latin typeface="Times New Roman" panose="02020603050405020304" pitchFamily="18" charset="0"/>
                <a:cs typeface="Times New Roman" panose="02020603050405020304" pitchFamily="18" charset="0"/>
              </a:rPr>
              <a:t> for assessing the hand and arm function of mildly affected patients if usability can be further improved.</a:t>
            </a:r>
          </a:p>
        </p:txBody>
      </p:sp>
    </p:spTree>
    <p:extLst>
      <p:ext uri="{BB962C8B-B14F-4D97-AF65-F5344CB8AC3E}">
        <p14:creationId xmlns:p14="http://schemas.microsoft.com/office/powerpoint/2010/main" val="3926612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Limitations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The usability of our AR system was relatively low.</a:t>
            </a:r>
          </a:p>
          <a:p>
            <a:r>
              <a:rPr lang="en-US" altLang="zh-CN" sz="2400" dirty="0">
                <a:latin typeface="Times New Roman" panose="02020603050405020304" pitchFamily="18" charset="0"/>
                <a:cs typeface="Times New Roman" panose="02020603050405020304" pitchFamily="18" charset="0"/>
              </a:rPr>
              <a:t>2.	For OST-HMD, the optimal position for hand recognition was with the palm oriented towards the HMD, which was experienced as a relatively unnatural position to grasp the package. </a:t>
            </a:r>
          </a:p>
          <a:p>
            <a:r>
              <a:rPr lang="en-US" altLang="zh-CN" sz="2400" dirty="0">
                <a:latin typeface="Times New Roman" panose="02020603050405020304" pitchFamily="18" charset="0"/>
                <a:cs typeface="Times New Roman" panose="02020603050405020304" pitchFamily="18" charset="0"/>
              </a:rPr>
              <a:t>3.	The associated postures of the head and hand were difficult for some of the more affected patients.</a:t>
            </a:r>
          </a:p>
        </p:txBody>
      </p:sp>
    </p:spTree>
    <p:extLst>
      <p:ext uri="{BB962C8B-B14F-4D97-AF65-F5344CB8AC3E}">
        <p14:creationId xmlns:p14="http://schemas.microsoft.com/office/powerpoint/2010/main" val="376640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System Description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Origins of game concept </a:t>
            </a:r>
          </a:p>
          <a:p>
            <a:pPr lvl="1"/>
            <a:r>
              <a:rPr lang="en-US" altLang="zh-CN" sz="2200" dirty="0">
                <a:latin typeface="Times New Roman" panose="02020603050405020304" pitchFamily="18" charset="0"/>
                <a:cs typeface="Times New Roman" panose="02020603050405020304" pitchFamily="18" charset="0"/>
              </a:rPr>
              <a:t>(1) This project was developed as a student thesis project from within a prominent US game design program.</a:t>
            </a:r>
          </a:p>
          <a:p>
            <a:pPr lvl="1"/>
            <a:r>
              <a:rPr lang="en-US" altLang="zh-CN" sz="2200" dirty="0">
                <a:latin typeface="Times New Roman" panose="02020603050405020304" pitchFamily="18" charset="0"/>
                <a:cs typeface="Times New Roman" panose="02020603050405020304" pitchFamily="18" charset="0"/>
              </a:rPr>
              <a:t>(2) </a:t>
            </a:r>
            <a:r>
              <a:rPr lang="en-US" altLang="zh-CN" sz="2200">
                <a:latin typeface="Times New Roman" panose="02020603050405020304" pitchFamily="18" charset="0"/>
                <a:cs typeface="Times New Roman" panose="02020603050405020304" pitchFamily="18" charset="0"/>
              </a:rPr>
              <a:t>The game </a:t>
            </a:r>
            <a:r>
              <a:rPr lang="en-US" altLang="zh-CN" sz="2200" dirty="0">
                <a:latin typeface="Times New Roman" panose="02020603050405020304" pitchFamily="18" charset="0"/>
                <a:cs typeface="Times New Roman" panose="02020603050405020304" pitchFamily="18" charset="0"/>
              </a:rPr>
              <a:t>concept was developed through discussions with faculty researchers and clinicians who specialize in adult and pediatric ADHD.</a:t>
            </a:r>
          </a:p>
          <a:p>
            <a:pPr lvl="1"/>
            <a:r>
              <a:rPr lang="en-US" altLang="zh-CN" sz="2200" dirty="0">
                <a:latin typeface="Times New Roman" panose="02020603050405020304" pitchFamily="18" charset="0"/>
                <a:cs typeface="Times New Roman" panose="02020603050405020304" pitchFamily="18" charset="0"/>
              </a:rPr>
              <a:t>(3) The game tries to incorporate the social integration issue as a theme, and reframes it in a positive way through its story, which may help these children feel good about themselves.</a:t>
            </a:r>
          </a:p>
        </p:txBody>
      </p:sp>
    </p:spTree>
    <p:extLst>
      <p:ext uri="{BB962C8B-B14F-4D97-AF65-F5344CB8AC3E}">
        <p14:creationId xmlns:p14="http://schemas.microsoft.com/office/powerpoint/2010/main" val="256047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System Description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Description of prototype(Three mini-games)</a:t>
            </a:r>
          </a:p>
          <a:p>
            <a:pPr lvl="1"/>
            <a:r>
              <a:rPr lang="en-US" altLang="zh-CN" sz="2200" dirty="0">
                <a:latin typeface="Times New Roman" panose="02020603050405020304" pitchFamily="18" charset="0"/>
                <a:cs typeface="Times New Roman" panose="02020603050405020304" pitchFamily="18" charset="0"/>
              </a:rPr>
              <a:t>(1) </a:t>
            </a:r>
            <a:r>
              <a:rPr lang="en-US" altLang="zh-CN" sz="2200" i="1" dirty="0">
                <a:latin typeface="Times New Roman" panose="02020603050405020304" pitchFamily="18" charset="0"/>
                <a:cs typeface="Times New Roman" panose="02020603050405020304" pitchFamily="18" charset="0"/>
              </a:rPr>
              <a:t>Forrest</a:t>
            </a:r>
            <a:r>
              <a:rPr lang="en-US" altLang="zh-CN" sz="2200" dirty="0">
                <a:latin typeface="Times New Roman" panose="02020603050405020304" pitchFamily="18" charset="0"/>
                <a:cs typeface="Times New Roman" panose="02020603050405020304" pitchFamily="18" charset="0"/>
              </a:rPr>
              <a:t> </a:t>
            </a:r>
          </a:p>
          <a:p>
            <a:pPr lvl="2"/>
            <a:r>
              <a:rPr lang="en-US" altLang="zh-CN" dirty="0">
                <a:latin typeface="Times New Roman" panose="02020603050405020304" pitchFamily="18" charset="0"/>
                <a:cs typeface="Times New Roman" panose="02020603050405020304" pitchFamily="18" charset="0"/>
              </a:rPr>
              <a:t>(a) It provides a practice space for attention and aims to increase the ability to focus and remember specific visual prompts. </a:t>
            </a:r>
          </a:p>
          <a:p>
            <a:pPr lvl="2"/>
            <a:r>
              <a:rPr lang="en-US" altLang="zh-CN" dirty="0">
                <a:latin typeface="Times New Roman" panose="02020603050405020304" pitchFamily="18" charset="0"/>
                <a:cs typeface="Times New Roman" panose="02020603050405020304" pitchFamily="18" charset="0"/>
              </a:rPr>
              <a:t>(b) The game asks players to memorize a certain sequence of desired objects.</a:t>
            </a:r>
          </a:p>
          <a:p>
            <a:pPr lvl="2"/>
            <a:r>
              <a:rPr lang="en-US" altLang="zh-CN" dirty="0">
                <a:latin typeface="Times New Roman" panose="02020603050405020304" pitchFamily="18" charset="0"/>
                <a:cs typeface="Times New Roman" panose="02020603050405020304" pitchFamily="18" charset="0"/>
              </a:rPr>
              <a:t>(c) Then the player has to match and catch the required object with their body while different objects appear within different color trees. </a:t>
            </a:r>
          </a:p>
        </p:txBody>
      </p:sp>
    </p:spTree>
    <p:extLst>
      <p:ext uri="{BB962C8B-B14F-4D97-AF65-F5344CB8AC3E}">
        <p14:creationId xmlns:p14="http://schemas.microsoft.com/office/powerpoint/2010/main" val="20320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9D161D-9B66-4BFB-99E5-89E91D3F8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190" y="1952108"/>
            <a:ext cx="10165619" cy="2953784"/>
          </a:xfrm>
          <a:prstGeom prst="rect">
            <a:avLst/>
          </a:prstGeom>
        </p:spPr>
      </p:pic>
    </p:spTree>
    <p:extLst>
      <p:ext uri="{BB962C8B-B14F-4D97-AF65-F5344CB8AC3E}">
        <p14:creationId xmlns:p14="http://schemas.microsoft.com/office/powerpoint/2010/main" val="280201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System Description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Description of prototype(Three mini-games)</a:t>
            </a:r>
          </a:p>
          <a:p>
            <a:pPr lvl="1"/>
            <a:r>
              <a:rPr lang="en-US" altLang="zh-CN" sz="2200" dirty="0">
                <a:latin typeface="Times New Roman" panose="02020603050405020304" pitchFamily="18" charset="0"/>
                <a:cs typeface="Times New Roman" panose="02020603050405020304" pitchFamily="18" charset="0"/>
              </a:rPr>
              <a:t>(2) </a:t>
            </a:r>
            <a:r>
              <a:rPr lang="en-US" altLang="zh-CN" sz="2200" i="1" dirty="0">
                <a:latin typeface="Times New Roman" panose="02020603050405020304" pitchFamily="18" charset="0"/>
                <a:cs typeface="Times New Roman" panose="02020603050405020304" pitchFamily="18" charset="0"/>
              </a:rPr>
              <a:t>Cave</a:t>
            </a:r>
          </a:p>
          <a:p>
            <a:pPr lvl="2"/>
            <a:r>
              <a:rPr lang="en-US" altLang="zh-CN" dirty="0">
                <a:latin typeface="Times New Roman" panose="02020603050405020304" pitchFamily="18" charset="0"/>
                <a:cs typeface="Times New Roman" panose="02020603050405020304" pitchFamily="18" charset="0"/>
              </a:rPr>
              <a:t>(a) It provides a practice space to enhance gross and fine motor skills. </a:t>
            </a:r>
          </a:p>
          <a:p>
            <a:pPr lvl="2"/>
            <a:r>
              <a:rPr lang="en-US" altLang="zh-CN" dirty="0">
                <a:latin typeface="Times New Roman" panose="02020603050405020304" pitchFamily="18" charset="0"/>
                <a:cs typeface="Times New Roman" panose="02020603050405020304" pitchFamily="18" charset="0"/>
              </a:rPr>
              <a:t>(b) The player as a little dragon has to be careful with their big claws while breaking pieces of rock to get to the precious core whose location is not predictable.</a:t>
            </a:r>
          </a:p>
        </p:txBody>
      </p:sp>
      <p:pic>
        <p:nvPicPr>
          <p:cNvPr id="5" name="图片 4">
            <a:extLst>
              <a:ext uri="{FF2B5EF4-FFF2-40B4-BE49-F238E27FC236}">
                <a16:creationId xmlns:a16="http://schemas.microsoft.com/office/drawing/2014/main" id="{4ADFFCCA-AB0D-46E8-BD9B-4E361D7B5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582" y="3522787"/>
            <a:ext cx="4562836" cy="2789113"/>
          </a:xfrm>
          <a:prstGeom prst="rect">
            <a:avLst/>
          </a:prstGeom>
        </p:spPr>
      </p:pic>
    </p:spTree>
    <p:extLst>
      <p:ext uri="{BB962C8B-B14F-4D97-AF65-F5344CB8AC3E}">
        <p14:creationId xmlns:p14="http://schemas.microsoft.com/office/powerpoint/2010/main" val="202772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System Description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Description of prototype(Three mini-games)</a:t>
            </a:r>
          </a:p>
          <a:p>
            <a:pPr lvl="1"/>
            <a:r>
              <a:rPr lang="en-US" altLang="zh-CN" sz="2200" dirty="0">
                <a:latin typeface="Times New Roman" panose="02020603050405020304" pitchFamily="18" charset="0"/>
                <a:cs typeface="Times New Roman" panose="02020603050405020304" pitchFamily="18" charset="0"/>
              </a:rPr>
              <a:t>(3) </a:t>
            </a:r>
            <a:r>
              <a:rPr lang="en-US" altLang="zh-CN" sz="2200" i="1" dirty="0">
                <a:latin typeface="Times New Roman" panose="02020603050405020304" pitchFamily="18" charset="0"/>
                <a:cs typeface="Times New Roman" panose="02020603050405020304" pitchFamily="18" charset="0"/>
              </a:rPr>
              <a:t>Water Tower</a:t>
            </a:r>
          </a:p>
          <a:p>
            <a:pPr lvl="2"/>
            <a:r>
              <a:rPr lang="en-US" altLang="zh-CN" dirty="0">
                <a:latin typeface="Times New Roman" panose="02020603050405020304" pitchFamily="18" charset="0"/>
                <a:cs typeface="Times New Roman" panose="02020603050405020304" pitchFamily="18" charset="0"/>
              </a:rPr>
              <a:t>(a) It trains the ability to hold still on one pose. </a:t>
            </a:r>
          </a:p>
          <a:p>
            <a:pPr lvl="2"/>
            <a:r>
              <a:rPr lang="en-US" altLang="zh-CN" dirty="0">
                <a:latin typeface="Times New Roman" panose="02020603050405020304" pitchFamily="18" charset="0"/>
                <a:cs typeface="Times New Roman" panose="02020603050405020304" pitchFamily="18" charset="0"/>
              </a:rPr>
              <a:t>(b) The player is asked to put any part of their body on the cracks to avoid any expansion of cracks, and to hold the pose for few seconds to heal the water tower.</a:t>
            </a:r>
          </a:p>
        </p:txBody>
      </p:sp>
      <p:pic>
        <p:nvPicPr>
          <p:cNvPr id="6" name="图片 5">
            <a:extLst>
              <a:ext uri="{FF2B5EF4-FFF2-40B4-BE49-F238E27FC236}">
                <a16:creationId xmlns:a16="http://schemas.microsoft.com/office/drawing/2014/main" id="{8A54B551-AADB-4CB4-8D2D-9844F59D584A}"/>
              </a:ext>
            </a:extLst>
          </p:cNvPr>
          <p:cNvPicPr>
            <a:picLocks noChangeAspect="1"/>
          </p:cNvPicPr>
          <p:nvPr/>
        </p:nvPicPr>
        <p:blipFill rotWithShape="1">
          <a:blip r:embed="rId2">
            <a:extLst>
              <a:ext uri="{28A0092B-C50C-407E-A947-70E740481C1C}">
                <a14:useLocalDpi xmlns:a14="http://schemas.microsoft.com/office/drawing/2010/main" val="0"/>
              </a:ext>
            </a:extLst>
          </a:blip>
          <a:srcRect t="2141"/>
          <a:stretch/>
        </p:blipFill>
        <p:spPr>
          <a:xfrm>
            <a:off x="2296978" y="3701988"/>
            <a:ext cx="7598044" cy="2474975"/>
          </a:xfrm>
          <a:prstGeom prst="rect">
            <a:avLst/>
          </a:prstGeom>
        </p:spPr>
      </p:pic>
    </p:spTree>
    <p:extLst>
      <p:ext uri="{BB962C8B-B14F-4D97-AF65-F5344CB8AC3E}">
        <p14:creationId xmlns:p14="http://schemas.microsoft.com/office/powerpoint/2010/main" val="49686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4000" dirty="0">
                <a:latin typeface="Times New Roman" panose="02020603050405020304" pitchFamily="18" charset="0"/>
                <a:cs typeface="Times New Roman" panose="02020603050405020304" pitchFamily="18" charset="0"/>
              </a:rPr>
              <a:t>Assessing Upper Extremity Motor Dysfunction Using an Augmented Reality Game</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ISMAR 2017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90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It becomes a necessity to develop cost-effective evaluation methods for diagnosis, treatment and monitoring of patients with motor dysfunctions.</a:t>
            </a:r>
          </a:p>
          <a:p>
            <a:r>
              <a:rPr lang="en-US" altLang="zh-CN" sz="2400" dirty="0">
                <a:latin typeface="Times New Roman" panose="02020603050405020304" pitchFamily="18" charset="0"/>
                <a:cs typeface="Times New Roman" panose="02020603050405020304" pitchFamily="18" charset="0"/>
              </a:rPr>
              <a:t>2.	 The clinical community needs improved assessment methods to provide objective and quantitative measurements of human motor function in a controlled and challenging environment that offers the possibility to perform a variety of movements.</a:t>
            </a:r>
          </a:p>
          <a:p>
            <a:r>
              <a:rPr lang="en-US" altLang="zh-CN" sz="2400" dirty="0">
                <a:latin typeface="Times New Roman" panose="02020603050405020304" pitchFamily="18" charset="0"/>
                <a:cs typeface="Times New Roman" panose="02020603050405020304" pitchFamily="18" charset="0"/>
              </a:rPr>
              <a:t>3.	VR enables real-world situations to be simulated, thereby giving the therapist full control over parameters. The total visual isolation from the real world, however, may interfere with natural </a:t>
            </a:r>
            <a:r>
              <a:rPr lang="en-US" altLang="zh-CN" sz="2400" dirty="0" err="1">
                <a:latin typeface="Times New Roman" panose="02020603050405020304" pitchFamily="18" charset="0"/>
                <a:cs typeface="Times New Roman" panose="02020603050405020304" pitchFamily="18" charset="0"/>
              </a:rPr>
              <a:t>behaviour</a:t>
            </a:r>
            <a:r>
              <a:rPr lang="en-US" altLang="zh-CN" sz="2400" dirty="0">
                <a:latin typeface="Times New Roman" panose="02020603050405020304" pitchFamily="18" charset="0"/>
                <a:cs typeface="Times New Roman" panose="02020603050405020304" pitchFamily="18" charset="0"/>
              </a:rPr>
              <a:t> of patients.</a:t>
            </a:r>
          </a:p>
        </p:txBody>
      </p:sp>
    </p:spTree>
    <p:extLst>
      <p:ext uri="{BB962C8B-B14F-4D97-AF65-F5344CB8AC3E}">
        <p14:creationId xmlns:p14="http://schemas.microsoft.com/office/powerpoint/2010/main" val="19047379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1407</Words>
  <Application>Microsoft Office PowerPoint</Application>
  <PresentationFormat>宽屏</PresentationFormat>
  <Paragraphs>89</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Times New Roman</vt:lpstr>
      <vt:lpstr>Office 主题​​</vt:lpstr>
      <vt:lpstr>Adventurous Dreaming Highflying Dragon:  A Full Body Game for Children with Attention Deficit Hyperactivity Disorder (ADHD) </vt:lpstr>
      <vt:lpstr>Introduction</vt:lpstr>
      <vt:lpstr>System Description </vt:lpstr>
      <vt:lpstr>System Description </vt:lpstr>
      <vt:lpstr>PowerPoint 演示文稿</vt:lpstr>
      <vt:lpstr>System Description </vt:lpstr>
      <vt:lpstr>System Description </vt:lpstr>
      <vt:lpstr>Assessing Upper Extremity Motor Dysfunction Using an Augmented Reality Game</vt:lpstr>
      <vt:lpstr>Introduction</vt:lpstr>
      <vt:lpstr>Introduction</vt:lpstr>
      <vt:lpstr>Study Design </vt:lpstr>
      <vt:lpstr>PowerPoint 演示文稿</vt:lpstr>
      <vt:lpstr>PowerPoint 演示文稿</vt:lpstr>
      <vt:lpstr>Study Design </vt:lpstr>
      <vt:lpstr>Study Design </vt:lpstr>
      <vt:lpstr>Study Design </vt:lpstr>
      <vt:lpstr>Study Design </vt:lpstr>
      <vt:lpstr>PowerPoint 演示文稿</vt:lpstr>
      <vt:lpstr>Results</vt:lpstr>
      <vt:lpstr>PowerPoint 演示文稿</vt:lpstr>
      <vt:lpstr>PowerPoint 演示文稿</vt:lpstr>
      <vt:lpstr>Results</vt:lpstr>
      <vt:lpstr>PowerPoint 演示文稿</vt:lpstr>
      <vt:lpstr>PowerPoint 演示文稿</vt:lpstr>
      <vt:lpstr>Conclusion</vt:lpstr>
      <vt:lpstr>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REINVENT: A Low-Cost, Virtual Reality Brain-Computer Interface for Severe Stroke Upper Limb Motor Recovery</dc:title>
  <dc:creator>981090121@qq.com</dc:creator>
  <cp:lastModifiedBy>981090121@qq.com</cp:lastModifiedBy>
  <cp:revision>252</cp:revision>
  <dcterms:created xsi:type="dcterms:W3CDTF">2020-02-14T13:51:35Z</dcterms:created>
  <dcterms:modified xsi:type="dcterms:W3CDTF">2020-02-16T06:53:47Z</dcterms:modified>
</cp:coreProperties>
</file>