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1" r:id="rId3"/>
    <p:sldId id="262" r:id="rId4"/>
    <p:sldId id="263" r:id="rId5"/>
    <p:sldId id="264" r:id="rId6"/>
    <p:sldId id="265" r:id="rId7"/>
    <p:sldId id="270" r:id="rId8"/>
    <p:sldId id="266" r:id="rId9"/>
    <p:sldId id="267" r:id="rId10"/>
    <p:sldId id="268" r:id="rId11"/>
    <p:sldId id="272" r:id="rId12"/>
    <p:sldId id="269" r:id="rId13"/>
    <p:sldId id="273" r:id="rId14"/>
    <p:sldId id="274" r:id="rId15"/>
    <p:sldId id="27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731" y="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3CB72B44-0466-4891-962C-EFD7295DD220}" type="datetimeFigureOut">
              <a:rPr lang="zh-CN" altLang="en-US" smtClean="0"/>
              <a:t>2020/2/27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75D4EF-7954-45EE-B7DF-46818B3D1445}" type="slidenum">
              <a:rPr lang="zh-CN" altLang="en-US" smtClean="0"/>
              <a:t>‹#›</a:t>
            </a:fld>
            <a:endParaRPr lang="zh-CN" altLang="en-US"/>
          </a:p>
        </p:txBody>
      </p:sp>
    </p:spTree>
    <p:extLst>
      <p:ext uri="{BB962C8B-B14F-4D97-AF65-F5344CB8AC3E}">
        <p14:creationId xmlns:p14="http://schemas.microsoft.com/office/powerpoint/2010/main" val="1225129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CB72B44-0466-4891-962C-EFD7295DD220}" type="datetimeFigureOut">
              <a:rPr lang="zh-CN" altLang="en-US" smtClean="0"/>
              <a:t>2020/2/27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75D4EF-7954-45EE-B7DF-46818B3D1445}" type="slidenum">
              <a:rPr lang="zh-CN" altLang="en-US" smtClean="0"/>
              <a:t>‹#›</a:t>
            </a:fld>
            <a:endParaRPr lang="zh-CN" altLang="en-US"/>
          </a:p>
        </p:txBody>
      </p:sp>
    </p:spTree>
    <p:extLst>
      <p:ext uri="{BB962C8B-B14F-4D97-AF65-F5344CB8AC3E}">
        <p14:creationId xmlns:p14="http://schemas.microsoft.com/office/powerpoint/2010/main" val="1113706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CB72B44-0466-4891-962C-EFD7295DD220}" type="datetimeFigureOut">
              <a:rPr lang="zh-CN" altLang="en-US" smtClean="0"/>
              <a:t>2020/2/27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75D4EF-7954-45EE-B7DF-46818B3D1445}" type="slidenum">
              <a:rPr lang="zh-CN" altLang="en-US" smtClean="0"/>
              <a:t>‹#›</a:t>
            </a:fld>
            <a:endParaRPr lang="zh-CN" altLang="en-US"/>
          </a:p>
        </p:txBody>
      </p:sp>
    </p:spTree>
    <p:extLst>
      <p:ext uri="{BB962C8B-B14F-4D97-AF65-F5344CB8AC3E}">
        <p14:creationId xmlns:p14="http://schemas.microsoft.com/office/powerpoint/2010/main" val="1416290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4C598A-967B-42B2-A1B1-5F173311EC4E}"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2020/2/27</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EFFE24-F5F3-43EF-A70D-2A2FD7F9D66A}"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073022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4C598A-967B-42B2-A1B1-5F173311EC4E}"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2020/2/27</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EFFE24-F5F3-43EF-A70D-2A2FD7F9D66A}"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966081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4C598A-967B-42B2-A1B1-5F173311EC4E}"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2020/2/27</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EFFE24-F5F3-43EF-A70D-2A2FD7F9D66A}"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912738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4C598A-967B-42B2-A1B1-5F173311EC4E}"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2020/2/27</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EFFE24-F5F3-43EF-A70D-2A2FD7F9D66A}"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813304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4C598A-967B-42B2-A1B1-5F173311EC4E}"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2020/2/27</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EFFE24-F5F3-43EF-A70D-2A2FD7F9D66A}"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24469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4C598A-967B-42B2-A1B1-5F173311EC4E}"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2020/2/27</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EFFE24-F5F3-43EF-A70D-2A2FD7F9D66A}"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91975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4C598A-967B-42B2-A1B1-5F173311EC4E}"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2020/2/27</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EFFE24-F5F3-43EF-A70D-2A2FD7F9D66A}"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3554346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4C598A-967B-42B2-A1B1-5F173311EC4E}"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2020/2/27</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EFFE24-F5F3-43EF-A70D-2A2FD7F9D66A}"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442231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CB72B44-0466-4891-962C-EFD7295DD220}" type="datetimeFigureOut">
              <a:rPr lang="zh-CN" altLang="en-US" smtClean="0"/>
              <a:t>2020/2/27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75D4EF-7954-45EE-B7DF-46818B3D1445}" type="slidenum">
              <a:rPr lang="zh-CN" altLang="en-US" smtClean="0"/>
              <a:t>‹#›</a:t>
            </a:fld>
            <a:endParaRPr lang="zh-CN" altLang="en-US"/>
          </a:p>
        </p:txBody>
      </p:sp>
    </p:spTree>
    <p:extLst>
      <p:ext uri="{BB962C8B-B14F-4D97-AF65-F5344CB8AC3E}">
        <p14:creationId xmlns:p14="http://schemas.microsoft.com/office/powerpoint/2010/main" val="543624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4C598A-967B-42B2-A1B1-5F173311EC4E}"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2020/2/27</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EFFE24-F5F3-43EF-A70D-2A2FD7F9D66A}"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58919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4C598A-967B-42B2-A1B1-5F173311EC4E}"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2020/2/27</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EFFE24-F5F3-43EF-A70D-2A2FD7F9D66A}"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7091173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4C598A-967B-42B2-A1B1-5F173311EC4E}"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2020/2/27</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EFFE24-F5F3-43EF-A70D-2A2FD7F9D66A}"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735617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3CB72B44-0466-4891-962C-EFD7295DD220}" type="datetimeFigureOut">
              <a:rPr lang="zh-CN" altLang="en-US" smtClean="0"/>
              <a:t>2020/2/27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75D4EF-7954-45EE-B7DF-46818B3D1445}" type="slidenum">
              <a:rPr lang="zh-CN" altLang="en-US" smtClean="0"/>
              <a:t>‹#›</a:t>
            </a:fld>
            <a:endParaRPr lang="zh-CN" altLang="en-US"/>
          </a:p>
        </p:txBody>
      </p:sp>
    </p:spTree>
    <p:extLst>
      <p:ext uri="{BB962C8B-B14F-4D97-AF65-F5344CB8AC3E}">
        <p14:creationId xmlns:p14="http://schemas.microsoft.com/office/powerpoint/2010/main" val="3570515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CB72B44-0466-4891-962C-EFD7295DD220}" type="datetimeFigureOut">
              <a:rPr lang="zh-CN" altLang="en-US" smtClean="0"/>
              <a:t>2020/2/27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75D4EF-7954-45EE-B7DF-46818B3D1445}" type="slidenum">
              <a:rPr lang="zh-CN" altLang="en-US" smtClean="0"/>
              <a:t>‹#›</a:t>
            </a:fld>
            <a:endParaRPr lang="zh-CN" altLang="en-US"/>
          </a:p>
        </p:txBody>
      </p:sp>
    </p:spTree>
    <p:extLst>
      <p:ext uri="{BB962C8B-B14F-4D97-AF65-F5344CB8AC3E}">
        <p14:creationId xmlns:p14="http://schemas.microsoft.com/office/powerpoint/2010/main" val="1983877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CB72B44-0466-4891-962C-EFD7295DD220}" type="datetimeFigureOut">
              <a:rPr lang="zh-CN" altLang="en-US" smtClean="0"/>
              <a:t>2020/2/27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75D4EF-7954-45EE-B7DF-46818B3D1445}" type="slidenum">
              <a:rPr lang="zh-CN" altLang="en-US" smtClean="0"/>
              <a:t>‹#›</a:t>
            </a:fld>
            <a:endParaRPr lang="zh-CN" altLang="en-US"/>
          </a:p>
        </p:txBody>
      </p:sp>
    </p:spTree>
    <p:extLst>
      <p:ext uri="{BB962C8B-B14F-4D97-AF65-F5344CB8AC3E}">
        <p14:creationId xmlns:p14="http://schemas.microsoft.com/office/powerpoint/2010/main" val="2658688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B72B44-0466-4891-962C-EFD7295DD220}" type="datetimeFigureOut">
              <a:rPr lang="zh-CN" altLang="en-US" smtClean="0"/>
              <a:t>2020/2/27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75D4EF-7954-45EE-B7DF-46818B3D1445}" type="slidenum">
              <a:rPr lang="zh-CN" altLang="en-US" smtClean="0"/>
              <a:t>‹#›</a:t>
            </a:fld>
            <a:endParaRPr lang="zh-CN" altLang="en-US"/>
          </a:p>
        </p:txBody>
      </p:sp>
    </p:spTree>
    <p:extLst>
      <p:ext uri="{BB962C8B-B14F-4D97-AF65-F5344CB8AC3E}">
        <p14:creationId xmlns:p14="http://schemas.microsoft.com/office/powerpoint/2010/main" val="3269010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CB72B44-0466-4891-962C-EFD7295DD220}" type="datetimeFigureOut">
              <a:rPr lang="zh-CN" altLang="en-US" smtClean="0"/>
              <a:t>2020/2/27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75D4EF-7954-45EE-B7DF-46818B3D1445}" type="slidenum">
              <a:rPr lang="zh-CN" altLang="en-US" smtClean="0"/>
              <a:t>‹#›</a:t>
            </a:fld>
            <a:endParaRPr lang="zh-CN" altLang="en-US"/>
          </a:p>
        </p:txBody>
      </p:sp>
    </p:spTree>
    <p:extLst>
      <p:ext uri="{BB962C8B-B14F-4D97-AF65-F5344CB8AC3E}">
        <p14:creationId xmlns:p14="http://schemas.microsoft.com/office/powerpoint/2010/main" val="3120710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CB72B44-0466-4891-962C-EFD7295DD220}" type="datetimeFigureOut">
              <a:rPr lang="zh-CN" altLang="en-US" smtClean="0"/>
              <a:t>2020/2/27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75D4EF-7954-45EE-B7DF-46818B3D1445}" type="slidenum">
              <a:rPr lang="zh-CN" altLang="en-US" smtClean="0"/>
              <a:t>‹#›</a:t>
            </a:fld>
            <a:endParaRPr lang="zh-CN" altLang="en-US"/>
          </a:p>
        </p:txBody>
      </p:sp>
    </p:spTree>
    <p:extLst>
      <p:ext uri="{BB962C8B-B14F-4D97-AF65-F5344CB8AC3E}">
        <p14:creationId xmlns:p14="http://schemas.microsoft.com/office/powerpoint/2010/main" val="499710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CB72B44-0466-4891-962C-EFD7295DD220}" type="datetimeFigureOut">
              <a:rPr lang="zh-CN" altLang="en-US" smtClean="0"/>
              <a:t>2020/2/27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75D4EF-7954-45EE-B7DF-46818B3D1445}" type="slidenum">
              <a:rPr lang="zh-CN" altLang="en-US" smtClean="0"/>
              <a:t>‹#›</a:t>
            </a:fld>
            <a:endParaRPr lang="zh-CN" altLang="en-US"/>
          </a:p>
        </p:txBody>
      </p:sp>
    </p:spTree>
    <p:extLst>
      <p:ext uri="{BB962C8B-B14F-4D97-AF65-F5344CB8AC3E}">
        <p14:creationId xmlns:p14="http://schemas.microsoft.com/office/powerpoint/2010/main" val="3073752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B72B44-0466-4891-962C-EFD7295DD220}" type="datetimeFigureOut">
              <a:rPr lang="zh-CN" altLang="en-US" smtClean="0"/>
              <a:t>2020/2/27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5D4EF-7954-45EE-B7DF-46818B3D1445}" type="slidenum">
              <a:rPr lang="zh-CN" altLang="en-US" smtClean="0"/>
              <a:t>‹#›</a:t>
            </a:fld>
            <a:endParaRPr lang="zh-CN" altLang="en-US"/>
          </a:p>
        </p:txBody>
      </p:sp>
    </p:spTree>
    <p:extLst>
      <p:ext uri="{BB962C8B-B14F-4D97-AF65-F5344CB8AC3E}">
        <p14:creationId xmlns:p14="http://schemas.microsoft.com/office/powerpoint/2010/main" val="4127653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F4C598A-967B-42B2-A1B1-5F173311EC4E}"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2020/2/27</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2EFFE24-F5F3-43EF-A70D-2A2FD7F9D66A}"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3548280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en-US" altLang="zh-CN" sz="4000" dirty="0">
                <a:latin typeface="Times New Roman" panose="02020603050405020304" pitchFamily="18" charset="0"/>
                <a:cs typeface="Times New Roman" panose="02020603050405020304" pitchFamily="18" charset="0"/>
              </a:rPr>
              <a:t>Automated psychological therapy using immersive virtual reality for treatment of fear of heights: a single-blind, parallel-group, </a:t>
            </a:r>
            <a:r>
              <a:rPr lang="en-US" altLang="zh-CN" sz="4000" dirty="0" err="1">
                <a:latin typeface="Times New Roman" panose="02020603050405020304" pitchFamily="18" charset="0"/>
                <a:cs typeface="Times New Roman" panose="02020603050405020304" pitchFamily="18" charset="0"/>
              </a:rPr>
              <a:t>randomised</a:t>
            </a:r>
            <a:r>
              <a:rPr lang="en-US" altLang="zh-CN" sz="4000" dirty="0">
                <a:latin typeface="Times New Roman" panose="02020603050405020304" pitchFamily="18" charset="0"/>
                <a:cs typeface="Times New Roman" panose="02020603050405020304" pitchFamily="18" charset="0"/>
              </a:rPr>
              <a:t> controlled trial</a:t>
            </a:r>
          </a:p>
        </p:txBody>
      </p:sp>
      <p:sp>
        <p:nvSpPr>
          <p:cNvPr id="3" name="副标题 2"/>
          <p:cNvSpPr>
            <a:spLocks noGrp="1"/>
          </p:cNvSpPr>
          <p:nvPr>
            <p:ph type="subTitle" idx="1"/>
          </p:nvPr>
        </p:nvSpPr>
        <p:spPr/>
        <p:txBody>
          <a:bodyPr/>
          <a:lstStyle/>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Journal</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Lancet Psychiatry </a:t>
            </a:r>
          </a:p>
          <a:p>
            <a:r>
              <a:rPr lang="en-US" altLang="zh-CN" dirty="0">
                <a:latin typeface="Times New Roman" panose="02020603050405020304" pitchFamily="18" charset="0"/>
                <a:cs typeface="Times New Roman" panose="02020603050405020304" pitchFamily="18" charset="0"/>
              </a:rPr>
              <a:t>Impact factor</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18.329</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083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Results</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Participants allocated to the VR treatment group had </a:t>
            </a:r>
            <a:r>
              <a:rPr lang="en-US" altLang="zh-CN" sz="2400" dirty="0">
                <a:solidFill>
                  <a:srgbClr val="FF0000"/>
                </a:solidFill>
                <a:latin typeface="Times New Roman" panose="02020603050405020304" pitchFamily="18" charset="0"/>
                <a:cs typeface="Times New Roman" panose="02020603050405020304" pitchFamily="18" charset="0"/>
              </a:rPr>
              <a:t>very large reductions </a:t>
            </a:r>
            <a:r>
              <a:rPr lang="en-US" altLang="zh-CN" sz="2400" dirty="0">
                <a:latin typeface="Times New Roman" panose="02020603050405020304" pitchFamily="18" charset="0"/>
                <a:cs typeface="Times New Roman" panose="02020603050405020304" pitchFamily="18" charset="0"/>
              </a:rPr>
              <a:t>in scores on the three fear-of-heights assessments from baseline to 4 weeks, whereas scores for the control group </a:t>
            </a:r>
            <a:r>
              <a:rPr lang="en-US" altLang="zh-CN" sz="2400" dirty="0">
                <a:solidFill>
                  <a:srgbClr val="FF0000"/>
                </a:solidFill>
                <a:latin typeface="Times New Roman" panose="02020603050405020304" pitchFamily="18" charset="0"/>
                <a:cs typeface="Times New Roman" panose="02020603050405020304" pitchFamily="18" charset="0"/>
              </a:rPr>
              <a:t>remained stable</a:t>
            </a:r>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2.	 Levels of discomfort (as assessed by the SSQ) were </a:t>
            </a:r>
            <a:r>
              <a:rPr lang="en-US" altLang="zh-CN" sz="2400" dirty="0">
                <a:solidFill>
                  <a:srgbClr val="FF0000"/>
                </a:solidFill>
                <a:latin typeface="Times New Roman" panose="02020603050405020304" pitchFamily="18" charset="0"/>
                <a:cs typeface="Times New Roman" panose="02020603050405020304" pitchFamily="18" charset="0"/>
              </a:rPr>
              <a:t>very low </a:t>
            </a:r>
            <a:r>
              <a:rPr lang="en-US" altLang="zh-CN" sz="2400" dirty="0">
                <a:latin typeface="Times New Roman" panose="02020603050405020304" pitchFamily="18" charset="0"/>
                <a:cs typeface="Times New Roman" panose="02020603050405020304" pitchFamily="18" charset="0"/>
              </a:rPr>
              <a:t>before entering VR for the first time and discomfort </a:t>
            </a:r>
            <a:r>
              <a:rPr lang="en-US" altLang="zh-CN" sz="2400" dirty="0">
                <a:solidFill>
                  <a:srgbClr val="FF0000"/>
                </a:solidFill>
                <a:latin typeface="Times New Roman" panose="02020603050405020304" pitchFamily="18" charset="0"/>
                <a:cs typeface="Times New Roman" panose="02020603050405020304" pitchFamily="18" charset="0"/>
              </a:rPr>
              <a:t>increased only slightly </a:t>
            </a:r>
            <a:r>
              <a:rPr lang="en-US" altLang="zh-CN" sz="2400" dirty="0">
                <a:latin typeface="Times New Roman" panose="02020603050405020304" pitchFamily="18" charset="0"/>
                <a:cs typeface="Times New Roman" panose="02020603050405020304" pitchFamily="18" charset="0"/>
              </a:rPr>
              <a:t>after being in VR.</a:t>
            </a:r>
          </a:p>
          <a:p>
            <a:r>
              <a:rPr lang="en-US" altLang="zh-CN" sz="2400" dirty="0">
                <a:latin typeface="Times New Roman" panose="02020603050405020304" pitchFamily="18" charset="0"/>
                <a:cs typeface="Times New Roman" panose="02020603050405020304" pitchFamily="18" charset="0"/>
              </a:rPr>
              <a:t>3.	 In both treatment groups, men seemed to do slightly better than women. </a:t>
            </a:r>
          </a:p>
        </p:txBody>
      </p:sp>
    </p:spTree>
    <p:extLst>
      <p:ext uri="{BB962C8B-B14F-4D97-AF65-F5344CB8AC3E}">
        <p14:creationId xmlns:p14="http://schemas.microsoft.com/office/powerpoint/2010/main" val="106240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Results </a:t>
            </a:r>
            <a:endParaRPr lang="zh-CN" altLang="en-US" sz="4800"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142" y="1434352"/>
            <a:ext cx="4896623" cy="5142507"/>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6054023" y="3142971"/>
                <a:ext cx="4976299"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𝐸𝑓𝑓𝑒𝑐𝑡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𝑠𝑖𝑧𝑒</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𝑚𝑒𝑎𝑛</m:t>
                          </m:r>
                          <m:r>
                            <a:rPr lang="en-US" altLang="zh-CN" b="0" i="1" smtClean="0">
                              <a:latin typeface="Cambria Math" panose="02040503050406030204" pitchFamily="18" charset="0"/>
                            </a:rPr>
                            <m:t>1−</m:t>
                          </m:r>
                          <m:r>
                            <a:rPr lang="en-US" altLang="zh-CN" b="0" i="1" smtClean="0">
                              <a:latin typeface="Cambria Math" panose="02040503050406030204" pitchFamily="18" charset="0"/>
                            </a:rPr>
                            <m:t>𝑚𝑒𝑎𝑛</m:t>
                          </m:r>
                          <m:r>
                            <a:rPr lang="en-US" altLang="zh-CN" b="0" i="1" smtClean="0">
                              <a:latin typeface="Cambria Math" panose="02040503050406030204" pitchFamily="18" charset="0"/>
                            </a:rPr>
                            <m:t>2</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𝑝</m:t>
                              </m:r>
                            </m:sub>
                          </m:sSub>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𝑠𝑠</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𝑠𝑠</m:t>
                                  </m:r>
                                </m:e>
                                <m:sub>
                                  <m:r>
                                    <a:rPr lang="en-US" altLang="zh-CN" i="1">
                                      <a:latin typeface="Cambria Math" panose="02040503050406030204" pitchFamily="18" charset="0"/>
                                    </a:rPr>
                                    <m:t>2</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𝑑𝑓</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𝑑𝑓</m:t>
                                  </m:r>
                                </m:e>
                                <m:sub>
                                  <m:r>
                                    <a:rPr lang="en-US" altLang="zh-CN" i="1">
                                      <a:latin typeface="Cambria Math" panose="02040503050406030204" pitchFamily="18" charset="0"/>
                                    </a:rPr>
                                    <m:t>2</m:t>
                                  </m:r>
                                </m:sub>
                              </m:sSub>
                            </m:den>
                          </m:f>
                        </m:e>
                      </m:rad>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6054023" y="3142971"/>
                <a:ext cx="4976299" cy="818366"/>
              </a:xfrm>
              <a:prstGeom prst="rect">
                <a:avLst/>
              </a:prstGeom>
              <a:blipFill rotWithShape="0">
                <a:blip r:embed="rId3"/>
                <a:stretch>
                  <a:fillRect b="-7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1805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Results </a:t>
            </a:r>
            <a:endParaRPr lang="zh-CN" altLang="en-US" sz="48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4563" y="365125"/>
            <a:ext cx="5108513" cy="6143251"/>
          </a:xfrm>
          <a:prstGeom prst="rect">
            <a:avLst/>
          </a:prstGeom>
        </p:spPr>
      </p:pic>
    </p:spTree>
    <p:extLst>
      <p:ext uri="{BB962C8B-B14F-4D97-AF65-F5344CB8AC3E}">
        <p14:creationId xmlns:p14="http://schemas.microsoft.com/office/powerpoint/2010/main" val="2159909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Conclusion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An automated psychological intervention delivered by immersive VR is </a:t>
            </a:r>
            <a:r>
              <a:rPr lang="en-US" altLang="zh-CN" sz="2400" dirty="0">
                <a:solidFill>
                  <a:srgbClr val="FF0000"/>
                </a:solidFill>
                <a:latin typeface="Times New Roman" panose="02020603050405020304" pitchFamily="18" charset="0"/>
                <a:cs typeface="Times New Roman" panose="02020603050405020304" pitchFamily="18" charset="0"/>
              </a:rPr>
              <a:t>highly effective </a:t>
            </a:r>
            <a:r>
              <a:rPr lang="en-US" altLang="zh-CN" sz="2400" dirty="0">
                <a:latin typeface="Times New Roman" panose="02020603050405020304" pitchFamily="18" charset="0"/>
                <a:cs typeface="Times New Roman" panose="02020603050405020304" pitchFamily="18" charset="0"/>
              </a:rPr>
              <a:t>for reduction of fear of heights.</a:t>
            </a:r>
          </a:p>
          <a:p>
            <a:r>
              <a:rPr lang="en-US" altLang="zh-CN" sz="2400" dirty="0">
                <a:latin typeface="Times New Roman" panose="02020603050405020304" pitchFamily="18" charset="0"/>
                <a:cs typeface="Times New Roman" panose="02020603050405020304" pitchFamily="18" charset="0"/>
              </a:rPr>
              <a:t>2.	Levels of discomfort (as assessed by the SSQ) were </a:t>
            </a:r>
            <a:r>
              <a:rPr lang="en-US" altLang="zh-CN" sz="2400" dirty="0">
                <a:solidFill>
                  <a:srgbClr val="FF0000"/>
                </a:solidFill>
                <a:latin typeface="Times New Roman" panose="02020603050405020304" pitchFamily="18" charset="0"/>
                <a:cs typeface="Times New Roman" panose="02020603050405020304" pitchFamily="18" charset="0"/>
              </a:rPr>
              <a:t>very low </a:t>
            </a:r>
            <a:r>
              <a:rPr lang="en-US" altLang="zh-CN" sz="2400" dirty="0">
                <a:latin typeface="Times New Roman" panose="02020603050405020304" pitchFamily="18" charset="0"/>
                <a:cs typeface="Times New Roman" panose="02020603050405020304" pitchFamily="18" charset="0"/>
              </a:rPr>
              <a:t>before entering VR for the first time and discomfort </a:t>
            </a:r>
            <a:r>
              <a:rPr lang="en-US" altLang="zh-CN" sz="2400" dirty="0">
                <a:solidFill>
                  <a:srgbClr val="FF0000"/>
                </a:solidFill>
                <a:latin typeface="Times New Roman" panose="02020603050405020304" pitchFamily="18" charset="0"/>
                <a:cs typeface="Times New Roman" panose="02020603050405020304" pitchFamily="18" charset="0"/>
              </a:rPr>
              <a:t>increased only slightly </a:t>
            </a:r>
            <a:r>
              <a:rPr lang="en-US" altLang="zh-CN" sz="2400" dirty="0">
                <a:latin typeface="Times New Roman" panose="02020603050405020304" pitchFamily="18" charset="0"/>
                <a:cs typeface="Times New Roman" panose="02020603050405020304" pitchFamily="18" charset="0"/>
              </a:rPr>
              <a:t>after being in VR.</a:t>
            </a:r>
          </a:p>
          <a:p>
            <a:r>
              <a:rPr lang="en-US" altLang="zh-CN" sz="2400" dirty="0">
                <a:latin typeface="Times New Roman" panose="02020603050405020304" pitchFamily="18" charset="0"/>
                <a:cs typeface="Times New Roman" panose="02020603050405020304" pitchFamily="18" charset="0"/>
              </a:rPr>
              <a:t>3.	The treatment effects produced were at least as good as—and most likely better—than the best psychological intervention delivered face-to-face with a therapist. </a:t>
            </a:r>
          </a:p>
        </p:txBody>
      </p:sp>
    </p:spTree>
    <p:extLst>
      <p:ext uri="{BB962C8B-B14F-4D97-AF65-F5344CB8AC3E}">
        <p14:creationId xmlns:p14="http://schemas.microsoft.com/office/powerpoint/2010/main" val="3106061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Limitations</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We do not know how representative our participants are of the wider population of people with acrophobia.</a:t>
            </a:r>
          </a:p>
          <a:p>
            <a:r>
              <a:rPr lang="en-US" altLang="zh-CN" sz="2400" dirty="0">
                <a:latin typeface="Times New Roman" panose="02020603050405020304" pitchFamily="18" charset="0"/>
                <a:cs typeface="Times New Roman" panose="02020603050405020304" pitchFamily="18" charset="0"/>
              </a:rPr>
              <a:t>2.	We relied on established acrophobia questionnaires and did not test </a:t>
            </a:r>
            <a:r>
              <a:rPr lang="en-US" altLang="zh-CN" sz="2400" dirty="0" err="1">
                <a:latin typeface="Times New Roman" panose="02020603050405020304" pitchFamily="18" charset="0"/>
                <a:cs typeface="Times New Roman" panose="02020603050405020304" pitchFamily="18" charset="0"/>
              </a:rPr>
              <a:t>behaviour</a:t>
            </a:r>
            <a:r>
              <a:rPr lang="en-US" altLang="zh-CN" sz="2400" dirty="0">
                <a:latin typeface="Times New Roman" panose="02020603050405020304" pitchFamily="18" charset="0"/>
                <a:cs typeface="Times New Roman" panose="02020603050405020304" pitchFamily="18" charset="0"/>
              </a:rPr>
              <a:t> at real heights.</a:t>
            </a:r>
          </a:p>
          <a:p>
            <a:r>
              <a:rPr lang="en-US" altLang="zh-CN" sz="2400" dirty="0">
                <a:latin typeface="Times New Roman" panose="02020603050405020304" pitchFamily="18" charset="0"/>
                <a:cs typeface="Times New Roman" panose="02020603050405020304" pitchFamily="18" charset="0"/>
              </a:rPr>
              <a:t>3.	We did not test long-term outcomes of the VR treatment.</a:t>
            </a:r>
          </a:p>
          <a:p>
            <a:r>
              <a:rPr lang="en-US" altLang="zh-CN" sz="2400" dirty="0">
                <a:latin typeface="Times New Roman" panose="02020603050405020304" pitchFamily="18" charset="0"/>
                <a:cs typeface="Times New Roman" panose="02020603050405020304" pitchFamily="18" charset="0"/>
              </a:rPr>
              <a:t>4.	How effective in total was the VR treatment against the absence of other treatment.</a:t>
            </a:r>
          </a:p>
          <a:p>
            <a:r>
              <a:rPr lang="en-US" altLang="zh-CN" sz="2400" dirty="0">
                <a:latin typeface="Times New Roman" panose="02020603050405020304" pitchFamily="18" charset="0"/>
                <a:cs typeface="Times New Roman" panose="02020603050405020304" pitchFamily="18" charset="0"/>
              </a:rPr>
              <a:t>5.	We can only conclude that the automated VR treatment produces large reductions in fear of heights, but we cannot pinpoint which elements caused the reduction.</a:t>
            </a:r>
          </a:p>
        </p:txBody>
      </p:sp>
    </p:spTree>
    <p:extLst>
      <p:ext uri="{BB962C8B-B14F-4D97-AF65-F5344CB8AC3E}">
        <p14:creationId xmlns:p14="http://schemas.microsoft.com/office/powerpoint/2010/main" val="704858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Introduction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In the UK, one adult in six meets criteria for a common mental health disorder but most of these individuals do not receive treatment.</a:t>
            </a:r>
          </a:p>
          <a:p>
            <a:r>
              <a:rPr lang="en-US" altLang="zh-CN" sz="2400" dirty="0">
                <a:latin typeface="Times New Roman" panose="02020603050405020304" pitchFamily="18" charset="0"/>
                <a:cs typeface="Times New Roman" panose="02020603050405020304" pitchFamily="18" charset="0"/>
              </a:rPr>
              <a:t>2.	For anxiety disorders, evidence-based psychological treatments</a:t>
            </a:r>
            <a:r>
              <a:rPr lang="zh-CN" altLang="en-US" sz="2400" dirty="0">
                <a:latin typeface="Times New Roman" panose="02020603050405020304" pitchFamily="18" charset="0"/>
                <a:cs typeface="Times New Roman" panose="02020603050405020304" pitchFamily="18" charset="0"/>
              </a:rPr>
              <a:t>（循证心理治疗）</a:t>
            </a:r>
            <a:r>
              <a:rPr lang="en-US" altLang="zh-CN" sz="2400" dirty="0">
                <a:latin typeface="Times New Roman" panose="02020603050405020304" pitchFamily="18" charset="0"/>
                <a:cs typeface="Times New Roman" panose="02020603050405020304" pitchFamily="18" charset="0"/>
              </a:rPr>
              <a:t> are both the best treatment option and the preference of patients.</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3.	Therapists need to be trained and then adhere competently to evidence-based treatment protocols, but most therapists typically have little time for sessions outside the clinic.</a:t>
            </a:r>
          </a:p>
          <a:p>
            <a:r>
              <a:rPr lang="en-US" altLang="zh-CN" sz="2400" dirty="0">
                <a:latin typeface="Times New Roman" panose="02020603050405020304" pitchFamily="18" charset="0"/>
                <a:cs typeface="Times New Roman" panose="02020603050405020304" pitchFamily="18" charset="0"/>
              </a:rPr>
              <a:t>4.	Solution: Using Immersive virtual reality</a:t>
            </a:r>
          </a:p>
          <a:p>
            <a:pPr lvl="1"/>
            <a:r>
              <a:rPr lang="en-US" altLang="zh-CN" dirty="0">
                <a:latin typeface="Times New Roman" panose="02020603050405020304" pitchFamily="18" charset="0"/>
                <a:cs typeface="Times New Roman" panose="02020603050405020304" pitchFamily="18" charset="0"/>
              </a:rPr>
              <a:t>(1) Treatments can be automated and provided in VR, so a therapist does not need to be present.</a:t>
            </a:r>
          </a:p>
        </p:txBody>
      </p:sp>
    </p:spTree>
    <p:extLst>
      <p:ext uri="{BB962C8B-B14F-4D97-AF65-F5344CB8AC3E}">
        <p14:creationId xmlns:p14="http://schemas.microsoft.com/office/powerpoint/2010/main" val="3168455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Introduction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r>
              <a:rPr lang="en-US" altLang="zh-CN" sz="2400" dirty="0">
                <a:latin typeface="Times New Roman" panose="02020603050405020304" pitchFamily="18" charset="0"/>
                <a:cs typeface="Times New Roman" panose="02020603050405020304" pitchFamily="18" charset="0"/>
              </a:rPr>
              <a:t>4.	Solution: Using Immersive virtual reality</a:t>
            </a:r>
            <a:r>
              <a:rPr lang="zh-CN" altLang="en-US" sz="2400" dirty="0">
                <a:latin typeface="Times New Roman" panose="02020603050405020304" pitchFamily="18" charset="0"/>
                <a:cs typeface="Times New Roman" panose="02020603050405020304" pitchFamily="18" charset="0"/>
              </a:rPr>
              <a:t>（续）</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(2) By putting on a headset, patients can be taken immediately into various situations, that they find cause psychological distress, which is too frequently missing in clinics.</a:t>
            </a:r>
          </a:p>
          <a:p>
            <a:pPr lvl="1"/>
            <a:r>
              <a:rPr lang="en-US" altLang="zh-CN" dirty="0">
                <a:latin typeface="Times New Roman" panose="02020603050405020304" pitchFamily="18" charset="0"/>
                <a:cs typeface="Times New Roman" panose="02020603050405020304" pitchFamily="18" charset="0"/>
              </a:rPr>
              <a:t>(3) In VR, patients are willing to go into situations that trouble them and try alternative ways of responding, because they know it is a simulation.</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5.	Aim: </a:t>
            </a:r>
          </a:p>
          <a:p>
            <a:pPr lvl="1"/>
            <a:r>
              <a:rPr lang="en-US" altLang="zh-CN" dirty="0">
                <a:latin typeface="Times New Roman" panose="02020603050405020304" pitchFamily="18" charset="0"/>
                <a:cs typeface="Times New Roman" panose="02020603050405020304" pitchFamily="18" charset="0"/>
              </a:rPr>
              <a:t>(1) Automate the provision of a psychological intervention for fear of heights by programming a virtual coach to act as the therapist in VR. </a:t>
            </a:r>
          </a:p>
          <a:p>
            <a:pPr lvl="1"/>
            <a:r>
              <a:rPr lang="en-US" altLang="zh-CN" dirty="0">
                <a:latin typeface="Times New Roman" panose="02020603050405020304" pitchFamily="18" charset="0"/>
                <a:cs typeface="Times New Roman" panose="02020603050405020304" pitchFamily="18" charset="0"/>
              </a:rPr>
              <a:t>(2) Our therapeutic approach is cognitive, focusing on the evaluation of threat predictions while dropping defensive </a:t>
            </a:r>
            <a:r>
              <a:rPr lang="en-US" altLang="zh-CN" dirty="0" err="1">
                <a:latin typeface="Times New Roman" panose="02020603050405020304" pitchFamily="18" charset="0"/>
                <a:cs typeface="Times New Roman" panose="02020603050405020304" pitchFamily="18" charset="0"/>
              </a:rPr>
              <a:t>behaviours</a:t>
            </a:r>
            <a:r>
              <a:rPr lang="en-US" altLang="zh-CN" dirty="0">
                <a:latin typeface="Times New Roman" panose="02020603050405020304" pitchFamily="18" charset="0"/>
                <a:cs typeface="Times New Roman" panose="02020603050405020304" pitchFamily="18" charset="0"/>
              </a:rPr>
              <a:t>, to develop memories of safety that counteract fear associations. </a:t>
            </a:r>
          </a:p>
        </p:txBody>
      </p:sp>
    </p:spTree>
    <p:extLst>
      <p:ext uri="{BB962C8B-B14F-4D97-AF65-F5344CB8AC3E}">
        <p14:creationId xmlns:p14="http://schemas.microsoft.com/office/powerpoint/2010/main" val="2002365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Methods</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Participants: </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(1) 49 allocated to VR intervention.</a:t>
            </a:r>
          </a:p>
          <a:p>
            <a:pPr lvl="1"/>
            <a:r>
              <a:rPr lang="en-US" altLang="zh-CN" dirty="0">
                <a:latin typeface="Times New Roman" panose="02020603050405020304" pitchFamily="18" charset="0"/>
                <a:cs typeface="Times New Roman" panose="02020603050405020304" pitchFamily="18" charset="0"/>
              </a:rPr>
              <a:t>(2) 51 allocated to control group (no treatment).</a:t>
            </a:r>
          </a:p>
          <a:p>
            <a:pPr lvl="1"/>
            <a:r>
              <a:rPr lang="en-US" altLang="zh-CN" sz="240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 A participant had to be older than 18 years and have a fear of heights corresponding to a Heights Interpretation Questionnaire (HIQ) score of more than 29. </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7218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7535" y="-1"/>
            <a:ext cx="5109301" cy="6824006"/>
          </a:xfrm>
          <a:prstGeom prst="rect">
            <a:avLst/>
          </a:prstGeom>
        </p:spPr>
      </p:pic>
    </p:spTree>
    <p:extLst>
      <p:ext uri="{BB962C8B-B14F-4D97-AF65-F5344CB8AC3E}">
        <p14:creationId xmlns:p14="http://schemas.microsoft.com/office/powerpoint/2010/main" val="4043581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533" y="515820"/>
            <a:ext cx="5221921" cy="5840182"/>
          </a:xfrm>
          <a:prstGeom prst="rect">
            <a:avLst/>
          </a:prstGeom>
        </p:spPr>
      </p:pic>
    </p:spTree>
    <p:extLst>
      <p:ext uri="{BB962C8B-B14F-4D97-AF65-F5344CB8AC3E}">
        <p14:creationId xmlns:p14="http://schemas.microsoft.com/office/powerpoint/2010/main" val="3463847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a:latin typeface="Times New Roman" panose="02020603050405020304" pitchFamily="18" charset="0"/>
                <a:cs typeface="Times New Roman" panose="02020603050405020304" pitchFamily="18" charset="0"/>
              </a:rPr>
              <a:t>Methods</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2.	The VR intervention: </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(1) A software application called </a:t>
            </a:r>
            <a:r>
              <a:rPr lang="en-US" altLang="zh-CN" i="1" dirty="0">
                <a:latin typeface="Times New Roman" panose="02020603050405020304" pitchFamily="18" charset="0"/>
                <a:cs typeface="Times New Roman" panose="02020603050405020304" pitchFamily="18" charset="0"/>
              </a:rPr>
              <a:t>Now I Can Do Heights</a:t>
            </a:r>
            <a:r>
              <a:rPr lang="en-US" altLang="zh-CN" dirty="0">
                <a:latin typeface="Times New Roman" panose="02020603050405020304" pitchFamily="18" charset="0"/>
                <a:cs typeface="Times New Roman" panose="02020603050405020304" pitchFamily="18" charset="0"/>
              </a:rPr>
              <a:t>(Unity3D), a gaming personal computer, HTC Vive, headphones with a microphone.</a:t>
            </a:r>
          </a:p>
          <a:p>
            <a:pPr lvl="1"/>
            <a:r>
              <a:rPr lang="en-US" altLang="zh-CN" dirty="0">
                <a:latin typeface="Times New Roman" panose="02020603050405020304" pitchFamily="18" charset="0"/>
                <a:cs typeface="Times New Roman" panose="02020603050405020304" pitchFamily="18" charset="0"/>
              </a:rPr>
              <a:t>(2) Six 30-min VR sessions over a period of 2 weeks:</a:t>
            </a:r>
          </a:p>
          <a:p>
            <a:pPr lvl="2"/>
            <a:r>
              <a:rPr lang="en-US" altLang="zh-CN" dirty="0">
                <a:latin typeface="Times New Roman" panose="02020603050405020304" pitchFamily="18" charset="0"/>
                <a:cs typeface="Times New Roman" panose="02020603050405020304" pitchFamily="18" charset="0"/>
              </a:rPr>
              <a:t>(a) The virtual coach in the software was animated using motion capture from an actor and voiced by the same person.</a:t>
            </a:r>
          </a:p>
          <a:p>
            <a:pPr lvl="2"/>
            <a:r>
              <a:rPr lang="en-US" altLang="zh-CN" dirty="0">
                <a:latin typeface="Times New Roman" panose="02020603050405020304" pitchFamily="18" charset="0"/>
                <a:cs typeface="Times New Roman" panose="02020603050405020304" pitchFamily="18" charset="0"/>
              </a:rPr>
              <a:t>(b) At the beginning of the first session, the coach asked the participant a series of questions about their key fear about heights.</a:t>
            </a:r>
          </a:p>
          <a:p>
            <a:pPr lvl="2"/>
            <a:r>
              <a:rPr lang="en-US" altLang="zh-CN" dirty="0">
                <a:latin typeface="Times New Roman" panose="02020603050405020304" pitchFamily="18" charset="0"/>
                <a:cs typeface="Times New Roman" panose="02020603050405020304" pitchFamily="18" charset="0"/>
              </a:rPr>
              <a:t>(c) Throughout the </a:t>
            </a:r>
            <a:r>
              <a:rPr lang="en-US" altLang="zh-CN" dirty="0" err="1">
                <a:latin typeface="Times New Roman" panose="02020603050405020304" pitchFamily="18" charset="0"/>
                <a:cs typeface="Times New Roman" panose="02020603050405020304" pitchFamily="18" charset="0"/>
              </a:rPr>
              <a:t>programme</a:t>
            </a:r>
            <a:r>
              <a:rPr lang="en-US" altLang="zh-CN" dirty="0">
                <a:latin typeface="Times New Roman" panose="02020603050405020304" pitchFamily="18" charset="0"/>
                <a:cs typeface="Times New Roman" panose="02020603050405020304" pitchFamily="18" charset="0"/>
              </a:rPr>
              <a:t>, participants were encouraged by the virtual coach to find out how safe they were and to put their expectations to the test.</a:t>
            </a:r>
          </a:p>
          <a:p>
            <a:pPr lvl="2"/>
            <a:r>
              <a:rPr lang="en-US" altLang="zh-CN" dirty="0">
                <a:latin typeface="Times New Roman" panose="02020603050405020304" pitchFamily="18" charset="0"/>
                <a:cs typeface="Times New Roman" panose="02020603050405020304" pitchFamily="18" charset="0"/>
              </a:rPr>
              <a:t>(d) The treatment was not designed as exposure therapy, but as repeated </a:t>
            </a:r>
            <a:r>
              <a:rPr lang="en-US" altLang="zh-CN" dirty="0" err="1">
                <a:latin typeface="Times New Roman" panose="02020603050405020304" pitchFamily="18" charset="0"/>
                <a:cs typeface="Times New Roman" panose="02020603050405020304" pitchFamily="18" charset="0"/>
              </a:rPr>
              <a:t>behavioural</a:t>
            </a:r>
            <a:r>
              <a:rPr lang="en-US" altLang="zh-CN" dirty="0">
                <a:latin typeface="Times New Roman" panose="02020603050405020304" pitchFamily="18" charset="0"/>
                <a:cs typeface="Times New Roman" panose="02020603050405020304" pitchFamily="18" charset="0"/>
              </a:rPr>
              <a:t> experiment tests (</a:t>
            </a:r>
            <a:r>
              <a:rPr lang="en-US" altLang="zh-CN" dirty="0" err="1">
                <a:latin typeface="Times New Roman" panose="02020603050405020304" pitchFamily="18" charset="0"/>
                <a:cs typeface="Times New Roman" panose="02020603050405020304" pitchFamily="18" charset="0"/>
              </a:rPr>
              <a:t>ie</a:t>
            </a:r>
            <a:r>
              <a:rPr lang="en-US" altLang="zh-CN" dirty="0">
                <a:latin typeface="Times New Roman" panose="02020603050405020304" pitchFamily="18" charset="0"/>
                <a:cs typeface="Times New Roman" panose="02020603050405020304" pitchFamily="18" charset="0"/>
              </a:rPr>
              <a:t>, to learn that they were safer than they had thought). </a:t>
            </a:r>
          </a:p>
        </p:txBody>
      </p:sp>
    </p:spTree>
    <p:extLst>
      <p:ext uri="{BB962C8B-B14F-4D97-AF65-F5344CB8AC3E}">
        <p14:creationId xmlns:p14="http://schemas.microsoft.com/office/powerpoint/2010/main" val="1092713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a:latin typeface="Times New Roman" panose="02020603050405020304" pitchFamily="18" charset="0"/>
                <a:cs typeface="Times New Roman" panose="02020603050405020304" pitchFamily="18" charset="0"/>
              </a:rPr>
              <a:t>Methods</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2.	The VR intervention: </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(2) Six 30-min VR sessions over a period of 2 weeks</a:t>
            </a:r>
            <a:r>
              <a:rPr lang="zh-CN" altLang="en-US" dirty="0">
                <a:latin typeface="Times New Roman" panose="02020603050405020304" pitchFamily="18" charset="0"/>
                <a:cs typeface="Times New Roman" panose="02020603050405020304" pitchFamily="18" charset="0"/>
              </a:rPr>
              <a:t>（续）</a:t>
            </a:r>
            <a:endParaRPr lang="en-US" altLang="zh-CN" dirty="0">
              <a:latin typeface="Times New Roman" panose="02020603050405020304" pitchFamily="18" charset="0"/>
              <a:cs typeface="Times New Roman" panose="02020603050405020304" pitchFamily="18" charset="0"/>
            </a:endParaRPr>
          </a:p>
          <a:p>
            <a:pPr lvl="2"/>
            <a:r>
              <a:rPr lang="en-US" altLang="zh-CN" dirty="0">
                <a:latin typeface="Times New Roman" panose="02020603050405020304" pitchFamily="18" charset="0"/>
                <a:cs typeface="Times New Roman" panose="02020603050405020304" pitchFamily="18" charset="0"/>
              </a:rPr>
              <a:t>(e) The virtual coach took the participant to the atrium of a large ten-</a:t>
            </a:r>
            <a:r>
              <a:rPr lang="en-US" altLang="zh-CN" dirty="0" err="1">
                <a:latin typeface="Times New Roman" panose="02020603050405020304" pitchFamily="18" charset="0"/>
                <a:cs typeface="Times New Roman" panose="02020603050405020304" pitchFamily="18" charset="0"/>
              </a:rPr>
              <a:t>storey</a:t>
            </a:r>
            <a:r>
              <a:rPr lang="en-US" altLang="zh-CN" dirty="0">
                <a:latin typeface="Times New Roman" panose="02020603050405020304" pitchFamily="18" charset="0"/>
                <a:cs typeface="Times New Roman" panose="02020603050405020304" pitchFamily="18" charset="0"/>
              </a:rPr>
              <a:t> office complex with many height cues, the participant then chose on which of the floors to begin the activities.</a:t>
            </a:r>
          </a:p>
          <a:p>
            <a:pPr lvl="2"/>
            <a:r>
              <a:rPr lang="en-US" altLang="zh-CN" dirty="0">
                <a:latin typeface="Times New Roman" panose="02020603050405020304" pitchFamily="18" charset="0"/>
                <a:cs typeface="Times New Roman" panose="02020603050405020304" pitchFamily="18" charset="0"/>
              </a:rPr>
              <a:t>(f) Tasks were </a:t>
            </a:r>
            <a:r>
              <a:rPr lang="en-US" altLang="zh-CN" dirty="0" err="1">
                <a:latin typeface="Times New Roman" panose="02020603050405020304" pitchFamily="18" charset="0"/>
                <a:cs typeface="Times New Roman" panose="02020603050405020304" pitchFamily="18" charset="0"/>
              </a:rPr>
              <a:t>randomised</a:t>
            </a:r>
            <a:r>
              <a:rPr lang="en-US" altLang="zh-CN" dirty="0">
                <a:latin typeface="Times New Roman" panose="02020603050405020304" pitchFamily="18" charset="0"/>
                <a:cs typeface="Times New Roman" panose="02020603050405020304" pitchFamily="18" charset="0"/>
              </a:rPr>
              <a:t> across all the remaining floors for every participant, but were weighted towards the easiest tasks whereas harder tasks came later (</a:t>
            </a:r>
            <a:r>
              <a:rPr lang="en-US" altLang="zh-CN" dirty="0" err="1">
                <a:latin typeface="Times New Roman" panose="02020603050405020304" pitchFamily="18" charset="0"/>
                <a:cs typeface="Times New Roman" panose="02020603050405020304" pitchFamily="18" charset="0"/>
              </a:rPr>
              <a:t>eg</a:t>
            </a:r>
            <a:r>
              <a:rPr lang="en-US" altLang="zh-CN" dirty="0">
                <a:latin typeface="Times New Roman" panose="02020603050405020304" pitchFamily="18" charset="0"/>
                <a:cs typeface="Times New Roman" panose="02020603050405020304" pitchFamily="18" charset="0"/>
              </a:rPr>
              <a:t>, going out on a platform from the floor into the atrium space, rescuing a cat from a tree, playing a xylophone near the edge of the floor, throwing balls over the edge of the floor). </a:t>
            </a:r>
          </a:p>
          <a:p>
            <a:pPr lvl="2"/>
            <a:r>
              <a:rPr lang="en-US" altLang="zh-CN" dirty="0">
                <a:latin typeface="Times New Roman" panose="02020603050405020304" pitchFamily="18" charset="0"/>
                <a:cs typeface="Times New Roman" panose="02020603050405020304" pitchFamily="18" charset="0"/>
              </a:rPr>
              <a:t>(g) The participant could decide to repeat tasks or move up to the next floor.</a:t>
            </a:r>
          </a:p>
          <a:p>
            <a:pPr lvl="2"/>
            <a:r>
              <a:rPr lang="en-US" altLang="zh-CN" dirty="0">
                <a:latin typeface="Times New Roman" panose="02020603050405020304" pitchFamily="18" charset="0"/>
                <a:cs typeface="Times New Roman" panose="02020603050405020304" pitchFamily="18" charset="0"/>
              </a:rPr>
              <a:t>(h) At the end of the session, the intervention was saved and the coach would ask for belief ratings for the height threat and encourage the participant to try real heights between sessions.</a:t>
            </a:r>
          </a:p>
        </p:txBody>
      </p:sp>
    </p:spTree>
    <p:extLst>
      <p:ext uri="{BB962C8B-B14F-4D97-AF65-F5344CB8AC3E}">
        <p14:creationId xmlns:p14="http://schemas.microsoft.com/office/powerpoint/2010/main" val="2701508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Outcomes </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Heights Interpretation Questionnaire (HIQ) </a:t>
            </a:r>
          </a:p>
          <a:p>
            <a:r>
              <a:rPr lang="en-US" altLang="zh-CN" sz="2400" dirty="0">
                <a:latin typeface="Times New Roman" panose="02020603050405020304" pitchFamily="18" charset="0"/>
                <a:cs typeface="Times New Roman" panose="02020603050405020304" pitchFamily="18" charset="0"/>
              </a:rPr>
              <a:t>2. 	Acrophobia</a:t>
            </a:r>
            <a:r>
              <a:rPr lang="zh-CN" altLang="en-US" sz="2400" dirty="0">
                <a:latin typeface="Times New Roman" panose="02020603050405020304" pitchFamily="18" charset="0"/>
                <a:cs typeface="Times New Roman" panose="02020603050405020304" pitchFamily="18" charset="0"/>
              </a:rPr>
              <a:t>（</a:t>
            </a:r>
            <a:r>
              <a:rPr lang="zh-CN" altLang="en-US" dirty="0"/>
              <a:t>恐高症</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Questionnaire (AQ)</a:t>
            </a:r>
          </a:p>
          <a:p>
            <a:pPr lvl="1"/>
            <a:r>
              <a:rPr lang="en-US" altLang="zh-CN" sz="2000" dirty="0">
                <a:latin typeface="Times New Roman" panose="02020603050405020304" pitchFamily="18" charset="0"/>
                <a:cs typeface="Times New Roman" panose="02020603050405020304" pitchFamily="18" charset="0"/>
              </a:rPr>
              <a:t>(1) AQ total score </a:t>
            </a:r>
          </a:p>
          <a:p>
            <a:pPr lvl="1"/>
            <a:r>
              <a:rPr lang="en-US" altLang="zh-CN" sz="2000" dirty="0">
                <a:latin typeface="Times New Roman" panose="02020603050405020304" pitchFamily="18" charset="0"/>
                <a:cs typeface="Times New Roman" panose="02020603050405020304" pitchFamily="18" charset="0"/>
              </a:rPr>
              <a:t>(2) AQ anxiety score</a:t>
            </a:r>
          </a:p>
          <a:p>
            <a:pPr lvl="1"/>
            <a:r>
              <a:rPr lang="en-US" altLang="zh-CN" sz="2000" dirty="0">
                <a:latin typeface="Times New Roman" panose="02020603050405020304" pitchFamily="18" charset="0"/>
                <a:cs typeface="Times New Roman" panose="02020603050405020304" pitchFamily="18" charset="0"/>
              </a:rPr>
              <a:t>(3) AQ avoidance score</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3.	Improving Access to Psychological Therapies (IAPT) phobia scale</a:t>
            </a:r>
          </a:p>
          <a:p>
            <a:r>
              <a:rPr lang="en-US" altLang="zh-CN" sz="2400" dirty="0">
                <a:latin typeface="Times New Roman" panose="02020603050405020304" pitchFamily="18" charset="0"/>
                <a:cs typeface="Times New Roman" panose="02020603050405020304" pitchFamily="18" charset="0"/>
              </a:rPr>
              <a:t>4.	Sickness Questionnaire (SSQ) to assess levels of discomfort provoked by a VR session. </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74292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1057</Words>
  <Application>Microsoft Office PowerPoint</Application>
  <PresentationFormat>宽屏</PresentationFormat>
  <Paragraphs>62</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14</vt:i4>
      </vt:variant>
    </vt:vector>
  </HeadingPairs>
  <TitlesOfParts>
    <vt:vector size="23" baseType="lpstr">
      <vt:lpstr>等线</vt:lpstr>
      <vt:lpstr>等线 Light</vt:lpstr>
      <vt:lpstr>Arial</vt:lpstr>
      <vt:lpstr>Calibri</vt:lpstr>
      <vt:lpstr>Calibri Light</vt:lpstr>
      <vt:lpstr>Cambria Math</vt:lpstr>
      <vt:lpstr>Times New Roman</vt:lpstr>
      <vt:lpstr>Office 主题​​</vt:lpstr>
      <vt:lpstr>Office 主题</vt:lpstr>
      <vt:lpstr>Automated psychological therapy using immersive virtual reality for treatment of fear of heights: a single-blind, parallel-group, randomised controlled trial</vt:lpstr>
      <vt:lpstr>Introduction</vt:lpstr>
      <vt:lpstr>Introduction</vt:lpstr>
      <vt:lpstr>Methods</vt:lpstr>
      <vt:lpstr>PowerPoint 演示文稿</vt:lpstr>
      <vt:lpstr>PowerPoint 演示文稿</vt:lpstr>
      <vt:lpstr>Methods</vt:lpstr>
      <vt:lpstr>Methods</vt:lpstr>
      <vt:lpstr>Outcomes </vt:lpstr>
      <vt:lpstr>Results</vt:lpstr>
      <vt:lpstr>Results </vt:lpstr>
      <vt:lpstr>Results </vt:lpstr>
      <vt:lpstr>Conclusion</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项目进展汇报</dc:title>
  <dc:creator>981090121@qq.com</dc:creator>
  <cp:lastModifiedBy>981090121@qq.com</cp:lastModifiedBy>
  <cp:revision>298</cp:revision>
  <dcterms:created xsi:type="dcterms:W3CDTF">2019-11-17T13:59:02Z</dcterms:created>
  <dcterms:modified xsi:type="dcterms:W3CDTF">2020-02-27T07:16:48Z</dcterms:modified>
</cp:coreProperties>
</file>