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4" r:id="rId2"/>
    <p:sldId id="258" r:id="rId3"/>
    <p:sldId id="259" r:id="rId4"/>
    <p:sldId id="327" r:id="rId5"/>
    <p:sldId id="328" r:id="rId6"/>
    <p:sldId id="329" r:id="rId7"/>
    <p:sldId id="330" r:id="rId8"/>
    <p:sldId id="331" r:id="rId9"/>
    <p:sldId id="332" r:id="rId10"/>
    <p:sldId id="333" r:id="rId11"/>
    <p:sldId id="334" r:id="rId12"/>
    <p:sldId id="335" r:id="rId13"/>
    <p:sldId id="304" r:id="rId14"/>
    <p:sldId id="288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66" autoAdjust="0"/>
    <p:restoredTop sz="95256" autoAdjust="0"/>
  </p:normalViewPr>
  <p:slideViewPr>
    <p:cSldViewPr snapToGrid="0">
      <p:cViewPr varScale="1">
        <p:scale>
          <a:sx n="87" d="100"/>
          <a:sy n="87" d="100"/>
        </p:scale>
        <p:origin x="813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B6B2F2-2653-438A-B2C7-76073E02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279B4B4-246A-45EA-AD24-24E08A1382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F086BE-CEDB-4390-979B-54D8517E1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1672-C01D-4C40-A6ED-7C0430329B94}" type="datetimeFigureOut">
              <a:rPr lang="zh-CN" altLang="en-US" smtClean="0"/>
              <a:t>2020/6/20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534BE4-F322-43F0-ABD3-75A919E06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3CF612-9DED-45BE-95E9-AE130F7B6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A484B-C719-4CE4-924F-1157142FC6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9315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0159A6-D962-49DB-9EA6-AB5316AA5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755DDF7-BECF-4084-9CDF-C769563D5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8CD222-B4B3-4347-A640-E08911A0C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1672-C01D-4C40-A6ED-7C0430329B94}" type="datetimeFigureOut">
              <a:rPr lang="zh-CN" altLang="en-US" smtClean="0"/>
              <a:t>2020/6/20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2345F6-327D-4BE7-A9DB-3697CEE25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08560E-0F58-4541-9927-56EAFB98A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A484B-C719-4CE4-924F-1157142FC6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1564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B366A72-7186-4367-B5DA-3978E63792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6805429-D669-4AB5-9FA5-2B4C486E7A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69C8D1-C5A9-466E-8085-D3BA83309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1672-C01D-4C40-A6ED-7C0430329B94}" type="datetimeFigureOut">
              <a:rPr lang="zh-CN" altLang="en-US" smtClean="0"/>
              <a:t>2020/6/20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73B1A0-EAA7-4FBC-8BC4-00488F85F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94C9CC-746D-4165-9EAD-B688F1938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A484B-C719-4CE4-924F-1157142FC6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8655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A129FD-FCA9-4483-B1FE-49499D9B9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96F7D3-35A6-4EC7-BDDB-506594819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245C1F-B9E9-4766-9813-A3D1E09AB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1672-C01D-4C40-A6ED-7C0430329B94}" type="datetimeFigureOut">
              <a:rPr lang="zh-CN" altLang="en-US" smtClean="0"/>
              <a:t>2020/6/20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CEF3D7-D66E-4A2C-967F-CA3D4C706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054209-455F-4D41-855A-C5E48A338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A484B-C719-4CE4-924F-1157142FC6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460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D11FD4-1E8B-43C9-9AD8-43DE123A8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21EABA-429E-483F-8179-045CCC7DD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719D17-F4FB-4AF6-89EF-AB6B27514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1672-C01D-4C40-A6ED-7C0430329B94}" type="datetimeFigureOut">
              <a:rPr lang="zh-CN" altLang="en-US" smtClean="0"/>
              <a:t>2020/6/20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D3DD16-208D-4BEC-9611-4D67B4B3F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063763-62CB-42B2-B8BD-8EFC6A969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A484B-C719-4CE4-924F-1157142FC6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0602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E5F97B-8557-4596-8300-BAD46480D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31A238-D111-4C49-B207-D386B4BFF9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CCCE562-BC2D-49D2-A85F-779259EBA1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3EA61F-1D1B-4327-BDB9-39C843088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1672-C01D-4C40-A6ED-7C0430329B94}" type="datetimeFigureOut">
              <a:rPr lang="zh-CN" altLang="en-US" smtClean="0"/>
              <a:t>2020/6/20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0FD7AF-22FE-45F3-9783-BAA57B7BE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49DFDB-C6BA-4931-9EE4-51676C672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A484B-C719-4CE4-924F-1157142FC6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317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716075-538C-4220-9FAF-E836121C2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D297AB-60F8-4E5D-B55A-2B850485E1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6898BA-6A31-433C-A83B-E9E0A60323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9AA691F-4087-4D88-B934-F6101133CF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3AC152B-C44B-462B-B6B5-AAB5D71F4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C43D651-53A2-4A2E-8B34-109BB997F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1672-C01D-4C40-A6ED-7C0430329B94}" type="datetimeFigureOut">
              <a:rPr lang="zh-CN" altLang="en-US" smtClean="0"/>
              <a:t>2020/6/20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FACFCA1-FE74-4403-A777-C8AA9B07A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B41BFF3-88A5-46FE-B6F7-F99634BF7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A484B-C719-4CE4-924F-1157142FC6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123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8D4A71-3561-4A67-80E2-BC8E783B7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A14C706-3306-4901-8A37-B54D8E67E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1672-C01D-4C40-A6ED-7C0430329B94}" type="datetimeFigureOut">
              <a:rPr lang="zh-CN" altLang="en-US" smtClean="0"/>
              <a:t>2020/6/20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895EE7A-8896-4AF3-8B86-119C29C23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1055647-1009-48BA-93F3-F54B5E3C3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A484B-C719-4CE4-924F-1157142FC6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1617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EF01F86-454F-4938-9B8F-1E4F00900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1672-C01D-4C40-A6ED-7C0430329B94}" type="datetimeFigureOut">
              <a:rPr lang="zh-CN" altLang="en-US" smtClean="0"/>
              <a:t>2020/6/20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3B2B6D8-82A7-4034-8126-3718059DA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6A49352-B6B3-4D54-BBB2-DB32C0102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A484B-C719-4CE4-924F-1157142FC6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6080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D16ACD-A21C-4A87-9FE2-9165BF3FF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D0D860-96E4-49A9-BB65-531892E9A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78B4759-0A90-40DA-AA6D-251FA0DBC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20B7B4-9FF2-4265-A7B4-22982F016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1672-C01D-4C40-A6ED-7C0430329B94}" type="datetimeFigureOut">
              <a:rPr lang="zh-CN" altLang="en-US" smtClean="0"/>
              <a:t>2020/6/20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8CC01FE-5F68-4BC2-A0D4-0749BEF2C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E5D7D1-B3F5-4012-ABDD-572424A85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A484B-C719-4CE4-924F-1157142FC6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754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90D62B-F710-4A2A-8EAC-B51A87BC6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7439F5D-82A4-4273-A5B6-31127F4B05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A193443-EF51-4281-BE28-B5833F9E3E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FA718E-2B15-414A-94E8-61E440793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1672-C01D-4C40-A6ED-7C0430329B94}" type="datetimeFigureOut">
              <a:rPr lang="zh-CN" altLang="en-US" smtClean="0"/>
              <a:t>2020/6/20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102F45-087E-4D50-BBCF-C38934E68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C23185-EE51-4707-A21E-0743AB39E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A484B-C719-4CE4-924F-1157142FC6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3909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562D65D-AB2D-4ADE-B4DF-2A4168967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02F9EA-5366-4270-B6C3-FB0DB2433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983BC1-C720-49DD-A08C-E3F7259265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31672-C01D-4C40-A6ED-7C0430329B94}" type="datetimeFigureOut">
              <a:rPr lang="zh-CN" altLang="en-US" smtClean="0"/>
              <a:t>2020/6/20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709EDF-184A-4554-82D6-5AE78A0F54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FF571F-1494-4DF6-8780-3D5F55D410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A484B-C719-4CE4-924F-1157142FC6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1625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relive.tw/" TargetMode="External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进展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	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将穿墙场景导入系统，解决了一些报错，录入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Berg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量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表的动作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	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为训练场景添加射门动画。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3.	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阅读一篇文章。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733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DEB6FB24-66FB-4D33-9DF7-26EB0A9986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200" y="492529"/>
            <a:ext cx="4993032" cy="250906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B9547C1C-D9A1-46B9-A019-34688913F6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640" y="492529"/>
            <a:ext cx="4927107" cy="2584797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DD6C4FFF-FB5B-48C0-9C14-E4B04745CC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310" y="3923484"/>
            <a:ext cx="5029437" cy="2603412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C1957E18-C449-4F6F-9E80-D4199089C0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200" y="3900892"/>
            <a:ext cx="4993032" cy="262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249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E3647ED-3CE9-46A6-A14C-37003A78D9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15" y="492529"/>
            <a:ext cx="5120565" cy="261544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FC48D74-679E-4C89-B415-D9090E8E647F}"/>
              </a:ext>
            </a:extLst>
          </p:cNvPr>
          <p:cNvSpPr txBox="1"/>
          <p:nvPr/>
        </p:nvSpPr>
        <p:spPr>
          <a:xfrm>
            <a:off x="1793289" y="3187083"/>
            <a:ext cx="232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Shoulder Extension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E6F7CA6-9865-4761-ABA3-F89302DA4E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4198" y="376764"/>
            <a:ext cx="5453440" cy="28469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7CD794B-AAA3-426F-9D76-438E3799BD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15" y="3859515"/>
            <a:ext cx="5120565" cy="2225868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3B9EE142-BF74-41B7-A18C-D494FA9AF452}"/>
              </a:ext>
            </a:extLst>
          </p:cNvPr>
          <p:cNvSpPr txBox="1"/>
          <p:nvPr/>
        </p:nvSpPr>
        <p:spPr>
          <a:xfrm>
            <a:off x="1793289" y="5996139"/>
            <a:ext cx="232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Wrist Flexion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85401F8-BF4D-4F0A-86BD-41019D15AE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741081"/>
            <a:ext cx="4964084" cy="262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236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84E795E-4530-47BC-A6AF-CF2977D7B5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467" y="1568428"/>
            <a:ext cx="5841066" cy="3721143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DAEC6861-BF24-44EE-9838-075DF7924EFD}"/>
              </a:ext>
            </a:extLst>
          </p:cNvPr>
          <p:cNvSpPr txBox="1"/>
          <p:nvPr/>
        </p:nvSpPr>
        <p:spPr>
          <a:xfrm>
            <a:off x="4817615" y="5289571"/>
            <a:ext cx="232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尺侧倾斜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6EE2698-EFC7-4F5B-8207-569DB655CD93}"/>
              </a:ext>
            </a:extLst>
          </p:cNvPr>
          <p:cNvSpPr txBox="1"/>
          <p:nvPr/>
        </p:nvSpPr>
        <p:spPr>
          <a:xfrm>
            <a:off x="838200" y="6060800"/>
            <a:ext cx="11264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ROM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的演示视频见</a:t>
            </a:r>
            <a:r>
              <a:rPr lang="en-US" altLang="zh-CN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https://relive.tw</a:t>
            </a:r>
            <a:endParaRPr lang="zh-CN" altLang="en-US" u="sng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576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16747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	VR, as a home therapy intervention, has the ability to create a motivating environment that is individualized to patients, encouraging massed practice of repetitious movements.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	This study reinforces the notion that changes can continue to occur 6 months post-stroke due to neuroplasticity.</a:t>
            </a:r>
          </a:p>
        </p:txBody>
      </p:sp>
    </p:spTree>
    <p:extLst>
      <p:ext uri="{BB962C8B-B14F-4D97-AF65-F5344CB8AC3E}">
        <p14:creationId xmlns:p14="http://schemas.microsoft.com/office/powerpoint/2010/main" val="34311457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 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	A small sample size of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two.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	We were unable to track all the functional changes that occurred.</a:t>
            </a:r>
          </a:p>
        </p:txBody>
      </p:sp>
    </p:spTree>
    <p:extLst>
      <p:ext uri="{BB962C8B-B14F-4D97-AF65-F5344CB8AC3E}">
        <p14:creationId xmlns:p14="http://schemas.microsoft.com/office/powerpoint/2010/main" val="3766403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 Home-Based Virtual Reality Therapy Interventions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Games for Health Journal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 Factor: 2.224</a:t>
            </a:r>
          </a:p>
        </p:txBody>
      </p:sp>
    </p:spTree>
    <p:extLst>
      <p:ext uri="{BB962C8B-B14F-4D97-AF65-F5344CB8AC3E}">
        <p14:creationId xmlns:p14="http://schemas.microsoft.com/office/powerpoint/2010/main" val="1412814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	Stroke is one of the leading causes of serious long-term disability.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	Current patients recovering from a stroke were conducting only 10–40 repetitions of a strengthening movement during a therapy session. 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	However, animal models have suggested hundreds of repetitions are needed to improve functional arm movements.	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	The use of VR has the possibility to increase the duration, frequency, and intensity of therapy to help retrain the patient’s movements.</a:t>
            </a:r>
          </a:p>
        </p:txBody>
      </p:sp>
    </p:spTree>
    <p:extLst>
      <p:ext uri="{BB962C8B-B14F-4D97-AF65-F5344CB8AC3E}">
        <p14:creationId xmlns:p14="http://schemas.microsoft.com/office/powerpoint/2010/main" val="2568535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Methods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	Participants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Patient 1 was a 57-year-old woman who had had a stroke 10 years ago.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Patient 2 was a 48-year-old woman who had had a stroke 1.5 years ago.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	Devices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The Wii remotes(Nintendo of America, Redmond, WA)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The Bluetooth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 A personal computer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 A Webcam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12DC0CC-CB26-4BD7-A41C-48E86F2B18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3001" y="3634414"/>
            <a:ext cx="5394192" cy="2858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895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Methods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	VR games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Organization and recycling game: the participant controlled a virtual hand and placed food and non-food items to its appropriate basket.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Horse riding game: the participant controlled the horse to jumped over various objects.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 Bike riding game: the participant controlled the movements of a virtual bike rider running over objects.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E995904-7176-4B5F-810E-4F4DBEC344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571" y="3771860"/>
            <a:ext cx="8490857" cy="2405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799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Methods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4.	Home therapy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(1) Play each of the three games at home for 20 minutes, totaling 1 hour per day, for 7 days a week, 6 weeks.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(2) The participant met with the student researcher and computer scientist once a week to discuss these topics and to allow the researcher to modify the games based on her needs.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5.	Measurements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(1) Canadian Occupational Performance Measure (COPM) for participant’s goals and priorities.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(2) Motor Activity Log(MAL, 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每日活动记录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for participant’s perceived improvement. 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(3) Action Research Arm Test (ARAT) : Grasp, Grip, Pinch, and Gross Movement.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(4) A goniometer(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角度计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was used to measure the participant’s current range of motion.</a:t>
            </a:r>
          </a:p>
        </p:txBody>
      </p:sp>
    </p:spTree>
    <p:extLst>
      <p:ext uri="{BB962C8B-B14F-4D97-AF65-F5344CB8AC3E}">
        <p14:creationId xmlns:p14="http://schemas.microsoft.com/office/powerpoint/2010/main" val="237614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Results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	COPM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(1) For Participant 1, a 1 point change was found in the Performance and Satisfaction scores.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(2) Participant 2 showed a 1.6 point increase in her Performance score and a 1.8 point increase in her Satisfaction score. 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	MAL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(1) Participant 2 demonstrated improved use of her affected arm in wiping off the kitchen counter, picking up a cup by the handle, cutting food with a fork and knife, and cooking a meal.</a:t>
            </a:r>
          </a:p>
        </p:txBody>
      </p:sp>
    </p:spTree>
    <p:extLst>
      <p:ext uri="{BB962C8B-B14F-4D97-AF65-F5344CB8AC3E}">
        <p14:creationId xmlns:p14="http://schemas.microsoft.com/office/powerpoint/2010/main" val="456944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Results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3.	ARAT 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(1) First participant indicating a 5 point change in upper extremity function.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(2) Second participant indicating a 7 point change in upper extremity function. </a:t>
            </a:r>
          </a:p>
          <a:p>
            <a:pPr marL="457200" lvl="1" indent="0">
              <a:buNone/>
            </a:pP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0224A35-54E2-4AD3-ABF5-DA6CD26BA5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427" y="3429000"/>
            <a:ext cx="4825573" cy="253573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425941B-D468-4CCB-97D3-9FDF5A6A5F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227" y="3428999"/>
            <a:ext cx="3874035" cy="2535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878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Results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4.	ROM 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(1) All participants improved their ROM.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FAFA981-E3A3-427A-AAB4-328B589BA7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2754" y="3203447"/>
            <a:ext cx="5721046" cy="297351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BB674EC-FF2A-4DF1-852D-E29955E77D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20" y="3918167"/>
            <a:ext cx="5132934" cy="1383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795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1246</TotalTime>
  <Words>685</Words>
  <Application>Microsoft Office PowerPoint</Application>
  <PresentationFormat>宽屏</PresentationFormat>
  <Paragraphs>59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等线</vt:lpstr>
      <vt:lpstr>等线 Light</vt:lpstr>
      <vt:lpstr>宋体</vt:lpstr>
      <vt:lpstr>Arial</vt:lpstr>
      <vt:lpstr>Times New Roman</vt:lpstr>
      <vt:lpstr>Office 主题​​</vt:lpstr>
      <vt:lpstr>进展</vt:lpstr>
      <vt:lpstr>Developing Home-Based Virtual Reality Therapy Interventions</vt:lpstr>
      <vt:lpstr>Introduction</vt:lpstr>
      <vt:lpstr> Methods</vt:lpstr>
      <vt:lpstr> Methods</vt:lpstr>
      <vt:lpstr> Methods</vt:lpstr>
      <vt:lpstr> Results</vt:lpstr>
      <vt:lpstr> Results</vt:lpstr>
      <vt:lpstr> Results</vt:lpstr>
      <vt:lpstr>PowerPoint 演示文稿</vt:lpstr>
      <vt:lpstr>PowerPoint 演示文稿</vt:lpstr>
      <vt:lpstr>PowerPoint 演示文稿</vt:lpstr>
      <vt:lpstr>Conclusion</vt:lpstr>
      <vt:lpstr>Limitations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REINVENT: A Low-Cost, Virtual Reality Brain-Computer Interface for Severe Stroke Upper Limb Motor Recovery</dc:title>
  <dc:creator>981090121@qq.com</dc:creator>
  <cp:lastModifiedBy>981090121@qq.com</cp:lastModifiedBy>
  <cp:revision>892</cp:revision>
  <dcterms:created xsi:type="dcterms:W3CDTF">2020-02-14T13:51:35Z</dcterms:created>
  <dcterms:modified xsi:type="dcterms:W3CDTF">2020-06-20T08:41:11Z</dcterms:modified>
</cp:coreProperties>
</file>