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3AB5E-A47D-4940-9A50-555D1CF45DF1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FCB51-E0AE-47BB-8085-DE7505A3D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9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return conditions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作用是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local landmarks ensured EC-grid cell dependent strategies rather than striatal-mediated landmark-based navigation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FCB51-E0AE-47BB-8085-DE7505A3DB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7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8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3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6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3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8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7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0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6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2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3D9D-C11B-48AF-8B04-1686071CD6F7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5ADC-2212-4B4E-85B2-DE512908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2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of mild cognitive impairment using an entorhinal cortex-based test of virtual reality navigation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11.814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43" y="1333560"/>
            <a:ext cx="6000513" cy="5524440"/>
          </a:xfrm>
        </p:spPr>
      </p:pic>
    </p:spTree>
    <p:extLst>
      <p:ext uri="{BB962C8B-B14F-4D97-AF65-F5344CB8AC3E}">
        <p14:creationId xmlns:p14="http://schemas.microsoft.com/office/powerpoint/2010/main" val="6879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MRI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核磁共振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)acquisition and analysis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Aim: To investigate the relationship between EC subﬁeld volume and performance in navigational tasks.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Software: ITK-SNAP,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Freesurfer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6.0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Field: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EC</a:t>
            </a:r>
          </a:p>
          <a:p>
            <a:pPr lvl="2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alEC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pmEC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hippocampus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cingulate cortex (PCC,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后扣带回皮质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isthmus of cingulate cortex(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扣带回皮质层沟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t="1577" r="1713" b="22579"/>
          <a:stretch/>
        </p:blipFill>
        <p:spPr>
          <a:xfrm>
            <a:off x="2161309" y="1348510"/>
            <a:ext cx="7869382" cy="4950690"/>
          </a:xfrm>
        </p:spPr>
      </p:pic>
    </p:spTree>
    <p:extLst>
      <p:ext uri="{BB962C8B-B14F-4D97-AF65-F5344CB8AC3E}">
        <p14:creationId xmlns:p14="http://schemas.microsoft.com/office/powerpoint/2010/main" val="315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neuropsychological tests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Free and Cued Selective Reminding Test (FCSRT)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Rey ﬁgure recall (RFR)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Trail Making Test B (TMT-B)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Digit Symbol test (DST)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4MT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ACE-R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 National Adult Reading Test (NART)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Demographics and neuropsychological tests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No signiﬁcant differences in age, gender, or years in education were observed between all MCI and healthy control subjects, or between MCI+ and MCI-.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MCI group as a whole exhibited signiﬁcantly more errors in all neuropsychological tests compared to healthy control subjects.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difference between MCI+ and MCI- were observed.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70" y="1511589"/>
            <a:ext cx="9344859" cy="5032375"/>
          </a:xfrm>
        </p:spPr>
      </p:pic>
    </p:spTree>
    <p:extLst>
      <p:ext uri="{BB962C8B-B14F-4D97-AF65-F5344CB8AC3E}">
        <p14:creationId xmlns:p14="http://schemas.microsoft.com/office/powerpoint/2010/main" val="42286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Immersive virtual reality path integration task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(1)Neither gender, years in education or age were predictive of absolute distance error.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The MCI group as a whole exhibited signiﬁcantly larger absolute distance errors than the healthy control group.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MCI+ patients exhibited signiﬁcantly larger absolute distance errors compared to MCI- patients.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 Similar effects were observed in proportional linear errors between healthy control subjects and total MCI group but were not observed in proportional angular error.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Absolute distance error was positively correlated with CSF total tau(tau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蛋白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negatively associated with CSF amyloid-β(β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淀粉样蛋白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828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6" y="1441305"/>
            <a:ext cx="10119727" cy="4784003"/>
          </a:xfrm>
        </p:spPr>
      </p:pic>
    </p:spTree>
    <p:extLst>
      <p:ext uri="{BB962C8B-B14F-4D97-AF65-F5344CB8AC3E}">
        <p14:creationId xmlns:p14="http://schemas.microsoft.com/office/powerpoint/2010/main" val="15110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return condition on path integration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effects of return condition was observed on absolute distance error between healthy control and total MCI groups, or between MCI+ and MCI- groups.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proportional angular errors, a trend toward an interaction between biomarker status (MCI+ versus MCI-) and return conditions B and C was observed.</a:t>
            </a:r>
          </a:p>
        </p:txBody>
      </p:sp>
    </p:spTree>
    <p:extLst>
      <p:ext uri="{BB962C8B-B14F-4D97-AF65-F5344CB8AC3E}">
        <p14:creationId xmlns:p14="http://schemas.microsoft.com/office/powerpoint/2010/main" val="24084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1" y="1520825"/>
            <a:ext cx="10964438" cy="4658302"/>
          </a:xfrm>
        </p:spPr>
      </p:pic>
    </p:spTree>
    <p:extLst>
      <p:ext uri="{BB962C8B-B14F-4D97-AF65-F5344CB8AC3E}">
        <p14:creationId xmlns:p14="http://schemas.microsoft.com/office/powerpoint/2010/main" val="33505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To date, all interventional trials aimed at slowing the progression of Alzheimer’s disease have failed.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Reasons of 1.: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problems in identifying the initial stages of Alzheimer’s disease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the lack of translatable outcome measures for treatment effects	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Solution: Detection of Alzheimer’s disease-related changes in entorhinal cortex (EC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，内嗅皮质层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function.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Group differences in MRI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volumetry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association with path integration performance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Across healthy control subjects and total MCI, only the volumetric difference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hippocampus,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 and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observed.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Signiﬁcant negative associations were observed across all participants between absolute distance errors and both total EC volumes and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pmEC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volumes.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69" y="1446934"/>
            <a:ext cx="7567862" cy="5201611"/>
          </a:xfrm>
        </p:spPr>
      </p:pic>
    </p:spTree>
    <p:extLst>
      <p:ext uri="{BB962C8B-B14F-4D97-AF65-F5344CB8AC3E}">
        <p14:creationId xmlns:p14="http://schemas.microsoft.com/office/powerpoint/2010/main" val="26314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curves and classiﬁcation accuracy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classification of total MCI patients form healthy control subjects, absolute distance error was associated with an AUC of 0.82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Classiﬁcation accuracy of MCI+ from MCI- using absolute distance error was very high(AUC = 0.9).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70" y="1367415"/>
            <a:ext cx="9605059" cy="5028736"/>
          </a:xfrm>
        </p:spPr>
      </p:pic>
    </p:spTree>
    <p:extLst>
      <p:ext uri="{BB962C8B-B14F-4D97-AF65-F5344CB8AC3E}">
        <p14:creationId xmlns:p14="http://schemas.microsoft.com/office/powerpoint/2010/main" val="34957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MCI+ patients exhibited larger errors in the navigation task than MCI- patients, whose performance did not signiﬁcantly differ from healthy controls participants.	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Signiﬁcant negative associations were observed across all participants between absolute distance errors and both total EC volumes and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pmEC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volumes.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Performance on an EC-based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integration task is sensitive and speciﬁc for prodromal Alzheimer’s disease, with greater classiﬁcation accuracy than that of a battery of current ‘gold standard’ cognitive tests.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The sample size of both MCI+(n=12) and MCI(n=26) groups is small.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The space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(3.5m*3.5m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Autofit/>
          </a:bodyPr>
          <a:lstStyle/>
          <a:p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The work of other researchers:</a:t>
            </a:r>
          </a:p>
          <a:p>
            <a:pPr lvl="1"/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Degeneration of the EC is a critical initial stage of typical Alzheimer’s disease.</a:t>
            </a:r>
          </a:p>
          <a:p>
            <a:pPr lvl="1"/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EC is involved in spatial navigation.</a:t>
            </a:r>
          </a:p>
          <a:p>
            <a:pPr lvl="1"/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Sensory characteristics of objects appear to be represented in the anterolateral EC(</a:t>
            </a:r>
            <a:r>
              <a:rPr lang="en-US" altLang="zh-C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alEC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前外侧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EC).</a:t>
            </a:r>
          </a:p>
          <a:p>
            <a:pPr lvl="1"/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Representations of scenes and current location based upon self-motion are represented in the  posteromedial  EC(</a:t>
            </a:r>
            <a:r>
              <a:rPr lang="en-US" altLang="zh-C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pmEC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后内侧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EC).</a:t>
            </a:r>
          </a:p>
          <a:p>
            <a:pPr lvl="1"/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Within the EC, the medial EC (</a:t>
            </a:r>
            <a:r>
              <a:rPr lang="en-US" altLang="zh-C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内侧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EC) is considered to be particularly involved in navigation.</a:t>
            </a:r>
          </a:p>
          <a:p>
            <a:pPr lvl="1"/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Remembering the spatial conﬁguration of an environment and the objects/contents within it is dependent upon the hippocampus(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海马体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 CSF(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脑脊液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tau (tau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蛋白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)and CSF amyloid (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淀粉样蛋白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are  biomarkers of Alzheimer’s disease.</a:t>
            </a:r>
          </a:p>
        </p:txBody>
      </p:sp>
    </p:spTree>
    <p:extLst>
      <p:ext uri="{BB962C8B-B14F-4D97-AF65-F5344CB8AC3E}">
        <p14:creationId xmlns:p14="http://schemas.microsoft.com/office/powerpoint/2010/main" val="20400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China\Desktop\U2727P2DT2014100618424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66" y="540529"/>
            <a:ext cx="9885868" cy="5703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Participants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Patients with MCI (n=45)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MCI+, n=12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MCI-, n=14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rest, n=19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Healthy control subjects, (n=41)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MCI: mild cognitive impairment(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轻度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认知障碍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Thresholds for positive: CSF amyloid&lt;550pg/ml, CSF tau &gt;375pg/ml with a CSF tau: amyloid ratio of &gt;0.8</a:t>
            </a:r>
          </a:p>
          <a:p>
            <a:pPr marL="457200" lvl="1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The immersive virtual reality path integration task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HTC Vive, Unity game engine, Steam VR software, MSI VR One backpack laptop, 3.5m*3.5m space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Rules: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arrows indicate the guided sequence along two sides of the triangle. The yellow arrow indicates the return path.</a:t>
            </a:r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cone was visible at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reaching a blue cone it disappeared and the next one in the sequence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appeared.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auditory stimulus was presented with a cone’s appearance prompting participants toward the next cone’s location.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reaching cone 3, participants will be asked to walk back to their remembered location of cone 1 (cone 1 won’t appear again).</a:t>
            </a:r>
          </a:p>
          <a:p>
            <a:pPr lvl="3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C:\Users\China\Desktop\捕获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61" y="193964"/>
            <a:ext cx="3644611" cy="1961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5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Rules(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conditions applied when attempting to return to the location of cone 1 only.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return conditions were used: condition A, no environmental change (Fig. D); condition B, removal of boundary cues (Fig. E); and condition C, removal of surface detail (Fig. F).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return condition was presented three times per environment, return conditions presented pseudo-randomly, nine trials conducted within each of the three environments,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totalling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27 trials per participant.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Pre-trial practice sessions consisted of 20s of habituation to the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 Following habituation, participants performed ﬁve practice trials, where cone 1 was re-presented at the end of each trial.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C:\Users\China\Desktop\捕获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61" y="193964"/>
            <a:ext cx="3644611" cy="1961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4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" b="1576"/>
          <a:stretch/>
        </p:blipFill>
        <p:spPr>
          <a:xfrm>
            <a:off x="1605972" y="1422400"/>
            <a:ext cx="8980055" cy="4904509"/>
          </a:xfrm>
        </p:spPr>
      </p:pic>
    </p:spTree>
    <p:extLst>
      <p:ext uri="{BB962C8B-B14F-4D97-AF65-F5344CB8AC3E}">
        <p14:creationId xmlns:p14="http://schemas.microsoft.com/office/powerpoint/2010/main" val="137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734964" cy="4519757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Outcome measure: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distance error</a:t>
            </a:r>
          </a:p>
          <a:p>
            <a:pPr lvl="4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Euclidean distance between estimated and actual location of cone 1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linear errors</a:t>
            </a:r>
          </a:p>
          <a:p>
            <a:pPr lvl="4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Euclidean distance travelled between cone 3 and the participant’s estimated location of cone 1 compared to the distance between cone 3 and actual location of cone 1 </a:t>
            </a:r>
          </a:p>
          <a:p>
            <a:pPr lvl="3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angular errors</a:t>
            </a:r>
          </a:p>
          <a:p>
            <a:pPr lvl="4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=the accuracy of performed rotation at cone 3 toward the participant’s estimated location of cone 1 compared to the optimal</a:t>
            </a:r>
          </a:p>
          <a:p>
            <a:pPr marL="1828800" lvl="4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rotation required to align with cone 1 </a:t>
            </a:r>
          </a:p>
        </p:txBody>
      </p:sp>
    </p:spTree>
    <p:extLst>
      <p:ext uri="{BB962C8B-B14F-4D97-AF65-F5344CB8AC3E}">
        <p14:creationId xmlns:p14="http://schemas.microsoft.com/office/powerpoint/2010/main" val="9178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321</Words>
  <Application>Microsoft Office PowerPoint</Application>
  <PresentationFormat>宽屏</PresentationFormat>
  <Paragraphs>116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Times New Roman</vt:lpstr>
      <vt:lpstr>Office 主题​​</vt:lpstr>
      <vt:lpstr>Differentiation of mild cognitive impairment using an entorhinal cortex-based test of virtual reality navigation</vt:lpstr>
      <vt:lpstr>Introduction</vt:lpstr>
      <vt:lpstr>Introduction</vt:lpstr>
      <vt:lpstr>PowerPoint 演示文稿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mild cognitive impairment using an entorhinal cortex-based test of virtual reality navigation</dc:title>
  <dc:creator>981090121@qq.com</dc:creator>
  <cp:lastModifiedBy>981090121@qq.com</cp:lastModifiedBy>
  <cp:revision>460</cp:revision>
  <dcterms:created xsi:type="dcterms:W3CDTF">2019-10-03T07:41:13Z</dcterms:created>
  <dcterms:modified xsi:type="dcterms:W3CDTF">2019-11-17T14:19:06Z</dcterms:modified>
</cp:coreProperties>
</file>