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4" r:id="rId2"/>
    <p:sldId id="348" r:id="rId3"/>
    <p:sldId id="258" r:id="rId4"/>
    <p:sldId id="259" r:id="rId5"/>
    <p:sldId id="369" r:id="rId6"/>
    <p:sldId id="340" r:id="rId7"/>
    <p:sldId id="327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5" r:id="rId19"/>
    <p:sldId id="382" r:id="rId20"/>
    <p:sldId id="383" r:id="rId21"/>
    <p:sldId id="360" r:id="rId22"/>
    <p:sldId id="3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81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根据不同量表为为穿墙系统添加姿势。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阅读一篇文章。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virtual embodiment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Head-tracking module:  Tracking 3D head position and orientation.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Inertial systems: Small gyroscopes.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Fast and accurate.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Their main disadvantage is the drift between actual and reported values that is accumulated over time.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Mechanical systems: A direct mechanical connection to the target.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Participant motion is constrained by the reach of the mechanical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Important characteristics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Stability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Latency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Precision</a:t>
            </a:r>
          </a:p>
        </p:txBody>
      </p:sp>
    </p:spTree>
    <p:extLst>
      <p:ext uri="{BB962C8B-B14F-4D97-AF65-F5344CB8AC3E}">
        <p14:creationId xmlns:p14="http://schemas.microsoft.com/office/powerpoint/2010/main" val="409345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virtual embodiment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Head-tracking module:  Tracking 3D head position and orientation.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Our solution: IS-900 tracker (a hybrid acoustic/inertial system)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Low latency (around 4ms)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 precision of 0.75mm and 0.05°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Display module:   Displaying the VE to the participant.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Computer screens,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powerwalls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HMDs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Important characteristics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Resolution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FOV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Weight (A 2-kg load would induce fatigue after only 2min.)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Our solution:  NVIS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nVisor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SX111 (1.3kg)</a:t>
            </a:r>
          </a:p>
        </p:txBody>
      </p:sp>
    </p:spTree>
    <p:extLst>
      <p:ext uri="{BB962C8B-B14F-4D97-AF65-F5344CB8AC3E}">
        <p14:creationId xmlns:p14="http://schemas.microsoft.com/office/powerpoint/2010/main" val="102955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stimulation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Full body motion capture module: This module is used to capture the motion of the body 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Marker-based optical systems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Examples: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OptiTrack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ARENA system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NaturalPoint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Vicon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Participant must wear a suit with reﬂective or active (using LEDs at speciﬁc frequencies) markers.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Markerless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optical systems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Example: Organic Motion, Kinect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It is not possible to track the user from a side view or in a seated position without severe tracking issues.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More complex postures are not possible to track</a:t>
            </a:r>
          </a:p>
        </p:txBody>
      </p:sp>
    </p:spTree>
    <p:extLst>
      <p:ext uri="{BB962C8B-B14F-4D97-AF65-F5344CB8AC3E}">
        <p14:creationId xmlns:p14="http://schemas.microsoft.com/office/powerpoint/2010/main" val="123325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stimulation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Full body motion capture module: This module is used to capture the motion of the body 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Inertial systems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Examples: MVN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Xsens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IGS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Animazoo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Tracking can be performed both indoors and outdoors since no cameras are required.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Positional and rotational drift.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Mechanical systems: Using an exoskeleton worn by the participant.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Example: Gypsy7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MetaMotion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Participant must wear a cumbersome and heavy device.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Magnetic systems: Participant wears a body suit to which the electromagnetic trackers are attached.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Example: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Polhemus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7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stimulation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Full body motion capture module: This module is used to capture the motion of the body 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Important characteristics 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Latency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Precision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Occlusions (In order not to restrain the participant’s movements.)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Our solution: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Optical and inertial full body motion tracking systems.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Head-tracking was far more robust and stable when using a separate head-tracker instead of relying on the full body tracking software to provide head movements.</a:t>
            </a:r>
          </a:p>
        </p:txBody>
      </p:sp>
    </p:spTree>
    <p:extLst>
      <p:ext uri="{BB962C8B-B14F-4D97-AF65-F5344CB8AC3E}">
        <p14:creationId xmlns:p14="http://schemas.microsoft.com/office/powerpoint/2010/main" val="46687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stimulation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Haptics module: Providing the tactile stimuli.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Active force-feedback devices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Examples:  Phantom,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CyberGlove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Low frequency audio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They can provide a means of collision response if higher quality haptics is not available.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Temperature transducers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Pressure: Air-pocket jackets (e.g., TN Games Tactile gaming vest)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Passive haptics: Static surfaces that mimic the haptic and geometric properties.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Vibro-tactile</a:t>
            </a:r>
          </a:p>
        </p:txBody>
      </p:sp>
    </p:spTree>
    <p:extLst>
      <p:ext uri="{BB962C8B-B14F-4D97-AF65-F5344CB8AC3E}">
        <p14:creationId xmlns:p14="http://schemas.microsoft.com/office/powerpoint/2010/main" val="56196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stimulation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Haptics module: Providing the tactile stimuli.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Important characteristics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Application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Safety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Ergonomics(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人体工程学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Our solution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Vibro-tactile system (Velcro jacket)</a:t>
            </a:r>
          </a:p>
        </p:txBody>
      </p:sp>
    </p:spTree>
    <p:extLst>
      <p:ext uri="{BB962C8B-B14F-4D97-AF65-F5344CB8AC3E}">
        <p14:creationId xmlns:p14="http://schemas.microsoft.com/office/powerpoint/2010/main" val="87884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76748D-078B-4846-9465-70CAACB2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17" y="634610"/>
            <a:ext cx="7516365" cy="55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5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measurement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 Physiological measurement module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Biosignal ampliﬁers and sensors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Examples: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g.tec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Thought Technology, Mind Media,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Biopac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Systems, and TMSI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Typical limitations include lack of support for TCP/UDP and  low sample rate.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Software: APIs/SDKs for C++, Java, and/or MATLAB.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Important characteristics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Flexibility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Capabilities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Extensibility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Ease of integration with the VR module: network communication, programing interfaces (API,SDK).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Our solution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gUSBamp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gMOBIlab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Nexus-4,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Enobio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(MATLAB Simulink)</a:t>
            </a: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9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measurement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EEG module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EEG module provides an objective way to measure real responses to virtual stimuli.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Important characteristics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Number of channels supported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Real-time capabilities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Communication support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Ease of integration with the VR module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Our solution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g.tec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g.USBAmp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recording up to 32 EEG channels.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g.tec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g.Mobilab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(Bluetooth)</a:t>
            </a:r>
          </a:p>
        </p:txBody>
      </p:sp>
    </p:spTree>
    <p:extLst>
      <p:ext uri="{BB962C8B-B14F-4D97-AF65-F5344CB8AC3E}">
        <p14:creationId xmlns:p14="http://schemas.microsoft.com/office/powerpoint/2010/main" val="4288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量表与动作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F32EDFB-2CAE-45AC-A119-95822D21F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913174"/>
              </p:ext>
            </p:extLst>
          </p:nvPr>
        </p:nvGraphicFramePr>
        <p:xfrm>
          <a:off x="1402673" y="2086252"/>
          <a:ext cx="8131944" cy="3835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561">
                  <a:extLst>
                    <a:ext uri="{9D8B030D-6E8A-4147-A177-3AD203B41FA5}">
                      <a16:colId xmlns:a16="http://schemas.microsoft.com/office/drawing/2014/main" val="529315630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329453809"/>
                    </a:ext>
                  </a:extLst>
                </a:gridCol>
                <a:gridCol w="1812261">
                  <a:extLst>
                    <a:ext uri="{9D8B030D-6E8A-4147-A177-3AD203B41FA5}">
                      <a16:colId xmlns:a16="http://schemas.microsoft.com/office/drawing/2014/main" val="3397420272"/>
                    </a:ext>
                  </a:extLst>
                </a:gridCol>
                <a:gridCol w="1482933">
                  <a:extLst>
                    <a:ext uri="{9D8B030D-6E8A-4147-A177-3AD203B41FA5}">
                      <a16:colId xmlns:a16="http://schemas.microsoft.com/office/drawing/2014/main" val="3711068589"/>
                    </a:ext>
                  </a:extLst>
                </a:gridCol>
                <a:gridCol w="2192784">
                  <a:extLst>
                    <a:ext uri="{9D8B030D-6E8A-4147-A177-3AD203B41FA5}">
                      <a16:colId xmlns:a16="http://schemas.microsoft.com/office/drawing/2014/main" val="1481205362"/>
                    </a:ext>
                  </a:extLst>
                </a:gridCol>
              </a:tblGrid>
              <a:tr h="5113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Berg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Tinetti Balance Test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Brunel Balance Assessment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586037"/>
                  </a:ext>
                </a:extLst>
              </a:tr>
              <a:tr h="255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无支撑坐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615998"/>
                  </a:ext>
                </a:extLst>
              </a:tr>
              <a:tr h="255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无支撑站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191054"/>
                  </a:ext>
                </a:extLst>
              </a:tr>
              <a:tr h="255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双脚并拢站立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756399"/>
                  </a:ext>
                </a:extLst>
              </a:tr>
              <a:tr h="5113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单脚站立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左、右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PASS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为患侧、非患侧单脚站立）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BBA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为交替踏阶梯）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1031"/>
                  </a:ext>
                </a:extLst>
              </a:tr>
              <a:tr h="767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双脚前后站立（左脚前、右脚前）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BBA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为健足在前患足在后）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90823"/>
                  </a:ext>
                </a:extLst>
              </a:tr>
              <a:tr h="5113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站立情况下双上肢前伸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579545"/>
                  </a:ext>
                </a:extLst>
              </a:tr>
              <a:tr h="767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坐情况下单臂完全上举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左、右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BBA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为举起健侧手臂）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4333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BB0356-D3E9-41CF-BE69-136E7F48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58" y="234240"/>
            <a:ext cx="9067284" cy="63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5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B0824C-7DA2-4E6F-9B2C-B5A9DB0B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89" y="185627"/>
            <a:ext cx="9686222" cy="64867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design and implementation of a system capable of creating complex VEs, delivering multimodal stimulations as well as measuring the effect of the illusions induced on the participants has to be carefully considered.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We advocate a modular system architecture that enables the inclusion of various techniques for multimodal stimulation and physiological measurements.</a:t>
            </a:r>
          </a:p>
        </p:txBody>
      </p:sp>
    </p:spTree>
    <p:extLst>
      <p:ext uri="{BB962C8B-B14F-4D97-AF65-F5344CB8AC3E}">
        <p14:creationId xmlns:p14="http://schemas.microsoft.com/office/powerpoint/2010/main" val="403070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63901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an embodiment lab: achieving body representation illusions in virtual reality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Robotics and AI (2014)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For full immersion, visual, auditory, and haptic displays together with a tracking system are required.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We concentrate almost exclusively on HMD-based systems since these are the most appropriate for body ownership illusions (BOIs).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By “body ownership” we mean the illusory perception a person might have that an artiﬁcial body or body part is their own, and is the source of their sensations .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BOIs are used in body representation research, the most well known of which is the rubber hand illusion (RHI).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E67566-2CC9-4AA4-851B-A807E43B4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18" y="120279"/>
            <a:ext cx="9605963" cy="66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1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	VR has enabled the induction of a full body ownership illusions (FBOI) through the substitution in immersive VR of the participant’s body with a full virtual body seen from its own 1PP.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	We discuss the technical infrastructure necessary for virtual embodiment experiments.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	We intend this paper to help experimenters and application builders to carefully set up a VR system by highlighting beneﬁts and draw backs.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 and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Immersive VR systems that can be used to support BOIs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Core virtual embodiment system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Multimodal stimulation system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Quantitative measurement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virtual embodiment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VR module: A VR scene consists of a set of 3D objects.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Game engines: Unity3D,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Unigine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Unreal, Ogre3D, Panda3D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Graphics toolkits: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OpenSceneGraph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OpenInventor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Irrlicht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Virtual reality toolkits: XVR, VR Juggler, 3D Via Studio Pro, Vizard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Important characteristics</a:t>
            </a:r>
          </a:p>
          <a:p>
            <a:pPr lvl="2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Extensibility</a:t>
            </a:r>
          </a:p>
          <a:p>
            <a:pPr lvl="2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Ease of tracking system integration</a:t>
            </a:r>
          </a:p>
          <a:p>
            <a:pPr lvl="2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Reliable workﬂow for loading 3D ﬁle formats</a:t>
            </a:r>
          </a:p>
          <a:p>
            <a:pPr lvl="2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Support for virtual mirrors, often used to enhance BOIs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Our solution:  XVR platform and the Unity game engine </a:t>
            </a:r>
          </a:p>
        </p:txBody>
      </p:sp>
    </p:spTree>
    <p:extLst>
      <p:ext uri="{BB962C8B-B14F-4D97-AF65-F5344CB8AC3E}">
        <p14:creationId xmlns:p14="http://schemas.microsoft.com/office/powerpoint/2010/main" val="17119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virtual embodiment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Head-tracking module:  Tracking 3D head position and orientation.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Optical systems (marker-based 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markerless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Examples: Advanced Real-time Tracking (ART),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NaturalPoint’sOptiTrack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Vicon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They are not currently stable enough to be used for immersive VR head-tracking.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Magnetic systems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Example: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Polhemus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Anything that can generate a magnetic ﬁeld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e.g.,mobile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phones,etc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can interfere with the signals sent to the sensors.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Acoustic systems: Emit and sense ultrasonic sound waves.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Sound travels relatively slowly, so the update rate of the participant’s position and orientation is also slow.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 speed of sound through air can change depending on temperature, humidity, or barometric pressure.</a:t>
            </a:r>
          </a:p>
        </p:txBody>
      </p:sp>
    </p:spTree>
    <p:extLst>
      <p:ext uri="{BB962C8B-B14F-4D97-AF65-F5344CB8AC3E}">
        <p14:creationId xmlns:p14="http://schemas.microsoft.com/office/powerpoint/2010/main" val="226328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1665</Words>
  <Application>Microsoft Office PowerPoint</Application>
  <PresentationFormat>宽屏</PresentationFormat>
  <Paragraphs>180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Times New Roman</vt:lpstr>
      <vt:lpstr>Office 主题​​</vt:lpstr>
      <vt:lpstr>进展</vt:lpstr>
      <vt:lpstr>量表与动作</vt:lpstr>
      <vt:lpstr>How to build an embodiment lab: achieving body representation illusions in virtual reality  </vt:lpstr>
      <vt:lpstr>Introduction</vt:lpstr>
      <vt:lpstr>PowerPoint 演示文稿</vt:lpstr>
      <vt:lpstr>Introduction</vt:lpstr>
      <vt:lpstr> Material and Methods</vt:lpstr>
      <vt:lpstr>Core virtual embodiment system</vt:lpstr>
      <vt:lpstr>Core virtual embodiment system</vt:lpstr>
      <vt:lpstr>Core virtual embodiment system</vt:lpstr>
      <vt:lpstr>Core virtual embodiment system</vt:lpstr>
      <vt:lpstr>Multimodal stimulation system</vt:lpstr>
      <vt:lpstr>Multimodal stimulation system</vt:lpstr>
      <vt:lpstr>Multimodal stimulation system</vt:lpstr>
      <vt:lpstr>Multimodal stimulation system</vt:lpstr>
      <vt:lpstr>Multimodal stimulation system</vt:lpstr>
      <vt:lpstr>PowerPoint 演示文稿</vt:lpstr>
      <vt:lpstr>Quantitative measurement system</vt:lpstr>
      <vt:lpstr>Quantitative measurement system</vt:lpstr>
      <vt:lpstr>PowerPoint 演示文稿</vt:lpstr>
      <vt:lpstr>PowerPoint 演示文稿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REINVENT: A Low-Cost, Virtual Reality Brain-Computer Interface for Severe Stroke Upper Limb Motor Recovery</dc:title>
  <dc:creator>981090121@qq.com</dc:creator>
  <cp:lastModifiedBy>981090121@qq.com</cp:lastModifiedBy>
  <cp:revision>1766</cp:revision>
  <dcterms:created xsi:type="dcterms:W3CDTF">2020-02-14T13:51:00Z</dcterms:created>
  <dcterms:modified xsi:type="dcterms:W3CDTF">2020-07-12T06:34:39Z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