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8" r:id="rId3"/>
    <p:sldId id="259" r:id="rId4"/>
    <p:sldId id="315" r:id="rId5"/>
    <p:sldId id="316" r:id="rId6"/>
    <p:sldId id="317" r:id="rId7"/>
    <p:sldId id="318" r:id="rId8"/>
    <p:sldId id="311" r:id="rId9"/>
    <p:sldId id="297" r:id="rId10"/>
    <p:sldId id="319" r:id="rId11"/>
    <p:sldId id="320" r:id="rId12"/>
    <p:sldId id="322" r:id="rId13"/>
    <p:sldId id="321" r:id="rId14"/>
    <p:sldId id="323" r:id="rId15"/>
    <p:sldId id="324" r:id="rId16"/>
    <p:sldId id="304" r:id="rId17"/>
    <p:sldId id="2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B2F2-2653-438A-B2C7-76073E02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9B4B4-246A-45EA-AD24-24E08A13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86BE-CEDB-4390-979B-54D8517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4BE4-F322-43F0-ABD3-75A919E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F612-9DED-45BE-95E9-AE130F7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59A6-D962-49DB-9EA6-AB5316AA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5DDF7-BECF-4084-9CDF-C769563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CD222-B4B3-4347-A640-E08911A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345F6-327D-4BE7-A9DB-3697CEE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560E-0F58-4541-9927-56EAFB9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66A72-7186-4367-B5DA-3978E637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05429-D669-4AB5-9FA5-2B4C486E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C8D1-C5A9-466E-8085-D3BA8330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3B1A0-EAA7-4FBC-8BC4-00488F85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9CC-746D-4165-9EAD-B688F19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29FD-FCA9-4483-B1FE-49499D9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6F7D3-35A6-4EC7-BDDB-50659481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45C1F-B9E9-4766-9813-A3D1E09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F3D7-D66E-4A2C-967F-CA3D4C7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54209-455F-4D41-855A-C5E48A3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FD4-1E8B-43C9-9AD8-43DE123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1EABA-429E-483F-8179-045CCC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19D17-F4FB-4AF6-89EF-AB6B275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DD16-208D-4BEC-9611-4D67B4B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63763-62CB-42B2-B8BD-8EFC6A9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F97B-8557-4596-8300-BAD4648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A238-D111-4C49-B207-D386B4BF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CE562-BC2D-49D2-A85F-779259EB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A61F-1D1B-4327-BDB9-39C84308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FD7AF-22FE-45F3-9783-BAA57B7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9DFDB-C6BA-4931-9EE4-51676C6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075-538C-4220-9FAF-E836121C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297AB-60F8-4E5D-B55A-2B850485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898BA-6A31-433C-A83B-E9E0A603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A691F-4087-4D88-B934-F6101133C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C152B-C44B-462B-B6B5-AAB5D71F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3D651-53A2-4A2E-8B34-109BB997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CFCA1-FE74-4403-A777-C8AA9B07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1BFF3-88A5-46FE-B6F7-F99634B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4A71-3561-4A67-80E2-BC8E783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4C706-3306-4901-8A37-B54D8E6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5EE7A-8896-4AF3-8B86-119C29C2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5647-1009-48BA-93F3-F54B5E3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01F86-454F-4938-9B8F-1E4F0090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2B6D8-82A7-4034-8126-3718059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49352-B6B3-4D54-BBB2-DB32C010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6ACD-A21C-4A87-9FE2-9165BF3F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D860-96E4-49A9-BB65-531892E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B4759-0A90-40DA-AA6D-251FA0DB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B7B4-9FF2-4265-A7B4-22982F01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C01FE-5F68-4BC2-A0D4-0749BEF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5D7D1-B3F5-4012-ABDD-572424A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D62B-F710-4A2A-8EAC-B51A87B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39F5D-82A4-4273-A5B6-31127F4B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93443-EF51-4281-BE28-B5833F9E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A718E-2B15-414A-94E8-61E44079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02F45-087E-4D50-BBCF-C38934E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23185-EE51-4707-A21E-0743AB3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2D65D-AB2D-4ADE-B4DF-2A416896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F9EA-5366-4270-B6C3-FB0DB24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83BC1-C720-49DD-A08C-E3F72592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09EDF-184A-4554-82D6-5AE78A0F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F571F-1494-4DF6-8780-3D5F55D4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将穿墙项目移植入下肢平衡系统，目前已经将训练场景单独提取出。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阅读一篇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认知能力评估的论文。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3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 A significant difference between the groups in both tasks.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correlation between the two measures was r = 0.821.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The neglect symptoms were more severe when measured by the paper-pencil cancellation task.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different configuration (2D vs. 3D).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VR task included a lower number of distractors and targets (100 and 20, respectively) than the paper-pencil test (40 and 240, respectively).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Most patients solved the paper-pencil test within 5 to 10 min, whereas all patients performed the VR cancellation task in less than 5 min.</a:t>
            </a:r>
          </a:p>
        </p:txBody>
      </p:sp>
    </p:spTree>
    <p:extLst>
      <p:ext uri="{BB962C8B-B14F-4D97-AF65-F5344CB8AC3E}">
        <p14:creationId xmlns:p14="http://schemas.microsoft.com/office/powerpoint/2010/main" val="15750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FFAED61-72B1-42AE-82CB-14780B2B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673"/>
            <a:ext cx="5998221" cy="5102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ED788F-7BA9-4115-95F7-189C5990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0790"/>
            <a:ext cx="4694945" cy="47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The two raw measures, total time and percent targets found, were significantly different between the Neglect group and the two other groups.</a:t>
            </a:r>
          </a:p>
        </p:txBody>
      </p:sp>
    </p:spTree>
    <p:extLst>
      <p:ext uri="{BB962C8B-B14F-4D97-AF65-F5344CB8AC3E}">
        <p14:creationId xmlns:p14="http://schemas.microsoft.com/office/powerpoint/2010/main" val="5660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045E7B-0F3C-4343-B82F-ABFA49AD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43" y="446215"/>
            <a:ext cx="6719513" cy="59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significant difference between the healthy controls and the Neglect group for the total number of targets and the targets on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40347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6EBF1E-791C-4C42-B7F9-B94A7540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85" y="200934"/>
            <a:ext cx="6944030" cy="64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 cancellation task were easy to use, highly accepted, and did not provoke any relevant side effects in stroke patients with and without neglect.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questionnaire results and the high correlation between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from the performance in the VR cancellation task.</a:t>
            </a:r>
          </a:p>
        </p:txBody>
      </p:sp>
    </p:spTree>
    <p:extLst>
      <p:ext uri="{BB962C8B-B14F-4D97-AF65-F5344CB8AC3E}">
        <p14:creationId xmlns:p14="http://schemas.microsoft.com/office/powerpoint/2010/main" val="343114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Only a few patients with different levels of impairment were included.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Only one paper-pencil cancellation task was used.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Our data do not allow us to comment on the relationship between unilateral spatial neglect behavior in near and far space.</a:t>
            </a:r>
          </a:p>
        </p:txBody>
      </p:sp>
    </p:spTree>
    <p:extLst>
      <p:ext uri="{BB962C8B-B14F-4D97-AF65-F5344CB8AC3E}">
        <p14:creationId xmlns:p14="http://schemas.microsoft.com/office/powerpoint/2010/main" val="37664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3D Virtual Reality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Task for Visual Neglect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Assessment: A Pilot Study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Frontiers in Human Neuroscience (2020)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2.9</a:t>
            </a: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Unilateral spatial neglect is a syndrome that frequently occurs after a stroke.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severity of the symptoms often decreases within the first few months after stroke. However, in 25–35% of stroke patients, and especially in right-hemispheric stroke patients, this remission is incomplete 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For the diagnosis of neglect, the most commonly used tools are cancellation tasks and a commonly used measure to quantify neglect severity in cancellation tasks is the Center of Cancellation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	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VR tasks have several advantages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 VR-based setup can present more complex tasks than it is possible on article.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additional dimension available in VR allows examining the extra-personal space(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远侧空间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853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BFAFF8-0283-4FE8-8EDF-421DB386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30" y="900656"/>
            <a:ext cx="6395740" cy="505668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42920C-1B4A-45A9-80D2-A1CA0A17B8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2898130" y="3429000"/>
            <a:ext cx="63957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7C04356-EBA7-485B-B328-6DCB19C8E930}"/>
              </a:ext>
            </a:extLst>
          </p:cNvPr>
          <p:cNvSpPr txBox="1"/>
          <p:nvPr/>
        </p:nvSpPr>
        <p:spPr>
          <a:xfrm>
            <a:off x="5980591" y="3429000"/>
            <a:ext cx="6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59160-F699-4CA8-8CED-24C53F86C1DB}"/>
              </a:ext>
            </a:extLst>
          </p:cNvPr>
          <p:cNvSpPr txBox="1"/>
          <p:nvPr/>
        </p:nvSpPr>
        <p:spPr>
          <a:xfrm>
            <a:off x="8814047" y="3429000"/>
            <a:ext cx="6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B3208-3CB4-4CE4-AAAF-8044A2BF240B}"/>
              </a:ext>
            </a:extLst>
          </p:cNvPr>
          <p:cNvSpPr txBox="1"/>
          <p:nvPr/>
        </p:nvSpPr>
        <p:spPr>
          <a:xfrm>
            <a:off x="2898130" y="3429000"/>
            <a:ext cx="6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The first hypothesis was that the new VR cancellation task and the used device setup have high usability and satisfaction and that they do not lead to side effects.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The second hypothesis was that the VR cancellation task can detect neglect.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VR-Task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 blue background and 120 objects (Figure 2), arranged within a hemisphere with a radius of 0.55 m.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presented objects were white-colored spheres (20) and cubes (100), which changed their color to red when touched with the controller.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goal of the task was to find all spheres (targets), by touching them as fast as possible.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E32B9-6A36-437C-9BCD-6491749C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03" y="3837620"/>
            <a:ext cx="5508793" cy="28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15 patients with right hemispheric stroke and 35 healthy controls.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Stroke group were subdivided into a Neglect and a No-Neglect group according to their result in the paper-pencil cancellation task.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E9EF3-37FA-4616-A5DA-4267C63E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85" y="3248025"/>
            <a:ext cx="667003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Measures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System Usability Scale (SUS)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Simulator Sickness Questionnaire (SSQ)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Center of Cancellation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Total time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Percent targets found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Total number of targets canceled within the 5 first seconds.</a:t>
            </a:r>
          </a:p>
        </p:txBody>
      </p:sp>
    </p:spTree>
    <p:extLst>
      <p:ext uri="{BB962C8B-B14F-4D97-AF65-F5344CB8AC3E}">
        <p14:creationId xmlns:p14="http://schemas.microsoft.com/office/powerpoint/2010/main" val="248919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No significant differences between the two groups (healthy controls, stroke patients) regarding acceptance, usability or adverse effects.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08FDE-5DC1-4F42-8E42-B2D652E00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" b="3515"/>
          <a:stretch/>
        </p:blipFill>
        <p:spPr>
          <a:xfrm>
            <a:off x="3461079" y="2601298"/>
            <a:ext cx="5269842" cy="36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751</Words>
  <Application>Microsoft Office PowerPoint</Application>
  <PresentationFormat>宽屏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Times New Roman</vt:lpstr>
      <vt:lpstr>Office 主题​​</vt:lpstr>
      <vt:lpstr>进展</vt:lpstr>
      <vt:lpstr>Immersive 3D Virtual Reality Cancellation Task for Visual Neglect Assessment: A Pilot Study</vt:lpstr>
      <vt:lpstr>Introduction</vt:lpstr>
      <vt:lpstr>PowerPoint 演示文稿</vt:lpstr>
      <vt:lpstr>Introduction</vt:lpstr>
      <vt:lpstr>Materials and Methods </vt:lpstr>
      <vt:lpstr>Materials and Methods </vt:lpstr>
      <vt:lpstr>Outcome Measures</vt:lpstr>
      <vt:lpstr>Results</vt:lpstr>
      <vt:lpstr>Results</vt:lpstr>
      <vt:lpstr>PowerPoint 演示文稿</vt:lpstr>
      <vt:lpstr>Results</vt:lpstr>
      <vt:lpstr>PowerPoint 演示文稿</vt:lpstr>
      <vt:lpstr>Results</vt:lpstr>
      <vt:lpstr>PowerPoint 演示文稿</vt:lpstr>
      <vt:lpstr>Conclusion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710</cp:revision>
  <dcterms:created xsi:type="dcterms:W3CDTF">2020-02-14T13:51:35Z</dcterms:created>
  <dcterms:modified xsi:type="dcterms:W3CDTF">2020-06-07T07:24:28Z</dcterms:modified>
</cp:coreProperties>
</file>