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59" r:id="rId3"/>
    <p:sldId id="260" r:id="rId4"/>
    <p:sldId id="261" r:id="rId5"/>
    <p:sldId id="267" r:id="rId6"/>
    <p:sldId id="262" r:id="rId7"/>
    <p:sldId id="277" r:id="rId8"/>
    <p:sldId id="264" r:id="rId9"/>
    <p:sldId id="265" r:id="rId10"/>
    <p:sldId id="266" r:id="rId11"/>
    <p:sldId id="263" r:id="rId12"/>
    <p:sldId id="276" r:id="rId13"/>
    <p:sldId id="273" r:id="rId14"/>
    <p:sldId id="275" r:id="rId15"/>
    <p:sldId id="278" r:id="rId16"/>
    <p:sldId id="274" r:id="rId17"/>
    <p:sldId id="272" r:id="rId18"/>
    <p:sldId id="29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981090121@qq.com" initials="9" lastIdx="1" clrIdx="0">
    <p:extLst>
      <p:ext uri="{19B8F6BF-5375-455C-9EA6-DF929625EA0E}">
        <p15:presenceInfo xmlns:p15="http://schemas.microsoft.com/office/powerpoint/2012/main" userId="e552a337cf1932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40" autoAdjust="0"/>
    <p:restoredTop sz="94660"/>
  </p:normalViewPr>
  <p:slideViewPr>
    <p:cSldViewPr snapToGrid="0">
      <p:cViewPr>
        <p:scale>
          <a:sx n="75" d="100"/>
          <a:sy n="75" d="100"/>
        </p:scale>
        <p:origin x="1399" y="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0A2E6-E1BA-4351-8E09-108227A58660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F0622-69FD-479D-BECE-73531052A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533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F0622-69FD-479D-BECE-73531052A11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34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E35ED-6469-4D88-AA42-B422DAC0C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A41848-EEC2-4891-BE50-3B261B771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EB1D09-7176-47AC-911C-04FDEE58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8A39-5BF4-444A-B294-7EDECD18347F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4C792A-9966-409F-9CB6-8BB496B1F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A75EBB-D46C-4872-A704-246AC23A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FE52-8485-405F-AC08-6477BDD25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50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D6E86-3016-47B0-9012-94190A0A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8A75A5-12D7-483A-A1F1-BD0E07E3A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F0D306-A029-496E-B21A-1F0D79AB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8A39-5BF4-444A-B294-7EDECD18347F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32539E-F533-40E3-89CB-AC12EA14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DF85AB-478A-4AF2-9780-F8C0371C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FE52-8485-405F-AC08-6477BDD25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85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E14D88-37CD-42C3-92FD-344321FAA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1B0C60-AEE4-4B9C-B0DF-2EE086700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88533D-1CCB-4ACF-8E09-E9A71C40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8A39-5BF4-444A-B294-7EDECD18347F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F006C4-215E-43B8-A40C-FC2B81FF8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052D92-4282-42F2-9247-3EA29494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FE52-8485-405F-AC08-6477BDD25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23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39162-D4B0-4667-AF42-40D48FE5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6DFFF8-02C2-4B6A-833F-BAD7660AB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A36568-AACD-4295-9F05-008ED6978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8A39-5BF4-444A-B294-7EDECD18347F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5F9BD5-FAB8-4561-9B75-7F8F83694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F9196A-19C9-4BF9-8F7B-545979E7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FE52-8485-405F-AC08-6477BDD25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12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1C110-848B-486D-9818-8A82DA8C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436333-056E-4649-9356-A0D277579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7DF02D-7CCF-45F1-BBED-501DE53EA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8A39-5BF4-444A-B294-7EDECD18347F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370209-B022-4412-8686-D3947AFE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3AD61-3E0A-41A9-9A12-17C5827E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FE52-8485-405F-AC08-6477BDD25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35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45C5F-DF56-4A28-B6C3-12E9D646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529E41-30FF-4645-BB26-5B016BBF6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4DB49E-E2FC-4935-ACBA-0F72FB48E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0B11AB-6EB7-4A5A-9505-0708A871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8A39-5BF4-444A-B294-7EDECD18347F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CF2CA1-C44B-43BF-BA2D-C5DAC30DD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07DA1C-5B5C-4CF3-AB49-A016F4DB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FE52-8485-405F-AC08-6477BDD25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0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DEEFB-2BDD-4ACF-A9E9-E2322E28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39EAF0-1FE3-4B1F-95A8-185E2F367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651AD8-68E9-4670-B4CA-F8C8898FA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EE6B31-B311-4708-9102-1828B7A5A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C2F57A-4101-43AE-860F-209EB5FE5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000D65-9C10-4B4E-92F2-DB526A272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8A39-5BF4-444A-B294-7EDECD18347F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77A724-597D-4AF9-BD94-005D7D5D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0ED4D5-C001-45D2-BEC4-539B02B3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FE52-8485-405F-AC08-6477BDD25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58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9BD1E-9A7A-4921-9ED4-9775ACEC8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29F07F-8651-442C-B4EC-C67DC426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8A39-5BF4-444A-B294-7EDECD18347F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606343-221E-4D17-AD6F-33D0E149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DC1E16-4201-4B1B-AB51-DDEF9EAB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FE52-8485-405F-AC08-6477BDD25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0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0F49AC-AC17-4839-B5CF-D4F43FC5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8A39-5BF4-444A-B294-7EDECD18347F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9D6F67-8728-4E95-A625-E0DF77A65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F67C0D-07DB-47B7-B93C-0F7DB895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FE52-8485-405F-AC08-6477BDD25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70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434CC-7EE1-48CF-A0E8-0095712C7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2326C0-4EB8-4EF2-BD31-113E53805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8C1081-BB27-444C-BA86-04534C3C6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23CEE-4F80-40F6-B144-EE94DECD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8A39-5BF4-444A-B294-7EDECD18347F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401AED-7B3C-4CD3-8AD6-3A65F4A4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D9CC2B-A7FD-4382-B0A6-6F20EFE5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FE52-8485-405F-AC08-6477BDD25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86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273CB-A422-495A-8745-B7B05E16A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E341F1-AE04-42B2-91FD-74E7D9A65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E73EC4-6CB9-4512-89E4-4B4E081DA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C299C3-FBC4-4AD1-BF98-40C7B81E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8A39-5BF4-444A-B294-7EDECD18347F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E20890-8C0A-463A-84C1-1D467A9A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BB40CD-4712-4235-9F5A-9F1CE4E9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FE52-8485-405F-AC08-6477BDD25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25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E6756B-92E6-43E0-BF1C-4779962EC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F4DBB9-1443-4084-B5E8-A74838B80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EF5E5E-6ADF-42BD-8F0B-C072F8068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28A39-5BF4-444A-B294-7EDECD18347F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82250-34D5-4C53-AC7C-F0B7F6AF4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C9C3A2-E72C-43FF-A919-9DE26EF24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CFE52-8485-405F-AC08-6477BDD25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88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Perception and Performance on a Virtual Reality Cognitive Stimulation for Use in the Intensive Care Unit: A Non-randomized Trial in Critically Ill Patients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Frontiers in Medicine 2019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factor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3.113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14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	Outcomes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(7) Physiological parameters(ﬁrst 15s and the last 15s)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 Respiratory rate(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呼吸频率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(b) Blood pressure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(8) Eye movements 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 The number of gazed moving objects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(b) Fixation duration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(c) Number of ﬁxations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(d) Time ﬁxating an object </a:t>
            </a:r>
          </a:p>
        </p:txBody>
      </p:sp>
    </p:spTree>
    <p:extLst>
      <p:ext uri="{BB962C8B-B14F-4D97-AF65-F5344CB8AC3E}">
        <p14:creationId xmlns:p14="http://schemas.microsoft.com/office/powerpoint/2010/main" val="1975125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FF86A1E-0838-43E0-9DF8-EB32E9967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310" y="211958"/>
            <a:ext cx="6857380" cy="643408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D563EA3-647A-4DBD-96D8-2D44694ABC11}"/>
              </a:ext>
            </a:extLst>
          </p:cNvPr>
          <p:cNvSpPr txBox="1"/>
          <p:nvPr/>
        </p:nvSpPr>
        <p:spPr>
          <a:xfrm>
            <a:off x="2087561" y="4085675"/>
            <a:ext cx="11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谵语</a:t>
            </a:r>
          </a:p>
        </p:txBody>
      </p:sp>
    </p:spTree>
    <p:extLst>
      <p:ext uri="{BB962C8B-B14F-4D97-AF65-F5344CB8AC3E}">
        <p14:creationId xmlns:p14="http://schemas.microsoft.com/office/powerpoint/2010/main" val="3932336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Questionnaire ﬁndings revealed that the VR stimulation was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accepted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easy to use and appreciated by patients.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The number of gazed meaningful moving objects per minute was signiﬁcantly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ICU session compared to the pre-ICU and follow-up sessions.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The respiratory rate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signiﬁcantly in all three sessions.</a:t>
            </a:r>
          </a:p>
        </p:txBody>
      </p:sp>
    </p:spTree>
    <p:extLst>
      <p:ext uri="{BB962C8B-B14F-4D97-AF65-F5344CB8AC3E}">
        <p14:creationId xmlns:p14="http://schemas.microsoft.com/office/powerpoint/2010/main" val="282574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8C30916-F887-49A8-B824-A8C57A669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762" y="219480"/>
            <a:ext cx="9652475" cy="632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09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30ABE13-A1F6-4465-B7BF-A237D0773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48" y="1204383"/>
            <a:ext cx="8070704" cy="444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0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Visual ﬁxation duration was signiﬁcantly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ICU session compared to pre-ICU and follow-up sessions.	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	The number of ﬁxations were signiﬁcantly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during the ICU session compared to pre-ICU and follow-up sessions.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354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66C698C-7529-447C-9A75-AB6347CD4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30" y="2526126"/>
            <a:ext cx="10857539" cy="180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42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 VR stimulation was pleasant, immersive, easy to use and did not promote discomfort.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 Eye movement analysis indicated that critically ill patients were able to perceive and process the stimulation in all sessions.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 VR stimulation decreased the respiratory rate to isolate and protect critically ill patients from the noisy and stressful environment.</a:t>
            </a:r>
          </a:p>
        </p:txBody>
      </p:sp>
    </p:spTree>
    <p:extLst>
      <p:ext uri="{BB962C8B-B14F-4D97-AF65-F5344CB8AC3E}">
        <p14:creationId xmlns:p14="http://schemas.microsoft.com/office/powerpoint/2010/main" val="106240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后期计划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3.2~3.8.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测试、完成系统，并准备进行实验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3.9~3.15.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进行实验，完成论文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Introduction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部分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3.16~3.22.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进行实验，完成论文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Introduction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部分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3.23~3.29.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进行实验，完成论文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部分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3.30~4.5.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进行实验，完成论文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部分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3.30~4.5.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完成论文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09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	The intensive care unit(ICU) is a noisy and stressful environment in which critically ill patients are exposed to psychological stress factors.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	After ICU stay, ∼50–75% of all critically ill patients will suﬀer from newly acquired long-term cognitive impairment 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	A study with 38 healthy participants shown the cognitive beneﬁts arising from the interaction with nature.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	Attention Restoration Theory, states that attention, which inﬂuences cognitive performance, is a limited resource and can be depleted over a prolonged period of time.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	Stress Recovery Theory, postulates that nature environments reduce fear and anger, and have a stimulating eﬀect on the parasympathetic nervous system(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副交感神经系统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shown in physical markers of stress.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535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	There is currently no consensus on how to prevent cognitive impairments after ICU discharge.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	The aim of this feasibility study in critically ill patients was to investigate the acceptance, comfort, recollection, visual perception and processing of immersive nature-related VR stimulation, and how VR aﬀects physiological parameters.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	3 hypotheses: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VR stimulation oﬀers high usability, immersion and satisfaction, is recollected and does not promote discomfort.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Patients would be able to perceive and process the VR stimulation before and during their stay in the ICU.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 VR stimulation will reduce physiological markers of stress.</a:t>
            </a:r>
          </a:p>
        </p:txBody>
      </p:sp>
    </p:spTree>
    <p:extLst>
      <p:ext uri="{BB962C8B-B14F-4D97-AF65-F5344CB8AC3E}">
        <p14:creationId xmlns:p14="http://schemas.microsoft.com/office/powerpoint/2010/main" val="1632019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	57 Participants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Planned elective open-heart surgery 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开胸手术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Age &gt;18 years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 No neurological disorder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	Three phases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Pre-ICU session: 1 day prior to ICU admission.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ICU session: the day after surgery.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 Follow-up session: ∼3 months after ICU discharge.</a:t>
            </a:r>
          </a:p>
        </p:txBody>
      </p:sp>
    </p:spTree>
    <p:extLst>
      <p:ext uri="{BB962C8B-B14F-4D97-AF65-F5344CB8AC3E}">
        <p14:creationId xmlns:p14="http://schemas.microsoft.com/office/powerpoint/2010/main" val="280560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153E6C7-DC76-4E07-BF60-A5AA0B276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954" y="262473"/>
            <a:ext cx="7542091" cy="633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	Cognitive VR Stimulation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Hardware: a computer, HTC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Vive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noise canceling headphones, equipment to measure the physiological parameters, a noise signal monitor (50 dB)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A video presenting aquatic worlds and landscapes for 5 min.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 Classical music.</a:t>
            </a:r>
          </a:p>
        </p:txBody>
      </p:sp>
    </p:spTree>
    <p:extLst>
      <p:ext uri="{BB962C8B-B14F-4D97-AF65-F5344CB8AC3E}">
        <p14:creationId xmlns:p14="http://schemas.microsoft.com/office/powerpoint/2010/main" val="3135371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1125B23-F7C4-4A98-BBB3-DB78631CF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26" y="1054633"/>
            <a:ext cx="10949748" cy="474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27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	Outcomes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Sedation level: Richmond Agitation-Sedation Scale(RASS)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Consciousness: Glasgow Coma Scale(GCS)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 Delirium: Confusion Assessment Method for the Intensive Care Unit(CAM-ICU)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(4) Cognitive functions: Montreal-Cognitive-Assessment(MOCA)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(5) Health-related quality of life: </a:t>
            </a:r>
            <a:r>
              <a:rPr lang="fr-FR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EuroQol group's 5-Domain 5-Level (EQ-5D-5L)</a:t>
            </a:r>
          </a:p>
          <a:p>
            <a:pPr lvl="1"/>
            <a:r>
              <a:rPr lang="fr-FR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(6) Questionnaire on acceptance, discomfort and recollection</a:t>
            </a:r>
          </a:p>
        </p:txBody>
      </p:sp>
    </p:spTree>
    <p:extLst>
      <p:ext uri="{BB962C8B-B14F-4D97-AF65-F5344CB8AC3E}">
        <p14:creationId xmlns:p14="http://schemas.microsoft.com/office/powerpoint/2010/main" val="2278185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D70E517-92FE-4FF5-BB58-AC8B53AF8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334" y="461972"/>
            <a:ext cx="8247331" cy="593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18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802</Words>
  <Application>Microsoft Office PowerPoint</Application>
  <PresentationFormat>宽屏</PresentationFormat>
  <Paragraphs>69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宋体</vt:lpstr>
      <vt:lpstr>Arial</vt:lpstr>
      <vt:lpstr>Times New Roman</vt:lpstr>
      <vt:lpstr>Office 主题​​</vt:lpstr>
      <vt:lpstr>Perception and Performance on a Virtual Reality Cognitive Stimulation for Use in the Intensive Care Unit: A Non-randomized Trial in Critically Ill Patients</vt:lpstr>
      <vt:lpstr>Introduction</vt:lpstr>
      <vt:lpstr>Introduction</vt:lpstr>
      <vt:lpstr>Methods</vt:lpstr>
      <vt:lpstr>PowerPoint 演示文稿</vt:lpstr>
      <vt:lpstr>Methods</vt:lpstr>
      <vt:lpstr>PowerPoint 演示文稿</vt:lpstr>
      <vt:lpstr>Methods</vt:lpstr>
      <vt:lpstr>PowerPoint 演示文稿</vt:lpstr>
      <vt:lpstr>Methods</vt:lpstr>
      <vt:lpstr>PowerPoint 演示文稿</vt:lpstr>
      <vt:lpstr>Results</vt:lpstr>
      <vt:lpstr>PowerPoint 演示文稿</vt:lpstr>
      <vt:lpstr>PowerPoint 演示文稿</vt:lpstr>
      <vt:lpstr>Results</vt:lpstr>
      <vt:lpstr>PowerPoint 演示文稿</vt:lpstr>
      <vt:lpstr>Conclusion</vt:lpstr>
      <vt:lpstr>后期计划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Adventurous Dreaming Highflying Dragon:  A Full Body Game for Children with Attention Deficit Hyperactivity Disorder (ADHD) </dc:title>
  <dc:creator>981090121@qq.com</dc:creator>
  <cp:lastModifiedBy>981090121@qq.com</cp:lastModifiedBy>
  <cp:revision>429</cp:revision>
  <dcterms:created xsi:type="dcterms:W3CDTF">2020-02-28T07:17:37Z</dcterms:created>
  <dcterms:modified xsi:type="dcterms:W3CDTF">2020-03-08T03:18:39Z</dcterms:modified>
</cp:coreProperties>
</file>