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97" r:id="rId4"/>
    <p:sldId id="260" r:id="rId5"/>
    <p:sldId id="298" r:id="rId6"/>
    <p:sldId id="261" r:id="rId7"/>
    <p:sldId id="299" r:id="rId8"/>
    <p:sldId id="272" r:id="rId9"/>
    <p:sldId id="27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212BA-8ADC-4681-84ED-D367A9EA6EBE}" type="datetimeFigureOut">
              <a:rPr lang="zh-CN" altLang="en-US" smtClean="0"/>
              <a:t>2020/2/27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F61BC-6A86-4189-AE9B-5F04577D1FC8}" type="slidenum">
              <a:rPr lang="zh-CN" altLang="en-US" smtClean="0"/>
              <a:t>‹#›</a:t>
            </a:fld>
            <a:endParaRPr lang="zh-CN" altLang="en-US"/>
          </a:p>
        </p:txBody>
      </p:sp>
    </p:spTree>
    <p:extLst>
      <p:ext uri="{BB962C8B-B14F-4D97-AF65-F5344CB8AC3E}">
        <p14:creationId xmlns:p14="http://schemas.microsoft.com/office/powerpoint/2010/main" val="181721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269308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301825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249356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289727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352110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424395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186102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27247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25631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416622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0AB60A-F650-49DF-851C-27BAC610FC5B}"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321895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AB60A-F650-49DF-851C-27BAC610FC5B}" type="datetimeFigureOut">
              <a:rPr lang="zh-CN" altLang="en-US" smtClean="0"/>
              <a:t>2020/2/27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53397-1888-4574-8F62-58C2394F6DAE}" type="slidenum">
              <a:rPr lang="zh-CN" altLang="en-US" smtClean="0"/>
              <a:t>‹#›</a:t>
            </a:fld>
            <a:endParaRPr lang="zh-CN" altLang="en-US"/>
          </a:p>
        </p:txBody>
      </p:sp>
    </p:spTree>
    <p:extLst>
      <p:ext uri="{BB962C8B-B14F-4D97-AF65-F5344CB8AC3E}">
        <p14:creationId xmlns:p14="http://schemas.microsoft.com/office/powerpoint/2010/main" val="14020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dirty="0">
                <a:latin typeface="Times New Roman" panose="02020603050405020304" pitchFamily="18" charset="0"/>
                <a:cs typeface="Times New Roman" panose="02020603050405020304" pitchFamily="18" charset="0"/>
              </a:rPr>
              <a:t>REINVENT: A Low-Cost, Virtual Reality Brain-Computer Interface for Severe Stroke Upper Limb Motor Recovery</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IEEE Virtual Reality 2017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81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Stroke is one of the leading causes of adult disability worldwide, and up to 2/3 of stroke survivors never fully recover.</a:t>
            </a:r>
          </a:p>
          <a:p>
            <a:r>
              <a:rPr lang="en-US" altLang="zh-CN" sz="2400" dirty="0">
                <a:latin typeface="Times New Roman" panose="02020603050405020304" pitchFamily="18" charset="0"/>
                <a:cs typeface="Times New Roman" panose="02020603050405020304" pitchFamily="18" charset="0"/>
              </a:rPr>
              <a:t>2.	Emerging research has examined ways to facilitate activation of the damaged motor cortex.</a:t>
            </a:r>
          </a:p>
          <a:p>
            <a:pPr lvl="1"/>
            <a:r>
              <a:rPr lang="en-US" altLang="zh-CN" sz="2000" dirty="0">
                <a:latin typeface="Times New Roman" panose="02020603050405020304" pitchFamily="18" charset="0"/>
                <a:cs typeface="Times New Roman" panose="02020603050405020304" pitchFamily="18" charset="0"/>
              </a:rPr>
              <a:t>(1) The action observation network (AON).</a:t>
            </a:r>
          </a:p>
          <a:p>
            <a:pPr lvl="1"/>
            <a:r>
              <a:rPr lang="en-US" altLang="zh-CN" sz="2000" dirty="0">
                <a:latin typeface="Times New Roman" panose="02020603050405020304" pitchFamily="18" charset="0"/>
                <a:cs typeface="Times New Roman" panose="02020603050405020304" pitchFamily="18" charset="0"/>
              </a:rPr>
              <a:t>(2) </a:t>
            </a:r>
            <a:r>
              <a:rPr lang="en-US" altLang="zh-CN" sz="2000" dirty="0" err="1">
                <a:latin typeface="Times New Roman" panose="02020603050405020304" pitchFamily="18" charset="0"/>
                <a:cs typeface="Times New Roman" panose="02020603050405020304" pitchFamily="18" charset="0"/>
              </a:rPr>
              <a:t>Neurofeedback</a:t>
            </a:r>
            <a:r>
              <a:rPr lang="en-US" altLang="zh-CN" sz="2000" dirty="0">
                <a:latin typeface="Times New Roman" panose="02020603050405020304" pitchFamily="18" charset="0"/>
                <a:cs typeface="Times New Roman" panose="02020603050405020304" pitchFamily="18" charset="0"/>
              </a:rPr>
              <a:t> from brain-computer interfaces (BCIs).</a:t>
            </a:r>
            <a:endParaRPr lang="zh-CN" altLang="zh-CN" sz="20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3.	The AON consists of motor-related regions in the brain that are active during both the performance of an action and simply during the observation of an action.</a:t>
            </a:r>
          </a:p>
          <a:p>
            <a:r>
              <a:rPr lang="en-US" altLang="zh-CN" sz="2400" dirty="0">
                <a:latin typeface="Times New Roman" panose="02020603050405020304" pitchFamily="18" charset="0"/>
                <a:cs typeface="Times New Roman" panose="02020603050405020304" pitchFamily="18" charset="0"/>
              </a:rPr>
              <a:t>4.	BCI-based </a:t>
            </a:r>
            <a:r>
              <a:rPr lang="en-US" altLang="zh-CN" sz="2400" dirty="0" err="1">
                <a:latin typeface="Times New Roman" panose="02020603050405020304" pitchFamily="18" charset="0"/>
                <a:cs typeface="Times New Roman" panose="02020603050405020304" pitchFamily="18" charset="0"/>
              </a:rPr>
              <a:t>neurofeedback</a:t>
            </a:r>
            <a:r>
              <a:rPr lang="en-US" altLang="zh-CN" sz="2400" dirty="0">
                <a:latin typeface="Times New Roman" panose="02020603050405020304" pitchFamily="18" charset="0"/>
                <a:cs typeface="Times New Roman" panose="02020603050405020304" pitchFamily="18" charset="0"/>
              </a:rPr>
              <a:t> is typically defined as sensory feedback of biological activity in the brain that is used to control a computerized device (e.g., movement of an object on a computer screen)</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3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5.	Both AON-based therapies and BCIs typically produce only modest gains. One way to improve gains may be to combine approaches, and provide biologically-relevant action observation feedback in an immersive virtual reality BCI environment.</a:t>
            </a:r>
          </a:p>
          <a:p>
            <a:r>
              <a:rPr lang="en-US" altLang="zh-CN" sz="2400" dirty="0">
                <a:latin typeface="Times New Roman" panose="02020603050405020304" pitchFamily="18" charset="0"/>
                <a:cs typeface="Times New Roman" panose="02020603050405020304" pitchFamily="18" charset="0"/>
              </a:rPr>
              <a:t>6.	REINVENT pairs an individual’s own neural and muscular commands with augmented, but believable, embodied feedback of one’s own movements in virtual space</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7.	REINVENT’s VR system will provide realistic, augmented visual feedback of the participant’s limb moving in virtual space, even if the patient is not moving in reality.</a:t>
            </a:r>
          </a:p>
        </p:txBody>
      </p:sp>
    </p:spTree>
    <p:extLst>
      <p:ext uri="{BB962C8B-B14F-4D97-AF65-F5344CB8AC3E}">
        <p14:creationId xmlns:p14="http://schemas.microsoft.com/office/powerpoint/2010/main" val="192048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Description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Hardware</a:t>
            </a:r>
          </a:p>
          <a:p>
            <a:pPr lvl="1"/>
            <a:r>
              <a:rPr lang="en-US" altLang="zh-CN" sz="2000" dirty="0">
                <a:latin typeface="Times New Roman" panose="02020603050405020304" pitchFamily="18" charset="0"/>
                <a:cs typeface="Times New Roman" panose="02020603050405020304" pitchFamily="18" charset="0"/>
              </a:rPr>
              <a:t>(1) </a:t>
            </a:r>
            <a:r>
              <a:rPr lang="en-US" altLang="zh-CN" sz="2000" dirty="0" err="1">
                <a:latin typeface="Times New Roman" panose="02020603050405020304" pitchFamily="18" charset="0"/>
                <a:cs typeface="Times New Roman" panose="02020603050405020304" pitchFamily="18" charset="0"/>
              </a:rPr>
              <a:t>OpenBCI</a:t>
            </a:r>
            <a:r>
              <a:rPr lang="en-US" altLang="zh-CN" sz="2000" dirty="0">
                <a:latin typeface="Times New Roman" panose="02020603050405020304" pitchFamily="18" charset="0"/>
                <a:cs typeface="Times New Roman" panose="02020603050405020304" pitchFamily="18" charset="0"/>
              </a:rPr>
              <a:t> EEG/EMG device</a:t>
            </a:r>
          </a:p>
          <a:p>
            <a:pPr lvl="1"/>
            <a:r>
              <a:rPr lang="en-US" altLang="zh-CN" sz="2000" dirty="0">
                <a:latin typeface="Times New Roman" panose="02020603050405020304" pitchFamily="18" charset="0"/>
                <a:cs typeface="Times New Roman" panose="02020603050405020304" pitchFamily="18" charset="0"/>
              </a:rPr>
              <a:t>(2) Nine Degrees of Freedom (9DOF) </a:t>
            </a:r>
            <a:r>
              <a:rPr lang="en-US" altLang="zh-CN" sz="2000" dirty="0" err="1">
                <a:latin typeface="Times New Roman" panose="02020603050405020304" pitchFamily="18" charset="0"/>
                <a:cs typeface="Times New Roman" panose="02020603050405020304" pitchFamily="18" charset="0"/>
              </a:rPr>
              <a:t>interial</a:t>
            </a:r>
            <a:r>
              <a:rPr lang="en-US" altLang="zh-CN" sz="2000" dirty="0">
                <a:latin typeface="Times New Roman" panose="02020603050405020304" pitchFamily="18" charset="0"/>
                <a:cs typeface="Times New Roman" panose="02020603050405020304" pitchFamily="18" charset="0"/>
              </a:rPr>
              <a:t> measurement units (IMUs)</a:t>
            </a:r>
          </a:p>
          <a:p>
            <a:pPr lvl="1"/>
            <a:r>
              <a:rPr lang="en-US" altLang="zh-CN" sz="2000" dirty="0">
                <a:latin typeface="Times New Roman" panose="02020603050405020304" pitchFamily="18" charset="0"/>
                <a:cs typeface="Times New Roman" panose="02020603050405020304" pitchFamily="18" charset="0"/>
              </a:rPr>
              <a:t>(3) A computer</a:t>
            </a:r>
          </a:p>
          <a:p>
            <a:pPr lvl="1"/>
            <a:r>
              <a:rPr lang="en-US" altLang="zh-CN" sz="2000" dirty="0">
                <a:latin typeface="Times New Roman" panose="02020603050405020304" pitchFamily="18" charset="0"/>
                <a:cs typeface="Times New Roman" panose="02020603050405020304" pitchFamily="18" charset="0"/>
              </a:rPr>
              <a:t>(4) Head-Mounted Display (HMD)</a:t>
            </a:r>
          </a:p>
          <a:p>
            <a:r>
              <a:rPr lang="en-US" altLang="zh-CN" sz="2400" dirty="0">
                <a:latin typeface="Times New Roman" panose="02020603050405020304" pitchFamily="18" charset="0"/>
                <a:cs typeface="Times New Roman" panose="02020603050405020304" pitchFamily="18" charset="0"/>
              </a:rPr>
              <a:t>2.	Software</a:t>
            </a:r>
          </a:p>
          <a:p>
            <a:pPr lvl="1"/>
            <a:r>
              <a:rPr lang="en-US" altLang="zh-CN" sz="2000" dirty="0">
                <a:latin typeface="Times New Roman" panose="02020603050405020304" pitchFamily="18" charset="0"/>
                <a:cs typeface="Times New Roman" panose="02020603050405020304" pitchFamily="18" charset="0"/>
              </a:rPr>
              <a:t>(1) A .NET 4.5 application receives data from  </a:t>
            </a:r>
            <a:r>
              <a:rPr lang="en-US" altLang="zh-CN" sz="2000" dirty="0" err="1">
                <a:latin typeface="Times New Roman" panose="02020603050405020304" pitchFamily="18" charset="0"/>
                <a:cs typeface="Times New Roman" panose="02020603050405020304" pitchFamily="18" charset="0"/>
              </a:rPr>
              <a:t>OpenBCI</a:t>
            </a:r>
            <a:r>
              <a:rPr lang="en-US" altLang="zh-CN" sz="2000" dirty="0">
                <a:latin typeface="Times New Roman" panose="02020603050405020304" pitchFamily="18" charset="0"/>
                <a:cs typeface="Times New Roman" panose="02020603050405020304" pitchFamily="18" charset="0"/>
              </a:rPr>
              <a:t> and IMU systems</a:t>
            </a:r>
          </a:p>
          <a:p>
            <a:pPr lvl="1"/>
            <a:r>
              <a:rPr lang="en-US" altLang="zh-CN" sz="2000" dirty="0">
                <a:latin typeface="Times New Roman" panose="02020603050405020304" pitchFamily="18" charset="0"/>
                <a:cs typeface="Times New Roman" panose="02020603050405020304" pitchFamily="18" charset="0"/>
              </a:rPr>
              <a:t>(2) REINVENT VR is implemented in Unity 5.4</a:t>
            </a:r>
          </a:p>
          <a:p>
            <a:pPr lvl="2"/>
            <a:r>
              <a:rPr lang="en-US" altLang="zh-CN" dirty="0">
                <a:latin typeface="Times New Roman" panose="02020603050405020304" pitchFamily="18" charset="0"/>
                <a:cs typeface="Times New Roman" panose="02020603050405020304" pitchFamily="18" charset="0"/>
              </a:rPr>
              <a:t>(a) In the case of IMU input, the user’s virtual arm is directly animated.</a:t>
            </a:r>
          </a:p>
          <a:p>
            <a:pPr lvl="2"/>
            <a:r>
              <a:rPr lang="en-US" altLang="zh-CN" dirty="0">
                <a:latin typeface="Times New Roman" panose="02020603050405020304" pitchFamily="18" charset="0"/>
                <a:cs typeface="Times New Roman" panose="02020603050405020304" pitchFamily="18" charset="0"/>
              </a:rPr>
              <a:t>(b) In EEG</a:t>
            </a:r>
            <a:r>
              <a:rPr lang="zh-CN" altLang="en-US" dirty="0">
                <a:latin typeface="Times New Roman" panose="02020603050405020304" pitchFamily="18" charset="0"/>
                <a:cs typeface="Times New Roman" panose="02020603050405020304" pitchFamily="18" charset="0"/>
              </a:rPr>
              <a:t>（脑电信号）</a:t>
            </a:r>
            <a:r>
              <a:rPr lang="en-US" altLang="zh-CN" dirty="0">
                <a:latin typeface="Times New Roman" panose="02020603050405020304" pitchFamily="18" charset="0"/>
                <a:cs typeface="Times New Roman" panose="02020603050405020304" pitchFamily="18" charset="0"/>
              </a:rPr>
              <a:t> and EMG</a:t>
            </a:r>
            <a:r>
              <a:rPr lang="zh-CN" altLang="en-US" dirty="0">
                <a:latin typeface="Times New Roman" panose="02020603050405020304" pitchFamily="18" charset="0"/>
                <a:cs typeface="Times New Roman" panose="02020603050405020304" pitchFamily="18" charset="0"/>
              </a:rPr>
              <a:t>（肌电信号）</a:t>
            </a:r>
            <a:r>
              <a:rPr lang="en-US" altLang="zh-CN" dirty="0">
                <a:latin typeface="Times New Roman" panose="02020603050405020304" pitchFamily="18" charset="0"/>
                <a:cs typeface="Times New Roman" panose="02020603050405020304" pitchFamily="18" charset="0"/>
              </a:rPr>
              <a:t> input, the virtual arm’s position is incremented towards the goal position, or decays towards the rest position, based on an instantaneous comparison of the activity level to a resting baseline.</a:t>
            </a:r>
          </a:p>
        </p:txBody>
      </p:sp>
    </p:spTree>
    <p:extLst>
      <p:ext uri="{BB962C8B-B14F-4D97-AF65-F5344CB8AC3E}">
        <p14:creationId xmlns:p14="http://schemas.microsoft.com/office/powerpoint/2010/main" val="256047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1462291"/>
            <a:ext cx="6306430" cy="366763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909" y="2205345"/>
            <a:ext cx="6058746" cy="2924583"/>
          </a:xfrm>
          <a:prstGeom prst="rect">
            <a:avLst/>
          </a:prstGeom>
        </p:spPr>
      </p:pic>
    </p:spTree>
    <p:extLst>
      <p:ext uri="{BB962C8B-B14F-4D97-AF65-F5344CB8AC3E}">
        <p14:creationId xmlns:p14="http://schemas.microsoft.com/office/powerpoint/2010/main" val="127022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a:t>
            </a:r>
          </a:p>
          <a:p>
            <a:pPr lvl="1"/>
            <a:r>
              <a:rPr lang="en-US" altLang="zh-CN" sz="2000" dirty="0">
                <a:latin typeface="Times New Roman" panose="02020603050405020304" pitchFamily="18" charset="0"/>
                <a:cs typeface="Times New Roman" panose="02020603050405020304" pitchFamily="18" charset="0"/>
              </a:rPr>
              <a:t>(1) 12 individuals (11 female/1 male, aged: M=83±10.5). </a:t>
            </a:r>
          </a:p>
          <a:p>
            <a:r>
              <a:rPr lang="en-US" altLang="zh-CN" sz="2400" dirty="0">
                <a:latin typeface="Times New Roman" panose="02020603050405020304" pitchFamily="18" charset="0"/>
                <a:cs typeface="Times New Roman" panose="02020603050405020304" pitchFamily="18" charset="0"/>
              </a:rPr>
              <a:t>2.	Inclusion criteria:</a:t>
            </a:r>
          </a:p>
          <a:p>
            <a:pPr lvl="1"/>
            <a:r>
              <a:rPr lang="en-US" altLang="zh-CN" sz="2000" dirty="0">
                <a:latin typeface="Times New Roman" panose="02020603050405020304" pitchFamily="18" charset="0"/>
                <a:cs typeface="Times New Roman" panose="02020603050405020304" pitchFamily="18" charset="0"/>
              </a:rPr>
              <a:t>(1) Healthy individuals.</a:t>
            </a:r>
          </a:p>
          <a:p>
            <a:pPr lvl="1"/>
            <a:r>
              <a:rPr lang="en-US" altLang="zh-CN" sz="2000" dirty="0">
                <a:latin typeface="Times New Roman" panose="02020603050405020304" pitchFamily="18" charset="0"/>
                <a:cs typeface="Times New Roman" panose="02020603050405020304" pitchFamily="18" charset="0"/>
              </a:rPr>
              <a:t>(2) No previous experience with virtual reality.</a:t>
            </a:r>
          </a:p>
          <a:p>
            <a:r>
              <a:rPr lang="en-US" altLang="zh-CN" sz="2400" dirty="0">
                <a:latin typeface="Times New Roman" panose="02020603050405020304" pitchFamily="18" charset="0"/>
                <a:cs typeface="Times New Roman" panose="02020603050405020304" pitchFamily="18" charset="0"/>
              </a:rPr>
              <a:t>3.	Protocol:</a:t>
            </a:r>
          </a:p>
          <a:p>
            <a:pPr lvl="1"/>
            <a:r>
              <a:rPr lang="en-US" altLang="zh-CN" sz="2000" dirty="0">
                <a:latin typeface="Times New Roman" panose="02020603050405020304" pitchFamily="18" charset="0"/>
                <a:cs typeface="Times New Roman" panose="02020603050405020304" pitchFamily="18" charset="0"/>
              </a:rPr>
              <a:t>(1) 1-hour experiment.</a:t>
            </a:r>
          </a:p>
          <a:p>
            <a:pPr lvl="1"/>
            <a:r>
              <a:rPr lang="en-US" altLang="zh-CN" sz="2000" dirty="0">
                <a:latin typeface="Times New Roman" panose="02020603050405020304" pitchFamily="18" charset="0"/>
                <a:cs typeface="Times New Roman" panose="02020603050405020304" pitchFamily="18" charset="0"/>
              </a:rPr>
              <a:t>(2) Participants were asked to rest for a 30second baseline calculation of EEG and EMG signals.</a:t>
            </a:r>
          </a:p>
          <a:p>
            <a:pPr lvl="1"/>
            <a:r>
              <a:rPr lang="en-US" altLang="zh-CN" sz="2000" dirty="0">
                <a:latin typeface="Times New Roman" panose="02020603050405020304" pitchFamily="18" charset="0"/>
                <a:cs typeface="Times New Roman" panose="02020603050405020304" pitchFamily="18" charset="0"/>
              </a:rPr>
              <a:t>(3) Participants were then asked to try to control their virtual arm in REINVENT and move it towards goal positions using either actual arm movements (IMUs), just muscle activity (EMG), or just brain activity (EEG; using motor imagery), for up to thirty trials of each.</a:t>
            </a:r>
          </a:p>
        </p:txBody>
      </p:sp>
    </p:spTree>
    <p:extLst>
      <p:ext uri="{BB962C8B-B14F-4D97-AF65-F5344CB8AC3E}">
        <p14:creationId xmlns:p14="http://schemas.microsoft.com/office/powerpoint/2010/main" val="147445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Outcomes:</a:t>
            </a:r>
          </a:p>
          <a:p>
            <a:pPr lvl="1"/>
            <a:r>
              <a:rPr lang="en-US" altLang="zh-CN" sz="2000" dirty="0">
                <a:latin typeface="Times New Roman" panose="02020603050405020304" pitchFamily="18" charset="0"/>
                <a:cs typeface="Times New Roman" panose="02020603050405020304" pitchFamily="18" charset="0"/>
              </a:rPr>
              <a:t>(1) Simulator Sickness Questionnaire.</a:t>
            </a:r>
          </a:p>
          <a:p>
            <a:pPr lvl="1"/>
            <a:r>
              <a:rPr lang="en-US" altLang="zh-CN" sz="2000" dirty="0">
                <a:latin typeface="Times New Roman" panose="02020603050405020304" pitchFamily="18" charset="0"/>
                <a:cs typeface="Times New Roman" panose="02020603050405020304" pitchFamily="18" charset="0"/>
              </a:rPr>
              <a:t>(2) How interesting and enjoyable they found REINVENT (on a scale of 1 to 10, 1 being “not at all” and 10 being “extremely”).</a:t>
            </a:r>
          </a:p>
        </p:txBody>
      </p:sp>
    </p:spTree>
    <p:extLst>
      <p:ext uri="{BB962C8B-B14F-4D97-AF65-F5344CB8AC3E}">
        <p14:creationId xmlns:p14="http://schemas.microsoft.com/office/powerpoint/2010/main" val="363423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 reported little to </a:t>
            </a:r>
            <a:r>
              <a:rPr lang="en-US" altLang="zh-CN" sz="2400" dirty="0">
                <a:solidFill>
                  <a:srgbClr val="FF0000"/>
                </a:solidFill>
                <a:latin typeface="Times New Roman" panose="02020603050405020304" pitchFamily="18" charset="0"/>
                <a:cs typeface="Times New Roman" panose="02020603050405020304" pitchFamily="18" charset="0"/>
              </a:rPr>
              <a:t>no physical discomfort </a:t>
            </a:r>
            <a:r>
              <a:rPr lang="en-US" altLang="zh-CN" sz="2400" dirty="0">
                <a:latin typeface="Times New Roman" panose="02020603050405020304" pitchFamily="18" charset="0"/>
                <a:cs typeface="Times New Roman" panose="02020603050405020304" pitchFamily="18" charset="0"/>
              </a:rPr>
              <a:t>across all categories of the Simulator Sickness Questionnaire (total m:1.16±0.29)</a:t>
            </a:r>
          </a:p>
          <a:p>
            <a:r>
              <a:rPr lang="en-US" altLang="zh-CN" sz="2400" dirty="0">
                <a:solidFill>
                  <a:prstClr val="black"/>
                </a:solidFill>
                <a:latin typeface="Times New Roman" panose="02020603050405020304" pitchFamily="18" charset="0"/>
                <a:cs typeface="Times New Roman" panose="02020603050405020304" pitchFamily="18" charset="0"/>
              </a:rPr>
              <a:t>2.	Participants also rated REINVENT </a:t>
            </a:r>
            <a:r>
              <a:rPr lang="en-US" altLang="zh-CN" sz="2400" dirty="0">
                <a:solidFill>
                  <a:srgbClr val="FF0000"/>
                </a:solidFill>
                <a:latin typeface="Times New Roman" panose="02020603050405020304" pitchFamily="18" charset="0"/>
                <a:cs typeface="Times New Roman" panose="02020603050405020304" pitchFamily="18" charset="0"/>
              </a:rPr>
              <a:t>extremely interesting </a:t>
            </a:r>
            <a:r>
              <a:rPr lang="en-US" altLang="zh-CN" sz="2400" dirty="0">
                <a:solidFill>
                  <a:prstClr val="black"/>
                </a:solidFill>
                <a:latin typeface="Times New Roman" panose="02020603050405020304" pitchFamily="18" charset="0"/>
                <a:cs typeface="Times New Roman" panose="02020603050405020304" pitchFamily="18" charset="0"/>
              </a:rPr>
              <a:t>(m:9.67±0.62), extremely enjoyable (m:8.92±1.19), and </a:t>
            </a:r>
            <a:r>
              <a:rPr lang="en-US" altLang="zh-CN" sz="2400" dirty="0">
                <a:solidFill>
                  <a:srgbClr val="FF0000"/>
                </a:solidFill>
                <a:latin typeface="Times New Roman" panose="02020603050405020304" pitchFamily="18" charset="0"/>
                <a:cs typeface="Times New Roman" panose="02020603050405020304" pitchFamily="18" charset="0"/>
              </a:rPr>
              <a:t>all twelve were willing</a:t>
            </a:r>
            <a:r>
              <a:rPr lang="en-US" altLang="zh-CN" sz="2400" dirty="0">
                <a:solidFill>
                  <a:prstClr val="black"/>
                </a:solidFill>
                <a:latin typeface="Times New Roman" panose="02020603050405020304" pitchFamily="18" charset="0"/>
                <a:cs typeface="Times New Roman" panose="02020603050405020304" pitchFamily="18" charset="0"/>
              </a:rPr>
              <a:t> to try the device again.</a:t>
            </a:r>
          </a:p>
        </p:txBody>
      </p:sp>
    </p:spTree>
    <p:extLst>
      <p:ext uri="{BB962C8B-B14F-4D97-AF65-F5344CB8AC3E}">
        <p14:creationId xmlns:p14="http://schemas.microsoft.com/office/powerpoint/2010/main" val="141645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We have described a novel low-cost, portable VR-based brain computer interface and demonstrated the feasibility and safety of using this device with older </a:t>
            </a:r>
            <a:r>
              <a:rPr lang="en-US" altLang="zh-CN" sz="2400">
                <a:latin typeface="Times New Roman" panose="02020603050405020304" pitchFamily="18" charset="0"/>
                <a:cs typeface="Times New Roman" panose="02020603050405020304" pitchFamily="18" charset="0"/>
              </a:rPr>
              <a:t>adults</a:t>
            </a:r>
            <a:r>
              <a:rPr lang="en-US" altLang="zh-CN" sz="2400">
                <a:solidFill>
                  <a:prstClr val="black"/>
                </a:solidFill>
                <a:latin typeface="Times New Roman" panose="02020603050405020304" pitchFamily="18" charset="0"/>
                <a:cs typeface="Times New Roman" panose="02020603050405020304" pitchFamily="18" charset="0"/>
              </a:rPr>
              <a:t>.</a:t>
            </a:r>
            <a:endParaRPr lang="en-US" altLang="zh-CN"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6442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656</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Times New Roman</vt:lpstr>
      <vt:lpstr>Office 主题</vt:lpstr>
      <vt:lpstr>REINVENT: A Low-Cost, Virtual Reality Brain-Computer Interface for Severe Stroke Upper Limb Motor Recovery</vt:lpstr>
      <vt:lpstr>Introduction</vt:lpstr>
      <vt:lpstr>Introduction</vt:lpstr>
      <vt:lpstr>System Description </vt:lpstr>
      <vt:lpstr>PowerPoint 演示文稿</vt:lpstr>
      <vt:lpstr>Methods </vt:lpstr>
      <vt:lpstr>Methods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项目进展汇报</dc:title>
  <dc:creator>981090121@qq.com</dc:creator>
  <cp:lastModifiedBy>981090121@qq.com</cp:lastModifiedBy>
  <cp:revision>138</cp:revision>
  <dcterms:created xsi:type="dcterms:W3CDTF">2019-12-28T02:10:34Z</dcterms:created>
  <dcterms:modified xsi:type="dcterms:W3CDTF">2020-02-27T07:17:26Z</dcterms:modified>
</cp:coreProperties>
</file>