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58" r:id="rId3"/>
    <p:sldId id="259" r:id="rId4"/>
    <p:sldId id="293" r:id="rId5"/>
    <p:sldId id="306" r:id="rId6"/>
    <p:sldId id="307" r:id="rId7"/>
    <p:sldId id="308" r:id="rId8"/>
    <p:sldId id="309" r:id="rId9"/>
    <p:sldId id="294" r:id="rId10"/>
    <p:sldId id="310" r:id="rId11"/>
    <p:sldId id="311" r:id="rId12"/>
    <p:sldId id="297" r:id="rId13"/>
    <p:sldId id="305" r:id="rId14"/>
    <p:sldId id="312" r:id="rId15"/>
    <p:sldId id="313" r:id="rId16"/>
    <p:sldId id="304" r:id="rId17"/>
    <p:sldId id="28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5256" autoAdjust="0"/>
  </p:normalViewPr>
  <p:slideViewPr>
    <p:cSldViewPr snapToGrid="0">
      <p:cViewPr varScale="1">
        <p:scale>
          <a:sx n="87" d="100"/>
          <a:sy n="87" d="100"/>
        </p:scale>
        <p:origin x="813"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6B2F2-2653-438A-B2C7-76073E02E1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79B4B4-246A-45EA-AD24-24E08A138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F086BE-CEDB-4390-979B-54D8517E1D57}"/>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5" name="页脚占位符 4">
            <a:extLst>
              <a:ext uri="{FF2B5EF4-FFF2-40B4-BE49-F238E27FC236}">
                <a16:creationId xmlns:a16="http://schemas.microsoft.com/office/drawing/2014/main" id="{88534BE4-F322-43F0-ABD3-75A919E062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3CF612-9DED-45BE-95E9-AE130F7B62FE}"/>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16931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159A6-D962-49DB-9EA6-AB5316AA50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55DDF7-BECF-4084-9CDF-C769563D53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8CD222-B4B3-4347-A640-E08911A0CB3F}"/>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5" name="页脚占位符 4">
            <a:extLst>
              <a:ext uri="{FF2B5EF4-FFF2-40B4-BE49-F238E27FC236}">
                <a16:creationId xmlns:a16="http://schemas.microsoft.com/office/drawing/2014/main" id="{212345F6-327D-4BE7-A9DB-3697CEE255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08560E-0F58-4541-9927-56EAFB98A383}"/>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59156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366A72-7186-4367-B5DA-3978E63792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805429-D669-4AB5-9FA5-2B4C486E7A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69C8D1-C5A9-466E-8085-D3BA83309332}"/>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5" name="页脚占位符 4">
            <a:extLst>
              <a:ext uri="{FF2B5EF4-FFF2-40B4-BE49-F238E27FC236}">
                <a16:creationId xmlns:a16="http://schemas.microsoft.com/office/drawing/2014/main" id="{6373B1A0-EAA7-4FBC-8BC4-00488F85F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94C9CC-746D-4165-9EAD-B688F1938F02}"/>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71865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129FD-FCA9-4483-B1FE-49499D9B95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96F7D3-35A6-4EC7-BDDB-506594819AB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245C1F-B9E9-4766-9813-A3D1E09ABC86}"/>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5" name="页脚占位符 4">
            <a:extLst>
              <a:ext uri="{FF2B5EF4-FFF2-40B4-BE49-F238E27FC236}">
                <a16:creationId xmlns:a16="http://schemas.microsoft.com/office/drawing/2014/main" id="{FECEF3D7-D66E-4A2C-967F-CA3D4C7062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054209-455F-4D41-855A-C5E48A33835B}"/>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97246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11FD4-1E8B-43C9-9AD8-43DE123A81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21EABA-429E-483F-8179-045CCC7DD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7719D17-F4FB-4AF6-89EF-AB6B27514D92}"/>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5" name="页脚占位符 4">
            <a:extLst>
              <a:ext uri="{FF2B5EF4-FFF2-40B4-BE49-F238E27FC236}">
                <a16:creationId xmlns:a16="http://schemas.microsoft.com/office/drawing/2014/main" id="{EDD3DD16-208D-4BEC-9611-4D67B4B3FE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63763-62CB-42B2-B8BD-8EFC6A9694E4}"/>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47060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5F97B-8557-4596-8300-BAD46480D6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31A238-D111-4C49-B207-D386B4BFF9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CCE562-BC2D-49D2-A85F-779259EBA1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3EA61F-1D1B-4327-BDB9-39C8430885E2}"/>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6" name="页脚占位符 5">
            <a:extLst>
              <a:ext uri="{FF2B5EF4-FFF2-40B4-BE49-F238E27FC236}">
                <a16:creationId xmlns:a16="http://schemas.microsoft.com/office/drawing/2014/main" id="{300FD7AF-22FE-45F3-9783-BAA57B7BE2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49DFDB-C6BA-4931-9EE4-51676C672BE2}"/>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98531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16075-538C-4220-9FAF-E836121C2A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D297AB-60F8-4E5D-B55A-2B850485E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6898BA-6A31-433C-A83B-E9E0A60323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9AA691F-4087-4D88-B934-F6101133C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AC152B-C44B-462B-B6B5-AAB5D71F47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43D651-53A2-4A2E-8B34-109BB997F1F7}"/>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8" name="页脚占位符 7">
            <a:extLst>
              <a:ext uri="{FF2B5EF4-FFF2-40B4-BE49-F238E27FC236}">
                <a16:creationId xmlns:a16="http://schemas.microsoft.com/office/drawing/2014/main" id="{BFACFCA1-FE74-4403-A777-C8AA9B07A3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41BFF3-88A5-46FE-B6F7-F99634BF71CE}"/>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34012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D4A71-3561-4A67-80E2-BC8E783B73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14C706-3306-4901-8A37-B54D8E67ED88}"/>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4" name="页脚占位符 3">
            <a:extLst>
              <a:ext uri="{FF2B5EF4-FFF2-40B4-BE49-F238E27FC236}">
                <a16:creationId xmlns:a16="http://schemas.microsoft.com/office/drawing/2014/main" id="{9895EE7A-8896-4AF3-8B86-119C29C232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055647-1009-48BA-93F3-F54B5E3C39ED}"/>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9416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F01F86-454F-4938-9B8F-1E4F0090051E}"/>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3" name="页脚占位符 2">
            <a:extLst>
              <a:ext uri="{FF2B5EF4-FFF2-40B4-BE49-F238E27FC236}">
                <a16:creationId xmlns:a16="http://schemas.microsoft.com/office/drawing/2014/main" id="{B3B2B6D8-82A7-4034-8126-3718059DAA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A49352-B6B3-4D54-BBB2-DB32C01022F8}"/>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14360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16ACD-A21C-4A87-9FE2-9165BF3FF0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D0D860-96E4-49A9-BB65-531892E9A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78B4759-0A90-40DA-AA6D-251FA0DBC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20B7B4-9FF2-4265-A7B4-22982F01630B}"/>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6" name="页脚占位符 5">
            <a:extLst>
              <a:ext uri="{FF2B5EF4-FFF2-40B4-BE49-F238E27FC236}">
                <a16:creationId xmlns:a16="http://schemas.microsoft.com/office/drawing/2014/main" id="{78CC01FE-5F68-4BC2-A0D4-0749BEF2CF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5D7D1-B3F5-4012-ABDD-572424A8515D}"/>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214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0D62B-F710-4A2A-8EAC-B51A87BC6C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439F5D-82A4-4273-A5B6-31127F4B0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193443-EF51-4281-BE28-B5833F9E3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A718E-2B15-414A-94E8-61E440793692}"/>
              </a:ext>
            </a:extLst>
          </p:cNvPr>
          <p:cNvSpPr>
            <a:spLocks noGrp="1"/>
          </p:cNvSpPr>
          <p:nvPr>
            <p:ph type="dt" sz="half" idx="10"/>
          </p:nvPr>
        </p:nvSpPr>
        <p:spPr/>
        <p:txBody>
          <a:bodyPr/>
          <a:lstStyle/>
          <a:p>
            <a:fld id="{8C031672-C01D-4C40-A6ED-7C0430329B94}" type="datetimeFigureOut">
              <a:rPr lang="zh-CN" altLang="en-US" smtClean="0"/>
              <a:t>2020/5/31</a:t>
            </a:fld>
            <a:endParaRPr lang="zh-CN" altLang="en-US"/>
          </a:p>
        </p:txBody>
      </p:sp>
      <p:sp>
        <p:nvSpPr>
          <p:cNvPr id="6" name="页脚占位符 5">
            <a:extLst>
              <a:ext uri="{FF2B5EF4-FFF2-40B4-BE49-F238E27FC236}">
                <a16:creationId xmlns:a16="http://schemas.microsoft.com/office/drawing/2014/main" id="{B9102F45-087E-4D50-BBCF-C38934E68B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C23185-EE51-4707-A21E-0743AB39E7A0}"/>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125390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62D65D-AB2D-4ADE-B4DF-2A4168967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02F9EA-5366-4270-B6C3-FB0DB2433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983BC1-C720-49DD-A08C-E3F725926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31672-C01D-4C40-A6ED-7C0430329B94}" type="datetimeFigureOut">
              <a:rPr lang="zh-CN" altLang="en-US" smtClean="0"/>
              <a:t>2020/5/31</a:t>
            </a:fld>
            <a:endParaRPr lang="zh-CN" altLang="en-US"/>
          </a:p>
        </p:txBody>
      </p:sp>
      <p:sp>
        <p:nvSpPr>
          <p:cNvPr id="5" name="页脚占位符 4">
            <a:extLst>
              <a:ext uri="{FF2B5EF4-FFF2-40B4-BE49-F238E27FC236}">
                <a16:creationId xmlns:a16="http://schemas.microsoft.com/office/drawing/2014/main" id="{4B709EDF-184A-4554-82D6-5AE78A0F54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FF571F-1494-4DF6-8780-3D5F55D41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1261625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latin typeface="宋体" panose="02010600030101010101" pitchFamily="2" charset="-122"/>
                <a:ea typeface="宋体" panose="02010600030101010101" pitchFamily="2" charset="-122"/>
                <a:cs typeface="Times New Roman" panose="02020603050405020304" pitchFamily="18" charset="0"/>
              </a:rPr>
              <a:t>进展</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增加接球方向的语言提示。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阅读一篇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下肢平衡康复的论文。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3073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33FE8A5-00F0-4378-BA78-3A497480D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613" y="820270"/>
            <a:ext cx="7568773" cy="5217459"/>
          </a:xfrm>
          <a:prstGeom prst="rect">
            <a:avLst/>
          </a:prstGeom>
        </p:spPr>
      </p:pic>
    </p:spTree>
    <p:extLst>
      <p:ext uri="{BB962C8B-B14F-4D97-AF65-F5344CB8AC3E}">
        <p14:creationId xmlns:p14="http://schemas.microsoft.com/office/powerpoint/2010/main" val="338017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Outcome Measures</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Berg Balance Scale (BBS) for balance</a:t>
            </a:r>
          </a:p>
          <a:p>
            <a:r>
              <a:rPr lang="en-US" altLang="zh-CN" sz="2400" dirty="0">
                <a:latin typeface="Times New Roman" panose="02020603050405020304" pitchFamily="18" charset="0"/>
                <a:cs typeface="Times New Roman" panose="02020603050405020304" pitchFamily="18" charset="0"/>
              </a:rPr>
              <a:t>2.	Functional Reach Test (FRT) for balance</a:t>
            </a:r>
          </a:p>
          <a:p>
            <a:r>
              <a:rPr lang="en-US" altLang="zh-CN" sz="2400" dirty="0">
                <a:latin typeface="Times New Roman" panose="02020603050405020304" pitchFamily="18" charset="0"/>
                <a:cs typeface="Times New Roman" panose="02020603050405020304" pitchFamily="18" charset="0"/>
              </a:rPr>
              <a:t>3.	Timed Up and Go-cognition (TUG-cog) for balance</a:t>
            </a:r>
          </a:p>
          <a:p>
            <a:r>
              <a:rPr lang="en-US" altLang="zh-CN" sz="2400" dirty="0">
                <a:latin typeface="Times New Roman" panose="02020603050405020304" pitchFamily="18" charset="0"/>
                <a:cs typeface="Times New Roman" panose="02020603050405020304" pitchFamily="18" charset="0"/>
              </a:rPr>
              <a:t>4.	Modiﬁed Barthel Index (MBI) for ADL</a:t>
            </a:r>
          </a:p>
          <a:p>
            <a:r>
              <a:rPr lang="en-US" altLang="zh-CN" sz="2400" dirty="0">
                <a:latin typeface="Times New Roman" panose="02020603050405020304" pitchFamily="18" charset="0"/>
                <a:cs typeface="Times New Roman" panose="02020603050405020304" pitchFamily="18" charset="0"/>
              </a:rPr>
              <a:t>5.	Activities-speciﬁc Balance Conﬁdence (ABC) for balance conﬁdence</a:t>
            </a:r>
          </a:p>
          <a:p>
            <a:r>
              <a:rPr lang="en-US" altLang="zh-CN" sz="2400" dirty="0">
                <a:latin typeface="Times New Roman" panose="02020603050405020304" pitchFamily="18" charset="0"/>
                <a:cs typeface="Times New Roman" panose="02020603050405020304" pitchFamily="18" charset="0"/>
              </a:rPr>
              <a:t>6.	Stroke Impact Scale (SIS) for QOL</a:t>
            </a:r>
          </a:p>
          <a:p>
            <a:r>
              <a:rPr lang="en-US" altLang="zh-CN" sz="2400" dirty="0">
                <a:latin typeface="Times New Roman" panose="02020603050405020304" pitchFamily="18" charset="0"/>
                <a:cs typeface="Times New Roman" panose="02020603050405020304" pitchFamily="18" charset="0"/>
              </a:rPr>
              <a:t>7.	Modiﬁed Physical Activity Enjoyment Scale (M-PAES) for feasibility</a:t>
            </a:r>
          </a:p>
          <a:p>
            <a:r>
              <a:rPr lang="en-US" altLang="zh-CN" sz="2400" dirty="0">
                <a:latin typeface="Times New Roman" panose="02020603050405020304" pitchFamily="18" charset="0"/>
                <a:cs typeface="Times New Roman" panose="02020603050405020304" pitchFamily="18" charset="0"/>
              </a:rPr>
              <a:t>8.	Incidence of adverse events (soreness, motor sickness, pain, injury, fall accident)</a:t>
            </a:r>
          </a:p>
        </p:txBody>
      </p:sp>
    </p:spTree>
    <p:extLst>
      <p:ext uri="{BB962C8B-B14F-4D97-AF65-F5344CB8AC3E}">
        <p14:creationId xmlns:p14="http://schemas.microsoft.com/office/powerpoint/2010/main" val="248919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16747"/>
            <a:ext cx="10515600" cy="4351338"/>
          </a:xfrm>
        </p:spPr>
        <p:txBody>
          <a:bodyPr>
            <a:normAutofit/>
          </a:bodyPr>
          <a:lstStyle/>
          <a:p>
            <a:pPr marL="457200" indent="-457200">
              <a:buAutoNum type="arabicPeriod"/>
            </a:pPr>
            <a:r>
              <a:rPr lang="en-US" altLang="zh-CN" sz="2400" dirty="0">
                <a:latin typeface="Times New Roman" panose="02020603050405020304" pitchFamily="18" charset="0"/>
                <a:cs typeface="Times New Roman" panose="02020603050405020304" pitchFamily="18" charset="0"/>
              </a:rPr>
              <a:t>A signiﬁcant time effect was observed in both groups in BBS (P=0.000) and TUG-cog (P=0.009).</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M-PAES scores signiﬁcantly differed between the two groups (P=0.027). </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No signiﬁcant improvement was observed in balance conﬁdence, ADL, or QOL.</a:t>
            </a:r>
          </a:p>
          <a:p>
            <a:pPr lvl="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26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2EB7825-C8D5-4ACE-8F80-22BDC8C8C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519" y="624327"/>
            <a:ext cx="8536961" cy="5609345"/>
          </a:xfrm>
          <a:prstGeom prst="rect">
            <a:avLst/>
          </a:prstGeom>
        </p:spPr>
      </p:pic>
    </p:spTree>
    <p:extLst>
      <p:ext uri="{BB962C8B-B14F-4D97-AF65-F5344CB8AC3E}">
        <p14:creationId xmlns:p14="http://schemas.microsoft.com/office/powerpoint/2010/main" val="349728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790909-7766-4E13-A2B3-6C7AAB39B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736" y="1946475"/>
            <a:ext cx="8764527" cy="2965049"/>
          </a:xfrm>
          <a:prstGeom prst="rect">
            <a:avLst/>
          </a:prstGeom>
        </p:spPr>
      </p:pic>
    </p:spTree>
    <p:extLst>
      <p:ext uri="{BB962C8B-B14F-4D97-AF65-F5344CB8AC3E}">
        <p14:creationId xmlns:p14="http://schemas.microsoft.com/office/powerpoint/2010/main" val="253635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3AAA35E-58BB-46FA-9836-FC682312A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355" y="545588"/>
            <a:ext cx="8937290" cy="5766823"/>
          </a:xfrm>
          <a:prstGeom prst="rect">
            <a:avLst/>
          </a:prstGeom>
        </p:spPr>
      </p:pic>
    </p:spTree>
    <p:extLst>
      <p:ext uri="{BB962C8B-B14F-4D97-AF65-F5344CB8AC3E}">
        <p14:creationId xmlns:p14="http://schemas.microsoft.com/office/powerpoint/2010/main" val="87763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16747"/>
            <a:ext cx="10515600" cy="4351338"/>
          </a:xfrm>
        </p:spPr>
        <p:txBody>
          <a:bodyPr>
            <a:normAutofit/>
          </a:bodyPr>
          <a:lstStyle/>
          <a:p>
            <a:r>
              <a:rPr lang="en-US" altLang="zh-CN" sz="2400" dirty="0">
                <a:latin typeface="Times New Roman" panose="02020603050405020304" pitchFamily="18" charset="0"/>
                <a:cs typeface="Times New Roman" panose="02020603050405020304" pitchFamily="18" charset="0"/>
              </a:rPr>
              <a:t>1.	VR balance training by using Kinect for Xbox games plus the traditional method had positive effects on the balance ability of patients with chronic stroke, and the effects could be maintained after 3 months.</a:t>
            </a:r>
          </a:p>
          <a:p>
            <a:r>
              <a:rPr lang="en-US" altLang="zh-CN" sz="2400" dirty="0">
                <a:latin typeface="Times New Roman" panose="02020603050405020304" pitchFamily="18" charset="0"/>
                <a:cs typeface="Times New Roman" panose="02020603050405020304" pitchFamily="18" charset="0"/>
              </a:rPr>
              <a:t>2.	The level of pleasure experienced by the VR group was higher than that experienced by the ST group during intervention.</a:t>
            </a:r>
          </a:p>
        </p:txBody>
      </p:sp>
    </p:spTree>
    <p:extLst>
      <p:ext uri="{BB962C8B-B14F-4D97-AF65-F5344CB8AC3E}">
        <p14:creationId xmlns:p14="http://schemas.microsoft.com/office/powerpoint/2010/main" val="343114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Limitations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We did not withhold routine rehabilitation therapy. </a:t>
            </a:r>
          </a:p>
          <a:p>
            <a:r>
              <a:rPr lang="en-US" altLang="zh-CN" sz="2400" dirty="0">
                <a:latin typeface="Times New Roman" panose="02020603050405020304" pitchFamily="18" charset="0"/>
                <a:cs typeface="Times New Roman" panose="02020603050405020304" pitchFamily="18" charset="0"/>
              </a:rPr>
              <a:t>1.	The lack of tight control on the speciﬁc tasks performed during routine therapy.</a:t>
            </a:r>
          </a:p>
        </p:txBody>
      </p:sp>
    </p:spTree>
    <p:extLst>
      <p:ext uri="{BB962C8B-B14F-4D97-AF65-F5344CB8AC3E}">
        <p14:creationId xmlns:p14="http://schemas.microsoft.com/office/powerpoint/2010/main" val="376640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000" dirty="0">
                <a:latin typeface="Times New Roman" panose="02020603050405020304" pitchFamily="18" charset="0"/>
                <a:cs typeface="Times New Roman" panose="02020603050405020304" pitchFamily="18" charset="0"/>
              </a:rPr>
              <a:t>The Effect of a Virtual Reality Game Intervention on Balance for Patients with Stroke: A Randomized Controlled Trial</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Games for Health Journal</a:t>
            </a:r>
          </a:p>
          <a:p>
            <a:r>
              <a:rPr lang="en-US" altLang="zh-CN" dirty="0">
                <a:latin typeface="Times New Roman" panose="02020603050405020304" pitchFamily="18" charset="0"/>
                <a:cs typeface="Times New Roman" panose="02020603050405020304" pitchFamily="18" charset="0"/>
              </a:rPr>
              <a:t>Impact Factor: 2.224</a:t>
            </a:r>
          </a:p>
        </p:txBody>
      </p:sp>
    </p:spTree>
    <p:extLst>
      <p:ext uri="{BB962C8B-B14F-4D97-AF65-F5344CB8AC3E}">
        <p14:creationId xmlns:p14="http://schemas.microsoft.com/office/powerpoint/2010/main" val="141281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Stroke affects independence in activities of daily living (ADL) by reducing postural control, resulting in slow walking speed and short stride length.</a:t>
            </a:r>
          </a:p>
          <a:p>
            <a:r>
              <a:rPr lang="en-US" altLang="zh-CN" sz="2400" dirty="0">
                <a:latin typeface="Times New Roman" panose="02020603050405020304" pitchFamily="18" charset="0"/>
                <a:cs typeface="Times New Roman" panose="02020603050405020304" pitchFamily="18" charset="0"/>
              </a:rPr>
              <a:t>2.	Stroke leads falls in 18% of patients every month, this may cause fall fear and affect ADL independence and quality of life (QOL).</a:t>
            </a:r>
          </a:p>
          <a:p>
            <a:r>
              <a:rPr lang="en-US" altLang="zh-CN" sz="2400" dirty="0">
                <a:latin typeface="Times New Roman" panose="02020603050405020304" pitchFamily="18" charset="0"/>
                <a:cs typeface="Times New Roman" panose="02020603050405020304" pitchFamily="18" charset="0"/>
              </a:rPr>
              <a:t>3.	Compared with traditional methods, the VR method can greatly increase motivation.		</a:t>
            </a:r>
          </a:p>
          <a:p>
            <a:r>
              <a:rPr lang="en-US" altLang="zh-CN" sz="2400" dirty="0">
                <a:latin typeface="Times New Roman" panose="02020603050405020304" pitchFamily="18" charset="0"/>
                <a:cs typeface="Times New Roman" panose="02020603050405020304" pitchFamily="18" charset="0"/>
              </a:rPr>
              <a:t>4.	In this study, we investigated the effect of the Microsoft Kinect function for Xbox training plus traditional training on the balance ability of patients with chronic stroke.</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3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Materials and 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a:t>
            </a:r>
          </a:p>
          <a:p>
            <a:pPr lvl="1"/>
            <a:r>
              <a:rPr lang="en-US" altLang="zh-CN" sz="2000" dirty="0">
                <a:latin typeface="Times New Roman" panose="02020603050405020304" pitchFamily="18" charset="0"/>
                <a:cs typeface="Times New Roman" panose="02020603050405020304" pitchFamily="18" charset="0"/>
              </a:rPr>
              <a:t>(1) 50 patients</a:t>
            </a:r>
          </a:p>
          <a:p>
            <a:pPr lvl="1"/>
            <a:r>
              <a:rPr lang="en-US" altLang="zh-CN" sz="2000" dirty="0">
                <a:latin typeface="Times New Roman" panose="02020603050405020304" pitchFamily="18" charset="0"/>
                <a:cs typeface="Times New Roman" panose="02020603050405020304" pitchFamily="18" charset="0"/>
              </a:rPr>
              <a:t>(2) Inclusion criteria </a:t>
            </a:r>
          </a:p>
          <a:p>
            <a:pPr lvl="2"/>
            <a:r>
              <a:rPr lang="en-US" altLang="zh-CN" dirty="0">
                <a:latin typeface="Times New Roman" panose="02020603050405020304" pitchFamily="18" charset="0"/>
                <a:cs typeface="Times New Roman" panose="02020603050405020304" pitchFamily="18" charset="0"/>
              </a:rPr>
              <a:t>(a) Age between 20 and 75 years </a:t>
            </a:r>
          </a:p>
          <a:p>
            <a:pPr lvl="2"/>
            <a:r>
              <a:rPr lang="en-US" altLang="zh-CN" dirty="0">
                <a:latin typeface="Times New Roman" panose="02020603050405020304" pitchFamily="18" charset="0"/>
                <a:cs typeface="Times New Roman" panose="02020603050405020304" pitchFamily="18" charset="0"/>
              </a:rPr>
              <a:t>(b) Having chronicity &gt;6 months</a:t>
            </a:r>
          </a:p>
          <a:p>
            <a:pPr lvl="2"/>
            <a:r>
              <a:rPr lang="en-US" altLang="zh-CN" dirty="0">
                <a:latin typeface="Times New Roman" panose="02020603050405020304" pitchFamily="18" charset="0"/>
                <a:cs typeface="Times New Roman" panose="02020603050405020304" pitchFamily="18" charset="0"/>
              </a:rPr>
              <a:t>(c) Ability to understand game instructions </a:t>
            </a:r>
          </a:p>
          <a:p>
            <a:pPr lvl="2"/>
            <a:r>
              <a:rPr lang="en-US" altLang="zh-CN" dirty="0">
                <a:latin typeface="Times New Roman" panose="02020603050405020304" pitchFamily="18" charset="0"/>
                <a:cs typeface="Times New Roman" panose="02020603050405020304" pitchFamily="18" charset="0"/>
              </a:rPr>
              <a:t>(d) Ability to stand for 15 minutes</a:t>
            </a:r>
          </a:p>
          <a:p>
            <a:pPr lvl="2"/>
            <a:r>
              <a:rPr lang="en-US" altLang="zh-CN" dirty="0">
                <a:latin typeface="Times New Roman" panose="02020603050405020304" pitchFamily="18" charset="0"/>
                <a:cs typeface="Times New Roman" panose="02020603050405020304" pitchFamily="18" charset="0"/>
              </a:rPr>
              <a:t>(e) Having </a:t>
            </a:r>
            <a:r>
              <a:rPr lang="en-US" altLang="zh-CN" dirty="0" err="1">
                <a:latin typeface="Times New Roman" panose="02020603050405020304" pitchFamily="18" charset="0"/>
                <a:cs typeface="Times New Roman" panose="02020603050405020304" pitchFamily="18" charset="0"/>
              </a:rPr>
              <a:t>Brunnstrom</a:t>
            </a:r>
            <a:r>
              <a:rPr lang="en-US" altLang="zh-CN" dirty="0">
                <a:latin typeface="Times New Roman" panose="02020603050405020304" pitchFamily="18" charset="0"/>
                <a:cs typeface="Times New Roman" panose="02020603050405020304" pitchFamily="18" charset="0"/>
              </a:rPr>
              <a:t> stage &gt;= III</a:t>
            </a:r>
          </a:p>
        </p:txBody>
      </p:sp>
    </p:spTree>
    <p:extLst>
      <p:ext uri="{BB962C8B-B14F-4D97-AF65-F5344CB8AC3E}">
        <p14:creationId xmlns:p14="http://schemas.microsoft.com/office/powerpoint/2010/main" val="201146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0FF5933-CA46-46A6-A2B3-1B0ABB0BD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642" y="489857"/>
            <a:ext cx="5478716" cy="5878286"/>
          </a:xfrm>
          <a:prstGeom prst="rect">
            <a:avLst/>
          </a:prstGeom>
        </p:spPr>
      </p:pic>
    </p:spTree>
    <p:extLst>
      <p:ext uri="{BB962C8B-B14F-4D97-AF65-F5344CB8AC3E}">
        <p14:creationId xmlns:p14="http://schemas.microsoft.com/office/powerpoint/2010/main" val="292108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Materials and 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a:t>
            </a:r>
          </a:p>
          <a:p>
            <a:pPr lvl="1"/>
            <a:r>
              <a:rPr lang="en-US" altLang="zh-CN" sz="2000" dirty="0">
                <a:latin typeface="Times New Roman" panose="02020603050405020304" pitchFamily="18" charset="0"/>
                <a:cs typeface="Times New Roman" panose="02020603050405020304" pitchFamily="18" charset="0"/>
              </a:rPr>
              <a:t>(2) Exclusion criteria </a:t>
            </a:r>
          </a:p>
          <a:p>
            <a:pPr lvl="2"/>
            <a:r>
              <a:rPr lang="en-US" altLang="zh-CN" dirty="0">
                <a:latin typeface="Times New Roman" panose="02020603050405020304" pitchFamily="18" charset="0"/>
                <a:cs typeface="Times New Roman" panose="02020603050405020304" pitchFamily="18" charset="0"/>
              </a:rPr>
              <a:t>(a) Having a Montreal Cognitive Assessment (</a:t>
            </a:r>
            <a:r>
              <a:rPr lang="en-US" altLang="zh-CN" dirty="0" err="1">
                <a:latin typeface="Times New Roman" panose="02020603050405020304" pitchFamily="18" charset="0"/>
                <a:cs typeface="Times New Roman" panose="02020603050405020304" pitchFamily="18" charset="0"/>
              </a:rPr>
              <a:t>MoCA</a:t>
            </a:r>
            <a:r>
              <a:rPr lang="en-US" altLang="zh-CN" dirty="0">
                <a:latin typeface="Times New Roman" panose="02020603050405020304" pitchFamily="18" charset="0"/>
                <a:cs typeface="Times New Roman" panose="02020603050405020304" pitchFamily="18" charset="0"/>
              </a:rPr>
              <a:t>) score &lt;16.</a:t>
            </a:r>
          </a:p>
          <a:p>
            <a:pPr lvl="2"/>
            <a:r>
              <a:rPr lang="en-US" altLang="zh-CN" dirty="0">
                <a:latin typeface="Times New Roman" panose="02020603050405020304" pitchFamily="18" charset="0"/>
                <a:cs typeface="Times New Roman" panose="02020603050405020304" pitchFamily="18" charset="0"/>
              </a:rPr>
              <a:t>(b) Having visual or auditory impairment with the inability to clearly see or hear the feedback from the game.</a:t>
            </a:r>
          </a:p>
          <a:p>
            <a:pPr lvl="2"/>
            <a:r>
              <a:rPr lang="en-US" altLang="zh-CN" dirty="0">
                <a:latin typeface="Times New Roman" panose="02020603050405020304" pitchFamily="18" charset="0"/>
                <a:cs typeface="Times New Roman" panose="02020603050405020304" pitchFamily="18" charset="0"/>
              </a:rPr>
              <a:t>(c) Having severe spasticity of lower extremity (Modiﬁed Ashworth Scale &gt;= 3).</a:t>
            </a:r>
          </a:p>
          <a:p>
            <a:pPr lvl="2"/>
            <a:r>
              <a:rPr lang="en-US" altLang="zh-CN" dirty="0">
                <a:latin typeface="Times New Roman" panose="02020603050405020304" pitchFamily="18" charset="0"/>
                <a:cs typeface="Times New Roman" panose="02020603050405020304" pitchFamily="18" charset="0"/>
              </a:rPr>
              <a:t>(d) Having other medical symptoms that could affect movement.</a:t>
            </a:r>
          </a:p>
        </p:txBody>
      </p:sp>
    </p:spTree>
    <p:extLst>
      <p:ext uri="{BB962C8B-B14F-4D97-AF65-F5344CB8AC3E}">
        <p14:creationId xmlns:p14="http://schemas.microsoft.com/office/powerpoint/2010/main" val="284124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6A7396A-B7CC-486A-B7A3-D0026175B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891" y="979686"/>
            <a:ext cx="6368218" cy="4898628"/>
          </a:xfrm>
          <a:prstGeom prst="rect">
            <a:avLst/>
          </a:prstGeom>
        </p:spPr>
      </p:pic>
    </p:spTree>
    <p:extLst>
      <p:ext uri="{BB962C8B-B14F-4D97-AF65-F5344CB8AC3E}">
        <p14:creationId xmlns:p14="http://schemas.microsoft.com/office/powerpoint/2010/main" val="386722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Materials and 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Design</a:t>
            </a:r>
          </a:p>
          <a:p>
            <a:pPr lvl="1"/>
            <a:r>
              <a:rPr lang="en-US" altLang="zh-CN" sz="2000" dirty="0">
                <a:latin typeface="Times New Roman" panose="02020603050405020304" pitchFamily="18" charset="0"/>
                <a:cs typeface="Times New Roman" panose="02020603050405020304" pitchFamily="18" charset="0"/>
              </a:rPr>
              <a:t>(1) 90 minutes a session, twice a week for 6 weeks</a:t>
            </a:r>
          </a:p>
          <a:p>
            <a:pPr lvl="1"/>
            <a:r>
              <a:rPr lang="en-US" altLang="zh-CN" sz="2000" dirty="0">
                <a:latin typeface="Times New Roman" panose="02020603050405020304" pitchFamily="18" charset="0"/>
                <a:cs typeface="Times New Roman" panose="02020603050405020304" pitchFamily="18" charset="0"/>
              </a:rPr>
              <a:t>(2) Standard Treatment (ST) group (each session)</a:t>
            </a:r>
          </a:p>
          <a:p>
            <a:pPr lvl="2"/>
            <a:r>
              <a:rPr lang="en-US" altLang="zh-CN" dirty="0">
                <a:latin typeface="Times New Roman" panose="02020603050405020304" pitchFamily="18" charset="0"/>
                <a:cs typeface="Times New Roman" panose="02020603050405020304" pitchFamily="18" charset="0"/>
              </a:rPr>
              <a:t>(a) 45 minutes of the ST rehabilitative protocol (hip and knee strengthening,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cycle, treadmill, hand functional training ).</a:t>
            </a:r>
          </a:p>
          <a:p>
            <a:pPr lvl="2"/>
            <a:r>
              <a:rPr lang="en-US" altLang="zh-CN" dirty="0">
                <a:latin typeface="Times New Roman" panose="02020603050405020304" pitchFamily="18" charset="0"/>
                <a:cs typeface="Times New Roman" panose="02020603050405020304" pitchFamily="18" charset="0"/>
              </a:rPr>
              <a:t>(b) 15 minutes of exercises to increase soft tissue ﬂexibility.</a:t>
            </a:r>
          </a:p>
          <a:p>
            <a:pPr lvl="2"/>
            <a:r>
              <a:rPr lang="en-US" altLang="zh-CN" dirty="0">
                <a:latin typeface="Times New Roman" panose="02020603050405020304" pitchFamily="18" charset="0"/>
                <a:cs typeface="Times New Roman" panose="02020603050405020304" pitchFamily="18" charset="0"/>
              </a:rPr>
              <a:t>(c) 30 minutes of functional balance exercises (weight shifting exercises, postural transition, single-legged stance, improve attention).</a:t>
            </a:r>
          </a:p>
          <a:p>
            <a:pPr lvl="1"/>
            <a:r>
              <a:rPr lang="en-US" altLang="zh-CN" sz="2000" dirty="0">
                <a:latin typeface="Times New Roman" panose="02020603050405020304" pitchFamily="18" charset="0"/>
                <a:cs typeface="Times New Roman" panose="02020603050405020304" pitchFamily="18" charset="0"/>
              </a:rPr>
              <a:t>(3) VR group(each session)</a:t>
            </a:r>
          </a:p>
          <a:p>
            <a:pPr lvl="2"/>
            <a:r>
              <a:rPr lang="en-US" altLang="zh-CN" dirty="0">
                <a:latin typeface="Times New Roman" panose="02020603050405020304" pitchFamily="18" charset="0"/>
                <a:cs typeface="Times New Roman" panose="02020603050405020304" pitchFamily="18" charset="0"/>
              </a:rPr>
              <a:t>(a) 45 minutes of the ST rehabilitative protocol.</a:t>
            </a:r>
          </a:p>
          <a:p>
            <a:pPr lvl="2"/>
            <a:r>
              <a:rPr lang="en-US" altLang="zh-CN" dirty="0">
                <a:latin typeface="Times New Roman" panose="02020603050405020304" pitchFamily="18" charset="0"/>
                <a:cs typeface="Times New Roman" panose="02020603050405020304" pitchFamily="18" charset="0"/>
              </a:rPr>
              <a:t>(b) 15 minutes of warm up.</a:t>
            </a:r>
          </a:p>
          <a:p>
            <a:pPr lvl="2"/>
            <a:r>
              <a:rPr lang="en-US" altLang="zh-CN" dirty="0">
                <a:latin typeface="Times New Roman" panose="02020603050405020304" pitchFamily="18" charset="0"/>
                <a:cs typeface="Times New Roman" panose="02020603050405020304" pitchFamily="18" charset="0"/>
              </a:rPr>
              <a:t>(c) 15 minutes each for two selected games.</a:t>
            </a:r>
          </a:p>
        </p:txBody>
      </p:sp>
    </p:spTree>
    <p:extLst>
      <p:ext uri="{BB962C8B-B14F-4D97-AF65-F5344CB8AC3E}">
        <p14:creationId xmlns:p14="http://schemas.microsoft.com/office/powerpoint/2010/main" val="350725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4EE730-C9B9-4606-873F-8E432C7D9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33" y="597271"/>
            <a:ext cx="8692334" cy="5663458"/>
          </a:xfrm>
          <a:prstGeom prst="rect">
            <a:avLst/>
          </a:prstGeom>
        </p:spPr>
      </p:pic>
    </p:spTree>
    <p:extLst>
      <p:ext uri="{BB962C8B-B14F-4D97-AF65-F5344CB8AC3E}">
        <p14:creationId xmlns:p14="http://schemas.microsoft.com/office/powerpoint/2010/main" val="33850686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679</Words>
  <Application>Microsoft Office PowerPoint</Application>
  <PresentationFormat>宽屏</PresentationFormat>
  <Paragraphs>58</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宋体</vt:lpstr>
      <vt:lpstr>Arial</vt:lpstr>
      <vt:lpstr>Times New Roman</vt:lpstr>
      <vt:lpstr>Office 主题​​</vt:lpstr>
      <vt:lpstr>进展</vt:lpstr>
      <vt:lpstr>The Effect of a Virtual Reality Game Intervention on Balance for Patients with Stroke: A Randomized Controlled Trial</vt:lpstr>
      <vt:lpstr>Introduction</vt:lpstr>
      <vt:lpstr>Materials and Methods</vt:lpstr>
      <vt:lpstr>PowerPoint 演示文稿</vt:lpstr>
      <vt:lpstr>Materials and Methods</vt:lpstr>
      <vt:lpstr>PowerPoint 演示文稿</vt:lpstr>
      <vt:lpstr>Materials and Methods</vt:lpstr>
      <vt:lpstr>PowerPoint 演示文稿</vt:lpstr>
      <vt:lpstr>PowerPoint 演示文稿</vt:lpstr>
      <vt:lpstr>Outcome Measures</vt:lpstr>
      <vt:lpstr>Results</vt:lpstr>
      <vt:lpstr>PowerPoint 演示文稿</vt:lpstr>
      <vt:lpstr>PowerPoint 演示文稿</vt:lpstr>
      <vt:lpstr>PowerPoint 演示文稿</vt:lpstr>
      <vt:lpstr>Conclusion</vt:lpstr>
      <vt:lpstr>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REINVENT: A Low-Cost, Virtual Reality Brain-Computer Interface for Severe Stroke Upper Limb Motor Recovery</dc:title>
  <dc:creator>981090121@qq.com</dc:creator>
  <cp:lastModifiedBy>981090121@qq.com</cp:lastModifiedBy>
  <cp:revision>571</cp:revision>
  <dcterms:created xsi:type="dcterms:W3CDTF">2020-02-14T13:51:35Z</dcterms:created>
  <dcterms:modified xsi:type="dcterms:W3CDTF">2020-05-31T07:23:16Z</dcterms:modified>
</cp:coreProperties>
</file>