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60" r:id="rId5"/>
    <p:sldId id="261" r:id="rId6"/>
    <p:sldId id="264" r:id="rId7"/>
    <p:sldId id="262" r:id="rId8"/>
    <p:sldId id="263" r:id="rId9"/>
    <p:sldId id="265" r:id="rId10"/>
    <p:sldId id="266" r:id="rId11"/>
    <p:sldId id="267" r:id="rId12"/>
    <p:sldId id="268" r:id="rId13"/>
    <p:sldId id="270" r:id="rId14"/>
    <p:sldId id="269" r:id="rId15"/>
    <p:sldId id="271" r:id="rId16"/>
    <p:sldId id="272" r:id="rId17"/>
    <p:sldId id="273" r:id="rId18"/>
    <p:sldId id="25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31"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B51C4-4027-4018-A73D-4FDFD18C41C9}" type="datetimeFigureOut">
              <a:rPr lang="zh-CN" altLang="en-US" smtClean="0"/>
              <a:t>2020/2/27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D04BE-01F3-4B18-BA1B-26AD115C3BC4}" type="slidenum">
              <a:rPr lang="zh-CN" altLang="en-US" smtClean="0"/>
              <a:t>‹#›</a:t>
            </a:fld>
            <a:endParaRPr lang="zh-CN" altLang="en-US"/>
          </a:p>
        </p:txBody>
      </p:sp>
    </p:spTree>
    <p:extLst>
      <p:ext uri="{BB962C8B-B14F-4D97-AF65-F5344CB8AC3E}">
        <p14:creationId xmlns:p14="http://schemas.microsoft.com/office/powerpoint/2010/main" val="104729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8D04BE-01F3-4B18-BA1B-26AD115C3BC4}" type="slidenum">
              <a:rPr lang="zh-CN" altLang="en-US" smtClean="0"/>
              <a:t>13</a:t>
            </a:fld>
            <a:endParaRPr lang="zh-CN" altLang="en-US"/>
          </a:p>
        </p:txBody>
      </p:sp>
    </p:spTree>
    <p:extLst>
      <p:ext uri="{BB962C8B-B14F-4D97-AF65-F5344CB8AC3E}">
        <p14:creationId xmlns:p14="http://schemas.microsoft.com/office/powerpoint/2010/main" val="30194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8D04BE-01F3-4B18-BA1B-26AD115C3BC4}" type="slidenum">
              <a:rPr lang="zh-CN" altLang="en-US" smtClean="0"/>
              <a:t>14</a:t>
            </a:fld>
            <a:endParaRPr lang="zh-CN" altLang="en-US"/>
          </a:p>
        </p:txBody>
      </p:sp>
    </p:spTree>
    <p:extLst>
      <p:ext uri="{BB962C8B-B14F-4D97-AF65-F5344CB8AC3E}">
        <p14:creationId xmlns:p14="http://schemas.microsoft.com/office/powerpoint/2010/main" val="245868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383009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421536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3081488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71861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7242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00197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34952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33173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17698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6700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5205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988645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65446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96074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8139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299041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360287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83675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404192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357300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109695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576C673-3FB1-462A-B24D-3314B4248840}"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26121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6C673-3FB1-462A-B24D-3314B4248840}" type="datetimeFigureOut">
              <a:rPr lang="zh-CN" altLang="en-US" smtClean="0"/>
              <a:t>2020/2/27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41E76-770A-4DAC-99FF-543E7513D0AF}" type="slidenum">
              <a:rPr lang="zh-CN" altLang="en-US" smtClean="0"/>
              <a:t>‹#›</a:t>
            </a:fld>
            <a:endParaRPr lang="zh-CN" altLang="en-US"/>
          </a:p>
        </p:txBody>
      </p:sp>
    </p:spTree>
    <p:extLst>
      <p:ext uri="{BB962C8B-B14F-4D97-AF65-F5344CB8AC3E}">
        <p14:creationId xmlns:p14="http://schemas.microsoft.com/office/powerpoint/2010/main" val="187375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29587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000" dirty="0">
                <a:latin typeface="Times New Roman" panose="02020603050405020304" pitchFamily="18" charset="0"/>
                <a:cs typeface="Times New Roman" panose="02020603050405020304" pitchFamily="18" charset="0"/>
              </a:rPr>
              <a:t>Virtual-reality-based cognitive </a:t>
            </a:r>
            <a:r>
              <a:rPr lang="en-US" altLang="zh-CN" sz="4000" dirty="0" err="1">
                <a:latin typeface="Times New Roman" panose="02020603050405020304" pitchFamily="18" charset="0"/>
                <a:cs typeface="Times New Roman" panose="02020603050405020304" pitchFamily="18" charset="0"/>
              </a:rPr>
              <a:t>behavioural</a:t>
            </a:r>
            <a:r>
              <a:rPr lang="en-US" altLang="zh-CN" sz="4000" dirty="0">
                <a:latin typeface="Times New Roman" panose="02020603050405020304" pitchFamily="18" charset="0"/>
                <a:cs typeface="Times New Roman" panose="02020603050405020304" pitchFamily="18" charset="0"/>
              </a:rPr>
              <a:t> therapy versus waiting list control for paranoid ideation and social avoidance in patients with psychotic disorders: a single-blind </a:t>
            </a:r>
            <a:r>
              <a:rPr lang="en-US" altLang="zh-CN" sz="4000" dirty="0" err="1">
                <a:latin typeface="Times New Roman" panose="02020603050405020304" pitchFamily="18" charset="0"/>
                <a:cs typeface="Times New Roman" panose="02020603050405020304" pitchFamily="18" charset="0"/>
              </a:rPr>
              <a:t>randomised</a:t>
            </a:r>
            <a:r>
              <a:rPr lang="en-US" altLang="zh-CN" sz="4000" dirty="0">
                <a:latin typeface="Times New Roman" panose="02020603050405020304" pitchFamily="18" charset="0"/>
                <a:cs typeface="Times New Roman" panose="02020603050405020304" pitchFamily="18" charset="0"/>
              </a:rPr>
              <a:t> controlled trial</a:t>
            </a:r>
          </a:p>
        </p:txBody>
      </p:sp>
      <p:sp>
        <p:nvSpPr>
          <p:cNvPr id="3" name="副标题 2"/>
          <p:cNvSpPr>
            <a:spLocks noGrp="1"/>
          </p:cNvSpPr>
          <p:nvPr>
            <p:ph type="subTitle" idx="1"/>
          </p:nvPr>
        </p:nvSpPr>
        <p:spPr/>
        <p:txBody>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Journal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Lancet Psychiatry </a:t>
            </a:r>
          </a:p>
          <a:p>
            <a:r>
              <a:rPr lang="en-US" altLang="zh-CN" dirty="0">
                <a:latin typeface="Times New Roman" panose="02020603050405020304" pitchFamily="18" charset="0"/>
                <a:cs typeface="Times New Roman" panose="02020603050405020304" pitchFamily="18" charset="0"/>
              </a:rPr>
              <a:t>Impact factor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18.329</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396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Outcomes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3.	Functional outcomes</a:t>
            </a:r>
          </a:p>
          <a:p>
            <a:pPr lvl="1"/>
            <a:r>
              <a:rPr lang="en-US" altLang="zh-CN" dirty="0">
                <a:latin typeface="Times New Roman" panose="02020603050405020304" pitchFamily="18" charset="0"/>
                <a:cs typeface="Times New Roman" panose="02020603050405020304" pitchFamily="18" charset="0"/>
              </a:rPr>
              <a:t>(1) Social and Occupational Functioning Assessment Scale</a:t>
            </a:r>
          </a:p>
          <a:p>
            <a:pPr lvl="1"/>
            <a:r>
              <a:rPr lang="en-US" altLang="zh-CN" dirty="0">
                <a:latin typeface="Times New Roman" panose="02020603050405020304" pitchFamily="18" charset="0"/>
                <a:cs typeface="Times New Roman" panose="02020603050405020304" pitchFamily="18" charset="0"/>
              </a:rPr>
              <a:t>(2) Manchester Short Assessment of Quality of Life</a:t>
            </a:r>
          </a:p>
          <a:p>
            <a:pPr lvl="1"/>
            <a:r>
              <a:rPr lang="en-US" altLang="zh-CN" dirty="0">
                <a:latin typeface="Times New Roman" panose="02020603050405020304" pitchFamily="18" charset="0"/>
                <a:cs typeface="Times New Roman" panose="02020603050405020304" pitchFamily="18" charset="0"/>
              </a:rPr>
              <a:t>(3) Internalized Stigma of Mental Illness questionnaire</a:t>
            </a:r>
          </a:p>
          <a:p>
            <a:r>
              <a:rPr lang="en-US" altLang="zh-CN" sz="2400" dirty="0">
                <a:latin typeface="Times New Roman" panose="02020603050405020304" pitchFamily="18" charset="0"/>
                <a:cs typeface="Times New Roman" panose="02020603050405020304" pitchFamily="18" charset="0"/>
              </a:rPr>
              <a:t>4.	Working mechanisms of the therapy</a:t>
            </a:r>
          </a:p>
          <a:p>
            <a:pPr lvl="1"/>
            <a:r>
              <a:rPr lang="en-US" altLang="zh-CN" dirty="0">
                <a:latin typeface="Times New Roman" panose="02020603050405020304" pitchFamily="18" charset="0"/>
                <a:cs typeface="Times New Roman" panose="02020603050405020304" pitchFamily="18" charset="0"/>
              </a:rPr>
              <a:t>(1) Brief Core Schema Scales</a:t>
            </a:r>
          </a:p>
          <a:p>
            <a:pPr lvl="1"/>
            <a:r>
              <a:rPr lang="en-US" altLang="zh-CN" dirty="0">
                <a:latin typeface="Times New Roman" panose="02020603050405020304" pitchFamily="18" charset="0"/>
                <a:cs typeface="Times New Roman" panose="02020603050405020304" pitchFamily="18" charset="0"/>
              </a:rPr>
              <a:t>(2) Davos Assessment of Cognitive Biases Scale</a:t>
            </a:r>
          </a:p>
          <a:p>
            <a:pPr lvl="1"/>
            <a:r>
              <a:rPr lang="en-US" altLang="zh-CN" dirty="0">
                <a:latin typeface="Times New Roman" panose="02020603050405020304" pitchFamily="18" charset="0"/>
                <a:cs typeface="Times New Roman" panose="02020603050405020304" pitchFamily="18" charset="0"/>
              </a:rPr>
              <a:t>(3) Brief Adherence Rating Scale</a:t>
            </a:r>
          </a:p>
        </p:txBody>
      </p:sp>
    </p:spTree>
    <p:extLst>
      <p:ext uri="{BB962C8B-B14F-4D97-AF65-F5344CB8AC3E}">
        <p14:creationId xmlns:p14="http://schemas.microsoft.com/office/powerpoint/2010/main" val="302154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en-US" altLang="zh-CN" sz="2400" dirty="0">
                <a:latin typeface="Times New Roman" panose="02020603050405020304" pitchFamily="18" charset="0"/>
                <a:cs typeface="Times New Roman" panose="02020603050405020304" pitchFamily="18" charset="0"/>
              </a:rPr>
              <a:t>1.	Amount of time spent with others </a:t>
            </a:r>
            <a:r>
              <a:rPr lang="en-US" altLang="zh-CN" sz="2400" dirty="0">
                <a:solidFill>
                  <a:srgbClr val="FF0000"/>
                </a:solidFill>
                <a:latin typeface="Times New Roman" panose="02020603050405020304" pitchFamily="18" charset="0"/>
                <a:cs typeface="Times New Roman" panose="02020603050405020304" pitchFamily="18" charset="0"/>
              </a:rPr>
              <a:t>marginally increased </a:t>
            </a:r>
            <a:r>
              <a:rPr lang="en-US" altLang="zh-CN" sz="2400" dirty="0">
                <a:latin typeface="Times New Roman" panose="02020603050405020304" pitchFamily="18" charset="0"/>
                <a:cs typeface="Times New Roman" panose="02020603050405020304" pitchFamily="18" charset="0"/>
              </a:rPr>
              <a:t>by 0.3% in the VR-CBT group.</a:t>
            </a:r>
          </a:p>
          <a:p>
            <a:r>
              <a:rPr lang="en-US" altLang="zh-CN" sz="2400" dirty="0">
                <a:latin typeface="Times New Roman" panose="02020603050405020304" pitchFamily="18" charset="0"/>
                <a:cs typeface="Times New Roman" panose="02020603050405020304" pitchFamily="18" charset="0"/>
              </a:rPr>
              <a:t>2.	</a:t>
            </a:r>
            <a:r>
              <a:rPr lang="en-US" altLang="zh-CN" sz="2400" dirty="0">
                <a:solidFill>
                  <a:srgbClr val="FF0000"/>
                </a:solidFill>
                <a:latin typeface="Times New Roman" panose="02020603050405020304" pitchFamily="18" charset="0"/>
                <a:cs typeface="Times New Roman" panose="02020603050405020304" pitchFamily="18" charset="0"/>
              </a:rPr>
              <a:t>A large reduction </a:t>
            </a:r>
            <a:r>
              <a:rPr lang="en-US" altLang="zh-CN" sz="2400" dirty="0">
                <a:latin typeface="Times New Roman" panose="02020603050405020304" pitchFamily="18" charset="0"/>
                <a:cs typeface="Times New Roman" panose="02020603050405020304" pitchFamily="18" charset="0"/>
              </a:rPr>
              <a:t>was noted in momentary paranoia (-0.350) in the VR-CBT group.</a:t>
            </a:r>
          </a:p>
          <a:p>
            <a:r>
              <a:rPr lang="en-US" altLang="zh-CN" sz="2400" dirty="0">
                <a:latin typeface="Times New Roman" panose="02020603050405020304" pitchFamily="18" charset="0"/>
                <a:cs typeface="Times New Roman" panose="02020603050405020304" pitchFamily="18" charset="0"/>
              </a:rPr>
              <a:t>3.	</a:t>
            </a:r>
            <a:r>
              <a:rPr lang="en-US" altLang="zh-CN" sz="2400" dirty="0">
                <a:solidFill>
                  <a:srgbClr val="FF0000"/>
                </a:solidFill>
                <a:latin typeface="Times New Roman" panose="02020603050405020304" pitchFamily="18" charset="0"/>
                <a:cs typeface="Times New Roman" panose="02020603050405020304" pitchFamily="18" charset="0"/>
              </a:rPr>
              <a:t>A significantly larger decrease </a:t>
            </a:r>
            <a:r>
              <a:rPr lang="en-US" altLang="zh-CN" sz="2400" dirty="0">
                <a:latin typeface="Times New Roman" panose="02020603050405020304" pitchFamily="18" charset="0"/>
                <a:cs typeface="Times New Roman" panose="02020603050405020304" pitchFamily="18" charset="0"/>
              </a:rPr>
              <a:t>in momentary anxiety was noted in the VR-CBT group. </a:t>
            </a:r>
          </a:p>
          <a:p>
            <a:r>
              <a:rPr lang="en-US" altLang="zh-CN" sz="2400" dirty="0">
                <a:latin typeface="Times New Roman" panose="02020603050405020304" pitchFamily="18" charset="0"/>
                <a:cs typeface="Times New Roman" panose="02020603050405020304" pitchFamily="18" charset="0"/>
              </a:rPr>
              <a:t>4.	The effect sizes for momentary paranoia and anxiety </a:t>
            </a:r>
            <a:r>
              <a:rPr lang="en-US" altLang="zh-CN" sz="2400" dirty="0">
                <a:solidFill>
                  <a:srgbClr val="FF0000"/>
                </a:solidFill>
                <a:latin typeface="Times New Roman" panose="02020603050405020304" pitchFamily="18" charset="0"/>
                <a:cs typeface="Times New Roman" panose="02020603050405020304" pitchFamily="18" charset="0"/>
              </a:rPr>
              <a:t>remained significant </a:t>
            </a:r>
            <a:r>
              <a:rPr lang="en-US" altLang="zh-CN" sz="2400" dirty="0">
                <a:latin typeface="Times New Roman" panose="02020603050405020304" pitchFamily="18" charset="0"/>
                <a:cs typeface="Times New Roman" panose="02020603050405020304" pitchFamily="18" charset="0"/>
              </a:rPr>
              <a:t>at follow-up.</a:t>
            </a:r>
          </a:p>
          <a:p>
            <a:r>
              <a:rPr lang="en-US" altLang="zh-CN" sz="2400" dirty="0">
                <a:latin typeface="Times New Roman" panose="02020603050405020304" pitchFamily="18" charset="0"/>
                <a:cs typeface="Times New Roman" panose="02020603050405020304" pitchFamily="18" charset="0"/>
              </a:rPr>
              <a:t>5.	Individuals who received VR-CBT used </a:t>
            </a:r>
            <a:r>
              <a:rPr lang="en-US" altLang="zh-CN" sz="2400" dirty="0">
                <a:solidFill>
                  <a:srgbClr val="FF0000"/>
                </a:solidFill>
                <a:latin typeface="Times New Roman" panose="02020603050405020304" pitchFamily="18" charset="0"/>
                <a:cs typeface="Times New Roman" panose="02020603050405020304" pitchFamily="18" charset="0"/>
              </a:rPr>
              <a:t>less</a:t>
            </a:r>
            <a:r>
              <a:rPr lang="en-US" altLang="zh-CN" sz="2400" dirty="0">
                <a:latin typeface="Times New Roman" panose="02020603050405020304" pitchFamily="18" charset="0"/>
                <a:cs typeface="Times New Roman" panose="02020603050405020304" pitchFamily="18" charset="0"/>
              </a:rPr>
              <a:t> safety </a:t>
            </a:r>
            <a:r>
              <a:rPr lang="en-US" altLang="zh-CN" sz="2400" dirty="0" err="1">
                <a:latin typeface="Times New Roman" panose="02020603050405020304" pitchFamily="18" charset="0"/>
                <a:cs typeface="Times New Roman" panose="02020603050405020304" pitchFamily="18" charset="0"/>
              </a:rPr>
              <a:t>behaviour</a:t>
            </a:r>
            <a:r>
              <a:rPr lang="en-US" altLang="zh-CN" sz="2400" dirty="0">
                <a:latin typeface="Times New Roman" panose="02020603050405020304" pitchFamily="18" charset="0"/>
                <a:cs typeface="Times New Roman" panose="02020603050405020304" pitchFamily="18" charset="0"/>
              </a:rPr>
              <a:t> and reported </a:t>
            </a:r>
            <a:r>
              <a:rPr lang="en-US" altLang="zh-CN" sz="2400" dirty="0">
                <a:solidFill>
                  <a:srgbClr val="FF0000"/>
                </a:solidFill>
                <a:latin typeface="Times New Roman" panose="02020603050405020304" pitchFamily="18" charset="0"/>
                <a:cs typeface="Times New Roman" panose="02020603050405020304" pitchFamily="18" charset="0"/>
              </a:rPr>
              <a:t>fewer</a:t>
            </a:r>
            <a:r>
              <a:rPr lang="en-US" altLang="zh-CN" sz="2400" dirty="0">
                <a:latin typeface="Times New Roman" panose="02020603050405020304" pitchFamily="18" charset="0"/>
                <a:cs typeface="Times New Roman" panose="02020603050405020304" pitchFamily="18" charset="0"/>
              </a:rPr>
              <a:t> social cognition problems.</a:t>
            </a:r>
          </a:p>
          <a:p>
            <a:r>
              <a:rPr lang="en-US" altLang="zh-CN" sz="2400" dirty="0">
                <a:latin typeface="Times New Roman" panose="02020603050405020304" pitchFamily="18" charset="0"/>
                <a:cs typeface="Times New Roman" panose="02020603050405020304" pitchFamily="18" charset="0"/>
              </a:rPr>
              <a:t>6.	VR-CBT group had </a:t>
            </a:r>
            <a:r>
              <a:rPr lang="en-US" altLang="zh-CN" sz="2400" dirty="0">
                <a:solidFill>
                  <a:srgbClr val="FF0000"/>
                </a:solidFill>
                <a:latin typeface="Times New Roman" panose="02020603050405020304" pitchFamily="18" charset="0"/>
                <a:cs typeface="Times New Roman" panose="02020603050405020304" pitchFamily="18" charset="0"/>
              </a:rPr>
              <a:t>improvements</a:t>
            </a:r>
            <a:r>
              <a:rPr lang="en-US" altLang="zh-CN" sz="2400" dirty="0">
                <a:latin typeface="Times New Roman" panose="02020603050405020304" pitchFamily="18" charset="0"/>
                <a:cs typeface="Times New Roman" panose="02020603050405020304" pitchFamily="18" charset="0"/>
              </a:rPr>
              <a:t> in self-</a:t>
            </a:r>
            <a:r>
              <a:rPr lang="en-US" altLang="zh-CN" sz="2400" dirty="0" err="1">
                <a:latin typeface="Times New Roman" panose="02020603050405020304" pitchFamily="18" charset="0"/>
                <a:cs typeface="Times New Roman" panose="02020603050405020304" pitchFamily="18" charset="0"/>
              </a:rPr>
              <a:t>stigmatisation</a:t>
            </a:r>
            <a:r>
              <a:rPr lang="en-US" altLang="zh-CN" sz="2400" dirty="0">
                <a:latin typeface="Times New Roman" panose="02020603050405020304" pitchFamily="18" charset="0"/>
                <a:cs typeface="Times New Roman" panose="02020603050405020304" pitchFamily="18" charset="0"/>
              </a:rPr>
              <a:t> and social functioning.</a:t>
            </a:r>
          </a:p>
        </p:txBody>
      </p:sp>
    </p:spTree>
    <p:extLst>
      <p:ext uri="{BB962C8B-B14F-4D97-AF65-F5344CB8AC3E}">
        <p14:creationId xmlns:p14="http://schemas.microsoft.com/office/powerpoint/2010/main" val="401474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7.	Individuals who received VR-CBT used </a:t>
            </a:r>
            <a:r>
              <a:rPr lang="en-US" altLang="zh-CN" sz="2400" dirty="0">
                <a:solidFill>
                  <a:srgbClr val="FF0000"/>
                </a:solidFill>
                <a:latin typeface="Times New Roman" panose="02020603050405020304" pitchFamily="18" charset="0"/>
                <a:cs typeface="Times New Roman" panose="02020603050405020304" pitchFamily="18" charset="0"/>
              </a:rPr>
              <a:t>less</a:t>
            </a:r>
            <a:r>
              <a:rPr lang="en-US" altLang="zh-CN" sz="2400" dirty="0">
                <a:latin typeface="Times New Roman" panose="02020603050405020304" pitchFamily="18" charset="0"/>
                <a:cs typeface="Times New Roman" panose="02020603050405020304" pitchFamily="18" charset="0"/>
              </a:rPr>
              <a:t> safety </a:t>
            </a:r>
            <a:r>
              <a:rPr lang="en-US" altLang="zh-CN" sz="2400" dirty="0" err="1">
                <a:latin typeface="Times New Roman" panose="02020603050405020304" pitchFamily="18" charset="0"/>
                <a:cs typeface="Times New Roman" panose="02020603050405020304" pitchFamily="18" charset="0"/>
              </a:rPr>
              <a:t>behaviour</a:t>
            </a:r>
            <a:r>
              <a:rPr lang="en-US" altLang="zh-CN" sz="2400" dirty="0">
                <a:latin typeface="Times New Roman" panose="02020603050405020304" pitchFamily="18" charset="0"/>
                <a:cs typeface="Times New Roman" panose="02020603050405020304" pitchFamily="18" charset="0"/>
              </a:rPr>
              <a:t> and reported </a:t>
            </a:r>
            <a:r>
              <a:rPr lang="en-US" altLang="zh-CN" sz="2400" dirty="0">
                <a:solidFill>
                  <a:srgbClr val="FF0000"/>
                </a:solidFill>
                <a:latin typeface="Times New Roman" panose="02020603050405020304" pitchFamily="18" charset="0"/>
                <a:cs typeface="Times New Roman" panose="02020603050405020304" pitchFamily="18" charset="0"/>
              </a:rPr>
              <a:t>fewer</a:t>
            </a:r>
            <a:r>
              <a:rPr lang="en-US" altLang="zh-CN" sz="2400" dirty="0">
                <a:latin typeface="Times New Roman" panose="02020603050405020304" pitchFamily="18" charset="0"/>
                <a:cs typeface="Times New Roman" panose="02020603050405020304" pitchFamily="18" charset="0"/>
              </a:rPr>
              <a:t> social cognition problems.</a:t>
            </a:r>
          </a:p>
          <a:p>
            <a:r>
              <a:rPr lang="en-US" altLang="zh-CN" sz="2400" dirty="0">
                <a:latin typeface="Times New Roman" panose="02020603050405020304" pitchFamily="18" charset="0"/>
                <a:cs typeface="Times New Roman" panose="02020603050405020304" pitchFamily="18" charset="0"/>
              </a:rPr>
              <a:t>8.	Mediation analysis showed that part of the treatment effect on paranoid ideation at the post-treatment assessment was mediated by change in </a:t>
            </a:r>
            <a:r>
              <a:rPr lang="en-US" altLang="zh-CN" sz="2400" dirty="0">
                <a:solidFill>
                  <a:srgbClr val="FF0000"/>
                </a:solidFill>
                <a:latin typeface="Times New Roman" panose="02020603050405020304" pitchFamily="18" charset="0"/>
                <a:cs typeface="Times New Roman" panose="02020603050405020304" pitchFamily="18" charset="0"/>
              </a:rPr>
              <a:t>safety </a:t>
            </a:r>
            <a:r>
              <a:rPr lang="en-US" altLang="zh-CN" sz="2400" dirty="0" err="1">
                <a:solidFill>
                  <a:srgbClr val="FF0000"/>
                </a:solidFill>
                <a:latin typeface="Times New Roman" panose="02020603050405020304" pitchFamily="18" charset="0"/>
                <a:cs typeface="Times New Roman" panose="02020603050405020304" pitchFamily="18" charset="0"/>
              </a:rPr>
              <a:t>behaviour</a:t>
            </a:r>
            <a:r>
              <a:rPr lang="en-US" altLang="zh-CN" sz="2400" dirty="0">
                <a:solidFill>
                  <a:srgbClr val="FF0000"/>
                </a:solidFill>
                <a:latin typeface="Times New Roman" panose="02020603050405020304" pitchFamily="18" charset="0"/>
                <a:cs typeface="Times New Roman" panose="02020603050405020304" pitchFamily="18" charset="0"/>
              </a:rPr>
              <a:t> (33.7%) </a:t>
            </a:r>
            <a:r>
              <a:rPr lang="en-US" altLang="zh-CN" sz="2400" dirty="0">
                <a:latin typeface="Times New Roman" panose="02020603050405020304" pitchFamily="18" charset="0"/>
                <a:cs typeface="Times New Roman" panose="02020603050405020304" pitchFamily="18" charset="0"/>
              </a:rPr>
              <a:t>and change in </a:t>
            </a:r>
            <a:r>
              <a:rPr lang="en-US" altLang="zh-CN" sz="2400" dirty="0">
                <a:solidFill>
                  <a:srgbClr val="FF0000"/>
                </a:solidFill>
                <a:latin typeface="Times New Roman" panose="02020603050405020304" pitchFamily="18" charset="0"/>
                <a:cs typeface="Times New Roman" panose="02020603050405020304" pitchFamily="18" charset="0"/>
              </a:rPr>
              <a:t>social cognitive problems (19.2%)</a:t>
            </a:r>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379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0" y="0"/>
            <a:ext cx="9715500" cy="6858000"/>
          </a:xfrm>
          <a:prstGeom prst="rect">
            <a:avLst/>
          </a:prstGeom>
        </p:spPr>
      </p:pic>
    </p:spTree>
    <p:extLst>
      <p:ext uri="{BB962C8B-B14F-4D97-AF65-F5344CB8AC3E}">
        <p14:creationId xmlns:p14="http://schemas.microsoft.com/office/powerpoint/2010/main" val="377853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000" y="443285"/>
            <a:ext cx="9800000" cy="5971429"/>
          </a:xfrm>
          <a:prstGeom prst="rect">
            <a:avLst/>
          </a:prstGeom>
        </p:spPr>
      </p:pic>
    </p:spTree>
    <p:extLst>
      <p:ext uri="{BB962C8B-B14F-4D97-AF65-F5344CB8AC3E}">
        <p14:creationId xmlns:p14="http://schemas.microsoft.com/office/powerpoint/2010/main" val="2205051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Ours is the </a:t>
            </a:r>
            <a:r>
              <a:rPr lang="en-US" altLang="zh-CN" sz="2400" dirty="0">
                <a:solidFill>
                  <a:srgbClr val="FF0000"/>
                </a:solidFill>
                <a:latin typeface="Times New Roman" panose="02020603050405020304" pitchFamily="18" charset="0"/>
                <a:cs typeface="Times New Roman" panose="02020603050405020304" pitchFamily="18" charset="0"/>
              </a:rPr>
              <a:t>first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randomised</a:t>
            </a:r>
            <a:r>
              <a:rPr lang="en-US" altLang="zh-CN" sz="2400" dirty="0">
                <a:latin typeface="Times New Roman" panose="02020603050405020304" pitchFamily="18" charset="0"/>
                <a:cs typeface="Times New Roman" panose="02020603050405020304" pitchFamily="18" charset="0"/>
              </a:rPr>
              <a:t> controlled trial of VR-CBT to treat paranoid ideation and social avoidance in patients with psychotic disorders.</a:t>
            </a:r>
          </a:p>
          <a:p>
            <a:r>
              <a:rPr lang="en-US" altLang="zh-CN" sz="2400" dirty="0">
                <a:latin typeface="Times New Roman" panose="02020603050405020304" pitchFamily="18" charset="0"/>
                <a:cs typeface="Times New Roman" panose="02020603050405020304" pitchFamily="18" charset="0"/>
              </a:rPr>
              <a:t>8.	Our findings support the hypothesis that VR-CBT </a:t>
            </a:r>
            <a:r>
              <a:rPr lang="en-US" altLang="zh-CN" sz="2400" dirty="0">
                <a:solidFill>
                  <a:srgbClr val="FF0000"/>
                </a:solidFill>
                <a:latin typeface="Times New Roman" panose="02020603050405020304" pitchFamily="18" charset="0"/>
                <a:cs typeface="Times New Roman" panose="02020603050405020304" pitchFamily="18" charset="0"/>
              </a:rPr>
              <a:t>strongly reduces </a:t>
            </a:r>
            <a:r>
              <a:rPr lang="en-US" altLang="zh-CN" sz="2400" dirty="0">
                <a:latin typeface="Times New Roman" panose="02020603050405020304" pitchFamily="18" charset="0"/>
                <a:cs typeface="Times New Roman" panose="02020603050405020304" pitchFamily="18" charset="0"/>
              </a:rPr>
              <a:t>paranoid ideation, momentary anxiety, and safety </a:t>
            </a:r>
            <a:r>
              <a:rPr lang="en-US" altLang="zh-CN" sz="2400" dirty="0" err="1">
                <a:latin typeface="Times New Roman" panose="02020603050405020304" pitchFamily="18" charset="0"/>
                <a:cs typeface="Times New Roman" panose="02020603050405020304" pitchFamily="18" charset="0"/>
              </a:rPr>
              <a:t>behaviours</a:t>
            </a:r>
            <a:r>
              <a:rPr lang="en-US" altLang="zh-CN" sz="2400" dirty="0">
                <a:latin typeface="Times New Roman" panose="02020603050405020304" pitchFamily="18" charset="0"/>
                <a:cs typeface="Times New Roman" panose="02020603050405020304" pitchFamily="18" charset="0"/>
              </a:rPr>
              <a:t> in real-life social situations.</a:t>
            </a:r>
          </a:p>
        </p:txBody>
      </p:sp>
    </p:spTree>
    <p:extLst>
      <p:ext uri="{BB962C8B-B14F-4D97-AF65-F5344CB8AC3E}">
        <p14:creationId xmlns:p14="http://schemas.microsoft.com/office/powerpoint/2010/main" val="48247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Limitations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We did not use an active control group, such as CBT with exposure in vivo.</a:t>
            </a:r>
          </a:p>
          <a:p>
            <a:r>
              <a:rPr lang="en-US" altLang="zh-CN" sz="2400" dirty="0">
                <a:latin typeface="Times New Roman" panose="02020603050405020304" pitchFamily="18" charset="0"/>
                <a:cs typeface="Times New Roman" panose="02020603050405020304" pitchFamily="18" charset="0"/>
              </a:rPr>
              <a:t>2.	The long-term effects of VR-CBT remain unknown,.</a:t>
            </a:r>
          </a:p>
          <a:p>
            <a:r>
              <a:rPr lang="en-US" altLang="zh-CN" sz="2400" dirty="0">
                <a:latin typeface="Times New Roman" panose="02020603050405020304" pitchFamily="18" charset="0"/>
                <a:cs typeface="Times New Roman" panose="02020603050405020304" pitchFamily="18" charset="0"/>
              </a:rPr>
              <a:t>3.	Technological limitations restricted conversational interaction possibilities between participants and avatars.</a:t>
            </a:r>
          </a:p>
          <a:p>
            <a:r>
              <a:rPr lang="en-US" altLang="zh-CN" sz="2400" dirty="0">
                <a:latin typeface="Times New Roman" panose="02020603050405020304" pitchFamily="18" charset="0"/>
                <a:cs typeface="Times New Roman" panose="02020603050405020304" pitchFamily="18" charset="0"/>
              </a:rPr>
              <a:t>4.	Patients are not exposed to unexpected surprises that can occur in life.</a:t>
            </a:r>
          </a:p>
          <a:p>
            <a:r>
              <a:rPr lang="en-US" altLang="zh-CN" sz="2400" dirty="0">
                <a:latin typeface="Times New Roman" panose="02020603050405020304" pitchFamily="18" charset="0"/>
                <a:cs typeface="Times New Roman" panose="02020603050405020304" pitchFamily="18" charset="0"/>
              </a:rPr>
              <a:t>5.	Some eligible patients did not participate because they were too frightened to travel to the therapy location. Thus our sample might have been biased.</a:t>
            </a:r>
          </a:p>
          <a:p>
            <a:r>
              <a:rPr lang="en-US" altLang="zh-CN" sz="2400" dirty="0">
                <a:latin typeface="Times New Roman" panose="02020603050405020304" pitchFamily="18" charset="0"/>
                <a:cs typeface="Times New Roman" panose="02020603050405020304" pitchFamily="18" charset="0"/>
              </a:rPr>
              <a:t>6.	The temporal order of the mediation analysis was based on the assumed mechanisms of VR-CBT, but reverse causality cannot be ruled out.</a:t>
            </a:r>
          </a:p>
        </p:txBody>
      </p:sp>
    </p:spTree>
    <p:extLst>
      <p:ext uri="{BB962C8B-B14F-4D97-AF65-F5344CB8AC3E}">
        <p14:creationId xmlns:p14="http://schemas.microsoft.com/office/powerpoint/2010/main" val="349880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www.vrmentalhealth.nl/en</a:t>
            </a:r>
            <a:endParaRPr lang="zh-CN" altLang="en-US" sz="48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355" y="1690688"/>
            <a:ext cx="6593289" cy="4849978"/>
          </a:xfrm>
          <a:prstGeom prst="rect">
            <a:avLst/>
          </a:prstGeom>
        </p:spPr>
      </p:pic>
    </p:spTree>
    <p:extLst>
      <p:ext uri="{BB962C8B-B14F-4D97-AF65-F5344CB8AC3E}">
        <p14:creationId xmlns:p14="http://schemas.microsoft.com/office/powerpoint/2010/main" val="361345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People with psychotic disorders</a:t>
            </a:r>
            <a:r>
              <a:rPr lang="zh-CN" altLang="en-US" sz="2400" dirty="0">
                <a:latin typeface="Times New Roman" panose="02020603050405020304" pitchFamily="18" charset="0"/>
                <a:cs typeface="Times New Roman" panose="02020603050405020304" pitchFamily="18" charset="0"/>
              </a:rPr>
              <a:t>（精神障碍）</a:t>
            </a:r>
            <a:r>
              <a:rPr lang="en-US" altLang="zh-CN" sz="2400" dirty="0">
                <a:latin typeface="Times New Roman" panose="02020603050405020304" pitchFamily="18" charset="0"/>
                <a:cs typeface="Times New Roman" panose="02020603050405020304" pitchFamily="18" charset="0"/>
              </a:rPr>
              <a:t>often avoid public and social activities.</a:t>
            </a:r>
          </a:p>
          <a:p>
            <a:r>
              <a:rPr lang="en-US" altLang="zh-CN" sz="2400" dirty="0">
                <a:latin typeface="Times New Roman" panose="02020603050405020304" pitchFamily="18" charset="0"/>
                <a:cs typeface="Times New Roman" panose="02020603050405020304" pitchFamily="18" charset="0"/>
              </a:rPr>
              <a:t>2.	As many as 90% of patients with psychotic disorders have paranoid ideation </a:t>
            </a:r>
            <a:r>
              <a:rPr lang="zh-CN" altLang="en-US" sz="2400" dirty="0">
                <a:latin typeface="Times New Roman" panose="02020603050405020304" pitchFamily="18" charset="0"/>
                <a:cs typeface="Times New Roman" panose="02020603050405020304" pitchFamily="18" charset="0"/>
              </a:rPr>
              <a:t>（妄想错觉）</a:t>
            </a:r>
            <a:r>
              <a:rPr lang="en-US" altLang="zh-CN" sz="2400" dirty="0">
                <a:latin typeface="Times New Roman" panose="02020603050405020304" pitchFamily="18" charset="0"/>
                <a:cs typeface="Times New Roman" panose="02020603050405020304" pitchFamily="18" charset="0"/>
              </a:rPr>
              <a:t>to some degree, which are </a:t>
            </a:r>
            <a:r>
              <a:rPr lang="en-US" altLang="zh-CN" sz="2400" dirty="0" err="1">
                <a:latin typeface="Times New Roman" panose="02020603050405020304" pitchFamily="18" charset="0"/>
                <a:cs typeface="Times New Roman" panose="02020603050405020304" pitchFamily="18" charset="0"/>
              </a:rPr>
              <a:t>characterised</a:t>
            </a:r>
            <a:r>
              <a:rPr lang="en-US" altLang="zh-CN" sz="2400" dirty="0">
                <a:latin typeface="Times New Roman" panose="02020603050405020304" pitchFamily="18" charset="0"/>
                <a:cs typeface="Times New Roman" panose="02020603050405020304" pitchFamily="18" charset="0"/>
              </a:rPr>
              <a:t> by unfounded anticipation of intentional harm inflicted by other people.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3.	This conditioned avoidance is not always affected by use of antipsychotic medication.</a:t>
            </a:r>
          </a:p>
          <a:p>
            <a:r>
              <a:rPr lang="en-US" altLang="zh-CN" sz="2400" dirty="0">
                <a:latin typeface="Times New Roman" panose="02020603050405020304" pitchFamily="18" charset="0"/>
                <a:cs typeface="Times New Roman" panose="02020603050405020304" pitchFamily="18" charset="0"/>
              </a:rPr>
              <a:t>4.	Cognitive </a:t>
            </a:r>
            <a:r>
              <a:rPr lang="en-US" altLang="zh-CN" sz="2400" dirty="0" err="1">
                <a:latin typeface="Times New Roman" panose="02020603050405020304" pitchFamily="18" charset="0"/>
                <a:cs typeface="Times New Roman" panose="02020603050405020304" pitchFamily="18" charset="0"/>
              </a:rPr>
              <a:t>behavioural</a:t>
            </a:r>
            <a:r>
              <a:rPr lang="en-US" altLang="zh-CN" sz="2400" dirty="0">
                <a:latin typeface="Times New Roman" panose="02020603050405020304" pitchFamily="18" charset="0"/>
                <a:cs typeface="Times New Roman" panose="02020603050405020304" pitchFamily="18" charset="0"/>
              </a:rPr>
              <a:t> therapy (CBT) is the most effective psychological treatment for people with psychotic disorders.</a:t>
            </a:r>
          </a:p>
          <a:p>
            <a:r>
              <a:rPr lang="en-US" altLang="zh-CN" sz="2400" dirty="0">
                <a:latin typeface="Times New Roman" panose="02020603050405020304" pitchFamily="18" charset="0"/>
                <a:cs typeface="Times New Roman" panose="02020603050405020304" pitchFamily="18" charset="0"/>
              </a:rPr>
              <a:t>5.	The effect sizes of CBT on paranoid delusions and social functioning can be improved by person-specific exposure.</a:t>
            </a: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63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6.	Limitations of exposure-based therapeutic exercises for paranoid ideation</a:t>
            </a:r>
          </a:p>
          <a:p>
            <a:pPr lvl="1"/>
            <a:r>
              <a:rPr lang="en-US" altLang="zh-CN" dirty="0">
                <a:latin typeface="Times New Roman" panose="02020603050405020304" pitchFamily="18" charset="0"/>
                <a:cs typeface="Times New Roman" panose="02020603050405020304" pitchFamily="18" charset="0"/>
              </a:rPr>
              <a:t>(1) Social environment and reactions of others cannot be controlled by the therapist.</a:t>
            </a:r>
          </a:p>
          <a:p>
            <a:pPr lvl="1"/>
            <a:r>
              <a:rPr lang="en-US" altLang="zh-CN" dirty="0">
                <a:latin typeface="Times New Roman" panose="02020603050405020304" pitchFamily="18" charset="0"/>
                <a:cs typeface="Times New Roman" panose="02020603050405020304" pitchFamily="18" charset="0"/>
              </a:rPr>
              <a:t>(2) Therapist feedback is retrospective and based on patient reports, which could be inaccurate because of biases</a:t>
            </a:r>
          </a:p>
          <a:p>
            <a:pPr lvl="1"/>
            <a:r>
              <a:rPr lang="en-US" altLang="zh-CN" dirty="0">
                <a:latin typeface="Times New Roman" panose="02020603050405020304" pitchFamily="18" charset="0"/>
                <a:cs typeface="Times New Roman" panose="02020603050405020304" pitchFamily="18" charset="0"/>
              </a:rPr>
              <a:t>(3) Many patients are reluctant or unable to undergo exposure.</a:t>
            </a:r>
          </a:p>
          <a:p>
            <a:r>
              <a:rPr lang="en-US" altLang="zh-CN" sz="2400" dirty="0">
                <a:latin typeface="Times New Roman" panose="02020603050405020304" pitchFamily="18" charset="0"/>
                <a:cs typeface="Times New Roman" panose="02020603050405020304" pitchFamily="18" charset="0"/>
              </a:rPr>
              <a:t>7.	Virtual-reality-based CBT(VR-CBT) could overcome these limitations.</a:t>
            </a:r>
          </a:p>
          <a:p>
            <a:r>
              <a:rPr lang="en-US" altLang="zh-CN" sz="2400" dirty="0">
                <a:latin typeface="Times New Roman" panose="02020603050405020304" pitchFamily="18" charset="0"/>
                <a:cs typeface="Times New Roman" panose="02020603050405020304" pitchFamily="18" charset="0"/>
              </a:rPr>
              <a:t>8.	Two  hypothesis:</a:t>
            </a:r>
          </a:p>
          <a:p>
            <a:pPr lvl="1"/>
            <a:r>
              <a:rPr lang="en-US" altLang="zh-CN" dirty="0">
                <a:latin typeface="Times New Roman" panose="02020603050405020304" pitchFamily="18" charset="0"/>
                <a:cs typeface="Times New Roman" panose="02020603050405020304" pitchFamily="18" charset="0"/>
              </a:rPr>
              <a:t>(1) VR-CBT would lead to more time spent with other people, and a decrease in momentary paranoia.</a:t>
            </a:r>
          </a:p>
          <a:p>
            <a:pPr lvl="1"/>
            <a:r>
              <a:rPr lang="en-US" altLang="zh-CN" dirty="0">
                <a:latin typeface="Times New Roman" panose="02020603050405020304" pitchFamily="18" charset="0"/>
                <a:cs typeface="Times New Roman" panose="02020603050405020304" pitchFamily="18" charset="0"/>
              </a:rPr>
              <a:t>(2) Safety </a:t>
            </a:r>
            <a:r>
              <a:rPr lang="en-US" altLang="zh-CN" dirty="0" err="1">
                <a:latin typeface="Times New Roman" panose="02020603050405020304" pitchFamily="18" charset="0"/>
                <a:cs typeface="Times New Roman" panose="02020603050405020304" pitchFamily="18" charset="0"/>
              </a:rPr>
              <a:t>behaviours</a:t>
            </a:r>
            <a:r>
              <a:rPr lang="en-US" altLang="zh-CN" dirty="0">
                <a:latin typeface="Times New Roman" panose="02020603050405020304" pitchFamily="18" charset="0"/>
                <a:cs typeface="Times New Roman" panose="02020603050405020304" pitchFamily="18" charset="0"/>
              </a:rPr>
              <a:t> and paranoid ideation would be reduced by VR-CBT.</a:t>
            </a:r>
          </a:p>
        </p:txBody>
      </p:sp>
    </p:spTree>
    <p:extLst>
      <p:ext uri="{BB962C8B-B14F-4D97-AF65-F5344CB8AC3E}">
        <p14:creationId xmlns:p14="http://schemas.microsoft.com/office/powerpoint/2010/main" val="87078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Participants</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58 to the VR-CBT group .</a:t>
            </a:r>
          </a:p>
          <a:p>
            <a:pPr lvl="1"/>
            <a:r>
              <a:rPr lang="en-US" altLang="zh-CN" dirty="0">
                <a:latin typeface="Times New Roman" panose="02020603050405020304" pitchFamily="18" charset="0"/>
                <a:cs typeface="Times New Roman" panose="02020603050405020304" pitchFamily="18" charset="0"/>
              </a:rPr>
              <a:t>(2) 58 to the waiting list control group(treatment as usual).</a:t>
            </a:r>
          </a:p>
          <a:p>
            <a:pPr lvl="1"/>
            <a:r>
              <a:rPr lang="en-US" altLang="zh-CN" dirty="0">
                <a:latin typeface="Times New Roman" panose="02020603050405020304" pitchFamily="18" charset="0"/>
                <a:cs typeface="Times New Roman" panose="02020603050405020304" pitchFamily="18" charset="0"/>
              </a:rPr>
              <a:t>(3) Inclusion criteria </a:t>
            </a:r>
          </a:p>
          <a:p>
            <a:pPr lvl="2"/>
            <a:r>
              <a:rPr lang="en-US" altLang="zh-CN" dirty="0">
                <a:latin typeface="Times New Roman" panose="02020603050405020304" pitchFamily="18" charset="0"/>
                <a:cs typeface="Times New Roman" panose="02020603050405020304" pitchFamily="18" charset="0"/>
              </a:rPr>
              <a:t>(a) Paranoid Thoughts Scale&gt;40</a:t>
            </a:r>
          </a:p>
          <a:p>
            <a:pPr lvl="2"/>
            <a:r>
              <a:rPr lang="en-US" altLang="zh-CN" dirty="0">
                <a:latin typeface="Times New Roman" panose="02020603050405020304" pitchFamily="18" charset="0"/>
                <a:cs typeface="Times New Roman" panose="02020603050405020304" pitchFamily="18" charset="0"/>
              </a:rPr>
              <a:t>(b) 18&lt;= age &lt;=65</a:t>
            </a:r>
            <a:endParaRPr lang="en-US" altLang="zh-CN" sz="2400"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(4) Exclusion criteria </a:t>
            </a:r>
          </a:p>
          <a:p>
            <a:pPr lvl="2"/>
            <a:r>
              <a:rPr lang="en-US" altLang="zh-CN" dirty="0">
                <a:latin typeface="Times New Roman" panose="02020603050405020304" pitchFamily="18" charset="0"/>
                <a:cs typeface="Times New Roman" panose="02020603050405020304" pitchFamily="18" charset="0"/>
              </a:rPr>
              <a:t>(a) IQ&lt;=70</a:t>
            </a:r>
          </a:p>
          <a:p>
            <a:pPr lvl="2"/>
            <a:r>
              <a:rPr lang="en-US" altLang="zh-CN" dirty="0">
                <a:latin typeface="Times New Roman" panose="02020603050405020304" pitchFamily="18" charset="0"/>
                <a:cs typeface="Times New Roman" panose="02020603050405020304" pitchFamily="18" charset="0"/>
              </a:rPr>
              <a:t>(b) Insufficient mastery of the Dutch language</a:t>
            </a:r>
          </a:p>
          <a:p>
            <a:pPr lvl="2"/>
            <a:r>
              <a:rPr lang="en-US" altLang="zh-CN" dirty="0">
                <a:latin typeface="Times New Roman" panose="02020603050405020304" pitchFamily="18" charset="0"/>
                <a:cs typeface="Times New Roman" panose="02020603050405020304" pitchFamily="18" charset="0"/>
              </a:rPr>
              <a:t>(c) History of epilepsy</a:t>
            </a:r>
            <a:r>
              <a:rPr lang="zh-CN" altLang="en-US" dirty="0">
                <a:latin typeface="Times New Roman" panose="02020603050405020304" pitchFamily="18" charset="0"/>
                <a:cs typeface="Times New Roman" panose="02020603050405020304" pitchFamily="18" charset="0"/>
              </a:rPr>
              <a:t>（</a:t>
            </a:r>
            <a:r>
              <a:rPr lang="zh-CN" altLang="en-US" dirty="0"/>
              <a:t>癫痫）</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13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a:t>
            </a:r>
            <a:endParaRPr lang="zh-CN" altLang="en-US" sz="48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421" y="0"/>
            <a:ext cx="4499158" cy="6670807"/>
          </a:xfrm>
          <a:prstGeom prst="rect">
            <a:avLst/>
          </a:prstGeom>
        </p:spPr>
      </p:pic>
    </p:spTree>
    <p:extLst>
      <p:ext uri="{BB962C8B-B14F-4D97-AF65-F5344CB8AC3E}">
        <p14:creationId xmlns:p14="http://schemas.microsoft.com/office/powerpoint/2010/main" val="368989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a:t>
            </a:r>
            <a:endParaRPr lang="zh-CN" altLang="en-US" sz="4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475" y="393806"/>
            <a:ext cx="4741049" cy="6070387"/>
          </a:xfrm>
          <a:prstGeom prst="rect">
            <a:avLst/>
          </a:prstGeom>
        </p:spPr>
      </p:pic>
    </p:spTree>
    <p:extLst>
      <p:ext uri="{BB962C8B-B14F-4D97-AF65-F5344CB8AC3E}">
        <p14:creationId xmlns:p14="http://schemas.microsoft.com/office/powerpoint/2010/main" val="280518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The VR-CBT</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16 sessions over 8–12 weeks, 1 h/session(40 min of which comprised virtual reality exercises. The remaining 20 min were used to plan and reflect on exercises).</a:t>
            </a:r>
          </a:p>
          <a:p>
            <a:pPr lvl="1"/>
            <a:r>
              <a:rPr lang="en-US" altLang="zh-CN" dirty="0">
                <a:latin typeface="Times New Roman" panose="02020603050405020304" pitchFamily="18" charset="0"/>
                <a:cs typeface="Times New Roman" panose="02020603050405020304" pitchFamily="18" charset="0"/>
              </a:rPr>
              <a:t>(2) Four virtual social environments (a street, bus, café, and supermarket) were created with </a:t>
            </a:r>
            <a:r>
              <a:rPr lang="en-US" altLang="zh-CN" dirty="0" err="1">
                <a:latin typeface="Times New Roman" panose="02020603050405020304" pitchFamily="18" charset="0"/>
                <a:cs typeface="Times New Roman" panose="02020603050405020304" pitchFamily="18" charset="0"/>
              </a:rPr>
              <a:t>Vizard</a:t>
            </a:r>
            <a:r>
              <a:rPr lang="en-US" altLang="zh-CN" dirty="0">
                <a:latin typeface="Times New Roman" panose="02020603050405020304" pitchFamily="18" charset="0"/>
                <a:cs typeface="Times New Roman" panose="02020603050405020304" pitchFamily="18" charset="0"/>
              </a:rPr>
              <a:t> software.</a:t>
            </a:r>
          </a:p>
          <a:p>
            <a:pPr lvl="1"/>
            <a:r>
              <a:rPr lang="en-US" altLang="zh-CN" dirty="0">
                <a:latin typeface="Times New Roman" panose="02020603050405020304" pitchFamily="18" charset="0"/>
                <a:cs typeface="Times New Roman" panose="02020603050405020304" pitchFamily="18" charset="0"/>
              </a:rPr>
              <a:t>(3) Move by operating a Logitech F310 Gamepad, using a Sony HMZ-T1/T2/T3 Head Mounted Display and a 3DOF tracker for head rotation.</a:t>
            </a:r>
          </a:p>
          <a:p>
            <a:pPr lvl="1"/>
            <a:r>
              <a:rPr lang="en-US" altLang="zh-CN" dirty="0">
                <a:latin typeface="Times New Roman" panose="02020603050405020304" pitchFamily="18" charset="0"/>
                <a:cs typeface="Times New Roman" panose="02020603050405020304" pitchFamily="18" charset="0"/>
              </a:rPr>
              <a:t>(4) Therapists vary the characteristics of the avatars (including sex and ethnicity), and the avatars’ responses to the patient (neutral or hostile, eye contact) to match the paranoid fears of the patient. </a:t>
            </a:r>
          </a:p>
        </p:txBody>
      </p:sp>
    </p:spTree>
    <p:extLst>
      <p:ext uri="{BB962C8B-B14F-4D97-AF65-F5344CB8AC3E}">
        <p14:creationId xmlns:p14="http://schemas.microsoft.com/office/powerpoint/2010/main" val="216128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The VR-CBT</a:t>
            </a:r>
            <a:r>
              <a:rPr lang="zh-CN" altLang="en-US" sz="2400" dirty="0">
                <a:latin typeface="Times New Roman" panose="02020603050405020304" pitchFamily="18" charset="0"/>
                <a:cs typeface="Times New Roman" panose="02020603050405020304" pitchFamily="18" charset="0"/>
              </a:rPr>
              <a:t>（续）</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(5) Therapists could also make the avatars say pre-recorded sentences. Because these stimuli were directly controlled by the therapist, </a:t>
            </a:r>
            <a:r>
              <a:rPr lang="en-US" altLang="zh-CN" dirty="0" err="1">
                <a:latin typeface="Times New Roman" panose="02020603050405020304" pitchFamily="18" charset="0"/>
                <a:cs typeface="Times New Roman" panose="02020603050405020304" pitchFamily="18" charset="0"/>
              </a:rPr>
              <a:t>personalised</a:t>
            </a:r>
            <a:r>
              <a:rPr lang="en-US" altLang="zh-CN" dirty="0">
                <a:latin typeface="Times New Roman" panose="02020603050405020304" pitchFamily="18" charset="0"/>
                <a:cs typeface="Times New Roman" panose="02020603050405020304" pitchFamily="18" charset="0"/>
              </a:rPr>
              <a:t> treatment exercises were created for each patient.</a:t>
            </a:r>
          </a:p>
          <a:p>
            <a:pPr lvl="1"/>
            <a:r>
              <a:rPr lang="en-US" altLang="zh-CN" dirty="0">
                <a:latin typeface="Times New Roman" panose="02020603050405020304" pitchFamily="18" charset="0"/>
                <a:cs typeface="Times New Roman" panose="02020603050405020304" pitchFamily="18" charset="0"/>
              </a:rPr>
              <a:t>(2) Patients and therapists communicated during virtual-reality sessions to explore and challenge suspicious thoughts during social situations, drop safety </a:t>
            </a:r>
            <a:r>
              <a:rPr lang="en-US" altLang="zh-CN" dirty="0" err="1">
                <a:latin typeface="Times New Roman" panose="02020603050405020304" pitchFamily="18" charset="0"/>
                <a:cs typeface="Times New Roman" panose="02020603050405020304" pitchFamily="18" charset="0"/>
              </a:rPr>
              <a:t>behaviours</a:t>
            </a:r>
            <a:r>
              <a:rPr lang="en-US" altLang="zh-CN" dirty="0">
                <a:latin typeface="Times New Roman" panose="02020603050405020304" pitchFamily="18" charset="0"/>
                <a:cs typeface="Times New Roman" panose="02020603050405020304" pitchFamily="18" charset="0"/>
              </a:rPr>
              <a:t> during social situations.</a:t>
            </a:r>
          </a:p>
          <a:p>
            <a:pPr lvl="1"/>
            <a:r>
              <a:rPr lang="en-US" altLang="zh-CN" dirty="0">
                <a:latin typeface="Times New Roman" panose="02020603050405020304" pitchFamily="18" charset="0"/>
                <a:cs typeface="Times New Roman" panose="02020603050405020304" pitchFamily="18" charset="0"/>
              </a:rPr>
              <a:t>(3) Details of the study protocol have been published(</a:t>
            </a:r>
            <a:r>
              <a:rPr lang="en-US" altLang="zh-CN" i="1" dirty="0">
                <a:latin typeface="Times New Roman" panose="02020603050405020304" pitchFamily="18" charset="0"/>
                <a:cs typeface="Times New Roman" panose="02020603050405020304" pitchFamily="18" charset="0"/>
              </a:rPr>
              <a:t>Trails</a:t>
            </a:r>
            <a:r>
              <a:rPr lang="en-US" altLang="zh-CN" dirty="0">
                <a:latin typeface="Times New Roman" panose="02020603050405020304" pitchFamily="18" charset="0"/>
                <a:cs typeface="Times New Roman" panose="02020603050405020304" pitchFamily="18" charset="0"/>
              </a:rPr>
              <a:t>, 2016)</a:t>
            </a:r>
          </a:p>
        </p:txBody>
      </p:sp>
    </p:spTree>
    <p:extLst>
      <p:ext uri="{BB962C8B-B14F-4D97-AF65-F5344CB8AC3E}">
        <p14:creationId xmlns:p14="http://schemas.microsoft.com/office/powerpoint/2010/main" val="380452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Outcomes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Social participation(Using The experience sampling method and </a:t>
            </a:r>
            <a:r>
              <a:rPr lang="en-US" altLang="zh-CN" sz="2400" dirty="0" err="1">
                <a:latin typeface="Times New Roman" panose="02020603050405020304" pitchFamily="18" charset="0"/>
                <a:cs typeface="Times New Roman" panose="02020603050405020304" pitchFamily="18" charset="0"/>
              </a:rPr>
              <a:t>Likert</a:t>
            </a:r>
            <a:r>
              <a:rPr lang="en-US" altLang="zh-CN" sz="2400" dirty="0">
                <a:latin typeface="Times New Roman" panose="02020603050405020304" pitchFamily="18" charset="0"/>
                <a:cs typeface="Times New Roman" panose="02020603050405020304" pitchFamily="18" charset="0"/>
              </a:rPr>
              <a:t> scale)</a:t>
            </a:r>
          </a:p>
          <a:p>
            <a:pPr lvl="1"/>
            <a:r>
              <a:rPr lang="en-US" altLang="zh-CN" dirty="0">
                <a:latin typeface="Times New Roman" panose="02020603050405020304" pitchFamily="18" charset="0"/>
                <a:cs typeface="Times New Roman" panose="02020603050405020304" pitchFamily="18" charset="0"/>
              </a:rPr>
              <a:t>(1) Amount of time spent with others </a:t>
            </a:r>
          </a:p>
          <a:p>
            <a:pPr lvl="1"/>
            <a:r>
              <a:rPr lang="en-US" altLang="zh-CN" dirty="0">
                <a:latin typeface="Times New Roman" panose="02020603050405020304" pitchFamily="18" charset="0"/>
                <a:cs typeface="Times New Roman" panose="02020603050405020304" pitchFamily="18" charset="0"/>
              </a:rPr>
              <a:t>(2) Momentary paranoia</a:t>
            </a:r>
          </a:p>
          <a:p>
            <a:pPr lvl="1"/>
            <a:r>
              <a:rPr lang="en-US" altLang="zh-CN" dirty="0">
                <a:latin typeface="Times New Roman" panose="02020603050405020304" pitchFamily="18" charset="0"/>
                <a:cs typeface="Times New Roman" panose="02020603050405020304" pitchFamily="18" charset="0"/>
              </a:rPr>
              <a:t>(3) Perceived social threat</a:t>
            </a:r>
          </a:p>
          <a:p>
            <a:pPr lvl="1"/>
            <a:r>
              <a:rPr lang="en-US" altLang="zh-CN" dirty="0">
                <a:latin typeface="Times New Roman" panose="02020603050405020304" pitchFamily="18" charset="0"/>
                <a:cs typeface="Times New Roman" panose="02020603050405020304" pitchFamily="18" charset="0"/>
              </a:rPr>
              <a:t>(4) Momentary anxiety in company</a:t>
            </a:r>
          </a:p>
          <a:p>
            <a:r>
              <a:rPr lang="en-US" altLang="zh-CN" sz="2400" dirty="0">
                <a:latin typeface="Times New Roman" panose="02020603050405020304" pitchFamily="18" charset="0"/>
                <a:cs typeface="Times New Roman" panose="02020603050405020304" pitchFamily="18" charset="0"/>
              </a:rPr>
              <a:t>2.	 Symptom</a:t>
            </a:r>
          </a:p>
          <a:p>
            <a:pPr lvl="1"/>
            <a:r>
              <a:rPr lang="en-US" altLang="zh-CN" dirty="0">
                <a:latin typeface="Times New Roman" panose="02020603050405020304" pitchFamily="18" charset="0"/>
                <a:cs typeface="Times New Roman" panose="02020603050405020304" pitchFamily="18" charset="0"/>
              </a:rPr>
              <a:t>(1) Safety </a:t>
            </a:r>
            <a:r>
              <a:rPr lang="en-US" altLang="zh-CN" dirty="0" err="1">
                <a:latin typeface="Times New Roman" panose="02020603050405020304" pitchFamily="18" charset="0"/>
                <a:cs typeface="Times New Roman" panose="02020603050405020304" pitchFamily="18" charset="0"/>
              </a:rPr>
              <a:t>Behaviour</a:t>
            </a:r>
            <a:r>
              <a:rPr lang="en-US" altLang="zh-CN" dirty="0">
                <a:latin typeface="Times New Roman" panose="02020603050405020304" pitchFamily="18" charset="0"/>
                <a:cs typeface="Times New Roman" panose="02020603050405020304" pitchFamily="18" charset="0"/>
              </a:rPr>
              <a:t> Questionnaire-Persecutory Delusions</a:t>
            </a:r>
          </a:p>
          <a:p>
            <a:pPr lvl="1"/>
            <a:r>
              <a:rPr lang="en-US" altLang="zh-CN" dirty="0">
                <a:latin typeface="Times New Roman" panose="02020603050405020304" pitchFamily="18" charset="0"/>
                <a:cs typeface="Times New Roman" panose="02020603050405020304" pitchFamily="18" charset="0"/>
              </a:rPr>
              <a:t>(2) Paranoid Thoughts Scale</a:t>
            </a:r>
          </a:p>
          <a:p>
            <a:pPr lvl="1"/>
            <a:r>
              <a:rPr lang="en-US" altLang="zh-CN" dirty="0">
                <a:latin typeface="Times New Roman" panose="02020603050405020304" pitchFamily="18" charset="0"/>
                <a:cs typeface="Times New Roman" panose="02020603050405020304" pitchFamily="18" charset="0"/>
              </a:rPr>
              <a:t>(3) Social Interaction Anxiety Scale</a:t>
            </a:r>
          </a:p>
          <a:p>
            <a:pPr lvl="1"/>
            <a:r>
              <a:rPr lang="en-US" altLang="zh-CN" dirty="0">
                <a:latin typeface="Times New Roman" panose="02020603050405020304" pitchFamily="18" charset="0"/>
                <a:cs typeface="Times New Roman" panose="02020603050405020304" pitchFamily="18" charset="0"/>
              </a:rPr>
              <a:t>(4) Beck Depression Inventory</a:t>
            </a:r>
          </a:p>
        </p:txBody>
      </p:sp>
    </p:spTree>
    <p:extLst>
      <p:ext uri="{BB962C8B-B14F-4D97-AF65-F5344CB8AC3E}">
        <p14:creationId xmlns:p14="http://schemas.microsoft.com/office/powerpoint/2010/main" val="1961422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1042</Words>
  <Application>Microsoft Office PowerPoint</Application>
  <PresentationFormat>宽屏</PresentationFormat>
  <Paragraphs>86</Paragraphs>
  <Slides>17</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17</vt:i4>
      </vt:variant>
    </vt:vector>
  </HeadingPairs>
  <TitlesOfParts>
    <vt:vector size="25" baseType="lpstr">
      <vt:lpstr>等线</vt:lpstr>
      <vt:lpstr>等线 Light</vt:lpstr>
      <vt:lpstr>Arial</vt:lpstr>
      <vt:lpstr>Calibri</vt:lpstr>
      <vt:lpstr>Calibri Light</vt:lpstr>
      <vt:lpstr>Times New Roman</vt:lpstr>
      <vt:lpstr>Office 主题​​</vt:lpstr>
      <vt:lpstr>Office 主题</vt:lpstr>
      <vt:lpstr>Virtual-reality-based cognitive behavioural therapy versus waiting list control for paranoid ideation and social avoidance in patients with psychotic disorders: a single-blind randomised controlled trial</vt:lpstr>
      <vt:lpstr>Introduction</vt:lpstr>
      <vt:lpstr>Introduction</vt:lpstr>
      <vt:lpstr>Methods</vt:lpstr>
      <vt:lpstr>Methods</vt:lpstr>
      <vt:lpstr>Methods</vt:lpstr>
      <vt:lpstr>Methods</vt:lpstr>
      <vt:lpstr>Methods</vt:lpstr>
      <vt:lpstr>Outcomes </vt:lpstr>
      <vt:lpstr>Outcomes </vt:lpstr>
      <vt:lpstr>Results</vt:lpstr>
      <vt:lpstr>Results</vt:lpstr>
      <vt:lpstr>PowerPoint 演示文稿</vt:lpstr>
      <vt:lpstr>PowerPoint 演示文稿</vt:lpstr>
      <vt:lpstr>Conclusion</vt:lpstr>
      <vt:lpstr>Limitations</vt:lpstr>
      <vt:lpstr>www.vrmentalhealth.nl/en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psychological therapy using immersive virtual reality for treatment of fear of heights: a single-blind, parallel-group, randomised controlled trial</dc:title>
  <dc:creator>981090121@qq.com</dc:creator>
  <cp:lastModifiedBy>981090121@qq.com</cp:lastModifiedBy>
  <cp:revision>293</cp:revision>
  <dcterms:created xsi:type="dcterms:W3CDTF">2019-12-01T03:11:55Z</dcterms:created>
  <dcterms:modified xsi:type="dcterms:W3CDTF">2020-02-27T07:18:16Z</dcterms:modified>
</cp:coreProperties>
</file>