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8" r:id="rId3"/>
    <p:sldId id="397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Biomedical Serious Game System for Lower 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Limb Motor Rehabilitation of Hemiparetic </a:t>
            </a:r>
            <a:b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355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Stroke Patients</a:t>
            </a:r>
            <a:endParaRPr lang="zh-CN" sz="355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Transactions on Neural Systems and Rehabilitation Engineering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Results of the pre/post-intervention.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297430"/>
            <a:ext cx="63436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Results of QFG and HSG.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A muscle strength increase was observed in all measured muscular groups.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The strength difference between the paretic and non-paretic sides of the QGF and HSG decreased.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rcRect b="52643"/>
          <a:stretch>
            <a:fillRect/>
          </a:stretch>
        </p:blipFill>
        <p:spPr>
          <a:xfrm>
            <a:off x="134620" y="3771900"/>
            <a:ext cx="5566410" cy="1974215"/>
          </a:xfrm>
          <a:prstGeom prst="rect">
            <a:avLst/>
          </a:prstGeom>
        </p:spPr>
      </p:pic>
      <p:pic>
        <p:nvPicPr>
          <p:cNvPr id="7" name="图片 6" descr="捕获"/>
          <p:cNvPicPr>
            <a:picLocks noChangeAspect="1"/>
          </p:cNvPicPr>
          <p:nvPr/>
        </p:nvPicPr>
        <p:blipFill>
          <a:blip r:embed="rId1"/>
          <a:srcRect t="51574" b="6219"/>
          <a:stretch>
            <a:fillRect/>
          </a:stretch>
        </p:blipFill>
        <p:spPr>
          <a:xfrm>
            <a:off x="5825490" y="4011295"/>
            <a:ext cx="5767070" cy="1823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Results of QFG and HSG.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A significant difference (p&lt;0.001) was obtained in the training phase assessed by the GameSkill variable.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070" y="2787015"/>
            <a:ext cx="4975225" cy="3512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For the paretic side, the effect size was medium for the QFG muscular strength (d=0.5; p=0.021) and large for the HSG muscular strength (d=1.1; p=0.001).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Although not trained, the strength of the non-paretic side was also increased after the intervention.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The strength asymmetry between the paretic and the non-paretic sides was reduced for both muscular groups after intervention.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Results obtained in our study showed improvement in gait speed (d=0.4; p=0.007).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A large effect size of 1.0 (p&lt;0.001) was observed in the motor impairment reduction assessed by the FMA-LE.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Correlations between FMAS-LE and game score is an important finding of this study.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7. Limitations: control group and small sample size.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923925"/>
            <a:ext cx="458152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The clinical results showed that the treatment was beneficial for the patients.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Correlations between the game score and the clinical tests indicate that the game metrics accurately correspond to clinical outcome.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Paresis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（轻度瘫痪）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is one of the most disabling and prevalent disorders in stroke victims.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It is clear that the rehabilitation exercises can improve functional skills even a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few years after the stroke event.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American Heart Association / American Stroke Association recommendations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emphasize the importance of physical activity for stroke survivors.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The big challenge in rehabilitation is to make the process more motivating for the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patient. In this sense, videogames are an alternative method for engaging post-stroke subjects in the rehabilitation process.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However, commercial games are not developed for rehabilitation, but for entertainment of healthy people, which limits their therapeutic application.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</a:t>
            </a:r>
            <a:r>
              <a:rPr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This paper presents a biomedical SG based on muscular strength for motor rehabilitation of the lower limb in hemiparetic patients’ post-stroke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7. Objectives of this study 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To evaluate the therapeutic efficacy of the proposed biomedical SG.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To investigate game metric properties for clinical evaluation of the patient’s motor recovery.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Participants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Inclusion criteria: chronic hemiparesis for stroke, &gt;= 18 year old, ability to walk independently using a walking aid.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Exclusion criteria: hemiplegic patients, patients with severe visual and/or auditory impairment, sensory aphasia and cognitive deficit.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3495675"/>
            <a:ext cx="501015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Measure assessment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Motor recovery: E section of the Fugl-Meyer Assessment Lower Extremity scale (FMA-LE).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Functional mobility: Timed Up and Go test (TUG).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Gait speed: 10-meter Walk Test (10-MWT).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Participants were tested for motor recovery, balance and physical mobility, functional mobility, strength of the paretic’s quadriceps femoral muscle group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(QFG) and strength of the paretic’s hamstring muscle group (HSG).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Procedure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patients were submitted to a treatment period using the SG for 10 weeks, having two sessions a week on alternate days (total of 20 sessions).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Each session was composed of three sets of two minutes with a one-minute break between each other.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 serious game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visual aspects of the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game are simple and focus the patient to hit the ball using the paretic leg.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Game parameters that can be changed included: racquet size, ball size, ball speed and color elements.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All patients perform a Maximum Voluntary Isometric Contraction (MVIC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，最大随意等长收缩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with their muscle group for five seconds.The strength peak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value is used as a reference for the SG.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8840" y="4535170"/>
            <a:ext cx="5727065" cy="2322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086610"/>
            <a:ext cx="4424680" cy="2684780"/>
          </a:xfrm>
          <a:prstGeom prst="rect">
            <a:avLst/>
          </a:prstGeom>
        </p:spPr>
      </p:pic>
      <p:pic>
        <p:nvPicPr>
          <p:cNvPr id="5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0" y="2086610"/>
            <a:ext cx="389890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Assessment protocol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At level 0, the patient should produce strength equivalent to 20% MVIC in order to hit the ball in the racquet center.Respectively, levels 1 to 4 represent of 40, 60, 80 and 100% of the MVIC.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The patient’s performance (EvalScore) is calculated according to equation: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9415" y="3789680"/>
            <a:ext cx="4604385" cy="2498090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9680"/>
            <a:ext cx="48387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 fontAlgn="auto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Performance assessment while training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880" y="2401570"/>
            <a:ext cx="6238875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4444</Words>
  <Application>WPS 演示</Application>
  <PresentationFormat>宽屏</PresentationFormat>
  <Paragraphs>100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Office 主题​​</vt:lpstr>
      <vt:lpstr>Biomedical Serious Game System for Lower  Limb Motor Rehabilitation of Hemiparetic  Stroke Patients</vt:lpstr>
      <vt:lpstr>Introduction</vt:lpstr>
      <vt:lpstr>Introduction</vt:lpstr>
      <vt:lpstr>Materials and methods</vt:lpstr>
      <vt:lpstr>Materials and methods</vt:lpstr>
      <vt:lpstr>Materials and methods</vt:lpstr>
      <vt:lpstr>PowerPoint 演示文稿</vt:lpstr>
      <vt:lpstr>Materials and methods</vt:lpstr>
      <vt:lpstr>Materials and methods</vt:lpstr>
      <vt:lpstr>Results</vt:lpstr>
      <vt:lpstr>Results</vt:lpstr>
      <vt:lpstr>Results</vt:lpstr>
      <vt:lpstr>Discussion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981090121@qq.com</dc:creator>
  <cp:lastModifiedBy>81567</cp:lastModifiedBy>
  <cp:revision>1315</cp:revision>
  <dcterms:created xsi:type="dcterms:W3CDTF">2020-02-06T08:30:00Z</dcterms:created>
  <dcterms:modified xsi:type="dcterms:W3CDTF">2021-06-10T08:10:32Z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