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57" r:id="rId2"/>
    <p:sldId id="358" r:id="rId3"/>
    <p:sldId id="360" r:id="rId4"/>
    <p:sldId id="399" r:id="rId5"/>
    <p:sldId id="405" r:id="rId6"/>
    <p:sldId id="400" r:id="rId7"/>
    <p:sldId id="406" r:id="rId8"/>
    <p:sldId id="407" r:id="rId9"/>
    <p:sldId id="385" r:id="rId10"/>
    <p:sldId id="402" r:id="rId11"/>
    <p:sldId id="408" r:id="rId12"/>
    <p:sldId id="409" r:id="rId13"/>
    <p:sldId id="410" r:id="rId14"/>
    <p:sldId id="403" r:id="rId15"/>
    <p:sldId id="39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24" autoAdjust="0"/>
  </p:normalViewPr>
  <p:slideViewPr>
    <p:cSldViewPr snapToGrid="0">
      <p:cViewPr varScale="1">
        <p:scale>
          <a:sx n="82" d="100"/>
          <a:sy n="82" d="100"/>
        </p:scale>
        <p:origin x="73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AB4F2-33EA-4871-9B9D-4FEB22A2D4CA}"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B362CC-148B-445C-B291-3A65E9937E6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8D04BE-01F3-4B18-BA1B-26AD115C3BC4}" type="slidenum">
              <a:rPr lang="zh-CN" altLang="en-US" smtClean="0">
                <a:solidFill>
                  <a:prstClr val="black"/>
                </a:solidFill>
              </a:rPr>
              <a:t>1</a:t>
            </a:fld>
            <a:endParaRPr lang="zh-CN" altLang="en-US">
              <a:solidFill>
                <a:prstClr val="black"/>
              </a:solidFill>
            </a:endParaRPr>
          </a:p>
        </p:txBody>
      </p:sp>
    </p:spTree>
    <p:extLst>
      <p:ext uri="{BB962C8B-B14F-4D97-AF65-F5344CB8AC3E}">
        <p14:creationId xmlns:p14="http://schemas.microsoft.com/office/powerpoint/2010/main" val="3477800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BCFA10-CBB1-43E2-B9D5-30392500232E}"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E3BCF0-E7DE-4EEE-8488-86D40A0B5F9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CFA10-CBB1-43E2-B9D5-30392500232E}" type="datetimeFigureOut">
              <a:rPr lang="zh-CN" altLang="en-US" smtClean="0"/>
              <a:t>2021/11/11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E3BCF0-E7DE-4EEE-8488-86D40A0B5F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02470" y="1041400"/>
            <a:ext cx="9587059" cy="2387600"/>
          </a:xfrm>
        </p:spPr>
        <p:txBody>
          <a:bodyPr>
            <a:normAutofit/>
          </a:bodyPr>
          <a:lstStyle/>
          <a:p>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Feasibility and user-experience of virtual reality in</a:t>
            </a:r>
            <a:br>
              <a:rPr lang="en-US" altLang="zh-CN" sz="3600" dirty="0">
                <a:latin typeface="Times New Roman" panose="02020603050405020304" pitchFamily="18" charset="0"/>
                <a:ea typeface="宋体" panose="02010600030101010101" pitchFamily="2" charset="-122"/>
                <a:cs typeface="Times New Roman" panose="02020603050405020304" pitchFamily="18" charset="0"/>
              </a:rPr>
            </a:br>
            <a:r>
              <a:rPr lang="en-US" altLang="zh-CN" sz="3600" dirty="0">
                <a:latin typeface="Times New Roman" panose="02020603050405020304" pitchFamily="18" charset="0"/>
                <a:ea typeface="宋体" panose="02010600030101010101" pitchFamily="2" charset="-122"/>
                <a:cs typeface="Times New Roman" panose="02020603050405020304" pitchFamily="18" charset="0"/>
              </a:rPr>
              <a:t>neuropsychological assessment following stroke</a:t>
            </a:r>
          </a:p>
        </p:txBody>
      </p:sp>
      <p:sp>
        <p:nvSpPr>
          <p:cNvPr id="3" name="副标题 2"/>
          <p:cNvSpPr>
            <a:spLocks noGrp="1"/>
          </p:cNvSpPr>
          <p:nvPr>
            <p:ph type="subTitle" idx="1"/>
          </p:nvPr>
        </p:nvSpPr>
        <p:spPr/>
        <p:txBody>
          <a:bodyPr/>
          <a:lstStyle/>
          <a:p>
            <a:r>
              <a:rPr lang="en-US" dirty="0">
                <a:latin typeface="Times New Roman" panose="02020603050405020304" pitchFamily="18" charset="0"/>
                <a:ea typeface="宋体" panose="02010600030101010101" pitchFamily="2" charset="-122"/>
                <a:cs typeface="Times New Roman" panose="02020603050405020304" pitchFamily="18" charset="0"/>
              </a:rPr>
              <a:t>Neuropsychological Rehabilitation 2020</a:t>
            </a: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中科院医学</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2116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Feasibility</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Stroke patients did not abort the VR-task more often than healthy controls with the CM nor with the HMD.</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Stroke patients did complete the VR-task more often with the CM than with the HMD.</a:t>
            </a:r>
          </a:p>
        </p:txBody>
      </p:sp>
      <p:pic>
        <p:nvPicPr>
          <p:cNvPr id="5" name="图片 4" descr="表格&#10;&#10;描述已自动生成">
            <a:extLst>
              <a:ext uri="{FF2B5EF4-FFF2-40B4-BE49-F238E27FC236}">
                <a16:creationId xmlns:a16="http://schemas.microsoft.com/office/drawing/2014/main" id="{94139891-7F29-4D1C-98EC-1A44BC01F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787" y="4374439"/>
            <a:ext cx="6946425" cy="2297545"/>
          </a:xfrm>
          <a:prstGeom prst="rect">
            <a:avLst/>
          </a:prstGeom>
        </p:spPr>
      </p:pic>
    </p:spTree>
    <p:extLst>
      <p:ext uri="{BB962C8B-B14F-4D97-AF65-F5344CB8AC3E}">
        <p14:creationId xmlns:p14="http://schemas.microsoft.com/office/powerpoint/2010/main" val="3426182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 User-experience and preference</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Both patients and healthy controls reported an enhanced feeling of engagement, transportation, and presence, but more negative effects when tested with the HMD, compared to the CM.</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There was no significant difference in preference for one user interface over another between stroke patients and healthy controls with the majority reporting to have no preference.</a:t>
            </a: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369707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7EAE808-0907-41F5-BD98-72A73E8B8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235" y="552201"/>
            <a:ext cx="9027529" cy="5753597"/>
          </a:xfrm>
          <a:prstGeom prst="rect">
            <a:avLst/>
          </a:prstGeom>
        </p:spPr>
      </p:pic>
    </p:spTree>
    <p:extLst>
      <p:ext uri="{BB962C8B-B14F-4D97-AF65-F5344CB8AC3E}">
        <p14:creationId xmlns:p14="http://schemas.microsoft.com/office/powerpoint/2010/main" val="378123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4. Clinical effect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Patients who were referred for inpatient rehabilitation care did not abort the VR task more often than patients who were referred for outpatient rehabilitation care with the CM nor with the HMD.</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Outpatients reported a significant improved feeling of engagement when conducting the VR-task with the HMD, compared to the CM.</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(3) Age and preference for the HMD were negatively related among stroke patients.</a:t>
            </a:r>
          </a:p>
        </p:txBody>
      </p:sp>
    </p:spTree>
    <p:extLst>
      <p:ext uri="{BB962C8B-B14F-4D97-AF65-F5344CB8AC3E}">
        <p14:creationId xmlns:p14="http://schemas.microsoft.com/office/powerpoint/2010/main" val="17052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847A9FE-E4F4-4F63-8753-8AEC8F487B3E}"/>
              </a:ext>
            </a:extLst>
          </p:cNvPr>
          <p:cNvPicPr>
            <a:picLocks noChangeAspect="1"/>
          </p:cNvPicPr>
          <p:nvPr/>
        </p:nvPicPr>
        <p:blipFill>
          <a:blip r:embed="rId2"/>
          <a:stretch>
            <a:fillRect/>
          </a:stretch>
        </p:blipFill>
        <p:spPr>
          <a:xfrm>
            <a:off x="1690687" y="542925"/>
            <a:ext cx="8810625" cy="5772150"/>
          </a:xfrm>
          <a:prstGeom prst="rect">
            <a:avLst/>
          </a:prstGeom>
        </p:spPr>
      </p:pic>
    </p:spTree>
    <p:extLst>
      <p:ext uri="{BB962C8B-B14F-4D97-AF65-F5344CB8AC3E}">
        <p14:creationId xmlns:p14="http://schemas.microsoft.com/office/powerpoint/2010/main" val="354580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Discussion and Conclusion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 The use of a HMD evokes an enhanced user-experience, which is expected to lead to a more natural behavior and interaction with the virtual environment.</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More adverse physiological reactions were reported by both stroke patients and healthy controls when tested with a HMD, when compared to a CM.</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 Importantly, stroke patients reported no preference for one user interface (CM vs. HMD), which increases the usability of VR in clinical practice.</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4. Limitations: feasibility of more severely hampered stroke patients; none/neither option.</a:t>
            </a: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524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Introduction</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211613"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 Performances on cognitive tests do not translate easily to daily life functioning, which results in a poor understanding of the difficulties patients encounter in daily life.</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Virtual Reality (VR) offers a novel possibility to assess cognitive functioning in simulated environments resembling daily life.</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 Is VR feasible to use in stroke patients? How do stroke patients experience non immersive and immersive VR?</a:t>
            </a:r>
          </a:p>
        </p:txBody>
      </p:sp>
    </p:spTree>
    <p:extLst>
      <p:ext uri="{BB962C8B-B14F-4D97-AF65-F5344CB8AC3E}">
        <p14:creationId xmlns:p14="http://schemas.microsoft.com/office/powerpoint/2010/main" val="439380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lnSpcReduction="10000"/>
          </a:bodyPr>
          <a:lstStyle/>
          <a:p>
            <a:pPr marL="457200" lvl="1" indent="-457200" fontAlgn="auto">
              <a:lnSpc>
                <a:spcPct val="150000"/>
              </a:lnSpc>
              <a:buAutoNum type="arabicPeriod"/>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Participants: patients and healthy controls.</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Inclusion criteria</a:t>
            </a:r>
          </a:p>
          <a:p>
            <a:pPr marL="0" lvl="1" indent="0" fontAlgn="auto">
              <a:lnSpc>
                <a:spcPct val="150000"/>
              </a:lnSpc>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 clinically diagnosed with stroke (confirmed by an MRI or CT scan).</a:t>
            </a:r>
          </a:p>
          <a:p>
            <a:pPr marL="0" lvl="1" indent="0" fontAlgn="auto">
              <a:lnSpc>
                <a:spcPct val="150000"/>
              </a:lnSpc>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(b) aged ≥ 18 years.</a:t>
            </a:r>
          </a:p>
          <a:p>
            <a:pPr marL="0" lvl="1" indent="0" fontAlgn="auto">
              <a:lnSpc>
                <a:spcPct val="150000"/>
              </a:lnSpc>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(c) physically and cognitively able to perform two VR-tasks.</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Exclusion criteria</a:t>
            </a:r>
          </a:p>
          <a:p>
            <a:pPr marL="0" lvl="1" indent="0">
              <a:lnSpc>
                <a:spcPct val="150000"/>
              </a:lnSpc>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(a) epilepsy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mn-ea"/>
              </a:rPr>
              <a:t>癫痫</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a:t>
            </a:r>
          </a:p>
          <a:p>
            <a:pPr marL="0" lvl="1" indent="0">
              <a:lnSpc>
                <a:spcPct val="150000"/>
              </a:lnSpc>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rPr>
              <a:t>  (b) severe visuo-spatial neglect.</a:t>
            </a:r>
          </a:p>
          <a:p>
            <a:pPr marL="0" lvl="1" indent="0" fontAlgn="auto">
              <a:lnSpc>
                <a:spcPct val="150000"/>
              </a:lnSpc>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a:p>
            <a:pPr marL="0" lvl="1" indent="0" fontAlgn="auto">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extLst>
      <p:ext uri="{BB962C8B-B14F-4D97-AF65-F5344CB8AC3E}">
        <p14:creationId xmlns:p14="http://schemas.microsoft.com/office/powerpoint/2010/main" val="2180570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2. VR Apparatus</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Unity3D, CM (24-inch monitor) and HMD.</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Virtual supermarket: 50*30 virtual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metres</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20000 products, 18 shelves, maximum</a:t>
            </a:r>
          </a:p>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speed of 0.5 m/s (Xbox wired controller and HTC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mn-ea"/>
              </a:rPr>
              <a:t>Vive</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controller).</a:t>
            </a:r>
          </a:p>
        </p:txBody>
      </p:sp>
    </p:spTree>
    <p:extLst>
      <p:ext uri="{BB962C8B-B14F-4D97-AF65-F5344CB8AC3E}">
        <p14:creationId xmlns:p14="http://schemas.microsoft.com/office/powerpoint/2010/main" val="304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室内, 桌子, 食物, 不同&#10;&#10;描述已自动生成">
            <a:extLst>
              <a:ext uri="{FF2B5EF4-FFF2-40B4-BE49-F238E27FC236}">
                <a16:creationId xmlns:a16="http://schemas.microsoft.com/office/drawing/2014/main" id="{FAE214ED-BC92-4D1A-905C-CA7AFFC20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189" y="987551"/>
            <a:ext cx="8939622" cy="4882897"/>
          </a:xfrm>
          <a:prstGeom prst="rect">
            <a:avLst/>
          </a:prstGeom>
        </p:spPr>
      </p:pic>
    </p:spTree>
    <p:extLst>
      <p:ext uri="{BB962C8B-B14F-4D97-AF65-F5344CB8AC3E}">
        <p14:creationId xmlns:p14="http://schemas.microsoft.com/office/powerpoint/2010/main" val="150752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3. Procedure</a:t>
            </a:r>
          </a:p>
        </p:txBody>
      </p:sp>
      <p:pic>
        <p:nvPicPr>
          <p:cNvPr id="6" name="图片 5" descr="图示&#10;&#10;描述已自动生成">
            <a:extLst>
              <a:ext uri="{FF2B5EF4-FFF2-40B4-BE49-F238E27FC236}">
                <a16:creationId xmlns:a16="http://schemas.microsoft.com/office/drawing/2014/main" id="{8E1BDC7C-AA7F-4E96-B798-897B89E77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702" y="699891"/>
            <a:ext cx="5098187" cy="6124105"/>
          </a:xfrm>
          <a:prstGeom prst="rect">
            <a:avLst/>
          </a:prstGeom>
        </p:spPr>
      </p:pic>
    </p:spTree>
    <p:extLst>
      <p:ext uri="{BB962C8B-B14F-4D97-AF65-F5344CB8AC3E}">
        <p14:creationId xmlns:p14="http://schemas.microsoft.com/office/powerpoint/2010/main" val="3487648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4. User-experience questionnaire</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(1) Engagement.</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(2) Transportation.</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(3) Flow.</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(4) Presence.</a:t>
            </a:r>
          </a:p>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 (5) Negative effects.</a:t>
            </a:r>
          </a:p>
        </p:txBody>
      </p:sp>
      <p:pic>
        <p:nvPicPr>
          <p:cNvPr id="5" name="图片 4" descr="图形用户界面, 文本, 应用程序, 电子邮件&#10;&#10;描述已自动生成">
            <a:extLst>
              <a:ext uri="{FF2B5EF4-FFF2-40B4-BE49-F238E27FC236}">
                <a16:creationId xmlns:a16="http://schemas.microsoft.com/office/drawing/2014/main" id="{1CF76227-5DD4-48A9-92B8-F01C2BF2C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905" y="2681562"/>
            <a:ext cx="7253789" cy="3811313"/>
          </a:xfrm>
          <a:prstGeom prst="rect">
            <a:avLst/>
          </a:prstGeom>
        </p:spPr>
      </p:pic>
    </p:spTree>
    <p:extLst>
      <p:ext uri="{BB962C8B-B14F-4D97-AF65-F5344CB8AC3E}">
        <p14:creationId xmlns:p14="http://schemas.microsoft.com/office/powerpoint/2010/main" val="70058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dirty="0">
                <a:latin typeface="Times New Roman" panose="02020603050405020304" pitchFamily="18" charset="0"/>
                <a:ea typeface="宋体" panose="02010600030101010101" pitchFamily="2" charset="-122"/>
                <a:cs typeface="Times New Roman" panose="02020603050405020304" pitchFamily="18" charset="0"/>
              </a:rPr>
              <a:t>Method</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5. Preference questionnaire</a:t>
            </a:r>
          </a:p>
          <a:p>
            <a:pPr marL="0" lvl="1" indent="0">
              <a:lnSpc>
                <a:spcPct val="150000"/>
              </a:lnSpc>
              <a:buNone/>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6" name="图片 5" descr="图形用户界面, 文本, 应用程序&#10;&#10;中度可信度描述已自动生成">
            <a:extLst>
              <a:ext uri="{FF2B5EF4-FFF2-40B4-BE49-F238E27FC236}">
                <a16:creationId xmlns:a16="http://schemas.microsoft.com/office/drawing/2014/main" id="{BFF53A2B-FCFD-450E-A439-609DBD675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141" y="2988297"/>
            <a:ext cx="9211769" cy="2418953"/>
          </a:xfrm>
          <a:prstGeom prst="rect">
            <a:avLst/>
          </a:prstGeom>
        </p:spPr>
      </p:pic>
    </p:spTree>
    <p:extLst>
      <p:ext uri="{BB962C8B-B14F-4D97-AF65-F5344CB8AC3E}">
        <p14:creationId xmlns:p14="http://schemas.microsoft.com/office/powerpoint/2010/main" val="126720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210" y="365125"/>
            <a:ext cx="10951590" cy="1325563"/>
          </a:xfrm>
        </p:spPr>
        <p:txBody>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Results</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402210" y="1806771"/>
            <a:ext cx="11387580" cy="4351338"/>
          </a:xfrm>
        </p:spPr>
        <p:txBody>
          <a:bodyPr>
            <a:normAutofit/>
          </a:bodyPr>
          <a:lstStyle/>
          <a:p>
            <a:pPr marL="0" lvl="1" indent="0" fontAlgn="auto">
              <a:lnSpc>
                <a:spcPct val="150000"/>
              </a:lnSpc>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mn-ea"/>
              </a:rPr>
              <a:t>1. Demographic and clinical characteristics</a:t>
            </a:r>
          </a:p>
        </p:txBody>
      </p:sp>
      <p:pic>
        <p:nvPicPr>
          <p:cNvPr id="5" name="图片 4" descr="表格&#10;&#10;描述已自动生成">
            <a:extLst>
              <a:ext uri="{FF2B5EF4-FFF2-40B4-BE49-F238E27FC236}">
                <a16:creationId xmlns:a16="http://schemas.microsoft.com/office/drawing/2014/main" id="{BF00D0D2-AC3F-4082-ACC8-499ABF9B3AE2}"/>
              </a:ext>
            </a:extLst>
          </p:cNvPr>
          <p:cNvPicPr>
            <a:picLocks noChangeAspect="1"/>
          </p:cNvPicPr>
          <p:nvPr/>
        </p:nvPicPr>
        <p:blipFill rotWithShape="1">
          <a:blip r:embed="rId2">
            <a:extLst>
              <a:ext uri="{28A0092B-C50C-407E-A947-70E740481C1C}">
                <a14:useLocalDpi xmlns:a14="http://schemas.microsoft.com/office/drawing/2010/main" val="0"/>
              </a:ext>
            </a:extLst>
          </a:blip>
          <a:srcRect t="1030"/>
          <a:stretch/>
        </p:blipFill>
        <p:spPr>
          <a:xfrm>
            <a:off x="3058255" y="2355574"/>
            <a:ext cx="6075489" cy="4421462"/>
          </a:xfrm>
          <a:prstGeom prst="rect">
            <a:avLst/>
          </a:prstGeom>
        </p:spPr>
      </p:pic>
    </p:spTree>
    <p:extLst>
      <p:ext uri="{BB962C8B-B14F-4D97-AF65-F5344CB8AC3E}">
        <p14:creationId xmlns:p14="http://schemas.microsoft.com/office/powerpoint/2010/main" val="24168347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585</Words>
  <Application>Microsoft Office PowerPoint</Application>
  <PresentationFormat>宽屏</PresentationFormat>
  <Paragraphs>54</Paragraphs>
  <Slides>15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Times New Roman</vt:lpstr>
      <vt:lpstr>Office 主题​​</vt:lpstr>
      <vt:lpstr>Feasibility and user-experience of virtual reality in neuropsychological assessment following stroke</vt:lpstr>
      <vt:lpstr>Introduction</vt:lpstr>
      <vt:lpstr>Method</vt:lpstr>
      <vt:lpstr>Method</vt:lpstr>
      <vt:lpstr>PowerPoint 演示文稿</vt:lpstr>
      <vt:lpstr>Method</vt:lpstr>
      <vt:lpstr>Method</vt:lpstr>
      <vt:lpstr>Method</vt:lpstr>
      <vt:lpstr>Results</vt:lpstr>
      <vt:lpstr>Results</vt:lpstr>
      <vt:lpstr>Results</vt:lpstr>
      <vt:lpstr>PowerPoint 演示文稿</vt:lpstr>
      <vt:lpstr>Results</vt:lpstr>
      <vt:lpstr>PowerPoint 演示文稿</vt:lpstr>
      <vt:lpstr>Discussion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进展汇报</dc:title>
  <dc:creator>981090121@qq.com</dc:creator>
  <cp:lastModifiedBy>陈 舒玮</cp:lastModifiedBy>
  <cp:revision>2295</cp:revision>
  <dcterms:created xsi:type="dcterms:W3CDTF">2020-02-06T08:30:00Z</dcterms:created>
  <dcterms:modified xsi:type="dcterms:W3CDTF">2021-11-11T04:42:38Z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2052-11.1.0.10359</vt:lpwstr>
  </property>
  <property fmtid="{D5CDD505-2E9C-101B-9397-08002B2CF9AE}" pid="3" name="ICV">
    <vt:lpwstr>82A2712292434675A58FB29D46A74B40</vt:lpwstr>
  </property>
</Properties>
</file>