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7" r:id="rId2"/>
    <p:sldId id="356" r:id="rId3"/>
    <p:sldId id="357" r:id="rId4"/>
    <p:sldId id="358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371" r:id="rId17"/>
    <p:sldId id="372" r:id="rId18"/>
    <p:sldId id="373" r:id="rId19"/>
    <p:sldId id="374" r:id="rId20"/>
    <p:sldId id="34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24" autoAdjust="0"/>
  </p:normalViewPr>
  <p:slideViewPr>
    <p:cSldViewPr snapToGrid="0">
      <p:cViewPr varScale="1">
        <p:scale>
          <a:sx n="78" d="100"/>
          <a:sy n="78" d="100"/>
        </p:scale>
        <p:origin x="891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AB4F2-33EA-4871-9B9D-4FEB22A2D4CA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362CC-148B-445C-B291-3A65E9937E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D04BE-01F3-4B18-BA1B-26AD115C3BC4}" type="slidenum">
              <a:rPr lang="zh-CN" altLang="en-US" smtClean="0">
                <a:solidFill>
                  <a:prstClr val="black"/>
                </a:solidFill>
              </a:rPr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D04BE-01F3-4B18-BA1B-26AD115C3BC4}" type="slidenum">
              <a:rPr lang="zh-CN" altLang="en-US" smtClean="0">
                <a:solidFill>
                  <a:prstClr val="black"/>
                </a:solidFill>
              </a:rPr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800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CFA10-CBB1-43E2-B9D5-30392500232E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3BCF0-E7DE-4EEE-8488-86D40A0B5F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进展汇报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2021.9.29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210" y="365125"/>
            <a:ext cx="1095159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VR-Based Training Environment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210" y="1806771"/>
            <a:ext cx="11387580" cy="4351338"/>
          </a:xfrm>
        </p:spPr>
        <p:txBody>
          <a:bodyPr>
            <a:normAutofit/>
          </a:bodyPr>
          <a:lstStyle/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5. Module 4: Crane Training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(1) Moving large cabins without any collision.</a:t>
            </a:r>
          </a:p>
          <a:p>
            <a:pPr marL="0" lvl="1" indent="0" fontAlgn="auto">
              <a:lnSpc>
                <a:spcPct val="150000"/>
              </a:lnSpc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6" name="图片 5" descr="房间里有许多电脑萤幕画面&#10;&#10;中度可信度描述已自动生成">
            <a:extLst>
              <a:ext uri="{FF2B5EF4-FFF2-40B4-BE49-F238E27FC236}">
                <a16:creationId xmlns:a16="http://schemas.microsoft.com/office/drawing/2014/main" id="{F50F34CE-3AAB-418D-8530-9674806F9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059" y="3129699"/>
            <a:ext cx="5385881" cy="350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292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210" y="365125"/>
            <a:ext cx="1095159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Mental State Monitoring during VR Training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210" y="1806771"/>
            <a:ext cx="11387580" cy="4351338"/>
          </a:xfrm>
        </p:spPr>
        <p:txBody>
          <a:bodyPr>
            <a:normAutofit/>
          </a:bodyPr>
          <a:lstStyle/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1. 21 healthy participants, aged 18 or above.</a:t>
            </a:r>
          </a:p>
          <a:p>
            <a:pPr marL="0" lvl="1" indent="0" fontAlgn="auto">
              <a:lnSpc>
                <a:spcPct val="150000"/>
              </a:lnSpc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9F2B0A40-E795-42E4-A822-BDE181201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10" y="2418379"/>
            <a:ext cx="4848834" cy="4351338"/>
          </a:xfrm>
          <a:prstGeom prst="rect">
            <a:avLst/>
          </a:prstGeom>
        </p:spPr>
      </p:pic>
      <p:pic>
        <p:nvPicPr>
          <p:cNvPr id="8" name="图片 7" descr="文本, 信件&#10;&#10;描述已自动生成">
            <a:extLst>
              <a:ext uri="{FF2B5EF4-FFF2-40B4-BE49-F238E27FC236}">
                <a16:creationId xmlns:a16="http://schemas.microsoft.com/office/drawing/2014/main" id="{50472590-400C-46EF-9548-683D277BFD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896" y="2418379"/>
            <a:ext cx="6586220" cy="1599303"/>
          </a:xfrm>
          <a:prstGeom prst="rect">
            <a:avLst/>
          </a:prstGeom>
        </p:spPr>
      </p:pic>
      <p:pic>
        <p:nvPicPr>
          <p:cNvPr id="12" name="图片 11" descr="图形用户界面, 网站&#10;&#10;描述已自动生成">
            <a:extLst>
              <a:ext uri="{FF2B5EF4-FFF2-40B4-BE49-F238E27FC236}">
                <a16:creationId xmlns:a16="http://schemas.microsoft.com/office/drawing/2014/main" id="{11480792-954C-4026-AC5B-24C0516185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782" y="4063640"/>
            <a:ext cx="4520288" cy="27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533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210" y="365125"/>
            <a:ext cx="1095159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Mental State Monitoring during VR Training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210" y="1806771"/>
            <a:ext cx="11387580" cy="4351338"/>
          </a:xfrm>
        </p:spPr>
        <p:txBody>
          <a:bodyPr>
            <a:normAutofit/>
          </a:bodyPr>
          <a:lstStyle/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2. Mental state assessment using EEG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(1) 32 channels, 500 Hz.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(2) Record: 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(3)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EEG Analysis: EEGLAB (band pass filter, ICA, 30s epochs)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2F7FEFE-5672-431B-81D4-8F1C44C7E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578" y="2955776"/>
            <a:ext cx="8548312" cy="946447"/>
          </a:xfrm>
          <a:prstGeom prst="rect">
            <a:avLst/>
          </a:prstGeom>
        </p:spPr>
      </p:pic>
      <p:pic>
        <p:nvPicPr>
          <p:cNvPr id="9" name="图片 8" descr="表格&#10;&#10;描述已自动生成">
            <a:extLst>
              <a:ext uri="{FF2B5EF4-FFF2-40B4-BE49-F238E27FC236}">
                <a16:creationId xmlns:a16="http://schemas.microsoft.com/office/drawing/2014/main" id="{E5527726-9A21-435D-B140-9A7139B19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10" y="4425853"/>
            <a:ext cx="8867449" cy="2067022"/>
          </a:xfrm>
          <a:prstGeom prst="rect">
            <a:avLst/>
          </a:prstGeom>
        </p:spPr>
      </p:pic>
      <p:pic>
        <p:nvPicPr>
          <p:cNvPr id="11" name="图片 10" descr="图示, 文本&#10;&#10;描述已自动生成">
            <a:extLst>
              <a:ext uri="{FF2B5EF4-FFF2-40B4-BE49-F238E27FC236}">
                <a16:creationId xmlns:a16="http://schemas.microsoft.com/office/drawing/2014/main" id="{03D25620-86D5-41B9-A581-ABA5B8DC7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659" y="4965406"/>
            <a:ext cx="2612593" cy="90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363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210" y="365125"/>
            <a:ext cx="1095159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Results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210" y="1806771"/>
            <a:ext cx="11387580" cy="4351338"/>
          </a:xfrm>
        </p:spPr>
        <p:txBody>
          <a:bodyPr>
            <a:normAutofit/>
          </a:bodyPr>
          <a:lstStyle/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1. Characteristics of participants</a:t>
            </a:r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E5EDD248-A3EF-4707-A785-ADEE661B8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065" y="2987349"/>
            <a:ext cx="8905870" cy="199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412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210" y="365125"/>
            <a:ext cx="1095159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Results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210" y="1806771"/>
            <a:ext cx="11387580" cy="4351338"/>
          </a:xfrm>
        </p:spPr>
        <p:txBody>
          <a:bodyPr>
            <a:normAutofit/>
          </a:bodyPr>
          <a:lstStyle/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2. User experience assessment: 74% gave positive responses on their VR experience with regards to the usability, engagement and sense of presence.</a:t>
            </a:r>
          </a:p>
        </p:txBody>
      </p:sp>
      <p:pic>
        <p:nvPicPr>
          <p:cNvPr id="6" name="图片 5" descr="图表, 饼图&#10;&#10;描述已自动生成">
            <a:extLst>
              <a:ext uri="{FF2B5EF4-FFF2-40B4-BE49-F238E27FC236}">
                <a16:creationId xmlns:a16="http://schemas.microsoft.com/office/drawing/2014/main" id="{74E0815F-70C1-4E74-B39F-CBF6984A7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143" y="3628811"/>
            <a:ext cx="5163714" cy="305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634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210" y="365125"/>
            <a:ext cx="1095159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Results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210" y="1806771"/>
            <a:ext cx="11387580" cy="4351338"/>
          </a:xfrm>
        </p:spPr>
        <p:txBody>
          <a:bodyPr>
            <a:normAutofit/>
          </a:bodyPr>
          <a:lstStyle/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3. Performance Assessment: As more training were given to the participants, they were able to finish task with more ease.</a:t>
            </a:r>
          </a:p>
          <a:p>
            <a:pPr marL="0" lvl="1" indent="0" fontAlgn="auto">
              <a:lnSpc>
                <a:spcPct val="150000"/>
              </a:lnSpc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8" name="图片 7" descr="图表, 折线图&#10;&#10;描述已自动生成">
            <a:extLst>
              <a:ext uri="{FF2B5EF4-FFF2-40B4-BE49-F238E27FC236}">
                <a16:creationId xmlns:a16="http://schemas.microsoft.com/office/drawing/2014/main" id="{31DFCFD4-8418-449E-BAD7-9BA91D663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275" y="3020038"/>
            <a:ext cx="6657460" cy="365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151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210" y="365125"/>
            <a:ext cx="1095159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Results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210" y="1806771"/>
            <a:ext cx="11387580" cy="4351338"/>
          </a:xfrm>
        </p:spPr>
        <p:txBody>
          <a:bodyPr>
            <a:normAutofit/>
          </a:bodyPr>
          <a:lstStyle/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4. EEG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(1) Theta/Alpha: decrease during VR trails.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(2) Beta: increase during VR trails.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(3) The AAS is associated with the strategies taken to cope with stress, with negative asymmetry reflect withdrawal strategies and positive asymmetry for approach strategies.</a:t>
            </a:r>
          </a:p>
        </p:txBody>
      </p:sp>
    </p:spTree>
    <p:extLst>
      <p:ext uri="{BB962C8B-B14F-4D97-AF65-F5344CB8AC3E}">
        <p14:creationId xmlns:p14="http://schemas.microsoft.com/office/powerpoint/2010/main" val="3397718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表, 折线图&#10;&#10;描述已自动生成">
            <a:extLst>
              <a:ext uri="{FF2B5EF4-FFF2-40B4-BE49-F238E27FC236}">
                <a16:creationId xmlns:a16="http://schemas.microsoft.com/office/drawing/2014/main" id="{5C68222C-F2A9-45CA-9F3A-C930616F6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36" y="777519"/>
            <a:ext cx="11101528" cy="530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90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210" y="365125"/>
            <a:ext cx="1095159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Discussion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210" y="1806771"/>
            <a:ext cx="11387580" cy="4351338"/>
          </a:xfrm>
        </p:spPr>
        <p:txBody>
          <a:bodyPr>
            <a:normAutofit/>
          </a:bodyPr>
          <a:lstStyle/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1. With the increase level of realism in a stressful VR environment, precaution must be taken to ensure extreme stress is not induced during the VR experience. 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2. Change in the alpha activity from high to low indicates increasing alertness and attention to external stimuli, as observed during the VR trial.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3. In our study, the decrease level of relative theta power observed between the VR trials suggest disorientation and discomfort when wearing the VR headset.</a:t>
            </a:r>
          </a:p>
        </p:txBody>
      </p:sp>
    </p:spTree>
    <p:extLst>
      <p:ext uri="{BB962C8B-B14F-4D97-AF65-F5344CB8AC3E}">
        <p14:creationId xmlns:p14="http://schemas.microsoft.com/office/powerpoint/2010/main" val="574437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210" y="365125"/>
            <a:ext cx="1095159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Conclusions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210" y="1806771"/>
            <a:ext cx="11387580" cy="4351338"/>
          </a:xfrm>
        </p:spPr>
        <p:txBody>
          <a:bodyPr>
            <a:normAutofit/>
          </a:bodyPr>
          <a:lstStyle/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1. In conclusion, this study shows that the changes in mental states due to discomfort, stress and concentration induced when performing VR tasks. 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2. In settings where the workers are under risk conditions or involved in complex routines, the use of EEG in identifying potential stressors 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压力源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) can ensure the development of safer and effective VR environments.</a:t>
            </a:r>
          </a:p>
        </p:txBody>
      </p:sp>
    </p:spTree>
    <p:extLst>
      <p:ext uri="{BB962C8B-B14F-4D97-AF65-F5344CB8AC3E}">
        <p14:creationId xmlns:p14="http://schemas.microsoft.com/office/powerpoint/2010/main" val="172485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本周进展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撰写毕业论文。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457200" lvl="1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阅读一篇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VR+EEG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评估心理压力的论文。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下周计划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457200" fontAlgn="auto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写毕业论文。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457200" lvl="1" indent="-457200" fontAlgn="auto">
              <a:lnSpc>
                <a:spcPct val="150000"/>
              </a:lnSpc>
              <a:buAutoNum type="arabicPeriod"/>
            </a:pP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阅读一篇论文。</a:t>
            </a:r>
            <a:endParaRPr 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Workplace Mental State Monitoring during VR-Based Training</a:t>
            </a:r>
            <a:br>
              <a:rPr lang="en-US" altLang="zh-CN" sz="4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4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Offshore Environment</a:t>
            </a:r>
            <a:endParaRPr lang="zh-CN" sz="4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Sensors 2021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中科院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SCI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工程技术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区</a:t>
            </a:r>
            <a:endParaRPr 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116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210" y="365125"/>
            <a:ext cx="1095159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Introduction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210" y="1806771"/>
            <a:ext cx="11211613" cy="4351338"/>
          </a:xfrm>
        </p:spPr>
        <p:txBody>
          <a:bodyPr>
            <a:normAutofit/>
          </a:bodyPr>
          <a:lstStyle/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1. Prolonged stressful conditions can lead to physical and mental health deterioration.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2. The electroencephalography (EEG) is the most used brain-monitoring method for mental stress.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3. However, monitoring the EEG signals in an actual workplace can disrupt the working routines. 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4. Although VR has been used with the EEG for meditation therapy purposes, it has not been used as an integrated system to monitor mental health in workplaces.</a:t>
            </a:r>
            <a:endParaRPr 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9380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210" y="365125"/>
            <a:ext cx="1095159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Introduction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210" y="1806771"/>
            <a:ext cx="11387580" cy="4351338"/>
          </a:xfrm>
        </p:spPr>
        <p:txBody>
          <a:bodyPr>
            <a:normAutofit/>
          </a:bodyPr>
          <a:lstStyle/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5. Leading oil and gas companies have adopted the VR technology in their training and operations.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6. In this paper, we evaluate three different mental states induced when performing a stressful task within a VR offshore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180570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210" y="365125"/>
            <a:ext cx="1095159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VR-Based Training Environment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210" y="1806771"/>
            <a:ext cx="11387580" cy="4351338"/>
          </a:xfrm>
        </p:spPr>
        <p:txBody>
          <a:bodyPr>
            <a:normAutofit/>
          </a:bodyPr>
          <a:lstStyle/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1. Software and hardware: Unity3D, HTC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Vive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.</a:t>
            </a:r>
          </a:p>
          <a:p>
            <a:pPr marL="0" lvl="1" indent="0" fontAlgn="auto">
              <a:lnSpc>
                <a:spcPct val="150000"/>
              </a:lnSpc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5" name="图片 4" descr="图形用户界面&#10;&#10;描述已自动生成">
            <a:extLst>
              <a:ext uri="{FF2B5EF4-FFF2-40B4-BE49-F238E27FC236}">
                <a16:creationId xmlns:a16="http://schemas.microsoft.com/office/drawing/2014/main" id="{0E83C1F6-95B7-4A3F-9A06-739C78FDE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05" y="2857900"/>
            <a:ext cx="11789790" cy="308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307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210" y="365125"/>
            <a:ext cx="1095159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VR-Based Training Environment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210" y="1806771"/>
            <a:ext cx="11387580" cy="4351338"/>
          </a:xfrm>
        </p:spPr>
        <p:txBody>
          <a:bodyPr>
            <a:normAutofit/>
          </a:bodyPr>
          <a:lstStyle/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2. Module 1: Oil Sampling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(1) Close the inlet valve.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(2) Lock the tank.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(3) Place a sampling bottle under the tap.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(4) Open tap.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(5) Close tap and clean.</a:t>
            </a:r>
          </a:p>
          <a:p>
            <a:pPr marL="0" lvl="1" indent="0" fontAlgn="auto">
              <a:lnSpc>
                <a:spcPct val="150000"/>
              </a:lnSpc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6" name="图片 5" descr="图形用户界面, 图示&#10;&#10;描述已自动生成">
            <a:extLst>
              <a:ext uri="{FF2B5EF4-FFF2-40B4-BE49-F238E27FC236}">
                <a16:creationId xmlns:a16="http://schemas.microsoft.com/office/drawing/2014/main" id="{B53BA977-B3F1-4AE0-86FE-2D1E327CD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916" y="2276570"/>
            <a:ext cx="6231804" cy="341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13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210" y="365125"/>
            <a:ext cx="1095159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VR-Based Training Environment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210" y="1806771"/>
            <a:ext cx="11387580" cy="4351338"/>
          </a:xfrm>
        </p:spPr>
        <p:txBody>
          <a:bodyPr>
            <a:normAutofit/>
          </a:bodyPr>
          <a:lstStyle/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3. Module 2: Confined Space Inspection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(1) Close the inlet valve.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(2) Switched off sensor power.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(3) Touch the ladder.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(4) Climb to the top of tank.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(5) Enter the tank.</a:t>
            </a:r>
          </a:p>
          <a:p>
            <a:pPr marL="0" lvl="1" indent="0" fontAlgn="auto">
              <a:lnSpc>
                <a:spcPct val="150000"/>
              </a:lnSpc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8" name="图片 7" descr="图片包含 小, 绿色, 长凳, 男人&#10;&#10;描述已自动生成">
            <a:extLst>
              <a:ext uri="{FF2B5EF4-FFF2-40B4-BE49-F238E27FC236}">
                <a16:creationId xmlns:a16="http://schemas.microsoft.com/office/drawing/2014/main" id="{CF554096-8230-4ABB-BD04-BCBB2C9A6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271" y="1806771"/>
            <a:ext cx="3162047" cy="1902234"/>
          </a:xfrm>
          <a:prstGeom prst="rect">
            <a:avLst/>
          </a:prstGeom>
        </p:spPr>
      </p:pic>
      <p:pic>
        <p:nvPicPr>
          <p:cNvPr id="10" name="图片 9" descr="人的照片上写着字&#10;&#10;低可信度描述已自动生成">
            <a:extLst>
              <a:ext uri="{FF2B5EF4-FFF2-40B4-BE49-F238E27FC236}">
                <a16:creationId xmlns:a16="http://schemas.microsoft.com/office/drawing/2014/main" id="{D6E8093E-2436-4672-A2DD-4834710AC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783" y="3901159"/>
            <a:ext cx="3027535" cy="171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161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210" y="365125"/>
            <a:ext cx="1095159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VR-Based Training Environment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210" y="1806771"/>
            <a:ext cx="11387580" cy="4351338"/>
          </a:xfrm>
        </p:spPr>
        <p:txBody>
          <a:bodyPr>
            <a:normAutofit/>
          </a:bodyPr>
          <a:lstStyle/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4. Module 3: Pipeline Valve Rotation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(1) Rotate the valve in clockwise direction for at least 30 turns using the controller.</a:t>
            </a:r>
          </a:p>
          <a:p>
            <a:pPr marL="0" lvl="1" indent="0" fontAlgn="auto">
              <a:lnSpc>
                <a:spcPct val="150000"/>
              </a:lnSpc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5" name="图片 4" descr="地上的玩具&#10;&#10;低可信度描述已自动生成">
            <a:extLst>
              <a:ext uri="{FF2B5EF4-FFF2-40B4-BE49-F238E27FC236}">
                <a16:creationId xmlns:a16="http://schemas.microsoft.com/office/drawing/2014/main" id="{ABF00B55-7AEF-4323-BD0E-24506104A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1" y="3697060"/>
            <a:ext cx="7476628" cy="219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408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688</Words>
  <Application>Microsoft Office PowerPoint</Application>
  <PresentationFormat>宽屏</PresentationFormat>
  <Paragraphs>68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等线</vt:lpstr>
      <vt:lpstr>等线 Light</vt:lpstr>
      <vt:lpstr>宋体</vt:lpstr>
      <vt:lpstr>Arial</vt:lpstr>
      <vt:lpstr>Times New Roman</vt:lpstr>
      <vt:lpstr>Office 主题​​</vt:lpstr>
      <vt:lpstr>进展汇报</vt:lpstr>
      <vt:lpstr>本周进展</vt:lpstr>
      <vt:lpstr>Workplace Mental State Monitoring during VR-Based Training for Offshore Environment</vt:lpstr>
      <vt:lpstr>Introduction</vt:lpstr>
      <vt:lpstr>Introduction</vt:lpstr>
      <vt:lpstr>VR-Based Training Environment</vt:lpstr>
      <vt:lpstr>VR-Based Training Environment</vt:lpstr>
      <vt:lpstr>VR-Based Training Environment</vt:lpstr>
      <vt:lpstr>VR-Based Training Environment</vt:lpstr>
      <vt:lpstr>VR-Based Training Environment</vt:lpstr>
      <vt:lpstr> Mental State Monitoring during VR Training</vt:lpstr>
      <vt:lpstr> Mental State Monitoring during VR Training</vt:lpstr>
      <vt:lpstr>Results</vt:lpstr>
      <vt:lpstr>Results</vt:lpstr>
      <vt:lpstr>Results</vt:lpstr>
      <vt:lpstr>Results</vt:lpstr>
      <vt:lpstr>PowerPoint 演示文稿</vt:lpstr>
      <vt:lpstr>Discussion</vt:lpstr>
      <vt:lpstr>Conclusions</vt:lpstr>
      <vt:lpstr>下周计划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进展汇报</dc:title>
  <dc:creator>981090121@qq.com</dc:creator>
  <cp:lastModifiedBy>陈 舒玮</cp:lastModifiedBy>
  <cp:revision>1758</cp:revision>
  <dcterms:created xsi:type="dcterms:W3CDTF">2020-02-06T08:30:00Z</dcterms:created>
  <dcterms:modified xsi:type="dcterms:W3CDTF">2021-10-07T08:07:05Z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2052-11.1.0.10359</vt:lpwstr>
  </property>
  <property fmtid="{D5CDD505-2E9C-101B-9397-08002B2CF9AE}" pid="3" name="ICV">
    <vt:lpwstr>82A2712292434675A58FB29D46A74B40</vt:lpwstr>
  </property>
</Properties>
</file>