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327" r:id="rId4"/>
    <p:sldId id="384" r:id="rId5"/>
    <p:sldId id="373" r:id="rId6"/>
    <p:sldId id="372" r:id="rId7"/>
    <p:sldId id="385" r:id="rId8"/>
    <p:sldId id="386" r:id="rId9"/>
    <p:sldId id="387" r:id="rId10"/>
    <p:sldId id="388" r:id="rId11"/>
    <p:sldId id="383" r:id="rId12"/>
    <p:sldId id="381" r:id="rId13"/>
    <p:sldId id="389" r:id="rId14"/>
    <p:sldId id="390" r:id="rId15"/>
    <p:sldId id="391" r:id="rId16"/>
    <p:sldId id="392" r:id="rId17"/>
    <p:sldId id="330" r:id="rId18"/>
    <p:sldId id="379" r:id="rId19"/>
    <p:sldId id="393" r:id="rId20"/>
    <p:sldId id="394" r:id="rId21"/>
    <p:sldId id="382" r:id="rId22"/>
    <p:sldId id="30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5256" autoAdjust="0"/>
  </p:normalViewPr>
  <p:slideViewPr>
    <p:cSldViewPr snapToGrid="0">
      <p:cViewPr varScale="1">
        <p:scale>
          <a:sx n="87" d="100"/>
          <a:sy n="87" d="100"/>
        </p:scale>
        <p:origin x="81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1672-C01D-4C40-A6ED-7C0430329B94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training in an everyday-like virtual reality enhances visual-spatial memory capacities in stroke survivors with visual field defects</a:t>
            </a: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in Stroke Rehabilitation 2020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Factor: 3.407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Materials and Methods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Outcome Measurements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(1) Correctly bought products, the shopping time (in seconds) and the covered distance (in meters).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(2) 30-min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ReyOsterrieth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Complex-Figure (ROCF) for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visuoconstruction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67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7D039FA-ADCB-439B-86F0-3B9B9BDCA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677" y="701168"/>
            <a:ext cx="8544645" cy="54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5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Materials and Methods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Outcome Measurements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(3) Taylor Complex Figure Test (TCFT) for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visuoconstruction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(4) Test of Attentional Performance (TAP) for attentional functions as alertness and visual scanning: To press a button as quickly as possible in reaction to a cross on the monitor.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(5) Digit Span task [forward and backward] of Wechsler Memory Scale-Revised (WMS-R) for verbal short term and working memory.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(6)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Corsi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blocktapping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test for nonverbal short term and working memory.</a:t>
            </a:r>
          </a:p>
        </p:txBody>
      </p:sp>
    </p:spTree>
    <p:extLst>
      <p:ext uri="{BB962C8B-B14F-4D97-AF65-F5344CB8AC3E}">
        <p14:creationId xmlns:p14="http://schemas.microsoft.com/office/powerpoint/2010/main" val="53648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02D001E-4A0A-4ED1-B932-B9F4BE30D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628" y="291230"/>
            <a:ext cx="8216744" cy="627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0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Materials and Methods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Outcome Measurements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(7) Regensburg Word Fluency Test (RWT) for executive functions as phonematic verbal fluency and cognitive flexibility: Generate as many words as possible in 1 min beginning with predefined or changing initial letters.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(8) Bergen Right-Left Discrimination Test (BRLD) for visual-spatial abilities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(a) BRLD-A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(b) BRLD-B</a:t>
            </a:r>
          </a:p>
        </p:txBody>
      </p:sp>
    </p:spTree>
    <p:extLst>
      <p:ext uri="{BB962C8B-B14F-4D97-AF65-F5344CB8AC3E}">
        <p14:creationId xmlns:p14="http://schemas.microsoft.com/office/powerpoint/2010/main" val="42168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ACC1FFF-A789-4F02-B399-9E9EFAEB3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67" y="236577"/>
            <a:ext cx="10035666" cy="63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16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Materials and Methods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Outcome Measurements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(9) </a:t>
            </a:r>
            <a:r>
              <a:rPr lang="fr-F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Memory Assessment Clinics Questionnaire (MAC-Q) for subjective memory complaints 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主观记忆减退</a:t>
            </a:r>
            <a:r>
              <a:rPr lang="fr-F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(10)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Beck Depression Inventory (BDI-II) for severity of depressive symptoms.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6541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 patients with hemi- or quadrantanopia showed a significantly lower free verbal recall than healthy controls at the first learning trial. Both groups increased their performance across the course of the training.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The same pattern of results was evident for the amount of correctly purchased products in the VR supermarket.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Regarding walking distance in the supermarket, analyses revealed a significant decrease across the learning trials in the healthy controls. There was no significant group differences at the first and the last training trial.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	A significant reduction in shopping time across the learning trials was observed in healthy controls. In general, healthy controls required significantly lower shopping times.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70626D-4486-41B8-8447-792AD576D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39" y="446962"/>
            <a:ext cx="8804722" cy="5964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patients group showed significantly improved visual memory retrieval performances after the training.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Both groups showed a lower severity of depressive symptoms after than before training with healthy controls showing less symptoms than stroke patients with hemi- or quadrantanopia.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13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In less than 10 percent of stroke patients, one quadrant of the visual field is affected (quadrantanopia,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象限盲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Stroke patients with hemianopia 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偏盲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quadrantanopia also exhibit pronounced deficits in cognitive tasks that require intact visual or spatial processing such as visual scanning or visual memory.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There is a lack of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therapeutical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options for patients with hemianopia or quadrantanopia, so that new innovative approaches are urgently needed.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We examined the possible benefits of VR training for stroke survivors with visual field defects due to hemi- or quadrantanopia on the positive effects of VR training on cognitive functioning.	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1A612C-6B45-4708-A4A5-B7F35BF27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77" y="914894"/>
            <a:ext cx="9721846" cy="502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8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Limitations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control group for stroke patients. 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Unequal sex distribution.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quantification of visual field defects could have allowed more valid conclusions about possible training effects on visual field recovery.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6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Our study introduces an interesting novel treatment approach to improve cognitive functions relevant to daily life in stroke patients with visual field defects.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VR training can improve particularly visual-spatial skills in patients with hemianopia or quadrantanopia.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Participants 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20 stroke patients with hemi- or quadrantanopia and 20 healthy controls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Inclusion criteria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Diagnosis of hemianopia or quadrantanopia after stroke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Age ≥18 years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 Good knowledge of the German language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(d) IQ ≥85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(e) Stroke incidence within the last 6 months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(f) Infarction in the territories of the medial and posterior 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cerebral arteries as being indicated by MRI. Only lesions in these parts of the brain usually result in hem hemianopia and quadrantanopia.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Participants 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Exclusion criteria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Neglect, claustrophobia 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幽闭恐惧症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aphasia 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失语症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or other language disabilities.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Severe psychiatric 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精神病学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or other medical comorbidities 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并发症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2378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AAA88C-8FC4-46AB-BA26-8325401A5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"/>
          <a:stretch/>
        </p:blipFill>
        <p:spPr>
          <a:xfrm>
            <a:off x="1821249" y="186431"/>
            <a:ext cx="8549502" cy="40659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6C75C51-CBF9-48C2-89EC-FC11C02BCC48}"/>
              </a:ext>
            </a:extLst>
          </p:cNvPr>
          <p:cNvSpPr txBox="1"/>
          <p:nvPr/>
        </p:nvSpPr>
        <p:spPr>
          <a:xfrm>
            <a:off x="1574677" y="4487637"/>
            <a:ext cx="904264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Eighteen of the 20 patients were diagnosed with hemianopia; two patients were diagnosed with quadrantanopia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Stroke was ischemic in 18 patients, hemorrhagic in one case, and combined ischemic and hemorrhagic in another one.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 nine patients, stroke was right sided, and left-sided in 11 patients.</a:t>
            </a: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Materials and Methods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	VR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VR device: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the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OctaVis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A swivel chair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 A “throttle joystick”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Virtual environment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Medium-sized supermarket (25 m × 25 m)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More than 50,000 different products</a:t>
            </a:r>
          </a:p>
          <a:p>
            <a:pPr lvl="1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89CAAF-C24C-4D6D-AA8C-34B4A5C33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48" y="760512"/>
            <a:ext cx="9799704" cy="53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8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Materials and Methods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	VR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Training program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Learn a same shopping list (auditorily presented) and to subsequently buy the respective products of this shopping list in a VR supermarket.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Six sessions involving both learning and supermarket tasks (sessions 1–6).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 In two additional sessions, the supermarket task was accomplished with presenting a distractor list before (session 7) and without presenting a list before (session 8).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98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7697B9-DD53-42B0-B4A4-5A163A9D0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16" y="887925"/>
            <a:ext cx="11449784" cy="50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0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1026</Words>
  <Application>Microsoft Office PowerPoint</Application>
  <PresentationFormat>宽屏</PresentationFormat>
  <Paragraphs>77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宋体</vt:lpstr>
      <vt:lpstr>Arial</vt:lpstr>
      <vt:lpstr>Times New Roman</vt:lpstr>
      <vt:lpstr>Office 主题​​</vt:lpstr>
      <vt:lpstr>Cognitive training in an everyday-like virtual reality enhances visual-spatial memory capacities in stroke survivors with visual field defects  </vt:lpstr>
      <vt:lpstr>Introduction</vt:lpstr>
      <vt:lpstr>Methods </vt:lpstr>
      <vt:lpstr>Methods </vt:lpstr>
      <vt:lpstr>PowerPoint 演示文稿</vt:lpstr>
      <vt:lpstr> Materials and Methods </vt:lpstr>
      <vt:lpstr>PowerPoint 演示文稿</vt:lpstr>
      <vt:lpstr> Materials and Methods </vt:lpstr>
      <vt:lpstr>PowerPoint 演示文稿</vt:lpstr>
      <vt:lpstr> Materials and Methods </vt:lpstr>
      <vt:lpstr>PowerPoint 演示文稿</vt:lpstr>
      <vt:lpstr> Materials and Methods </vt:lpstr>
      <vt:lpstr>PowerPoint 演示文稿</vt:lpstr>
      <vt:lpstr> Materials and Methods </vt:lpstr>
      <vt:lpstr>PowerPoint 演示文稿</vt:lpstr>
      <vt:lpstr> Materials and Methods </vt:lpstr>
      <vt:lpstr> Results</vt:lpstr>
      <vt:lpstr>PowerPoint 演示文稿</vt:lpstr>
      <vt:lpstr> Results</vt:lpstr>
      <vt:lpstr>PowerPoint 演示文稿</vt:lpstr>
      <vt:lpstr> 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进展</dc:title>
  <cp:lastModifiedBy>981090121@qq.com</cp:lastModifiedBy>
  <cp:revision>214</cp:revision>
  <dcterms:created xsi:type="dcterms:W3CDTF">2020-02-14T13:51:00Z</dcterms:created>
  <dcterms:modified xsi:type="dcterms:W3CDTF">2020-07-27T10:51:17Z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