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396" r:id="rId4"/>
    <p:sldId id="327" r:id="rId5"/>
    <p:sldId id="372" r:id="rId6"/>
    <p:sldId id="371" r:id="rId7"/>
    <p:sldId id="375" r:id="rId8"/>
    <p:sldId id="374" r:id="rId9"/>
    <p:sldId id="376" r:id="rId10"/>
    <p:sldId id="330" r:id="rId11"/>
    <p:sldId id="409" r:id="rId12"/>
    <p:sldId id="379" r:id="rId13"/>
    <p:sldId id="408" r:id="rId14"/>
    <p:sldId id="380" r:id="rId15"/>
    <p:sldId id="30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66" autoAdjust="0"/>
    <p:restoredTop sz="95256" autoAdjust="0"/>
  </p:normalViewPr>
  <p:slideViewPr>
    <p:cSldViewPr snapToGrid="0">
      <p:cViewPr varScale="1">
        <p:scale>
          <a:sx n="56" d="100"/>
          <a:sy n="56" d="100"/>
        </p:scale>
        <p:origin x="9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31672-C01D-4C40-A6ED-7C0430329B94}" type="datetimeFigureOut">
              <a:rPr lang="zh-CN" altLang="en-US" smtClean="0"/>
              <a:t>2020/8/15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484B-C719-4CE4-924F-1157142FC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63901"/>
            <a:ext cx="9144000" cy="2387600"/>
          </a:xfrm>
        </p:spPr>
        <p:txBody>
          <a:bodyPr>
            <a:noAutofit/>
          </a:bodyPr>
          <a:lstStyle/>
          <a:p>
            <a:r>
              <a:rPr lang="en-US" altLang="zh-CN" sz="4000">
                <a:latin typeface="Times New Roman" panose="02020603050405020304" pitchFamily="18" charset="0"/>
                <a:cs typeface="Times New Roman" panose="02020603050405020304" pitchFamily="18" charset="0"/>
              </a:rPr>
              <a:t>Comparison of Kinect2Scratch </a:t>
            </a:r>
            <a:r>
              <a:rPr lang="en-US" altLang="zh-CN" sz="4000" dirty="0">
                <a:latin typeface="Times New Roman" panose="02020603050405020304" pitchFamily="18" charset="0"/>
                <a:cs typeface="Times New Roman" panose="02020603050405020304" pitchFamily="18" charset="0"/>
              </a:rPr>
              <a:t>game-based training and therapist-based training for the improvement of upper extremity functions of patients with chronic stroke: a randomized controlled single-blinded trial </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European Journal of Physical and Rehabilitation Medicine 2019 </a:t>
            </a:r>
          </a:p>
          <a:p>
            <a:r>
              <a:rPr lang="en-US" altLang="zh-CN" dirty="0">
                <a:latin typeface="Times New Roman" panose="02020603050405020304" pitchFamily="18" charset="0"/>
                <a:cs typeface="Times New Roman" panose="02020603050405020304" pitchFamily="18" charset="0"/>
              </a:rPr>
              <a:t>Impact Factor: 2.258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After intervention, </a:t>
            </a:r>
            <a:r>
              <a:rPr lang="en-US" altLang="zh-CN" sz="2400">
                <a:latin typeface="Times New Roman" panose="02020603050405020304" pitchFamily="18" charset="0"/>
                <a:cs typeface="Times New Roman" panose="02020603050405020304" pitchFamily="18" charset="0"/>
              </a:rPr>
              <a:t>Kinect2Scratch group showed significant improvements in FMA-UE, FMA-PROX, FMA-DIS, WMFT-TIME, MAL.</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After intervention, </a:t>
            </a:r>
            <a:r>
              <a:rPr lang="en-US" altLang="zh-CN" sz="2400" dirty="0">
                <a:latin typeface="Times New Roman" panose="02020603050405020304" pitchFamily="18" charset="0"/>
                <a:cs typeface="Times New Roman" panose="02020603050405020304" pitchFamily="18" charset="0"/>
              </a:rPr>
              <a:t>The therapist-based group only showed significant improvements in FMA-UE and FMA-PROX and WMFT-TIME.</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	At follow-up, Kinect2scratch group only showed significant improvements in FMA-UE, FMA-PROX and WMFT-TIME.</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At follow-up, therapist-based group showed significant improvements in FMA-UE and PROX and WMFT (TIME and FAS).</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5.	The level of participation was higher in the Kinect2Scratch group than in the therapist-based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Results</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	 </a:t>
            </a:r>
            <a:r>
              <a:rPr lang="en-US" altLang="zh-CN" sz="2400" dirty="0">
                <a:latin typeface="Times New Roman" panose="02020603050405020304" pitchFamily="18" charset="0"/>
                <a:cs typeface="Times New Roman" panose="02020603050405020304" pitchFamily="18" charset="0"/>
              </a:rPr>
              <a:t>The Kinect2Scratch group showed significantly higher activity counts of the affected UE compared with </a:t>
            </a:r>
            <a:r>
              <a:rPr lang="en-US" altLang="zh-CN" sz="2400">
                <a:latin typeface="Times New Roman" panose="02020603050405020304" pitchFamily="18" charset="0"/>
                <a:cs typeface="Times New Roman" panose="02020603050405020304" pitchFamily="18" charset="0"/>
              </a:rPr>
              <a:t>the therapist-based </a:t>
            </a:r>
            <a:r>
              <a:rPr lang="en-US" altLang="zh-CN" sz="2400" dirty="0">
                <a:latin typeface="Times New Roman" panose="02020603050405020304" pitchFamily="18" charset="0"/>
                <a:cs typeface="Times New Roman" panose="02020603050405020304" pitchFamily="18" charset="0"/>
              </a:rPr>
              <a:t>group (5239.33 vs. 2877.25).</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2"/>
          <a:stretch>
            <a:fillRect/>
          </a:stretch>
        </p:blipFill>
        <p:spPr>
          <a:xfrm>
            <a:off x="701675" y="709295"/>
            <a:ext cx="10788015" cy="5438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捕获"/>
          <p:cNvPicPr>
            <a:picLocks noChangeAspect="1"/>
          </p:cNvPicPr>
          <p:nvPr/>
        </p:nvPicPr>
        <p:blipFill>
          <a:blip r:embed="rId2"/>
          <a:srcRect t="1070"/>
          <a:stretch>
            <a:fillRect/>
          </a:stretch>
        </p:blipFill>
        <p:spPr>
          <a:xfrm>
            <a:off x="386715" y="847725"/>
            <a:ext cx="11418570" cy="5285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Discussion</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rPr>
              <a:t>Virtual reality may be more beneficial in improving UE function when used as an adjunct to the usual care to increase overall therapy time.  </a:t>
            </a:r>
          </a:p>
          <a:p>
            <a:r>
              <a:rPr lang="en-US" altLang="zh-CN" sz="2400" dirty="0">
                <a:latin typeface="Times New Roman" panose="02020603050405020304" pitchFamily="18" charset="0"/>
                <a:cs typeface="Times New Roman" panose="02020603050405020304" pitchFamily="18" charset="0"/>
              </a:rPr>
              <a:t>2.	Our study found that the amount of movement of the affected UE in the Kinect2Scratch group was nearly twice the amount in the therapist-based therapy. However, this did not translate into significantly greater improvement of UE function.</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	</a:t>
            </a:r>
            <a:r>
              <a:rPr lang="en-US" altLang="zh-CN" sz="2400" dirty="0">
                <a:latin typeface="Times New Roman" panose="02020603050405020304" pitchFamily="18" charset="0"/>
                <a:cs typeface="Times New Roman" panose="02020603050405020304" pitchFamily="18" charset="0"/>
                <a:sym typeface="+mn-ea"/>
              </a:rPr>
              <a:t>The total dose (12 hours of training) may not be adequate, a longer intervention period may potentially provide a different result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The two groups underwent only 30 minutes of different trainings during each 75-minute session. The relatively short duration of training may be another reason why between-group differences were not seen.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838200" y="1816747"/>
            <a:ext cx="10515600" cy="4351338"/>
          </a:xfrm>
        </p:spPr>
        <p:txBody>
          <a:bodyPr>
            <a:normAutofit/>
          </a:bodyPr>
          <a:lstStyle/>
          <a:p>
            <a:r>
              <a:rPr lang="en-US" altLang="zh-CN" sz="2400" dirty="0">
                <a:latin typeface="Times New Roman" panose="02020603050405020304" pitchFamily="18" charset="0"/>
                <a:cs typeface="Times New Roman" panose="02020603050405020304" pitchFamily="18" charset="0"/>
              </a:rPr>
              <a:t>1.	Kinect2Scratch game therapy is a feasible intervention, well-accepted by patients with chronic hemiplegic stroke.</a:t>
            </a:r>
          </a:p>
          <a:p>
            <a:r>
              <a:rPr lang="en-US" altLang="zh-CN" sz="2400" dirty="0">
                <a:latin typeface="Times New Roman" panose="02020603050405020304" pitchFamily="18" charset="0"/>
                <a:cs typeface="Times New Roman" panose="02020603050405020304" pitchFamily="18" charset="0"/>
              </a:rPr>
              <a:t>2.	</a:t>
            </a:r>
            <a:r>
              <a:rPr lang="en-US" altLang="zh-CN" sz="2400" dirty="0">
                <a:latin typeface="Times New Roman" panose="02020603050405020304" pitchFamily="18" charset="0"/>
                <a:cs typeface="Times New Roman" panose="02020603050405020304" pitchFamily="18" charset="0"/>
                <a:sym typeface="+mn-ea"/>
              </a:rPr>
              <a:t>The use of Kinect2Scratch games may serve as a complementary strategy to conventional therapy to decrease the therapists’ workload.</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Approximately 70% of the patients in the acute post-stroke phase experience some upper extremities (UE) disability.</a:t>
            </a:r>
          </a:p>
          <a:p>
            <a:r>
              <a:rPr lang="en-US" altLang="zh-CN" sz="2400" dirty="0">
                <a:latin typeface="Times New Roman" panose="02020603050405020304" pitchFamily="18" charset="0"/>
                <a:cs typeface="Times New Roman" panose="02020603050405020304" pitchFamily="18" charset="0"/>
              </a:rPr>
              <a:t>2.	High intensity repetitive task training has the greatest benefits to improve UE function but requires extensive guidance from the therapist to deliver treatment, which is both costly and time consuming for the therapists.</a:t>
            </a:r>
          </a:p>
          <a:p>
            <a:r>
              <a:rPr lang="en-US" altLang="zh-CN" sz="2400" dirty="0">
                <a:latin typeface="Times New Roman" panose="02020603050405020304" pitchFamily="18" charset="0"/>
                <a:cs typeface="Times New Roman" panose="02020603050405020304" pitchFamily="18" charset="0"/>
              </a:rPr>
              <a:t>3.	MIT’s Scratch is a software that is widely used by learner game-developers to develop games. </a:t>
            </a:r>
          </a:p>
          <a:p>
            <a:r>
              <a:rPr lang="en-US" altLang="zh-CN" sz="2400" dirty="0">
                <a:latin typeface="Times New Roman" panose="02020603050405020304" pitchFamily="18" charset="0"/>
                <a:cs typeface="Times New Roman" panose="02020603050405020304" pitchFamily="18" charset="0"/>
              </a:rPr>
              <a:t>4.	Howell developed Kinect2Scratch, which allows body tracking data to be transferred from the Kinect sensor to scratch.	</a:t>
            </a:r>
          </a:p>
          <a:p>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5.	The aims of this study:</a:t>
            </a:r>
          </a:p>
          <a:p>
            <a:pPr lvl="1"/>
            <a:r>
              <a:rPr lang="en-US" altLang="zh-CN" sz="2000" dirty="0">
                <a:latin typeface="Times New Roman" panose="02020603050405020304" pitchFamily="18" charset="0"/>
                <a:cs typeface="Times New Roman" panose="02020603050405020304" pitchFamily="18" charset="0"/>
              </a:rPr>
              <a:t>(a) To develop Kinect2Scratch games to train UE function for patients with chronic hemiplegic stroke.</a:t>
            </a:r>
          </a:p>
          <a:p>
            <a:pPr lvl="1"/>
            <a:r>
              <a:rPr lang="en-US" altLang="zh-CN" sz="2000" dirty="0">
                <a:latin typeface="Times New Roman" panose="02020603050405020304" pitchFamily="18" charset="0"/>
                <a:cs typeface="Times New Roman" panose="02020603050405020304" pitchFamily="18" charset="0"/>
              </a:rPr>
              <a:t>(b) To compare the effects of Kinect2Scratch games training with equal length sessions of therapist-based training.</a:t>
            </a:r>
          </a:p>
          <a:p>
            <a:pPr lvl="1"/>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Materials and Methods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Game development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Kinect V1</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Kinect2Scratch, Scratch 2.0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 8 games (6 unimanual and 2 bimanual)</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Whack-a-mole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Harvest carrots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(c) Picking apples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(d) Bowling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(e) Alien attack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(f) Hungry shark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(g) Hungry ant </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(h) Boxing </a:t>
            </a:r>
          </a:p>
        </p:txBody>
      </p:sp>
      <p:pic>
        <p:nvPicPr>
          <p:cNvPr id="4" name="图片 3" descr="捕获"/>
          <p:cNvPicPr>
            <a:picLocks noChangeAspect="1"/>
          </p:cNvPicPr>
          <p:nvPr/>
        </p:nvPicPr>
        <p:blipFill>
          <a:blip r:embed="rId2"/>
          <a:srcRect t="2111" r="50558"/>
          <a:stretch>
            <a:fillRect/>
          </a:stretch>
        </p:blipFill>
        <p:spPr>
          <a:xfrm>
            <a:off x="6279515" y="1235710"/>
            <a:ext cx="4841240" cy="2797175"/>
          </a:xfrm>
          <a:prstGeom prst="rect">
            <a:avLst/>
          </a:prstGeom>
        </p:spPr>
      </p:pic>
      <p:pic>
        <p:nvPicPr>
          <p:cNvPr id="5" name="图片 4" descr="捕获"/>
          <p:cNvPicPr>
            <a:picLocks noChangeAspect="1"/>
          </p:cNvPicPr>
          <p:nvPr/>
        </p:nvPicPr>
        <p:blipFill>
          <a:blip r:embed="rId2"/>
          <a:srcRect l="49851" b="1800"/>
          <a:stretch>
            <a:fillRect/>
          </a:stretch>
        </p:blipFill>
        <p:spPr>
          <a:xfrm>
            <a:off x="6279515" y="4000500"/>
            <a:ext cx="4910455" cy="28060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Materials and Methods </a:t>
            </a:r>
          </a:p>
        </p:txBody>
      </p:sp>
      <p:sp>
        <p:nvSpPr>
          <p:cNvPr id="3" name="内容占位符 2"/>
          <p:cNvSpPr>
            <a:spLocks noGrp="1"/>
          </p:cNvSpPr>
          <p:nvPr>
            <p:ph idx="1"/>
          </p:nvPr>
        </p:nvSpPr>
        <p:spPr/>
        <p:txBody>
          <a:bodyPr>
            <a:normAutofit lnSpcReduction="10000"/>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Participants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Inclusion criteria</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Both a clinical and imaging-based diagnosis of a unilateral stroke</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 More than 6 months prior to the trial</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Having active movement of the affected proximal UE</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 Mini-Mental State Examination Score &gt; 20</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 Age&gt;18</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Exclusion criteria </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Bilateral hemispheric or cerebellar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小脑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lesions</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 </a:t>
            </a:r>
            <a:r>
              <a:rPr lang="en-US" sz="2000" dirty="0">
                <a:latin typeface="Times New Roman" panose="02020603050405020304" pitchFamily="18" charset="0"/>
                <a:ea typeface="宋体" panose="02010600030101010101" pitchFamily="2" charset="-122"/>
                <a:cs typeface="Times New Roman" panose="02020603050405020304" pitchFamily="18" charset="0"/>
              </a:rPr>
              <a:t>S</a:t>
            </a:r>
            <a:r>
              <a:rPr altLang="zh-CN" sz="2000" dirty="0">
                <a:latin typeface="Times New Roman" panose="02020603050405020304" pitchFamily="18" charset="0"/>
                <a:ea typeface="宋体" panose="02010600030101010101" pitchFamily="2" charset="-122"/>
                <a:cs typeface="Times New Roman" panose="02020603050405020304" pitchFamily="18" charset="0"/>
              </a:rPr>
              <a:t>evere aphasia </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失语症</a:t>
            </a:r>
            <a:r>
              <a:rPr lang="en-US" sz="2000" dirty="0">
                <a:latin typeface="Times New Roman" panose="02020603050405020304" pitchFamily="18" charset="0"/>
                <a:ea typeface="宋体" panose="02010600030101010101" pitchFamily="2" charset="-122"/>
                <a:cs typeface="Times New Roman" panose="02020603050405020304" pitchFamily="18" charset="0"/>
              </a:rPr>
              <a:t>)</a:t>
            </a:r>
            <a:endParaRPr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 </a:t>
            </a:r>
            <a:r>
              <a:rPr lang="en-US" sz="2000" dirty="0">
                <a:latin typeface="Times New Roman" panose="02020603050405020304" pitchFamily="18" charset="0"/>
                <a:ea typeface="宋体" panose="02010600030101010101" pitchFamily="2" charset="-122"/>
                <a:cs typeface="Times New Roman" panose="02020603050405020304" pitchFamily="18" charset="0"/>
              </a:rPr>
              <a:t>S</a:t>
            </a:r>
            <a:r>
              <a:rPr altLang="zh-CN" sz="2000" dirty="0">
                <a:latin typeface="Times New Roman" panose="02020603050405020304" pitchFamily="18" charset="0"/>
                <a:ea typeface="宋体" panose="02010600030101010101" pitchFamily="2" charset="-122"/>
                <a:cs typeface="Times New Roman" panose="02020603050405020304" pitchFamily="18" charset="0"/>
              </a:rPr>
              <a:t>ignificant visual field deficits </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 Hemineglect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Materials and Methods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Participants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A total of 33</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 Kinect2Scratch games group (n = 17)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 Therapist-based training group (n = 16)</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3.	Procedure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The participants were randomized to receive either Kinect2Scratch games or therapist-based training for 30 minutes, with 2 or 3 sessions per week, resulting in 24 sessions over 3 months.</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All participants also received training for activity of daily living for 15 minutes and conventional hand function training for 30 minutes.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2"/>
          <a:stretch>
            <a:fillRect/>
          </a:stretch>
        </p:blipFill>
        <p:spPr>
          <a:xfrm>
            <a:off x="2805430" y="414655"/>
            <a:ext cx="6580505" cy="6028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Materials and Methods </a:t>
            </a: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	Kinect2Scratch games group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(1) T</a:t>
            </a:r>
            <a:r>
              <a:rPr sz="2000" dirty="0">
                <a:latin typeface="Times New Roman" panose="02020603050405020304" pitchFamily="18" charset="0"/>
                <a:ea typeface="宋体" panose="02010600030101010101" pitchFamily="2" charset="-122"/>
                <a:cs typeface="Times New Roman" panose="02020603050405020304" pitchFamily="18" charset="0"/>
                <a:sym typeface="+mn-ea"/>
              </a:rPr>
              <a:t>he participants in the Kinect2scratch group were presented with 3-4 games per training session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The supervised occupational therapist chose the games and adjusted the levels of difficulty according to the ability and needs of each participant. </a:t>
            </a:r>
          </a:p>
          <a:p>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5.	Therapist-based training group </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Patients received specific training for the UE consisting of single joint (shoulder, elbow, forearm) or a combination of multi-joints (such as combining shoulder and elbow).</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Each training program was personalized to suit the ability and needs of participants.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 Materials and Methods </a:t>
            </a:r>
          </a:p>
        </p:txBody>
      </p:sp>
      <p:sp>
        <p:nvSpPr>
          <p:cNvPr id="3" name="内容占位符 2"/>
          <p:cNvSpPr>
            <a:spLocks noGrp="1"/>
          </p:cNvSpPr>
          <p:nvPr>
            <p:ph idx="1"/>
          </p:nvPr>
        </p:nvSpPr>
        <p:spPr>
          <a:xfrm>
            <a:off x="838200" y="1825625"/>
            <a:ext cx="10515600" cy="4827905"/>
          </a:xfrm>
        </p:spPr>
        <p:txBody>
          <a:bodyPr>
            <a:normAutofit fontScale="97500" lnSpcReduction="10000"/>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6.	Outcome Measurements</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Fugl-Meyer Assessment UE (FMA-UE)</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(a) FMA-PROX (shoulder, elbow, and forearm)</a:t>
            </a:r>
          </a:p>
          <a:p>
            <a:pPr lvl="2"/>
            <a:r>
              <a:rPr lang="en-US" altLang="zh-CN" dirty="0">
                <a:latin typeface="Times New Roman" panose="02020603050405020304" pitchFamily="18" charset="0"/>
                <a:ea typeface="宋体" panose="02010600030101010101" pitchFamily="2" charset="-122"/>
                <a:cs typeface="Times New Roman" panose="02020603050405020304" pitchFamily="18" charset="0"/>
              </a:rPr>
              <a:t>(b) FMA-DIS (wrist and hand)</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(2) Wolf Motor Function Test (WMFT)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 WMFT-TIME (performance time)</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 WMFT-FAS (functional ability scale)</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(3) Motor Activity Log (MAL)</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 MAL-AOU (affected hand)</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 MAL-QOM (quality of movement)</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(4) Pittsburgh Participation Scale (PPS) for degree of the participant’s engagement</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(5) ActiLife 6 software</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 Amount of the affected UE movement</a:t>
            </a:r>
          </a:p>
          <a:p>
            <a:pPr lvl="2"/>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(b) Total Activity Counts (TAC)</a:t>
            </a:r>
          </a:p>
          <a:p>
            <a:pPr lvl="1"/>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(6) Adverse events </a:t>
            </a:r>
          </a:p>
          <a:p>
            <a:pPr lvl="2"/>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2"/>
            <a:endParaRPr lang="en-US" altLang="zh-CN" sz="1665"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1023</Words>
  <Application>Microsoft Office PowerPoint</Application>
  <PresentationFormat>宽屏</PresentationFormat>
  <Paragraphs>87</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Times New Roman</vt:lpstr>
      <vt:lpstr>Office 主题​​</vt:lpstr>
      <vt:lpstr>Comparison of Kinect2Scratch game-based training and therapist-based training for the improvement of upper extremity functions of patients with chronic stroke: a randomized controlled single-blinded trial   </vt:lpstr>
      <vt:lpstr>Introduction</vt:lpstr>
      <vt:lpstr>Introduction</vt:lpstr>
      <vt:lpstr>Materials and Methods </vt:lpstr>
      <vt:lpstr> Materials and Methods </vt:lpstr>
      <vt:lpstr> Materials and Methods </vt:lpstr>
      <vt:lpstr>PowerPoint 演示文稿</vt:lpstr>
      <vt:lpstr> Materials and Methods </vt:lpstr>
      <vt:lpstr> Materials and Methods </vt:lpstr>
      <vt:lpstr> Results</vt:lpstr>
      <vt:lpstr> Results</vt:lpstr>
      <vt:lpstr>PowerPoint 演示文稿</vt:lpstr>
      <vt:lpstr>PowerPoint 演示文稿</vt:lpstr>
      <vt:lpstr>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 A Low-Cost, Virtual Reality Brain-Computer Interface for Severe Stroke Upper Limb Motor Recovery</dc:title>
  <dc:creator>981090121@qq.com</dc:creator>
  <cp:lastModifiedBy>981090121@qq.com</cp:lastModifiedBy>
  <cp:revision>1796</cp:revision>
  <dcterms:created xsi:type="dcterms:W3CDTF">2020-02-14T13:51:00Z</dcterms:created>
  <dcterms:modified xsi:type="dcterms:W3CDTF">2020-08-15T12:08:32Z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