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357" r:id="rId2"/>
    <p:sldId id="358" r:id="rId3"/>
    <p:sldId id="360" r:id="rId4"/>
    <p:sldId id="386" r:id="rId5"/>
    <p:sldId id="382" r:id="rId6"/>
    <p:sldId id="380" r:id="rId7"/>
    <p:sldId id="381" r:id="rId8"/>
    <p:sldId id="383" r:id="rId9"/>
    <p:sldId id="384" r:id="rId10"/>
    <p:sldId id="385" r:id="rId11"/>
    <p:sldId id="34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24" autoAdjust="0"/>
  </p:normalViewPr>
  <p:slideViewPr>
    <p:cSldViewPr snapToGrid="0">
      <p:cViewPr varScale="1">
        <p:scale>
          <a:sx n="82" d="100"/>
          <a:sy n="82" d="100"/>
        </p:scale>
        <p:origin x="73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AB4F2-33EA-4871-9B9D-4FEB22A2D4CA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362CC-148B-445C-B291-3A65E9937E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D04BE-01F3-4B18-BA1B-26AD115C3BC4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80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CFA10-CBB1-43E2-B9D5-30392500232E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6589" y="1080106"/>
            <a:ext cx="9338821" cy="2387600"/>
          </a:xfrm>
        </p:spPr>
        <p:txBody>
          <a:bodyPr>
            <a:normAutofit fontScale="90000"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Developing an automated VR cognitive</a:t>
            </a:r>
            <a:br>
              <a:rPr lang="en-US" altLang="zh-CN" sz="4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4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treatment for psychosis: </a:t>
            </a:r>
            <a:r>
              <a:rPr lang="en-US" altLang="zh-CN" sz="4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gameChange</a:t>
            </a:r>
            <a:r>
              <a:rPr lang="en-US" altLang="zh-CN" sz="4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VR</a:t>
            </a:r>
            <a:br>
              <a:rPr lang="en-US" altLang="zh-CN" sz="4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4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therapy</a:t>
            </a:r>
            <a:endParaRPr lang="zh-CN" sz="4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Journal of Behavioral and Cognitive Therapy 2020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中科院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SCI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医学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区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116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Experiments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0" y="1806771"/>
            <a:ext cx="11387580" cy="4351338"/>
          </a:xfrm>
        </p:spPr>
        <p:txBody>
          <a:bodyPr>
            <a:normAutofit/>
          </a:bodyPr>
          <a:lstStyle/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 Controlled trial: 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(1) 432 patients with psychosis who are anxious going into everyday situations.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(2) VR therapy and usual care.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(3) The trial will be completed in January 2021.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(4) www.gamechangevr.com.</a:t>
            </a:r>
          </a:p>
          <a:p>
            <a:pPr marL="0" lvl="1" indent="0" fontAlgn="auto">
              <a:lnSpc>
                <a:spcPct val="150000"/>
              </a:lnSpc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lnSpc>
                <a:spcPct val="150000"/>
              </a:lnSpc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6834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下周计划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 fontAlgn="auto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写毕业论文。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lvl="1" indent="-457200" fontAlgn="auto">
              <a:lnSpc>
                <a:spcPct val="150000"/>
              </a:lnSpc>
              <a:buAutoNum type="arabicPeriod"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阅读一篇论文。</a:t>
            </a:r>
            <a:endParaRPr 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Introduction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0" y="1806771"/>
            <a:ext cx="11211613" cy="4351338"/>
          </a:xfrm>
        </p:spPr>
        <p:txBody>
          <a:bodyPr>
            <a:normAutofit/>
          </a:bodyPr>
          <a:lstStyle/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1. The automation of evidence-based treatments using VR could allow services to substantially scale up the provision of effective psychological therapy.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 The overwhelming majority of the VR interventions tested to date have relied on a therapist being present to deliver the psychological techniques, greatly limiting the scalability of these treatments.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3. This paper describes the development process for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gameChange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an automated VR cognitive therapy targeting the highly prevalent anxious social avoidance in psychosis.</a:t>
            </a:r>
          </a:p>
        </p:txBody>
      </p:sp>
    </p:spTree>
    <p:extLst>
      <p:ext uri="{BB962C8B-B14F-4D97-AF65-F5344CB8AC3E}">
        <p14:creationId xmlns:p14="http://schemas.microsoft.com/office/powerpoint/2010/main" val="43938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gameChange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project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0" y="1806771"/>
            <a:ext cx="11387580" cy="4351338"/>
          </a:xfrm>
        </p:spPr>
        <p:txBody>
          <a:bodyPr>
            <a:normAutofit fontScale="92500" lnSpcReduction="10000"/>
          </a:bodyPr>
          <a:lstStyle/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1. Four main objectives: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(1) To develop a powerful VR treatment.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(2) To identify the barriers and facilitators for the implementation of the VR therapy and produce an implementation plan.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(3) To conduct a multisite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randomised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controlled trial testing the clinical effectiveness and cost effectiveness of the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gameChange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VR therapy.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(4) To create a commissioning case and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commercialisation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plan to enable the rolling out of this intervention across the UK’s National Health Service.</a:t>
            </a:r>
          </a:p>
          <a:p>
            <a:pPr marL="0" lvl="1" indent="0" fontAlgn="auto">
              <a:lnSpc>
                <a:spcPct val="150000"/>
              </a:lnSpc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057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&#10;&#10;描述已自动生成">
            <a:extLst>
              <a:ext uri="{FF2B5EF4-FFF2-40B4-BE49-F238E27FC236}">
                <a16:creationId xmlns:a16="http://schemas.microsoft.com/office/drawing/2014/main" id="{823B8E7E-F30C-4AE9-AD35-5A8293433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9" y="1023877"/>
            <a:ext cx="11964141" cy="481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5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gameChange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project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0" y="1806771"/>
            <a:ext cx="11387580" cy="4351338"/>
          </a:xfrm>
        </p:spPr>
        <p:txBody>
          <a:bodyPr>
            <a:normAutofit/>
          </a:bodyPr>
          <a:lstStyle/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 Design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(1) In total 53 people with psychosis experience contributed to the design of the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gameChange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therapy.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(2) Lived Experience Advisory Panel (LEAP) was set up consisting of ten people with lived experience of psychosis.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(3) Software development was carried out by Oxford VR.</a:t>
            </a:r>
          </a:p>
        </p:txBody>
      </p:sp>
    </p:spTree>
    <p:extLst>
      <p:ext uri="{BB962C8B-B14F-4D97-AF65-F5344CB8AC3E}">
        <p14:creationId xmlns:p14="http://schemas.microsoft.com/office/powerpoint/2010/main" val="153873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gameChange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project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0" y="1806771"/>
            <a:ext cx="11387580" cy="4351338"/>
          </a:xfrm>
        </p:spPr>
        <p:txBody>
          <a:bodyPr>
            <a:normAutofit/>
          </a:bodyPr>
          <a:lstStyle/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3. VR coach: Patients are asked to rate their confidence in managing everyday situations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before selecting the scenario they wish to try.</a:t>
            </a:r>
          </a:p>
          <a:p>
            <a:pPr marL="457200" lvl="1" indent="-457200" fontAlgn="auto">
              <a:lnSpc>
                <a:spcPct val="150000"/>
              </a:lnSpc>
              <a:buAutoNum type="arabicPeriod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7" name="图片 6" descr="图片包含 室内, 建筑, 椅子, 房间&#10;&#10;描述已自动生成">
            <a:extLst>
              <a:ext uri="{FF2B5EF4-FFF2-40B4-BE49-F238E27FC236}">
                <a16:creationId xmlns:a16="http://schemas.microsoft.com/office/drawing/2014/main" id="{12447405-CFD6-469C-9F35-2848EABF8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589" y="3163052"/>
            <a:ext cx="5264822" cy="369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gameChange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project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0" y="1806771"/>
            <a:ext cx="11387580" cy="4351338"/>
          </a:xfrm>
        </p:spPr>
        <p:txBody>
          <a:bodyPr>
            <a:normAutofit fontScale="92500" lnSpcReduction="10000"/>
          </a:bodyPr>
          <a:lstStyle/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4. Scenarios: patients have to carry out key tasks such as ordering a drink, finding items in shop or calling across a room to someone.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(1) Street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(2) Bus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(3) Cafe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(4) Doctor’s waiting room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(5) Corner shop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(6) Pub</a:t>
            </a:r>
          </a:p>
        </p:txBody>
      </p:sp>
      <p:pic>
        <p:nvPicPr>
          <p:cNvPr id="5" name="图片 4" descr="许多照片放在一起&#10;&#10;描述已自动生成">
            <a:extLst>
              <a:ext uri="{FF2B5EF4-FFF2-40B4-BE49-F238E27FC236}">
                <a16:creationId xmlns:a16="http://schemas.microsoft.com/office/drawing/2014/main" id="{BFE725C1-9425-4007-81E0-0F9227B75E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" t="2323" r="4636"/>
          <a:stretch/>
        </p:blipFill>
        <p:spPr>
          <a:xfrm>
            <a:off x="6730739" y="2648932"/>
            <a:ext cx="4739483" cy="403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91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7720121F-7FB6-476D-BDA3-329A815AB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73" y="570336"/>
            <a:ext cx="10332253" cy="4190185"/>
          </a:xfrm>
          <a:prstGeom prst="rect">
            <a:avLst/>
          </a:prstGeom>
        </p:spPr>
      </p:pic>
      <p:pic>
        <p:nvPicPr>
          <p:cNvPr id="6" name="图片 5" descr="图片包含 图表&#10;&#10;描述已自动生成">
            <a:extLst>
              <a:ext uri="{FF2B5EF4-FFF2-40B4-BE49-F238E27FC236}">
                <a16:creationId xmlns:a16="http://schemas.microsoft.com/office/drawing/2014/main" id="{C20D9C66-16B5-4587-AEF4-23BAFE1E43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6"/>
          <a:stretch/>
        </p:blipFill>
        <p:spPr>
          <a:xfrm>
            <a:off x="1566223" y="4883084"/>
            <a:ext cx="9059552" cy="16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65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Experiments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0" y="1806771"/>
            <a:ext cx="11387580" cy="4351338"/>
          </a:xfrm>
        </p:spPr>
        <p:txBody>
          <a:bodyPr>
            <a:normAutofit/>
          </a:bodyPr>
          <a:lstStyle/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1. Usability testing.</a:t>
            </a:r>
          </a:p>
          <a:p>
            <a:pPr marL="0" lvl="1" indent="0" fontAlgn="auto">
              <a:lnSpc>
                <a:spcPct val="150000"/>
              </a:lnSpc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lnSpc>
                <a:spcPct val="150000"/>
              </a:lnSpc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36A5FC-1D4D-4194-B34C-894C54EA4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894" y="2677212"/>
            <a:ext cx="7806212" cy="359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25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431</Words>
  <Application>Microsoft Office PowerPoint</Application>
  <PresentationFormat>宽屏</PresentationFormat>
  <Paragraphs>41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Times New Roman</vt:lpstr>
      <vt:lpstr>Office 主题​​</vt:lpstr>
      <vt:lpstr>Developing an automated VR cognitive treatment for psychosis: gameChange VR therapy</vt:lpstr>
      <vt:lpstr>Introduction</vt:lpstr>
      <vt:lpstr>The gameChange project</vt:lpstr>
      <vt:lpstr>PowerPoint 演示文稿</vt:lpstr>
      <vt:lpstr>The gameChange project</vt:lpstr>
      <vt:lpstr>The gameChange project</vt:lpstr>
      <vt:lpstr>The gameChange project</vt:lpstr>
      <vt:lpstr>PowerPoint 演示文稿</vt:lpstr>
      <vt:lpstr>Experiments</vt:lpstr>
      <vt:lpstr>Experiments</vt:lpstr>
      <vt:lpstr>下周计划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进展汇报</dc:title>
  <dc:creator>981090121@qq.com</dc:creator>
  <cp:lastModifiedBy>陈 舒玮</cp:lastModifiedBy>
  <cp:revision>1962</cp:revision>
  <dcterms:created xsi:type="dcterms:W3CDTF">2020-02-06T08:30:00Z</dcterms:created>
  <dcterms:modified xsi:type="dcterms:W3CDTF">2021-10-21T02:54:51Z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2052-11.1.0.10359</vt:lpwstr>
  </property>
  <property fmtid="{D5CDD505-2E9C-101B-9397-08002B2CF9AE}" pid="3" name="ICV">
    <vt:lpwstr>82A2712292434675A58FB29D46A74B40</vt:lpwstr>
  </property>
</Properties>
</file>