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26" r:id="rId3"/>
    <p:sldId id="427" r:id="rId4"/>
    <p:sldId id="429" r:id="rId5"/>
    <p:sldId id="442" r:id="rId6"/>
    <p:sldId id="431" r:id="rId7"/>
    <p:sldId id="432" r:id="rId8"/>
    <p:sldId id="441" r:id="rId9"/>
    <p:sldId id="443" r:id="rId10"/>
    <p:sldId id="444" r:id="rId11"/>
    <p:sldId id="445" r:id="rId12"/>
    <p:sldId id="446" r:id="rId14"/>
    <p:sldId id="434" r:id="rId15"/>
    <p:sldId id="455" r:id="rId16"/>
    <p:sldId id="456" r:id="rId17"/>
    <p:sldId id="457" r:id="rId18"/>
    <p:sldId id="435" r:id="rId19"/>
    <p:sldId id="43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CF64A93-F2B7-4183-83F6-23F49A8FE5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BA7650-015E-4C3B-B2AD-21639CA063B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64A93-F2B7-4183-83F6-23F49A8FE5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A7650-015E-4C3B-B2AD-21639CA063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sz="3200">
                <a:latin typeface="Times New Roman" panose="02020603050405020304" pitchFamily="18" charset="0"/>
                <a:cs typeface="Times New Roman" panose="02020603050405020304" pitchFamily="18" charset="0"/>
              </a:rPr>
              <a:t>The feasibility and positive effects of a customised videogame rehabilitation programme for freezing of gait and falls in Parkinson’s disease patients: a pilot study  </a:t>
            </a:r>
            <a:endParaRPr lang="zh-CN" altLang="en-US" sz="320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p>
            <a:r>
              <a:rPr lang="zh-CN" altLang="en-US">
                <a:latin typeface="Times New Roman" panose="02020603050405020304" pitchFamily="18" charset="0"/>
                <a:cs typeface="Times New Roman" panose="02020603050405020304" pitchFamily="18" charset="0"/>
              </a:rPr>
              <a:t>Journal of NeuroEngineering and Rehabilitation </a:t>
            </a:r>
            <a:r>
              <a:rPr lang="en-US" altLang="zh-CN">
                <a:latin typeface="Times New Roman" panose="02020603050405020304" pitchFamily="18" charset="0"/>
                <a:cs typeface="Times New Roman" panose="02020603050405020304" pitchFamily="18" charset="0"/>
              </a:rPr>
              <a:t>2018</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Impact Factor</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3.582</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4.	Outcome measures</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(13) Anteroposterior APAs (</a:t>
            </a:r>
            <a:r>
              <a:rPr lang="zh-CN" sz="2000" dirty="0">
                <a:latin typeface="Times New Roman" panose="02020603050405020304" pitchFamily="18" charset="0"/>
                <a:ea typeface="宋体" panose="02010600030101010101" pitchFamily="2" charset="-122"/>
                <a:cs typeface="Times New Roman" panose="02020603050405020304" pitchFamily="18" charset="0"/>
                <a:sym typeface="+mn-ea"/>
              </a:rPr>
              <a:t>重心转移距离</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(14) APAs duration (</a:t>
            </a:r>
            <a:r>
              <a:rPr lang="zh-CN" sz="2000" dirty="0">
                <a:latin typeface="Times New Roman" panose="02020603050405020304" pitchFamily="18" charset="0"/>
                <a:ea typeface="宋体" panose="02010600030101010101" pitchFamily="2" charset="-122"/>
                <a:cs typeface="Times New Roman" panose="02020603050405020304" pitchFamily="18" charset="0"/>
                <a:sym typeface="+mn-ea"/>
              </a:rPr>
              <a:t>重心转移用时</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(15) Double duration.</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(16) Step length.</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(13)~(16) were performed at inclusion (before the first training session), after the 9th and 18th           training sessions, and 3 months later</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4.	Outcome measures</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(17) Game performance.</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(18) N. of movements.</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(19) Game duration.</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algn="l">
              <a:spcBef>
                <a:spcPts val="1000"/>
              </a:spcBef>
              <a:buClrTx/>
              <a:buSzTx/>
              <a:buNone/>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(17)~(19) were performed after each session.</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Results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1.	Game duration, </a:t>
            </a: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number of movements, and </a:t>
            </a: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the game performance</a:t>
            </a: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 increased significantly between the first and 18th session.</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4" name="图片 3" descr="捕获"/>
          <p:cNvPicPr>
            <a:picLocks noChangeAspect="1"/>
          </p:cNvPicPr>
          <p:nvPr/>
        </p:nvPicPr>
        <p:blipFill>
          <a:blip r:embed="rId1"/>
          <a:stretch>
            <a:fillRect/>
          </a:stretch>
        </p:blipFill>
        <p:spPr>
          <a:xfrm>
            <a:off x="4971415" y="2541270"/>
            <a:ext cx="2248535" cy="3940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Results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2.	 General acceptability increased significantly over time, but other measurements of feasibility were stable over time.</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5" name="图片 4" descr="捕获"/>
          <p:cNvPicPr>
            <a:picLocks noChangeAspect="1"/>
          </p:cNvPicPr>
          <p:nvPr/>
        </p:nvPicPr>
        <p:blipFill>
          <a:blip r:embed="rId1"/>
          <a:stretch>
            <a:fillRect/>
          </a:stretch>
        </p:blipFill>
        <p:spPr>
          <a:xfrm>
            <a:off x="3716020" y="2680970"/>
            <a:ext cx="4759960" cy="39897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Results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3.	 After the 18th session, FOG-Q, GABS-B, ADL and  ABC scale had significant change, which did not last for 3 months.</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4" name="图片 3" descr="捕获"/>
          <p:cNvPicPr>
            <a:picLocks noChangeAspect="1"/>
          </p:cNvPicPr>
          <p:nvPr/>
        </p:nvPicPr>
        <p:blipFill>
          <a:blip r:embed="rId1"/>
          <a:stretch>
            <a:fillRect/>
          </a:stretch>
        </p:blipFill>
        <p:spPr>
          <a:xfrm>
            <a:off x="4001770" y="3130550"/>
            <a:ext cx="4187825" cy="36074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Results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4.	 The anteroposterior APAs and step length were also significantly higher after the 18th session and 3 months later, compared to baseline .</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5" name="图片 4" descr="捕获"/>
          <p:cNvPicPr>
            <a:picLocks noChangeAspect="1"/>
          </p:cNvPicPr>
          <p:nvPr/>
        </p:nvPicPr>
        <p:blipFill>
          <a:blip r:embed="rId1"/>
          <a:srcRect t="1459"/>
          <a:stretch>
            <a:fillRect/>
          </a:stretch>
        </p:blipFill>
        <p:spPr>
          <a:xfrm>
            <a:off x="3579495" y="3427730"/>
            <a:ext cx="5033010" cy="3430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sym typeface="+mn-ea"/>
              </a:rPr>
              <a:t>Discussion</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1.	Severe pneumonia (</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肺炎</a:t>
            </a: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 occurred in one patient (P02) and a deep brain stimulation generator replacement was required in two patients (P06 and P09).</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2.	Improvement in gait and balance disorders could be transferred to increase activities of daily living competence.</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3.	The fact that the benefits of videogame training dissipate over time, as reported in other physiotherapy trials in PD, confirms the need of sustained exercise training in PD.</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4.	 Limitations:</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buClrTx/>
              <a:buSzTx/>
            </a:pPr>
            <a:r>
              <a:rPr lang="en-US" sz="2055" dirty="0">
                <a:latin typeface="Times New Roman" panose="02020603050405020304" pitchFamily="18" charset="0"/>
                <a:ea typeface="宋体" panose="02010600030101010101" pitchFamily="2" charset="-122"/>
                <a:cs typeface="Times New Roman" panose="02020603050405020304" pitchFamily="18" charset="0"/>
                <a:sym typeface="+mn-ea"/>
              </a:rPr>
              <a:t>(1) Training was performed at the institute and not at home.</a:t>
            </a:r>
            <a:endParaRPr lang="en-US" sz="2055"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buClrTx/>
              <a:buSzTx/>
            </a:pPr>
            <a:r>
              <a:rPr lang="en-US" sz="2055" dirty="0">
                <a:latin typeface="Times New Roman" panose="02020603050405020304" pitchFamily="18" charset="0"/>
                <a:ea typeface="宋体" panose="02010600030101010101" pitchFamily="2" charset="-122"/>
                <a:cs typeface="Times New Roman" panose="02020603050405020304" pitchFamily="18" charset="0"/>
                <a:sym typeface="+mn-ea"/>
              </a:rPr>
              <a:t>(2) We did not specifically examine the effects of our videogame rehabilitation programme on cognition.</a:t>
            </a:r>
            <a:endParaRPr lang="en-US" sz="2055"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buClrTx/>
              <a:buSzTx/>
            </a:pPr>
            <a:endParaRPr lang="en-US" sz="2055"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Conclusion</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1.	Rehabilitation based on a customised videogame to treat gait and balance disorders of PD patients is feasible, well accepted, and may be effective.</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2.	Our study confirms the need of sustained exercise training in PD.</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sz="2400" dirty="0">
                <a:latin typeface="Times New Roman" panose="02020603050405020304" pitchFamily="18" charset="0"/>
                <a:ea typeface="宋体" panose="02010600030101010101" pitchFamily="2" charset="-122"/>
                <a:cs typeface="Times New Roman" panose="02020603050405020304" pitchFamily="18" charset="0"/>
              </a:rPr>
              <a:t>1.	Parkinson’s disease (PD) is the second most common neurodegenerative disorder and freezing of gait (FOG) and postural instability with falls occur in about 50–75% of patients.</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r>
              <a:rPr lang="en-US" sz="2400" dirty="0">
                <a:latin typeface="Times New Roman" panose="02020603050405020304" pitchFamily="18" charset="0"/>
                <a:ea typeface="宋体" panose="02010600030101010101" pitchFamily="2" charset="-122"/>
                <a:cs typeface="Times New Roman" panose="02020603050405020304" pitchFamily="18" charset="0"/>
              </a:rPr>
              <a:t>2.	Recent studies have suggested that virtual reality training produces short-term benefits on gait, balance, activities of daily living, cognition, quality of life.</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r>
              <a:rPr lang="en-US" sz="2400" dirty="0">
                <a:latin typeface="Times New Roman" panose="02020603050405020304" pitchFamily="18" charset="0"/>
                <a:ea typeface="宋体" panose="02010600030101010101" pitchFamily="2" charset="-122"/>
                <a:cs typeface="Times New Roman" panose="02020603050405020304" pitchFamily="18" charset="0"/>
              </a:rPr>
              <a:t>3.	Game allows training with an amusing and enjoyable approach, that can be performed at home with increased training frequency and/or on demand.</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r>
              <a:rPr lang="en-US" sz="2400" dirty="0">
                <a:latin typeface="Times New Roman" panose="02020603050405020304" pitchFamily="18" charset="0"/>
                <a:ea typeface="宋体" panose="02010600030101010101" pitchFamily="2" charset="-122"/>
                <a:cs typeface="Times New Roman" panose="02020603050405020304" pitchFamily="18" charset="0"/>
              </a:rPr>
              <a:t>4.	We propose a virtual reality training system to treat gait and balance disorders of PD patients according to recommended physiotherapy programmes for PD patients with high amplitude and fast movements, combined with visual and auditory cueing.</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en-US" sz="2400" dirty="0">
                <a:latin typeface="Times New Roman" panose="02020603050405020304" pitchFamily="18" charset="0"/>
                <a:ea typeface="宋体" panose="02010600030101010101" pitchFamily="2" charset="-122"/>
                <a:cs typeface="Times New Roman" panose="02020603050405020304" pitchFamily="18" charset="0"/>
              </a:rPr>
              <a:t>1.	Participants</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sz="2000" dirty="0">
                <a:latin typeface="Times New Roman" panose="02020603050405020304" pitchFamily="18" charset="0"/>
                <a:ea typeface="宋体" panose="02010600030101010101" pitchFamily="2" charset="-122"/>
                <a:cs typeface="Times New Roman" panose="02020603050405020304" pitchFamily="18" charset="0"/>
              </a:rPr>
              <a:t>(1) Between June 2015 and May 2016, ten people with PD (mean age: 64.2±6.1 years, 5F/5M).</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sz="2000" dirty="0">
                <a:latin typeface="Times New Roman" panose="02020603050405020304" pitchFamily="18" charset="0"/>
                <a:ea typeface="宋体" panose="02010600030101010101" pitchFamily="2" charset="-122"/>
                <a:cs typeface="Times New Roman" panose="02020603050405020304" pitchFamily="18" charset="0"/>
              </a:rPr>
              <a:t>(2) Inclusion criteria:</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(a) Diagnosis of PD.</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(b) Age below 71 years.</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(c) Disabling FOG and/or falls despite optimal drug treatment and subthalamic deep-brain stimulation (丘</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None/>
            </a:pPr>
            <a:r>
              <a:rPr lang="en-US" sz="1665" dirty="0">
                <a:latin typeface="Times New Roman" panose="02020603050405020304" pitchFamily="18" charset="0"/>
                <a:ea typeface="宋体" panose="02010600030101010101" pitchFamily="2" charset="-122"/>
                <a:cs typeface="Times New Roman" panose="02020603050405020304" pitchFamily="18" charset="0"/>
              </a:rPr>
              <a:t>    脑下</a:t>
            </a:r>
            <a:r>
              <a:rPr lang="zh-CN" sz="1665" dirty="0">
                <a:latin typeface="Times New Roman" panose="02020603050405020304" pitchFamily="18" charset="0"/>
                <a:ea typeface="宋体" panose="02010600030101010101" pitchFamily="2" charset="-122"/>
                <a:cs typeface="Times New Roman" panose="02020603050405020304" pitchFamily="18" charset="0"/>
              </a:rPr>
              <a:t>核</a:t>
            </a:r>
            <a:r>
              <a:rPr lang="en-US" sz="1665" dirty="0">
                <a:latin typeface="Times New Roman" panose="02020603050405020304" pitchFamily="18" charset="0"/>
                <a:ea typeface="宋体" panose="02010600030101010101" pitchFamily="2" charset="-122"/>
                <a:cs typeface="Times New Roman" panose="02020603050405020304" pitchFamily="18" charset="0"/>
              </a:rPr>
              <a:t>深部</a:t>
            </a:r>
            <a:r>
              <a:rPr lang="zh-CN" altLang="en-US" sz="1665" dirty="0">
                <a:latin typeface="Times New Roman" panose="02020603050405020304" pitchFamily="18" charset="0"/>
                <a:ea typeface="宋体" panose="02010600030101010101" pitchFamily="2" charset="-122"/>
                <a:cs typeface="Times New Roman" panose="02020603050405020304" pitchFamily="18" charset="0"/>
              </a:rPr>
              <a:t>电</a:t>
            </a:r>
            <a:r>
              <a:rPr lang="en-US" sz="1665" dirty="0">
                <a:latin typeface="Times New Roman" panose="02020603050405020304" pitchFamily="18" charset="0"/>
                <a:ea typeface="宋体" panose="02010600030101010101" pitchFamily="2" charset="-122"/>
                <a:cs typeface="Times New Roman" panose="02020603050405020304" pitchFamily="18" charset="0"/>
              </a:rPr>
              <a:t>刺激).</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sz="2000" dirty="0">
                <a:latin typeface="Times New Roman" panose="02020603050405020304" pitchFamily="18" charset="0"/>
                <a:ea typeface="宋体" panose="02010600030101010101" pitchFamily="2" charset="-122"/>
                <a:cs typeface="Times New Roman" panose="02020603050405020304" pitchFamily="18" charset="0"/>
              </a:rPr>
              <a:t>(3) Exclusion criteria:</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(a) D</a:t>
            </a:r>
            <a:r>
              <a:rPr sz="1665" dirty="0">
                <a:latin typeface="Times New Roman" panose="02020603050405020304" pitchFamily="18" charset="0"/>
                <a:ea typeface="宋体" panose="02010600030101010101" pitchFamily="2" charset="-122"/>
                <a:cs typeface="Times New Roman" panose="02020603050405020304" pitchFamily="18" charset="0"/>
              </a:rPr>
              <a:t>ementia (Mini Mental State Examination Score&lt;24)</a:t>
            </a:r>
            <a:r>
              <a:rPr lang="en-US" sz="1665" dirty="0">
                <a:latin typeface="Times New Roman" panose="02020603050405020304" pitchFamily="18" charset="0"/>
                <a:ea typeface="宋体" panose="02010600030101010101" pitchFamily="2" charset="-122"/>
                <a:cs typeface="Times New Roman" panose="02020603050405020304" pitchFamily="18" charset="0"/>
              </a:rPr>
              <a:t>.</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(b) Inability to maintain upright posture or walk independently.</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(c) Patients suffering from other pathologies affecting gait and balance.</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sz="1665" dirty="0">
                <a:latin typeface="Times New Roman" panose="02020603050405020304" pitchFamily="18" charset="0"/>
                <a:ea typeface="宋体" panose="02010600030101010101" pitchFamily="2" charset="-122"/>
                <a:cs typeface="Times New Roman" panose="02020603050405020304" pitchFamily="18" charset="0"/>
              </a:rPr>
              <a:t>(d) Severe medical conditions that prevented assessment.</a:t>
            </a:r>
            <a:endParaRPr lang="en-US" sz="1665"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捕获"/>
          <p:cNvPicPr>
            <a:picLocks noChangeAspect="1"/>
          </p:cNvPicPr>
          <p:nvPr/>
        </p:nvPicPr>
        <p:blipFill>
          <a:blip r:embed="rId1"/>
          <a:stretch>
            <a:fillRect/>
          </a:stretch>
        </p:blipFill>
        <p:spPr>
          <a:xfrm>
            <a:off x="1066800" y="1217930"/>
            <a:ext cx="10058400" cy="4422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2.	The ‘Toap run’ videogame</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 Hardware: a laptop, a high definition television screen, a Kinect camera.</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(2) Scenario: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Garden, Mine cart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and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Surfboard</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1665"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(3) How to play: Patients need to perform movements according to visual cue to collect coins and avoid obstacles. Auditory cueing consisted of rhythmic music that beats in relationship to the velocity of the avatar displacement.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捕获"/>
          <p:cNvPicPr>
            <a:picLocks noChangeAspect="1"/>
          </p:cNvPicPr>
          <p:nvPr/>
        </p:nvPicPr>
        <p:blipFill>
          <a:blip r:embed="rId1"/>
          <a:stretch>
            <a:fillRect/>
          </a:stretch>
        </p:blipFill>
        <p:spPr>
          <a:xfrm>
            <a:off x="3905250" y="66675"/>
            <a:ext cx="4381500" cy="6724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3.	Procedure</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 18 training sessions with the ‘Toap Run’ videogame over a period of 6 weeks.</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(2) The physiotherapist was instructed to increase the rhythm, number and complexity of movements to obtain a session of at least 40 min duration after the 9th session.</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(3) Clinical assessments at inclusion (before the first training session), after the 9th and 18th training sessions, and 3 months later.</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4.	Outcome measures</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 Perceived interest (4 items, with scores ranging from 4 to 28).</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(2) Perceived competence (8 items, with scores ranging from 8 to 56).</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(3) Perceived difficulty (3 items, with scores ranging from 3 to 21).</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(4) Acceptability (ranging from zero to 10).</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(5) Positive affects using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Positive and Negative Emotionality questionnaire (EPN-31)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(6) Perceived fatigue using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Piper Fatigue Revised Scale (PFRS)</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(1)~(6) was performed after the first training and once a week.</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Methods</a:t>
            </a:r>
            <a:endParaRPr lang="en-US" altLang="zh-CN" sz="4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l">
              <a:buClrTx/>
              <a:buSzTx/>
            </a:pPr>
            <a:r>
              <a:rPr lang="en-US" sz="2400" dirty="0">
                <a:latin typeface="Times New Roman" panose="02020603050405020304" pitchFamily="18" charset="0"/>
                <a:ea typeface="宋体" panose="02010600030101010101" pitchFamily="2" charset="-122"/>
                <a:cs typeface="Times New Roman" panose="02020603050405020304" pitchFamily="18" charset="0"/>
                <a:sym typeface="+mn-ea"/>
              </a:rPr>
              <a:t>4.	Outcome measures</a:t>
            </a:r>
            <a:endParaRPr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(7) Motor disability using UPDRS part III.</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(8) Gait and balance scale using GABS part-B.</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(9) FOG using FOG-Q.</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(10) Fear of falling using Activity Balance Confidence (ABC).</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(11) Activities of daily living using ADL-UPDRS part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II</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(12) Quality of life using</a:t>
            </a:r>
            <a:r>
              <a:rPr 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Summary Index of the Parkinson’s Disease Questionnaire (SIPDQ).</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gn="l">
              <a:spcBef>
                <a:spcPts val="1000"/>
              </a:spcBef>
              <a:buClrTx/>
              <a:buSzTx/>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(7)~(12)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were performed at</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inclusion (before the first training session), after the 9th and 18th training sessions, and 3 months later.</a:t>
            </a: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algn="l">
              <a:spcBef>
                <a:spcPts val="1000"/>
              </a:spcBef>
              <a:buClrTx/>
              <a:buSzTx/>
              <a:buNone/>
            </a:pPr>
            <a:endParaRPr 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5100</Words>
  <Application>WPS 演示</Application>
  <PresentationFormat>宽屏</PresentationFormat>
  <Paragraphs>129</Paragraphs>
  <Slides>17</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Times New Roman</vt:lpstr>
      <vt:lpstr>微软雅黑</vt:lpstr>
      <vt:lpstr>Arial Unicode MS</vt:lpstr>
      <vt:lpstr>等线 Light</vt:lpstr>
      <vt:lpstr>等线</vt:lpstr>
      <vt:lpstr>Calibri</vt:lpstr>
      <vt:lpstr>Office 主题​​</vt:lpstr>
      <vt:lpstr>The feasibility and positive effects of a customised videogame rehabilitation programme for freezing of gait and falls in Parkinson’s disease patients: a pilot study  </vt:lpstr>
      <vt:lpstr>Introduction</vt:lpstr>
      <vt:lpstr>Methods</vt:lpstr>
      <vt:lpstr>PowerPoint 演示文稿</vt:lpstr>
      <vt:lpstr>Methods</vt:lpstr>
      <vt:lpstr>PowerPoint 演示文稿</vt:lpstr>
      <vt:lpstr>Methods</vt:lpstr>
      <vt:lpstr>Methods</vt:lpstr>
      <vt:lpstr>Methods</vt:lpstr>
      <vt:lpstr>Methods</vt:lpstr>
      <vt:lpstr>Methods</vt:lpstr>
      <vt:lpstr>Results</vt:lpstr>
      <vt:lpstr>Results</vt:lpstr>
      <vt:lpstr>Results</vt:lpstr>
      <vt:lpstr>Results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981090121@qq.com</dc:creator>
  <cp:lastModifiedBy>81567</cp:lastModifiedBy>
  <cp:revision>969</cp:revision>
  <dcterms:created xsi:type="dcterms:W3CDTF">2020-09-26T01:25:00Z</dcterms:created>
  <dcterms:modified xsi:type="dcterms:W3CDTF">2020-11-02T01:03:20Z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