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57" r:id="rId2"/>
    <p:sldId id="358" r:id="rId3"/>
    <p:sldId id="360" r:id="rId4"/>
    <p:sldId id="398" r:id="rId5"/>
    <p:sldId id="399" r:id="rId6"/>
    <p:sldId id="400" r:id="rId7"/>
    <p:sldId id="401" r:id="rId8"/>
    <p:sldId id="391" r:id="rId9"/>
    <p:sldId id="392" r:id="rId10"/>
    <p:sldId id="385" r:id="rId11"/>
    <p:sldId id="402" r:id="rId12"/>
    <p:sldId id="403" r:id="rId13"/>
    <p:sldId id="395" r:id="rId14"/>
    <p:sldId id="404" r:id="rId15"/>
    <p:sldId id="39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4" autoAdjust="0"/>
  </p:normalViewPr>
  <p:slideViewPr>
    <p:cSldViewPr snapToGrid="0">
      <p:cViewPr varScale="1">
        <p:scale>
          <a:sx n="82" d="100"/>
          <a:sy n="82" d="100"/>
        </p:scale>
        <p:origin x="73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B4F2-33EA-4871-9B9D-4FEB22A2D4CA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362CC-148B-445C-B291-3A65E9937E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D04BE-01F3-4B18-BA1B-26AD115C3BC4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0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CFA10-CBB1-43E2-B9D5-30392500232E}" type="datetimeFigureOut">
              <a:rPr lang="zh-CN" altLang="en-US" smtClean="0"/>
              <a:t>2021/11/4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3BCF0-E7DE-4EEE-8488-86D40A0B5F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2470" y="1041400"/>
            <a:ext cx="9587059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Older Adults With Cognitive and/or Physical Impairments Can Benefit From Immersive Virtual Reality Experiences: A Feasibility Study</a:t>
            </a:r>
            <a:endParaRPr lang="zh-CN" sz="3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Frontiers in Medicine 2019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中科院医学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116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Comfort, Tolerability, and Side-Effects of VR: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Participants showed strong disagreement for questions 1 and 2.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647096-4C7E-467B-9BBD-E45A722F0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629" y="3140242"/>
            <a:ext cx="4204741" cy="35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Enjoyment of VR: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In terms of the positive emotions, all but two items increased (“rested” and “curious” decreased) and none of the negative items apart from two items increased (“lonely” and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“tired” increased).</a:t>
            </a:r>
          </a:p>
        </p:txBody>
      </p:sp>
      <p:pic>
        <p:nvPicPr>
          <p:cNvPr id="8" name="图片 7" descr="图表, 条形图&#10;&#10;描述已自动生成">
            <a:extLst>
              <a:ext uri="{FF2B5EF4-FFF2-40B4-BE49-F238E27FC236}">
                <a16:creationId xmlns:a16="http://schemas.microsoft.com/office/drawing/2014/main" id="{14BCE31D-6C6B-45A6-9ECE-3C4FCB893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0" y="4230920"/>
            <a:ext cx="5868681" cy="2519839"/>
          </a:xfrm>
          <a:prstGeom prst="rect">
            <a:avLst/>
          </a:prstGeom>
        </p:spPr>
      </p:pic>
      <p:pic>
        <p:nvPicPr>
          <p:cNvPr id="10" name="图片 9" descr="图表, 条形图&#10;&#10;描述已自动生成">
            <a:extLst>
              <a:ext uri="{FF2B5EF4-FFF2-40B4-BE49-F238E27FC236}">
                <a16:creationId xmlns:a16="http://schemas.microsoft.com/office/drawing/2014/main" id="{5F83C98E-4769-4329-9C36-164CC1183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79" y="4271125"/>
            <a:ext cx="5255923" cy="24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8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CB134C5C-C0CB-411A-83BA-B21E774A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462" y="575751"/>
            <a:ext cx="6043075" cy="57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0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Enjoyment of VR: 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Half of all participants (51%) indicated that the VR experience helped them gain relief from unwanted feelings or thoughts.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Most participants (76%) expressed a desire to try VR again and 71% indicated that they would recommend the VR experience to a friend.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493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日历&#10;&#10;描述已自动生成">
            <a:extLst>
              <a:ext uri="{FF2B5EF4-FFF2-40B4-BE49-F238E27FC236}">
                <a16:creationId xmlns:a16="http://schemas.microsoft.com/office/drawing/2014/main" id="{1F4604AF-245D-44FB-83CE-7F6DBE21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12" y="504924"/>
            <a:ext cx="5867976" cy="58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3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Discussion and Conclusion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On average, participants experienced increases in levels of positive emotions (such as feeling relaxed, and content) and decreases in levels of negative emotions.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In over 50% of participants, the research team observed increases in awareness, changes in posture, facial expression, and movement while in VR.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Limitations: control group or control condition.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49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211613" cy="4351338"/>
          </a:xfrm>
        </p:spPr>
        <p:txBody>
          <a:bodyPr>
            <a:normAutofit fontScale="85000" lnSpcReduction="10000"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 Nearly 400,000 Canadians aged 65 years and older and 30% of Canadians 85 years and older live in long-term care (LTC) residences or assisted living housing.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Social isolation and loneliness can accelerate the progression of chronic conditions, lead to depression, anxiety, aggressive behavior, and increase the risk of dementia.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Very few studies have empirically examined the feasibility of introducing immersive VR in rehab or long-term care settings.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There have been no empirical studies that have formalized and quantified the feasibility and effectiveness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of immersive VR (viewed through a HMD) in an older adult population with cognitive and/ or physical impairments.</a:t>
            </a:r>
          </a:p>
        </p:txBody>
      </p:sp>
    </p:spTree>
    <p:extLst>
      <p:ext uri="{BB962C8B-B14F-4D97-AF65-F5344CB8AC3E}">
        <p14:creationId xmlns:p14="http://schemas.microsoft.com/office/powerpoint/2010/main" val="4393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 lnSpcReduction="10000"/>
          </a:bodyPr>
          <a:lstStyle/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Participants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Eligibility criteria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(a) adults over 18 years old.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(b) could communicate in English.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(c) were able to consent to participate in the study.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Exclusion criteria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(a) vision impairment at a level that would make it impossible for them to see the VR films,.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(b) chronic neck pain/injury.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057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C7D41F9-4859-479F-AA5F-B5800900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44" y="170582"/>
            <a:ext cx="7194511" cy="651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0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457200" lvl="1" indent="-457200" fontAlgn="auto">
              <a:lnSpc>
                <a:spcPct val="150000"/>
              </a:lnSpc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Participants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20% of participants were accompanied by one caregiver and the remaining 80% of participants did not have caregivers with them.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VR Apparatus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Samsung S7 smartphone to view the VR films.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Samsung VR HMD that housed the smartphone/viewing screen and restricted the view of the real world.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2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2. VR Apparatus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Sennheiser HD 221 headphones.</a:t>
            </a:r>
          </a:p>
        </p:txBody>
      </p:sp>
      <p:pic>
        <p:nvPicPr>
          <p:cNvPr id="5" name="图片 4" descr="一群男人和女人在窗户旁边&#10;&#10;低可信度描述已自动生成">
            <a:extLst>
              <a:ext uri="{FF2B5EF4-FFF2-40B4-BE49-F238E27FC236}">
                <a16:creationId xmlns:a16="http://schemas.microsoft.com/office/drawing/2014/main" id="{8BDA6CC4-745D-4483-B810-EC7272F95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655" y="3137645"/>
            <a:ext cx="5342689" cy="35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4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VR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5 scenes (45s to 3min each) were presented, resulting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 a VR experience lasting 6 min in total.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Rocky shore, waves, foliage, forest, ice water, glacier.</a:t>
            </a:r>
          </a:p>
        </p:txBody>
      </p:sp>
      <p:pic>
        <p:nvPicPr>
          <p:cNvPr id="6" name="图片 5" descr="窗户外的风景&#10;&#10;中度可信度描述已自动生成">
            <a:extLst>
              <a:ext uri="{FF2B5EF4-FFF2-40B4-BE49-F238E27FC236}">
                <a16:creationId xmlns:a16="http://schemas.microsoft.com/office/drawing/2014/main" id="{5D6B1850-E0D8-41AA-80DA-6496E8B57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79" y="4441947"/>
            <a:ext cx="8905642" cy="221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2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 Procedure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3 participants was in their rooms, 31 participants received the intervention while seated in their own wheelchair, 32 participants received the intervention while seated on a dedicated swivel chair.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The participant could watch the entire VR-experience repeatedly until a maximum of 20 min.</a:t>
            </a:r>
          </a:p>
          <a:p>
            <a:pPr marL="0" lvl="1" indent="0" fontAlgn="auto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47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210" y="365125"/>
            <a:ext cx="1095159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210" y="1806771"/>
            <a:ext cx="11387580" cy="4351338"/>
          </a:xfrm>
        </p:spPr>
        <p:txBody>
          <a:bodyPr>
            <a:normAutofit/>
          </a:bodyPr>
          <a:lstStyle/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5. Measures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(1) State-Trait Anxiety Inventory (STAI).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(2) </a:t>
            </a:r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Music in Dementia Assessment Scales (MiDAS) questionnaire.</a:t>
            </a:r>
          </a:p>
          <a:p>
            <a:pPr marL="0" lvl="1" indent="0" fontAlgn="auto">
              <a:lnSpc>
                <a:spcPct val="150000"/>
              </a:lnSpc>
              <a:buNone/>
            </a:pPr>
            <a:r>
              <a:rPr lang="fr-FR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(3)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 custom-developed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Likert-scale questionnaire consisting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of several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open-ended questions.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100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678</Words>
  <Application>Microsoft Office PowerPoint</Application>
  <PresentationFormat>宽屏</PresentationFormat>
  <Paragraphs>57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Older Adults With Cognitive and/or Physical Impairments Can Benefit From Immersive Virtual Reality Experiences: A Feasibility Study</vt:lpstr>
      <vt:lpstr>Introduction</vt:lpstr>
      <vt:lpstr>Method</vt:lpstr>
      <vt:lpstr>PowerPoint 演示文稿</vt:lpstr>
      <vt:lpstr>Method</vt:lpstr>
      <vt:lpstr>Method</vt:lpstr>
      <vt:lpstr>Method</vt:lpstr>
      <vt:lpstr>Method</vt:lpstr>
      <vt:lpstr>Method</vt:lpstr>
      <vt:lpstr>Results</vt:lpstr>
      <vt:lpstr>Results</vt:lpstr>
      <vt:lpstr>PowerPoint 演示文稿</vt:lpstr>
      <vt:lpstr>Results</vt:lpstr>
      <vt:lpstr>PowerPoint 演示文稿</vt:lpstr>
      <vt:lpstr>Discussion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981090121@qq.com</dc:creator>
  <cp:lastModifiedBy>陈 舒玮</cp:lastModifiedBy>
  <cp:revision>2178</cp:revision>
  <dcterms:created xsi:type="dcterms:W3CDTF">2020-02-06T08:30:00Z</dcterms:created>
  <dcterms:modified xsi:type="dcterms:W3CDTF">2021-11-04T08:04:58Z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2052-11.1.0.10359</vt:lpwstr>
  </property>
  <property fmtid="{D5CDD505-2E9C-101B-9397-08002B2CF9AE}" pid="3" name="ICV">
    <vt:lpwstr>82A2712292434675A58FB29D46A74B40</vt:lpwstr>
  </property>
</Properties>
</file>