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63" r:id="rId2"/>
    <p:sldId id="453" r:id="rId3"/>
    <p:sldId id="473" r:id="rId4"/>
    <p:sldId id="479" r:id="rId5"/>
    <p:sldId id="480" r:id="rId6"/>
    <p:sldId id="481" r:id="rId7"/>
    <p:sldId id="466" r:id="rId8"/>
    <p:sldId id="474" r:id="rId9"/>
    <p:sldId id="469" r:id="rId10"/>
    <p:sldId id="454" r:id="rId11"/>
    <p:sldId id="476" r:id="rId12"/>
    <p:sldId id="478" r:id="rId13"/>
    <p:sldId id="475" r:id="rId14"/>
    <p:sldId id="470" r:id="rId15"/>
    <p:sldId id="450" r:id="rId16"/>
    <p:sldId id="482" r:id="rId17"/>
    <p:sldId id="483" r:id="rId18"/>
    <p:sldId id="484" r:id="rId19"/>
  </p:sldIdLst>
  <p:sldSz cx="12192000" cy="6858000"/>
  <p:notesSz cx="7010400" cy="9296400"/>
  <p:custDataLst>
    <p:tags r:id="rId22"/>
  </p:custDataLst>
  <p:defaultTextStyle>
    <a:defPPr>
      <a:defRPr lang="en-US"/>
    </a:defPPr>
    <a:lvl1pPr marL="0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7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1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4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29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7" algn="l" defTabSz="9138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F8BBE8-5958-4C0B-907A-C92FCA713FDE}">
          <p14:sldIdLst>
            <p14:sldId id="463"/>
            <p14:sldId id="453"/>
            <p14:sldId id="473"/>
            <p14:sldId id="479"/>
            <p14:sldId id="480"/>
            <p14:sldId id="481"/>
            <p14:sldId id="466"/>
            <p14:sldId id="474"/>
            <p14:sldId id="469"/>
            <p14:sldId id="454"/>
            <p14:sldId id="476"/>
            <p14:sldId id="478"/>
            <p14:sldId id="475"/>
            <p14:sldId id="470"/>
            <p14:sldId id="450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os castro" initials="cc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8D11"/>
    <a:srgbClr val="CCE8AE"/>
    <a:srgbClr val="E8E8EB"/>
    <a:srgbClr val="B7B7B9"/>
    <a:srgbClr val="CECDD5"/>
    <a:srgbClr val="FEC1B5"/>
    <a:srgbClr val="FFFFFF"/>
    <a:srgbClr val="96BDE4"/>
    <a:srgbClr val="3C2A70"/>
    <a:srgbClr val="FFF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1179" autoAdjust="0"/>
  </p:normalViewPr>
  <p:slideViewPr>
    <p:cSldViewPr snapToGrid="0">
      <p:cViewPr varScale="1">
        <p:scale>
          <a:sx n="46" d="100"/>
          <a:sy n="46" d="100"/>
        </p:scale>
        <p:origin x="1447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7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BB3AF39-3865-405C-AD60-DE2C92E0F022}" type="datetimeFigureOut">
              <a:rPr lang="en-US" smtClean="0"/>
              <a:pPr/>
              <a:t>01/18/2019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532BA5-95EB-44E3-A2B2-5021049704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5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25D01C-3DBF-4AFD-A8CF-9BF212C8018C}" type="datetimeFigureOut">
              <a:rPr lang="en-US" smtClean="0"/>
              <a:pPr/>
              <a:t>01/18/2019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492B0DE-5900-4435-96F6-6103D0E9F8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4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7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1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4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29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7" algn="l" defTabSz="9138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3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1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66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79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54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3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Chris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81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Chris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81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dirty="0" smtClean="0"/>
              <a:t>Boom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2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1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Boom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2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Chris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Chris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8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70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Boom</a:t>
            </a: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Boom</a:t>
            </a: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5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0DE-5900-4435-96F6-6103D0E9F8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3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2427397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069027"/>
            <a:ext cx="12192000" cy="7889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36825" y="1067617"/>
            <a:ext cx="7239000" cy="557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59232"/>
            <a:ext cx="10515600" cy="391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styleTit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9017" y="347940"/>
            <a:ext cx="0" cy="903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515600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dirty="0" smtClean="0">
                <a:solidFill>
                  <a:schemeClr val="accent1"/>
                </a:solidFill>
              </a:defRPr>
            </a:lvl2pPr>
            <a:lvl3pPr>
              <a:defRPr lang="en-US" dirty="0" smtClean="0">
                <a:solidFill>
                  <a:schemeClr val="accent1"/>
                </a:solidFill>
              </a:defRPr>
            </a:lvl3pPr>
            <a:lvl4pPr>
              <a:defRPr lang="en-US" dirty="0" smtClean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</a:lstStyle>
          <a:p>
            <a:pPr marL="228578" lvl="0" indent="-228578">
              <a:spcBef>
                <a:spcPct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36800" y="2971800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2971800"/>
            <a:ext cx="751840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2765424" y="2534920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 rot="5400000" flipH="1">
            <a:off x="8940801" y="2992120"/>
            <a:ext cx="914400" cy="914400"/>
            <a:chOff x="2460624" y="3124200"/>
            <a:chExt cx="914400" cy="914400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2489200" y="312420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917824" y="2687320"/>
              <a:ext cx="0" cy="914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44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36800" y="1111473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336801" y="1103217"/>
            <a:ext cx="7518400" cy="914400"/>
          </a:xfrm>
          <a:prstGeom prst="rect">
            <a:avLst/>
          </a:prstGeom>
        </p:spPr>
        <p:txBody>
          <a:bodyPr anchor="ctr"/>
          <a:lstStyle>
            <a:lvl1pPr marL="231775" indent="0" algn="l">
              <a:buNone/>
              <a:defRPr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2765424" y="674593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36800" y="2454497"/>
            <a:ext cx="0" cy="31054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493988" y="2454497"/>
            <a:ext cx="1709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SCOPE OF THE</a:t>
            </a:r>
            <a:r>
              <a:rPr lang="en-US" baseline="0" dirty="0"/>
              <a:t> MILESTONE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336801" y="2483072"/>
            <a:ext cx="7518400" cy="3076899"/>
          </a:xfrm>
          <a:prstGeom prst="rect">
            <a:avLst/>
          </a:prstGeom>
        </p:spPr>
        <p:txBody>
          <a:bodyPr lIns="274320" anchor="t"/>
          <a:lstStyle>
            <a:lvl1pPr marL="457200" indent="-457200" algn="l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Section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2765424" y="5102771"/>
            <a:ext cx="0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8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3429000"/>
            <a:ext cx="11061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9957" y="6215743"/>
            <a:ext cx="1846814" cy="571312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022743" y="6215743"/>
            <a:ext cx="1846814" cy="571312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16126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6100" y="359232"/>
            <a:ext cx="10515600" cy="3918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styleTit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737720407"/>
              </p:ext>
            </p:extLst>
          </p:nvPr>
        </p:nvGraphicFramePr>
        <p:xfrm>
          <a:off x="1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34283" y="6412226"/>
            <a:ext cx="456119" cy="347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92E5612C-1E66-4B8A-B895-164D646CBC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87" name="Picture 963" descr="http://static-assets.generalassemb.ly/logos/generalassembly-open-graph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6412226"/>
            <a:ext cx="940270" cy="4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0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5" r:id="rId5"/>
    <p:sldLayoutId id="2147483652" r:id="rId6"/>
    <p:sldLayoutId id="2147483654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0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2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5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EW2Enj/xa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84120" y="-1"/>
            <a:ext cx="6560819" cy="1105231"/>
          </a:xfrm>
          <a:solidFill>
            <a:schemeClr val="tx1"/>
          </a:solidFill>
        </p:spPr>
        <p:txBody>
          <a:bodyPr anchor="ctr" anchorCtr="0"/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Outage Detection: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Social Media 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Driven 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230"/>
            <a:ext cx="12192000" cy="5786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94222" cy="1105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59" y="317739"/>
            <a:ext cx="2947687" cy="500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451931"/>
            <a:ext cx="3642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</a:rPr>
              <a:t>General Assembly DSI (NYC)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  Boom Devahastin Na Ayudhya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  Chris Lee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  Henry </a:t>
            </a:r>
            <a:r>
              <a:rPr lang="en-US" i="1" dirty="0" err="1" smtClean="0">
                <a:solidFill>
                  <a:schemeClr val="bg1"/>
                </a:solidFill>
              </a:rPr>
              <a:t>Blais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5160" y="6344483"/>
            <a:ext cx="128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/>
                </a:solidFill>
              </a:rPr>
              <a:t>January 2019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</a:t>
            </a:r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100" y="1478280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General </a:t>
            </a:r>
            <a:r>
              <a:rPr lang="en-US" b="1" u="sng" dirty="0" smtClean="0"/>
              <a:t>Principle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of melting a </a:t>
            </a:r>
            <a:r>
              <a:rPr lang="en-US" dirty="0"/>
              <a:t>body of text </a:t>
            </a:r>
            <a:r>
              <a:rPr lang="en-US" dirty="0" smtClean="0"/>
              <a:t>down to constituent </a:t>
            </a:r>
            <a:r>
              <a:rPr lang="en-US" dirty="0"/>
              <a:t>words </a:t>
            </a:r>
            <a:r>
              <a:rPr lang="en-US" dirty="0" smtClean="0"/>
              <a:t>(tokens).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nested list (i.e. a list of each tweets’ list of tokens) to later iterate through: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tweet will have a list of cleaned </a:t>
            </a:r>
            <a:r>
              <a:rPr lang="en-US" dirty="0" smtClean="0"/>
              <a:t>tokens</a:t>
            </a:r>
          </a:p>
          <a:p>
            <a:pPr marL="74267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List length = equal </a:t>
            </a:r>
            <a:r>
              <a:rPr lang="en-US" dirty="0"/>
              <a:t>to number of tokens in that </a:t>
            </a:r>
            <a:r>
              <a:rPr lang="en-US" dirty="0" smtClean="0"/>
              <a:t>tweet.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outer list will contain these inner </a:t>
            </a:r>
            <a:r>
              <a:rPr lang="en-US" dirty="0" smtClean="0"/>
              <a:t>lists</a:t>
            </a:r>
          </a:p>
          <a:p>
            <a:pPr marL="742677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List length = number </a:t>
            </a:r>
            <a:r>
              <a:rPr lang="en-US" dirty="0"/>
              <a:t>of tweets in our </a:t>
            </a:r>
            <a:r>
              <a:rPr lang="en-US" dirty="0" smtClean="0"/>
              <a:t>scraped dataset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Format is memory-efficient and makes life easier for next step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60705"/>
              </p:ext>
            </p:extLst>
          </p:nvPr>
        </p:nvGraphicFramePr>
        <p:xfrm>
          <a:off x="931452" y="2670386"/>
          <a:ext cx="10183588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908"/>
                <a:gridCol w="2644140"/>
                <a:gridCol w="3685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Tweet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Inner List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dirty="0" smtClean="0"/>
                        <a:t>of Clean Tokens)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Outer List</a:t>
                      </a:r>
                      <a:r>
                        <a:rPr lang="en-US" sz="1400" baseline="0" dirty="0" smtClean="0"/>
                        <a:t> (of Inner Lists)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“I bought a portable cell charger in 2018.”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['bought', 'portable', </a:t>
                      </a:r>
                    </a:p>
                    <a:p>
                      <a:pPr algn="l"/>
                      <a:r>
                        <a:rPr lang="en-US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'cell', 'charger‘]</a:t>
                      </a:r>
                      <a:endParaRPr lang="en-US" sz="1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3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[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['bought', 'portable', 'cell', 'charger‘]</a:t>
                      </a:r>
                      <a:r>
                        <a:rPr lang="en-US" sz="1800" b="1" dirty="0" smtClean="0"/>
                        <a:t>,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['massive', 'hits', 'southern', '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zim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', '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twimbos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', '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newsday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', '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zimbabwe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']</a:t>
                      </a:r>
                      <a:r>
                        <a:rPr lang="en-US" sz="14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/>
                        <a:t>]</a:t>
                      </a:r>
                      <a:endParaRPr lang="en-US" sz="1400" b="1" dirty="0" smtClean="0"/>
                    </a:p>
                    <a:p>
                      <a:pPr algn="l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“Massive power outage hits southern </a:t>
                      </a:r>
                      <a:r>
                        <a:rPr lang="en-US" sz="1400" dirty="0" err="1" smtClean="0"/>
                        <a:t>Zim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http://bit.ly/2EW2Enj\xa0</a:t>
                      </a:r>
                      <a:r>
                        <a:rPr lang="en-US" sz="1400" dirty="0" smtClean="0"/>
                        <a:t> #263Chat #</a:t>
                      </a:r>
                      <a:r>
                        <a:rPr lang="en-US" sz="1400" dirty="0" err="1" smtClean="0"/>
                        <a:t>Twimbos</a:t>
                      </a:r>
                      <a:r>
                        <a:rPr lang="en-US" sz="1400" dirty="0" smtClean="0"/>
                        <a:t> #</a:t>
                      </a:r>
                      <a:r>
                        <a:rPr lang="en-US" sz="1400" dirty="0" err="1" smtClean="0"/>
                        <a:t>NewsDay</a:t>
                      </a:r>
                      <a:r>
                        <a:rPr lang="en-US" sz="1400" dirty="0" smtClean="0"/>
                        <a:t> #Zimbabwe‘”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['massive', 'hits', 'southern', '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zim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', '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twimbos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', '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newsday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', '</a:t>
                      </a:r>
                      <a:r>
                        <a:rPr lang="en-US" sz="14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zimbabwe</a:t>
                      </a:r>
                      <a:r>
                        <a:rPr lang="en-US" sz="14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']</a:t>
                      </a:r>
                      <a:endParaRPr lang="en-US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4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Word2Vec Vectorization – Brief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Word2Vec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100" y="1409700"/>
            <a:ext cx="1088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General </a:t>
            </a:r>
            <a:r>
              <a:rPr lang="en-US" b="1" u="sng" dirty="0" smtClean="0"/>
              <a:t>Idea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based on shallow neural networks that converts words into something computer can understand (e.g. 300 dimensional vector)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smtClean="0"/>
              <a:t>word is assigned a vector positioned in the space such that words in similar contexts will be positioned closely together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How are we using it?</a:t>
            </a:r>
            <a:endParaRPr lang="en-US" dirty="0"/>
          </a:p>
          <a:p>
            <a:pPr marL="799827" lvl="1" indent="-342900">
              <a:buFont typeface="+mj-lt"/>
              <a:buAutoNum type="arabicPeriod"/>
            </a:pPr>
            <a:r>
              <a:rPr lang="en-US" dirty="0" smtClean="0"/>
              <a:t>Train on Google News corpus (3M words</a:t>
            </a:r>
            <a:r>
              <a:rPr lang="en-US" dirty="0" smtClean="0"/>
              <a:t>)</a:t>
            </a:r>
          </a:p>
          <a:p>
            <a:pPr marL="799827" lvl="1" indent="-342900">
              <a:buFont typeface="+mj-lt"/>
              <a:buAutoNum type="arabicPeriod"/>
            </a:pPr>
            <a:endParaRPr lang="en-US" dirty="0" smtClean="0"/>
          </a:p>
          <a:p>
            <a:pPr marL="799827" lvl="1" indent="-34290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 smtClean="0"/>
              <a:t>bag of words for 2 classes:</a:t>
            </a:r>
          </a:p>
          <a:p>
            <a:pPr marL="1199601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Serious / actual electrical blackout</a:t>
            </a:r>
          </a:p>
          <a:p>
            <a:pPr marL="1199601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Non-serious / irrelevant blackouts (e.g. Netflix, drunken night)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Obtain </a:t>
            </a:r>
            <a:r>
              <a:rPr lang="en-US" b="1" dirty="0" smtClean="0"/>
              <a:t>representative vector for each </a:t>
            </a:r>
            <a:r>
              <a:rPr lang="en-US" b="1" u="sng" dirty="0" smtClean="0"/>
              <a:t>class </a:t>
            </a:r>
            <a:r>
              <a:rPr lang="en-US" dirty="0" smtClean="0"/>
              <a:t>by </a:t>
            </a:r>
            <a:r>
              <a:rPr lang="en-US" dirty="0" err="1" smtClean="0"/>
              <a:t>vectorizing</a:t>
            </a:r>
            <a:r>
              <a:rPr lang="en-US" dirty="0" smtClean="0"/>
              <a:t> </a:t>
            </a:r>
            <a:r>
              <a:rPr lang="en-US" dirty="0"/>
              <a:t>all words in </a:t>
            </a:r>
            <a:r>
              <a:rPr lang="en-US" dirty="0" smtClean="0"/>
              <a:t>bag, </a:t>
            </a:r>
            <a:r>
              <a:rPr lang="en-US" dirty="0" smtClean="0"/>
              <a:t>then average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4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Defining Bag of Words for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Word2Vec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40093"/>
              </p:ext>
            </p:extLst>
          </p:nvPr>
        </p:nvGraphicFramePr>
        <p:xfrm>
          <a:off x="850900" y="1733126"/>
          <a:ext cx="10380980" cy="3783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140"/>
                <a:gridCol w="8625840"/>
              </a:tblGrid>
              <a:tr h="11317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Bag</a:t>
                      </a:r>
                      <a:r>
                        <a:rPr lang="en-US" baseline="0" dirty="0" smtClean="0"/>
                        <a:t> of Words</a:t>
                      </a:r>
                      <a:endParaRPr lang="en-US" dirty="0"/>
                    </a:p>
                  </a:txBody>
                  <a:tcPr anchor="ctr"/>
                </a:tc>
              </a:tr>
              <a:tr h="11317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Serious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'electricity</a:t>
                      </a:r>
                      <a:r>
                        <a:rPr lang="en-US" dirty="0" smtClean="0"/>
                        <a:t>', 'electrical', '</a:t>
                      </a:r>
                      <a:r>
                        <a:rPr lang="en-US" dirty="0" err="1" smtClean="0"/>
                        <a:t>conedison</a:t>
                      </a:r>
                      <a:r>
                        <a:rPr lang="en-US" dirty="0" smtClean="0"/>
                        <a:t>', 'con </a:t>
                      </a:r>
                      <a:r>
                        <a:rPr lang="en-US" dirty="0" err="1" smtClean="0"/>
                        <a:t>edison</a:t>
                      </a:r>
                      <a:r>
                        <a:rPr lang="en-US" dirty="0" smtClean="0"/>
                        <a:t>', 'generator', 'generators',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‘failure', 'malfunction', 'fuse', 'blow', 'explode', 'power grid',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'breaker', 'loss',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'dark', 'darkness', 'pitch black', 'blind',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'massive',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'major', 'serious', 'inclement', 'surge', 'storm',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'solar flare', 'alert', 'light', 'lights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 anchor="ctr"/>
                </a:tc>
              </a:tr>
              <a:tr h="11317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netflix</a:t>
                      </a:r>
                      <a:r>
                        <a:rPr lang="en-US" dirty="0" smtClean="0"/>
                        <a:t>', '</a:t>
                      </a:r>
                      <a:r>
                        <a:rPr lang="en-US" dirty="0" err="1" smtClean="0"/>
                        <a:t>hulu</a:t>
                      </a:r>
                      <a:r>
                        <a:rPr lang="en-US" dirty="0" smtClean="0"/>
                        <a:t>', 'time warner', '</a:t>
                      </a:r>
                      <a:r>
                        <a:rPr lang="en-US" dirty="0" err="1" smtClean="0"/>
                        <a:t>twc</a:t>
                      </a:r>
                      <a:r>
                        <a:rPr lang="en-US" dirty="0" smtClean="0"/>
                        <a:t>', '</a:t>
                      </a:r>
                      <a:r>
                        <a:rPr lang="en-US" dirty="0" err="1" smtClean="0"/>
                        <a:t>at&amp;t</a:t>
                      </a:r>
                      <a:r>
                        <a:rPr lang="en-US" dirty="0" smtClean="0"/>
                        <a:t>',</a:t>
                      </a:r>
                    </a:p>
                    <a:p>
                      <a:pPr algn="l"/>
                      <a:r>
                        <a:rPr lang="en-US" dirty="0" smtClean="0"/>
                        <a:t>'</a:t>
                      </a:r>
                      <a:r>
                        <a:rPr lang="en-US" dirty="0" err="1" smtClean="0"/>
                        <a:t>att</a:t>
                      </a:r>
                      <a:r>
                        <a:rPr lang="en-US" dirty="0" smtClean="0"/>
                        <a:t>', '</a:t>
                      </a:r>
                      <a:r>
                        <a:rPr lang="en-US" dirty="0" err="1" smtClean="0"/>
                        <a:t>verizon</a:t>
                      </a:r>
                      <a:r>
                        <a:rPr lang="en-US" dirty="0" smtClean="0"/>
                        <a:t>', '</a:t>
                      </a:r>
                      <a:r>
                        <a:rPr lang="en-US" dirty="0" err="1" smtClean="0"/>
                        <a:t>tmobile</a:t>
                      </a:r>
                      <a:r>
                        <a:rPr lang="en-US" dirty="0" smtClean="0"/>
                        <a:t>', '</a:t>
                      </a:r>
                      <a:r>
                        <a:rPr lang="en-US" dirty="0" err="1" smtClean="0"/>
                        <a:t>t-mobile</a:t>
                      </a:r>
                      <a:r>
                        <a:rPr lang="en-US" dirty="0" smtClean="0"/>
                        <a:t>', 'phone',</a:t>
                      </a:r>
                    </a:p>
                    <a:p>
                      <a:pPr algn="l"/>
                      <a:r>
                        <a:rPr lang="en-US" dirty="0" smtClean="0"/>
                        <a:t>'internet', 'wireless' 'conference', 'prepare', 'meeting',</a:t>
                      </a:r>
                    </a:p>
                    <a:p>
                      <a:pPr algn="l"/>
                      <a:r>
                        <a:rPr lang="en-US" dirty="0" smtClean="0"/>
                        <a:t>'strength', 'training', 'discipline', '</a:t>
                      </a:r>
                      <a:r>
                        <a:rPr lang="en-US" dirty="0" err="1" smtClean="0"/>
                        <a:t>vicpowers</a:t>
                      </a:r>
                      <a:r>
                        <a:rPr lang="en-US" dirty="0" smtClean="0"/>
                        <a:t>', 'baseball</a:t>
                      </a:r>
                      <a:r>
                        <a:rPr lang="en-US" dirty="0" smtClean="0"/>
                        <a:t>'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Modeling</a:t>
            </a:r>
            <a:r>
              <a:rPr lang="en-US" dirty="0"/>
              <a:t>: Word2Vec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z="1050" smtClean="0"/>
              <a:pPr/>
              <a:t>13</a:t>
            </a:fld>
            <a:endParaRPr lang="en-US" sz="105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1219180" cy="461962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</a:t>
            </a:r>
            <a:r>
              <a:rPr lang="en-US" dirty="0" err="1" smtClean="0">
                <a:solidFill>
                  <a:srgbClr val="00B0F0"/>
                </a:solidFill>
              </a:rPr>
              <a:t>class_bag_of_words</a:t>
            </a:r>
            <a:r>
              <a:rPr lang="en-US" dirty="0" smtClean="0">
                <a:solidFill>
                  <a:srgbClr val="00B0F0"/>
                </a:solidFill>
              </a:rPr>
              <a:t> =  [“electric”, “power”, “outage”]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08050" y="1415639"/>
            <a:ext cx="11448054" cy="4890669"/>
            <a:chOff x="708050" y="1415639"/>
            <a:chExt cx="11448054" cy="4890669"/>
          </a:xfrm>
        </p:grpSpPr>
        <p:sp>
          <p:nvSpPr>
            <p:cNvPr id="3" name="TextBox 2"/>
            <p:cNvSpPr txBox="1"/>
            <p:nvPr/>
          </p:nvSpPr>
          <p:spPr>
            <a:xfrm>
              <a:off x="720425" y="2339895"/>
              <a:ext cx="14813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“electric”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8050" y="3817771"/>
              <a:ext cx="140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“power”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050" y="5263743"/>
              <a:ext cx="1592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“outage”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76169" y="2112029"/>
                  <a:ext cx="513281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169" y="2112029"/>
                  <a:ext cx="513281" cy="97661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75215" y="3572008"/>
                  <a:ext cx="513282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215" y="3572008"/>
                  <a:ext cx="513282" cy="97661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781869" y="3566716"/>
                  <a:ext cx="513281" cy="9739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869" y="3566716"/>
                  <a:ext cx="513281" cy="97398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/>
            <p:cNvGrpSpPr/>
            <p:nvPr/>
          </p:nvGrpSpPr>
          <p:grpSpPr>
            <a:xfrm>
              <a:off x="2728635" y="2173932"/>
              <a:ext cx="2529840" cy="868680"/>
              <a:chOff x="2500035" y="1823412"/>
              <a:chExt cx="2529840" cy="868680"/>
            </a:xfrm>
          </p:grpSpPr>
          <p:sp>
            <p:nvSpPr>
              <p:cNvPr id="17" name="Right Arrow 16"/>
              <p:cNvSpPr/>
              <p:nvPr/>
            </p:nvSpPr>
            <p:spPr>
              <a:xfrm>
                <a:off x="2500035" y="1823412"/>
                <a:ext cx="2529840" cy="868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910840" y="206304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Word2Vec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728635" y="3614264"/>
              <a:ext cx="2529840" cy="868680"/>
              <a:chOff x="2500035" y="1823412"/>
              <a:chExt cx="2529840" cy="868680"/>
            </a:xfrm>
          </p:grpSpPr>
          <p:sp>
            <p:nvSpPr>
              <p:cNvPr id="21" name="Right Arrow 20"/>
              <p:cNvSpPr/>
              <p:nvPr/>
            </p:nvSpPr>
            <p:spPr>
              <a:xfrm>
                <a:off x="2500035" y="1823412"/>
                <a:ext cx="2529840" cy="868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10840" y="206304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Word2Vec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5893742" y="1814322"/>
              <a:ext cx="1709404" cy="4491986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965604" y="3673368"/>
              <a:ext cx="2529840" cy="868680"/>
              <a:chOff x="2500035" y="1823412"/>
              <a:chExt cx="2529840" cy="868680"/>
            </a:xfrm>
            <a:solidFill>
              <a:srgbClr val="00B050"/>
            </a:solidFill>
          </p:grpSpPr>
          <p:sp>
            <p:nvSpPr>
              <p:cNvPr id="29" name="Right Arrow 28"/>
              <p:cNvSpPr/>
              <p:nvPr/>
            </p:nvSpPr>
            <p:spPr>
              <a:xfrm>
                <a:off x="2500035" y="1823412"/>
                <a:ext cx="2529840" cy="868680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10840" y="2063040"/>
                <a:ext cx="14478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Average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41117" y="1415639"/>
              <a:ext cx="1526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Word in Bag</a:t>
              </a:r>
              <a:endParaRPr lang="en-US" u="sn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018" y="1462137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Word Vector</a:t>
              </a:r>
              <a:endParaRPr lang="en-US" u="sn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094321" y="1444651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Class Rep Vector</a:t>
              </a:r>
              <a:endParaRPr lang="en-US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475215" y="4952301"/>
                  <a:ext cx="513282" cy="9728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215" y="4952301"/>
                  <a:ext cx="513282" cy="9728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 39"/>
            <p:cNvGrpSpPr/>
            <p:nvPr/>
          </p:nvGrpSpPr>
          <p:grpSpPr>
            <a:xfrm>
              <a:off x="2711153" y="5060235"/>
              <a:ext cx="2529840" cy="868680"/>
              <a:chOff x="2500035" y="1823412"/>
              <a:chExt cx="2529840" cy="868680"/>
            </a:xfrm>
          </p:grpSpPr>
          <p:sp>
            <p:nvSpPr>
              <p:cNvPr id="41" name="Right Arrow 40"/>
              <p:cNvSpPr/>
              <p:nvPr/>
            </p:nvSpPr>
            <p:spPr>
              <a:xfrm>
                <a:off x="2500035" y="1823412"/>
                <a:ext cx="2529840" cy="868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10840" y="206304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Word2Vec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9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</a:t>
            </a:r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z="1050" smtClean="0"/>
              <a:pPr/>
              <a:t>14</a:t>
            </a:fld>
            <a:endParaRPr lang="en-US" sz="105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– Tweet: </a:t>
            </a:r>
            <a:r>
              <a:rPr lang="en-US" dirty="0" smtClean="0">
                <a:solidFill>
                  <a:srgbClr val="00B0F0"/>
                </a:solidFill>
              </a:rPr>
              <a:t>“Hello World! #</a:t>
            </a:r>
            <a:r>
              <a:rPr lang="en-US" dirty="0" err="1" smtClean="0">
                <a:solidFill>
                  <a:srgbClr val="00B0F0"/>
                </a:solidFill>
              </a:rPr>
              <a:t>Bazinga</a:t>
            </a:r>
            <a:r>
              <a:rPr lang="en-US" dirty="0" smtClean="0">
                <a:solidFill>
                  <a:srgbClr val="00B0F0"/>
                </a:solidFill>
              </a:rPr>
              <a:t>”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24062" y="1444651"/>
            <a:ext cx="11448966" cy="5253784"/>
            <a:chOff x="624062" y="1444651"/>
            <a:chExt cx="11448966" cy="5253784"/>
          </a:xfrm>
        </p:grpSpPr>
        <p:sp>
          <p:nvSpPr>
            <p:cNvPr id="3" name="TextBox 2"/>
            <p:cNvSpPr txBox="1"/>
            <p:nvPr/>
          </p:nvSpPr>
          <p:spPr>
            <a:xfrm>
              <a:off x="720425" y="2339895"/>
              <a:ext cx="1175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“hello”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8050" y="3817771"/>
              <a:ext cx="140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“world”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050" y="5263743"/>
              <a:ext cx="1592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F0"/>
                  </a:solidFill>
                </a:rPr>
                <a:t>“</a:t>
              </a:r>
              <a:r>
                <a:rPr lang="en-US" sz="2400" dirty="0" err="1" smtClean="0">
                  <a:solidFill>
                    <a:srgbClr val="00B0F0"/>
                  </a:solidFill>
                </a:rPr>
                <a:t>bazinga</a:t>
              </a:r>
              <a:r>
                <a:rPr lang="en-US" sz="2400" dirty="0" smtClean="0">
                  <a:solidFill>
                    <a:srgbClr val="00B0F0"/>
                  </a:solidFill>
                </a:rPr>
                <a:t>”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76169" y="2112029"/>
                  <a:ext cx="513281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169" y="2112029"/>
                  <a:ext cx="513281" cy="97661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75215" y="3572008"/>
                  <a:ext cx="513282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215" y="3572008"/>
                  <a:ext cx="513282" cy="97661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681454" y="2842439"/>
                  <a:ext cx="513281" cy="975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454" y="2842439"/>
                  <a:ext cx="513281" cy="975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/>
            <p:cNvGrpSpPr/>
            <p:nvPr/>
          </p:nvGrpSpPr>
          <p:grpSpPr>
            <a:xfrm>
              <a:off x="2728635" y="2173932"/>
              <a:ext cx="2529840" cy="868680"/>
              <a:chOff x="2500035" y="1823412"/>
              <a:chExt cx="2529840" cy="868680"/>
            </a:xfrm>
          </p:grpSpPr>
          <p:sp>
            <p:nvSpPr>
              <p:cNvPr id="17" name="Right Arrow 16"/>
              <p:cNvSpPr/>
              <p:nvPr/>
            </p:nvSpPr>
            <p:spPr>
              <a:xfrm>
                <a:off x="2500035" y="1823412"/>
                <a:ext cx="2529840" cy="868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910840" y="206304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Word2Vec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728635" y="3614264"/>
              <a:ext cx="2529840" cy="868680"/>
              <a:chOff x="2500035" y="1823412"/>
              <a:chExt cx="2529840" cy="868680"/>
            </a:xfrm>
          </p:grpSpPr>
          <p:sp>
            <p:nvSpPr>
              <p:cNvPr id="21" name="Right Arrow 20"/>
              <p:cNvSpPr/>
              <p:nvPr/>
            </p:nvSpPr>
            <p:spPr>
              <a:xfrm>
                <a:off x="2500035" y="1823412"/>
                <a:ext cx="2529840" cy="868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10840" y="206304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Word2Vec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5869360" y="1920240"/>
              <a:ext cx="1709404" cy="3139996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865189" y="2949091"/>
              <a:ext cx="2529840" cy="868680"/>
              <a:chOff x="2500035" y="1823412"/>
              <a:chExt cx="2529840" cy="868680"/>
            </a:xfrm>
            <a:solidFill>
              <a:srgbClr val="00B050"/>
            </a:solidFill>
          </p:grpSpPr>
          <p:sp>
            <p:nvSpPr>
              <p:cNvPr id="29" name="Right Arrow 28"/>
              <p:cNvSpPr/>
              <p:nvPr/>
            </p:nvSpPr>
            <p:spPr>
              <a:xfrm>
                <a:off x="2500035" y="1823412"/>
                <a:ext cx="2529840" cy="868680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10840" y="2063040"/>
                <a:ext cx="14478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Average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21755" y="5060235"/>
              <a:ext cx="2529840" cy="868680"/>
              <a:chOff x="2500035" y="1823412"/>
              <a:chExt cx="2529840" cy="868680"/>
            </a:xfrm>
          </p:grpSpPr>
          <p:sp>
            <p:nvSpPr>
              <p:cNvPr id="33" name="Right Arrow 32"/>
              <p:cNvSpPr/>
              <p:nvPr/>
            </p:nvSpPr>
            <p:spPr>
              <a:xfrm>
                <a:off x="2500035" y="1823412"/>
                <a:ext cx="2529840" cy="868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10840" y="206304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Multiply 30"/>
            <p:cNvSpPr/>
            <p:nvPr/>
          </p:nvSpPr>
          <p:spPr>
            <a:xfrm>
              <a:off x="2115562" y="4333767"/>
              <a:ext cx="3444915" cy="2364668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82341" y="5347824"/>
              <a:ext cx="2408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Not in </a:t>
              </a:r>
              <a:r>
                <a:rPr lang="en-US" b="1" dirty="0" err="1" smtClean="0">
                  <a:solidFill>
                    <a:schemeClr val="bg1"/>
                  </a:solidFill>
                </a:rPr>
                <a:t>GoogleNews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4062" y="144911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Clean Token</a:t>
              </a:r>
              <a:endParaRPr lang="en-US" u="sn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018" y="1462137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Word Vector</a:t>
              </a:r>
              <a:endParaRPr lang="en-US" u="sng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34301" y="1444651"/>
              <a:ext cx="2138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Tweet Rep Vector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343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Classification Modeling using “Sentiment”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Modeling</a:t>
            </a:r>
            <a:r>
              <a:rPr lang="en-US" dirty="0" smtClean="0"/>
              <a:t>: NLP Classification Step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099" y="1409700"/>
            <a:ext cx="11088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Rationale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Dealing with an unsupervised learning problem since no true target variable for </a:t>
            </a:r>
            <a:r>
              <a:rPr lang="en-US" dirty="0" smtClean="0"/>
              <a:t>class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Nevertheless, need to assign classes to each 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u="sng" dirty="0" smtClean="0"/>
              <a:t>General Idea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cosine similarity on representative vectors (a sentiment analysis based approach</a:t>
            </a:r>
            <a:r>
              <a:rPr lang="en-US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tweet,</a:t>
            </a:r>
          </a:p>
          <a:p>
            <a:pPr marL="799827" lvl="1" indent="-342900">
              <a:buFont typeface="+mj-lt"/>
              <a:buAutoNum type="arabicPeriod"/>
            </a:pPr>
            <a:r>
              <a:rPr lang="en-US" dirty="0" smtClean="0"/>
              <a:t>Compute cosine similarity between </a:t>
            </a:r>
            <a:r>
              <a:rPr lang="en-US" b="1" dirty="0" smtClean="0"/>
              <a:t>tweet rep vector </a:t>
            </a:r>
            <a:r>
              <a:rPr lang="en-US" dirty="0" smtClean="0"/>
              <a:t>vs. </a:t>
            </a:r>
            <a:r>
              <a:rPr lang="en-US" b="1" dirty="0" smtClean="0">
                <a:solidFill>
                  <a:srgbClr val="FF0000"/>
                </a:solidFill>
              </a:rPr>
              <a:t>serious rep vector</a:t>
            </a:r>
            <a:r>
              <a:rPr lang="en-US" dirty="0" smtClean="0"/>
              <a:t>.</a:t>
            </a:r>
          </a:p>
          <a:p>
            <a:pPr marL="799827" lvl="1" indent="-3429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cosine similarity between </a:t>
            </a:r>
            <a:r>
              <a:rPr lang="en-US" b="1" dirty="0"/>
              <a:t>tweet rep vector </a:t>
            </a:r>
            <a:r>
              <a:rPr lang="en-US" dirty="0"/>
              <a:t>vs. </a:t>
            </a:r>
            <a:r>
              <a:rPr lang="en-US" b="1" dirty="0" smtClean="0">
                <a:solidFill>
                  <a:srgbClr val="0070C0"/>
                </a:solidFill>
              </a:rPr>
              <a:t>irrelevant </a:t>
            </a:r>
            <a:r>
              <a:rPr lang="en-US" b="1" dirty="0">
                <a:solidFill>
                  <a:srgbClr val="0070C0"/>
                </a:solidFill>
              </a:rPr>
              <a:t>rep vector</a:t>
            </a:r>
            <a:r>
              <a:rPr lang="en-US" dirty="0" smtClean="0"/>
              <a:t>.</a:t>
            </a:r>
          </a:p>
          <a:p>
            <a:pPr marL="799827" lvl="1" indent="-342900">
              <a:buFont typeface="+mj-lt"/>
              <a:buAutoNum type="arabicPeriod"/>
            </a:pPr>
            <a:r>
              <a:rPr lang="en-US" dirty="0" smtClean="0"/>
              <a:t>Classify tweet based on relative magnitude of cosine similarity:</a:t>
            </a:r>
          </a:p>
          <a:p>
            <a:pPr marL="1199601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 cosine similarity to </a:t>
            </a:r>
            <a:r>
              <a:rPr lang="en-US" b="1" dirty="0">
                <a:solidFill>
                  <a:srgbClr val="FF0000"/>
                </a:solidFill>
              </a:rPr>
              <a:t>serious rep </a:t>
            </a:r>
            <a:r>
              <a:rPr lang="en-US" b="1" dirty="0" smtClean="0">
                <a:solidFill>
                  <a:srgbClr val="FF0000"/>
                </a:solidFill>
              </a:rPr>
              <a:t>vector</a:t>
            </a:r>
            <a:r>
              <a:rPr lang="en-US" b="1" dirty="0" smtClean="0"/>
              <a:t> </a:t>
            </a:r>
            <a:r>
              <a:rPr lang="en-US" dirty="0" smtClean="0"/>
              <a:t>is higher, then assign </a:t>
            </a:r>
            <a:r>
              <a:rPr lang="en-US" dirty="0" err="1" smtClean="0">
                <a:solidFill>
                  <a:srgbClr val="FF0000"/>
                </a:solidFill>
              </a:rPr>
              <a:t>serious_blackout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dirty="0">
              <a:solidFill>
                <a:srgbClr val="FF0000"/>
              </a:solidFill>
            </a:endParaRPr>
          </a:p>
          <a:p>
            <a:pPr marL="1199601" lvl="2" indent="-285750">
              <a:buFont typeface="Wingdings" panose="05000000000000000000" pitchFamily="2" charset="2"/>
              <a:buChar char="Ø"/>
            </a:pPr>
            <a:r>
              <a:rPr lang="en-US" dirty="0"/>
              <a:t>If cosine similarity to </a:t>
            </a:r>
            <a:r>
              <a:rPr lang="en-US" b="1" dirty="0" smtClean="0">
                <a:solidFill>
                  <a:srgbClr val="0070C0"/>
                </a:solidFill>
              </a:rPr>
              <a:t>irrelevant rep </a:t>
            </a:r>
            <a:r>
              <a:rPr lang="en-US" b="1" dirty="0">
                <a:solidFill>
                  <a:srgbClr val="0070C0"/>
                </a:solidFill>
              </a:rPr>
              <a:t>vector</a:t>
            </a:r>
            <a:r>
              <a:rPr lang="en-US" b="1" dirty="0"/>
              <a:t> </a:t>
            </a:r>
            <a:r>
              <a:rPr lang="en-US" dirty="0"/>
              <a:t>is higher, then assign </a:t>
            </a:r>
            <a:r>
              <a:rPr lang="en-US" dirty="0" err="1" smtClean="0">
                <a:solidFill>
                  <a:srgbClr val="0070C0"/>
                </a:solidFill>
              </a:rPr>
              <a:t>serious_blackout</a:t>
            </a:r>
            <a:r>
              <a:rPr lang="en-US" dirty="0" smtClean="0">
                <a:solidFill>
                  <a:srgbClr val="0070C0"/>
                </a:solidFill>
              </a:rPr>
              <a:t>=0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combine with (latitude, longitude) data to visualize </a:t>
            </a:r>
            <a:r>
              <a:rPr lang="en-US" dirty="0" smtClean="0"/>
              <a:t>hotspots: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19326"/>
            <a:ext cx="10515600" cy="532433"/>
          </a:xfrm>
        </p:spPr>
        <p:txBody>
          <a:bodyPr/>
          <a:lstStyle/>
          <a:p>
            <a:r>
              <a:rPr lang="en-US" sz="2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Bokeh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Hotspot Map of </a:t>
            </a:r>
            <a:r>
              <a:rPr lang="en-US" sz="2200" dirty="0">
                <a:ea typeface="Tahoma" panose="020B0604030504040204" pitchFamily="34" charset="0"/>
                <a:cs typeface="Tahoma" panose="020B0604030504040204" pitchFamily="34" charset="0"/>
              </a:rPr>
              <a:t>New England </a:t>
            </a:r>
            <a:r>
              <a:rPr lang="en-US" sz="2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Tweet Outages by Category (City Basis)</a:t>
            </a:r>
            <a:endParaRPr lang="en-US" sz="2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26480" y="1675433"/>
            <a:ext cx="54097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14350" indent="-5143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 smtClean="0"/>
          </a:p>
          <a:p>
            <a:pPr fontAlgn="base"/>
            <a:r>
              <a:rPr lang="en-US" dirty="0" smtClean="0"/>
              <a:t>                                                     .</a:t>
            </a:r>
          </a:p>
          <a:p>
            <a:pPr lvl="5" fontAlgn="base"/>
            <a:r>
              <a:rPr lang="en-US" dirty="0" smtClean="0"/>
              <a:t>.</a:t>
            </a:r>
          </a:p>
          <a:p>
            <a:pPr lvl="5" fontAlgn="base"/>
            <a:r>
              <a:rPr lang="en-US" dirty="0" smtClean="0"/>
              <a:t>.</a:t>
            </a:r>
          </a:p>
          <a:p>
            <a:pPr fontAlgn="base">
              <a:lnSpc>
                <a:spcPct val="150000"/>
              </a:lnSpc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/>
          </a:p>
        </p:txBody>
      </p:sp>
      <p:pic>
        <p:nvPicPr>
          <p:cNvPr id="11266" name="Picture 2" descr="https://raw.git.generalassemb.ly/boom-deva/project-4-FEMA-power-outages/master/presentation_graphics/bokeh_outage_CITY-MA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1356914"/>
            <a:ext cx="4998720" cy="496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6100" y="359232"/>
            <a:ext cx="10515600" cy="391885"/>
          </a:xfrm>
        </p:spPr>
        <p:txBody>
          <a:bodyPr/>
          <a:lstStyle/>
          <a:p>
            <a:r>
              <a:rPr lang="en-US" sz="1800" u="sng" dirty="0" smtClean="0"/>
              <a:t>Results</a:t>
            </a:r>
            <a:r>
              <a:rPr lang="en-US" sz="1800" dirty="0" smtClean="0"/>
              <a:t>: Visualization</a:t>
            </a:r>
            <a:endParaRPr lang="en-US" sz="1800" dirty="0"/>
          </a:p>
        </p:txBody>
      </p:sp>
      <p:pic>
        <p:nvPicPr>
          <p:cNvPr id="8194" name="Picture 2" descr="D:\one piece\aasdfasd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99"/>
          <a:stretch/>
        </p:blipFill>
        <p:spPr bwMode="auto">
          <a:xfrm>
            <a:off x="6985274" y="2752926"/>
            <a:ext cx="359057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9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0288"/>
            <a:ext cx="10515600" cy="471472"/>
          </a:xfrm>
        </p:spPr>
        <p:txBody>
          <a:bodyPr/>
          <a:lstStyle/>
          <a:p>
            <a:r>
              <a:rPr lang="en-US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Bokeh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Heat Map 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of New England 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ower 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utages (County Basis)</a:t>
            </a:r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2867219" y="5324547"/>
            <a:ext cx="1120444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14350" indent="-5143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/>
          </a:p>
        </p:txBody>
      </p:sp>
      <p:pic>
        <p:nvPicPr>
          <p:cNvPr id="10242" name="Picture 2" descr="https://raw.git.generalassemb.ly/boom-deva/project-4-FEMA-power-outages/master/presentation_graphics/bokeh_outage_COUNTY-MA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5" y="1392627"/>
            <a:ext cx="4974331" cy="466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6100" y="359232"/>
            <a:ext cx="10515600" cy="391885"/>
          </a:xfrm>
        </p:spPr>
        <p:txBody>
          <a:bodyPr/>
          <a:lstStyle/>
          <a:p>
            <a:r>
              <a:rPr lang="en-US" sz="1800" u="sng" dirty="0" smtClean="0"/>
              <a:t>Results</a:t>
            </a:r>
            <a:r>
              <a:rPr lang="en-US" sz="1800" dirty="0" smtClean="0"/>
              <a:t>: Visualization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83697" y="4511673"/>
            <a:ext cx="4791456" cy="1297975"/>
            <a:chOff x="6383697" y="4511673"/>
            <a:chExt cx="4791456" cy="1297975"/>
          </a:xfrm>
        </p:grpSpPr>
        <p:sp>
          <p:nvSpPr>
            <p:cNvPr id="7" name="Rectangle 6"/>
            <p:cNvSpPr/>
            <p:nvPr/>
          </p:nvSpPr>
          <p:spPr>
            <a:xfrm>
              <a:off x="6383697" y="4511673"/>
              <a:ext cx="4791456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sz="1400" b="1" u="sng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Frequency Color Key</a:t>
              </a:r>
              <a:endParaRPr lang="en-US" sz="1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sz="1100" b="1" dirty="0" smtClean="0"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050" b="1" dirty="0"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r>
                <a:rPr lang="en-US" sz="1050" b="1" dirty="0" smtClean="0">
                  <a:ea typeface="Tahoma" panose="020B0604030504040204" pitchFamily="34" charset="0"/>
                  <a:cs typeface="Tahoma" panose="020B0604030504040204" pitchFamily="34" charset="0"/>
                </a:rPr>
                <a:t>             </a:t>
              </a:r>
              <a:r>
                <a:rPr lang="en-US" sz="1050" b="1" dirty="0" smtClean="0">
                  <a:ea typeface="Tahoma" panose="020B0604030504040204" pitchFamily="34" charset="0"/>
                  <a:cs typeface="Tahoma" panose="020B0604030504040204" pitchFamily="34" charset="0"/>
                </a:rPr>
                <a:t>    </a:t>
              </a:r>
              <a:r>
                <a:rPr lang="en-US" sz="1050" b="1" dirty="0" smtClean="0">
                  <a:ea typeface="Tahoma" panose="020B0604030504040204" pitchFamily="34" charset="0"/>
                  <a:cs typeface="Tahoma" panose="020B0604030504040204" pitchFamily="34" charset="0"/>
                </a:rPr>
                <a:t>1                2                </a:t>
              </a:r>
              <a:r>
                <a:rPr lang="en-US" sz="1050" b="1" dirty="0" smtClean="0">
                  <a:ea typeface="Tahoma" panose="020B0604030504040204" pitchFamily="34" charset="0"/>
                  <a:cs typeface="Tahoma" panose="020B0604030504040204" pitchFamily="34" charset="0"/>
                </a:rPr>
                <a:t>  5                  8               17                25</a:t>
              </a:r>
              <a:endParaRPr lang="en-US" sz="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505574" y="5178028"/>
              <a:ext cx="4289455" cy="631620"/>
              <a:chOff x="6483858" y="2878835"/>
              <a:chExt cx="4289455" cy="978407"/>
            </a:xfrm>
          </p:grpSpPr>
          <p:pic>
            <p:nvPicPr>
              <p:cNvPr id="1024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7664" y="2878836"/>
                <a:ext cx="712089" cy="949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3858" y="2878835"/>
                <a:ext cx="733806" cy="978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9753" y="2878836"/>
                <a:ext cx="712088" cy="949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6" name="Picture 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7047" y="2878836"/>
                <a:ext cx="712089" cy="949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7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9136" y="2878836"/>
                <a:ext cx="712089" cy="949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8" name="Picture 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61224" y="2878836"/>
                <a:ext cx="712089" cy="949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9218" name="Picture 2" descr="D:\one piece\aaasdfasdfad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80" y="2167920"/>
            <a:ext cx="24384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Wrapping-Up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Takeaways and Further Enquiry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0260" y="1415623"/>
            <a:ext cx="10857172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ea typeface="Tahoma" panose="020B0604030504040204" pitchFamily="34" charset="0"/>
                <a:cs typeface="Tahoma" panose="020B0604030504040204" pitchFamily="34" charset="0"/>
              </a:rPr>
              <a:t>Class representative 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vectors for serious vs. irrelevant had cosine similarity of 0.3</a:t>
            </a:r>
          </a:p>
          <a:p>
            <a:pPr marL="799827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u="sng" dirty="0" smtClean="0">
                <a:ea typeface="Tahoma" panose="020B0604030504040204" pitchFamily="34" charset="0"/>
                <a:cs typeface="Tahoma" panose="020B0604030504040204" pitchFamily="34" charset="0"/>
              </a:rPr>
              <a:t>Implication</a:t>
            </a:r>
            <a:r>
              <a:rPr lang="en-US" sz="1500" dirty="0" smtClean="0"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Somewhat unrelated, but not necessarily </a:t>
            </a:r>
            <a:r>
              <a:rPr lang="en-US" sz="1500" dirty="0" smtClean="0">
                <a:ea typeface="Tahoma" panose="020B0604030504040204" pitchFamily="34" charset="0"/>
                <a:cs typeface="Tahoma" panose="020B0604030504040204" pitchFamily="34" charset="0"/>
              </a:rPr>
              <a:t>perfectly orthogonal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99827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Refine class corpora to reduce cosine similarity of </a:t>
            </a:r>
            <a:r>
              <a:rPr lang="en-US" sz="1500" b="1" u="sng" dirty="0">
                <a:ea typeface="Tahoma" panose="020B0604030504040204" pitchFamily="34" charset="0"/>
                <a:cs typeface="Tahoma" panose="020B0604030504040204" pitchFamily="34" charset="0"/>
              </a:rPr>
              <a:t>serious blackout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vs </a:t>
            </a:r>
            <a:r>
              <a:rPr lang="en-US" sz="1500" b="1" u="sng" dirty="0">
                <a:ea typeface="Tahoma" panose="020B0604030504040204" pitchFamily="34" charset="0"/>
                <a:cs typeface="Tahoma" panose="020B0604030504040204" pitchFamily="34" charset="0"/>
              </a:rPr>
              <a:t>irrelevant</a:t>
            </a:r>
            <a:endParaRPr lang="en-US" sz="15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While this is a </a:t>
            </a:r>
            <a:r>
              <a:rPr lang="en-US" sz="1500" b="1" u="sng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proof of concept </a:t>
            </a:r>
            <a:r>
              <a:rPr lang="en-US" sz="15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model on </a:t>
            </a:r>
            <a:r>
              <a:rPr lang="en-US" sz="1500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historical </a:t>
            </a:r>
            <a:r>
              <a:rPr lang="en-US" sz="15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data, results are realistic.</a:t>
            </a:r>
          </a:p>
          <a:p>
            <a:pPr marL="799827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u="sng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Ideal Final Product</a:t>
            </a:r>
            <a:r>
              <a:rPr lang="en-US" sz="15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Tool utilizing Twitter’s live API stream</a:t>
            </a:r>
          </a:p>
          <a:p>
            <a:pPr marL="799827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u="sng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Requirements from Client</a:t>
            </a:r>
            <a:r>
              <a:rPr lang="en-US" sz="15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paid subscription to Twitter’s API</a:t>
            </a:r>
            <a:endParaRPr lang="en-US" sz="15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Tackled as unsupervised learning problem due to absence of true classifications to train on.</a:t>
            </a:r>
            <a:endParaRPr lang="en-US" sz="15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9827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u="sng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Alternative Route</a:t>
            </a:r>
            <a:r>
              <a:rPr lang="en-US" sz="15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S</a:t>
            </a:r>
            <a:r>
              <a:rPr lang="en-US" sz="1500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upervised learning problem </a:t>
            </a:r>
            <a:endParaRPr lang="en-US" sz="15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9827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u="sng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Requirements from Client</a:t>
            </a:r>
            <a:r>
              <a:rPr lang="en-US" sz="15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5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data entry to manually categorize a sample of tweets and provide us that data</a:t>
            </a:r>
          </a:p>
          <a:p>
            <a:pPr marL="799827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5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Infer locations by including list of cities/neighborhoods in query search terms.</a:t>
            </a:r>
            <a:endParaRPr lang="en-US" sz="15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36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The Problem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How to leverage user social media updates using NLP techniques to identify power outage hotspots?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140" y="1455897"/>
            <a:ext cx="111810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 smtClean="0"/>
          </a:p>
          <a:p>
            <a:r>
              <a:rPr lang="en-US" b="1" u="sng" dirty="0" smtClean="0"/>
              <a:t>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disasters, residential areas experience power outages which can last for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Emergency response agencies need a timely and accurate way to respond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b="1" u="sng" dirty="0"/>
          </a:p>
          <a:p>
            <a:r>
              <a:rPr lang="en-US" b="1" u="sng" dirty="0" smtClean="0"/>
              <a:t>Issue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Traditional methods: live feeds from utility companies, satellite data of light emissions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extremely expensive and difficult to maintain</a:t>
            </a:r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/>
              <a:t>Proposition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Observed generation’s ever growing dependence on social media over the past decade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cost-efficient path to pursue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NLP tools, possible to leverage social media updates to identify power outage hotspots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The Problem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89798"/>
            <a:ext cx="10777220" cy="461962"/>
          </a:xfrm>
        </p:spPr>
        <p:txBody>
          <a:bodyPr/>
          <a:lstStyle/>
          <a:p>
            <a:r>
              <a:rPr lang="en-US" dirty="0" smtClean="0"/>
              <a:t>How to leverage user social media updates using NLP techniques to identify power outage hotspots?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140" y="1455897"/>
            <a:ext cx="111810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The Approach</a:t>
            </a:r>
          </a:p>
          <a:p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Social Media Platform Focus:	</a:t>
            </a:r>
            <a:r>
              <a:rPr lang="en-US" dirty="0" smtClean="0"/>
              <a:t>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Collection:		</a:t>
            </a:r>
            <a:r>
              <a:rPr lang="en-US" dirty="0" err="1" smtClean="0"/>
              <a:t>Webscrape</a:t>
            </a:r>
            <a:r>
              <a:rPr lang="en-US" dirty="0" smtClean="0"/>
              <a:t> Tweets using Twitter API; </a:t>
            </a:r>
            <a:r>
              <a:rPr lang="en-US" dirty="0" smtClean="0"/>
              <a:t>city/county </a:t>
            </a:r>
            <a:r>
              <a:rPr lang="en-US" dirty="0" err="1" smtClean="0"/>
              <a:t>geodata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Cleaning:</a:t>
            </a:r>
            <a:r>
              <a:rPr lang="en-US" dirty="0" smtClean="0"/>
              <a:t>		Filter out irrelevant fields; addressing missing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Exploratory Data Analysis:	</a:t>
            </a:r>
            <a:r>
              <a:rPr lang="en-US" dirty="0" smtClean="0"/>
              <a:t>Search for ways to help systematic construction of bag of words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Preprocessing</a:t>
            </a:r>
            <a:r>
              <a:rPr lang="en-US" dirty="0" smtClean="0"/>
              <a:t>:		</a:t>
            </a:r>
            <a:r>
              <a:rPr lang="en-US" dirty="0" smtClean="0"/>
              <a:t>Bag-of-Words construction</a:t>
            </a:r>
            <a:r>
              <a:rPr lang="en-US" dirty="0" smtClean="0"/>
              <a:t>, Tokenization, Vectorization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Classification Models</a:t>
            </a:r>
            <a:r>
              <a:rPr lang="en-US" dirty="0" smtClean="0"/>
              <a:t>: 	</a:t>
            </a:r>
            <a:r>
              <a:rPr lang="en-US" dirty="0" smtClean="0"/>
              <a:t>Word2Vec “sentiment”-style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4706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92480"/>
            <a:ext cx="10515600" cy="459280"/>
          </a:xfrm>
        </p:spPr>
        <p:txBody>
          <a:bodyPr/>
          <a:lstStyle/>
          <a:p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Determine which local areas to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4256" y="1392627"/>
            <a:ext cx="1120444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marL="514350" indent="-5143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 smtClean="0"/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56" y="1490163"/>
            <a:ext cx="112044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neighborhoods/area to identify?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England: 6 East Coast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ME, VT, NH, CT, RI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https://simplemaps.com/static/img/data/world-cities/cens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28" y="2338869"/>
            <a:ext cx="1929473" cy="144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simplemaps.com/static/img/data/world-cities/usg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5" y="2711091"/>
            <a:ext cx="1523756" cy="56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Chris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6" y="2656744"/>
            <a:ext cx="2082486" cy="50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Chris\Desktop\aaaaaaa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60" y="1246870"/>
            <a:ext cx="3339882" cy="474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6100" y="359232"/>
            <a:ext cx="10515600" cy="391885"/>
          </a:xfrm>
        </p:spPr>
        <p:txBody>
          <a:bodyPr/>
          <a:lstStyle/>
          <a:p>
            <a:r>
              <a:rPr lang="en-US" sz="1800" u="sng" dirty="0" smtClean="0"/>
              <a:t>Methodology</a:t>
            </a:r>
            <a:r>
              <a:rPr lang="en-US" sz="1800" dirty="0" smtClean="0"/>
              <a:t>: </a:t>
            </a:r>
            <a:r>
              <a:rPr lang="en-US" sz="1800" dirty="0" smtClean="0"/>
              <a:t>Data Collection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24256" y="2611506"/>
            <a:ext cx="7318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City/County Data Set</a:t>
            </a:r>
            <a:endParaRPr lang="en-US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does this city/county data include?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                                             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- ID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                                                 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-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Zip code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County                                            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-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Latitude and Longitude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(city center)  -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Density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Zone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6100" y="755904"/>
            <a:ext cx="10515600" cy="495856"/>
          </a:xfrm>
        </p:spPr>
        <p:txBody>
          <a:bodyPr/>
          <a:lstStyle/>
          <a:p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Determining social media options and scraping options</a:t>
            </a:r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4256" y="1358790"/>
            <a:ext cx="112044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 Options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1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Twitter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Scraping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ptions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33347"/>
              </p:ext>
            </p:extLst>
          </p:nvPr>
        </p:nvGraphicFramePr>
        <p:xfrm>
          <a:off x="1682496" y="2192838"/>
          <a:ext cx="8205216" cy="1125050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4108704"/>
                <a:gridCol w="4096512"/>
              </a:tblGrid>
              <a:tr h="3833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Facebook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difficult to navigate API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easy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navigate API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3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high restriction to</a:t>
                      </a:r>
                      <a:r>
                        <a:rPr lang="en-US" b="0" baseline="0" dirty="0" smtClean="0"/>
                        <a:t> access API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easier to get a permission</a:t>
                      </a:r>
                      <a:r>
                        <a:rPr lang="en-US" b="0" baseline="0" dirty="0" smtClean="0"/>
                        <a:t> using API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644896" y="2231136"/>
            <a:ext cx="4218432" cy="119378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75088"/>
              </p:ext>
            </p:extLst>
          </p:nvPr>
        </p:nvGraphicFramePr>
        <p:xfrm>
          <a:off x="524256" y="4450080"/>
          <a:ext cx="11119104" cy="144042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12156"/>
                <a:gridCol w="4515620"/>
                <a:gridCol w="5291328"/>
              </a:tblGrid>
              <a:tr h="36336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000000"/>
                          </a:solidFill>
                        </a:rPr>
                        <a:t>TwitterScraper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 Package</a:t>
                      </a:r>
                      <a:endParaRPr lang="en-US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Twitter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Search API</a:t>
                      </a:r>
                      <a:endParaRPr lang="en-US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4345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Pros</a:t>
                      </a:r>
                      <a:endParaRPr lang="en-US" b="1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Can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scrape historical data</a:t>
                      </a:r>
                      <a:endParaRPr lang="en-US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Geographical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data (but</a:t>
                      </a:r>
                      <a:r>
                        <a:rPr lang="en-US" b="0" baseline="0" dirty="0" smtClean="0">
                          <a:solidFill>
                            <a:srgbClr val="000000"/>
                          </a:solidFill>
                        </a:rPr>
                        <a:t> very limited)</a:t>
                      </a:r>
                      <a:endParaRPr lang="en-US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3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Cons</a:t>
                      </a:r>
                      <a:endParaRPr lang="en-US" b="1" dirty="0" smtClean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000000"/>
                          </a:solidFill>
                        </a:rPr>
                        <a:t>No geographical </a:t>
                      </a:r>
                      <a:r>
                        <a:rPr lang="en-US" sz="1800" b="0" kern="1200" baseline="0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endParaRPr lang="en-US" sz="18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rgbClr val="000000"/>
                          </a:solidFill>
                        </a:rPr>
                        <a:t>API has limits of tweets scraping</a:t>
                      </a:r>
                    </a:p>
                    <a:p>
                      <a:pPr marL="0" marR="0" indent="0" algn="ctr" defTabSz="9143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gives only the most recent 7 days data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871472" y="4486038"/>
            <a:ext cx="4431792" cy="13641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6100" y="359232"/>
            <a:ext cx="10515600" cy="391885"/>
          </a:xfrm>
        </p:spPr>
        <p:txBody>
          <a:bodyPr/>
          <a:lstStyle/>
          <a:p>
            <a:r>
              <a:rPr lang="en-US" sz="1800" u="sng" dirty="0" smtClean="0"/>
              <a:t>Methodology</a:t>
            </a:r>
            <a:r>
              <a:rPr lang="en-US" sz="1800" dirty="0" smtClean="0"/>
              <a:t>: </a:t>
            </a:r>
            <a:r>
              <a:rPr lang="en-US" sz="1800" dirty="0" smtClean="0"/>
              <a:t>Data Collection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72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0004" y="743712"/>
            <a:ext cx="10515600" cy="501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0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73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194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348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2" indent="-228578" algn="l" defTabSz="91430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Scraping 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Tweets </a:t>
            </a:r>
            <a:r>
              <a:rPr lang="en-US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TwitterScraper</a:t>
            </a:r>
            <a:endParaRPr lang="en-US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004" y="1580326"/>
            <a:ext cx="1120444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Encountered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TwitterScraper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Twitter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locked us out of API partwa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through data collection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- around 1000 tweets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location</a:t>
            </a:r>
          </a:p>
          <a:p>
            <a:pPr marL="742677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Workaround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randomly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 the city location data to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 data!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 Up Data: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query_tweets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parameters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term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‘</a:t>
            </a:r>
            <a:r>
              <a:rPr lang="en-US" dirty="0" smtClean="0"/>
              <a:t>blackout’, ‘blackouts’, ‘outage’, ‘outages’, ‘power outage’</a:t>
            </a:r>
            <a:endParaRPr lang="en-US" dirty="0" smtClean="0"/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01/01/2018 ~ 12/31/2018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 descr="C:\Users\Chris\Desktop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899" y="1824166"/>
            <a:ext cx="2169523" cy="17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100" y="359232"/>
            <a:ext cx="10515600" cy="391885"/>
          </a:xfrm>
        </p:spPr>
        <p:txBody>
          <a:bodyPr/>
          <a:lstStyle/>
          <a:p>
            <a:r>
              <a:rPr lang="en-US" sz="1800" u="sng" dirty="0" smtClean="0"/>
              <a:t>Methodology</a:t>
            </a:r>
            <a:r>
              <a:rPr lang="en-US" sz="1800" dirty="0" smtClean="0"/>
              <a:t>: </a:t>
            </a:r>
            <a:r>
              <a:rPr lang="en-US" sz="1800" dirty="0" smtClean="0"/>
              <a:t>Data Cleaning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05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Examining the Distribution of Top Words in Outage Tweets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Exploratory </a:t>
            </a:r>
            <a:r>
              <a:rPr lang="en-US" dirty="0"/>
              <a:t>Data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767840"/>
            <a:ext cx="10882932" cy="3688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2060" y="5602668"/>
            <a:ext cx="1007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Huge differential b/w frequency of query search terms and other terms as expected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“blackout</a:t>
            </a:r>
            <a:r>
              <a:rPr lang="en-US" dirty="0" smtClean="0"/>
              <a:t>” search term was not even in the top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Examining the Distribution of Top Words in Outage Tweets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Exploratory </a:t>
            </a:r>
            <a:r>
              <a:rPr lang="en-US" dirty="0"/>
              <a:t>Data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8" y="1798320"/>
            <a:ext cx="11638434" cy="3901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2060" y="5602668"/>
            <a:ext cx="1007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many informative terms to help differentiate between serious / actual electric blackouts vs. irrelevant blackouts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“light</a:t>
            </a:r>
            <a:r>
              <a:rPr lang="en-US" dirty="0" smtClean="0"/>
              <a:t>” as potential serious blackout term; </a:t>
            </a:r>
            <a:r>
              <a:rPr lang="en-US" dirty="0" smtClean="0"/>
              <a:t>“</a:t>
            </a:r>
            <a:r>
              <a:rPr lang="en-US" dirty="0" err="1"/>
              <a:t>v</a:t>
            </a:r>
            <a:r>
              <a:rPr lang="en-US" dirty="0" err="1" smtClean="0"/>
              <a:t>icpower</a:t>
            </a:r>
            <a:r>
              <a:rPr lang="en-US" dirty="0" smtClean="0"/>
              <a:t>” as example of irrelevant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Methodology</a:t>
            </a:r>
            <a:r>
              <a:rPr lang="en-US" dirty="0" smtClean="0"/>
              <a:t>: Exploratory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2E5612C-1E66-4B8A-B895-164D646CBC0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Identifying Related </a:t>
            </a:r>
            <a:r>
              <a:rPr lang="en-US" dirty="0" smtClean="0"/>
              <a:t>Words: </a:t>
            </a:r>
            <a:r>
              <a:rPr lang="en-US" dirty="0" err="1" smtClean="0"/>
              <a:t>LexVec</a:t>
            </a:r>
            <a:r>
              <a:rPr lang="en-US" dirty="0" smtClean="0"/>
              <a:t> Word Embedding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100" y="1478280"/>
            <a:ext cx="10515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General Principle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with bag of words from power outage terminology article:</a:t>
            </a:r>
          </a:p>
          <a:p>
            <a:endParaRPr lang="en-US" dirty="0" smtClean="0"/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'blackout</a:t>
            </a:r>
            <a:r>
              <a:rPr lang="en-US" sz="1600" dirty="0" smtClean="0">
                <a:solidFill>
                  <a:srgbClr val="C00000"/>
                </a:solidFill>
              </a:rPr>
              <a:t>', 'power', 'outage', 'electric', 'electricity', 'electrical', 'transformer‘, 'watt', 'wattage', 'arc</a:t>
            </a:r>
            <a:r>
              <a:rPr lang="en-US" sz="1600" dirty="0">
                <a:solidFill>
                  <a:srgbClr val="C00000"/>
                </a:solidFill>
              </a:rPr>
              <a:t>', </a:t>
            </a:r>
            <a:r>
              <a:rPr lang="en-US" sz="1600" dirty="0" smtClean="0">
                <a:solidFill>
                  <a:srgbClr val="C00000"/>
                </a:solidFill>
              </a:rPr>
              <a:t>'circuit', ‘breaker', 'cable', 'fault', 'conductor', 'fuse', 'riser', 'insulator', 'meter</a:t>
            </a:r>
            <a:r>
              <a:rPr lang="en-US" sz="1600" dirty="0">
                <a:solidFill>
                  <a:srgbClr val="C00000"/>
                </a:solidFill>
              </a:rPr>
              <a:t>', </a:t>
            </a:r>
            <a:r>
              <a:rPr lang="en-US" sz="1600" dirty="0" smtClean="0">
                <a:solidFill>
                  <a:srgbClr val="C00000"/>
                </a:solidFill>
              </a:rPr>
              <a:t> 'interruption', 'maintenance', 'relay', 'grid', 'severe', 'weather', 'storm', 'substation', 'surge', 'switch</a:t>
            </a:r>
            <a:r>
              <a:rPr lang="en-US" sz="1600" dirty="0">
                <a:solidFill>
                  <a:srgbClr val="C00000"/>
                </a:solidFill>
              </a:rPr>
              <a:t>', </a:t>
            </a:r>
            <a:r>
              <a:rPr lang="en-US" sz="1600" dirty="0" smtClean="0">
                <a:solidFill>
                  <a:srgbClr val="C00000"/>
                </a:solidFill>
              </a:rPr>
              <a:t>'switchyard', 'station', 'transmission', 'system', 'lines', 'line', 'frequency', 'voltage</a:t>
            </a:r>
            <a:r>
              <a:rPr lang="en-US" sz="1600" dirty="0">
                <a:solidFill>
                  <a:srgbClr val="C00000"/>
                </a:solidFill>
              </a:rPr>
              <a:t>'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 each term to </a:t>
            </a:r>
            <a:r>
              <a:rPr lang="en-US" i="1" dirty="0" smtClean="0"/>
              <a:t>every </a:t>
            </a:r>
            <a:r>
              <a:rPr lang="en-US" dirty="0" smtClean="0"/>
              <a:t>word in English Wikipedia’s 2015 bag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computes a similarity score from -1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top 20 words, but filter out any with score &lt; 0.40</a:t>
            </a:r>
          </a:p>
          <a:p>
            <a:endParaRPr lang="en-US" dirty="0"/>
          </a:p>
          <a:p>
            <a:r>
              <a:rPr lang="en-US" b="1" u="sng" dirty="0" smtClean="0"/>
              <a:t>Sample Case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40374"/>
              </p:ext>
            </p:extLst>
          </p:nvPr>
        </p:nvGraphicFramePr>
        <p:xfrm>
          <a:off x="2430778" y="5105106"/>
          <a:ext cx="770382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098"/>
                <a:gridCol w="4509723"/>
              </a:tblGrid>
              <a:tr h="2188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Term from Starting </a:t>
                      </a:r>
                      <a:r>
                        <a:rPr lang="en-US" sz="1400" baseline="0" dirty="0" smtClean="0"/>
                        <a:t>Bag of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Top 20 Similar Words</a:t>
                      </a:r>
                      <a:endParaRPr lang="en-US" sz="1400" dirty="0"/>
                    </a:p>
                  </a:txBody>
                  <a:tcPr/>
                </a:tc>
              </a:tr>
              <a:tr h="80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‘electricity'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'energy', 'megawatts', 'power', 'renewable', 'renewables', 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'generators'</a:t>
                      </a:r>
                      <a:r>
                        <a:rPr lang="en-US" sz="1400" dirty="0" smtClean="0"/>
                        <a:t>, 'utilities', 'hydropower', 'kilowatts', 'hydroelectricity', 'gas', 'kilowatt', 'baseload', 'kwh', 'heating', 'fuel', </a:t>
                      </a:r>
                    </a:p>
                    <a:p>
                      <a:pPr algn="ctr"/>
                      <a:r>
                        <a:rPr lang="en-US" sz="1400" dirty="0" smtClean="0"/>
                        <a:t>'</a:t>
                      </a:r>
                      <a:r>
                        <a:rPr lang="en-US" sz="1400" dirty="0" err="1" smtClean="0"/>
                        <a:t>mwh</a:t>
                      </a:r>
                      <a:r>
                        <a:rPr lang="en-US" sz="1400" dirty="0" smtClean="0"/>
                        <a:t>', 'gigawatts', 'sewerage', 'biomass'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5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m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Leuko Labs">
      <a:dk1>
        <a:srgbClr val="210D43"/>
      </a:dk1>
      <a:lt1>
        <a:srgbClr val="F0F1F7"/>
      </a:lt1>
      <a:dk2>
        <a:srgbClr val="210D43"/>
      </a:dk2>
      <a:lt2>
        <a:srgbClr val="FFFFFF"/>
      </a:lt2>
      <a:accent1>
        <a:srgbClr val="3C2A70"/>
      </a:accent1>
      <a:accent2>
        <a:srgbClr val="8F68AD"/>
      </a:accent2>
      <a:accent3>
        <a:srgbClr val="96BDE4"/>
      </a:accent3>
      <a:accent4>
        <a:srgbClr val="F0F1F7"/>
      </a:accent4>
      <a:accent5>
        <a:srgbClr val="E58D11"/>
      </a:accent5>
      <a:accent6>
        <a:srgbClr val="FFFFFF"/>
      </a:accent6>
      <a:hlink>
        <a:srgbClr val="8F68AD"/>
      </a:hlink>
      <a:folHlink>
        <a:srgbClr val="2F3C6E"/>
      </a:folHlink>
    </a:clrScheme>
    <a:fontScheme name="Leuko Lab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22479</TotalTime>
  <Words>1441</Words>
  <Application>Microsoft Office PowerPoint</Application>
  <PresentationFormat>Widescreen</PresentationFormat>
  <Paragraphs>315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Helvetica</vt:lpstr>
      <vt:lpstr>Open Sans</vt:lpstr>
      <vt:lpstr>Tahoma</vt:lpstr>
      <vt:lpstr>Wingdings</vt:lpstr>
      <vt:lpstr>Office Theme</vt:lpstr>
      <vt:lpstr>think-cell Slide</vt:lpstr>
      <vt:lpstr>PowerPoint Presentation</vt:lpstr>
      <vt:lpstr>The Problem</vt:lpstr>
      <vt:lpstr>The Problem</vt:lpstr>
      <vt:lpstr>Methodology: Data Collection</vt:lpstr>
      <vt:lpstr>Methodology: Data Collection</vt:lpstr>
      <vt:lpstr>Methodology: Data Cleaning</vt:lpstr>
      <vt:lpstr>Methodology: Exploratory Data Analysis</vt:lpstr>
      <vt:lpstr>Methodology: Exploratory Data Analysis</vt:lpstr>
      <vt:lpstr>Methodology: Exploratory Data Analysis</vt:lpstr>
      <vt:lpstr>Modeling: Preprocessing</vt:lpstr>
      <vt:lpstr>Modeling: Word2Vec</vt:lpstr>
      <vt:lpstr>Modeling: Word2Vec</vt:lpstr>
      <vt:lpstr>Modeling: Word2Vec</vt:lpstr>
      <vt:lpstr>Modeling: Word2Vec</vt:lpstr>
      <vt:lpstr>Modeling: NLP Classification Step</vt:lpstr>
      <vt:lpstr>Results: Visualization</vt:lpstr>
      <vt:lpstr>Results: Visualization</vt:lpstr>
      <vt:lpstr>Wrapping-Up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Adiwid (Boom) Devahastin Na Ayudhya;Benjamin Ming Kai Chua;Dikshant Lalchand Tahilramani;Rohit Giri;Ramon Gamble</dc:creator>
  <cp:lastModifiedBy>Adiwid Devahastin Na Ayudhya</cp:lastModifiedBy>
  <cp:revision>1237</cp:revision>
  <cp:lastPrinted>2016-07-28T11:59:02Z</cp:lastPrinted>
  <dcterms:created xsi:type="dcterms:W3CDTF">2016-06-20T01:45:41Z</dcterms:created>
  <dcterms:modified xsi:type="dcterms:W3CDTF">2019-01-19T03:10:18Z</dcterms:modified>
</cp:coreProperties>
</file>