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7103725" cy="10234275"/>
  <p:embeddedFontLst>
    <p:embeddedFont>
      <p:font typeface="Roboto"/>
      <p:regular r:id="rId16"/>
      <p:bold r:id="rId17"/>
      <p:italic r:id="rId18"/>
      <p:boldItalic r:id="rId19"/>
    </p:embeddedFont>
    <p:embeddedFont>
      <p:font typeface="Book Antiqu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44">
          <p15:clr>
            <a:srgbClr val="000000"/>
          </p15:clr>
        </p15:guide>
        <p15:guide id="2" pos="383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0E05D2-4C30-4EE3-8798-7453D89960FF}">
  <a:tblStyle styleId="{3B0E05D2-4C30-4EE3-8798-7453D899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44" orient="horz"/>
        <p:guide pos="38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regular.fntdata"/><Relationship Id="rId11" Type="http://schemas.openxmlformats.org/officeDocument/2006/relationships/slide" Target="slides/slide5.xml"/><Relationship Id="rId22" Type="http://schemas.openxmlformats.org/officeDocument/2006/relationships/font" Target="fonts/BookAntiqua-italic.fntdata"/><Relationship Id="rId10" Type="http://schemas.openxmlformats.org/officeDocument/2006/relationships/slide" Target="slides/slide4.xml"/><Relationship Id="rId21" Type="http://schemas.openxmlformats.org/officeDocument/2006/relationships/font" Target="fonts/BookAntiqu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BookAntiqu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812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fdb332b29_1_8:notes"/>
          <p:cNvSpPr/>
          <p:nvPr>
            <p:ph idx="2" type="sldImg"/>
          </p:nvPr>
        </p:nvSpPr>
        <p:spPr>
          <a:xfrm>
            <a:off x="481584" y="1279287"/>
            <a:ext cx="61407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6fdb332b29_1_8:notes"/>
          <p:cNvSpPr txBox="1"/>
          <p:nvPr>
            <p:ph idx="1" type="body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6fdb332b29_1_8:notes"/>
          <p:cNvSpPr txBox="1"/>
          <p:nvPr>
            <p:ph idx="12" type="sldNum"/>
          </p:nvPr>
        </p:nvSpPr>
        <p:spPr>
          <a:xfrm>
            <a:off x="4023812" y="9720804"/>
            <a:ext cx="3078300" cy="51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db332b29_5_0:notes"/>
          <p:cNvSpPr/>
          <p:nvPr>
            <p:ph idx="2" type="sldImg"/>
          </p:nvPr>
        </p:nvSpPr>
        <p:spPr>
          <a:xfrm>
            <a:off x="481584" y="1279287"/>
            <a:ext cx="61407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db332b29_5_0:notes"/>
          <p:cNvSpPr txBox="1"/>
          <p:nvPr>
            <p:ph idx="1" type="body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hotel and hospitality sector caters to millions of travellers everyday.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Hotel companies always want to optimize their revenue by accurately predict demand and price.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 think everyone here must have experience of booking hotels .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 a customers , you must want to optimize your spending. For the same room, you must prefer to pay less.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hotel booking dataset can help us explore some interesting outcomes both useful for hotel holders and customers.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6fdb332b29_5_0:notes"/>
          <p:cNvSpPr txBox="1"/>
          <p:nvPr>
            <p:ph idx="12" type="sldNum"/>
          </p:nvPr>
        </p:nvSpPr>
        <p:spPr>
          <a:xfrm>
            <a:off x="4023812" y="9720804"/>
            <a:ext cx="3078300" cy="51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db332b29_1_2:notes"/>
          <p:cNvSpPr/>
          <p:nvPr>
            <p:ph idx="2" type="sldImg"/>
          </p:nvPr>
        </p:nvSpPr>
        <p:spPr>
          <a:xfrm>
            <a:off x="481584" y="1279287"/>
            <a:ext cx="61407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db332b29_1_2:notes"/>
          <p:cNvSpPr txBox="1"/>
          <p:nvPr>
            <p:ph idx="1" type="body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data set contains booking information for a city hotel and a resort hotel from the same company in 2015 to 2017.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6fdb332b29_1_2:notes"/>
          <p:cNvSpPr txBox="1"/>
          <p:nvPr>
            <p:ph idx="12" type="sldNum"/>
          </p:nvPr>
        </p:nvSpPr>
        <p:spPr>
          <a:xfrm>
            <a:off x="4023812" y="9720804"/>
            <a:ext cx="3078300" cy="51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db332b29_11_10:notes"/>
          <p:cNvSpPr/>
          <p:nvPr>
            <p:ph idx="2" type="sldImg"/>
          </p:nvPr>
        </p:nvSpPr>
        <p:spPr>
          <a:xfrm>
            <a:off x="481584" y="1279287"/>
            <a:ext cx="61407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db332b29_11_10:notes"/>
          <p:cNvSpPr txBox="1"/>
          <p:nvPr>
            <p:ph idx="1" type="body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information such as when the booking was made, length of stay, the number of adults, children, and/or babies, and the number of available parking spaces, among other things.</a:t>
            </a:r>
            <a:endParaRPr/>
          </a:p>
        </p:txBody>
      </p:sp>
      <p:sp>
        <p:nvSpPr>
          <p:cNvPr id="84" name="Google Shape;84;g6fdb332b29_11_10:notes"/>
          <p:cNvSpPr txBox="1"/>
          <p:nvPr>
            <p:ph idx="12" type="sldNum"/>
          </p:nvPr>
        </p:nvSpPr>
        <p:spPr>
          <a:xfrm>
            <a:off x="4023812" y="9720804"/>
            <a:ext cx="3078300" cy="51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db332b29_11_16:notes"/>
          <p:cNvSpPr/>
          <p:nvPr>
            <p:ph idx="2" type="sldImg"/>
          </p:nvPr>
        </p:nvSpPr>
        <p:spPr>
          <a:xfrm>
            <a:off x="481584" y="1279287"/>
            <a:ext cx="61407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db332b29_11_16:notes"/>
          <p:cNvSpPr txBox="1"/>
          <p:nvPr>
            <p:ph idx="1" type="body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6fdb332b29_11_16:notes"/>
          <p:cNvSpPr txBox="1"/>
          <p:nvPr>
            <p:ph idx="12" type="sldNum"/>
          </p:nvPr>
        </p:nvSpPr>
        <p:spPr>
          <a:xfrm>
            <a:off x="4023812" y="9720804"/>
            <a:ext cx="3078300" cy="51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e40f9adf_2_43:notes"/>
          <p:cNvSpPr/>
          <p:nvPr>
            <p:ph idx="2" type="sldImg"/>
          </p:nvPr>
        </p:nvSpPr>
        <p:spPr>
          <a:xfrm>
            <a:off x="481584" y="1279287"/>
            <a:ext cx="61407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e40f9adf_2_43:notes"/>
          <p:cNvSpPr txBox="1"/>
          <p:nvPr>
            <p:ph idx="1" type="body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fe40f9adf_2_43:notes"/>
          <p:cNvSpPr txBox="1"/>
          <p:nvPr>
            <p:ph idx="12" type="sldNum"/>
          </p:nvPr>
        </p:nvSpPr>
        <p:spPr>
          <a:xfrm>
            <a:off x="4023812" y="9720804"/>
            <a:ext cx="3078300" cy="51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e40f9adf_2_31:notes"/>
          <p:cNvSpPr/>
          <p:nvPr>
            <p:ph idx="2" type="sldImg"/>
          </p:nvPr>
        </p:nvSpPr>
        <p:spPr>
          <a:xfrm>
            <a:off x="481584" y="1279287"/>
            <a:ext cx="61407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e40f9adf_2_31:notes"/>
          <p:cNvSpPr txBox="1"/>
          <p:nvPr>
            <p:ph idx="1" type="body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VPC with 2 public + 2 private subnets ( 2 regions)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Access database at private subnet through NAT gateway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Use python do pre-processing and data 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Results release to S3 webpage</a:t>
            </a:r>
            <a:endParaRPr/>
          </a:p>
        </p:txBody>
      </p:sp>
      <p:sp>
        <p:nvSpPr>
          <p:cNvPr id="113" name="Google Shape;113;g6fe40f9adf_2_31:notes"/>
          <p:cNvSpPr txBox="1"/>
          <p:nvPr>
            <p:ph idx="12" type="sldNum"/>
          </p:nvPr>
        </p:nvSpPr>
        <p:spPr>
          <a:xfrm>
            <a:off x="4023812" y="9720804"/>
            <a:ext cx="3078300" cy="51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81584" y="1279287"/>
            <a:ext cx="6140577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Option 1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General7.jp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4140837" y="465270"/>
            <a:ext cx="7259039" cy="244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140837" y="3137687"/>
            <a:ext cx="72590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32180" y="1624330"/>
            <a:ext cx="10327640" cy="3809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918210" y="570230"/>
            <a:ext cx="1034161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Areas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b="1" i="0" sz="4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14400" y="1845482"/>
            <a:ext cx="5071872" cy="343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6193535" y="1845482"/>
            <a:ext cx="5071872" cy="343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 - Option 1">
  <p:cSld name="Closing Slide - Option 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General9.jpg"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General11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0" type="dt"/>
          </p:nvPr>
        </p:nvSpPr>
        <p:spPr>
          <a:xfrm>
            <a:off x="480504" y="616144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165600" y="616144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852352" y="616144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PT-General6.jpg"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40" y="-254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jessemostipak/hotel-booking-deman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ictionary.cambridge.org/zhs/%E8%AF%8D%E5%85%B8/%E8%8B%B1%E8%AF%AD/occupancy" TargetMode="External"/><Relationship Id="rId4" Type="http://schemas.openxmlformats.org/officeDocument/2006/relationships/hyperlink" Target="http://hotelbookinganalysis.s3-website-us-east-1.amazonaw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ctrTitle"/>
          </p:nvPr>
        </p:nvSpPr>
        <p:spPr>
          <a:xfrm>
            <a:off x="4140837" y="465270"/>
            <a:ext cx="7259039" cy="244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/>
              <a:t>DATS 6450 Cloud Computing Final Project Group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/>
              <a:t>Hotel Booking Demand</a:t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140837" y="3137687"/>
            <a:ext cx="72590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Team Member: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Chen Chen, Hao Ning, Hungchun 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918210" y="570230"/>
            <a:ext cx="10341600" cy="100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Project Overview</a:t>
            </a:r>
            <a:endParaRPr/>
          </a:p>
        </p:txBody>
      </p:sp>
      <p:grpSp>
        <p:nvGrpSpPr>
          <p:cNvPr id="40" name="Google Shape;40;p7"/>
          <p:cNvGrpSpPr/>
          <p:nvPr/>
        </p:nvGrpSpPr>
        <p:grpSpPr>
          <a:xfrm>
            <a:off x="7253031" y="1832443"/>
            <a:ext cx="3124906" cy="2763409"/>
            <a:chOff x="6254516" y="1318143"/>
            <a:chExt cx="2604522" cy="2460300"/>
          </a:xfrm>
        </p:grpSpPr>
        <p:sp>
          <p:nvSpPr>
            <p:cNvPr id="41" name="Google Shape;41;p7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" name="Google Shape;43;p7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</a:t>
              </a: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Architecture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" name="Google Shape;44;p7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" name="Google Shape;45;p7"/>
          <p:cNvGrpSpPr/>
          <p:nvPr/>
        </p:nvGrpSpPr>
        <p:grpSpPr>
          <a:xfrm>
            <a:off x="5607432" y="1825936"/>
            <a:ext cx="2948424" cy="2776449"/>
            <a:chOff x="4761418" y="1318143"/>
            <a:chExt cx="2460300" cy="2460300"/>
          </a:xfrm>
        </p:grpSpPr>
        <p:sp>
          <p:nvSpPr>
            <p:cNvPr id="46" name="Google Shape;46;p7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" name="Google Shape;48;p7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Features Implemented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" name="Google Shape;49;p7"/>
          <p:cNvGrpSpPr/>
          <p:nvPr/>
        </p:nvGrpSpPr>
        <p:grpSpPr>
          <a:xfrm>
            <a:off x="3845944" y="1825936"/>
            <a:ext cx="2948424" cy="2776449"/>
            <a:chOff x="3269751" y="1318143"/>
            <a:chExt cx="2460300" cy="2460300"/>
          </a:xfrm>
        </p:grpSpPr>
        <p:sp>
          <p:nvSpPr>
            <p:cNvPr id="50" name="Google Shape;50;p7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" name="Google Shape;52;p7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Expected Outcomes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" name="Google Shape;53;p7"/>
          <p:cNvGrpSpPr/>
          <p:nvPr/>
        </p:nvGrpSpPr>
        <p:grpSpPr>
          <a:xfrm>
            <a:off x="2148158" y="1825936"/>
            <a:ext cx="2948424" cy="2776449"/>
            <a:chOff x="1776626" y="1318143"/>
            <a:chExt cx="2460300" cy="2460300"/>
          </a:xfrm>
        </p:grpSpPr>
        <p:grpSp>
          <p:nvGrpSpPr>
            <p:cNvPr id="54" name="Google Shape;54;p7"/>
            <p:cNvGrpSpPr/>
            <p:nvPr/>
          </p:nvGrpSpPr>
          <p:grpSpPr>
            <a:xfrm>
              <a:off x="1776626" y="1318143"/>
              <a:ext cx="2460300" cy="2460300"/>
              <a:chOff x="1776626" y="1318143"/>
              <a:chExt cx="2460300" cy="2460300"/>
            </a:xfrm>
          </p:grpSpPr>
          <p:sp>
            <p:nvSpPr>
              <p:cNvPr id="55" name="Google Shape;55;p7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7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Source</a:t>
                </a:r>
                <a:endParaRPr b="1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7" name="Google Shape;57;p7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" name="Google Shape;58;p7"/>
          <p:cNvGrpSpPr/>
          <p:nvPr/>
        </p:nvGrpSpPr>
        <p:grpSpPr>
          <a:xfrm>
            <a:off x="438869" y="1825923"/>
            <a:ext cx="2948424" cy="2776449"/>
            <a:chOff x="284959" y="1318143"/>
            <a:chExt cx="2460300" cy="2460300"/>
          </a:xfrm>
        </p:grpSpPr>
        <p:sp>
          <p:nvSpPr>
            <p:cNvPr id="59" name="Google Shape;59;p7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7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" name="Google Shape;62;p7"/>
          <p:cNvSpPr/>
          <p:nvPr/>
        </p:nvSpPr>
        <p:spPr>
          <a:xfrm rot="2585920">
            <a:off x="10149908" y="1513948"/>
            <a:ext cx="569039" cy="347449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9176353" y="4043171"/>
            <a:ext cx="391200" cy="366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200">
              <a:solidFill>
                <a:srgbClr val="307B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7"/>
          <p:cNvSpPr txBox="1"/>
          <p:nvPr/>
        </p:nvSpPr>
        <p:spPr>
          <a:xfrm rot="-2586796">
            <a:off x="9215421" y="2938752"/>
            <a:ext cx="2764094" cy="398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Flow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" type="body"/>
          </p:nvPr>
        </p:nvSpPr>
        <p:spPr>
          <a:xfrm>
            <a:off x="5658375" y="782325"/>
            <a:ext cx="5857200" cy="385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The hotel and hospitality sector caters to millions of travellers every day.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Hotel companies always want to optimize </a:t>
            </a:r>
            <a:r>
              <a:rPr lang="en-US">
                <a:highlight>
                  <a:srgbClr val="FFFFFF"/>
                </a:highlight>
              </a:rPr>
              <a:t>their</a:t>
            </a:r>
            <a:r>
              <a:rPr lang="en-US">
                <a:highlight>
                  <a:srgbClr val="FFFFFF"/>
                </a:highlight>
              </a:rPr>
              <a:t> revenue by accurately predict demand and price.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Customers always want to optimize </a:t>
            </a:r>
            <a:r>
              <a:rPr lang="en-US">
                <a:highlight>
                  <a:srgbClr val="FFFFFF"/>
                </a:highlight>
              </a:rPr>
              <a:t>their</a:t>
            </a:r>
            <a:r>
              <a:rPr lang="en-US">
                <a:highlight>
                  <a:srgbClr val="FFFFFF"/>
                </a:highlight>
              </a:rPr>
              <a:t> spending.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71" name="Google Shape;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75" y="1760699"/>
            <a:ext cx="4469399" cy="190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2" name="Google Shape;72;p8"/>
          <p:cNvSpPr txBox="1"/>
          <p:nvPr/>
        </p:nvSpPr>
        <p:spPr>
          <a:xfrm>
            <a:off x="864325" y="4479550"/>
            <a:ext cx="10447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This hotel booking dataset can help us explore some interesting outcomes!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770285" y="313930"/>
            <a:ext cx="10341600" cy="100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idx="1" type="body"/>
          </p:nvPr>
        </p:nvSpPr>
        <p:spPr>
          <a:xfrm>
            <a:off x="932255" y="1390780"/>
            <a:ext cx="10327500" cy="380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1" marL="914400" rtl="0" algn="l">
              <a:spcBef>
                <a:spcPts val="440"/>
              </a:spcBef>
              <a:spcAft>
                <a:spcPts val="0"/>
              </a:spcAft>
              <a:buSzPts val="22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https://www.kaggle.com/jessemostipak/hotel-booking-demand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1" marL="914400" rtl="0" algn="l">
              <a:spcBef>
                <a:spcPts val="440"/>
              </a:spcBef>
              <a:spcAft>
                <a:spcPts val="0"/>
              </a:spcAft>
              <a:buSzPts val="2200"/>
              <a:buChar char="○"/>
            </a:pPr>
            <a:r>
              <a:rPr lang="en-US"/>
              <a:t>Resort Hotel and City Hotel data in 2015-2017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1" marL="914400" rtl="0" algn="l">
              <a:spcBef>
                <a:spcPts val="440"/>
              </a:spcBef>
              <a:spcAft>
                <a:spcPts val="0"/>
              </a:spcAft>
              <a:buSzPts val="2200"/>
              <a:buChar char="○"/>
            </a:pPr>
            <a:r>
              <a:rPr lang="en-US"/>
              <a:t>32 variables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1" marL="914400" rtl="0" algn="l">
              <a:spcBef>
                <a:spcPts val="440"/>
              </a:spcBef>
              <a:spcAft>
                <a:spcPts val="0"/>
              </a:spcAft>
              <a:buSzPts val="2200"/>
              <a:buChar char="○"/>
            </a:pPr>
            <a:r>
              <a:rPr lang="en-US"/>
              <a:t>119391 observations</a:t>
            </a:r>
            <a:endParaRPr/>
          </a:p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918210" y="570230"/>
            <a:ext cx="10341600" cy="100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r>
              <a:rPr b="0" lang="en-US" sz="2400">
                <a:solidFill>
                  <a:schemeClr val="dk1"/>
                </a:solidFill>
              </a:rPr>
              <a:t> </a:t>
            </a:r>
            <a:r>
              <a:rPr lang="en-US"/>
              <a:t>source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918210" y="570230"/>
            <a:ext cx="10341600" cy="100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87" name="Google Shape;87;p10"/>
          <p:cNvSpPr txBox="1"/>
          <p:nvPr/>
        </p:nvSpPr>
        <p:spPr>
          <a:xfrm>
            <a:off x="1380100" y="1327000"/>
            <a:ext cx="9013200" cy="3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0"/>
          <p:cNvGraphicFramePr/>
          <p:nvPr/>
        </p:nvGraphicFramePr>
        <p:xfrm>
          <a:off x="888825" y="131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{3B0E05D2-4C30-4EE3-8798-7453D89960FF}</a:tableStyleId>
              </a:tblPr>
              <a:tblGrid>
                <a:gridCol w="2125875"/>
                <a:gridCol w="1245200"/>
                <a:gridCol w="2343175"/>
                <a:gridCol w="1224650"/>
                <a:gridCol w="2225475"/>
                <a:gridCol w="1234125"/>
              </a:tblGrid>
              <a:tr h="3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Colnames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 type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Colnames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 type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Colnames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 type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sng"/>
                        <a:t>hotel</a:t>
                      </a:r>
                      <a:endParaRPr b="1" sz="11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sng"/>
                        <a:t>babies</a:t>
                      </a:r>
                      <a:endParaRPr b="1" sz="11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deposit_type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is_canceled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meal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agent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lead_time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country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company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sng"/>
                        <a:t>arrival_date_year</a:t>
                      </a:r>
                      <a:endParaRPr b="1" sz="11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market_segment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days_in_waiting_list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sng"/>
                        <a:t>arrival_date_month</a:t>
                      </a:r>
                      <a:endParaRPr b="1" sz="11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distribution_channel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customer_type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arrival_date_week_number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sng"/>
                        <a:t>is_repeated_guest</a:t>
                      </a:r>
                      <a:endParaRPr b="1" sz="11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sng"/>
                        <a:t>adr(Average Daily Rate)</a:t>
                      </a:r>
                      <a:endParaRPr b="1" sz="11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number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arrival_date_day_of_month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previous_cancellations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sng"/>
                        <a:t>required_car_parking_spaces</a:t>
                      </a:r>
                      <a:endParaRPr b="1" sz="11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sng"/>
                        <a:t>stays_in_weekend_nights</a:t>
                      </a:r>
                      <a:endParaRPr b="1" sz="11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previous_bookings_not_canceled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total_of_special_requests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sng"/>
                        <a:t>stays_in_week_nights</a:t>
                      </a:r>
                      <a:endParaRPr b="1" sz="11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reserved_room_type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reservation_status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sng"/>
                        <a:t>adults</a:t>
                      </a:r>
                      <a:endParaRPr b="1" sz="11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assigned_room_type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reservation_status_date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categorical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3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sng"/>
                        <a:t>children</a:t>
                      </a:r>
                      <a:endParaRPr b="1" sz="11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booking_changes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integer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924330" y="1442905"/>
            <a:ext cx="10327500" cy="380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Occupancy of different Hotel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Popular months/days for Resort Hotel booking and City Hotel Booking.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Most expensive months in a year or expensive days in a week.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Relationship be</a:t>
            </a:r>
            <a:r>
              <a:rPr lang="en-US"/>
              <a:t>tween </a:t>
            </a:r>
            <a:r>
              <a:rPr lang="en-US">
                <a:uFill>
                  <a:noFill/>
                </a:uFill>
                <a:hlinkClick r:id="rId3"/>
              </a:rPr>
              <a:t>occupancy</a:t>
            </a:r>
            <a:r>
              <a:rPr lang="en-US"/>
              <a:t> </a:t>
            </a:r>
            <a:r>
              <a:rPr lang="en-US"/>
              <a:t>and price.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Cancelation rate.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Customer loyalty.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Presented in Website 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&gt;&gt;&gt;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http://hotelbookinganalysis.s3-website-us-east-1.amazonaws.com/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918210" y="570230"/>
            <a:ext cx="10341600" cy="100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Outcomes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2"/>
          <p:cNvGrpSpPr/>
          <p:nvPr/>
        </p:nvGrpSpPr>
        <p:grpSpPr>
          <a:xfrm>
            <a:off x="141223" y="1094181"/>
            <a:ext cx="8071427" cy="4669634"/>
            <a:chOff x="468550" y="1218475"/>
            <a:chExt cx="9969648" cy="5371099"/>
          </a:xfrm>
        </p:grpSpPr>
        <p:pic>
          <p:nvPicPr>
            <p:cNvPr id="102" name="Google Shape;102;p12"/>
            <p:cNvPicPr preferRelativeResize="0"/>
            <p:nvPr/>
          </p:nvPicPr>
          <p:blipFill rotWithShape="1">
            <a:blip r:embed="rId3">
              <a:alphaModFix/>
            </a:blip>
            <a:srcRect b="0" l="0" r="5132" t="0"/>
            <a:stretch/>
          </p:blipFill>
          <p:spPr>
            <a:xfrm>
              <a:off x="468550" y="1218475"/>
              <a:ext cx="9969648" cy="5371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2"/>
            <p:cNvSpPr/>
            <p:nvPr/>
          </p:nvSpPr>
          <p:spPr>
            <a:xfrm>
              <a:off x="1863819" y="3190990"/>
              <a:ext cx="1138500" cy="611100"/>
            </a:xfrm>
            <a:prstGeom prst="rect">
              <a:avLst/>
            </a:prstGeom>
            <a:noFill/>
            <a:ln cap="flat" cmpd="sng" w="762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4292901" y="3190990"/>
              <a:ext cx="710400" cy="727500"/>
            </a:xfrm>
            <a:prstGeom prst="rect">
              <a:avLst/>
            </a:prstGeom>
            <a:noFill/>
            <a:ln cap="flat" cmpd="sng" w="762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9170674" y="1625245"/>
              <a:ext cx="572100" cy="611100"/>
            </a:xfrm>
            <a:prstGeom prst="rect">
              <a:avLst/>
            </a:prstGeom>
            <a:noFill/>
            <a:ln cap="flat" cmpd="sng" w="762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2"/>
          <p:cNvSpPr txBox="1"/>
          <p:nvPr>
            <p:ph type="title"/>
          </p:nvPr>
        </p:nvSpPr>
        <p:spPr>
          <a:xfrm>
            <a:off x="724685" y="353067"/>
            <a:ext cx="10341600" cy="100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Implemented</a:t>
            </a:r>
            <a:endParaRPr/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4">
            <a:alphaModFix/>
          </a:blip>
          <a:srcRect b="38579" l="35552" r="35699" t="1719"/>
          <a:stretch/>
        </p:blipFill>
        <p:spPr>
          <a:xfrm>
            <a:off x="9343612" y="1954212"/>
            <a:ext cx="2464513" cy="25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2"/>
          <p:cNvSpPr txBox="1"/>
          <p:nvPr/>
        </p:nvSpPr>
        <p:spPr>
          <a:xfrm>
            <a:off x="9511938" y="4606375"/>
            <a:ext cx="23685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SageMaker</a:t>
            </a:r>
            <a:endParaRPr b="1" sz="3000"/>
          </a:p>
        </p:txBody>
      </p:sp>
      <p:sp>
        <p:nvSpPr>
          <p:cNvPr id="109" name="Google Shape;109;p12"/>
          <p:cNvSpPr txBox="1"/>
          <p:nvPr/>
        </p:nvSpPr>
        <p:spPr>
          <a:xfrm>
            <a:off x="8318975" y="2792050"/>
            <a:ext cx="7734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+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918210" y="570230"/>
            <a:ext cx="10341600" cy="100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Structure</a:t>
            </a:r>
            <a:endParaRPr/>
          </a:p>
        </p:txBody>
      </p:sp>
      <p:pic>
        <p:nvPicPr>
          <p:cNvPr id="116" name="Google Shape;11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150" y="1157100"/>
            <a:ext cx="7198700" cy="43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932180" y="991235"/>
            <a:ext cx="10327640" cy="404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 sz="7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44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solidFill>
                  <a:schemeClr val="accent1"/>
                </a:solidFill>
              </a:rPr>
              <a:t>Thank you!</a:t>
            </a:r>
            <a:endParaRPr sz="7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W General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