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7" r:id="rId2"/>
    <p:sldId id="258" r:id="rId3"/>
    <p:sldId id="259" r:id="rId4"/>
    <p:sldId id="299" r:id="rId5"/>
    <p:sldId id="322" r:id="rId6"/>
    <p:sldId id="264" r:id="rId7"/>
    <p:sldId id="323" r:id="rId8"/>
    <p:sldId id="335" r:id="rId9"/>
    <p:sldId id="325" r:id="rId10"/>
    <p:sldId id="337" r:id="rId11"/>
    <p:sldId id="272" r:id="rId12"/>
    <p:sldId id="331" r:id="rId13"/>
    <p:sldId id="334" r:id="rId14"/>
    <p:sldId id="336" r:id="rId15"/>
    <p:sldId id="333" r:id="rId16"/>
    <p:sldId id="338" r:id="rId17"/>
    <p:sldId id="29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D11"/>
    <a:srgbClr val="70BA16"/>
    <a:srgbClr val="1E80E2"/>
    <a:srgbClr val="1A74CC"/>
    <a:srgbClr val="82D81A"/>
    <a:srgbClr val="61A113"/>
    <a:srgbClr val="E09320"/>
    <a:srgbClr val="4A99E8"/>
    <a:srgbClr val="338CE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306" y="-54"/>
      </p:cViewPr>
      <p:guideLst>
        <p:guide orient="horz" pos="16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1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016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09855" y="0"/>
            <a:ext cx="2011045" cy="368300"/>
          </a:xfrm>
          <a:prstGeom prst="rect">
            <a:avLst/>
          </a:prstGeom>
          <a:solidFill>
            <a:srgbClr val="568D11"/>
          </a:solidFill>
          <a:ln>
            <a:solidFill>
              <a:srgbClr val="568D1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9855" y="229235"/>
            <a:ext cx="2011045" cy="368300"/>
          </a:xfrm>
          <a:prstGeom prst="rect">
            <a:avLst/>
          </a:prstGeom>
          <a:solidFill>
            <a:srgbClr val="568D11"/>
          </a:solidFill>
          <a:ln>
            <a:solidFill>
              <a:srgbClr val="568D1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53035" y="7556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79705" y="17589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53035" y="25844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382385" y="16573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004685" y="142875"/>
            <a:ext cx="1898650" cy="368300"/>
          </a:xfrm>
          <a:prstGeom prst="rect">
            <a:avLst/>
          </a:prstGeom>
          <a:solidFill>
            <a:srgbClr val="568D1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2018/4/18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717503" y="3332329"/>
            <a:ext cx="3663012" cy="1811171"/>
            <a:chOff x="4956670" y="4443106"/>
            <a:chExt cx="4884016" cy="2414894"/>
          </a:xfrm>
        </p:grpSpPr>
        <p:sp>
          <p:nvSpPr>
            <p:cNvPr id="5" name="等腰三角形 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9461" y="4057650"/>
            <a:ext cx="2196083" cy="1085850"/>
            <a:chOff x="4956670" y="4443106"/>
            <a:chExt cx="4884016" cy="2414894"/>
          </a:xfrm>
        </p:grpSpPr>
        <p:sp>
          <p:nvSpPr>
            <p:cNvPr id="16" name="等腰三角形 15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91286" y="3786187"/>
            <a:ext cx="2745104" cy="1357313"/>
            <a:chOff x="4956670" y="4443106"/>
            <a:chExt cx="4884016" cy="2414894"/>
          </a:xfrm>
        </p:grpSpPr>
        <p:sp>
          <p:nvSpPr>
            <p:cNvPr id="19" name="等腰三角形 18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1420" y="4757221"/>
            <a:ext cx="781232" cy="386279"/>
            <a:chOff x="4956670" y="4443106"/>
            <a:chExt cx="4884016" cy="2414894"/>
          </a:xfrm>
        </p:grpSpPr>
        <p:sp>
          <p:nvSpPr>
            <p:cNvPr id="22" name="等腰三角形 21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62768" y="4757221"/>
            <a:ext cx="781232" cy="386279"/>
            <a:chOff x="4956670" y="4443106"/>
            <a:chExt cx="4884016" cy="2414894"/>
          </a:xfrm>
        </p:grpSpPr>
        <p:sp>
          <p:nvSpPr>
            <p:cNvPr id="25" name="等腰三角形 2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21862" y="1563638"/>
            <a:ext cx="53223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毕业设计答辩</a:t>
            </a:r>
            <a:endParaRPr lang="zh-CN" altLang="en-US" sz="4800" b="1" dirty="0">
              <a:solidFill>
                <a:srgbClr val="568D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034647" y="3006547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1249512" y="2407350"/>
            <a:ext cx="52179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计算机工程技术学院  指导老师：曾珍珍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毕业设计主题：</a:t>
            </a:r>
            <a:r>
              <a:rPr lang="zh-CN" altLang="en-US" b="1" dirty="0" smtClean="0">
                <a:solidFill>
                  <a:srgbClr val="1E80E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星级酒店预订系统设计与实现</a:t>
            </a:r>
            <a:endParaRPr lang="zh-CN" altLang="en-US" sz="1800" b="1" dirty="0">
              <a:solidFill>
                <a:srgbClr val="1E80E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1297073" y="3338805"/>
            <a:ext cx="2449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：陈金华</a:t>
            </a:r>
            <a:endParaRPr lang="zh-CN" altLang="en-US" sz="2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06320" y="51494"/>
            <a:ext cx="4149655" cy="864072"/>
            <a:chOff x="107628" y="36471"/>
            <a:chExt cx="4149655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568D1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8489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28" y="304800"/>
              <a:ext cx="8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8" y="304800"/>
              <a:ext cx="3274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568D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广东科学技术职业学院</a:t>
              </a:r>
              <a:endParaRPr lang="zh-CN" altLang="en-US" sz="2000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0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 bldLvl="0" autoUpdateAnimBg="0"/>
      <p:bldP spid="3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第三部分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（论文对社会的作用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7" y="98283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本论文主要给想从事</a:t>
            </a:r>
            <a:r>
              <a:rPr lang="en-US" altLang="zh-CN" dirty="0" err="1"/>
              <a:t>javaweb</a:t>
            </a:r>
            <a:r>
              <a:rPr lang="zh-CN" altLang="en-US" dirty="0"/>
              <a:t>领域开发</a:t>
            </a:r>
            <a:r>
              <a:rPr lang="zh-CN" altLang="en-US" dirty="0" smtClean="0"/>
              <a:t>或者有一定</a:t>
            </a:r>
            <a:r>
              <a:rPr lang="en-US" altLang="zh-CN" dirty="0" err="1"/>
              <a:t>javaweb</a:t>
            </a:r>
            <a:r>
              <a:rPr lang="zh-CN" altLang="en-US" dirty="0"/>
              <a:t>基础的开发人员提供一定</a:t>
            </a:r>
            <a:r>
              <a:rPr lang="zh-CN" altLang="en-US" dirty="0" smtClean="0"/>
              <a:t>的导航性帮助</a:t>
            </a:r>
            <a:r>
              <a:rPr lang="zh-CN" altLang="en-US" dirty="0"/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8382" y="1928313"/>
            <a:ext cx="5491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一方面</a:t>
            </a:r>
            <a:r>
              <a:rPr lang="zh-CN" altLang="en-US" dirty="0" smtClean="0"/>
              <a:t>，该论文详细描述了整个开发流程，了解整个开发流程是比较重要的一件事。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另一方面</a:t>
            </a:r>
            <a:r>
              <a:rPr lang="zh-CN" altLang="en-US" dirty="0" smtClean="0"/>
              <a:t>，作为一个过来人，深深明白初学者需要了解和掌握什么样的技术，做到可持续发展，这些东西在论文里面都有所分享。在学习过程中，最好莫过于有需要的时候有人推一把。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621468"/>
            <a:ext cx="2109378" cy="256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653935"/>
            <a:ext cx="2154958" cy="271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9" y="2739866"/>
            <a:ext cx="2074098" cy="213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98382" y="3676276"/>
            <a:ext cx="5407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中国科技行业发展快速，很大原因就是网络上有不少人愿意分享技术，这使有需要的人能够快速得到帮助，解决问题。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7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1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93230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5250561" cy="530915"/>
            <a:chOff x="3773160" y="1247148"/>
            <a:chExt cx="5250561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998257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Research process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30786" y="1293314"/>
              <a:ext cx="2292935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实现效果与总结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92849"/>
            <a:ext cx="9144914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3774793" y="2179933"/>
            <a:ext cx="739946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42" y="843558"/>
            <a:ext cx="5897318" cy="415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7" y="715854"/>
            <a:ext cx="6936423" cy="431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  <a:sym typeface="+mn-ea"/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0678"/>
            <a:ext cx="8399852" cy="412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9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（效果图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1" y="771550"/>
            <a:ext cx="861443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第四部分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</a:t>
            </a:r>
            <a:r>
              <a:rPr lang="zh-CN" altLang="en-US" sz="1200" b="1" dirty="0">
                <a:solidFill>
                  <a:schemeClr val="bg1"/>
                </a:solidFill>
              </a:rPr>
              <a:t>总结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952" y="1419622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做事要踏实，做人要勤奋。生活不止眼前的苟且，还有远方的田野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45174" y="3003797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在这里，非常感谢</a:t>
            </a:r>
            <a:r>
              <a:rPr lang="zh-CN" altLang="en-US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一直耐心指导我的曾珍珍老师，感谢</a:t>
            </a:r>
            <a:r>
              <a:rPr lang="zh-CN" altLang="en-US" b="1" dirty="0" smtClean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评委老师</a:t>
            </a:r>
            <a:r>
              <a:rPr lang="zh-CN" altLang="en-US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的辛苦工作，感谢教过我的所有老师，感谢一直支持我的朋友们，谢谢你们！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99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49323" y="49056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17503" y="3332329"/>
            <a:ext cx="3663012" cy="1811171"/>
            <a:chOff x="4956670" y="4443106"/>
            <a:chExt cx="4884016" cy="2414894"/>
          </a:xfrm>
        </p:grpSpPr>
        <p:sp>
          <p:nvSpPr>
            <p:cNvPr id="5" name="等腰三角形 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9461" y="4057650"/>
            <a:ext cx="2196083" cy="1085850"/>
            <a:chOff x="4956670" y="4443106"/>
            <a:chExt cx="4884016" cy="2414894"/>
          </a:xfrm>
        </p:grpSpPr>
        <p:sp>
          <p:nvSpPr>
            <p:cNvPr id="16" name="等腰三角形 15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91286" y="3786187"/>
            <a:ext cx="2745104" cy="1357313"/>
            <a:chOff x="4956670" y="4443106"/>
            <a:chExt cx="4884016" cy="2414894"/>
          </a:xfrm>
        </p:grpSpPr>
        <p:sp>
          <p:nvSpPr>
            <p:cNvPr id="19" name="等腰三角形 18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1420" y="4757221"/>
            <a:ext cx="781232" cy="386279"/>
            <a:chOff x="4956670" y="4443106"/>
            <a:chExt cx="4884016" cy="2414894"/>
          </a:xfrm>
        </p:grpSpPr>
        <p:sp>
          <p:nvSpPr>
            <p:cNvPr id="22" name="等腰三角形 21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62768" y="4757221"/>
            <a:ext cx="781232" cy="386279"/>
            <a:chOff x="4956670" y="4443106"/>
            <a:chExt cx="4884016" cy="2414894"/>
          </a:xfrm>
        </p:grpSpPr>
        <p:sp>
          <p:nvSpPr>
            <p:cNvPr id="25" name="等腰三角形 2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82D8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568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26"/>
          <p:cNvSpPr/>
          <p:nvPr/>
        </p:nvSpPr>
        <p:spPr>
          <a:xfrm>
            <a:off x="1034647" y="3006547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06320" y="51494"/>
            <a:ext cx="4149656" cy="864072"/>
            <a:chOff x="107628" y="36471"/>
            <a:chExt cx="4149656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70BA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8489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28" y="304800"/>
              <a:ext cx="8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9" y="304800"/>
              <a:ext cx="3274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70BA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广东科学技术职业学院</a:t>
              </a:r>
              <a:endParaRPr lang="zh-CN" altLang="en-US" sz="2000" b="1" dirty="0">
                <a:solidFill>
                  <a:srgbClr val="70BA1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68482" y="1826777"/>
            <a:ext cx="219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BA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2800" b="1" dirty="0" smtClean="0">
                <a:solidFill>
                  <a:srgbClr val="70BA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观看！</a:t>
            </a:r>
            <a:endParaRPr lang="zh-CN" altLang="en-US" sz="2800" b="1" dirty="0">
              <a:solidFill>
                <a:srgbClr val="70BA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196641" y="1934653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3012580" y="15641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68D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5016912" y="1702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材背景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563277" y="1635406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5025859" y="33739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实现效果与总结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92417" y="3281595"/>
            <a:ext cx="484013" cy="523220"/>
            <a:chOff x="6086713" y="2057986"/>
            <a:chExt cx="484013" cy="523220"/>
          </a:xfrm>
        </p:grpSpPr>
        <p:sp>
          <p:nvSpPr>
            <p:cNvPr id="19" name="文本框 20"/>
            <p:cNvSpPr txBox="1"/>
            <p:nvPr/>
          </p:nvSpPr>
          <p:spPr>
            <a:xfrm>
              <a:off x="6086713" y="205798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5016912" y="22815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采用的技术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563277" y="2214788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5016912" y="28552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论文作用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563277" y="2788531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14455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414455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4311328" y="1726909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2086469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大数据下的酒店预订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2086469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酒店预订的发展趋势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3895184" cy="530915"/>
            <a:chOff x="3773160" y="1247148"/>
            <a:chExt cx="3895184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409955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>
                  <a:solidFill>
                    <a:srgbClr val="568D11"/>
                  </a:solidFill>
                  <a:latin typeface="Impact" panose="020B0806030902050204" pitchFamily="34" charset="0"/>
                </a:rPr>
                <a:t>Project review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98738" y="1293314"/>
              <a:ext cx="1369606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选材背景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92849"/>
            <a:ext cx="9144914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第一部分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（大数据下的酒店预订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8211" y="954197"/>
            <a:ext cx="4538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圣诞</a:t>
            </a:r>
            <a:r>
              <a:rPr lang="zh-CN" altLang="en-US" dirty="0"/>
              <a:t>期间</a:t>
            </a:r>
            <a:r>
              <a:rPr lang="zh-CN" altLang="en-US" dirty="0" smtClean="0"/>
              <a:t>，美</a:t>
            </a:r>
            <a:r>
              <a:rPr lang="zh-CN" altLang="en-US" dirty="0"/>
              <a:t>团的</a:t>
            </a:r>
            <a:r>
              <a:rPr lang="zh-CN" altLang="en-US" dirty="0" smtClean="0"/>
              <a:t>用户</a:t>
            </a:r>
            <a:r>
              <a:rPr lang="zh-CN" altLang="en-US" dirty="0"/>
              <a:t>预订</a:t>
            </a:r>
            <a:r>
              <a:rPr lang="zh-CN" altLang="en-US" dirty="0" smtClean="0"/>
              <a:t>数量</a:t>
            </a:r>
            <a:r>
              <a:rPr lang="zh-CN" altLang="en-US" dirty="0"/>
              <a:t>超过</a:t>
            </a:r>
            <a:r>
              <a:rPr lang="en-US" altLang="zh-CN" dirty="0"/>
              <a:t>70</a:t>
            </a:r>
            <a:r>
              <a:rPr lang="zh-CN" altLang="en-US" dirty="0"/>
              <a:t>万间、花费超过</a:t>
            </a:r>
            <a:r>
              <a:rPr lang="en-US" altLang="zh-CN" dirty="0"/>
              <a:t>1</a:t>
            </a:r>
            <a:r>
              <a:rPr lang="zh-CN" altLang="en-US" dirty="0"/>
              <a:t>个亿。但是，这仍然和元旦差得老远：</a:t>
            </a:r>
            <a:r>
              <a:rPr lang="zh-CN" altLang="en-US" dirty="0" smtClean="0"/>
              <a:t>元旦酒店预订数量</a:t>
            </a:r>
            <a:r>
              <a:rPr lang="zh-CN" altLang="en-US" dirty="0"/>
              <a:t>高达</a:t>
            </a:r>
            <a:r>
              <a:rPr lang="en-US" altLang="zh-CN" dirty="0"/>
              <a:t>100</a:t>
            </a:r>
            <a:r>
              <a:rPr lang="zh-CN" altLang="en-US" dirty="0"/>
              <a:t>多万间，花费超过了</a:t>
            </a:r>
            <a:r>
              <a:rPr lang="en-US" altLang="zh-CN" dirty="0"/>
              <a:t>1.4</a:t>
            </a:r>
            <a:r>
              <a:rPr lang="zh-CN" altLang="en-US" dirty="0"/>
              <a:t>个亿。如此看来，</a:t>
            </a:r>
            <a:r>
              <a:rPr lang="zh-CN" altLang="en-US" dirty="0" smtClean="0"/>
              <a:t>元旦酒店预订的</a:t>
            </a:r>
            <a:r>
              <a:rPr lang="zh-CN" altLang="en-US" dirty="0"/>
              <a:t>人要比圣诞多很多。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9542"/>
            <a:ext cx="2448272" cy="438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6528" y="2570582"/>
            <a:ext cx="468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元旦酒店预订的数量若每个房间以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平方来计算，面积约等于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个足球场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6527" y="3435846"/>
            <a:ext cx="4531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这仅仅只是两个节日下的数量，可见，酒店预订的需求量很大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第一部分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（酒店预订的发展趋势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4" y="790575"/>
            <a:ext cx="3445741" cy="40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11250" y="987575"/>
            <a:ext cx="4521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一年之中，因为出差、旅游、甚至是忘带钥匙无家可归，我们总会有那么几次需要酒店住宿。然而，在美团网近期发布的一系列本地生活数据中，美团网用户研究发现，超过</a:t>
            </a:r>
            <a:r>
              <a:rPr lang="en-US" altLang="zh-CN" dirty="0"/>
              <a:t>1/3</a:t>
            </a:r>
            <a:r>
              <a:rPr lang="zh-CN" altLang="en-US" dirty="0"/>
              <a:t>的用户预订酒店的理由竟然是：为了约会！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1250" y="3147814"/>
            <a:ext cx="43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美团此次公布了约会预订相关的大数据，也给了酒店业者诸多启发，现在情侣酒店也成为了大众选择的一个新趋势。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31702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采用的技术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5073140" cy="530915"/>
            <a:chOff x="3773160" y="1247148"/>
            <a:chExt cx="5073140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41523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</a:rPr>
                <a:t>DEVELOP DIFFICULTIES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68918" y="1293314"/>
              <a:ext cx="1677382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采用的技术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46683"/>
            <a:ext cx="9175147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第二部分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（采用的技术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915566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</a:t>
            </a:r>
            <a:r>
              <a:rPr lang="en-US" altLang="zh-CN" dirty="0"/>
              <a:t>maven</a:t>
            </a:r>
            <a:r>
              <a:rPr lang="zh-CN" altLang="en-US" dirty="0"/>
              <a:t>进行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github</a:t>
            </a:r>
            <a:r>
              <a:rPr lang="zh-CN" altLang="en-US" dirty="0"/>
              <a:t>管理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使用轻量、流行的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后台部分使用目前比较流行的</a:t>
            </a:r>
            <a:r>
              <a:rPr lang="en-US" altLang="zh-CN" dirty="0" smtClean="0"/>
              <a:t>SSM</a:t>
            </a:r>
            <a:r>
              <a:rPr lang="zh-CN" altLang="en-US" dirty="0" smtClean="0"/>
              <a:t>框架，即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存储登录信息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使用拦截器对请求进行拦截判断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使用过滤器对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请求进行编码过滤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全局异常处理器进行全局异常处理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前端部分使用</a:t>
            </a:r>
            <a:r>
              <a:rPr lang="en-US" altLang="zh-CN" dirty="0" err="1" smtClean="0"/>
              <a:t>div+css</a:t>
            </a:r>
            <a:r>
              <a:rPr lang="zh-CN" altLang="en-US" dirty="0" smtClean="0"/>
              <a:t>进行页面布局，使用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jquery+ajax</a:t>
            </a:r>
            <a:r>
              <a:rPr lang="zh-CN" altLang="en-US" dirty="0" smtClean="0"/>
              <a:t>发送异步请求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kindEditor</a:t>
            </a:r>
            <a:r>
              <a:rPr lang="zh-CN" altLang="en-US" dirty="0" smtClean="0"/>
              <a:t>副文本编辑器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50938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论文创新之处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89410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论文对社会的作用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765364" cy="530915"/>
            <a:chOff x="3773160" y="1247148"/>
            <a:chExt cx="4765364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41523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568D11"/>
                  </a:solidFill>
                  <a:latin typeface="Impact" panose="020B0806030902050204" pitchFamily="34" charset="0"/>
                </a:rPr>
                <a:t>DEVELOP DIFFICULTIES</a:t>
              </a:r>
              <a:endParaRPr lang="zh-CN" altLang="en-US" sz="3000" dirty="0">
                <a:solidFill>
                  <a:srgbClr val="568D1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168918" y="1293314"/>
              <a:ext cx="1369606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论文作用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1046683"/>
            <a:ext cx="9175147" cy="200465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6"/>
          <p:cNvSpPr/>
          <p:nvPr/>
        </p:nvSpPr>
        <p:spPr bwMode="auto">
          <a:xfrm>
            <a:off x="0" y="51470"/>
            <a:ext cx="8322996" cy="648072"/>
          </a:xfrm>
          <a:custGeom>
            <a:avLst/>
            <a:gdLst>
              <a:gd name="T0" fmla="*/ 0 w 13327"/>
              <a:gd name="T1" fmla="*/ 0 h 617"/>
              <a:gd name="T2" fmla="*/ 13155 w 13327"/>
              <a:gd name="T3" fmla="*/ 0 h 617"/>
              <a:gd name="T4" fmla="*/ 13327 w 13327"/>
              <a:gd name="T5" fmla="*/ 308 h 617"/>
              <a:gd name="T6" fmla="*/ 13155 w 13327"/>
              <a:gd name="T7" fmla="*/ 617 h 617"/>
              <a:gd name="T8" fmla="*/ 0 w 13327"/>
              <a:gd name="T9" fmla="*/ 617 h 617"/>
              <a:gd name="T10" fmla="*/ 171 w 13327"/>
              <a:gd name="T11" fmla="*/ 308 h 617"/>
              <a:gd name="T12" fmla="*/ 0 w 13327"/>
              <a:gd name="T1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rgbClr val="568D1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19105" y="115773"/>
            <a:ext cx="370980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第三部分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（论文创新之处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7" y="982838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经网上查阅，很多论文以偏理论或偏实践较多，做到理论结合实践的较少。或者做到理论结合实践的，内容又不够详细，使基础水平不够的人看得是一头雾水。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8160" y="2739866"/>
            <a:ext cx="5491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本论文</a:t>
            </a:r>
            <a:r>
              <a:rPr lang="zh-CN" altLang="zh-CN" dirty="0"/>
              <a:t>从理论分析的角度出发，从需求分析到用例设计、类设计、数据库设计，再到具体的实现，每个步骤都有详细的说明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几乎涵盖了整个开发流程。使用了新颖的技术，没有使用过多专业术语，尽量让文字描述通俗易懂。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621468"/>
            <a:ext cx="2109378" cy="256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653935"/>
            <a:ext cx="2154958" cy="271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9" y="2739866"/>
            <a:ext cx="2074098" cy="213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1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886</Words>
  <Application>Microsoft Office PowerPoint</Application>
  <PresentationFormat>全屏显示(16:9)</PresentationFormat>
  <Paragraphs>108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绿色清新毕业论文</dc:title>
  <dc:creator>第一PPT模板网：www.1ppt.com</dc:creator>
  <cp:keywords>第一PPT模板网：www.1ppt.com</cp:keywords>
  <cp:lastModifiedBy>dreamsummit</cp:lastModifiedBy>
  <cp:revision>289</cp:revision>
  <dcterms:created xsi:type="dcterms:W3CDTF">2014-09-01T14:19:00Z</dcterms:created>
  <dcterms:modified xsi:type="dcterms:W3CDTF">2018-04-18T14:49:50Z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