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97" r:id="rId2"/>
    <p:sldId id="258" r:id="rId3"/>
    <p:sldId id="259" r:id="rId4"/>
    <p:sldId id="299" r:id="rId5"/>
    <p:sldId id="322" r:id="rId6"/>
    <p:sldId id="324" r:id="rId7"/>
    <p:sldId id="264" r:id="rId8"/>
    <p:sldId id="323" r:id="rId9"/>
    <p:sldId id="335" r:id="rId10"/>
    <p:sldId id="325" r:id="rId11"/>
    <p:sldId id="272" r:id="rId12"/>
    <p:sldId id="331" r:id="rId13"/>
    <p:sldId id="334" r:id="rId14"/>
    <p:sldId id="336" r:id="rId15"/>
    <p:sldId id="333" r:id="rId16"/>
    <p:sldId id="298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4CC"/>
    <a:srgbClr val="568D11"/>
    <a:srgbClr val="70BA16"/>
    <a:srgbClr val="82D81A"/>
    <a:srgbClr val="61A113"/>
    <a:srgbClr val="E09320"/>
    <a:srgbClr val="4A99E8"/>
    <a:srgbClr val="1E80E2"/>
    <a:srgbClr val="338CE5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306" y="-72"/>
      </p:cViewPr>
      <p:guideLst>
        <p:guide orient="horz" pos="162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2" d="100"/>
        <a:sy n="62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11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5C004-A9D4-4858-99EC-F4CCE56E2FEF}" type="datetimeFigureOut">
              <a:rPr lang="zh-CN" altLang="en-US" smtClean="0"/>
              <a:t>2018/1/17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E2E4E-2FFD-4B0E-BE9C-FA7BDC091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491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t>2018/1/17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t>2018/1/17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t>2018/1/17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10160"/>
            <a:ext cx="9144000" cy="699542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79511" y="-20538"/>
            <a:ext cx="1704311" cy="72008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109855" y="0"/>
            <a:ext cx="2011045" cy="368300"/>
          </a:xfrm>
          <a:prstGeom prst="rect">
            <a:avLst/>
          </a:prstGeom>
          <a:solidFill>
            <a:srgbClr val="568D11"/>
          </a:solidFill>
          <a:ln>
            <a:solidFill>
              <a:srgbClr val="568D1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09855" y="229235"/>
            <a:ext cx="2011045" cy="368300"/>
          </a:xfrm>
          <a:prstGeom prst="rect">
            <a:avLst/>
          </a:prstGeom>
          <a:solidFill>
            <a:srgbClr val="568D11"/>
          </a:solidFill>
          <a:ln>
            <a:solidFill>
              <a:srgbClr val="568D1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699542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79511" y="-20538"/>
            <a:ext cx="1704311" cy="72008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6477501" y="17574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课题综述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564755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7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1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53035" y="75565"/>
            <a:ext cx="1898650" cy="368300"/>
          </a:xfrm>
          <a:prstGeom prst="rect">
            <a:avLst/>
          </a:prstGeom>
          <a:solidFill>
            <a:srgbClr val="568D1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79705" y="175895"/>
            <a:ext cx="1898650" cy="368300"/>
          </a:xfrm>
          <a:prstGeom prst="rect">
            <a:avLst/>
          </a:prstGeom>
          <a:solidFill>
            <a:srgbClr val="568D1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53035" y="258445"/>
            <a:ext cx="1898650" cy="368300"/>
          </a:xfrm>
          <a:prstGeom prst="rect">
            <a:avLst/>
          </a:prstGeom>
          <a:solidFill>
            <a:srgbClr val="568D1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6382385" y="165735"/>
            <a:ext cx="1898650" cy="368300"/>
          </a:xfrm>
          <a:prstGeom prst="rect">
            <a:avLst/>
          </a:prstGeom>
          <a:solidFill>
            <a:srgbClr val="568D1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7004685" y="142875"/>
            <a:ext cx="1898650" cy="368300"/>
          </a:xfrm>
          <a:prstGeom prst="rect">
            <a:avLst/>
          </a:prstGeom>
          <a:solidFill>
            <a:srgbClr val="568D1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t>2018/1/17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t>2018/1/17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t>2018/1/17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t>2018/1/17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t>2018/1/17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t>2018/1/17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t>2018/1/17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t>2018/1/17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717503" y="3332329"/>
            <a:ext cx="3663012" cy="1811171"/>
            <a:chOff x="4956670" y="4443106"/>
            <a:chExt cx="4884016" cy="2414894"/>
          </a:xfrm>
        </p:grpSpPr>
        <p:sp>
          <p:nvSpPr>
            <p:cNvPr id="5" name="等腰三角形 4"/>
            <p:cNvSpPr/>
            <p:nvPr/>
          </p:nvSpPr>
          <p:spPr>
            <a:xfrm>
              <a:off x="4956670" y="4443106"/>
              <a:ext cx="4884016" cy="2414894"/>
            </a:xfrm>
            <a:prstGeom prst="triangle">
              <a:avLst/>
            </a:prstGeom>
            <a:solidFill>
              <a:srgbClr val="82D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4956670" y="4443106"/>
              <a:ext cx="2442008" cy="2414894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568D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619461" y="4057650"/>
            <a:ext cx="2196083" cy="1085850"/>
            <a:chOff x="4956670" y="4443106"/>
            <a:chExt cx="4884016" cy="2414894"/>
          </a:xfrm>
        </p:grpSpPr>
        <p:sp>
          <p:nvSpPr>
            <p:cNvPr id="16" name="等腰三角形 15"/>
            <p:cNvSpPr/>
            <p:nvPr/>
          </p:nvSpPr>
          <p:spPr>
            <a:xfrm>
              <a:off x="4956670" y="4443106"/>
              <a:ext cx="4884016" cy="2414894"/>
            </a:xfrm>
            <a:prstGeom prst="triangle">
              <a:avLst/>
            </a:prstGeom>
            <a:solidFill>
              <a:srgbClr val="82D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4956670" y="4443106"/>
              <a:ext cx="2442008" cy="2414894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568D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791286" y="3786187"/>
            <a:ext cx="2745104" cy="1357313"/>
            <a:chOff x="4956670" y="4443106"/>
            <a:chExt cx="4884016" cy="2414894"/>
          </a:xfrm>
        </p:grpSpPr>
        <p:sp>
          <p:nvSpPr>
            <p:cNvPr id="19" name="等腰三角形 18"/>
            <p:cNvSpPr/>
            <p:nvPr/>
          </p:nvSpPr>
          <p:spPr>
            <a:xfrm>
              <a:off x="4956670" y="4443106"/>
              <a:ext cx="4884016" cy="2414894"/>
            </a:xfrm>
            <a:prstGeom prst="triangle">
              <a:avLst/>
            </a:prstGeom>
            <a:solidFill>
              <a:srgbClr val="82D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4956670" y="4443106"/>
              <a:ext cx="2442008" cy="2414894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568D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521420" y="4757221"/>
            <a:ext cx="781232" cy="386279"/>
            <a:chOff x="4956670" y="4443106"/>
            <a:chExt cx="4884016" cy="2414894"/>
          </a:xfrm>
        </p:grpSpPr>
        <p:sp>
          <p:nvSpPr>
            <p:cNvPr id="22" name="等腰三角形 21"/>
            <p:cNvSpPr/>
            <p:nvPr/>
          </p:nvSpPr>
          <p:spPr>
            <a:xfrm>
              <a:off x="4956670" y="4443106"/>
              <a:ext cx="4884016" cy="2414894"/>
            </a:xfrm>
            <a:prstGeom prst="triangle">
              <a:avLst/>
            </a:prstGeom>
            <a:solidFill>
              <a:srgbClr val="82D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4956670" y="4443106"/>
              <a:ext cx="2442008" cy="2414894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568D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362768" y="4757221"/>
            <a:ext cx="781232" cy="386279"/>
            <a:chOff x="4956670" y="4443106"/>
            <a:chExt cx="4884016" cy="2414894"/>
          </a:xfrm>
        </p:grpSpPr>
        <p:sp>
          <p:nvSpPr>
            <p:cNvPr id="25" name="等腰三角形 24"/>
            <p:cNvSpPr/>
            <p:nvPr/>
          </p:nvSpPr>
          <p:spPr>
            <a:xfrm>
              <a:off x="4956670" y="4443106"/>
              <a:ext cx="4884016" cy="2414894"/>
            </a:xfrm>
            <a:prstGeom prst="triangle">
              <a:avLst/>
            </a:prstGeom>
            <a:solidFill>
              <a:srgbClr val="82D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4956670" y="4443106"/>
              <a:ext cx="2442008" cy="2414894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568D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121862" y="1563638"/>
            <a:ext cx="5322346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4800" b="1" dirty="0" smtClean="0">
                <a:solidFill>
                  <a:srgbClr val="568D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期末答辩</a:t>
            </a:r>
            <a:r>
              <a:rPr lang="en-US" altLang="zh-CN" sz="4800" b="1" dirty="0" smtClean="0">
                <a:solidFill>
                  <a:srgbClr val="568D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4800" b="1" dirty="0">
              <a:solidFill>
                <a:srgbClr val="568D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等腰三角形 26"/>
          <p:cNvSpPr/>
          <p:nvPr/>
        </p:nvSpPr>
        <p:spPr>
          <a:xfrm>
            <a:off x="1034647" y="3006547"/>
            <a:ext cx="851351" cy="506643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35134" h="675524">
                <a:moveTo>
                  <a:pt x="369815" y="675524"/>
                </a:moveTo>
                <a:lnTo>
                  <a:pt x="0" y="0"/>
                </a:lnTo>
                <a:lnTo>
                  <a:pt x="1135134" y="294524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26"/>
          <p:cNvSpPr/>
          <p:nvPr/>
        </p:nvSpPr>
        <p:spPr>
          <a:xfrm rot="5400000">
            <a:off x="265949" y="3103290"/>
            <a:ext cx="531270" cy="601918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  <a:gd name="connsiteX0-17" fmla="*/ 369815 w 1135134"/>
              <a:gd name="connsiteY0-18" fmla="*/ 675524 h 675524"/>
              <a:gd name="connsiteX1-19" fmla="*/ 0 w 1135134"/>
              <a:gd name="connsiteY1-20" fmla="*/ 0 h 675524"/>
              <a:gd name="connsiteX2-21" fmla="*/ 1135134 w 1135134"/>
              <a:gd name="connsiteY2-22" fmla="*/ 391312 h 675524"/>
              <a:gd name="connsiteX3-23" fmla="*/ 369815 w 1135134"/>
              <a:gd name="connsiteY3-24" fmla="*/ 675524 h 675524"/>
              <a:gd name="connsiteX0-25" fmla="*/ 369815 w 1199659"/>
              <a:gd name="connsiteY0-26" fmla="*/ 675524 h 1359189"/>
              <a:gd name="connsiteX1-27" fmla="*/ 0 w 1199659"/>
              <a:gd name="connsiteY1-28" fmla="*/ 0 h 1359189"/>
              <a:gd name="connsiteX2-29" fmla="*/ 1199659 w 1199659"/>
              <a:gd name="connsiteY2-30" fmla="*/ 1359189 h 1359189"/>
              <a:gd name="connsiteX3-31" fmla="*/ 369815 w 1199659"/>
              <a:gd name="connsiteY3-32" fmla="*/ 675524 h 13591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99659" h="1359189">
                <a:moveTo>
                  <a:pt x="369815" y="675524"/>
                </a:moveTo>
                <a:lnTo>
                  <a:pt x="0" y="0"/>
                </a:lnTo>
                <a:lnTo>
                  <a:pt x="1199659" y="1359189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26"/>
          <p:cNvSpPr/>
          <p:nvPr/>
        </p:nvSpPr>
        <p:spPr>
          <a:xfrm rot="8958318">
            <a:off x="1313552" y="3687514"/>
            <a:ext cx="207867" cy="123703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35134" h="675524">
                <a:moveTo>
                  <a:pt x="369815" y="675524"/>
                </a:moveTo>
                <a:lnTo>
                  <a:pt x="0" y="0"/>
                </a:lnTo>
                <a:lnTo>
                  <a:pt x="1135134" y="294524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2"/>
          <p:cNvSpPr>
            <a:spLocks noChangeArrowheads="1"/>
          </p:cNvSpPr>
          <p:nvPr/>
        </p:nvSpPr>
        <p:spPr bwMode="auto">
          <a:xfrm>
            <a:off x="1259632" y="2354580"/>
            <a:ext cx="44644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计算机工程技术学院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</a:t>
            </a:r>
            <a:r>
              <a:rPr lang="zh-CN" altLang="en-US" sz="1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元架构项目班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9" name="TextBox 25"/>
          <p:cNvSpPr>
            <a:spLocks noChangeArrowheads="1"/>
          </p:cNvSpPr>
          <p:nvPr/>
        </p:nvSpPr>
        <p:spPr bwMode="auto">
          <a:xfrm>
            <a:off x="1265081" y="3199724"/>
            <a:ext cx="24495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：陈金华</a:t>
            </a:r>
            <a:endParaRPr lang="zh-CN" altLang="en-US" sz="2400" dirty="0"/>
          </a:p>
        </p:txBody>
      </p:sp>
      <p:sp>
        <p:nvSpPr>
          <p:cNvPr id="40" name="TextBox 53"/>
          <p:cNvSpPr>
            <a:spLocks noChangeArrowheads="1"/>
          </p:cNvSpPr>
          <p:nvPr/>
        </p:nvSpPr>
        <p:spPr bwMode="auto">
          <a:xfrm>
            <a:off x="1259632" y="2726055"/>
            <a:ext cx="26114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组别</a:t>
            </a:r>
            <a:r>
              <a:rPr lang="zh-CN" altLang="en-US" sz="1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：程序员组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06320" y="51494"/>
            <a:ext cx="4149655" cy="864072"/>
            <a:chOff x="107628" y="36471"/>
            <a:chExt cx="4149655" cy="864072"/>
          </a:xfrm>
        </p:grpSpPr>
        <p:sp>
          <p:nvSpPr>
            <p:cNvPr id="42" name="椭圆 41"/>
            <p:cNvSpPr/>
            <p:nvPr/>
          </p:nvSpPr>
          <p:spPr bwMode="auto">
            <a:xfrm>
              <a:off x="118827" y="36471"/>
              <a:ext cx="864072" cy="864072"/>
            </a:xfrm>
            <a:prstGeom prst="ellipse">
              <a:avLst/>
            </a:prstGeom>
            <a:solidFill>
              <a:srgbClr val="568D1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84899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628" y="304800"/>
              <a:ext cx="864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 smtClean="0">
                  <a:solidFill>
                    <a:schemeClr val="bg1"/>
                  </a:solidFill>
                </a:rPr>
                <a:t>LOGO</a:t>
              </a:r>
              <a:endParaRPr lang="zh-CN" alt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82898" y="304800"/>
              <a:ext cx="32743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568D1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广东科学技术职业学院</a:t>
              </a:r>
              <a:endParaRPr lang="zh-CN" altLang="en-US" sz="2000" b="1" dirty="0">
                <a:solidFill>
                  <a:srgbClr val="568D1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300"/>
                            </p:stCondLst>
                            <p:childTnLst>
                              <p:par>
                                <p:cTn id="4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0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800"/>
                            </p:stCondLst>
                            <p:childTnLst>
                              <p:par>
                                <p:cTn id="5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8" dur="500" tmFilter="0,0; .5, 1; 1, 1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99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 bldLvl="0" autoUpdateAnimBg="0"/>
      <p:bldP spid="39" grpId="0" bldLvl="0" autoUpdateAnimBg="0"/>
      <p:bldP spid="40" grpId="0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477501" y="17574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262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84121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Freeform 6"/>
          <p:cNvSpPr/>
          <p:nvPr/>
        </p:nvSpPr>
        <p:spPr bwMode="auto">
          <a:xfrm>
            <a:off x="0" y="51470"/>
            <a:ext cx="8322996" cy="648072"/>
          </a:xfrm>
          <a:custGeom>
            <a:avLst/>
            <a:gdLst>
              <a:gd name="T0" fmla="*/ 0 w 13327"/>
              <a:gd name="T1" fmla="*/ 0 h 617"/>
              <a:gd name="T2" fmla="*/ 13155 w 13327"/>
              <a:gd name="T3" fmla="*/ 0 h 617"/>
              <a:gd name="T4" fmla="*/ 13327 w 13327"/>
              <a:gd name="T5" fmla="*/ 308 h 617"/>
              <a:gd name="T6" fmla="*/ 13155 w 13327"/>
              <a:gd name="T7" fmla="*/ 617 h 617"/>
              <a:gd name="T8" fmla="*/ 0 w 13327"/>
              <a:gd name="T9" fmla="*/ 617 h 617"/>
              <a:gd name="T10" fmla="*/ 171 w 13327"/>
              <a:gd name="T11" fmla="*/ 308 h 617"/>
              <a:gd name="T12" fmla="*/ 0 w 13327"/>
              <a:gd name="T13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rgbClr val="568D11"/>
          </a:solidFill>
          <a:ln>
            <a:noFill/>
          </a:ln>
        </p:spPr>
        <p:txBody>
          <a:bodyPr vert="horz" wrap="square" lIns="115214" tIns="57607" rIns="115214" bIns="57607" numCol="1" anchor="t" anchorCtr="0" compatLnSpc="1"/>
          <a:lstStyle/>
          <a:p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19105" y="115773"/>
            <a:ext cx="3709801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95000"/>
                  </a:schemeClr>
                </a:solidFill>
              </a:rPr>
              <a:t>第三部分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（技术难点描述与常见问题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1295" y="829945"/>
            <a:ext cx="8390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技术难点：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chemeClr val="accent4">
                    <a:lumMod val="50000"/>
                  </a:schemeClr>
                </a:solidFill>
              </a:rPr>
              <a:t>1.</a:t>
            </a:r>
            <a:r>
              <a:rPr lang="zh-CN" altLang="en-US" b="1" dirty="0" smtClean="0">
                <a:solidFill>
                  <a:schemeClr val="accent4">
                    <a:lumMod val="50000"/>
                  </a:schemeClr>
                </a:solidFill>
              </a:rPr>
              <a:t>怎么计算微信用户与餐厅的距离</a:t>
            </a:r>
          </a:p>
          <a:p>
            <a:r>
              <a:rPr lang="en-US" altLang="zh-CN" b="1" dirty="0" smtClean="0">
                <a:solidFill>
                  <a:schemeClr val="accent4">
                    <a:lumMod val="50000"/>
                  </a:schemeClr>
                </a:solidFill>
              </a:rPr>
              <a:t>2.</a:t>
            </a:r>
            <a:r>
              <a:rPr lang="zh-CN" altLang="en-US" b="1" dirty="0" smtClean="0">
                <a:solidFill>
                  <a:schemeClr val="accent4">
                    <a:lumMod val="50000"/>
                  </a:schemeClr>
                </a:solidFill>
              </a:rPr>
              <a:t>怎么防止</a:t>
            </a:r>
            <a:r>
              <a:rPr lang="en-US" altLang="zh-CN" b="1" dirty="0" smtClean="0">
                <a:solidFill>
                  <a:schemeClr val="accent4">
                    <a:lumMod val="50000"/>
                  </a:schemeClr>
                </a:solidFill>
              </a:rPr>
              <a:t>get</a:t>
            </a:r>
            <a:r>
              <a:rPr lang="zh-CN" altLang="en-US" b="1" dirty="0" smtClean="0">
                <a:solidFill>
                  <a:schemeClr val="accent4">
                    <a:lumMod val="50000"/>
                  </a:schemeClr>
                </a:solidFill>
              </a:rPr>
              <a:t>请求乱码</a:t>
            </a:r>
            <a:endParaRPr lang="en-US" altLang="zh-CN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accent4">
                    <a:lumMod val="50000"/>
                  </a:schemeClr>
                </a:solidFill>
              </a:rPr>
              <a:t>3</a:t>
            </a:r>
            <a:r>
              <a:rPr lang="en-US" altLang="zh-CN" b="1" dirty="0" smtClean="0">
                <a:solidFill>
                  <a:schemeClr val="accent4">
                    <a:lumMod val="50000"/>
                  </a:schemeClr>
                </a:solidFill>
              </a:rPr>
              <a:t>.</a:t>
            </a:r>
            <a:r>
              <a:rPr lang="zh-CN" altLang="en-US" b="1" dirty="0" smtClean="0">
                <a:solidFill>
                  <a:schemeClr val="accent4">
                    <a:lumMod val="50000"/>
                  </a:schemeClr>
                </a:solidFill>
              </a:rPr>
              <a:t>网站系统后台和微信接口交互后台拆分开来，如何保证能够访问同一个数据库下的图片地址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1058" y="2802583"/>
            <a:ext cx="88861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我的解决办法：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0070C0"/>
                </a:solidFill>
              </a:rPr>
              <a:t>1.</a:t>
            </a:r>
            <a:r>
              <a:rPr lang="zh-CN" altLang="en-US" b="1" dirty="0" smtClean="0">
                <a:solidFill>
                  <a:srgbClr val="0070C0"/>
                </a:solidFill>
              </a:rPr>
              <a:t>在商家添加餐厅信息的时候调用百度地图</a:t>
            </a:r>
            <a:r>
              <a:rPr lang="en-US" altLang="zh-CN" b="1" dirty="0" smtClean="0">
                <a:solidFill>
                  <a:srgbClr val="0070C0"/>
                </a:solidFill>
              </a:rPr>
              <a:t>API</a:t>
            </a:r>
            <a:r>
              <a:rPr lang="zh-CN" altLang="en-US" b="1" dirty="0" smtClean="0">
                <a:solidFill>
                  <a:srgbClr val="0070C0"/>
                </a:solidFill>
              </a:rPr>
              <a:t>上传餐厅的地址，主要是经纬度，数据库用</a:t>
            </a:r>
            <a:r>
              <a:rPr lang="en-US" altLang="zh-CN" b="1" dirty="0" smtClean="0">
                <a:solidFill>
                  <a:srgbClr val="0070C0"/>
                </a:solidFill>
              </a:rPr>
              <a:t>decimal</a:t>
            </a:r>
            <a:r>
              <a:rPr lang="zh-CN" altLang="zh-CN" b="1" dirty="0" smtClean="0">
                <a:solidFill>
                  <a:srgbClr val="0070C0"/>
                </a:solidFill>
              </a:rPr>
              <a:t>存储类型，并且精确到小数点后</a:t>
            </a:r>
            <a:r>
              <a:rPr lang="en-US" altLang="zh-CN" b="1" dirty="0" smtClean="0">
                <a:solidFill>
                  <a:srgbClr val="0070C0"/>
                </a:solidFill>
              </a:rPr>
              <a:t>6</a:t>
            </a:r>
            <a:r>
              <a:rPr lang="zh-CN" altLang="en-US" b="1" dirty="0" smtClean="0">
                <a:solidFill>
                  <a:srgbClr val="0070C0"/>
                </a:solidFill>
              </a:rPr>
              <a:t>位，微信用户进入小程序时，获取微信用户位置的经纬度，同时获取餐厅的经纬度，通过一定的算法算出距离</a:t>
            </a:r>
          </a:p>
          <a:p>
            <a:r>
              <a:rPr lang="en-US" altLang="zh-CN" b="1" dirty="0" smtClean="0">
                <a:solidFill>
                  <a:srgbClr val="0070C0"/>
                </a:solidFill>
              </a:rPr>
              <a:t>2.</a:t>
            </a:r>
            <a:r>
              <a:rPr lang="zh-CN" altLang="en-US" b="1" dirty="0" smtClean="0">
                <a:solidFill>
                  <a:srgbClr val="0070C0"/>
                </a:solidFill>
              </a:rPr>
              <a:t>手写编码过滤器，实现</a:t>
            </a:r>
            <a:r>
              <a:rPr lang="en-US" altLang="zh-CN" b="1" dirty="0">
                <a:solidFill>
                  <a:srgbClr val="0070C0"/>
                </a:solidFill>
              </a:rPr>
              <a:t>F</a:t>
            </a:r>
            <a:r>
              <a:rPr lang="en-US" altLang="zh-CN" b="1" dirty="0" smtClean="0">
                <a:solidFill>
                  <a:srgbClr val="0070C0"/>
                </a:solidFill>
              </a:rPr>
              <a:t>ilter</a:t>
            </a:r>
            <a:r>
              <a:rPr lang="zh-CN" altLang="en-US" b="1" dirty="0" smtClean="0">
                <a:solidFill>
                  <a:srgbClr val="0070C0"/>
                </a:solidFill>
              </a:rPr>
              <a:t>接口，对所有请求进行编码转换</a:t>
            </a:r>
            <a:r>
              <a:rPr lang="en-US" altLang="zh-CN" b="1" dirty="0" smtClean="0">
                <a:solidFill>
                  <a:srgbClr val="0070C0"/>
                </a:solidFill>
              </a:rPr>
              <a:t>,</a:t>
            </a:r>
            <a:r>
              <a:rPr lang="zh-CN" altLang="en-US" b="1" dirty="0" smtClean="0">
                <a:solidFill>
                  <a:srgbClr val="0070C0"/>
                </a:solidFill>
              </a:rPr>
              <a:t>转成</a:t>
            </a:r>
            <a:r>
              <a:rPr lang="en-US" altLang="zh-CN" b="1" dirty="0" smtClean="0">
                <a:solidFill>
                  <a:srgbClr val="0070C0"/>
                </a:solidFill>
              </a:rPr>
              <a:t>utf-8</a:t>
            </a:r>
          </a:p>
          <a:p>
            <a:r>
              <a:rPr lang="en-US" altLang="zh-CN" b="1" dirty="0" smtClean="0">
                <a:solidFill>
                  <a:srgbClr val="0070C0"/>
                </a:solidFill>
              </a:rPr>
              <a:t>3</a:t>
            </a:r>
            <a:r>
              <a:rPr lang="en-US" altLang="zh-CN" b="1" dirty="0" smtClean="0">
                <a:solidFill>
                  <a:srgbClr val="0070C0"/>
                </a:solidFill>
              </a:rPr>
              <a:t>.</a:t>
            </a:r>
            <a:r>
              <a:rPr lang="zh-CN" altLang="en-US" b="1" dirty="0" smtClean="0">
                <a:solidFill>
                  <a:srgbClr val="0070C0"/>
                </a:solidFill>
              </a:rPr>
              <a:t>把图片上传到服务器，数据库存图片在服务器中的地址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3773158" y="1826932"/>
            <a:ext cx="932307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效果图</a:t>
            </a:r>
            <a:endParaRPr lang="zh-CN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73160" y="1247148"/>
            <a:ext cx="4019455" cy="530915"/>
            <a:chOff x="3773160" y="1247148"/>
            <a:chExt cx="4019455" cy="530915"/>
          </a:xfrm>
        </p:grpSpPr>
        <p:sp>
          <p:nvSpPr>
            <p:cNvPr id="4" name="TextBox 4"/>
            <p:cNvSpPr txBox="1"/>
            <p:nvPr/>
          </p:nvSpPr>
          <p:spPr>
            <a:xfrm>
              <a:off x="3773160" y="1247148"/>
              <a:ext cx="2998257" cy="53091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3000" dirty="0" smtClean="0">
                  <a:solidFill>
                    <a:srgbClr val="568D1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Research process</a:t>
              </a:r>
              <a:endParaRPr lang="zh-CN" altLang="en-US" sz="3000" dirty="0">
                <a:solidFill>
                  <a:srgbClr val="568D1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730786" y="1293314"/>
              <a:ext cx="1061829" cy="43858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效果图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0" y="1092849"/>
            <a:ext cx="9144914" cy="200465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477501" y="17574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262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84121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Freeform 6"/>
          <p:cNvSpPr/>
          <p:nvPr/>
        </p:nvSpPr>
        <p:spPr bwMode="auto">
          <a:xfrm>
            <a:off x="0" y="51470"/>
            <a:ext cx="8322996" cy="648072"/>
          </a:xfrm>
          <a:custGeom>
            <a:avLst/>
            <a:gdLst>
              <a:gd name="T0" fmla="*/ 0 w 13327"/>
              <a:gd name="T1" fmla="*/ 0 h 617"/>
              <a:gd name="T2" fmla="*/ 13155 w 13327"/>
              <a:gd name="T3" fmla="*/ 0 h 617"/>
              <a:gd name="T4" fmla="*/ 13327 w 13327"/>
              <a:gd name="T5" fmla="*/ 308 h 617"/>
              <a:gd name="T6" fmla="*/ 13155 w 13327"/>
              <a:gd name="T7" fmla="*/ 617 h 617"/>
              <a:gd name="T8" fmla="*/ 0 w 13327"/>
              <a:gd name="T9" fmla="*/ 617 h 617"/>
              <a:gd name="T10" fmla="*/ 171 w 13327"/>
              <a:gd name="T11" fmla="*/ 308 h 617"/>
              <a:gd name="T12" fmla="*/ 0 w 13327"/>
              <a:gd name="T13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rgbClr val="568D11"/>
          </a:solidFill>
          <a:ln>
            <a:noFill/>
          </a:ln>
        </p:spPr>
        <p:txBody>
          <a:bodyPr vert="horz" wrap="square" lIns="115214" tIns="57607" rIns="115214" bIns="57607" numCol="1" anchor="t" anchorCtr="0" compatLnSpc="1"/>
          <a:lstStyle/>
          <a:p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19105" y="115773"/>
            <a:ext cx="3709801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第四部分</a:t>
            </a:r>
            <a:r>
              <a:rPr lang="zh-CN" altLang="en-US" sz="1200" b="1" dirty="0" smtClean="0">
                <a:solidFill>
                  <a:schemeClr val="bg1"/>
                </a:solidFill>
                <a:sym typeface="+mn-ea"/>
              </a:rPr>
              <a:t>（效果图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22" y="821938"/>
            <a:ext cx="4567555" cy="3968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060" y="878840"/>
            <a:ext cx="2690495" cy="379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477501" y="17574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262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84121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Freeform 6"/>
          <p:cNvSpPr/>
          <p:nvPr/>
        </p:nvSpPr>
        <p:spPr bwMode="auto">
          <a:xfrm>
            <a:off x="0" y="51470"/>
            <a:ext cx="8322996" cy="648072"/>
          </a:xfrm>
          <a:custGeom>
            <a:avLst/>
            <a:gdLst>
              <a:gd name="T0" fmla="*/ 0 w 13327"/>
              <a:gd name="T1" fmla="*/ 0 h 617"/>
              <a:gd name="T2" fmla="*/ 13155 w 13327"/>
              <a:gd name="T3" fmla="*/ 0 h 617"/>
              <a:gd name="T4" fmla="*/ 13327 w 13327"/>
              <a:gd name="T5" fmla="*/ 308 h 617"/>
              <a:gd name="T6" fmla="*/ 13155 w 13327"/>
              <a:gd name="T7" fmla="*/ 617 h 617"/>
              <a:gd name="T8" fmla="*/ 0 w 13327"/>
              <a:gd name="T9" fmla="*/ 617 h 617"/>
              <a:gd name="T10" fmla="*/ 171 w 13327"/>
              <a:gd name="T11" fmla="*/ 308 h 617"/>
              <a:gd name="T12" fmla="*/ 0 w 13327"/>
              <a:gd name="T13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rgbClr val="568D11"/>
          </a:solidFill>
          <a:ln>
            <a:noFill/>
          </a:ln>
        </p:spPr>
        <p:txBody>
          <a:bodyPr vert="horz" wrap="square" lIns="115214" tIns="57607" rIns="115214" bIns="57607" numCol="1" anchor="t" anchorCtr="0" compatLnSpc="1"/>
          <a:lstStyle/>
          <a:p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19105" y="115773"/>
            <a:ext cx="3709801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第四部分</a:t>
            </a:r>
            <a:r>
              <a:rPr lang="zh-CN" altLang="en-US" sz="1200" b="1" dirty="0" smtClean="0">
                <a:solidFill>
                  <a:schemeClr val="bg1"/>
                </a:solidFill>
                <a:sym typeface="+mn-ea"/>
              </a:rPr>
              <a:t>（效果图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766158"/>
            <a:ext cx="2354169" cy="4200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255" y="766158"/>
            <a:ext cx="2446084" cy="4061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89" y="766158"/>
            <a:ext cx="2455172" cy="4061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477501" y="17574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262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84121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Freeform 6"/>
          <p:cNvSpPr/>
          <p:nvPr/>
        </p:nvSpPr>
        <p:spPr bwMode="auto">
          <a:xfrm>
            <a:off x="0" y="51470"/>
            <a:ext cx="8322996" cy="648072"/>
          </a:xfrm>
          <a:custGeom>
            <a:avLst/>
            <a:gdLst>
              <a:gd name="T0" fmla="*/ 0 w 13327"/>
              <a:gd name="T1" fmla="*/ 0 h 617"/>
              <a:gd name="T2" fmla="*/ 13155 w 13327"/>
              <a:gd name="T3" fmla="*/ 0 h 617"/>
              <a:gd name="T4" fmla="*/ 13327 w 13327"/>
              <a:gd name="T5" fmla="*/ 308 h 617"/>
              <a:gd name="T6" fmla="*/ 13155 w 13327"/>
              <a:gd name="T7" fmla="*/ 617 h 617"/>
              <a:gd name="T8" fmla="*/ 0 w 13327"/>
              <a:gd name="T9" fmla="*/ 617 h 617"/>
              <a:gd name="T10" fmla="*/ 171 w 13327"/>
              <a:gd name="T11" fmla="*/ 308 h 617"/>
              <a:gd name="T12" fmla="*/ 0 w 13327"/>
              <a:gd name="T13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rgbClr val="568D11"/>
          </a:solidFill>
          <a:ln>
            <a:noFill/>
          </a:ln>
        </p:spPr>
        <p:txBody>
          <a:bodyPr vert="horz" wrap="square" lIns="115214" tIns="57607" rIns="115214" bIns="57607" numCol="1" anchor="t" anchorCtr="0" compatLnSpc="1"/>
          <a:lstStyle/>
          <a:p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19105" y="115773"/>
            <a:ext cx="3709801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第四部分</a:t>
            </a:r>
            <a:r>
              <a:rPr lang="zh-CN" altLang="en-US" sz="1200" b="1" dirty="0" smtClean="0">
                <a:solidFill>
                  <a:schemeClr val="bg1"/>
                </a:solidFill>
                <a:sym typeface="+mn-ea"/>
              </a:rPr>
              <a:t>（效果图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820" y="831850"/>
            <a:ext cx="2626360" cy="40728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90" y="831850"/>
            <a:ext cx="2557145" cy="41389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240" y="831850"/>
            <a:ext cx="2565400" cy="391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2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477501" y="17574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262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84121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Freeform 6"/>
          <p:cNvSpPr/>
          <p:nvPr/>
        </p:nvSpPr>
        <p:spPr bwMode="auto">
          <a:xfrm>
            <a:off x="0" y="51470"/>
            <a:ext cx="8322996" cy="648072"/>
          </a:xfrm>
          <a:custGeom>
            <a:avLst/>
            <a:gdLst>
              <a:gd name="T0" fmla="*/ 0 w 13327"/>
              <a:gd name="T1" fmla="*/ 0 h 617"/>
              <a:gd name="T2" fmla="*/ 13155 w 13327"/>
              <a:gd name="T3" fmla="*/ 0 h 617"/>
              <a:gd name="T4" fmla="*/ 13327 w 13327"/>
              <a:gd name="T5" fmla="*/ 308 h 617"/>
              <a:gd name="T6" fmla="*/ 13155 w 13327"/>
              <a:gd name="T7" fmla="*/ 617 h 617"/>
              <a:gd name="T8" fmla="*/ 0 w 13327"/>
              <a:gd name="T9" fmla="*/ 617 h 617"/>
              <a:gd name="T10" fmla="*/ 171 w 13327"/>
              <a:gd name="T11" fmla="*/ 308 h 617"/>
              <a:gd name="T12" fmla="*/ 0 w 13327"/>
              <a:gd name="T13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rgbClr val="568D11"/>
          </a:solidFill>
          <a:ln>
            <a:noFill/>
          </a:ln>
        </p:spPr>
        <p:txBody>
          <a:bodyPr vert="horz" wrap="square" lIns="115214" tIns="57607" rIns="115214" bIns="57607" numCol="1" anchor="t" anchorCtr="0" compatLnSpc="1"/>
          <a:lstStyle/>
          <a:p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19105" y="115773"/>
            <a:ext cx="3709801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95000"/>
                  </a:schemeClr>
                </a:solidFill>
              </a:rPr>
              <a:t>第四部分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（效果图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25" y="800100"/>
            <a:ext cx="7716520" cy="4177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2949323" y="490569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717503" y="3332329"/>
            <a:ext cx="3663012" cy="1811171"/>
            <a:chOff x="4956670" y="4443106"/>
            <a:chExt cx="4884016" cy="2414894"/>
          </a:xfrm>
        </p:grpSpPr>
        <p:sp>
          <p:nvSpPr>
            <p:cNvPr id="5" name="等腰三角形 4"/>
            <p:cNvSpPr/>
            <p:nvPr/>
          </p:nvSpPr>
          <p:spPr>
            <a:xfrm>
              <a:off x="4956670" y="4443106"/>
              <a:ext cx="4884016" cy="2414894"/>
            </a:xfrm>
            <a:prstGeom prst="triangle">
              <a:avLst/>
            </a:prstGeom>
            <a:solidFill>
              <a:srgbClr val="82D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4956670" y="4443106"/>
              <a:ext cx="2442008" cy="2414894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568D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619461" y="4057650"/>
            <a:ext cx="2196083" cy="1085850"/>
            <a:chOff x="4956670" y="4443106"/>
            <a:chExt cx="4884016" cy="2414894"/>
          </a:xfrm>
        </p:grpSpPr>
        <p:sp>
          <p:nvSpPr>
            <p:cNvPr id="16" name="等腰三角形 15"/>
            <p:cNvSpPr/>
            <p:nvPr/>
          </p:nvSpPr>
          <p:spPr>
            <a:xfrm>
              <a:off x="4956670" y="4443106"/>
              <a:ext cx="4884016" cy="2414894"/>
            </a:xfrm>
            <a:prstGeom prst="triangle">
              <a:avLst/>
            </a:prstGeom>
            <a:solidFill>
              <a:srgbClr val="82D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4956670" y="4443106"/>
              <a:ext cx="2442008" cy="2414894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568D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791286" y="3786187"/>
            <a:ext cx="2745104" cy="1357313"/>
            <a:chOff x="4956670" y="4443106"/>
            <a:chExt cx="4884016" cy="2414894"/>
          </a:xfrm>
        </p:grpSpPr>
        <p:sp>
          <p:nvSpPr>
            <p:cNvPr id="19" name="等腰三角形 18"/>
            <p:cNvSpPr/>
            <p:nvPr/>
          </p:nvSpPr>
          <p:spPr>
            <a:xfrm>
              <a:off x="4956670" y="4443106"/>
              <a:ext cx="4884016" cy="2414894"/>
            </a:xfrm>
            <a:prstGeom prst="triangle">
              <a:avLst/>
            </a:prstGeom>
            <a:solidFill>
              <a:srgbClr val="82D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4956670" y="4443106"/>
              <a:ext cx="2442008" cy="2414894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568D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521420" y="4757221"/>
            <a:ext cx="781232" cy="386279"/>
            <a:chOff x="4956670" y="4443106"/>
            <a:chExt cx="4884016" cy="2414894"/>
          </a:xfrm>
        </p:grpSpPr>
        <p:sp>
          <p:nvSpPr>
            <p:cNvPr id="22" name="等腰三角形 21"/>
            <p:cNvSpPr/>
            <p:nvPr/>
          </p:nvSpPr>
          <p:spPr>
            <a:xfrm>
              <a:off x="4956670" y="4443106"/>
              <a:ext cx="4884016" cy="2414894"/>
            </a:xfrm>
            <a:prstGeom prst="triangle">
              <a:avLst/>
            </a:prstGeom>
            <a:solidFill>
              <a:srgbClr val="82D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4956670" y="4443106"/>
              <a:ext cx="2442008" cy="2414894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568D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362768" y="4757221"/>
            <a:ext cx="781232" cy="386279"/>
            <a:chOff x="4956670" y="4443106"/>
            <a:chExt cx="4884016" cy="2414894"/>
          </a:xfrm>
        </p:grpSpPr>
        <p:sp>
          <p:nvSpPr>
            <p:cNvPr id="25" name="等腰三角形 24"/>
            <p:cNvSpPr/>
            <p:nvPr/>
          </p:nvSpPr>
          <p:spPr>
            <a:xfrm>
              <a:off x="4956670" y="4443106"/>
              <a:ext cx="4884016" cy="2414894"/>
            </a:xfrm>
            <a:prstGeom prst="triangle">
              <a:avLst/>
            </a:prstGeom>
            <a:solidFill>
              <a:srgbClr val="82D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4956670" y="4443106"/>
              <a:ext cx="2442008" cy="2414894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568D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3145517" y="1674893"/>
            <a:ext cx="5322346" cy="9918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 smtClean="0">
                <a:solidFill>
                  <a:srgbClr val="568D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r>
              <a:rPr lang="zh-CN" altLang="en-US" sz="4000" b="1" dirty="0">
                <a:solidFill>
                  <a:srgbClr val="568D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31" name="等腰三角形 26"/>
          <p:cNvSpPr/>
          <p:nvPr/>
        </p:nvSpPr>
        <p:spPr>
          <a:xfrm>
            <a:off x="1034647" y="3006547"/>
            <a:ext cx="851351" cy="506643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35134" h="675524">
                <a:moveTo>
                  <a:pt x="369815" y="675524"/>
                </a:moveTo>
                <a:lnTo>
                  <a:pt x="0" y="0"/>
                </a:lnTo>
                <a:lnTo>
                  <a:pt x="1135134" y="294524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26"/>
          <p:cNvSpPr/>
          <p:nvPr/>
        </p:nvSpPr>
        <p:spPr>
          <a:xfrm rot="5400000">
            <a:off x="265949" y="3103290"/>
            <a:ext cx="531270" cy="601918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  <a:gd name="connsiteX0-17" fmla="*/ 369815 w 1135134"/>
              <a:gd name="connsiteY0-18" fmla="*/ 675524 h 675524"/>
              <a:gd name="connsiteX1-19" fmla="*/ 0 w 1135134"/>
              <a:gd name="connsiteY1-20" fmla="*/ 0 h 675524"/>
              <a:gd name="connsiteX2-21" fmla="*/ 1135134 w 1135134"/>
              <a:gd name="connsiteY2-22" fmla="*/ 391312 h 675524"/>
              <a:gd name="connsiteX3-23" fmla="*/ 369815 w 1135134"/>
              <a:gd name="connsiteY3-24" fmla="*/ 675524 h 675524"/>
              <a:gd name="connsiteX0-25" fmla="*/ 369815 w 1199659"/>
              <a:gd name="connsiteY0-26" fmla="*/ 675524 h 1359189"/>
              <a:gd name="connsiteX1-27" fmla="*/ 0 w 1199659"/>
              <a:gd name="connsiteY1-28" fmla="*/ 0 h 1359189"/>
              <a:gd name="connsiteX2-29" fmla="*/ 1199659 w 1199659"/>
              <a:gd name="connsiteY2-30" fmla="*/ 1359189 h 1359189"/>
              <a:gd name="connsiteX3-31" fmla="*/ 369815 w 1199659"/>
              <a:gd name="connsiteY3-32" fmla="*/ 675524 h 13591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99659" h="1359189">
                <a:moveTo>
                  <a:pt x="369815" y="675524"/>
                </a:moveTo>
                <a:lnTo>
                  <a:pt x="0" y="0"/>
                </a:lnTo>
                <a:lnTo>
                  <a:pt x="1199659" y="1359189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26"/>
          <p:cNvSpPr/>
          <p:nvPr/>
        </p:nvSpPr>
        <p:spPr>
          <a:xfrm rot="8958318">
            <a:off x="1313552" y="3687514"/>
            <a:ext cx="207867" cy="123703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35134" h="675524">
                <a:moveTo>
                  <a:pt x="369815" y="675524"/>
                </a:moveTo>
                <a:lnTo>
                  <a:pt x="0" y="0"/>
                </a:lnTo>
                <a:lnTo>
                  <a:pt x="1135134" y="294524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206320" y="51494"/>
            <a:ext cx="4149656" cy="864072"/>
            <a:chOff x="107628" y="36471"/>
            <a:chExt cx="4149656" cy="864072"/>
          </a:xfrm>
        </p:grpSpPr>
        <p:sp>
          <p:nvSpPr>
            <p:cNvPr id="42" name="椭圆 41"/>
            <p:cNvSpPr/>
            <p:nvPr/>
          </p:nvSpPr>
          <p:spPr bwMode="auto">
            <a:xfrm>
              <a:off x="118827" y="36471"/>
              <a:ext cx="864072" cy="864072"/>
            </a:xfrm>
            <a:prstGeom prst="ellipse">
              <a:avLst/>
            </a:prstGeom>
            <a:solidFill>
              <a:srgbClr val="70BA1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84899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628" y="304800"/>
              <a:ext cx="864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 smtClean="0">
                  <a:solidFill>
                    <a:schemeClr val="bg1"/>
                  </a:solidFill>
                </a:rPr>
                <a:t>LOGO</a:t>
              </a:r>
              <a:endParaRPr lang="zh-CN" alt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82899" y="304800"/>
              <a:ext cx="32743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70BA1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广东科学技术职业学院</a:t>
              </a:r>
              <a:endParaRPr lang="zh-CN" altLang="en-US" sz="2000" b="1" dirty="0">
                <a:solidFill>
                  <a:srgbClr val="70BA1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38"/>
          <p:cNvSpPr txBox="1"/>
          <p:nvPr/>
        </p:nvSpPr>
        <p:spPr>
          <a:xfrm>
            <a:off x="1196641" y="1934653"/>
            <a:ext cx="3123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1"/>
          <p:cNvSpPr txBox="1"/>
          <p:nvPr/>
        </p:nvSpPr>
        <p:spPr>
          <a:xfrm>
            <a:off x="3012580" y="15641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68D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7" name="文本框 18"/>
          <p:cNvSpPr txBox="1"/>
          <p:nvPr/>
        </p:nvSpPr>
        <p:spPr>
          <a:xfrm>
            <a:off x="5016912" y="17021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563277" y="1635406"/>
            <a:ext cx="452678" cy="523220"/>
            <a:chOff x="3530409" y="2047768"/>
            <a:chExt cx="452678" cy="523220"/>
          </a:xfrm>
        </p:grpSpPr>
        <p:sp>
          <p:nvSpPr>
            <p:cNvPr id="16" name="文本框 16"/>
            <p:cNvSpPr txBox="1"/>
            <p:nvPr/>
          </p:nvSpPr>
          <p:spPr>
            <a:xfrm>
              <a:off x="3530409" y="2047768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414455"/>
                  </a:solidFill>
                  <a:ea typeface="微软雅黑" panose="020B0503020204020204" pitchFamily="34" charset="-122"/>
                </a:rPr>
                <a:t>1</a:t>
              </a:r>
              <a:endParaRPr lang="zh-CN" altLang="en-US" sz="2800" dirty="0">
                <a:solidFill>
                  <a:srgbClr val="414455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 flipH="1">
              <a:off x="3736631" y="2227402"/>
              <a:ext cx="246456" cy="246456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21"/>
          <p:cNvSpPr txBox="1"/>
          <p:nvPr/>
        </p:nvSpPr>
        <p:spPr>
          <a:xfrm>
            <a:off x="5025859" y="33739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效果图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592417" y="3281595"/>
            <a:ext cx="484013" cy="523220"/>
            <a:chOff x="6086713" y="2057986"/>
            <a:chExt cx="484013" cy="523220"/>
          </a:xfrm>
        </p:grpSpPr>
        <p:sp>
          <p:nvSpPr>
            <p:cNvPr id="19" name="文本框 20"/>
            <p:cNvSpPr txBox="1"/>
            <p:nvPr/>
          </p:nvSpPr>
          <p:spPr>
            <a:xfrm>
              <a:off x="6086713" y="205798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414455"/>
                  </a:solidFill>
                  <a:ea typeface="微软雅黑" panose="020B0503020204020204" pitchFamily="34" charset="-122"/>
                </a:rPr>
                <a:t>4</a:t>
              </a:r>
              <a:endParaRPr lang="zh-CN" altLang="en-US" sz="2800" dirty="0">
                <a:solidFill>
                  <a:srgbClr val="414455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6324270" y="2227402"/>
              <a:ext cx="246456" cy="246456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4"/>
          <p:cNvSpPr txBox="1"/>
          <p:nvPr/>
        </p:nvSpPr>
        <p:spPr>
          <a:xfrm>
            <a:off x="5016912" y="22815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开发难点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563277" y="2214788"/>
            <a:ext cx="452678" cy="523220"/>
            <a:chOff x="3530409" y="2627150"/>
            <a:chExt cx="452678" cy="523220"/>
          </a:xfrm>
        </p:grpSpPr>
        <p:sp>
          <p:nvSpPr>
            <p:cNvPr id="22" name="文本框 23"/>
            <p:cNvSpPr txBox="1"/>
            <p:nvPr/>
          </p:nvSpPr>
          <p:spPr>
            <a:xfrm>
              <a:off x="3530409" y="262715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414455"/>
                  </a:solidFill>
                  <a:ea typeface="微软雅黑" panose="020B0503020204020204" pitchFamily="34" charset="-122"/>
                </a:rPr>
                <a:t>2</a:t>
              </a:r>
              <a:endParaRPr lang="zh-CN" altLang="en-US" sz="2800" dirty="0">
                <a:solidFill>
                  <a:srgbClr val="414455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3736631" y="2806784"/>
              <a:ext cx="246456" cy="246456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30"/>
          <p:cNvSpPr txBox="1"/>
          <p:nvPr/>
        </p:nvSpPr>
        <p:spPr>
          <a:xfrm>
            <a:off x="5016912" y="2855257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技术难点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563277" y="2788531"/>
            <a:ext cx="452678" cy="523220"/>
            <a:chOff x="3530409" y="3200893"/>
            <a:chExt cx="452678" cy="523220"/>
          </a:xfrm>
        </p:grpSpPr>
        <p:sp>
          <p:nvSpPr>
            <p:cNvPr id="28" name="文本框 29"/>
            <p:cNvSpPr txBox="1"/>
            <p:nvPr/>
          </p:nvSpPr>
          <p:spPr>
            <a:xfrm>
              <a:off x="3530409" y="320089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414455"/>
                  </a:solidFill>
                  <a:ea typeface="微软雅黑" panose="020B0503020204020204" pitchFamily="34" charset="-122"/>
                </a:rPr>
                <a:t>3</a:t>
              </a:r>
              <a:endParaRPr lang="zh-CN" altLang="en-US" sz="2800" dirty="0">
                <a:solidFill>
                  <a:srgbClr val="414455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 flipH="1">
              <a:off x="3736631" y="3380527"/>
              <a:ext cx="246456" cy="246456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33"/>
          <p:cNvCxnSpPr/>
          <p:nvPr/>
        </p:nvCxnSpPr>
        <p:spPr>
          <a:xfrm>
            <a:off x="4311328" y="1726909"/>
            <a:ext cx="0" cy="15472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6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45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20" grpId="0"/>
      <p:bldP spid="23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77383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  <p:sp>
        <p:nvSpPr>
          <p:cNvPr id="5" name="TextBox 23"/>
          <p:cNvSpPr txBox="1"/>
          <p:nvPr/>
        </p:nvSpPr>
        <p:spPr>
          <a:xfrm>
            <a:off x="3773158" y="1826932"/>
            <a:ext cx="1894108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项目核心功能描述</a:t>
            </a:r>
            <a:endParaRPr lang="zh-CN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3773158" y="2154348"/>
            <a:ext cx="1701748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项目用到的技术</a:t>
            </a:r>
            <a:endParaRPr lang="zh-CN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73160" y="1247148"/>
            <a:ext cx="3895184" cy="530915"/>
            <a:chOff x="3773160" y="1247148"/>
            <a:chExt cx="3895184" cy="530915"/>
          </a:xfrm>
        </p:grpSpPr>
        <p:sp>
          <p:nvSpPr>
            <p:cNvPr id="4" name="TextBox 4"/>
            <p:cNvSpPr txBox="1"/>
            <p:nvPr/>
          </p:nvSpPr>
          <p:spPr>
            <a:xfrm>
              <a:off x="3773160" y="1247148"/>
              <a:ext cx="2409955" cy="53091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3000" dirty="0">
                  <a:solidFill>
                    <a:srgbClr val="568D11"/>
                  </a:solidFill>
                  <a:latin typeface="Impact" panose="020B0806030902050204" pitchFamily="34" charset="0"/>
                </a:rPr>
                <a:t>Project review</a:t>
              </a:r>
              <a:endParaRPr lang="zh-CN" altLang="en-US" sz="3000" dirty="0">
                <a:solidFill>
                  <a:srgbClr val="568D1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Segoe UI Light" panose="020B0502040204020203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298738" y="1293314"/>
              <a:ext cx="1369606" cy="43858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项目简介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0" y="1092849"/>
            <a:ext cx="9144914" cy="200465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477501" y="17574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262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84121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Freeform 6"/>
          <p:cNvSpPr/>
          <p:nvPr/>
        </p:nvSpPr>
        <p:spPr bwMode="auto">
          <a:xfrm>
            <a:off x="0" y="51470"/>
            <a:ext cx="8322996" cy="648072"/>
          </a:xfrm>
          <a:custGeom>
            <a:avLst/>
            <a:gdLst>
              <a:gd name="T0" fmla="*/ 0 w 13327"/>
              <a:gd name="T1" fmla="*/ 0 h 617"/>
              <a:gd name="T2" fmla="*/ 13155 w 13327"/>
              <a:gd name="T3" fmla="*/ 0 h 617"/>
              <a:gd name="T4" fmla="*/ 13327 w 13327"/>
              <a:gd name="T5" fmla="*/ 308 h 617"/>
              <a:gd name="T6" fmla="*/ 13155 w 13327"/>
              <a:gd name="T7" fmla="*/ 617 h 617"/>
              <a:gd name="T8" fmla="*/ 0 w 13327"/>
              <a:gd name="T9" fmla="*/ 617 h 617"/>
              <a:gd name="T10" fmla="*/ 171 w 13327"/>
              <a:gd name="T11" fmla="*/ 308 h 617"/>
              <a:gd name="T12" fmla="*/ 0 w 13327"/>
              <a:gd name="T13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rgbClr val="568D11"/>
          </a:solidFill>
          <a:ln>
            <a:noFill/>
          </a:ln>
        </p:spPr>
        <p:txBody>
          <a:bodyPr vert="horz" wrap="square" lIns="115214" tIns="57607" rIns="115214" bIns="57607" numCol="1" anchor="t" anchorCtr="0" compatLnSpc="1"/>
          <a:lstStyle/>
          <a:p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19105" y="115773"/>
            <a:ext cx="3709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95000"/>
                  </a:schemeClr>
                </a:solidFill>
              </a:rPr>
              <a:t>第一部分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（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核心功能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描述）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498" y="1046950"/>
            <a:ext cx="2147932" cy="3832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590" y="1067642"/>
            <a:ext cx="2342971" cy="389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84593" y="1563638"/>
            <a:ext cx="3744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微信用户进入微信小程序，可以搜索和查看周围餐厅，点击进入餐厅可以查看餐厅信息，同时可以查看该餐厅的排队情况，绑定手机号后可以下订单取号，进行排队</a:t>
            </a:r>
            <a:endParaRPr lang="zh-CN" altLang="en-US" sz="2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477501" y="17574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262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84121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Freeform 6"/>
          <p:cNvSpPr/>
          <p:nvPr/>
        </p:nvSpPr>
        <p:spPr bwMode="auto">
          <a:xfrm>
            <a:off x="0" y="51470"/>
            <a:ext cx="8322996" cy="648072"/>
          </a:xfrm>
          <a:custGeom>
            <a:avLst/>
            <a:gdLst>
              <a:gd name="T0" fmla="*/ 0 w 13327"/>
              <a:gd name="T1" fmla="*/ 0 h 617"/>
              <a:gd name="T2" fmla="*/ 13155 w 13327"/>
              <a:gd name="T3" fmla="*/ 0 h 617"/>
              <a:gd name="T4" fmla="*/ 13327 w 13327"/>
              <a:gd name="T5" fmla="*/ 308 h 617"/>
              <a:gd name="T6" fmla="*/ 13155 w 13327"/>
              <a:gd name="T7" fmla="*/ 617 h 617"/>
              <a:gd name="T8" fmla="*/ 0 w 13327"/>
              <a:gd name="T9" fmla="*/ 617 h 617"/>
              <a:gd name="T10" fmla="*/ 171 w 13327"/>
              <a:gd name="T11" fmla="*/ 308 h 617"/>
              <a:gd name="T12" fmla="*/ 0 w 13327"/>
              <a:gd name="T13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rgbClr val="568D11"/>
          </a:solidFill>
          <a:ln>
            <a:noFill/>
          </a:ln>
        </p:spPr>
        <p:txBody>
          <a:bodyPr vert="horz" wrap="square" lIns="115214" tIns="57607" rIns="115214" bIns="57607" numCol="1" anchor="t" anchorCtr="0" compatLnSpc="1"/>
          <a:lstStyle/>
          <a:p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19105" y="115773"/>
            <a:ext cx="3709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95000"/>
                  </a:schemeClr>
                </a:solidFill>
              </a:rPr>
              <a:t>第一部分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（项目用到的技术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9552" y="620714"/>
            <a:ext cx="792088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项目</a:t>
            </a:r>
            <a:r>
              <a:rPr lang="zh-CN" altLang="en-US" dirty="0"/>
              <a:t>基于</a:t>
            </a:r>
            <a:r>
              <a:rPr lang="en-US" altLang="zh-CN" dirty="0"/>
              <a:t>maven</a:t>
            </a:r>
            <a:r>
              <a:rPr lang="zh-CN" altLang="en-US" dirty="0"/>
              <a:t>进行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后台部分使用目前比较流行的</a:t>
            </a:r>
            <a:r>
              <a:rPr lang="en-US" altLang="zh-CN" dirty="0" smtClean="0"/>
              <a:t>SSM</a:t>
            </a:r>
            <a:r>
              <a:rPr lang="zh-CN" altLang="en-US" dirty="0" smtClean="0"/>
              <a:t>框架，即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Mybatis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Shiro</a:t>
            </a:r>
            <a:r>
              <a:rPr lang="zh-CN" altLang="en-US" dirty="0" smtClean="0"/>
              <a:t>框架做登录认证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cookies</a:t>
            </a:r>
            <a:r>
              <a:rPr lang="zh-CN" altLang="en-US" dirty="0" smtClean="0"/>
              <a:t>存储登录信息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使用拦截器对请求进行拦截判断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使用过滤器对</a:t>
            </a:r>
            <a:r>
              <a:rPr lang="en-US" altLang="zh-CN" dirty="0" smtClean="0"/>
              <a:t>get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请求进行编码过滤</a:t>
            </a:r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使用了</a:t>
            </a:r>
            <a:r>
              <a:rPr lang="en-US" altLang="zh-CN" dirty="0" err="1" smtClean="0"/>
              <a:t>ehcache</a:t>
            </a:r>
            <a:r>
              <a:rPr lang="zh-CN" altLang="en-US" dirty="0" smtClean="0"/>
              <a:t>做缓存</a:t>
            </a:r>
            <a:endParaRPr lang="en-US" altLang="zh-CN" dirty="0" smtClean="0"/>
          </a:p>
          <a:p>
            <a:r>
              <a:rPr lang="en-US" altLang="zh-CN" dirty="0" smtClean="0"/>
              <a:t>8.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全局异常处理器进行全局异常处理</a:t>
            </a:r>
            <a:endParaRPr lang="en-US" altLang="zh-CN" dirty="0" smtClean="0"/>
          </a:p>
          <a:p>
            <a:r>
              <a:rPr lang="en-US" altLang="zh-CN" dirty="0" smtClean="0"/>
              <a:t>9.</a:t>
            </a:r>
            <a:r>
              <a:rPr lang="zh-CN" altLang="en-US" dirty="0" smtClean="0"/>
              <a:t>解析</a:t>
            </a:r>
            <a:r>
              <a:rPr lang="en-US" altLang="zh-CN" dirty="0" smtClean="0"/>
              <a:t>properties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r>
              <a:rPr lang="en-US" altLang="zh-CN" dirty="0" smtClean="0"/>
              <a:t>10.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mybatis</a:t>
            </a:r>
            <a:r>
              <a:rPr lang="zh-CN" altLang="zh-CN" dirty="0" smtClean="0"/>
              <a:t>插件做</a:t>
            </a:r>
            <a:r>
              <a:rPr lang="zh-CN" altLang="en-US" dirty="0" smtClean="0"/>
              <a:t>数据分页显示</a:t>
            </a:r>
            <a:endParaRPr lang="en-US" altLang="zh-CN" dirty="0"/>
          </a:p>
          <a:p>
            <a:r>
              <a:rPr lang="en-US" altLang="zh-CN" dirty="0" smtClean="0"/>
              <a:t>11.SFTP</a:t>
            </a:r>
            <a:r>
              <a:rPr lang="zh-CN" altLang="en-US" dirty="0" smtClean="0"/>
              <a:t>上传文件</a:t>
            </a:r>
            <a:endParaRPr lang="en-US" altLang="zh-CN" dirty="0" smtClean="0"/>
          </a:p>
          <a:p>
            <a:r>
              <a:rPr lang="en-US" altLang="zh-CN" dirty="0" smtClean="0"/>
              <a:t>12.MD5</a:t>
            </a:r>
            <a:r>
              <a:rPr lang="zh-CN" altLang="en-US" dirty="0" smtClean="0"/>
              <a:t>密码加密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次</a:t>
            </a:r>
          </a:p>
          <a:p>
            <a:r>
              <a:rPr lang="en-US" altLang="zh-CN" dirty="0" smtClean="0"/>
              <a:t>13.</a:t>
            </a:r>
            <a:r>
              <a:rPr lang="zh-CN" altLang="en-US" dirty="0"/>
              <a:t>使用</a:t>
            </a:r>
            <a:r>
              <a:rPr lang="zh-CN" altLang="en-US" dirty="0" smtClean="0"/>
              <a:t>百度</a:t>
            </a:r>
            <a:r>
              <a:rPr lang="zh-CN" altLang="en-US" smtClean="0"/>
              <a:t>地图获取商家的位置</a:t>
            </a:r>
            <a:endParaRPr lang="en-US" altLang="zh-CN" dirty="0" smtClean="0"/>
          </a:p>
          <a:p>
            <a:r>
              <a:rPr lang="en-US" altLang="zh-CN" dirty="0" smtClean="0"/>
              <a:t>14.</a:t>
            </a:r>
            <a:r>
              <a:rPr lang="zh-CN" altLang="en-US" dirty="0" smtClean="0"/>
              <a:t>前端部分使用</a:t>
            </a:r>
            <a:r>
              <a:rPr lang="en-US" altLang="zh-CN" dirty="0" err="1" smtClean="0"/>
              <a:t>div+css</a:t>
            </a:r>
            <a:r>
              <a:rPr lang="zh-CN" altLang="en-US" dirty="0" smtClean="0"/>
              <a:t>进行页面布局，使用</a:t>
            </a:r>
            <a:r>
              <a:rPr lang="en-US" altLang="zh-CN" dirty="0" err="1" smtClean="0"/>
              <a:t>bookstrap</a:t>
            </a:r>
            <a:r>
              <a:rPr lang="zh-CN" altLang="en-US" dirty="0" smtClean="0"/>
              <a:t>、 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jquery+ajax</a:t>
            </a:r>
            <a:r>
              <a:rPr lang="zh-CN" altLang="en-US" dirty="0" smtClean="0"/>
              <a:t>发送异步请求</a:t>
            </a:r>
            <a:endParaRPr lang="en-US" altLang="zh-CN" dirty="0" smtClean="0"/>
          </a:p>
          <a:p>
            <a:r>
              <a:rPr lang="en-US" altLang="zh-CN" dirty="0" smtClean="0"/>
              <a:t>15.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bookstrap</a:t>
            </a:r>
            <a:r>
              <a:rPr lang="en-US" altLang="zh-CN" dirty="0" smtClean="0"/>
              <a:t>-validation</a:t>
            </a:r>
            <a:r>
              <a:rPr lang="zh-CN" altLang="en-US" dirty="0" smtClean="0"/>
              <a:t>进行表单验证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477501" y="17574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262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84121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Freeform 6"/>
          <p:cNvSpPr/>
          <p:nvPr/>
        </p:nvSpPr>
        <p:spPr bwMode="auto">
          <a:xfrm>
            <a:off x="0" y="51470"/>
            <a:ext cx="8322996" cy="648072"/>
          </a:xfrm>
          <a:custGeom>
            <a:avLst/>
            <a:gdLst>
              <a:gd name="T0" fmla="*/ 0 w 13327"/>
              <a:gd name="T1" fmla="*/ 0 h 617"/>
              <a:gd name="T2" fmla="*/ 13155 w 13327"/>
              <a:gd name="T3" fmla="*/ 0 h 617"/>
              <a:gd name="T4" fmla="*/ 13327 w 13327"/>
              <a:gd name="T5" fmla="*/ 308 h 617"/>
              <a:gd name="T6" fmla="*/ 13155 w 13327"/>
              <a:gd name="T7" fmla="*/ 617 h 617"/>
              <a:gd name="T8" fmla="*/ 0 w 13327"/>
              <a:gd name="T9" fmla="*/ 617 h 617"/>
              <a:gd name="T10" fmla="*/ 171 w 13327"/>
              <a:gd name="T11" fmla="*/ 308 h 617"/>
              <a:gd name="T12" fmla="*/ 0 w 13327"/>
              <a:gd name="T13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rgbClr val="568D11"/>
          </a:solidFill>
          <a:ln>
            <a:noFill/>
          </a:ln>
        </p:spPr>
        <p:txBody>
          <a:bodyPr vert="horz" wrap="square" lIns="115214" tIns="57607" rIns="115214" bIns="57607" numCol="1" anchor="t" anchorCtr="0" compatLnSpc="1"/>
          <a:lstStyle/>
          <a:p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19105" y="115773"/>
            <a:ext cx="3709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95000"/>
                  </a:schemeClr>
                </a:solidFill>
              </a:rPr>
              <a:t>第一部分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（项目用到的技术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738398"/>
            <a:ext cx="5841807" cy="4083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34120"/>
            <a:ext cx="7222436" cy="4052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3773158" y="1826932"/>
            <a:ext cx="1509388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开发难点描述</a:t>
            </a:r>
            <a:endParaRPr lang="zh-CN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3773158" y="2154348"/>
            <a:ext cx="1124667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</a:t>
            </a:r>
            <a:endParaRPr lang="zh-CN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73160" y="1247148"/>
            <a:ext cx="4765364" cy="530915"/>
            <a:chOff x="3773160" y="1247148"/>
            <a:chExt cx="4765364" cy="530915"/>
          </a:xfrm>
        </p:grpSpPr>
        <p:sp>
          <p:nvSpPr>
            <p:cNvPr id="4" name="TextBox 4"/>
            <p:cNvSpPr txBox="1"/>
            <p:nvPr/>
          </p:nvSpPr>
          <p:spPr>
            <a:xfrm>
              <a:off x="3773160" y="1247148"/>
              <a:ext cx="3415230" cy="53091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3000" dirty="0" smtClean="0">
                  <a:solidFill>
                    <a:srgbClr val="568D11"/>
                  </a:solidFill>
                  <a:latin typeface="Impact" panose="020B0806030902050204" pitchFamily="34" charset="0"/>
                </a:rPr>
                <a:t>DEVELOP DIFFICULTIES</a:t>
              </a:r>
              <a:endParaRPr lang="zh-CN" altLang="en-US" sz="3000" dirty="0">
                <a:solidFill>
                  <a:srgbClr val="568D1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168918" y="1293314"/>
              <a:ext cx="1369606" cy="43858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开发难点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0" y="1046683"/>
            <a:ext cx="9175147" cy="200465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477501" y="17574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262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84121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Freeform 6"/>
          <p:cNvSpPr/>
          <p:nvPr/>
        </p:nvSpPr>
        <p:spPr bwMode="auto">
          <a:xfrm>
            <a:off x="0" y="51470"/>
            <a:ext cx="8322996" cy="648072"/>
          </a:xfrm>
          <a:custGeom>
            <a:avLst/>
            <a:gdLst>
              <a:gd name="T0" fmla="*/ 0 w 13327"/>
              <a:gd name="T1" fmla="*/ 0 h 617"/>
              <a:gd name="T2" fmla="*/ 13155 w 13327"/>
              <a:gd name="T3" fmla="*/ 0 h 617"/>
              <a:gd name="T4" fmla="*/ 13327 w 13327"/>
              <a:gd name="T5" fmla="*/ 308 h 617"/>
              <a:gd name="T6" fmla="*/ 13155 w 13327"/>
              <a:gd name="T7" fmla="*/ 617 h 617"/>
              <a:gd name="T8" fmla="*/ 0 w 13327"/>
              <a:gd name="T9" fmla="*/ 617 h 617"/>
              <a:gd name="T10" fmla="*/ 171 w 13327"/>
              <a:gd name="T11" fmla="*/ 308 h 617"/>
              <a:gd name="T12" fmla="*/ 0 w 13327"/>
              <a:gd name="T13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rgbClr val="568D11"/>
          </a:solidFill>
          <a:ln>
            <a:noFill/>
          </a:ln>
        </p:spPr>
        <p:txBody>
          <a:bodyPr vert="horz" wrap="square" lIns="115214" tIns="57607" rIns="115214" bIns="57607" numCol="1" anchor="t" anchorCtr="0" compatLnSpc="1"/>
          <a:lstStyle/>
          <a:p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19105" y="115773"/>
            <a:ext cx="3709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95000"/>
                  </a:schemeClr>
                </a:solidFill>
              </a:rPr>
              <a:t>第二部分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（开发难点描述与解决办法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0423" y="699726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开发难点：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chemeClr val="accent4">
                    <a:lumMod val="50000"/>
                  </a:schemeClr>
                </a:solidFill>
              </a:rPr>
              <a:t>1.</a:t>
            </a:r>
            <a:r>
              <a:rPr lang="zh-CN" altLang="en-US" b="1" dirty="0" smtClean="0">
                <a:solidFill>
                  <a:schemeClr val="accent4">
                    <a:lumMod val="50000"/>
                  </a:schemeClr>
                </a:solidFill>
              </a:rPr>
              <a:t>选择什么技术</a:t>
            </a:r>
            <a:endParaRPr lang="en-US" altLang="zh-CN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accent4">
                    <a:lumMod val="50000"/>
                  </a:schemeClr>
                </a:solidFill>
              </a:rPr>
              <a:t>2.</a:t>
            </a:r>
            <a:r>
              <a:rPr lang="zh-CN" altLang="en-US" b="1" dirty="0" smtClean="0">
                <a:solidFill>
                  <a:schemeClr val="accent4">
                    <a:lumMod val="50000"/>
                  </a:schemeClr>
                </a:solidFill>
              </a:rPr>
              <a:t>多人协作开发，每个人水平不一样，该怎么分工</a:t>
            </a:r>
            <a:endParaRPr lang="en-US" altLang="zh-CN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accent4">
                    <a:lumMod val="50000"/>
                  </a:schemeClr>
                </a:solidFill>
              </a:rPr>
              <a:t>3.</a:t>
            </a:r>
            <a:r>
              <a:rPr lang="zh-CN" altLang="en-US" b="1" dirty="0" smtClean="0">
                <a:solidFill>
                  <a:schemeClr val="accent4">
                    <a:lumMod val="50000"/>
                  </a:schemeClr>
                </a:solidFill>
              </a:rPr>
              <a:t>多人协作开发，代码怎么管理</a:t>
            </a:r>
            <a:endParaRPr lang="en-US" altLang="zh-CN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4</a:t>
            </a:r>
            <a:r>
              <a:rPr lang="en-US" altLang="zh-CN" b="1" dirty="0" smtClean="0">
                <a:solidFill>
                  <a:schemeClr val="accent4">
                    <a:lumMod val="50000"/>
                  </a:schemeClr>
                </a:solidFill>
              </a:rPr>
              <a:t>.</a:t>
            </a:r>
            <a:r>
              <a:rPr lang="zh-CN" altLang="en-US" b="1" dirty="0" smtClean="0">
                <a:solidFill>
                  <a:schemeClr val="accent4">
                    <a:lumMod val="50000"/>
                  </a:schemeClr>
                </a:solidFill>
              </a:rPr>
              <a:t>数据库该怎么设计</a:t>
            </a:r>
            <a:endParaRPr lang="en-US" altLang="zh-CN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5</a:t>
            </a:r>
            <a:r>
              <a:rPr lang="en-US" altLang="zh-CN" b="1" dirty="0" smtClean="0">
                <a:solidFill>
                  <a:schemeClr val="accent4">
                    <a:lumMod val="50000"/>
                  </a:schemeClr>
                </a:solidFill>
              </a:rPr>
              <a:t>.</a:t>
            </a:r>
            <a:r>
              <a:rPr lang="zh-CN" altLang="en-US" b="1" dirty="0" smtClean="0">
                <a:solidFill>
                  <a:schemeClr val="accent4">
                    <a:lumMod val="50000"/>
                  </a:schemeClr>
                </a:solidFill>
              </a:rPr>
              <a:t>该采取什么样的开发方式才能快速开发</a:t>
            </a:r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058" y="2576523"/>
            <a:ext cx="8886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我的解决办法：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0070C0"/>
                </a:solidFill>
              </a:rPr>
              <a:t>1.</a:t>
            </a:r>
            <a:r>
              <a:rPr lang="zh-CN" altLang="en-US" b="1" dirty="0" smtClean="0">
                <a:solidFill>
                  <a:srgbClr val="0070C0"/>
                </a:solidFill>
              </a:rPr>
              <a:t>根据项目组技术力量进行技术选型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en-US" altLang="zh-CN" b="1" dirty="0" smtClean="0">
                <a:solidFill>
                  <a:srgbClr val="0070C0"/>
                </a:solidFill>
              </a:rPr>
              <a:t>2.</a:t>
            </a:r>
            <a:r>
              <a:rPr lang="zh-CN" altLang="en-US" b="1" dirty="0" smtClean="0">
                <a:solidFill>
                  <a:srgbClr val="0070C0"/>
                </a:solidFill>
              </a:rPr>
              <a:t>确定项目要用到的技术</a:t>
            </a:r>
            <a:r>
              <a:rPr lang="zh-CN" altLang="en-US" b="1" dirty="0">
                <a:solidFill>
                  <a:srgbClr val="0070C0"/>
                </a:solidFill>
              </a:rPr>
              <a:t>，</a:t>
            </a:r>
            <a:r>
              <a:rPr lang="zh-CN" altLang="en-US" b="1" dirty="0" smtClean="0">
                <a:solidFill>
                  <a:srgbClr val="0070C0"/>
                </a:solidFill>
              </a:rPr>
              <a:t>私下了解每个人对技术的掌握程度，再进行分工，尽量让每个人都参与项目中来并且发挥自己的特长。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en-US" altLang="zh-CN" b="1" dirty="0" smtClean="0">
                <a:solidFill>
                  <a:srgbClr val="0070C0"/>
                </a:solidFill>
              </a:rPr>
              <a:t>3.</a:t>
            </a:r>
            <a:r>
              <a:rPr lang="zh-CN" altLang="en-US" b="1" dirty="0" smtClean="0">
                <a:solidFill>
                  <a:srgbClr val="0070C0"/>
                </a:solidFill>
              </a:rPr>
              <a:t>每个人开发自己的模块，完成后确定运行无错，再交给组长整合，每个人不能修改别人的代码，但可以提醒别人修改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en-US" altLang="zh-CN" b="1" dirty="0">
                <a:solidFill>
                  <a:srgbClr val="0070C0"/>
                </a:solidFill>
              </a:rPr>
              <a:t>4</a:t>
            </a:r>
            <a:r>
              <a:rPr lang="en-US" altLang="zh-CN" b="1" dirty="0" smtClean="0">
                <a:solidFill>
                  <a:srgbClr val="0070C0"/>
                </a:solidFill>
              </a:rPr>
              <a:t>.</a:t>
            </a:r>
            <a:r>
              <a:rPr lang="zh-CN" altLang="en-US" b="1" dirty="0" smtClean="0">
                <a:solidFill>
                  <a:srgbClr val="0070C0"/>
                </a:solidFill>
              </a:rPr>
              <a:t>数据库设计让有一定数据库</a:t>
            </a:r>
            <a:r>
              <a:rPr lang="zh-CN" altLang="en-US" b="1" dirty="0">
                <a:solidFill>
                  <a:srgbClr val="0070C0"/>
                </a:solidFill>
              </a:rPr>
              <a:t>设计</a:t>
            </a:r>
            <a:r>
              <a:rPr lang="zh-CN" altLang="en-US" b="1" dirty="0" smtClean="0">
                <a:solidFill>
                  <a:srgbClr val="0070C0"/>
                </a:solidFill>
              </a:rPr>
              <a:t>经验的成员来设计，严格遵循三大范式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en-US" altLang="zh-CN" b="1" dirty="0">
                <a:solidFill>
                  <a:srgbClr val="0070C0"/>
                </a:solidFill>
              </a:rPr>
              <a:t>5</a:t>
            </a:r>
            <a:r>
              <a:rPr lang="en-US" altLang="zh-CN" b="1" dirty="0" smtClean="0">
                <a:solidFill>
                  <a:srgbClr val="0070C0"/>
                </a:solidFill>
              </a:rPr>
              <a:t>.</a:t>
            </a:r>
            <a:r>
              <a:rPr lang="zh-CN" altLang="en-US" b="1" dirty="0" smtClean="0">
                <a:solidFill>
                  <a:srgbClr val="0070C0"/>
                </a:solidFill>
              </a:rPr>
              <a:t>前后端同时开发，再整合出项目基本架构，再进行分模块开发，开发时遵循开发规范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3773158" y="1826932"/>
            <a:ext cx="1509388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难点描述</a:t>
            </a:r>
            <a:endParaRPr lang="zh-CN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3773158" y="2154348"/>
            <a:ext cx="1124667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</a:t>
            </a:r>
            <a:endParaRPr lang="zh-CN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73160" y="1247148"/>
            <a:ext cx="4765364" cy="530915"/>
            <a:chOff x="3773160" y="1247148"/>
            <a:chExt cx="4765364" cy="530915"/>
          </a:xfrm>
        </p:grpSpPr>
        <p:sp>
          <p:nvSpPr>
            <p:cNvPr id="4" name="TextBox 4"/>
            <p:cNvSpPr txBox="1"/>
            <p:nvPr/>
          </p:nvSpPr>
          <p:spPr>
            <a:xfrm>
              <a:off x="3773160" y="1247148"/>
              <a:ext cx="3415230" cy="53091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3000" dirty="0" smtClean="0">
                  <a:solidFill>
                    <a:srgbClr val="568D11"/>
                  </a:solidFill>
                  <a:latin typeface="Impact" panose="020B0806030902050204" pitchFamily="34" charset="0"/>
                </a:rPr>
                <a:t>DEVELOP DIFFICULTIES</a:t>
              </a:r>
              <a:endParaRPr lang="zh-CN" altLang="en-US" sz="3000" dirty="0">
                <a:solidFill>
                  <a:srgbClr val="568D1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168918" y="1293314"/>
              <a:ext cx="1369606" cy="43858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</a:t>
              </a: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难点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0" y="1046683"/>
            <a:ext cx="9175147" cy="200465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72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799</Words>
  <Application>Microsoft Office PowerPoint</Application>
  <PresentationFormat>全屏显示(16:9)</PresentationFormat>
  <Paragraphs>117</Paragraphs>
  <Slides>16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绿色清新毕业论文</dc:title>
  <dc:creator>第一PPT模板网：www.1ppt.com</dc:creator>
  <cp:keywords>第一PPT模板网：www.1ppt.com</cp:keywords>
  <cp:lastModifiedBy>dreamsummit</cp:lastModifiedBy>
  <cp:revision>180</cp:revision>
  <dcterms:created xsi:type="dcterms:W3CDTF">2014-09-01T14:19:00Z</dcterms:created>
  <dcterms:modified xsi:type="dcterms:W3CDTF">2018-01-17T02:32:53Z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