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7" r:id="rId2"/>
    <p:sldId id="258" r:id="rId3"/>
    <p:sldId id="259" r:id="rId4"/>
    <p:sldId id="299" r:id="rId5"/>
    <p:sldId id="322" r:id="rId6"/>
    <p:sldId id="324" r:id="rId7"/>
    <p:sldId id="264" r:id="rId8"/>
    <p:sldId id="323" r:id="rId9"/>
    <p:sldId id="335" r:id="rId10"/>
    <p:sldId id="325" r:id="rId11"/>
    <p:sldId id="272" r:id="rId12"/>
    <p:sldId id="331" r:id="rId13"/>
    <p:sldId id="334" r:id="rId14"/>
    <p:sldId id="336" r:id="rId15"/>
    <p:sldId id="333" r:id="rId16"/>
    <p:sldId id="2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CC"/>
    <a:srgbClr val="568D11"/>
    <a:srgbClr val="70BA16"/>
    <a:srgbClr val="82D81A"/>
    <a:srgbClr val="61A113"/>
    <a:srgbClr val="E09320"/>
    <a:srgbClr val="4A99E8"/>
    <a:srgbClr val="1E80E2"/>
    <a:srgbClr val="338CE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306" y="-66"/>
      </p:cViewPr>
      <p:guideLst>
        <p:guide orient="horz" pos="16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1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016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09855" y="0"/>
            <a:ext cx="2011045" cy="368300"/>
          </a:xfrm>
          <a:prstGeom prst="rect">
            <a:avLst/>
          </a:prstGeom>
          <a:solidFill>
            <a:srgbClr val="568D11"/>
          </a:solidFill>
          <a:ln>
            <a:solidFill>
              <a:srgbClr val="568D1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9855" y="229235"/>
            <a:ext cx="2011045" cy="368300"/>
          </a:xfrm>
          <a:prstGeom prst="rect">
            <a:avLst/>
          </a:prstGeom>
          <a:solidFill>
            <a:srgbClr val="568D11"/>
          </a:solidFill>
          <a:ln>
            <a:solidFill>
              <a:srgbClr val="568D1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53035" y="7556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79705" y="17589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53035" y="25844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382385" y="16573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004685" y="14287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2018/1/9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717503" y="3332329"/>
            <a:ext cx="3663012" cy="1811171"/>
            <a:chOff x="4956670" y="4443106"/>
            <a:chExt cx="4884016" cy="2414894"/>
          </a:xfrm>
        </p:grpSpPr>
        <p:sp>
          <p:nvSpPr>
            <p:cNvPr id="5" name="等腰三角形 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9461" y="4057650"/>
            <a:ext cx="2196083" cy="1085850"/>
            <a:chOff x="4956670" y="4443106"/>
            <a:chExt cx="4884016" cy="2414894"/>
          </a:xfrm>
        </p:grpSpPr>
        <p:sp>
          <p:nvSpPr>
            <p:cNvPr id="16" name="等腰三角形 15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91286" y="3786187"/>
            <a:ext cx="2745104" cy="1357313"/>
            <a:chOff x="4956670" y="4443106"/>
            <a:chExt cx="4884016" cy="2414894"/>
          </a:xfrm>
        </p:grpSpPr>
        <p:sp>
          <p:nvSpPr>
            <p:cNvPr id="19" name="等腰三角形 18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1420" y="4757221"/>
            <a:ext cx="781232" cy="386279"/>
            <a:chOff x="4956670" y="4443106"/>
            <a:chExt cx="4884016" cy="2414894"/>
          </a:xfrm>
        </p:grpSpPr>
        <p:sp>
          <p:nvSpPr>
            <p:cNvPr id="22" name="等腰三角形 21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62768" y="4757221"/>
            <a:ext cx="781232" cy="386279"/>
            <a:chOff x="4956670" y="4443106"/>
            <a:chExt cx="4884016" cy="2414894"/>
          </a:xfrm>
        </p:grpSpPr>
        <p:sp>
          <p:nvSpPr>
            <p:cNvPr id="25" name="等腰三角形 2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21862" y="1563638"/>
            <a:ext cx="53223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期末答辩</a:t>
            </a:r>
            <a:r>
              <a:rPr lang="en-US" altLang="zh-CN" sz="4800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4800" b="1" dirty="0">
              <a:solidFill>
                <a:srgbClr val="568D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034647" y="3006547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1259632" y="2354580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计算机工程技术学院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元架构项目班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1265081" y="3199724"/>
            <a:ext cx="2449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：陈金华</a:t>
            </a:r>
            <a:endParaRPr lang="zh-CN" altLang="en-US" sz="2400" dirty="0"/>
          </a:p>
        </p:txBody>
      </p:sp>
      <p:sp>
        <p:nvSpPr>
          <p:cNvPr id="40" name="TextBox 53"/>
          <p:cNvSpPr>
            <a:spLocks noChangeArrowheads="1"/>
          </p:cNvSpPr>
          <p:nvPr/>
        </p:nvSpPr>
        <p:spPr bwMode="auto">
          <a:xfrm>
            <a:off x="1259632" y="2726055"/>
            <a:ext cx="2611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组别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：程序员组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06320" y="51494"/>
            <a:ext cx="4149655" cy="864072"/>
            <a:chOff x="107628" y="36471"/>
            <a:chExt cx="4149655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568D1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8489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28" y="304800"/>
              <a:ext cx="8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8" y="304800"/>
              <a:ext cx="3274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568D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广东科学技术职业学院</a:t>
              </a:r>
              <a:endParaRPr lang="zh-CN" altLang="en-US" sz="2000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0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99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 bldLvl="0" autoUpdateAnimBg="0"/>
      <p:bldP spid="39" grpId="0" bldLvl="0" autoUpdateAnimBg="0"/>
      <p:bldP spid="40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第三部分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（技术难点描述与常见问题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295" y="829945"/>
            <a:ext cx="8390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技术难点：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1.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怎么计算微信用户与餐厅的距离</a:t>
            </a: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2.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后台存储什么样的微信用户信息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zh-CN" altLang="zh-CN" b="1" dirty="0" smtClean="0">
                <a:solidFill>
                  <a:schemeClr val="accent4">
                    <a:lumMod val="50000"/>
                  </a:schemeClr>
                </a:solidFill>
              </a:rPr>
              <a:t>这个微信用户是依赖于微信的，数据库怎么存不会存垃圾数据</a:t>
            </a: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3.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网站系统后台和微信接口交互后台拆分开来，如何保证能够访问同一个数据库下的图片地址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058" y="2802583"/>
            <a:ext cx="888610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我的解决办法：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1.</a:t>
            </a:r>
            <a:r>
              <a:rPr lang="zh-CN" altLang="en-US" b="1" dirty="0" smtClean="0">
                <a:solidFill>
                  <a:srgbClr val="0070C0"/>
                </a:solidFill>
              </a:rPr>
              <a:t>在商家添加餐厅信息的时候调用百度地图</a:t>
            </a:r>
            <a:r>
              <a:rPr lang="en-US" altLang="zh-CN" b="1" dirty="0" smtClean="0">
                <a:solidFill>
                  <a:srgbClr val="0070C0"/>
                </a:solidFill>
              </a:rPr>
              <a:t>API</a:t>
            </a:r>
            <a:r>
              <a:rPr lang="zh-CN" altLang="en-US" b="1" dirty="0" smtClean="0">
                <a:solidFill>
                  <a:srgbClr val="0070C0"/>
                </a:solidFill>
              </a:rPr>
              <a:t>上传餐厅的地址，主要是经纬度，数据库用</a:t>
            </a:r>
            <a:r>
              <a:rPr lang="en-US" altLang="zh-CN" b="1" dirty="0" smtClean="0">
                <a:solidFill>
                  <a:srgbClr val="0070C0"/>
                </a:solidFill>
              </a:rPr>
              <a:t>decimal</a:t>
            </a:r>
            <a:r>
              <a:rPr lang="zh-CN" altLang="zh-CN" b="1" dirty="0" smtClean="0">
                <a:solidFill>
                  <a:srgbClr val="0070C0"/>
                </a:solidFill>
              </a:rPr>
              <a:t>存储类型，并且精确到小数点后</a:t>
            </a:r>
            <a:r>
              <a:rPr lang="en-US" altLang="zh-CN" b="1" dirty="0" smtClean="0">
                <a:solidFill>
                  <a:srgbClr val="0070C0"/>
                </a:solidFill>
              </a:rPr>
              <a:t>6</a:t>
            </a:r>
            <a:r>
              <a:rPr lang="zh-CN" altLang="en-US" b="1" dirty="0" smtClean="0">
                <a:solidFill>
                  <a:srgbClr val="0070C0"/>
                </a:solidFill>
              </a:rPr>
              <a:t>位，微信用户进入小程序时，获取微信用户位置的经纬度，同时获取餐厅的经纬度，通过一定的算法算出距离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2.</a:t>
            </a:r>
            <a:r>
              <a:rPr lang="zh-CN" altLang="en-US" b="1" dirty="0" smtClean="0">
                <a:solidFill>
                  <a:srgbClr val="0070C0"/>
                </a:solidFill>
              </a:rPr>
              <a:t>数据库只存储微信用户的</a:t>
            </a:r>
            <a:r>
              <a:rPr lang="en-US" altLang="zh-CN" b="1" dirty="0" smtClean="0">
                <a:solidFill>
                  <a:srgbClr val="0070C0"/>
                </a:solidFill>
              </a:rPr>
              <a:t>openid</a:t>
            </a:r>
            <a:r>
              <a:rPr lang="zh-CN" altLang="zh-CN" b="1" dirty="0" smtClean="0">
                <a:solidFill>
                  <a:srgbClr val="0070C0"/>
                </a:solidFill>
              </a:rPr>
              <a:t>和绑定的手机号码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3.</a:t>
            </a:r>
            <a:r>
              <a:rPr lang="zh-CN" altLang="en-US" b="1" dirty="0" smtClean="0">
                <a:solidFill>
                  <a:srgbClr val="0070C0"/>
                </a:solidFill>
              </a:rPr>
              <a:t>把图片上传到服务器，数据库存图片在服务器中的地址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93230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019455" cy="530915"/>
            <a:chOff x="3773160" y="1247148"/>
            <a:chExt cx="401945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998257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Research process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30786" y="1293314"/>
              <a:ext cx="1061829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效果图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92849"/>
            <a:ext cx="9144914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2" y="821938"/>
            <a:ext cx="4567555" cy="396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060" y="878840"/>
            <a:ext cx="2690495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766158"/>
            <a:ext cx="2354169" cy="420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55" y="766158"/>
            <a:ext cx="2446084" cy="406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89" y="766158"/>
            <a:ext cx="2455172" cy="406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20" y="831850"/>
            <a:ext cx="2626360" cy="4072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" y="831850"/>
            <a:ext cx="2557145" cy="4138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40" y="831850"/>
            <a:ext cx="2565400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800100"/>
            <a:ext cx="7716520" cy="4177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49323" y="49056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17503" y="3332329"/>
            <a:ext cx="3663012" cy="1811171"/>
            <a:chOff x="4956670" y="4443106"/>
            <a:chExt cx="4884016" cy="2414894"/>
          </a:xfrm>
        </p:grpSpPr>
        <p:sp>
          <p:nvSpPr>
            <p:cNvPr id="5" name="等腰三角形 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9461" y="4057650"/>
            <a:ext cx="2196083" cy="1085850"/>
            <a:chOff x="4956670" y="4443106"/>
            <a:chExt cx="4884016" cy="2414894"/>
          </a:xfrm>
        </p:grpSpPr>
        <p:sp>
          <p:nvSpPr>
            <p:cNvPr id="16" name="等腰三角形 15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91286" y="3786187"/>
            <a:ext cx="2745104" cy="1357313"/>
            <a:chOff x="4956670" y="4443106"/>
            <a:chExt cx="4884016" cy="2414894"/>
          </a:xfrm>
        </p:grpSpPr>
        <p:sp>
          <p:nvSpPr>
            <p:cNvPr id="19" name="等腰三角形 18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1420" y="4757221"/>
            <a:ext cx="781232" cy="386279"/>
            <a:chOff x="4956670" y="4443106"/>
            <a:chExt cx="4884016" cy="2414894"/>
          </a:xfrm>
        </p:grpSpPr>
        <p:sp>
          <p:nvSpPr>
            <p:cNvPr id="22" name="等腰三角形 21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62768" y="4757221"/>
            <a:ext cx="781232" cy="386279"/>
            <a:chOff x="4956670" y="4443106"/>
            <a:chExt cx="4884016" cy="2414894"/>
          </a:xfrm>
        </p:grpSpPr>
        <p:sp>
          <p:nvSpPr>
            <p:cNvPr id="25" name="等腰三角形 2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45517" y="1674893"/>
            <a:ext cx="5322346" cy="991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zh-CN" altLang="en-US" sz="4000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31" name="等腰三角形 26"/>
          <p:cNvSpPr/>
          <p:nvPr/>
        </p:nvSpPr>
        <p:spPr>
          <a:xfrm>
            <a:off x="1034647" y="3006547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06320" y="51494"/>
            <a:ext cx="4149656" cy="864072"/>
            <a:chOff x="107628" y="36471"/>
            <a:chExt cx="4149656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70BA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8489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28" y="304800"/>
              <a:ext cx="8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9" y="304800"/>
              <a:ext cx="3274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0BA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广东科学技术职业学院</a:t>
              </a:r>
              <a:endParaRPr lang="zh-CN" altLang="en-US" sz="2000" b="1" dirty="0">
                <a:solidFill>
                  <a:srgbClr val="70BA1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196641" y="1934653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3012580" y="1564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5016912" y="1702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563277" y="1635406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5025859" y="33739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92417" y="3281595"/>
            <a:ext cx="484013" cy="523220"/>
            <a:chOff x="6086713" y="2057986"/>
            <a:chExt cx="484013" cy="523220"/>
          </a:xfrm>
        </p:grpSpPr>
        <p:sp>
          <p:nvSpPr>
            <p:cNvPr id="19" name="文本框 20"/>
            <p:cNvSpPr txBox="1"/>
            <p:nvPr/>
          </p:nvSpPr>
          <p:spPr>
            <a:xfrm>
              <a:off x="6086713" y="205798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5016912" y="2281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开发难点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563277" y="2214788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5016912" y="285525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563277" y="2788531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4311328" y="1726909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89410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项目核心功能描述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70174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项目用到的技术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3895184" cy="530915"/>
            <a:chOff x="3773160" y="1247148"/>
            <a:chExt cx="3895184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409955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>
                  <a:solidFill>
                    <a:srgbClr val="568D11"/>
                  </a:solidFill>
                  <a:latin typeface="Impact" panose="020B0806030902050204" pitchFamily="34" charset="0"/>
                </a:rPr>
                <a:t>Project review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98738" y="1293314"/>
              <a:ext cx="1369606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92849"/>
            <a:ext cx="9144914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第一部分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98" y="1046950"/>
            <a:ext cx="2147932" cy="383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90" y="1067642"/>
            <a:ext cx="2342971" cy="389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84593" y="156363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微信用户进入微信小程序，可以搜索和查看周围餐厅，点击进入餐厅可以查看餐厅信息，同时可以查看该餐厅的排队情况，绑定手机号后可以下订单取号，进行排队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第一部分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（项目用到的技术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552" y="620714"/>
            <a:ext cx="7920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</a:t>
            </a:r>
            <a:r>
              <a:rPr lang="zh-CN" altLang="en-US" dirty="0"/>
              <a:t>基于</a:t>
            </a:r>
            <a:r>
              <a:rPr lang="en-US" altLang="zh-CN" dirty="0"/>
              <a:t>maven</a:t>
            </a:r>
            <a:r>
              <a:rPr lang="zh-CN" altLang="en-US" dirty="0"/>
              <a:t>进行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后台部分使用目前比较流行的</a:t>
            </a:r>
            <a:r>
              <a:rPr lang="en-US" altLang="zh-CN" dirty="0" smtClean="0"/>
              <a:t>SSM</a:t>
            </a:r>
            <a:r>
              <a:rPr lang="zh-CN" altLang="en-US" dirty="0" smtClean="0"/>
              <a:t>框架，即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框架做登录认证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存储登录信息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使用拦截器对请求进行拦截判断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使用过滤器对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请求进行编码过滤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使用了</a:t>
            </a:r>
            <a:r>
              <a:rPr lang="en-US" altLang="zh-CN" dirty="0" err="1" smtClean="0"/>
              <a:t>echache</a:t>
            </a:r>
            <a:r>
              <a:rPr lang="zh-CN" altLang="en-US" dirty="0" smtClean="0"/>
              <a:t>做缓存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全局异常处理器进行全局异常处理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mybatis</a:t>
            </a:r>
            <a:r>
              <a:rPr lang="zh-CN" altLang="zh-CN" dirty="0" smtClean="0"/>
              <a:t>插件做</a:t>
            </a:r>
            <a:r>
              <a:rPr lang="zh-CN" altLang="en-US" dirty="0" smtClean="0"/>
              <a:t>数据分页显示</a:t>
            </a:r>
            <a:endParaRPr lang="en-US" altLang="zh-CN" dirty="0"/>
          </a:p>
          <a:p>
            <a:r>
              <a:rPr lang="en-US" altLang="zh-CN" dirty="0" smtClean="0"/>
              <a:t>11.SFTP</a:t>
            </a:r>
            <a:r>
              <a:rPr lang="zh-CN" altLang="en-US" dirty="0" smtClean="0"/>
              <a:t>上传文件</a:t>
            </a:r>
            <a:endParaRPr lang="en-US" altLang="zh-CN" dirty="0" smtClean="0"/>
          </a:p>
          <a:p>
            <a:r>
              <a:rPr lang="en-US" altLang="zh-CN" dirty="0" smtClean="0"/>
              <a:t>12.MD5</a:t>
            </a:r>
            <a:r>
              <a:rPr lang="zh-CN" altLang="en-US" dirty="0" smtClean="0"/>
              <a:t>密码加密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</a:p>
          <a:p>
            <a:r>
              <a:rPr lang="en-US" altLang="zh-CN" dirty="0" smtClean="0"/>
              <a:t>13.</a:t>
            </a:r>
            <a:r>
              <a:rPr lang="zh-CN" altLang="en-US" dirty="0"/>
              <a:t>使用</a:t>
            </a:r>
            <a:r>
              <a:rPr lang="zh-CN" altLang="en-US" dirty="0" smtClean="0"/>
              <a:t>百度地图</a:t>
            </a:r>
            <a:endParaRPr lang="en-US" altLang="zh-CN" dirty="0" smtClean="0"/>
          </a:p>
          <a:p>
            <a:r>
              <a:rPr lang="en-US" altLang="zh-CN" dirty="0" smtClean="0"/>
              <a:t>14.</a:t>
            </a:r>
            <a:r>
              <a:rPr lang="zh-CN" altLang="en-US" dirty="0" smtClean="0"/>
              <a:t>前端部分使用</a:t>
            </a:r>
            <a:r>
              <a:rPr lang="en-US" altLang="zh-CN" dirty="0" err="1" smtClean="0"/>
              <a:t>div+css</a:t>
            </a:r>
            <a:r>
              <a:rPr lang="zh-CN" altLang="en-US" dirty="0" smtClean="0"/>
              <a:t>进行页面布局，使用</a:t>
            </a:r>
            <a:r>
              <a:rPr lang="en-US" altLang="zh-CN" dirty="0" err="1" smtClean="0"/>
              <a:t>bookstrap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jquery+ajax</a:t>
            </a:r>
            <a:r>
              <a:rPr lang="zh-CN" altLang="en-US" dirty="0" smtClean="0"/>
              <a:t>发送异步请求</a:t>
            </a:r>
            <a:endParaRPr lang="en-US" altLang="zh-CN" dirty="0" smtClean="0"/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bookstrap</a:t>
            </a:r>
            <a:r>
              <a:rPr lang="en-US" altLang="zh-CN" dirty="0" smtClean="0"/>
              <a:t>-validation</a:t>
            </a:r>
            <a:r>
              <a:rPr lang="zh-CN" altLang="en-US" dirty="0" smtClean="0"/>
              <a:t>进行表单验证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第一部分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（项目用到的技术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38398"/>
            <a:ext cx="5841807" cy="408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34120"/>
            <a:ext cx="7222436" cy="405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50938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开发难点描述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12466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765364" cy="530915"/>
            <a:chOff x="3773160" y="1247148"/>
            <a:chExt cx="4765364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41523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</a:rPr>
                <a:t>DEVELOP DIFFICULTIES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68918" y="1293314"/>
              <a:ext cx="1369606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开发难点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46683"/>
            <a:ext cx="9175147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第二部分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（开发难点描述与解决办法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423" y="69972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开发难点：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1.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选择什么技术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2.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多人协作开发，每个人水平不一样，该怎么分工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3.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多人协作开发，代码怎么管理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数据库该怎么设计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该采取什么样的开发方式才能快速开发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058" y="2576523"/>
            <a:ext cx="8886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我的解决办法：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1.</a:t>
            </a:r>
            <a:r>
              <a:rPr lang="zh-CN" altLang="en-US" b="1" dirty="0" smtClean="0">
                <a:solidFill>
                  <a:srgbClr val="0070C0"/>
                </a:solidFill>
              </a:rPr>
              <a:t>根据项目组技术力量进行技术选型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2.</a:t>
            </a:r>
            <a:r>
              <a:rPr lang="zh-CN" altLang="en-US" b="1" dirty="0" smtClean="0">
                <a:solidFill>
                  <a:srgbClr val="0070C0"/>
                </a:solidFill>
              </a:rPr>
              <a:t>确定项目要用到的技术</a:t>
            </a:r>
            <a:r>
              <a:rPr lang="zh-CN" altLang="en-US" b="1" dirty="0">
                <a:solidFill>
                  <a:srgbClr val="0070C0"/>
                </a:solidFill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</a:rPr>
              <a:t>私下了解每个人对技术的掌握程度，再进行分工，尽量让每个人都参与项目中来并且发挥自己的特长。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3.</a:t>
            </a:r>
            <a:r>
              <a:rPr lang="zh-CN" altLang="en-US" b="1" dirty="0" smtClean="0">
                <a:solidFill>
                  <a:srgbClr val="0070C0"/>
                </a:solidFill>
              </a:rPr>
              <a:t>每个人开发自己的模块，完成后确定运行无错，再交给组长整合，每个人不能修改别人的代码，但可以提醒别人修改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en-US" altLang="zh-CN" b="1" dirty="0" smtClean="0">
                <a:solidFill>
                  <a:srgbClr val="0070C0"/>
                </a:solidFill>
              </a:rPr>
              <a:t>.</a:t>
            </a:r>
            <a:r>
              <a:rPr lang="zh-CN" altLang="en-US" b="1" dirty="0" smtClean="0">
                <a:solidFill>
                  <a:srgbClr val="0070C0"/>
                </a:solidFill>
              </a:rPr>
              <a:t>数据库设计让有一定数据库</a:t>
            </a:r>
            <a:r>
              <a:rPr lang="zh-CN" altLang="en-US" b="1" dirty="0">
                <a:solidFill>
                  <a:srgbClr val="0070C0"/>
                </a:solidFill>
              </a:rPr>
              <a:t>设计</a:t>
            </a:r>
            <a:r>
              <a:rPr lang="zh-CN" altLang="en-US" b="1" dirty="0" smtClean="0">
                <a:solidFill>
                  <a:srgbClr val="0070C0"/>
                </a:solidFill>
              </a:rPr>
              <a:t>经验的成员来设计，严格遵循三大范式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5</a:t>
            </a:r>
            <a:r>
              <a:rPr lang="en-US" altLang="zh-CN" b="1" dirty="0" smtClean="0">
                <a:solidFill>
                  <a:srgbClr val="0070C0"/>
                </a:solidFill>
              </a:rPr>
              <a:t>.</a:t>
            </a:r>
            <a:r>
              <a:rPr lang="zh-CN" altLang="en-US" b="1" dirty="0" smtClean="0">
                <a:solidFill>
                  <a:srgbClr val="0070C0"/>
                </a:solidFill>
              </a:rPr>
              <a:t>前后端同时开发，再整合出项目基本架构，再进行分模块开发，开发时遵循开发规范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50938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难点描述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12466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765364" cy="530915"/>
            <a:chOff x="3773160" y="1247148"/>
            <a:chExt cx="4765364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41523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</a:rPr>
                <a:t>DEVELOP DIFFICULTIES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68918" y="1293314"/>
              <a:ext cx="1369606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46683"/>
            <a:ext cx="9175147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811</Words>
  <Application>Microsoft Office PowerPoint</Application>
  <PresentationFormat>全屏显示(16:9)</PresentationFormat>
  <Paragraphs>117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绿色清新毕业论文</dc:title>
  <dc:creator>第一PPT模板网：www.1ppt.com</dc:creator>
  <cp:keywords>第一PPT模板网：www.1ppt.com</cp:keywords>
  <cp:lastModifiedBy>dreamsummit</cp:lastModifiedBy>
  <cp:revision>174</cp:revision>
  <dcterms:created xsi:type="dcterms:W3CDTF">2014-09-01T14:19:00Z</dcterms:created>
  <dcterms:modified xsi:type="dcterms:W3CDTF">2018-01-09T13:27:34Z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