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869" r:id="rId2"/>
    <p:sldMasterId id="2147483885" r:id="rId3"/>
  </p:sldMasterIdLst>
  <p:notesMasterIdLst>
    <p:notesMasterId r:id="rId66"/>
  </p:notesMasterIdLst>
  <p:handoutMasterIdLst>
    <p:handoutMasterId r:id="rId67"/>
  </p:handoutMasterIdLst>
  <p:sldIdLst>
    <p:sldId id="257" r:id="rId4"/>
    <p:sldId id="308" r:id="rId5"/>
    <p:sldId id="305" r:id="rId6"/>
    <p:sldId id="258" r:id="rId7"/>
    <p:sldId id="259" r:id="rId8"/>
    <p:sldId id="260" r:id="rId9"/>
    <p:sldId id="261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4" r:id="rId24"/>
    <p:sldId id="277" r:id="rId25"/>
    <p:sldId id="286" r:id="rId26"/>
    <p:sldId id="285" r:id="rId27"/>
    <p:sldId id="279" r:id="rId28"/>
    <p:sldId id="287" r:id="rId29"/>
    <p:sldId id="281" r:id="rId30"/>
    <p:sldId id="280" r:id="rId31"/>
    <p:sldId id="282" r:id="rId32"/>
    <p:sldId id="283" r:id="rId33"/>
    <p:sldId id="288" r:id="rId34"/>
    <p:sldId id="289" r:id="rId35"/>
    <p:sldId id="290" r:id="rId36"/>
    <p:sldId id="306" r:id="rId37"/>
    <p:sldId id="291" r:id="rId38"/>
    <p:sldId id="293" r:id="rId39"/>
    <p:sldId id="295" r:id="rId40"/>
    <p:sldId id="307" r:id="rId41"/>
    <p:sldId id="309" r:id="rId42"/>
    <p:sldId id="310" r:id="rId43"/>
    <p:sldId id="311" r:id="rId44"/>
    <p:sldId id="312" r:id="rId45"/>
    <p:sldId id="313" r:id="rId46"/>
    <p:sldId id="342" r:id="rId47"/>
    <p:sldId id="314" r:id="rId48"/>
    <p:sldId id="315" r:id="rId49"/>
    <p:sldId id="316" r:id="rId50"/>
    <p:sldId id="317" r:id="rId51"/>
    <p:sldId id="329" r:id="rId52"/>
    <p:sldId id="330" r:id="rId53"/>
    <p:sldId id="334" r:id="rId54"/>
    <p:sldId id="336" r:id="rId55"/>
    <p:sldId id="337" r:id="rId56"/>
    <p:sldId id="338" r:id="rId57"/>
    <p:sldId id="339" r:id="rId58"/>
    <p:sldId id="340" r:id="rId59"/>
    <p:sldId id="341" r:id="rId60"/>
    <p:sldId id="318" r:id="rId61"/>
    <p:sldId id="319" r:id="rId62"/>
    <p:sldId id="322" r:id="rId63"/>
    <p:sldId id="323" r:id="rId64"/>
    <p:sldId id="324" r:id="rId65"/>
  </p:sldIdLst>
  <p:sldSz cx="9144000" cy="6858000" type="screen4x3"/>
  <p:notesSz cx="6858000" cy="9313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9" autoAdjust="0"/>
    <p:restoredTop sz="94660"/>
  </p:normalViewPr>
  <p:slideViewPr>
    <p:cSldViewPr>
      <p:cViewPr varScale="1">
        <p:scale>
          <a:sx n="83" d="100"/>
          <a:sy n="83" d="100"/>
        </p:scale>
        <p:origin x="158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69.wmf"/><Relationship Id="rId4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2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83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93.wmf"/><Relationship Id="rId1" Type="http://schemas.openxmlformats.org/officeDocument/2006/relationships/image" Target="../media/image75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6C0EC8-EDA8-4B8D-BA4B-B5FEC3E9F8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9D6FA-23AD-4694-B638-F4556DF65F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12A3A0-9C24-435D-A4D6-D7282C7B9442}" type="datetimeFigureOut">
              <a:rPr lang="en-US" altLang="zh-CN"/>
              <a:pPr>
                <a:defRPr/>
              </a:pPr>
              <a:t>9/7/2017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0C936-DEA0-406B-86A9-44ADD45402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7D590-9A39-4B58-8FD3-14409B3579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3BBED14-CA48-42CE-A579-87DFBDC738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5C4801-9E01-40C6-A216-F005AD2F7E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E614C-D67C-49A4-90D5-62CBB0A03B2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D8674C-EEE1-496B-BB7D-353F94D4F90D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CA15689-38DA-453A-AF99-0C0D3556F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A0BD79E-FED2-4432-8369-1722D3A1C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81513"/>
            <a:ext cx="5486400" cy="3668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597C7-4C3D-46BC-B81B-B9A13C4F07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E75B2-AAB7-4D65-A857-0EC1D83E5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5220EE0-D969-4D55-9E35-347163858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17D0994-4AF1-4E2D-962F-F12EC7689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440D8F-5401-4E19-9555-1F82B768B9AD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46FC9F5-FFE1-4CD4-B7B8-D46E6F4B44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E991DB5-16D7-4A31-859E-206576C02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07A8188-B87F-4613-920A-976C98235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FAA43D-5CE6-495D-83BE-F9B302AC7C0D}" type="slidenum">
              <a:rPr lang="en-US" altLang="zh-CN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CA154A3-F52F-4D8D-B2F8-609C3DACBB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79525" y="712788"/>
            <a:ext cx="4762500" cy="3571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88A0E92-F3BC-4BBA-9008-300023DDD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5675" y="4600575"/>
            <a:ext cx="5411788" cy="4284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2154C01-AC23-4C87-9009-4269A7CAB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23F2EF-090B-460F-A92B-78ED06AFA4AC}" type="slidenum">
              <a:rPr lang="en-US" altLang="zh-CN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7EFCFF8-F094-4ED5-99CD-EE154C75E3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79525" y="712788"/>
            <a:ext cx="4762500" cy="3571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48C6991-D44A-453A-9CA2-A2F13CD4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5675" y="4600575"/>
            <a:ext cx="5411788" cy="4284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AF2B8AF-6898-422C-94B2-9CA0B172A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D7D477-05BB-449D-9289-1B545558DDF8}" type="slidenum">
              <a:rPr lang="en-US" altLang="zh-CN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002BA1E-4E6D-4767-828C-541CCBC725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0E8ED2B-5B55-4309-BD1B-8027783F3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C6E4E013-D03E-43C1-8817-970872BB4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DDA795-3CDA-4E7B-8FCF-E3B7517A991C}" type="slidenum">
              <a:rPr lang="en-US" altLang="zh-CN">
                <a:solidFill>
                  <a:srgbClr val="000000"/>
                </a:solidFill>
              </a:rPr>
              <a:pPr/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F4062F0-D3BD-49DD-8252-D2705FBF3C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ED7756A-6200-4649-B80D-E0F9EA32A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9DCA932A-9B64-4FF4-9DB2-E253E7166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484766-A21C-4A65-816A-7B5929D8EEE9}" type="slidenum">
              <a:rPr lang="en-US" altLang="zh-CN">
                <a:solidFill>
                  <a:srgbClr val="000000"/>
                </a:solidFill>
              </a:rPr>
              <a:pPr/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25BA14A-EDA8-4C74-92C6-EF8E73C260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79525" y="712788"/>
            <a:ext cx="4762500" cy="3571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B968E83-5F98-4783-9976-7AA5F03B7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5675" y="4600575"/>
            <a:ext cx="5411788" cy="4284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1D7A5BB-8D43-4F31-9E39-789609372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15D112-C9D8-4015-BDE7-6AC4815D991C}" type="slidenum">
              <a:rPr lang="en-US" altLang="zh-CN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3F329BE-27EC-4991-8497-6841A28C0F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859F816-F362-45A1-B10A-139A670BD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185F48-15EA-4901-95BA-49C1D6072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36A08F-35FC-4017-8011-20E8307C1CD1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87BAFEE-4BDE-45CC-B9C1-C372FD8FAB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8675FBE-845B-4053-B27A-BC78EA04A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F3AF6966-99A6-457C-AF66-70739CE58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A3D41E-BBBB-49D6-9C03-840BB95597A9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E7DA8E5-9F66-4990-A880-F97696C560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D7F5A5A-FC1D-4E11-A40A-3782969DF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79357DC-8A02-41FB-BEE1-DA02D6D06F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BDC821-30B5-4745-A363-610520CEB82B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3025B57-EC17-4BC6-B1AD-F76232AB6B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A1B75E8-A8A4-4F26-BE8B-0A4EDC4F0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67C7F45-C46F-438D-979C-F734D1D3B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A84C83-AFE0-41CF-BBD9-E94C1B8356BB}" type="slidenum">
              <a:rPr lang="en-US" altLang="zh-CN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3A67110-2E78-4A3F-A318-797A499F35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DB2980C-E10F-476D-AF99-D2428E777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l-GR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9568126-CE1C-495A-A843-038C698F7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697479-E673-4C30-8FA5-FAAC013420ED}" type="slidenum">
              <a:rPr lang="en-US" altLang="zh-CN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3ECA329-1FAE-4952-AC0F-C55BE90CA1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DD54382-BCB3-426E-9DA5-C67103448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l-GR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8F0FCCE-4AA9-4D8B-9B56-309B1B0DA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47C1DE-D1E3-41C8-B937-D0B313DED916}" type="slidenum">
              <a:rPr lang="en-US" altLang="zh-CN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4C1DEA6-2374-448F-8498-E6A8A9ABFF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9249B9A-A13C-4B07-9FCF-A4948A39C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l-GR" altLang="zh-CN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56F52CE-1003-4EAC-B299-A63964854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8AA7B3-A5E8-46CA-9F5D-2B240DDA12BE}" type="slidenum">
              <a:rPr lang="en-US" altLang="zh-CN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B377416-94CA-4B94-BD8E-A9E63C3113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2248323-9763-4AB3-96BE-93B039C86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FDA3DB36-CD10-4CFE-9BB5-54769710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120CA534-B195-404D-9322-E600D1E67B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80B4144-80D2-425D-B75B-D8A9C44DB1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7E371DB7-0881-4027-9125-ECBB753EF5F9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153400" cy="16002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52800"/>
            <a:ext cx="8153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852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AABC08-A6AB-4642-8C0B-18DDD8F3E8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9E68D8-6ED0-4E50-B2F2-561AF93590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F48B69-A421-407B-8C88-363A54194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E3EEE-1D3A-4688-9EDF-30075E78E1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85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00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00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CB32AB-1718-48BB-BF74-564598DE1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2ECF97-C7D8-4260-901F-6FFC22DC4E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601FC-4143-42F1-BBC5-376603349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AFC37-633A-4125-AF70-61C9629C70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08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D8168E2-BCEF-4E51-983D-B151EA5EF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10706BF-3264-43EB-9CC6-50288B2BD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232591F-9EA0-4B57-8880-97B9EC29B6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4E353-CCB3-4FF4-BF7B-4785F00C64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9411B-330D-4B31-97DC-543FAD857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6C3630-36D8-436C-9A5A-18A3B970D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3CF2F-0AC3-4E37-950D-1275280098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C8FDD-3E85-410D-A194-BAE6F70BBC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69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657600"/>
            <a:ext cx="64008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6414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AC4E3-029A-44EE-B987-D9AB2EB4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220033514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C2CF7-28C9-4A8F-86E9-7FFF1B5B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1956258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1D338-86CE-4E45-BAC8-7FBA255B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31455972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D233A-5784-4106-9F11-44D1624E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21544187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CE952B-8865-48B2-92F8-F82FBEE0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5352223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F05C2E-6004-430F-A435-6028DA271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7620F1-4E3F-4C5F-BCA0-C3AC47496D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4F584-0F7D-4EC5-98C0-2CD2E1D2E6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13EBE-A5A0-4F23-B1F4-E03970A36E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292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A9D2D-83F5-4C85-8244-2BC07F4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422652891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4A68D-99CD-4291-AE3D-DD6C5BF1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42482705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01DE9-0158-49D8-B78C-1B7DCF65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363026451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A9F37-AE87-492B-B580-82431D2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350360401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6CCBD-D087-47B4-977A-7817953C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91646859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4C4875E-1CD4-41E1-A03F-E7269C57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21343162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8F8D9-2BC3-4156-B7EC-13073954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225878002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4038600" cy="4648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A8B86-D703-4E2E-A1BF-165B852F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211627522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848100"/>
            <a:ext cx="40386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848100"/>
            <a:ext cx="40386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3EB62E-A7C7-439C-B2AA-33DA6EA5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  <p:extLst>
      <p:ext uri="{BB962C8B-B14F-4D97-AF65-F5344CB8AC3E}">
        <p14:creationId xmlns:p14="http://schemas.microsoft.com/office/powerpoint/2010/main" val="415101259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316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3B981F-9D6A-4D2F-8008-135826160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5C5DB6-33AC-4DF6-85FB-C9DDACE2D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1F3B03-6967-4B59-B7FE-5812067CB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821E6-28F5-4B17-9BC1-4604893C9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425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0673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739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4210050" cy="5865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3950" y="863600"/>
            <a:ext cx="4210050" cy="5865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95939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7490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67722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836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68172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7730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80482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0875" y="371475"/>
            <a:ext cx="2143125" cy="6357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500" y="371475"/>
            <a:ext cx="6276975" cy="6357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463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1B728-8AF0-47A5-B9B3-4F520EA1C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5C3FD-DAE1-4F4E-AD87-1BA2DDF70F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9902E-7618-4F99-ABDC-C25466F7B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FA939-B6A8-4720-848B-7316B10BE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851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71500" y="371475"/>
            <a:ext cx="8572500" cy="635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36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3FFA5D-8571-442D-B941-524C5CEB7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9A51FE-645B-4DBE-86F6-BE6D1E3BFA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67CA855-034D-4890-AB5F-160B1372B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EFE4C-E69B-4DEA-9755-16E70AF9EB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3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F38E27-32AA-45C3-9E76-FEAA5FE70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BE4C23-7715-4546-87D7-B6564D7DF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2FAF64-B5C9-4730-BC34-884376754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55BF-BAF8-421C-A815-749475A058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9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37CF1E5-31FF-488F-A218-47217024A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0D6CB9-7B26-46A1-AE33-B63CB68E2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277818-C4A8-4896-9B06-A3D2B8FC2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5D8EF-779A-494D-B265-2DF762EA9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3A2EB-7B8F-4D96-B1F4-896DB56641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2E731-CD0F-477C-8FEB-C3A71DACDE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D8F087-F203-4CAE-819D-35CAD8C6A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4E502-899A-4103-8C7D-F3C499DE8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9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BBE9A-4CB0-4CD2-A345-0AB84FFDDD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375B1-64BB-4080-B4F4-28CDE3FDF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F16EC1-6819-47CE-BF80-8A6FCAF13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112DC-4552-4C6F-952B-1270A01705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08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2B87BC-D13E-49A9-BEFB-077F09B0A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9C97053-65BB-4A93-BF09-047DB10D7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B9A3BD-DB4A-4512-A352-F184917A2F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62600" y="64135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0D3B507-873C-4686-BDC2-D91DE974B2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13500"/>
            <a:ext cx="487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B802A82-38C3-492F-89A0-9907D1402D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135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fld id="{51003915-82B7-4DF3-BA05-92ADF56BE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0807E418-F54D-4414-8034-AA055386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44F0D099-820A-4F80-953D-9E75DD24C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B4CC08C7-6E1E-488C-91FF-5A38240ED4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ＭＳ Ｐゴシック"/>
        </a:defRPr>
      </a:lvl1pPr>
      <a:lvl2pPr marL="452438" indent="-22383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ＭＳ Ｐゴシック"/>
        </a:defRPr>
      </a:lvl2pPr>
      <a:lvl3pPr marL="741363" indent="-174625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028700" indent="-173038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314450" indent="-17145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7716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26860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1432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56E96B8-D9B6-4089-9D06-C3A9D9A98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6FD5754-4045-44EA-A939-2224A612A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63172" name="Rectangle 4">
            <a:extLst>
              <a:ext uri="{FF2B5EF4-FFF2-40B4-BE49-F238E27FC236}">
                <a16:creationId xmlns:a16="http://schemas.microsoft.com/office/drawing/2014/main" id="{8F0E648B-EEA0-4000-9417-24E436037C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42063" y="6146800"/>
            <a:ext cx="21336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1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February 18, 2011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99FF"/>
        </a:buClr>
        <a:buSzPct val="80000"/>
        <a:buFont typeface="Wingdings" panose="05000000000000000000" pitchFamily="2" charset="2"/>
        <a:buChar char="q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99FF"/>
        </a:buClr>
        <a:buSzPct val="65000"/>
        <a:buFont typeface="Wingdings" panose="05000000000000000000" pitchFamily="2" charset="2"/>
        <a:buChar char="n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99FF"/>
        </a:buClr>
        <a:buSzPct val="65000"/>
        <a:buFont typeface="Wingdings" panose="05000000000000000000" pitchFamily="2" charset="2"/>
        <a:buChar char="n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99FF"/>
        </a:buClr>
        <a:buSzPct val="65000"/>
        <a:buFont typeface="Wingdings" panose="05000000000000000000" pitchFamily="2" charset="2"/>
        <a:buChar char="n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99FF"/>
        </a:buClr>
        <a:buSzPct val="65000"/>
        <a:buFont typeface="Wingdings" panose="05000000000000000000" pitchFamily="2" charset="2"/>
        <a:buChar char="n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l1a">
            <a:extLst>
              <a:ext uri="{FF2B5EF4-FFF2-40B4-BE49-F238E27FC236}">
                <a16:creationId xmlns:a16="http://schemas.microsoft.com/office/drawing/2014/main" id="{253A5D6A-A2A9-47F5-9C2A-3DDD0493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E25ACB0B-1595-43B6-812F-FB84E8312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71475"/>
            <a:ext cx="5334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B21D0C7-3ECE-4D78-B15D-34DDED3D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8572500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E45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9pPr>
    </p:titleStyle>
    <p:bodyStyle>
      <a:lvl1pPr indent="3175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defRPr sz="3200" kern="1200">
          <a:solidFill>
            <a:srgbClr val="80000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rgbClr val="AC4600"/>
          </a:solidFill>
          <a:latin typeface="+mn-lt"/>
          <a:ea typeface="+mn-ea"/>
          <a:cs typeface="+mn-cs"/>
        </a:defRPr>
      </a:lvl2pPr>
      <a:lvl3pPr marL="1431925" indent="-2286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AC4600"/>
          </a:solidFill>
          <a:latin typeface="+mn-lt"/>
          <a:ea typeface="+mn-ea"/>
          <a:cs typeface="+mn-cs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jpeg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jpeg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image" Target="../media/image32.jpe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0.wmf"/><Relationship Id="rId9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5.jpeg"/><Relationship Id="rId4" Type="http://schemas.openxmlformats.org/officeDocument/2006/relationships/image" Target="../media/image4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9.bin"/><Relationship Id="rId26" Type="http://schemas.openxmlformats.org/officeDocument/2006/relationships/image" Target="../media/image62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51.bin"/><Relationship Id="rId7" Type="http://schemas.openxmlformats.org/officeDocument/2006/relationships/image" Target="../media/image55.wmf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47.bin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61.wmf"/><Relationship Id="rId5" Type="http://schemas.openxmlformats.org/officeDocument/2006/relationships/image" Target="../media/image54.wmf"/><Relationship Id="rId15" Type="http://schemas.openxmlformats.org/officeDocument/2006/relationships/image" Target="../media/image58.wmf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63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0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6.bin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6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5.wmf"/><Relationship Id="rId10" Type="http://schemas.openxmlformats.org/officeDocument/2006/relationships/image" Target="../media/image68.jpeg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6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7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1.wmf"/><Relationship Id="rId5" Type="http://schemas.openxmlformats.org/officeDocument/2006/relationships/image" Target="../media/image79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4.wmf"/><Relationship Id="rId11" Type="http://schemas.openxmlformats.org/officeDocument/2006/relationships/image" Target="../media/image86.wmf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3.bin"/><Relationship Id="rId4" Type="http://schemas.openxmlformats.org/officeDocument/2006/relationships/image" Target="../media/image87.jpeg"/><Relationship Id="rId9" Type="http://schemas.openxmlformats.org/officeDocument/2006/relationships/image" Target="../media/image88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image" Target="../media/image92.jpeg"/><Relationship Id="rId9" Type="http://schemas.openxmlformats.org/officeDocument/2006/relationships/oleObject" Target="../embeddings/oleObject8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4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7.wmf"/><Relationship Id="rId10" Type="http://schemas.openxmlformats.org/officeDocument/2006/relationships/image" Target="../media/image99.wmf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5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0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04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C1F2EB3-7513-48E6-93BB-6A40D97BA2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Math Preparation Vectors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D426B57-0BC7-4B34-81D1-B0F3A812A8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Vectors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B557928-5BA0-4A98-89F5-2F53C8958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543800" cy="503238"/>
          </a:xfrm>
        </p:spPr>
        <p:txBody>
          <a:bodyPr/>
          <a:lstStyle/>
          <a:p>
            <a:pPr eaLnBrk="1" hangingPunct="1"/>
            <a:r>
              <a:rPr lang="en-US" altLang="zh-CN"/>
              <a:t>Vector Notation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DD7F500-3F2A-43DF-891E-0BFB419D37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53400" cy="44116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/>
              <a:t>Text uses bold with arrow to denote a vector: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/>
              <a:t>Also used for printing is simple bold print: </a:t>
            </a:r>
            <a:r>
              <a:rPr lang="en-US" altLang="zh-CN" b="1"/>
              <a:t>A</a:t>
            </a:r>
            <a:endParaRPr lang="en-US" altLang="zh-CN"/>
          </a:p>
          <a:p>
            <a:pPr marL="0" indent="0" eaLnBrk="1" hangingPunct="1">
              <a:lnSpc>
                <a:spcPct val="100000"/>
              </a:lnSpc>
            </a:pPr>
            <a:r>
              <a:rPr lang="en-US" altLang="zh-CN"/>
              <a:t>When dealing with just the magnitude of a vector in print, an italic letter will be used:  </a:t>
            </a:r>
            <a:r>
              <a:rPr lang="en-US" altLang="zh-CN" i="1"/>
              <a:t>A</a:t>
            </a:r>
            <a:r>
              <a:rPr lang="en-US" altLang="zh-CN"/>
              <a:t>  or   |    |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magnitude of the vector has physical units.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magnitude of a vector is always a positive number.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/>
              <a:t>When handwritten, use an arrow: 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800"/>
          </a:p>
          <a:p>
            <a:pPr marL="0" indent="0" eaLnBrk="1" hangingPunct="1">
              <a:lnSpc>
                <a:spcPct val="90000"/>
              </a:lnSpc>
            </a:pPr>
            <a:endParaRPr lang="en-US" altLang="zh-CN" sz="2200"/>
          </a:p>
        </p:txBody>
      </p:sp>
      <p:graphicFrame>
        <p:nvGraphicFramePr>
          <p:cNvPr id="31748" name="Object 0">
            <a:extLst>
              <a:ext uri="{FF2B5EF4-FFF2-40B4-BE49-F238E27FC236}">
                <a16:creationId xmlns:a16="http://schemas.microsoft.com/office/drawing/2014/main" id="{920245BF-12E8-493A-BCA4-20B757E8CF70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600200"/>
          <a:ext cx="304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64957" imgH="203024" progId="Equation.DSMT4">
                  <p:embed/>
                </p:oleObj>
              </mc:Choice>
              <mc:Fallback>
                <p:oleObj name="Equation" r:id="rId3" imgW="164957" imgH="203024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3048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2">
            <a:extLst>
              <a:ext uri="{FF2B5EF4-FFF2-40B4-BE49-F238E27FC236}">
                <a16:creationId xmlns:a16="http://schemas.microsoft.com/office/drawing/2014/main" id="{FECD8608-A3A7-4241-BB89-96CAB9B0C4F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828800" y="26670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">
            <a:extLst>
              <a:ext uri="{FF2B5EF4-FFF2-40B4-BE49-F238E27FC236}">
                <a16:creationId xmlns:a16="http://schemas.microsoft.com/office/drawing/2014/main" id="{CE096658-3D65-4E5C-B999-4EF07A757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8100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6" imgW="133446" imgH="180900" progId="Equation.DSMT4">
                  <p:embed/>
                </p:oleObj>
              </mc:Choice>
              <mc:Fallback>
                <p:oleObj name="Equation" r:id="rId6" imgW="133446" imgH="180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31F9B1E-2D39-45AA-B269-9F2FEB205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zh-CN"/>
              <a:t>Equality of Two Vectors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E8C8875-B0A9-4BC4-ABC7-CD0FD3FD62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/>
              <a:t>Two vectors are </a:t>
            </a:r>
            <a:r>
              <a:rPr lang="en-US" altLang="zh-CN" b="1" i="1"/>
              <a:t>equal</a:t>
            </a:r>
            <a:r>
              <a:rPr lang="en-US" altLang="zh-CN"/>
              <a:t> if they have the same magnitude and the same direction.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b="1"/>
              <a:t>         </a:t>
            </a:r>
            <a:r>
              <a:rPr lang="en-US" altLang="zh-CN"/>
              <a:t>   if </a:t>
            </a:r>
            <a:r>
              <a:rPr lang="en-US" altLang="zh-CN" i="1"/>
              <a:t>A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/>
              <a:t> and they point along parallel lines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/>
              <a:t>All of the vectors shown are equal.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/>
              <a:t>Allows a vector to be moved to a position parallel to itself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CN" sz="2600"/>
          </a:p>
        </p:txBody>
      </p:sp>
      <p:graphicFrame>
        <p:nvGraphicFramePr>
          <p:cNvPr id="32772" name="Object 6">
            <a:extLst>
              <a:ext uri="{FF2B5EF4-FFF2-40B4-BE49-F238E27FC236}">
                <a16:creationId xmlns:a16="http://schemas.microsoft.com/office/drawing/2014/main" id="{B2BED68F-B31B-4745-91B4-E757095E449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57200" y="2503488"/>
          <a:ext cx="6858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431613" imgH="203112" progId="Equation.DSMT4">
                  <p:embed/>
                </p:oleObj>
              </mc:Choice>
              <mc:Fallback>
                <p:oleObj name="Equation" r:id="rId3" imgW="431613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03488"/>
                        <a:ext cx="6858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7" descr="0305">
            <a:extLst>
              <a:ext uri="{FF2B5EF4-FFF2-40B4-BE49-F238E27FC236}">
                <a16:creationId xmlns:a16="http://schemas.microsoft.com/office/drawing/2014/main" id="{A3783F78-2E46-4CAF-B23D-50B9A2D5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7138"/>
            <a:ext cx="4406900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82CE5A2-C801-455F-ACAB-800102862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Vectors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17C7292-0B6A-4404-9C50-84C0B58C3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Vector addition is very different from adding scalar quantities.</a:t>
            </a:r>
          </a:p>
          <a:p>
            <a:pPr marL="0" indent="0" eaLnBrk="1" hangingPunct="1"/>
            <a:r>
              <a:rPr lang="en-US" altLang="zh-CN"/>
              <a:t>When adding vectors, their directions must be taken into account.</a:t>
            </a:r>
          </a:p>
          <a:p>
            <a:pPr marL="0" indent="0" eaLnBrk="1" hangingPunct="1"/>
            <a:r>
              <a:rPr lang="en-US" altLang="zh-CN"/>
              <a:t>Units must be the same </a:t>
            </a:r>
          </a:p>
          <a:p>
            <a:pPr marL="0" indent="0" eaLnBrk="1" hangingPunct="1"/>
            <a:r>
              <a:rPr lang="en-US" altLang="zh-CN"/>
              <a:t>Graphical Methods</a:t>
            </a:r>
          </a:p>
          <a:p>
            <a:pPr lvl="1" eaLnBrk="1" hangingPunct="1"/>
            <a:r>
              <a:rPr lang="en-US" altLang="zh-CN"/>
              <a:t>Use scale drawings</a:t>
            </a:r>
          </a:p>
          <a:p>
            <a:pPr marL="0" indent="0" eaLnBrk="1" hangingPunct="1"/>
            <a:r>
              <a:rPr lang="en-US" altLang="zh-CN"/>
              <a:t>Algebraic Methods</a:t>
            </a:r>
          </a:p>
          <a:p>
            <a:pPr lvl="1" eaLnBrk="1" hangingPunct="1"/>
            <a:r>
              <a:rPr lang="en-US" altLang="zh-CN"/>
              <a:t>More convenient</a:t>
            </a:r>
          </a:p>
          <a:p>
            <a:pPr marL="0" indent="0" eaLnBrk="1" hangingPunct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16898E3-6DA8-4B6F-8136-EE38FF624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Vectors Graphically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0474EC7-4481-4781-9C56-C8390AA1C9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411663"/>
          </a:xfrm>
        </p:spPr>
        <p:txBody>
          <a:bodyPr/>
          <a:lstStyle/>
          <a:p>
            <a:pPr marL="0" indent="0" eaLnBrk="1" hangingPunct="1"/>
            <a:r>
              <a:rPr lang="en-US" altLang="zh-CN"/>
              <a:t>Choose a scale. </a:t>
            </a:r>
          </a:p>
          <a:p>
            <a:pPr marL="0" indent="0" eaLnBrk="1" hangingPunct="1"/>
            <a:r>
              <a:rPr lang="en-US" altLang="zh-CN"/>
              <a:t>Draw the first vector,     , with the appropriate length and in the direction specified, with respect to a coordinate system.</a:t>
            </a:r>
          </a:p>
          <a:p>
            <a:pPr marL="0" indent="0" eaLnBrk="1" hangingPunct="1"/>
            <a:r>
              <a:rPr lang="en-US" altLang="zh-CN"/>
              <a:t>Draw the next vector with the appropriate length and in the direction specified, with respect to a coordinate system whose origin is the end of vector      and parallel to the coordinate system used for      . 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33F93528-D801-4EFD-AED2-F18887AE73A3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514600" y="19050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3" imgW="164957" imgH="203024" progId="Equation.DSMT4">
                  <p:embed/>
                </p:oleObj>
              </mc:Choice>
              <mc:Fallback>
                <p:oleObj name="Equation" r:id="rId3" imgW="164957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8">
            <a:extLst>
              <a:ext uri="{FF2B5EF4-FFF2-40B4-BE49-F238E27FC236}">
                <a16:creationId xmlns:a16="http://schemas.microsoft.com/office/drawing/2014/main" id="{E575FD94-1B4E-4EA2-8294-770D7C2CB7AF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7391400" y="2895600"/>
          <a:ext cx="247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2476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871EF7E9-15A3-4F04-AEA9-DFA73CDC83C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572000" y="32004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6" imgW="164957" imgH="203024" progId="Equation.DSMT4">
                  <p:embed/>
                </p:oleObj>
              </mc:Choice>
              <mc:Fallback>
                <p:oleObj name="Equation" r:id="rId6" imgW="164957" imgH="2030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1784215-E4BA-4D99-8E50-E583BF444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Vectors Graphically, cont.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97ABC40-71DC-41F4-A9F3-4A82B413734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Continue drawing the vectors “tip-to-tail” or “head-to-tail”.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The resultant is drawn from the origin of the first vector to the end of the last vector.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Measure the length of the resultant</a:t>
            </a:r>
            <a:r>
              <a:rPr lang="en-US" altLang="zh-CN" sz="1800" b="1"/>
              <a:t> </a:t>
            </a:r>
            <a:r>
              <a:rPr lang="en-US" altLang="zh-CN" sz="1800"/>
              <a:t>and its angle.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Use the scale factor to convert length to actual magnitude.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CN" sz="2200"/>
          </a:p>
        </p:txBody>
      </p:sp>
      <p:pic>
        <p:nvPicPr>
          <p:cNvPr id="35844" name="Picture 6" descr="0306">
            <a:extLst>
              <a:ext uri="{FF2B5EF4-FFF2-40B4-BE49-F238E27FC236}">
                <a16:creationId xmlns:a16="http://schemas.microsoft.com/office/drawing/2014/main" id="{96D3FF1A-DBB9-436B-AAD4-050FE379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08225"/>
            <a:ext cx="39497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BD63384-15DF-49F8-A0D1-4909BA2AE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Vectors Graphically, final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71B7DC-A61C-4AED-B82F-E578D3A34A1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When you have many vectors, just keep repeating the process until all are included.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The resultant is still drawn from the tail of the first vector to the tip of the last vector.</a:t>
            </a:r>
          </a:p>
        </p:txBody>
      </p:sp>
      <p:pic>
        <p:nvPicPr>
          <p:cNvPr id="36868" name="Picture 6" descr="0307">
            <a:extLst>
              <a:ext uri="{FF2B5EF4-FFF2-40B4-BE49-F238E27FC236}">
                <a16:creationId xmlns:a16="http://schemas.microsoft.com/office/drawing/2014/main" id="{4B216DE2-C278-445F-A6BA-C633E6B0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50988"/>
            <a:ext cx="417830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1D29D32-5BE2-46D2-9D8A-12EE6569A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Vectors, Rules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58F831-ECF6-4AB1-B189-11819CE3125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038600" cy="4411663"/>
          </a:xfrm>
        </p:spPr>
        <p:txBody>
          <a:bodyPr/>
          <a:lstStyle/>
          <a:p>
            <a:pPr marL="0" indent="0" eaLnBrk="1" hangingPunct="1"/>
            <a:r>
              <a:rPr lang="en-US" altLang="zh-CN" sz="1800"/>
              <a:t>When two vectors are added, the sum is independent of the order of the addition.</a:t>
            </a:r>
          </a:p>
          <a:p>
            <a:pPr lvl="1" eaLnBrk="1" hangingPunct="1"/>
            <a:r>
              <a:rPr lang="en-US" altLang="zh-CN" sz="1800"/>
              <a:t>This is the </a:t>
            </a:r>
            <a:r>
              <a:rPr lang="en-US" altLang="zh-CN" sz="1800" b="1" i="1"/>
              <a:t>Commutative Law of Addition.</a:t>
            </a:r>
          </a:p>
          <a:p>
            <a:pPr marL="0" indent="0" eaLnBrk="1" hangingPunct="1"/>
            <a:r>
              <a:rPr lang="en-US" altLang="zh-CN" sz="2600" b="1"/>
              <a:t> </a:t>
            </a:r>
            <a:r>
              <a:rPr lang="en-US" altLang="zh-CN" sz="2600"/>
              <a:t> </a:t>
            </a:r>
          </a:p>
          <a:p>
            <a:pPr lvl="1" eaLnBrk="1" hangingPunct="1"/>
            <a:endParaRPr lang="en-US" altLang="zh-CN" sz="2200" b="1" i="1"/>
          </a:p>
        </p:txBody>
      </p:sp>
      <p:graphicFrame>
        <p:nvGraphicFramePr>
          <p:cNvPr id="37892" name="Object 11">
            <a:extLst>
              <a:ext uri="{FF2B5EF4-FFF2-40B4-BE49-F238E27FC236}">
                <a16:creationId xmlns:a16="http://schemas.microsoft.com/office/drawing/2014/main" id="{B01083D6-EAC8-4661-98A3-93FC17FB4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200400"/>
          <a:ext cx="1676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3" imgW="926698" imgH="203112" progId="Equation.DSMT4">
                  <p:embed/>
                </p:oleObj>
              </mc:Choice>
              <mc:Fallback>
                <p:oleObj name="Equation" r:id="rId3" imgW="926698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16764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7" descr="0308">
            <a:extLst>
              <a:ext uri="{FF2B5EF4-FFF2-40B4-BE49-F238E27FC236}">
                <a16:creationId xmlns:a16="http://schemas.microsoft.com/office/drawing/2014/main" id="{485873F1-D336-4533-A430-4F2B37421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1120775"/>
            <a:ext cx="281622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585AFBB-0C53-449A-BCF0-ED78849B9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zh-CN"/>
              <a:t>Adding Vectors, Rules cont.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5A31818-F8AA-4592-8D96-530A643413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When adding three or more vectors, their sum is independent of the way in which the individual vectors are grouped.</a:t>
            </a:r>
          </a:p>
          <a:p>
            <a:pPr lvl="1" eaLnBrk="1" hangingPunct="1"/>
            <a:r>
              <a:rPr lang="en-US" altLang="zh-CN"/>
              <a:t>This is called the </a:t>
            </a:r>
            <a:r>
              <a:rPr lang="en-US" altLang="zh-CN" b="1" i="1"/>
              <a:t>Associative Property of Addition.</a:t>
            </a:r>
          </a:p>
          <a:p>
            <a:pPr marL="0" indent="0" eaLnBrk="1" hangingPunct="1"/>
            <a:r>
              <a:rPr lang="en-US" altLang="zh-CN"/>
              <a:t> </a:t>
            </a:r>
          </a:p>
          <a:p>
            <a:pPr marL="0" indent="0" eaLnBrk="1" hangingPunct="1"/>
            <a:endParaRPr lang="en-US" altLang="zh-CN" sz="2200"/>
          </a:p>
        </p:txBody>
      </p:sp>
      <p:graphicFrame>
        <p:nvGraphicFramePr>
          <p:cNvPr id="38916" name="Object 0">
            <a:extLst>
              <a:ext uri="{FF2B5EF4-FFF2-40B4-BE49-F238E27FC236}">
                <a16:creationId xmlns:a16="http://schemas.microsoft.com/office/drawing/2014/main" id="{D0700B6C-9458-4E56-8B7A-38C10EE52AB9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990600" y="2819400"/>
          <a:ext cx="2514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3" imgW="1663700" imgH="304800" progId="Equation.DSMT4">
                  <p:embed/>
                </p:oleObj>
              </mc:Choice>
              <mc:Fallback>
                <p:oleObj name="Equation" r:id="rId3" imgW="1663700" imgH="3048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514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7" name="Picture 7" descr="0309">
            <a:extLst>
              <a:ext uri="{FF2B5EF4-FFF2-40B4-BE49-F238E27FC236}">
                <a16:creationId xmlns:a16="http://schemas.microsoft.com/office/drawing/2014/main" id="{C24E6B68-DD29-4D55-8734-AC179FA0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6388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57A5EBA-EBCC-4078-ACB1-858FE99C1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Vectors, Rules final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AFDB629-95EF-4F55-B9FF-0192E0EEF1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When adding vectors, all of the vectors must have the same units.</a:t>
            </a:r>
          </a:p>
          <a:p>
            <a:pPr marL="0" indent="0" eaLnBrk="1" hangingPunct="1"/>
            <a:r>
              <a:rPr lang="en-US" altLang="zh-CN"/>
              <a:t>All of the vectors must be of the same type of quantity.</a:t>
            </a:r>
          </a:p>
          <a:p>
            <a:pPr lvl="1" eaLnBrk="1" hangingPunct="1"/>
            <a:r>
              <a:rPr lang="en-US" altLang="zh-CN"/>
              <a:t>For example, you cannot add a displacement to a velocity.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 eaLnBrk="1" hangingPunct="1"/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7FDAF44-A99F-4B7A-B8A8-579A35B96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Negative of a Vector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133B44C-BBDF-40C8-93FC-B594F6FC36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4116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/>
              <a:t>The negative of a vector is defined as the vector that, when added to the original vector, gives a resultant of zero.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Represented 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/>
              <a:t>The negative of the vector will have the same magnitude, but point in the opposite direction.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E07D3736-C733-4E80-A543-224F093C44A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590800" y="210185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3" imgW="253780" imgH="203024" progId="Equation.DSMT4">
                  <p:embed/>
                </p:oleObj>
              </mc:Choice>
              <mc:Fallback>
                <p:oleObj name="Equation" r:id="rId3" imgW="253780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01850"/>
                        <a:ext cx="476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6">
            <a:extLst>
              <a:ext uri="{FF2B5EF4-FFF2-40B4-BE49-F238E27FC236}">
                <a16:creationId xmlns:a16="http://schemas.microsoft.com/office/drawing/2014/main" id="{606E8A8F-1AF6-4162-9BB0-9816B9AA2CBD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914400" y="2471738"/>
          <a:ext cx="1447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5" imgW="875920" imgH="304668" progId="Equation.DSMT4">
                  <p:embed/>
                </p:oleObj>
              </mc:Choice>
              <mc:Fallback>
                <p:oleObj name="Equation" r:id="rId5" imgW="875920" imgH="3046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71738"/>
                        <a:ext cx="1447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8B5B21D-48EA-4081-B234-C8208DB4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Vectors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B0F18C22-E581-4C5F-876A-8A71EE86F3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8936038" cy="3851275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A95703D-F346-4020-B8E3-F57BD4EA8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zh-CN"/>
              <a:t>Subtracting Vectors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3F40190-7F6B-4940-94E9-65DF402E04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Special case of vector addition:</a:t>
            </a:r>
          </a:p>
          <a:p>
            <a:pPr marL="0" indent="0" eaLnBrk="1" hangingPunct="1"/>
            <a:r>
              <a:rPr lang="en-US" altLang="zh-CN"/>
              <a:t>If            , then use</a:t>
            </a:r>
          </a:p>
          <a:p>
            <a:pPr marL="0" indent="0" eaLnBrk="1" hangingPunct="1"/>
            <a:r>
              <a:rPr lang="en-US" altLang="zh-CN"/>
              <a:t>Continue with standard vector addition procedure.</a:t>
            </a:r>
          </a:p>
        </p:txBody>
      </p:sp>
      <p:graphicFrame>
        <p:nvGraphicFramePr>
          <p:cNvPr id="41988" name="Object 5">
            <a:extLst>
              <a:ext uri="{FF2B5EF4-FFF2-40B4-BE49-F238E27FC236}">
                <a16:creationId xmlns:a16="http://schemas.microsoft.com/office/drawing/2014/main" id="{22855CE3-4F07-44E7-82F5-B60E36E324B8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362200" y="203835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609336" imgH="304668" progId="Equation.DSMT4">
                  <p:embed/>
                </p:oleObj>
              </mc:Choice>
              <mc:Fallback>
                <p:oleObj name="Equation" r:id="rId3" imgW="609336" imgH="3046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38350"/>
                        <a:ext cx="99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8">
            <a:extLst>
              <a:ext uri="{FF2B5EF4-FFF2-40B4-BE49-F238E27FC236}">
                <a16:creationId xmlns:a16="http://schemas.microsoft.com/office/drawing/2014/main" id="{64D03FD6-FEF0-4522-A768-00B060363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057400"/>
          <a:ext cx="561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5" imgW="406048" imgH="203024" progId="Equation.DSMT4">
                  <p:embed/>
                </p:oleObj>
              </mc:Choice>
              <mc:Fallback>
                <p:oleObj name="Equation" r:id="rId5" imgW="406048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561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Picture 8" descr="0310a">
            <a:extLst>
              <a:ext uri="{FF2B5EF4-FFF2-40B4-BE49-F238E27FC236}">
                <a16:creationId xmlns:a16="http://schemas.microsoft.com/office/drawing/2014/main" id="{75C18BCB-EC1A-4107-9234-3A788C28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33500"/>
            <a:ext cx="41306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0FCDFDD-EB28-47C5-942E-98BFD4476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Subtracting Vectors, Method 2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404B52FA-B099-4B73-898D-9CB8E0362D7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1800"/>
              <a:t>Another way to look at subtraction is to find the vector that, added to the second vector gives you the first vector.</a:t>
            </a:r>
          </a:p>
          <a:p>
            <a:pPr marL="0" indent="0" eaLnBrk="1" hangingPunct="1"/>
            <a:r>
              <a:rPr lang="en-US" altLang="zh-CN" sz="1800"/>
              <a:t> </a:t>
            </a:r>
          </a:p>
          <a:p>
            <a:pPr lvl="1" eaLnBrk="1" hangingPunct="1"/>
            <a:r>
              <a:rPr lang="en-US" altLang="zh-CN" sz="1800"/>
              <a:t>As shown, the resultant vector points from the tip of the second to the tip of the first.</a:t>
            </a:r>
          </a:p>
          <a:p>
            <a:pPr marL="0" indent="0" eaLnBrk="1" hangingPunct="1"/>
            <a:endParaRPr lang="en-US" altLang="zh-CN" sz="1800"/>
          </a:p>
        </p:txBody>
      </p:sp>
      <p:graphicFrame>
        <p:nvGraphicFramePr>
          <p:cNvPr id="43012" name="Object 7">
            <a:extLst>
              <a:ext uri="{FF2B5EF4-FFF2-40B4-BE49-F238E27FC236}">
                <a16:creationId xmlns:a16="http://schemas.microsoft.com/office/drawing/2014/main" id="{60250A04-574D-4612-A702-42A12152E6F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200" y="2590800"/>
          <a:ext cx="12382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875920" imgH="304668" progId="Equation.DSMT4">
                  <p:embed/>
                </p:oleObj>
              </mc:Choice>
              <mc:Fallback>
                <p:oleObj name="Equation" r:id="rId3" imgW="875920" imgH="304668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12382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3" name="Picture 7" descr="0310b">
            <a:extLst>
              <a:ext uri="{FF2B5EF4-FFF2-40B4-BE49-F238E27FC236}">
                <a16:creationId xmlns:a16="http://schemas.microsoft.com/office/drawing/2014/main" id="{642D20CD-B1D2-4EFB-A0FD-AF151CB5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2480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F12AB64-7253-4C22-B1C5-1DD621266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Multiplying or Dividing a Vector by a Scalar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FCB8BB2-6D5A-4EE7-8FB5-747A4FF69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The result of the multiplication or division of a vector by a scalar is a vector.</a:t>
            </a:r>
          </a:p>
          <a:p>
            <a:pPr marL="0" indent="0" eaLnBrk="1" hangingPunct="1"/>
            <a:r>
              <a:rPr lang="en-US" altLang="zh-CN"/>
              <a:t>The magnitude of the vector is multiplied or divided by the scalar.</a:t>
            </a:r>
          </a:p>
          <a:p>
            <a:pPr marL="0" indent="0" eaLnBrk="1" hangingPunct="1"/>
            <a:r>
              <a:rPr lang="en-US" altLang="zh-CN"/>
              <a:t>If the scalar is positive, the direction of the result is the same as of the original vector.</a:t>
            </a:r>
          </a:p>
          <a:p>
            <a:pPr marL="0" indent="0" eaLnBrk="1" hangingPunct="1"/>
            <a:r>
              <a:rPr lang="en-US" altLang="zh-CN"/>
              <a:t>If the scalar is negative, the direction of the result is opposite that of the original vector.</a:t>
            </a:r>
          </a:p>
          <a:p>
            <a:pPr marL="0" indent="0" eaLnBrk="1" hangingPunct="1"/>
            <a:endParaRPr lang="en-US" altLang="zh-CN"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BE1B1E9-2B2A-4D4B-9DEC-7AC10B679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Component Method of Adding Vectors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09F774B-18B2-4A44-BC19-0868A1AE8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Graphical addition is not recommended when:</a:t>
            </a:r>
          </a:p>
          <a:p>
            <a:pPr lvl="1" eaLnBrk="1" hangingPunct="1"/>
            <a:r>
              <a:rPr lang="en-US" altLang="zh-CN"/>
              <a:t>High accuracy is required</a:t>
            </a:r>
          </a:p>
          <a:p>
            <a:pPr lvl="1" eaLnBrk="1" hangingPunct="1"/>
            <a:r>
              <a:rPr lang="en-US" altLang="zh-CN"/>
              <a:t>If you have a three-dimensional problem</a:t>
            </a:r>
          </a:p>
          <a:p>
            <a:pPr marL="0" indent="0" eaLnBrk="1" hangingPunct="1"/>
            <a:r>
              <a:rPr lang="en-US" altLang="zh-CN"/>
              <a:t>Component method is an alternative method</a:t>
            </a:r>
          </a:p>
          <a:p>
            <a:pPr lvl="1" eaLnBrk="1" hangingPunct="1"/>
            <a:r>
              <a:rPr lang="en-US" altLang="zh-CN"/>
              <a:t>It uses projections of vectors along coordinate axes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0B8E6EC-AB61-4933-BF9A-663F2976A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Components of a Vector, Introduction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C129CE2-EF0C-4D83-B51E-5A8425DE3B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A </a:t>
            </a:r>
            <a:r>
              <a:rPr lang="en-US" altLang="zh-CN" sz="1800" b="1"/>
              <a:t>component</a:t>
            </a:r>
            <a:r>
              <a:rPr lang="en-US" altLang="zh-CN" sz="1800"/>
              <a:t> is a projection of a vector along an axis.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Any vector can be completely described by its components.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It is useful to use </a:t>
            </a:r>
            <a:r>
              <a:rPr lang="en-US" altLang="zh-CN" sz="1800" b="1"/>
              <a:t>rectangular components.</a:t>
            </a:r>
            <a:endParaRPr lang="en-US" altLang="zh-CN" sz="180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These are the projections of the vector along the x- and y-axes.</a:t>
            </a:r>
          </a:p>
        </p:txBody>
      </p:sp>
      <p:pic>
        <p:nvPicPr>
          <p:cNvPr id="46084" name="Picture 6" descr="0312a">
            <a:extLst>
              <a:ext uri="{FF2B5EF4-FFF2-40B4-BE49-F238E27FC236}">
                <a16:creationId xmlns:a16="http://schemas.microsoft.com/office/drawing/2014/main" id="{ECF5C543-0B7A-4ECA-8792-F4C44E770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41783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239224B-ED48-4E5C-9A86-DBD3FC464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Vector Component Terminology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C902E3A-C6A4-4AB3-BD5D-B9920AF02F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391400" cy="4411663"/>
          </a:xfrm>
        </p:spPr>
        <p:txBody>
          <a:bodyPr/>
          <a:lstStyle/>
          <a:p>
            <a:pPr marL="0" indent="0" eaLnBrk="1" hangingPunct="1"/>
            <a:r>
              <a:rPr lang="en-US" altLang="zh-CN" b="1"/>
              <a:t>   </a:t>
            </a:r>
            <a:r>
              <a:rPr lang="en-US" altLang="zh-CN" i="1"/>
              <a:t>     </a:t>
            </a:r>
            <a:r>
              <a:rPr lang="en-US" altLang="zh-CN" b="1"/>
              <a:t>            </a:t>
            </a:r>
            <a:r>
              <a:rPr lang="en-US" altLang="zh-CN"/>
              <a:t>are the </a:t>
            </a:r>
            <a:r>
              <a:rPr lang="en-US" altLang="zh-CN" b="1" i="1"/>
              <a:t>component vectors</a:t>
            </a:r>
            <a:r>
              <a:rPr lang="en-US" altLang="zh-CN"/>
              <a:t> of    .</a:t>
            </a:r>
            <a:endParaRPr lang="en-US" altLang="zh-CN" b="1"/>
          </a:p>
          <a:p>
            <a:pPr lvl="1" eaLnBrk="1" hangingPunct="1"/>
            <a:r>
              <a:rPr lang="en-US" altLang="zh-CN"/>
              <a:t>They are vectors and follow all the rules for vectors.</a:t>
            </a:r>
          </a:p>
          <a:p>
            <a:pPr marL="0" indent="0" eaLnBrk="1" hangingPunct="1"/>
            <a:r>
              <a:rPr lang="en-US" altLang="zh-CN" i="1"/>
              <a:t>A</a:t>
            </a:r>
            <a:r>
              <a:rPr lang="en-US" altLang="zh-CN" i="1" baseline="-25000"/>
              <a:t>x</a:t>
            </a:r>
            <a:r>
              <a:rPr lang="en-US" altLang="zh-CN"/>
              <a:t> and </a:t>
            </a:r>
            <a:r>
              <a:rPr lang="en-US" altLang="zh-CN" i="1"/>
              <a:t>A</a:t>
            </a:r>
            <a:r>
              <a:rPr lang="en-US" altLang="zh-CN" i="1" baseline="-25000"/>
              <a:t>y</a:t>
            </a:r>
            <a:r>
              <a:rPr lang="en-US" altLang="zh-CN"/>
              <a:t> are scalars, and will be referred to as the </a:t>
            </a:r>
            <a:r>
              <a:rPr lang="en-US" altLang="zh-CN" b="1" i="1"/>
              <a:t>components</a:t>
            </a:r>
            <a:r>
              <a:rPr lang="en-US" altLang="zh-CN"/>
              <a:t> of    .</a:t>
            </a:r>
            <a:endParaRPr lang="en-US" altLang="zh-CN" i="1"/>
          </a:p>
        </p:txBody>
      </p:sp>
      <p:graphicFrame>
        <p:nvGraphicFramePr>
          <p:cNvPr id="47108" name="Object 1025">
            <a:extLst>
              <a:ext uri="{FF2B5EF4-FFF2-40B4-BE49-F238E27FC236}">
                <a16:creationId xmlns:a16="http://schemas.microsoft.com/office/drawing/2014/main" id="{558E557B-BBD6-45A8-AFD1-4F7180F66106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7315200" y="2330450"/>
          <a:ext cx="304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3" imgW="164957" imgH="203024" progId="Equation.DSMT4">
                  <p:embed/>
                </p:oleObj>
              </mc:Choice>
              <mc:Fallback>
                <p:oleObj name="Equation" r:id="rId3" imgW="164957" imgH="203024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330450"/>
                        <a:ext cx="3048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026">
            <a:extLst>
              <a:ext uri="{FF2B5EF4-FFF2-40B4-BE49-F238E27FC236}">
                <a16:creationId xmlns:a16="http://schemas.microsoft.com/office/drawing/2014/main" id="{2F23BCD3-9C5A-42D0-B8D3-769308AE6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489075"/>
          <a:ext cx="304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89075"/>
                        <a:ext cx="3048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024">
            <a:extLst>
              <a:ext uri="{FF2B5EF4-FFF2-40B4-BE49-F238E27FC236}">
                <a16:creationId xmlns:a16="http://schemas.microsoft.com/office/drawing/2014/main" id="{D83ABCE1-71F0-4908-BBA2-99B21753140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81000" y="1524000"/>
          <a:ext cx="1279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6" imgW="736280" imgH="266584" progId="Equation.DSMT4">
                  <p:embed/>
                </p:oleObj>
              </mc:Choice>
              <mc:Fallback>
                <p:oleObj name="Equation" r:id="rId6" imgW="736280" imgH="266584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12795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C6510FA-90B0-4DF8-900E-7A9BCE647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Components of a Vector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98631816-7A1F-4DF0-8F12-A7CB9CFD280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33400" y="1524000"/>
            <a:ext cx="4038600" cy="4530725"/>
          </a:xfrm>
        </p:spPr>
        <p:txBody>
          <a:bodyPr/>
          <a:lstStyle/>
          <a:p>
            <a:pPr marL="0" indent="0" eaLnBrk="1" hangingPunct="1"/>
            <a:r>
              <a:rPr lang="en-US" altLang="zh-CN" sz="1800"/>
              <a:t>Assume you are given a vector </a:t>
            </a:r>
          </a:p>
          <a:p>
            <a:pPr marL="0" indent="0" eaLnBrk="1" hangingPunct="1"/>
            <a:r>
              <a:rPr lang="en-US" altLang="zh-CN" sz="1800"/>
              <a:t>It can be expressed in terms of two other vectors,      and </a:t>
            </a:r>
          </a:p>
          <a:p>
            <a:pPr marL="0" indent="0" eaLnBrk="1" hangingPunct="1"/>
            <a:endParaRPr lang="en-US" altLang="zh-CN" sz="1800"/>
          </a:p>
          <a:p>
            <a:pPr marL="0" indent="0" eaLnBrk="1" hangingPunct="1"/>
            <a:r>
              <a:rPr lang="en-US" altLang="zh-CN" sz="1800"/>
              <a:t>These three vectors form a right triangle.</a:t>
            </a:r>
          </a:p>
          <a:p>
            <a:pPr marL="0" indent="0" eaLnBrk="1" hangingPunct="1"/>
            <a:r>
              <a:rPr lang="en-US" altLang="zh-CN" sz="2600"/>
              <a:t> </a:t>
            </a:r>
          </a:p>
          <a:p>
            <a:pPr marL="0" indent="0" eaLnBrk="1" hangingPunct="1"/>
            <a:endParaRPr lang="en-US" altLang="zh-CN" sz="2600"/>
          </a:p>
        </p:txBody>
      </p:sp>
      <p:graphicFrame>
        <p:nvGraphicFramePr>
          <p:cNvPr id="48132" name="Object 12">
            <a:extLst>
              <a:ext uri="{FF2B5EF4-FFF2-40B4-BE49-F238E27FC236}">
                <a16:creationId xmlns:a16="http://schemas.microsoft.com/office/drawing/2014/main" id="{DAFF84D6-9B38-4533-B3B2-3F673F00A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14600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3" imgW="837836" imgH="266584" progId="Equation.DSMT4">
                  <p:embed/>
                </p:oleObj>
              </mc:Choice>
              <mc:Fallback>
                <p:oleObj name="Equation" r:id="rId3" imgW="837836" imgH="26658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1524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840A5D76-566D-4BA8-8BE3-CAEACA8FB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416050"/>
          <a:ext cx="314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16050"/>
                        <a:ext cx="3143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1">
            <a:extLst>
              <a:ext uri="{FF2B5EF4-FFF2-40B4-BE49-F238E27FC236}">
                <a16:creationId xmlns:a16="http://schemas.microsoft.com/office/drawing/2014/main" id="{63DC50D7-F916-4A3F-838F-41EBF3D1C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133600"/>
          <a:ext cx="3825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7" imgW="228501" imgH="253890" progId="Equation.DSMT4">
                  <p:embed/>
                </p:oleObj>
              </mc:Choice>
              <mc:Fallback>
                <p:oleObj name="Equation" r:id="rId7" imgW="228501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3825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">
            <a:extLst>
              <a:ext uri="{FF2B5EF4-FFF2-40B4-BE49-F238E27FC236}">
                <a16:creationId xmlns:a16="http://schemas.microsoft.com/office/drawing/2014/main" id="{76A3AC17-1ECA-4730-8A52-D642A5C0E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1336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9" imgW="228501" imgH="266584" progId="Equation.DSMT4">
                  <p:embed/>
                </p:oleObj>
              </mc:Choice>
              <mc:Fallback>
                <p:oleObj name="Equation" r:id="rId9" imgW="228501" imgH="2665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6" name="Picture 10" descr="0312b">
            <a:extLst>
              <a:ext uri="{FF2B5EF4-FFF2-40B4-BE49-F238E27FC236}">
                <a16:creationId xmlns:a16="http://schemas.microsoft.com/office/drawing/2014/main" id="{97135287-1A4B-4140-817D-6BAC7A0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1783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CC106C5-E643-4262-9EC5-63F5C8303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Components of a Vector, 2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5A9EB89-E1A7-47F9-A400-1C1775CFA61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The </a:t>
            </a:r>
            <a:r>
              <a:rPr lang="en-US" altLang="zh-CN" sz="1800" i="1"/>
              <a:t>y</a:t>
            </a:r>
            <a:r>
              <a:rPr lang="en-US" altLang="zh-CN" sz="1800"/>
              <a:t>-component is moved to the end of the </a:t>
            </a:r>
            <a:r>
              <a:rPr lang="en-US" altLang="zh-CN" sz="1800" i="1"/>
              <a:t>x</a:t>
            </a:r>
            <a:r>
              <a:rPr lang="en-US" altLang="zh-CN" sz="1800"/>
              <a:t>-component.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This is due to the fact that any vector can be moved parallel to itself without being affected.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This completes the triangle.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CN" sz="2600"/>
          </a:p>
        </p:txBody>
      </p:sp>
      <p:pic>
        <p:nvPicPr>
          <p:cNvPr id="49156" name="Picture 6" descr="0312b">
            <a:extLst>
              <a:ext uri="{FF2B5EF4-FFF2-40B4-BE49-F238E27FC236}">
                <a16:creationId xmlns:a16="http://schemas.microsoft.com/office/drawing/2014/main" id="{DFB3FD1A-BA8B-44AC-9DA2-012AF4F0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1783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C80AAD0-3FBA-4D39-91B5-7B0DC7243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Components of a Vector, 3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EA8B9FA-1802-481A-9D9C-079D1F712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The x-component of a vector is the projection along the x-axis.</a:t>
            </a:r>
          </a:p>
          <a:p>
            <a:pPr lvl="1" eaLnBrk="1" hangingPunct="1"/>
            <a:endParaRPr lang="en-US" altLang="zh-CN"/>
          </a:p>
          <a:p>
            <a:pPr marL="0" indent="0" eaLnBrk="1" hangingPunct="1"/>
            <a:r>
              <a:rPr lang="en-US" altLang="zh-CN"/>
              <a:t>The y-component of a vector is the projection along the y-axis.</a:t>
            </a:r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r>
              <a:rPr lang="en-US" altLang="zh-CN"/>
              <a:t>This assumes the angle </a:t>
            </a:r>
            <a:r>
              <a:rPr lang="el-GR" altLang="zh-CN">
                <a:latin typeface="Lucida Grande" pitchFamily="80" charset="0"/>
                <a:cs typeface="Arial" panose="020B0604020202020204" pitchFamily="34" charset="0"/>
              </a:rPr>
              <a:t>θ</a:t>
            </a:r>
            <a:r>
              <a:rPr lang="en-US" altLang="zh-CN">
                <a:cs typeface="Arial" panose="020B0604020202020204" pitchFamily="34" charset="0"/>
              </a:rPr>
              <a:t> is measured with respect to the x-axis.</a:t>
            </a:r>
          </a:p>
          <a:p>
            <a:pPr lvl="1" eaLnBrk="1" hangingPunct="1"/>
            <a:r>
              <a:rPr lang="en-US" altLang="zh-CN">
                <a:cs typeface="Arial" panose="020B0604020202020204" pitchFamily="34" charset="0"/>
              </a:rPr>
              <a:t>If not, do not use these equations, use the sides of the triangle directly.</a:t>
            </a:r>
            <a:endParaRPr lang="el-GR" altLang="zh-CN">
              <a:cs typeface="Arial" panose="020B0604020202020204" pitchFamily="34" charset="0"/>
            </a:endParaRPr>
          </a:p>
          <a:p>
            <a:pPr marL="0" indent="0" eaLnBrk="1" hangingPunct="1"/>
            <a:endParaRPr lang="en-US" altLang="zh-CN" sz="2600"/>
          </a:p>
        </p:txBody>
      </p:sp>
      <p:graphicFrame>
        <p:nvGraphicFramePr>
          <p:cNvPr id="50180" name="Object 6">
            <a:extLst>
              <a:ext uri="{FF2B5EF4-FFF2-40B4-BE49-F238E27FC236}">
                <a16:creationId xmlns:a16="http://schemas.microsoft.com/office/drawing/2014/main" id="{76B9CFEF-9933-4C3E-9BC6-6193C79A4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19400"/>
          <a:ext cx="162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3" imgW="780954" imgH="218970" progId="Equation.DSMT4">
                  <p:embed/>
                </p:oleObj>
              </mc:Choice>
              <mc:Fallback>
                <p:oleObj name="Equation" r:id="rId3" imgW="780954" imgH="2189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16240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4">
            <a:extLst>
              <a:ext uri="{FF2B5EF4-FFF2-40B4-BE49-F238E27FC236}">
                <a16:creationId xmlns:a16="http://schemas.microsoft.com/office/drawing/2014/main" id="{FBB1A0B6-DFB9-44C1-AFB9-9233AC7B2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81200"/>
          <a:ext cx="1600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819043" imgH="209520" progId="Equation.DSMT4">
                  <p:embed/>
                </p:oleObj>
              </mc:Choice>
              <mc:Fallback>
                <p:oleObj name="Equation" r:id="rId5" imgW="819043" imgH="209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1600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5BAFEEA-3DD9-43F1-A3EB-BE6FB6B34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Components of a Vector, 4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9C4A3B4-BEDD-4AB8-8C14-8DF56274D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>
                <a:cs typeface="Times New Roman" panose="02020603050405020304" pitchFamily="18" charset="0"/>
              </a:rPr>
              <a:t>The components are the legs of the right triangle whose hypotenuse is the length of </a:t>
            </a:r>
            <a:r>
              <a:rPr lang="en-US" altLang="zh-CN" i="1">
                <a:cs typeface="Times New Roman" panose="02020603050405020304" pitchFamily="18" charset="0"/>
              </a:rPr>
              <a:t>A.</a:t>
            </a:r>
          </a:p>
          <a:p>
            <a:pPr lvl="1" eaLnBrk="1" hangingPunct="1"/>
            <a:r>
              <a:rPr lang="en-US" altLang="zh-CN" b="1" i="1"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CN">
                <a:cs typeface="Times New Roman" panose="02020603050405020304" pitchFamily="18" charset="0"/>
              </a:rPr>
              <a:t>May still have to find </a:t>
            </a:r>
            <a:r>
              <a:rPr lang="en-US" altLang="zh-CN" i="1">
                <a:latin typeface="Lucida Grande" pitchFamily="80" charset="0"/>
                <a:cs typeface="Times New Roman" panose="02020603050405020304" pitchFamily="18" charset="0"/>
              </a:rPr>
              <a:t>θ</a:t>
            </a:r>
            <a:r>
              <a:rPr lang="en-US" altLang="zh-CN">
                <a:cs typeface="Times New Roman" panose="02020603050405020304" pitchFamily="18" charset="0"/>
              </a:rPr>
              <a:t> with respect to the positive 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-axis</a:t>
            </a:r>
          </a:p>
          <a:p>
            <a:pPr marL="0" indent="0" eaLnBrk="1" hangingPunct="1"/>
            <a:r>
              <a:rPr lang="en-US" altLang="zh-CN">
                <a:cs typeface="Times New Roman" panose="02020603050405020304" pitchFamily="18" charset="0"/>
              </a:rPr>
              <a:t>In a problem, a vector may be specified by its components or its magnitude and direction.</a:t>
            </a:r>
          </a:p>
          <a:p>
            <a:pPr lvl="2" eaLnBrk="1" hangingPunct="1"/>
            <a:endParaRPr lang="en-US" altLang="zh-CN" sz="2100">
              <a:cs typeface="Times New Roman" panose="02020603050405020304" pitchFamily="18" charset="0"/>
            </a:endParaRPr>
          </a:p>
          <a:p>
            <a:pPr marL="0" indent="0" eaLnBrk="1" hangingPunct="1"/>
            <a:endParaRPr lang="en-US" altLang="zh-CN" sz="2600" b="1">
              <a:cs typeface="Times New Roman" panose="02020603050405020304" pitchFamily="18" charset="0"/>
            </a:endParaRPr>
          </a:p>
          <a:p>
            <a:pPr marL="0" indent="0" eaLnBrk="1" hangingPunct="1"/>
            <a:endParaRPr lang="en-US" altLang="zh-CN" sz="2600" b="1"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200"/>
          </a:p>
          <a:p>
            <a:pPr marL="0" indent="0" eaLnBrk="1" hangingPunct="1"/>
            <a:endParaRPr lang="en-US" altLang="zh-CN" sz="2600"/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C747814D-EBA8-426B-9898-D0326916E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33600"/>
          <a:ext cx="3657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3" imgW="2266956" imgH="438210" progId="Equation.DSMT4">
                  <p:embed/>
                </p:oleObj>
              </mc:Choice>
              <mc:Fallback>
                <p:oleObj name="Equation" r:id="rId3" imgW="2266956" imgH="43821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3657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6A9A862-80EE-479E-A167-7D1A3EC3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Vectors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CBAB8BC-BE08-4B2F-B338-00AEB64E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Vector quantities</a:t>
            </a:r>
          </a:p>
          <a:p>
            <a:pPr lvl="1" eaLnBrk="1" hangingPunct="1"/>
            <a:r>
              <a:rPr lang="en-US" altLang="zh-CN"/>
              <a:t>Physical quantities that have both numerical and directional properties</a:t>
            </a:r>
          </a:p>
          <a:p>
            <a:pPr marL="0" indent="0" eaLnBrk="1" hangingPunct="1"/>
            <a:r>
              <a:rPr lang="en-US" altLang="zh-CN"/>
              <a:t>Mathematical operations of vectors in this chapter</a:t>
            </a:r>
          </a:p>
          <a:p>
            <a:pPr lvl="1" eaLnBrk="1" hangingPunct="1"/>
            <a:r>
              <a:rPr lang="en-US" altLang="zh-CN"/>
              <a:t>Addition</a:t>
            </a:r>
          </a:p>
          <a:p>
            <a:pPr lvl="1" eaLnBrk="1" hangingPunct="1"/>
            <a:r>
              <a:rPr lang="en-US" altLang="zh-CN"/>
              <a:t>Subtraction</a:t>
            </a:r>
          </a:p>
          <a:p>
            <a:pPr lvl="1" eaLnBrk="1" hangingPunct="1"/>
            <a:r>
              <a:rPr lang="en-US" altLang="zh-CN"/>
              <a:t>Multiplication </a:t>
            </a:r>
          </a:p>
          <a:p>
            <a:pPr lvl="2" eaLnBrk="1" hangingPunct="1"/>
            <a:r>
              <a:rPr lang="en-US" altLang="zh-CN"/>
              <a:t>Dot Product</a:t>
            </a:r>
          </a:p>
          <a:p>
            <a:pPr lvl="2" eaLnBrk="1" hangingPunct="1"/>
            <a:r>
              <a:rPr lang="en-US" altLang="zh-CN"/>
              <a:t>Cross Product</a:t>
            </a:r>
          </a:p>
          <a:p>
            <a:pPr lvl="2" eaLnBrk="1" hangingPunct="1"/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D7A7CF7-C53D-4877-A992-66F56C5B4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Components of a Vector, final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D5E0D60-7ECF-493F-9EA0-9991AFAF385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1800">
                <a:cs typeface="Times New Roman" panose="02020603050405020304" pitchFamily="18" charset="0"/>
              </a:rPr>
              <a:t>The components can be positive or negative and will have the same units as the original vector.</a:t>
            </a:r>
          </a:p>
          <a:p>
            <a:pPr marL="0" indent="0" eaLnBrk="1" hangingPunct="1"/>
            <a:r>
              <a:rPr lang="en-US" altLang="zh-CN" sz="1800">
                <a:cs typeface="Times New Roman" panose="02020603050405020304" pitchFamily="18" charset="0"/>
              </a:rPr>
              <a:t>The signs of the components will depend on the angle.</a:t>
            </a:r>
          </a:p>
        </p:txBody>
      </p:sp>
      <p:pic>
        <p:nvPicPr>
          <p:cNvPr id="52228" name="Picture 6" descr="0313">
            <a:extLst>
              <a:ext uri="{FF2B5EF4-FFF2-40B4-BE49-F238E27FC236}">
                <a16:creationId xmlns:a16="http://schemas.microsoft.com/office/drawing/2014/main" id="{DDA6633B-A35E-406E-96F1-857C7F7F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3810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BA436D2-F1F2-42EB-9E7E-943273206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Unit Vectors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96F0228-5819-4782-91B5-74B4ADBE5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A </a:t>
            </a:r>
            <a:r>
              <a:rPr lang="en-US" altLang="zh-CN" b="1" i="1"/>
              <a:t>unit vector</a:t>
            </a:r>
            <a:r>
              <a:rPr lang="en-US" altLang="zh-CN"/>
              <a:t> is a dimensionless vector with a magnitude of exactly 1.</a:t>
            </a:r>
          </a:p>
          <a:p>
            <a:pPr marL="0" indent="0" eaLnBrk="1" hangingPunct="1"/>
            <a:r>
              <a:rPr lang="en-US" altLang="zh-CN"/>
              <a:t>Unit vectors are used to specify a direction and have no other physical significance.</a:t>
            </a:r>
          </a:p>
          <a:p>
            <a:pPr marL="0" indent="0" eaLnBrk="1" hangingPunct="1"/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16E2B3A-3303-486E-A42C-03F117778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zh-CN"/>
              <a:t>Unit Vectors, cont.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63A4B36-94BD-44CE-9DEC-15FCC3ABCE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495800" cy="4411662"/>
          </a:xfrm>
        </p:spPr>
        <p:txBody>
          <a:bodyPr/>
          <a:lstStyle/>
          <a:p>
            <a:pPr marL="0" indent="0" eaLnBrk="1" hangingPunct="1"/>
            <a:r>
              <a:rPr lang="en-US" altLang="zh-CN"/>
              <a:t>The symbols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represent unit vectors</a:t>
            </a:r>
          </a:p>
          <a:p>
            <a:pPr marL="0" indent="0" eaLnBrk="1" hangingPunct="1"/>
            <a:r>
              <a:rPr lang="en-US" altLang="zh-CN"/>
              <a:t>They form a set of mutually perpendicular vectors in a right-handed coordinate system   </a:t>
            </a:r>
          </a:p>
          <a:p>
            <a:pPr marL="0" indent="0" eaLnBrk="1" hangingPunct="1"/>
            <a:r>
              <a:rPr lang="en-US" altLang="zh-CN"/>
              <a:t>The magnitude of each unit vector is 1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60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600"/>
          </a:p>
        </p:txBody>
      </p:sp>
      <p:graphicFrame>
        <p:nvGraphicFramePr>
          <p:cNvPr id="54276" name="Object 6">
            <a:extLst>
              <a:ext uri="{FF2B5EF4-FFF2-40B4-BE49-F238E27FC236}">
                <a16:creationId xmlns:a16="http://schemas.microsoft.com/office/drawing/2014/main" id="{E4FA7F36-D933-4489-B664-F5F44700FEE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990600" y="358140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3" imgW="914400" imgH="304800" progId="Equation.DSMT4">
                  <p:embed/>
                </p:oleObj>
              </mc:Choice>
              <mc:Fallback>
                <p:oleObj name="Equation" r:id="rId3" imgW="9144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144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035BA770-5835-46EC-85C7-8F76939C3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44650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5" imgW="1307532" imgH="431613" progId="Equation.3">
                  <p:embed/>
                </p:oleObj>
              </mc:Choice>
              <mc:Fallback>
                <p:oleObj name="Equation" r:id="rId5" imgW="1307532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44650"/>
                        <a:ext cx="1143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8" name="Picture 8" descr="0314a">
            <a:extLst>
              <a:ext uri="{FF2B5EF4-FFF2-40B4-BE49-F238E27FC236}">
                <a16:creationId xmlns:a16="http://schemas.microsoft.com/office/drawing/2014/main" id="{D6D516DD-31F7-4B9A-9F88-D2D7DD5F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57300"/>
            <a:ext cx="36623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3824EE9-33FB-47F5-8025-7AA7796D7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Unit Vectors in Vector Notation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4A3150D-7076-4784-8548-539849A479C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1000" y="1524000"/>
            <a:ext cx="4038600" cy="4438650"/>
          </a:xfrm>
        </p:spPr>
        <p:txBody>
          <a:bodyPr/>
          <a:lstStyle/>
          <a:p>
            <a:pPr marL="0" indent="0" eaLnBrk="1" hangingPunct="1"/>
            <a:r>
              <a:rPr lang="en-US" altLang="zh-CN" sz="1800" b="1"/>
              <a:t>A</a:t>
            </a:r>
            <a:r>
              <a:rPr lang="en-US" altLang="zh-CN" sz="1800" b="1" baseline="-25000"/>
              <a:t>x</a:t>
            </a:r>
            <a:r>
              <a:rPr lang="en-US" altLang="zh-CN" sz="1800"/>
              <a:t> is the same as </a:t>
            </a:r>
            <a:r>
              <a:rPr lang="en-US" altLang="zh-CN" sz="1800" i="1"/>
              <a:t>A</a:t>
            </a:r>
            <a:r>
              <a:rPr lang="en-US" altLang="zh-CN" sz="1800" i="1" baseline="-25000"/>
              <a:t>x</a:t>
            </a:r>
            <a:r>
              <a:rPr lang="en-US" altLang="zh-CN" sz="1800" baseline="-25000"/>
              <a:t>     </a:t>
            </a:r>
            <a:r>
              <a:rPr lang="en-US" altLang="zh-CN" sz="1800"/>
              <a:t>and</a:t>
            </a:r>
            <a:r>
              <a:rPr lang="en-US" altLang="zh-CN" sz="1800" baseline="-25000"/>
              <a:t> </a:t>
            </a:r>
            <a:r>
              <a:rPr lang="en-US" altLang="zh-CN" sz="1800" b="1"/>
              <a:t>A</a:t>
            </a:r>
            <a:r>
              <a:rPr lang="en-US" altLang="zh-CN" sz="1800" b="1" baseline="-25000"/>
              <a:t>y</a:t>
            </a:r>
            <a:r>
              <a:rPr lang="en-US" altLang="zh-CN" sz="1800"/>
              <a:t> is the same as </a:t>
            </a:r>
            <a:r>
              <a:rPr lang="en-US" altLang="zh-CN" sz="1800" i="1"/>
              <a:t>A</a:t>
            </a:r>
            <a:r>
              <a:rPr lang="en-US" altLang="zh-CN" sz="1800" i="1" baseline="-25000"/>
              <a:t>y</a:t>
            </a:r>
            <a:r>
              <a:rPr lang="en-US" altLang="zh-CN" sz="1800" baseline="-25000"/>
              <a:t>      </a:t>
            </a:r>
            <a:r>
              <a:rPr lang="en-US" altLang="zh-CN" sz="1800"/>
              <a:t>etc.</a:t>
            </a:r>
            <a:endParaRPr lang="en-US" altLang="zh-CN" sz="1800" baseline="-25000"/>
          </a:p>
          <a:p>
            <a:pPr marL="0" indent="0" eaLnBrk="1" hangingPunct="1"/>
            <a:r>
              <a:rPr lang="en-US" altLang="zh-CN" sz="1800"/>
              <a:t>The complete vector can be expressed as: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600"/>
          </a:p>
        </p:txBody>
      </p:sp>
      <p:graphicFrame>
        <p:nvGraphicFramePr>
          <p:cNvPr id="55300" name="Object 6">
            <a:extLst>
              <a:ext uri="{FF2B5EF4-FFF2-40B4-BE49-F238E27FC236}">
                <a16:creationId xmlns:a16="http://schemas.microsoft.com/office/drawing/2014/main" id="{FC340113-48F3-4907-B603-9EADDEF4E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763713"/>
          <a:ext cx="1158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3" imgW="165028" imgH="431613" progId="Equation.3">
                  <p:embed/>
                </p:oleObj>
              </mc:Choice>
              <mc:Fallback>
                <p:oleObj name="Equation" r:id="rId3" imgW="165028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63713"/>
                        <a:ext cx="1158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A461EB3E-DA93-495E-A642-46E14C0A1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462088"/>
          <a:ext cx="120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5" imgW="152334" imgH="368140" progId="Equation.3">
                  <p:embed/>
                </p:oleObj>
              </mc:Choice>
              <mc:Fallback>
                <p:oleObj name="Equation" r:id="rId5" imgW="152334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62088"/>
                        <a:ext cx="1206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7">
            <a:extLst>
              <a:ext uri="{FF2B5EF4-FFF2-40B4-BE49-F238E27FC236}">
                <a16:creationId xmlns:a16="http://schemas.microsoft.com/office/drawing/2014/main" id="{0C17C1B9-1619-4A51-BDB0-35366EFA0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819400"/>
          <a:ext cx="1524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7" imgW="901309" imgH="266584" progId="Equation.DSMT4">
                  <p:embed/>
                </p:oleObj>
              </mc:Choice>
              <mc:Fallback>
                <p:oleObj name="Equation" r:id="rId7" imgW="901309" imgH="26658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1524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3" name="Picture 9" descr="0314b">
            <a:extLst>
              <a:ext uri="{FF2B5EF4-FFF2-40B4-BE49-F238E27FC236}">
                <a16:creationId xmlns:a16="http://schemas.microsoft.com/office/drawing/2014/main" id="{6A741AAF-A929-4BAB-85ED-82EC56DE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85900"/>
            <a:ext cx="408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B32A7F2-ACEA-4C57-A101-D0AF830C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Position Vector, Example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34827F29-6E06-4DFD-9A0B-CD2571B09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1800"/>
              <a:t>A point lies in the </a:t>
            </a:r>
            <a:r>
              <a:rPr lang="en-US" altLang="zh-CN" sz="1800" i="1"/>
              <a:t>xy</a:t>
            </a:r>
            <a:r>
              <a:rPr lang="en-US" altLang="zh-CN" sz="1800"/>
              <a:t> plane and has Cartesian coordinates of (x, y).</a:t>
            </a:r>
          </a:p>
          <a:p>
            <a:pPr marL="0" indent="0" eaLnBrk="1" hangingPunct="1"/>
            <a:r>
              <a:rPr lang="en-US" altLang="zh-CN" sz="1800"/>
              <a:t>The point can be specified by the position vector.</a:t>
            </a:r>
          </a:p>
          <a:p>
            <a:pPr marL="0" indent="0" eaLnBrk="1" hangingPunct="1"/>
            <a:endParaRPr lang="en-US" altLang="zh-CN" sz="1800"/>
          </a:p>
          <a:p>
            <a:pPr marL="0" indent="0" eaLnBrk="1" hangingPunct="1"/>
            <a:r>
              <a:rPr lang="en-US" altLang="zh-CN" sz="1800"/>
              <a:t>This gives the components of the vector and its coordinates.</a:t>
            </a:r>
          </a:p>
        </p:txBody>
      </p:sp>
      <p:graphicFrame>
        <p:nvGraphicFramePr>
          <p:cNvPr id="56324" name="Object 2">
            <a:extLst>
              <a:ext uri="{FF2B5EF4-FFF2-40B4-BE49-F238E27FC236}">
                <a16:creationId xmlns:a16="http://schemas.microsoft.com/office/drawing/2014/main" id="{295E8491-03A3-4CE8-8B4F-860CB64F5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048000"/>
          <a:ext cx="990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672808" imgH="241195" progId="Equation.DSMT4">
                  <p:embed/>
                </p:oleObj>
              </mc:Choice>
              <mc:Fallback>
                <p:oleObj name="Equation" r:id="rId3" imgW="672808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990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5" name="Picture 7" descr="0315">
            <a:extLst>
              <a:ext uri="{FF2B5EF4-FFF2-40B4-BE49-F238E27FC236}">
                <a16:creationId xmlns:a16="http://schemas.microsoft.com/office/drawing/2014/main" id="{593EB86A-816C-4DE7-A2D8-9434A5D9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132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E003A2C-B874-47A3-A723-25D36E19F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Vectors Using Unit Vectors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1318C67-B1DE-45F3-810C-99E17A5B14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6781800" cy="4411663"/>
          </a:xfrm>
        </p:spPr>
        <p:txBody>
          <a:bodyPr/>
          <a:lstStyle/>
          <a:p>
            <a:pPr marL="0" indent="0" eaLnBrk="1" hangingPunct="1"/>
            <a:r>
              <a:rPr lang="en-US" altLang="zh-CN"/>
              <a:t>Using </a:t>
            </a:r>
          </a:p>
          <a:p>
            <a:pPr marL="0" indent="0" eaLnBrk="1" hangingPunct="1"/>
            <a:r>
              <a:rPr lang="en-US" altLang="zh-CN"/>
              <a:t>Then</a:t>
            </a:r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r>
              <a:rPr lang="en-US" altLang="zh-CN"/>
              <a:t>So </a:t>
            </a:r>
            <a:r>
              <a:rPr lang="en-US" altLang="zh-CN" i="1"/>
              <a:t>R</a:t>
            </a:r>
            <a:r>
              <a:rPr lang="en-US" altLang="zh-CN" i="1" baseline="-25000"/>
              <a:t>x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 i="1" baseline="-25000"/>
              <a:t>x</a:t>
            </a:r>
            <a:r>
              <a:rPr lang="en-US" altLang="zh-CN"/>
              <a:t> + </a:t>
            </a:r>
            <a:r>
              <a:rPr lang="en-US" altLang="zh-CN" i="1"/>
              <a:t>B</a:t>
            </a:r>
            <a:r>
              <a:rPr lang="en-US" altLang="zh-CN" i="1" baseline="-25000"/>
              <a:t>x</a:t>
            </a:r>
            <a:r>
              <a:rPr lang="en-US" altLang="zh-CN"/>
              <a:t> and </a:t>
            </a:r>
            <a:r>
              <a:rPr lang="en-US" altLang="zh-CN" i="1"/>
              <a:t>R</a:t>
            </a:r>
            <a:r>
              <a:rPr lang="en-US" altLang="zh-CN" i="1" baseline="-25000"/>
              <a:t>y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 i="1" baseline="-25000"/>
              <a:t>y</a:t>
            </a:r>
            <a:r>
              <a:rPr lang="en-US" altLang="zh-CN"/>
              <a:t> + </a:t>
            </a:r>
            <a:r>
              <a:rPr lang="en-US" altLang="zh-CN" i="1"/>
              <a:t>B</a:t>
            </a:r>
            <a:r>
              <a:rPr lang="en-US" altLang="zh-CN" i="1" baseline="-25000"/>
              <a:t>y</a:t>
            </a:r>
            <a:endParaRPr lang="en-US" altLang="zh-CN" i="1"/>
          </a:p>
          <a:p>
            <a:pPr marL="0" indent="0" eaLnBrk="1" hangingPunct="1"/>
            <a:endParaRPr lang="en-US" altLang="zh-CN"/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ABA65DAF-9AAA-484B-A0B4-F723AFF02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362200"/>
          <a:ext cx="29718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3" imgW="1828800" imgH="901700" progId="Equation.DSMT4">
                  <p:embed/>
                </p:oleObj>
              </mc:Choice>
              <mc:Fallback>
                <p:oleObj name="Equation" r:id="rId3" imgW="1828800" imgH="901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29718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8">
            <a:extLst>
              <a:ext uri="{FF2B5EF4-FFF2-40B4-BE49-F238E27FC236}">
                <a16:creationId xmlns:a16="http://schemas.microsoft.com/office/drawing/2014/main" id="{B62FDCA3-9B89-46EF-8CEA-51907B03611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19200" y="1524000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5" imgW="672808" imgH="203112" progId="Equation.DSMT4">
                  <p:embed/>
                </p:oleObj>
              </mc:Choice>
              <mc:Fallback>
                <p:oleObj name="Equation" r:id="rId5" imgW="672808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5">
            <a:extLst>
              <a:ext uri="{FF2B5EF4-FFF2-40B4-BE49-F238E27FC236}">
                <a16:creationId xmlns:a16="http://schemas.microsoft.com/office/drawing/2014/main" id="{58E68509-C581-4F26-A436-831FF61A2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495800"/>
          <a:ext cx="285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7" imgW="1905000" imgH="457200" progId="Equation.DSMT4">
                  <p:embed/>
                </p:oleObj>
              </mc:Choice>
              <mc:Fallback>
                <p:oleObj name="Equation" r:id="rId7" imgW="1905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95800"/>
                        <a:ext cx="2854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DCE28A4-CB0F-4139-A207-8125CA483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Vectors with Unit Vectors</a:t>
            </a:r>
          </a:p>
        </p:txBody>
      </p:sp>
      <p:sp>
        <p:nvSpPr>
          <p:cNvPr id="58371" name="Rectangle 5">
            <a:extLst>
              <a:ext uri="{FF2B5EF4-FFF2-40B4-BE49-F238E27FC236}">
                <a16:creationId xmlns:a16="http://schemas.microsoft.com/office/drawing/2014/main" id="{F8A083F4-4202-40FF-A141-DCA108162AF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1800"/>
              <a:t>Note the relationships among the components of the resultant and the components of the original vectors.</a:t>
            </a:r>
          </a:p>
          <a:p>
            <a:pPr marL="0" indent="0" eaLnBrk="1" hangingPunct="1"/>
            <a:r>
              <a:rPr lang="en-US" altLang="zh-CN" sz="1800" i="1"/>
              <a:t>R</a:t>
            </a:r>
            <a:r>
              <a:rPr lang="en-US" altLang="zh-CN" sz="1800" i="1" baseline="-25000"/>
              <a:t>x</a:t>
            </a:r>
            <a:r>
              <a:rPr lang="en-US" altLang="zh-CN" sz="1800" i="1"/>
              <a:t> = A</a:t>
            </a:r>
            <a:r>
              <a:rPr lang="en-US" altLang="zh-CN" sz="1800" i="1" baseline="-25000"/>
              <a:t>x</a:t>
            </a:r>
            <a:r>
              <a:rPr lang="en-US" altLang="zh-CN" sz="1800" i="1"/>
              <a:t> + B</a:t>
            </a:r>
            <a:r>
              <a:rPr lang="en-US" altLang="zh-CN" sz="1800" i="1" baseline="-25000"/>
              <a:t>x</a:t>
            </a:r>
            <a:endParaRPr lang="en-US" altLang="zh-CN" sz="1800" i="1"/>
          </a:p>
          <a:p>
            <a:pPr marL="0" indent="0" eaLnBrk="1" hangingPunct="1"/>
            <a:r>
              <a:rPr lang="en-US" altLang="zh-CN" sz="1800" i="1"/>
              <a:t>R</a:t>
            </a:r>
            <a:r>
              <a:rPr lang="en-US" altLang="zh-CN" sz="1800" i="1" baseline="-25000"/>
              <a:t>y</a:t>
            </a:r>
            <a:r>
              <a:rPr lang="en-US" altLang="zh-CN" sz="1800" i="1"/>
              <a:t> = A</a:t>
            </a:r>
            <a:r>
              <a:rPr lang="en-US" altLang="zh-CN" sz="1800" i="1" baseline="-25000"/>
              <a:t>y</a:t>
            </a:r>
            <a:r>
              <a:rPr lang="en-US" altLang="zh-CN" sz="1800" i="1"/>
              <a:t> + B</a:t>
            </a:r>
            <a:r>
              <a:rPr lang="en-US" altLang="zh-CN" sz="1800" i="1" baseline="-25000"/>
              <a:t>y</a:t>
            </a:r>
            <a:endParaRPr lang="en-US" altLang="zh-CN" sz="1800" i="1"/>
          </a:p>
          <a:p>
            <a:pPr marL="0" indent="0" eaLnBrk="1" hangingPunct="1"/>
            <a:endParaRPr lang="en-US" altLang="zh-CN" sz="2600" i="1"/>
          </a:p>
        </p:txBody>
      </p:sp>
      <p:sp>
        <p:nvSpPr>
          <p:cNvPr id="58372" name="TextBox 5">
            <a:extLst>
              <a:ext uri="{FF2B5EF4-FFF2-40B4-BE49-F238E27FC236}">
                <a16:creationId xmlns:a16="http://schemas.microsoft.com/office/drawing/2014/main" id="{83961624-4DBE-4958-977A-9E2CAB9F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200"/>
              <a:t>Section 3.4</a:t>
            </a:r>
          </a:p>
        </p:txBody>
      </p:sp>
      <p:pic>
        <p:nvPicPr>
          <p:cNvPr id="58373" name="Picture 6" descr="0316">
            <a:extLst>
              <a:ext uri="{FF2B5EF4-FFF2-40B4-BE49-F238E27FC236}">
                <a16:creationId xmlns:a16="http://schemas.microsoft.com/office/drawing/2014/main" id="{1A36BDB6-B529-42BF-80AC-D78AA613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81125"/>
            <a:ext cx="41783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8AF7E23-5DF8-4C5B-AB2C-BF6A6BE18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Three-Dimensional Extension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A493685-0063-487B-94F3-05A2D9D595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7543800" cy="4411663"/>
          </a:xfrm>
        </p:spPr>
        <p:txBody>
          <a:bodyPr/>
          <a:lstStyle/>
          <a:p>
            <a:pPr marL="0" indent="0" eaLnBrk="1" hangingPunct="1"/>
            <a:r>
              <a:rPr lang="en-US" altLang="zh-CN"/>
              <a:t>Using </a:t>
            </a:r>
          </a:p>
          <a:p>
            <a:pPr marL="0" indent="0" eaLnBrk="1" hangingPunct="1"/>
            <a:r>
              <a:rPr lang="en-US" altLang="zh-CN"/>
              <a:t>Then</a:t>
            </a:r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r>
              <a:rPr lang="en-US" altLang="zh-CN"/>
              <a:t>So </a:t>
            </a:r>
            <a:r>
              <a:rPr lang="en-US" altLang="zh-CN" i="1"/>
              <a:t>R</a:t>
            </a:r>
            <a:r>
              <a:rPr lang="en-US" altLang="zh-CN" i="1" baseline="-25000"/>
              <a:t>x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i="1" baseline="-25000"/>
              <a:t>x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 i="1" baseline="-25000"/>
              <a:t>x</a:t>
            </a:r>
            <a:r>
              <a:rPr lang="en-US" altLang="zh-CN" i="1"/>
              <a:t>, R</a:t>
            </a:r>
            <a:r>
              <a:rPr lang="en-US" altLang="zh-CN" i="1" baseline="-25000"/>
              <a:t>y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i="1" baseline="-25000"/>
              <a:t>y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 i="1" baseline="-25000"/>
              <a:t>y</a:t>
            </a:r>
            <a:r>
              <a:rPr lang="en-US" altLang="zh-CN" i="1"/>
              <a:t>, </a:t>
            </a:r>
            <a:r>
              <a:rPr lang="en-US" altLang="zh-CN"/>
              <a:t>and </a:t>
            </a:r>
            <a:r>
              <a:rPr lang="en-US" altLang="zh-CN" i="1"/>
              <a:t>R</a:t>
            </a:r>
            <a:r>
              <a:rPr lang="en-US" altLang="zh-CN" i="1" baseline="-25000"/>
              <a:t>z </a:t>
            </a:r>
            <a:r>
              <a:rPr lang="en-US" altLang="zh-CN" i="1"/>
              <a:t>= A</a:t>
            </a:r>
            <a:r>
              <a:rPr lang="en-US" altLang="zh-CN" i="1" baseline="-25000"/>
              <a:t>z</a:t>
            </a:r>
            <a:r>
              <a:rPr lang="en-US" altLang="zh-CN" i="1"/>
              <a:t>+B</a:t>
            </a:r>
            <a:r>
              <a:rPr lang="en-US" altLang="zh-CN" i="1" baseline="-25000"/>
              <a:t>z</a:t>
            </a:r>
            <a:endParaRPr lang="en-US" altLang="zh-CN" i="1"/>
          </a:p>
          <a:p>
            <a:pPr marL="0" indent="0" eaLnBrk="1" hangingPunct="1"/>
            <a:endParaRPr lang="en-US" altLang="zh-CN"/>
          </a:p>
        </p:txBody>
      </p:sp>
      <p:graphicFrame>
        <p:nvGraphicFramePr>
          <p:cNvPr id="59396" name="Object 6">
            <a:extLst>
              <a:ext uri="{FF2B5EF4-FFF2-40B4-BE49-F238E27FC236}">
                <a16:creationId xmlns:a16="http://schemas.microsoft.com/office/drawing/2014/main" id="{F2B69492-0B20-4292-B3C7-D137361CD84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66800" y="1447800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3" imgW="672808" imgH="203112" progId="Equation.DSMT4">
                  <p:embed/>
                </p:oleObj>
              </mc:Choice>
              <mc:Fallback>
                <p:oleObj name="Equation" r:id="rId3" imgW="672808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4">
            <a:extLst>
              <a:ext uri="{FF2B5EF4-FFF2-40B4-BE49-F238E27FC236}">
                <a16:creationId xmlns:a16="http://schemas.microsoft.com/office/drawing/2014/main" id="{E353824F-B285-4826-99ED-28516D4EE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86000"/>
          <a:ext cx="49530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5" imgW="2628900" imgH="901700" progId="Equation.DSMT4">
                  <p:embed/>
                </p:oleObj>
              </mc:Choice>
              <mc:Fallback>
                <p:oleObj name="Equation" r:id="rId5" imgW="2628900" imgH="901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49530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5">
            <a:extLst>
              <a:ext uri="{FF2B5EF4-FFF2-40B4-BE49-F238E27FC236}">
                <a16:creationId xmlns:a16="http://schemas.microsoft.com/office/drawing/2014/main" id="{D7462759-7572-4C3E-8D6C-600F134BB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495800"/>
          <a:ext cx="4267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7" imgW="2616200" imgH="406400" progId="Equation.DSMT4">
                  <p:embed/>
                </p:oleObj>
              </mc:Choice>
              <mc:Fallback>
                <p:oleObj name="Equation" r:id="rId7" imgW="26162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42672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942D26D-3D3D-4E48-BFDA-3156E63D3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Adding Three or More Vectors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AF7C736-F4F7-4445-9D2D-43C7C10FD7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7543800" cy="4411663"/>
          </a:xfrm>
        </p:spPr>
        <p:txBody>
          <a:bodyPr/>
          <a:lstStyle/>
          <a:p>
            <a:pPr marL="0" indent="0" eaLnBrk="1" hangingPunct="1"/>
            <a:r>
              <a:rPr lang="en-US" altLang="zh-CN"/>
              <a:t>The same method can be extended to adding three or more vectors.</a:t>
            </a:r>
          </a:p>
          <a:p>
            <a:pPr marL="0" indent="0" eaLnBrk="1" hangingPunct="1"/>
            <a:r>
              <a:rPr lang="en-US" altLang="zh-CN"/>
              <a:t>Assume </a:t>
            </a:r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r>
              <a:rPr lang="en-US" altLang="zh-CN"/>
              <a:t>And</a:t>
            </a:r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endParaRPr lang="en-US" altLang="zh-CN"/>
          </a:p>
          <a:p>
            <a:pPr marL="0" indent="0" eaLnBrk="1" hangingPunct="1"/>
            <a:endParaRPr lang="en-US" altLang="zh-CN"/>
          </a:p>
        </p:txBody>
      </p:sp>
      <p:graphicFrame>
        <p:nvGraphicFramePr>
          <p:cNvPr id="60420" name="Object 6">
            <a:extLst>
              <a:ext uri="{FF2B5EF4-FFF2-40B4-BE49-F238E27FC236}">
                <a16:creationId xmlns:a16="http://schemas.microsoft.com/office/drawing/2014/main" id="{41CF3186-C0A4-4847-A615-C0B90A02D6D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609600" y="2438400"/>
          <a:ext cx="1828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3" imgW="926698" imgH="203112" progId="Equation.DSMT4">
                  <p:embed/>
                </p:oleObj>
              </mc:Choice>
              <mc:Fallback>
                <p:oleObj name="Equation" r:id="rId3" imgW="926698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1828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4">
            <a:extLst>
              <a:ext uri="{FF2B5EF4-FFF2-40B4-BE49-F238E27FC236}">
                <a16:creationId xmlns:a16="http://schemas.microsoft.com/office/drawing/2014/main" id="{EA0F805D-EF23-4AEF-B435-FF46B2E90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200400"/>
          <a:ext cx="4876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5" imgW="2425700" imgH="558800" progId="Equation.DSMT4">
                  <p:embed/>
                </p:oleObj>
              </mc:Choice>
              <mc:Fallback>
                <p:oleObj name="Equation" r:id="rId5" imgW="2425700" imgH="55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48768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4">
            <a:extLst>
              <a:ext uri="{FF2B5EF4-FFF2-40B4-BE49-F238E27FC236}">
                <a16:creationId xmlns:a16="http://schemas.microsoft.com/office/drawing/2014/main" id="{36366441-8B9B-47C0-B662-7141AF163B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BB2FE10-AB46-44EB-A406-5DD16F861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Vector Math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4CA3493-6BD7-4317-AA75-8A9E8F036D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33500"/>
            <a:ext cx="4038600" cy="4648200"/>
          </a:xfrm>
        </p:spPr>
        <p:txBody>
          <a:bodyPr/>
          <a:lstStyle/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Vector Inverse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Just switch direction</a:t>
            </a: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Vector Addition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Use head-tail method, or parallelogram method</a:t>
            </a: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Vector Subtraction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Use inverse, then add</a:t>
            </a: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Vector Multiplication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Three kinds!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Multiplying a vector by a scalar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Scalar, or dot product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Vector, or cross product</a:t>
            </a:r>
          </a:p>
        </p:txBody>
      </p:sp>
      <p:grpSp>
        <p:nvGrpSpPr>
          <p:cNvPr id="811012" name="Group 4">
            <a:extLst>
              <a:ext uri="{FF2B5EF4-FFF2-40B4-BE49-F238E27FC236}">
                <a16:creationId xmlns:a16="http://schemas.microsoft.com/office/drawing/2014/main" id="{A72D028A-86D6-4B32-843C-62FB2A03A5A7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1658938"/>
            <a:ext cx="936625" cy="630237"/>
            <a:chOff x="2970" y="1045"/>
            <a:chExt cx="590" cy="397"/>
          </a:xfrm>
        </p:grpSpPr>
        <p:sp>
          <p:nvSpPr>
            <p:cNvPr id="61483" name="Line 5">
              <a:extLst>
                <a:ext uri="{FF2B5EF4-FFF2-40B4-BE49-F238E27FC236}">
                  <a16:creationId xmlns:a16="http://schemas.microsoft.com/office/drawing/2014/main" id="{94DDEEB5-5B8F-4558-A00D-BA22BF469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0" y="1045"/>
              <a:ext cx="590" cy="3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84" name="Object 6">
              <a:extLst>
                <a:ext uri="{FF2B5EF4-FFF2-40B4-BE49-F238E27FC236}">
                  <a16:creationId xmlns:a16="http://schemas.microsoft.com/office/drawing/2014/main" id="{A82E4A92-5A7B-4C99-9ED5-39183F3BE2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1064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5" name="Equation" r:id="rId4" imgW="152268" imgH="203024" progId="Equation.3">
                    <p:embed/>
                  </p:oleObj>
                </mc:Choice>
                <mc:Fallback>
                  <p:oleObj name="Equation" r:id="rId4" imgW="152268" imgH="20302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1064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1015" name="Group 7">
            <a:extLst>
              <a:ext uri="{FF2B5EF4-FFF2-40B4-BE49-F238E27FC236}">
                <a16:creationId xmlns:a16="http://schemas.microsoft.com/office/drawing/2014/main" id="{99F24CEB-6446-4458-82D3-C66C99B75F18}"/>
              </a:ext>
            </a:extLst>
          </p:cNvPr>
          <p:cNvGrpSpPr>
            <a:grpSpLocks/>
          </p:cNvGrpSpPr>
          <p:nvPr/>
        </p:nvGrpSpPr>
        <p:grpSpPr bwMode="auto">
          <a:xfrm>
            <a:off x="6200775" y="1714500"/>
            <a:ext cx="936625" cy="638175"/>
            <a:chOff x="3906" y="1080"/>
            <a:chExt cx="590" cy="402"/>
          </a:xfrm>
        </p:grpSpPr>
        <p:sp>
          <p:nvSpPr>
            <p:cNvPr id="61481" name="Line 8">
              <a:extLst>
                <a:ext uri="{FF2B5EF4-FFF2-40B4-BE49-F238E27FC236}">
                  <a16:creationId xmlns:a16="http://schemas.microsoft.com/office/drawing/2014/main" id="{C88E992B-6343-48C6-87B6-369F746D6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6" y="1085"/>
              <a:ext cx="590" cy="3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82" name="Object 9">
              <a:extLst>
                <a:ext uri="{FF2B5EF4-FFF2-40B4-BE49-F238E27FC236}">
                  <a16:creationId xmlns:a16="http://schemas.microsoft.com/office/drawing/2014/main" id="{82627D3E-4860-4A00-9B6E-048295C667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8" y="1080"/>
            <a:ext cx="24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6" name="Equation" r:id="rId6" imgW="253780" imgH="203024" progId="Equation.3">
                    <p:embed/>
                  </p:oleObj>
                </mc:Choice>
                <mc:Fallback>
                  <p:oleObj name="Equation" r:id="rId6" imgW="253780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1080"/>
                          <a:ext cx="24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1018" name="Group 10">
            <a:extLst>
              <a:ext uri="{FF2B5EF4-FFF2-40B4-BE49-F238E27FC236}">
                <a16:creationId xmlns:a16="http://schemas.microsoft.com/office/drawing/2014/main" id="{456DFA19-7A84-440C-9173-24DC69BE1F6D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2586038"/>
            <a:ext cx="936625" cy="630237"/>
            <a:chOff x="2970" y="1045"/>
            <a:chExt cx="590" cy="397"/>
          </a:xfrm>
        </p:grpSpPr>
        <p:sp>
          <p:nvSpPr>
            <p:cNvPr id="61479" name="Line 11">
              <a:extLst>
                <a:ext uri="{FF2B5EF4-FFF2-40B4-BE49-F238E27FC236}">
                  <a16:creationId xmlns:a16="http://schemas.microsoft.com/office/drawing/2014/main" id="{E7477536-6C25-4AC0-807B-218A3D25F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0" y="1045"/>
              <a:ext cx="590" cy="3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80" name="Object 12">
              <a:extLst>
                <a:ext uri="{FF2B5EF4-FFF2-40B4-BE49-F238E27FC236}">
                  <a16:creationId xmlns:a16="http://schemas.microsoft.com/office/drawing/2014/main" id="{53E2D2E3-C7FF-4AA1-B2DC-FB6E869A2C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1064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7" name="Equation" r:id="rId8" imgW="152268" imgH="203024" progId="Equation.3">
                    <p:embed/>
                  </p:oleObj>
                </mc:Choice>
                <mc:Fallback>
                  <p:oleObj name="Equation" r:id="rId8" imgW="152268" imgH="2030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1064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1021" name="Group 13">
            <a:extLst>
              <a:ext uri="{FF2B5EF4-FFF2-40B4-BE49-F238E27FC236}">
                <a16:creationId xmlns:a16="http://schemas.microsoft.com/office/drawing/2014/main" id="{44A6E2EB-FC6C-424A-B0C2-EEE862143DF0}"/>
              </a:ext>
            </a:extLst>
          </p:cNvPr>
          <p:cNvGrpSpPr>
            <a:grpSpLocks/>
          </p:cNvGrpSpPr>
          <p:nvPr/>
        </p:nvGrpSpPr>
        <p:grpSpPr bwMode="auto">
          <a:xfrm>
            <a:off x="5502275" y="2603500"/>
            <a:ext cx="396875" cy="554038"/>
            <a:chOff x="3466" y="1640"/>
            <a:chExt cx="250" cy="349"/>
          </a:xfrm>
        </p:grpSpPr>
        <p:sp>
          <p:nvSpPr>
            <p:cNvPr id="61477" name="Line 14">
              <a:extLst>
                <a:ext uri="{FF2B5EF4-FFF2-40B4-BE49-F238E27FC236}">
                  <a16:creationId xmlns:a16="http://schemas.microsoft.com/office/drawing/2014/main" id="{BBABF90F-C68E-425E-832B-4D3E05487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" y="1642"/>
              <a:ext cx="214" cy="34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78" name="Object 15">
              <a:extLst>
                <a:ext uri="{FF2B5EF4-FFF2-40B4-BE49-F238E27FC236}">
                  <a16:creationId xmlns:a16="http://schemas.microsoft.com/office/drawing/2014/main" id="{207AAF6D-6F08-4706-813F-1D248F2F65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2" y="1640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8" name="Equation" r:id="rId9" imgW="152268" imgH="203024" progId="Equation.3">
                    <p:embed/>
                  </p:oleObj>
                </mc:Choice>
                <mc:Fallback>
                  <p:oleObj name="Equation" r:id="rId9" imgW="152268" imgH="20302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2" y="1640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1024" name="Group 16">
            <a:extLst>
              <a:ext uri="{FF2B5EF4-FFF2-40B4-BE49-F238E27FC236}">
                <a16:creationId xmlns:a16="http://schemas.microsoft.com/office/drawing/2014/main" id="{593DFDB2-F9C9-486D-BE9A-6F60A23B6728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3119438"/>
            <a:ext cx="1292225" cy="358775"/>
            <a:chOff x="2874" y="1965"/>
            <a:chExt cx="814" cy="226"/>
          </a:xfrm>
        </p:grpSpPr>
        <p:sp>
          <p:nvSpPr>
            <p:cNvPr id="61475" name="Line 17">
              <a:extLst>
                <a:ext uri="{FF2B5EF4-FFF2-40B4-BE49-F238E27FC236}">
                  <a16:creationId xmlns:a16="http://schemas.microsoft.com/office/drawing/2014/main" id="{08B2F7DE-EFEF-485A-B9FE-163E4176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" y="1965"/>
              <a:ext cx="814" cy="6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76" name="Object 18">
              <a:extLst>
                <a:ext uri="{FF2B5EF4-FFF2-40B4-BE49-F238E27FC236}">
                  <a16:creationId xmlns:a16="http://schemas.microsoft.com/office/drawing/2014/main" id="{A063F473-F548-42D7-95AE-F18420A713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0" y="2002"/>
            <a:ext cx="36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9" name="Equation" r:id="rId11" imgW="393529" imgH="203112" progId="Equation.3">
                    <p:embed/>
                  </p:oleObj>
                </mc:Choice>
                <mc:Fallback>
                  <p:oleObj name="Equation" r:id="rId11" imgW="393529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" y="2002"/>
                          <a:ext cx="36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1027" name="Object 19">
            <a:extLst>
              <a:ext uri="{FF2B5EF4-FFF2-40B4-BE49-F238E27FC236}">
                <a16:creationId xmlns:a16="http://schemas.microsoft.com/office/drawing/2014/main" id="{3CAFFC5D-2E0A-4A6C-B757-2B99B8151AA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419850" y="2667000"/>
          <a:ext cx="2286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Equation" r:id="rId13" imgW="152268" imgH="203024" progId="Equation.3">
                  <p:embed/>
                </p:oleObj>
              </mc:Choice>
              <mc:Fallback>
                <p:oleObj name="Equation" r:id="rId13" imgW="152268" imgH="2030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2667000"/>
                        <a:ext cx="2286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28" name="Line 20">
            <a:extLst>
              <a:ext uri="{FF2B5EF4-FFF2-40B4-BE49-F238E27FC236}">
                <a16:creationId xmlns:a16="http://schemas.microsoft.com/office/drawing/2014/main" id="{51DA145B-D823-4CDD-83FC-A488A7164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5900" y="2641600"/>
            <a:ext cx="254000" cy="4953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1029" name="Line 21">
            <a:extLst>
              <a:ext uri="{FF2B5EF4-FFF2-40B4-BE49-F238E27FC236}">
                <a16:creationId xmlns:a16="http://schemas.microsoft.com/office/drawing/2014/main" id="{CB08F6A6-505C-47A0-A7D7-70D3598CF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2794000"/>
            <a:ext cx="1270000" cy="355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1030" name="Line 22">
            <a:extLst>
              <a:ext uri="{FF2B5EF4-FFF2-40B4-BE49-F238E27FC236}">
                <a16:creationId xmlns:a16="http://schemas.microsoft.com/office/drawing/2014/main" id="{72CBFEF6-E21B-4E1C-A94C-CEF19C586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2794000"/>
            <a:ext cx="1270000" cy="355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1031" name="Line 23">
            <a:extLst>
              <a:ext uri="{FF2B5EF4-FFF2-40B4-BE49-F238E27FC236}">
                <a16:creationId xmlns:a16="http://schemas.microsoft.com/office/drawing/2014/main" id="{1AD6B377-303C-4D03-B136-3203D7C64B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5900" y="2641600"/>
            <a:ext cx="254000" cy="4953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11032" name="Object 24">
            <a:extLst>
              <a:ext uri="{FF2B5EF4-FFF2-40B4-BE49-F238E27FC236}">
                <a16:creationId xmlns:a16="http://schemas.microsoft.com/office/drawing/2014/main" id="{5AB701B3-6CA0-4C63-A951-9CD38D325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1850" y="2997200"/>
          <a:ext cx="2286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name="Equation" r:id="rId14" imgW="152268" imgH="203024" progId="Equation.3">
                  <p:embed/>
                </p:oleObj>
              </mc:Choice>
              <mc:Fallback>
                <p:oleObj name="Equation" r:id="rId14" imgW="152268" imgH="20302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997200"/>
                        <a:ext cx="2286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1033" name="Object 25">
            <a:extLst>
              <a:ext uri="{FF2B5EF4-FFF2-40B4-BE49-F238E27FC236}">
                <a16:creationId xmlns:a16="http://schemas.microsoft.com/office/drawing/2014/main" id="{CC3F5709-AFDB-4E26-908B-8149FB7C2CB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045450" y="2187575"/>
          <a:ext cx="5857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Equation" r:id="rId16" imgW="393529" imgH="203112" progId="Equation.3">
                  <p:embed/>
                </p:oleObj>
              </mc:Choice>
              <mc:Fallback>
                <p:oleObj name="Equation" r:id="rId16" imgW="393529" imgH="2031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2187575"/>
                        <a:ext cx="58578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34" name="Line 26">
            <a:extLst>
              <a:ext uri="{FF2B5EF4-FFF2-40B4-BE49-F238E27FC236}">
                <a16:creationId xmlns:a16="http://schemas.microsoft.com/office/drawing/2014/main" id="{25BBF2A9-A80E-43F1-BE2D-9D15D3C258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1775" y="2332038"/>
            <a:ext cx="1431925" cy="7953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11035" name="Group 27">
            <a:extLst>
              <a:ext uri="{FF2B5EF4-FFF2-40B4-BE49-F238E27FC236}">
                <a16:creationId xmlns:a16="http://schemas.microsoft.com/office/drawing/2014/main" id="{1DBD958D-9905-43BE-A5E1-DF8984BDB5BF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3563938"/>
            <a:ext cx="936625" cy="630237"/>
            <a:chOff x="2970" y="1045"/>
            <a:chExt cx="590" cy="397"/>
          </a:xfrm>
        </p:grpSpPr>
        <p:sp>
          <p:nvSpPr>
            <p:cNvPr id="61473" name="Line 28">
              <a:extLst>
                <a:ext uri="{FF2B5EF4-FFF2-40B4-BE49-F238E27FC236}">
                  <a16:creationId xmlns:a16="http://schemas.microsoft.com/office/drawing/2014/main" id="{98175567-D661-45D2-BD5C-56A43F8B0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0" y="1045"/>
              <a:ext cx="590" cy="3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74" name="Object 29">
              <a:extLst>
                <a:ext uri="{FF2B5EF4-FFF2-40B4-BE49-F238E27FC236}">
                  <a16:creationId xmlns:a16="http://schemas.microsoft.com/office/drawing/2014/main" id="{6946655B-98BD-457F-91D1-D64CFC6CB6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1064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3" name="Equation" r:id="rId17" imgW="152268" imgH="203024" progId="Equation.3">
                    <p:embed/>
                  </p:oleObj>
                </mc:Choice>
                <mc:Fallback>
                  <p:oleObj name="Equation" r:id="rId17" imgW="152268" imgH="20302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1064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1038" name="Group 30">
            <a:extLst>
              <a:ext uri="{FF2B5EF4-FFF2-40B4-BE49-F238E27FC236}">
                <a16:creationId xmlns:a16="http://schemas.microsoft.com/office/drawing/2014/main" id="{F3309650-1CCE-4E12-9BB8-CA387C814183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4191000"/>
            <a:ext cx="396875" cy="554038"/>
            <a:chOff x="3466" y="1640"/>
            <a:chExt cx="250" cy="349"/>
          </a:xfrm>
        </p:grpSpPr>
        <p:sp>
          <p:nvSpPr>
            <p:cNvPr id="61471" name="Line 31">
              <a:extLst>
                <a:ext uri="{FF2B5EF4-FFF2-40B4-BE49-F238E27FC236}">
                  <a16:creationId xmlns:a16="http://schemas.microsoft.com/office/drawing/2014/main" id="{2DC3366A-5467-4EA9-A3B0-CF4A72F8C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" y="1642"/>
              <a:ext cx="214" cy="34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72" name="Object 32">
              <a:extLst>
                <a:ext uri="{FF2B5EF4-FFF2-40B4-BE49-F238E27FC236}">
                  <a16:creationId xmlns:a16="http://schemas.microsoft.com/office/drawing/2014/main" id="{15067CF1-FD38-47B7-8E18-597FDD0267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2" y="1640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4" name="Equation" r:id="rId18" imgW="152268" imgH="203024" progId="Equation.3">
                    <p:embed/>
                  </p:oleObj>
                </mc:Choice>
                <mc:Fallback>
                  <p:oleObj name="Equation" r:id="rId18" imgW="152268" imgH="20302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2" y="1640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1041" name="Group 33">
            <a:extLst>
              <a:ext uri="{FF2B5EF4-FFF2-40B4-BE49-F238E27FC236}">
                <a16:creationId xmlns:a16="http://schemas.microsoft.com/office/drawing/2014/main" id="{26CC9E38-D400-4E2B-BB0F-F97F78F60D7F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3576638"/>
            <a:ext cx="881063" cy="1138237"/>
            <a:chOff x="3058" y="2253"/>
            <a:chExt cx="555" cy="717"/>
          </a:xfrm>
        </p:grpSpPr>
        <p:sp>
          <p:nvSpPr>
            <p:cNvPr id="61469" name="Line 34">
              <a:extLst>
                <a:ext uri="{FF2B5EF4-FFF2-40B4-BE49-F238E27FC236}">
                  <a16:creationId xmlns:a16="http://schemas.microsoft.com/office/drawing/2014/main" id="{BB74892E-6107-41B3-9B33-2C211DC4F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8" y="2253"/>
              <a:ext cx="390" cy="71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70" name="Object 35">
              <a:extLst>
                <a:ext uri="{FF2B5EF4-FFF2-40B4-BE49-F238E27FC236}">
                  <a16:creationId xmlns:a16="http://schemas.microsoft.com/office/drawing/2014/main" id="{42C3CA67-BD9D-4D17-853B-983882BEE0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9" y="2578"/>
            <a:ext cx="35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5" name="Equation" r:id="rId19" imgW="380835" imgH="203112" progId="Equation.3">
                    <p:embed/>
                  </p:oleObj>
                </mc:Choice>
                <mc:Fallback>
                  <p:oleObj name="Equation" r:id="rId19" imgW="380835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9" y="2578"/>
                          <a:ext cx="354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1044" name="Group 36">
            <a:extLst>
              <a:ext uri="{FF2B5EF4-FFF2-40B4-BE49-F238E27FC236}">
                <a16:creationId xmlns:a16="http://schemas.microsoft.com/office/drawing/2014/main" id="{BF9A0338-13C5-4FC1-9498-FC84CB75FD1A}"/>
              </a:ext>
            </a:extLst>
          </p:cNvPr>
          <p:cNvGrpSpPr>
            <a:grpSpLocks/>
          </p:cNvGrpSpPr>
          <p:nvPr/>
        </p:nvGrpSpPr>
        <p:grpSpPr bwMode="auto">
          <a:xfrm>
            <a:off x="4286250" y="4175125"/>
            <a:ext cx="577850" cy="550863"/>
            <a:chOff x="2700" y="2626"/>
            <a:chExt cx="364" cy="347"/>
          </a:xfrm>
        </p:grpSpPr>
        <p:sp>
          <p:nvSpPr>
            <p:cNvPr id="61467" name="Line 37">
              <a:extLst>
                <a:ext uri="{FF2B5EF4-FFF2-40B4-BE49-F238E27FC236}">
                  <a16:creationId xmlns:a16="http://schemas.microsoft.com/office/drawing/2014/main" id="{0ACA5853-6B19-4E30-9B84-CF2B709A9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0" y="2626"/>
              <a:ext cx="214" cy="3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1468" name="Object 38">
              <a:extLst>
                <a:ext uri="{FF2B5EF4-FFF2-40B4-BE49-F238E27FC236}">
                  <a16:creationId xmlns:a16="http://schemas.microsoft.com/office/drawing/2014/main" id="{037988B4-2FC7-4482-B34A-B847D6A3E3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0" y="2750"/>
            <a:ext cx="23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6" name="Equation" r:id="rId21" imgW="253780" imgH="203024" progId="Equation.3">
                    <p:embed/>
                  </p:oleObj>
                </mc:Choice>
                <mc:Fallback>
                  <p:oleObj name="Equation" r:id="rId21" imgW="253780" imgH="203024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750"/>
                          <a:ext cx="236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1047" name="Object 39">
            <a:extLst>
              <a:ext uri="{FF2B5EF4-FFF2-40B4-BE49-F238E27FC236}">
                <a16:creationId xmlns:a16="http://schemas.microsoft.com/office/drawing/2014/main" id="{5F742B92-79D0-42BB-961D-71F8133E7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3600" y="4870450"/>
          <a:ext cx="4095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23" imgW="2717800" imgH="266700" progId="Equation.3">
                  <p:embed/>
                </p:oleObj>
              </mc:Choice>
              <mc:Fallback>
                <p:oleObj name="Equation" r:id="rId23" imgW="2717800" imgH="266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4870450"/>
                        <a:ext cx="4095750" cy="401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1048" name="Text Box 40">
            <a:extLst>
              <a:ext uri="{FF2B5EF4-FFF2-40B4-BE49-F238E27FC236}">
                <a16:creationId xmlns:a16="http://schemas.microsoft.com/office/drawing/2014/main" id="{D954BE76-9D8E-4F77-9126-D8ED10346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3981450"/>
            <a:ext cx="3040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Vector Math by Components</a:t>
            </a:r>
          </a:p>
        </p:txBody>
      </p:sp>
      <p:graphicFrame>
        <p:nvGraphicFramePr>
          <p:cNvPr id="811049" name="Object 41">
            <a:extLst>
              <a:ext uri="{FF2B5EF4-FFF2-40B4-BE49-F238E27FC236}">
                <a16:creationId xmlns:a16="http://schemas.microsoft.com/office/drawing/2014/main" id="{F7C30D72-54D9-4F53-A748-225518492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0425" y="5276850"/>
          <a:ext cx="4076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公式" r:id="rId25" imgW="2705100" imgH="266700" progId="Equation.3">
                  <p:embed/>
                </p:oleObj>
              </mc:Choice>
              <mc:Fallback>
                <p:oleObj name="公式" r:id="rId25" imgW="2705100" imgH="266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5276850"/>
                        <a:ext cx="4076700" cy="401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1050" name="Object 42">
            <a:extLst>
              <a:ext uri="{FF2B5EF4-FFF2-40B4-BE49-F238E27FC236}">
                <a16:creationId xmlns:a16="http://schemas.microsoft.com/office/drawing/2014/main" id="{97FE62B7-C3C1-40E1-9E1E-60873E8C1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4464050"/>
          <a:ext cx="25066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公式" r:id="rId27" imgW="1662978" imgH="266584" progId="Equation.3">
                  <p:embed/>
                </p:oleObj>
              </mc:Choice>
              <mc:Fallback>
                <p:oleObj name="公式" r:id="rId27" imgW="1662978" imgH="26658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464050"/>
                        <a:ext cx="2506663" cy="401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1051" name="Object 43">
            <a:extLst>
              <a:ext uri="{FF2B5EF4-FFF2-40B4-BE49-F238E27FC236}">
                <a16:creationId xmlns:a16="http://schemas.microsoft.com/office/drawing/2014/main" id="{FD3611FD-B842-4953-9294-9C1AAE852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5683250"/>
          <a:ext cx="25447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公式" r:id="rId29" imgW="1688367" imgH="266584" progId="Equation.3">
                  <p:embed/>
                </p:oleObj>
              </mc:Choice>
              <mc:Fallback>
                <p:oleObj name="公式" r:id="rId29" imgW="1688367" imgH="26658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683250"/>
                        <a:ext cx="2544763" cy="401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1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02777 -0.07407 " pathEditMode="relative" ptsTypes="AA">
                                      <p:cBhvr>
                                        <p:cTn id="43" dur="2000" fill="hold"/>
                                        <p:tgtEl>
                                          <p:spTgt spid="81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13612 -0.0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1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1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81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81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C350F43-8028-40AF-AF55-56DAA851A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Coordinate Systems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8325465-17E0-427B-A803-66EFAF83A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Used to describe the position of a point in space</a:t>
            </a:r>
          </a:p>
          <a:p>
            <a:pPr marL="0" indent="0" eaLnBrk="1" hangingPunct="1"/>
            <a:r>
              <a:rPr lang="en-US" altLang="zh-CN"/>
              <a:t>Common coordinate systems are:</a:t>
            </a:r>
          </a:p>
          <a:p>
            <a:pPr lvl="1" eaLnBrk="1" hangingPunct="1"/>
            <a:r>
              <a:rPr lang="en-US" altLang="zh-CN"/>
              <a:t>Cartesian</a:t>
            </a:r>
          </a:p>
          <a:p>
            <a:pPr lvl="1" eaLnBrk="1" hangingPunct="1"/>
            <a:r>
              <a:rPr lang="en-US" altLang="zh-CN"/>
              <a:t>Polar</a:t>
            </a:r>
          </a:p>
          <a:p>
            <a:pPr marL="0" indent="0" eaLnBrk="1" hangingPunct="1"/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4">
            <a:extLst>
              <a:ext uri="{FF2B5EF4-FFF2-40B4-BE49-F238E27FC236}">
                <a16:creationId xmlns:a16="http://schemas.microsoft.com/office/drawing/2014/main" id="{E5E43C7E-52E6-4592-AEDC-1416C5E019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60F6CEC-6B12-4CC2-866A-A49EED75D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Scalar Product of Two Vectors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D71870C-9734-464E-A164-04194A1CE3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3838" cy="46482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The scalar product of two vectors is  written as 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It is also called the dot product</a:t>
            </a:r>
          </a:p>
          <a:p>
            <a:pPr eaLnBrk="1" hangingPunct="1"/>
            <a:r>
              <a:rPr lang="en-US" altLang="zh-CN" sz="2800" b="1">
                <a:ea typeface="宋体" panose="02010600030101010101" pitchFamily="2" charset="-122"/>
              </a:rPr>
              <a:t> </a:t>
            </a:r>
            <a:endParaRPr lang="en-US" altLang="zh-CN" sz="2800" i="1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i="1">
                <a:latin typeface="Symbol" panose="05050102010706020507" pitchFamily="18" charset="2"/>
                <a:ea typeface="宋体" panose="02010600030101010101" pitchFamily="2" charset="-122"/>
              </a:rPr>
              <a:t>q  </a:t>
            </a:r>
            <a:r>
              <a:rPr lang="en-US" altLang="zh-CN" sz="2400">
                <a:ea typeface="宋体" panose="02010600030101010101" pitchFamily="2" charset="-122"/>
              </a:rPr>
              <a:t>is the angle </a:t>
            </a:r>
            <a:r>
              <a:rPr lang="en-US" altLang="zh-CN" sz="2400" i="1">
                <a:ea typeface="宋体" panose="02010600030101010101" pitchFamily="2" charset="-122"/>
              </a:rPr>
              <a:t>between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 i="1">
                <a:ea typeface="宋体" panose="02010600030101010101" pitchFamily="2" charset="-122"/>
              </a:rPr>
              <a:t>B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Applied to work, this means</a:t>
            </a:r>
          </a:p>
          <a:p>
            <a:pPr eaLnBrk="1" hangingPunct="1"/>
            <a:endParaRPr lang="en-US" altLang="zh-CN" sz="2800" b="1">
              <a:ea typeface="宋体" panose="02010600030101010101" pitchFamily="2" charset="-122"/>
            </a:endParaRPr>
          </a:p>
        </p:txBody>
      </p:sp>
      <p:graphicFrame>
        <p:nvGraphicFramePr>
          <p:cNvPr id="63493" name="Object 4">
            <a:extLst>
              <a:ext uri="{FF2B5EF4-FFF2-40B4-BE49-F238E27FC236}">
                <a16:creationId xmlns:a16="http://schemas.microsoft.com/office/drawing/2014/main" id="{496F022D-08CA-4CD9-BE3F-B20A32690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2324100"/>
          <a:ext cx="762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4" imgW="406224" imgH="241195" progId="Equation.DSMT4">
                  <p:embed/>
                </p:oleObj>
              </mc:Choice>
              <mc:Fallback>
                <p:oleObj name="Equation" r:id="rId4" imgW="406224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324100"/>
                        <a:ext cx="762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5">
            <a:extLst>
              <a:ext uri="{FF2B5EF4-FFF2-40B4-BE49-F238E27FC236}">
                <a16:creationId xmlns:a16="http://schemas.microsoft.com/office/drawing/2014/main" id="{59641FBA-35E5-4790-A6F2-FE8D706B5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3632200"/>
          <a:ext cx="2667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6" imgW="1384300" imgH="254000" progId="Equation.DSMT4">
                  <p:embed/>
                </p:oleObj>
              </mc:Choice>
              <mc:Fallback>
                <p:oleObj name="Equation" r:id="rId6" imgW="13843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632200"/>
                        <a:ext cx="2667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6">
            <a:extLst>
              <a:ext uri="{FF2B5EF4-FFF2-40B4-BE49-F238E27FC236}">
                <a16:creationId xmlns:a16="http://schemas.microsoft.com/office/drawing/2014/main" id="{1BAFEC80-225F-4BE5-8CA8-FA9179600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7400" y="5289550"/>
          <a:ext cx="3476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8" imgW="1752600" imgH="254000" progId="Equation.DSMT4">
                  <p:embed/>
                </p:oleObj>
              </mc:Choice>
              <mc:Fallback>
                <p:oleObj name="Equation" r:id="rId8" imgW="17526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289550"/>
                        <a:ext cx="34766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6" name="Picture 7" descr="0706">
            <a:extLst>
              <a:ext uri="{FF2B5EF4-FFF2-40B4-BE49-F238E27FC236}">
                <a16:creationId xmlns:a16="http://schemas.microsoft.com/office/drawing/2014/main" id="{95586D38-C180-4224-9F8F-AEF86878B7E9}"/>
              </a:ext>
            </a:extLst>
          </p:cNvPr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1400" y="1746250"/>
            <a:ext cx="4038600" cy="2906713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5">
            <a:extLst>
              <a:ext uri="{FF2B5EF4-FFF2-40B4-BE49-F238E27FC236}">
                <a16:creationId xmlns:a16="http://schemas.microsoft.com/office/drawing/2014/main" id="{F34757B3-F43E-4F80-A8E9-0739B4D0EC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813058" name="AutoShape 2">
            <a:extLst>
              <a:ext uri="{FF2B5EF4-FFF2-40B4-BE49-F238E27FC236}">
                <a16:creationId xmlns:a16="http://schemas.microsoft.com/office/drawing/2014/main" id="{BCFF1E7E-EDD3-4A13-926F-647F50AC4002}"/>
              </a:ext>
            </a:extLst>
          </p:cNvPr>
          <p:cNvSpPr>
            <a:spLocks noChangeArrowheads="1"/>
          </p:cNvSpPr>
          <p:nvPr/>
        </p:nvSpPr>
        <p:spPr bwMode="auto">
          <a:xfrm rot="6547354">
            <a:off x="5596732" y="3634581"/>
            <a:ext cx="1936750" cy="2065337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DC0C3E"/>
              </a:solidFill>
              <a:latin typeface="Tahoma" panose="020B0604030504040204" pitchFamily="34" charset="0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9358A78-294F-49B4-BDFC-BBBD5E775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Dot Product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5F563BCA-D25C-4387-832D-C4DADF2ABB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dot product says something about how parallel two vectors are.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dot product (scalar product) of two vectors can be thought of as the projection of one onto the direction of the other.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Components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  <p:graphicFrame>
        <p:nvGraphicFramePr>
          <p:cNvPr id="65542" name="Object 5">
            <a:extLst>
              <a:ext uri="{FF2B5EF4-FFF2-40B4-BE49-F238E27FC236}">
                <a16:creationId xmlns:a16="http://schemas.microsoft.com/office/drawing/2014/main" id="{903DC767-CE35-4CED-A1BC-24EDC4CE5533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297613" y="4548188"/>
          <a:ext cx="2286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4" imgW="152268" imgH="203024" progId="Equation.3">
                  <p:embed/>
                </p:oleObj>
              </mc:Choice>
              <mc:Fallback>
                <p:oleObj name="Equation" r:id="rId4" imgW="152268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4548188"/>
                        <a:ext cx="2286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3062" name="AutoShape 6">
            <a:extLst>
              <a:ext uri="{FF2B5EF4-FFF2-40B4-BE49-F238E27FC236}">
                <a16:creationId xmlns:a16="http://schemas.microsoft.com/office/drawing/2014/main" id="{5E773CB3-5AAF-4914-BFF4-663C616ECE68}"/>
              </a:ext>
            </a:extLst>
          </p:cNvPr>
          <p:cNvSpPr>
            <a:spLocks noChangeArrowheads="1"/>
          </p:cNvSpPr>
          <p:nvPr/>
        </p:nvSpPr>
        <p:spPr bwMode="auto">
          <a:xfrm rot="-1955885">
            <a:off x="4749800" y="2795588"/>
            <a:ext cx="1936750" cy="2065337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DC0C3E"/>
              </a:solidFill>
              <a:latin typeface="Tahoma" panose="020B0604030504040204" pitchFamily="34" charset="0"/>
            </a:endParaRPr>
          </a:p>
        </p:txBody>
      </p:sp>
      <p:grpSp>
        <p:nvGrpSpPr>
          <p:cNvPr id="65544" name="Group 7">
            <a:extLst>
              <a:ext uri="{FF2B5EF4-FFF2-40B4-BE49-F238E27FC236}">
                <a16:creationId xmlns:a16="http://schemas.microsoft.com/office/drawing/2014/main" id="{B2DC1166-D8EA-4FF0-AC4F-5647478FFF8E}"/>
              </a:ext>
            </a:extLst>
          </p:cNvPr>
          <p:cNvGrpSpPr>
            <a:grpSpLocks/>
          </p:cNvGrpSpPr>
          <p:nvPr/>
        </p:nvGrpSpPr>
        <p:grpSpPr bwMode="auto">
          <a:xfrm>
            <a:off x="5513388" y="3576638"/>
            <a:ext cx="936625" cy="1522412"/>
            <a:chOff x="4593" y="2434"/>
            <a:chExt cx="590" cy="959"/>
          </a:xfrm>
        </p:grpSpPr>
        <p:sp>
          <p:nvSpPr>
            <p:cNvPr id="65555" name="Line 8">
              <a:extLst>
                <a:ext uri="{FF2B5EF4-FFF2-40B4-BE49-F238E27FC236}">
                  <a16:creationId xmlns:a16="http://schemas.microsoft.com/office/drawing/2014/main" id="{D5062D9A-32F7-4B7D-ABD7-311BD8F98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3" y="2989"/>
              <a:ext cx="590" cy="39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6" name="Line 9">
              <a:extLst>
                <a:ext uri="{FF2B5EF4-FFF2-40B4-BE49-F238E27FC236}">
                  <a16:creationId xmlns:a16="http://schemas.microsoft.com/office/drawing/2014/main" id="{75BFD593-266F-466B-A9B1-BDED373D4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434"/>
              <a:ext cx="326" cy="95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13066" name="AutoShape 10">
            <a:extLst>
              <a:ext uri="{FF2B5EF4-FFF2-40B4-BE49-F238E27FC236}">
                <a16:creationId xmlns:a16="http://schemas.microsoft.com/office/drawing/2014/main" id="{B21FD4E7-1573-46C9-9731-91ED2B47631F}"/>
              </a:ext>
            </a:extLst>
          </p:cNvPr>
          <p:cNvSpPr>
            <a:spLocks noChangeArrowheads="1"/>
          </p:cNvSpPr>
          <p:nvPr/>
        </p:nvSpPr>
        <p:spPr bwMode="auto">
          <a:xfrm rot="6540000">
            <a:off x="7339806" y="4344194"/>
            <a:ext cx="549275" cy="1366838"/>
          </a:xfrm>
          <a:prstGeom prst="can">
            <a:avLst>
              <a:gd name="adj" fmla="val 2687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DC0C3E"/>
              </a:solidFill>
              <a:latin typeface="Tahoma" panose="020B0604030504040204" pitchFamily="34" charset="0"/>
            </a:endParaRPr>
          </a:p>
        </p:txBody>
      </p:sp>
      <p:sp>
        <p:nvSpPr>
          <p:cNvPr id="813067" name="Line 11">
            <a:extLst>
              <a:ext uri="{FF2B5EF4-FFF2-40B4-BE49-F238E27FC236}">
                <a16:creationId xmlns:a16="http://schemas.microsoft.com/office/drawing/2014/main" id="{A1D4B62D-2AFE-4B75-9B08-6604CF8BC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7675" y="4249738"/>
            <a:ext cx="290513" cy="81915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5547" name="Object 12">
            <a:extLst>
              <a:ext uri="{FF2B5EF4-FFF2-40B4-BE49-F238E27FC236}">
                <a16:creationId xmlns:a16="http://schemas.microsoft.com/office/drawing/2014/main" id="{43A0A97A-44E2-41EE-9B09-ACD864705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6188" y="4024313"/>
          <a:ext cx="17367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6" imgW="1155700" imgH="508000" progId="Equation.3">
                  <p:embed/>
                </p:oleObj>
              </mc:Choice>
              <mc:Fallback>
                <p:oleObj name="Equation" r:id="rId6" imgW="1155700" imgH="50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024313"/>
                        <a:ext cx="1736725" cy="7635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3">
            <a:extLst>
              <a:ext uri="{FF2B5EF4-FFF2-40B4-BE49-F238E27FC236}">
                <a16:creationId xmlns:a16="http://schemas.microsoft.com/office/drawing/2014/main" id="{DC08EA55-8AA5-42A5-8A13-391C402FA1D3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959475" y="3690938"/>
          <a:ext cx="2286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3690938"/>
                        <a:ext cx="2286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4">
            <a:extLst>
              <a:ext uri="{FF2B5EF4-FFF2-40B4-BE49-F238E27FC236}">
                <a16:creationId xmlns:a16="http://schemas.microsoft.com/office/drawing/2014/main" id="{B38CAD4F-AB08-4A72-9CAD-9CA1EEFD8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5191125"/>
          <a:ext cx="25050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10" imgW="1662978" imgH="266584" progId="Equation.3">
                  <p:embed/>
                </p:oleObj>
              </mc:Choice>
              <mc:Fallback>
                <p:oleObj name="Equation" r:id="rId10" imgW="1662978" imgH="26658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191125"/>
                        <a:ext cx="2505075" cy="401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5">
            <a:extLst>
              <a:ext uri="{FF2B5EF4-FFF2-40B4-BE49-F238E27FC236}">
                <a16:creationId xmlns:a16="http://schemas.microsoft.com/office/drawing/2014/main" id="{35722825-6D9B-483B-AB65-7AC7D930F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4495800"/>
            <a:ext cx="350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813072" name="AutoShape 16">
            <a:extLst>
              <a:ext uri="{FF2B5EF4-FFF2-40B4-BE49-F238E27FC236}">
                <a16:creationId xmlns:a16="http://schemas.microsoft.com/office/drawing/2014/main" id="{54B7F08F-AC8A-4292-8715-BE745C347458}"/>
              </a:ext>
            </a:extLst>
          </p:cNvPr>
          <p:cNvSpPr>
            <a:spLocks noChangeArrowheads="1"/>
          </p:cNvSpPr>
          <p:nvPr/>
        </p:nvSpPr>
        <p:spPr bwMode="auto">
          <a:xfrm rot="-1980000">
            <a:off x="4854575" y="2228850"/>
            <a:ext cx="549275" cy="1366838"/>
          </a:xfrm>
          <a:prstGeom prst="can">
            <a:avLst>
              <a:gd name="adj" fmla="val 2687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DC0C3E"/>
              </a:solidFill>
              <a:latin typeface="Tahoma" panose="020B0604030504040204" pitchFamily="34" charset="0"/>
            </a:endParaRPr>
          </a:p>
        </p:txBody>
      </p:sp>
      <p:sp>
        <p:nvSpPr>
          <p:cNvPr id="813073" name="Line 17">
            <a:extLst>
              <a:ext uri="{FF2B5EF4-FFF2-40B4-BE49-F238E27FC236}">
                <a16:creationId xmlns:a16="http://schemas.microsoft.com/office/drawing/2014/main" id="{0386A819-B041-401A-821D-574C30415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7200" y="4383088"/>
            <a:ext cx="1014413" cy="695325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13074" name="Object 18">
            <a:extLst>
              <a:ext uri="{FF2B5EF4-FFF2-40B4-BE49-F238E27FC236}">
                <a16:creationId xmlns:a16="http://schemas.microsoft.com/office/drawing/2014/main" id="{AF078543-3579-4756-8F80-0ED1A9FF0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6913" y="4337050"/>
          <a:ext cx="1025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12" imgW="685800" imgH="203200" progId="Equation.3">
                  <p:embed/>
                </p:oleObj>
              </mc:Choice>
              <mc:Fallback>
                <p:oleObj name="Equation" r:id="rId12" imgW="6858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4337050"/>
                        <a:ext cx="1025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75" name="Object 19">
            <a:extLst>
              <a:ext uri="{FF2B5EF4-FFF2-40B4-BE49-F238E27FC236}">
                <a16:creationId xmlns:a16="http://schemas.microsoft.com/office/drawing/2014/main" id="{9D62B817-708F-48D1-948F-0FF383B74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2925" y="4933950"/>
          <a:ext cx="10271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14" imgW="685800" imgH="203200" progId="Equation.3">
                  <p:embed/>
                </p:oleObj>
              </mc:Choice>
              <mc:Fallback>
                <p:oleObj name="Equation" r:id="rId14" imgW="6858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4933950"/>
                        <a:ext cx="10271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8" grpId="0" animBg="1"/>
      <p:bldP spid="813058" grpId="1" animBg="1"/>
      <p:bldP spid="813062" grpId="0" animBg="1"/>
      <p:bldP spid="813062" grpId="1" animBg="1"/>
      <p:bldP spid="813066" grpId="0" animBg="1"/>
      <p:bldP spid="813066" grpId="1" animBg="1"/>
      <p:bldP spid="8130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5">
            <a:extLst>
              <a:ext uri="{FF2B5EF4-FFF2-40B4-BE49-F238E27FC236}">
                <a16:creationId xmlns:a16="http://schemas.microsoft.com/office/drawing/2014/main" id="{002DE4B1-6211-441E-B489-E3A1C0835F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815106" name="AutoShape 2">
            <a:extLst>
              <a:ext uri="{FF2B5EF4-FFF2-40B4-BE49-F238E27FC236}">
                <a16:creationId xmlns:a16="http://schemas.microsoft.com/office/drawing/2014/main" id="{84B10906-DA4B-4986-BC1D-70DB57CA37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44332" y="4002881"/>
            <a:ext cx="1936750" cy="2065337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DC0C3E"/>
              </a:solidFill>
              <a:latin typeface="Tahoma" panose="020B0604030504040204" pitchFamily="34" charset="0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B21D5A0-F359-42BC-B933-50914DBEE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Projection of a Vector: Dot Product</a:t>
            </a: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6FC666C1-6A03-48FF-B462-4F710DF6E9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dot product says something about how parallel two vectors are.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dot product (scalar product) of two vectors can be thought of as the projection of one onto the direction of the other.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Components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  <p:graphicFrame>
        <p:nvGraphicFramePr>
          <p:cNvPr id="67590" name="Object 5">
            <a:extLst>
              <a:ext uri="{FF2B5EF4-FFF2-40B4-BE49-F238E27FC236}">
                <a16:creationId xmlns:a16="http://schemas.microsoft.com/office/drawing/2014/main" id="{8362A568-1DBD-4982-A0A7-AD36C49E474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183313" y="5157788"/>
          <a:ext cx="2286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4" imgW="152268" imgH="203024" progId="Equation.3">
                  <p:embed/>
                </p:oleObj>
              </mc:Choice>
              <mc:Fallback>
                <p:oleObj name="Equation" r:id="rId4" imgW="152268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5157788"/>
                        <a:ext cx="2286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Line 6">
            <a:extLst>
              <a:ext uri="{FF2B5EF4-FFF2-40B4-BE49-F238E27FC236}">
                <a16:creationId xmlns:a16="http://schemas.microsoft.com/office/drawing/2014/main" id="{D9B60BDC-3590-4C09-AA56-90CE68806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3388" y="5087938"/>
            <a:ext cx="923925" cy="4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592" name="Line 7">
            <a:extLst>
              <a:ext uri="{FF2B5EF4-FFF2-40B4-BE49-F238E27FC236}">
                <a16:creationId xmlns:a16="http://schemas.microsoft.com/office/drawing/2014/main" id="{72B7BED0-8330-43FB-8950-7774610AB2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1800" y="3589338"/>
            <a:ext cx="3175" cy="15097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5112" name="AutoShape 8">
            <a:extLst>
              <a:ext uri="{FF2B5EF4-FFF2-40B4-BE49-F238E27FC236}">
                <a16:creationId xmlns:a16="http://schemas.microsoft.com/office/drawing/2014/main" id="{6DB4ED0D-D560-473E-984A-CC5ACBD3EA0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63606" y="4344194"/>
            <a:ext cx="549275" cy="1366838"/>
          </a:xfrm>
          <a:prstGeom prst="can">
            <a:avLst>
              <a:gd name="adj" fmla="val 26877"/>
            </a:avLst>
          </a:prstGeom>
          <a:solidFill>
            <a:srgbClr val="FF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DC0C3E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67594" name="Object 9">
            <a:extLst>
              <a:ext uri="{FF2B5EF4-FFF2-40B4-BE49-F238E27FC236}">
                <a16:creationId xmlns:a16="http://schemas.microsoft.com/office/drawing/2014/main" id="{D235D97D-F0C8-4D1B-8E43-F564A3857ACD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210175" y="3614738"/>
          <a:ext cx="2286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3614738"/>
                        <a:ext cx="2286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0">
            <a:extLst>
              <a:ext uri="{FF2B5EF4-FFF2-40B4-BE49-F238E27FC236}">
                <a16:creationId xmlns:a16="http://schemas.microsoft.com/office/drawing/2014/main" id="{377EE94F-6CB3-4EAE-82B1-C39278CD6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5191125"/>
          <a:ext cx="25050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8" imgW="1662978" imgH="266584" progId="Equation.3">
                  <p:embed/>
                </p:oleObj>
              </mc:Choice>
              <mc:Fallback>
                <p:oleObj name="Equation" r:id="rId8" imgW="1662978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191125"/>
                        <a:ext cx="2505075" cy="401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Text Box 11">
            <a:extLst>
              <a:ext uri="{FF2B5EF4-FFF2-40B4-BE49-F238E27FC236}">
                <a16:creationId xmlns:a16="http://schemas.microsoft.com/office/drawing/2014/main" id="{637DED0F-A32B-40E1-BB7C-F34B9EF1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4686300"/>
            <a:ext cx="630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p/2</a:t>
            </a:r>
          </a:p>
        </p:txBody>
      </p:sp>
      <p:sp>
        <p:nvSpPr>
          <p:cNvPr id="815116" name="Oval 12">
            <a:extLst>
              <a:ext uri="{FF2B5EF4-FFF2-40B4-BE49-F238E27FC236}">
                <a16:creationId xmlns:a16="http://schemas.microsoft.com/office/drawing/2014/main" id="{4271AA11-4E5C-464F-8D10-17957076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5003800"/>
            <a:ext cx="88900" cy="165100"/>
          </a:xfrm>
          <a:prstGeom prst="ellips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DC0C3E"/>
              </a:solidFill>
              <a:latin typeface="Tahoma" panose="020B0604030504040204" pitchFamily="34" charset="0"/>
            </a:endParaRPr>
          </a:p>
        </p:txBody>
      </p:sp>
      <p:sp>
        <p:nvSpPr>
          <p:cNvPr id="815117" name="Text Box 13">
            <a:extLst>
              <a:ext uri="{FF2B5EF4-FFF2-40B4-BE49-F238E27FC236}">
                <a16:creationId xmlns:a16="http://schemas.microsoft.com/office/drawing/2014/main" id="{2FE9169B-6801-4438-AC68-C57EA141C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3676650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Projection is zero</a:t>
            </a:r>
          </a:p>
        </p:txBody>
      </p:sp>
      <p:graphicFrame>
        <p:nvGraphicFramePr>
          <p:cNvPr id="67599" name="Object 14">
            <a:extLst>
              <a:ext uri="{FF2B5EF4-FFF2-40B4-BE49-F238E27FC236}">
                <a16:creationId xmlns:a16="http://schemas.microsoft.com/office/drawing/2014/main" id="{EC084009-F849-4F14-AE4B-9AC819A2D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6188" y="4024313"/>
          <a:ext cx="17367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10" imgW="1155700" imgH="508000" progId="Equation.3">
                  <p:embed/>
                </p:oleObj>
              </mc:Choice>
              <mc:Fallback>
                <p:oleObj name="Equation" r:id="rId10" imgW="1155700" imgH="508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024313"/>
                        <a:ext cx="1736725" cy="7635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6" grpId="0" animBg="1"/>
      <p:bldP spid="815106" grpId="1" animBg="1"/>
      <p:bldP spid="815112" grpId="0" animBg="1"/>
      <p:bldP spid="815112" grpId="1" animBg="1"/>
      <p:bldP spid="815116" grpId="0" animBg="1"/>
      <p:bldP spid="815116" grpId="1" animBg="1"/>
      <p:bldP spid="8151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>
            <a:extLst>
              <a:ext uri="{FF2B5EF4-FFF2-40B4-BE49-F238E27FC236}">
                <a16:creationId xmlns:a16="http://schemas.microsoft.com/office/drawing/2014/main" id="{D2353F1E-B579-4669-894D-F142CA95D6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2895F68-C411-4DF8-90F0-3F7C2B792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Derivation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B588A95-61EA-438E-9467-5F2B9D052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208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How do we show that                                     ?</a:t>
            </a: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Start with</a:t>
            </a: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Then</a:t>
            </a: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But </a:t>
            </a: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So</a:t>
            </a:r>
          </a:p>
        </p:txBody>
      </p:sp>
      <p:graphicFrame>
        <p:nvGraphicFramePr>
          <p:cNvPr id="69637" name="Object 4">
            <a:extLst>
              <a:ext uri="{FF2B5EF4-FFF2-40B4-BE49-F238E27FC236}">
                <a16:creationId xmlns:a16="http://schemas.microsoft.com/office/drawing/2014/main" id="{90BD8D8B-C6A8-40E0-8BB5-68912A42D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75" y="1304925"/>
          <a:ext cx="25050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4" imgW="1662978" imgH="266584" progId="Equation.3">
                  <p:embed/>
                </p:oleObj>
              </mc:Choice>
              <mc:Fallback>
                <p:oleObj name="Equation" r:id="rId4" imgW="1662978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1304925"/>
                        <a:ext cx="2505075" cy="401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5">
            <a:extLst>
              <a:ext uri="{FF2B5EF4-FFF2-40B4-BE49-F238E27FC236}">
                <a16:creationId xmlns:a16="http://schemas.microsoft.com/office/drawing/2014/main" id="{A2E8EA64-6DF1-42B6-B5A4-4791C2BF1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1701800"/>
          <a:ext cx="18732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6" imgW="1244600" imgH="558800" progId="Equation.3">
                  <p:embed/>
                </p:oleObj>
              </mc:Choice>
              <mc:Fallback>
                <p:oleObj name="Equation" r:id="rId6" imgW="12446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701800"/>
                        <a:ext cx="1873250" cy="841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6">
            <a:extLst>
              <a:ext uri="{FF2B5EF4-FFF2-40B4-BE49-F238E27FC236}">
                <a16:creationId xmlns:a16="http://schemas.microsoft.com/office/drawing/2014/main" id="{B4AC6BFC-E0AD-4FF2-B9FD-5BC51E4EE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2692400"/>
          <a:ext cx="7165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8" imgW="4762500" imgH="558800" progId="Equation.3">
                  <p:embed/>
                </p:oleObj>
              </mc:Choice>
              <mc:Fallback>
                <p:oleObj name="Equation" r:id="rId8" imgW="47625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692400"/>
                        <a:ext cx="7165975" cy="841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7">
            <a:extLst>
              <a:ext uri="{FF2B5EF4-FFF2-40B4-BE49-F238E27FC236}">
                <a16:creationId xmlns:a16="http://schemas.microsoft.com/office/drawing/2014/main" id="{FC4AA6BC-C840-4DC2-9589-D44EEA3BF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3708400"/>
          <a:ext cx="236696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10" imgW="1587500" imgH="508000" progId="Equation.3">
                  <p:embed/>
                </p:oleObj>
              </mc:Choice>
              <mc:Fallback>
                <p:oleObj name="Equation" r:id="rId10" imgW="15875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708400"/>
                        <a:ext cx="2366963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8">
            <a:extLst>
              <a:ext uri="{FF2B5EF4-FFF2-40B4-BE49-F238E27FC236}">
                <a16:creationId xmlns:a16="http://schemas.microsoft.com/office/drawing/2014/main" id="{31B30EFC-0C35-4A86-951C-088D94CA7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4616450"/>
          <a:ext cx="34575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12" imgW="2298700" imgH="533400" progId="Equation.3">
                  <p:embed/>
                </p:oleObj>
              </mc:Choice>
              <mc:Fallback>
                <p:oleObj name="Equation" r:id="rId12" imgW="2298700" imgH="533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616450"/>
                        <a:ext cx="3457575" cy="8032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E29C1936-CDDB-45D0-A60B-DA0864CC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1CFC2A76-EF31-455E-8EB5-C3182954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648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Elastic collision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684" name="椭圆 4">
            <a:extLst>
              <a:ext uri="{FF2B5EF4-FFF2-40B4-BE49-F238E27FC236}">
                <a16:creationId xmlns:a16="http://schemas.microsoft.com/office/drawing/2014/main" id="{CDB00A78-2BFC-4022-866A-A149B733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71685" name="椭圆 6">
            <a:extLst>
              <a:ext uri="{FF2B5EF4-FFF2-40B4-BE49-F238E27FC236}">
                <a16:creationId xmlns:a16="http://schemas.microsoft.com/office/drawing/2014/main" id="{28738EA1-B013-44E7-B181-BF5E57B2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362200"/>
            <a:ext cx="304800" cy="3048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cxnSp>
        <p:nvCxnSpPr>
          <p:cNvPr id="71686" name="直接箭头连接符 8">
            <a:extLst>
              <a:ext uri="{FF2B5EF4-FFF2-40B4-BE49-F238E27FC236}">
                <a16:creationId xmlns:a16="http://schemas.microsoft.com/office/drawing/2014/main" id="{69C01B1B-E4E5-4E78-911E-295FC1F371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9200" y="2514600"/>
            <a:ext cx="838200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87" name="椭圆 11">
            <a:extLst>
              <a:ext uri="{FF2B5EF4-FFF2-40B4-BE49-F238E27FC236}">
                <a16:creationId xmlns:a16="http://schemas.microsoft.com/office/drawing/2014/main" id="{AB820331-36B5-4B80-85E8-0F6B2F65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03713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71688" name="椭圆 12">
            <a:extLst>
              <a:ext uri="{FF2B5EF4-FFF2-40B4-BE49-F238E27FC236}">
                <a16:creationId xmlns:a16="http://schemas.microsoft.com/office/drawing/2014/main" id="{B2A8AC6D-36CB-4C5C-86BB-18944C7D6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67100"/>
            <a:ext cx="304800" cy="3048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cxnSp>
        <p:nvCxnSpPr>
          <p:cNvPr id="71689" name="直接箭头连接符 13">
            <a:extLst>
              <a:ext uri="{FF2B5EF4-FFF2-40B4-BE49-F238E27FC236}">
                <a16:creationId xmlns:a16="http://schemas.microsoft.com/office/drawing/2014/main" id="{9BF47B41-231F-418D-A82D-EE579E9264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02200" y="3263900"/>
            <a:ext cx="431800" cy="314325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0" name="直接箭头连接符 15">
            <a:extLst>
              <a:ext uri="{FF2B5EF4-FFF2-40B4-BE49-F238E27FC236}">
                <a16:creationId xmlns:a16="http://schemas.microsoft.com/office/drawing/2014/main" id="{A3B26D40-0F09-45CE-9363-1D445BC155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62513" y="4492625"/>
            <a:ext cx="700087" cy="460375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FDD0E5A-D52E-42CE-B827-7E664EF7DECA}"/>
              </a:ext>
            </a:extLst>
          </p:cNvPr>
          <p:cNvSpPr/>
          <p:nvPr/>
        </p:nvSpPr>
        <p:spPr bwMode="auto">
          <a:xfrm>
            <a:off x="914400" y="3886200"/>
            <a:ext cx="304800" cy="30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6A3A962-7F32-4D28-9BA4-BD819EEA313F}"/>
              </a:ext>
            </a:extLst>
          </p:cNvPr>
          <p:cNvSpPr/>
          <p:nvPr/>
        </p:nvSpPr>
        <p:spPr bwMode="auto">
          <a:xfrm>
            <a:off x="4021138" y="3903663"/>
            <a:ext cx="304800" cy="30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5">
            <a:extLst>
              <a:ext uri="{FF2B5EF4-FFF2-40B4-BE49-F238E27FC236}">
                <a16:creationId xmlns:a16="http://schemas.microsoft.com/office/drawing/2014/main" id="{B2801B55-3A87-4F0F-A54C-542F9AEC33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41715150-C288-4331-ADCA-07EAA358A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Cross Product </a:t>
            </a:r>
          </a:p>
        </p:txBody>
      </p:sp>
      <p:sp>
        <p:nvSpPr>
          <p:cNvPr id="72708" name="Rectangle 5">
            <a:extLst>
              <a:ext uri="{FF2B5EF4-FFF2-40B4-BE49-F238E27FC236}">
                <a16:creationId xmlns:a16="http://schemas.microsoft.com/office/drawing/2014/main" id="{EFCA25B8-7B8D-40E5-97D8-BACCCCD5DB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1828800"/>
            <a:ext cx="6007100" cy="4178300"/>
          </a:xfrm>
          <a:noFill/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cross product of two vectors says something about how perpendicular they are.  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Magnitude: 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 is smaller angle between the vectors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Cross product of any parallel vectors = zero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Cross product is maximum for perpendicular vectors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Cross products of Cartesian unit vectors: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2709" name="Object 10">
            <a:extLst>
              <a:ext uri="{FF2B5EF4-FFF2-40B4-BE49-F238E27FC236}">
                <a16:creationId xmlns:a16="http://schemas.microsoft.com/office/drawing/2014/main" id="{E3C7B0B5-2B01-4308-85CE-7916CF7F4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8088" y="2620963"/>
          <a:ext cx="2060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Equation" r:id="rId4" imgW="1371600" imgH="431800" progId="Equation.3">
                  <p:embed/>
                </p:oleObj>
              </mc:Choice>
              <mc:Fallback>
                <p:oleObj name="Equation" r:id="rId4" imgW="1371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620963"/>
                        <a:ext cx="2060575" cy="6477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509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31">
            <a:extLst>
              <a:ext uri="{FF2B5EF4-FFF2-40B4-BE49-F238E27FC236}">
                <a16:creationId xmlns:a16="http://schemas.microsoft.com/office/drawing/2014/main" id="{199C2292-B917-409F-9A50-70509EC9F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663" y="1117600"/>
          <a:ext cx="1558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Equation" r:id="rId6" imgW="634725" imgH="279279" progId="Equation.3">
                  <p:embed/>
                </p:oleObj>
              </mc:Choice>
              <mc:Fallback>
                <p:oleObj name="Equation" r:id="rId6" imgW="634725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1117600"/>
                        <a:ext cx="15589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1" name="Group 58">
            <a:extLst>
              <a:ext uri="{FF2B5EF4-FFF2-40B4-BE49-F238E27FC236}">
                <a16:creationId xmlns:a16="http://schemas.microsoft.com/office/drawing/2014/main" id="{A2C1D2A8-083E-4245-8CAE-2B193D7B5097}"/>
              </a:ext>
            </a:extLst>
          </p:cNvPr>
          <p:cNvGrpSpPr>
            <a:grpSpLocks/>
          </p:cNvGrpSpPr>
          <p:nvPr/>
        </p:nvGrpSpPr>
        <p:grpSpPr bwMode="auto">
          <a:xfrm>
            <a:off x="6729413" y="1122363"/>
            <a:ext cx="2019300" cy="1820862"/>
            <a:chOff x="3815" y="2131"/>
            <a:chExt cx="1272" cy="1147"/>
          </a:xfrm>
        </p:grpSpPr>
        <p:graphicFrame>
          <p:nvGraphicFramePr>
            <p:cNvPr id="72736" name="Object 6">
              <a:extLst>
                <a:ext uri="{FF2B5EF4-FFF2-40B4-BE49-F238E27FC236}">
                  <a16:creationId xmlns:a16="http://schemas.microsoft.com/office/drawing/2014/main" id="{CD3D2F92-DB60-497D-A092-30869F7D54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3" y="2745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7" name="Equation" r:id="rId8" imgW="152268" imgH="203024" progId="Equation.3">
                    <p:embed/>
                  </p:oleObj>
                </mc:Choice>
                <mc:Fallback>
                  <p:oleObj name="Equation" r:id="rId8" imgW="152268" imgH="20302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2745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7" name="Object 11">
              <a:extLst>
                <a:ext uri="{FF2B5EF4-FFF2-40B4-BE49-F238E27FC236}">
                  <a16:creationId xmlns:a16="http://schemas.microsoft.com/office/drawing/2014/main" id="{E4D8C378-2CA9-46E8-8FDF-22A3B94F5D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0" y="2205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8" name="Equation" r:id="rId10" imgW="152268" imgH="203024" progId="Equation.3">
                    <p:embed/>
                  </p:oleObj>
                </mc:Choice>
                <mc:Fallback>
                  <p:oleObj name="Equation" r:id="rId10" imgW="152268" imgH="2030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2205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8" name="Text Box 13">
              <a:extLst>
                <a:ext uri="{FF2B5EF4-FFF2-40B4-BE49-F238E27FC236}">
                  <a16:creationId xmlns:a16="http://schemas.microsoft.com/office/drawing/2014/main" id="{E1668456-B2A9-43B1-BA03-7F29497F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2712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i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72739" name="Group 18">
              <a:extLst>
                <a:ext uri="{FF2B5EF4-FFF2-40B4-BE49-F238E27FC236}">
                  <a16:creationId xmlns:a16="http://schemas.microsoft.com/office/drawing/2014/main" id="{E83F3BBE-3C1D-4110-8EDE-81F36D1D4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6" y="3008"/>
              <a:ext cx="931" cy="270"/>
              <a:chOff x="3420" y="3128"/>
              <a:chExt cx="931" cy="270"/>
            </a:xfrm>
          </p:grpSpPr>
          <p:grpSp>
            <p:nvGrpSpPr>
              <p:cNvPr id="72749" name="Group 19">
                <a:extLst>
                  <a:ext uri="{FF2B5EF4-FFF2-40B4-BE49-F238E27FC236}">
                    <a16:creationId xmlns:a16="http://schemas.microsoft.com/office/drawing/2014/main" id="{30210F98-F17A-46F6-A499-636B59F26E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0" y="3128"/>
                <a:ext cx="511" cy="198"/>
                <a:chOff x="3420" y="3128"/>
                <a:chExt cx="469" cy="180"/>
              </a:xfrm>
            </p:grpSpPr>
            <p:sp>
              <p:nvSpPr>
                <p:cNvPr id="72751" name="Line 20">
                  <a:extLst>
                    <a:ext uri="{FF2B5EF4-FFF2-40B4-BE49-F238E27FC236}">
                      <a16:creationId xmlns:a16="http://schemas.microsoft.com/office/drawing/2014/main" id="{0A6A4D46-9909-4604-860C-B60F55374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5" y="3194"/>
                  <a:ext cx="414" cy="114"/>
                </a:xfrm>
                <a:prstGeom prst="line">
                  <a:avLst/>
                </a:prstGeom>
                <a:noFill/>
                <a:ln w="57150">
                  <a:solidFill>
                    <a:srgbClr val="96969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2752" name="Group 21">
                  <a:extLst>
                    <a:ext uri="{FF2B5EF4-FFF2-40B4-BE49-F238E27FC236}">
                      <a16:creationId xmlns:a16="http://schemas.microsoft.com/office/drawing/2014/main" id="{5A94EB37-EB03-428F-A2D6-EA5DF8BCBD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0" y="3128"/>
                  <a:ext cx="122" cy="128"/>
                  <a:chOff x="3144" y="2936"/>
                  <a:chExt cx="122" cy="128"/>
                </a:xfrm>
              </p:grpSpPr>
              <p:sp>
                <p:nvSpPr>
                  <p:cNvPr id="72753" name="AutoShape 22">
                    <a:extLst>
                      <a:ext uri="{FF2B5EF4-FFF2-40B4-BE49-F238E27FC236}">
                        <a16:creationId xmlns:a16="http://schemas.microsoft.com/office/drawing/2014/main" id="{90741894-639F-4F3D-ABC9-5B56021CDE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44" y="2936"/>
                    <a:ext cx="122" cy="128"/>
                  </a:xfrm>
                  <a:custGeom>
                    <a:avLst/>
                    <a:gdLst>
                      <a:gd name="T0" fmla="*/ 61 w 21600"/>
                      <a:gd name="T1" fmla="*/ 0 h 21600"/>
                      <a:gd name="T2" fmla="*/ 18 w 21600"/>
                      <a:gd name="T3" fmla="*/ 19 h 21600"/>
                      <a:gd name="T4" fmla="*/ 0 w 21600"/>
                      <a:gd name="T5" fmla="*/ 64 h 21600"/>
                      <a:gd name="T6" fmla="*/ 18 w 21600"/>
                      <a:gd name="T7" fmla="*/ 109 h 21600"/>
                      <a:gd name="T8" fmla="*/ 61 w 21600"/>
                      <a:gd name="T9" fmla="*/ 128 h 21600"/>
                      <a:gd name="T10" fmla="*/ 104 w 21600"/>
                      <a:gd name="T11" fmla="*/ 109 h 21600"/>
                      <a:gd name="T12" fmla="*/ 122 w 21600"/>
                      <a:gd name="T13" fmla="*/ 64 h 21600"/>
                      <a:gd name="T14" fmla="*/ 104 w 21600"/>
                      <a:gd name="T15" fmla="*/ 19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3187 w 21600"/>
                      <a:gd name="T25" fmla="*/ 3206 h 21600"/>
                      <a:gd name="T26" fmla="*/ 18413 w 21600"/>
                      <a:gd name="T27" fmla="*/ 18394 h 216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5400" y="10800"/>
                        </a:moveTo>
                        <a:cubicBezTo>
                          <a:pt x="5400" y="13782"/>
                          <a:pt x="7818" y="16200"/>
                          <a:pt x="10800" y="16200"/>
                        </a:cubicBezTo>
                        <a:cubicBezTo>
                          <a:pt x="13782" y="16200"/>
                          <a:pt x="16200" y="13782"/>
                          <a:pt x="16200" y="10800"/>
                        </a:cubicBezTo>
                        <a:cubicBezTo>
                          <a:pt x="16200" y="7818"/>
                          <a:pt x="13782" y="5400"/>
                          <a:pt x="10800" y="5400"/>
                        </a:cubicBezTo>
                        <a:cubicBezTo>
                          <a:pt x="7818" y="5400"/>
                          <a:pt x="5400" y="7818"/>
                          <a:pt x="5400" y="108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algn="ctr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54" name="Oval 23">
                    <a:extLst>
                      <a:ext uri="{FF2B5EF4-FFF2-40B4-BE49-F238E27FC236}">
                        <a16:creationId xmlns:a16="http://schemas.microsoft.com/office/drawing/2014/main" id="{BFBEDD9F-81AF-4301-AFAE-8FB20CA2F8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77" y="2973"/>
                    <a:ext cx="56" cy="56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 algn="ctr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>
                      <a:lnSpc>
                        <a:spcPct val="90000"/>
                      </a:lnSpc>
                      <a:spcBef>
                        <a:spcPct val="20000"/>
                      </a:spcBef>
                      <a:buClr>
                        <a:srgbClr val="9999FF"/>
                      </a:buClr>
                      <a:buSzPct val="80000"/>
                      <a:buFont typeface="Wingdings" panose="05000000000000000000" pitchFamily="2" charset="2"/>
                      <a:buNone/>
                    </a:pPr>
                    <a:endParaRPr lang="zh-CN" altLang="en-US" sz="2400">
                      <a:solidFill>
                        <a:srgbClr val="DC0C3E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</p:grpSp>
          <p:graphicFrame>
            <p:nvGraphicFramePr>
              <p:cNvPr id="72750" name="Object 24">
                <a:extLst>
                  <a:ext uri="{FF2B5EF4-FFF2-40B4-BE49-F238E27FC236}">
                    <a16:creationId xmlns:a16="http://schemas.microsoft.com/office/drawing/2014/main" id="{C1D648E9-0637-4E48-A88E-F91782E965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19" y="3195"/>
              <a:ext cx="43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59" name="Equation" r:id="rId12" imgW="457002" imgH="215806" progId="Equation.3">
                      <p:embed/>
                    </p:oleObj>
                  </mc:Choice>
                  <mc:Fallback>
                    <p:oleObj name="Equation" r:id="rId12" imgW="457002" imgH="215806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9" y="3195"/>
                            <a:ext cx="432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740" name="Group 32">
              <a:extLst>
                <a:ext uri="{FF2B5EF4-FFF2-40B4-BE49-F238E27FC236}">
                  <a16:creationId xmlns:a16="http://schemas.microsoft.com/office/drawing/2014/main" id="{129F2305-B4E8-457D-BF00-30599BAE9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8" y="2131"/>
              <a:ext cx="590" cy="959"/>
              <a:chOff x="4593" y="2434"/>
              <a:chExt cx="590" cy="959"/>
            </a:xfrm>
          </p:grpSpPr>
          <p:sp>
            <p:nvSpPr>
              <p:cNvPr id="72747" name="Line 33">
                <a:extLst>
                  <a:ext uri="{FF2B5EF4-FFF2-40B4-BE49-F238E27FC236}">
                    <a16:creationId xmlns:a16="http://schemas.microsoft.com/office/drawing/2014/main" id="{C9FC565F-4060-4E6F-9D04-D67ABEB5B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3" y="2989"/>
                <a:ext cx="590" cy="39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48" name="Line 34">
                <a:extLst>
                  <a:ext uri="{FF2B5EF4-FFF2-40B4-BE49-F238E27FC236}">
                    <a16:creationId xmlns:a16="http://schemas.microsoft.com/office/drawing/2014/main" id="{89BFDE07-8A27-4FE5-B6D7-F52B785EA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4" y="2434"/>
                <a:ext cx="326" cy="95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2741" name="Group 35">
              <a:extLst>
                <a:ext uri="{FF2B5EF4-FFF2-40B4-BE49-F238E27FC236}">
                  <a16:creationId xmlns:a16="http://schemas.microsoft.com/office/drawing/2014/main" id="{826097B8-68C3-4B93-AEE8-0D4EB120B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5" y="2259"/>
              <a:ext cx="474" cy="890"/>
              <a:chOff x="3079" y="2379"/>
              <a:chExt cx="474" cy="890"/>
            </a:xfrm>
          </p:grpSpPr>
          <p:sp>
            <p:nvSpPr>
              <p:cNvPr id="72742" name="Line 36">
                <a:extLst>
                  <a:ext uri="{FF2B5EF4-FFF2-40B4-BE49-F238E27FC236}">
                    <a16:creationId xmlns:a16="http://schemas.microsoft.com/office/drawing/2014/main" id="{7021D396-88D9-41C4-9F1B-501A5E392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07" y="2614"/>
                <a:ext cx="381" cy="587"/>
              </a:xfrm>
              <a:prstGeom prst="line">
                <a:avLst/>
              </a:prstGeom>
              <a:noFill/>
              <a:ln w="57150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2743" name="Group 37">
                <a:extLst>
                  <a:ext uri="{FF2B5EF4-FFF2-40B4-BE49-F238E27FC236}">
                    <a16:creationId xmlns:a16="http://schemas.microsoft.com/office/drawing/2014/main" id="{2E0E89C2-EB3F-454D-87C7-78D3905E3A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0" y="3128"/>
                <a:ext cx="133" cy="141"/>
                <a:chOff x="3144" y="2936"/>
                <a:chExt cx="122" cy="128"/>
              </a:xfrm>
            </p:grpSpPr>
            <p:sp>
              <p:nvSpPr>
                <p:cNvPr id="72745" name="AutoShape 38">
                  <a:extLst>
                    <a:ext uri="{FF2B5EF4-FFF2-40B4-BE49-F238E27FC236}">
                      <a16:creationId xmlns:a16="http://schemas.microsoft.com/office/drawing/2014/main" id="{87AF5B95-A040-4D82-A3D4-66CB26436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4" y="2936"/>
                  <a:ext cx="122" cy="128"/>
                </a:xfrm>
                <a:custGeom>
                  <a:avLst/>
                  <a:gdLst>
                    <a:gd name="T0" fmla="*/ 61 w 21600"/>
                    <a:gd name="T1" fmla="*/ 0 h 21600"/>
                    <a:gd name="T2" fmla="*/ 18 w 21600"/>
                    <a:gd name="T3" fmla="*/ 19 h 21600"/>
                    <a:gd name="T4" fmla="*/ 0 w 21600"/>
                    <a:gd name="T5" fmla="*/ 64 h 21600"/>
                    <a:gd name="T6" fmla="*/ 18 w 21600"/>
                    <a:gd name="T7" fmla="*/ 109 h 21600"/>
                    <a:gd name="T8" fmla="*/ 61 w 21600"/>
                    <a:gd name="T9" fmla="*/ 128 h 21600"/>
                    <a:gd name="T10" fmla="*/ 104 w 21600"/>
                    <a:gd name="T11" fmla="*/ 109 h 21600"/>
                    <a:gd name="T12" fmla="*/ 122 w 21600"/>
                    <a:gd name="T13" fmla="*/ 64 h 21600"/>
                    <a:gd name="T14" fmla="*/ 104 w 21600"/>
                    <a:gd name="T15" fmla="*/ 19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87 w 21600"/>
                    <a:gd name="T25" fmla="*/ 3206 h 21600"/>
                    <a:gd name="T26" fmla="*/ 18413 w 21600"/>
                    <a:gd name="T27" fmla="*/ 18394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746" name="Oval 39">
                  <a:extLst>
                    <a:ext uri="{FF2B5EF4-FFF2-40B4-BE49-F238E27FC236}">
                      <a16:creationId xmlns:a16="http://schemas.microsoft.com/office/drawing/2014/main" id="{26E59C50-EC76-4983-B7FD-71F4D6768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7" y="2973"/>
                  <a:ext cx="56" cy="56"/>
                </a:xfrm>
                <a:prstGeom prst="ellipse">
                  <a:avLst/>
                </a:prstGeom>
                <a:solidFill>
                  <a:schemeClr val="bg2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rgbClr val="9999FF"/>
                    </a:buClr>
                    <a:buSzPct val="80000"/>
                    <a:buFont typeface="Wingdings" panose="05000000000000000000" pitchFamily="2" charset="2"/>
                    <a:buNone/>
                  </a:pPr>
                  <a:endParaRPr lang="zh-CN" altLang="en-US" sz="2400">
                    <a:solidFill>
                      <a:srgbClr val="DC0C3E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aphicFrame>
            <p:nvGraphicFramePr>
              <p:cNvPr id="72744" name="Object 40">
                <a:extLst>
                  <a:ext uri="{FF2B5EF4-FFF2-40B4-BE49-F238E27FC236}">
                    <a16:creationId xmlns:a16="http://schemas.microsoft.com/office/drawing/2014/main" id="{41C50FA9-056F-448D-88C1-9511E5E85B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9" y="2379"/>
              <a:ext cx="43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0" name="Equation" r:id="rId14" imgW="457002" imgH="215806" progId="Equation.3">
                      <p:embed/>
                    </p:oleObj>
                  </mc:Choice>
                  <mc:Fallback>
                    <p:oleObj name="Equation" r:id="rId14" imgW="457002" imgH="215806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9" y="2379"/>
                            <a:ext cx="432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2712" name="Object 59">
            <a:extLst>
              <a:ext uri="{FF2B5EF4-FFF2-40B4-BE49-F238E27FC236}">
                <a16:creationId xmlns:a16="http://schemas.microsoft.com/office/drawing/2014/main" id="{E668A3C6-5308-4FFA-A6A8-B809C63DC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5003800"/>
          <a:ext cx="30051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Equation" r:id="rId16" imgW="1803400" imgH="508000" progId="Equation.3">
                  <p:embed/>
                </p:oleObj>
              </mc:Choice>
              <mc:Fallback>
                <p:oleObj name="Equation" r:id="rId16" imgW="1803400" imgH="5080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5003800"/>
                        <a:ext cx="3005137" cy="8461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3" name="Group 60">
            <a:extLst>
              <a:ext uri="{FF2B5EF4-FFF2-40B4-BE49-F238E27FC236}">
                <a16:creationId xmlns:a16="http://schemas.microsoft.com/office/drawing/2014/main" id="{91BA7056-B382-408E-A850-D02E6FA8DA0C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3017838"/>
            <a:ext cx="1992312" cy="1611312"/>
            <a:chOff x="465" y="2477"/>
            <a:chExt cx="1521" cy="1319"/>
          </a:xfrm>
        </p:grpSpPr>
        <p:grpSp>
          <p:nvGrpSpPr>
            <p:cNvPr id="72723" name="Group 61">
              <a:extLst>
                <a:ext uri="{FF2B5EF4-FFF2-40B4-BE49-F238E27FC236}">
                  <a16:creationId xmlns:a16="http://schemas.microsoft.com/office/drawing/2014/main" id="{D1061263-A720-4E1B-AEB6-3589BB88E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" y="2477"/>
              <a:ext cx="1521" cy="1319"/>
              <a:chOff x="465" y="2477"/>
              <a:chExt cx="1521" cy="1319"/>
            </a:xfrm>
          </p:grpSpPr>
          <p:sp>
            <p:nvSpPr>
              <p:cNvPr id="72725" name="Line 62">
                <a:extLst>
                  <a:ext uri="{FF2B5EF4-FFF2-40B4-BE49-F238E27FC236}">
                    <a16:creationId xmlns:a16="http://schemas.microsoft.com/office/drawing/2014/main" id="{7D1E2E65-19E4-4CBF-8A39-E03678134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7" y="2556"/>
                <a:ext cx="0" cy="12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26" name="Line 63">
                <a:extLst>
                  <a:ext uri="{FF2B5EF4-FFF2-40B4-BE49-F238E27FC236}">
                    <a16:creationId xmlns:a16="http://schemas.microsoft.com/office/drawing/2014/main" id="{9ABAFFC4-AC6B-4BC6-B663-6FBB546A7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" y="3234"/>
                <a:ext cx="13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27" name="Text Box 64">
                <a:extLst>
                  <a:ext uri="{FF2B5EF4-FFF2-40B4-BE49-F238E27FC236}">
                    <a16:creationId xmlns:a16="http://schemas.microsoft.com/office/drawing/2014/main" id="{1E459B53-8186-4156-AD18-7306F20E8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" y="2477"/>
                <a:ext cx="218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72728" name="Text Box 65">
                <a:extLst>
                  <a:ext uri="{FF2B5EF4-FFF2-40B4-BE49-F238E27FC236}">
                    <a16:creationId xmlns:a16="http://schemas.microsoft.com/office/drawing/2014/main" id="{9DF936C8-0822-45F7-AB85-25B28C90A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8" y="3180"/>
                <a:ext cx="218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72729" name="Line 66">
                <a:extLst>
                  <a:ext uri="{FF2B5EF4-FFF2-40B4-BE49-F238E27FC236}">
                    <a16:creationId xmlns:a16="http://schemas.microsoft.com/office/drawing/2014/main" id="{2AB7E990-F907-46D5-85CB-D9A872D43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6" y="2808"/>
                <a:ext cx="1016" cy="896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30" name="Text Box 67">
                <a:extLst>
                  <a:ext uri="{FF2B5EF4-FFF2-40B4-BE49-F238E27FC236}">
                    <a16:creationId xmlns:a16="http://schemas.microsoft.com/office/drawing/2014/main" id="{88E2031E-24DC-42CF-A811-F473F50F0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" y="3477"/>
                <a:ext cx="208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72731" name="Line 68">
                <a:extLst>
                  <a:ext uri="{FF2B5EF4-FFF2-40B4-BE49-F238E27FC236}">
                    <a16:creationId xmlns:a16="http://schemas.microsoft.com/office/drawing/2014/main" id="{C38645F1-989D-41C1-825C-C7E2B3AE0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32"/>
                <a:ext cx="20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32" name="Line 69">
                <a:extLst>
                  <a:ext uri="{FF2B5EF4-FFF2-40B4-BE49-F238E27FC236}">
                    <a16:creationId xmlns:a16="http://schemas.microsoft.com/office/drawing/2014/main" id="{44A45A06-F24F-4483-85BC-A747B8DE8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0" y="3232"/>
                <a:ext cx="144" cy="12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33" name="Text Box 70">
                <a:extLst>
                  <a:ext uri="{FF2B5EF4-FFF2-40B4-BE49-F238E27FC236}">
                    <a16:creationId xmlns:a16="http://schemas.microsoft.com/office/drawing/2014/main" id="{4CE7DD9B-5CCD-4469-9B0E-EFCE56A3A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004"/>
                <a:ext cx="189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72734" name="Text Box 71">
                <a:extLst>
                  <a:ext uri="{FF2B5EF4-FFF2-40B4-BE49-F238E27FC236}">
                    <a16:creationId xmlns:a16="http://schemas.microsoft.com/office/drawing/2014/main" id="{66BD362C-EC41-48D0-9605-D4E90BBE3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0" y="2942"/>
                <a:ext cx="18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72735" name="Text Box 72">
                <a:extLst>
                  <a:ext uri="{FF2B5EF4-FFF2-40B4-BE49-F238E27FC236}">
                    <a16:creationId xmlns:a16="http://schemas.microsoft.com/office/drawing/2014/main" id="{ED0DCDE7-4235-4FCD-A525-7238F4707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3333"/>
                <a:ext cx="218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</p:grpSp>
        <p:sp>
          <p:nvSpPr>
            <p:cNvPr id="72724" name="Line 73">
              <a:extLst>
                <a:ext uri="{FF2B5EF4-FFF2-40B4-BE49-F238E27FC236}">
                  <a16:creationId xmlns:a16="http://schemas.microsoft.com/office/drawing/2014/main" id="{19C42F65-7D0F-4874-B5B9-61776D8D7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4" y="3048"/>
              <a:ext cx="0" cy="18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2714" name="Group 74">
            <a:extLst>
              <a:ext uri="{FF2B5EF4-FFF2-40B4-BE49-F238E27FC236}">
                <a16:creationId xmlns:a16="http://schemas.microsoft.com/office/drawing/2014/main" id="{88068FC5-E92E-4B69-A0E8-D7FCB95DA9D3}"/>
              </a:ext>
            </a:extLst>
          </p:cNvPr>
          <p:cNvGrpSpPr>
            <a:grpSpLocks/>
          </p:cNvGrpSpPr>
          <p:nvPr/>
        </p:nvGrpSpPr>
        <p:grpSpPr bwMode="auto">
          <a:xfrm>
            <a:off x="6556375" y="4772025"/>
            <a:ext cx="1574800" cy="1333500"/>
            <a:chOff x="1696" y="3384"/>
            <a:chExt cx="992" cy="840"/>
          </a:xfrm>
        </p:grpSpPr>
        <p:grpSp>
          <p:nvGrpSpPr>
            <p:cNvPr id="72715" name="Group 75">
              <a:extLst>
                <a:ext uri="{FF2B5EF4-FFF2-40B4-BE49-F238E27FC236}">
                  <a16:creationId xmlns:a16="http://schemas.microsoft.com/office/drawing/2014/main" id="{20AA6D62-6D74-4B18-BA04-132B31F39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" y="3387"/>
              <a:ext cx="778" cy="770"/>
              <a:chOff x="2346" y="3267"/>
              <a:chExt cx="778" cy="770"/>
            </a:xfrm>
          </p:grpSpPr>
          <p:sp>
            <p:nvSpPr>
              <p:cNvPr id="72717" name="Text Box 76">
                <a:extLst>
                  <a:ext uri="{FF2B5EF4-FFF2-40B4-BE49-F238E27FC236}">
                    <a16:creationId xmlns:a16="http://schemas.microsoft.com/office/drawing/2014/main" id="{BE8D8AB1-09F6-4A05-99B1-E9066302097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645" y="3267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1">
                    <a:solidFill>
                      <a:srgbClr val="DC0C3E"/>
                    </a:solidFill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72718" name="Text Box 77">
                <a:extLst>
                  <a:ext uri="{FF2B5EF4-FFF2-40B4-BE49-F238E27FC236}">
                    <a16:creationId xmlns:a16="http://schemas.microsoft.com/office/drawing/2014/main" id="{E654EAEE-D6F8-4397-A58F-21ECCA00A9C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901" y="369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1">
                    <a:solidFill>
                      <a:srgbClr val="DC0C3E"/>
                    </a:solidFill>
                    <a:ea typeface="宋体" panose="02010600030101010101" pitchFamily="2" charset="-122"/>
                  </a:rPr>
                  <a:t>k</a:t>
                </a:r>
              </a:p>
            </p:txBody>
          </p:sp>
          <p:sp>
            <p:nvSpPr>
              <p:cNvPr id="72719" name="Text Box 78">
                <a:extLst>
                  <a:ext uri="{FF2B5EF4-FFF2-40B4-BE49-F238E27FC236}">
                    <a16:creationId xmlns:a16="http://schemas.microsoft.com/office/drawing/2014/main" id="{6052214B-E1EF-4EE9-8A77-B6238F85064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46" y="3695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1">
                    <a:solidFill>
                      <a:srgbClr val="DC0C3E"/>
                    </a:solidFill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72720" name="Arc 79">
                <a:extLst>
                  <a:ext uri="{FF2B5EF4-FFF2-40B4-BE49-F238E27FC236}">
                    <a16:creationId xmlns:a16="http://schemas.microsoft.com/office/drawing/2014/main" id="{AA6E54C6-7CA2-429F-8960-0FBB25E4F5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2431" y="3438"/>
                <a:ext cx="214" cy="299"/>
              </a:xfrm>
              <a:custGeom>
                <a:avLst/>
                <a:gdLst>
                  <a:gd name="T0" fmla="*/ 0 w 21600"/>
                  <a:gd name="T1" fmla="*/ 0 h 21600"/>
                  <a:gd name="T2" fmla="*/ 214 w 21600"/>
                  <a:gd name="T3" fmla="*/ 299 h 21600"/>
                  <a:gd name="T4" fmla="*/ 0 w 21600"/>
                  <a:gd name="T5" fmla="*/ 299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21" name="Arc 80">
                <a:extLst>
                  <a:ext uri="{FF2B5EF4-FFF2-40B4-BE49-F238E27FC236}">
                    <a16:creationId xmlns:a16="http://schemas.microsoft.com/office/drawing/2014/main" id="{7538CD14-8D4F-4060-9F06-35D1B3F502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6568218" flipH="1">
                <a:off x="2816" y="3438"/>
                <a:ext cx="214" cy="299"/>
              </a:xfrm>
              <a:custGeom>
                <a:avLst/>
                <a:gdLst>
                  <a:gd name="T0" fmla="*/ 0 w 21600"/>
                  <a:gd name="T1" fmla="*/ 0 h 21600"/>
                  <a:gd name="T2" fmla="*/ 214 w 21600"/>
                  <a:gd name="T3" fmla="*/ 299 h 21600"/>
                  <a:gd name="T4" fmla="*/ 0 w 21600"/>
                  <a:gd name="T5" fmla="*/ 299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22" name="Arc 81">
                <a:extLst>
                  <a:ext uri="{FF2B5EF4-FFF2-40B4-BE49-F238E27FC236}">
                    <a16:creationId xmlns:a16="http://schemas.microsoft.com/office/drawing/2014/main" id="{9D4476FE-5E26-4B9B-A341-897DBCDA43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3820013" flipH="1">
                <a:off x="2602" y="3780"/>
                <a:ext cx="214" cy="300"/>
              </a:xfrm>
              <a:custGeom>
                <a:avLst/>
                <a:gdLst>
                  <a:gd name="T0" fmla="*/ 0 w 21600"/>
                  <a:gd name="T1" fmla="*/ 0 h 21600"/>
                  <a:gd name="T2" fmla="*/ 214 w 21600"/>
                  <a:gd name="T3" fmla="*/ 300 h 21600"/>
                  <a:gd name="T4" fmla="*/ 0 w 21600"/>
                  <a:gd name="T5" fmla="*/ 30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16" name="Rectangle 82">
              <a:extLst>
                <a:ext uri="{FF2B5EF4-FFF2-40B4-BE49-F238E27FC236}">
                  <a16:creationId xmlns:a16="http://schemas.microsoft.com/office/drawing/2014/main" id="{A35E797B-0F36-451C-BD2A-C44CD69F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3384"/>
              <a:ext cx="992" cy="8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9999FF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>
                <a:solidFill>
                  <a:srgbClr val="DC0C3E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5">
            <a:extLst>
              <a:ext uri="{FF2B5EF4-FFF2-40B4-BE49-F238E27FC236}">
                <a16:creationId xmlns:a16="http://schemas.microsoft.com/office/drawing/2014/main" id="{101BECAA-167D-4126-A72E-26B9939AC5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2E6BDC8E-CE79-4B27-B1C6-9109F05E6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Cross Product</a:t>
            </a:r>
          </a:p>
        </p:txBody>
      </p:sp>
      <p:sp>
        <p:nvSpPr>
          <p:cNvPr id="74756" name="Rectangle 5">
            <a:extLst>
              <a:ext uri="{FF2B5EF4-FFF2-40B4-BE49-F238E27FC236}">
                <a16:creationId xmlns:a16="http://schemas.microsoft.com/office/drawing/2014/main" id="{C4A1ACC2-4E5D-4050-8BC7-3000441BF8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Direction: C perpendicular to both A and B (right-hand rule)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Place A and B tail to tail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Right hand, not left hand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Four fingers are pointed along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the first vector</a:t>
            </a:r>
            <a:r>
              <a:rPr lang="en-US" altLang="zh-CN" sz="1800">
                <a:ea typeface="宋体" panose="02010600030101010101" pitchFamily="2" charset="-122"/>
              </a:rPr>
              <a:t> A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“sweep” from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first vector A into second vector B</a:t>
            </a:r>
            <a:r>
              <a:rPr lang="en-US" altLang="zh-CN" sz="1800">
                <a:ea typeface="宋体" panose="02010600030101010101" pitchFamily="2" charset="-122"/>
              </a:rPr>
              <a:t> through the smaller angle between them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Your outstretched thumb points the direction of C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First practice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  <p:pic>
        <p:nvPicPr>
          <p:cNvPr id="74757" name="Picture 33" descr="1102">
            <a:extLst>
              <a:ext uri="{FF2B5EF4-FFF2-40B4-BE49-F238E27FC236}">
                <a16:creationId xmlns:a16="http://schemas.microsoft.com/office/drawing/2014/main" id="{98F6FB38-CA8C-4A3A-B37B-28101394B335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4075" y="1458913"/>
            <a:ext cx="4278313" cy="2452687"/>
          </a:xfrm>
          <a:noFill/>
        </p:spPr>
      </p:pic>
      <p:graphicFrame>
        <p:nvGraphicFramePr>
          <p:cNvPr id="74758" name="Object 15">
            <a:extLst>
              <a:ext uri="{FF2B5EF4-FFF2-40B4-BE49-F238E27FC236}">
                <a16:creationId xmlns:a16="http://schemas.microsoft.com/office/drawing/2014/main" id="{818AB8E3-2DF8-4946-AF6C-980590795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138" y="5470525"/>
          <a:ext cx="1946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5" imgW="926698" imgH="215806" progId="Equation.3">
                  <p:embed/>
                </p:oleObj>
              </mc:Choice>
              <mc:Fallback>
                <p:oleObj name="Equation" r:id="rId5" imgW="926698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5470525"/>
                        <a:ext cx="1946275" cy="450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34">
            <a:extLst>
              <a:ext uri="{FF2B5EF4-FFF2-40B4-BE49-F238E27FC236}">
                <a16:creationId xmlns:a16="http://schemas.microsoft.com/office/drawing/2014/main" id="{EBAF1811-C041-49D1-BB02-7632B1F0DBE5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867275" y="3565525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7" imgW="926698" imgH="215806" progId="Equation.3">
                  <p:embed/>
                </p:oleObj>
              </mc:Choice>
              <mc:Fallback>
                <p:oleObj name="Equation" r:id="rId7" imgW="926698" imgH="21580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3565525"/>
                        <a:ext cx="1854200" cy="431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2245" name="Picture 37" descr="F03_20">
            <a:extLst>
              <a:ext uri="{FF2B5EF4-FFF2-40B4-BE49-F238E27FC236}">
                <a16:creationId xmlns:a16="http://schemas.microsoft.com/office/drawing/2014/main" id="{5942AA4F-EF95-42E4-BCC2-DF74CC741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3797300"/>
            <a:ext cx="11430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2246" name="Object 38">
            <a:extLst>
              <a:ext uri="{FF2B5EF4-FFF2-40B4-BE49-F238E27FC236}">
                <a16:creationId xmlns:a16="http://schemas.microsoft.com/office/drawing/2014/main" id="{E6E4DE8D-0393-4FD1-8D8C-4BFF2CB4D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0" y="4549775"/>
          <a:ext cx="1993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10" imgW="952087" imgH="203112" progId="Equation.3">
                  <p:embed/>
                </p:oleObj>
              </mc:Choice>
              <mc:Fallback>
                <p:oleObj name="Equation" r:id="rId10" imgW="952087" imgH="2031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549775"/>
                        <a:ext cx="1993900" cy="42545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50195"/>
                        </a:srgbClr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5">
            <a:extLst>
              <a:ext uri="{FF2B5EF4-FFF2-40B4-BE49-F238E27FC236}">
                <a16:creationId xmlns:a16="http://schemas.microsoft.com/office/drawing/2014/main" id="{D2B65D81-F55E-4545-A0C7-DD54AE51E7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0265129-0545-4CD6-8BA0-51DDB2472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 about Cross Product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B8E51A4-C352-4915-998E-12C35DC743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06500"/>
            <a:ext cx="4902200" cy="4648200"/>
          </a:xfrm>
          <a:noFill/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quantity ABsin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 is the area of the parallelogram formed by A and B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direction of C is perpendicular to the plane formed by A and B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Cross product is not commutative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distributive law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The derivative of cross product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obeys the chain rule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Calculate cross product</a:t>
            </a: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  <p:pic>
        <p:nvPicPr>
          <p:cNvPr id="76805" name="Picture 5" descr="1102">
            <a:extLst>
              <a:ext uri="{FF2B5EF4-FFF2-40B4-BE49-F238E27FC236}">
                <a16:creationId xmlns:a16="http://schemas.microsoft.com/office/drawing/2014/main" id="{1EEFB566-3C38-45AB-A5A2-9992D99F4933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1950" y="1103313"/>
            <a:ext cx="3702050" cy="2122487"/>
          </a:xfrm>
          <a:noFill/>
        </p:spPr>
      </p:pic>
      <p:graphicFrame>
        <p:nvGraphicFramePr>
          <p:cNvPr id="76806" name="Object 6">
            <a:extLst>
              <a:ext uri="{FF2B5EF4-FFF2-40B4-BE49-F238E27FC236}">
                <a16:creationId xmlns:a16="http://schemas.microsoft.com/office/drawing/2014/main" id="{8C27E0AE-8FF4-43B2-87E7-13185AD873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2650" y="4305300"/>
          <a:ext cx="36528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5" imgW="1739900" imgH="419100" progId="Equation.3">
                  <p:embed/>
                </p:oleObj>
              </mc:Choice>
              <mc:Fallback>
                <p:oleObj name="Equation" r:id="rId5" imgW="1739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4305300"/>
                        <a:ext cx="3652838" cy="87630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7058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>
            <a:extLst>
              <a:ext uri="{FF2B5EF4-FFF2-40B4-BE49-F238E27FC236}">
                <a16:creationId xmlns:a16="http://schemas.microsoft.com/office/drawing/2014/main" id="{41AE64B7-01E9-45C3-B849-E3CD89769638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457575" y="3670300"/>
          <a:ext cx="31543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7" imgW="1651000" imgH="241300" progId="Equation.3">
                  <p:embed/>
                </p:oleObj>
              </mc:Choice>
              <mc:Fallback>
                <p:oleObj name="Equation" r:id="rId7" imgW="1651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3670300"/>
                        <a:ext cx="3154363" cy="461963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215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9">
            <a:extLst>
              <a:ext uri="{FF2B5EF4-FFF2-40B4-BE49-F238E27FC236}">
                <a16:creationId xmlns:a16="http://schemas.microsoft.com/office/drawing/2014/main" id="{D6F254D0-71BA-419B-BDBA-A4A01DF7B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3025775"/>
          <a:ext cx="1993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9" imgW="952087" imgH="203112" progId="Equation.3">
                  <p:embed/>
                </p:oleObj>
              </mc:Choice>
              <mc:Fallback>
                <p:oleObj name="Equation" r:id="rId9" imgW="95208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025775"/>
                        <a:ext cx="1993900" cy="42545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1">
            <a:extLst>
              <a:ext uri="{FF2B5EF4-FFF2-40B4-BE49-F238E27FC236}">
                <a16:creationId xmlns:a16="http://schemas.microsoft.com/office/drawing/2014/main" id="{1C4BEC75-0B1E-4BA2-8F16-DA4D80C49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5514975"/>
          <a:ext cx="6769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11" imgW="3581400" imgH="266700" progId="Equation.3">
                  <p:embed/>
                </p:oleObj>
              </mc:Choice>
              <mc:Fallback>
                <p:oleObj name="Equation" r:id="rId11" imgW="3581400" imgH="266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514975"/>
                        <a:ext cx="6769100" cy="501650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392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>
            <a:extLst>
              <a:ext uri="{FF2B5EF4-FFF2-40B4-BE49-F238E27FC236}">
                <a16:creationId xmlns:a16="http://schemas.microsoft.com/office/drawing/2014/main" id="{FB0A511F-C244-496B-A6DE-573CE476FD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3432521-D2D9-443D-87DD-581A2CB6E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Derivation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D148F57-484F-4E8A-A87A-8A3B20901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20800"/>
            <a:ext cx="8521700" cy="4648200"/>
          </a:xfrm>
        </p:spPr>
        <p:txBody>
          <a:bodyPr/>
          <a:lstStyle/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How do we show that                                                                              ?</a:t>
            </a: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Start with</a:t>
            </a: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Then</a:t>
            </a: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But </a:t>
            </a: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So</a:t>
            </a:r>
          </a:p>
        </p:txBody>
      </p:sp>
      <p:graphicFrame>
        <p:nvGraphicFramePr>
          <p:cNvPr id="78853" name="Object 4">
            <a:extLst>
              <a:ext uri="{FF2B5EF4-FFF2-40B4-BE49-F238E27FC236}">
                <a16:creationId xmlns:a16="http://schemas.microsoft.com/office/drawing/2014/main" id="{83683D9F-CE41-40C4-B244-68C9A28FE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1765300"/>
          <a:ext cx="18732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4" imgW="1244600" imgH="558800" progId="Equation.3">
                  <p:embed/>
                </p:oleObj>
              </mc:Choice>
              <mc:Fallback>
                <p:oleObj name="Equation" r:id="rId4" imgW="12446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765300"/>
                        <a:ext cx="1873250" cy="841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5">
            <a:extLst>
              <a:ext uri="{FF2B5EF4-FFF2-40B4-BE49-F238E27FC236}">
                <a16:creationId xmlns:a16="http://schemas.microsoft.com/office/drawing/2014/main" id="{16CFE9AC-DD2B-4DC2-880E-E4E61ECF3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488" y="2692400"/>
          <a:ext cx="74326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6" imgW="4940300" imgH="558800" progId="Equation.3">
                  <p:embed/>
                </p:oleObj>
              </mc:Choice>
              <mc:Fallback>
                <p:oleObj name="Equation" r:id="rId6" imgW="49403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692400"/>
                        <a:ext cx="7432675" cy="841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6">
            <a:extLst>
              <a:ext uri="{FF2B5EF4-FFF2-40B4-BE49-F238E27FC236}">
                <a16:creationId xmlns:a16="http://schemas.microsoft.com/office/drawing/2014/main" id="{AE22318A-897A-41C0-904F-77A04C0AB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3708400"/>
          <a:ext cx="2689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8" imgW="1803400" imgH="508000" progId="Equation.3">
                  <p:embed/>
                </p:oleObj>
              </mc:Choice>
              <mc:Fallback>
                <p:oleObj name="Equation" r:id="rId8" imgW="18034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3708400"/>
                        <a:ext cx="2689225" cy="757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7">
            <a:extLst>
              <a:ext uri="{FF2B5EF4-FFF2-40B4-BE49-F238E27FC236}">
                <a16:creationId xmlns:a16="http://schemas.microsoft.com/office/drawing/2014/main" id="{333D15B3-911B-47E0-932F-72A78B198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713" y="4686300"/>
          <a:ext cx="46418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10" imgW="3086100" imgH="558800" progId="Equation.3">
                  <p:embed/>
                </p:oleObj>
              </mc:Choice>
              <mc:Fallback>
                <p:oleObj name="Equation" r:id="rId10" imgW="30861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686300"/>
                        <a:ext cx="464185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8">
            <a:extLst>
              <a:ext uri="{FF2B5EF4-FFF2-40B4-BE49-F238E27FC236}">
                <a16:creationId xmlns:a16="http://schemas.microsoft.com/office/drawing/2014/main" id="{07669EBA-8E85-493D-97BB-E097E5AEE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298575"/>
          <a:ext cx="5397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12" imgW="3581400" imgH="266700" progId="Equation.3">
                  <p:embed/>
                </p:oleObj>
              </mc:Choice>
              <mc:Fallback>
                <p:oleObj name="Equation" r:id="rId12" imgW="3581400" imgH="26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8575"/>
                        <a:ext cx="5397500" cy="4000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>
            <a:extLst>
              <a:ext uri="{FF2B5EF4-FFF2-40B4-BE49-F238E27FC236}">
                <a16:creationId xmlns:a16="http://schemas.microsoft.com/office/drawing/2014/main" id="{BFA20D38-EF1C-44BC-AA8A-E17810B20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375" y="866775"/>
            <a:ext cx="8572500" cy="586581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are vectors and </a:t>
            </a:r>
            <a:r>
              <a:rPr lang="en-US" altLang="zh-CN" i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is a scalar, then</a:t>
            </a:r>
          </a:p>
          <a:p>
            <a:pPr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= –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</a:p>
          <a:p>
            <a:pPr eaLnBrk="1" hangingPunct="1">
              <a:buFontTx/>
              <a:buAutoNum type="arabicPeriod"/>
            </a:pP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c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) x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i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 =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x (</a:t>
            </a:r>
            <a:r>
              <a:rPr lang="en-US" altLang="zh-CN" i="1">
                <a:ea typeface="宋体" panose="02010600030101010101" pitchFamily="2" charset="-122"/>
              </a:rPr>
              <a:t>c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eaLnBrk="1" hangingPunct="1">
              <a:buFontTx/>
              <a:buAutoNum type="arabicPeriod"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x (</a:t>
            </a:r>
            <a:r>
              <a:rPr lang="en-US" altLang="zh-CN" b="1">
                <a:ea typeface="宋体" panose="02010600030101010101" pitchFamily="2" charset="-122"/>
              </a:rPr>
              <a:t>b </a:t>
            </a:r>
            <a:r>
              <a:rPr lang="en-US" altLang="zh-CN">
                <a:ea typeface="宋体" panose="02010600030101010101" pitchFamily="2" charset="-122"/>
              </a:rPr>
              <a:t>+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) =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+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77966951-790A-4F43-B604-365FF6062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CROSS PRODUCT PROPERTIES</a:t>
            </a:r>
          </a:p>
        </p:txBody>
      </p:sp>
      <p:sp>
        <p:nvSpPr>
          <p:cNvPr id="80900" name="Text Box 5">
            <a:extLst>
              <a:ext uri="{FF2B5EF4-FFF2-40B4-BE49-F238E27FC236}">
                <a16:creationId xmlns:a16="http://schemas.microsoft.com/office/drawing/2014/main" id="{11F3E88B-8DD3-4C30-8C5A-C342C3BEF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457200"/>
            <a:ext cx="240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ea typeface="宋体" panose="02010600030101010101" pitchFamily="2" charset="-122"/>
              </a:rPr>
              <a:t>Theorem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E77E3B3-812B-4323-9830-6E3C1B9C3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Cartesian Coordinate System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0C3DAB91-066F-405E-8E36-EDF26EA635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1800"/>
              <a:t>Also called rectangular coordinate system</a:t>
            </a:r>
          </a:p>
          <a:p>
            <a:pPr marL="0" indent="0" eaLnBrk="1" hangingPunct="1"/>
            <a:r>
              <a:rPr lang="en-US" altLang="zh-CN" sz="1800" i="1"/>
              <a:t>x</a:t>
            </a:r>
            <a:r>
              <a:rPr lang="en-US" altLang="zh-CN" sz="1800"/>
              <a:t>- and </a:t>
            </a:r>
            <a:r>
              <a:rPr lang="en-US" altLang="zh-CN" sz="1800" i="1"/>
              <a:t>y</a:t>
            </a:r>
            <a:r>
              <a:rPr lang="en-US" altLang="zh-CN" sz="1800"/>
              <a:t>- axes intersect at the origin</a:t>
            </a:r>
          </a:p>
          <a:p>
            <a:pPr marL="0" indent="0" eaLnBrk="1" hangingPunct="1"/>
            <a:r>
              <a:rPr lang="en-US" altLang="zh-CN" sz="1800"/>
              <a:t>Points are labeled (</a:t>
            </a:r>
            <a:r>
              <a:rPr lang="en-US" altLang="zh-CN" sz="1800" i="1"/>
              <a:t>x</a:t>
            </a:r>
            <a:r>
              <a:rPr lang="en-US" altLang="zh-CN" sz="1800"/>
              <a:t>,</a:t>
            </a:r>
            <a:r>
              <a:rPr lang="en-US" altLang="zh-CN" sz="1800" i="1"/>
              <a:t>y</a:t>
            </a:r>
            <a:r>
              <a:rPr lang="en-US" altLang="zh-CN" sz="1800"/>
              <a:t>)</a:t>
            </a:r>
          </a:p>
          <a:p>
            <a:pPr marL="0" indent="0" eaLnBrk="1" hangingPunct="1"/>
            <a:endParaRPr lang="en-US" altLang="zh-CN" sz="2600"/>
          </a:p>
        </p:txBody>
      </p:sp>
      <p:pic>
        <p:nvPicPr>
          <p:cNvPr id="26628" name="Picture 6" descr="0301">
            <a:extLst>
              <a:ext uri="{FF2B5EF4-FFF2-40B4-BE49-F238E27FC236}">
                <a16:creationId xmlns:a16="http://schemas.microsoft.com/office/drawing/2014/main" id="{D4DFE180-03CE-42AB-A3F1-AC3FDF79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7850"/>
            <a:ext cx="4330700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37182D0-5387-4BEA-89BE-689E7A2CF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881063"/>
            <a:ext cx="8572500" cy="5865812"/>
          </a:xfrm>
        </p:spPr>
        <p:txBody>
          <a:bodyPr/>
          <a:lstStyle/>
          <a:p>
            <a:pPr eaLnBrk="1" hangingPunct="1">
              <a:buFontTx/>
              <a:buAutoNum type="arabicPeriod" startAt="4"/>
            </a:pP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+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 x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+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</a:p>
          <a:p>
            <a:pPr eaLnBrk="1" hangingPunct="1">
              <a:buFontTx/>
              <a:buAutoNum type="arabicPeriod" startAt="4"/>
            </a:pP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eriod" startAt="4"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a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) = (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</a:p>
          <a:p>
            <a:pPr eaLnBrk="1" hangingPunct="1">
              <a:buFontTx/>
              <a:buAutoNum type="arabicPeriod" startAt="4"/>
            </a:pP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buFontTx/>
              <a:buAutoNum type="arabicPeriod" startAt="4"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x (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) = (</a:t>
            </a:r>
            <a:r>
              <a:rPr lang="en-US" altLang="zh-CN" b="1">
                <a:ea typeface="宋体" panose="02010600030101010101" pitchFamily="2" charset="-122"/>
              </a:rPr>
              <a:t>a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– (</a:t>
            </a:r>
            <a:r>
              <a:rPr lang="en-US" altLang="zh-CN" b="1">
                <a:ea typeface="宋体" panose="02010600030101010101" pitchFamily="2" charset="-122"/>
              </a:rPr>
              <a:t>a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406ADBC-968A-439F-B7E3-EDE0E8B8C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CROSS PRODUCT PROPERTIES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68403FB6-EB05-43C3-BC26-2A9AE2F81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457200"/>
            <a:ext cx="240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ea typeface="宋体" panose="02010600030101010101" pitchFamily="2" charset="-122"/>
              </a:rPr>
              <a:t>Theorem 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6A5DE4B-EF4A-4AE6-8557-BF31CA38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SCALAR TRIPLE PRODUCT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19423AF-C3C8-40EC-A99B-0E3C852D5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088" y="877888"/>
            <a:ext cx="8572500" cy="5865812"/>
          </a:xfrm>
        </p:spPr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The product </a:t>
            </a:r>
            <a:r>
              <a:rPr lang="en-US" altLang="zh-CN" sz="3400" b="1">
                <a:ea typeface="宋体" panose="02010600030101010101" pitchFamily="2" charset="-122"/>
              </a:rPr>
              <a:t>a </a:t>
            </a:r>
            <a:r>
              <a:rPr lang="en-US" altLang="zh-CN" sz="34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400" b="1">
                <a:ea typeface="宋体" panose="02010600030101010101" pitchFamily="2" charset="-122"/>
              </a:rPr>
              <a:t> </a:t>
            </a:r>
            <a:r>
              <a:rPr lang="en-US" altLang="zh-CN" sz="3400">
                <a:ea typeface="宋体" panose="02010600030101010101" pitchFamily="2" charset="-122"/>
              </a:rPr>
              <a:t>(</a:t>
            </a:r>
            <a:r>
              <a:rPr lang="en-US" altLang="zh-CN" sz="3400" b="1">
                <a:ea typeface="宋体" panose="02010600030101010101" pitchFamily="2" charset="-122"/>
              </a:rPr>
              <a:t>b </a:t>
            </a:r>
            <a:r>
              <a:rPr lang="en-US" altLang="zh-CN" sz="3400"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3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400" b="1">
                <a:ea typeface="宋体" panose="02010600030101010101" pitchFamily="2" charset="-122"/>
              </a:rPr>
              <a:t>c</a:t>
            </a:r>
            <a:r>
              <a:rPr lang="en-US" altLang="zh-CN" sz="3400">
                <a:ea typeface="宋体" panose="02010600030101010101" pitchFamily="2" charset="-122"/>
              </a:rPr>
              <a:t>)</a:t>
            </a:r>
            <a:r>
              <a:rPr lang="en-US" altLang="zh-CN" sz="3400" b="1">
                <a:ea typeface="宋体" panose="02010600030101010101" pitchFamily="2" charset="-122"/>
              </a:rPr>
              <a:t> </a:t>
            </a:r>
            <a:r>
              <a:rPr lang="en-US" altLang="zh-CN" sz="3400">
                <a:ea typeface="宋体" panose="02010600030101010101" pitchFamily="2" charset="-122"/>
              </a:rPr>
              <a:t>that occurs </a:t>
            </a:r>
            <a:br>
              <a:rPr lang="en-US" altLang="zh-CN" sz="3400">
                <a:ea typeface="宋体" panose="02010600030101010101" pitchFamily="2" charset="-122"/>
              </a:rPr>
            </a:br>
            <a:r>
              <a:rPr lang="en-US" altLang="zh-CN" sz="3400">
                <a:ea typeface="宋体" panose="02010600030101010101" pitchFamily="2" charset="-122"/>
              </a:rPr>
              <a:t>in Property 5 is called the scalar triple product</a:t>
            </a:r>
            <a:r>
              <a:rPr lang="en-US" altLang="zh-CN" sz="3400" b="1">
                <a:ea typeface="宋体" panose="02010600030101010101" pitchFamily="2" charset="-122"/>
              </a:rPr>
              <a:t> </a:t>
            </a:r>
            <a:r>
              <a:rPr lang="en-US" altLang="zh-CN" sz="3400">
                <a:ea typeface="宋体" panose="02010600030101010101" pitchFamily="2" charset="-122"/>
              </a:rPr>
              <a:t>of the vectors </a:t>
            </a:r>
            <a:r>
              <a:rPr lang="en-US" altLang="zh-CN" sz="3400" b="1">
                <a:ea typeface="宋体" panose="02010600030101010101" pitchFamily="2" charset="-122"/>
              </a:rPr>
              <a:t>a</a:t>
            </a:r>
            <a:r>
              <a:rPr lang="en-US" altLang="zh-CN" sz="3400">
                <a:ea typeface="宋体" panose="02010600030101010101" pitchFamily="2" charset="-122"/>
              </a:rPr>
              <a:t>, </a:t>
            </a:r>
            <a:r>
              <a:rPr lang="en-US" altLang="zh-CN" sz="3400" b="1">
                <a:ea typeface="宋体" panose="02010600030101010101" pitchFamily="2" charset="-122"/>
              </a:rPr>
              <a:t>b</a:t>
            </a:r>
            <a:r>
              <a:rPr lang="en-US" altLang="zh-CN" sz="3400">
                <a:ea typeface="宋体" panose="02010600030101010101" pitchFamily="2" charset="-122"/>
              </a:rPr>
              <a:t>, and </a:t>
            </a:r>
            <a:r>
              <a:rPr lang="en-US" altLang="zh-CN" sz="3400" b="1">
                <a:ea typeface="宋体" panose="02010600030101010101" pitchFamily="2" charset="-122"/>
              </a:rPr>
              <a:t>c</a:t>
            </a:r>
            <a:r>
              <a:rPr lang="en-US" altLang="zh-CN" sz="340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DE97A4C6-C14D-4C1D-A071-919938130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375" y="866775"/>
            <a:ext cx="8572500" cy="586581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geometric significance of the scalar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triple product can be seen by considering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the parallelepiped determined by the vectors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3971" name="Rectangle 5">
            <a:extLst>
              <a:ext uri="{FF2B5EF4-FFF2-40B4-BE49-F238E27FC236}">
                <a16:creationId xmlns:a16="http://schemas.microsoft.com/office/drawing/2014/main" id="{E1E86D13-2710-4EE9-B774-E175F7B8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57600"/>
            <a:ext cx="5149850" cy="301942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F58D034A-99E8-4F96-8F60-5BC9F6830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SCALAR TRIPLE PRODUCTS</a:t>
            </a:r>
          </a:p>
        </p:txBody>
      </p:sp>
      <p:pic>
        <p:nvPicPr>
          <p:cNvPr id="83973" name="Picture 7" descr="120403">
            <a:extLst>
              <a:ext uri="{FF2B5EF4-FFF2-40B4-BE49-F238E27FC236}">
                <a16:creationId xmlns:a16="http://schemas.microsoft.com/office/drawing/2014/main" id="{39CCBAE7-F228-4260-A7C1-672726F9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25863"/>
            <a:ext cx="4916488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>
            <a:extLst>
              <a:ext uri="{FF2B5EF4-FFF2-40B4-BE49-F238E27FC236}">
                <a16:creationId xmlns:a16="http://schemas.microsoft.com/office/drawing/2014/main" id="{B89D8146-9817-490C-8B0B-37D9CDACB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847725"/>
            <a:ext cx="8572500" cy="5865813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The area of the base parallelogram 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is: 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			</a:t>
            </a:r>
            <a:r>
              <a:rPr lang="en-US" altLang="zh-CN" sz="3600" i="1">
                <a:ea typeface="宋体" panose="02010600030101010101" pitchFamily="2" charset="-122"/>
              </a:rPr>
              <a:t>A</a:t>
            </a:r>
            <a:r>
              <a:rPr lang="en-US" altLang="zh-CN" sz="3600">
                <a:ea typeface="宋体" panose="02010600030101010101" pitchFamily="2" charset="-122"/>
              </a:rPr>
              <a:t> = |</a:t>
            </a:r>
            <a:r>
              <a:rPr lang="en-US" altLang="zh-CN" sz="3600" b="1">
                <a:ea typeface="宋体" panose="02010600030101010101" pitchFamily="2" charset="-122"/>
              </a:rPr>
              <a:t>b</a:t>
            </a:r>
            <a:r>
              <a:rPr lang="en-US" altLang="zh-CN" sz="3600">
                <a:ea typeface="宋体" panose="02010600030101010101" pitchFamily="2" charset="-122"/>
              </a:rPr>
              <a:t> x </a:t>
            </a:r>
            <a:r>
              <a:rPr lang="en-US" altLang="zh-CN" sz="3600" b="1">
                <a:ea typeface="宋体" panose="02010600030101010101" pitchFamily="2" charset="-122"/>
              </a:rPr>
              <a:t>c</a:t>
            </a:r>
            <a:r>
              <a:rPr lang="en-US" altLang="zh-CN" sz="3600">
                <a:ea typeface="宋体" panose="02010600030101010101" pitchFamily="2" charset="-122"/>
              </a:rPr>
              <a:t>|</a:t>
            </a:r>
          </a:p>
        </p:txBody>
      </p:sp>
      <p:sp>
        <p:nvSpPr>
          <p:cNvPr id="84995" name="Rectangle 4">
            <a:extLst>
              <a:ext uri="{FF2B5EF4-FFF2-40B4-BE49-F238E27FC236}">
                <a16:creationId xmlns:a16="http://schemas.microsoft.com/office/drawing/2014/main" id="{AEC8DF93-6D98-4BD9-B90C-A4748B4D7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SCALAR TRIPLE PRODUCTS</a:t>
            </a:r>
          </a:p>
        </p:txBody>
      </p:sp>
      <p:sp>
        <p:nvSpPr>
          <p:cNvPr id="84996" name="Rectangle 7">
            <a:extLst>
              <a:ext uri="{FF2B5EF4-FFF2-40B4-BE49-F238E27FC236}">
                <a16:creationId xmlns:a16="http://schemas.microsoft.com/office/drawing/2014/main" id="{0E789E89-4736-4105-941F-F32BE3C51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57600"/>
            <a:ext cx="5149850" cy="301942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84997" name="Picture 8" descr="120403">
            <a:extLst>
              <a:ext uri="{FF2B5EF4-FFF2-40B4-BE49-F238E27FC236}">
                <a16:creationId xmlns:a16="http://schemas.microsoft.com/office/drawing/2014/main" id="{93B59130-A2FF-4FB0-BC87-01D6F02F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25863"/>
            <a:ext cx="4916488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3518AB0-02AB-49E3-919D-6B5E656D0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375" y="866775"/>
            <a:ext cx="8572500" cy="586581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l-GR" altLang="zh-CN" i="1">
                <a:cs typeface="Arial" panose="020B0604020202020204" pitchFamily="34" charset="0"/>
              </a:rPr>
              <a:t>θ</a:t>
            </a: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the angle between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then the height </a:t>
            </a:r>
            <a:r>
              <a:rPr lang="en-US" altLang="zh-CN" i="1">
                <a:ea typeface="宋体" panose="02010600030101010101" pitchFamily="2" charset="-122"/>
              </a:rPr>
              <a:t>h</a:t>
            </a:r>
            <a:r>
              <a:rPr lang="en-US" altLang="zh-CN">
                <a:ea typeface="宋体" panose="02010600030101010101" pitchFamily="2" charset="-122"/>
              </a:rPr>
              <a:t> of the parallelepiped is: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			</a:t>
            </a:r>
            <a:r>
              <a:rPr lang="en-US" altLang="zh-CN" i="1">
                <a:ea typeface="宋体" panose="02010600030101010101" pitchFamily="2" charset="-122"/>
              </a:rPr>
              <a:t>h</a:t>
            </a:r>
            <a:r>
              <a:rPr lang="en-US" altLang="zh-CN">
                <a:ea typeface="宋体" panose="02010600030101010101" pitchFamily="2" charset="-122"/>
              </a:rPr>
              <a:t> = |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||cos </a:t>
            </a:r>
            <a:r>
              <a:rPr lang="el-GR" altLang="zh-CN" i="1">
                <a:cs typeface="Arial" panose="020B0604020202020204" pitchFamily="34" charset="0"/>
              </a:rPr>
              <a:t>θ</a:t>
            </a:r>
            <a:r>
              <a:rPr lang="en-US" altLang="zh-CN">
                <a:ea typeface="宋体" panose="02010600030101010101" pitchFamily="2" charset="-122"/>
              </a:rPr>
              <a:t>|</a:t>
            </a:r>
          </a:p>
          <a:p>
            <a:pPr lvl="1" eaLnBrk="1" hangingPunct="1"/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/>
            <a:r>
              <a:rPr lang="el-GR" altLang="zh-CN" sz="2400"/>
              <a:t>We must use 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|cos </a:t>
            </a:r>
            <a:r>
              <a:rPr lang="el-GR" altLang="zh-CN" sz="2400" i="1">
                <a:cs typeface="Arial" panose="020B0604020202020204" pitchFamily="34" charset="0"/>
              </a:rPr>
              <a:t>θ</a:t>
            </a:r>
            <a:r>
              <a:rPr lang="en-US" altLang="zh-CN" sz="2400">
                <a:ea typeface="宋体" panose="02010600030101010101" pitchFamily="2" charset="-122"/>
              </a:rPr>
              <a:t>| </a:t>
            </a:r>
            <a:r>
              <a:rPr lang="el-GR" altLang="zh-CN" sz="2400"/>
              <a:t>instead 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l-GR" altLang="zh-CN" sz="2400"/>
              <a:t>of </a:t>
            </a:r>
            <a:r>
              <a:rPr lang="en-US" altLang="zh-CN" sz="2400">
                <a:ea typeface="宋体" panose="02010600030101010101" pitchFamily="2" charset="-122"/>
              </a:rPr>
              <a:t>cos </a:t>
            </a:r>
            <a:r>
              <a:rPr lang="el-GR" altLang="zh-CN" sz="2400" i="1">
                <a:cs typeface="Arial" panose="020B0604020202020204" pitchFamily="34" charset="0"/>
              </a:rPr>
              <a:t>θ</a:t>
            </a:r>
            <a:r>
              <a:rPr lang="el-GR" altLang="zh-CN" sz="2400"/>
              <a:t> in case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l-GR" altLang="zh-CN" sz="2400" i="1">
                <a:cs typeface="Arial" panose="020B0604020202020204" pitchFamily="34" charset="0"/>
              </a:rPr>
              <a:t>θ</a:t>
            </a:r>
            <a:r>
              <a:rPr lang="en-US" altLang="zh-CN" sz="2400">
                <a:ea typeface="宋体" panose="02010600030101010101" pitchFamily="2" charset="-122"/>
              </a:rPr>
              <a:t> &gt; </a:t>
            </a:r>
            <a:r>
              <a:rPr lang="el-GR" altLang="zh-CN" sz="2400" i="1">
                <a:cs typeface="Arial" panose="020B0604020202020204" pitchFamily="34" charset="0"/>
              </a:rPr>
              <a:t>π</a:t>
            </a:r>
            <a:r>
              <a:rPr lang="en-US" altLang="zh-CN" sz="2400">
                <a:ea typeface="宋体" panose="02010600030101010101" pitchFamily="2" charset="-122"/>
              </a:rPr>
              <a:t>/2</a:t>
            </a:r>
            <a:r>
              <a:rPr lang="el-GR" altLang="zh-CN" sz="2400"/>
              <a:t>.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B2BF411-1AB6-4853-80F3-B354F138C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SCALAR TRIPLE PRODUCTS</a:t>
            </a: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B418253E-196B-456E-A36B-84D4BDDA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57600"/>
            <a:ext cx="5149850" cy="301942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86021" name="Picture 7" descr="120403">
            <a:extLst>
              <a:ext uri="{FF2B5EF4-FFF2-40B4-BE49-F238E27FC236}">
                <a16:creationId xmlns:a16="http://schemas.microsoft.com/office/drawing/2014/main" id="{08DFECE8-D111-4160-B972-5A082DE7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25863"/>
            <a:ext cx="4916488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>
            <a:extLst>
              <a:ext uri="{FF2B5EF4-FFF2-40B4-BE49-F238E27FC236}">
                <a16:creationId xmlns:a16="http://schemas.microsoft.com/office/drawing/2014/main" id="{9C0DF426-9F0D-4EB1-89B8-F2D3C611B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877888"/>
            <a:ext cx="8572500" cy="58658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Hence, the volume of the parallelepiped is: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	</a:t>
            </a:r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i="1">
                <a:ea typeface="宋体" panose="02010600030101010101" pitchFamily="2" charset="-122"/>
              </a:rPr>
              <a:t>Ah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	   = |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||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||cos </a:t>
            </a:r>
            <a:r>
              <a:rPr lang="el-GR" altLang="zh-CN" i="1">
                <a:cs typeface="Arial" panose="020B0604020202020204" pitchFamily="34" charset="0"/>
              </a:rPr>
              <a:t>θ</a:t>
            </a: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| </a:t>
            </a:r>
            <a:b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			   = |</a:t>
            </a: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 x </a:t>
            </a:r>
            <a:r>
              <a:rPr lang="en-US" altLang="zh-CN" b="1"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)|</a:t>
            </a:r>
          </a:p>
          <a:p>
            <a:pPr algn="ctr" eaLnBrk="1" hangingPunct="1"/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l-GR" altLang="zh-CN"/>
              <a:t>Thus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l-GR" altLang="zh-CN"/>
              <a:t> we have proved the following formula.</a:t>
            </a:r>
          </a:p>
        </p:txBody>
      </p:sp>
      <p:sp>
        <p:nvSpPr>
          <p:cNvPr id="87043" name="Rectangle 4">
            <a:extLst>
              <a:ext uri="{FF2B5EF4-FFF2-40B4-BE49-F238E27FC236}">
                <a16:creationId xmlns:a16="http://schemas.microsoft.com/office/drawing/2014/main" id="{52D99B70-5546-4DB4-B6F4-8D36294A8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SCALAR TRIPLE PRODUCTS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50DB6220-61E5-4B36-8C8C-E12D04BBF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375" y="866775"/>
            <a:ext cx="8572500" cy="586581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volume of the parallelepiped determined by the vectors 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b="1">
                <a:ea typeface="宋体" panose="02010600030101010101" pitchFamily="2" charset="-122"/>
              </a:rPr>
              <a:t>c </a:t>
            </a:r>
            <a:r>
              <a:rPr lang="en-US" altLang="zh-CN">
                <a:ea typeface="宋体" panose="02010600030101010101" pitchFamily="2" charset="-122"/>
              </a:rPr>
              <a:t>is the magnitude of their scalar triple product: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i="1">
                <a:ea typeface="宋体" panose="02010600030101010101" pitchFamily="2" charset="-122"/>
              </a:rPr>
              <a:t>V</a:t>
            </a:r>
            <a:r>
              <a:rPr lang="en-US" altLang="zh-CN">
                <a:ea typeface="宋体" panose="02010600030101010101" pitchFamily="2" charset="-122"/>
              </a:rPr>
              <a:t> = |</a:t>
            </a:r>
            <a:r>
              <a:rPr lang="en-US" altLang="zh-CN" b="1"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·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b </a:t>
            </a:r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)|</a:t>
            </a:r>
          </a:p>
        </p:txBody>
      </p:sp>
      <p:sp>
        <p:nvSpPr>
          <p:cNvPr id="88067" name="Rectangle 4">
            <a:extLst>
              <a:ext uri="{FF2B5EF4-FFF2-40B4-BE49-F238E27FC236}">
                <a16:creationId xmlns:a16="http://schemas.microsoft.com/office/drawing/2014/main" id="{8581E7A2-FE0C-4DC1-9CB4-B73D4AB44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SCALAR TRIPLE PRODUCTS</a:t>
            </a:r>
          </a:p>
        </p:txBody>
      </p:sp>
      <p:sp>
        <p:nvSpPr>
          <p:cNvPr id="88068" name="Text Box 5">
            <a:extLst>
              <a:ext uri="{FF2B5EF4-FFF2-40B4-BE49-F238E27FC236}">
                <a16:creationId xmlns:a16="http://schemas.microsoft.com/office/drawing/2014/main" id="{0DC1A9BA-FA6B-4722-B26E-AD62B30A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457200"/>
            <a:ext cx="240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ea typeface="宋体" panose="02010600030101010101" pitchFamily="2" charset="-122"/>
              </a:rPr>
              <a:t>Formula 11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6F2AADD8-AE07-4ED1-811B-4F48CD06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Newton’s 2</a:t>
            </a:r>
            <a:r>
              <a:rPr lang="en-US" altLang="zh-CN" baseline="30000">
                <a:ea typeface="宋体" panose="02010600030101010101" pitchFamily="2" charset="-122"/>
              </a:rPr>
              <a:t>nd</a:t>
            </a:r>
            <a:r>
              <a:rPr lang="en-US" altLang="zh-CN">
                <a:ea typeface="宋体" panose="02010600030101010101" pitchFamily="2" charset="-122"/>
              </a:rPr>
              <a:t> Law</a:t>
            </a:r>
            <a:br>
              <a:rPr lang="en-US" altLang="zh-CN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2A0FEE-B03D-4642-BE0B-2B33D33D1922}"/>
              </a:ext>
            </a:extLst>
          </p:cNvPr>
          <p:cNvSpPr txBox="1"/>
          <p:nvPr/>
        </p:nvSpPr>
        <p:spPr>
          <a:xfrm>
            <a:off x="1828800" y="2057400"/>
            <a:ext cx="5545138" cy="193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00" dirty="0" err="1"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00" dirty="0" err="1">
                <a:latin typeface="+mj-lt"/>
                <a:cs typeface="Times New Roman" panose="02020603050405020304" pitchFamily="18" charset="0"/>
              </a:rPr>
              <a:t>x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sz="4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00" dirty="0" err="1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x</a:t>
            </a:r>
            <a:r>
              <a:rPr lang="en-US" altLang="zh-CN" sz="4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4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t =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4">
            <a:extLst>
              <a:ext uri="{FF2B5EF4-FFF2-40B4-BE49-F238E27FC236}">
                <a16:creationId xmlns:a16="http://schemas.microsoft.com/office/drawing/2014/main" id="{D27D9B32-1103-41D8-A459-BA133F708C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90115" name="Rectangle 6">
            <a:extLst>
              <a:ext uri="{FF2B5EF4-FFF2-40B4-BE49-F238E27FC236}">
                <a16:creationId xmlns:a16="http://schemas.microsoft.com/office/drawing/2014/main" id="{C03B0937-1E10-4E18-841B-FFC30748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1114425"/>
            <a:ext cx="53054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Char char="q"/>
              <a:defRPr sz="32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66"/>
                </a:solidFill>
                <a:ea typeface="宋体" panose="02010600030101010101" pitchFamily="2" charset="-122"/>
              </a:rPr>
              <a:t>The torque is the cross product of a force vector with the position vector to its point of application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66"/>
                </a:solidFill>
                <a:ea typeface="宋体" panose="02010600030101010101" pitchFamily="2" charset="-122"/>
              </a:rPr>
              <a:t>The torque vector is perpendicular to the plane formed by the position vector and the force vector (e.g., imagine drawing them tail-to-tail)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66"/>
                </a:solidFill>
                <a:ea typeface="宋体" panose="02010600030101010101" pitchFamily="2" charset="-122"/>
              </a:rPr>
              <a:t>Right Hand Rule: curl fingers from r to F, thumb points along torque.</a:t>
            </a:r>
            <a:r>
              <a:rPr lang="en-US" altLang="zh-CN" sz="2800" b="1">
                <a:solidFill>
                  <a:srgbClr val="000066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B53F28E6-E43A-45CD-AC32-352312E99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279400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cs typeface="Tahoma" panose="020B0604030504040204" pitchFamily="34" charset="0"/>
              </a:rPr>
              <a:t>Torque as a Cross Product</a:t>
            </a:r>
          </a:p>
        </p:txBody>
      </p:sp>
      <p:graphicFrame>
        <p:nvGraphicFramePr>
          <p:cNvPr id="90117" name="Object 3">
            <a:extLst>
              <a:ext uri="{FF2B5EF4-FFF2-40B4-BE49-F238E27FC236}">
                <a16:creationId xmlns:a16="http://schemas.microsoft.com/office/drawing/2014/main" id="{14DB6930-9651-4D3A-B1F6-453E32E7D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1247775"/>
          <a:ext cx="17716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4" imgW="609336" imgH="266584" progId="Equation.3">
                  <p:embed/>
                </p:oleObj>
              </mc:Choice>
              <mc:Fallback>
                <p:oleObj name="Equation" r:id="rId4" imgW="609336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247775"/>
                        <a:ext cx="1771650" cy="646113"/>
                      </a:xfrm>
                      <a:prstGeom prst="rect">
                        <a:avLst/>
                      </a:prstGeom>
                      <a:solidFill>
                        <a:srgbClr val="FFFF66">
                          <a:alpha val="3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5">
            <a:extLst>
              <a:ext uri="{FF2B5EF4-FFF2-40B4-BE49-F238E27FC236}">
                <a16:creationId xmlns:a16="http://schemas.microsoft.com/office/drawing/2014/main" id="{08C94AC8-F1BD-4FF6-938E-3B44ECD01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25" y="2000250"/>
          <a:ext cx="27590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Equation" r:id="rId6" imgW="1739900" imgH="254000" progId="Equation.3">
                  <p:embed/>
                </p:oleObj>
              </mc:Choice>
              <mc:Fallback>
                <p:oleObj name="Equation" r:id="rId6" imgW="17399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000250"/>
                        <a:ext cx="2759075" cy="439738"/>
                      </a:xfrm>
                      <a:prstGeom prst="rect">
                        <a:avLst/>
                      </a:prstGeom>
                      <a:solidFill>
                        <a:srgbClr val="FFFF66">
                          <a:alpha val="3215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19" name="Group 7">
            <a:extLst>
              <a:ext uri="{FF2B5EF4-FFF2-40B4-BE49-F238E27FC236}">
                <a16:creationId xmlns:a16="http://schemas.microsoft.com/office/drawing/2014/main" id="{B9D9C946-1EE7-4E13-BF1F-B8CC89C4F6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700" y="2027238"/>
            <a:ext cx="3111500" cy="3975100"/>
            <a:chOff x="152" y="443"/>
            <a:chExt cx="2470" cy="3156"/>
          </a:xfrm>
        </p:grpSpPr>
        <p:pic>
          <p:nvPicPr>
            <p:cNvPr id="90123" name="Picture 8" descr="1101">
              <a:extLst>
                <a:ext uri="{FF2B5EF4-FFF2-40B4-BE49-F238E27FC236}">
                  <a16:creationId xmlns:a16="http://schemas.microsoft.com/office/drawing/2014/main" id="{077CBCBA-8DC4-4C2E-9359-24A5C59C8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" y="443"/>
              <a:ext cx="2470" cy="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4" name="Line 9">
              <a:extLst>
                <a:ext uri="{FF2B5EF4-FFF2-40B4-BE49-F238E27FC236}">
                  <a16:creationId xmlns:a16="http://schemas.microsoft.com/office/drawing/2014/main" id="{0EDD139F-E11A-49C9-8F99-3C9DD2EA1D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38" y="2122"/>
              <a:ext cx="828" cy="486"/>
            </a:xfrm>
            <a:prstGeom prst="line">
              <a:avLst/>
            </a:prstGeom>
            <a:noFill/>
            <a:ln w="38100">
              <a:solidFill>
                <a:srgbClr val="6699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0120" name="Object 10">
            <a:extLst>
              <a:ext uri="{FF2B5EF4-FFF2-40B4-BE49-F238E27FC236}">
                <a16:creationId xmlns:a16="http://schemas.microsoft.com/office/drawing/2014/main" id="{09E91C08-8EC3-499C-A8B3-DCBAE8C81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7225" y="4638675"/>
          <a:ext cx="38719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Equation" r:id="rId9" imgW="2222500" imgH="355600" progId="Equation.3">
                  <p:embed/>
                </p:oleObj>
              </mc:Choice>
              <mc:Fallback>
                <p:oleObj name="Equation" r:id="rId9" imgW="22225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4638675"/>
                        <a:ext cx="3871913" cy="642938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392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Text Box 11">
            <a:extLst>
              <a:ext uri="{FF2B5EF4-FFF2-40B4-BE49-F238E27FC236}">
                <a16:creationId xmlns:a16="http://schemas.microsoft.com/office/drawing/2014/main" id="{2F3397E2-AB40-49B2-BC5A-62204BF0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425" y="4184650"/>
            <a:ext cx="249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200" b="1">
                <a:solidFill>
                  <a:srgbClr val="CC00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Superposition</a:t>
            </a:r>
            <a:r>
              <a:rPr lang="en-US" altLang="zh-CN" sz="2400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90122" name="Rectangle 12">
            <a:extLst>
              <a:ext uri="{FF2B5EF4-FFF2-40B4-BE49-F238E27FC236}">
                <a16:creationId xmlns:a16="http://schemas.microsoft.com/office/drawing/2014/main" id="{51F6B365-7296-4129-B5DB-28E7A9B96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54625"/>
            <a:ext cx="51784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Char char="q"/>
              <a:defRPr sz="32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000066"/>
                </a:solidFill>
                <a:ea typeface="宋体" panose="02010600030101010101" pitchFamily="2" charset="-122"/>
              </a:rPr>
              <a:t>Can have multiple forces applied at multiple points.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000066"/>
                </a:solidFill>
                <a:ea typeface="宋体" panose="02010600030101010101" pitchFamily="2" charset="-122"/>
              </a:rPr>
              <a:t>Direction of </a:t>
            </a:r>
            <a:r>
              <a:rPr lang="en-US" altLang="zh-CN" sz="1800" b="1">
                <a:solidFill>
                  <a:srgbClr val="000066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t</a:t>
            </a:r>
            <a:r>
              <a:rPr lang="en-US" altLang="zh-CN" sz="1800" b="1" baseline="-25000">
                <a:solidFill>
                  <a:srgbClr val="000066"/>
                </a:solidFill>
                <a:ea typeface="宋体" panose="02010600030101010101" pitchFamily="2" charset="-122"/>
              </a:rPr>
              <a:t>net</a:t>
            </a:r>
            <a:r>
              <a:rPr lang="en-US" altLang="zh-CN" sz="1800" baseline="-25000">
                <a:solidFill>
                  <a:srgbClr val="00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rgbClr val="000066"/>
                </a:solidFill>
                <a:ea typeface="宋体" panose="02010600030101010101" pitchFamily="2" charset="-122"/>
              </a:rPr>
              <a:t>is angular acceleration axis</a:t>
            </a:r>
          </a:p>
        </p:txBody>
      </p:sp>
    </p:spTree>
  </p:cSld>
  <p:clrMapOvr>
    <a:masterClrMapping/>
  </p:clrMapOvr>
  <p:transition>
    <p:cover dir="l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6">
            <a:extLst>
              <a:ext uri="{FF2B5EF4-FFF2-40B4-BE49-F238E27FC236}">
                <a16:creationId xmlns:a16="http://schemas.microsoft.com/office/drawing/2014/main" id="{033582CE-B8D3-4B23-A6B8-DC49D50A1B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0B862AC-8AEB-4731-A45E-498B63663FF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82600" y="3429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  <a:cs typeface="Tahoma" panose="020B0604030504040204" pitchFamily="34" charset="0"/>
              </a:rPr>
              <a:t>Calculating Cross Products</a:t>
            </a:r>
          </a:p>
        </p:txBody>
      </p:sp>
      <p:graphicFrame>
        <p:nvGraphicFramePr>
          <p:cNvPr id="92164" name="Object 30">
            <a:extLst>
              <a:ext uri="{FF2B5EF4-FFF2-40B4-BE49-F238E27FC236}">
                <a16:creationId xmlns:a16="http://schemas.microsoft.com/office/drawing/2014/main" id="{42E12B6C-2A4B-4B12-9206-4EF05111A76E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133600" y="3919538"/>
          <a:ext cx="40243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Equation" r:id="rId4" imgW="2057400" imgH="241300" progId="Equation.3">
                  <p:embed/>
                </p:oleObj>
              </mc:Choice>
              <mc:Fallback>
                <p:oleObj name="Equation" r:id="rId4" imgW="20574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19538"/>
                        <a:ext cx="4024313" cy="471487"/>
                      </a:xfrm>
                      <a:prstGeom prst="rect">
                        <a:avLst/>
                      </a:prstGeom>
                      <a:solidFill>
                        <a:srgbClr val="FFFF66">
                          <a:alpha val="4392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2">
            <a:extLst>
              <a:ext uri="{FF2B5EF4-FFF2-40B4-BE49-F238E27FC236}">
                <a16:creationId xmlns:a16="http://schemas.microsoft.com/office/drawing/2014/main" id="{38F63BA7-0DA3-432B-A297-2C55E25AF58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517650" y="131445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name="Equation" r:id="rId6" imgW="368140" imgH="203112" progId="Equation.3">
                  <p:embed/>
                </p:oleObj>
              </mc:Choice>
              <mc:Fallback>
                <p:oleObj name="Equation" r:id="rId6" imgW="368140" imgH="20311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31445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>
                                <a:alpha val="4392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Text Box 8">
            <a:extLst>
              <a:ext uri="{FF2B5EF4-FFF2-40B4-BE49-F238E27FC236}">
                <a16:creationId xmlns:a16="http://schemas.microsoft.com/office/drawing/2014/main" id="{B01FB390-4AE4-404D-B6BD-ADFB2FCC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897063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92167" name="Line 9">
            <a:extLst>
              <a:ext uri="{FF2B5EF4-FFF2-40B4-BE49-F238E27FC236}">
                <a16:creationId xmlns:a16="http://schemas.microsoft.com/office/drawing/2014/main" id="{25FA610F-CC0E-49FB-B965-A0AA91B7C9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325" y="3343275"/>
            <a:ext cx="831215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168" name="Group 10">
            <a:extLst>
              <a:ext uri="{FF2B5EF4-FFF2-40B4-BE49-F238E27FC236}">
                <a16:creationId xmlns:a16="http://schemas.microsoft.com/office/drawing/2014/main" id="{D33EB615-931C-4A8B-913F-7D833633E0B1}"/>
              </a:ext>
            </a:extLst>
          </p:cNvPr>
          <p:cNvGrpSpPr>
            <a:grpSpLocks/>
          </p:cNvGrpSpPr>
          <p:nvPr/>
        </p:nvGrpSpPr>
        <p:grpSpPr bwMode="auto">
          <a:xfrm>
            <a:off x="7058025" y="1924050"/>
            <a:ext cx="1574800" cy="1333500"/>
            <a:chOff x="4672" y="1894"/>
            <a:chExt cx="992" cy="840"/>
          </a:xfrm>
        </p:grpSpPr>
        <p:sp>
          <p:nvSpPr>
            <p:cNvPr id="92176" name="Rectangle 11">
              <a:extLst>
                <a:ext uri="{FF2B5EF4-FFF2-40B4-BE49-F238E27FC236}">
                  <a16:creationId xmlns:a16="http://schemas.microsoft.com/office/drawing/2014/main" id="{C92076B2-839B-4D7F-9433-E26E7DD92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1894"/>
              <a:ext cx="992" cy="8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9999FF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>
                <a:solidFill>
                  <a:srgbClr val="DC0C3E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177" name="Group 12">
              <a:extLst>
                <a:ext uri="{FF2B5EF4-FFF2-40B4-BE49-F238E27FC236}">
                  <a16:creationId xmlns:a16="http://schemas.microsoft.com/office/drawing/2014/main" id="{F58027D1-C0B0-4CA7-A63B-69697DB91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4" y="1897"/>
              <a:ext cx="778" cy="770"/>
              <a:chOff x="2346" y="3267"/>
              <a:chExt cx="778" cy="770"/>
            </a:xfrm>
          </p:grpSpPr>
          <p:sp>
            <p:nvSpPr>
              <p:cNvPr id="92178" name="Text Box 13">
                <a:extLst>
                  <a:ext uri="{FF2B5EF4-FFF2-40B4-BE49-F238E27FC236}">
                    <a16:creationId xmlns:a16="http://schemas.microsoft.com/office/drawing/2014/main" id="{4F5B8FD9-D341-4C55-9122-D46E26DCB12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645" y="3267"/>
                <a:ext cx="169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1">
                    <a:solidFill>
                      <a:srgbClr val="DC0C3E"/>
                    </a:solidFill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92179" name="Text Box 14">
                <a:extLst>
                  <a:ext uri="{FF2B5EF4-FFF2-40B4-BE49-F238E27FC236}">
                    <a16:creationId xmlns:a16="http://schemas.microsoft.com/office/drawing/2014/main" id="{88BEE3E5-D790-4D42-9DF7-5EFF7D90760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901" y="3695"/>
                <a:ext cx="22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1">
                    <a:solidFill>
                      <a:srgbClr val="DC0C3E"/>
                    </a:solidFill>
                    <a:ea typeface="宋体" panose="02010600030101010101" pitchFamily="2" charset="-122"/>
                  </a:rPr>
                  <a:t>k</a:t>
                </a:r>
              </a:p>
            </p:txBody>
          </p:sp>
          <p:sp>
            <p:nvSpPr>
              <p:cNvPr id="92180" name="Text Box 15">
                <a:extLst>
                  <a:ext uri="{FF2B5EF4-FFF2-40B4-BE49-F238E27FC236}">
                    <a16:creationId xmlns:a16="http://schemas.microsoft.com/office/drawing/2014/main" id="{6BA2F8E5-9536-45C9-A691-D87CB2B6AAB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46" y="3695"/>
                <a:ext cx="169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1">
                    <a:solidFill>
                      <a:srgbClr val="DC0C3E"/>
                    </a:solidFill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92181" name="Arc 16">
                <a:extLst>
                  <a:ext uri="{FF2B5EF4-FFF2-40B4-BE49-F238E27FC236}">
                    <a16:creationId xmlns:a16="http://schemas.microsoft.com/office/drawing/2014/main" id="{C2550214-1A8D-449E-88F4-A5F8949EE5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2431" y="3438"/>
                <a:ext cx="214" cy="299"/>
              </a:xfrm>
              <a:custGeom>
                <a:avLst/>
                <a:gdLst>
                  <a:gd name="T0" fmla="*/ 0 w 21600"/>
                  <a:gd name="T1" fmla="*/ 0 h 21600"/>
                  <a:gd name="T2" fmla="*/ 214 w 21600"/>
                  <a:gd name="T3" fmla="*/ 299 h 21600"/>
                  <a:gd name="T4" fmla="*/ 0 w 21600"/>
                  <a:gd name="T5" fmla="*/ 299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82" name="Arc 17">
                <a:extLst>
                  <a:ext uri="{FF2B5EF4-FFF2-40B4-BE49-F238E27FC236}">
                    <a16:creationId xmlns:a16="http://schemas.microsoft.com/office/drawing/2014/main" id="{03341102-56CC-4964-B919-77309C03AC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6568218" flipH="1">
                <a:off x="2816" y="3438"/>
                <a:ext cx="214" cy="299"/>
              </a:xfrm>
              <a:custGeom>
                <a:avLst/>
                <a:gdLst>
                  <a:gd name="T0" fmla="*/ 0 w 21600"/>
                  <a:gd name="T1" fmla="*/ 0 h 21600"/>
                  <a:gd name="T2" fmla="*/ 214 w 21600"/>
                  <a:gd name="T3" fmla="*/ 299 h 21600"/>
                  <a:gd name="T4" fmla="*/ 0 w 21600"/>
                  <a:gd name="T5" fmla="*/ 299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83" name="Arc 18">
                <a:extLst>
                  <a:ext uri="{FF2B5EF4-FFF2-40B4-BE49-F238E27FC236}">
                    <a16:creationId xmlns:a16="http://schemas.microsoft.com/office/drawing/2014/main" id="{77DE9C52-5DF1-41C3-91EF-C574DBBE91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3820013" flipH="1">
                <a:off x="2602" y="3780"/>
                <a:ext cx="214" cy="300"/>
              </a:xfrm>
              <a:custGeom>
                <a:avLst/>
                <a:gdLst>
                  <a:gd name="T0" fmla="*/ 0 w 21600"/>
                  <a:gd name="T1" fmla="*/ 0 h 21600"/>
                  <a:gd name="T2" fmla="*/ 214 w 21600"/>
                  <a:gd name="T3" fmla="*/ 300 h 21600"/>
                  <a:gd name="T4" fmla="*/ 0 w 21600"/>
                  <a:gd name="T5" fmla="*/ 30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2169" name="Object 38">
            <a:extLst>
              <a:ext uri="{FF2B5EF4-FFF2-40B4-BE49-F238E27FC236}">
                <a16:creationId xmlns:a16="http://schemas.microsoft.com/office/drawing/2014/main" id="{46300C5D-92E7-4E26-9A4A-692F43125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1327150"/>
          <a:ext cx="3394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name="Equation" r:id="rId8" imgW="1790700" imgH="241300" progId="Equation.3">
                  <p:embed/>
                </p:oleObj>
              </mc:Choice>
              <mc:Fallback>
                <p:oleObj name="Equation" r:id="rId8" imgW="1790700" imgH="2413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1327150"/>
                        <a:ext cx="3394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>
                                <a:alpha val="4392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39">
            <a:extLst>
              <a:ext uri="{FF2B5EF4-FFF2-40B4-BE49-F238E27FC236}">
                <a16:creationId xmlns:a16="http://schemas.microsoft.com/office/drawing/2014/main" id="{D589BC44-1477-4A79-A590-84E56ADD2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1889125"/>
          <a:ext cx="4621213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Equation" r:id="rId10" imgW="2438400" imgH="762000" progId="Equation.3">
                  <p:embed/>
                </p:oleObj>
              </mc:Choice>
              <mc:Fallback>
                <p:oleObj name="Equation" r:id="rId10" imgW="2438400" imgH="762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889125"/>
                        <a:ext cx="4621213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>
                                <a:alpha val="4392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Text Box 40">
            <a:extLst>
              <a:ext uri="{FF2B5EF4-FFF2-40B4-BE49-F238E27FC236}">
                <a16:creationId xmlns:a16="http://schemas.microsoft.com/office/drawing/2014/main" id="{440F14E5-3177-41C7-A4B4-823503097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370263"/>
            <a:ext cx="723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Calculate torque given a force and its location</a:t>
            </a:r>
          </a:p>
        </p:txBody>
      </p:sp>
      <p:graphicFrame>
        <p:nvGraphicFramePr>
          <p:cNvPr id="92172" name="Object 42">
            <a:extLst>
              <a:ext uri="{FF2B5EF4-FFF2-40B4-BE49-F238E27FC236}">
                <a16:creationId xmlns:a16="http://schemas.microsoft.com/office/drawing/2014/main" id="{5A072C49-776E-4B8A-AF66-B8A5A4A2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4530725"/>
          <a:ext cx="5535613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Equation" r:id="rId12" imgW="2921000" imgH="762000" progId="Equation.3">
                  <p:embed/>
                </p:oleObj>
              </mc:Choice>
              <mc:Fallback>
                <p:oleObj name="Equation" r:id="rId12" imgW="2921000" imgH="762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530725"/>
                        <a:ext cx="5535613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>
                                <a:alpha val="4392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3" name="Text Box 45">
            <a:extLst>
              <a:ext uri="{FF2B5EF4-FFF2-40B4-BE49-F238E27FC236}">
                <a16:creationId xmlns:a16="http://schemas.microsoft.com/office/drawing/2014/main" id="{4A7149D8-50C6-48B5-B18D-1002E86D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564063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92174" name="Text Box 47">
            <a:extLst>
              <a:ext uri="{FF2B5EF4-FFF2-40B4-BE49-F238E27FC236}">
                <a16:creationId xmlns:a16="http://schemas.microsoft.com/office/drawing/2014/main" id="{3C752E03-56C6-4EF2-BB0C-CE2AD9F5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27793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Find:</a:t>
            </a:r>
          </a:p>
        </p:txBody>
      </p:sp>
      <p:sp>
        <p:nvSpPr>
          <p:cNvPr id="92175" name="Text Box 48">
            <a:extLst>
              <a:ext uri="{FF2B5EF4-FFF2-40B4-BE49-F238E27FC236}">
                <a16:creationId xmlns:a16="http://schemas.microsoft.com/office/drawing/2014/main" id="{8AAE0161-B192-4C2E-8EA0-4438D43C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3128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66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Where:</a:t>
            </a:r>
          </a:p>
        </p:txBody>
      </p:sp>
    </p:spTree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402301F-B727-46AE-94E7-741503D5D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Polar Coordinate System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B752FC-88AF-45A9-9778-795E6925CFB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1800"/>
              <a:t>Origin and reference line are noted</a:t>
            </a:r>
          </a:p>
          <a:p>
            <a:pPr marL="0" indent="0" eaLnBrk="1" hangingPunct="1"/>
            <a:r>
              <a:rPr lang="en-US" altLang="zh-CN" sz="1800"/>
              <a:t>Point is distance </a:t>
            </a:r>
            <a:r>
              <a:rPr lang="en-US" altLang="zh-CN" sz="1800" i="1"/>
              <a:t>r</a:t>
            </a:r>
            <a:r>
              <a:rPr lang="en-US" altLang="zh-CN" sz="1800"/>
              <a:t> from the origin in the direction of angle </a:t>
            </a:r>
            <a:r>
              <a:rPr lang="en-US" altLang="zh-CN" sz="1800" i="1">
                <a:sym typeface="Symbol" panose="05050102010706020507" pitchFamily="18" charset="2"/>
              </a:rPr>
              <a:t></a:t>
            </a:r>
            <a:r>
              <a:rPr lang="en-US" altLang="zh-CN" sz="1800">
                <a:sym typeface="Symbol" panose="05050102010706020507" pitchFamily="18" charset="2"/>
              </a:rPr>
              <a:t>, ccw from reference line</a:t>
            </a:r>
          </a:p>
          <a:p>
            <a:pPr lvl="1" eaLnBrk="1" hangingPunct="1"/>
            <a:r>
              <a:rPr lang="en-US" altLang="zh-CN" sz="1800">
                <a:sym typeface="Symbol" panose="05050102010706020507" pitchFamily="18" charset="2"/>
              </a:rPr>
              <a:t>The reference line is often the x-axis.</a:t>
            </a:r>
          </a:p>
          <a:p>
            <a:pPr marL="0" indent="0" eaLnBrk="1" hangingPunct="1"/>
            <a:r>
              <a:rPr lang="en-US" altLang="zh-CN" sz="1800">
                <a:sym typeface="Symbol" panose="05050102010706020507" pitchFamily="18" charset="2"/>
              </a:rPr>
              <a:t>Points are labeled (</a:t>
            </a:r>
            <a:r>
              <a:rPr lang="en-US" altLang="zh-CN" sz="1800" i="1">
                <a:sym typeface="Symbol" panose="05050102010706020507" pitchFamily="18" charset="2"/>
              </a:rPr>
              <a:t>r</a:t>
            </a:r>
            <a:r>
              <a:rPr lang="en-US" altLang="zh-CN" sz="1800">
                <a:sym typeface="Symbol" panose="05050102010706020507" pitchFamily="18" charset="2"/>
              </a:rPr>
              <a:t>,</a:t>
            </a:r>
            <a:r>
              <a:rPr lang="en-US" altLang="zh-CN" sz="1800" i="1">
                <a:sym typeface="Symbol" panose="05050102010706020507" pitchFamily="18" charset="2"/>
              </a:rPr>
              <a:t></a:t>
            </a:r>
            <a:r>
              <a:rPr lang="en-US" altLang="zh-CN" sz="1800">
                <a:sym typeface="Symbol" panose="05050102010706020507" pitchFamily="18" charset="2"/>
              </a:rPr>
              <a:t>)</a:t>
            </a:r>
            <a:endParaRPr lang="en-US" altLang="zh-CN" sz="1800"/>
          </a:p>
          <a:p>
            <a:pPr marL="0" indent="0" eaLnBrk="1" hangingPunct="1"/>
            <a:endParaRPr lang="en-US" altLang="zh-CN" sz="2600"/>
          </a:p>
        </p:txBody>
      </p:sp>
      <p:pic>
        <p:nvPicPr>
          <p:cNvPr id="27652" name="Picture 6" descr="0302a">
            <a:extLst>
              <a:ext uri="{FF2B5EF4-FFF2-40B4-BE49-F238E27FC236}">
                <a16:creationId xmlns:a16="http://schemas.microsoft.com/office/drawing/2014/main" id="{AC8CB27D-DA95-43D3-A661-6976EDBBF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949700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5">
            <a:extLst>
              <a:ext uri="{FF2B5EF4-FFF2-40B4-BE49-F238E27FC236}">
                <a16:creationId xmlns:a16="http://schemas.microsoft.com/office/drawing/2014/main" id="{8EC109E4-1CFB-4596-A860-71D2A35732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43E68F5-62CA-4825-8998-EFD1D86AB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Angular Momentum I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11F0168-C8A4-4BC1-8014-86BF814711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44600"/>
            <a:ext cx="8324850" cy="4800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Angular momentum of a rotating rigid object</a:t>
            </a:r>
          </a:p>
          <a:p>
            <a:pPr eaLnBrk="1" hangingPunct="1"/>
            <a:endParaRPr lang="en-US" altLang="zh-CN" sz="280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L has the same direction as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L is positive when object rotates in CCW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L is negative when object rotates in CW</a:t>
            </a: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Angular momentum SI unit: kgm</a:t>
            </a:r>
            <a:r>
              <a:rPr lang="en-US" altLang="zh-CN" sz="2800" baseline="30000">
                <a:ea typeface="宋体" panose="02010600030101010101" pitchFamily="2" charset="-122"/>
              </a:rPr>
              <a:t>2</a:t>
            </a:r>
            <a:r>
              <a:rPr lang="en-US" altLang="zh-CN" sz="2800">
                <a:ea typeface="宋体" panose="02010600030101010101" pitchFamily="2" charset="-122"/>
              </a:rPr>
              <a:t>/s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Calculate L of a 10 kg disc when  = 320 rad/s, R = 9 cm = 0.09 m</a:t>
            </a:r>
          </a:p>
          <a:p>
            <a:pPr eaLnBrk="1" hangingPunct="1"/>
            <a:r>
              <a:rPr lang="en-US" altLang="zh-CN" sz="2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L = I and I = MR</a:t>
            </a:r>
            <a:r>
              <a:rPr lang="en-US" altLang="zh-CN" sz="2000" baseline="30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/2 for disc</a:t>
            </a:r>
          </a:p>
          <a:p>
            <a:pPr eaLnBrk="1" hangingPunct="1"/>
            <a:r>
              <a:rPr lang="en-US" altLang="zh-CN" sz="2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L = 1/2MR</a:t>
            </a:r>
            <a:r>
              <a:rPr lang="en-US" altLang="zh-CN" sz="2000" baseline="30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 = ½(10)(0.09)</a:t>
            </a:r>
            <a:r>
              <a:rPr lang="en-US" altLang="zh-CN" sz="2000" baseline="30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(320) = 12.96 kgm</a:t>
            </a:r>
            <a:r>
              <a:rPr lang="en-US" altLang="zh-CN" sz="2000" baseline="30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/s </a:t>
            </a:r>
          </a:p>
          <a:p>
            <a:pPr eaLnBrk="1" hangingPunct="1"/>
            <a:endParaRPr lang="en-US" altLang="zh-CN" sz="2000">
              <a:solidFill>
                <a:srgbClr val="1BA91B"/>
              </a:solidFill>
              <a:latin typeface="Comic Sans MS" panose="030F0702030302020204" pitchFamily="66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4213" name="Object 5">
            <a:extLst>
              <a:ext uri="{FF2B5EF4-FFF2-40B4-BE49-F238E27FC236}">
                <a16:creationId xmlns:a16="http://schemas.microsoft.com/office/drawing/2014/main" id="{2D21A971-5BEF-4993-85A0-4662D88C0FDF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406775" y="1911350"/>
          <a:ext cx="14112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Equation" r:id="rId4" imgW="469696" imgH="215806" progId="Equation.3">
                  <p:embed/>
                </p:oleObj>
              </mc:Choice>
              <mc:Fallback>
                <p:oleObj name="Equation" r:id="rId4" imgW="469696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911350"/>
                        <a:ext cx="1411288" cy="6477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14" name="Group 6">
            <a:extLst>
              <a:ext uri="{FF2B5EF4-FFF2-40B4-BE49-F238E27FC236}">
                <a16:creationId xmlns:a16="http://schemas.microsoft.com/office/drawing/2014/main" id="{724677CE-E70D-42A2-BAB9-95BE3E67F0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46900" y="2079625"/>
            <a:ext cx="1836738" cy="1254125"/>
            <a:chOff x="1328" y="2047"/>
            <a:chExt cx="1537" cy="1049"/>
          </a:xfrm>
        </p:grpSpPr>
        <p:sp>
          <p:nvSpPr>
            <p:cNvPr id="94215" name="Cloud">
              <a:extLst>
                <a:ext uri="{FF2B5EF4-FFF2-40B4-BE49-F238E27FC236}">
                  <a16:creationId xmlns:a16="http://schemas.microsoft.com/office/drawing/2014/main" id="{623CEF87-5742-4D2A-A9A8-8F5CB55E7A19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 rot="-1445525">
              <a:off x="1328" y="2390"/>
              <a:ext cx="1537" cy="706"/>
            </a:xfrm>
            <a:custGeom>
              <a:avLst/>
              <a:gdLst>
                <a:gd name="T0" fmla="*/ 5 w 21600"/>
                <a:gd name="T1" fmla="*/ 353 h 21600"/>
                <a:gd name="T2" fmla="*/ 769 w 21600"/>
                <a:gd name="T3" fmla="*/ 705 h 21600"/>
                <a:gd name="T4" fmla="*/ 1536 w 21600"/>
                <a:gd name="T5" fmla="*/ 353 h 21600"/>
                <a:gd name="T6" fmla="*/ 769 w 21600"/>
                <a:gd name="T7" fmla="*/ 4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3274 h 21600"/>
                <a:gd name="T14" fmla="*/ 17089 w 21600"/>
                <a:gd name="T15" fmla="*/ 173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1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300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7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7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0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0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50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10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6" name="Arc 8">
              <a:extLst>
                <a:ext uri="{FF2B5EF4-FFF2-40B4-BE49-F238E27FC236}">
                  <a16:creationId xmlns:a16="http://schemas.microsoft.com/office/drawing/2014/main" id="{9BCDB26E-7EB4-4FA3-B5B1-2A96CC2D30DF}"/>
                </a:ext>
              </a:extLst>
            </p:cNvPr>
            <p:cNvSpPr>
              <a:spLocks noChangeAspect="1"/>
            </p:cNvSpPr>
            <p:nvPr/>
          </p:nvSpPr>
          <p:spPr bwMode="auto">
            <a:xfrm rot="254183" flipV="1">
              <a:off x="1800" y="2392"/>
              <a:ext cx="640" cy="640"/>
            </a:xfrm>
            <a:custGeom>
              <a:avLst/>
              <a:gdLst>
                <a:gd name="T0" fmla="*/ 0 w 21600"/>
                <a:gd name="T1" fmla="*/ 0 h 22633"/>
                <a:gd name="T2" fmla="*/ 639 w 21600"/>
                <a:gd name="T3" fmla="*/ 640 h 22633"/>
                <a:gd name="T4" fmla="*/ 0 w 21600"/>
                <a:gd name="T5" fmla="*/ 611 h 226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63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44"/>
                    <a:pt x="21591" y="22288"/>
                    <a:pt x="21575" y="22633"/>
                  </a:cubicBezTo>
                </a:path>
                <a:path w="21600" h="2263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44"/>
                    <a:pt x="21591" y="22288"/>
                    <a:pt x="21575" y="2263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mpd="thickThin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7" name="Line 9">
              <a:extLst>
                <a:ext uri="{FF2B5EF4-FFF2-40B4-BE49-F238E27FC236}">
                  <a16:creationId xmlns:a16="http://schemas.microsoft.com/office/drawing/2014/main" id="{098F34B6-1289-4BAE-A3AE-F315CDF55D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54183">
              <a:off x="1649" y="2160"/>
              <a:ext cx="470" cy="555"/>
            </a:xfrm>
            <a:prstGeom prst="line">
              <a:avLst/>
            </a:prstGeom>
            <a:noFill/>
            <a:ln w="76200">
              <a:solidFill>
                <a:srgbClr val="5F5F5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8" name="Line 10">
              <a:extLst>
                <a:ext uri="{FF2B5EF4-FFF2-40B4-BE49-F238E27FC236}">
                  <a16:creationId xmlns:a16="http://schemas.microsoft.com/office/drawing/2014/main" id="{96985722-945A-4B26-86B5-C04D867A63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54183">
              <a:off x="1737" y="2160"/>
              <a:ext cx="470" cy="55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19" name="Object 11">
              <a:extLst>
                <a:ext uri="{FF2B5EF4-FFF2-40B4-BE49-F238E27FC236}">
                  <a16:creationId xmlns:a16="http://schemas.microsoft.com/office/drawing/2014/main" id="{EBEF6329-8AE1-43DC-9288-115AD7C413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7" y="2047"/>
            <a:ext cx="19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2" name="Equation" r:id="rId6" imgW="152202" imgH="177569" progId="Equation.3">
                    <p:embed/>
                  </p:oleObj>
                </mc:Choice>
                <mc:Fallback>
                  <p:oleObj name="Equation" r:id="rId6" imgW="152202" imgH="17756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2047"/>
                          <a:ext cx="19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0" name="Object 12">
              <a:extLst>
                <a:ext uri="{FF2B5EF4-FFF2-40B4-BE49-F238E27FC236}">
                  <a16:creationId xmlns:a16="http://schemas.microsoft.com/office/drawing/2014/main" id="{E3DCC9C6-E2CA-456C-9C1D-0D6C104456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7" y="2296"/>
            <a:ext cx="16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3" name="Equation" r:id="rId8" imgW="126835" imgH="202936" progId="Equation.3">
                    <p:embed/>
                  </p:oleObj>
                </mc:Choice>
                <mc:Fallback>
                  <p:oleObj name="Equation" r:id="rId8" imgW="126835" imgH="20293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2296"/>
                          <a:ext cx="16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5">
            <a:extLst>
              <a:ext uri="{FF2B5EF4-FFF2-40B4-BE49-F238E27FC236}">
                <a16:creationId xmlns:a16="http://schemas.microsoft.com/office/drawing/2014/main" id="{A92348C4-B5EA-465F-A280-739DB8CF77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9BECB95-34CE-487D-9A8C-5BAF271F8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Angular Momentum II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214611DC-2291-4741-84CD-47365D262D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1244600"/>
            <a:ext cx="8134350" cy="4800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Angular momentum of a particle</a:t>
            </a:r>
          </a:p>
          <a:p>
            <a:pPr eaLnBrk="1" hangingPunct="1"/>
            <a:endParaRPr lang="en-US" altLang="zh-CN" sz="2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Angular momentum of a particle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r is the particle’s instantaneous position vector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p is its instantaneous linear momentum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Only tangential momentum component contribute</a:t>
            </a:r>
          </a:p>
          <a:p>
            <a:pPr lvl="1" eaLnBrk="1" hangingPunct="1"/>
            <a:r>
              <a:rPr lang="en-US" altLang="zh-CN" sz="2400">
                <a:ea typeface="宋体" panose="02010600030101010101" pitchFamily="2" charset="-122"/>
              </a:rPr>
              <a:t>r and p tail to tail form a plane, L is perpendicular to this plane</a:t>
            </a:r>
          </a:p>
        </p:txBody>
      </p:sp>
      <p:graphicFrame>
        <p:nvGraphicFramePr>
          <p:cNvPr id="96261" name="Object 4">
            <a:extLst>
              <a:ext uri="{FF2B5EF4-FFF2-40B4-BE49-F238E27FC236}">
                <a16:creationId xmlns:a16="http://schemas.microsoft.com/office/drawing/2014/main" id="{06503C3C-06F2-4B33-B484-8152BEFBD39F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981075" y="1846263"/>
          <a:ext cx="4727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4" imgW="2717800" imgH="228600" progId="Equation.3">
                  <p:embed/>
                </p:oleObj>
              </mc:Choice>
              <mc:Fallback>
                <p:oleObj name="Equation" r:id="rId4" imgW="2717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846263"/>
                        <a:ext cx="4727575" cy="3968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12">
            <a:extLst>
              <a:ext uri="{FF2B5EF4-FFF2-40B4-BE49-F238E27FC236}">
                <a16:creationId xmlns:a16="http://schemas.microsoft.com/office/drawing/2014/main" id="{3B45E64A-C033-437C-BBC4-CDA47BD77F66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051050" y="2981325"/>
          <a:ext cx="28368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Equation" r:id="rId6" imgW="1244600" imgH="241300" progId="Equation.3">
                  <p:embed/>
                </p:oleObj>
              </mc:Choice>
              <mc:Fallback>
                <p:oleObj name="Equation" r:id="rId6" imgW="12446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81325"/>
                        <a:ext cx="2836863" cy="5492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63" name="Picture 13" descr="1104">
            <a:extLst>
              <a:ext uri="{FF2B5EF4-FFF2-40B4-BE49-F238E27FC236}">
                <a16:creationId xmlns:a16="http://schemas.microsoft.com/office/drawing/2014/main" id="{B7C852F7-AAEB-47C4-BCD6-3A29A1BA5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1216025"/>
            <a:ext cx="2827338" cy="245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4">
            <a:extLst>
              <a:ext uri="{FF2B5EF4-FFF2-40B4-BE49-F238E27FC236}">
                <a16:creationId xmlns:a16="http://schemas.microsoft.com/office/drawing/2014/main" id="{36416914-CDB0-4F43-9E3E-B899C2A7CE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February 18, 2011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9061CDF-E654-4A7F-BCD1-1D7758A04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475" y="390525"/>
            <a:ext cx="8696325" cy="76200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  <a:cs typeface="Tahoma" panose="020B0604030504040204" pitchFamily="34" charset="0"/>
              </a:rPr>
              <a:t>Angular Momentum of a Particle in Uniform Circular Motion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2298DBE-7818-4EFD-A107-97485BFE64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2574925"/>
            <a:ext cx="5502275" cy="379095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angular momentum vector  points out of the diagram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magnitude is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i="1"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i="1">
                <a:ea typeface="宋体" panose="02010600030101010101" pitchFamily="2" charset="-122"/>
              </a:rPr>
              <a:t>rp </a:t>
            </a:r>
            <a:r>
              <a:rPr lang="en-US" altLang="zh-CN" sz="2400">
                <a:ea typeface="宋体" panose="02010600030101010101" pitchFamily="2" charset="-122"/>
              </a:rPr>
              <a:t>sin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 = </a:t>
            </a:r>
            <a:r>
              <a:rPr lang="en-US" altLang="zh-CN" sz="2400" i="1">
                <a:ea typeface="宋体" panose="02010600030101010101" pitchFamily="2" charset="-122"/>
              </a:rPr>
              <a:t>mvr</a:t>
            </a:r>
            <a:r>
              <a:rPr lang="en-US" altLang="zh-CN" sz="2400">
                <a:ea typeface="宋体" panose="02010600030101010101" pitchFamily="2" charset="-122"/>
              </a:rPr>
              <a:t> sin (90</a:t>
            </a:r>
            <a:r>
              <a:rPr lang="en-US" altLang="zh-CN" sz="2400" baseline="30000">
                <a:ea typeface="宋体" panose="02010600030101010101" pitchFamily="2" charset="-122"/>
              </a:rPr>
              <a:t>o</a:t>
            </a:r>
            <a:r>
              <a:rPr lang="en-US" altLang="zh-CN" sz="2400">
                <a:ea typeface="宋体" panose="02010600030101010101" pitchFamily="2" charset="-122"/>
              </a:rPr>
              <a:t>) = </a:t>
            </a:r>
            <a:r>
              <a:rPr lang="en-US" altLang="zh-CN" sz="2400" i="1">
                <a:ea typeface="宋体" panose="02010600030101010101" pitchFamily="2" charset="-122"/>
              </a:rPr>
              <a:t>mvr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 particle in uniform circular motion has a constant angular momentum about an axis through the center of its path</a:t>
            </a:r>
          </a:p>
        </p:txBody>
      </p:sp>
      <p:grpSp>
        <p:nvGrpSpPr>
          <p:cNvPr id="98309" name="Group 9">
            <a:extLst>
              <a:ext uri="{FF2B5EF4-FFF2-40B4-BE49-F238E27FC236}">
                <a16:creationId xmlns:a16="http://schemas.microsoft.com/office/drawing/2014/main" id="{4C67EDC8-C368-4DCB-9B4A-1C3F8028C4D5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2638425"/>
            <a:ext cx="2701925" cy="2755900"/>
            <a:chOff x="3273" y="382"/>
            <a:chExt cx="2038" cy="2160"/>
          </a:xfrm>
        </p:grpSpPr>
        <p:pic>
          <p:nvPicPr>
            <p:cNvPr id="98311" name="Picture 10" descr="1105">
              <a:extLst>
                <a:ext uri="{FF2B5EF4-FFF2-40B4-BE49-F238E27FC236}">
                  <a16:creationId xmlns:a16="http://schemas.microsoft.com/office/drawing/2014/main" id="{13F06936-63E3-464C-BA18-4A5BF7EF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" y="382"/>
              <a:ext cx="2038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2" name="Text Box 11">
              <a:extLst>
                <a:ext uri="{FF2B5EF4-FFF2-40B4-BE49-F238E27FC236}">
                  <a16:creationId xmlns:a16="http://schemas.microsoft.com/office/drawing/2014/main" id="{92298CAB-7ECC-44DA-AB91-749F2101A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778"/>
              <a:ext cx="258" cy="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FFFFFF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grpSp>
          <p:nvGrpSpPr>
            <p:cNvPr id="98313" name="Group 12">
              <a:extLst>
                <a:ext uri="{FF2B5EF4-FFF2-40B4-BE49-F238E27FC236}">
                  <a16:creationId xmlns:a16="http://schemas.microsoft.com/office/drawing/2014/main" id="{D5F03D27-F07E-46CB-ACA5-1DF323803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620"/>
              <a:ext cx="186" cy="198"/>
              <a:chOff x="3816" y="3924"/>
              <a:chExt cx="186" cy="198"/>
            </a:xfrm>
          </p:grpSpPr>
          <p:sp>
            <p:nvSpPr>
              <p:cNvPr id="98314" name="Oval 13">
                <a:extLst>
                  <a:ext uri="{FF2B5EF4-FFF2-40B4-BE49-F238E27FC236}">
                    <a16:creationId xmlns:a16="http://schemas.microsoft.com/office/drawing/2014/main" id="{FA5D2A73-C66F-4220-8AA5-D908DB870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924"/>
                <a:ext cx="186" cy="19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9999FF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400">
                  <a:solidFill>
                    <a:srgbClr val="DC0C3E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8315" name="Oval 14">
                <a:extLst>
                  <a:ext uri="{FF2B5EF4-FFF2-40B4-BE49-F238E27FC236}">
                    <a16:creationId xmlns:a16="http://schemas.microsoft.com/office/drawing/2014/main" id="{54D157A0-B299-46D8-8FFE-FA7EE96CE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3995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9999FF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400">
                  <a:solidFill>
                    <a:srgbClr val="DC0C3E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98310" name="Text Box 15">
            <a:extLst>
              <a:ext uri="{FF2B5EF4-FFF2-40B4-BE49-F238E27FC236}">
                <a16:creationId xmlns:a16="http://schemas.microsoft.com/office/drawing/2014/main" id="{DFC20B0A-95B0-4CBF-AA6B-DBE857CE5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1428750"/>
            <a:ext cx="83883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200">
                <a:solidFill>
                  <a:srgbClr val="1BA91B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Example: A particle moves in the xy plane in a circular path of radius r. Find the magnitude and direction of its angular momentum relative to an axis through O when its velocity is v.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200">
              <a:solidFill>
                <a:srgbClr val="1BA91B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E7BEE61-169C-4FA6-8371-D4816746B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Polar to Cartesian Coordinates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6BC9D4-CCCA-480B-8D3D-35A3AC67AE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1800"/>
              <a:t>Based on forming a right triangle from </a:t>
            </a:r>
            <a:r>
              <a:rPr lang="en-US" altLang="zh-CN" sz="1800" i="1"/>
              <a:t>r </a:t>
            </a:r>
            <a:r>
              <a:rPr lang="en-US" altLang="zh-CN" sz="1800"/>
              <a:t>and </a:t>
            </a:r>
            <a:r>
              <a:rPr lang="en-US" altLang="zh-CN" sz="1800" i="1">
                <a:latin typeface="Symbol" panose="05050102010706020507" pitchFamily="18" charset="2"/>
              </a:rPr>
              <a:t>q</a:t>
            </a:r>
            <a:endParaRPr lang="en-US" altLang="zh-CN" sz="1800" i="1"/>
          </a:p>
          <a:p>
            <a:pPr marL="0" indent="0" eaLnBrk="1" hangingPunct="1"/>
            <a:r>
              <a:rPr lang="en-US" altLang="zh-CN" sz="1800" i="1"/>
              <a:t>x</a:t>
            </a:r>
            <a:r>
              <a:rPr lang="en-US" altLang="zh-CN" sz="1800"/>
              <a:t> = </a:t>
            </a:r>
            <a:r>
              <a:rPr lang="en-US" altLang="zh-CN" sz="1800" i="1"/>
              <a:t>r</a:t>
            </a:r>
            <a:r>
              <a:rPr lang="en-US" altLang="zh-CN" sz="1800"/>
              <a:t> cos </a:t>
            </a:r>
            <a:r>
              <a:rPr lang="en-US" altLang="zh-CN" sz="1800" i="1">
                <a:latin typeface="Symbol" panose="05050102010706020507" pitchFamily="18" charset="2"/>
              </a:rPr>
              <a:t>q</a:t>
            </a:r>
          </a:p>
          <a:p>
            <a:pPr marL="0" indent="0" eaLnBrk="1" hangingPunct="1"/>
            <a:r>
              <a:rPr lang="en-US" altLang="zh-CN" sz="1800" i="1"/>
              <a:t>y</a:t>
            </a:r>
            <a:r>
              <a:rPr lang="en-US" altLang="zh-CN" sz="1800"/>
              <a:t> = </a:t>
            </a:r>
            <a:r>
              <a:rPr lang="en-US" altLang="zh-CN" sz="1800" i="1"/>
              <a:t>r</a:t>
            </a:r>
            <a:r>
              <a:rPr lang="en-US" altLang="zh-CN" sz="1800"/>
              <a:t> sin </a:t>
            </a:r>
            <a:r>
              <a:rPr lang="en-US" altLang="zh-CN" sz="1800" i="1">
                <a:latin typeface="Symbol" panose="05050102010706020507" pitchFamily="18" charset="2"/>
              </a:rPr>
              <a:t>q</a:t>
            </a:r>
            <a:endParaRPr lang="en-US" altLang="zh-CN" sz="1800" i="1"/>
          </a:p>
          <a:p>
            <a:pPr marL="0" indent="0" eaLnBrk="1" hangingPunct="1"/>
            <a:r>
              <a:rPr lang="en-US" altLang="zh-CN" sz="1800"/>
              <a:t>If the Cartesian coordinates are known:</a:t>
            </a:r>
          </a:p>
        </p:txBody>
      </p:sp>
      <p:graphicFrame>
        <p:nvGraphicFramePr>
          <p:cNvPr id="28676" name="Object 5">
            <a:extLst>
              <a:ext uri="{FF2B5EF4-FFF2-40B4-BE49-F238E27FC236}">
                <a16:creationId xmlns:a16="http://schemas.microsoft.com/office/drawing/2014/main" id="{DC3EB32A-5488-444E-B00E-4AE40F1AA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05200"/>
          <a:ext cx="1143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863600" imgH="685800" progId="Equation.DSMT4">
                  <p:embed/>
                </p:oleObj>
              </mc:Choice>
              <mc:Fallback>
                <p:oleObj name="Equation" r:id="rId3" imgW="8636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11430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7" name="Picture 7" descr="0302b">
            <a:extLst>
              <a:ext uri="{FF2B5EF4-FFF2-40B4-BE49-F238E27FC236}">
                <a16:creationId xmlns:a16="http://schemas.microsoft.com/office/drawing/2014/main" id="{535B4766-A7B5-425B-A8DC-BD5A1D44A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02590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B159727-1AA3-409C-BB66-74E8C6900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Vectors and Scalars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D015D7F-5F63-4700-B06C-441FEBB59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/>
              <a:t>A </a:t>
            </a:r>
            <a:r>
              <a:rPr lang="en-US" altLang="zh-CN" b="1" i="1"/>
              <a:t>scalar quantity</a:t>
            </a:r>
            <a:r>
              <a:rPr lang="en-US" altLang="zh-CN"/>
              <a:t> is completely specified by a single value with an appropriate unit and has no direction.</a:t>
            </a:r>
          </a:p>
          <a:p>
            <a:pPr lvl="1" eaLnBrk="1" hangingPunct="1"/>
            <a:r>
              <a:rPr lang="en-US" altLang="zh-CN"/>
              <a:t>Many are always positive</a:t>
            </a:r>
          </a:p>
          <a:p>
            <a:pPr lvl="1" eaLnBrk="1" hangingPunct="1"/>
            <a:r>
              <a:rPr lang="en-US" altLang="zh-CN"/>
              <a:t>Some may be positive or negative</a:t>
            </a:r>
          </a:p>
          <a:p>
            <a:pPr lvl="1" eaLnBrk="1" hangingPunct="1"/>
            <a:r>
              <a:rPr lang="en-US" altLang="zh-CN"/>
              <a:t>Rules for ordinary arithmetic are used to manipulate scalar quantities.</a:t>
            </a:r>
          </a:p>
          <a:p>
            <a:pPr marL="0" indent="0" eaLnBrk="1" hangingPunct="1"/>
            <a:r>
              <a:rPr lang="en-US" altLang="zh-CN"/>
              <a:t>A </a:t>
            </a:r>
            <a:r>
              <a:rPr lang="en-US" altLang="zh-CN" b="1" i="1"/>
              <a:t>vector quantity</a:t>
            </a:r>
            <a:r>
              <a:rPr lang="en-US" altLang="zh-CN"/>
              <a:t> is completely described by a number and appropriate units plus a direction.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275D295-0CFB-4DE2-875F-9A9770D22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Vector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61526BA-5884-43F5-874F-CCDAB372E81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A particle travels from A to B along the path shown by the broken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This is the </a:t>
            </a:r>
            <a:r>
              <a:rPr lang="en-US" altLang="zh-CN" sz="1800" b="1" i="1"/>
              <a:t>distance </a:t>
            </a:r>
            <a:r>
              <a:rPr lang="en-US" altLang="zh-CN" sz="1800"/>
              <a:t>traveled and is a scalar.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CN" sz="1800"/>
              <a:t>The </a:t>
            </a:r>
            <a:r>
              <a:rPr lang="en-US" altLang="zh-CN" sz="1800" b="1" i="1"/>
              <a:t>displacement</a:t>
            </a:r>
            <a:r>
              <a:rPr lang="en-US" altLang="zh-CN" sz="1800"/>
              <a:t> is the solid line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The displacement is independent of the path taken between the two points.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/>
              <a:t>Displacement is a vector.</a:t>
            </a:r>
          </a:p>
        </p:txBody>
      </p:sp>
      <p:pic>
        <p:nvPicPr>
          <p:cNvPr id="30724" name="Picture 6" descr="0304">
            <a:extLst>
              <a:ext uri="{FF2B5EF4-FFF2-40B4-BE49-F238E27FC236}">
                <a16:creationId xmlns:a16="http://schemas.microsoft.com/office/drawing/2014/main" id="{B8762043-C7EB-47C8-AAD2-AC9D69E0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03463"/>
            <a:ext cx="37211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 Template">
  <a:themeElements>
    <a:clrScheme name="">
      <a:dk1>
        <a:srgbClr val="000000"/>
      </a:dk1>
      <a:lt1>
        <a:srgbClr val="FFFFFF"/>
      </a:lt1>
      <a:dk2>
        <a:srgbClr val="B0D3DF"/>
      </a:dk2>
      <a:lt2>
        <a:srgbClr val="81C0DA"/>
      </a:lt2>
      <a:accent1>
        <a:srgbClr val="0D3857"/>
      </a:accent1>
      <a:accent2>
        <a:srgbClr val="055C91"/>
      </a:accent2>
      <a:accent3>
        <a:srgbClr val="FFFFFF"/>
      </a:accent3>
      <a:accent4>
        <a:srgbClr val="000000"/>
      </a:accent4>
      <a:accent5>
        <a:srgbClr val="AAAEB4"/>
      </a:accent5>
      <a:accent6>
        <a:srgbClr val="045383"/>
      </a:accent6>
      <a:hlink>
        <a:srgbClr val="2187BA"/>
      </a:hlink>
      <a:folHlink>
        <a:srgbClr val="53A7C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xtured">
  <a:themeElements>
    <a:clrScheme name="Textured 13">
      <a:dk1>
        <a:srgbClr val="000066"/>
      </a:dk1>
      <a:lt1>
        <a:srgbClr val="FFFFFF"/>
      </a:lt1>
      <a:dk2>
        <a:srgbClr val="9999FF"/>
      </a:dk2>
      <a:lt2>
        <a:srgbClr val="FFCC00"/>
      </a:lt2>
      <a:accent1>
        <a:srgbClr val="009999"/>
      </a:accent1>
      <a:accent2>
        <a:srgbClr val="DC0C3E"/>
      </a:accent2>
      <a:accent3>
        <a:srgbClr val="CACAFF"/>
      </a:accent3>
      <a:accent4>
        <a:srgbClr val="DADADA"/>
      </a:accent4>
      <a:accent5>
        <a:srgbClr val="AACACA"/>
      </a:accent5>
      <a:accent6>
        <a:srgbClr val="C70A37"/>
      </a:accent6>
      <a:hlink>
        <a:srgbClr val="C4BDFB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999FF"/>
          </a:buClr>
          <a:buSzPct val="80000"/>
          <a:buFont typeface="Wingdings" panose="05000000000000000000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9999FF"/>
          </a:buClr>
          <a:buSzPct val="80000"/>
          <a:buFont typeface="Wingdings" panose="05000000000000000000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2B5481"/>
        </a:dk2>
        <a:lt2>
          <a:srgbClr val="FFCC00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C4BDFB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66"/>
        </a:dk1>
        <a:lt1>
          <a:srgbClr val="FFFFFF"/>
        </a:lt1>
        <a:dk2>
          <a:srgbClr val="2B5481"/>
        </a:dk2>
        <a:lt2>
          <a:srgbClr val="FFCC00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C4BDFB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1">
        <a:dk1>
          <a:srgbClr val="000066"/>
        </a:dk1>
        <a:lt1>
          <a:srgbClr val="FFFFFF"/>
        </a:lt1>
        <a:dk2>
          <a:srgbClr val="2B5481"/>
        </a:dk2>
        <a:lt2>
          <a:srgbClr val="FFCC00"/>
        </a:lt2>
        <a:accent1>
          <a:srgbClr val="009999"/>
        </a:accent1>
        <a:accent2>
          <a:srgbClr val="FF0000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E70000"/>
        </a:accent6>
        <a:hlink>
          <a:srgbClr val="C4BDFB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2">
        <a:dk1>
          <a:srgbClr val="000066"/>
        </a:dk1>
        <a:lt1>
          <a:srgbClr val="FFFFFF"/>
        </a:lt1>
        <a:dk2>
          <a:srgbClr val="E61244"/>
        </a:dk2>
        <a:lt2>
          <a:srgbClr val="FFCC00"/>
        </a:lt2>
        <a:accent1>
          <a:srgbClr val="009999"/>
        </a:accent1>
        <a:accent2>
          <a:srgbClr val="DC0C3E"/>
        </a:accent2>
        <a:accent3>
          <a:srgbClr val="F0AAB0"/>
        </a:accent3>
        <a:accent4>
          <a:srgbClr val="DADADA"/>
        </a:accent4>
        <a:accent5>
          <a:srgbClr val="AACACA"/>
        </a:accent5>
        <a:accent6>
          <a:srgbClr val="C70A37"/>
        </a:accent6>
        <a:hlink>
          <a:srgbClr val="C4BDFB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3">
        <a:dk1>
          <a:srgbClr val="000066"/>
        </a:dk1>
        <a:lt1>
          <a:srgbClr val="FFFFFF"/>
        </a:lt1>
        <a:dk2>
          <a:srgbClr val="9999FF"/>
        </a:dk2>
        <a:lt2>
          <a:srgbClr val="FFCC00"/>
        </a:lt2>
        <a:accent1>
          <a:srgbClr val="009999"/>
        </a:accent1>
        <a:accent2>
          <a:srgbClr val="DC0C3E"/>
        </a:accent2>
        <a:accent3>
          <a:srgbClr val="CACAFF"/>
        </a:accent3>
        <a:accent4>
          <a:srgbClr val="DADADA"/>
        </a:accent4>
        <a:accent5>
          <a:srgbClr val="AACACA"/>
        </a:accent5>
        <a:accent6>
          <a:srgbClr val="C70A37"/>
        </a:accent6>
        <a:hlink>
          <a:srgbClr val="C4BDFB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alc">
  <a:themeElements>
    <a:clrScheme name="cal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l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 Template</Template>
  <TotalTime>720</TotalTime>
  <Words>2466</Words>
  <Application>Microsoft Office PowerPoint</Application>
  <PresentationFormat>全屏显示(4:3)</PresentationFormat>
  <Paragraphs>405</Paragraphs>
  <Slides>62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80" baseType="lpstr">
      <vt:lpstr>Arial</vt:lpstr>
      <vt:lpstr>ＭＳ Ｐゴシック</vt:lpstr>
      <vt:lpstr>Wingdings</vt:lpstr>
      <vt:lpstr>Calibri</vt:lpstr>
      <vt:lpstr>Tahoma</vt:lpstr>
      <vt:lpstr>宋体</vt:lpstr>
      <vt:lpstr>Symbol</vt:lpstr>
      <vt:lpstr>Lucida Grande</vt:lpstr>
      <vt:lpstr>Times New Roman</vt:lpstr>
      <vt:lpstr>Verdana</vt:lpstr>
      <vt:lpstr>Comic Sans MS</vt:lpstr>
      <vt:lpstr>CL Template</vt:lpstr>
      <vt:lpstr>Textured</vt:lpstr>
      <vt:lpstr>calc</vt:lpstr>
      <vt:lpstr>MathType 6.0 Equation</vt:lpstr>
      <vt:lpstr>MathType 5.0 Equation</vt:lpstr>
      <vt:lpstr>Microsoft Equation 3.0</vt:lpstr>
      <vt:lpstr>Microsoft 公式 3.0</vt:lpstr>
      <vt:lpstr>Math Preparation Vectors</vt:lpstr>
      <vt:lpstr>Vectors</vt:lpstr>
      <vt:lpstr>Vectors</vt:lpstr>
      <vt:lpstr>Coordinate Systems</vt:lpstr>
      <vt:lpstr>Cartesian Coordinate System</vt:lpstr>
      <vt:lpstr>Polar Coordinate System</vt:lpstr>
      <vt:lpstr>Polar to Cartesian Coordinates</vt:lpstr>
      <vt:lpstr>Vectors and Scalars</vt:lpstr>
      <vt:lpstr>Vector Example</vt:lpstr>
      <vt:lpstr>Vector Notation</vt:lpstr>
      <vt:lpstr>Equality of Two Vectors</vt:lpstr>
      <vt:lpstr>Adding Vectors</vt:lpstr>
      <vt:lpstr>Adding Vectors Graphically</vt:lpstr>
      <vt:lpstr>Adding Vectors Graphically, cont.</vt:lpstr>
      <vt:lpstr>Adding Vectors Graphically, final</vt:lpstr>
      <vt:lpstr>Adding Vectors, Rules</vt:lpstr>
      <vt:lpstr>Adding Vectors, Rules cont.</vt:lpstr>
      <vt:lpstr>Adding Vectors, Rules final</vt:lpstr>
      <vt:lpstr>Negative of a Vector</vt:lpstr>
      <vt:lpstr>Subtracting Vectors</vt:lpstr>
      <vt:lpstr>Subtracting Vectors, Method 2</vt:lpstr>
      <vt:lpstr>Multiplying or Dividing a Vector by a Scalar</vt:lpstr>
      <vt:lpstr>Component Method of Adding Vectors</vt:lpstr>
      <vt:lpstr>Components of a Vector, Introduction</vt:lpstr>
      <vt:lpstr>Vector Component Terminology</vt:lpstr>
      <vt:lpstr>Components of a Vector</vt:lpstr>
      <vt:lpstr>Components of a Vector, 2</vt:lpstr>
      <vt:lpstr>Components of a Vector, 3</vt:lpstr>
      <vt:lpstr>Components of a Vector, 4</vt:lpstr>
      <vt:lpstr>Components of a Vector, final</vt:lpstr>
      <vt:lpstr>Unit Vectors</vt:lpstr>
      <vt:lpstr>Unit Vectors, cont.</vt:lpstr>
      <vt:lpstr>Unit Vectors in Vector Notation</vt:lpstr>
      <vt:lpstr>Position Vector, Example</vt:lpstr>
      <vt:lpstr>Adding Vectors Using Unit Vectors</vt:lpstr>
      <vt:lpstr>Adding Vectors with Unit Vectors</vt:lpstr>
      <vt:lpstr>Three-Dimensional Extension</vt:lpstr>
      <vt:lpstr>Adding Three or More Vectors</vt:lpstr>
      <vt:lpstr>Vector Math</vt:lpstr>
      <vt:lpstr>Scalar Product of Two Vectors</vt:lpstr>
      <vt:lpstr>Dot Product</vt:lpstr>
      <vt:lpstr>Projection of a Vector: Dot Product</vt:lpstr>
      <vt:lpstr>Derivation</vt:lpstr>
      <vt:lpstr>Example</vt:lpstr>
      <vt:lpstr>Cross Product </vt:lpstr>
      <vt:lpstr>Cross Product</vt:lpstr>
      <vt:lpstr>More about Cross Product</vt:lpstr>
      <vt:lpstr>Derivation</vt:lpstr>
      <vt:lpstr>CROSS PRODUCT PROPERTIES</vt:lpstr>
      <vt:lpstr>CROSS PRODUCT PROPERTIES</vt:lpstr>
      <vt:lpstr>SCALAR TRIPLE PRODUCT</vt:lpstr>
      <vt:lpstr>SCALAR TRIPLE PRODUCTS</vt:lpstr>
      <vt:lpstr>SCALAR TRIPLE PRODUCTS</vt:lpstr>
      <vt:lpstr>SCALAR TRIPLE PRODUCTS</vt:lpstr>
      <vt:lpstr>SCALAR TRIPLE PRODUCTS</vt:lpstr>
      <vt:lpstr>SCALAR TRIPLE PRODUCTS</vt:lpstr>
      <vt:lpstr>Newton’s 2nd Law </vt:lpstr>
      <vt:lpstr>Torque as a Cross Product</vt:lpstr>
      <vt:lpstr>Calculating Cross Products</vt:lpstr>
      <vt:lpstr>Angular Momentum I</vt:lpstr>
      <vt:lpstr>Angular Momentum II</vt:lpstr>
      <vt:lpstr>Angular Momentum of a Particle in Uniform Circular 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Current User</dc:creator>
  <cp:lastModifiedBy>张伯望</cp:lastModifiedBy>
  <cp:revision>74</cp:revision>
  <dcterms:created xsi:type="dcterms:W3CDTF">2006-08-27T00:38:37Z</dcterms:created>
  <dcterms:modified xsi:type="dcterms:W3CDTF">2017-09-07T11:29:02Z</dcterms:modified>
</cp:coreProperties>
</file>