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64" r:id="rId2"/>
    <p:sldId id="365" r:id="rId3"/>
    <p:sldId id="366" r:id="rId4"/>
    <p:sldId id="367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5" r:id="rId34"/>
    <p:sldId id="400" r:id="rId35"/>
    <p:sldId id="401" r:id="rId36"/>
    <p:sldId id="402" r:id="rId37"/>
    <p:sldId id="403" r:id="rId38"/>
    <p:sldId id="40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79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e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e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8.wmf"/><Relationship Id="rId7" Type="http://schemas.openxmlformats.org/officeDocument/2006/relationships/image" Target="../media/image99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image" Target="../media/image90.wmf"/><Relationship Id="rId4" Type="http://schemas.openxmlformats.org/officeDocument/2006/relationships/image" Target="../media/image91.wmf"/><Relationship Id="rId9" Type="http://schemas.openxmlformats.org/officeDocument/2006/relationships/image" Target="../media/image10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6" Type="http://schemas.openxmlformats.org/officeDocument/2006/relationships/image" Target="../media/image116.wmf"/><Relationship Id="rId5" Type="http://schemas.openxmlformats.org/officeDocument/2006/relationships/image" Target="../media/image108.wmf"/><Relationship Id="rId4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F4B5096-AC53-4F92-AA05-4790D6D1BA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B8A785E-4800-41BD-8ECC-BD26E81C0F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B241152-225D-45EB-8C8F-7BD04D2A0DB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EC13112-9728-4D0F-94EA-AF584993F7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FBB5BFC-E80E-43E7-BE6E-F59E5305A9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8C532DA-C21C-4A3A-92DC-FD432F36C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FA779A92-EDA9-4761-BD11-4802AE892E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3545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91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26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84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007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7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798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95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0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7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70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83">
            <a:extLst>
              <a:ext uri="{FF2B5EF4-FFF2-40B4-BE49-F238E27FC236}">
                <a16:creationId xmlns:a16="http://schemas.microsoft.com/office/drawing/2014/main" id="{A51F600B-99A8-4E3F-A98F-3735B41E0A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08" name="Rectangle 84">
              <a:extLst>
                <a:ext uri="{FF2B5EF4-FFF2-40B4-BE49-F238E27FC236}">
                  <a16:creationId xmlns:a16="http://schemas.microsoft.com/office/drawing/2014/main" id="{BCB4267E-F177-4A88-9316-85F0425D6E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>
              <a:extLst>
                <a:ext uri="{FF2B5EF4-FFF2-40B4-BE49-F238E27FC236}">
                  <a16:creationId xmlns:a16="http://schemas.microsoft.com/office/drawing/2014/main" id="{66335FD1-3B1E-444E-A17A-A719F38969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>
              <a:extLst>
                <a:ext uri="{FF2B5EF4-FFF2-40B4-BE49-F238E27FC236}">
                  <a16:creationId xmlns:a16="http://schemas.microsoft.com/office/drawing/2014/main" id="{9523056F-101A-4A54-BA00-9B1C7F4767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Rectangle 87">
              <a:extLst>
                <a:ext uri="{FF2B5EF4-FFF2-40B4-BE49-F238E27FC236}">
                  <a16:creationId xmlns:a16="http://schemas.microsoft.com/office/drawing/2014/main" id="{C49F0558-9F70-47B2-86DC-92C463270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Rectangle 88">
              <a:extLst>
                <a:ext uri="{FF2B5EF4-FFF2-40B4-BE49-F238E27FC236}">
                  <a16:creationId xmlns:a16="http://schemas.microsoft.com/office/drawing/2014/main" id="{355A614B-EEBC-4592-A5F7-90A02ED1A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Rectangle 89">
              <a:extLst>
                <a:ext uri="{FF2B5EF4-FFF2-40B4-BE49-F238E27FC236}">
                  <a16:creationId xmlns:a16="http://schemas.microsoft.com/office/drawing/2014/main" id="{68752656-5111-429D-9CA8-0A64183DA7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Rectangle 90">
              <a:extLst>
                <a:ext uri="{FF2B5EF4-FFF2-40B4-BE49-F238E27FC236}">
                  <a16:creationId xmlns:a16="http://schemas.microsoft.com/office/drawing/2014/main" id="{7D101560-2909-4D37-B499-4C83A1BAB4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Rectangle 91">
              <a:extLst>
                <a:ext uri="{FF2B5EF4-FFF2-40B4-BE49-F238E27FC236}">
                  <a16:creationId xmlns:a16="http://schemas.microsoft.com/office/drawing/2014/main" id="{D0F1CAD7-7082-4153-A2BD-0ACAD3A6C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Rectangle 92">
              <a:extLst>
                <a:ext uri="{FF2B5EF4-FFF2-40B4-BE49-F238E27FC236}">
                  <a16:creationId xmlns:a16="http://schemas.microsoft.com/office/drawing/2014/main" id="{821D1E17-CCB9-4233-B269-5F825097C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Rectangle 93">
              <a:extLst>
                <a:ext uri="{FF2B5EF4-FFF2-40B4-BE49-F238E27FC236}">
                  <a16:creationId xmlns:a16="http://schemas.microsoft.com/office/drawing/2014/main" id="{D848B8E1-A628-42DF-9C65-A6546F2436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Rectangle 94">
              <a:extLst>
                <a:ext uri="{FF2B5EF4-FFF2-40B4-BE49-F238E27FC236}">
                  <a16:creationId xmlns:a16="http://schemas.microsoft.com/office/drawing/2014/main" id="{094349F6-0E04-4D93-BB18-12A0673165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Rectangle 95">
              <a:extLst>
                <a:ext uri="{FF2B5EF4-FFF2-40B4-BE49-F238E27FC236}">
                  <a16:creationId xmlns:a16="http://schemas.microsoft.com/office/drawing/2014/main" id="{D4C3B14B-B5DA-4E74-9B22-115BF292FA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Rectangle 96">
              <a:extLst>
                <a:ext uri="{FF2B5EF4-FFF2-40B4-BE49-F238E27FC236}">
                  <a16:creationId xmlns:a16="http://schemas.microsoft.com/office/drawing/2014/main" id="{E353A837-208C-412C-91EC-F1ADB70B94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>
              <a:extLst>
                <a:ext uri="{FF2B5EF4-FFF2-40B4-BE49-F238E27FC236}">
                  <a16:creationId xmlns:a16="http://schemas.microsoft.com/office/drawing/2014/main" id="{1B6BCD78-8693-4713-83C5-7426DF8E73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>
              <a:extLst>
                <a:ext uri="{FF2B5EF4-FFF2-40B4-BE49-F238E27FC236}">
                  <a16:creationId xmlns:a16="http://schemas.microsoft.com/office/drawing/2014/main" id="{70122AAB-ABFD-4C52-9FA1-5173B7D8D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AC7AE53F-55D9-4048-850C-A2A1116A34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D51DA1B9-A627-4E8E-95CA-77EF8F7973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>
              <a:extLst>
                <a:ext uri="{FF2B5EF4-FFF2-40B4-BE49-F238E27FC236}">
                  <a16:creationId xmlns:a16="http://schemas.microsoft.com/office/drawing/2014/main" id="{56CDF55C-B8C5-4767-8CAF-B10D70271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540030EE-636C-4B11-BACC-25AFDED6E3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F7C55396-6B4D-4986-B3FE-BE5707E211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>
              <a:extLst>
                <a:ext uri="{FF2B5EF4-FFF2-40B4-BE49-F238E27FC236}">
                  <a16:creationId xmlns:a16="http://schemas.microsoft.com/office/drawing/2014/main" id="{304C2707-0446-42BD-B00F-5DBE6C3526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722631FD-CD13-4C80-AFA7-093A1A1CEC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23DA35AA-4172-46B9-BF36-017A01A794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>
              <a:extLst>
                <a:ext uri="{FF2B5EF4-FFF2-40B4-BE49-F238E27FC236}">
                  <a16:creationId xmlns:a16="http://schemas.microsoft.com/office/drawing/2014/main" id="{A1C9C48D-E563-41D3-BEFA-B238902C57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024F406D-9878-42DF-B5D2-5AD959AB60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4B24D5D8-CC53-4624-A248-0B651CEF2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34" name="Line 110">
            <a:extLst>
              <a:ext uri="{FF2B5EF4-FFF2-40B4-BE49-F238E27FC236}">
                <a16:creationId xmlns:a16="http://schemas.microsoft.com/office/drawing/2014/main" id="{5DBC4033-8EA5-4EFF-8A6A-CA8AC49AB7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5" name="Line 111">
            <a:extLst>
              <a:ext uri="{FF2B5EF4-FFF2-40B4-BE49-F238E27FC236}">
                <a16:creationId xmlns:a16="http://schemas.microsoft.com/office/drawing/2014/main" id="{A8ED3F7E-4D74-4AAB-A6CF-F4C9CA5FB0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6" name="Oval 112">
            <a:extLst>
              <a:ext uri="{FF2B5EF4-FFF2-40B4-BE49-F238E27FC236}">
                <a16:creationId xmlns:a16="http://schemas.microsoft.com/office/drawing/2014/main" id="{8A50DB8E-BCCF-4C86-9427-E40E4006A8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37" name="Oval 113">
            <a:extLst>
              <a:ext uri="{FF2B5EF4-FFF2-40B4-BE49-F238E27FC236}">
                <a16:creationId xmlns:a16="http://schemas.microsoft.com/office/drawing/2014/main" id="{5D652865-ED69-4237-8129-3D82B1994C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38" name="Oval 114">
            <a:extLst>
              <a:ext uri="{FF2B5EF4-FFF2-40B4-BE49-F238E27FC236}">
                <a16:creationId xmlns:a16="http://schemas.microsoft.com/office/drawing/2014/main" id="{DFF8E622-41D6-48CC-953D-8CA64057CF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39" name="Oval 115">
            <a:extLst>
              <a:ext uri="{FF2B5EF4-FFF2-40B4-BE49-F238E27FC236}">
                <a16:creationId xmlns:a16="http://schemas.microsoft.com/office/drawing/2014/main" id="{8BCB7D2B-9A69-425B-973B-A799FE26C8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40" name="AutoShape 1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3CD62C4-8E09-4A6A-9150-959457359A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1" name="AutoShape 1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EA5CAD7-AD58-4B77-9BDC-48DEA6B00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2" name="AutoShape 1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D15B542-4DC7-4B5A-BB9F-6B8EB90B0E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3" name="AutoShape 11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D192829B-C2F7-4D6F-B8DB-6D2A56F883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81" name="WordArt 120">
            <a:extLst>
              <a:ext uri="{FF2B5EF4-FFF2-40B4-BE49-F238E27FC236}">
                <a16:creationId xmlns:a16="http://schemas.microsoft.com/office/drawing/2014/main" id="{CDEAD71D-BBCB-4561-BEA1-58CF9D847198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45" name="Text Box 121">
            <a:extLst>
              <a:ext uri="{FF2B5EF4-FFF2-40B4-BE49-F238E27FC236}">
                <a16:creationId xmlns:a16="http://schemas.microsoft.com/office/drawing/2014/main" id="{F81F2811-7388-4CF7-B999-665105CF14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603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第三章 动量 牛顿运动定律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hyperlink" Target="04.1%20collisions%201.exe" TargetMode="External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hyperlink" Target="04.2%20collisions%202.exe" TargetMode="External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9.e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7.e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5.wmf"/><Relationship Id="rId22" Type="http://schemas.openxmlformats.org/officeDocument/2006/relationships/image" Target="../media/image9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8.bin"/><Relationship Id="rId21" Type="http://schemas.openxmlformats.org/officeDocument/2006/relationships/image" Target="../media/image110.wmf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7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11" Type="http://schemas.openxmlformats.org/officeDocument/2006/relationships/image" Target="../media/image105.wmf"/><Relationship Id="rId5" Type="http://schemas.openxmlformats.org/officeDocument/2006/relationships/oleObject" Target="../embeddings/oleObject109.bin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09.emf"/><Relationship Id="rId4" Type="http://schemas.openxmlformats.org/officeDocument/2006/relationships/image" Target="../media/image102.wmf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0.w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5.wmf"/><Relationship Id="rId9" Type="http://schemas.openxmlformats.org/officeDocument/2006/relationships/image" Target="../media/image12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50EA63E1-E7A9-41B7-AACC-CE758BE4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544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§4.5.2</a:t>
            </a:r>
            <a:r>
              <a:rPr lang="zh-CN" altLang="en-US" sz="2800">
                <a:ea typeface="黑体" panose="02010609060101010101" pitchFamily="49" charset="-122"/>
              </a:rPr>
              <a:t>质点系的机械能守恒定律   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D62D766F-FA11-4D63-96CB-AFC33442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6858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外</a:t>
            </a:r>
            <a:r>
              <a:rPr lang="en-US" altLang="zh-CN">
                <a:ea typeface="宋体" panose="02010600030101010101" pitchFamily="2" charset="-122"/>
              </a:rPr>
              <a:t>=0 </a:t>
            </a:r>
            <a:r>
              <a:rPr lang="zh-CN" altLang="en-US">
                <a:ea typeface="宋体" panose="02010600030101010101" pitchFamily="2" charset="-122"/>
              </a:rPr>
              <a:t>时，若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内非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&gt; 0 </a:t>
            </a:r>
            <a:r>
              <a:rPr lang="zh-CN" altLang="en-US">
                <a:ea typeface="宋体" panose="02010600030101010101" pitchFamily="2" charset="-122"/>
              </a:rPr>
              <a:t>，则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增加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zh-CN" altLang="en-US">
                <a:ea typeface="宋体" panose="02010600030101010101" pitchFamily="2" charset="-122"/>
              </a:rPr>
              <a:t>如爆炸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是其它形式的能量（化学能、生物能）向机械能的转化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E8CA77B2-77C2-410E-8246-966DF64D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29075"/>
            <a:ext cx="6858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外</a:t>
            </a:r>
            <a:r>
              <a:rPr lang="en-US" altLang="zh-CN">
                <a:ea typeface="宋体" panose="02010600030101010101" pitchFamily="2" charset="-122"/>
              </a:rPr>
              <a:t>=0 </a:t>
            </a:r>
            <a:r>
              <a:rPr lang="zh-CN" altLang="en-US">
                <a:ea typeface="宋体" panose="02010600030101010101" pitchFamily="2" charset="-122"/>
              </a:rPr>
              <a:t>时，若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内非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&lt; 0  </a:t>
            </a:r>
            <a:r>
              <a:rPr lang="zh-CN" altLang="en-US">
                <a:ea typeface="宋体" panose="02010600030101010101" pitchFamily="2" charset="-122"/>
              </a:rPr>
              <a:t>，则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减少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力为耗散力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机械能向其它形式能量转换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1BE54773-8F1E-4672-A4CA-1EE2A416D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1828800"/>
          <a:ext cx="40989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58920" imgH="253800" progId="Equation.3">
                  <p:embed/>
                </p:oleObj>
              </mc:Choice>
              <mc:Fallback>
                <p:oleObj name="Equation" r:id="rId3" imgW="21589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828800"/>
                        <a:ext cx="40989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>
            <a:extLst>
              <a:ext uri="{FF2B5EF4-FFF2-40B4-BE49-F238E27FC236}">
                <a16:creationId xmlns:a16="http://schemas.microsoft.com/office/drawing/2014/main" id="{278F84A9-0422-4481-9674-D23B2F4D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23241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功能原理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>
            <a:extLst>
              <a:ext uri="{FF2B5EF4-FFF2-40B4-BE49-F238E27FC236}">
                <a16:creationId xmlns:a16="http://schemas.microsoft.com/office/drawing/2014/main" id="{2D6AFEC2-34E8-4D32-A6B0-A9F442ED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57388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形变为弹性形变，无机械能损失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95B1A7B2-C306-43C4-B76E-0D314593C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46958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2323800" imgH="393480" progId="Equation.3">
                  <p:embed/>
                </p:oleObj>
              </mc:Choice>
              <mc:Fallback>
                <p:oleObj name="Equation" r:id="rId3" imgW="2323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6958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4">
            <a:extLst>
              <a:ext uri="{FF2B5EF4-FFF2-40B4-BE49-F238E27FC236}">
                <a16:creationId xmlns:a16="http://schemas.microsoft.com/office/drawing/2014/main" id="{74F7F557-9B19-4EA2-8C00-BC631D37FD76}"/>
              </a:ext>
            </a:extLst>
          </p:cNvPr>
          <p:cNvSpPr>
            <a:spLocks/>
          </p:cNvSpPr>
          <p:nvPr/>
        </p:nvSpPr>
        <p:spPr bwMode="auto">
          <a:xfrm>
            <a:off x="1066800" y="3176588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Line 5">
            <a:extLst>
              <a:ext uri="{FF2B5EF4-FFF2-40B4-BE49-F238E27FC236}">
                <a16:creationId xmlns:a16="http://schemas.microsoft.com/office/drawing/2014/main" id="{C972E5A1-92C5-4F5C-A2F6-2A47EC7F2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4038" y="1851025"/>
            <a:ext cx="0" cy="349408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6" name="Group 6">
            <a:extLst>
              <a:ext uri="{FF2B5EF4-FFF2-40B4-BE49-F238E27FC236}">
                <a16:creationId xmlns:a16="http://schemas.microsoft.com/office/drawing/2014/main" id="{10CA4A64-D3C2-43F9-8C3D-FCE9B9D6C5D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633788"/>
            <a:ext cx="1922463" cy="2157412"/>
            <a:chOff x="3792" y="2289"/>
            <a:chExt cx="1211" cy="1359"/>
          </a:xfrm>
        </p:grpSpPr>
        <p:grpSp>
          <p:nvGrpSpPr>
            <p:cNvPr id="7202" name="Group 7">
              <a:extLst>
                <a:ext uri="{FF2B5EF4-FFF2-40B4-BE49-F238E27FC236}">
                  <a16:creationId xmlns:a16="http://schemas.microsoft.com/office/drawing/2014/main" id="{04896897-3CE7-44EE-B717-2E184B88B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7" y="2642"/>
              <a:ext cx="728" cy="653"/>
              <a:chOff x="4205" y="2882"/>
              <a:chExt cx="728" cy="653"/>
            </a:xfrm>
          </p:grpSpPr>
          <p:sp>
            <p:nvSpPr>
              <p:cNvPr id="7214" name="Freeform 8">
                <a:extLst>
                  <a:ext uri="{FF2B5EF4-FFF2-40B4-BE49-F238E27FC236}">
                    <a16:creationId xmlns:a16="http://schemas.microsoft.com/office/drawing/2014/main" id="{09FEF9F5-A299-4B6E-BAF9-793980D60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2882"/>
                <a:ext cx="717" cy="653"/>
              </a:xfrm>
              <a:custGeom>
                <a:avLst/>
                <a:gdLst>
                  <a:gd name="T0" fmla="*/ 0 w 973"/>
                  <a:gd name="T1" fmla="*/ 6 h 869"/>
                  <a:gd name="T2" fmla="*/ 36 w 973"/>
                  <a:gd name="T3" fmla="*/ 6 h 869"/>
                  <a:gd name="T4" fmla="*/ 93 w 973"/>
                  <a:gd name="T5" fmla="*/ 41 h 869"/>
                  <a:gd name="T6" fmla="*/ 162 w 973"/>
                  <a:gd name="T7" fmla="*/ 162 h 869"/>
                  <a:gd name="T8" fmla="*/ 222 w 973"/>
                  <a:gd name="T9" fmla="*/ 286 h 869"/>
                  <a:gd name="T10" fmla="*/ 284 w 973"/>
                  <a:gd name="T11" fmla="*/ 355 h 869"/>
                  <a:gd name="T12" fmla="*/ 389 w 973"/>
                  <a:gd name="T13" fmla="*/ 367 h 8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3"/>
                  <a:gd name="T22" fmla="*/ 0 h 869"/>
                  <a:gd name="T23" fmla="*/ 973 w 973"/>
                  <a:gd name="T24" fmla="*/ 869 h 8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3" h="869">
                    <a:moveTo>
                      <a:pt x="0" y="14"/>
                    </a:moveTo>
                    <a:cubicBezTo>
                      <a:pt x="27" y="10"/>
                      <a:pt x="51" y="0"/>
                      <a:pt x="90" y="14"/>
                    </a:cubicBezTo>
                    <a:cubicBezTo>
                      <a:pt x="129" y="28"/>
                      <a:pt x="180" y="36"/>
                      <a:pt x="232" y="97"/>
                    </a:cubicBezTo>
                    <a:cubicBezTo>
                      <a:pt x="284" y="158"/>
                      <a:pt x="350" y="285"/>
                      <a:pt x="404" y="381"/>
                    </a:cubicBezTo>
                    <a:cubicBezTo>
                      <a:pt x="458" y="477"/>
                      <a:pt x="503" y="597"/>
                      <a:pt x="554" y="673"/>
                    </a:cubicBezTo>
                    <a:cubicBezTo>
                      <a:pt x="605" y="749"/>
                      <a:pt x="641" y="805"/>
                      <a:pt x="711" y="837"/>
                    </a:cubicBezTo>
                    <a:cubicBezTo>
                      <a:pt x="781" y="869"/>
                      <a:pt x="919" y="861"/>
                      <a:pt x="973" y="867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Freeform 9">
                <a:extLst>
                  <a:ext uri="{FF2B5EF4-FFF2-40B4-BE49-F238E27FC236}">
                    <a16:creationId xmlns:a16="http://schemas.microsoft.com/office/drawing/2014/main" id="{47F770E8-4074-4090-B643-1897E0EBD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982"/>
                <a:ext cx="695" cy="366"/>
              </a:xfrm>
              <a:custGeom>
                <a:avLst/>
                <a:gdLst>
                  <a:gd name="T0" fmla="*/ 0 w 943"/>
                  <a:gd name="T1" fmla="*/ 207 h 487"/>
                  <a:gd name="T2" fmla="*/ 69 w 943"/>
                  <a:gd name="T3" fmla="*/ 197 h 487"/>
                  <a:gd name="T4" fmla="*/ 125 w 943"/>
                  <a:gd name="T5" fmla="*/ 159 h 487"/>
                  <a:gd name="T6" fmla="*/ 168 w 943"/>
                  <a:gd name="T7" fmla="*/ 101 h 487"/>
                  <a:gd name="T8" fmla="*/ 216 w 943"/>
                  <a:gd name="T9" fmla="*/ 51 h 487"/>
                  <a:gd name="T10" fmla="*/ 249 w 943"/>
                  <a:gd name="T11" fmla="*/ 23 h 487"/>
                  <a:gd name="T12" fmla="*/ 287 w 943"/>
                  <a:gd name="T13" fmla="*/ 4 h 487"/>
                  <a:gd name="T14" fmla="*/ 377 w 943"/>
                  <a:gd name="T15" fmla="*/ 1 h 4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43"/>
                  <a:gd name="T25" fmla="*/ 0 h 487"/>
                  <a:gd name="T26" fmla="*/ 943 w 943"/>
                  <a:gd name="T27" fmla="*/ 487 h 4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43" h="487">
                    <a:moveTo>
                      <a:pt x="0" y="487"/>
                    </a:moveTo>
                    <a:cubicBezTo>
                      <a:pt x="29" y="484"/>
                      <a:pt x="120" y="484"/>
                      <a:pt x="172" y="465"/>
                    </a:cubicBezTo>
                    <a:cubicBezTo>
                      <a:pt x="224" y="446"/>
                      <a:pt x="273" y="412"/>
                      <a:pt x="314" y="375"/>
                    </a:cubicBezTo>
                    <a:cubicBezTo>
                      <a:pt x="355" y="338"/>
                      <a:pt x="382" y="282"/>
                      <a:pt x="419" y="240"/>
                    </a:cubicBezTo>
                    <a:cubicBezTo>
                      <a:pt x="456" y="198"/>
                      <a:pt x="505" y="152"/>
                      <a:pt x="539" y="121"/>
                    </a:cubicBezTo>
                    <a:cubicBezTo>
                      <a:pt x="573" y="90"/>
                      <a:pt x="591" y="72"/>
                      <a:pt x="621" y="53"/>
                    </a:cubicBezTo>
                    <a:cubicBezTo>
                      <a:pt x="651" y="34"/>
                      <a:pt x="664" y="18"/>
                      <a:pt x="718" y="9"/>
                    </a:cubicBezTo>
                    <a:cubicBezTo>
                      <a:pt x="772" y="0"/>
                      <a:pt x="896" y="3"/>
                      <a:pt x="943" y="1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03" name="Group 10">
              <a:extLst>
                <a:ext uri="{FF2B5EF4-FFF2-40B4-BE49-F238E27FC236}">
                  <a16:creationId xmlns:a16="http://schemas.microsoft.com/office/drawing/2014/main" id="{EA7A0DF3-5369-477B-955E-23A6F5010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4" y="2289"/>
              <a:ext cx="1138" cy="1359"/>
              <a:chOff x="4012" y="2529"/>
              <a:chExt cx="1138" cy="1359"/>
            </a:xfrm>
          </p:grpSpPr>
          <p:grpSp>
            <p:nvGrpSpPr>
              <p:cNvPr id="7208" name="Group 11">
                <a:extLst>
                  <a:ext uri="{FF2B5EF4-FFF2-40B4-BE49-F238E27FC236}">
                    <a16:creationId xmlns:a16="http://schemas.microsoft.com/office/drawing/2014/main" id="{3A3F649C-B3F1-484D-8316-488D196EB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9" y="2689"/>
                <a:ext cx="941" cy="944"/>
                <a:chOff x="1152" y="2304"/>
                <a:chExt cx="1584" cy="1248"/>
              </a:xfrm>
            </p:grpSpPr>
            <p:sp>
              <p:nvSpPr>
                <p:cNvPr id="7212" name="Line 12">
                  <a:extLst>
                    <a:ext uri="{FF2B5EF4-FFF2-40B4-BE49-F238E27FC236}">
                      <a16:creationId xmlns:a16="http://schemas.microsoft.com/office/drawing/2014/main" id="{F5CDBC3D-D877-454F-A03E-02D24D801E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552"/>
                  <a:ext cx="15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3" name="Line 13">
                  <a:extLst>
                    <a:ext uri="{FF2B5EF4-FFF2-40B4-BE49-F238E27FC236}">
                      <a16:creationId xmlns:a16="http://schemas.microsoft.com/office/drawing/2014/main" id="{ECD8DCCE-EC94-4F2E-8C02-4B0B1A6A7F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2304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9" name="Text Box 14">
                <a:extLst>
                  <a:ext uri="{FF2B5EF4-FFF2-40B4-BE49-F238E27FC236}">
                    <a16:creationId xmlns:a16="http://schemas.microsoft.com/office/drawing/2014/main" id="{4C92893E-38CB-474B-8B81-3A6414E57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" y="3599"/>
                <a:ext cx="12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t</a:t>
                </a:r>
              </a:p>
            </p:txBody>
          </p:sp>
          <p:sp>
            <p:nvSpPr>
              <p:cNvPr id="7210" name="Text Box 15">
                <a:extLst>
                  <a:ext uri="{FF2B5EF4-FFF2-40B4-BE49-F238E27FC236}">
                    <a16:creationId xmlns:a16="http://schemas.microsoft.com/office/drawing/2014/main" id="{76E885A6-09FD-4210-9A8C-6062EE6A1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1" y="356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  <p:sp>
            <p:nvSpPr>
              <p:cNvPr id="7211" name="Text Box 16">
                <a:extLst>
                  <a:ext uri="{FF2B5EF4-FFF2-40B4-BE49-F238E27FC236}">
                    <a16:creationId xmlns:a16="http://schemas.microsoft.com/office/drawing/2014/main" id="{0CCD8C7A-0394-4791-B831-3F4EFB8F8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2529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v</a:t>
                </a:r>
              </a:p>
            </p:txBody>
          </p:sp>
        </p:grpSp>
        <p:sp>
          <p:nvSpPr>
            <p:cNvPr id="7204" name="Text Box 17">
              <a:extLst>
                <a:ext uri="{FF2B5EF4-FFF2-40B4-BE49-F238E27FC236}">
                  <a16:creationId xmlns:a16="http://schemas.microsoft.com/office/drawing/2014/main" id="{F8641506-4992-4109-8A78-A0E1DCACD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v</a:t>
              </a:r>
              <a:r>
                <a:rPr lang="en-US" altLang="zh-CN" baseline="-25000"/>
                <a:t>10</a:t>
              </a:r>
              <a:endParaRPr lang="en-US" altLang="zh-CN"/>
            </a:p>
          </p:txBody>
        </p:sp>
        <p:sp>
          <p:nvSpPr>
            <p:cNvPr id="7205" name="Text Box 18">
              <a:extLst>
                <a:ext uri="{FF2B5EF4-FFF2-40B4-BE49-F238E27FC236}">
                  <a16:creationId xmlns:a16="http://schemas.microsoft.com/office/drawing/2014/main" id="{D8BE67C2-A139-4E20-8FDD-CA6329AB7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2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v</a:t>
              </a:r>
              <a:r>
                <a:rPr lang="en-US" altLang="zh-CN" baseline="-25000"/>
                <a:t>20</a:t>
              </a:r>
              <a:endParaRPr lang="en-US" altLang="zh-CN"/>
            </a:p>
          </p:txBody>
        </p:sp>
        <p:sp>
          <p:nvSpPr>
            <p:cNvPr id="7206" name="Text Box 19">
              <a:extLst>
                <a:ext uri="{FF2B5EF4-FFF2-40B4-BE49-F238E27FC236}">
                  <a16:creationId xmlns:a16="http://schemas.microsoft.com/office/drawing/2014/main" id="{712D5097-B7FD-4F2E-A284-3F30C298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307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1</a:t>
              </a:r>
              <a:endParaRPr lang="en-US" altLang="zh-CN" i="1"/>
            </a:p>
          </p:txBody>
        </p:sp>
        <p:sp>
          <p:nvSpPr>
            <p:cNvPr id="7207" name="Text Box 20">
              <a:extLst>
                <a:ext uri="{FF2B5EF4-FFF2-40B4-BE49-F238E27FC236}">
                  <a16:creationId xmlns:a16="http://schemas.microsoft.com/office/drawing/2014/main" id="{2A25B760-34C2-4FF6-81F0-555E9B672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" y="25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2</a:t>
              </a:r>
              <a:endParaRPr lang="en-US" altLang="zh-CN" i="1"/>
            </a:p>
          </p:txBody>
        </p:sp>
      </p:grpSp>
      <p:grpSp>
        <p:nvGrpSpPr>
          <p:cNvPr id="7177" name="Group 21">
            <a:extLst>
              <a:ext uri="{FF2B5EF4-FFF2-40B4-BE49-F238E27FC236}">
                <a16:creationId xmlns:a16="http://schemas.microsoft.com/office/drawing/2014/main" id="{AB4D18FA-3EFC-4062-934A-B59F5560D5C1}"/>
              </a:ext>
            </a:extLst>
          </p:cNvPr>
          <p:cNvGrpSpPr>
            <a:grpSpLocks/>
          </p:cNvGrpSpPr>
          <p:nvPr/>
        </p:nvGrpSpPr>
        <p:grpSpPr bwMode="auto">
          <a:xfrm>
            <a:off x="6107113" y="1271588"/>
            <a:ext cx="1893887" cy="2424112"/>
            <a:chOff x="3847" y="801"/>
            <a:chExt cx="1193" cy="1527"/>
          </a:xfrm>
        </p:grpSpPr>
        <p:grpSp>
          <p:nvGrpSpPr>
            <p:cNvPr id="7183" name="Group 22">
              <a:extLst>
                <a:ext uri="{FF2B5EF4-FFF2-40B4-BE49-F238E27FC236}">
                  <a16:creationId xmlns:a16="http://schemas.microsoft.com/office/drawing/2014/main" id="{F21272A3-41CF-49E8-9FA4-D6264B964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835"/>
              <a:ext cx="1193" cy="1493"/>
              <a:chOff x="3847" y="835"/>
              <a:chExt cx="1193" cy="1493"/>
            </a:xfrm>
          </p:grpSpPr>
          <p:grpSp>
            <p:nvGrpSpPr>
              <p:cNvPr id="7190" name="Group 23">
                <a:extLst>
                  <a:ext uri="{FF2B5EF4-FFF2-40B4-BE49-F238E27FC236}">
                    <a16:creationId xmlns:a16="http://schemas.microsoft.com/office/drawing/2014/main" id="{EDFFCC53-B566-44BB-B8BB-34C3E2B691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7" y="835"/>
                <a:ext cx="1193" cy="1493"/>
                <a:chOff x="3847" y="835"/>
                <a:chExt cx="1193" cy="1493"/>
              </a:xfrm>
            </p:grpSpPr>
            <p:grpSp>
              <p:nvGrpSpPr>
                <p:cNvPr id="7193" name="Group 24">
                  <a:extLst>
                    <a:ext uri="{FF2B5EF4-FFF2-40B4-BE49-F238E27FC236}">
                      <a16:creationId xmlns:a16="http://schemas.microsoft.com/office/drawing/2014/main" id="{BF0615B6-C5CF-4620-ADFA-B251035DCE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6" y="1155"/>
                  <a:ext cx="542" cy="1121"/>
                  <a:chOff x="4209" y="1408"/>
                  <a:chExt cx="586" cy="1121"/>
                </a:xfrm>
              </p:grpSpPr>
              <p:sp>
                <p:nvSpPr>
                  <p:cNvPr id="7200" name="Freeform 25">
                    <a:extLst>
                      <a:ext uri="{FF2B5EF4-FFF2-40B4-BE49-F238E27FC236}">
                        <a16:creationId xmlns:a16="http://schemas.microsoft.com/office/drawing/2014/main" id="{818E6CFA-0BC2-43E5-A09E-06515AAD4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9" y="1408"/>
                    <a:ext cx="586" cy="561"/>
                  </a:xfrm>
                  <a:custGeom>
                    <a:avLst/>
                    <a:gdLst>
                      <a:gd name="T0" fmla="*/ 0 w 796"/>
                      <a:gd name="T1" fmla="*/ 317 h 746"/>
                      <a:gd name="T2" fmla="*/ 49 w 796"/>
                      <a:gd name="T3" fmla="*/ 287 h 746"/>
                      <a:gd name="T4" fmla="*/ 77 w 796"/>
                      <a:gd name="T5" fmla="*/ 236 h 746"/>
                      <a:gd name="T6" fmla="*/ 115 w 796"/>
                      <a:gd name="T7" fmla="*/ 72 h 746"/>
                      <a:gd name="T8" fmla="*/ 144 w 796"/>
                      <a:gd name="T9" fmla="*/ 11 h 746"/>
                      <a:gd name="T10" fmla="*/ 183 w 796"/>
                      <a:gd name="T11" fmla="*/ 11 h 746"/>
                      <a:gd name="T12" fmla="*/ 211 w 796"/>
                      <a:gd name="T13" fmla="*/ 71 h 746"/>
                      <a:gd name="T14" fmla="*/ 246 w 796"/>
                      <a:gd name="T15" fmla="*/ 232 h 746"/>
                      <a:gd name="T16" fmla="*/ 273 w 796"/>
                      <a:gd name="T17" fmla="*/ 284 h 746"/>
                      <a:gd name="T18" fmla="*/ 317 w 796"/>
                      <a:gd name="T19" fmla="*/ 316 h 7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746"/>
                      <a:gd name="T32" fmla="*/ 796 w 796"/>
                      <a:gd name="T33" fmla="*/ 746 h 74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746">
                        <a:moveTo>
                          <a:pt x="0" y="746"/>
                        </a:moveTo>
                        <a:cubicBezTo>
                          <a:pt x="20" y="734"/>
                          <a:pt x="91" y="706"/>
                          <a:pt x="123" y="674"/>
                        </a:cubicBezTo>
                        <a:cubicBezTo>
                          <a:pt x="155" y="642"/>
                          <a:pt x="165" y="638"/>
                          <a:pt x="192" y="554"/>
                        </a:cubicBezTo>
                        <a:cubicBezTo>
                          <a:pt x="219" y="470"/>
                          <a:pt x="260" y="258"/>
                          <a:pt x="288" y="170"/>
                        </a:cubicBezTo>
                        <a:cubicBezTo>
                          <a:pt x="316" y="82"/>
                          <a:pt x="333" y="48"/>
                          <a:pt x="362" y="24"/>
                        </a:cubicBezTo>
                        <a:cubicBezTo>
                          <a:pt x="391" y="0"/>
                          <a:pt x="432" y="0"/>
                          <a:pt x="459" y="24"/>
                        </a:cubicBezTo>
                        <a:cubicBezTo>
                          <a:pt x="486" y="48"/>
                          <a:pt x="501" y="79"/>
                          <a:pt x="527" y="166"/>
                        </a:cubicBezTo>
                        <a:cubicBezTo>
                          <a:pt x="553" y="253"/>
                          <a:pt x="591" y="464"/>
                          <a:pt x="617" y="547"/>
                        </a:cubicBezTo>
                        <a:cubicBezTo>
                          <a:pt x="643" y="630"/>
                          <a:pt x="654" y="634"/>
                          <a:pt x="684" y="667"/>
                        </a:cubicBezTo>
                        <a:cubicBezTo>
                          <a:pt x="714" y="700"/>
                          <a:pt x="773" y="727"/>
                          <a:pt x="796" y="74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1" name="Freeform 26">
                    <a:extLst>
                      <a:ext uri="{FF2B5EF4-FFF2-40B4-BE49-F238E27FC236}">
                        <a16:creationId xmlns:a16="http://schemas.microsoft.com/office/drawing/2014/main" id="{EAD3842E-5F26-4F67-B548-F822E5A5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4209" y="1969"/>
                    <a:ext cx="586" cy="560"/>
                  </a:xfrm>
                  <a:custGeom>
                    <a:avLst/>
                    <a:gdLst>
                      <a:gd name="T0" fmla="*/ 0 w 796"/>
                      <a:gd name="T1" fmla="*/ 315 h 746"/>
                      <a:gd name="T2" fmla="*/ 49 w 796"/>
                      <a:gd name="T3" fmla="*/ 285 h 746"/>
                      <a:gd name="T4" fmla="*/ 77 w 796"/>
                      <a:gd name="T5" fmla="*/ 234 h 746"/>
                      <a:gd name="T6" fmla="*/ 115 w 796"/>
                      <a:gd name="T7" fmla="*/ 72 h 746"/>
                      <a:gd name="T8" fmla="*/ 144 w 796"/>
                      <a:gd name="T9" fmla="*/ 11 h 746"/>
                      <a:gd name="T10" fmla="*/ 183 w 796"/>
                      <a:gd name="T11" fmla="*/ 11 h 746"/>
                      <a:gd name="T12" fmla="*/ 211 w 796"/>
                      <a:gd name="T13" fmla="*/ 71 h 746"/>
                      <a:gd name="T14" fmla="*/ 246 w 796"/>
                      <a:gd name="T15" fmla="*/ 232 h 746"/>
                      <a:gd name="T16" fmla="*/ 273 w 796"/>
                      <a:gd name="T17" fmla="*/ 282 h 746"/>
                      <a:gd name="T18" fmla="*/ 317 w 796"/>
                      <a:gd name="T19" fmla="*/ 314 h 7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746"/>
                      <a:gd name="T32" fmla="*/ 796 w 796"/>
                      <a:gd name="T33" fmla="*/ 746 h 74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746">
                        <a:moveTo>
                          <a:pt x="0" y="746"/>
                        </a:moveTo>
                        <a:cubicBezTo>
                          <a:pt x="20" y="734"/>
                          <a:pt x="91" y="706"/>
                          <a:pt x="123" y="674"/>
                        </a:cubicBezTo>
                        <a:cubicBezTo>
                          <a:pt x="155" y="642"/>
                          <a:pt x="165" y="638"/>
                          <a:pt x="192" y="554"/>
                        </a:cubicBezTo>
                        <a:cubicBezTo>
                          <a:pt x="219" y="470"/>
                          <a:pt x="260" y="258"/>
                          <a:pt x="288" y="170"/>
                        </a:cubicBezTo>
                        <a:cubicBezTo>
                          <a:pt x="316" y="82"/>
                          <a:pt x="333" y="48"/>
                          <a:pt x="362" y="24"/>
                        </a:cubicBezTo>
                        <a:cubicBezTo>
                          <a:pt x="391" y="0"/>
                          <a:pt x="432" y="0"/>
                          <a:pt x="459" y="24"/>
                        </a:cubicBezTo>
                        <a:cubicBezTo>
                          <a:pt x="486" y="48"/>
                          <a:pt x="501" y="79"/>
                          <a:pt x="527" y="166"/>
                        </a:cubicBezTo>
                        <a:cubicBezTo>
                          <a:pt x="553" y="253"/>
                          <a:pt x="591" y="464"/>
                          <a:pt x="617" y="547"/>
                        </a:cubicBezTo>
                        <a:cubicBezTo>
                          <a:pt x="643" y="630"/>
                          <a:pt x="654" y="634"/>
                          <a:pt x="684" y="667"/>
                        </a:cubicBezTo>
                        <a:cubicBezTo>
                          <a:pt x="714" y="700"/>
                          <a:pt x="773" y="727"/>
                          <a:pt x="796" y="74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94" name="Group 27">
                  <a:extLst>
                    <a:ext uri="{FF2B5EF4-FFF2-40B4-BE49-F238E27FC236}">
                      <a16:creationId xmlns:a16="http://schemas.microsoft.com/office/drawing/2014/main" id="{DCD1F967-6673-4B3F-9ACE-54BCFB068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7" y="835"/>
                  <a:ext cx="1193" cy="1493"/>
                  <a:chOff x="3990" y="1088"/>
                  <a:chExt cx="1193" cy="1493"/>
                </a:xfrm>
              </p:grpSpPr>
              <p:sp>
                <p:nvSpPr>
                  <p:cNvPr id="7195" name="Line 28">
                    <a:extLst>
                      <a:ext uri="{FF2B5EF4-FFF2-40B4-BE49-F238E27FC236}">
                        <a16:creationId xmlns:a16="http://schemas.microsoft.com/office/drawing/2014/main" id="{D7180833-14F3-47FF-BE00-9A0E80EAF8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968"/>
                    <a:ext cx="95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6" name="Line 29">
                    <a:extLst>
                      <a:ext uri="{FF2B5EF4-FFF2-40B4-BE49-F238E27FC236}">
                        <a16:creationId xmlns:a16="http://schemas.microsoft.com/office/drawing/2014/main" id="{73FD04A0-C694-4F23-A100-33CF2353C7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9" y="1210"/>
                    <a:ext cx="0" cy="13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7" name="Text Box 30">
                    <a:extLst>
                      <a:ext uri="{FF2B5EF4-FFF2-40B4-BE49-F238E27FC236}">
                        <a16:creationId xmlns:a16="http://schemas.microsoft.com/office/drawing/2014/main" id="{7B172211-98D7-4929-B1CB-F5165EA062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0" y="1088"/>
                    <a:ext cx="24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i="1"/>
                      <a:t>F</a:t>
                    </a:r>
                  </a:p>
                </p:txBody>
              </p:sp>
              <p:sp>
                <p:nvSpPr>
                  <p:cNvPr id="7198" name="Text Box 31">
                    <a:extLst>
                      <a:ext uri="{FF2B5EF4-FFF2-40B4-BE49-F238E27FC236}">
                        <a16:creationId xmlns:a16="http://schemas.microsoft.com/office/drawing/2014/main" id="{7B5F333F-4E9A-45B8-A691-0B787937B69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4" y="1950"/>
                    <a:ext cx="16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i="1"/>
                      <a:t>t</a:t>
                    </a:r>
                  </a:p>
                </p:txBody>
              </p:sp>
              <p:sp>
                <p:nvSpPr>
                  <p:cNvPr id="7199" name="Text Box 32">
                    <a:extLst>
                      <a:ext uri="{FF2B5EF4-FFF2-40B4-BE49-F238E27FC236}">
                        <a16:creationId xmlns:a16="http://schemas.microsoft.com/office/drawing/2014/main" id="{F1C7985E-AD10-477A-9DF0-0B4C3B661B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3" y="183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i="1"/>
                      <a:t>O</a:t>
                    </a:r>
                  </a:p>
                </p:txBody>
              </p:sp>
            </p:grpSp>
          </p:grpSp>
          <p:sp>
            <p:nvSpPr>
              <p:cNvPr id="7191" name="Text Box 33">
                <a:extLst>
                  <a:ext uri="{FF2B5EF4-FFF2-40B4-BE49-F238E27FC236}">
                    <a16:creationId xmlns:a16="http://schemas.microsoft.com/office/drawing/2014/main" id="{C4B7D9F9-03AD-4DFC-B4CA-A6F58855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" y="1253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F</a:t>
                </a:r>
                <a:r>
                  <a:rPr lang="en-US" altLang="zh-CN" i="1" baseline="-25000"/>
                  <a:t>12</a:t>
                </a:r>
                <a:endParaRPr lang="en-US" altLang="zh-CN" i="1"/>
              </a:p>
            </p:txBody>
          </p:sp>
          <p:sp>
            <p:nvSpPr>
              <p:cNvPr id="7192" name="Text Box 34">
                <a:extLst>
                  <a:ext uri="{FF2B5EF4-FFF2-40B4-BE49-F238E27FC236}">
                    <a16:creationId xmlns:a16="http://schemas.microsoft.com/office/drawing/2014/main" id="{A10D9CF6-EE3E-42CE-9214-02A8D8D7A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1904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F</a:t>
                </a:r>
                <a:r>
                  <a:rPr lang="en-US" altLang="zh-CN" i="1" baseline="-25000"/>
                  <a:t>21</a:t>
                </a:r>
                <a:endParaRPr lang="en-US" altLang="zh-CN" i="1"/>
              </a:p>
            </p:txBody>
          </p:sp>
        </p:grpSp>
        <p:grpSp>
          <p:nvGrpSpPr>
            <p:cNvPr id="7184" name="Group 35">
              <a:extLst>
                <a:ext uri="{FF2B5EF4-FFF2-40B4-BE49-F238E27FC236}">
                  <a16:creationId xmlns:a16="http://schemas.microsoft.com/office/drawing/2014/main" id="{035148CF-AE65-45F1-BBAE-27C0900D9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" y="801"/>
              <a:ext cx="239" cy="142"/>
              <a:chOff x="4182" y="702"/>
              <a:chExt cx="239" cy="142"/>
            </a:xfrm>
          </p:grpSpPr>
          <p:sp>
            <p:nvSpPr>
              <p:cNvPr id="202788" name="Oval 36">
                <a:extLst>
                  <a:ext uri="{FF2B5EF4-FFF2-40B4-BE49-F238E27FC236}">
                    <a16:creationId xmlns:a16="http://schemas.microsoft.com/office/drawing/2014/main" id="{D178B29E-1248-4D5C-A21E-157DD44FF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" y="702"/>
                <a:ext cx="135" cy="14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2789" name="Oval 37">
                <a:extLst>
                  <a:ext uri="{FF2B5EF4-FFF2-40B4-BE49-F238E27FC236}">
                    <a16:creationId xmlns:a16="http://schemas.microsoft.com/office/drawing/2014/main" id="{0DAEEDDF-6184-4D76-832C-F63408E43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702"/>
                <a:ext cx="135" cy="14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185" name="Group 38">
              <a:extLst>
                <a:ext uri="{FF2B5EF4-FFF2-40B4-BE49-F238E27FC236}">
                  <a16:creationId xmlns:a16="http://schemas.microsoft.com/office/drawing/2014/main" id="{18CCB799-9AFE-4E41-829D-BEFDC7E98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9" y="807"/>
              <a:ext cx="274" cy="148"/>
              <a:chOff x="4614" y="813"/>
              <a:chExt cx="274" cy="148"/>
            </a:xfrm>
          </p:grpSpPr>
          <p:sp>
            <p:nvSpPr>
              <p:cNvPr id="202791" name="Oval 39">
                <a:extLst>
                  <a:ext uri="{FF2B5EF4-FFF2-40B4-BE49-F238E27FC236}">
                    <a16:creationId xmlns:a16="http://schemas.microsoft.com/office/drawing/2014/main" id="{D94C4658-41F6-4CF8-88CB-A1ED66582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813"/>
                <a:ext cx="135" cy="14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2792" name="Oval 40">
                <a:extLst>
                  <a:ext uri="{FF2B5EF4-FFF2-40B4-BE49-F238E27FC236}">
                    <a16:creationId xmlns:a16="http://schemas.microsoft.com/office/drawing/2014/main" id="{A52ACDA1-2CAD-4508-A544-E60385F11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819"/>
                <a:ext cx="135" cy="14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7178" name="Text Box 41">
            <a:extLst>
              <a:ext uri="{FF2B5EF4-FFF2-40B4-BE49-F238E27FC236}">
                <a16:creationId xmlns:a16="http://schemas.microsoft.com/office/drawing/2014/main" id="{6C97A6BE-B2D2-4482-8802-EF77BE02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3888"/>
            <a:ext cx="660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§4.6.2</a:t>
            </a:r>
            <a:r>
              <a:rPr lang="zh-CN" altLang="en-US" sz="2800">
                <a:ea typeface="黑体" panose="02010609060101010101" pitchFamily="49" charset="-122"/>
              </a:rPr>
              <a:t>完全弹性碰撞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查德威克发现中子   </a:t>
            </a:r>
          </a:p>
        </p:txBody>
      </p:sp>
      <p:sp>
        <p:nvSpPr>
          <p:cNvPr id="7179" name="Text Box 42">
            <a:extLst>
              <a:ext uri="{FF2B5EF4-FFF2-40B4-BE49-F238E27FC236}">
                <a16:creationId xmlns:a16="http://schemas.microsoft.com/office/drawing/2014/main" id="{0B341777-8FBB-4A82-A0A0-7FBFFCE4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295400"/>
            <a:ext cx="368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完全弹性碰撞</a:t>
            </a: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i="1">
                <a:solidFill>
                  <a:schemeClr val="tx2"/>
                </a:solidFill>
                <a:ea typeface="黑体" panose="02010609060101010101" pitchFamily="49" charset="-122"/>
              </a:rPr>
              <a:t>e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=1</a:t>
            </a: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）  </a:t>
            </a:r>
          </a:p>
        </p:txBody>
      </p:sp>
      <p:grpSp>
        <p:nvGrpSpPr>
          <p:cNvPr id="7180" name="Group 43">
            <a:extLst>
              <a:ext uri="{FF2B5EF4-FFF2-40B4-BE49-F238E27FC236}">
                <a16:creationId xmlns:a16="http://schemas.microsoft.com/office/drawing/2014/main" id="{E97F4285-B48C-479D-8B96-236BF63200E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441700"/>
            <a:ext cx="3844925" cy="977900"/>
            <a:chOff x="517" y="2648"/>
            <a:chExt cx="2422" cy="616"/>
          </a:xfrm>
        </p:grpSpPr>
        <p:sp>
          <p:nvSpPr>
            <p:cNvPr id="7181" name="Text Box 44">
              <a:extLst>
                <a:ext uri="{FF2B5EF4-FFF2-40B4-BE49-F238E27FC236}">
                  <a16:creationId xmlns:a16="http://schemas.microsoft.com/office/drawing/2014/main" id="{391BF402-40F9-402E-B8D3-B5FE35E1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" y="2803"/>
              <a:ext cx="7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  (</a:t>
              </a:r>
              <a:r>
                <a:rPr lang="zh-CN" altLang="en-US">
                  <a:ea typeface="宋体" panose="02010600030101010101" pitchFamily="2" charset="-122"/>
                </a:rPr>
                <a:t>或用  </a:t>
              </a:r>
            </a:p>
          </p:txBody>
        </p:sp>
        <p:sp>
          <p:nvSpPr>
            <p:cNvPr id="7182" name="Text Box 45">
              <a:extLst>
                <a:ext uri="{FF2B5EF4-FFF2-40B4-BE49-F238E27FC236}">
                  <a16:creationId xmlns:a16="http://schemas.microsoft.com/office/drawing/2014/main" id="{77069D7E-0BA9-4494-BA80-32588D7DA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762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  )  </a:t>
              </a:r>
            </a:p>
          </p:txBody>
        </p:sp>
        <p:graphicFrame>
          <p:nvGraphicFramePr>
            <p:cNvPr id="7172" name="Object 46">
              <a:extLst>
                <a:ext uri="{FF2B5EF4-FFF2-40B4-BE49-F238E27FC236}">
                  <a16:creationId xmlns:a16="http://schemas.microsoft.com/office/drawing/2014/main" id="{2F12C206-121B-421D-A1EC-21590BD5C7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4" y="2648"/>
            <a:ext cx="135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5" imgW="1028520" imgH="431640" progId="Equation.3">
                    <p:embed/>
                  </p:oleObj>
                </mc:Choice>
                <mc:Fallback>
                  <p:oleObj name="Equation" r:id="rId5" imgW="1028520" imgH="431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2648"/>
                          <a:ext cx="135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1" name="Object 47">
            <a:extLst>
              <a:ext uri="{FF2B5EF4-FFF2-40B4-BE49-F238E27FC236}">
                <a16:creationId xmlns:a16="http://schemas.microsoft.com/office/drawing/2014/main" id="{1078FA88-5CD9-43B3-B008-96E945936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641850"/>
          <a:ext cx="4283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7" imgW="1815840" imgH="228600" progId="Equation.3">
                  <p:embed/>
                </p:oleObj>
              </mc:Choice>
              <mc:Fallback>
                <p:oleObj name="Equation" r:id="rId7" imgW="181584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1850"/>
                        <a:ext cx="4283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A6835BDC-5100-472D-BFE5-8B3E405C1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708525"/>
          <a:ext cx="27860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08525"/>
                        <a:ext cx="27860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D90963AC-7B49-4C14-B599-815256FBA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336925"/>
          <a:ext cx="27289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36925"/>
                        <a:ext cx="27289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4">
            <a:extLst>
              <a:ext uri="{FF2B5EF4-FFF2-40B4-BE49-F238E27FC236}">
                <a16:creationId xmlns:a16="http://schemas.microsoft.com/office/drawing/2014/main" id="{ACFB538D-56CF-44CA-81C5-E6933D3C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876800"/>
            <a:ext cx="3060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两球碰后交换速度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     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Text Box 5">
            <a:extLst>
              <a:ext uri="{FF2B5EF4-FFF2-40B4-BE49-F238E27FC236}">
                <a16:creationId xmlns:a16="http://schemas.microsoft.com/office/drawing/2014/main" id="{D385AB74-251D-4433-ABA2-D77FE551E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2038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</a:rPr>
              <a:t> (1)  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en-US" altLang="zh-CN" sz="2800" baseline="-25000">
                <a:solidFill>
                  <a:schemeClr val="tx2"/>
                </a:solidFill>
              </a:rPr>
              <a:t>2   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8201" name="AutoShape 6">
            <a:extLst>
              <a:ext uri="{FF2B5EF4-FFF2-40B4-BE49-F238E27FC236}">
                <a16:creationId xmlns:a16="http://schemas.microsoft.com/office/drawing/2014/main" id="{B6E5E1A7-CB02-400A-A99D-CC685EC4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990600"/>
            <a:ext cx="533400" cy="230188"/>
          </a:xfrm>
          <a:prstGeom prst="rightArrow">
            <a:avLst>
              <a:gd name="adj1" fmla="val 50000"/>
              <a:gd name="adj2" fmla="val 5793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id="{28DBC7F7-2A31-464C-837D-251DDCAB8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962400"/>
          <a:ext cx="27289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7" imgW="1104840" imgH="228600" progId="Equation.3">
                  <p:embed/>
                </p:oleObj>
              </mc:Choice>
              <mc:Fallback>
                <p:oleObj name="Equation" r:id="rId7" imgW="1104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27289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AutoShape 8">
            <a:extLst>
              <a:ext uri="{FF2B5EF4-FFF2-40B4-BE49-F238E27FC236}">
                <a16:creationId xmlns:a16="http://schemas.microsoft.com/office/drawing/2014/main" id="{909F146F-60D3-4D03-A02C-C4C753D5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53000"/>
            <a:ext cx="533400" cy="230188"/>
          </a:xfrm>
          <a:prstGeom prst="rightArrow">
            <a:avLst>
              <a:gd name="adj1" fmla="val 50000"/>
              <a:gd name="adj2" fmla="val 5793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792EF583-0431-4C18-8C8B-A93593C71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66738"/>
          <a:ext cx="44196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9" imgW="1942920" imgH="431640" progId="Equation.3">
                  <p:embed/>
                </p:oleObj>
              </mc:Choice>
              <mc:Fallback>
                <p:oleObj name="Equation" r:id="rId9" imgW="19429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6738"/>
                        <a:ext cx="44196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>
            <a:extLst>
              <a:ext uri="{FF2B5EF4-FFF2-40B4-BE49-F238E27FC236}">
                <a16:creationId xmlns:a16="http://schemas.microsoft.com/office/drawing/2014/main" id="{6460F69B-4223-4897-90F5-6789B9F6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600200"/>
          <a:ext cx="4419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1" imgW="1942920" imgH="431640" progId="Equation.3">
                  <p:embed/>
                </p:oleObj>
              </mc:Choice>
              <mc:Fallback>
                <p:oleObj name="Equation" r:id="rId11" imgW="19429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44196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D43E2032-BF1D-4073-838C-D7A21BCEF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95400"/>
          <a:ext cx="2344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155600" imgH="431640" progId="Equation.3">
                  <p:embed/>
                </p:oleObj>
              </mc:Choice>
              <mc:Fallback>
                <p:oleObj name="Equation" r:id="rId3" imgW="11556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5400"/>
                        <a:ext cx="23447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10F1AB8F-1576-4F8E-BD02-140290864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2362200"/>
          <a:ext cx="60340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2971800" imgH="228600" progId="Equation.3">
                  <p:embed/>
                </p:oleObj>
              </mc:Choice>
              <mc:Fallback>
                <p:oleObj name="Equation" r:id="rId5" imgW="2971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362200"/>
                        <a:ext cx="60340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BA98C48-F97F-4E4C-9362-3C9A16FA6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267200"/>
          <a:ext cx="4713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2209680" imgH="228600" progId="Equation.3">
                  <p:embed/>
                </p:oleObj>
              </mc:Choice>
              <mc:Fallback>
                <p:oleObj name="Equation" r:id="rId7" imgW="2209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4713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5">
            <a:extLst>
              <a:ext uri="{FF2B5EF4-FFF2-40B4-BE49-F238E27FC236}">
                <a16:creationId xmlns:a16="http://schemas.microsoft.com/office/drawing/2014/main" id="{7F25360C-42DB-47EA-A58F-193D23E0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6553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即大球几乎以原速继续前进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而小球以两倍于大球的速率前进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812744F2-49F5-4898-BA98-0B85A84DD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295400"/>
          <a:ext cx="24241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1180800" imgH="431640" progId="Equation.3">
                  <p:embed/>
                </p:oleObj>
              </mc:Choice>
              <mc:Fallback>
                <p:oleObj name="Equation" r:id="rId9" imgW="1180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5400"/>
                        <a:ext cx="24241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>
            <a:extLst>
              <a:ext uri="{FF2B5EF4-FFF2-40B4-BE49-F238E27FC236}">
                <a16:creationId xmlns:a16="http://schemas.microsoft.com/office/drawing/2014/main" id="{79F765BC-E662-4D95-B5B4-0F32B8842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609600"/>
            <a:ext cx="48244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(2) 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1 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&lt;&lt;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，且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20 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= 0 (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静止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)     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C29376E9-B4AC-49D0-A251-A2CA08F6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2859088"/>
            <a:ext cx="35210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小球以相等的速率返回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    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16F9D424-ED4D-481D-8BF4-40FA160F6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9000"/>
            <a:ext cx="46720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(3) 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1 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&gt;&gt;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，且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20 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= 0 (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静止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)   </a:t>
            </a:r>
          </a:p>
        </p:txBody>
      </p:sp>
      <p:sp>
        <p:nvSpPr>
          <p:cNvPr id="9226" name="Text Box 10">
            <a:hlinkClick r:id="rId11" action="ppaction://hlinkfile"/>
            <a:extLst>
              <a:ext uri="{FF2B5EF4-FFF2-40B4-BE49-F238E27FC236}">
                <a16:creationId xmlns:a16="http://schemas.microsoft.com/office/drawing/2014/main" id="{90AF665A-A867-4E71-B62D-14695828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933825"/>
            <a:ext cx="1728788" cy="476250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动画演示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EE0384BC-271E-4333-A034-9882D14A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609600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查德威克发现中子 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89B4B6CF-AF2A-4449-9651-DA19ACC7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1143000"/>
            <a:ext cx="653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1932</a:t>
            </a:r>
            <a:r>
              <a:rPr lang="zh-CN" altLang="en-US">
                <a:ea typeface="宋体" panose="02010600030101010101" pitchFamily="2" charset="-122"/>
              </a:rPr>
              <a:t>年，查德威克用碰撞法测量了中子的质量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98AB76A6-D91A-4101-BFAD-BCA96F4A94FB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1847850"/>
            <a:ext cx="5127625" cy="2598738"/>
            <a:chOff x="960" y="1684"/>
            <a:chExt cx="3230" cy="1637"/>
          </a:xfrm>
        </p:grpSpPr>
        <p:grpSp>
          <p:nvGrpSpPr>
            <p:cNvPr id="36871" name="Group 5">
              <a:extLst>
                <a:ext uri="{FF2B5EF4-FFF2-40B4-BE49-F238E27FC236}">
                  <a16:creationId xmlns:a16="http://schemas.microsoft.com/office/drawing/2014/main" id="{561348C1-EF12-44E1-A3C8-E57FDE759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979"/>
              <a:ext cx="432" cy="576"/>
              <a:chOff x="960" y="1968"/>
              <a:chExt cx="432" cy="576"/>
            </a:xfrm>
          </p:grpSpPr>
          <p:sp>
            <p:nvSpPr>
              <p:cNvPr id="36942" name="Rectangle 6">
                <a:extLst>
                  <a:ext uri="{FF2B5EF4-FFF2-40B4-BE49-F238E27FC236}">
                    <a16:creationId xmlns:a16="http://schemas.microsoft.com/office/drawing/2014/main" id="{471B453B-97FE-4CA8-A821-A2E6FC039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336" cy="96"/>
              </a:xfrm>
              <a:prstGeom prst="rect">
                <a:avLst/>
              </a:prstGeom>
              <a:gradFill rotWithShape="0">
                <a:gsLst>
                  <a:gs pos="0">
                    <a:srgbClr val="666633"/>
                  </a:gs>
                  <a:gs pos="50000">
                    <a:srgbClr val="FFFFFF"/>
                  </a:gs>
                  <a:gs pos="100000">
                    <a:srgbClr val="666633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43" name="Rectangle 7">
                <a:extLst>
                  <a:ext uri="{FF2B5EF4-FFF2-40B4-BE49-F238E27FC236}">
                    <a16:creationId xmlns:a16="http://schemas.microsoft.com/office/drawing/2014/main" id="{19EAA855-0DA3-44D8-AB21-E22586DDE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96" cy="576"/>
              </a:xfrm>
              <a:prstGeom prst="rect">
                <a:avLst/>
              </a:prstGeom>
              <a:gradFill rotWithShape="0">
                <a:gsLst>
                  <a:gs pos="0">
                    <a:srgbClr val="666633"/>
                  </a:gs>
                  <a:gs pos="50000">
                    <a:srgbClr val="FFFFFF"/>
                  </a:gs>
                  <a:gs pos="100000">
                    <a:srgbClr val="666633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6872" name="Rectangle 8" descr="浅色下对角线">
              <a:extLst>
                <a:ext uri="{FF2B5EF4-FFF2-40B4-BE49-F238E27FC236}">
                  <a16:creationId xmlns:a16="http://schemas.microsoft.com/office/drawing/2014/main" id="{0CA35D68-4F65-4947-8A94-53C466DD4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765"/>
              <a:ext cx="96" cy="1008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3" name="Rectangle 9" descr="30%">
              <a:extLst>
                <a:ext uri="{FF2B5EF4-FFF2-40B4-BE49-F238E27FC236}">
                  <a16:creationId xmlns:a16="http://schemas.microsoft.com/office/drawing/2014/main" id="{39D0F897-F720-4512-8316-AA3AEAD7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776"/>
              <a:ext cx="96" cy="1008"/>
            </a:xfrm>
            <a:prstGeom prst="rect">
              <a:avLst/>
            </a:prstGeom>
            <a:pattFill prst="pct30">
              <a:fgClr>
                <a:srgbClr val="0000FF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874" name="Group 10">
              <a:extLst>
                <a:ext uri="{FF2B5EF4-FFF2-40B4-BE49-F238E27FC236}">
                  <a16:creationId xmlns:a16="http://schemas.microsoft.com/office/drawing/2014/main" id="{37F1E88E-1E47-4743-A23D-57D156B35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8" y="1965"/>
              <a:ext cx="534" cy="562"/>
              <a:chOff x="2112" y="1920"/>
              <a:chExt cx="816" cy="720"/>
            </a:xfrm>
          </p:grpSpPr>
          <p:sp>
            <p:nvSpPr>
              <p:cNvPr id="36933" name="Line 11">
                <a:extLst>
                  <a:ext uri="{FF2B5EF4-FFF2-40B4-BE49-F238E27FC236}">
                    <a16:creationId xmlns:a16="http://schemas.microsoft.com/office/drawing/2014/main" id="{B6A9D025-B3DC-47C3-AE2D-E61C35776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9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4" name="Line 12">
                <a:extLst>
                  <a:ext uri="{FF2B5EF4-FFF2-40B4-BE49-F238E27FC236}">
                    <a16:creationId xmlns:a16="http://schemas.microsoft.com/office/drawing/2014/main" id="{5FE76432-258B-475F-8CB0-5820D8FD7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35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5" name="Line 13">
                <a:extLst>
                  <a:ext uri="{FF2B5EF4-FFF2-40B4-BE49-F238E27FC236}">
                    <a16:creationId xmlns:a16="http://schemas.microsoft.com/office/drawing/2014/main" id="{1C557AC1-D7A9-41D3-992C-71081D82B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6" name="Line 14">
                <a:extLst>
                  <a:ext uri="{FF2B5EF4-FFF2-40B4-BE49-F238E27FC236}">
                    <a16:creationId xmlns:a16="http://schemas.microsoft.com/office/drawing/2014/main" id="{AE4D2C2F-61D5-4ADC-8E13-B107ADA81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7" name="Line 15">
                <a:extLst>
                  <a:ext uri="{FF2B5EF4-FFF2-40B4-BE49-F238E27FC236}">
                    <a16:creationId xmlns:a16="http://schemas.microsoft.com/office/drawing/2014/main" id="{F63ABAA2-473F-41C9-A016-D88D2F89F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8" name="Line 16">
                <a:extLst>
                  <a:ext uri="{FF2B5EF4-FFF2-40B4-BE49-F238E27FC236}">
                    <a16:creationId xmlns:a16="http://schemas.microsoft.com/office/drawing/2014/main" id="{E374F1D9-0853-4094-B2B4-A8EBF6F5D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9" name="Line 17">
                <a:extLst>
                  <a:ext uri="{FF2B5EF4-FFF2-40B4-BE49-F238E27FC236}">
                    <a16:creationId xmlns:a16="http://schemas.microsoft.com/office/drawing/2014/main" id="{4E710547-E104-4DA4-9F20-81075C84C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0" name="Line 18">
                <a:extLst>
                  <a:ext uri="{FF2B5EF4-FFF2-40B4-BE49-F238E27FC236}">
                    <a16:creationId xmlns:a16="http://schemas.microsoft.com/office/drawing/2014/main" id="{E98A3830-69E2-40BC-AEE0-CC164857B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1" name="Line 19">
                <a:extLst>
                  <a:ext uri="{FF2B5EF4-FFF2-40B4-BE49-F238E27FC236}">
                    <a16:creationId xmlns:a16="http://schemas.microsoft.com/office/drawing/2014/main" id="{0A526205-F55B-4A17-BF69-B73203BF9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5" name="Group 20">
              <a:extLst>
                <a:ext uri="{FF2B5EF4-FFF2-40B4-BE49-F238E27FC236}">
                  <a16:creationId xmlns:a16="http://schemas.microsoft.com/office/drawing/2014/main" id="{03AD6095-948B-4DA7-985E-E08DEE069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" y="1684"/>
              <a:ext cx="504" cy="1171"/>
              <a:chOff x="3497" y="1761"/>
              <a:chExt cx="504" cy="1171"/>
            </a:xfrm>
          </p:grpSpPr>
          <p:sp>
            <p:nvSpPr>
              <p:cNvPr id="36923" name="Line 21">
                <a:extLst>
                  <a:ext uri="{FF2B5EF4-FFF2-40B4-BE49-F238E27FC236}">
                    <a16:creationId xmlns:a16="http://schemas.microsoft.com/office/drawing/2014/main" id="{ED802371-B6C6-456D-9F5D-EB68F3F00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0" y="2352"/>
                <a:ext cx="4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24" name="Group 22">
                <a:extLst>
                  <a:ext uri="{FF2B5EF4-FFF2-40B4-BE49-F238E27FC236}">
                    <a16:creationId xmlns:a16="http://schemas.microsoft.com/office/drawing/2014/main" id="{E61BAC83-161A-4591-9811-D5DE60CB3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1761"/>
                <a:ext cx="433" cy="554"/>
                <a:chOff x="3503" y="1761"/>
                <a:chExt cx="433" cy="554"/>
              </a:xfrm>
            </p:grpSpPr>
            <p:sp>
              <p:nvSpPr>
                <p:cNvPr id="36930" name="Rectangle 23" descr="浅色上对角线">
                  <a:extLst>
                    <a:ext uri="{FF2B5EF4-FFF2-40B4-BE49-F238E27FC236}">
                      <a16:creationId xmlns:a16="http://schemas.microsoft.com/office/drawing/2014/main" id="{2F325EB2-A589-4F6C-9079-CB8851CD2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171"/>
                  <a:ext cx="240" cy="144"/>
                </a:xfrm>
                <a:prstGeom prst="rect">
                  <a:avLst/>
                </a:prstGeom>
                <a:pattFill prst="ltUpDiag">
                  <a:fgClr>
                    <a:schemeClr val="hlink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31" name="Rectangle 24" descr="浅色竖线">
                  <a:extLst>
                    <a:ext uri="{FF2B5EF4-FFF2-40B4-BE49-F238E27FC236}">
                      <a16:creationId xmlns:a16="http://schemas.microsoft.com/office/drawing/2014/main" id="{2C083F93-F1AE-4BDC-9E7F-75E069084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" y="1793"/>
                  <a:ext cx="294" cy="48"/>
                </a:xfrm>
                <a:prstGeom prst="rect">
                  <a:avLst/>
                </a:prstGeom>
                <a:pattFill prst="ltVert">
                  <a:fgClr>
                    <a:schemeClr val="hlink"/>
                  </a:fgClr>
                  <a:bgClr>
                    <a:srgbClr val="FFFFFF"/>
                  </a:bgClr>
                </a:patt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32" name="Freeform 25" descr="浅色竖线">
                  <a:extLst>
                    <a:ext uri="{FF2B5EF4-FFF2-40B4-BE49-F238E27FC236}">
                      <a16:creationId xmlns:a16="http://schemas.microsoft.com/office/drawing/2014/main" id="{31C783F1-2B12-4E97-83F1-BF79A2670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2" y="1761"/>
                  <a:ext cx="147" cy="407"/>
                </a:xfrm>
                <a:custGeom>
                  <a:avLst/>
                  <a:gdLst>
                    <a:gd name="T0" fmla="*/ 0 w 362"/>
                    <a:gd name="T1" fmla="*/ 0 h 1152"/>
                    <a:gd name="T2" fmla="*/ 24 w 362"/>
                    <a:gd name="T3" fmla="*/ 0 h 1152"/>
                    <a:gd name="T4" fmla="*/ 24 w 362"/>
                    <a:gd name="T5" fmla="*/ 51 h 1152"/>
                    <a:gd name="T6" fmla="*/ 18 w 362"/>
                    <a:gd name="T7" fmla="*/ 51 h 1152"/>
                    <a:gd name="T8" fmla="*/ 18 w 362"/>
                    <a:gd name="T9" fmla="*/ 5 h 1152"/>
                    <a:gd name="T10" fmla="*/ 0 w 362"/>
                    <a:gd name="T11" fmla="*/ 5 h 1152"/>
                    <a:gd name="T12" fmla="*/ 0 w 362"/>
                    <a:gd name="T13" fmla="*/ 0 h 11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2"/>
                    <a:gd name="T22" fmla="*/ 0 h 1152"/>
                    <a:gd name="T23" fmla="*/ 362 w 362"/>
                    <a:gd name="T24" fmla="*/ 1152 h 11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2" h="1152">
                      <a:moveTo>
                        <a:pt x="0" y="0"/>
                      </a:moveTo>
                      <a:lnTo>
                        <a:pt x="362" y="0"/>
                      </a:lnTo>
                      <a:lnTo>
                        <a:pt x="362" y="1152"/>
                      </a:lnTo>
                      <a:lnTo>
                        <a:pt x="271" y="1152"/>
                      </a:lnTo>
                      <a:lnTo>
                        <a:pt x="271" y="102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Vert">
                  <a:fgClr>
                    <a:schemeClr val="hlink"/>
                  </a:fgClr>
                  <a:bgClr>
                    <a:srgbClr val="FFFFFF"/>
                  </a:bgClr>
                </a:patt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25" name="Group 26">
                <a:extLst>
                  <a:ext uri="{FF2B5EF4-FFF2-40B4-BE49-F238E27FC236}">
                    <a16:creationId xmlns:a16="http://schemas.microsoft.com/office/drawing/2014/main" id="{4125868B-A0B1-4FB7-A2EB-0C31E14AA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497" y="2378"/>
                <a:ext cx="433" cy="554"/>
                <a:chOff x="3503" y="1761"/>
                <a:chExt cx="433" cy="554"/>
              </a:xfrm>
            </p:grpSpPr>
            <p:sp>
              <p:nvSpPr>
                <p:cNvPr id="36927" name="Rectangle 27" descr="浅色上对角线">
                  <a:extLst>
                    <a:ext uri="{FF2B5EF4-FFF2-40B4-BE49-F238E27FC236}">
                      <a16:creationId xmlns:a16="http://schemas.microsoft.com/office/drawing/2014/main" id="{47F2E5F7-8E8A-4C1D-9801-5A3CD76E3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171"/>
                  <a:ext cx="240" cy="144"/>
                </a:xfrm>
                <a:prstGeom prst="rect">
                  <a:avLst/>
                </a:prstGeom>
                <a:pattFill prst="ltUpDiag">
                  <a:fgClr>
                    <a:schemeClr val="hlink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28" name="Rectangle 28" descr="浅色竖线">
                  <a:extLst>
                    <a:ext uri="{FF2B5EF4-FFF2-40B4-BE49-F238E27FC236}">
                      <a16:creationId xmlns:a16="http://schemas.microsoft.com/office/drawing/2014/main" id="{ED8FD4BD-596A-4E2C-A3CF-C0703B36B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" y="1793"/>
                  <a:ext cx="294" cy="48"/>
                </a:xfrm>
                <a:prstGeom prst="rect">
                  <a:avLst/>
                </a:prstGeom>
                <a:pattFill prst="ltVert">
                  <a:fgClr>
                    <a:schemeClr val="hlink"/>
                  </a:fgClr>
                  <a:bgClr>
                    <a:srgbClr val="FFFFFF"/>
                  </a:bgClr>
                </a:patt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29" name="Freeform 29" descr="浅色竖线">
                  <a:extLst>
                    <a:ext uri="{FF2B5EF4-FFF2-40B4-BE49-F238E27FC236}">
                      <a16:creationId xmlns:a16="http://schemas.microsoft.com/office/drawing/2014/main" id="{51DFB5D9-4D74-409B-9FC8-6409F7DFF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2" y="1761"/>
                  <a:ext cx="147" cy="407"/>
                </a:xfrm>
                <a:custGeom>
                  <a:avLst/>
                  <a:gdLst>
                    <a:gd name="T0" fmla="*/ 0 w 362"/>
                    <a:gd name="T1" fmla="*/ 0 h 1152"/>
                    <a:gd name="T2" fmla="*/ 24 w 362"/>
                    <a:gd name="T3" fmla="*/ 0 h 1152"/>
                    <a:gd name="T4" fmla="*/ 24 w 362"/>
                    <a:gd name="T5" fmla="*/ 51 h 1152"/>
                    <a:gd name="T6" fmla="*/ 18 w 362"/>
                    <a:gd name="T7" fmla="*/ 51 h 1152"/>
                    <a:gd name="T8" fmla="*/ 18 w 362"/>
                    <a:gd name="T9" fmla="*/ 5 h 1152"/>
                    <a:gd name="T10" fmla="*/ 0 w 362"/>
                    <a:gd name="T11" fmla="*/ 5 h 1152"/>
                    <a:gd name="T12" fmla="*/ 0 w 362"/>
                    <a:gd name="T13" fmla="*/ 0 h 11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2"/>
                    <a:gd name="T22" fmla="*/ 0 h 1152"/>
                    <a:gd name="T23" fmla="*/ 362 w 362"/>
                    <a:gd name="T24" fmla="*/ 1152 h 11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2" h="1152">
                      <a:moveTo>
                        <a:pt x="0" y="0"/>
                      </a:moveTo>
                      <a:lnTo>
                        <a:pt x="362" y="0"/>
                      </a:lnTo>
                      <a:lnTo>
                        <a:pt x="362" y="1152"/>
                      </a:lnTo>
                      <a:lnTo>
                        <a:pt x="271" y="1152"/>
                      </a:lnTo>
                      <a:lnTo>
                        <a:pt x="271" y="102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Vert">
                  <a:fgClr>
                    <a:schemeClr val="hlink"/>
                  </a:fgClr>
                  <a:bgClr>
                    <a:srgbClr val="FFFFFF"/>
                  </a:bgClr>
                </a:patt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926" name="Line 30">
                <a:extLst>
                  <a:ext uri="{FF2B5EF4-FFF2-40B4-BE49-F238E27FC236}">
                    <a16:creationId xmlns:a16="http://schemas.microsoft.com/office/drawing/2014/main" id="{E6F979D5-23B1-4CAB-B169-1E32D7D8E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1965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6" name="Group 31">
              <a:extLst>
                <a:ext uri="{FF2B5EF4-FFF2-40B4-BE49-F238E27FC236}">
                  <a16:creationId xmlns:a16="http://schemas.microsoft.com/office/drawing/2014/main" id="{3A672187-34C9-4B81-BCEE-6AC1340C6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7" y="1983"/>
              <a:ext cx="611" cy="593"/>
              <a:chOff x="1417" y="1983"/>
              <a:chExt cx="611" cy="593"/>
            </a:xfrm>
          </p:grpSpPr>
          <p:grpSp>
            <p:nvGrpSpPr>
              <p:cNvPr id="36903" name="Group 32">
                <a:extLst>
                  <a:ext uri="{FF2B5EF4-FFF2-40B4-BE49-F238E27FC236}">
                    <a16:creationId xmlns:a16="http://schemas.microsoft.com/office/drawing/2014/main" id="{2F7E16F9-5200-4B9B-9577-DC4F48859C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78419">
                <a:off x="1491" y="2372"/>
                <a:ext cx="537" cy="67"/>
                <a:chOff x="271" y="1254"/>
                <a:chExt cx="537" cy="67"/>
              </a:xfrm>
            </p:grpSpPr>
            <p:grpSp>
              <p:nvGrpSpPr>
                <p:cNvPr id="36917" name="Group 33">
                  <a:extLst>
                    <a:ext uri="{FF2B5EF4-FFF2-40B4-BE49-F238E27FC236}">
                      <a16:creationId xmlns:a16="http://schemas.microsoft.com/office/drawing/2014/main" id="{8FF0F1C6-7E08-4F6A-A6EC-87EFA3CF37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1" y="1254"/>
                  <a:ext cx="249" cy="67"/>
                  <a:chOff x="271" y="1254"/>
                  <a:chExt cx="249" cy="67"/>
                </a:xfrm>
              </p:grpSpPr>
              <p:sp>
                <p:nvSpPr>
                  <p:cNvPr id="36921" name="Oval 34">
                    <a:extLst>
                      <a:ext uri="{FF2B5EF4-FFF2-40B4-BE49-F238E27FC236}">
                        <a16:creationId xmlns:a16="http://schemas.microsoft.com/office/drawing/2014/main" id="{3AE583DC-135E-42B7-BD3B-243F13B206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" y="1254"/>
                    <a:ext cx="56" cy="6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6922" name="Line 35">
                    <a:extLst>
                      <a:ext uri="{FF2B5EF4-FFF2-40B4-BE49-F238E27FC236}">
                        <a16:creationId xmlns:a16="http://schemas.microsoft.com/office/drawing/2014/main" id="{9F394658-E199-4D3F-ADB1-CA52A30394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" y="128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triangl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18" name="Group 36">
                  <a:extLst>
                    <a:ext uri="{FF2B5EF4-FFF2-40B4-BE49-F238E27FC236}">
                      <a16:creationId xmlns:a16="http://schemas.microsoft.com/office/drawing/2014/main" id="{80D3FB50-6E00-40D8-96F7-8CD700C56C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1254"/>
                  <a:ext cx="249" cy="67"/>
                  <a:chOff x="271" y="1254"/>
                  <a:chExt cx="249" cy="67"/>
                </a:xfrm>
              </p:grpSpPr>
              <p:sp>
                <p:nvSpPr>
                  <p:cNvPr id="36919" name="Oval 37">
                    <a:extLst>
                      <a:ext uri="{FF2B5EF4-FFF2-40B4-BE49-F238E27FC236}">
                        <a16:creationId xmlns:a16="http://schemas.microsoft.com/office/drawing/2014/main" id="{14286F3F-0363-44E6-9538-5AE39CE81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" y="1254"/>
                    <a:ext cx="56" cy="6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6920" name="Line 38">
                    <a:extLst>
                      <a:ext uri="{FF2B5EF4-FFF2-40B4-BE49-F238E27FC236}">
                        <a16:creationId xmlns:a16="http://schemas.microsoft.com/office/drawing/2014/main" id="{14CF491E-8D8D-4574-9FED-2ED48BD245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" y="128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triangl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6904" name="Group 39">
                <a:extLst>
                  <a:ext uri="{FF2B5EF4-FFF2-40B4-BE49-F238E27FC236}">
                    <a16:creationId xmlns:a16="http://schemas.microsoft.com/office/drawing/2014/main" id="{748D6411-FBF8-42E0-B738-D0D6B8DA90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21581" flipV="1">
                <a:off x="1417" y="1983"/>
                <a:ext cx="537" cy="67"/>
                <a:chOff x="271" y="1254"/>
                <a:chExt cx="537" cy="67"/>
              </a:xfrm>
            </p:grpSpPr>
            <p:grpSp>
              <p:nvGrpSpPr>
                <p:cNvPr id="36911" name="Group 40">
                  <a:extLst>
                    <a:ext uri="{FF2B5EF4-FFF2-40B4-BE49-F238E27FC236}">
                      <a16:creationId xmlns:a16="http://schemas.microsoft.com/office/drawing/2014/main" id="{6647FB1E-5C69-40B5-AAD2-1A8C6C1047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1" y="1254"/>
                  <a:ext cx="249" cy="67"/>
                  <a:chOff x="271" y="1254"/>
                  <a:chExt cx="249" cy="67"/>
                </a:xfrm>
              </p:grpSpPr>
              <p:sp>
                <p:nvSpPr>
                  <p:cNvPr id="36915" name="Oval 41">
                    <a:extLst>
                      <a:ext uri="{FF2B5EF4-FFF2-40B4-BE49-F238E27FC236}">
                        <a16:creationId xmlns:a16="http://schemas.microsoft.com/office/drawing/2014/main" id="{527924F6-065C-44E3-B883-4493829F0A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" y="1254"/>
                    <a:ext cx="56" cy="6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6916" name="Line 42">
                    <a:extLst>
                      <a:ext uri="{FF2B5EF4-FFF2-40B4-BE49-F238E27FC236}">
                        <a16:creationId xmlns:a16="http://schemas.microsoft.com/office/drawing/2014/main" id="{B57BAF9C-F9D1-41DB-95B4-F263C2E39B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" y="128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triangl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12" name="Group 43">
                  <a:extLst>
                    <a:ext uri="{FF2B5EF4-FFF2-40B4-BE49-F238E27FC236}">
                      <a16:creationId xmlns:a16="http://schemas.microsoft.com/office/drawing/2014/main" id="{8E598803-B747-4730-9EDF-F861BABB51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1254"/>
                  <a:ext cx="249" cy="67"/>
                  <a:chOff x="271" y="1254"/>
                  <a:chExt cx="249" cy="67"/>
                </a:xfrm>
              </p:grpSpPr>
              <p:sp>
                <p:nvSpPr>
                  <p:cNvPr id="36913" name="Oval 44">
                    <a:extLst>
                      <a:ext uri="{FF2B5EF4-FFF2-40B4-BE49-F238E27FC236}">
                        <a16:creationId xmlns:a16="http://schemas.microsoft.com/office/drawing/2014/main" id="{5FA791CC-E717-4DC0-ABCD-DB2209776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" y="1254"/>
                    <a:ext cx="56" cy="6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6914" name="Line 45">
                    <a:extLst>
                      <a:ext uri="{FF2B5EF4-FFF2-40B4-BE49-F238E27FC236}">
                        <a16:creationId xmlns:a16="http://schemas.microsoft.com/office/drawing/2014/main" id="{FC68D957-E636-4D88-B777-093382676C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" y="128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triangl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6905" name="Group 46">
                <a:extLst>
                  <a:ext uri="{FF2B5EF4-FFF2-40B4-BE49-F238E27FC236}">
                    <a16:creationId xmlns:a16="http://schemas.microsoft.com/office/drawing/2014/main" id="{1EC4F705-299E-4FD1-8116-D0090401A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78419">
                <a:off x="1516" y="2509"/>
                <a:ext cx="249" cy="67"/>
                <a:chOff x="271" y="1254"/>
                <a:chExt cx="249" cy="67"/>
              </a:xfrm>
            </p:grpSpPr>
            <p:sp>
              <p:nvSpPr>
                <p:cNvPr id="36909" name="Oval 47">
                  <a:extLst>
                    <a:ext uri="{FF2B5EF4-FFF2-40B4-BE49-F238E27FC236}">
                      <a16:creationId xmlns:a16="http://schemas.microsoft.com/office/drawing/2014/main" id="{89D595A3-8221-4B1E-AEAE-4A3B841F3D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" y="1254"/>
                  <a:ext cx="56" cy="67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10" name="Line 48">
                  <a:extLst>
                    <a:ext uri="{FF2B5EF4-FFF2-40B4-BE49-F238E27FC236}">
                      <a16:creationId xmlns:a16="http://schemas.microsoft.com/office/drawing/2014/main" id="{F397798E-7FD0-4816-A1C2-DA805F209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8" y="128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06" name="Group 49">
                <a:extLst>
                  <a:ext uri="{FF2B5EF4-FFF2-40B4-BE49-F238E27FC236}">
                    <a16:creationId xmlns:a16="http://schemas.microsoft.com/office/drawing/2014/main" id="{45285906-81E8-4694-AFDE-EC4AF2B8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21581" flipV="1">
                <a:off x="1629" y="2177"/>
                <a:ext cx="249" cy="67"/>
                <a:chOff x="271" y="1254"/>
                <a:chExt cx="249" cy="67"/>
              </a:xfrm>
            </p:grpSpPr>
            <p:sp>
              <p:nvSpPr>
                <p:cNvPr id="36907" name="Oval 50">
                  <a:extLst>
                    <a:ext uri="{FF2B5EF4-FFF2-40B4-BE49-F238E27FC236}">
                      <a16:creationId xmlns:a16="http://schemas.microsoft.com/office/drawing/2014/main" id="{07309549-A70E-4AC1-8A7E-3852C5445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" y="1254"/>
                  <a:ext cx="56" cy="67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08" name="Line 51">
                  <a:extLst>
                    <a:ext uri="{FF2B5EF4-FFF2-40B4-BE49-F238E27FC236}">
                      <a16:creationId xmlns:a16="http://schemas.microsoft.com/office/drawing/2014/main" id="{F460B2EC-6297-4FDA-AE69-F1A0784B4B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8" y="128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877" name="Group 52">
              <a:extLst>
                <a:ext uri="{FF2B5EF4-FFF2-40B4-BE49-F238E27FC236}">
                  <a16:creationId xmlns:a16="http://schemas.microsoft.com/office/drawing/2014/main" id="{656BAD59-CFAD-4285-B735-858A7795A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1863"/>
              <a:ext cx="463" cy="716"/>
              <a:chOff x="3038" y="1863"/>
              <a:chExt cx="463" cy="716"/>
            </a:xfrm>
          </p:grpSpPr>
          <p:grpSp>
            <p:nvGrpSpPr>
              <p:cNvPr id="36885" name="Group 53">
                <a:extLst>
                  <a:ext uri="{FF2B5EF4-FFF2-40B4-BE49-F238E27FC236}">
                    <a16:creationId xmlns:a16="http://schemas.microsoft.com/office/drawing/2014/main" id="{EF8CB49C-EB76-4719-A317-A09AE2CAC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38" y="2383"/>
                <a:ext cx="249" cy="84"/>
                <a:chOff x="316" y="2665"/>
                <a:chExt cx="249" cy="84"/>
              </a:xfrm>
            </p:grpSpPr>
            <p:sp>
              <p:nvSpPr>
                <p:cNvPr id="36901" name="Oval 54">
                  <a:extLst>
                    <a:ext uri="{FF2B5EF4-FFF2-40B4-BE49-F238E27FC236}">
                      <a16:creationId xmlns:a16="http://schemas.microsoft.com/office/drawing/2014/main" id="{D61FC42E-BC0E-4EEE-9D3F-DB5831FEE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2665"/>
                  <a:ext cx="67" cy="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02" name="Line 55">
                  <a:extLst>
                    <a:ext uri="{FF2B5EF4-FFF2-40B4-BE49-F238E27FC236}">
                      <a16:creationId xmlns:a16="http://schemas.microsoft.com/office/drawing/2014/main" id="{01C8E2B0-901D-4AA9-9FFF-32BB7695B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711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6" name="Group 56">
                <a:extLst>
                  <a:ext uri="{FF2B5EF4-FFF2-40B4-BE49-F238E27FC236}">
                    <a16:creationId xmlns:a16="http://schemas.microsoft.com/office/drawing/2014/main" id="{583A26A9-0EB9-413F-B445-F468CECE7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4" y="2241"/>
                <a:ext cx="249" cy="84"/>
                <a:chOff x="316" y="2665"/>
                <a:chExt cx="249" cy="84"/>
              </a:xfrm>
            </p:grpSpPr>
            <p:sp>
              <p:nvSpPr>
                <p:cNvPr id="36899" name="Oval 57">
                  <a:extLst>
                    <a:ext uri="{FF2B5EF4-FFF2-40B4-BE49-F238E27FC236}">
                      <a16:creationId xmlns:a16="http://schemas.microsoft.com/office/drawing/2014/main" id="{771D9691-C4EB-4EB2-A0C2-598A89045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2665"/>
                  <a:ext cx="67" cy="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00" name="Line 58">
                  <a:extLst>
                    <a:ext uri="{FF2B5EF4-FFF2-40B4-BE49-F238E27FC236}">
                      <a16:creationId xmlns:a16="http://schemas.microsoft.com/office/drawing/2014/main" id="{38F0B8E5-AE0E-4A14-98A5-00656C1BB8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711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7" name="Group 59">
                <a:extLst>
                  <a:ext uri="{FF2B5EF4-FFF2-40B4-BE49-F238E27FC236}">
                    <a16:creationId xmlns:a16="http://schemas.microsoft.com/office/drawing/2014/main" id="{6C169368-5C20-4F46-B53D-8D085097B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0" y="2078"/>
                <a:ext cx="249" cy="84"/>
                <a:chOff x="316" y="2665"/>
                <a:chExt cx="249" cy="84"/>
              </a:xfrm>
            </p:grpSpPr>
            <p:sp>
              <p:nvSpPr>
                <p:cNvPr id="36897" name="Oval 60">
                  <a:extLst>
                    <a:ext uri="{FF2B5EF4-FFF2-40B4-BE49-F238E27FC236}">
                      <a16:creationId xmlns:a16="http://schemas.microsoft.com/office/drawing/2014/main" id="{6551F621-22C2-4519-ABFE-B182C6E08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2665"/>
                  <a:ext cx="67" cy="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98" name="Line 61">
                  <a:extLst>
                    <a:ext uri="{FF2B5EF4-FFF2-40B4-BE49-F238E27FC236}">
                      <a16:creationId xmlns:a16="http://schemas.microsoft.com/office/drawing/2014/main" id="{7DF7EAAC-C0CD-45E4-B488-E3B6F8821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711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8" name="Group 62">
                <a:extLst>
                  <a:ext uri="{FF2B5EF4-FFF2-40B4-BE49-F238E27FC236}">
                    <a16:creationId xmlns:a16="http://schemas.microsoft.com/office/drawing/2014/main" id="{153884D7-8C80-4A46-9C3A-11CBA48062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4" y="1948"/>
                <a:ext cx="249" cy="84"/>
                <a:chOff x="316" y="2665"/>
                <a:chExt cx="249" cy="84"/>
              </a:xfrm>
            </p:grpSpPr>
            <p:sp>
              <p:nvSpPr>
                <p:cNvPr id="36895" name="Oval 63">
                  <a:extLst>
                    <a:ext uri="{FF2B5EF4-FFF2-40B4-BE49-F238E27FC236}">
                      <a16:creationId xmlns:a16="http://schemas.microsoft.com/office/drawing/2014/main" id="{D75468BF-40CC-4375-A8BD-55B0F223F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2665"/>
                  <a:ext cx="67" cy="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96" name="Line 64">
                  <a:extLst>
                    <a:ext uri="{FF2B5EF4-FFF2-40B4-BE49-F238E27FC236}">
                      <a16:creationId xmlns:a16="http://schemas.microsoft.com/office/drawing/2014/main" id="{F8E4C61E-59DC-44FC-A77B-224ECDCE0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711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9" name="Group 65">
                <a:extLst>
                  <a:ext uri="{FF2B5EF4-FFF2-40B4-BE49-F238E27FC236}">
                    <a16:creationId xmlns:a16="http://schemas.microsoft.com/office/drawing/2014/main" id="{A4BF14BE-ED51-480B-A3D4-AEF159415B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2" y="1863"/>
                <a:ext cx="249" cy="84"/>
                <a:chOff x="316" y="2665"/>
                <a:chExt cx="249" cy="84"/>
              </a:xfrm>
            </p:grpSpPr>
            <p:sp>
              <p:nvSpPr>
                <p:cNvPr id="36893" name="Oval 66">
                  <a:extLst>
                    <a:ext uri="{FF2B5EF4-FFF2-40B4-BE49-F238E27FC236}">
                      <a16:creationId xmlns:a16="http://schemas.microsoft.com/office/drawing/2014/main" id="{21D0ADD6-1489-4E2E-9CF1-67D8BD98F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2665"/>
                  <a:ext cx="67" cy="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94" name="Line 67">
                  <a:extLst>
                    <a:ext uri="{FF2B5EF4-FFF2-40B4-BE49-F238E27FC236}">
                      <a16:creationId xmlns:a16="http://schemas.microsoft.com/office/drawing/2014/main" id="{2E37B192-AD29-4B16-B61A-629A02E43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711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90" name="Group 68">
                <a:extLst>
                  <a:ext uri="{FF2B5EF4-FFF2-40B4-BE49-F238E27FC236}">
                    <a16:creationId xmlns:a16="http://schemas.microsoft.com/office/drawing/2014/main" id="{9BF85519-E0DC-4983-AAF2-D400F00A71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8" y="2495"/>
                <a:ext cx="249" cy="84"/>
                <a:chOff x="316" y="2665"/>
                <a:chExt cx="249" cy="84"/>
              </a:xfrm>
            </p:grpSpPr>
            <p:sp>
              <p:nvSpPr>
                <p:cNvPr id="36891" name="Oval 69">
                  <a:extLst>
                    <a:ext uri="{FF2B5EF4-FFF2-40B4-BE49-F238E27FC236}">
                      <a16:creationId xmlns:a16="http://schemas.microsoft.com/office/drawing/2014/main" id="{677FF765-3FE8-45D1-938F-B027A8464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2665"/>
                  <a:ext cx="67" cy="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92" name="Line 70">
                  <a:extLst>
                    <a:ext uri="{FF2B5EF4-FFF2-40B4-BE49-F238E27FC236}">
                      <a16:creationId xmlns:a16="http://schemas.microsoft.com/office/drawing/2014/main" id="{CC2C5B7A-682D-47A9-B194-ECEC023F3F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711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878" name="Text Box 71">
              <a:extLst>
                <a:ext uri="{FF2B5EF4-FFF2-40B4-BE49-F238E27FC236}">
                  <a16:creationId xmlns:a16="http://schemas.microsoft.com/office/drawing/2014/main" id="{04FFAD9D-B774-43AD-8705-E1CAC1629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664"/>
              <a:ext cx="47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a typeface="宋体" panose="02010600030101010101" pitchFamily="2" charset="-122"/>
                </a:rPr>
                <a:t>放射</a:t>
              </a:r>
            </a:p>
            <a:p>
              <a:pPr algn="ctr" eaLnBrk="1" hangingPunct="1"/>
              <a:r>
                <a:rPr lang="zh-CN" altLang="en-US" sz="2000">
                  <a:ea typeface="宋体" panose="02010600030101010101" pitchFamily="2" charset="-122"/>
                </a:rPr>
                <a:t>性</a:t>
              </a:r>
            </a:p>
            <a:p>
              <a:pPr algn="ctr" eaLnBrk="1" hangingPunct="1"/>
              <a:r>
                <a:rPr lang="zh-CN" altLang="en-US" sz="2000">
                  <a:ea typeface="宋体" panose="02010600030101010101" pitchFamily="2" charset="-122"/>
                </a:rPr>
                <a:t>钋源 </a:t>
              </a:r>
            </a:p>
          </p:txBody>
        </p:sp>
        <p:sp>
          <p:nvSpPr>
            <p:cNvPr id="36879" name="Text Box 72">
              <a:extLst>
                <a:ext uri="{FF2B5EF4-FFF2-40B4-BE49-F238E27FC236}">
                  <a16:creationId xmlns:a16="http://schemas.microsoft.com/office/drawing/2014/main" id="{03E86CDF-EFD3-4426-8B60-51F8F78A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86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000">
                  <a:ea typeface="宋体" panose="02010600030101010101" pitchFamily="2" charset="-122"/>
                  <a:sym typeface="Symbol" panose="05050102010706020507" pitchFamily="18" charset="2"/>
                </a:rPr>
                <a:t>粒子 </a:t>
              </a: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36880" name="Text Box 73">
              <a:extLst>
                <a:ext uri="{FF2B5EF4-FFF2-40B4-BE49-F238E27FC236}">
                  <a16:creationId xmlns:a16="http://schemas.microsoft.com/office/drawing/2014/main" id="{3E1B4B79-2D5E-4766-B0AD-2029A0F73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856"/>
              <a:ext cx="3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铍</a:t>
              </a:r>
            </a:p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靶 </a:t>
              </a:r>
            </a:p>
          </p:txBody>
        </p:sp>
        <p:sp>
          <p:nvSpPr>
            <p:cNvPr id="36881" name="Text Box 74">
              <a:extLst>
                <a:ext uri="{FF2B5EF4-FFF2-40B4-BE49-F238E27FC236}">
                  <a16:creationId xmlns:a16="http://schemas.microsoft.com/office/drawing/2014/main" id="{45E071B9-DADF-4019-B6D6-1059C058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2878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中子  </a:t>
              </a:r>
            </a:p>
          </p:txBody>
        </p:sp>
        <p:sp>
          <p:nvSpPr>
            <p:cNvPr id="36882" name="Text Box 75">
              <a:extLst>
                <a:ext uri="{FF2B5EF4-FFF2-40B4-BE49-F238E27FC236}">
                  <a16:creationId xmlns:a16="http://schemas.microsoft.com/office/drawing/2014/main" id="{D1F97525-965B-4D9D-A2F6-67808349B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2879"/>
              <a:ext cx="35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石</a:t>
              </a:r>
            </a:p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蜡  </a:t>
              </a:r>
            </a:p>
          </p:txBody>
        </p:sp>
        <p:sp>
          <p:nvSpPr>
            <p:cNvPr id="36883" name="Text Box 76">
              <a:extLst>
                <a:ext uri="{FF2B5EF4-FFF2-40B4-BE49-F238E27FC236}">
                  <a16:creationId xmlns:a16="http://schemas.microsoft.com/office/drawing/2014/main" id="{3E9FD048-8FE7-4538-A299-4B997748B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2877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质子  </a:t>
              </a:r>
            </a:p>
          </p:txBody>
        </p:sp>
        <p:sp>
          <p:nvSpPr>
            <p:cNvPr id="36884" name="Text Box 77">
              <a:extLst>
                <a:ext uri="{FF2B5EF4-FFF2-40B4-BE49-F238E27FC236}">
                  <a16:creationId xmlns:a16="http://schemas.microsoft.com/office/drawing/2014/main" id="{1B085A30-D2CC-44DF-8365-0B444418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899"/>
              <a:ext cx="6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panose="02010600030101010101" pitchFamily="2" charset="-122"/>
                </a:rPr>
                <a:t>检测器  </a:t>
              </a:r>
            </a:p>
          </p:txBody>
        </p:sp>
      </p:grpSp>
      <p:sp>
        <p:nvSpPr>
          <p:cNvPr id="36869" name="Text Box 78">
            <a:extLst>
              <a:ext uri="{FF2B5EF4-FFF2-40B4-BE49-F238E27FC236}">
                <a16:creationId xmlns:a16="http://schemas.microsoft.com/office/drawing/2014/main" id="{4789485D-505C-44C2-8878-0AD26024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4752975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关于发现中子实验的示意图 </a:t>
            </a:r>
          </a:p>
        </p:txBody>
      </p:sp>
      <p:sp>
        <p:nvSpPr>
          <p:cNvPr id="36870" name="Text Box 79">
            <a:extLst>
              <a:ext uri="{FF2B5EF4-FFF2-40B4-BE49-F238E27FC236}">
                <a16:creationId xmlns:a16="http://schemas.microsoft.com/office/drawing/2014/main" id="{CDA7AEE8-C3AC-4B34-AE1A-8BB988BA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752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中子</a:t>
            </a:r>
            <a:r>
              <a:rPr lang="en-US" altLang="zh-CN">
                <a:ea typeface="宋体" panose="02010600030101010101" pitchFamily="2" charset="-122"/>
              </a:rPr>
              <a:t>—— </a:t>
            </a:r>
            <a:r>
              <a:rPr lang="zh-CN" altLang="en-US">
                <a:ea typeface="宋体" panose="02010600030101010101" pitchFamily="2" charset="-122"/>
              </a:rPr>
              <a:t>中性粒子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中子质量为质子的</a:t>
            </a:r>
            <a:r>
              <a:rPr lang="en-US" altLang="zh-CN">
                <a:ea typeface="宋体" panose="02010600030101010101" pitchFamily="2" charset="-122"/>
              </a:rPr>
              <a:t>1.005~1.008</a:t>
            </a:r>
            <a:r>
              <a:rPr lang="zh-CN" altLang="en-US">
                <a:ea typeface="宋体" panose="02010600030101010101" pitchFamily="2" charset="-122"/>
              </a:rPr>
              <a:t>倍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>
            <a:extLst>
              <a:ext uri="{FF2B5EF4-FFF2-40B4-BE49-F238E27FC236}">
                <a16:creationId xmlns:a16="http://schemas.microsoft.com/office/drawing/2014/main" id="{AA8FC399-780C-4935-A753-EDFFE892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907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测得碰后质子 </a:t>
            </a: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Text Box 3">
            <a:extLst>
              <a:ext uri="{FF2B5EF4-FFF2-40B4-BE49-F238E27FC236}">
                <a16:creationId xmlns:a16="http://schemas.microsoft.com/office/drawing/2014/main" id="{75DB0D17-C6DB-4472-9C32-DA5CF93A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010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令中子以速率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分别与质子和氮核碰撞，碰前质子和氮核静止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中子与它们碰后的速率分别为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FE4DB599-3519-417D-89DD-EF6290F69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1698625"/>
          <a:ext cx="2714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231560" imgH="266400" progId="Equation.3">
                  <p:embed/>
                </p:oleObj>
              </mc:Choice>
              <mc:Fallback>
                <p:oleObj name="Equation" r:id="rId3" imgW="123156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698625"/>
                        <a:ext cx="2714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F2EB0349-D4A5-4FA1-8EFD-C70A1DC41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2273300"/>
          <a:ext cx="27701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1257120" imgH="253800" progId="Equation.3">
                  <p:embed/>
                </p:oleObj>
              </mc:Choice>
              <mc:Fallback>
                <p:oleObj name="Equation" r:id="rId5" imgW="12571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273300"/>
                        <a:ext cx="27701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6">
            <a:extLst>
              <a:ext uri="{FF2B5EF4-FFF2-40B4-BE49-F238E27FC236}">
                <a16:creationId xmlns:a16="http://schemas.microsoft.com/office/drawing/2014/main" id="{CDE416C8-9AC7-4061-ACD2-D5DC6C17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233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求中子质量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.   </a:t>
            </a:r>
          </a:p>
        </p:txBody>
      </p:sp>
      <p:sp>
        <p:nvSpPr>
          <p:cNvPr id="10249" name="Text Box 7">
            <a:extLst>
              <a:ext uri="{FF2B5EF4-FFF2-40B4-BE49-F238E27FC236}">
                <a16:creationId xmlns:a16="http://schemas.microsoft.com/office/drawing/2014/main" id="{33F6C9E0-5C91-4AEE-8D92-A4124293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82838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氮核  </a:t>
            </a:r>
          </a:p>
        </p:txBody>
      </p:sp>
      <p:sp>
        <p:nvSpPr>
          <p:cNvPr id="10250" name="Text Box 8">
            <a:extLst>
              <a:ext uri="{FF2B5EF4-FFF2-40B4-BE49-F238E27FC236}">
                <a16:creationId xmlns:a16="http://schemas.microsoft.com/office/drawing/2014/main" id="{ED0AE8F9-3257-4D22-AD86-3C1AC1D7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92438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对中子质子质点系    </a:t>
            </a:r>
          </a:p>
        </p:txBody>
      </p:sp>
      <p:graphicFrame>
        <p:nvGraphicFramePr>
          <p:cNvPr id="10244" name="Object 9">
            <a:extLst>
              <a:ext uri="{FF2B5EF4-FFF2-40B4-BE49-F238E27FC236}">
                <a16:creationId xmlns:a16="http://schemas.microsoft.com/office/drawing/2014/main" id="{BF487A9C-028B-4846-8660-50BA4AF5F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3581400"/>
          <a:ext cx="27860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1180800" imgH="241200" progId="Equation.3">
                  <p:embed/>
                </p:oleObj>
              </mc:Choice>
              <mc:Fallback>
                <p:oleObj name="Equation" r:id="rId7" imgW="11808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581400"/>
                        <a:ext cx="278606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">
            <a:extLst>
              <a:ext uri="{FF2B5EF4-FFF2-40B4-BE49-F238E27FC236}">
                <a16:creationId xmlns:a16="http://schemas.microsoft.com/office/drawing/2014/main" id="{60753F33-F0BF-4CC4-9C28-62B629C18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0" y="4267200"/>
          <a:ext cx="31543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9" imgW="1562040" imgH="393480" progId="Equation.3">
                  <p:embed/>
                </p:oleObj>
              </mc:Choice>
              <mc:Fallback>
                <p:oleObj name="Equation" r:id="rId9" imgW="15620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267200"/>
                        <a:ext cx="315436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2">
            <a:extLst>
              <a:ext uri="{FF2B5EF4-FFF2-40B4-BE49-F238E27FC236}">
                <a16:creationId xmlns:a16="http://schemas.microsoft.com/office/drawing/2014/main" id="{182C3471-D381-4A1D-86B9-A9BEFB88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4038"/>
            <a:ext cx="309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对中子氮原子质点系  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3AADE21A-7CC1-46A5-A13B-A244AE8E5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990600"/>
          <a:ext cx="2906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990600"/>
                        <a:ext cx="29067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F43A6E8A-3AF0-4C41-9A16-63A0F6B16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8" y="1630363"/>
          <a:ext cx="32321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1630363"/>
                        <a:ext cx="32321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>
            <a:extLst>
              <a:ext uri="{FF2B5EF4-FFF2-40B4-BE49-F238E27FC236}">
                <a16:creationId xmlns:a16="http://schemas.microsoft.com/office/drawing/2014/main" id="{887E4750-4C58-4200-A0BD-1FED8FD69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2667000"/>
          <a:ext cx="20288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7" imgW="1015920" imgH="431640" progId="Equation.3">
                  <p:embed/>
                </p:oleObj>
              </mc:Choice>
              <mc:Fallback>
                <p:oleObj name="Equation" r:id="rId7" imgW="1015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2667000"/>
                        <a:ext cx="20288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>
            <a:extLst>
              <a:ext uri="{FF2B5EF4-FFF2-40B4-BE49-F238E27FC236}">
                <a16:creationId xmlns:a16="http://schemas.microsoft.com/office/drawing/2014/main" id="{84B135B9-45C6-4A3E-BF5B-78CED53EC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2425" y="4267200"/>
          <a:ext cx="41941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1790640" imgH="482400" progId="Equation.3">
                  <p:embed/>
                </p:oleObj>
              </mc:Choice>
              <mc:Fallback>
                <p:oleObj name="Equation" r:id="rId9" imgW="17906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4267200"/>
                        <a:ext cx="41941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>
            <a:extLst>
              <a:ext uri="{FF2B5EF4-FFF2-40B4-BE49-F238E27FC236}">
                <a16:creationId xmlns:a16="http://schemas.microsoft.com/office/drawing/2014/main" id="{9B286CF1-557B-4459-8B23-8D981CC7E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2667000"/>
          <a:ext cx="20621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1" imgW="977760" imgH="457200" progId="Equation.3">
                  <p:embed/>
                </p:oleObj>
              </mc:Choice>
              <mc:Fallback>
                <p:oleObj name="Equation" r:id="rId11" imgW="977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667000"/>
                        <a:ext cx="206216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DF407FEC-FB8E-424C-8221-CC8C18A1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0200"/>
            <a:ext cx="441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现代精确测量表明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=1.01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id="{9916637F-62DF-451B-963C-34E88DEB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7DC71B62-2D53-40FE-B380-1B18CF47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2514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>
                <a:ea typeface="宋体" panose="02010600030101010101" pitchFamily="2" charset="-122"/>
              </a:rPr>
              <a:t>已知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= 14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B78C3235-49FC-4799-AD9E-063A8314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24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id="{F410F7A7-0BEB-4459-BD5C-E8214AD18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"/>
            <a:ext cx="73152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例题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1]</a:t>
            </a: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表示中子质量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 </a:t>
            </a:r>
            <a:r>
              <a:rPr lang="zh-CN" altLang="en-US">
                <a:ea typeface="宋体" panose="02010600030101010101" pitchFamily="2" charset="-122"/>
              </a:rPr>
              <a:t>表示某原子核质量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求：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中子与静止的原子核发生对心的完全弹性碰撞后，中子动能损失的比率；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铅、碳和氢的原子核质量分别为中子质量的</a:t>
            </a:r>
            <a:r>
              <a:rPr lang="en-US" altLang="zh-CN">
                <a:ea typeface="宋体" panose="02010600030101010101" pitchFamily="2" charset="-122"/>
              </a:rPr>
              <a:t>206</a:t>
            </a:r>
            <a:r>
              <a:rPr lang="zh-CN" altLang="en-US">
                <a:ea typeface="宋体" panose="02010600030101010101" pitchFamily="2" charset="-122"/>
              </a:rPr>
              <a:t>倍、</a:t>
            </a:r>
            <a:r>
              <a:rPr lang="en-US" altLang="zh-CN">
                <a:ea typeface="宋体" panose="02010600030101010101" pitchFamily="2" charset="-122"/>
              </a:rPr>
              <a:t>12</a:t>
            </a:r>
            <a:r>
              <a:rPr lang="zh-CN" altLang="en-US">
                <a:ea typeface="宋体" panose="02010600030101010101" pitchFamily="2" charset="-122"/>
              </a:rPr>
              <a:t>倍和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倍，求中子与它们发生对心的完全碰撞后动能损失的比率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5EFA0C12-09CF-4990-BA55-A217C17BA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3152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ea typeface="宋体" panose="02010600030101010101" pitchFamily="2" charset="-122"/>
              </a:rPr>
              <a:t>把中子及铅、碳和氢的原子核都视作质点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4ED3366B-D917-4901-A02D-C6FE012D7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25900"/>
            <a:ext cx="70643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表示中子碰撞前后的速度，则动能损失的比率为：</a:t>
            </a:r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F5CA6814-12FE-4AEC-8BE4-630EB51AE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5105400"/>
          <a:ext cx="38131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828800" imgH="482400" progId="Equation.3">
                  <p:embed/>
                </p:oleObj>
              </mc:Choice>
              <mc:Fallback>
                <p:oleObj name="Equation" r:id="rId3" imgW="18288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105400"/>
                        <a:ext cx="38131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">
            <a:extLst>
              <a:ext uri="{FF2B5EF4-FFF2-40B4-BE49-F238E27FC236}">
                <a16:creationId xmlns:a16="http://schemas.microsoft.com/office/drawing/2014/main" id="{BC69FAB5-0E5A-4E54-B1DF-4A0B693C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27075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而  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88E03357-1FB2-4681-85DB-28D08F24F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08300"/>
          <a:ext cx="487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2336760" imgH="444240" progId="Equation.3">
                  <p:embed/>
                </p:oleObj>
              </mc:Choice>
              <mc:Fallback>
                <p:oleObj name="Equation" r:id="rId3" imgW="23367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08300"/>
                        <a:ext cx="487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16BA3A9D-F084-4DE9-9608-BCEEB1580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4478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5CFB4EF2-4149-44CD-A021-AF84BD69F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81200"/>
          <a:ext cx="2514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1143000" imgH="431640" progId="Equation.3">
                  <p:embed/>
                </p:oleObj>
              </mc:Choice>
              <mc:Fallback>
                <p:oleObj name="Equation" r:id="rId7" imgW="1143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514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6">
            <a:extLst>
              <a:ext uri="{FF2B5EF4-FFF2-40B4-BE49-F238E27FC236}">
                <a16:creationId xmlns:a16="http://schemas.microsoft.com/office/drawing/2014/main" id="{D82B894C-086D-408C-87C2-D1AB69DC4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05250"/>
            <a:ext cx="7162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求中子和铅、碳和氢原子核碰撞能量损失的比率</a:t>
            </a:r>
          </a:p>
        </p:txBody>
      </p:sp>
      <p:sp>
        <p:nvSpPr>
          <p:cNvPr id="13322" name="Text Box 7">
            <a:extLst>
              <a:ext uri="{FF2B5EF4-FFF2-40B4-BE49-F238E27FC236}">
                <a16:creationId xmlns:a16="http://schemas.microsoft.com/office/drawing/2014/main" id="{8187AB89-1502-4338-AB73-309942B9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751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对于铅，</a:t>
            </a:r>
          </a:p>
        </p:txBody>
      </p:sp>
      <p:graphicFrame>
        <p:nvGraphicFramePr>
          <p:cNvPr id="13317" name="Object 8">
            <a:extLst>
              <a:ext uri="{FF2B5EF4-FFF2-40B4-BE49-F238E27FC236}">
                <a16:creationId xmlns:a16="http://schemas.microsoft.com/office/drawing/2014/main" id="{FE8215C3-5C3B-4579-B576-350A12366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4495800"/>
          <a:ext cx="16891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9" imgW="838080" imgH="215640" progId="Equation.3">
                  <p:embed/>
                </p:oleObj>
              </mc:Choice>
              <mc:Fallback>
                <p:oleObj name="Equation" r:id="rId9" imgW="8380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495800"/>
                        <a:ext cx="16891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">
            <a:extLst>
              <a:ext uri="{FF2B5EF4-FFF2-40B4-BE49-F238E27FC236}">
                <a16:creationId xmlns:a16="http://schemas.microsoft.com/office/drawing/2014/main" id="{F6F742D6-5CF3-43E0-B2EB-E45D3AE4D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105400"/>
          <a:ext cx="2781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11" imgW="1485720" imgH="431640" progId="Equation.3">
                  <p:embed/>
                </p:oleObj>
              </mc:Choice>
              <mc:Fallback>
                <p:oleObj name="Equation" r:id="rId11" imgW="14857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105400"/>
                        <a:ext cx="27813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">
            <a:extLst>
              <a:ext uri="{FF2B5EF4-FFF2-40B4-BE49-F238E27FC236}">
                <a16:creationId xmlns:a16="http://schemas.microsoft.com/office/drawing/2014/main" id="{BAACC1D0-C06E-4311-8106-FAF1A4469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33400"/>
          <a:ext cx="3962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3" imgW="1942920" imgH="431640" progId="Equation.3">
                  <p:embed/>
                </p:oleObj>
              </mc:Choice>
              <mc:Fallback>
                <p:oleObj name="Equation" r:id="rId13" imgW="19429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3962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2">
            <a:extLst>
              <a:ext uri="{FF2B5EF4-FFF2-40B4-BE49-F238E27FC236}">
                <a16:creationId xmlns:a16="http://schemas.microsoft.com/office/drawing/2014/main" id="{6EBD624E-49DF-4656-8089-FD3B5535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38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对于碳，</a:t>
            </a: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EDB84D74-7CE3-47C3-BAFA-D7F91AF8C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87630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761760" imgH="215640" progId="Equation.3">
                  <p:embed/>
                </p:oleObj>
              </mc:Choice>
              <mc:Fallback>
                <p:oleObj name="Equation" r:id="rId3" imgW="7617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876300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ED42A5BC-D771-42F2-8F1A-B73547D37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408113"/>
          <a:ext cx="28432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396800" imgH="431640" progId="Equation.3">
                  <p:embed/>
                </p:oleObj>
              </mc:Choice>
              <mc:Fallback>
                <p:oleObj name="Equation" r:id="rId5" imgW="1396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08113"/>
                        <a:ext cx="28432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5">
            <a:extLst>
              <a:ext uri="{FF2B5EF4-FFF2-40B4-BE49-F238E27FC236}">
                <a16:creationId xmlns:a16="http://schemas.microsoft.com/office/drawing/2014/main" id="{D296CC27-9B4D-4948-AE62-12DA485B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对于氢，</a:t>
            </a:r>
          </a:p>
        </p:txBody>
      </p:sp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365D7E58-D44A-45E6-B82A-746AE9B59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4475" y="2517775"/>
          <a:ext cx="1468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7" imgW="609480" imgH="215640" progId="Equation.3">
                  <p:embed/>
                </p:oleObj>
              </mc:Choice>
              <mc:Fallback>
                <p:oleObj name="Equation" r:id="rId7" imgW="6094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2517775"/>
                        <a:ext cx="1468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>
            <a:extLst>
              <a:ext uri="{FF2B5EF4-FFF2-40B4-BE49-F238E27FC236}">
                <a16:creationId xmlns:a16="http://schemas.microsoft.com/office/drawing/2014/main" id="{02DC1A38-CDC2-42AD-8276-DABC68DDA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17863"/>
          <a:ext cx="21288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9" imgW="1117440" imgH="431640" progId="Equation.3">
                  <p:embed/>
                </p:oleObj>
              </mc:Choice>
              <mc:Fallback>
                <p:oleObj name="Equation" r:id="rId9" imgW="11174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17863"/>
                        <a:ext cx="212883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>
            <a:extLst>
              <a:ext uri="{FF2B5EF4-FFF2-40B4-BE49-F238E27FC236}">
                <a16:creationId xmlns:a16="http://schemas.microsoft.com/office/drawing/2014/main" id="{37FFEF14-511C-4E60-A6C7-D96B6C8A8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即中子与氢碰撞时能量损失最多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2">
            <a:extLst>
              <a:ext uri="{FF2B5EF4-FFF2-40B4-BE49-F238E27FC236}">
                <a16:creationId xmlns:a16="http://schemas.microsoft.com/office/drawing/2014/main" id="{5EED6E0A-2B28-418F-B0DA-C293F773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888"/>
            <a:ext cx="393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§4.6.3 </a:t>
            </a:r>
            <a:r>
              <a:rPr lang="zh-CN" altLang="en-US" sz="2800">
                <a:ea typeface="黑体" panose="02010609060101010101" pitchFamily="49" charset="-122"/>
              </a:rPr>
              <a:t>完全非弹性碰撞 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2476842D-75C7-41E4-B074-92B8C034B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752600"/>
          <a:ext cx="3149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358640" imgH="215640" progId="Equation.3">
                  <p:embed/>
                </p:oleObj>
              </mc:Choice>
              <mc:Fallback>
                <p:oleObj name="Equation" r:id="rId3" imgW="13586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3149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B3C989CB-1717-4FDD-94F7-9546038F3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25" y="2209800"/>
          <a:ext cx="4003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1841400" imgH="228600" progId="Equation.3">
                  <p:embed/>
                </p:oleObj>
              </mc:Choice>
              <mc:Fallback>
                <p:oleObj name="Equation" r:id="rId5" imgW="1841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209800"/>
                        <a:ext cx="4003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297EF0FD-FA83-4301-98DF-8471D2EED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352800"/>
          <a:ext cx="406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7" imgW="2057400" imgH="393480" progId="Equation.3">
                  <p:embed/>
                </p:oleObj>
              </mc:Choice>
              <mc:Fallback>
                <p:oleObj name="Equation" r:id="rId7" imgW="2057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406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>
            <a:extLst>
              <a:ext uri="{FF2B5EF4-FFF2-40B4-BE49-F238E27FC236}">
                <a16:creationId xmlns:a16="http://schemas.microsoft.com/office/drawing/2014/main" id="{A9B7CE0A-952B-47EB-B28B-F27C7336D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267200"/>
          <a:ext cx="2743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9" imgW="1269720" imgH="431640" progId="Equation.3">
                  <p:embed/>
                </p:oleObj>
              </mc:Choice>
              <mc:Fallback>
                <p:oleObj name="Equation" r:id="rId9" imgW="12697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2743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>
            <a:extLst>
              <a:ext uri="{FF2B5EF4-FFF2-40B4-BE49-F238E27FC236}">
                <a16:creationId xmlns:a16="http://schemas.microsoft.com/office/drawing/2014/main" id="{8120C9E5-660E-48E7-AEFE-E7FA17378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05400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11" imgW="1269720" imgH="431640" progId="Equation.3">
                  <p:embed/>
                </p:oleObj>
              </mc:Choice>
              <mc:Fallback>
                <p:oleObj name="Equation" r:id="rId11" imgW="12697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297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>
            <a:extLst>
              <a:ext uri="{FF2B5EF4-FFF2-40B4-BE49-F238E27FC236}">
                <a16:creationId xmlns:a16="http://schemas.microsoft.com/office/drawing/2014/main" id="{F41CEB86-7261-468B-9A8D-0EA10AAFF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59088"/>
          <a:ext cx="1582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3" imgW="749160" imgH="228600" progId="Equation.3">
                  <p:embed/>
                </p:oleObj>
              </mc:Choice>
              <mc:Fallback>
                <p:oleObj name="Equation" r:id="rId13" imgW="7491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59088"/>
                        <a:ext cx="15827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>
            <a:extLst>
              <a:ext uri="{FF2B5EF4-FFF2-40B4-BE49-F238E27FC236}">
                <a16:creationId xmlns:a16="http://schemas.microsoft.com/office/drawing/2014/main" id="{7608AB7E-A020-499D-BDAE-2155574A2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260475"/>
            <a:ext cx="600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完全非弹性碰撞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两物体碰后不再分开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E113BA55-75F7-468E-978D-FAF48D809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2563" y="3276600"/>
          <a:ext cx="34639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536480" imgH="241200" progId="Equation.3">
                  <p:embed/>
                </p:oleObj>
              </mc:Choice>
              <mc:Fallback>
                <p:oleObj name="Equation" r:id="rId3" imgW="15364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276600"/>
                        <a:ext cx="34639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3">
            <a:extLst>
              <a:ext uri="{FF2B5EF4-FFF2-40B4-BE49-F238E27FC236}">
                <a16:creationId xmlns:a16="http://schemas.microsoft.com/office/drawing/2014/main" id="{D7D55954-3DA7-4763-BD23-A333A0132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/>
              <a:t>3. </a:t>
            </a:r>
            <a:r>
              <a:rPr lang="zh-CN" altLang="en-US">
                <a:ea typeface="宋体" panose="02010600030101010101" pitchFamily="2" charset="-122"/>
              </a:rPr>
              <a:t>若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solidFill>
                  <a:srgbClr val="FF0000"/>
                </a:solidFill>
                <a:ea typeface="宋体" panose="02010600030101010101" pitchFamily="2" charset="-122"/>
              </a:rPr>
              <a:t>外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solidFill>
                  <a:srgbClr val="FF0000"/>
                </a:solidFill>
                <a:ea typeface="宋体" panose="02010600030101010101" pitchFamily="2" charset="-122"/>
              </a:rPr>
              <a:t>内非保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= 0</a:t>
            </a: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即体系只有保守力作功</a:t>
            </a:r>
            <a:endParaRPr lang="zh-CN" altLang="en-US" baseline="-25000">
              <a:ea typeface="宋体" panose="02010600030101010101" pitchFamily="2" charset="-122"/>
            </a:endParaRPr>
          </a:p>
        </p:txBody>
      </p:sp>
      <p:sp>
        <p:nvSpPr>
          <p:cNvPr id="2054" name="Text Box 4">
            <a:extLst>
              <a:ext uri="{FF2B5EF4-FFF2-40B4-BE49-F238E27FC236}">
                <a16:creationId xmlns:a16="http://schemas.microsoft.com/office/drawing/2014/main" id="{56F821AC-8211-41C5-BB24-7096930DF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67000"/>
            <a:ext cx="3886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机械能守恒定律</a:t>
            </a:r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A4F06B86-8A39-426B-9986-B46D7DDD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45088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zh-CN" altLang="en-US">
                <a:ea typeface="宋体" panose="02010600030101010101" pitchFamily="2" charset="-122"/>
              </a:rPr>
              <a:t>传递和转换是通过保守内力作功来完成的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E4FFBB3A-71E7-40DE-B78B-02FFCDA5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490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动能的增量等于势能的减少量</a:t>
            </a:r>
            <a:r>
              <a:rPr lang="en-US" altLang="zh-CN">
                <a:ea typeface="宋体" panose="02010600030101010101" pitchFamily="2" charset="-122"/>
              </a:rPr>
              <a:t>.    </a:t>
            </a:r>
          </a:p>
        </p:txBody>
      </p:sp>
      <p:sp>
        <p:nvSpPr>
          <p:cNvPr id="2057" name="Text Box 7">
            <a:extLst>
              <a:ext uri="{FF2B5EF4-FFF2-40B4-BE49-F238E27FC236}">
                <a16:creationId xmlns:a16="http://schemas.microsoft.com/office/drawing/2014/main" id="{0B555CB5-7602-49FD-881F-41B3B72A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429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动能与势能可以相互转换</a:t>
            </a:r>
            <a:r>
              <a:rPr lang="en-US" altLang="zh-CN">
                <a:ea typeface="宋体" panose="02010600030101010101" pitchFamily="2" charset="-122"/>
              </a:rPr>
              <a:t>.    </a:t>
            </a:r>
          </a:p>
        </p:txBody>
      </p:sp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29D54058-9886-4C74-90AD-C81ABF96C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00200"/>
          <a:ext cx="1673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00200"/>
                        <a:ext cx="1673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9">
            <a:extLst>
              <a:ext uri="{FF2B5EF4-FFF2-40B4-BE49-F238E27FC236}">
                <a16:creationId xmlns:a16="http://schemas.microsoft.com/office/drawing/2014/main" id="{7DB5DF83-F501-4057-AD7A-79F5FB58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066800"/>
            <a:ext cx="39163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机械能守恒定律的条件    </a:t>
            </a:r>
          </a:p>
        </p:txBody>
      </p:sp>
      <p:graphicFrame>
        <p:nvGraphicFramePr>
          <p:cNvPr id="2052" name="Object 10">
            <a:extLst>
              <a:ext uri="{FF2B5EF4-FFF2-40B4-BE49-F238E27FC236}">
                <a16:creationId xmlns:a16="http://schemas.microsoft.com/office/drawing/2014/main" id="{724108B3-E3B8-4315-8780-D5C25B774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09800"/>
          <a:ext cx="26511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7" imgW="1396800" imgH="253800" progId="Equation.3">
                  <p:embed/>
                </p:oleObj>
              </mc:Choice>
              <mc:Fallback>
                <p:oleObj name="Equation" r:id="rId7" imgW="13968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26511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1">
            <a:extLst>
              <a:ext uri="{FF2B5EF4-FFF2-40B4-BE49-F238E27FC236}">
                <a16:creationId xmlns:a16="http://schemas.microsoft.com/office/drawing/2014/main" id="{4B70B369-51E4-466C-8016-CAECE584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或   </a:t>
            </a:r>
          </a:p>
        </p:txBody>
      </p:sp>
      <p:sp>
        <p:nvSpPr>
          <p:cNvPr id="2060" name="AutoShape 12">
            <a:extLst>
              <a:ext uri="{FF2B5EF4-FFF2-40B4-BE49-F238E27FC236}">
                <a16:creationId xmlns:a16="http://schemas.microsoft.com/office/drawing/2014/main" id="{0543A843-3959-45AF-B5CE-325A3421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>
            <a:extLst>
              <a:ext uri="{FF2B5EF4-FFF2-40B4-BE49-F238E27FC236}">
                <a16:creationId xmlns:a16="http://schemas.microsoft.com/office/drawing/2014/main" id="{5C6B5A43-84D2-4AC5-829A-B652F68F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701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zh-CN" altLang="en-US">
                <a:ea typeface="宋体" panose="02010600030101010101" pitchFamily="2" charset="-122"/>
              </a:rPr>
              <a:t>打铁时，要求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大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即要求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 </a:t>
            </a:r>
            <a:r>
              <a:rPr lang="en-US" altLang="zh-CN">
                <a:ea typeface="宋体" panose="02010600030101010101" pitchFamily="2" charset="-122"/>
              </a:rPr>
              <a:t>&gt;&gt;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即汽锤的质量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应远小于锻件（包括铁砧）质量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995FAB83-87F6-49B5-AB9D-CE0B6B87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06875"/>
            <a:ext cx="4808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打桩时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要求 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0, 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即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&gt;&gt;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.     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6710FDEE-A663-46FF-9F7D-329D89608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1981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952200" imgH="622080" progId="Equation.3">
                  <p:embed/>
                </p:oleObj>
              </mc:Choice>
              <mc:Fallback>
                <p:oleObj name="Equation" r:id="rId3" imgW="95220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19812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5">
            <a:extLst>
              <a:ext uri="{FF2B5EF4-FFF2-40B4-BE49-F238E27FC236}">
                <a16:creationId xmlns:a16="http://schemas.microsoft.com/office/drawing/2014/main" id="{41708FA0-A3A4-4113-BD4B-9D92D0B1C92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620713"/>
            <a:ext cx="3808413" cy="2036762"/>
            <a:chOff x="2880" y="391"/>
            <a:chExt cx="2399" cy="1283"/>
          </a:xfrm>
        </p:grpSpPr>
        <p:grpSp>
          <p:nvGrpSpPr>
            <p:cNvPr id="16392" name="Group 6">
              <a:extLst>
                <a:ext uri="{FF2B5EF4-FFF2-40B4-BE49-F238E27FC236}">
                  <a16:creationId xmlns:a16="http://schemas.microsoft.com/office/drawing/2014/main" id="{A85B1FED-2DA1-44D2-BE61-D2452360C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91"/>
              <a:ext cx="2399" cy="1283"/>
              <a:chOff x="2880" y="391"/>
              <a:chExt cx="2399" cy="1283"/>
            </a:xfrm>
          </p:grpSpPr>
          <p:sp>
            <p:nvSpPr>
              <p:cNvPr id="16394" name="Line 7">
                <a:extLst>
                  <a:ext uri="{FF2B5EF4-FFF2-40B4-BE49-F238E27FC236}">
                    <a16:creationId xmlns:a16="http://schemas.microsoft.com/office/drawing/2014/main" id="{913C0A66-7FF2-4988-93B4-037FC3A37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7" y="43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" name="Line 8">
                <a:extLst>
                  <a:ext uri="{FF2B5EF4-FFF2-40B4-BE49-F238E27FC236}">
                    <a16:creationId xmlns:a16="http://schemas.microsoft.com/office/drawing/2014/main" id="{9F7DA78C-3E6F-4916-A646-112D5131D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414"/>
                <a:ext cx="196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Line 9">
                <a:extLst>
                  <a:ext uri="{FF2B5EF4-FFF2-40B4-BE49-F238E27FC236}">
                    <a16:creationId xmlns:a16="http://schemas.microsoft.com/office/drawing/2014/main" id="{A3BF0774-457E-4813-AD88-2791A88A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1078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10">
                <a:extLst>
                  <a:ext uri="{FF2B5EF4-FFF2-40B4-BE49-F238E27FC236}">
                    <a16:creationId xmlns:a16="http://schemas.microsoft.com/office/drawing/2014/main" id="{46118FDF-BE32-447C-A358-28D6C92C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695"/>
                <a:ext cx="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Line 11">
                <a:extLst>
                  <a:ext uri="{FF2B5EF4-FFF2-40B4-BE49-F238E27FC236}">
                    <a16:creationId xmlns:a16="http://schemas.microsoft.com/office/drawing/2014/main" id="{964E4A6E-4E2F-477C-B579-438BE8404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7" y="462"/>
                <a:ext cx="0" cy="1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Text Box 12">
                <a:extLst>
                  <a:ext uri="{FF2B5EF4-FFF2-40B4-BE49-F238E27FC236}">
                    <a16:creationId xmlns:a16="http://schemas.microsoft.com/office/drawing/2014/main" id="{2F21E076-78DE-4161-9910-B70D05B06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886"/>
                <a:ext cx="384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0.5</a:t>
                </a:r>
              </a:p>
            </p:txBody>
          </p:sp>
          <p:sp>
            <p:nvSpPr>
              <p:cNvPr id="16400" name="Text Box 13">
                <a:extLst>
                  <a:ext uri="{FF2B5EF4-FFF2-40B4-BE49-F238E27FC236}">
                    <a16:creationId xmlns:a16="http://schemas.microsoft.com/office/drawing/2014/main" id="{90469943-B505-4999-AC16-8DD4B78F8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507"/>
                <a:ext cx="432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1.0</a:t>
                </a:r>
              </a:p>
            </p:txBody>
          </p:sp>
          <p:graphicFrame>
            <p:nvGraphicFramePr>
              <p:cNvPr id="16387" name="Object 14">
                <a:extLst>
                  <a:ext uri="{FF2B5EF4-FFF2-40B4-BE49-F238E27FC236}">
                    <a16:creationId xmlns:a16="http://schemas.microsoft.com/office/drawing/2014/main" id="{AAFF1807-7D76-48DB-9C4C-3106487E28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5" y="391"/>
              <a:ext cx="76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0" name="Equation" r:id="rId5" imgW="647640" imgH="215640" progId="Equation.3">
                      <p:embed/>
                    </p:oleObj>
                  </mc:Choice>
                  <mc:Fallback>
                    <p:oleObj name="Equation" r:id="rId5" imgW="64764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5" y="391"/>
                            <a:ext cx="765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1" name="Text Box 15">
                <a:extLst>
                  <a:ext uri="{FF2B5EF4-FFF2-40B4-BE49-F238E27FC236}">
                    <a16:creationId xmlns:a16="http://schemas.microsoft.com/office/drawing/2014/main" id="{2016F833-DCC2-4480-90C8-86A672ED9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0" y="1390"/>
                <a:ext cx="17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2"/>
                    </a:solidFill>
                    <a:ea typeface="宋体" panose="02010600030101010101" pitchFamily="2" charset="-122"/>
                  </a:rPr>
                  <a:t> 2  </a:t>
                </a:r>
              </a:p>
            </p:txBody>
          </p:sp>
          <p:sp>
            <p:nvSpPr>
              <p:cNvPr id="16402" name="Text Box 16">
                <a:extLst>
                  <a:ext uri="{FF2B5EF4-FFF2-40B4-BE49-F238E27FC236}">
                    <a16:creationId xmlns:a16="http://schemas.microsoft.com/office/drawing/2014/main" id="{A27B06CB-C712-49B8-A2C8-9E1019591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7" y="1409"/>
                <a:ext cx="28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2"/>
                    </a:solidFill>
                    <a:ea typeface="宋体" panose="02010600030101010101" pitchFamily="2" charset="-122"/>
                  </a:rPr>
                  <a:t> 10 </a:t>
                </a:r>
              </a:p>
            </p:txBody>
          </p:sp>
          <p:sp>
            <p:nvSpPr>
              <p:cNvPr id="16403" name="Text Box 17">
                <a:extLst>
                  <a:ext uri="{FF2B5EF4-FFF2-40B4-BE49-F238E27FC236}">
                    <a16:creationId xmlns:a16="http://schemas.microsoft.com/office/drawing/2014/main" id="{CCCFFBF5-29D9-43A0-836F-BE60514F7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414"/>
                <a:ext cx="62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 m</a:t>
                </a:r>
                <a:r>
                  <a:rPr lang="en-US" altLang="zh-CN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/m</a:t>
                </a:r>
                <a:r>
                  <a:rPr lang="en-US" altLang="zh-CN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16404" name="Group 18">
                <a:extLst>
                  <a:ext uri="{FF2B5EF4-FFF2-40B4-BE49-F238E27FC236}">
                    <a16:creationId xmlns:a16="http://schemas.microsoft.com/office/drawing/2014/main" id="{176EF75F-68B7-470A-9232-C111539194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2" y="1366"/>
                <a:ext cx="1290" cy="48"/>
                <a:chOff x="3750" y="1344"/>
                <a:chExt cx="1290" cy="48"/>
              </a:xfrm>
            </p:grpSpPr>
            <p:sp>
              <p:nvSpPr>
                <p:cNvPr id="16408" name="Line 19">
                  <a:extLst>
                    <a:ext uri="{FF2B5EF4-FFF2-40B4-BE49-F238E27FC236}">
                      <a16:creationId xmlns:a16="http://schemas.microsoft.com/office/drawing/2014/main" id="{2DD0100D-5C34-4B21-AA75-4C9E30920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9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9" name="Line 20">
                  <a:extLst>
                    <a:ext uri="{FF2B5EF4-FFF2-40B4-BE49-F238E27FC236}">
                      <a16:creationId xmlns:a16="http://schemas.microsoft.com/office/drawing/2014/main" id="{72A8D3FB-B05B-491E-8D00-08FD5A4B4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8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0" name="Line 21">
                  <a:extLst>
                    <a:ext uri="{FF2B5EF4-FFF2-40B4-BE49-F238E27FC236}">
                      <a16:creationId xmlns:a16="http://schemas.microsoft.com/office/drawing/2014/main" id="{3D9E620D-FFA7-49DE-9AC6-62EB431A82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0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1" name="Line 22">
                  <a:extLst>
                    <a:ext uri="{FF2B5EF4-FFF2-40B4-BE49-F238E27FC236}">
                      <a16:creationId xmlns:a16="http://schemas.microsoft.com/office/drawing/2014/main" id="{0121F67C-F0B3-4358-8B27-6E46F1C5AF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7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2" name="Line 23">
                  <a:extLst>
                    <a:ext uri="{FF2B5EF4-FFF2-40B4-BE49-F238E27FC236}">
                      <a16:creationId xmlns:a16="http://schemas.microsoft.com/office/drawing/2014/main" id="{D7A70879-6E5C-4D25-AD4E-FBA9E9175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6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3" name="Line 24">
                  <a:extLst>
                    <a:ext uri="{FF2B5EF4-FFF2-40B4-BE49-F238E27FC236}">
                      <a16:creationId xmlns:a16="http://schemas.microsoft.com/office/drawing/2014/main" id="{F72E5A30-E4F9-46A5-909C-C2A55959A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5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4" name="Line 25">
                  <a:extLst>
                    <a:ext uri="{FF2B5EF4-FFF2-40B4-BE49-F238E27FC236}">
                      <a16:creationId xmlns:a16="http://schemas.microsoft.com/office/drawing/2014/main" id="{CBFA0D02-13D6-42B2-9DDE-F81EFE5EA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4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5" name="Line 26">
                  <a:extLst>
                    <a:ext uri="{FF2B5EF4-FFF2-40B4-BE49-F238E27FC236}">
                      <a16:creationId xmlns:a16="http://schemas.microsoft.com/office/drawing/2014/main" id="{0988A2BA-7F98-46A3-8496-5957C67D35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3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6" name="Line 27">
                  <a:extLst>
                    <a:ext uri="{FF2B5EF4-FFF2-40B4-BE49-F238E27FC236}">
                      <a16:creationId xmlns:a16="http://schemas.microsoft.com/office/drawing/2014/main" id="{9838F6F6-B49E-4B08-8252-27DF8908DD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2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7" name="Line 28">
                  <a:extLst>
                    <a:ext uri="{FF2B5EF4-FFF2-40B4-BE49-F238E27FC236}">
                      <a16:creationId xmlns:a16="http://schemas.microsoft.com/office/drawing/2014/main" id="{9BCEEBF0-CE0A-470A-BD14-1C3E876F4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1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8" name="Line 29">
                  <a:extLst>
                    <a:ext uri="{FF2B5EF4-FFF2-40B4-BE49-F238E27FC236}">
                      <a16:creationId xmlns:a16="http://schemas.microsoft.com/office/drawing/2014/main" id="{FD1330C1-FA05-4BC7-841E-EF7523DE3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0" y="1344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5" name="Text Box 30">
                <a:extLst>
                  <a:ext uri="{FF2B5EF4-FFF2-40B4-BE49-F238E27FC236}">
                    <a16:creationId xmlns:a16="http://schemas.microsoft.com/office/drawing/2014/main" id="{580EAE45-C944-43D0-8B44-EED0D6AD0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6" y="13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16406" name="Text Box 31">
                <a:extLst>
                  <a:ext uri="{FF2B5EF4-FFF2-40B4-BE49-F238E27FC236}">
                    <a16:creationId xmlns:a16="http://schemas.microsoft.com/office/drawing/2014/main" id="{1A023C10-F4B7-42E0-A2AE-C1BE1BC25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3" y="137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6</a:t>
                </a:r>
              </a:p>
            </p:txBody>
          </p:sp>
          <p:sp>
            <p:nvSpPr>
              <p:cNvPr id="16407" name="Text Box 32">
                <a:extLst>
                  <a:ext uri="{FF2B5EF4-FFF2-40B4-BE49-F238E27FC236}">
                    <a16:creationId xmlns:a16="http://schemas.microsoft.com/office/drawing/2014/main" id="{A484BCCE-2988-43CE-B6EE-9780B76EA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9" y="1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8</a:t>
                </a:r>
              </a:p>
            </p:txBody>
          </p:sp>
        </p:grpSp>
        <p:sp>
          <p:nvSpPr>
            <p:cNvPr id="16393" name="Freeform 33">
              <a:extLst>
                <a:ext uri="{FF2B5EF4-FFF2-40B4-BE49-F238E27FC236}">
                  <a16:creationId xmlns:a16="http://schemas.microsoft.com/office/drawing/2014/main" id="{A5CDF52B-5B9F-46B6-948A-DB20E1F60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688"/>
              <a:ext cx="1294" cy="621"/>
            </a:xfrm>
            <a:custGeom>
              <a:avLst/>
              <a:gdLst>
                <a:gd name="T0" fmla="*/ 0 w 1294"/>
                <a:gd name="T1" fmla="*/ 0 h 621"/>
                <a:gd name="T2" fmla="*/ 97 w 1294"/>
                <a:gd name="T3" fmla="*/ 284 h 621"/>
                <a:gd name="T4" fmla="*/ 254 w 1294"/>
                <a:gd name="T5" fmla="*/ 471 h 621"/>
                <a:gd name="T6" fmla="*/ 516 w 1294"/>
                <a:gd name="T7" fmla="*/ 561 h 621"/>
                <a:gd name="T8" fmla="*/ 1294 w 1294"/>
                <a:gd name="T9" fmla="*/ 621 h 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4"/>
                <a:gd name="T16" fmla="*/ 0 h 621"/>
                <a:gd name="T17" fmla="*/ 1294 w 1294"/>
                <a:gd name="T18" fmla="*/ 621 h 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4" h="621">
                  <a:moveTo>
                    <a:pt x="0" y="0"/>
                  </a:moveTo>
                  <a:cubicBezTo>
                    <a:pt x="16" y="47"/>
                    <a:pt x="55" y="205"/>
                    <a:pt x="97" y="284"/>
                  </a:cubicBezTo>
                  <a:cubicBezTo>
                    <a:pt x="139" y="363"/>
                    <a:pt x="184" y="425"/>
                    <a:pt x="254" y="471"/>
                  </a:cubicBezTo>
                  <a:cubicBezTo>
                    <a:pt x="324" y="517"/>
                    <a:pt x="343" y="536"/>
                    <a:pt x="516" y="561"/>
                  </a:cubicBezTo>
                  <a:cubicBezTo>
                    <a:pt x="689" y="586"/>
                    <a:pt x="1132" y="609"/>
                    <a:pt x="1294" y="62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1" name="Text Box 34">
            <a:extLst>
              <a:ext uri="{FF2B5EF4-FFF2-40B4-BE49-F238E27FC236}">
                <a16:creationId xmlns:a16="http://schemas.microsoft.com/office/drawing/2014/main" id="{21E0D7AD-F124-4FAB-8E6C-89E7E992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685800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即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2">
            <a:extLst>
              <a:ext uri="{FF2B5EF4-FFF2-40B4-BE49-F238E27FC236}">
                <a16:creationId xmlns:a16="http://schemas.microsoft.com/office/drawing/2014/main" id="{534A283D-BE1B-4220-96A8-B63A2CE4352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09600"/>
            <a:ext cx="7550150" cy="1974850"/>
            <a:chOff x="528" y="384"/>
            <a:chExt cx="4756" cy="1244"/>
          </a:xfrm>
        </p:grpSpPr>
        <p:sp>
          <p:nvSpPr>
            <p:cNvPr id="17455" name="Text Box 3">
              <a:extLst>
                <a:ext uri="{FF2B5EF4-FFF2-40B4-BE49-F238E27FC236}">
                  <a16:creationId xmlns:a16="http://schemas.microsoft.com/office/drawing/2014/main" id="{F863EF3C-9838-46FB-86FC-8B59F6022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84"/>
              <a:ext cx="4756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[</a:t>
              </a: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例题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2]</a:t>
              </a:r>
              <a:r>
                <a:rPr lang="zh-CN" altLang="en-US">
                  <a:ea typeface="宋体" panose="02010600030101010101" pitchFamily="2" charset="-122"/>
                </a:rPr>
                <a:t>冲击摆可用于测子弹速率</a:t>
              </a:r>
              <a:r>
                <a:rPr lang="en-US" altLang="zh-CN">
                  <a:ea typeface="宋体" panose="02010600030101010101" pitchFamily="2" charset="-122"/>
                </a:rPr>
                <a:t>. </a:t>
              </a:r>
              <a:r>
                <a:rPr lang="zh-CN" altLang="en-US">
                  <a:ea typeface="宋体" panose="02010600030101010101" pitchFamily="2" charset="-122"/>
                </a:rPr>
                <a:t>长度为 </a:t>
              </a:r>
              <a:r>
                <a:rPr lang="en-US" altLang="zh-CN" i="1">
                  <a:ea typeface="宋体" panose="02010600030101010101" pitchFamily="2" charset="-122"/>
                </a:rPr>
                <a:t>l </a:t>
              </a:r>
              <a:r>
                <a:rPr lang="zh-CN" altLang="en-US">
                  <a:ea typeface="宋体" panose="02010600030101010101" pitchFamily="2" charset="-122"/>
                </a:rPr>
                <a:t>的线绳悬挂质量为</a:t>
              </a:r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zh-CN" altLang="en-US">
                  <a:ea typeface="宋体" panose="02010600030101010101" pitchFamily="2" charset="-122"/>
                </a:rPr>
                <a:t>的木块，子弹质量为</a:t>
              </a:r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</a:rPr>
                <a:t>0</a:t>
              </a:r>
              <a:r>
                <a:rPr lang="zh-CN" altLang="en-US">
                  <a:ea typeface="宋体" panose="02010600030101010101" pitchFamily="2" charset="-122"/>
                </a:rPr>
                <a:t>，沿水平方向射入木块，子弹最后嵌在木块内一定位置，且测得木块摆过角度  ，                     </a:t>
              </a:r>
            </a:p>
            <a:p>
              <a:pPr eaLnBrk="1" hangingPunct="1">
                <a:lnSpc>
                  <a:spcPct val="135000"/>
                </a:lnSpc>
              </a:pPr>
              <a:r>
                <a:rPr lang="zh-CN" altLang="en-US">
                  <a:ea typeface="宋体" panose="02010600030101010101" pitchFamily="2" charset="-122"/>
                </a:rPr>
                <a:t>                   求子弹射入的速率</a:t>
              </a:r>
              <a:r>
                <a:rPr lang="en-US" altLang="zh-CN" i="1">
                  <a:ea typeface="宋体" panose="02010600030101010101" pitchFamily="2" charset="-122"/>
                </a:rPr>
                <a:t>v</a:t>
              </a:r>
              <a:r>
                <a:rPr lang="en-US" altLang="zh-CN"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7411" name="Object 4">
              <a:extLst>
                <a:ext uri="{FF2B5EF4-FFF2-40B4-BE49-F238E27FC236}">
                  <a16:creationId xmlns:a16="http://schemas.microsoft.com/office/drawing/2014/main" id="{B8A2A01B-35CD-413A-9384-CB2AC8C11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298"/>
            <a:ext cx="83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3" imgW="583920" imgH="228600" progId="Equation.3">
                    <p:embed/>
                  </p:oleObj>
                </mc:Choice>
                <mc:Fallback>
                  <p:oleObj name="Equation" r:id="rId3" imgW="58392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98"/>
                          <a:ext cx="83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5">
              <a:extLst>
                <a:ext uri="{FF2B5EF4-FFF2-40B4-BE49-F238E27FC236}">
                  <a16:creationId xmlns:a16="http://schemas.microsoft.com/office/drawing/2014/main" id="{31DFF7DD-E01A-41C8-9B1B-9C442C7060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4" y="1071"/>
            <a:ext cx="1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5" imgW="139680" imgH="177480" progId="Equation.3">
                    <p:embed/>
                  </p:oleObj>
                </mc:Choice>
                <mc:Fallback>
                  <p:oleObj name="Equation" r:id="rId5" imgW="1396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071"/>
                          <a:ext cx="1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04B1826B-05EE-496C-BF97-214F3EE282E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971800"/>
            <a:ext cx="1676400" cy="1905000"/>
            <a:chOff x="624" y="2064"/>
            <a:chExt cx="1056" cy="1200"/>
          </a:xfrm>
        </p:grpSpPr>
        <p:grpSp>
          <p:nvGrpSpPr>
            <p:cNvPr id="17444" name="Group 7">
              <a:extLst>
                <a:ext uri="{FF2B5EF4-FFF2-40B4-BE49-F238E27FC236}">
                  <a16:creationId xmlns:a16="http://schemas.microsoft.com/office/drawing/2014/main" id="{EB92F407-E6A5-4AA9-BDFF-0979A198F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064"/>
              <a:ext cx="720" cy="96"/>
              <a:chOff x="912" y="2064"/>
              <a:chExt cx="720" cy="96"/>
            </a:xfrm>
          </p:grpSpPr>
          <p:sp>
            <p:nvSpPr>
              <p:cNvPr id="17453" name="Rectangle 8" descr="浅色上对角线">
                <a:extLst>
                  <a:ext uri="{FF2B5EF4-FFF2-40B4-BE49-F238E27FC236}">
                    <a16:creationId xmlns:a16="http://schemas.microsoft.com/office/drawing/2014/main" id="{C5747C0D-039F-4DEE-BFE0-ADCAED4E8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720" cy="96"/>
              </a:xfrm>
              <a:prstGeom prst="rect">
                <a:avLst/>
              </a:prstGeom>
              <a:pattFill prst="ltUpDiag">
                <a:fgClr>
                  <a:srgbClr val="CC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4" name="Line 9">
                <a:extLst>
                  <a:ext uri="{FF2B5EF4-FFF2-40B4-BE49-F238E27FC236}">
                    <a16:creationId xmlns:a16="http://schemas.microsoft.com/office/drawing/2014/main" id="{903EACF0-2397-491D-BE4A-87BF03655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5" name="Rectangle 10">
              <a:extLst>
                <a:ext uri="{FF2B5EF4-FFF2-40B4-BE49-F238E27FC236}">
                  <a16:creationId xmlns:a16="http://schemas.microsoft.com/office/drawing/2014/main" id="{08F0F45E-4F69-4122-8947-092DB247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28"/>
              <a:ext cx="576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6" name="Rectangle 11">
              <a:extLst>
                <a:ext uri="{FF2B5EF4-FFF2-40B4-BE49-F238E27FC236}">
                  <a16:creationId xmlns:a16="http://schemas.microsoft.com/office/drawing/2014/main" id="{3315EC3C-B1DB-4FF8-BD68-7C0560C4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60"/>
              <a:ext cx="38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47" name="Group 12">
              <a:extLst>
                <a:ext uri="{FF2B5EF4-FFF2-40B4-BE49-F238E27FC236}">
                  <a16:creationId xmlns:a16="http://schemas.microsoft.com/office/drawing/2014/main" id="{F714C1F4-B2BF-4A0F-8EBF-3E8013725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072"/>
              <a:ext cx="144" cy="48"/>
              <a:chOff x="3168" y="2688"/>
              <a:chExt cx="528" cy="192"/>
            </a:xfrm>
          </p:grpSpPr>
          <p:sp>
            <p:nvSpPr>
              <p:cNvPr id="17451" name="Rectangle 13">
                <a:extLst>
                  <a:ext uri="{FF2B5EF4-FFF2-40B4-BE49-F238E27FC236}">
                    <a16:creationId xmlns:a16="http://schemas.microsoft.com/office/drawing/2014/main" id="{91911AB0-4373-4CF6-AD68-2F15A53E0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336" cy="19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9900"/>
                  </a:gs>
                  <a:gs pos="100000">
                    <a:srgbClr val="000000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2" name="AutoShape 14">
                <a:extLst>
                  <a:ext uri="{FF2B5EF4-FFF2-40B4-BE49-F238E27FC236}">
                    <a16:creationId xmlns:a16="http://schemas.microsoft.com/office/drawing/2014/main" id="{B1D25896-5713-4E20-A5D2-8B5B8D807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4" y="2688"/>
                <a:ext cx="192" cy="19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9900"/>
                  </a:gs>
                  <a:gs pos="100000">
                    <a:srgbClr val="000000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48" name="Text Box 15">
              <a:extLst>
                <a:ext uri="{FF2B5EF4-FFF2-40B4-BE49-F238E27FC236}">
                  <a16:creationId xmlns:a16="http://schemas.microsoft.com/office/drawing/2014/main" id="{FC8505ED-1EEB-440C-A38F-FD6D47137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35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l  </a:t>
              </a:r>
            </a:p>
          </p:txBody>
        </p:sp>
        <p:sp>
          <p:nvSpPr>
            <p:cNvPr id="17449" name="Text Box 16">
              <a:extLst>
                <a:ext uri="{FF2B5EF4-FFF2-40B4-BE49-F238E27FC236}">
                  <a16:creationId xmlns:a16="http://schemas.microsoft.com/office/drawing/2014/main" id="{E7FFE85C-866D-49F8-911A-4DE298F32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92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7450" name="Text Box 17">
              <a:extLst>
                <a:ext uri="{FF2B5EF4-FFF2-40B4-BE49-F238E27FC236}">
                  <a16:creationId xmlns:a16="http://schemas.microsoft.com/office/drawing/2014/main" id="{B213B3DF-2F6D-4D2D-9A55-6AECAA68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</a:rPr>
                <a:t>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7415" name="Group 18">
            <a:extLst>
              <a:ext uri="{FF2B5EF4-FFF2-40B4-BE49-F238E27FC236}">
                <a16:creationId xmlns:a16="http://schemas.microsoft.com/office/drawing/2014/main" id="{4BDF23FE-A3C6-48C5-B874-C796623F506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971800"/>
            <a:ext cx="1143000" cy="152400"/>
            <a:chOff x="912" y="2064"/>
            <a:chExt cx="720" cy="96"/>
          </a:xfrm>
        </p:grpSpPr>
        <p:sp>
          <p:nvSpPr>
            <p:cNvPr id="17442" name="Rectangle 19" descr="浅色上对角线">
              <a:extLst>
                <a:ext uri="{FF2B5EF4-FFF2-40B4-BE49-F238E27FC236}">
                  <a16:creationId xmlns:a16="http://schemas.microsoft.com/office/drawing/2014/main" id="{37F4660E-96C1-4DC7-9C2A-8E12208C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720" cy="96"/>
            </a:xfrm>
            <a:prstGeom prst="rect">
              <a:avLst/>
            </a:prstGeom>
            <a:pattFill prst="ltUpDiag">
              <a:fgClr>
                <a:srgbClr val="CC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3" name="Line 20">
              <a:extLst>
                <a:ext uri="{FF2B5EF4-FFF2-40B4-BE49-F238E27FC236}">
                  <a16:creationId xmlns:a16="http://schemas.microsoft.com/office/drawing/2014/main" id="{4AC3BE67-A721-4FBF-8EFE-753287857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6" name="Rectangle 21">
            <a:extLst>
              <a:ext uri="{FF2B5EF4-FFF2-40B4-BE49-F238E27FC236}">
                <a16:creationId xmlns:a16="http://schemas.microsoft.com/office/drawing/2014/main" id="{A52DF681-1C39-4845-9985-C35BC5B6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914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417" name="Group 22">
            <a:extLst>
              <a:ext uri="{FF2B5EF4-FFF2-40B4-BE49-F238E27FC236}">
                <a16:creationId xmlns:a16="http://schemas.microsoft.com/office/drawing/2014/main" id="{9351325F-A96B-415F-99D1-989851B4299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572000"/>
            <a:ext cx="228600" cy="76200"/>
            <a:chOff x="3168" y="2688"/>
            <a:chExt cx="528" cy="192"/>
          </a:xfrm>
        </p:grpSpPr>
        <p:sp>
          <p:nvSpPr>
            <p:cNvPr id="17440" name="Rectangle 23">
              <a:extLst>
                <a:ext uri="{FF2B5EF4-FFF2-40B4-BE49-F238E27FC236}">
                  <a16:creationId xmlns:a16="http://schemas.microsoft.com/office/drawing/2014/main" id="{4F324372-EFE1-472C-8B83-6FFE7F30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88"/>
              <a:ext cx="336" cy="19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9900"/>
                </a:gs>
                <a:gs pos="100000">
                  <a:srgbClr val="000000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1" name="AutoShape 24">
              <a:extLst>
                <a:ext uri="{FF2B5EF4-FFF2-40B4-BE49-F238E27FC236}">
                  <a16:creationId xmlns:a16="http://schemas.microsoft.com/office/drawing/2014/main" id="{1AADC6B7-FE8E-4B27-846B-76ACE8D48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04" y="2688"/>
              <a:ext cx="192" cy="19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9900"/>
                </a:gs>
                <a:gs pos="100000">
                  <a:srgbClr val="000000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18" name="Line 25">
            <a:extLst>
              <a:ext uri="{FF2B5EF4-FFF2-40B4-BE49-F238E27FC236}">
                <a16:creationId xmlns:a16="http://schemas.microsoft.com/office/drawing/2014/main" id="{FC297D04-B818-409B-B5EA-D6F8BED5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242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26">
            <a:extLst>
              <a:ext uri="{FF2B5EF4-FFF2-40B4-BE49-F238E27FC236}">
                <a16:creationId xmlns:a16="http://schemas.microsoft.com/office/drawing/2014/main" id="{9FA90D71-6F85-4CF1-9462-5955E52FD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76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27">
            <a:extLst>
              <a:ext uri="{FF2B5EF4-FFF2-40B4-BE49-F238E27FC236}">
                <a16:creationId xmlns:a16="http://schemas.microsoft.com/office/drawing/2014/main" id="{45F7BE23-25D5-4EFD-95FC-BD7EB75D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24200"/>
            <a:ext cx="76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21" name="Group 28">
            <a:extLst>
              <a:ext uri="{FF2B5EF4-FFF2-40B4-BE49-F238E27FC236}">
                <a16:creationId xmlns:a16="http://schemas.microsoft.com/office/drawing/2014/main" id="{0D08C304-5731-4646-A23F-477C3A19A9C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971800"/>
            <a:ext cx="1143000" cy="152400"/>
            <a:chOff x="912" y="2064"/>
            <a:chExt cx="720" cy="96"/>
          </a:xfrm>
        </p:grpSpPr>
        <p:sp>
          <p:nvSpPr>
            <p:cNvPr id="17438" name="Rectangle 29" descr="浅色上对角线">
              <a:extLst>
                <a:ext uri="{FF2B5EF4-FFF2-40B4-BE49-F238E27FC236}">
                  <a16:creationId xmlns:a16="http://schemas.microsoft.com/office/drawing/2014/main" id="{B34E732E-8B37-4B44-AAEC-48A5FB846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720" cy="96"/>
            </a:xfrm>
            <a:prstGeom prst="rect">
              <a:avLst/>
            </a:prstGeom>
            <a:pattFill prst="ltUpDiag">
              <a:fgClr>
                <a:srgbClr val="CC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9" name="Line 30">
              <a:extLst>
                <a:ext uri="{FF2B5EF4-FFF2-40B4-BE49-F238E27FC236}">
                  <a16:creationId xmlns:a16="http://schemas.microsoft.com/office/drawing/2014/main" id="{9C2FAA43-4DD2-4170-A41A-436FBD6B1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2" name="Group 31">
            <a:extLst>
              <a:ext uri="{FF2B5EF4-FFF2-40B4-BE49-F238E27FC236}">
                <a16:creationId xmlns:a16="http://schemas.microsoft.com/office/drawing/2014/main" id="{69FC6ABB-0D34-4510-905F-88892E3288A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914400" cy="533400"/>
            <a:chOff x="3792" y="2736"/>
            <a:chExt cx="576" cy="336"/>
          </a:xfrm>
        </p:grpSpPr>
        <p:sp>
          <p:nvSpPr>
            <p:cNvPr id="17434" name="Rectangle 32">
              <a:extLst>
                <a:ext uri="{FF2B5EF4-FFF2-40B4-BE49-F238E27FC236}">
                  <a16:creationId xmlns:a16="http://schemas.microsoft.com/office/drawing/2014/main" id="{ADD32057-30DE-4D3B-B824-3444FE4B2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36"/>
              <a:ext cx="576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35" name="Group 33">
              <a:extLst>
                <a:ext uri="{FF2B5EF4-FFF2-40B4-BE49-F238E27FC236}">
                  <a16:creationId xmlns:a16="http://schemas.microsoft.com/office/drawing/2014/main" id="{2143ECE8-4E5F-423C-BD7C-14D3F91FB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880"/>
              <a:ext cx="144" cy="48"/>
              <a:chOff x="3168" y="2688"/>
              <a:chExt cx="528" cy="192"/>
            </a:xfrm>
          </p:grpSpPr>
          <p:sp>
            <p:nvSpPr>
              <p:cNvPr id="17436" name="Rectangle 34">
                <a:extLst>
                  <a:ext uri="{FF2B5EF4-FFF2-40B4-BE49-F238E27FC236}">
                    <a16:creationId xmlns:a16="http://schemas.microsoft.com/office/drawing/2014/main" id="{8C4ECE20-9BB7-44C0-9E27-012A33614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336" cy="19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9900"/>
                  </a:gs>
                  <a:gs pos="100000">
                    <a:srgbClr val="000000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7" name="AutoShape 35">
                <a:extLst>
                  <a:ext uri="{FF2B5EF4-FFF2-40B4-BE49-F238E27FC236}">
                    <a16:creationId xmlns:a16="http://schemas.microsoft.com/office/drawing/2014/main" id="{3A31444F-31CF-4A7B-B3CE-0BCFD7E11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4" y="2688"/>
                <a:ext cx="192" cy="19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9900"/>
                  </a:gs>
                  <a:gs pos="100000">
                    <a:srgbClr val="000000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423" name="Line 36">
            <a:extLst>
              <a:ext uri="{FF2B5EF4-FFF2-40B4-BE49-F238E27FC236}">
                <a16:creationId xmlns:a16="http://schemas.microsoft.com/office/drawing/2014/main" id="{C87CC65C-BFDD-4215-B86E-5242604CE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37">
            <a:extLst>
              <a:ext uri="{FF2B5EF4-FFF2-40B4-BE49-F238E27FC236}">
                <a16:creationId xmlns:a16="http://schemas.microsoft.com/office/drawing/2014/main" id="{73F4F05B-6362-4DE3-AFB3-3D08EB12D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24200"/>
            <a:ext cx="304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38">
            <a:extLst>
              <a:ext uri="{FF2B5EF4-FFF2-40B4-BE49-F238E27FC236}">
                <a16:creationId xmlns:a16="http://schemas.microsoft.com/office/drawing/2014/main" id="{61DA59C0-995A-46E1-8F81-4C49FCEC8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327025" cy="1236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Freeform 39">
            <a:extLst>
              <a:ext uri="{FF2B5EF4-FFF2-40B4-BE49-F238E27FC236}">
                <a16:creationId xmlns:a16="http://schemas.microsoft.com/office/drawing/2014/main" id="{D3DD3C5F-2D17-41B3-9EE1-F524E5F2CBB4}"/>
              </a:ext>
            </a:extLst>
          </p:cNvPr>
          <p:cNvSpPr>
            <a:spLocks/>
          </p:cNvSpPr>
          <p:nvPr/>
        </p:nvSpPr>
        <p:spPr bwMode="auto">
          <a:xfrm>
            <a:off x="6096000" y="3495675"/>
            <a:ext cx="125413" cy="73025"/>
          </a:xfrm>
          <a:custGeom>
            <a:avLst/>
            <a:gdLst>
              <a:gd name="T0" fmla="*/ 2147483647 w 79"/>
              <a:gd name="T1" fmla="*/ 0 h 46"/>
              <a:gd name="T2" fmla="*/ 0 w 79"/>
              <a:gd name="T3" fmla="*/ 2147483647 h 46"/>
              <a:gd name="T4" fmla="*/ 0 60000 65536"/>
              <a:gd name="T5" fmla="*/ 0 60000 65536"/>
              <a:gd name="T6" fmla="*/ 0 w 79"/>
              <a:gd name="T7" fmla="*/ 0 h 46"/>
              <a:gd name="T8" fmla="*/ 79 w 79"/>
              <a:gd name="T9" fmla="*/ 46 h 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46">
                <a:moveTo>
                  <a:pt x="79" y="0"/>
                </a:moveTo>
                <a:cubicBezTo>
                  <a:pt x="79" y="0"/>
                  <a:pt x="39" y="23"/>
                  <a:pt x="0" y="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0" name="Object 40">
            <a:extLst>
              <a:ext uri="{FF2B5EF4-FFF2-40B4-BE49-F238E27FC236}">
                <a16:creationId xmlns:a16="http://schemas.microsoft.com/office/drawing/2014/main" id="{E43AA64C-81F5-41FF-B421-C2CA68F70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1550" y="3565525"/>
          <a:ext cx="285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3565525"/>
                        <a:ext cx="2857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41">
            <a:extLst>
              <a:ext uri="{FF2B5EF4-FFF2-40B4-BE49-F238E27FC236}">
                <a16:creationId xmlns:a16="http://schemas.microsoft.com/office/drawing/2014/main" id="{720C0230-C6E3-4182-A822-E8A60DE6F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0673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28" name="Text Box 42">
            <a:extLst>
              <a:ext uri="{FF2B5EF4-FFF2-40B4-BE49-F238E27FC236}">
                <a16:creationId xmlns:a16="http://schemas.microsoft.com/office/drawing/2014/main" id="{81348417-BCB7-4128-AD7B-B01E3502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50673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29" name="Text Box 43">
            <a:extLst>
              <a:ext uri="{FF2B5EF4-FFF2-40B4-BE49-F238E27FC236}">
                <a16:creationId xmlns:a16="http://schemas.microsoft.com/office/drawing/2014/main" id="{C9B12395-2F63-4C58-AF1F-38F36F06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50673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7430" name="Group 44">
            <a:extLst>
              <a:ext uri="{FF2B5EF4-FFF2-40B4-BE49-F238E27FC236}">
                <a16:creationId xmlns:a16="http://schemas.microsoft.com/office/drawing/2014/main" id="{88B86B63-95CC-4EAD-98A4-985D83A33328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5668963"/>
            <a:ext cx="2279650" cy="527050"/>
            <a:chOff x="2359" y="3626"/>
            <a:chExt cx="1436" cy="332"/>
          </a:xfrm>
        </p:grpSpPr>
        <p:sp>
          <p:nvSpPr>
            <p:cNvPr id="17431" name="Line 45">
              <a:extLst>
                <a:ext uri="{FF2B5EF4-FFF2-40B4-BE49-F238E27FC236}">
                  <a16:creationId xmlns:a16="http://schemas.microsoft.com/office/drawing/2014/main" id="{15CB2FF7-3FDC-45B0-9ABC-76913BC0E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3659"/>
              <a:ext cx="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46">
              <a:extLst>
                <a:ext uri="{FF2B5EF4-FFF2-40B4-BE49-F238E27FC236}">
                  <a16:creationId xmlns:a16="http://schemas.microsoft.com/office/drawing/2014/main" id="{FF725FCA-6FC7-4223-A785-07B851300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362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7433" name="Text Box 47">
              <a:extLst>
                <a:ext uri="{FF2B5EF4-FFF2-40B4-BE49-F238E27FC236}">
                  <a16:creationId xmlns:a16="http://schemas.microsoft.com/office/drawing/2014/main" id="{51E186DB-AFBC-454E-B902-39F68216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6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2">
            <a:extLst>
              <a:ext uri="{FF2B5EF4-FFF2-40B4-BE49-F238E27FC236}">
                <a16:creationId xmlns:a16="http://schemas.microsoft.com/office/drawing/2014/main" id="{6B581D96-716A-430C-9D60-0D53608D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984250"/>
            <a:ext cx="75342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）第一阶段：木块与子弹发生完全非弹性碰撞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在碰撞瞬间绳的拉力在水平方向的分力，远小于子弹与木块相互内力，水平方向动量近似守恒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取</a:t>
            </a:r>
            <a:r>
              <a:rPr lang="en-US" altLang="zh-CN" i="1">
                <a:ea typeface="宋体" panose="02010600030101010101" pitchFamily="2" charset="-122"/>
              </a:rPr>
              <a:t>Ox </a:t>
            </a:r>
            <a:r>
              <a:rPr lang="zh-CN" altLang="en-US">
                <a:ea typeface="宋体" panose="02010600030101010101" pitchFamily="2" charset="-122"/>
              </a:rPr>
              <a:t>为水平轴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用       表示木块与子弹共同运动的初速度，有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C81C0521-2CFB-49F6-B930-8494E7DDE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3035300"/>
          <a:ext cx="27098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1168200" imgH="228600" progId="Equation.3">
                  <p:embed/>
                </p:oleObj>
              </mc:Choice>
              <mc:Fallback>
                <p:oleObj name="Equation" r:id="rId3" imgW="1168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035300"/>
                        <a:ext cx="27098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E45DA6F5-EF20-4722-9766-B0826A58A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0363" y="2044700"/>
          <a:ext cx="446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044700"/>
                        <a:ext cx="4460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5">
            <a:extLst>
              <a:ext uri="{FF2B5EF4-FFF2-40B4-BE49-F238E27FC236}">
                <a16:creationId xmlns:a16="http://schemas.microsoft.com/office/drawing/2014/main" id="{6E8B6964-974E-4079-86E8-0E4AF20B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68700"/>
            <a:ext cx="76962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）第二阶段：摆动过程机械能守恒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</a:p>
        </p:txBody>
      </p:sp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99A15B85-1CA0-494D-BCAB-DA84FB4B7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4141788"/>
          <a:ext cx="17716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7" imgW="965160" imgH="241200" progId="Equation.3">
                  <p:embed/>
                </p:oleObj>
              </mc:Choice>
              <mc:Fallback>
                <p:oleObj name="Equation" r:id="rId7" imgW="9651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141788"/>
                        <a:ext cx="17716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>
            <a:extLst>
              <a:ext uri="{FF2B5EF4-FFF2-40B4-BE49-F238E27FC236}">
                <a16:creationId xmlns:a16="http://schemas.microsoft.com/office/drawing/2014/main" id="{8450173E-EDB0-489E-8EFE-4CF4AE409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4624388"/>
          <a:ext cx="56705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9" imgW="2768400" imgH="393480" progId="Equation.3">
                  <p:embed/>
                </p:oleObj>
              </mc:Choice>
              <mc:Fallback>
                <p:oleObj name="Equation" r:id="rId9" imgW="27684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624388"/>
                        <a:ext cx="56705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8">
            <a:extLst>
              <a:ext uri="{FF2B5EF4-FFF2-40B4-BE49-F238E27FC236}">
                <a16:creationId xmlns:a16="http://schemas.microsoft.com/office/drawing/2014/main" id="{3EBA6FBF-E4E2-437F-9BC0-EE21DF8F1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80050"/>
          <a:ext cx="59801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11" imgW="3060360" imgH="431640" progId="Equation.3">
                  <p:embed/>
                </p:oleObj>
              </mc:Choice>
              <mc:Fallback>
                <p:oleObj name="Equation" r:id="rId11" imgW="3060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0050"/>
                        <a:ext cx="59801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>
            <a:extLst>
              <a:ext uri="{FF2B5EF4-FFF2-40B4-BE49-F238E27FC236}">
                <a16:creationId xmlns:a16="http://schemas.microsoft.com/office/drawing/2014/main" id="{4141C8B8-9282-4256-9177-4802C58E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74675"/>
            <a:ext cx="697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ea typeface="宋体" panose="02010600030101010101" pitchFamily="2" charset="-122"/>
              </a:rPr>
              <a:t>子弹自接触木块至最高点全过程分为二个阶段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2">
            <a:extLst>
              <a:ext uri="{FF2B5EF4-FFF2-40B4-BE49-F238E27FC236}">
                <a16:creationId xmlns:a16="http://schemas.microsoft.com/office/drawing/2014/main" id="{D1C9656D-C2F6-445F-AF08-433A1B26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6553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非完全弹性碰撞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(0 &lt;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e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&lt; 1)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小球碰撞后彼此分开，而机械能又有一定损失的碰撞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AE582F7A-723F-48BC-BAB1-C2EC92B5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401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§4.6.3 </a:t>
            </a:r>
            <a:r>
              <a:rPr lang="zh-CN" altLang="en-US" sz="2800">
                <a:ea typeface="黑体" panose="02010609060101010101" pitchFamily="49" charset="-122"/>
              </a:rPr>
              <a:t>非完全弹性碰撞  </a:t>
            </a:r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C5FAB74F-F1C1-4D8B-8BD3-D6D80B259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38400"/>
          <a:ext cx="4756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2197080" imgH="431640" progId="Equation.3">
                  <p:embed/>
                </p:oleObj>
              </mc:Choice>
              <mc:Fallback>
                <p:oleObj name="Equation" r:id="rId3" imgW="21970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47561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26064065-57F5-4E22-8702-AC6DD06DB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05200"/>
          <a:ext cx="4876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2222280" imgH="431640" progId="Equation.3">
                  <p:embed/>
                </p:oleObj>
              </mc:Choice>
              <mc:Fallback>
                <p:oleObj name="Equation" r:id="rId5" imgW="2222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4876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Text Box 2">
            <a:extLst>
              <a:ext uri="{FF2B5EF4-FFF2-40B4-BE49-F238E27FC236}">
                <a16:creationId xmlns:a16="http://schemas.microsoft.com/office/drawing/2014/main" id="{D6A24BC9-CA4E-48A4-80BE-E0BF115C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3875"/>
            <a:ext cx="7315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例题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3]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如图所示，将一种材料制成小球，另一种材料制成平板，并水平放置。令小球从一定高度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自由下落，测得其反跳高度为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。试求这两种材料之间的恢复系数</a:t>
            </a:r>
            <a:r>
              <a:rPr lang="en-US" altLang="zh-CN" i="1">
                <a:ea typeface="宋体" panose="02010600030101010101" pitchFamily="2" charset="-122"/>
              </a:rPr>
              <a:t>e 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490" name="Rectangle 3">
            <a:extLst>
              <a:ext uri="{FF2B5EF4-FFF2-40B4-BE49-F238E27FC236}">
                <a16:creationId xmlns:a16="http://schemas.microsoft.com/office/drawing/2014/main" id="{9BFED890-6F2D-4EDA-ADF3-51AE1888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1900"/>
            <a:ext cx="6937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20491" name="Rectangle 4">
            <a:extLst>
              <a:ext uri="{FF2B5EF4-FFF2-40B4-BE49-F238E27FC236}">
                <a16:creationId xmlns:a16="http://schemas.microsoft.com/office/drawing/2014/main" id="{C64D6678-098A-419B-8FCF-A957072D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01900"/>
            <a:ext cx="4572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质量为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的小球与平板相撞，可看成是与质量为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的地球相撞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0492" name="Group 5">
            <a:extLst>
              <a:ext uri="{FF2B5EF4-FFF2-40B4-BE49-F238E27FC236}">
                <a16:creationId xmlns:a16="http://schemas.microsoft.com/office/drawing/2014/main" id="{E9FE32F7-A984-4ACB-A43D-6A4DA4D16D1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209800"/>
            <a:ext cx="1619250" cy="2319338"/>
            <a:chOff x="4032" y="1488"/>
            <a:chExt cx="1020" cy="1461"/>
          </a:xfrm>
        </p:grpSpPr>
        <p:grpSp>
          <p:nvGrpSpPr>
            <p:cNvPr id="20493" name="Group 6">
              <a:extLst>
                <a:ext uri="{FF2B5EF4-FFF2-40B4-BE49-F238E27FC236}">
                  <a16:creationId xmlns:a16="http://schemas.microsoft.com/office/drawing/2014/main" id="{87C2E977-386B-49CB-B179-5A68BC19A9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49" y="2880"/>
              <a:ext cx="957" cy="69"/>
              <a:chOff x="576" y="576"/>
              <a:chExt cx="1104" cy="144"/>
            </a:xfrm>
          </p:grpSpPr>
          <p:sp>
            <p:nvSpPr>
              <p:cNvPr id="20504" name="Line 7">
                <a:extLst>
                  <a:ext uri="{FF2B5EF4-FFF2-40B4-BE49-F238E27FC236}">
                    <a16:creationId xmlns:a16="http://schemas.microsoft.com/office/drawing/2014/main" id="{2F23A34C-2270-4D4F-9DDF-EC9917BE2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Line 8">
                <a:extLst>
                  <a:ext uri="{FF2B5EF4-FFF2-40B4-BE49-F238E27FC236}">
                    <a16:creationId xmlns:a16="http://schemas.microsoft.com/office/drawing/2014/main" id="{F8613DB6-D57B-47CC-8C7E-E47637C42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6" name="Line 9">
                <a:extLst>
                  <a:ext uri="{FF2B5EF4-FFF2-40B4-BE49-F238E27FC236}">
                    <a16:creationId xmlns:a16="http://schemas.microsoft.com/office/drawing/2014/main" id="{4EEB3E44-354D-4C74-8CF2-6CAE5A92B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7" name="Line 10">
                <a:extLst>
                  <a:ext uri="{FF2B5EF4-FFF2-40B4-BE49-F238E27FC236}">
                    <a16:creationId xmlns:a16="http://schemas.microsoft.com/office/drawing/2014/main" id="{4646083A-2198-4479-9699-9B34C9ED5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8" name="Line 11">
                <a:extLst>
                  <a:ext uri="{FF2B5EF4-FFF2-40B4-BE49-F238E27FC236}">
                    <a16:creationId xmlns:a16="http://schemas.microsoft.com/office/drawing/2014/main" id="{8DB8FE4D-6E2B-4E48-AC65-20E17E969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9" name="Line 12">
                <a:extLst>
                  <a:ext uri="{FF2B5EF4-FFF2-40B4-BE49-F238E27FC236}">
                    <a16:creationId xmlns:a16="http://schemas.microsoft.com/office/drawing/2014/main" id="{E1C60BA2-D976-4879-89CA-50E9961A1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0" name="Line 13">
                <a:extLst>
                  <a:ext uri="{FF2B5EF4-FFF2-40B4-BE49-F238E27FC236}">
                    <a16:creationId xmlns:a16="http://schemas.microsoft.com/office/drawing/2014/main" id="{92B42599-9BE5-4539-930B-DAF4E3FF1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1" name="Line 14">
                <a:extLst>
                  <a:ext uri="{FF2B5EF4-FFF2-40B4-BE49-F238E27FC236}">
                    <a16:creationId xmlns:a16="http://schemas.microsoft.com/office/drawing/2014/main" id="{B5107507-E227-4A22-B34B-D75BAC97B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4" name="Line 15">
              <a:extLst>
                <a:ext uri="{FF2B5EF4-FFF2-40B4-BE49-F238E27FC236}">
                  <a16:creationId xmlns:a16="http://schemas.microsoft.com/office/drawing/2014/main" id="{63988A7A-58DF-48B1-9287-3BBE69FAF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05"/>
              <a:ext cx="0" cy="117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6">
              <a:extLst>
                <a:ext uri="{FF2B5EF4-FFF2-40B4-BE49-F238E27FC236}">
                  <a16:creationId xmlns:a16="http://schemas.microsoft.com/office/drawing/2014/main" id="{83836A03-BBED-41F3-9688-A15FF4CDF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920"/>
              <a:ext cx="0" cy="9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7">
              <a:extLst>
                <a:ext uri="{FF2B5EF4-FFF2-40B4-BE49-F238E27FC236}">
                  <a16:creationId xmlns:a16="http://schemas.microsoft.com/office/drawing/2014/main" id="{246B5ABC-8A3F-4EEA-ACF1-D98FE832B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84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8">
              <a:extLst>
                <a:ext uri="{FF2B5EF4-FFF2-40B4-BE49-F238E27FC236}">
                  <a16:creationId xmlns:a16="http://schemas.microsoft.com/office/drawing/2014/main" id="{9BA0871A-54B2-41FE-957E-616461AF0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1584"/>
              <a:ext cx="4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19">
              <a:extLst>
                <a:ext uri="{FF2B5EF4-FFF2-40B4-BE49-F238E27FC236}">
                  <a16:creationId xmlns:a16="http://schemas.microsoft.com/office/drawing/2014/main" id="{B59806BA-FACA-49B9-8502-4D9DAEFF4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52"/>
              <a:ext cx="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20">
              <a:extLst>
                <a:ext uri="{FF2B5EF4-FFF2-40B4-BE49-F238E27FC236}">
                  <a16:creationId xmlns:a16="http://schemas.microsoft.com/office/drawing/2014/main" id="{C2AAAD7C-5507-49F3-92EA-4B6968B7B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850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7" name="Object 21">
              <a:extLst>
                <a:ext uri="{FF2B5EF4-FFF2-40B4-BE49-F238E27FC236}">
                  <a16:creationId xmlns:a16="http://schemas.microsoft.com/office/drawing/2014/main" id="{42F960E1-6AAE-4C5D-9F6F-981E8B55B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214"/>
            <a:ext cx="20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公式" r:id="rId3" imgW="228600" imgH="317160" progId="Equation.3">
                    <p:embed/>
                  </p:oleObj>
                </mc:Choice>
                <mc:Fallback>
                  <p:oleObj name="公式" r:id="rId3" imgW="22860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214"/>
                          <a:ext cx="20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22">
              <a:extLst>
                <a:ext uri="{FF2B5EF4-FFF2-40B4-BE49-F238E27FC236}">
                  <a16:creationId xmlns:a16="http://schemas.microsoft.com/office/drawing/2014/main" id="{D8CBE63C-800F-49A2-BD5B-8CCFF42436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137"/>
            <a:ext cx="28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公式" r:id="rId5" imgW="368280" imgH="291960" progId="Equation.3">
                    <p:embed/>
                  </p:oleObj>
                </mc:Choice>
                <mc:Fallback>
                  <p:oleObj name="公式" r:id="rId5" imgW="368280" imgH="2919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37"/>
                          <a:ext cx="28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11" name="Oval 23">
              <a:extLst>
                <a:ext uri="{FF2B5EF4-FFF2-40B4-BE49-F238E27FC236}">
                  <a16:creationId xmlns:a16="http://schemas.microsoft.com/office/drawing/2014/main" id="{5DCF1B6D-5FFE-4B5B-9C94-D1904745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7112" name="Oval 24">
              <a:extLst>
                <a:ext uri="{FF2B5EF4-FFF2-40B4-BE49-F238E27FC236}">
                  <a16:creationId xmlns:a16="http://schemas.microsoft.com/office/drawing/2014/main" id="{62CCD5BF-4200-45FD-A0D7-78B7D190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02" name="Line 25">
              <a:extLst>
                <a:ext uri="{FF2B5EF4-FFF2-40B4-BE49-F238E27FC236}">
                  <a16:creationId xmlns:a16="http://schemas.microsoft.com/office/drawing/2014/main" id="{CD8CEFDB-22D6-44AA-9E9A-35AFA49E3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6">
              <a:extLst>
                <a:ext uri="{FF2B5EF4-FFF2-40B4-BE49-F238E27FC236}">
                  <a16:creationId xmlns:a16="http://schemas.microsoft.com/office/drawing/2014/main" id="{DD34D1E9-7BAE-4C5D-8E5F-DFFDAF567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82" name="Object 27">
            <a:extLst>
              <a:ext uri="{FF2B5EF4-FFF2-40B4-BE49-F238E27FC236}">
                <a16:creationId xmlns:a16="http://schemas.microsoft.com/office/drawing/2014/main" id="{BFA1A758-8956-4F45-8BDD-7D0798293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57600"/>
          <a:ext cx="2116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7" imgW="2082600" imgH="419040" progId="Equation.3">
                  <p:embed/>
                </p:oleObj>
              </mc:Choice>
              <mc:Fallback>
                <p:oleObj name="公式" r:id="rId7" imgW="208260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116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8">
            <a:extLst>
              <a:ext uri="{FF2B5EF4-FFF2-40B4-BE49-F238E27FC236}">
                <a16:creationId xmlns:a16="http://schemas.microsoft.com/office/drawing/2014/main" id="{823FC0E3-D7BE-4B06-AA87-7DDED9B17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657600"/>
          <a:ext cx="13954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9" imgW="1333440" imgH="431640" progId="Equation.3">
                  <p:embed/>
                </p:oleObj>
              </mc:Choice>
              <mc:Fallback>
                <p:oleObj name="公式" r:id="rId9" imgW="133344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139541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9">
            <a:extLst>
              <a:ext uri="{FF2B5EF4-FFF2-40B4-BE49-F238E27FC236}">
                <a16:creationId xmlns:a16="http://schemas.microsoft.com/office/drawing/2014/main" id="{81B2F1CD-CEB8-4DED-AAF3-920CE20A8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4332288"/>
          <a:ext cx="20923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1" imgW="977760" imgH="253800" progId="Equation.3">
                  <p:embed/>
                </p:oleObj>
              </mc:Choice>
              <mc:Fallback>
                <p:oleObj name="Equation" r:id="rId11" imgW="97776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332288"/>
                        <a:ext cx="20923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0">
            <a:extLst>
              <a:ext uri="{FF2B5EF4-FFF2-40B4-BE49-F238E27FC236}">
                <a16:creationId xmlns:a16="http://schemas.microsoft.com/office/drawing/2014/main" id="{CDC37455-5C5A-4AC2-8B8C-AEE01BF7B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343400"/>
          <a:ext cx="15144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13" imgW="1562040" imgH="469800" progId="Equation.3">
                  <p:embed/>
                </p:oleObj>
              </mc:Choice>
              <mc:Fallback>
                <p:oleObj name="公式" r:id="rId13" imgW="156204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43400"/>
                        <a:ext cx="15144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1">
            <a:extLst>
              <a:ext uri="{FF2B5EF4-FFF2-40B4-BE49-F238E27FC236}">
                <a16:creationId xmlns:a16="http://schemas.microsoft.com/office/drawing/2014/main" id="{EF7F6D0C-FA44-4AFE-88F1-7F96EA615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40313"/>
          <a:ext cx="37338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15" imgW="1612800" imgH="469800" progId="Equation.3">
                  <p:embed/>
                </p:oleObj>
              </mc:Choice>
              <mc:Fallback>
                <p:oleObj name="Equation" r:id="rId15" imgW="161280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40313"/>
                        <a:ext cx="37338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C7589F55-C29A-443D-BC65-2484F41A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1168400"/>
            <a:ext cx="39655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§4.7  </a:t>
            </a:r>
            <a:r>
              <a:rPr lang="zh-CN" altLang="en-US" sz="3600"/>
              <a:t>非对心碰撞  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7AE26C85-AA78-4082-BFE1-12F1918B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154238"/>
            <a:ext cx="517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§4.7 1. </a:t>
            </a:r>
            <a:r>
              <a:rPr lang="zh-CN" altLang="en-US" sz="2800">
                <a:ea typeface="黑体" panose="02010609060101010101" pitchFamily="49" charset="-122"/>
              </a:rPr>
              <a:t>非对心碰撞基本公式 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244376B-2414-4ECD-B1C8-105FC0366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286067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§4.7.2 </a:t>
            </a:r>
            <a:r>
              <a:rPr lang="zh-CN" altLang="en-US" sz="2800">
                <a:ea typeface="黑体" panose="02010609060101010101" pitchFamily="49" charset="-122"/>
              </a:rPr>
              <a:t>完全弹性碰撞的几种特殊情况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>
            <a:extLst>
              <a:ext uri="{FF2B5EF4-FFF2-40B4-BE49-F238E27FC236}">
                <a16:creationId xmlns:a16="http://schemas.microsoft.com/office/drawing/2014/main" id="{F55A1A47-89DC-42B0-B0F6-B310CE535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19413"/>
            <a:ext cx="5029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斜碰一般为三维问题，较复杂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40A617A1-3222-4481-85D5-B257958BA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6553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这里讨论特殊情况，设小球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光滑</a:t>
            </a:r>
            <a:r>
              <a:rPr lang="zh-CN" altLang="en-US">
                <a:ea typeface="宋体" panose="02010600030101010101" pitchFamily="2" charset="-122"/>
              </a:rPr>
              <a:t>，碰撞前一个小球处在静止状态，即 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BDC780A1-0506-4594-94E3-96C4CF8CE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4119563"/>
          <a:ext cx="1089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4119563"/>
                        <a:ext cx="10890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>
            <a:extLst>
              <a:ext uri="{FF2B5EF4-FFF2-40B4-BE49-F238E27FC236}">
                <a16:creationId xmlns:a16="http://schemas.microsoft.com/office/drawing/2014/main" id="{3E8CF533-5BD3-42F1-A219-12AC723B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76238"/>
            <a:ext cx="38512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§4.7 </a:t>
            </a:r>
            <a:r>
              <a:rPr lang="zh-CN" altLang="en-US" sz="3600"/>
              <a:t>非对心碰撞  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E30C6412-9E9E-4F81-9200-6905AB84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28800"/>
            <a:ext cx="6416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非对心碰撞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又称斜碰</a:t>
            </a:r>
            <a:r>
              <a:rPr lang="en-US" altLang="zh-CN">
                <a:ea typeface="宋体" panose="02010600030101010101" pitchFamily="2" charset="-122"/>
              </a:rPr>
              <a:t>)——</a:t>
            </a:r>
            <a:r>
              <a:rPr lang="zh-CN" altLang="en-US">
                <a:ea typeface="宋体" panose="02010600030101010101" pitchFamily="2" charset="-122"/>
              </a:rPr>
              <a:t>两球相碰之前的速度不沿它们的中心连线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7C2B7270-FB23-49C9-B439-B2AB773B7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48200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则这种碰撞是二维问题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01FD8750-6BB7-4EA0-81E7-329FA402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57800"/>
            <a:ext cx="309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在碰撞中动量守恒</a:t>
            </a:r>
            <a:r>
              <a:rPr lang="en-US" altLang="zh-CN">
                <a:ea typeface="宋体" panose="02010600030101010101" pitchFamily="2" charset="-122"/>
              </a:rPr>
              <a:t>.     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4A7DDA68-DADF-4D49-9E31-A1518F2AF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1222375"/>
            <a:ext cx="517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§4.7 1. </a:t>
            </a:r>
            <a:r>
              <a:rPr lang="zh-CN" altLang="en-US" sz="2800">
                <a:ea typeface="黑体" panose="02010609060101010101" pitchFamily="49" charset="-122"/>
              </a:rPr>
              <a:t>非对心碰撞基本公式 </a:t>
            </a:r>
          </a:p>
        </p:txBody>
      </p:sp>
      <p:sp>
        <p:nvSpPr>
          <p:cNvPr id="21514" name="Text Box 10">
            <a:hlinkClick r:id="rId5" action="ppaction://hlinkfile"/>
            <a:extLst>
              <a:ext uri="{FF2B5EF4-FFF2-40B4-BE49-F238E27FC236}">
                <a16:creationId xmlns:a16="http://schemas.microsoft.com/office/drawing/2014/main" id="{458D96D6-4D87-4537-BE73-1929FDF42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4710113"/>
            <a:ext cx="1725613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动画演示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CF151D62-9AA7-4375-B36E-018DD6E13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1687513"/>
          <a:ext cx="18859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3" imgW="838080" imgH="482400" progId="Equation.3">
                  <p:embed/>
                </p:oleObj>
              </mc:Choice>
              <mc:Fallback>
                <p:oleObj name="Equation" r:id="rId3" imgW="8380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687513"/>
                        <a:ext cx="18859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E632130E-2F5E-41DB-917C-700DB2B45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67200"/>
          <a:ext cx="27193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5" imgW="1041120" imgH="241200" progId="Equation.3">
                  <p:embed/>
                </p:oleObj>
              </mc:Choice>
              <mc:Fallback>
                <p:oleObj name="Equation" r:id="rId5" imgW="10411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27193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197EBC02-E664-4A81-8E6B-93F9FF725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963" y="1219200"/>
          <a:ext cx="29924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7" imgW="1307880" imgH="228600" progId="Equation.3">
                  <p:embed/>
                </p:oleObj>
              </mc:Choice>
              <mc:Fallback>
                <p:oleObj name="Equation" r:id="rId7" imgW="1307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1219200"/>
                        <a:ext cx="29924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5">
            <a:extLst>
              <a:ext uri="{FF2B5EF4-FFF2-40B4-BE49-F238E27FC236}">
                <a16:creationId xmlns:a16="http://schemas.microsoft.com/office/drawing/2014/main" id="{A85EDF24-3435-4EC4-9A2A-3E1E727D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85800"/>
            <a:ext cx="460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令接触面法线方向为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轴正方向   </a:t>
            </a:r>
          </a:p>
        </p:txBody>
      </p:sp>
      <p:graphicFrame>
        <p:nvGraphicFramePr>
          <p:cNvPr id="22533" name="Object 6">
            <a:extLst>
              <a:ext uri="{FF2B5EF4-FFF2-40B4-BE49-F238E27FC236}">
                <a16:creationId xmlns:a16="http://schemas.microsoft.com/office/drawing/2014/main" id="{BA08DC43-44C4-4DE5-AEC6-18D064E6A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3124200"/>
          <a:ext cx="3540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9" imgW="1511280" imgH="228600" progId="Equation.3">
                  <p:embed/>
                </p:oleObj>
              </mc:Choice>
              <mc:Fallback>
                <p:oleObj name="Equation" r:id="rId9" imgW="1511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124200"/>
                        <a:ext cx="35401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D572C2DC-AF24-44D7-B434-0131316B4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3765550"/>
          <a:ext cx="36163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1" imgW="1511280" imgH="241200" progId="Equation.3">
                  <p:embed/>
                </p:oleObj>
              </mc:Choice>
              <mc:Fallback>
                <p:oleObj name="Equation" r:id="rId11" imgW="15112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765550"/>
                        <a:ext cx="36163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AutoShape 8">
            <a:extLst>
              <a:ext uri="{FF2B5EF4-FFF2-40B4-BE49-F238E27FC236}">
                <a16:creationId xmlns:a16="http://schemas.microsoft.com/office/drawing/2014/main" id="{85A58B43-ED00-4B10-ABDA-F3B9D26B4714}"/>
              </a:ext>
            </a:extLst>
          </p:cNvPr>
          <p:cNvSpPr>
            <a:spLocks/>
          </p:cNvSpPr>
          <p:nvPr/>
        </p:nvSpPr>
        <p:spPr bwMode="auto">
          <a:xfrm>
            <a:off x="1828800" y="15398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6" name="AutoShape 9">
            <a:extLst>
              <a:ext uri="{FF2B5EF4-FFF2-40B4-BE49-F238E27FC236}">
                <a16:creationId xmlns:a16="http://schemas.microsoft.com/office/drawing/2014/main" id="{ED2A0437-E73E-42B7-900F-AFBC440E4659}"/>
              </a:ext>
            </a:extLst>
          </p:cNvPr>
          <p:cNvSpPr>
            <a:spLocks/>
          </p:cNvSpPr>
          <p:nvPr/>
        </p:nvSpPr>
        <p:spPr bwMode="auto">
          <a:xfrm>
            <a:off x="1752600" y="3429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2547" name="Group 10">
            <a:extLst>
              <a:ext uri="{FF2B5EF4-FFF2-40B4-BE49-F238E27FC236}">
                <a16:creationId xmlns:a16="http://schemas.microsoft.com/office/drawing/2014/main" id="{11819BED-7B3A-4C6E-BF4B-D915DD818EF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066800"/>
            <a:ext cx="2046288" cy="2063750"/>
            <a:chOff x="3408" y="672"/>
            <a:chExt cx="1289" cy="1300"/>
          </a:xfrm>
        </p:grpSpPr>
        <p:grpSp>
          <p:nvGrpSpPr>
            <p:cNvPr id="22555" name="Group 11">
              <a:extLst>
                <a:ext uri="{FF2B5EF4-FFF2-40B4-BE49-F238E27FC236}">
                  <a16:creationId xmlns:a16="http://schemas.microsoft.com/office/drawing/2014/main" id="{639C39BE-5CAD-49B4-A3A5-FF43A57DB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720"/>
              <a:ext cx="1248" cy="1252"/>
              <a:chOff x="3408" y="720"/>
              <a:chExt cx="1248" cy="1252"/>
            </a:xfrm>
          </p:grpSpPr>
          <p:graphicFrame>
            <p:nvGraphicFramePr>
              <p:cNvPr id="22540" name="Object 12">
                <a:extLst>
                  <a:ext uri="{FF2B5EF4-FFF2-40B4-BE49-F238E27FC236}">
                    <a16:creationId xmlns:a16="http://schemas.microsoft.com/office/drawing/2014/main" id="{033890A0-F310-44CB-AE43-4ECFC84894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7" y="764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3" name="Equation" r:id="rId13" imgW="164880" imgH="215640" progId="Equation.3">
                      <p:embed/>
                    </p:oleObj>
                  </mc:Choice>
                  <mc:Fallback>
                    <p:oleObj name="Equation" r:id="rId13" imgW="1648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764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1" name="Object 13">
                <a:extLst>
                  <a:ext uri="{FF2B5EF4-FFF2-40B4-BE49-F238E27FC236}">
                    <a16:creationId xmlns:a16="http://schemas.microsoft.com/office/drawing/2014/main" id="{EACB8C8C-18DD-49A6-8A94-E25380EEF1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286"/>
              <a:ext cx="33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4" name="Equation" r:id="rId15" imgW="215640" imgH="228600" progId="Equation.3">
                      <p:embed/>
                    </p:oleObj>
                  </mc:Choice>
                  <mc:Fallback>
                    <p:oleObj name="Equation" r:id="rId15" imgW="21564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86"/>
                            <a:ext cx="33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8" name="Line 14">
                <a:extLst>
                  <a:ext uri="{FF2B5EF4-FFF2-40B4-BE49-F238E27FC236}">
                    <a16:creationId xmlns:a16="http://schemas.microsoft.com/office/drawing/2014/main" id="{19344EAF-B412-4790-A070-8A0AA626F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4" y="1135"/>
                <a:ext cx="11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Oval 15">
                <a:extLst>
                  <a:ext uri="{FF2B5EF4-FFF2-40B4-BE49-F238E27FC236}">
                    <a16:creationId xmlns:a16="http://schemas.microsoft.com/office/drawing/2014/main" id="{E963C44E-B43A-425A-AE6B-AE13AAE39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720"/>
                <a:ext cx="416" cy="415"/>
              </a:xfrm>
              <a:prstGeom prst="ellipse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82A28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0" name="Oval 16">
                <a:extLst>
                  <a:ext uri="{FF2B5EF4-FFF2-40B4-BE49-F238E27FC236}">
                    <a16:creationId xmlns:a16="http://schemas.microsoft.com/office/drawing/2014/main" id="{B6DBECC8-2808-494C-96C4-E6C6BFA9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5" y="1135"/>
                <a:ext cx="568" cy="5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99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1" name="Line 17">
                <a:extLst>
                  <a:ext uri="{FF2B5EF4-FFF2-40B4-BE49-F238E27FC236}">
                    <a16:creationId xmlns:a16="http://schemas.microsoft.com/office/drawing/2014/main" id="{51FA7E9D-73A6-4F30-AB8F-F7A81DC9B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" y="933"/>
                <a:ext cx="492" cy="15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Text Box 18">
                <a:extLst>
                  <a:ext uri="{FF2B5EF4-FFF2-40B4-BE49-F238E27FC236}">
                    <a16:creationId xmlns:a16="http://schemas.microsoft.com/office/drawing/2014/main" id="{D33B6A84-6120-40F4-8C8F-CB9CCD635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043"/>
                <a:ext cx="303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2563" name="Text Box 19">
                <a:extLst>
                  <a:ext uri="{FF2B5EF4-FFF2-40B4-BE49-F238E27FC236}">
                    <a16:creationId xmlns:a16="http://schemas.microsoft.com/office/drawing/2014/main" id="{4404C346-7FD6-4CB5-9E97-C445FFED3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615"/>
                <a:ext cx="189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22564" name="Line 20">
                <a:extLst>
                  <a:ext uri="{FF2B5EF4-FFF2-40B4-BE49-F238E27FC236}">
                    <a16:creationId xmlns:a16="http://schemas.microsoft.com/office/drawing/2014/main" id="{E8F6FFDB-3537-4155-B192-F57524DD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5" y="1154"/>
                <a:ext cx="410" cy="5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5" name="Line 21">
                <a:extLst>
                  <a:ext uri="{FF2B5EF4-FFF2-40B4-BE49-F238E27FC236}">
                    <a16:creationId xmlns:a16="http://schemas.microsoft.com/office/drawing/2014/main" id="{6E2A76B8-5D72-49AE-87F7-69E47F0B9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917"/>
                <a:ext cx="16" cy="10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22">
                <a:extLst>
                  <a:ext uri="{FF2B5EF4-FFF2-40B4-BE49-F238E27FC236}">
                    <a16:creationId xmlns:a16="http://schemas.microsoft.com/office/drawing/2014/main" id="{7CCCA7C8-F324-4E91-94AE-034FAC61D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8" y="1135"/>
                <a:ext cx="12" cy="30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2" name="Object 23">
                <a:extLst>
                  <a:ext uri="{FF2B5EF4-FFF2-40B4-BE49-F238E27FC236}">
                    <a16:creationId xmlns:a16="http://schemas.microsoft.com/office/drawing/2014/main" id="{5B15AB8B-A7EF-4F6B-AC2A-0B26F9BE09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0" y="1152"/>
              <a:ext cx="33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5" name="Equation" r:id="rId17" imgW="241200" imgH="241200" progId="Equation.3">
                      <p:embed/>
                    </p:oleObj>
                  </mc:Choice>
                  <mc:Fallback>
                    <p:oleObj name="Equation" r:id="rId17" imgW="2412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0" y="1152"/>
                            <a:ext cx="33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3" name="Object 24">
                <a:extLst>
                  <a:ext uri="{FF2B5EF4-FFF2-40B4-BE49-F238E27FC236}">
                    <a16:creationId xmlns:a16="http://schemas.microsoft.com/office/drawing/2014/main" id="{2748D04D-773E-41A7-A651-DC5B92D58E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2" y="1160"/>
              <a:ext cx="16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6" name="Equation" r:id="rId19" imgW="253800" imgH="228600" progId="Equation.3">
                      <p:embed/>
                    </p:oleObj>
                  </mc:Choice>
                  <mc:Fallback>
                    <p:oleObj name="Equation" r:id="rId19" imgW="253800" imgH="2286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1160"/>
                            <a:ext cx="160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7" name="Freeform 25">
                <a:extLst>
                  <a:ext uri="{FF2B5EF4-FFF2-40B4-BE49-F238E27FC236}">
                    <a16:creationId xmlns:a16="http://schemas.microsoft.com/office/drawing/2014/main" id="{ACE1D299-3895-4BED-AE26-5B567DA63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1112"/>
                <a:ext cx="71" cy="150"/>
              </a:xfrm>
              <a:custGeom>
                <a:avLst/>
                <a:gdLst>
                  <a:gd name="T0" fmla="*/ 3 w 71"/>
                  <a:gd name="T1" fmla="*/ 0 h 150"/>
                  <a:gd name="T2" fmla="*/ 11 w 71"/>
                  <a:gd name="T3" fmla="*/ 89 h 150"/>
                  <a:gd name="T4" fmla="*/ 71 w 71"/>
                  <a:gd name="T5" fmla="*/ 150 h 150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50"/>
                  <a:gd name="T11" fmla="*/ 71 w 71"/>
                  <a:gd name="T12" fmla="*/ 150 h 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50">
                    <a:moveTo>
                      <a:pt x="3" y="0"/>
                    </a:moveTo>
                    <a:cubicBezTo>
                      <a:pt x="4" y="15"/>
                      <a:pt x="0" y="64"/>
                      <a:pt x="11" y="89"/>
                    </a:cubicBezTo>
                    <a:cubicBezTo>
                      <a:pt x="22" y="114"/>
                      <a:pt x="59" y="137"/>
                      <a:pt x="71" y="1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56" name="Text Box 26">
              <a:extLst>
                <a:ext uri="{FF2B5EF4-FFF2-40B4-BE49-F238E27FC236}">
                  <a16:creationId xmlns:a16="http://schemas.microsoft.com/office/drawing/2014/main" id="{D709469E-3B54-4030-8E9A-114CF7EBC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2557" name="Text Box 27">
              <a:extLst>
                <a:ext uri="{FF2B5EF4-FFF2-40B4-BE49-F238E27FC236}">
                  <a16:creationId xmlns:a16="http://schemas.microsoft.com/office/drawing/2014/main" id="{14A48A97-0E89-43C3-AAC1-E76510DE8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22548" name="Text Box 28">
            <a:extLst>
              <a:ext uri="{FF2B5EF4-FFF2-40B4-BE49-F238E27FC236}">
                <a16:creationId xmlns:a16="http://schemas.microsoft.com/office/drawing/2014/main" id="{5F871FB0-3E74-4E33-87BC-D3FD65DAC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2667000"/>
            <a:ext cx="125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分量式  </a:t>
            </a:r>
          </a:p>
        </p:txBody>
      </p:sp>
      <p:grpSp>
        <p:nvGrpSpPr>
          <p:cNvPr id="22549" name="Group 29">
            <a:extLst>
              <a:ext uri="{FF2B5EF4-FFF2-40B4-BE49-F238E27FC236}">
                <a16:creationId xmlns:a16="http://schemas.microsoft.com/office/drawing/2014/main" id="{0E38DE26-1925-42E5-B647-7C3E0F2C6798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3429000"/>
            <a:ext cx="804863" cy="1473200"/>
            <a:chOff x="3972" y="2160"/>
            <a:chExt cx="507" cy="928"/>
          </a:xfrm>
        </p:grpSpPr>
        <p:sp>
          <p:nvSpPr>
            <p:cNvPr id="22551" name="Line 30">
              <a:extLst>
                <a:ext uri="{FF2B5EF4-FFF2-40B4-BE49-F238E27FC236}">
                  <a16:creationId xmlns:a16="http://schemas.microsoft.com/office/drawing/2014/main" id="{9E058316-760D-4A96-83C4-4EF51379F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9" y="2465"/>
              <a:ext cx="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1">
              <a:extLst>
                <a:ext uri="{FF2B5EF4-FFF2-40B4-BE49-F238E27FC236}">
                  <a16:creationId xmlns:a16="http://schemas.microsoft.com/office/drawing/2014/main" id="{BE5B6268-87AF-4EAA-BAE7-B688C268E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2465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32">
              <a:extLst>
                <a:ext uri="{FF2B5EF4-FFF2-40B4-BE49-F238E27FC236}">
                  <a16:creationId xmlns:a16="http://schemas.microsoft.com/office/drawing/2014/main" id="{823E3B81-392E-4B75-B3E5-754B07432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2521"/>
              <a:ext cx="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8" name="Object 33">
              <a:extLst>
                <a:ext uri="{FF2B5EF4-FFF2-40B4-BE49-F238E27FC236}">
                  <a16:creationId xmlns:a16="http://schemas.microsoft.com/office/drawing/2014/main" id="{62102313-F6D0-4AB7-8829-3ED3004E40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2" y="2160"/>
            <a:ext cx="42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7" name="Equation" r:id="rId21" imgW="228600" imgH="228600" progId="Equation.3">
                    <p:embed/>
                  </p:oleObj>
                </mc:Choice>
                <mc:Fallback>
                  <p:oleObj name="Equation" r:id="rId21" imgW="2286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160"/>
                          <a:ext cx="42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34">
              <a:extLst>
                <a:ext uri="{FF2B5EF4-FFF2-40B4-BE49-F238E27FC236}">
                  <a16:creationId xmlns:a16="http://schemas.microsoft.com/office/drawing/2014/main" id="{DA25A35C-38C1-4BAB-A39C-01F89DBC9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3" y="2730"/>
            <a:ext cx="36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8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2730"/>
                          <a:ext cx="36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Line 35">
              <a:extLst>
                <a:ext uri="{FF2B5EF4-FFF2-40B4-BE49-F238E27FC236}">
                  <a16:creationId xmlns:a16="http://schemas.microsoft.com/office/drawing/2014/main" id="{9227EC57-D60B-4BCE-8CD1-005989F8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459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35" name="Object 36">
            <a:extLst>
              <a:ext uri="{FF2B5EF4-FFF2-40B4-BE49-F238E27FC236}">
                <a16:creationId xmlns:a16="http://schemas.microsoft.com/office/drawing/2014/main" id="{206751A1-919B-453F-A246-CEBEC6461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5029200"/>
          <a:ext cx="2109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25" imgW="977760" imgH="228600" progId="Equation.3">
                  <p:embed/>
                </p:oleObj>
              </mc:Choice>
              <mc:Fallback>
                <p:oleObj name="Equation" r:id="rId25" imgW="97776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029200"/>
                        <a:ext cx="21097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37">
            <a:extLst>
              <a:ext uri="{FF2B5EF4-FFF2-40B4-BE49-F238E27FC236}">
                <a16:creationId xmlns:a16="http://schemas.microsoft.com/office/drawing/2014/main" id="{B3465B3D-7339-4583-9F9D-C252254CE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4825" y="5024438"/>
          <a:ext cx="2095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公式" r:id="rId27" imgW="939600" imgH="241200" progId="Equation.3">
                  <p:embed/>
                </p:oleObj>
              </mc:Choice>
              <mc:Fallback>
                <p:oleObj name="公式" r:id="rId27" imgW="93960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5024438"/>
                        <a:ext cx="20955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38">
            <a:extLst>
              <a:ext uri="{FF2B5EF4-FFF2-40B4-BE49-F238E27FC236}">
                <a16:creationId xmlns:a16="http://schemas.microsoft.com/office/drawing/2014/main" id="{2CF4CF95-B97D-451F-B4FE-ABC998F9A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80075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小球光滑   </a:t>
            </a:r>
          </a:p>
        </p:txBody>
      </p:sp>
      <p:graphicFrame>
        <p:nvGraphicFramePr>
          <p:cNvPr id="22537" name="Object 39">
            <a:extLst>
              <a:ext uri="{FF2B5EF4-FFF2-40B4-BE49-F238E27FC236}">
                <a16:creationId xmlns:a16="http://schemas.microsoft.com/office/drawing/2014/main" id="{386728A9-9D5E-4FF6-99C3-BAA9CA79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594350"/>
          <a:ext cx="1219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29" imgW="482400" imgH="228600" progId="Equation.3">
                  <p:embed/>
                </p:oleObj>
              </mc:Choice>
              <mc:Fallback>
                <p:oleObj name="Equation" r:id="rId29" imgW="4824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94350"/>
                        <a:ext cx="1219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302C138A-87AF-404F-BABF-38B56C8E8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2684463"/>
          <a:ext cx="33766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3" imgW="1625400" imgH="431640" progId="Equation.3">
                  <p:embed/>
                </p:oleObj>
              </mc:Choice>
              <mc:Fallback>
                <p:oleObj name="Equation" r:id="rId3" imgW="1625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684463"/>
                        <a:ext cx="33766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1E81901E-F53C-4F43-8282-322A54373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3962400"/>
          <a:ext cx="3503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5" imgW="1587240" imgH="431640" progId="Equation.3">
                  <p:embed/>
                </p:oleObj>
              </mc:Choice>
              <mc:Fallback>
                <p:oleObj name="Equation" r:id="rId5" imgW="15872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962400"/>
                        <a:ext cx="35036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E9500710-DCE9-4D81-9763-3091B22E3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815975"/>
          <a:ext cx="2116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815975"/>
                        <a:ext cx="2116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4" name="Group 5">
            <a:extLst>
              <a:ext uri="{FF2B5EF4-FFF2-40B4-BE49-F238E27FC236}">
                <a16:creationId xmlns:a16="http://schemas.microsoft.com/office/drawing/2014/main" id="{30AAE7F8-8EE3-40DC-854A-82CA28FBA44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76600"/>
            <a:ext cx="804863" cy="1473200"/>
            <a:chOff x="3972" y="2160"/>
            <a:chExt cx="507" cy="928"/>
          </a:xfrm>
        </p:grpSpPr>
        <p:sp>
          <p:nvSpPr>
            <p:cNvPr id="23579" name="Line 6">
              <a:extLst>
                <a:ext uri="{FF2B5EF4-FFF2-40B4-BE49-F238E27FC236}">
                  <a16:creationId xmlns:a16="http://schemas.microsoft.com/office/drawing/2014/main" id="{0C754075-8304-4A12-A447-CEB10B35F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9" y="2465"/>
              <a:ext cx="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7">
              <a:extLst>
                <a:ext uri="{FF2B5EF4-FFF2-40B4-BE49-F238E27FC236}">
                  <a16:creationId xmlns:a16="http://schemas.microsoft.com/office/drawing/2014/main" id="{055EC486-AC4A-4F8E-AA9A-EA4EBED2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2465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8">
              <a:extLst>
                <a:ext uri="{FF2B5EF4-FFF2-40B4-BE49-F238E27FC236}">
                  <a16:creationId xmlns:a16="http://schemas.microsoft.com/office/drawing/2014/main" id="{BA4E532A-B905-4726-AC08-217603E26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2521"/>
              <a:ext cx="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62" name="Object 9">
              <a:extLst>
                <a:ext uri="{FF2B5EF4-FFF2-40B4-BE49-F238E27FC236}">
                  <a16:creationId xmlns:a16="http://schemas.microsoft.com/office/drawing/2014/main" id="{08FB2F94-79AD-4677-A031-20E394B26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2" y="2160"/>
            <a:ext cx="42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6" name="Equation" r:id="rId9" imgW="228600" imgH="228600" progId="Equation.3">
                    <p:embed/>
                  </p:oleObj>
                </mc:Choice>
                <mc:Fallback>
                  <p:oleObj name="Equation" r:id="rId9" imgW="2286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160"/>
                          <a:ext cx="42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0">
              <a:extLst>
                <a:ext uri="{FF2B5EF4-FFF2-40B4-BE49-F238E27FC236}">
                  <a16:creationId xmlns:a16="http://schemas.microsoft.com/office/drawing/2014/main" id="{2A19E184-CE09-419A-80DF-3A66B9D8A2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3" y="2730"/>
            <a:ext cx="36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7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2730"/>
                          <a:ext cx="36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Line 11">
              <a:extLst>
                <a:ext uri="{FF2B5EF4-FFF2-40B4-BE49-F238E27FC236}">
                  <a16:creationId xmlns:a16="http://schemas.microsoft.com/office/drawing/2014/main" id="{B6A641FF-0E6B-467C-BAA2-1EAE0925F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459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57" name="Object 12">
            <a:extLst>
              <a:ext uri="{FF2B5EF4-FFF2-40B4-BE49-F238E27FC236}">
                <a16:creationId xmlns:a16="http://schemas.microsoft.com/office/drawing/2014/main" id="{B5F4CCA4-6A58-4945-8035-D51AC018E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1727200"/>
          <a:ext cx="1219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3" imgW="482400" imgH="228600" progId="Equation.3">
                  <p:embed/>
                </p:oleObj>
              </mc:Choice>
              <mc:Fallback>
                <p:oleObj name="Equation" r:id="rId13" imgW="482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727200"/>
                        <a:ext cx="1219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5" name="Group 13">
            <a:extLst>
              <a:ext uri="{FF2B5EF4-FFF2-40B4-BE49-F238E27FC236}">
                <a16:creationId xmlns:a16="http://schemas.microsoft.com/office/drawing/2014/main" id="{A674F9E9-86E3-4A2A-BCDD-228058111EA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066800"/>
            <a:ext cx="2046288" cy="2063750"/>
            <a:chOff x="3408" y="672"/>
            <a:chExt cx="1289" cy="1300"/>
          </a:xfrm>
        </p:grpSpPr>
        <p:grpSp>
          <p:nvGrpSpPr>
            <p:cNvPr id="23566" name="Group 14">
              <a:extLst>
                <a:ext uri="{FF2B5EF4-FFF2-40B4-BE49-F238E27FC236}">
                  <a16:creationId xmlns:a16="http://schemas.microsoft.com/office/drawing/2014/main" id="{DAA5ACC3-333A-4FE6-AB2F-FC897963F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720"/>
              <a:ext cx="1248" cy="1252"/>
              <a:chOff x="3408" y="720"/>
              <a:chExt cx="1248" cy="1252"/>
            </a:xfrm>
          </p:grpSpPr>
          <p:graphicFrame>
            <p:nvGraphicFramePr>
              <p:cNvPr id="23558" name="Object 15">
                <a:extLst>
                  <a:ext uri="{FF2B5EF4-FFF2-40B4-BE49-F238E27FC236}">
                    <a16:creationId xmlns:a16="http://schemas.microsoft.com/office/drawing/2014/main" id="{3DDB75A5-9AC2-468F-8CD1-0CF7476FC7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7" y="764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9" name="Equation" r:id="rId15" imgW="164880" imgH="215640" progId="Equation.3">
                      <p:embed/>
                    </p:oleObj>
                  </mc:Choice>
                  <mc:Fallback>
                    <p:oleObj name="Equation" r:id="rId15" imgW="1648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764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9" name="Object 16">
                <a:extLst>
                  <a:ext uri="{FF2B5EF4-FFF2-40B4-BE49-F238E27FC236}">
                    <a16:creationId xmlns:a16="http://schemas.microsoft.com/office/drawing/2014/main" id="{CF4E93E4-3D83-413A-8098-C61A8E1C73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286"/>
              <a:ext cx="33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0" name="Equation" r:id="rId17" imgW="215640" imgH="228600" progId="Equation.3">
                      <p:embed/>
                    </p:oleObj>
                  </mc:Choice>
                  <mc:Fallback>
                    <p:oleObj name="Equation" r:id="rId17" imgW="215640" imgH="2286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86"/>
                            <a:ext cx="33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64918C09-4A62-487B-9AB2-C50DC3635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4" y="1135"/>
                <a:ext cx="11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Oval 18">
                <a:extLst>
                  <a:ext uri="{FF2B5EF4-FFF2-40B4-BE49-F238E27FC236}">
                    <a16:creationId xmlns:a16="http://schemas.microsoft.com/office/drawing/2014/main" id="{56FD4788-04DE-4FC4-9B7F-5B16BF214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720"/>
                <a:ext cx="416" cy="415"/>
              </a:xfrm>
              <a:prstGeom prst="ellipse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82A28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71" name="Oval 19">
                <a:extLst>
                  <a:ext uri="{FF2B5EF4-FFF2-40B4-BE49-F238E27FC236}">
                    <a16:creationId xmlns:a16="http://schemas.microsoft.com/office/drawing/2014/main" id="{FDCAB895-225E-4721-970D-F8BB7093B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5" y="1135"/>
                <a:ext cx="568" cy="5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99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72" name="Line 20">
                <a:extLst>
                  <a:ext uri="{FF2B5EF4-FFF2-40B4-BE49-F238E27FC236}">
                    <a16:creationId xmlns:a16="http://schemas.microsoft.com/office/drawing/2014/main" id="{8FAD617A-19E2-4496-8CBB-AD1223C1F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" y="933"/>
                <a:ext cx="492" cy="15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Text Box 21">
                <a:extLst>
                  <a:ext uri="{FF2B5EF4-FFF2-40B4-BE49-F238E27FC236}">
                    <a16:creationId xmlns:a16="http://schemas.microsoft.com/office/drawing/2014/main" id="{6F537944-9196-4080-923D-2B2BA6005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043"/>
                <a:ext cx="303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3574" name="Text Box 22">
                <a:extLst>
                  <a:ext uri="{FF2B5EF4-FFF2-40B4-BE49-F238E27FC236}">
                    <a16:creationId xmlns:a16="http://schemas.microsoft.com/office/drawing/2014/main" id="{B87C03A6-C856-4555-B735-9CB38266A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615"/>
                <a:ext cx="189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2DFC759A-3559-4DB8-8EAF-619E4C94C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5" y="1154"/>
                <a:ext cx="410" cy="5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6" name="Line 24">
                <a:extLst>
                  <a:ext uri="{FF2B5EF4-FFF2-40B4-BE49-F238E27FC236}">
                    <a16:creationId xmlns:a16="http://schemas.microsoft.com/office/drawing/2014/main" id="{8CA73C95-6DCB-4D6D-B2B4-FFDAF5566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917"/>
                <a:ext cx="16" cy="10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25">
                <a:extLst>
                  <a:ext uri="{FF2B5EF4-FFF2-40B4-BE49-F238E27FC236}">
                    <a16:creationId xmlns:a16="http://schemas.microsoft.com/office/drawing/2014/main" id="{924C783A-D045-40DA-BFE7-41389C4EC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8" y="1135"/>
                <a:ext cx="12" cy="30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0" name="Object 26">
                <a:extLst>
                  <a:ext uri="{FF2B5EF4-FFF2-40B4-BE49-F238E27FC236}">
                    <a16:creationId xmlns:a16="http://schemas.microsoft.com/office/drawing/2014/main" id="{CDEC11DA-D232-4EF2-9EC2-471088C2AD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0" y="1152"/>
              <a:ext cx="33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1" name="Equation" r:id="rId19" imgW="241200" imgH="241200" progId="Equation.3">
                      <p:embed/>
                    </p:oleObj>
                  </mc:Choice>
                  <mc:Fallback>
                    <p:oleObj name="Equation" r:id="rId19" imgW="241200" imgH="241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0" y="1152"/>
                            <a:ext cx="33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1" name="Object 27">
                <a:extLst>
                  <a:ext uri="{FF2B5EF4-FFF2-40B4-BE49-F238E27FC236}">
                    <a16:creationId xmlns:a16="http://schemas.microsoft.com/office/drawing/2014/main" id="{3E556896-4973-41E3-B9E4-B555ACF753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2" y="1160"/>
              <a:ext cx="16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2" name="Equation" r:id="rId21" imgW="253800" imgH="228600" progId="Equation.3">
                      <p:embed/>
                    </p:oleObj>
                  </mc:Choice>
                  <mc:Fallback>
                    <p:oleObj name="Equation" r:id="rId21" imgW="253800" imgH="2286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1160"/>
                            <a:ext cx="160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8" name="Freeform 28">
                <a:extLst>
                  <a:ext uri="{FF2B5EF4-FFF2-40B4-BE49-F238E27FC236}">
                    <a16:creationId xmlns:a16="http://schemas.microsoft.com/office/drawing/2014/main" id="{75197589-3C5A-49D2-9290-3E2182E2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1112"/>
                <a:ext cx="71" cy="150"/>
              </a:xfrm>
              <a:custGeom>
                <a:avLst/>
                <a:gdLst>
                  <a:gd name="T0" fmla="*/ 3 w 71"/>
                  <a:gd name="T1" fmla="*/ 0 h 150"/>
                  <a:gd name="T2" fmla="*/ 11 w 71"/>
                  <a:gd name="T3" fmla="*/ 89 h 150"/>
                  <a:gd name="T4" fmla="*/ 71 w 71"/>
                  <a:gd name="T5" fmla="*/ 150 h 150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50"/>
                  <a:gd name="T11" fmla="*/ 71 w 71"/>
                  <a:gd name="T12" fmla="*/ 150 h 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50">
                    <a:moveTo>
                      <a:pt x="3" y="0"/>
                    </a:moveTo>
                    <a:cubicBezTo>
                      <a:pt x="4" y="15"/>
                      <a:pt x="0" y="64"/>
                      <a:pt x="11" y="89"/>
                    </a:cubicBezTo>
                    <a:cubicBezTo>
                      <a:pt x="22" y="114"/>
                      <a:pt x="59" y="137"/>
                      <a:pt x="71" y="1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67" name="Text Box 29">
              <a:extLst>
                <a:ext uri="{FF2B5EF4-FFF2-40B4-BE49-F238E27FC236}">
                  <a16:creationId xmlns:a16="http://schemas.microsoft.com/office/drawing/2014/main" id="{78CAC618-6CDC-4B47-9C11-CAC47DD29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3568" name="Text Box 30">
              <a:extLst>
                <a:ext uri="{FF2B5EF4-FFF2-40B4-BE49-F238E27FC236}">
                  <a16:creationId xmlns:a16="http://schemas.microsoft.com/office/drawing/2014/main" id="{7848CADA-BF12-4E62-8E36-FF29C1B19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9" name="Group 2">
            <a:extLst>
              <a:ext uri="{FF2B5EF4-FFF2-40B4-BE49-F238E27FC236}">
                <a16:creationId xmlns:a16="http://schemas.microsoft.com/office/drawing/2014/main" id="{97DDE65D-091A-4DB5-8D60-DC3F6844868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19400"/>
            <a:ext cx="4908550" cy="2230438"/>
            <a:chOff x="1200" y="1776"/>
            <a:chExt cx="3092" cy="1405"/>
          </a:xfrm>
        </p:grpSpPr>
        <p:sp>
          <p:nvSpPr>
            <p:cNvPr id="24590" name="Line 3">
              <a:extLst>
                <a:ext uri="{FF2B5EF4-FFF2-40B4-BE49-F238E27FC236}">
                  <a16:creationId xmlns:a16="http://schemas.microsoft.com/office/drawing/2014/main" id="{4BC05495-8B8B-4E7B-B689-5A559803F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6" y="2616"/>
              <a:ext cx="2716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4">
              <a:extLst>
                <a:ext uri="{FF2B5EF4-FFF2-40B4-BE49-F238E27FC236}">
                  <a16:creationId xmlns:a16="http://schemas.microsoft.com/office/drawing/2014/main" id="{69391FC8-1C1A-47EC-A794-1AF31B604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836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Oval 5">
              <a:extLst>
                <a:ext uri="{FF2B5EF4-FFF2-40B4-BE49-F238E27FC236}">
                  <a16:creationId xmlns:a16="http://schemas.microsoft.com/office/drawing/2014/main" id="{E0F3DD1D-069E-4927-A188-C176602D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949"/>
              <a:ext cx="297" cy="279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82A28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3" name="Line 6">
              <a:extLst>
                <a:ext uri="{FF2B5EF4-FFF2-40B4-BE49-F238E27FC236}">
                  <a16:creationId xmlns:a16="http://schemas.microsoft.com/office/drawing/2014/main" id="{A09925FB-9CC9-4849-8270-EA86AA835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840381" flipH="1">
              <a:off x="1962" y="2187"/>
              <a:ext cx="647" cy="56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7">
              <a:extLst>
                <a:ext uri="{FF2B5EF4-FFF2-40B4-BE49-F238E27FC236}">
                  <a16:creationId xmlns:a16="http://schemas.microsoft.com/office/drawing/2014/main" id="{5737E4A5-AA5E-4221-9D75-46508CBBA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0" y="2076"/>
              <a:ext cx="812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5" name="Line 8">
              <a:extLst>
                <a:ext uri="{FF2B5EF4-FFF2-40B4-BE49-F238E27FC236}">
                  <a16:creationId xmlns:a16="http://schemas.microsoft.com/office/drawing/2014/main" id="{405645D7-6EE0-403C-BA76-3B0FC958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2304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9">
              <a:extLst>
                <a:ext uri="{FF2B5EF4-FFF2-40B4-BE49-F238E27FC236}">
                  <a16:creationId xmlns:a16="http://schemas.microsoft.com/office/drawing/2014/main" id="{6BFAA2E2-3FCE-4F8B-9222-EEFC6AC8C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084"/>
              <a:ext cx="7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0">
              <a:extLst>
                <a:ext uri="{FF2B5EF4-FFF2-40B4-BE49-F238E27FC236}">
                  <a16:creationId xmlns:a16="http://schemas.microsoft.com/office/drawing/2014/main" id="{8A886665-7497-4D94-A087-A3F1ADEFB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0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11">
              <a:extLst>
                <a:ext uri="{FF2B5EF4-FFF2-40B4-BE49-F238E27FC236}">
                  <a16:creationId xmlns:a16="http://schemas.microsoft.com/office/drawing/2014/main" id="{29532474-AFD8-4034-8AD2-333048C63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3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2" name="Object 12">
              <a:extLst>
                <a:ext uri="{FF2B5EF4-FFF2-40B4-BE49-F238E27FC236}">
                  <a16:creationId xmlns:a16="http://schemas.microsoft.com/office/drawing/2014/main" id="{514D81A0-6730-422F-93BB-A6F5914F6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0" y="1776"/>
            <a:ext cx="77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3" name="Equation" r:id="rId3" imgW="571320" imgH="228600" progId="Equation.3">
                    <p:embed/>
                  </p:oleObj>
                </mc:Choice>
                <mc:Fallback>
                  <p:oleObj name="Equation" r:id="rId3" imgW="57132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1776"/>
                          <a:ext cx="77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13">
              <a:extLst>
                <a:ext uri="{FF2B5EF4-FFF2-40B4-BE49-F238E27FC236}">
                  <a16:creationId xmlns:a16="http://schemas.microsoft.com/office/drawing/2014/main" id="{C671127D-0803-443D-AB80-CF332CD44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306"/>
            <a:ext cx="75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4" name="Equation" r:id="rId5" imgW="622080" imgH="228600" progId="Equation.3">
                    <p:embed/>
                  </p:oleObj>
                </mc:Choice>
                <mc:Fallback>
                  <p:oleObj name="Equation" r:id="rId5" imgW="6220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306"/>
                          <a:ext cx="75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4">
              <a:extLst>
                <a:ext uri="{FF2B5EF4-FFF2-40B4-BE49-F238E27FC236}">
                  <a16:creationId xmlns:a16="http://schemas.microsoft.com/office/drawing/2014/main" id="{C6883D37-15C4-4879-ABF6-13C60E6395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" y="2017"/>
            <a:ext cx="77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5" name="Equation" r:id="rId7" imgW="571320" imgH="228600" progId="Equation.3">
                    <p:embed/>
                  </p:oleObj>
                </mc:Choice>
                <mc:Fallback>
                  <p:oleObj name="Equation" r:id="rId7" imgW="57132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2017"/>
                          <a:ext cx="77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5">
              <a:extLst>
                <a:ext uri="{FF2B5EF4-FFF2-40B4-BE49-F238E27FC236}">
                  <a16:creationId xmlns:a16="http://schemas.microsoft.com/office/drawing/2014/main" id="{980939F1-842D-485E-852A-0E849E3EC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9" y="2234"/>
            <a:ext cx="78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8" imgW="558720" imgH="228600" progId="Equation.3">
                    <p:embed/>
                  </p:oleObj>
                </mc:Choice>
                <mc:Fallback>
                  <p:oleObj name="Equation" r:id="rId8" imgW="55872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2234"/>
                          <a:ext cx="78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6">
              <a:extLst>
                <a:ext uri="{FF2B5EF4-FFF2-40B4-BE49-F238E27FC236}">
                  <a16:creationId xmlns:a16="http://schemas.microsoft.com/office/drawing/2014/main" id="{D4BCE2CD-552C-4C6A-90DB-6B73053E8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4" y="2121"/>
            <a:ext cx="28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7" name="Equation" r:id="rId10" imgW="215640" imgH="228600" progId="Equation.3">
                    <p:embed/>
                  </p:oleObj>
                </mc:Choice>
                <mc:Fallback>
                  <p:oleObj name="Equation" r:id="rId10" imgW="21564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2121"/>
                          <a:ext cx="28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Freeform 17">
              <a:extLst>
                <a:ext uri="{FF2B5EF4-FFF2-40B4-BE49-F238E27FC236}">
                  <a16:creationId xmlns:a16="http://schemas.microsoft.com/office/drawing/2014/main" id="{4A60659A-6810-4937-902B-08DE018B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2497"/>
              <a:ext cx="34" cy="124"/>
            </a:xfrm>
            <a:custGeom>
              <a:avLst/>
              <a:gdLst>
                <a:gd name="T0" fmla="*/ 0 w 56"/>
                <a:gd name="T1" fmla="*/ 0 h 79"/>
                <a:gd name="T2" fmla="*/ 13 w 56"/>
                <a:gd name="T3" fmla="*/ 306 h 79"/>
                <a:gd name="T4" fmla="*/ 0 60000 65536"/>
                <a:gd name="T5" fmla="*/ 0 60000 65536"/>
                <a:gd name="T6" fmla="*/ 0 w 56"/>
                <a:gd name="T7" fmla="*/ 0 h 79"/>
                <a:gd name="T8" fmla="*/ 56 w 56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79">
                  <a:moveTo>
                    <a:pt x="0" y="0"/>
                  </a:moveTo>
                  <a:cubicBezTo>
                    <a:pt x="24" y="29"/>
                    <a:pt x="49" y="58"/>
                    <a:pt x="56" y="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18">
              <a:extLst>
                <a:ext uri="{FF2B5EF4-FFF2-40B4-BE49-F238E27FC236}">
                  <a16:creationId xmlns:a16="http://schemas.microsoft.com/office/drawing/2014/main" id="{C3093665-DA4D-4429-8258-5F459D7FB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2531"/>
              <a:ext cx="22" cy="68"/>
            </a:xfrm>
            <a:custGeom>
              <a:avLst/>
              <a:gdLst>
                <a:gd name="T0" fmla="*/ 22 w 22"/>
                <a:gd name="T1" fmla="*/ 0 h 68"/>
                <a:gd name="T2" fmla="*/ 0 w 22"/>
                <a:gd name="T3" fmla="*/ 68 h 68"/>
                <a:gd name="T4" fmla="*/ 0 60000 65536"/>
                <a:gd name="T5" fmla="*/ 0 60000 65536"/>
                <a:gd name="T6" fmla="*/ 0 w 22"/>
                <a:gd name="T7" fmla="*/ 0 h 68"/>
                <a:gd name="T8" fmla="*/ 22 w 2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" h="68">
                  <a:moveTo>
                    <a:pt x="22" y="0"/>
                  </a:moveTo>
                  <a:cubicBezTo>
                    <a:pt x="13" y="26"/>
                    <a:pt x="4" y="53"/>
                    <a:pt x="0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19">
              <a:extLst>
                <a:ext uri="{FF2B5EF4-FFF2-40B4-BE49-F238E27FC236}">
                  <a16:creationId xmlns:a16="http://schemas.microsoft.com/office/drawing/2014/main" id="{0ED45333-0286-4C6F-B4DA-5B4EB2C06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5" y="2434"/>
            <a:ext cx="20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Equation" r:id="rId12" imgW="152280" imgH="139680" progId="Equation.3">
                    <p:embed/>
                  </p:oleObj>
                </mc:Choice>
                <mc:Fallback>
                  <p:oleObj name="Equation" r:id="rId12" imgW="152280" imgH="1396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434"/>
                          <a:ext cx="20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20">
              <a:extLst>
                <a:ext uri="{FF2B5EF4-FFF2-40B4-BE49-F238E27FC236}">
                  <a16:creationId xmlns:a16="http://schemas.microsoft.com/office/drawing/2014/main" id="{A8C01C17-3263-4705-A90D-2112A1A8BB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7" y="2447"/>
            <a:ext cx="20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name="Equation" r:id="rId14" imgW="164880" imgH="203040" progId="Equation.3">
                    <p:embed/>
                  </p:oleObj>
                </mc:Choice>
                <mc:Fallback>
                  <p:oleObj name="Equation" r:id="rId14" imgW="16488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2447"/>
                          <a:ext cx="20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1" name="Text Box 21">
              <a:extLst>
                <a:ext uri="{FF2B5EF4-FFF2-40B4-BE49-F238E27FC236}">
                  <a16:creationId xmlns:a16="http://schemas.microsoft.com/office/drawing/2014/main" id="{A0E0BB72-A41A-42BD-B16C-C92502F8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58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602" name="Text Box 22">
              <a:extLst>
                <a:ext uri="{FF2B5EF4-FFF2-40B4-BE49-F238E27FC236}">
                  <a16:creationId xmlns:a16="http://schemas.microsoft.com/office/drawing/2014/main" id="{A940E342-CCBD-4DBF-BD32-8B42A2E8D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289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</a:p>
          </p:txBody>
        </p:sp>
      </p:grpSp>
      <p:graphicFrame>
        <p:nvGraphicFramePr>
          <p:cNvPr id="24578" name="Object 23">
            <a:extLst>
              <a:ext uri="{FF2B5EF4-FFF2-40B4-BE49-F238E27FC236}">
                <a16:creationId xmlns:a16="http://schemas.microsoft.com/office/drawing/2014/main" id="{62048CE6-8DD6-4129-AB4C-E8B85B548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1398588"/>
          <a:ext cx="2381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6" imgW="927000" imgH="228600" progId="Equation.3">
                  <p:embed/>
                </p:oleObj>
              </mc:Choice>
              <mc:Fallback>
                <p:oleObj name="Equation" r:id="rId16" imgW="9270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398588"/>
                        <a:ext cx="23812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24">
            <a:extLst>
              <a:ext uri="{FF2B5EF4-FFF2-40B4-BE49-F238E27FC236}">
                <a16:creationId xmlns:a16="http://schemas.microsoft.com/office/drawing/2014/main" id="{2CD8EF1E-5D7E-413E-98AE-01BEEC635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788988"/>
          <a:ext cx="4500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18" imgW="2031840" imgH="215640" progId="Equation.3">
                  <p:embed/>
                </p:oleObj>
              </mc:Choice>
              <mc:Fallback>
                <p:oleObj name="Equation" r:id="rId18" imgW="203184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788988"/>
                        <a:ext cx="45005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5">
            <a:extLst>
              <a:ext uri="{FF2B5EF4-FFF2-40B4-BE49-F238E27FC236}">
                <a16:creationId xmlns:a16="http://schemas.microsoft.com/office/drawing/2014/main" id="{660B5378-36EF-4354-9297-9B0B1CFA6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2084388"/>
          <a:ext cx="2424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20" imgW="1002960" imgH="241200" progId="Equation.DSMT4">
                  <p:embed/>
                </p:oleObj>
              </mc:Choice>
              <mc:Fallback>
                <p:oleObj name="Equation" r:id="rId20" imgW="100296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84388"/>
                        <a:ext cx="2424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6">
            <a:extLst>
              <a:ext uri="{FF2B5EF4-FFF2-40B4-BE49-F238E27FC236}">
                <a16:creationId xmlns:a16="http://schemas.microsoft.com/office/drawing/2014/main" id="{40CC7068-DCC4-417A-8354-F4C8A6D4E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257800"/>
          <a:ext cx="990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22" imgW="419040" imgH="203040" progId="Equation.3">
                  <p:embed/>
                </p:oleObj>
              </mc:Choice>
              <mc:Fallback>
                <p:oleObj name="Equation" r:id="rId22" imgW="41904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57800"/>
                        <a:ext cx="990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2">
            <a:extLst>
              <a:ext uri="{FF2B5EF4-FFF2-40B4-BE49-F238E27FC236}">
                <a16:creationId xmlns:a16="http://schemas.microsoft.com/office/drawing/2014/main" id="{852CC9BD-4403-4E34-BA35-ECCAB47275C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"/>
            <a:ext cx="7086600" cy="2066925"/>
            <a:chOff x="672" y="288"/>
            <a:chExt cx="4464" cy="1302"/>
          </a:xfrm>
        </p:grpSpPr>
        <p:sp>
          <p:nvSpPr>
            <p:cNvPr id="3122" name="Text Box 3">
              <a:extLst>
                <a:ext uri="{FF2B5EF4-FFF2-40B4-BE49-F238E27FC236}">
                  <a16:creationId xmlns:a16="http://schemas.microsoft.com/office/drawing/2014/main" id="{393AB473-77A2-4065-929F-9C6944702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8"/>
              <a:ext cx="4464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[</a:t>
              </a: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例题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1]</a:t>
              </a:r>
              <a:r>
                <a:rPr lang="zh-CN" altLang="en-US">
                  <a:ea typeface="宋体" panose="02010600030101010101" pitchFamily="2" charset="-122"/>
                </a:rPr>
                <a:t>一轻弹簧与质量为     和       的两个物体相联结，如图所示</a:t>
              </a:r>
              <a:r>
                <a:rPr lang="en-US" altLang="zh-CN">
                  <a:ea typeface="宋体" panose="02010600030101010101" pitchFamily="2" charset="-122"/>
                </a:rPr>
                <a:t>. </a:t>
              </a:r>
              <a:r>
                <a:rPr lang="zh-CN" altLang="en-US">
                  <a:ea typeface="宋体" panose="02010600030101010101" pitchFamily="2" charset="-122"/>
                </a:rPr>
                <a:t>至少用多大的力向下压      才能在此力撤除后弹簧把下面的物体带离地面？（弹簧质量不计</a:t>
              </a:r>
              <a:r>
                <a:rPr lang="en-US" altLang="zh-CN">
                  <a:ea typeface="宋体" panose="02010600030101010101" pitchFamily="2" charset="-122"/>
                </a:rPr>
                <a:t>.</a:t>
              </a:r>
              <a:r>
                <a:rPr lang="zh-CN" altLang="en-US">
                  <a:ea typeface="宋体" panose="02010600030101010101" pitchFamily="2" charset="-122"/>
                </a:rPr>
                <a:t>）</a:t>
              </a:r>
            </a:p>
          </p:txBody>
        </p:sp>
        <p:graphicFrame>
          <p:nvGraphicFramePr>
            <p:cNvPr id="3074" name="Object 4">
              <a:extLst>
                <a:ext uri="{FF2B5EF4-FFF2-40B4-BE49-F238E27FC236}">
                  <a16:creationId xmlns:a16="http://schemas.microsoft.com/office/drawing/2014/main" id="{7A7167B2-425C-491A-9774-688E154BF6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5" y="352"/>
            <a:ext cx="28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352"/>
                          <a:ext cx="28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">
              <a:extLst>
                <a:ext uri="{FF2B5EF4-FFF2-40B4-BE49-F238E27FC236}">
                  <a16:creationId xmlns:a16="http://schemas.microsoft.com/office/drawing/2014/main" id="{F6350052-22A3-44BE-9F1F-EA83B254F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2" y="336"/>
            <a:ext cx="29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Equation" r:id="rId5" imgW="228600" imgH="215640" progId="Equation.3">
                    <p:embed/>
                  </p:oleObj>
                </mc:Choice>
                <mc:Fallback>
                  <p:oleObj name="Equation" r:id="rId5" imgW="22860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336"/>
                          <a:ext cx="29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6">
              <a:extLst>
                <a:ext uri="{FF2B5EF4-FFF2-40B4-BE49-F238E27FC236}">
                  <a16:creationId xmlns:a16="http://schemas.microsoft.com/office/drawing/2014/main" id="{45891422-497B-491B-BEFA-C70FAD542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624"/>
            <a:ext cx="28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24"/>
                          <a:ext cx="28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7">
            <a:extLst>
              <a:ext uri="{FF2B5EF4-FFF2-40B4-BE49-F238E27FC236}">
                <a16:creationId xmlns:a16="http://schemas.microsoft.com/office/drawing/2014/main" id="{841861D9-4AB1-486F-B18B-07044FC6D9C3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2516188"/>
            <a:ext cx="3922712" cy="3267075"/>
            <a:chOff x="864" y="1754"/>
            <a:chExt cx="2471" cy="2058"/>
          </a:xfrm>
        </p:grpSpPr>
        <p:sp>
          <p:nvSpPr>
            <p:cNvPr id="3079" name="Line 8">
              <a:extLst>
                <a:ext uri="{FF2B5EF4-FFF2-40B4-BE49-F238E27FC236}">
                  <a16:creationId xmlns:a16="http://schemas.microsoft.com/office/drawing/2014/main" id="{62B6ED9B-707C-4ABD-B805-7CEAE1C4A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1887"/>
              <a:ext cx="3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0" name="Group 9">
              <a:extLst>
                <a:ext uri="{FF2B5EF4-FFF2-40B4-BE49-F238E27FC236}">
                  <a16:creationId xmlns:a16="http://schemas.microsoft.com/office/drawing/2014/main" id="{DB8EFF6C-B369-4D2F-A56D-8C3F5D5C4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0" y="2677"/>
              <a:ext cx="599" cy="1135"/>
              <a:chOff x="1982" y="2326"/>
              <a:chExt cx="599" cy="1135"/>
            </a:xfrm>
          </p:grpSpPr>
          <p:grpSp>
            <p:nvGrpSpPr>
              <p:cNvPr id="3112" name="Group 10">
                <a:extLst>
                  <a:ext uri="{FF2B5EF4-FFF2-40B4-BE49-F238E27FC236}">
                    <a16:creationId xmlns:a16="http://schemas.microsoft.com/office/drawing/2014/main" id="{59FFB997-9887-4F97-A1B1-A82EA570C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0" y="2326"/>
                <a:ext cx="329" cy="288"/>
                <a:chOff x="1403" y="2773"/>
                <a:chExt cx="329" cy="305"/>
              </a:xfrm>
            </p:grpSpPr>
            <p:sp>
              <p:nvSpPr>
                <p:cNvPr id="191499" name="Rectangle 11">
                  <a:extLst>
                    <a:ext uri="{FF2B5EF4-FFF2-40B4-BE49-F238E27FC236}">
                      <a16:creationId xmlns:a16="http://schemas.microsoft.com/office/drawing/2014/main" id="{AB662EDD-39FA-4EA5-9858-1CEF34EF6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240" cy="19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1" name="Text Box 12">
                  <a:extLst>
                    <a:ext uri="{FF2B5EF4-FFF2-40B4-BE49-F238E27FC236}">
                      <a16:creationId xmlns:a16="http://schemas.microsoft.com/office/drawing/2014/main" id="{EA41FE30-5B8A-4608-A348-6120686077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2773"/>
                  <a:ext cx="329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m</a:t>
                  </a:r>
                  <a:r>
                    <a:rPr lang="en-US" altLang="zh-CN" baseline="-25000"/>
                    <a:t>1</a:t>
                  </a:r>
                  <a:endParaRPr lang="en-US" altLang="zh-CN"/>
                </a:p>
              </p:txBody>
            </p:sp>
          </p:grpSp>
          <p:grpSp>
            <p:nvGrpSpPr>
              <p:cNvPr id="3113" name="Group 13">
                <a:extLst>
                  <a:ext uri="{FF2B5EF4-FFF2-40B4-BE49-F238E27FC236}">
                    <a16:creationId xmlns:a16="http://schemas.microsoft.com/office/drawing/2014/main" id="{8C2D7FCA-D507-42B0-986A-8749DD0157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3073"/>
                <a:ext cx="340" cy="288"/>
                <a:chOff x="1392" y="3386"/>
                <a:chExt cx="340" cy="313"/>
              </a:xfrm>
            </p:grpSpPr>
            <p:sp>
              <p:nvSpPr>
                <p:cNvPr id="191502" name="Rectangle 14">
                  <a:extLst>
                    <a:ext uri="{FF2B5EF4-FFF2-40B4-BE49-F238E27FC236}">
                      <a16:creationId xmlns:a16="http://schemas.microsoft.com/office/drawing/2014/main" id="{9CDB70CC-5FB5-4DDD-B7B7-D354CF8AC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456"/>
                  <a:ext cx="336" cy="18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9" name="Text Box 15">
                  <a:extLst>
                    <a:ext uri="{FF2B5EF4-FFF2-40B4-BE49-F238E27FC236}">
                      <a16:creationId xmlns:a16="http://schemas.microsoft.com/office/drawing/2014/main" id="{869BDC03-A083-4A5A-BE62-BBB9D78CCD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3386"/>
                  <a:ext cx="329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m</a:t>
                  </a:r>
                  <a:r>
                    <a:rPr lang="en-US" altLang="zh-CN" baseline="-25000"/>
                    <a:t>2</a:t>
                  </a:r>
                  <a:endParaRPr lang="en-US" altLang="zh-CN"/>
                </a:p>
              </p:txBody>
            </p:sp>
          </p:grpSp>
          <p:grpSp>
            <p:nvGrpSpPr>
              <p:cNvPr id="3114" name="Group 16">
                <a:extLst>
                  <a:ext uri="{FF2B5EF4-FFF2-40B4-BE49-F238E27FC236}">
                    <a16:creationId xmlns:a16="http://schemas.microsoft.com/office/drawing/2014/main" id="{233DF41F-B2A1-4D69-95AF-1EE920D3F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3326"/>
                <a:ext cx="599" cy="135"/>
                <a:chOff x="2236" y="3558"/>
                <a:chExt cx="599" cy="135"/>
              </a:xfrm>
            </p:grpSpPr>
            <p:sp>
              <p:nvSpPr>
                <p:cNvPr id="3116" name="Rectangle 17" descr="浅色上对角线">
                  <a:extLst>
                    <a:ext uri="{FF2B5EF4-FFF2-40B4-BE49-F238E27FC236}">
                      <a16:creationId xmlns:a16="http://schemas.microsoft.com/office/drawing/2014/main" id="{30029F07-8AE1-49AE-839A-5B00D9D36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6" y="3558"/>
                  <a:ext cx="588" cy="135"/>
                </a:xfrm>
                <a:prstGeom prst="rect">
                  <a:avLst/>
                </a:prstGeom>
                <a:pattFill prst="ltUpDiag">
                  <a:fgClr>
                    <a:srgbClr val="CC6600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7" name="Line 18">
                  <a:extLst>
                    <a:ext uri="{FF2B5EF4-FFF2-40B4-BE49-F238E27FC236}">
                      <a16:creationId xmlns:a16="http://schemas.microsoft.com/office/drawing/2014/main" id="{7090667E-72D9-4E03-BFA9-1072BA0305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7" y="3558"/>
                  <a:ext cx="5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15" name="Freeform 19">
                <a:extLst>
                  <a:ext uri="{FF2B5EF4-FFF2-40B4-BE49-F238E27FC236}">
                    <a16:creationId xmlns:a16="http://schemas.microsoft.com/office/drawing/2014/main" id="{5FBD96CE-B76B-4EF5-AD15-CC3E47731338}"/>
                  </a:ext>
                </a:extLst>
              </p:cNvPr>
              <p:cNvSpPr>
                <a:spLocks/>
              </p:cNvSpPr>
              <p:nvPr/>
            </p:nvSpPr>
            <p:spPr bwMode="auto">
              <a:xfrm rot="5394718">
                <a:off x="1988" y="2796"/>
                <a:ext cx="566" cy="116"/>
              </a:xfrm>
              <a:custGeom>
                <a:avLst/>
                <a:gdLst>
                  <a:gd name="T0" fmla="*/ 0 w 5568"/>
                  <a:gd name="T1" fmla="*/ 1 h 960"/>
                  <a:gd name="T2" fmla="*/ 0 w 5568"/>
                  <a:gd name="T3" fmla="*/ 1 h 960"/>
                  <a:gd name="T4" fmla="*/ 1 w 5568"/>
                  <a:gd name="T5" fmla="*/ 0 h 960"/>
                  <a:gd name="T6" fmla="*/ 1 w 5568"/>
                  <a:gd name="T7" fmla="*/ 2 h 960"/>
                  <a:gd name="T8" fmla="*/ 1 w 5568"/>
                  <a:gd name="T9" fmla="*/ 0 h 960"/>
                  <a:gd name="T10" fmla="*/ 1 w 5568"/>
                  <a:gd name="T11" fmla="*/ 2 h 960"/>
                  <a:gd name="T12" fmla="*/ 2 w 5568"/>
                  <a:gd name="T13" fmla="*/ 0 h 960"/>
                  <a:gd name="T14" fmla="*/ 2 w 5568"/>
                  <a:gd name="T15" fmla="*/ 2 h 960"/>
                  <a:gd name="T16" fmla="*/ 2 w 5568"/>
                  <a:gd name="T17" fmla="*/ 0 h 960"/>
                  <a:gd name="T18" fmla="*/ 2 w 5568"/>
                  <a:gd name="T19" fmla="*/ 2 h 960"/>
                  <a:gd name="T20" fmla="*/ 3 w 5568"/>
                  <a:gd name="T21" fmla="*/ 0 h 960"/>
                  <a:gd name="T22" fmla="*/ 3 w 5568"/>
                  <a:gd name="T23" fmla="*/ 2 h 960"/>
                  <a:gd name="T24" fmla="*/ 3 w 5568"/>
                  <a:gd name="T25" fmla="*/ 0 h 960"/>
                  <a:gd name="T26" fmla="*/ 3 w 5568"/>
                  <a:gd name="T27" fmla="*/ 2 h 960"/>
                  <a:gd name="T28" fmla="*/ 4 w 5568"/>
                  <a:gd name="T29" fmla="*/ 0 h 960"/>
                  <a:gd name="T30" fmla="*/ 4 w 5568"/>
                  <a:gd name="T31" fmla="*/ 2 h 960"/>
                  <a:gd name="T32" fmla="*/ 4 w 5568"/>
                  <a:gd name="T33" fmla="*/ 0 h 960"/>
                  <a:gd name="T34" fmla="*/ 4 w 5568"/>
                  <a:gd name="T35" fmla="*/ 2 h 960"/>
                  <a:gd name="T36" fmla="*/ 5 w 5568"/>
                  <a:gd name="T37" fmla="*/ 0 h 960"/>
                  <a:gd name="T38" fmla="*/ 5 w 5568"/>
                  <a:gd name="T39" fmla="*/ 2 h 960"/>
                  <a:gd name="T40" fmla="*/ 5 w 5568"/>
                  <a:gd name="T41" fmla="*/ 0 h 960"/>
                  <a:gd name="T42" fmla="*/ 5 w 5568"/>
                  <a:gd name="T43" fmla="*/ 2 h 960"/>
                  <a:gd name="T44" fmla="*/ 6 w 5568"/>
                  <a:gd name="T45" fmla="*/ 0 h 960"/>
                  <a:gd name="T46" fmla="*/ 6 w 5568"/>
                  <a:gd name="T47" fmla="*/ 1 h 960"/>
                  <a:gd name="T48" fmla="*/ 6 w 5568"/>
                  <a:gd name="T49" fmla="*/ 1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81" name="Group 20">
              <a:extLst>
                <a:ext uri="{FF2B5EF4-FFF2-40B4-BE49-F238E27FC236}">
                  <a16:creationId xmlns:a16="http://schemas.microsoft.com/office/drawing/2014/main" id="{83C1EF2A-CBBD-4886-BAE0-4AFCE84B6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99" cy="1635"/>
              <a:chOff x="2823" y="1809"/>
              <a:chExt cx="599" cy="1635"/>
            </a:xfrm>
          </p:grpSpPr>
          <p:grpSp>
            <p:nvGrpSpPr>
              <p:cNvPr id="3102" name="Group 21">
                <a:extLst>
                  <a:ext uri="{FF2B5EF4-FFF2-40B4-BE49-F238E27FC236}">
                    <a16:creationId xmlns:a16="http://schemas.microsoft.com/office/drawing/2014/main" id="{A6EE63BC-7EB2-47B1-A3C1-FEDBCF2092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8" y="1809"/>
                <a:ext cx="329" cy="288"/>
                <a:chOff x="1403" y="2773"/>
                <a:chExt cx="329" cy="288"/>
              </a:xfrm>
            </p:grpSpPr>
            <p:sp>
              <p:nvSpPr>
                <p:cNvPr id="191510" name="Rectangle 22">
                  <a:extLst>
                    <a:ext uri="{FF2B5EF4-FFF2-40B4-BE49-F238E27FC236}">
                      <a16:creationId xmlns:a16="http://schemas.microsoft.com/office/drawing/2014/main" id="{995C2933-F012-4447-9226-928476878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240" cy="19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1" name="Text Box 23">
                  <a:extLst>
                    <a:ext uri="{FF2B5EF4-FFF2-40B4-BE49-F238E27FC236}">
                      <a16:creationId xmlns:a16="http://schemas.microsoft.com/office/drawing/2014/main" id="{63EDA982-B68B-4D7C-B97C-F8DBD4803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2773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m</a:t>
                  </a:r>
                  <a:r>
                    <a:rPr lang="en-US" altLang="zh-CN" baseline="-25000"/>
                    <a:t>1</a:t>
                  </a:r>
                  <a:endParaRPr lang="en-US" altLang="zh-CN"/>
                </a:p>
              </p:txBody>
            </p:sp>
          </p:grpSp>
          <p:grpSp>
            <p:nvGrpSpPr>
              <p:cNvPr id="3103" name="Group 24">
                <a:extLst>
                  <a:ext uri="{FF2B5EF4-FFF2-40B4-BE49-F238E27FC236}">
                    <a16:creationId xmlns:a16="http://schemas.microsoft.com/office/drawing/2014/main" id="{91EBB2A3-D397-42F2-B9A4-B975EA8887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0" y="3047"/>
                <a:ext cx="340" cy="288"/>
                <a:chOff x="1392" y="3386"/>
                <a:chExt cx="340" cy="288"/>
              </a:xfrm>
            </p:grpSpPr>
            <p:sp>
              <p:nvSpPr>
                <p:cNvPr id="191513" name="Rectangle 25">
                  <a:extLst>
                    <a:ext uri="{FF2B5EF4-FFF2-40B4-BE49-F238E27FC236}">
                      <a16:creationId xmlns:a16="http://schemas.microsoft.com/office/drawing/2014/main" id="{4D1FA20A-7FBF-4BEB-99FB-C84BD48BB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456"/>
                  <a:ext cx="336" cy="18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9" name="Text Box 26">
                  <a:extLst>
                    <a:ext uri="{FF2B5EF4-FFF2-40B4-BE49-F238E27FC236}">
                      <a16:creationId xmlns:a16="http://schemas.microsoft.com/office/drawing/2014/main" id="{1E87F831-ED95-4DA2-8164-2958203ADF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3386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m</a:t>
                  </a:r>
                  <a:r>
                    <a:rPr lang="en-US" altLang="zh-CN" baseline="-25000"/>
                    <a:t>2</a:t>
                  </a:r>
                  <a:endParaRPr lang="en-US" altLang="zh-CN"/>
                </a:p>
              </p:txBody>
            </p:sp>
          </p:grpSp>
          <p:grpSp>
            <p:nvGrpSpPr>
              <p:cNvPr id="3104" name="Group 27">
                <a:extLst>
                  <a:ext uri="{FF2B5EF4-FFF2-40B4-BE49-F238E27FC236}">
                    <a16:creationId xmlns:a16="http://schemas.microsoft.com/office/drawing/2014/main" id="{6505CBEA-8EFC-4E68-9BF7-6136C1E7D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3" y="3309"/>
                <a:ext cx="599" cy="135"/>
                <a:chOff x="2236" y="3558"/>
                <a:chExt cx="599" cy="135"/>
              </a:xfrm>
            </p:grpSpPr>
            <p:sp>
              <p:nvSpPr>
                <p:cNvPr id="3106" name="Rectangle 28" descr="浅色上对角线">
                  <a:extLst>
                    <a:ext uri="{FF2B5EF4-FFF2-40B4-BE49-F238E27FC236}">
                      <a16:creationId xmlns:a16="http://schemas.microsoft.com/office/drawing/2014/main" id="{666A8613-D7F1-4E7F-A4B3-B9600A7E1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6" y="3558"/>
                  <a:ext cx="588" cy="135"/>
                </a:xfrm>
                <a:prstGeom prst="rect">
                  <a:avLst/>
                </a:prstGeom>
                <a:pattFill prst="ltUpDiag">
                  <a:fgClr>
                    <a:srgbClr val="CC6600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7" name="Line 29">
                  <a:extLst>
                    <a:ext uri="{FF2B5EF4-FFF2-40B4-BE49-F238E27FC236}">
                      <a16:creationId xmlns:a16="http://schemas.microsoft.com/office/drawing/2014/main" id="{4E002AA0-50D6-4A40-9E71-E629DFD92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7" y="3558"/>
                  <a:ext cx="5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05" name="Freeform 30">
                <a:extLst>
                  <a:ext uri="{FF2B5EF4-FFF2-40B4-BE49-F238E27FC236}">
                    <a16:creationId xmlns:a16="http://schemas.microsoft.com/office/drawing/2014/main" id="{0ADEA9E5-20E4-420A-B32D-64DF205445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394718">
                <a:off x="2581" y="2549"/>
                <a:ext cx="1028" cy="83"/>
              </a:xfrm>
              <a:custGeom>
                <a:avLst/>
                <a:gdLst>
                  <a:gd name="T0" fmla="*/ 0 w 5568"/>
                  <a:gd name="T1" fmla="*/ 0 h 960"/>
                  <a:gd name="T2" fmla="*/ 1 w 5568"/>
                  <a:gd name="T3" fmla="*/ 0 h 960"/>
                  <a:gd name="T4" fmla="*/ 3 w 5568"/>
                  <a:gd name="T5" fmla="*/ 0 h 960"/>
                  <a:gd name="T6" fmla="*/ 5 w 5568"/>
                  <a:gd name="T7" fmla="*/ 1 h 960"/>
                  <a:gd name="T8" fmla="*/ 6 w 5568"/>
                  <a:gd name="T9" fmla="*/ 0 h 960"/>
                  <a:gd name="T10" fmla="*/ 8 w 5568"/>
                  <a:gd name="T11" fmla="*/ 1 h 960"/>
                  <a:gd name="T12" fmla="*/ 9 w 5568"/>
                  <a:gd name="T13" fmla="*/ 0 h 960"/>
                  <a:gd name="T14" fmla="*/ 11 w 5568"/>
                  <a:gd name="T15" fmla="*/ 1 h 960"/>
                  <a:gd name="T16" fmla="*/ 12 w 5568"/>
                  <a:gd name="T17" fmla="*/ 0 h 960"/>
                  <a:gd name="T18" fmla="*/ 14 w 5568"/>
                  <a:gd name="T19" fmla="*/ 1 h 960"/>
                  <a:gd name="T20" fmla="*/ 15 w 5568"/>
                  <a:gd name="T21" fmla="*/ 0 h 960"/>
                  <a:gd name="T22" fmla="*/ 17 w 5568"/>
                  <a:gd name="T23" fmla="*/ 1 h 960"/>
                  <a:gd name="T24" fmla="*/ 18 w 5568"/>
                  <a:gd name="T25" fmla="*/ 0 h 960"/>
                  <a:gd name="T26" fmla="*/ 20 w 5568"/>
                  <a:gd name="T27" fmla="*/ 1 h 960"/>
                  <a:gd name="T28" fmla="*/ 21 w 5568"/>
                  <a:gd name="T29" fmla="*/ 0 h 960"/>
                  <a:gd name="T30" fmla="*/ 23 w 5568"/>
                  <a:gd name="T31" fmla="*/ 1 h 960"/>
                  <a:gd name="T32" fmla="*/ 24 w 5568"/>
                  <a:gd name="T33" fmla="*/ 0 h 960"/>
                  <a:gd name="T34" fmla="*/ 26 w 5568"/>
                  <a:gd name="T35" fmla="*/ 1 h 960"/>
                  <a:gd name="T36" fmla="*/ 27 w 5568"/>
                  <a:gd name="T37" fmla="*/ 0 h 960"/>
                  <a:gd name="T38" fmla="*/ 29 w 5568"/>
                  <a:gd name="T39" fmla="*/ 1 h 960"/>
                  <a:gd name="T40" fmla="*/ 30 w 5568"/>
                  <a:gd name="T41" fmla="*/ 0 h 960"/>
                  <a:gd name="T42" fmla="*/ 32 w 5568"/>
                  <a:gd name="T43" fmla="*/ 1 h 960"/>
                  <a:gd name="T44" fmla="*/ 33 w 5568"/>
                  <a:gd name="T45" fmla="*/ 0 h 960"/>
                  <a:gd name="T46" fmla="*/ 34 w 5568"/>
                  <a:gd name="T47" fmla="*/ 0 h 960"/>
                  <a:gd name="T48" fmla="*/ 35 w 5568"/>
                  <a:gd name="T49" fmla="*/ 0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82" name="Line 31">
              <a:extLst>
                <a:ext uri="{FF2B5EF4-FFF2-40B4-BE49-F238E27FC236}">
                  <a16:creationId xmlns:a16="http://schemas.microsoft.com/office/drawing/2014/main" id="{7CDA7629-038F-4F32-B92C-4206B095F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847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32">
              <a:extLst>
                <a:ext uri="{FF2B5EF4-FFF2-40B4-BE49-F238E27FC236}">
                  <a16:creationId xmlns:a16="http://schemas.microsoft.com/office/drawing/2014/main" id="{731D4D60-C6BA-4D6C-BFD8-6BE790650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33">
              <a:extLst>
                <a:ext uri="{FF2B5EF4-FFF2-40B4-BE49-F238E27FC236}">
                  <a16:creationId xmlns:a16="http://schemas.microsoft.com/office/drawing/2014/main" id="{81AFF368-CAF2-41A4-8A33-76D42B299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319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5" name="Group 34">
              <a:extLst>
                <a:ext uri="{FF2B5EF4-FFF2-40B4-BE49-F238E27FC236}">
                  <a16:creationId xmlns:a16="http://schemas.microsoft.com/office/drawing/2014/main" id="{3D697777-C6F4-4ACA-A3A7-05C1C1A7C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7" y="2448"/>
              <a:ext cx="599" cy="1354"/>
              <a:chOff x="1307" y="2448"/>
              <a:chExt cx="599" cy="1354"/>
            </a:xfrm>
          </p:grpSpPr>
          <p:grpSp>
            <p:nvGrpSpPr>
              <p:cNvPr id="3092" name="Group 35">
                <a:extLst>
                  <a:ext uri="{FF2B5EF4-FFF2-40B4-BE49-F238E27FC236}">
                    <a16:creationId xmlns:a16="http://schemas.microsoft.com/office/drawing/2014/main" id="{0DB46D45-CC6E-4510-98F7-F144B67B40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4" y="3427"/>
                <a:ext cx="340" cy="287"/>
                <a:chOff x="1392" y="3386"/>
                <a:chExt cx="340" cy="286"/>
              </a:xfrm>
            </p:grpSpPr>
            <p:sp>
              <p:nvSpPr>
                <p:cNvPr id="191524" name="Rectangle 36">
                  <a:extLst>
                    <a:ext uri="{FF2B5EF4-FFF2-40B4-BE49-F238E27FC236}">
                      <a16:creationId xmlns:a16="http://schemas.microsoft.com/office/drawing/2014/main" id="{BB080ECA-5987-407A-ACBD-2D8718635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456"/>
                  <a:ext cx="336" cy="18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1" name="Text Box 37">
                  <a:extLst>
                    <a:ext uri="{FF2B5EF4-FFF2-40B4-BE49-F238E27FC236}">
                      <a16:creationId xmlns:a16="http://schemas.microsoft.com/office/drawing/2014/main" id="{1B915F58-0A65-4A86-94D8-7827B06C05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3386"/>
                  <a:ext cx="329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m</a:t>
                  </a:r>
                  <a:r>
                    <a:rPr lang="en-US" altLang="zh-CN" baseline="-25000"/>
                    <a:t>2</a:t>
                  </a:r>
                  <a:endParaRPr lang="en-US" altLang="zh-CN"/>
                </a:p>
              </p:txBody>
            </p:sp>
          </p:grpSp>
          <p:grpSp>
            <p:nvGrpSpPr>
              <p:cNvPr id="3093" name="Group 38">
                <a:extLst>
                  <a:ext uri="{FF2B5EF4-FFF2-40B4-BE49-F238E27FC236}">
                    <a16:creationId xmlns:a16="http://schemas.microsoft.com/office/drawing/2014/main" id="{812206C3-E244-4957-B118-593DD7F617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7" y="3676"/>
                <a:ext cx="599" cy="126"/>
                <a:chOff x="2236" y="3558"/>
                <a:chExt cx="599" cy="135"/>
              </a:xfrm>
            </p:grpSpPr>
            <p:sp>
              <p:nvSpPr>
                <p:cNvPr id="3098" name="Rectangle 39" descr="浅色上对角线">
                  <a:extLst>
                    <a:ext uri="{FF2B5EF4-FFF2-40B4-BE49-F238E27FC236}">
                      <a16:creationId xmlns:a16="http://schemas.microsoft.com/office/drawing/2014/main" id="{09EFC194-0A43-4140-9E69-466D747B6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6" y="3558"/>
                  <a:ext cx="588" cy="135"/>
                </a:xfrm>
                <a:prstGeom prst="rect">
                  <a:avLst/>
                </a:prstGeom>
                <a:pattFill prst="ltUpDiag">
                  <a:fgClr>
                    <a:srgbClr val="CC6600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99" name="Line 40">
                  <a:extLst>
                    <a:ext uri="{FF2B5EF4-FFF2-40B4-BE49-F238E27FC236}">
                      <a16:creationId xmlns:a16="http://schemas.microsoft.com/office/drawing/2014/main" id="{560654F7-DC88-4B2C-963B-0AC874EB0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7" y="3558"/>
                  <a:ext cx="5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4" name="Freeform 41">
                <a:extLst>
                  <a:ext uri="{FF2B5EF4-FFF2-40B4-BE49-F238E27FC236}">
                    <a16:creationId xmlns:a16="http://schemas.microsoft.com/office/drawing/2014/main" id="{A3E7728A-A76B-43F1-B581-787094A32F20}"/>
                  </a:ext>
                </a:extLst>
              </p:cNvPr>
              <p:cNvSpPr>
                <a:spLocks/>
              </p:cNvSpPr>
              <p:nvPr/>
            </p:nvSpPr>
            <p:spPr bwMode="auto">
              <a:xfrm rot="5394718">
                <a:off x="1174" y="3042"/>
                <a:ext cx="831" cy="116"/>
              </a:xfrm>
              <a:custGeom>
                <a:avLst/>
                <a:gdLst>
                  <a:gd name="T0" fmla="*/ 0 w 5568"/>
                  <a:gd name="T1" fmla="*/ 1 h 960"/>
                  <a:gd name="T2" fmla="*/ 1 w 5568"/>
                  <a:gd name="T3" fmla="*/ 1 h 960"/>
                  <a:gd name="T4" fmla="*/ 2 w 5568"/>
                  <a:gd name="T5" fmla="*/ 0 h 960"/>
                  <a:gd name="T6" fmla="*/ 2 w 5568"/>
                  <a:gd name="T7" fmla="*/ 2 h 960"/>
                  <a:gd name="T8" fmla="*/ 3 w 5568"/>
                  <a:gd name="T9" fmla="*/ 0 h 960"/>
                  <a:gd name="T10" fmla="*/ 4 w 5568"/>
                  <a:gd name="T11" fmla="*/ 2 h 960"/>
                  <a:gd name="T12" fmla="*/ 5 w 5568"/>
                  <a:gd name="T13" fmla="*/ 0 h 960"/>
                  <a:gd name="T14" fmla="*/ 6 w 5568"/>
                  <a:gd name="T15" fmla="*/ 2 h 960"/>
                  <a:gd name="T16" fmla="*/ 6 w 5568"/>
                  <a:gd name="T17" fmla="*/ 0 h 960"/>
                  <a:gd name="T18" fmla="*/ 7 w 5568"/>
                  <a:gd name="T19" fmla="*/ 2 h 960"/>
                  <a:gd name="T20" fmla="*/ 8 w 5568"/>
                  <a:gd name="T21" fmla="*/ 0 h 960"/>
                  <a:gd name="T22" fmla="*/ 9 w 5568"/>
                  <a:gd name="T23" fmla="*/ 2 h 960"/>
                  <a:gd name="T24" fmla="*/ 10 w 5568"/>
                  <a:gd name="T25" fmla="*/ 0 h 960"/>
                  <a:gd name="T26" fmla="*/ 10 w 5568"/>
                  <a:gd name="T27" fmla="*/ 2 h 960"/>
                  <a:gd name="T28" fmla="*/ 11 w 5568"/>
                  <a:gd name="T29" fmla="*/ 0 h 960"/>
                  <a:gd name="T30" fmla="*/ 12 w 5568"/>
                  <a:gd name="T31" fmla="*/ 2 h 960"/>
                  <a:gd name="T32" fmla="*/ 13 w 5568"/>
                  <a:gd name="T33" fmla="*/ 0 h 960"/>
                  <a:gd name="T34" fmla="*/ 14 w 5568"/>
                  <a:gd name="T35" fmla="*/ 2 h 960"/>
                  <a:gd name="T36" fmla="*/ 14 w 5568"/>
                  <a:gd name="T37" fmla="*/ 0 h 960"/>
                  <a:gd name="T38" fmla="*/ 15 w 5568"/>
                  <a:gd name="T39" fmla="*/ 2 h 960"/>
                  <a:gd name="T40" fmla="*/ 16 w 5568"/>
                  <a:gd name="T41" fmla="*/ 0 h 960"/>
                  <a:gd name="T42" fmla="*/ 17 w 5568"/>
                  <a:gd name="T43" fmla="*/ 2 h 960"/>
                  <a:gd name="T44" fmla="*/ 18 w 5568"/>
                  <a:gd name="T45" fmla="*/ 0 h 960"/>
                  <a:gd name="T46" fmla="*/ 18 w 5568"/>
                  <a:gd name="T47" fmla="*/ 1 h 960"/>
                  <a:gd name="T48" fmla="*/ 19 w 5568"/>
                  <a:gd name="T49" fmla="*/ 1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95" name="Group 42">
                <a:extLst>
                  <a:ext uri="{FF2B5EF4-FFF2-40B4-BE49-F238E27FC236}">
                    <a16:creationId xmlns:a16="http://schemas.microsoft.com/office/drawing/2014/main" id="{B00BBD41-CCF6-4071-9A51-D91A04EA4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5" y="2448"/>
                <a:ext cx="329" cy="288"/>
                <a:chOff x="1403" y="2773"/>
                <a:chExt cx="329" cy="290"/>
              </a:xfrm>
            </p:grpSpPr>
            <p:sp>
              <p:nvSpPr>
                <p:cNvPr id="191531" name="Rectangle 43">
                  <a:extLst>
                    <a:ext uri="{FF2B5EF4-FFF2-40B4-BE49-F238E27FC236}">
                      <a16:creationId xmlns:a16="http://schemas.microsoft.com/office/drawing/2014/main" id="{F9750C65-A016-4014-856E-65579C47C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240" cy="1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7" name="Text Box 44">
                  <a:extLst>
                    <a:ext uri="{FF2B5EF4-FFF2-40B4-BE49-F238E27FC236}">
                      <a16:creationId xmlns:a16="http://schemas.microsoft.com/office/drawing/2014/main" id="{7EF33CE9-B496-46A4-B57F-A781F8895E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2773"/>
                  <a:ext cx="32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m</a:t>
                  </a:r>
                  <a:r>
                    <a:rPr lang="en-US" altLang="zh-CN" baseline="-25000"/>
                    <a:t>1</a:t>
                  </a:r>
                  <a:endParaRPr lang="en-US" altLang="zh-CN"/>
                </a:p>
              </p:txBody>
            </p:sp>
          </p:grpSp>
        </p:grpSp>
        <p:sp>
          <p:nvSpPr>
            <p:cNvPr id="3086" name="Text Box 45">
              <a:extLst>
                <a:ext uri="{FF2B5EF4-FFF2-40B4-BE49-F238E27FC236}">
                  <a16:creationId xmlns:a16="http://schemas.microsoft.com/office/drawing/2014/main" id="{FF4F82E3-8074-43E4-A519-7DF77E89F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0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ea typeface="宋体" panose="02010600030101010101" pitchFamily="2" charset="-122"/>
                </a:rPr>
                <a:t>1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087" name="Text Box 46">
              <a:extLst>
                <a:ext uri="{FF2B5EF4-FFF2-40B4-BE49-F238E27FC236}">
                  <a16:creationId xmlns:a16="http://schemas.microsoft.com/office/drawing/2014/main" id="{9121F227-1064-43AD-AE6B-D0F67C41D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ea typeface="宋体" panose="02010600030101010101" pitchFamily="2" charset="-122"/>
                </a:rPr>
                <a:t>2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088" name="Text Box 47">
              <a:extLst>
                <a:ext uri="{FF2B5EF4-FFF2-40B4-BE49-F238E27FC236}">
                  <a16:creationId xmlns:a16="http://schemas.microsoft.com/office/drawing/2014/main" id="{4F10D50A-C083-45C9-834F-523E9BAB0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089" name="Oval 48">
              <a:extLst>
                <a:ext uri="{FF2B5EF4-FFF2-40B4-BE49-F238E27FC236}">
                  <a16:creationId xmlns:a16="http://schemas.microsoft.com/office/drawing/2014/main" id="{7BEFAF9E-82FA-4956-87C3-4E69AF5BA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0" name="Text Box 49">
              <a:extLst>
                <a:ext uri="{FF2B5EF4-FFF2-40B4-BE49-F238E27FC236}">
                  <a16:creationId xmlns:a16="http://schemas.microsoft.com/office/drawing/2014/main" id="{DAA77806-4D5A-462F-A16B-52F37243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23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091" name="Text Box 50">
              <a:extLst>
                <a:ext uri="{FF2B5EF4-FFF2-40B4-BE49-F238E27FC236}">
                  <a16:creationId xmlns:a16="http://schemas.microsoft.com/office/drawing/2014/main" id="{AF8F6872-CF47-4C9C-BCD0-427CCFF2A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" y="175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ext Box 2">
            <a:extLst>
              <a:ext uri="{FF2B5EF4-FFF2-40B4-BE49-F238E27FC236}">
                <a16:creationId xmlns:a16="http://schemas.microsoft.com/office/drawing/2014/main" id="{03563C8B-1586-4541-8985-B60A81B51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11064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ea typeface="宋体" panose="02010600030101010101" pitchFamily="2" charset="-122"/>
              </a:rPr>
              <a:t> v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  <a:r>
              <a:rPr lang="en-US" altLang="zh-CN" sz="2800" i="1" baseline="-250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= 0 </a:t>
            </a:r>
          </a:p>
        </p:txBody>
      </p:sp>
      <p:sp>
        <p:nvSpPr>
          <p:cNvPr id="25609" name="Text Box 3">
            <a:extLst>
              <a:ext uri="{FF2B5EF4-FFF2-40B4-BE49-F238E27FC236}">
                <a16:creationId xmlns:a16="http://schemas.microsoft.com/office/drawing/2014/main" id="{AC6B7C02-3567-4647-A76F-12AEDDD0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6858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§4.7.2 </a:t>
            </a:r>
            <a:r>
              <a:rPr lang="zh-CN" altLang="en-US" sz="2800">
                <a:ea typeface="黑体" panose="02010609060101010101" pitchFamily="49" charset="-122"/>
              </a:rPr>
              <a:t>完全弹性碰撞的几种特殊情况</a:t>
            </a:r>
          </a:p>
        </p:txBody>
      </p:sp>
      <p:graphicFrame>
        <p:nvGraphicFramePr>
          <p:cNvPr id="25602" name="Object 4">
            <a:extLst>
              <a:ext uri="{FF2B5EF4-FFF2-40B4-BE49-F238E27FC236}">
                <a16:creationId xmlns:a16="http://schemas.microsoft.com/office/drawing/2014/main" id="{B84C966B-380E-4362-A9E4-DC8E4F011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514600"/>
          <a:ext cx="3057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1358640" imgH="241200" progId="Equation.3">
                  <p:embed/>
                </p:oleObj>
              </mc:Choice>
              <mc:Fallback>
                <p:oleObj name="Equation" r:id="rId3" imgW="1358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14600"/>
                        <a:ext cx="3057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F795DD3A-1C1D-4078-8658-6F32F0799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95400"/>
          <a:ext cx="1752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1752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>
            <a:extLst>
              <a:ext uri="{FF2B5EF4-FFF2-40B4-BE49-F238E27FC236}">
                <a16:creationId xmlns:a16="http://schemas.microsoft.com/office/drawing/2014/main" id="{D38FF18F-D133-464E-9A42-8899709B1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514600"/>
          <a:ext cx="1066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7" imgW="469800" imgH="241200" progId="Equation.3">
                  <p:embed/>
                </p:oleObj>
              </mc:Choice>
              <mc:Fallback>
                <p:oleObj name="Equation" r:id="rId7" imgW="469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066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>
            <a:extLst>
              <a:ext uri="{FF2B5EF4-FFF2-40B4-BE49-F238E27FC236}">
                <a16:creationId xmlns:a16="http://schemas.microsoft.com/office/drawing/2014/main" id="{633CD657-FB75-4DD7-8660-C3A49E000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05000"/>
          <a:ext cx="20304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9" imgW="927000" imgH="228600" progId="Equation.3">
                  <p:embed/>
                </p:oleObj>
              </mc:Choice>
              <mc:Fallback>
                <p:oleObj name="Equation" r:id="rId9" imgW="927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05000"/>
                        <a:ext cx="20304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8">
            <a:extLst>
              <a:ext uri="{FF2B5EF4-FFF2-40B4-BE49-F238E27FC236}">
                <a16:creationId xmlns:a16="http://schemas.microsoft.com/office/drawing/2014/main" id="{5880CE58-1F58-4663-8C8D-859EABA2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432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 </a:t>
            </a:r>
            <a:r>
              <a:rPr lang="en-US" altLang="zh-CN">
                <a:ea typeface="宋体" panose="02010600030101010101" pitchFamily="2" charset="-122"/>
              </a:rPr>
              <a:t>&lt;&lt;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将始终不动 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graphicFrame>
        <p:nvGraphicFramePr>
          <p:cNvPr id="25606" name="Object 9">
            <a:extLst>
              <a:ext uri="{FF2B5EF4-FFF2-40B4-BE49-F238E27FC236}">
                <a16:creationId xmlns:a16="http://schemas.microsoft.com/office/drawing/2014/main" id="{4B2AFC5E-605C-4344-BBC4-7257B1A9B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10000"/>
          <a:ext cx="2133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11" imgW="927000" imgH="228600" progId="Equation.3">
                  <p:embed/>
                </p:oleObj>
              </mc:Choice>
              <mc:Fallback>
                <p:oleObj name="Equation" r:id="rId11" imgW="927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2133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>
            <a:extLst>
              <a:ext uri="{FF2B5EF4-FFF2-40B4-BE49-F238E27FC236}">
                <a16:creationId xmlns:a16="http://schemas.microsoft.com/office/drawing/2014/main" id="{5F3B55A0-3B19-4C38-BDE1-B1298A41D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43400"/>
          <a:ext cx="220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13" imgW="1002960" imgH="241200" progId="Equation.3">
                  <p:embed/>
                </p:oleObj>
              </mc:Choice>
              <mc:Fallback>
                <p:oleObj name="Equation" r:id="rId13" imgW="10029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220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EFF8BB04-48EE-479E-A0A6-28E128E19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1588" y="533400"/>
          <a:ext cx="1851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965160" imgH="215640" progId="Equation.3">
                  <p:embed/>
                </p:oleObj>
              </mc:Choice>
              <mc:Fallback>
                <p:oleObj name="Equation" r:id="rId3" imgW="9651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33400"/>
                        <a:ext cx="1851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3">
            <a:extLst>
              <a:ext uri="{FF2B5EF4-FFF2-40B4-BE49-F238E27FC236}">
                <a16:creationId xmlns:a16="http://schemas.microsoft.com/office/drawing/2014/main" id="{D3A497C4-4D37-4348-A2B2-41D74269A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74675"/>
            <a:ext cx="470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碰后两小球的运动方向彼此垂直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26635" name="Text Box 4">
            <a:extLst>
              <a:ext uri="{FF2B5EF4-FFF2-40B4-BE49-F238E27FC236}">
                <a16:creationId xmlns:a16="http://schemas.microsoft.com/office/drawing/2014/main" id="{6C42D035-E3EB-435D-8DE4-9B128F20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00138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证明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</a:p>
        </p:txBody>
      </p:sp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06C74403-7D04-4FED-80FF-1A48718CF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1066800"/>
          <a:ext cx="29924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066800"/>
                        <a:ext cx="29924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>
            <a:extLst>
              <a:ext uri="{FF2B5EF4-FFF2-40B4-BE49-F238E27FC236}">
                <a16:creationId xmlns:a16="http://schemas.microsoft.com/office/drawing/2014/main" id="{0646ED5A-C073-4CCE-84FA-15F299C10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08138"/>
          <a:ext cx="1771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7" imgW="774360" imgH="228600" progId="Equation.3">
                  <p:embed/>
                </p:oleObj>
              </mc:Choice>
              <mc:Fallback>
                <p:oleObj name="Equation" r:id="rId7" imgW="774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8138"/>
                        <a:ext cx="1771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7">
            <a:extLst>
              <a:ext uri="{FF2B5EF4-FFF2-40B4-BE49-F238E27FC236}">
                <a16:creationId xmlns:a16="http://schemas.microsoft.com/office/drawing/2014/main" id="{C3E8C70A-90C9-4A4D-ACAB-38E90410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19313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两边平方  </a:t>
            </a:r>
          </a:p>
        </p:txBody>
      </p:sp>
      <p:graphicFrame>
        <p:nvGraphicFramePr>
          <p:cNvPr id="26629" name="Object 8">
            <a:extLst>
              <a:ext uri="{FF2B5EF4-FFF2-40B4-BE49-F238E27FC236}">
                <a16:creationId xmlns:a16="http://schemas.microsoft.com/office/drawing/2014/main" id="{AB5EE92F-5B1E-47DB-ABAB-00ED6CE0A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057400"/>
          <a:ext cx="31067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9" imgW="1358640" imgH="253800" progId="Equation.3">
                  <p:embed/>
                </p:oleObj>
              </mc:Choice>
              <mc:Fallback>
                <p:oleObj name="Equation" r:id="rId9" imgW="13586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31067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9">
            <a:extLst>
              <a:ext uri="{FF2B5EF4-FFF2-40B4-BE49-F238E27FC236}">
                <a16:creationId xmlns:a16="http://schemas.microsoft.com/office/drawing/2014/main" id="{4E895D7A-465A-4790-855A-FB602FEB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1193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26638" name="Text Box 10">
            <a:extLst>
              <a:ext uri="{FF2B5EF4-FFF2-40B4-BE49-F238E27FC236}">
                <a16:creationId xmlns:a16="http://schemas.microsoft.com/office/drawing/2014/main" id="{F17D6625-7948-4B9B-BD9F-5DE63FA7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弹性碰撞，动能守恒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有   </a:t>
            </a:r>
          </a:p>
        </p:txBody>
      </p:sp>
      <p:graphicFrame>
        <p:nvGraphicFramePr>
          <p:cNvPr id="26630" name="Object 11">
            <a:extLst>
              <a:ext uri="{FF2B5EF4-FFF2-40B4-BE49-F238E27FC236}">
                <a16:creationId xmlns:a16="http://schemas.microsoft.com/office/drawing/2014/main" id="{7A3CCF06-F941-4956-A492-A997239C8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200400"/>
          <a:ext cx="3505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1" imgW="1549080" imgH="393480" progId="Equation.3">
                  <p:embed/>
                </p:oleObj>
              </mc:Choice>
              <mc:Fallback>
                <p:oleObj name="Equation" r:id="rId11" imgW="15490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3505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2">
            <a:extLst>
              <a:ext uri="{FF2B5EF4-FFF2-40B4-BE49-F238E27FC236}">
                <a16:creationId xmlns:a16="http://schemas.microsoft.com/office/drawing/2014/main" id="{7B7FFADF-2E06-4F1E-A171-621B8724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059238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得  </a:t>
            </a:r>
          </a:p>
        </p:txBody>
      </p:sp>
      <p:graphicFrame>
        <p:nvGraphicFramePr>
          <p:cNvPr id="26631" name="Object 13">
            <a:extLst>
              <a:ext uri="{FF2B5EF4-FFF2-40B4-BE49-F238E27FC236}">
                <a16:creationId xmlns:a16="http://schemas.microsoft.com/office/drawing/2014/main" id="{75B961A6-7F84-4531-91D7-EE38979C7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4038600"/>
          <a:ext cx="17256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3" imgW="799920" imgH="253800" progId="Equation.3">
                  <p:embed/>
                </p:oleObj>
              </mc:Choice>
              <mc:Fallback>
                <p:oleObj name="Equation" r:id="rId13" imgW="79992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038600"/>
                        <a:ext cx="17256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4">
            <a:extLst>
              <a:ext uri="{FF2B5EF4-FFF2-40B4-BE49-F238E27FC236}">
                <a16:creationId xmlns:a16="http://schemas.microsoft.com/office/drawing/2014/main" id="{39B7B822-B465-4A2D-A961-2671A8A8B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386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6641" name="Text Box 15">
            <a:extLst>
              <a:ext uri="{FF2B5EF4-FFF2-40B4-BE49-F238E27FC236}">
                <a16:creationId xmlns:a16="http://schemas.microsoft.com/office/drawing/2014/main" id="{8007576D-49F9-406D-9F7B-16B0E4D6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46482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式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对比得  </a:t>
            </a:r>
          </a:p>
        </p:txBody>
      </p:sp>
      <p:graphicFrame>
        <p:nvGraphicFramePr>
          <p:cNvPr id="26632" name="Object 16">
            <a:extLst>
              <a:ext uri="{FF2B5EF4-FFF2-40B4-BE49-F238E27FC236}">
                <a16:creationId xmlns:a16="http://schemas.microsoft.com/office/drawing/2014/main" id="{889ED194-E1E1-4788-B6D0-7B9070ACD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648200"/>
          <a:ext cx="1597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5" imgW="698400" imgH="215640" progId="Equation.3">
                  <p:embed/>
                </p:oleObj>
              </mc:Choice>
              <mc:Fallback>
                <p:oleObj name="Equation" r:id="rId15" imgW="69840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15970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7">
            <a:extLst>
              <a:ext uri="{FF2B5EF4-FFF2-40B4-BE49-F238E27FC236}">
                <a16:creationId xmlns:a16="http://schemas.microsoft.com/office/drawing/2014/main" id="{55874689-8333-4167-AB8D-310CACED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22875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即   </a:t>
            </a:r>
          </a:p>
        </p:txBody>
      </p:sp>
      <p:graphicFrame>
        <p:nvGraphicFramePr>
          <p:cNvPr id="26633" name="Object 18">
            <a:extLst>
              <a:ext uri="{FF2B5EF4-FFF2-40B4-BE49-F238E27FC236}">
                <a16:creationId xmlns:a16="http://schemas.microsoft.com/office/drawing/2014/main" id="{25C94CDF-A3D9-4FFF-A47B-4AC3CBF95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8263" y="5181600"/>
          <a:ext cx="10747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7" imgW="469800" imgH="215640" progId="Equation.3">
                  <p:embed/>
                </p:oleObj>
              </mc:Choice>
              <mc:Fallback>
                <p:oleObj name="Equation" r:id="rId17" imgW="46980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5181600"/>
                        <a:ext cx="10747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Rectangle 19">
            <a:extLst>
              <a:ext uri="{FF2B5EF4-FFF2-40B4-BE49-F238E27FC236}">
                <a16:creationId xmlns:a16="http://schemas.microsoft.com/office/drawing/2014/main" id="{52567840-7134-451C-AF21-FD4CF568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35638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可见，碰撞后两个质子将成直角地离开。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650B2F21-7305-45A8-A930-767670147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52276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§4.8 </a:t>
            </a:r>
            <a:r>
              <a:rPr lang="zh-CN" altLang="en-US" sz="3600"/>
              <a:t>质心参考系的运用  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3600"/>
              <a:t>             </a:t>
            </a:r>
            <a:r>
              <a:rPr lang="en-US" altLang="zh-CN" sz="3600"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600"/>
              <a:t>粒子的对撞  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502D11B3-F30C-4704-B7D2-5C13C2383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22563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§4.8 1.</a:t>
            </a:r>
            <a:r>
              <a:rPr lang="zh-CN" altLang="en-US" sz="2800">
                <a:ea typeface="黑体" panose="02010609060101010101" pitchFamily="49" charset="-122"/>
              </a:rPr>
              <a:t>克尼希定理 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96E5AE32-DE5B-4EE3-AC96-32EDCD32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413125"/>
            <a:ext cx="357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§4.8 2.</a:t>
            </a:r>
            <a:r>
              <a:rPr lang="zh-CN" altLang="en-US" sz="2800">
                <a:ea typeface="黑体" panose="02010609060101010101" pitchFamily="49" charset="-122"/>
              </a:rPr>
              <a:t>两体碰撞问题 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EBB11B79-9826-4EEF-9F71-A9E5E74A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103688"/>
            <a:ext cx="393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§4.8 3. </a:t>
            </a:r>
            <a:r>
              <a:rPr lang="zh-CN" altLang="en-US" sz="2800">
                <a:ea typeface="黑体" panose="02010609060101010101" pitchFamily="49" charset="-122"/>
              </a:rPr>
              <a:t>相对动能的应用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2">
            <a:extLst>
              <a:ext uri="{FF2B5EF4-FFF2-40B4-BE49-F238E27FC236}">
                <a16:creationId xmlns:a16="http://schemas.microsoft.com/office/drawing/2014/main" id="{AAC703CE-9A61-44FD-A597-4BD8E6AD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2190750"/>
            <a:ext cx="701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质心坐标系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以质心为原点，坐标轴总与基本参考系平行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7654" name="Text Box 3">
            <a:extLst>
              <a:ext uri="{FF2B5EF4-FFF2-40B4-BE49-F238E27FC236}">
                <a16:creationId xmlns:a16="http://schemas.microsoft.com/office/drawing/2014/main" id="{38D6552C-9FFC-4334-AAED-30C964C2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7688"/>
            <a:ext cx="473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质点系相对于质心系的动量   </a:t>
            </a:r>
          </a:p>
        </p:txBody>
      </p:sp>
      <p:sp>
        <p:nvSpPr>
          <p:cNvPr id="27655" name="Text Box 4">
            <a:extLst>
              <a:ext uri="{FF2B5EF4-FFF2-40B4-BE49-F238E27FC236}">
                <a16:creationId xmlns:a16="http://schemas.microsoft.com/office/drawing/2014/main" id="{7C70F061-9D9C-4872-8C95-AC2872F8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173413"/>
            <a:ext cx="5943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质点系相对质心坐标系的动量</a:t>
            </a:r>
          </a:p>
        </p:txBody>
      </p:sp>
      <p:graphicFrame>
        <p:nvGraphicFramePr>
          <p:cNvPr id="231429" name="Object 5">
            <a:extLst>
              <a:ext uri="{FF2B5EF4-FFF2-40B4-BE49-F238E27FC236}">
                <a16:creationId xmlns:a16="http://schemas.microsoft.com/office/drawing/2014/main" id="{6A1E9C35-2311-44D1-8BA7-21F86F59F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3608388"/>
          <a:ext cx="40719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1815840" imgH="634680" progId="Equation.DSMT4">
                  <p:embed/>
                </p:oleObj>
              </mc:Choice>
              <mc:Fallback>
                <p:oleObj name="Equation" r:id="rId3" imgW="181584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608388"/>
                        <a:ext cx="407193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6">
            <a:extLst>
              <a:ext uri="{FF2B5EF4-FFF2-40B4-BE49-F238E27FC236}">
                <a16:creationId xmlns:a16="http://schemas.microsoft.com/office/drawing/2014/main" id="{76741B32-6CE1-4ABB-A3C2-4B65F7D8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759325"/>
            <a:ext cx="449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（质心系中质心位置矢量）</a:t>
            </a:r>
          </a:p>
        </p:txBody>
      </p:sp>
      <p:graphicFrame>
        <p:nvGraphicFramePr>
          <p:cNvPr id="231431" name="Object 7">
            <a:extLst>
              <a:ext uri="{FF2B5EF4-FFF2-40B4-BE49-F238E27FC236}">
                <a16:creationId xmlns:a16="http://schemas.microsoft.com/office/drawing/2014/main" id="{F1B055E3-16CD-400D-8D84-D82961B79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4649788"/>
          <a:ext cx="1752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787320" imgH="431640" progId="Equation.3">
                  <p:embed/>
                </p:oleObj>
              </mc:Choice>
              <mc:Fallback>
                <p:oleObj name="Equation" r:id="rId5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649788"/>
                        <a:ext cx="1752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>
            <a:extLst>
              <a:ext uri="{FF2B5EF4-FFF2-40B4-BE49-F238E27FC236}">
                <a16:creationId xmlns:a16="http://schemas.microsoft.com/office/drawing/2014/main" id="{BE27E0A0-DA53-475A-ABCE-D561BDD9D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0" y="5402263"/>
          <a:ext cx="1193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7" imgW="545760" imgH="253800" progId="Equation.3">
                  <p:embed/>
                </p:oleObj>
              </mc:Choice>
              <mc:Fallback>
                <p:oleObj name="Equation" r:id="rId7" imgW="5457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402263"/>
                        <a:ext cx="1193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>
            <a:extLst>
              <a:ext uri="{FF2B5EF4-FFF2-40B4-BE49-F238E27FC236}">
                <a16:creationId xmlns:a16="http://schemas.microsoft.com/office/drawing/2014/main" id="{55B4B3C9-92FD-4CE2-A131-90FE67F4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5935663"/>
            <a:ext cx="7391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即质点系相对质心坐标系的动量总为零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0460E3E7-6726-4494-80B4-991599A6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816475"/>
            <a:ext cx="642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而  </a:t>
            </a:r>
          </a:p>
        </p:txBody>
      </p:sp>
      <p:sp>
        <p:nvSpPr>
          <p:cNvPr id="27659" name="矩形 10">
            <a:extLst>
              <a:ext uri="{FF2B5EF4-FFF2-40B4-BE49-F238E27FC236}">
                <a16:creationId xmlns:a16="http://schemas.microsoft.com/office/drawing/2014/main" id="{9366E8F7-69E4-43CB-A642-7434BCB5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301750"/>
            <a:ext cx="428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质点系的动量等于质心的动量</a:t>
            </a:r>
            <a:endParaRPr lang="zh-CN" altLang="en-US"/>
          </a:p>
        </p:txBody>
      </p:sp>
      <p:pic>
        <p:nvPicPr>
          <p:cNvPr id="27660" name="Picture 11">
            <a:extLst>
              <a:ext uri="{FF2B5EF4-FFF2-40B4-BE49-F238E27FC236}">
                <a16:creationId xmlns:a16="http://schemas.microsoft.com/office/drawing/2014/main" id="{F1B8FDC2-7F10-424A-A190-8450B165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331913"/>
            <a:ext cx="30114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2">
            <a:extLst>
              <a:ext uri="{FF2B5EF4-FFF2-40B4-BE49-F238E27FC236}">
                <a16:creationId xmlns:a16="http://schemas.microsoft.com/office/drawing/2014/main" id="{D6497784-BC07-4AC1-B94E-672BCF796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5925"/>
            <a:ext cx="76358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§4.8 </a:t>
            </a:r>
            <a:r>
              <a:rPr lang="zh-CN" altLang="en-US" sz="3600"/>
              <a:t>质心参考系的运用</a:t>
            </a:r>
            <a:r>
              <a:rPr lang="en-US" altLang="zh-CN" sz="3600"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600"/>
              <a:t>粒子的对撞  </a:t>
            </a: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9ED3C204-C210-4DAC-99A3-C04DDA92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67000"/>
            <a:ext cx="43640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质点系相对基本参考系总动能     </a:t>
            </a:r>
          </a:p>
        </p:txBody>
      </p:sp>
      <p:sp>
        <p:nvSpPr>
          <p:cNvPr id="28680" name="Rectangle 4">
            <a:extLst>
              <a:ext uri="{FF2B5EF4-FFF2-40B4-BE49-F238E27FC236}">
                <a16:creationId xmlns:a16="http://schemas.microsoft.com/office/drawing/2014/main" id="{BF3AC7C1-C13C-4A4E-864C-537EC796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76400"/>
            <a:ext cx="5867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质心系中第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个质点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i="1" baseline="-2500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相对基本参考系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i="1" baseline="-25000">
                <a:solidFill>
                  <a:srgbClr val="000000"/>
                </a:solidFill>
                <a:ea typeface="宋体" panose="02010600030101010101" pitchFamily="2" charset="-122"/>
              </a:rPr>
              <a:t>i  </a:t>
            </a:r>
            <a:endParaRPr lang="en-US" altLang="zh-CN" i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相对质心系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´</a:t>
            </a:r>
            <a:r>
              <a:rPr lang="en-US" altLang="zh-CN" i="1" baseline="-2500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4" name="Object 5">
            <a:extLst>
              <a:ext uri="{FF2B5EF4-FFF2-40B4-BE49-F238E27FC236}">
                <a16:creationId xmlns:a16="http://schemas.microsoft.com/office/drawing/2014/main" id="{9E86832D-C6E9-45DE-891C-C50A79FAC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67063"/>
          <a:ext cx="19653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1066680" imgH="431640" progId="Equation.3">
                  <p:embed/>
                </p:oleObj>
              </mc:Choice>
              <mc:Fallback>
                <p:oleObj name="Equation" r:id="rId3" imgW="1066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67063"/>
                        <a:ext cx="19653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6">
            <a:extLst>
              <a:ext uri="{FF2B5EF4-FFF2-40B4-BE49-F238E27FC236}">
                <a16:creationId xmlns:a16="http://schemas.microsoft.com/office/drawing/2014/main" id="{216567BE-49D5-4794-8258-4B907CD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3852863"/>
            <a:ext cx="20113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设质心速度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c   </a:t>
            </a:r>
            <a:r>
              <a:rPr lang="en-US" altLang="zh-CN" i="1" baseline="-250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5" name="Object 7">
            <a:extLst>
              <a:ext uri="{FF2B5EF4-FFF2-40B4-BE49-F238E27FC236}">
                <a16:creationId xmlns:a16="http://schemas.microsoft.com/office/drawing/2014/main" id="{791AFDA5-B4A2-47D6-A5E3-8B6E27B32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3962400"/>
          <a:ext cx="18192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962400"/>
                        <a:ext cx="18192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8">
            <a:extLst>
              <a:ext uri="{FF2B5EF4-FFF2-40B4-BE49-F238E27FC236}">
                <a16:creationId xmlns:a16="http://schemas.microsoft.com/office/drawing/2014/main" id="{18B99176-08BC-49B3-A570-6E180B5C8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0" y="4419600"/>
          <a:ext cx="28924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7" imgW="1434960" imgH="431640" progId="Equation.3">
                  <p:embed/>
                </p:oleObj>
              </mc:Choice>
              <mc:Fallback>
                <p:oleObj name="Equation" r:id="rId7" imgW="14349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419600"/>
                        <a:ext cx="28924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9">
            <a:extLst>
              <a:ext uri="{FF2B5EF4-FFF2-40B4-BE49-F238E27FC236}">
                <a16:creationId xmlns:a16="http://schemas.microsoft.com/office/drawing/2014/main" id="{15BFE495-E079-4F15-8C33-2B02593BE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5197475"/>
          <a:ext cx="38068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9" imgW="1828800" imgH="431640" progId="Equation.3">
                  <p:embed/>
                </p:oleObj>
              </mc:Choice>
              <mc:Fallback>
                <p:oleObj name="Equation" r:id="rId9" imgW="18288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5197475"/>
                        <a:ext cx="38068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>
            <a:extLst>
              <a:ext uri="{FF2B5EF4-FFF2-40B4-BE49-F238E27FC236}">
                <a16:creationId xmlns:a16="http://schemas.microsoft.com/office/drawing/2014/main" id="{BF1365F4-862B-49CD-823E-BB6B1A1C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1196975"/>
            <a:ext cx="321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§4.8 1.</a:t>
            </a:r>
            <a:r>
              <a:rPr lang="zh-CN" altLang="en-US" sz="2800">
                <a:ea typeface="黑体" panose="02010609060101010101" pitchFamily="49" charset="-122"/>
              </a:rPr>
              <a:t>克尼希定理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7A65D1C4-B27F-40FC-994F-B522D48EF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617538"/>
          <a:ext cx="50974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2400120" imgH="419040" progId="Equation.DSMT4">
                  <p:embed/>
                </p:oleObj>
              </mc:Choice>
              <mc:Fallback>
                <p:oleObj name="Equation" r:id="rId3" imgW="24001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617538"/>
                        <a:ext cx="50974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3">
            <a:extLst>
              <a:ext uri="{FF2B5EF4-FFF2-40B4-BE49-F238E27FC236}">
                <a16:creationId xmlns:a16="http://schemas.microsoft.com/office/drawing/2014/main" id="{33DFE031-09FB-4A2F-98A5-9CAF36DAB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25900"/>
            <a:ext cx="670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柯尼希定理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质点系相对于某基本参考系的动能等于质心动能和相对动能之和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9601A58E-629B-40B0-BF82-8290F6EC0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376488"/>
          <a:ext cx="41703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1612800" imgH="393480" progId="Equation.3">
                  <p:embed/>
                </p:oleObj>
              </mc:Choice>
              <mc:Fallback>
                <p:oleObj name="Equation" r:id="rId5" imgW="1612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76488"/>
                        <a:ext cx="417036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5">
            <a:extLst>
              <a:ext uri="{FF2B5EF4-FFF2-40B4-BE49-F238E27FC236}">
                <a16:creationId xmlns:a16="http://schemas.microsoft.com/office/drawing/2014/main" id="{24DB1FFF-5884-4FF2-80BE-6D2596F4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2413000"/>
            <a:ext cx="1198562" cy="863600"/>
          </a:xfrm>
          <a:prstGeom prst="wedgeRoundRectCallout">
            <a:avLst>
              <a:gd name="adj1" fmla="val 26954"/>
              <a:gd name="adj2" fmla="val 72241"/>
              <a:gd name="adj3" fmla="val 16667"/>
            </a:avLst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"/>
              </a:spcBef>
            </a:pPr>
            <a:endParaRPr lang="zh-CN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484ACB4D-8A25-4BC2-AB6A-ACD74E54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05200"/>
            <a:ext cx="1905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质心动能</a:t>
            </a:r>
          </a:p>
        </p:txBody>
      </p:sp>
      <p:sp>
        <p:nvSpPr>
          <p:cNvPr id="29704" name="AutoShape 7">
            <a:extLst>
              <a:ext uri="{FF2B5EF4-FFF2-40B4-BE49-F238E27FC236}">
                <a16:creationId xmlns:a16="http://schemas.microsoft.com/office/drawing/2014/main" id="{46996679-8E45-4FF5-92E9-7A269385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62200"/>
            <a:ext cx="1752600" cy="914400"/>
          </a:xfrm>
          <a:prstGeom prst="wedgeRoundRectCallout">
            <a:avLst>
              <a:gd name="adj1" fmla="val 27991"/>
              <a:gd name="adj2" fmla="val 76218"/>
              <a:gd name="adj3" fmla="val 16667"/>
            </a:avLst>
          </a:prstGeom>
          <a:noFill/>
          <a:ln w="222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"/>
              </a:spcBef>
            </a:pPr>
            <a:endParaRPr lang="zh-CN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id="{90BC154D-5955-4CB8-8F60-3A28A26FC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35052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质点系相对质心动能</a:t>
            </a:r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9A14A1E9-8A58-4149-B609-5B72C1B8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227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质心系，则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9700" name="Object 10">
            <a:extLst>
              <a:ext uri="{FF2B5EF4-FFF2-40B4-BE49-F238E27FC236}">
                <a16:creationId xmlns:a16="http://schemas.microsoft.com/office/drawing/2014/main" id="{073E3263-42F8-4951-A794-3613D70D5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1616075"/>
          <a:ext cx="2128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7" imgW="774360" imgH="355320" progId="Equation.3">
                  <p:embed/>
                </p:oleObj>
              </mc:Choice>
              <mc:Fallback>
                <p:oleObj name="公式" r:id="rId7" imgW="77436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616075"/>
                        <a:ext cx="21288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>
            <a:extLst>
              <a:ext uri="{FF2B5EF4-FFF2-40B4-BE49-F238E27FC236}">
                <a16:creationId xmlns:a16="http://schemas.microsoft.com/office/drawing/2014/main" id="{C4888003-83A4-419F-A6C1-8AE68995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670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质点系的动量等于质心的动量，质点系的动能，在一般情况下并不等于质心的动能。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B65ED1E8-098F-4DD1-B336-31B91B055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7913" y="4119563"/>
          <a:ext cx="2482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3" imgW="1015920" imgH="215640" progId="Equation.3">
                  <p:embed/>
                </p:oleObj>
              </mc:Choice>
              <mc:Fallback>
                <p:oleObj name="公式" r:id="rId3" imgW="10159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119563"/>
                        <a:ext cx="24828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3">
            <a:extLst>
              <a:ext uri="{FF2B5EF4-FFF2-40B4-BE49-F238E27FC236}">
                <a16:creationId xmlns:a16="http://schemas.microsoft.com/office/drawing/2014/main" id="{836F2307-333F-4648-B45A-B4F95A101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研究两质点相对质系的动能   </a:t>
            </a:r>
          </a:p>
        </p:txBody>
      </p:sp>
      <p:sp>
        <p:nvSpPr>
          <p:cNvPr id="30728" name="Text Box 4">
            <a:extLst>
              <a:ext uri="{FF2B5EF4-FFF2-40B4-BE49-F238E27FC236}">
                <a16:creationId xmlns:a16="http://schemas.microsoft.com/office/drawing/2014/main" id="{93C15DAA-D58C-4753-8237-5F4AFE6A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93875"/>
            <a:ext cx="455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 i="1">
                <a:ea typeface="宋体" panose="02010600030101010101" pitchFamily="2" charset="-122"/>
              </a:rPr>
              <a:t>u</a:t>
            </a:r>
            <a:r>
              <a:rPr lang="zh-CN" altLang="en-US">
                <a:ea typeface="宋体" panose="02010600030101010101" pitchFamily="2" charset="-122"/>
              </a:rPr>
              <a:t>表示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相对于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的速度，即  </a:t>
            </a:r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C8C94C41-5A28-4D4E-84EC-7D41F0D33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344738"/>
          <a:ext cx="56388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5" imgW="2336760" imgH="228600" progId="Equation.3">
                  <p:embed/>
                </p:oleObj>
              </mc:Choice>
              <mc:Fallback>
                <p:oleObj name="Equation" r:id="rId5" imgW="2336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44738"/>
                        <a:ext cx="56388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6">
            <a:extLst>
              <a:ext uri="{FF2B5EF4-FFF2-40B4-BE49-F238E27FC236}">
                <a16:creationId xmlns:a16="http://schemas.microsoft.com/office/drawing/2014/main" id="{1855E664-6691-4B28-ADF5-0D2885A9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013075"/>
            <a:ext cx="136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乘以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30724" name="Object 7">
            <a:extLst>
              <a:ext uri="{FF2B5EF4-FFF2-40B4-BE49-F238E27FC236}">
                <a16:creationId xmlns:a16="http://schemas.microsoft.com/office/drawing/2014/main" id="{AE269125-A581-4B1C-BFE7-93D2709A5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1550" y="3352800"/>
          <a:ext cx="2736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7" imgW="1193760" imgH="215640" progId="Equation.3">
                  <p:embed/>
                </p:oleObj>
              </mc:Choice>
              <mc:Fallback>
                <p:oleObj name="Equation" r:id="rId7" imgW="11937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352800"/>
                        <a:ext cx="2736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8">
            <a:extLst>
              <a:ext uri="{FF2B5EF4-FFF2-40B4-BE49-F238E27FC236}">
                <a16:creationId xmlns:a16="http://schemas.microsoft.com/office/drawing/2014/main" id="{3B2FD7CB-421F-42C6-AF6E-F079A0DBB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0683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质心系有  </a:t>
            </a:r>
          </a:p>
        </p:txBody>
      </p:sp>
      <p:graphicFrame>
        <p:nvGraphicFramePr>
          <p:cNvPr id="30725" name="Object 9">
            <a:extLst>
              <a:ext uri="{FF2B5EF4-FFF2-40B4-BE49-F238E27FC236}">
                <a16:creationId xmlns:a16="http://schemas.microsoft.com/office/drawing/2014/main" id="{F85DEFDD-76F9-4589-A97B-367794718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75" y="4876800"/>
          <a:ext cx="2308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9" imgW="977760" imgH="431640" progId="Equation.3">
                  <p:embed/>
                </p:oleObj>
              </mc:Choice>
              <mc:Fallback>
                <p:oleObj name="Equation" r:id="rId9" imgW="9777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876800"/>
                        <a:ext cx="23082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">
            <a:extLst>
              <a:ext uri="{FF2B5EF4-FFF2-40B4-BE49-F238E27FC236}">
                <a16:creationId xmlns:a16="http://schemas.microsoft.com/office/drawing/2014/main" id="{91954A86-3457-40EA-87E6-3A0AA23CD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9663" y="4876800"/>
          <a:ext cx="20685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1" imgW="876240" imgH="431640" progId="Equation.3">
                  <p:embed/>
                </p:oleObj>
              </mc:Choice>
              <mc:Fallback>
                <p:oleObj name="Equation" r:id="rId11" imgW="8762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876800"/>
                        <a:ext cx="20685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>
            <a:extLst>
              <a:ext uri="{FF2B5EF4-FFF2-40B4-BE49-F238E27FC236}">
                <a16:creationId xmlns:a16="http://schemas.microsoft.com/office/drawing/2014/main" id="{5B044BCA-488D-4A31-96E7-92A51AB7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9275"/>
            <a:ext cx="3573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§4.8 2.</a:t>
            </a:r>
            <a:r>
              <a:rPr lang="zh-CN" altLang="en-US" sz="2800">
                <a:ea typeface="黑体" panose="02010609060101010101" pitchFamily="49" charset="-122"/>
              </a:rPr>
              <a:t>两体碰撞问题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2">
            <a:extLst>
              <a:ext uri="{FF2B5EF4-FFF2-40B4-BE49-F238E27FC236}">
                <a16:creationId xmlns:a16="http://schemas.microsoft.com/office/drawing/2014/main" id="{5DC1DFF1-5660-45B4-BE6C-6B62EBAA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70643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相对动能  </a:t>
            </a:r>
          </a:p>
        </p:txBody>
      </p:sp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4ECC0B44-EDB4-4AFC-B6D1-3E5F875AB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143000"/>
          <a:ext cx="36449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1409400" imgH="393480" progId="Equation.3">
                  <p:embed/>
                </p:oleObj>
              </mc:Choice>
              <mc:Fallback>
                <p:oleObj name="Equation" r:id="rId3" imgW="1409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36449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3CC4DFB2-66D3-48A4-BC64-7274CBFE5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28838"/>
          <a:ext cx="27432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5" imgW="1104840" imgH="215640" progId="Equation.3">
                  <p:embed/>
                </p:oleObj>
              </mc:Choice>
              <mc:Fallback>
                <p:oleObj name="Equation" r:id="rId5" imgW="11048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28838"/>
                        <a:ext cx="27432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id="{E275D0BD-5843-4E07-B991-05F265EBC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14600"/>
          <a:ext cx="2035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7" imgW="787320" imgH="393480" progId="Equation.3">
                  <p:embed/>
                </p:oleObj>
              </mc:Choice>
              <mc:Fallback>
                <p:oleObj name="Equation" r:id="rId7" imgW="787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2035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>
            <a:extLst>
              <a:ext uri="{FF2B5EF4-FFF2-40B4-BE49-F238E27FC236}">
                <a16:creationId xmlns:a16="http://schemas.microsoft.com/office/drawing/2014/main" id="{8211D17C-25AC-400D-8A15-50DA864CF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505200"/>
          <a:ext cx="1828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9" imgW="850680" imgH="431640" progId="Equation.3">
                  <p:embed/>
                </p:oleObj>
              </mc:Choice>
              <mc:Fallback>
                <p:oleObj name="Equation" r:id="rId9" imgW="850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05200"/>
                        <a:ext cx="18288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>
            <a:extLst>
              <a:ext uri="{FF2B5EF4-FFF2-40B4-BE49-F238E27FC236}">
                <a16:creationId xmlns:a16="http://schemas.microsoft.com/office/drawing/2014/main" id="{965CCFFF-BA80-4065-ACA9-010427CCB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72000"/>
          <a:ext cx="34147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11" imgW="1320480" imgH="393480" progId="Equation.3">
                  <p:embed/>
                </p:oleObj>
              </mc:Choice>
              <mc:Fallback>
                <p:oleObj name="Equation" r:id="rId11" imgW="1320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34147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97A4229-C470-46BE-9843-BCEFAFF5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92325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zh-CN" altLang="en-US">
                <a:ea typeface="宋体" panose="02010600030101010101" pitchFamily="2" charset="-122"/>
              </a:rPr>
              <a:t>在粒子的相互作用过程中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真正有用的能量是相对动能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70F1F6CA-E27E-4510-A551-A96D0542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若不计外力，质心速度不变，质心动能也不变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非弹性碰撞损失的动能将由相对动能付出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911CE0B7-8C4F-41B3-8E84-BCC19015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69342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zh-CN" altLang="en-US">
                <a:ea typeface="宋体" panose="02010600030101010101" pitchFamily="2" charset="-122"/>
              </a:rPr>
              <a:t>如：在高能物理研究微观粒子的结构和相互作用及反应机制时，利用粒子碰撞是颇具优越性的一种模式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EBE02561-9A64-463E-BF37-D112FC47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6250"/>
            <a:ext cx="393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§4.8 3. </a:t>
            </a:r>
            <a:r>
              <a:rPr lang="zh-CN" altLang="en-US" sz="2800">
                <a:ea typeface="黑体" panose="02010609060101010101" pitchFamily="49" charset="-122"/>
              </a:rPr>
              <a:t>相对动能的应用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2">
            <a:extLst>
              <a:ext uri="{FF2B5EF4-FFF2-40B4-BE49-F238E27FC236}">
                <a16:creationId xmlns:a16="http://schemas.microsoft.com/office/drawing/2014/main" id="{48495197-4D85-4D93-BBC3-187B692AB537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700088"/>
            <a:ext cx="723900" cy="2320925"/>
            <a:chOff x="3672" y="441"/>
            <a:chExt cx="456" cy="1462"/>
          </a:xfrm>
        </p:grpSpPr>
        <p:grpSp>
          <p:nvGrpSpPr>
            <p:cNvPr id="4128" name="Group 3">
              <a:extLst>
                <a:ext uri="{FF2B5EF4-FFF2-40B4-BE49-F238E27FC236}">
                  <a16:creationId xmlns:a16="http://schemas.microsoft.com/office/drawing/2014/main" id="{9E9BEF5D-783A-4C28-A719-6ACA64A0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992"/>
              <a:ext cx="340" cy="288"/>
              <a:chOff x="3676" y="3229"/>
              <a:chExt cx="340" cy="288"/>
            </a:xfrm>
          </p:grpSpPr>
          <p:sp>
            <p:nvSpPr>
              <p:cNvPr id="192516" name="Rectangle 4">
                <a:extLst>
                  <a:ext uri="{FF2B5EF4-FFF2-40B4-BE49-F238E27FC236}">
                    <a16:creationId xmlns:a16="http://schemas.microsoft.com/office/drawing/2014/main" id="{6C48237D-D68E-4432-896F-8684371CE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299"/>
                <a:ext cx="336" cy="185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34" name="Text Box 5">
                <a:extLst>
                  <a:ext uri="{FF2B5EF4-FFF2-40B4-BE49-F238E27FC236}">
                    <a16:creationId xmlns:a16="http://schemas.microsoft.com/office/drawing/2014/main" id="{0D315FD5-8E55-4C0F-A50D-E52F0A7C4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" y="3229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m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</p:grpSp>
        <p:sp>
          <p:nvSpPr>
            <p:cNvPr id="4129" name="Line 6">
              <a:extLst>
                <a:ext uri="{FF2B5EF4-FFF2-40B4-BE49-F238E27FC236}">
                  <a16:creationId xmlns:a16="http://schemas.microsoft.com/office/drawing/2014/main" id="{5ED5BD16-F78E-4AD8-8A34-F3C8F100C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9" y="549"/>
              <a:ext cx="0" cy="5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7">
              <a:extLst>
                <a:ext uri="{FF2B5EF4-FFF2-40B4-BE49-F238E27FC236}">
                  <a16:creationId xmlns:a16="http://schemas.microsoft.com/office/drawing/2014/main" id="{FC5E60F3-5CEB-4CFB-8AFA-95614C598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9" y="762"/>
              <a:ext cx="1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8">
              <a:extLst>
                <a:ext uri="{FF2B5EF4-FFF2-40B4-BE49-F238E27FC236}">
                  <a16:creationId xmlns:a16="http://schemas.microsoft.com/office/drawing/2014/main" id="{C06CDA34-E1E5-440A-9D59-ADE44921E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1243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9">
              <a:extLst>
                <a:ext uri="{FF2B5EF4-FFF2-40B4-BE49-F238E27FC236}">
                  <a16:creationId xmlns:a16="http://schemas.microsoft.com/office/drawing/2014/main" id="{DE1F7256-ECFB-429E-BE52-3653190B5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1243"/>
              <a:ext cx="0" cy="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7" name="Object 10">
              <a:extLst>
                <a:ext uri="{FF2B5EF4-FFF2-40B4-BE49-F238E27FC236}">
                  <a16:creationId xmlns:a16="http://schemas.microsoft.com/office/drawing/2014/main" id="{2DC6ACE9-9173-4D61-813E-60057795CD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5" y="1638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3" imgW="215640" imgH="241200" progId="Equation.3">
                    <p:embed/>
                  </p:oleObj>
                </mc:Choice>
                <mc:Fallback>
                  <p:oleObj name="Equation" r:id="rId3" imgW="21564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1638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1">
              <a:extLst>
                <a:ext uri="{FF2B5EF4-FFF2-40B4-BE49-F238E27FC236}">
                  <a16:creationId xmlns:a16="http://schemas.microsoft.com/office/drawing/2014/main" id="{59F8119E-4C02-40B5-B847-2D12C0150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6" y="1306"/>
            <a:ext cx="23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5" imgW="164880" imgH="203040" progId="Equation.3">
                    <p:embed/>
                  </p:oleObj>
                </mc:Choice>
                <mc:Fallback>
                  <p:oleObj name="Equation" r:id="rId5" imgW="1648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306"/>
                          <a:ext cx="23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2">
              <a:extLst>
                <a:ext uri="{FF2B5EF4-FFF2-40B4-BE49-F238E27FC236}">
                  <a16:creationId xmlns:a16="http://schemas.microsoft.com/office/drawing/2014/main" id="{683E0E9F-2618-47B2-B1BF-87AF8AC79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8" y="441"/>
            <a:ext cx="28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Equation" r:id="rId7" imgW="203040" imgH="253800" progId="Equation.3">
                    <p:embed/>
                  </p:oleObj>
                </mc:Choice>
                <mc:Fallback>
                  <p:oleObj name="Equation" r:id="rId7" imgW="203040" imgH="25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441"/>
                          <a:ext cx="28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1" name="Group 13">
            <a:extLst>
              <a:ext uri="{FF2B5EF4-FFF2-40B4-BE49-F238E27FC236}">
                <a16:creationId xmlns:a16="http://schemas.microsoft.com/office/drawing/2014/main" id="{AC08DBF9-BFD6-4AE8-BA67-754F389C1BCF}"/>
              </a:ext>
            </a:extLst>
          </p:cNvPr>
          <p:cNvGrpSpPr>
            <a:grpSpLocks/>
          </p:cNvGrpSpPr>
          <p:nvPr/>
        </p:nvGrpSpPr>
        <p:grpSpPr bwMode="auto">
          <a:xfrm>
            <a:off x="6970713" y="609600"/>
            <a:ext cx="1033462" cy="2232025"/>
            <a:chOff x="4391" y="384"/>
            <a:chExt cx="651" cy="1406"/>
          </a:xfrm>
        </p:grpSpPr>
        <p:grpSp>
          <p:nvGrpSpPr>
            <p:cNvPr id="4122" name="Group 14">
              <a:extLst>
                <a:ext uri="{FF2B5EF4-FFF2-40B4-BE49-F238E27FC236}">
                  <a16:creationId xmlns:a16="http://schemas.microsoft.com/office/drawing/2014/main" id="{C152DA69-7AD8-4232-899B-A03E519DA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" y="969"/>
              <a:ext cx="329" cy="288"/>
              <a:chOff x="3664" y="1991"/>
              <a:chExt cx="329" cy="288"/>
            </a:xfrm>
          </p:grpSpPr>
          <p:sp>
            <p:nvSpPr>
              <p:cNvPr id="192527" name="Rectangle 15">
                <a:extLst>
                  <a:ext uri="{FF2B5EF4-FFF2-40B4-BE49-F238E27FC236}">
                    <a16:creationId xmlns:a16="http://schemas.microsoft.com/office/drawing/2014/main" id="{2162B46E-BC4B-4E22-9298-E9D184971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1" y="2050"/>
                <a:ext cx="240" cy="192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7" name="Text Box 16">
                <a:extLst>
                  <a:ext uri="{FF2B5EF4-FFF2-40B4-BE49-F238E27FC236}">
                    <a16:creationId xmlns:a16="http://schemas.microsoft.com/office/drawing/2014/main" id="{B95064B1-5BAA-42EF-8F37-CDEBC6B71C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4" y="1991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m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</p:grpSp>
        <p:sp>
          <p:nvSpPr>
            <p:cNvPr id="4123" name="Line 17">
              <a:extLst>
                <a:ext uri="{FF2B5EF4-FFF2-40B4-BE49-F238E27FC236}">
                  <a16:creationId xmlns:a16="http://schemas.microsoft.com/office/drawing/2014/main" id="{09BD5933-AC75-4E90-8EC9-CB1776A4F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1" y="526"/>
              <a:ext cx="0" cy="5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18">
              <a:extLst>
                <a:ext uri="{FF2B5EF4-FFF2-40B4-BE49-F238E27FC236}">
                  <a16:creationId xmlns:a16="http://schemas.microsoft.com/office/drawing/2014/main" id="{7045B167-22E5-42A4-A144-65EDA1518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2" y="1225"/>
              <a:ext cx="0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9">
              <a:extLst>
                <a:ext uri="{FF2B5EF4-FFF2-40B4-BE49-F238E27FC236}">
                  <a16:creationId xmlns:a16="http://schemas.microsoft.com/office/drawing/2014/main" id="{47F8BB1A-5A8B-4104-92C9-E7F28A07E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1" y="739"/>
              <a:ext cx="1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4" name="Object 20">
              <a:extLst>
                <a:ext uri="{FF2B5EF4-FFF2-40B4-BE49-F238E27FC236}">
                  <a16:creationId xmlns:a16="http://schemas.microsoft.com/office/drawing/2014/main" id="{62805276-2B7A-4346-97D6-63E5DEA33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2" y="1525"/>
            <a:ext cx="25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525"/>
                          <a:ext cx="25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21">
              <a:extLst>
                <a:ext uri="{FF2B5EF4-FFF2-40B4-BE49-F238E27FC236}">
                  <a16:creationId xmlns:a16="http://schemas.microsoft.com/office/drawing/2014/main" id="{D2442A41-4EF1-47D0-880F-DC4CFE9B27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4" y="384"/>
            <a:ext cx="26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11" imgW="190440" imgH="253800" progId="Equation.3">
                    <p:embed/>
                  </p:oleObj>
                </mc:Choice>
                <mc:Fallback>
                  <p:oleObj name="Equation" r:id="rId11" imgW="190440" imgH="253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384"/>
                          <a:ext cx="26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22">
              <a:extLst>
                <a:ext uri="{FF2B5EF4-FFF2-40B4-BE49-F238E27FC236}">
                  <a16:creationId xmlns:a16="http://schemas.microsoft.com/office/drawing/2014/main" id="{5E50F29A-5A64-4A36-AF86-E8ACEEA25E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1" y="649"/>
            <a:ext cx="32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Equation" r:id="rId13" imgW="228600" imgH="253800" progId="Equation.3">
                    <p:embed/>
                  </p:oleObj>
                </mc:Choice>
                <mc:Fallback>
                  <p:oleObj name="Equation" r:id="rId13" imgW="228600" imgH="253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649"/>
                          <a:ext cx="32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2" name="Text Box 23">
            <a:extLst>
              <a:ext uri="{FF2B5EF4-FFF2-40B4-BE49-F238E27FC236}">
                <a16:creationId xmlns:a16="http://schemas.microsoft.com/office/drawing/2014/main" id="{B27652E3-4E63-4302-95AC-F39793DB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609600"/>
            <a:ext cx="2836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ea typeface="宋体" panose="02010600030101010101" pitchFamily="2" charset="-122"/>
              </a:rPr>
              <a:t>受力分析如图  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13" name="Text Box 24">
            <a:extLst>
              <a:ext uri="{FF2B5EF4-FFF2-40B4-BE49-F238E27FC236}">
                <a16:creationId xmlns:a16="http://schemas.microsoft.com/office/drawing/2014/main" id="{12C5273B-27CA-45FA-BD17-9B696805A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143000"/>
            <a:ext cx="357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刚能被提起的条件为   </a:t>
            </a:r>
          </a:p>
        </p:txBody>
      </p:sp>
      <p:graphicFrame>
        <p:nvGraphicFramePr>
          <p:cNvPr id="4098" name="Object 25">
            <a:extLst>
              <a:ext uri="{FF2B5EF4-FFF2-40B4-BE49-F238E27FC236}">
                <a16:creationId xmlns:a16="http://schemas.microsoft.com/office/drawing/2014/main" id="{15230198-D091-48EE-9816-0E6F1D428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15" imgW="761760" imgH="253800" progId="Equation.3">
                  <p:embed/>
                </p:oleObj>
              </mc:Choice>
              <mc:Fallback>
                <p:oleObj name="Equation" r:id="rId15" imgW="76176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6">
            <a:extLst>
              <a:ext uri="{FF2B5EF4-FFF2-40B4-BE49-F238E27FC236}">
                <a16:creationId xmlns:a16="http://schemas.microsoft.com/office/drawing/2014/main" id="{041DA1CF-54A9-44D1-B431-856D37138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286000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即   </a:t>
            </a:r>
          </a:p>
        </p:txBody>
      </p:sp>
      <p:graphicFrame>
        <p:nvGraphicFramePr>
          <p:cNvPr id="4099" name="Object 27">
            <a:extLst>
              <a:ext uri="{FF2B5EF4-FFF2-40B4-BE49-F238E27FC236}">
                <a16:creationId xmlns:a16="http://schemas.microsoft.com/office/drawing/2014/main" id="{803C774F-CEFE-4754-9552-3C4B03CB8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33613"/>
          <a:ext cx="24193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7" imgW="901440" imgH="228600" progId="Equation.3">
                  <p:embed/>
                </p:oleObj>
              </mc:Choice>
              <mc:Fallback>
                <p:oleObj name="Equation" r:id="rId17" imgW="90144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33613"/>
                        <a:ext cx="24193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Text Box 28">
            <a:extLst>
              <a:ext uri="{FF2B5EF4-FFF2-40B4-BE49-F238E27FC236}">
                <a16:creationId xmlns:a16="http://schemas.microsoft.com/office/drawing/2014/main" id="{5BA0E115-3D84-4700-BDD6-BA0683D0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116" name="Text Box 29">
            <a:extLst>
              <a:ext uri="{FF2B5EF4-FFF2-40B4-BE49-F238E27FC236}">
                <a16:creationId xmlns:a16="http://schemas.microsoft.com/office/drawing/2014/main" id="{7910C0E2-17DC-4EE0-AB08-404638DF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936875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平衡时   </a:t>
            </a:r>
          </a:p>
        </p:txBody>
      </p:sp>
      <p:graphicFrame>
        <p:nvGraphicFramePr>
          <p:cNvPr id="4100" name="Object 30">
            <a:extLst>
              <a:ext uri="{FF2B5EF4-FFF2-40B4-BE49-F238E27FC236}">
                <a16:creationId xmlns:a16="http://schemas.microsoft.com/office/drawing/2014/main" id="{7F89175F-B404-4E6C-891C-7A436BDFA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895600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9" imgW="1015920" imgH="253800" progId="Equation.3">
                  <p:embed/>
                </p:oleObj>
              </mc:Choice>
              <mc:Fallback>
                <p:oleObj name="Equation" r:id="rId19" imgW="101592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Text Box 31">
            <a:extLst>
              <a:ext uri="{FF2B5EF4-FFF2-40B4-BE49-F238E27FC236}">
                <a16:creationId xmlns:a16="http://schemas.microsoft.com/office/drawing/2014/main" id="{24798EFC-01CC-4E84-8B4F-9B0C804B8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57588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即  </a:t>
            </a:r>
          </a:p>
        </p:txBody>
      </p:sp>
      <p:graphicFrame>
        <p:nvGraphicFramePr>
          <p:cNvPr id="4101" name="Object 32">
            <a:extLst>
              <a:ext uri="{FF2B5EF4-FFF2-40B4-BE49-F238E27FC236}">
                <a16:creationId xmlns:a16="http://schemas.microsoft.com/office/drawing/2014/main" id="{E3E98BE1-7AE8-4A36-9DF8-896D3F779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3522663"/>
          <a:ext cx="2997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21" imgW="1257120" imgH="215640" progId="Equation.3">
                  <p:embed/>
                </p:oleObj>
              </mc:Choice>
              <mc:Fallback>
                <p:oleObj name="Equation" r:id="rId21" imgW="125712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522663"/>
                        <a:ext cx="2997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33">
            <a:extLst>
              <a:ext uri="{FF2B5EF4-FFF2-40B4-BE49-F238E27FC236}">
                <a16:creationId xmlns:a16="http://schemas.microsoft.com/office/drawing/2014/main" id="{4633FD42-4404-424D-8A99-23266B10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05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119" name="Text Box 34">
            <a:extLst>
              <a:ext uri="{FF2B5EF4-FFF2-40B4-BE49-F238E27FC236}">
                <a16:creationId xmlns:a16="http://schemas.microsoft.com/office/drawing/2014/main" id="{5E0F0EF3-15DA-428E-88F7-8CFFCBCB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11638"/>
            <a:ext cx="631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将坐标原点视作弹性势能和重力势能的零点    </a:t>
            </a:r>
          </a:p>
        </p:txBody>
      </p:sp>
      <p:graphicFrame>
        <p:nvGraphicFramePr>
          <p:cNvPr id="4102" name="Object 35">
            <a:extLst>
              <a:ext uri="{FF2B5EF4-FFF2-40B4-BE49-F238E27FC236}">
                <a16:creationId xmlns:a16="http://schemas.microsoft.com/office/drawing/2014/main" id="{6BD34A57-A665-48F0-964B-359181C01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4648200"/>
          <a:ext cx="40338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23" imgW="1904760" imgH="393480" progId="Equation.3">
                  <p:embed/>
                </p:oleObj>
              </mc:Choice>
              <mc:Fallback>
                <p:oleObj name="公式" r:id="rId23" imgW="190476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4648200"/>
                        <a:ext cx="40338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36">
            <a:extLst>
              <a:ext uri="{FF2B5EF4-FFF2-40B4-BE49-F238E27FC236}">
                <a16:creationId xmlns:a16="http://schemas.microsoft.com/office/drawing/2014/main" id="{AEF260AC-E7AD-4BA7-B903-87E3D03A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</a:t>
            </a:r>
          </a:p>
        </p:txBody>
      </p:sp>
      <p:graphicFrame>
        <p:nvGraphicFramePr>
          <p:cNvPr id="4103" name="Object 37">
            <a:extLst>
              <a:ext uri="{FF2B5EF4-FFF2-40B4-BE49-F238E27FC236}">
                <a16:creationId xmlns:a16="http://schemas.microsoft.com/office/drawing/2014/main" id="{22C397D0-FEB3-4915-B991-61378B1BF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638800"/>
          <a:ext cx="19288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25" imgW="1041120" imgH="215640" progId="Equation.3">
                  <p:embed/>
                </p:oleObj>
              </mc:Choice>
              <mc:Fallback>
                <p:oleObj name="Equation" r:id="rId25" imgW="104112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38800"/>
                        <a:ext cx="19288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Text Box 38">
            <a:extLst>
              <a:ext uri="{FF2B5EF4-FFF2-40B4-BE49-F238E27FC236}">
                <a16:creationId xmlns:a16="http://schemas.microsoft.com/office/drawing/2014/main" id="{7410B41C-751D-4D39-84B1-30135E99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680075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联立求得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CFC7F064-8666-4550-B337-DC236FF60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533400"/>
            <a:ext cx="35067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§4.6 </a:t>
            </a:r>
            <a:r>
              <a:rPr lang="zh-CN" altLang="en-US" sz="3600"/>
              <a:t>对心碰撞   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A367A4DA-44B1-4824-8375-C7B0A77C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1600200"/>
            <a:ext cx="544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§4.6.1 </a:t>
            </a:r>
            <a:r>
              <a:rPr lang="zh-CN" altLang="en-US" sz="2800">
                <a:ea typeface="黑体" panose="02010609060101010101" pitchFamily="49" charset="-122"/>
              </a:rPr>
              <a:t>关于对心碰撞的基本公式  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C9C4F333-CD45-4FDA-B22D-A5C0FA53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2362200"/>
            <a:ext cx="669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§4.6.2 </a:t>
            </a:r>
            <a:r>
              <a:rPr lang="zh-CN" altLang="en-US" sz="2800">
                <a:ea typeface="黑体" panose="02010609060101010101" pitchFamily="49" charset="-122"/>
              </a:rPr>
              <a:t>完全弹性碰撞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查德威克发现中子   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33B3E170-5C96-45EA-B696-397514D06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312420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§4.6.3 </a:t>
            </a:r>
            <a:r>
              <a:rPr lang="zh-CN" altLang="en-US" sz="2800">
                <a:ea typeface="黑体" panose="02010609060101010101" pitchFamily="49" charset="-122"/>
              </a:rPr>
              <a:t>完全非弹性碰撞   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08B5033E-DE67-439A-AF59-44CFC2A62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388620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§4.6.3 </a:t>
            </a:r>
            <a:r>
              <a:rPr lang="zh-CN" altLang="en-US" sz="2800">
                <a:ea typeface="黑体" panose="02010609060101010101" pitchFamily="49" charset="-122"/>
              </a:rPr>
              <a:t>非完全弹性碰撞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52927AEA-590B-4590-932E-720A8BCBC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81000"/>
            <a:ext cx="33924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§4.6 </a:t>
            </a:r>
            <a:r>
              <a:rPr lang="zh-CN" altLang="en-US" sz="3600"/>
              <a:t>对心碰撞  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11BB6C8-FC2B-4C0D-A110-042B3335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272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碰撞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两个或两个以上物体相遇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相互接近</a:t>
            </a:r>
            <a:r>
              <a:rPr lang="en-US" altLang="zh-CN">
                <a:ea typeface="宋体" panose="02010600030101010101" pitchFamily="2" charset="-122"/>
              </a:rPr>
              <a:t>),</a:t>
            </a:r>
            <a:r>
              <a:rPr lang="zh-CN" altLang="en-US">
                <a:ea typeface="宋体" panose="02010600030101010101" pitchFamily="2" charset="-122"/>
              </a:rPr>
              <a:t>在极短的时间内发生较强的相互作用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D61A51D-82DB-492D-8727-C9FA33B7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94000"/>
            <a:ext cx="6858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zh-CN" altLang="en-US" baseline="-25000">
                <a:ea typeface="宋体" panose="02010600030101010101" pitchFamily="2" charset="-122"/>
              </a:rPr>
              <a:t>外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&lt;&lt;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zh-CN" altLang="en-US" baseline="-25000">
                <a:ea typeface="宋体" panose="02010600030101010101" pitchFamily="2" charset="-122"/>
              </a:rPr>
              <a:t>内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相碰撞物体可视为系统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可用动量守恒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0721715B-4ED4-4138-8588-5741C932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55700"/>
            <a:ext cx="13366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 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0969C97E-87E1-4916-9B22-03C6BBFD7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32188"/>
            <a:ext cx="68580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正碰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对心碰撞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碰前速度沿两球中心连线，碰后冲力及两球速度也沿这一直线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所以正碰的矢量问题简化为标量问题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841819E-430E-4CB0-BA24-70C5BDE9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658813"/>
            <a:ext cx="1885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种类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C20961C-BF1F-4FDF-87C3-D575A281C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接触碰撞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两个物体直接接触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接触前后没有相互作用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接触时相互作用极为强烈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接触时间极短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B09D6FEE-10EF-4518-B6BB-D9A22990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6781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非接触碰撞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两个物体没有直接接触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接触前、“中”、后均有相互作用如：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D4363330-CBA2-4F13-A18D-1CB13E6D1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3071813"/>
            <a:ext cx="2940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微观粒子间的散射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2">
            <a:extLst>
              <a:ext uri="{FF2B5EF4-FFF2-40B4-BE49-F238E27FC236}">
                <a16:creationId xmlns:a16="http://schemas.microsoft.com/office/drawing/2014/main" id="{2D51EA60-82E6-49A4-90AB-BB2AB25CB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6858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设两球碰前速度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en-US" altLang="zh-CN" i="1">
                <a:ea typeface="宋体" panose="02010600030101010101" pitchFamily="2" charset="-122"/>
              </a:rPr>
              <a:t>  v</a:t>
            </a:r>
            <a:r>
              <a:rPr lang="en-US" altLang="zh-CN" baseline="-25000">
                <a:ea typeface="宋体" panose="02010600030101010101" pitchFamily="2" charset="-122"/>
              </a:rPr>
              <a:t>20</a:t>
            </a:r>
            <a:r>
              <a:rPr lang="en-US" altLang="zh-CN">
                <a:ea typeface="宋体" panose="02010600030101010101" pitchFamily="2" charset="-122"/>
              </a:rPr>
              <a:t> , </a:t>
            </a:r>
            <a:r>
              <a:rPr lang="zh-CN" altLang="en-US">
                <a:ea typeface="宋体" panose="02010600030101010101" pitchFamily="2" charset="-122"/>
              </a:rPr>
              <a:t>碰后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 i="1">
                <a:ea typeface="宋体" panose="02010600030101010101" pitchFamily="2" charset="-122"/>
              </a:rPr>
              <a:t>  v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 ,</a:t>
            </a:r>
            <a:r>
              <a:rPr lang="zh-CN" altLang="en-US">
                <a:ea typeface="宋体" panose="02010600030101010101" pitchFamily="2" charset="-122"/>
              </a:rPr>
              <a:t>以球心连线为坐标轴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以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的正方向为轴的正方向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4FE80346-CFD1-4853-846F-A87DBAEA4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1063" y="2438400"/>
          <a:ext cx="4283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815840" imgH="228600" progId="Equation.3">
                  <p:embed/>
                </p:oleObj>
              </mc:Choice>
              <mc:Fallback>
                <p:oleObj name="Equation" r:id="rId3" imgW="18158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438400"/>
                        <a:ext cx="4283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56509312-71F9-414D-AE7C-63C73F0FD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048000"/>
          <a:ext cx="18811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812520" imgH="431640" progId="Equation.3">
                  <p:embed/>
                </p:oleObj>
              </mc:Choice>
              <mc:Fallback>
                <p:oleObj name="Equation" r:id="rId5" imgW="812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0"/>
                        <a:ext cx="188118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FEA919FA-2124-4E9F-9646-8056A67F2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5013" y="4267200"/>
          <a:ext cx="29987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1346040" imgH="228600" progId="Equation.3">
                  <p:embed/>
                </p:oleObj>
              </mc:Choice>
              <mc:Fallback>
                <p:oleObj name="Equation" r:id="rId7" imgW="13460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267200"/>
                        <a:ext cx="29987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>
            <a:extLst>
              <a:ext uri="{FF2B5EF4-FFF2-40B4-BE49-F238E27FC236}">
                <a16:creationId xmlns:a16="http://schemas.microsoft.com/office/drawing/2014/main" id="{7AFDD1F4-8F38-431E-92F7-B6DE92462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267200"/>
          <a:ext cx="2746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1320480" imgH="215640" progId="Equation.3">
                  <p:embed/>
                </p:oleObj>
              </mc:Choice>
              <mc:Fallback>
                <p:oleObj name="Equation" r:id="rId9" imgW="13204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267200"/>
                        <a:ext cx="27463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>
            <a:extLst>
              <a:ext uri="{FF2B5EF4-FFF2-40B4-BE49-F238E27FC236}">
                <a16:creationId xmlns:a16="http://schemas.microsoft.com/office/drawing/2014/main" id="{CE3620DA-3CAD-4B95-B864-729232C0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2209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定义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恢复系数   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0E552870-89EB-4BE4-8F39-5D553E36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68786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恢复系数由实验测得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只与两物体质料有关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649715DE-CD29-461F-AD47-E46D7BB0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553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§4.6.1 </a:t>
            </a:r>
            <a:r>
              <a:rPr lang="zh-CN" altLang="en-US" sz="2800">
                <a:ea typeface="黑体" panose="02010609060101010101" pitchFamily="49" charset="-122"/>
              </a:rPr>
              <a:t>关于对心碰撞的基本公式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>
            <a:extLst>
              <a:ext uri="{FF2B5EF4-FFF2-40B4-BE49-F238E27FC236}">
                <a16:creationId xmlns:a16="http://schemas.microsoft.com/office/drawing/2014/main" id="{FEC807D2-D539-4B79-B279-F990E48D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650875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联立得   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258235E9-AF66-4E55-B4EF-27631FB0D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143000"/>
          <a:ext cx="5334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2197080" imgH="431640" progId="Equation.3">
                  <p:embed/>
                </p:oleObj>
              </mc:Choice>
              <mc:Fallback>
                <p:oleObj name="Equation" r:id="rId3" imgW="21970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5334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8ED97404-8FCF-4E64-9BB3-DC465D501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2133600"/>
          <a:ext cx="56832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2222280" imgH="431640" progId="Equation.3">
                  <p:embed/>
                </p:oleObj>
              </mc:Choice>
              <mc:Fallback>
                <p:oleObj name="Equation" r:id="rId5" imgW="2222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133600"/>
                        <a:ext cx="56832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1665</Words>
  <Application>Microsoft Office PowerPoint</Application>
  <PresentationFormat>全屏显示(4:3)</PresentationFormat>
  <Paragraphs>213</Paragraphs>
  <Slides>38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Times New Roman</vt:lpstr>
      <vt:lpstr>楷体_GB2312</vt:lpstr>
      <vt:lpstr>Arial</vt:lpstr>
      <vt:lpstr>宋体</vt:lpstr>
      <vt:lpstr>华文新魏</vt:lpstr>
      <vt:lpstr>华文行楷</vt:lpstr>
      <vt:lpstr>黑体</vt:lpstr>
      <vt:lpstr>Symbol</vt:lpstr>
      <vt:lpstr>默认设计模板</vt:lpstr>
      <vt:lpstr>Microsoft 公式 3.0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131</cp:revision>
  <dcterms:created xsi:type="dcterms:W3CDTF">2005-07-16T00:23:11Z</dcterms:created>
  <dcterms:modified xsi:type="dcterms:W3CDTF">2017-09-07T11:31:49Z</dcterms:modified>
</cp:coreProperties>
</file>